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3"/>
  </p:notesMasterIdLst>
  <p:handoutMasterIdLst>
    <p:handoutMasterId r:id="rId54"/>
  </p:handoutMasterIdLst>
  <p:sldIdLst>
    <p:sldId id="946" r:id="rId2"/>
    <p:sldId id="945" r:id="rId3"/>
    <p:sldId id="468" r:id="rId4"/>
    <p:sldId id="470" r:id="rId5"/>
    <p:sldId id="939" r:id="rId6"/>
    <p:sldId id="940" r:id="rId7"/>
    <p:sldId id="957" r:id="rId8"/>
    <p:sldId id="976" r:id="rId9"/>
    <p:sldId id="951" r:id="rId10"/>
    <p:sldId id="959" r:id="rId11"/>
    <p:sldId id="960" r:id="rId12"/>
    <p:sldId id="938" r:id="rId13"/>
    <p:sldId id="941" r:id="rId14"/>
    <p:sldId id="947" r:id="rId15"/>
    <p:sldId id="949" r:id="rId16"/>
    <p:sldId id="948" r:id="rId17"/>
    <p:sldId id="942" r:id="rId18"/>
    <p:sldId id="943" r:id="rId19"/>
    <p:sldId id="952" r:id="rId20"/>
    <p:sldId id="950" r:id="rId21"/>
    <p:sldId id="956" r:id="rId22"/>
    <p:sldId id="955" r:id="rId23"/>
    <p:sldId id="958" r:id="rId24"/>
    <p:sldId id="961" r:id="rId25"/>
    <p:sldId id="963" r:id="rId26"/>
    <p:sldId id="869" r:id="rId27"/>
    <p:sldId id="870" r:id="rId28"/>
    <p:sldId id="933" r:id="rId29"/>
    <p:sldId id="936" r:id="rId30"/>
    <p:sldId id="934" r:id="rId31"/>
    <p:sldId id="935" r:id="rId32"/>
    <p:sldId id="937" r:id="rId33"/>
    <p:sldId id="944" r:id="rId34"/>
    <p:sldId id="971" r:id="rId35"/>
    <p:sldId id="977" r:id="rId36"/>
    <p:sldId id="964" r:id="rId37"/>
    <p:sldId id="965" r:id="rId38"/>
    <p:sldId id="966" r:id="rId39"/>
    <p:sldId id="967" r:id="rId40"/>
    <p:sldId id="968" r:id="rId41"/>
    <p:sldId id="969" r:id="rId42"/>
    <p:sldId id="970" r:id="rId43"/>
    <p:sldId id="954" r:id="rId44"/>
    <p:sldId id="978" r:id="rId45"/>
    <p:sldId id="972" r:id="rId46"/>
    <p:sldId id="973" r:id="rId47"/>
    <p:sldId id="974" r:id="rId48"/>
    <p:sldId id="975" r:id="rId49"/>
    <p:sldId id="896" r:id="rId50"/>
    <p:sldId id="554" r:id="rId51"/>
    <p:sldId id="585" r:id="rId52"/>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7BE3E1"/>
    <a:srgbClr val="99CCFF"/>
    <a:srgbClr val="33CC33"/>
    <a:srgbClr val="00FF00"/>
    <a:srgbClr val="9933FF"/>
    <a:srgbClr val="9900CC"/>
    <a:srgbClr val="FF00FF"/>
    <a:srgbClr val="FF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02" autoAdjust="0"/>
    <p:restoredTop sz="94413" autoAdjust="0"/>
  </p:normalViewPr>
  <p:slideViewPr>
    <p:cSldViewPr>
      <p:cViewPr varScale="1">
        <p:scale>
          <a:sx n="87" d="100"/>
          <a:sy n="87" d="100"/>
        </p:scale>
        <p:origin x="75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1517438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36137115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a:t>
            </a:fld>
            <a:endParaRPr lang="en-US"/>
          </a:p>
        </p:txBody>
      </p:sp>
    </p:spTree>
    <p:extLst>
      <p:ext uri="{BB962C8B-B14F-4D97-AF65-F5344CB8AC3E}">
        <p14:creationId xmlns:p14="http://schemas.microsoft.com/office/powerpoint/2010/main" val="2515837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Buoyancy</a:t>
            </a:r>
            <a:r>
              <a:rPr lang="en-US" baseline="0" dirty="0"/>
              <a:t> is negative after passing the zero buoyancy point!</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30</a:t>
            </a:fld>
            <a:endParaRPr lang="en-US"/>
          </a:p>
        </p:txBody>
      </p:sp>
    </p:spTree>
    <p:extLst>
      <p:ext uri="{BB962C8B-B14F-4D97-AF65-F5344CB8AC3E}">
        <p14:creationId xmlns:p14="http://schemas.microsoft.com/office/powerpoint/2010/main" val="3888835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Skew-T diagram: </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34</a:t>
            </a:fld>
            <a:endParaRPr lang="en-US"/>
          </a:p>
        </p:txBody>
      </p:sp>
    </p:spTree>
    <p:extLst>
      <p:ext uri="{BB962C8B-B14F-4D97-AF65-F5344CB8AC3E}">
        <p14:creationId xmlns:p14="http://schemas.microsoft.com/office/powerpoint/2010/main" val="4025050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36</a:t>
            </a:fld>
            <a:endParaRPr lang="en-US"/>
          </a:p>
        </p:txBody>
      </p:sp>
    </p:spTree>
    <p:extLst>
      <p:ext uri="{BB962C8B-B14F-4D97-AF65-F5344CB8AC3E}">
        <p14:creationId xmlns:p14="http://schemas.microsoft.com/office/powerpoint/2010/main" val="4226794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q’ =</a:t>
            </a:r>
            <a:r>
              <a:rPr lang="en-US" baseline="0" dirty="0"/>
              <a:t> water vapor perturbation, </a:t>
            </a:r>
            <a:r>
              <a:rPr lang="en-US" baseline="0" dirty="0" err="1"/>
              <a:t>q</a:t>
            </a:r>
            <a:r>
              <a:rPr lang="en-US" baseline="-25000" dirty="0" err="1"/>
              <a:t>l</a:t>
            </a:r>
            <a:r>
              <a:rPr lang="en-US" baseline="0" dirty="0"/>
              <a:t>=condensate in clouds</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39</a:t>
            </a:fld>
            <a:endParaRPr lang="en-US"/>
          </a:p>
        </p:txBody>
      </p:sp>
    </p:spTree>
    <p:extLst>
      <p:ext uri="{BB962C8B-B14F-4D97-AF65-F5344CB8AC3E}">
        <p14:creationId xmlns:p14="http://schemas.microsoft.com/office/powerpoint/2010/main" val="3510346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Tv</a:t>
            </a:r>
            <a:r>
              <a:rPr lang="en-US" dirty="0"/>
              <a:t>=T(1+0.61q)</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40</a:t>
            </a:fld>
            <a:endParaRPr lang="en-US"/>
          </a:p>
        </p:txBody>
      </p:sp>
    </p:spTree>
    <p:extLst>
      <p:ext uri="{BB962C8B-B14F-4D97-AF65-F5344CB8AC3E}">
        <p14:creationId xmlns:p14="http://schemas.microsoft.com/office/powerpoint/2010/main" val="2124325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Reversible – keep the condensation inside the parcel</a:t>
            </a:r>
          </a:p>
          <a:p>
            <a:r>
              <a:rPr lang="en-US" dirty="0"/>
              <a:t>Irreversible – remove the condensates</a:t>
            </a:r>
            <a:r>
              <a:rPr lang="en-US" baseline="0" dirty="0"/>
              <a:t> immediately</a:t>
            </a:r>
          </a:p>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42</a:t>
            </a:fld>
            <a:endParaRPr lang="en-US"/>
          </a:p>
        </p:txBody>
      </p:sp>
    </p:spTree>
    <p:extLst>
      <p:ext uri="{BB962C8B-B14F-4D97-AF65-F5344CB8AC3E}">
        <p14:creationId xmlns:p14="http://schemas.microsoft.com/office/powerpoint/2010/main" val="3077000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Distributions of the annual (top), JJA (middle) and DJF (bottom) changes in CAPE (left, J/kg) and CIN (right, J/kg) from 1980-1999 to 2081-2100 with the CAPE=0 cases excluded under the RCP8.5 scenario calculated using CCSM4 6-hourly data.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44</a:t>
            </a:fld>
            <a:endParaRPr lang="en-US"/>
          </a:p>
        </p:txBody>
      </p:sp>
    </p:spTree>
    <p:extLst>
      <p:ext uri="{BB962C8B-B14F-4D97-AF65-F5344CB8AC3E}">
        <p14:creationId xmlns:p14="http://schemas.microsoft.com/office/powerpoint/2010/main" val="826910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49</a:t>
            </a:fld>
            <a:endParaRPr lang="en-US"/>
          </a:p>
        </p:txBody>
      </p:sp>
    </p:spTree>
    <p:extLst>
      <p:ext uri="{BB962C8B-B14F-4D97-AF65-F5344CB8AC3E}">
        <p14:creationId xmlns:p14="http://schemas.microsoft.com/office/powerpoint/2010/main" val="2692927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50</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88116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445668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34535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34828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376303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Meridional</a:t>
            </a:r>
            <a:r>
              <a:rPr lang="en-US" baseline="0" dirty="0"/>
              <a:t> wind (v) represents large-scale waves. The convection is highly related to the v variations.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8</a:t>
            </a:fld>
            <a:endParaRPr lang="en-US"/>
          </a:p>
        </p:txBody>
      </p:sp>
    </p:spTree>
    <p:extLst>
      <p:ext uri="{BB962C8B-B14F-4D97-AF65-F5344CB8AC3E}">
        <p14:creationId xmlns:p14="http://schemas.microsoft.com/office/powerpoint/2010/main" val="3941381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 and w’ are the T and velocity differences</a:t>
            </a:r>
            <a:r>
              <a:rPr lang="en-US" baseline="0" dirty="0"/>
              <a:t> between the convective air and the environment.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12</a:t>
            </a:fld>
            <a:endParaRPr lang="en-US"/>
          </a:p>
        </p:txBody>
      </p:sp>
    </p:spTree>
    <p:extLst>
      <p:ext uri="{BB962C8B-B14F-4D97-AF65-F5344CB8AC3E}">
        <p14:creationId xmlns:p14="http://schemas.microsoft.com/office/powerpoint/2010/main" val="147348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26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79186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Mu</a:t>
            </a:r>
            <a:r>
              <a:rPr lang="en-US" baseline="0" dirty="0"/>
              <a:t> = micrometer = E-6m   nanometer (nm)=E-9m</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27</a:t>
            </a:fld>
            <a:endParaRPr lang="en-US"/>
          </a:p>
        </p:txBody>
      </p:sp>
    </p:spTree>
    <p:extLst>
      <p:ext uri="{BB962C8B-B14F-4D97-AF65-F5344CB8AC3E}">
        <p14:creationId xmlns:p14="http://schemas.microsoft.com/office/powerpoint/2010/main" val="3616972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(–L </a:t>
            </a:r>
            <a:r>
              <a:rPr lang="en-US" dirty="0" err="1"/>
              <a:t>dq</a:t>
            </a:r>
            <a:r>
              <a:rPr lang="en-US" dirty="0"/>
              <a:t>) is positive</a:t>
            </a:r>
            <a:r>
              <a:rPr lang="en-US" baseline="0" dirty="0"/>
              <a:t> heating to the parcel.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28</a:t>
            </a:fld>
            <a:endParaRPr lang="en-US"/>
          </a:p>
        </p:txBody>
      </p:sp>
    </p:spTree>
    <p:extLst>
      <p:ext uri="{BB962C8B-B14F-4D97-AF65-F5344CB8AC3E}">
        <p14:creationId xmlns:p14="http://schemas.microsoft.com/office/powerpoint/2010/main" val="652693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A1785A-F49B-4C9E-9EA9-F91406AC7D1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7.wmf"/><Relationship Id="rId5" Type="http://schemas.openxmlformats.org/officeDocument/2006/relationships/oleObject" Target="../embeddings/oleObject1.bin"/><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image" Target="../media/image34.png"/><Relationship Id="rId7" Type="http://schemas.openxmlformats.org/officeDocument/2006/relationships/oleObject" Target="../embeddings/oleObject2.bin"/><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oleObject" Target="../embeddings/oleObject3.bin"/><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paoc.mit.edu/labweb/notes/chap4.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1.wmf"/><Relationship Id="rId4" Type="http://schemas.openxmlformats.org/officeDocument/2006/relationships/oleObject" Target="../embeddings/oleObject4.bin"/></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6.wmf"/><Relationship Id="rId4" Type="http://schemas.openxmlformats.org/officeDocument/2006/relationships/oleObject" Target="../embeddings/oleObject5.bin"/></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9.wmf"/><Relationship Id="rId4" Type="http://schemas.openxmlformats.org/officeDocument/2006/relationships/oleObject" Target="../embeddings/oleObject6.bin"/></Relationships>
</file>

<file path=ppt/slides/_rels/slide43.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paoc.mit.edu/labweb/notes/chap4.pdf"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304800" y="104775"/>
            <a:ext cx="6248400" cy="609600"/>
          </a:xfrm>
        </p:spPr>
        <p:txBody>
          <a:bodyPr/>
          <a:lstStyle/>
          <a:p>
            <a:r>
              <a:rPr lang="en-US" sz="3400" b="1" dirty="0">
                <a:latin typeface="Comic Sans MS" pitchFamily="66" charset="0"/>
              </a:rPr>
              <a:t>Summary for Water Vapor</a:t>
            </a:r>
          </a:p>
        </p:txBody>
      </p:sp>
      <p:sp>
        <p:nvSpPr>
          <p:cNvPr id="303107" name="Rectangle 3"/>
          <p:cNvSpPr>
            <a:spLocks noGrp="1" noChangeArrowheads="1"/>
          </p:cNvSpPr>
          <p:nvPr>
            <p:ph type="body" idx="1"/>
          </p:nvPr>
        </p:nvSpPr>
        <p:spPr>
          <a:xfrm>
            <a:off x="76200" y="838200"/>
            <a:ext cx="8915400" cy="6096000"/>
          </a:xfrm>
        </p:spPr>
        <p:txBody>
          <a:bodyPr/>
          <a:lstStyle/>
          <a:p>
            <a:pPr>
              <a:lnSpc>
                <a:spcPct val="80000"/>
              </a:lnSpc>
            </a:pPr>
            <a:r>
              <a:rPr lang="en-US" sz="2200" dirty="0">
                <a:solidFill>
                  <a:schemeClr val="bg2"/>
                </a:solidFill>
                <a:latin typeface="Comic Sans MS" pitchFamily="66" charset="0"/>
              </a:rPr>
              <a:t>Water vapor is the single largest greenhouse gas in the air;</a:t>
            </a:r>
          </a:p>
          <a:p>
            <a:pPr>
              <a:lnSpc>
                <a:spcPct val="80000"/>
              </a:lnSpc>
            </a:pPr>
            <a:r>
              <a:rPr lang="en-US" sz="2200" dirty="0">
                <a:solidFill>
                  <a:schemeClr val="bg2"/>
                </a:solidFill>
                <a:latin typeface="Comic Sans MS" pitchFamily="66" charset="0"/>
              </a:rPr>
              <a:t>RH, q, and PW are often used to quantify atmospheric humidity and water vapor content; </a:t>
            </a:r>
          </a:p>
          <a:p>
            <a:pPr>
              <a:lnSpc>
                <a:spcPct val="80000"/>
              </a:lnSpc>
            </a:pPr>
            <a:r>
              <a:rPr lang="en-US" sz="2200" dirty="0">
                <a:solidFill>
                  <a:schemeClr val="tx2"/>
                </a:solidFill>
                <a:latin typeface="Comic Sans MS" pitchFamily="66" charset="0"/>
              </a:rPr>
              <a:t>Surface RH varies little over the oceans (~78-82%), ranges from &gt;82% over the Amazon to &lt;30% over deserts. The factors that control RH are not well understood, although large-scale subsidence seems to have a major impact on upper tropospheric RH;</a:t>
            </a:r>
          </a:p>
          <a:p>
            <a:pPr>
              <a:lnSpc>
                <a:spcPct val="80000"/>
              </a:lnSpc>
            </a:pPr>
            <a:r>
              <a:rPr lang="en-US" sz="2200" dirty="0">
                <a:solidFill>
                  <a:schemeClr val="bg2"/>
                </a:solidFill>
                <a:latin typeface="Comic Sans MS" pitchFamily="66" charset="0"/>
              </a:rPr>
              <a:t>Water vapor feedback is a strong positive feedback that amplifies the radiative forcing by a factor of ~2; </a:t>
            </a:r>
          </a:p>
          <a:p>
            <a:pPr>
              <a:lnSpc>
                <a:spcPct val="80000"/>
              </a:lnSpc>
            </a:pPr>
            <a:r>
              <a:rPr lang="en-US" sz="2200" dirty="0">
                <a:solidFill>
                  <a:schemeClr val="tx2"/>
                </a:solidFill>
                <a:latin typeface="Comic Sans MS" pitchFamily="66" charset="0"/>
              </a:rPr>
              <a:t>Limited data suggest that atmospheric water vapor content increases with T, approximately following the </a:t>
            </a:r>
            <a:r>
              <a:rPr lang="en-US" sz="2200" dirty="0" err="1">
                <a:solidFill>
                  <a:schemeClr val="tx2"/>
                </a:solidFill>
                <a:latin typeface="Comic Sans MS" pitchFamily="66" charset="0"/>
              </a:rPr>
              <a:t>Clausius-Clapeyron</a:t>
            </a:r>
            <a:r>
              <a:rPr lang="en-US" sz="2200" dirty="0">
                <a:solidFill>
                  <a:schemeClr val="tx2"/>
                </a:solidFill>
                <a:latin typeface="Comic Sans MS" pitchFamily="66" charset="0"/>
              </a:rPr>
              <a:t> relation, which implies small changes in RH; </a:t>
            </a:r>
          </a:p>
          <a:p>
            <a:pPr>
              <a:lnSpc>
                <a:spcPct val="80000"/>
              </a:lnSpc>
            </a:pPr>
            <a:r>
              <a:rPr lang="en-US" sz="2200" dirty="0">
                <a:solidFill>
                  <a:schemeClr val="bg2"/>
                </a:solidFill>
                <a:latin typeface="Comic Sans MS" pitchFamily="66" charset="0"/>
              </a:rPr>
              <a:t>Models suggest global PW increases by ~9%/K, slightly above the C-C rate but consistent with the SSMI satellite data (8.9%/K); </a:t>
            </a:r>
          </a:p>
          <a:p>
            <a:pPr>
              <a:lnSpc>
                <a:spcPct val="80000"/>
              </a:lnSpc>
            </a:pPr>
            <a:r>
              <a:rPr lang="en-US" sz="2200" dirty="0">
                <a:solidFill>
                  <a:schemeClr val="tx2"/>
                </a:solidFill>
                <a:latin typeface="Comic Sans MS" pitchFamily="66" charset="0"/>
              </a:rPr>
              <a:t>Models suggest a slight increase (~1%) in near-surface RH and a small RH decrease (1-4%) in the sub-tropical subsidence region and 1-4% increases over the equator and mid-high latitude troposphere during the 21</a:t>
            </a:r>
            <a:r>
              <a:rPr lang="en-US" sz="2200" baseline="30000" dirty="0">
                <a:solidFill>
                  <a:schemeClr val="tx2"/>
                </a:solidFill>
                <a:latin typeface="Comic Sans MS" pitchFamily="66" charset="0"/>
              </a:rPr>
              <a:t>st</a:t>
            </a:r>
            <a:r>
              <a:rPr lang="en-US" sz="2200" dirty="0">
                <a:solidFill>
                  <a:schemeClr val="tx2"/>
                </a:solidFill>
                <a:latin typeface="Comic Sans MS" pitchFamily="66" charset="0"/>
              </a:rPr>
              <a:t> century;</a:t>
            </a:r>
          </a:p>
          <a:p>
            <a:pPr>
              <a:lnSpc>
                <a:spcPct val="80000"/>
              </a:lnSpc>
            </a:pPr>
            <a:endParaRPr lang="en-US" sz="2200" dirty="0">
              <a:solidFill>
                <a:schemeClr val="bg2"/>
              </a:solidFill>
              <a:latin typeface="Comic Sans MS" pitchFamily="66" charset="0"/>
            </a:endParaRPr>
          </a:p>
          <a:p>
            <a:pPr>
              <a:lnSpc>
                <a:spcPct val="80000"/>
              </a:lnSpc>
            </a:pPr>
            <a:endParaRPr lang="en-US" sz="2200" dirty="0">
              <a:solidFill>
                <a:schemeClr val="bg2"/>
              </a:solidFill>
              <a:latin typeface="Comic Sans MS" pitchFamily="66" charset="0"/>
            </a:endParaRPr>
          </a:p>
        </p:txBody>
      </p:sp>
      <p:sp>
        <p:nvSpPr>
          <p:cNvPr id="303108" name="Line 4"/>
          <p:cNvSpPr>
            <a:spLocks noChangeShapeType="1"/>
          </p:cNvSpPr>
          <p:nvPr/>
        </p:nvSpPr>
        <p:spPr bwMode="auto">
          <a:xfrm>
            <a:off x="0" y="704850"/>
            <a:ext cx="9144000" cy="0"/>
          </a:xfrm>
          <a:prstGeom prst="line">
            <a:avLst/>
          </a:prstGeom>
          <a:noFill/>
          <a:ln w="31750">
            <a:solidFill>
              <a:schemeClr val="accent1"/>
            </a:solidFill>
            <a:round/>
            <a:headEnd/>
            <a:tailEnd/>
          </a:ln>
          <a:effectLst/>
        </p:spPr>
        <p:txBody>
          <a:bodyPr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3107">
                                            <p:txEl>
                                              <p:pRg st="0" end="0"/>
                                            </p:txEl>
                                          </p:spTgt>
                                        </p:tgtEl>
                                        <p:attrNameLst>
                                          <p:attrName>style.visibility</p:attrName>
                                        </p:attrNameLst>
                                      </p:cBhvr>
                                      <p:to>
                                        <p:strVal val="visible"/>
                                      </p:to>
                                    </p:set>
                                    <p:animEffect transition="in" filter="blinds(horizontal)">
                                      <p:cBhvr>
                                        <p:cTn id="7" dur="500"/>
                                        <p:tgtEl>
                                          <p:spTgt spid="30310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03107">
                                            <p:txEl>
                                              <p:pRg st="1" end="1"/>
                                            </p:txEl>
                                          </p:spTgt>
                                        </p:tgtEl>
                                        <p:attrNameLst>
                                          <p:attrName>style.visibility</p:attrName>
                                        </p:attrNameLst>
                                      </p:cBhvr>
                                      <p:to>
                                        <p:strVal val="visible"/>
                                      </p:to>
                                    </p:set>
                                    <p:animEffect transition="in" filter="blinds(horizontal)">
                                      <p:cBhvr>
                                        <p:cTn id="10" dur="500"/>
                                        <p:tgtEl>
                                          <p:spTgt spid="30310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03107">
                                            <p:txEl>
                                              <p:pRg st="2" end="2"/>
                                            </p:txEl>
                                          </p:spTgt>
                                        </p:tgtEl>
                                        <p:attrNameLst>
                                          <p:attrName>style.visibility</p:attrName>
                                        </p:attrNameLst>
                                      </p:cBhvr>
                                      <p:to>
                                        <p:strVal val="visible"/>
                                      </p:to>
                                    </p:set>
                                    <p:animEffect transition="in" filter="blinds(horizontal)">
                                      <p:cBhvr>
                                        <p:cTn id="13" dur="500"/>
                                        <p:tgtEl>
                                          <p:spTgt spid="303107">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03107">
                                            <p:txEl>
                                              <p:pRg st="3" end="3"/>
                                            </p:txEl>
                                          </p:spTgt>
                                        </p:tgtEl>
                                        <p:attrNameLst>
                                          <p:attrName>style.visibility</p:attrName>
                                        </p:attrNameLst>
                                      </p:cBhvr>
                                      <p:to>
                                        <p:strVal val="visible"/>
                                      </p:to>
                                    </p:set>
                                    <p:animEffect transition="in" filter="blinds(horizontal)">
                                      <p:cBhvr>
                                        <p:cTn id="16" dur="500"/>
                                        <p:tgtEl>
                                          <p:spTgt spid="303107">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03107">
                                            <p:txEl>
                                              <p:pRg st="4" end="4"/>
                                            </p:txEl>
                                          </p:spTgt>
                                        </p:tgtEl>
                                        <p:attrNameLst>
                                          <p:attrName>style.visibility</p:attrName>
                                        </p:attrNameLst>
                                      </p:cBhvr>
                                      <p:to>
                                        <p:strVal val="visible"/>
                                      </p:to>
                                    </p:set>
                                    <p:animEffect transition="in" filter="blinds(horizontal)">
                                      <p:cBhvr>
                                        <p:cTn id="19" dur="500"/>
                                        <p:tgtEl>
                                          <p:spTgt spid="303107">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03107">
                                            <p:txEl>
                                              <p:pRg st="5" end="5"/>
                                            </p:txEl>
                                          </p:spTgt>
                                        </p:tgtEl>
                                        <p:attrNameLst>
                                          <p:attrName>style.visibility</p:attrName>
                                        </p:attrNameLst>
                                      </p:cBhvr>
                                      <p:to>
                                        <p:strVal val="visible"/>
                                      </p:to>
                                    </p:set>
                                    <p:animEffect transition="in" filter="blinds(horizontal)">
                                      <p:cBhvr>
                                        <p:cTn id="22" dur="500"/>
                                        <p:tgtEl>
                                          <p:spTgt spid="303107">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03107">
                                            <p:txEl>
                                              <p:pRg st="6" end="6"/>
                                            </p:txEl>
                                          </p:spTgt>
                                        </p:tgtEl>
                                        <p:attrNameLst>
                                          <p:attrName>style.visibility</p:attrName>
                                        </p:attrNameLst>
                                      </p:cBhvr>
                                      <p:to>
                                        <p:strVal val="visible"/>
                                      </p:to>
                                    </p:set>
                                    <p:animEffect transition="in" filter="blinds(horizontal)">
                                      <p:cBhvr>
                                        <p:cTn id="25" dur="500"/>
                                        <p:tgtEl>
                                          <p:spTgt spid="3031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10</a:t>
            </a:fld>
            <a:endParaRPr lang="en-US"/>
          </a:p>
        </p:txBody>
      </p:sp>
      <p:pic>
        <p:nvPicPr>
          <p:cNvPr id="290818" name="Picture 2"/>
          <p:cNvPicPr>
            <a:picLocks noChangeAspect="1" noChangeArrowheads="1"/>
          </p:cNvPicPr>
          <p:nvPr/>
        </p:nvPicPr>
        <p:blipFill>
          <a:blip r:embed="rId2" cstate="print"/>
          <a:srcRect/>
          <a:stretch>
            <a:fillRect/>
          </a:stretch>
        </p:blipFill>
        <p:spPr bwMode="auto">
          <a:xfrm>
            <a:off x="44450" y="1085850"/>
            <a:ext cx="9055100" cy="4686300"/>
          </a:xfrm>
          <a:prstGeom prst="rect">
            <a:avLst/>
          </a:prstGeom>
          <a:noFill/>
          <a:ln w="9525">
            <a:noFill/>
            <a:miter lim="800000"/>
            <a:headEnd/>
            <a:tailEnd/>
          </a:ln>
        </p:spPr>
      </p:pic>
      <p:sp>
        <p:nvSpPr>
          <p:cNvPr id="4" name="Rectangle 2"/>
          <p:cNvSpPr txBox="1">
            <a:spLocks noChangeArrowheads="1"/>
          </p:cNvSpPr>
          <p:nvPr/>
        </p:nvSpPr>
        <p:spPr>
          <a:xfrm>
            <a:off x="0" y="3810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b="1" kern="0" dirty="0">
                <a:solidFill>
                  <a:schemeClr val="tx2"/>
                </a:solidFill>
                <a:latin typeface="Arial" charset="0"/>
                <a:ea typeface="SimSun" pitchFamily="2" charset="-122"/>
                <a:cs typeface="+mj-cs"/>
              </a:rPr>
              <a:t>Hardly Circulation vs. </a:t>
            </a:r>
            <a:r>
              <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rPr>
              <a:t>Convection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11</a:t>
            </a:fld>
            <a:endParaRPr lang="en-US"/>
          </a:p>
        </p:txBody>
      </p:sp>
      <p:pic>
        <p:nvPicPr>
          <p:cNvPr id="291844" name="Picture 4" descr="http://www.personal.psu.edu/czn115/blogs/meteo241/2%20Walker%20Citculation%20and%20El%20Nino.jpeg"/>
          <p:cNvPicPr>
            <a:picLocks noChangeAspect="1" noChangeArrowheads="1"/>
          </p:cNvPicPr>
          <p:nvPr/>
        </p:nvPicPr>
        <p:blipFill>
          <a:blip r:embed="rId2" cstate="print"/>
          <a:srcRect/>
          <a:stretch>
            <a:fillRect/>
          </a:stretch>
        </p:blipFill>
        <p:spPr bwMode="auto">
          <a:xfrm>
            <a:off x="127688" y="1600200"/>
            <a:ext cx="8940876" cy="3648076"/>
          </a:xfrm>
          <a:prstGeom prst="rect">
            <a:avLst/>
          </a:prstGeom>
          <a:noFill/>
        </p:spPr>
      </p:pic>
      <p:sp>
        <p:nvSpPr>
          <p:cNvPr id="5" name="Rectangle 2"/>
          <p:cNvSpPr txBox="1">
            <a:spLocks noChangeArrowheads="1"/>
          </p:cNvSpPr>
          <p:nvPr/>
        </p:nvSpPr>
        <p:spPr>
          <a:xfrm>
            <a:off x="0" y="3810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b="1" kern="0" dirty="0">
                <a:solidFill>
                  <a:schemeClr val="tx2"/>
                </a:solidFill>
                <a:latin typeface="Arial" charset="0"/>
                <a:ea typeface="SimSun" pitchFamily="2" charset="-122"/>
                <a:cs typeface="+mj-cs"/>
              </a:rPr>
              <a:t>Walker Circulation vs. </a:t>
            </a:r>
            <a:r>
              <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rPr>
              <a:t>Convection</a:t>
            </a:r>
          </a:p>
        </p:txBody>
      </p:sp>
      <p:sp>
        <p:nvSpPr>
          <p:cNvPr id="6" name="TextBox 5"/>
          <p:cNvSpPr txBox="1"/>
          <p:nvPr/>
        </p:nvSpPr>
        <p:spPr>
          <a:xfrm>
            <a:off x="3747060" y="3383690"/>
            <a:ext cx="1396536" cy="338554"/>
          </a:xfrm>
          <a:prstGeom prst="rect">
            <a:avLst/>
          </a:prstGeom>
          <a:noFill/>
        </p:spPr>
        <p:txBody>
          <a:bodyPr wrap="none" rtlCol="0">
            <a:spAutoFit/>
          </a:bodyPr>
          <a:lstStyle/>
          <a:p>
            <a:r>
              <a:rPr lang="en-US" sz="1600" b="1" dirty="0">
                <a:solidFill>
                  <a:srgbClr val="FF0000"/>
                </a:solidFill>
              </a:rPr>
              <a:t>(Anomaly field)</a:t>
            </a:r>
          </a:p>
        </p:txBody>
      </p:sp>
      <p:sp>
        <p:nvSpPr>
          <p:cNvPr id="7" name="Rectangle 6"/>
          <p:cNvSpPr/>
          <p:nvPr/>
        </p:nvSpPr>
        <p:spPr bwMode="auto">
          <a:xfrm>
            <a:off x="152400" y="3429000"/>
            <a:ext cx="8915400" cy="1828800"/>
          </a:xfrm>
          <a:prstGeom prst="rect">
            <a:avLst/>
          </a:prstGeom>
          <a:blipFill>
            <a:blip r:embed="rId3" cstate="print"/>
            <a:tile tx="0" ty="0" sx="100000" sy="100000" flip="none" algn="tl"/>
          </a:blip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12</a:t>
            </a:fld>
            <a:endParaRPr lang="en-US"/>
          </a:p>
        </p:txBody>
      </p:sp>
      <p:pic>
        <p:nvPicPr>
          <p:cNvPr id="188418" name="Picture 2"/>
          <p:cNvPicPr>
            <a:picLocks noChangeAspect="1" noChangeArrowheads="1"/>
          </p:cNvPicPr>
          <p:nvPr/>
        </p:nvPicPr>
        <p:blipFill>
          <a:blip r:embed="rId3" cstate="print"/>
          <a:srcRect/>
          <a:stretch>
            <a:fillRect/>
          </a:stretch>
        </p:blipFill>
        <p:spPr bwMode="auto">
          <a:xfrm>
            <a:off x="304800" y="990600"/>
            <a:ext cx="8581305" cy="5343525"/>
          </a:xfrm>
          <a:prstGeom prst="rect">
            <a:avLst/>
          </a:prstGeom>
          <a:noFill/>
          <a:ln w="9525">
            <a:noFill/>
            <a:miter lim="800000"/>
            <a:headEnd/>
            <a:tailEnd/>
          </a:ln>
        </p:spPr>
      </p:pic>
      <p:sp>
        <p:nvSpPr>
          <p:cNvPr id="5"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b="1" kern="0" dirty="0">
                <a:solidFill>
                  <a:schemeClr val="tx2"/>
                </a:solidFill>
                <a:latin typeface="Arial" charset="0"/>
                <a:ea typeface="SimSun" pitchFamily="2" charset="-122"/>
                <a:cs typeface="+mj-cs"/>
              </a:rPr>
              <a:t>Shallow </a:t>
            </a:r>
            <a:r>
              <a:rPr lang="en-US" sz="4000" b="1" kern="0" dirty="0" err="1">
                <a:solidFill>
                  <a:schemeClr val="tx2"/>
                </a:solidFill>
                <a:latin typeface="Arial" charset="0"/>
                <a:ea typeface="SimSun" pitchFamily="2" charset="-122"/>
                <a:cs typeface="+mj-cs"/>
              </a:rPr>
              <a:t>v.s</a:t>
            </a:r>
            <a:r>
              <a:rPr lang="en-US" sz="4000" b="1" kern="0" dirty="0">
                <a:solidFill>
                  <a:schemeClr val="tx2"/>
                </a:solidFill>
                <a:latin typeface="Arial" charset="0"/>
                <a:ea typeface="SimSun" pitchFamily="2" charset="-122"/>
                <a:cs typeface="+mj-cs"/>
              </a:rPr>
              <a:t>. Deep </a:t>
            </a:r>
            <a:r>
              <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rPr>
              <a:t>Convection</a:t>
            </a:r>
          </a:p>
        </p:txBody>
      </p:sp>
      <p:sp>
        <p:nvSpPr>
          <p:cNvPr id="6" name="TextBox 5"/>
          <p:cNvSpPr txBox="1"/>
          <p:nvPr/>
        </p:nvSpPr>
        <p:spPr>
          <a:xfrm>
            <a:off x="1138593" y="1676400"/>
            <a:ext cx="2938560" cy="1015663"/>
          </a:xfrm>
          <a:prstGeom prst="rect">
            <a:avLst/>
          </a:prstGeom>
          <a:noFill/>
        </p:spPr>
        <p:txBody>
          <a:bodyPr wrap="none" rtlCol="0">
            <a:spAutoFit/>
          </a:bodyPr>
          <a:lstStyle/>
          <a:p>
            <a:r>
              <a:rPr lang="en-US" sz="2000" dirty="0">
                <a:solidFill>
                  <a:schemeClr val="tx2"/>
                </a:solidFill>
              </a:rPr>
              <a:t>Shallow cumulus convection</a:t>
            </a:r>
          </a:p>
          <a:p>
            <a:r>
              <a:rPr lang="en-US" sz="2000" dirty="0">
                <a:solidFill>
                  <a:schemeClr val="tx2"/>
                </a:solidFill>
              </a:rPr>
              <a:t>1-2 km tall, T’ ~0.1K, w’~2m/s</a:t>
            </a:r>
          </a:p>
          <a:p>
            <a:r>
              <a:rPr lang="en-US" sz="2000" dirty="0">
                <a:solidFill>
                  <a:schemeClr val="tx2"/>
                </a:solidFill>
              </a:rPr>
              <a:t>Heat flux ~200W/s</a:t>
            </a:r>
          </a:p>
        </p:txBody>
      </p:sp>
      <p:sp>
        <p:nvSpPr>
          <p:cNvPr id="7" name="TextBox 6"/>
          <p:cNvSpPr txBox="1"/>
          <p:nvPr/>
        </p:nvSpPr>
        <p:spPr>
          <a:xfrm>
            <a:off x="3691748" y="914400"/>
            <a:ext cx="3166252" cy="400110"/>
          </a:xfrm>
          <a:prstGeom prst="rect">
            <a:avLst/>
          </a:prstGeom>
          <a:noFill/>
        </p:spPr>
        <p:txBody>
          <a:bodyPr wrap="none" rtlCol="0">
            <a:spAutoFit/>
          </a:bodyPr>
          <a:lstStyle/>
          <a:p>
            <a:r>
              <a:rPr lang="en-US" sz="2000" dirty="0">
                <a:solidFill>
                  <a:schemeClr val="tx2"/>
                </a:solidFill>
              </a:rPr>
              <a:t>Deep cumulonimbus convection</a:t>
            </a:r>
          </a:p>
        </p:txBody>
      </p:sp>
      <p:sp>
        <p:nvSpPr>
          <p:cNvPr id="8" name="TextBox 7"/>
          <p:cNvSpPr txBox="1"/>
          <p:nvPr/>
        </p:nvSpPr>
        <p:spPr>
          <a:xfrm>
            <a:off x="6096000" y="1212894"/>
            <a:ext cx="574195" cy="369332"/>
          </a:xfrm>
          <a:prstGeom prst="rect">
            <a:avLst/>
          </a:prstGeom>
          <a:noFill/>
        </p:spPr>
        <p:txBody>
          <a:bodyPr wrap="none" rtlCol="0">
            <a:spAutoFit/>
          </a:bodyPr>
          <a:lstStyle/>
          <a:p>
            <a:r>
              <a:rPr lang="en-US" sz="1800" dirty="0">
                <a:solidFill>
                  <a:schemeClr val="tx2"/>
                </a:solidFill>
              </a:rPr>
              <a:t>anvil</a:t>
            </a:r>
          </a:p>
        </p:txBody>
      </p:sp>
      <p:sp>
        <p:nvSpPr>
          <p:cNvPr id="9" name="TextBox 8"/>
          <p:cNvSpPr txBox="1"/>
          <p:nvPr/>
        </p:nvSpPr>
        <p:spPr>
          <a:xfrm>
            <a:off x="5867400" y="1903274"/>
            <a:ext cx="3334567" cy="1754326"/>
          </a:xfrm>
          <a:prstGeom prst="rect">
            <a:avLst/>
          </a:prstGeom>
          <a:noFill/>
        </p:spPr>
        <p:txBody>
          <a:bodyPr wrap="none" rtlCol="0">
            <a:spAutoFit/>
          </a:bodyPr>
          <a:lstStyle/>
          <a:p>
            <a:pPr algn="l"/>
            <a:r>
              <a:rPr lang="en-US" sz="1800" dirty="0">
                <a:solidFill>
                  <a:schemeClr val="tx2"/>
                </a:solidFill>
              </a:rPr>
              <a:t>Top reaches </a:t>
            </a:r>
            <a:r>
              <a:rPr lang="en-US" sz="1800" dirty="0" err="1">
                <a:solidFill>
                  <a:schemeClr val="tx2"/>
                </a:solidFill>
              </a:rPr>
              <a:t>tropopause</a:t>
            </a:r>
            <a:r>
              <a:rPr lang="en-US" sz="1800" dirty="0">
                <a:solidFill>
                  <a:schemeClr val="tx2"/>
                </a:solidFill>
              </a:rPr>
              <a:t>, </a:t>
            </a:r>
          </a:p>
          <a:p>
            <a:pPr algn="l"/>
            <a:r>
              <a:rPr lang="en-US" sz="1800" dirty="0">
                <a:solidFill>
                  <a:schemeClr val="tx2"/>
                </a:solidFill>
              </a:rPr>
              <a:t> ~18km in Tropics</a:t>
            </a:r>
          </a:p>
          <a:p>
            <a:pPr algn="l"/>
            <a:r>
              <a:rPr lang="en-US" sz="1800" dirty="0">
                <a:solidFill>
                  <a:schemeClr val="tx2"/>
                </a:solidFill>
              </a:rPr>
              <a:t>T’ ~ 1K</a:t>
            </a:r>
          </a:p>
          <a:p>
            <a:pPr algn="l"/>
            <a:r>
              <a:rPr lang="en-US" sz="1800" dirty="0">
                <a:solidFill>
                  <a:schemeClr val="tx2"/>
                </a:solidFill>
              </a:rPr>
              <a:t>w’ ~ 10m/s</a:t>
            </a:r>
          </a:p>
          <a:p>
            <a:pPr algn="l"/>
            <a:r>
              <a:rPr lang="en-US" sz="1800" dirty="0">
                <a:solidFill>
                  <a:schemeClr val="tx2"/>
                </a:solidFill>
              </a:rPr>
              <a:t>Heat flux ~ 1-10 kW/s </a:t>
            </a:r>
          </a:p>
          <a:p>
            <a:pPr algn="l"/>
            <a:r>
              <a:rPr lang="en-US" sz="1800" dirty="0">
                <a:solidFill>
                  <a:schemeClr val="tx2"/>
                </a:solidFill>
              </a:rPr>
              <a:t>With anvil clouds made of ice crystals</a:t>
            </a:r>
          </a:p>
        </p:txBody>
      </p:sp>
      <p:sp>
        <p:nvSpPr>
          <p:cNvPr id="10" name="Rectangle 9"/>
          <p:cNvSpPr/>
          <p:nvPr/>
        </p:nvSpPr>
        <p:spPr>
          <a:xfrm>
            <a:off x="381000" y="4572000"/>
            <a:ext cx="8610600" cy="338554"/>
          </a:xfrm>
          <a:prstGeom prst="rect">
            <a:avLst/>
          </a:prstGeom>
        </p:spPr>
        <p:txBody>
          <a:bodyPr wrap="square">
            <a:spAutoFit/>
          </a:bodyPr>
          <a:lstStyle/>
          <a:p>
            <a:r>
              <a:rPr lang="en-US" sz="1600" b="1" dirty="0"/>
              <a:t>T’ and w’ are the T and vertical velocity differences between the convective cloud and the environment.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13</a:t>
            </a:fld>
            <a:endParaRPr lang="en-US"/>
          </a:p>
        </p:txBody>
      </p:sp>
      <p:pic>
        <p:nvPicPr>
          <p:cNvPr id="189442" name="Picture 2"/>
          <p:cNvPicPr>
            <a:picLocks noChangeAspect="1" noChangeArrowheads="1"/>
          </p:cNvPicPr>
          <p:nvPr/>
        </p:nvPicPr>
        <p:blipFill>
          <a:blip r:embed="rId2" cstate="print"/>
          <a:srcRect/>
          <a:stretch>
            <a:fillRect/>
          </a:stretch>
        </p:blipFill>
        <p:spPr bwMode="auto">
          <a:xfrm>
            <a:off x="898525" y="142875"/>
            <a:ext cx="7346950" cy="6572250"/>
          </a:xfrm>
          <a:prstGeom prst="rect">
            <a:avLst/>
          </a:prstGeom>
          <a:noFill/>
          <a:ln w="9525">
            <a:noFill/>
            <a:miter lim="800000"/>
            <a:headEnd/>
            <a:tailEnd/>
          </a:ln>
        </p:spPr>
      </p:pic>
      <p:sp>
        <p:nvSpPr>
          <p:cNvPr id="4" name="Rectangle 2"/>
          <p:cNvSpPr txBox="1">
            <a:spLocks noChangeArrowheads="1"/>
          </p:cNvSpPr>
          <p:nvPr/>
        </p:nvSpPr>
        <p:spPr>
          <a:xfrm>
            <a:off x="76200" y="5486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b="1" kern="0" dirty="0">
                <a:solidFill>
                  <a:schemeClr val="tx2"/>
                </a:solidFill>
                <a:latin typeface="Arial" charset="0"/>
                <a:ea typeface="SimSun" pitchFamily="2" charset="-122"/>
                <a:cs typeface="+mj-cs"/>
              </a:rPr>
              <a:t>Cumulus </a:t>
            </a: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Clouds from Shallow Convection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14</a:t>
            </a:fld>
            <a:endParaRPr lang="en-US"/>
          </a:p>
        </p:txBody>
      </p:sp>
      <p:pic>
        <p:nvPicPr>
          <p:cNvPr id="204802" name="Picture 2"/>
          <p:cNvPicPr>
            <a:picLocks noChangeAspect="1" noChangeArrowheads="1"/>
          </p:cNvPicPr>
          <p:nvPr/>
        </p:nvPicPr>
        <p:blipFill>
          <a:blip r:embed="rId2" cstate="print"/>
          <a:srcRect/>
          <a:stretch>
            <a:fillRect/>
          </a:stretch>
        </p:blipFill>
        <p:spPr bwMode="auto">
          <a:xfrm>
            <a:off x="184150" y="1911350"/>
            <a:ext cx="8775700" cy="4260850"/>
          </a:xfrm>
          <a:prstGeom prst="rect">
            <a:avLst/>
          </a:prstGeom>
          <a:noFill/>
          <a:ln w="9525">
            <a:noFill/>
            <a:miter lim="800000"/>
            <a:headEnd/>
            <a:tailEnd/>
          </a:ln>
        </p:spPr>
      </p:pic>
      <p:sp>
        <p:nvSpPr>
          <p:cNvPr id="4"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 Shallow Cumulus Convection</a:t>
            </a:r>
          </a:p>
        </p:txBody>
      </p:sp>
      <p:sp>
        <p:nvSpPr>
          <p:cNvPr id="5" name="TextBox 4"/>
          <p:cNvSpPr txBox="1"/>
          <p:nvPr/>
        </p:nvSpPr>
        <p:spPr>
          <a:xfrm>
            <a:off x="268880" y="609600"/>
            <a:ext cx="8798920" cy="1015663"/>
          </a:xfrm>
          <a:prstGeom prst="rect">
            <a:avLst/>
          </a:prstGeom>
          <a:noFill/>
        </p:spPr>
        <p:txBody>
          <a:bodyPr wrap="square" rtlCol="0">
            <a:spAutoFit/>
          </a:bodyPr>
          <a:lstStyle/>
          <a:p>
            <a:pPr algn="l"/>
            <a:r>
              <a:rPr lang="en-US" sz="2000" b="1" dirty="0"/>
              <a:t>Moist convection within shallow cumulus clouds. It is the most common moist convection in the lower troposphere over oceans and warm-season continent.  It helps maintain atmospheric T and q structure in trade winds and other regions. </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15</a:t>
            </a:fld>
            <a:endParaRPr lang="en-US"/>
          </a:p>
        </p:txBody>
      </p:sp>
      <p:pic>
        <p:nvPicPr>
          <p:cNvPr id="207874" name="Picture 2" descr="http://superclouds.files.wordpress.com/2009/06/2008-03-04-at-16-03-561.jpg?w=950&amp;h=633"/>
          <p:cNvPicPr>
            <a:picLocks noChangeAspect="1" noChangeArrowheads="1"/>
          </p:cNvPicPr>
          <p:nvPr/>
        </p:nvPicPr>
        <p:blipFill>
          <a:blip r:embed="rId2" cstate="print"/>
          <a:srcRect/>
          <a:stretch>
            <a:fillRect/>
          </a:stretch>
        </p:blipFill>
        <p:spPr bwMode="auto">
          <a:xfrm>
            <a:off x="29442" y="685800"/>
            <a:ext cx="9058956" cy="6035306"/>
          </a:xfrm>
          <a:prstGeom prst="rect">
            <a:avLst/>
          </a:prstGeom>
          <a:noFill/>
        </p:spPr>
      </p:pic>
      <p:sp>
        <p:nvSpPr>
          <p:cNvPr id="4"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 Stratocumulus Layer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16</a:t>
            </a:fld>
            <a:endParaRPr lang="en-US" dirty="0"/>
          </a:p>
        </p:txBody>
      </p:sp>
      <p:pic>
        <p:nvPicPr>
          <p:cNvPr id="205826" name="Picture 2"/>
          <p:cNvPicPr>
            <a:picLocks noChangeAspect="1" noChangeArrowheads="1"/>
          </p:cNvPicPr>
          <p:nvPr/>
        </p:nvPicPr>
        <p:blipFill>
          <a:blip r:embed="rId2" cstate="print"/>
          <a:srcRect/>
          <a:stretch>
            <a:fillRect/>
          </a:stretch>
        </p:blipFill>
        <p:spPr bwMode="auto">
          <a:xfrm>
            <a:off x="177800" y="1384300"/>
            <a:ext cx="8737600" cy="4559300"/>
          </a:xfrm>
          <a:prstGeom prst="rect">
            <a:avLst/>
          </a:prstGeom>
          <a:noFill/>
          <a:ln w="9525">
            <a:noFill/>
            <a:miter lim="800000"/>
            <a:headEnd/>
            <a:tailEnd/>
          </a:ln>
        </p:spPr>
      </p:pic>
      <p:sp>
        <p:nvSpPr>
          <p:cNvPr id="4"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 Stratocumulus Convection</a:t>
            </a:r>
          </a:p>
        </p:txBody>
      </p:sp>
      <p:sp>
        <p:nvSpPr>
          <p:cNvPr id="5" name="TextBox 4"/>
          <p:cNvSpPr txBox="1"/>
          <p:nvPr/>
        </p:nvSpPr>
        <p:spPr>
          <a:xfrm>
            <a:off x="268880" y="609600"/>
            <a:ext cx="8798920" cy="707886"/>
          </a:xfrm>
          <a:prstGeom prst="rect">
            <a:avLst/>
          </a:prstGeom>
          <a:noFill/>
        </p:spPr>
        <p:txBody>
          <a:bodyPr wrap="square" rtlCol="0">
            <a:spAutoFit/>
          </a:bodyPr>
          <a:lstStyle/>
          <a:p>
            <a:pPr algn="l"/>
            <a:r>
              <a:rPr lang="en-US" sz="2000" b="1" dirty="0"/>
              <a:t>Moist convection within a shallow layer of marine cumulus clouds, often over relatively cold SSTs in the eastern Pacific and Atlantic Ocean. </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17</a:t>
            </a:fld>
            <a:endParaRPr lang="en-US"/>
          </a:p>
        </p:txBody>
      </p:sp>
      <p:pic>
        <p:nvPicPr>
          <p:cNvPr id="190466" name="Picture 2"/>
          <p:cNvPicPr>
            <a:picLocks noChangeAspect="1" noChangeArrowheads="1"/>
          </p:cNvPicPr>
          <p:nvPr/>
        </p:nvPicPr>
        <p:blipFill>
          <a:blip r:embed="rId2" cstate="print"/>
          <a:srcRect/>
          <a:stretch>
            <a:fillRect/>
          </a:stretch>
        </p:blipFill>
        <p:spPr bwMode="auto">
          <a:xfrm>
            <a:off x="549275" y="22225"/>
            <a:ext cx="8045450" cy="6813550"/>
          </a:xfrm>
          <a:prstGeom prst="rect">
            <a:avLst/>
          </a:prstGeom>
          <a:noFill/>
          <a:ln w="9525">
            <a:noFill/>
            <a:miter lim="800000"/>
            <a:headEnd/>
            <a:tailEnd/>
          </a:ln>
        </p:spPr>
      </p:pic>
      <p:sp>
        <p:nvSpPr>
          <p:cNvPr id="4" name="Rectangle 2"/>
          <p:cNvSpPr txBox="1">
            <a:spLocks noChangeArrowheads="1"/>
          </p:cNvSpPr>
          <p:nvPr/>
        </p:nvSpPr>
        <p:spPr>
          <a:xfrm>
            <a:off x="0" y="5029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b="1" kern="0" dirty="0">
                <a:solidFill>
                  <a:schemeClr val="tx2"/>
                </a:solidFill>
                <a:latin typeface="Arial" charset="0"/>
                <a:ea typeface="SimSun" pitchFamily="2" charset="-122"/>
                <a:cs typeface="+mj-cs"/>
              </a:rPr>
              <a:t>A Cumulonimbus Cloud </a:t>
            </a: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 from Deep Convection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18</a:t>
            </a:fld>
            <a:endParaRPr lang="en-US"/>
          </a:p>
        </p:txBody>
      </p:sp>
      <p:pic>
        <p:nvPicPr>
          <p:cNvPr id="191490" name="Picture 2"/>
          <p:cNvPicPr>
            <a:picLocks noChangeAspect="1" noChangeArrowheads="1"/>
          </p:cNvPicPr>
          <p:nvPr/>
        </p:nvPicPr>
        <p:blipFill>
          <a:blip r:embed="rId2" cstate="print"/>
          <a:srcRect/>
          <a:stretch>
            <a:fillRect/>
          </a:stretch>
        </p:blipFill>
        <p:spPr bwMode="auto">
          <a:xfrm>
            <a:off x="3030669" y="76200"/>
            <a:ext cx="5960931" cy="6629400"/>
          </a:xfrm>
          <a:prstGeom prst="rect">
            <a:avLst/>
          </a:prstGeom>
          <a:noFill/>
          <a:ln w="9525">
            <a:noFill/>
            <a:miter lim="800000"/>
            <a:headEnd/>
            <a:tailEnd/>
          </a:ln>
        </p:spPr>
      </p:pic>
      <p:sp>
        <p:nvSpPr>
          <p:cNvPr id="4" name="TextBox 3"/>
          <p:cNvSpPr txBox="1"/>
          <p:nvPr/>
        </p:nvSpPr>
        <p:spPr>
          <a:xfrm>
            <a:off x="94160" y="304800"/>
            <a:ext cx="3185872" cy="1323439"/>
          </a:xfrm>
          <a:prstGeom prst="rect">
            <a:avLst/>
          </a:prstGeom>
          <a:noFill/>
        </p:spPr>
        <p:txBody>
          <a:bodyPr wrap="none" rtlCol="0">
            <a:spAutoFit/>
          </a:bodyPr>
          <a:lstStyle/>
          <a:p>
            <a:pPr algn="l"/>
            <a:r>
              <a:rPr lang="en-US" sz="2000" b="1" dirty="0">
                <a:solidFill>
                  <a:schemeClr val="tx2"/>
                </a:solidFill>
              </a:rPr>
              <a:t>A </a:t>
            </a:r>
            <a:r>
              <a:rPr lang="en-US" sz="2000" b="1" dirty="0" err="1">
                <a:solidFill>
                  <a:schemeClr val="tx2"/>
                </a:solidFill>
              </a:rPr>
              <a:t>supercell</a:t>
            </a:r>
            <a:r>
              <a:rPr lang="en-US" sz="2000" b="1" dirty="0">
                <a:solidFill>
                  <a:schemeClr val="tx2"/>
                </a:solidFill>
              </a:rPr>
              <a:t> </a:t>
            </a:r>
            <a:r>
              <a:rPr lang="en-US" sz="2000" b="1" dirty="0"/>
              <a:t>is a giant </a:t>
            </a:r>
            <a:r>
              <a:rPr lang="en-US" sz="2000" b="1" dirty="0" err="1"/>
              <a:t>Cumulo</a:t>
            </a:r>
            <a:r>
              <a:rPr lang="en-US" sz="2000" b="1" dirty="0"/>
              <a:t>-</a:t>
            </a:r>
          </a:p>
          <a:p>
            <a:pPr algn="l"/>
            <a:r>
              <a:rPr lang="en-US" sz="2000" b="1" dirty="0"/>
              <a:t>nimbus storm with a deep </a:t>
            </a:r>
          </a:p>
          <a:p>
            <a:pPr algn="l"/>
            <a:r>
              <a:rPr lang="en-US" sz="2000" b="1" dirty="0"/>
              <a:t>rotating updraft (i.e., upward</a:t>
            </a:r>
          </a:p>
          <a:p>
            <a:pPr algn="l"/>
            <a:r>
              <a:rPr lang="en-US" sz="2000" b="1" dirty="0"/>
              <a:t>motion).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19</a:t>
            </a:fld>
            <a:endParaRPr lang="en-US"/>
          </a:p>
        </p:txBody>
      </p:sp>
      <p:pic>
        <p:nvPicPr>
          <p:cNvPr id="284674" name="Picture 2" descr="http://research.metoffice.gov.uk/research/nwp/numerical/physics/images/convection.gif"/>
          <p:cNvPicPr>
            <a:picLocks noChangeAspect="1" noChangeArrowheads="1"/>
          </p:cNvPicPr>
          <p:nvPr/>
        </p:nvPicPr>
        <p:blipFill>
          <a:blip r:embed="rId2" cstate="print"/>
          <a:srcRect/>
          <a:stretch>
            <a:fillRect/>
          </a:stretch>
        </p:blipFill>
        <p:spPr bwMode="auto">
          <a:xfrm>
            <a:off x="819150" y="1295400"/>
            <a:ext cx="7029450" cy="5407269"/>
          </a:xfrm>
          <a:prstGeom prst="rect">
            <a:avLst/>
          </a:prstGeom>
          <a:noFill/>
        </p:spPr>
      </p:pic>
      <p:sp>
        <p:nvSpPr>
          <p:cNvPr id="4"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 Deep Cumulonimbus Convection</a:t>
            </a:r>
          </a:p>
        </p:txBody>
      </p:sp>
      <p:sp>
        <p:nvSpPr>
          <p:cNvPr id="5" name="TextBox 4"/>
          <p:cNvSpPr txBox="1"/>
          <p:nvPr/>
        </p:nvSpPr>
        <p:spPr>
          <a:xfrm>
            <a:off x="268880" y="609600"/>
            <a:ext cx="8798920" cy="707886"/>
          </a:xfrm>
          <a:prstGeom prst="rect">
            <a:avLst/>
          </a:prstGeom>
          <a:noFill/>
        </p:spPr>
        <p:txBody>
          <a:bodyPr wrap="square" rtlCol="0">
            <a:spAutoFit/>
          </a:bodyPr>
          <a:lstStyle/>
          <a:p>
            <a:pPr algn="l"/>
            <a:r>
              <a:rPr lang="en-US" sz="2000" b="1" dirty="0"/>
              <a:t>Precipitating moist convection within a deep (10-18km) cumulonimbus cloud, often in the tropics and over mid-low latitude land in summer. </a:t>
            </a:r>
          </a:p>
        </p:txBody>
      </p:sp>
      <p:sp>
        <p:nvSpPr>
          <p:cNvPr id="6" name="TextBox 5"/>
          <p:cNvSpPr txBox="1"/>
          <p:nvPr/>
        </p:nvSpPr>
        <p:spPr>
          <a:xfrm>
            <a:off x="5700516" y="3276600"/>
            <a:ext cx="1289135" cy="369332"/>
          </a:xfrm>
          <a:prstGeom prst="rect">
            <a:avLst/>
          </a:prstGeom>
          <a:noFill/>
        </p:spPr>
        <p:txBody>
          <a:bodyPr wrap="none" rtlCol="0">
            <a:spAutoFit/>
          </a:bodyPr>
          <a:lstStyle/>
          <a:p>
            <a:r>
              <a:rPr lang="en-US" sz="1800" b="1" dirty="0"/>
              <a:t>Entrainment</a:t>
            </a:r>
          </a:p>
        </p:txBody>
      </p:sp>
      <p:sp>
        <p:nvSpPr>
          <p:cNvPr id="7" name="TextBox 6"/>
          <p:cNvSpPr txBox="1"/>
          <p:nvPr/>
        </p:nvSpPr>
        <p:spPr>
          <a:xfrm>
            <a:off x="5756022" y="4220310"/>
            <a:ext cx="1289135" cy="369332"/>
          </a:xfrm>
          <a:prstGeom prst="rect">
            <a:avLst/>
          </a:prstGeom>
          <a:noFill/>
        </p:spPr>
        <p:txBody>
          <a:bodyPr wrap="none" rtlCol="0">
            <a:spAutoFit/>
          </a:bodyPr>
          <a:lstStyle/>
          <a:p>
            <a:r>
              <a:rPr lang="en-US" sz="1800" b="1" dirty="0"/>
              <a:t>Detrainment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381000" y="0"/>
            <a:ext cx="9067800" cy="609600"/>
          </a:xfrm>
        </p:spPr>
        <p:txBody>
          <a:bodyPr/>
          <a:lstStyle/>
          <a:p>
            <a:r>
              <a:rPr lang="en-US" sz="3200" b="1" dirty="0">
                <a:latin typeface="Comic Sans MS" pitchFamily="66" charset="0"/>
              </a:rPr>
              <a:t>Summary of Clouds and Aerosols</a:t>
            </a:r>
          </a:p>
        </p:txBody>
      </p:sp>
      <p:sp>
        <p:nvSpPr>
          <p:cNvPr id="303107" name="Rectangle 3"/>
          <p:cNvSpPr>
            <a:spLocks noGrp="1" noChangeArrowheads="1"/>
          </p:cNvSpPr>
          <p:nvPr>
            <p:ph type="body" idx="1"/>
          </p:nvPr>
        </p:nvSpPr>
        <p:spPr>
          <a:xfrm>
            <a:off x="76200" y="685800"/>
            <a:ext cx="8915400" cy="6019800"/>
          </a:xfrm>
        </p:spPr>
        <p:txBody>
          <a:bodyPr/>
          <a:lstStyle/>
          <a:p>
            <a:pPr>
              <a:lnSpc>
                <a:spcPct val="80000"/>
              </a:lnSpc>
            </a:pPr>
            <a:r>
              <a:rPr lang="en-US" sz="2100" b="1" dirty="0">
                <a:solidFill>
                  <a:schemeClr val="bg2"/>
                </a:solidFill>
                <a:latin typeface="Calibri" pitchFamily="34" charset="0"/>
                <a:cs typeface="Calibri" pitchFamily="34" charset="0"/>
              </a:rPr>
              <a:t>Clouds are classified by shapes (cumulus, stratus, cirrus, and nimbus), formation (convective and </a:t>
            </a:r>
            <a:r>
              <a:rPr lang="en-US" sz="2100" b="1" dirty="0" err="1">
                <a:solidFill>
                  <a:schemeClr val="bg2"/>
                </a:solidFill>
                <a:latin typeface="Calibri" pitchFamily="34" charset="0"/>
                <a:cs typeface="Calibri" pitchFamily="34" charset="0"/>
              </a:rPr>
              <a:t>stratiform</a:t>
            </a:r>
            <a:r>
              <a:rPr lang="en-US" sz="2100" b="1" dirty="0">
                <a:solidFill>
                  <a:schemeClr val="bg2"/>
                </a:solidFill>
                <a:latin typeface="Calibri" pitchFamily="34" charset="0"/>
                <a:cs typeface="Calibri" pitchFamily="34" charset="0"/>
              </a:rPr>
              <a:t>), or height (high, middle and low clouds).  </a:t>
            </a:r>
          </a:p>
          <a:p>
            <a:pPr>
              <a:lnSpc>
                <a:spcPct val="80000"/>
              </a:lnSpc>
            </a:pPr>
            <a:r>
              <a:rPr lang="en-US" sz="2100" b="1" dirty="0">
                <a:solidFill>
                  <a:schemeClr val="tx2"/>
                </a:solidFill>
                <a:latin typeface="Calibri" pitchFamily="34" charset="0"/>
                <a:cs typeface="Calibri" pitchFamily="34" charset="0"/>
              </a:rPr>
              <a:t>Generally, there are more clouds over oceans than over land, more clouds over the high-latitudes than the low-latitudes.</a:t>
            </a:r>
          </a:p>
          <a:p>
            <a:pPr>
              <a:lnSpc>
                <a:spcPct val="80000"/>
              </a:lnSpc>
            </a:pPr>
            <a:r>
              <a:rPr lang="en-US" sz="2100" b="1" dirty="0">
                <a:solidFill>
                  <a:schemeClr val="bg2"/>
                </a:solidFill>
                <a:latin typeface="Calibri" pitchFamily="34" charset="0"/>
                <a:cs typeface="Calibri" pitchFamily="34" charset="0"/>
              </a:rPr>
              <a:t>Clouds reflect and absorb sunlight (cooling effect on surface) and block out-going longwave radiation (warming effect); </a:t>
            </a:r>
          </a:p>
          <a:p>
            <a:pPr>
              <a:lnSpc>
                <a:spcPct val="80000"/>
              </a:lnSpc>
            </a:pPr>
            <a:r>
              <a:rPr lang="en-US" sz="2100" b="1" dirty="0">
                <a:solidFill>
                  <a:srgbClr val="FF0000"/>
                </a:solidFill>
                <a:latin typeface="Calibri" pitchFamily="34" charset="0"/>
                <a:cs typeface="Calibri" pitchFamily="34" charset="0"/>
              </a:rPr>
              <a:t>SW cooling dominates over LW warming effect for low clouds, but the opposite is true for high clouds. Why? </a:t>
            </a:r>
          </a:p>
          <a:p>
            <a:pPr>
              <a:lnSpc>
                <a:spcPct val="80000"/>
              </a:lnSpc>
            </a:pPr>
            <a:r>
              <a:rPr lang="en-US" sz="2100" b="1" dirty="0">
                <a:solidFill>
                  <a:schemeClr val="bg2"/>
                </a:solidFill>
                <a:latin typeface="Calibri" pitchFamily="34" charset="0"/>
                <a:cs typeface="Calibri" pitchFamily="34" charset="0"/>
              </a:rPr>
              <a:t>Globally, the SW cooling effect is about 50W m</a:t>
            </a:r>
            <a:r>
              <a:rPr lang="en-US" sz="2100" b="1" baseline="30000" dirty="0">
                <a:solidFill>
                  <a:schemeClr val="bg2"/>
                </a:solidFill>
                <a:latin typeface="Calibri" pitchFamily="34" charset="0"/>
                <a:cs typeface="Calibri" pitchFamily="34" charset="0"/>
              </a:rPr>
              <a:t>-2</a:t>
            </a:r>
            <a:r>
              <a:rPr lang="en-US" sz="2100" b="1" dirty="0">
                <a:solidFill>
                  <a:schemeClr val="bg2"/>
                </a:solidFill>
                <a:latin typeface="Calibri" pitchFamily="34" charset="0"/>
                <a:cs typeface="Calibri" pitchFamily="34" charset="0"/>
              </a:rPr>
              <a:t> and LW warming effect is about 30W m</a:t>
            </a:r>
            <a:r>
              <a:rPr lang="en-US" sz="2100" b="1" baseline="30000" dirty="0">
                <a:solidFill>
                  <a:schemeClr val="bg2"/>
                </a:solidFill>
                <a:latin typeface="Calibri" pitchFamily="34" charset="0"/>
                <a:cs typeface="Calibri" pitchFamily="34" charset="0"/>
              </a:rPr>
              <a:t>-2</a:t>
            </a:r>
            <a:r>
              <a:rPr lang="en-US" sz="2100" b="1" dirty="0">
                <a:solidFill>
                  <a:schemeClr val="bg2"/>
                </a:solidFill>
                <a:latin typeface="Calibri" pitchFamily="34" charset="0"/>
                <a:cs typeface="Calibri" pitchFamily="34" charset="0"/>
              </a:rPr>
              <a:t>, resulting in a net cooling of ~20 W m</a:t>
            </a:r>
            <a:r>
              <a:rPr lang="en-US" sz="2100" b="1" baseline="30000" dirty="0">
                <a:solidFill>
                  <a:schemeClr val="bg2"/>
                </a:solidFill>
                <a:latin typeface="Calibri" pitchFamily="34" charset="0"/>
                <a:cs typeface="Calibri" pitchFamily="34" charset="0"/>
              </a:rPr>
              <a:t>-2</a:t>
            </a:r>
            <a:r>
              <a:rPr lang="en-US" sz="2100" b="1" dirty="0">
                <a:solidFill>
                  <a:schemeClr val="bg2"/>
                </a:solidFill>
                <a:latin typeface="Calibri" pitchFamily="34" charset="0"/>
                <a:cs typeface="Calibri" pitchFamily="34" charset="0"/>
              </a:rPr>
              <a:t>, predominately over the northern mid-latitudes. </a:t>
            </a:r>
          </a:p>
          <a:p>
            <a:pPr>
              <a:lnSpc>
                <a:spcPct val="80000"/>
              </a:lnSpc>
            </a:pPr>
            <a:r>
              <a:rPr lang="en-US" sz="2100" b="1" dirty="0">
                <a:solidFill>
                  <a:schemeClr val="tx2"/>
                </a:solidFill>
                <a:latin typeface="Calibri" pitchFamily="34" charset="0"/>
                <a:cs typeface="Calibri" pitchFamily="34" charset="0"/>
              </a:rPr>
              <a:t>Under GHG-induced global warming, most models suggest a decrease in low and mid-level clouds, especially over the mid-latitudes and subtropics and an increase in high clouds due to enhanced tropical convection. </a:t>
            </a:r>
          </a:p>
          <a:p>
            <a:pPr>
              <a:lnSpc>
                <a:spcPct val="80000"/>
              </a:lnSpc>
            </a:pPr>
            <a:r>
              <a:rPr lang="en-US" sz="2100" b="1" dirty="0">
                <a:solidFill>
                  <a:schemeClr val="bg2"/>
                </a:solidFill>
                <a:latin typeface="Calibri" pitchFamily="34" charset="0"/>
                <a:cs typeface="Calibri" pitchFamily="34" charset="0"/>
              </a:rPr>
              <a:t>CMIP3 models show a CRF change from -2.2 to 1.6 W m</a:t>
            </a:r>
            <a:r>
              <a:rPr lang="en-US" sz="2100" b="1" baseline="30000" dirty="0">
                <a:solidFill>
                  <a:schemeClr val="bg2"/>
                </a:solidFill>
                <a:latin typeface="Calibri" pitchFamily="34" charset="0"/>
                <a:cs typeface="Calibri" pitchFamily="34" charset="0"/>
              </a:rPr>
              <a:t>-2</a:t>
            </a:r>
            <a:r>
              <a:rPr lang="en-US" sz="2100" b="1" dirty="0">
                <a:solidFill>
                  <a:schemeClr val="bg2"/>
                </a:solidFill>
                <a:latin typeface="Calibri" pitchFamily="34" charset="0"/>
                <a:cs typeface="Calibri" pitchFamily="34" charset="0"/>
              </a:rPr>
              <a:t> in the 21</a:t>
            </a:r>
            <a:r>
              <a:rPr lang="en-US" sz="2100" b="1" baseline="30000" dirty="0">
                <a:solidFill>
                  <a:schemeClr val="bg2"/>
                </a:solidFill>
                <a:latin typeface="Calibri" pitchFamily="34" charset="0"/>
                <a:cs typeface="Calibri" pitchFamily="34" charset="0"/>
              </a:rPr>
              <a:t>st</a:t>
            </a:r>
            <a:r>
              <a:rPr lang="en-US" sz="2100" b="1" dirty="0">
                <a:solidFill>
                  <a:schemeClr val="bg2"/>
                </a:solidFill>
                <a:latin typeface="Calibri" pitchFamily="34" charset="0"/>
                <a:cs typeface="Calibri" pitchFamily="34" charset="0"/>
              </a:rPr>
              <a:t> century, a major source of uncertainty for the future climate.</a:t>
            </a:r>
          </a:p>
          <a:p>
            <a:pPr>
              <a:lnSpc>
                <a:spcPct val="80000"/>
              </a:lnSpc>
            </a:pPr>
            <a:r>
              <a:rPr lang="en-US" sz="2100" b="1" dirty="0">
                <a:solidFill>
                  <a:schemeClr val="tx2"/>
                </a:solidFill>
                <a:latin typeface="Calibri" pitchFamily="34" charset="0"/>
                <a:cs typeface="Calibri" pitchFamily="34" charset="0"/>
              </a:rPr>
              <a:t>Aerosols affect climate directly through their radiative effects and indirectly through their impact on clouds albedo and lifetime. </a:t>
            </a:r>
          </a:p>
          <a:p>
            <a:pPr>
              <a:lnSpc>
                <a:spcPct val="80000"/>
              </a:lnSpc>
            </a:pPr>
            <a:r>
              <a:rPr lang="en-US" sz="2100" b="1" dirty="0">
                <a:solidFill>
                  <a:schemeClr val="bg2"/>
                </a:solidFill>
                <a:latin typeface="Calibri" pitchFamily="34" charset="0"/>
                <a:cs typeface="Calibri" pitchFamily="34" charset="0"/>
              </a:rPr>
              <a:t>How aerosols have contributed to the 20</a:t>
            </a:r>
            <a:r>
              <a:rPr lang="en-US" sz="2100" b="1" baseline="30000" dirty="0">
                <a:solidFill>
                  <a:schemeClr val="bg2"/>
                </a:solidFill>
                <a:latin typeface="Calibri" pitchFamily="34" charset="0"/>
                <a:cs typeface="Calibri" pitchFamily="34" charset="0"/>
              </a:rPr>
              <a:t>th</a:t>
            </a:r>
            <a:r>
              <a:rPr lang="en-US" sz="2100" b="1" dirty="0">
                <a:solidFill>
                  <a:schemeClr val="bg2"/>
                </a:solidFill>
                <a:latin typeface="Calibri" pitchFamily="34" charset="0"/>
                <a:cs typeface="Calibri" pitchFamily="34" charset="0"/>
              </a:rPr>
              <a:t> century climate is still a very active research area. </a:t>
            </a:r>
          </a:p>
        </p:txBody>
      </p:sp>
      <p:sp>
        <p:nvSpPr>
          <p:cNvPr id="303108" name="Line 4"/>
          <p:cNvSpPr>
            <a:spLocks noChangeShapeType="1"/>
          </p:cNvSpPr>
          <p:nvPr/>
        </p:nvSpPr>
        <p:spPr bwMode="auto">
          <a:xfrm>
            <a:off x="0" y="609600"/>
            <a:ext cx="9144000" cy="0"/>
          </a:xfrm>
          <a:prstGeom prst="line">
            <a:avLst/>
          </a:prstGeom>
          <a:noFill/>
          <a:ln w="31750">
            <a:solidFill>
              <a:schemeClr val="accent1"/>
            </a:solidFill>
            <a:round/>
            <a:headEnd/>
            <a:tailEnd/>
          </a:ln>
          <a:effectLst/>
        </p:spPr>
        <p:txBody>
          <a:bodyPr anchor="ctr"/>
          <a:lstStyle/>
          <a:p>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3107">
                                            <p:txEl>
                                              <p:pRg st="0" end="0"/>
                                            </p:txEl>
                                          </p:spTgt>
                                        </p:tgtEl>
                                        <p:attrNameLst>
                                          <p:attrName>style.visibility</p:attrName>
                                        </p:attrNameLst>
                                      </p:cBhvr>
                                      <p:to>
                                        <p:strVal val="visible"/>
                                      </p:to>
                                    </p:set>
                                    <p:animEffect transition="in" filter="blinds(horizontal)">
                                      <p:cBhvr>
                                        <p:cTn id="7" dur="500"/>
                                        <p:tgtEl>
                                          <p:spTgt spid="30310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03107">
                                            <p:txEl>
                                              <p:pRg st="1" end="1"/>
                                            </p:txEl>
                                          </p:spTgt>
                                        </p:tgtEl>
                                        <p:attrNameLst>
                                          <p:attrName>style.visibility</p:attrName>
                                        </p:attrNameLst>
                                      </p:cBhvr>
                                      <p:to>
                                        <p:strVal val="visible"/>
                                      </p:to>
                                    </p:set>
                                    <p:animEffect transition="in" filter="blinds(horizontal)">
                                      <p:cBhvr>
                                        <p:cTn id="10" dur="500"/>
                                        <p:tgtEl>
                                          <p:spTgt spid="30310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03107">
                                            <p:txEl>
                                              <p:pRg st="2" end="2"/>
                                            </p:txEl>
                                          </p:spTgt>
                                        </p:tgtEl>
                                        <p:attrNameLst>
                                          <p:attrName>style.visibility</p:attrName>
                                        </p:attrNameLst>
                                      </p:cBhvr>
                                      <p:to>
                                        <p:strVal val="visible"/>
                                      </p:to>
                                    </p:set>
                                    <p:animEffect transition="in" filter="blinds(horizontal)">
                                      <p:cBhvr>
                                        <p:cTn id="13" dur="500"/>
                                        <p:tgtEl>
                                          <p:spTgt spid="303107">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03107">
                                            <p:txEl>
                                              <p:pRg st="3" end="3"/>
                                            </p:txEl>
                                          </p:spTgt>
                                        </p:tgtEl>
                                        <p:attrNameLst>
                                          <p:attrName>style.visibility</p:attrName>
                                        </p:attrNameLst>
                                      </p:cBhvr>
                                      <p:to>
                                        <p:strVal val="visible"/>
                                      </p:to>
                                    </p:set>
                                    <p:animEffect transition="in" filter="blinds(horizontal)">
                                      <p:cBhvr>
                                        <p:cTn id="16" dur="500"/>
                                        <p:tgtEl>
                                          <p:spTgt spid="303107">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03107">
                                            <p:txEl>
                                              <p:pRg st="4" end="4"/>
                                            </p:txEl>
                                          </p:spTgt>
                                        </p:tgtEl>
                                        <p:attrNameLst>
                                          <p:attrName>style.visibility</p:attrName>
                                        </p:attrNameLst>
                                      </p:cBhvr>
                                      <p:to>
                                        <p:strVal val="visible"/>
                                      </p:to>
                                    </p:set>
                                    <p:animEffect transition="in" filter="blinds(horizontal)">
                                      <p:cBhvr>
                                        <p:cTn id="19" dur="500"/>
                                        <p:tgtEl>
                                          <p:spTgt spid="303107">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03107">
                                            <p:txEl>
                                              <p:pRg st="5" end="5"/>
                                            </p:txEl>
                                          </p:spTgt>
                                        </p:tgtEl>
                                        <p:attrNameLst>
                                          <p:attrName>style.visibility</p:attrName>
                                        </p:attrNameLst>
                                      </p:cBhvr>
                                      <p:to>
                                        <p:strVal val="visible"/>
                                      </p:to>
                                    </p:set>
                                    <p:animEffect transition="in" filter="blinds(horizontal)">
                                      <p:cBhvr>
                                        <p:cTn id="22" dur="500"/>
                                        <p:tgtEl>
                                          <p:spTgt spid="303107">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03107">
                                            <p:txEl>
                                              <p:pRg st="6" end="6"/>
                                            </p:txEl>
                                          </p:spTgt>
                                        </p:tgtEl>
                                        <p:attrNameLst>
                                          <p:attrName>style.visibility</p:attrName>
                                        </p:attrNameLst>
                                      </p:cBhvr>
                                      <p:to>
                                        <p:strVal val="visible"/>
                                      </p:to>
                                    </p:set>
                                    <p:animEffect transition="in" filter="blinds(horizontal)">
                                      <p:cBhvr>
                                        <p:cTn id="25" dur="500"/>
                                        <p:tgtEl>
                                          <p:spTgt spid="303107">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03107">
                                            <p:txEl>
                                              <p:pRg st="7" end="7"/>
                                            </p:txEl>
                                          </p:spTgt>
                                        </p:tgtEl>
                                        <p:attrNameLst>
                                          <p:attrName>style.visibility</p:attrName>
                                        </p:attrNameLst>
                                      </p:cBhvr>
                                      <p:to>
                                        <p:strVal val="visible"/>
                                      </p:to>
                                    </p:set>
                                    <p:animEffect transition="in" filter="blinds(horizontal)">
                                      <p:cBhvr>
                                        <p:cTn id="28" dur="500"/>
                                        <p:tgtEl>
                                          <p:spTgt spid="303107">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03107">
                                            <p:txEl>
                                              <p:pRg st="8" end="8"/>
                                            </p:txEl>
                                          </p:spTgt>
                                        </p:tgtEl>
                                        <p:attrNameLst>
                                          <p:attrName>style.visibility</p:attrName>
                                        </p:attrNameLst>
                                      </p:cBhvr>
                                      <p:to>
                                        <p:strVal val="visible"/>
                                      </p:to>
                                    </p:set>
                                    <p:animEffect transition="in" filter="blinds(horizontal)">
                                      <p:cBhvr>
                                        <p:cTn id="31" dur="500"/>
                                        <p:tgtEl>
                                          <p:spTgt spid="3031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20</a:t>
            </a:fld>
            <a:endParaRPr lang="en-US"/>
          </a:p>
        </p:txBody>
      </p:sp>
      <p:pic>
        <p:nvPicPr>
          <p:cNvPr id="206849" name="Picture 1"/>
          <p:cNvPicPr>
            <a:picLocks noChangeAspect="1" noChangeArrowheads="1"/>
          </p:cNvPicPr>
          <p:nvPr/>
        </p:nvPicPr>
        <p:blipFill>
          <a:blip r:embed="rId2" cstate="print"/>
          <a:srcRect/>
          <a:stretch>
            <a:fillRect/>
          </a:stretch>
        </p:blipFill>
        <p:spPr bwMode="auto">
          <a:xfrm>
            <a:off x="142284" y="1646445"/>
            <a:ext cx="8925516" cy="4144755"/>
          </a:xfrm>
          <a:prstGeom prst="rect">
            <a:avLst/>
          </a:prstGeom>
          <a:noFill/>
          <a:ln w="9525">
            <a:noFill/>
            <a:miter lim="800000"/>
            <a:headEnd/>
            <a:tailEnd/>
          </a:ln>
        </p:spPr>
      </p:pic>
      <p:sp>
        <p:nvSpPr>
          <p:cNvPr id="4" name="Rectangle 2"/>
          <p:cNvSpPr txBox="1">
            <a:spLocks noChangeArrowheads="1"/>
          </p:cNvSpPr>
          <p:nvPr/>
        </p:nvSpPr>
        <p:spPr>
          <a:xfrm>
            <a:off x="0" y="457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 </a:t>
            </a:r>
            <a:r>
              <a:rPr kumimoji="0" lang="en-US" sz="3600" b="1" i="0" u="none" strike="noStrike" kern="0" cap="none" spc="0" normalizeH="0" baseline="0" noProof="0" dirty="0" err="1">
                <a:ln>
                  <a:noFill/>
                </a:ln>
                <a:solidFill>
                  <a:schemeClr val="tx2"/>
                </a:solidFill>
                <a:effectLst/>
                <a:uLnTx/>
                <a:uFillTx/>
                <a:latin typeface="Arial" charset="0"/>
                <a:ea typeface="SimSun" pitchFamily="2" charset="-122"/>
                <a:cs typeface="+mj-cs"/>
              </a:rPr>
              <a:t>Mesoscale</a:t>
            </a: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 Convective System</a:t>
            </a:r>
          </a:p>
        </p:txBody>
      </p:sp>
      <p:pic>
        <p:nvPicPr>
          <p:cNvPr id="206851" name="Picture 3" descr="http://www.atmos.washington.edu/MG/PRESTORM/images/BAM89_dopplerf1.jpg"/>
          <p:cNvPicPr>
            <a:picLocks noChangeAspect="1" noChangeArrowheads="1"/>
          </p:cNvPicPr>
          <p:nvPr/>
        </p:nvPicPr>
        <p:blipFill>
          <a:blip r:embed="rId3" cstate="print"/>
          <a:srcRect/>
          <a:stretch>
            <a:fillRect/>
          </a:stretch>
        </p:blipFill>
        <p:spPr bwMode="auto">
          <a:xfrm>
            <a:off x="152400" y="1143000"/>
            <a:ext cx="8915400" cy="3886200"/>
          </a:xfrm>
          <a:prstGeom prst="rect">
            <a:avLst/>
          </a:prstGeom>
          <a:noFill/>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cstate="print"/>
          <a:srcRect/>
          <a:stretch>
            <a:fillRect/>
          </a:stretch>
        </p:blipFill>
        <p:spPr bwMode="auto">
          <a:xfrm>
            <a:off x="558800" y="825500"/>
            <a:ext cx="8026400" cy="5803900"/>
          </a:xfrm>
          <a:prstGeom prst="rect">
            <a:avLst/>
          </a:prstGeom>
          <a:noFill/>
          <a:ln w="9525">
            <a:noFill/>
            <a:miter lim="800000"/>
            <a:headEnd/>
            <a:tailEnd/>
          </a:ln>
        </p:spPr>
      </p:pic>
      <p:sp>
        <p:nvSpPr>
          <p:cNvPr id="15"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 Impact of Deep Convection on OLR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6876641"/>
            <a:chOff x="0" y="0"/>
            <a:chExt cx="9144000" cy="6876641"/>
          </a:xfrm>
        </p:grpSpPr>
        <p:pic>
          <p:nvPicPr>
            <p:cNvPr id="230402" name="Picture 2"/>
            <p:cNvPicPr>
              <a:picLocks noChangeAspect="1" noChangeArrowheads="1"/>
            </p:cNvPicPr>
            <p:nvPr/>
          </p:nvPicPr>
          <p:blipFill>
            <a:blip r:embed="rId2" cstate="print"/>
            <a:srcRect/>
            <a:stretch>
              <a:fillRect/>
            </a:stretch>
          </p:blipFill>
          <p:spPr bwMode="auto">
            <a:xfrm>
              <a:off x="914400" y="2742616"/>
              <a:ext cx="7075104" cy="4134025"/>
            </a:xfrm>
            <a:prstGeom prst="rect">
              <a:avLst/>
            </a:prstGeom>
            <a:noFill/>
            <a:ln w="9525">
              <a:noFill/>
              <a:miter lim="800000"/>
              <a:headEnd/>
              <a:tailEnd/>
            </a:ln>
          </p:spPr>
        </p:pic>
        <p:pic>
          <p:nvPicPr>
            <p:cNvPr id="230403" name="Picture 3"/>
            <p:cNvPicPr>
              <a:picLocks noChangeAspect="1" noChangeArrowheads="1"/>
            </p:cNvPicPr>
            <p:nvPr/>
          </p:nvPicPr>
          <p:blipFill>
            <a:blip r:embed="rId3" cstate="print"/>
            <a:srcRect t="11216" b="19162"/>
            <a:stretch>
              <a:fillRect/>
            </a:stretch>
          </p:blipFill>
          <p:spPr bwMode="auto">
            <a:xfrm>
              <a:off x="914400" y="457200"/>
              <a:ext cx="7075104" cy="2838041"/>
            </a:xfrm>
            <a:prstGeom prst="rect">
              <a:avLst/>
            </a:prstGeom>
            <a:noFill/>
            <a:ln w="9525">
              <a:noFill/>
              <a:miter lim="800000"/>
              <a:headEnd/>
              <a:tailEnd/>
            </a:ln>
          </p:spPr>
        </p:pic>
        <p:sp>
          <p:nvSpPr>
            <p:cNvPr id="4" name="TextBox 3"/>
            <p:cNvSpPr txBox="1"/>
            <p:nvPr/>
          </p:nvSpPr>
          <p:spPr>
            <a:xfrm>
              <a:off x="6160704" y="500553"/>
              <a:ext cx="1828800" cy="400110"/>
            </a:xfrm>
            <a:prstGeom prst="rect">
              <a:avLst/>
            </a:prstGeom>
            <a:noFill/>
          </p:spPr>
          <p:txBody>
            <a:bodyPr wrap="square" rtlCol="0">
              <a:spAutoFit/>
            </a:bodyPr>
            <a:lstStyle/>
            <a:p>
              <a:r>
                <a:rPr lang="en-US" sz="2000" b="1" dirty="0">
                  <a:latin typeface="Arial" pitchFamily="34" charset="0"/>
                  <a:cs typeface="Arial" pitchFamily="34" charset="0"/>
                </a:rPr>
                <a:t>DJF OLR</a:t>
              </a:r>
            </a:p>
          </p:txBody>
        </p:sp>
        <p:sp>
          <p:nvSpPr>
            <p:cNvPr id="5" name="TextBox 4"/>
            <p:cNvSpPr txBox="1"/>
            <p:nvPr/>
          </p:nvSpPr>
          <p:spPr>
            <a:xfrm>
              <a:off x="6389304" y="3472353"/>
              <a:ext cx="1828800" cy="400110"/>
            </a:xfrm>
            <a:prstGeom prst="rect">
              <a:avLst/>
            </a:prstGeom>
            <a:noFill/>
          </p:spPr>
          <p:txBody>
            <a:bodyPr wrap="square" rtlCol="0">
              <a:spAutoFit/>
            </a:bodyPr>
            <a:lstStyle/>
            <a:p>
              <a:r>
                <a:rPr lang="en-US" sz="2000" b="1" dirty="0">
                  <a:latin typeface="Arial" pitchFamily="34" charset="0"/>
                  <a:cs typeface="Arial" pitchFamily="34" charset="0"/>
                </a:rPr>
                <a:t>JJA OLR</a:t>
              </a:r>
            </a:p>
          </p:txBody>
        </p:sp>
        <p:sp>
          <p:nvSpPr>
            <p:cNvPr id="7" name="Rectangle 2"/>
            <p:cNvSpPr txBox="1">
              <a:spLocks noChangeArrowheads="1"/>
            </p:cNvSpPr>
            <p:nvPr/>
          </p:nvSpPr>
          <p:spPr>
            <a:xfrm>
              <a:off x="0" y="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 Where Does Deep Convection Occur?</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2" cstate="print"/>
          <a:srcRect t="43188"/>
          <a:stretch>
            <a:fillRect/>
          </a:stretch>
        </p:blipFill>
        <p:spPr bwMode="auto">
          <a:xfrm>
            <a:off x="280500" y="1447800"/>
            <a:ext cx="8482500" cy="4495800"/>
          </a:xfrm>
          <a:prstGeom prst="rect">
            <a:avLst/>
          </a:prstGeom>
          <a:noFill/>
          <a:ln w="9525">
            <a:noFill/>
            <a:miter lim="800000"/>
            <a:headEnd/>
            <a:tailEnd/>
          </a:ln>
        </p:spPr>
      </p:pic>
      <p:sp>
        <p:nvSpPr>
          <p:cNvPr id="3" name="TextBox 2"/>
          <p:cNvSpPr txBox="1"/>
          <p:nvPr/>
        </p:nvSpPr>
        <p:spPr>
          <a:xfrm>
            <a:off x="7428093" y="6321623"/>
            <a:ext cx="1627369" cy="307777"/>
          </a:xfrm>
          <a:prstGeom prst="rect">
            <a:avLst/>
          </a:prstGeom>
          <a:noFill/>
        </p:spPr>
        <p:txBody>
          <a:bodyPr wrap="none" rtlCol="0">
            <a:spAutoFit/>
          </a:bodyPr>
          <a:lstStyle/>
          <a:p>
            <a:r>
              <a:rPr lang="en-US" sz="1400" b="1" dirty="0"/>
              <a:t>Laing &amp; Fritsch 1997</a:t>
            </a:r>
          </a:p>
        </p:txBody>
      </p:sp>
      <p:sp>
        <p:nvSpPr>
          <p:cNvPr id="4" name="Rectangle 2"/>
          <p:cNvSpPr txBox="1">
            <a:spLocks noChangeArrowheads="1"/>
          </p:cNvSpPr>
          <p:nvPr/>
        </p:nvSpPr>
        <p:spPr>
          <a:xfrm>
            <a:off x="0" y="3048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 Distribution</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of Summer </a:t>
            </a: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Deep Convection</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noProof="0" dirty="0">
                <a:solidFill>
                  <a:schemeClr val="tx2"/>
                </a:solidFill>
                <a:latin typeface="Arial" charset="0"/>
                <a:ea typeface="SimSun" pitchFamily="2" charset="-122"/>
                <a:cs typeface="+mj-cs"/>
              </a:rPr>
              <a:t>(shaded areas)</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p:cNvPicPr>
            <a:picLocks noChangeAspect="1" noChangeArrowheads="1"/>
          </p:cNvPicPr>
          <p:nvPr/>
        </p:nvPicPr>
        <p:blipFill>
          <a:blip r:embed="rId2" cstate="print"/>
          <a:srcRect/>
          <a:stretch>
            <a:fillRect/>
          </a:stretch>
        </p:blipFill>
        <p:spPr bwMode="auto">
          <a:xfrm>
            <a:off x="1371600" y="1111250"/>
            <a:ext cx="6629400" cy="5224090"/>
          </a:xfrm>
          <a:prstGeom prst="rect">
            <a:avLst/>
          </a:prstGeom>
          <a:noFill/>
          <a:ln w="9525">
            <a:noFill/>
            <a:miter lim="800000"/>
            <a:headEnd/>
            <a:tailEnd/>
          </a:ln>
        </p:spPr>
      </p:pic>
      <p:sp>
        <p:nvSpPr>
          <p:cNvPr id="3" name="Rectangle 2"/>
          <p:cNvSpPr txBox="1">
            <a:spLocks noChangeArrowheads="1"/>
          </p:cNvSpPr>
          <p:nvPr/>
        </p:nvSpPr>
        <p:spPr>
          <a:xfrm>
            <a:off x="76200" y="3810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 Diurnal Cycle of </a:t>
            </a:r>
            <a:r>
              <a:rPr kumimoji="0" lang="en-US" b="1" i="0" u="none" strike="noStrike" kern="0" cap="none" spc="0" normalizeH="0" noProof="0" dirty="0">
                <a:ln>
                  <a:noFill/>
                </a:ln>
                <a:solidFill>
                  <a:schemeClr val="tx2"/>
                </a:solidFill>
                <a:effectLst/>
                <a:uLnTx/>
                <a:uFillTx/>
                <a:latin typeface="Arial" charset="0"/>
                <a:ea typeface="SimSun" pitchFamily="2" charset="-122"/>
                <a:cs typeface="+mj-cs"/>
              </a:rPr>
              <a:t>Summer Land LH, SH and </a:t>
            </a:r>
            <a:r>
              <a:rPr kumimoji="0" lang="en-US" b="1" i="0" u="none" strike="noStrike" kern="0" cap="none" spc="0" normalizeH="0" noProof="0" dirty="0" err="1">
                <a:ln>
                  <a:noFill/>
                </a:ln>
                <a:solidFill>
                  <a:schemeClr val="tx2"/>
                </a:solidFill>
                <a:effectLst/>
                <a:uLnTx/>
                <a:uFillTx/>
                <a:latin typeface="Arial" charset="0"/>
                <a:ea typeface="SimSun" pitchFamily="2" charset="-122"/>
                <a:cs typeface="+mj-cs"/>
              </a:rPr>
              <a:t>Precip</a:t>
            </a:r>
            <a:r>
              <a:rPr kumimoji="0" lang="en-US" b="1" i="0" u="none" strike="noStrike" kern="0" cap="none" spc="0" normalizeH="0" noProof="0" dirty="0">
                <a:ln>
                  <a:noFill/>
                </a:ln>
                <a:solidFill>
                  <a:schemeClr val="tx2"/>
                </a:solidFill>
                <a:effectLst/>
                <a:uLnTx/>
                <a:uFillTx/>
                <a:latin typeface="Arial" charset="0"/>
                <a:ea typeface="SimSun" pitchFamily="2" charset="-122"/>
                <a:cs typeface="+mj-cs"/>
              </a:rPr>
              <a:t>.</a:t>
            </a:r>
            <a:endPar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4" name="TextBox 3"/>
          <p:cNvSpPr txBox="1"/>
          <p:nvPr/>
        </p:nvSpPr>
        <p:spPr>
          <a:xfrm>
            <a:off x="3562310" y="2209800"/>
            <a:ext cx="527710" cy="400110"/>
          </a:xfrm>
          <a:prstGeom prst="rect">
            <a:avLst/>
          </a:prstGeom>
          <a:noFill/>
        </p:spPr>
        <p:txBody>
          <a:bodyPr wrap="none" rtlCol="0">
            <a:spAutoFit/>
          </a:bodyPr>
          <a:lstStyle/>
          <a:p>
            <a:r>
              <a:rPr lang="en-US" sz="2000" b="1" dirty="0">
                <a:latin typeface="Arial" pitchFamily="34" charset="0"/>
                <a:cs typeface="Arial" pitchFamily="34" charset="0"/>
              </a:rPr>
              <a:t>LH</a:t>
            </a:r>
          </a:p>
        </p:txBody>
      </p:sp>
      <p:sp>
        <p:nvSpPr>
          <p:cNvPr id="5" name="TextBox 4"/>
          <p:cNvSpPr txBox="1"/>
          <p:nvPr/>
        </p:nvSpPr>
        <p:spPr>
          <a:xfrm>
            <a:off x="4037077" y="3257490"/>
            <a:ext cx="542136" cy="400110"/>
          </a:xfrm>
          <a:prstGeom prst="rect">
            <a:avLst/>
          </a:prstGeom>
          <a:noFill/>
        </p:spPr>
        <p:txBody>
          <a:bodyPr wrap="none" rtlCol="0">
            <a:spAutoFit/>
          </a:bodyPr>
          <a:lstStyle/>
          <a:p>
            <a:r>
              <a:rPr lang="en-US" sz="2000" dirty="0">
                <a:latin typeface="Arial" pitchFamily="34" charset="0"/>
                <a:cs typeface="Arial" pitchFamily="34" charset="0"/>
              </a:rPr>
              <a:t>SH</a:t>
            </a:r>
          </a:p>
        </p:txBody>
      </p:sp>
      <p:sp>
        <p:nvSpPr>
          <p:cNvPr id="6" name="TextBox 5"/>
          <p:cNvSpPr txBox="1"/>
          <p:nvPr/>
        </p:nvSpPr>
        <p:spPr>
          <a:xfrm>
            <a:off x="5636459" y="2362200"/>
            <a:ext cx="356188"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P</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descr="prec-s1-timeMax+Ampl-sfcObs+mi+TRMM+persiann+cmorph-JJA"/>
          <p:cNvPicPr>
            <a:picLocks noChangeAspect="1" noChangeArrowheads="1"/>
          </p:cNvPicPr>
          <p:nvPr/>
        </p:nvPicPr>
        <p:blipFill>
          <a:blip r:embed="rId2" cstate="print"/>
          <a:srcRect t="15904" b="68472"/>
          <a:stretch>
            <a:fillRect/>
          </a:stretch>
        </p:blipFill>
        <p:spPr bwMode="auto">
          <a:xfrm>
            <a:off x="38276" y="1981200"/>
            <a:ext cx="9080500" cy="1981200"/>
          </a:xfrm>
          <a:prstGeom prst="rect">
            <a:avLst/>
          </a:prstGeom>
          <a:noFill/>
          <a:ln w="9525">
            <a:noFill/>
            <a:miter lim="800000"/>
            <a:headEnd/>
            <a:tailEnd/>
          </a:ln>
        </p:spPr>
      </p:pic>
      <p:pic>
        <p:nvPicPr>
          <p:cNvPr id="3" name="Picture 2" descr="prec-s1-timeMax+Ampl-sfcObs+mi+TRMM+persiann+cmorph-JJA"/>
          <p:cNvPicPr>
            <a:picLocks noChangeAspect="1" noChangeArrowheads="1"/>
          </p:cNvPicPr>
          <p:nvPr/>
        </p:nvPicPr>
        <p:blipFill>
          <a:blip r:embed="rId2" cstate="print"/>
          <a:srcRect t="95844"/>
          <a:stretch>
            <a:fillRect/>
          </a:stretch>
        </p:blipFill>
        <p:spPr bwMode="auto">
          <a:xfrm>
            <a:off x="76200" y="3956094"/>
            <a:ext cx="8905875" cy="457200"/>
          </a:xfrm>
          <a:prstGeom prst="rect">
            <a:avLst/>
          </a:prstGeom>
          <a:noFill/>
          <a:ln w="9525">
            <a:noFill/>
            <a:miter lim="800000"/>
            <a:headEnd/>
            <a:tailEnd/>
          </a:ln>
        </p:spPr>
      </p:pic>
      <p:sp>
        <p:nvSpPr>
          <p:cNvPr id="4" name="Rectangle 2"/>
          <p:cNvSpPr txBox="1">
            <a:spLocks noChangeArrowheads="1"/>
          </p:cNvSpPr>
          <p:nvPr/>
        </p:nvSpPr>
        <p:spPr>
          <a:xfrm>
            <a:off x="-76200" y="6858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 Diurnal Cycle of Convective Precipitation</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a:solidFill>
                  <a:schemeClr val="accent2"/>
                </a:solidFill>
                <a:latin typeface="Arial" charset="0"/>
                <a:ea typeface="SimSun" pitchFamily="2" charset="-122"/>
                <a:cs typeface="+mj-cs"/>
              </a:rPr>
              <a:t>(based on surface obs.)</a:t>
            </a:r>
            <a:endParaRPr kumimoji="0" lang="en-US" i="0" u="none" strike="noStrike" kern="0" cap="none" spc="0" normalizeH="0" baseline="0" noProof="0" dirty="0">
              <a:ln>
                <a:noFill/>
              </a:ln>
              <a:solidFill>
                <a:schemeClr val="accent2"/>
              </a:solidFill>
              <a:effectLst/>
              <a:uLnTx/>
              <a:uFillTx/>
              <a:latin typeface="Arial" charset="0"/>
              <a:ea typeface="SimSun" pitchFamily="2" charset="-122"/>
              <a:cs typeface="+mj-cs"/>
            </a:endParaRPr>
          </a:p>
        </p:txBody>
      </p:sp>
      <p:sp>
        <p:nvSpPr>
          <p:cNvPr id="5" name="TextBox 4"/>
          <p:cNvSpPr txBox="1"/>
          <p:nvPr/>
        </p:nvSpPr>
        <p:spPr>
          <a:xfrm>
            <a:off x="7974861" y="5909846"/>
            <a:ext cx="864339" cy="338554"/>
          </a:xfrm>
          <a:prstGeom prst="rect">
            <a:avLst/>
          </a:prstGeom>
          <a:noFill/>
        </p:spPr>
        <p:txBody>
          <a:bodyPr wrap="none" rtlCol="0">
            <a:spAutoFit/>
          </a:bodyPr>
          <a:lstStyle/>
          <a:p>
            <a:r>
              <a:rPr lang="en-US" sz="1600" b="1" dirty="0"/>
              <a:t>Dai 2001</a:t>
            </a:r>
          </a:p>
        </p:txBody>
      </p:sp>
      <p:sp>
        <p:nvSpPr>
          <p:cNvPr id="6" name="TextBox 5"/>
          <p:cNvSpPr txBox="1"/>
          <p:nvPr/>
        </p:nvSpPr>
        <p:spPr>
          <a:xfrm>
            <a:off x="5486400" y="4419600"/>
            <a:ext cx="2430474" cy="338554"/>
          </a:xfrm>
          <a:prstGeom prst="rect">
            <a:avLst/>
          </a:prstGeom>
          <a:noFill/>
        </p:spPr>
        <p:txBody>
          <a:bodyPr wrap="none" rtlCol="0">
            <a:spAutoFit/>
          </a:bodyPr>
          <a:lstStyle/>
          <a:p>
            <a:r>
              <a:rPr lang="en-US" sz="1600" b="1" dirty="0"/>
              <a:t>Amplitude (% of daily mean)</a:t>
            </a:r>
          </a:p>
        </p:txBody>
      </p:sp>
      <p:sp>
        <p:nvSpPr>
          <p:cNvPr id="7" name="TextBox 6"/>
          <p:cNvSpPr txBox="1"/>
          <p:nvPr/>
        </p:nvSpPr>
        <p:spPr>
          <a:xfrm>
            <a:off x="375634" y="4419600"/>
            <a:ext cx="3508013" cy="338554"/>
          </a:xfrm>
          <a:prstGeom prst="rect">
            <a:avLst/>
          </a:prstGeom>
          <a:noFill/>
        </p:spPr>
        <p:txBody>
          <a:bodyPr wrap="none" rtlCol="0">
            <a:spAutoFit/>
          </a:bodyPr>
          <a:lstStyle/>
          <a:p>
            <a:r>
              <a:rPr lang="en-US" sz="1600" b="1" dirty="0"/>
              <a:t>Phase (Local Solar Time of the maximum)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7620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charset="0"/>
                <a:ea typeface="SimSun" pitchFamily="2" charset="-122"/>
              </a:rPr>
              <a:t>Quantifying Convection – Dry Convection</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26</a:t>
            </a:fld>
            <a:endParaRPr lang="en-US" dirty="0">
              <a:solidFill>
                <a:schemeClr val="bg2"/>
              </a:solidFill>
            </a:endParaRPr>
          </a:p>
        </p:txBody>
      </p:sp>
      <p:sp>
        <p:nvSpPr>
          <p:cNvPr id="6" name="Rectangle 3"/>
          <p:cNvSpPr txBox="1">
            <a:spLocks noChangeArrowheads="1"/>
          </p:cNvSpPr>
          <p:nvPr/>
        </p:nvSpPr>
        <p:spPr bwMode="auto">
          <a:xfrm>
            <a:off x="152400" y="685800"/>
            <a:ext cx="8915400" cy="5562600"/>
          </a:xfrm>
          <a:prstGeom prst="rect">
            <a:avLst/>
          </a:prstGeom>
          <a:noFill/>
          <a:ln w="9525">
            <a:noFill/>
            <a:miter lim="800000"/>
            <a:headEnd/>
            <a:tailEnd/>
          </a:ln>
        </p:spPr>
        <p:txBody>
          <a:bodyPr/>
          <a:lstStyle/>
          <a:p>
            <a:pPr marL="342900" indent="-342900" algn="l">
              <a:spcBef>
                <a:spcPct val="20000"/>
              </a:spcBef>
              <a:buFontTx/>
              <a:buChar char="-"/>
              <a:defRPr/>
            </a:pPr>
            <a:r>
              <a:rPr lang="en-US" sz="2000" b="1" kern="0" dirty="0">
                <a:latin typeface="Microsoft Sans Serif" pitchFamily="34" charset="0"/>
              </a:rPr>
              <a:t>Energy change to a displaced air parcel: </a:t>
            </a:r>
          </a:p>
          <a:p>
            <a:pPr marL="342900" indent="-342900" algn="l">
              <a:spcBef>
                <a:spcPct val="20000"/>
              </a:spcBef>
              <a:defRPr/>
            </a:pPr>
            <a:r>
              <a:rPr lang="en-US" sz="2400" b="1" kern="0" dirty="0">
                <a:solidFill>
                  <a:schemeClr val="tx2"/>
                </a:solidFill>
                <a:latin typeface="Microsoft Sans Serif" pitchFamily="34" charset="0"/>
              </a:rPr>
              <a:t>	</a:t>
            </a:r>
          </a:p>
          <a:p>
            <a:pPr marL="342900" indent="-342900" algn="l">
              <a:spcBef>
                <a:spcPct val="20000"/>
              </a:spcBef>
              <a:buFontTx/>
              <a:buChar char="-"/>
              <a:defRPr/>
            </a:pPr>
            <a:endParaRPr lang="en-US" sz="2400" b="1" kern="0" dirty="0">
              <a:solidFill>
                <a:schemeClr val="tx2"/>
              </a:solidFill>
              <a:latin typeface="Microsoft Sans Serif" pitchFamily="34" charset="0"/>
            </a:endParaRPr>
          </a:p>
          <a:p>
            <a:pPr marL="342900" indent="-342900" algn="l">
              <a:spcBef>
                <a:spcPct val="20000"/>
              </a:spcBef>
              <a:buFontTx/>
              <a:buChar char="-"/>
              <a:defRPr/>
            </a:pPr>
            <a:r>
              <a:rPr lang="en-US" sz="2000" b="1" kern="0" dirty="0">
                <a:latin typeface="Microsoft Sans Serif" pitchFamily="34" charset="0"/>
              </a:rPr>
              <a:t>For dry adiabatic convection, no latent heating and </a:t>
            </a:r>
            <a:r>
              <a:rPr lang="en-US" sz="2000" b="1" kern="0" dirty="0">
                <a:latin typeface="Microsoft Sans Serif" pitchFamily="34" charset="0"/>
                <a:sym typeface="Symbol"/>
              </a:rPr>
              <a:t>Q=0</a:t>
            </a:r>
            <a:r>
              <a:rPr lang="en-US" sz="2000" b="1" kern="0" dirty="0">
                <a:solidFill>
                  <a:schemeClr val="tx2"/>
                </a:solidFill>
                <a:latin typeface="Microsoft Sans Serif" pitchFamily="34" charset="0"/>
                <a:sym typeface="Symbol"/>
              </a:rPr>
              <a:t> </a:t>
            </a:r>
            <a:r>
              <a:rPr lang="en-US" sz="2000" b="1" kern="0" dirty="0">
                <a:solidFill>
                  <a:schemeClr val="tx2"/>
                </a:solidFill>
                <a:latin typeface="Microsoft Sans Serif" pitchFamily="34" charset="0"/>
                <a:sym typeface="Wingdings" pitchFamily="2" charset="2"/>
              </a:rPr>
              <a:t> </a:t>
            </a:r>
          </a:p>
          <a:p>
            <a:pPr marL="342900" indent="-342900" algn="l">
              <a:spcBef>
                <a:spcPct val="20000"/>
              </a:spcBef>
              <a:defRPr/>
            </a:pPr>
            <a:r>
              <a:rPr lang="en-US" sz="2000" b="1" kern="0" dirty="0">
                <a:solidFill>
                  <a:schemeClr val="tx2"/>
                </a:solidFill>
                <a:latin typeface="Microsoft Sans Serif" pitchFamily="34" charset="0"/>
                <a:sym typeface="Wingdings" pitchFamily="2" charset="2"/>
              </a:rPr>
              <a:t>	</a:t>
            </a:r>
            <a:endParaRPr lang="en-US" sz="2000" b="1" kern="0" dirty="0">
              <a:solidFill>
                <a:schemeClr val="tx2"/>
              </a:solidFill>
              <a:latin typeface="Microsoft Sans Serif" pitchFamily="34" charset="0"/>
            </a:endParaRPr>
          </a:p>
          <a:p>
            <a:pPr marL="342900" indent="-342900" algn="l">
              <a:spcBef>
                <a:spcPct val="20000"/>
              </a:spcBef>
              <a:buFontTx/>
              <a:buChar char="-"/>
              <a:defRPr/>
            </a:pPr>
            <a:endParaRPr lang="en-US" sz="2400" b="1" kern="0" dirty="0">
              <a:solidFill>
                <a:schemeClr val="tx2"/>
              </a:solidFill>
              <a:latin typeface="Microsoft Sans Serif" pitchFamily="34" charset="0"/>
            </a:endParaRPr>
          </a:p>
          <a:p>
            <a:pPr marL="342900" indent="-342900" algn="l">
              <a:spcBef>
                <a:spcPct val="20000"/>
              </a:spcBef>
              <a:buFontTx/>
              <a:buChar char="-"/>
              <a:defRPr/>
            </a:pPr>
            <a:endParaRPr lang="en-US" sz="2000" b="1" kern="0" dirty="0">
              <a:solidFill>
                <a:schemeClr val="tx2"/>
              </a:solidFill>
              <a:latin typeface="Microsoft Sans Serif" pitchFamily="34" charset="0"/>
              <a:sym typeface="Symbol"/>
            </a:endParaRPr>
          </a:p>
          <a:p>
            <a:pPr marL="342900" indent="-342900" algn="l">
              <a:spcBef>
                <a:spcPct val="20000"/>
              </a:spcBef>
              <a:buFontTx/>
              <a:buChar char="-"/>
              <a:defRPr/>
            </a:pPr>
            <a:r>
              <a:rPr lang="en-US" sz="2000" b="1" kern="0" dirty="0">
                <a:solidFill>
                  <a:schemeClr val="tx2"/>
                </a:solidFill>
                <a:latin typeface="Microsoft Sans Serif" pitchFamily="34" charset="0"/>
                <a:sym typeface="Symbol"/>
              </a:rPr>
              <a:t></a:t>
            </a:r>
            <a:r>
              <a:rPr lang="en-US" sz="2000" b="1" kern="0" baseline="-25000" dirty="0">
                <a:solidFill>
                  <a:schemeClr val="tx2"/>
                </a:solidFill>
                <a:latin typeface="Microsoft Sans Serif" pitchFamily="34" charset="0"/>
                <a:sym typeface="Symbol"/>
              </a:rPr>
              <a:t>d </a:t>
            </a:r>
            <a:r>
              <a:rPr lang="en-US" sz="2000" b="1" kern="0" dirty="0">
                <a:solidFill>
                  <a:schemeClr val="tx2"/>
                </a:solidFill>
                <a:latin typeface="Microsoft Sans Serif" pitchFamily="34" charset="0"/>
                <a:sym typeface="Symbol"/>
              </a:rPr>
              <a:t> </a:t>
            </a:r>
            <a:r>
              <a:rPr lang="en-US" sz="2000" b="1" kern="0" dirty="0">
                <a:solidFill>
                  <a:schemeClr val="tx2"/>
                </a:solidFill>
                <a:latin typeface="Microsoft Sans Serif" pitchFamily="34" charset="0"/>
              </a:rPr>
              <a:t>is the dry adiabatic lapse rate. </a:t>
            </a:r>
          </a:p>
          <a:p>
            <a:pPr marL="342900" indent="-342900" algn="l">
              <a:spcBef>
                <a:spcPct val="20000"/>
              </a:spcBef>
              <a:buFontTx/>
              <a:buChar char="-"/>
              <a:defRPr/>
            </a:pPr>
            <a:endParaRPr lang="en-US" sz="2400" b="1" kern="0" dirty="0">
              <a:solidFill>
                <a:schemeClr val="tx2"/>
              </a:solidFill>
              <a:latin typeface="Microsoft Sans Serif" pitchFamily="34" charset="0"/>
            </a:endParaRPr>
          </a:p>
          <a:p>
            <a:pPr marL="342900" indent="-342900" algn="l">
              <a:spcBef>
                <a:spcPct val="20000"/>
              </a:spcBef>
              <a:buFontTx/>
              <a:buChar char="-"/>
              <a:defRPr/>
            </a:pPr>
            <a:endParaRPr lang="en-US" sz="2400" b="1" kern="0" dirty="0">
              <a:solidFill>
                <a:schemeClr val="tx2"/>
              </a:solidFill>
              <a:latin typeface="Microsoft Sans Serif" pitchFamily="34" charset="0"/>
            </a:endParaRPr>
          </a:p>
          <a:p>
            <a:pPr marL="342900" indent="-342900" algn="l">
              <a:spcBef>
                <a:spcPct val="20000"/>
              </a:spcBef>
              <a:buFontTx/>
              <a:buChar char="-"/>
              <a:defRPr/>
            </a:pPr>
            <a:endParaRPr lang="en-US" sz="2400" b="1" kern="0" dirty="0">
              <a:solidFill>
                <a:schemeClr val="tx2"/>
              </a:solidFill>
              <a:latin typeface="Microsoft Sans Serif" pitchFamily="34" charset="0"/>
            </a:endParaRPr>
          </a:p>
          <a:p>
            <a:pPr marL="342900" indent="-342900" algn="l">
              <a:spcBef>
                <a:spcPct val="20000"/>
              </a:spcBef>
              <a:buFontTx/>
              <a:buChar char="-"/>
              <a:defRPr/>
            </a:pPr>
            <a:endParaRPr lang="en-US" sz="2400" b="1" kern="0" dirty="0">
              <a:solidFill>
                <a:schemeClr val="tx2"/>
              </a:solidFill>
              <a:latin typeface="Microsoft Sans Serif" pitchFamily="34" charset="0"/>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grpSp>
        <p:nvGrpSpPr>
          <p:cNvPr id="9" name="Group 8"/>
          <p:cNvGrpSpPr/>
          <p:nvPr/>
        </p:nvGrpSpPr>
        <p:grpSpPr>
          <a:xfrm>
            <a:off x="1219200" y="1143000"/>
            <a:ext cx="4705350" cy="685800"/>
            <a:chOff x="1219200" y="1054444"/>
            <a:chExt cx="4705350" cy="685800"/>
          </a:xfrm>
        </p:grpSpPr>
        <p:pic>
          <p:nvPicPr>
            <p:cNvPr id="111618" name="Picture 2"/>
            <p:cNvPicPr>
              <a:picLocks noChangeAspect="1" noChangeArrowheads="1"/>
            </p:cNvPicPr>
            <p:nvPr/>
          </p:nvPicPr>
          <p:blipFill>
            <a:blip r:embed="rId3" cstate="print"/>
            <a:srcRect t="10000"/>
            <a:stretch>
              <a:fillRect/>
            </a:stretch>
          </p:blipFill>
          <p:spPr bwMode="auto">
            <a:xfrm>
              <a:off x="3657600" y="1054444"/>
              <a:ext cx="2266950" cy="685800"/>
            </a:xfrm>
            <a:prstGeom prst="rect">
              <a:avLst/>
            </a:prstGeom>
            <a:noFill/>
            <a:ln w="9525">
              <a:noFill/>
              <a:miter lim="800000"/>
              <a:headEnd/>
              <a:tailEnd/>
            </a:ln>
          </p:spPr>
        </p:pic>
        <p:pic>
          <p:nvPicPr>
            <p:cNvPr id="111617" name="Picture 1"/>
            <p:cNvPicPr>
              <a:picLocks noChangeAspect="1" noChangeArrowheads="1"/>
            </p:cNvPicPr>
            <p:nvPr/>
          </p:nvPicPr>
          <p:blipFill>
            <a:blip r:embed="rId4" cstate="print"/>
            <a:srcRect/>
            <a:stretch>
              <a:fillRect/>
            </a:stretch>
          </p:blipFill>
          <p:spPr bwMode="auto">
            <a:xfrm>
              <a:off x="1219200" y="1066800"/>
              <a:ext cx="2571750" cy="647700"/>
            </a:xfrm>
            <a:prstGeom prst="rect">
              <a:avLst/>
            </a:prstGeom>
            <a:noFill/>
            <a:ln w="9525">
              <a:noFill/>
              <a:miter lim="800000"/>
              <a:headEnd/>
              <a:tailEnd/>
            </a:ln>
          </p:spPr>
        </p:pic>
      </p:grpSp>
      <p:graphicFrame>
        <p:nvGraphicFramePr>
          <p:cNvPr id="10" name="Object 9"/>
          <p:cNvGraphicFramePr>
            <a:graphicFrameLocks noChangeAspect="1"/>
          </p:cNvGraphicFramePr>
          <p:nvPr/>
        </p:nvGraphicFramePr>
        <p:xfrm>
          <a:off x="550863" y="2362200"/>
          <a:ext cx="7519987" cy="838200"/>
        </p:xfrm>
        <a:graphic>
          <a:graphicData uri="http://schemas.openxmlformats.org/presentationml/2006/ole">
            <mc:AlternateContent xmlns:mc="http://schemas.openxmlformats.org/markup-compatibility/2006">
              <mc:Choice xmlns:v="urn:schemas-microsoft-com:vml" Requires="v">
                <p:oleObj name="Equation" r:id="rId5" imgW="3987720" imgH="444240" progId="Equation.3">
                  <p:embed/>
                </p:oleObj>
              </mc:Choice>
              <mc:Fallback>
                <p:oleObj name="Equation" r:id="rId5" imgW="3987720" imgH="4442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3" y="2362200"/>
                        <a:ext cx="7519987" cy="838200"/>
                      </a:xfrm>
                      <a:prstGeom prst="rect">
                        <a:avLst/>
                      </a:prstGeom>
                      <a:solidFill>
                        <a:schemeClr val="tx1"/>
                      </a:solidFill>
                    </p:spPr>
                  </p:pic>
                </p:oleObj>
              </mc:Fallback>
            </mc:AlternateContent>
          </a:graphicData>
        </a:graphic>
      </p:graphicFrame>
      <p:pic>
        <p:nvPicPr>
          <p:cNvPr id="111620" name="Picture 4"/>
          <p:cNvPicPr>
            <a:picLocks noChangeAspect="1" noChangeArrowheads="1"/>
          </p:cNvPicPr>
          <p:nvPr/>
        </p:nvPicPr>
        <p:blipFill>
          <a:blip r:embed="rId7" cstate="print"/>
          <a:srcRect/>
          <a:stretch>
            <a:fillRect/>
          </a:stretch>
        </p:blipFill>
        <p:spPr bwMode="auto">
          <a:xfrm>
            <a:off x="457200" y="4114800"/>
            <a:ext cx="4724400" cy="1177013"/>
          </a:xfrm>
          <a:prstGeom prst="rect">
            <a:avLst/>
          </a:prstGeom>
          <a:noFill/>
          <a:ln w="9525">
            <a:noFill/>
            <a:miter lim="800000"/>
            <a:headEnd/>
            <a:tailEnd/>
          </a:ln>
        </p:spPr>
      </p:pic>
      <p:pic>
        <p:nvPicPr>
          <p:cNvPr id="111621" name="Picture 5"/>
          <p:cNvPicPr>
            <a:picLocks noChangeAspect="1" noChangeArrowheads="1"/>
          </p:cNvPicPr>
          <p:nvPr/>
        </p:nvPicPr>
        <p:blipFill>
          <a:blip r:embed="rId8" cstate="print"/>
          <a:srcRect/>
          <a:stretch>
            <a:fillRect/>
          </a:stretch>
        </p:blipFill>
        <p:spPr bwMode="auto">
          <a:xfrm>
            <a:off x="5486400" y="3581400"/>
            <a:ext cx="3505200" cy="2678202"/>
          </a:xfrm>
          <a:prstGeom prst="rect">
            <a:avLst/>
          </a:prstGeom>
          <a:noFill/>
          <a:ln w="9525">
            <a:noFill/>
            <a:miter lim="800000"/>
            <a:headEnd/>
            <a:tailEnd/>
          </a:ln>
        </p:spPr>
      </p:pic>
      <p:sp>
        <p:nvSpPr>
          <p:cNvPr id="19" name="TextBox 18"/>
          <p:cNvSpPr txBox="1"/>
          <p:nvPr/>
        </p:nvSpPr>
        <p:spPr>
          <a:xfrm>
            <a:off x="6934200" y="4083270"/>
            <a:ext cx="611065" cy="307777"/>
          </a:xfrm>
          <a:prstGeom prst="rect">
            <a:avLst/>
          </a:prstGeom>
          <a:noFill/>
        </p:spPr>
        <p:txBody>
          <a:bodyPr wrap="none" rtlCol="0">
            <a:spAutoFit/>
          </a:bodyPr>
          <a:lstStyle/>
          <a:p>
            <a:r>
              <a:rPr lang="en-US" sz="1400" b="1" dirty="0"/>
              <a:t>stable</a:t>
            </a:r>
          </a:p>
        </p:txBody>
      </p:sp>
      <p:grpSp>
        <p:nvGrpSpPr>
          <p:cNvPr id="21" name="Group 20"/>
          <p:cNvGrpSpPr/>
          <p:nvPr/>
        </p:nvGrpSpPr>
        <p:grpSpPr>
          <a:xfrm>
            <a:off x="6400800" y="4830336"/>
            <a:ext cx="2536896" cy="608048"/>
            <a:chOff x="6400800" y="4830336"/>
            <a:chExt cx="2536896" cy="608048"/>
          </a:xfrm>
        </p:grpSpPr>
        <p:cxnSp>
          <p:nvCxnSpPr>
            <p:cNvPr id="15" name="Straight Connector 14"/>
            <p:cNvCxnSpPr/>
            <p:nvPr/>
          </p:nvCxnSpPr>
          <p:spPr bwMode="auto">
            <a:xfrm>
              <a:off x="6400800" y="4830336"/>
              <a:ext cx="1981200" cy="457200"/>
            </a:xfrm>
            <a:prstGeom prst="line">
              <a:avLst/>
            </a:prstGeom>
            <a:solidFill>
              <a:schemeClr val="accent1"/>
            </a:solidFill>
            <a:ln w="25400" cap="flat" cmpd="sng" algn="ctr">
              <a:solidFill>
                <a:schemeClr val="tx2"/>
              </a:solidFill>
              <a:prstDash val="solid"/>
              <a:round/>
              <a:headEnd type="none" w="med" len="med"/>
              <a:tailEnd type="none" w="med" len="sm"/>
            </a:ln>
            <a:effectLst/>
          </p:spPr>
        </p:cxnSp>
        <p:sp>
          <p:nvSpPr>
            <p:cNvPr id="20" name="TextBox 19"/>
            <p:cNvSpPr txBox="1"/>
            <p:nvPr/>
          </p:nvSpPr>
          <p:spPr>
            <a:xfrm>
              <a:off x="8147094" y="4915164"/>
              <a:ext cx="790602" cy="523220"/>
            </a:xfrm>
            <a:prstGeom prst="rect">
              <a:avLst/>
            </a:prstGeom>
            <a:noFill/>
          </p:spPr>
          <p:txBody>
            <a:bodyPr wrap="none" rtlCol="0">
              <a:spAutoFit/>
            </a:bodyPr>
            <a:lstStyle/>
            <a:p>
              <a:r>
                <a:rPr lang="en-US" sz="1400" b="1" dirty="0">
                  <a:solidFill>
                    <a:schemeClr val="tx2"/>
                  </a:solidFill>
                </a:rPr>
                <a:t>unstable</a:t>
              </a:r>
            </a:p>
            <a:p>
              <a:r>
                <a:rPr lang="en-US" sz="1400" b="1" i="1" dirty="0">
                  <a:solidFill>
                    <a:schemeClr val="tx2"/>
                  </a:solidFill>
                </a:rPr>
                <a:t>T</a:t>
              </a:r>
              <a:r>
                <a:rPr lang="en-US" sz="900" b="1" i="1" dirty="0">
                  <a:solidFill>
                    <a:schemeClr val="tx2"/>
                  </a:solidFill>
                </a:rPr>
                <a:t>E      </a:t>
              </a:r>
              <a:endParaRPr lang="en-US" sz="1400" b="1" i="1" dirty="0">
                <a:solidFill>
                  <a:schemeClr val="tx2"/>
                </a:solidFill>
              </a:endParaRPr>
            </a:p>
          </p:txBody>
        </p:sp>
      </p:grpSp>
      <p:sp>
        <p:nvSpPr>
          <p:cNvPr id="24" name="Rectangle 23"/>
          <p:cNvSpPr/>
          <p:nvPr/>
        </p:nvSpPr>
        <p:spPr>
          <a:xfrm>
            <a:off x="457200" y="5421428"/>
            <a:ext cx="3810000" cy="1360372"/>
          </a:xfrm>
          <a:prstGeom prst="rect">
            <a:avLst/>
          </a:prstGeom>
        </p:spPr>
        <p:txBody>
          <a:bodyPr wrap="square">
            <a:spAutoFit/>
          </a:bodyPr>
          <a:lstStyle/>
          <a:p>
            <a:pPr marL="342900" indent="-342900" algn="l">
              <a:spcBef>
                <a:spcPct val="20000"/>
              </a:spcBef>
              <a:buFontTx/>
              <a:buChar char="-"/>
              <a:defRPr/>
            </a:pPr>
            <a:r>
              <a:rPr lang="en-US" sz="2000" b="1" kern="0" dirty="0">
                <a:solidFill>
                  <a:schemeClr val="tx2"/>
                </a:solidFill>
                <a:latin typeface="Microsoft Sans Serif" pitchFamily="34" charset="0"/>
              </a:rPr>
              <a:t>Unstable T </a:t>
            </a:r>
            <a:r>
              <a:rPr lang="en-US" sz="2000" b="1" kern="0" dirty="0">
                <a:solidFill>
                  <a:schemeClr val="tx2"/>
                </a:solidFill>
                <a:latin typeface="Microsoft Sans Serif" pitchFamily="34" charset="0"/>
                <a:sym typeface="Wingdings" pitchFamily="2" charset="2"/>
              </a:rPr>
              <a:t></a:t>
            </a:r>
            <a:r>
              <a:rPr lang="en-US" sz="2000" b="1" kern="0" dirty="0">
                <a:solidFill>
                  <a:schemeClr val="tx2"/>
                </a:solidFill>
                <a:latin typeface="Microsoft Sans Serif" pitchFamily="34" charset="0"/>
              </a:rPr>
              <a:t> convection</a:t>
            </a:r>
          </a:p>
          <a:p>
            <a:pPr marL="342900" indent="-342900" algn="l">
              <a:spcBef>
                <a:spcPct val="20000"/>
              </a:spcBef>
              <a:buFontTx/>
              <a:buChar char="-"/>
              <a:defRPr/>
            </a:pPr>
            <a:endParaRPr lang="en-US" sz="1050" b="1" kern="0" dirty="0">
              <a:solidFill>
                <a:schemeClr val="tx2"/>
              </a:solidFill>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Stable T </a:t>
            </a:r>
            <a:r>
              <a:rPr lang="en-US" sz="2000" b="1" kern="0" dirty="0">
                <a:solidFill>
                  <a:schemeClr val="tx2"/>
                </a:solidFill>
                <a:latin typeface="Microsoft Sans Serif" pitchFamily="34" charset="0"/>
                <a:sym typeface="Wingdings" pitchFamily="2" charset="2"/>
              </a:rPr>
              <a:t></a:t>
            </a:r>
            <a:r>
              <a:rPr lang="en-US" sz="2000" b="1" kern="0" dirty="0">
                <a:solidFill>
                  <a:schemeClr val="tx2"/>
                </a:solidFill>
                <a:latin typeface="Microsoft Sans Serif" pitchFamily="34" charset="0"/>
              </a:rPr>
              <a:t>  oscillations </a:t>
            </a:r>
            <a:r>
              <a:rPr lang="en-US" sz="2000" b="1" kern="0" dirty="0">
                <a:solidFill>
                  <a:schemeClr val="tx2"/>
                </a:solidFill>
                <a:latin typeface="Microsoft Sans Serif" pitchFamily="34" charset="0"/>
                <a:sym typeface="Wingdings" pitchFamily="2" charset="2"/>
              </a:rPr>
              <a:t></a:t>
            </a:r>
          </a:p>
          <a:p>
            <a:pPr marL="342900" indent="-342900" algn="l">
              <a:spcBef>
                <a:spcPct val="20000"/>
              </a:spcBef>
              <a:defRPr/>
            </a:pPr>
            <a:r>
              <a:rPr lang="en-US" sz="2000" b="1" kern="0" dirty="0">
                <a:solidFill>
                  <a:schemeClr val="tx2"/>
                </a:solidFill>
                <a:latin typeface="Microsoft Sans Serif" pitchFamily="34" charset="0"/>
                <a:sym typeface="Wingdings" pitchFamily="2" charset="2"/>
              </a:rPr>
              <a:t>		            gravity waves</a:t>
            </a:r>
            <a:r>
              <a:rPr lang="en-US" sz="2000" b="1" kern="0" dirty="0">
                <a:solidFill>
                  <a:schemeClr val="tx2"/>
                </a:solidFill>
                <a:latin typeface="Microsoft Sans Serif" pitchFamily="34" charset="0"/>
              </a:rPr>
              <a:t> </a:t>
            </a:r>
          </a:p>
        </p:txBody>
      </p:sp>
      <p:sp>
        <p:nvSpPr>
          <p:cNvPr id="18" name="Rectangle 17"/>
          <p:cNvSpPr/>
          <p:nvPr/>
        </p:nvSpPr>
        <p:spPr bwMode="auto">
          <a:xfrm>
            <a:off x="4648200" y="2362200"/>
            <a:ext cx="3429000" cy="8382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2" name="TextBox 21"/>
          <p:cNvSpPr txBox="1"/>
          <p:nvPr/>
        </p:nvSpPr>
        <p:spPr>
          <a:xfrm>
            <a:off x="5760999" y="6019800"/>
            <a:ext cx="2925801" cy="646331"/>
          </a:xfrm>
          <a:prstGeom prst="rect">
            <a:avLst/>
          </a:prstGeom>
          <a:noFill/>
        </p:spPr>
        <p:txBody>
          <a:bodyPr wrap="none" rtlCol="0">
            <a:spAutoFit/>
          </a:bodyPr>
          <a:lstStyle/>
          <a:p>
            <a:r>
              <a:rPr lang="en-US" sz="1800" b="1" dirty="0">
                <a:solidFill>
                  <a:srgbClr val="FF0000"/>
                </a:solidFill>
              </a:rPr>
              <a:t>Unstable if T decreases faster </a:t>
            </a:r>
          </a:p>
          <a:p>
            <a:pPr algn="l"/>
            <a:r>
              <a:rPr lang="en-US" sz="1800" b="1" dirty="0">
                <a:solidFill>
                  <a:srgbClr val="FF0000"/>
                </a:solidFill>
              </a:rPr>
              <a:t>than the dry </a:t>
            </a:r>
            <a:r>
              <a:rPr lang="en-US" sz="1800" b="1" dirty="0" err="1">
                <a:solidFill>
                  <a:srgbClr val="FF0000"/>
                </a:solidFill>
              </a:rPr>
              <a:t>adiabat</a:t>
            </a:r>
            <a:r>
              <a:rPr lang="en-US" sz="1800" b="1" dirty="0">
                <a:solidFill>
                  <a:srgbClr val="FF0000"/>
                </a:solidFill>
              </a:rPr>
              <a:t>. Why?</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27</a:t>
            </a:fld>
            <a:endParaRPr lang="en-US"/>
          </a:p>
        </p:txBody>
      </p:sp>
      <p:sp>
        <p:nvSpPr>
          <p:cNvPr id="11" name="Rectangle 10"/>
          <p:cNvSpPr/>
          <p:nvPr/>
        </p:nvSpPr>
        <p:spPr>
          <a:xfrm>
            <a:off x="304800" y="762000"/>
            <a:ext cx="8839200" cy="707886"/>
          </a:xfrm>
          <a:prstGeom prst="rect">
            <a:avLst/>
          </a:prstGeom>
        </p:spPr>
        <p:txBody>
          <a:bodyPr wrap="square">
            <a:spAutoFit/>
          </a:bodyPr>
          <a:lstStyle/>
          <a:p>
            <a:pPr marL="342900" indent="-342900" algn="l">
              <a:spcBef>
                <a:spcPct val="20000"/>
              </a:spcBef>
              <a:buFontTx/>
              <a:buChar char="-"/>
              <a:defRPr/>
            </a:pPr>
            <a:r>
              <a:rPr lang="en-US" sz="2000" b="1" kern="0" dirty="0">
                <a:solidFill>
                  <a:schemeClr val="tx2"/>
                </a:solidFill>
                <a:latin typeface="Microsoft Sans Serif" pitchFamily="34" charset="0"/>
              </a:rPr>
              <a:t>Potential Temperature (</a:t>
            </a:r>
            <a:r>
              <a:rPr lang="en-US" sz="2000" b="1" kern="0" dirty="0">
                <a:solidFill>
                  <a:schemeClr val="tx2"/>
                </a:solidFill>
                <a:latin typeface="Microsoft Sans Serif" pitchFamily="34" charset="0"/>
                <a:sym typeface="Symbol"/>
              </a:rPr>
              <a:t>)</a:t>
            </a:r>
            <a:r>
              <a:rPr lang="en-US" sz="2000" b="1" kern="0" dirty="0">
                <a:latin typeface="Microsoft Sans Serif" pitchFamily="34" charset="0"/>
                <a:sym typeface="Symbol"/>
              </a:rPr>
              <a:t> is the </a:t>
            </a:r>
            <a:r>
              <a:rPr lang="en-US" sz="2000" b="1" kern="0" dirty="0">
                <a:latin typeface="Microsoft Sans Serif" pitchFamily="34" charset="0"/>
              </a:rPr>
              <a:t>T of a parcel moved adiabatically to </a:t>
            </a:r>
            <a:r>
              <a:rPr lang="en-US" sz="2000" b="1" kern="0" dirty="0" err="1">
                <a:latin typeface="Microsoft Sans Serif" pitchFamily="34" charset="0"/>
              </a:rPr>
              <a:t>p</a:t>
            </a:r>
            <a:r>
              <a:rPr lang="en-US" sz="2000" b="1" kern="0" baseline="-25000" dirty="0" err="1">
                <a:latin typeface="Microsoft Sans Serif" pitchFamily="34" charset="0"/>
              </a:rPr>
              <a:t>o</a:t>
            </a:r>
            <a:r>
              <a:rPr lang="en-US" sz="2000" b="1" kern="0" dirty="0">
                <a:latin typeface="Microsoft Sans Serif" pitchFamily="34" charset="0"/>
              </a:rPr>
              <a:t>=1000mb.  </a:t>
            </a:r>
            <a:r>
              <a:rPr lang="en-US" sz="2000" b="1" kern="0" dirty="0">
                <a:latin typeface="Microsoft Sans Serif" pitchFamily="34" charset="0"/>
                <a:sym typeface="Symbol"/>
              </a:rPr>
              <a:t> = R/c</a:t>
            </a:r>
            <a:r>
              <a:rPr lang="en-US" sz="2000" b="1" kern="0" baseline="-25000" dirty="0">
                <a:latin typeface="Microsoft Sans Serif" pitchFamily="34" charset="0"/>
                <a:sym typeface="Symbol"/>
              </a:rPr>
              <a:t>p</a:t>
            </a:r>
            <a:r>
              <a:rPr lang="en-US" sz="2000" b="1" kern="0" dirty="0">
                <a:latin typeface="Microsoft Sans Serif" pitchFamily="34" charset="0"/>
                <a:sym typeface="Symbol"/>
              </a:rPr>
              <a:t> = 2/7 , </a:t>
            </a:r>
            <a:r>
              <a:rPr lang="en-US" sz="2000" b="1" kern="0" dirty="0">
                <a:solidFill>
                  <a:schemeClr val="tx2"/>
                </a:solidFill>
                <a:latin typeface="Microsoft Sans Serif" pitchFamily="34" charset="0"/>
                <a:sym typeface="Symbol"/>
              </a:rPr>
              <a:t> is conserved in adiabatic movements. </a:t>
            </a:r>
            <a:r>
              <a:rPr lang="en-US" sz="2000" b="1" kern="0" dirty="0">
                <a:latin typeface="Microsoft Sans Serif" pitchFamily="34" charset="0"/>
                <a:sym typeface="Symbol"/>
              </a:rPr>
              <a:t> </a:t>
            </a:r>
            <a:r>
              <a:rPr lang="en-US" sz="2000" b="1" kern="0" dirty="0">
                <a:latin typeface="Microsoft Sans Serif" pitchFamily="34" charset="0"/>
              </a:rPr>
              <a:t> </a:t>
            </a:r>
          </a:p>
        </p:txBody>
      </p:sp>
      <p:grpSp>
        <p:nvGrpSpPr>
          <p:cNvPr id="12" name="Group 11"/>
          <p:cNvGrpSpPr/>
          <p:nvPr/>
        </p:nvGrpSpPr>
        <p:grpSpPr>
          <a:xfrm>
            <a:off x="685800" y="1752600"/>
            <a:ext cx="5715000" cy="990600"/>
            <a:chOff x="838200" y="1143001"/>
            <a:chExt cx="6038850" cy="1185732"/>
          </a:xfrm>
        </p:grpSpPr>
        <p:pic>
          <p:nvPicPr>
            <p:cNvPr id="109569" name="Picture 1"/>
            <p:cNvPicPr>
              <a:picLocks noChangeAspect="1" noChangeArrowheads="1"/>
            </p:cNvPicPr>
            <p:nvPr/>
          </p:nvPicPr>
          <p:blipFill>
            <a:blip r:embed="rId3" cstate="print"/>
            <a:srcRect/>
            <a:stretch>
              <a:fillRect/>
            </a:stretch>
          </p:blipFill>
          <p:spPr bwMode="auto">
            <a:xfrm>
              <a:off x="838200" y="1143001"/>
              <a:ext cx="2362200" cy="1185732"/>
            </a:xfrm>
            <a:prstGeom prst="rect">
              <a:avLst/>
            </a:prstGeom>
            <a:noFill/>
            <a:ln w="9525">
              <a:noFill/>
              <a:miter lim="800000"/>
              <a:headEnd/>
              <a:tailEnd/>
            </a:ln>
          </p:spPr>
        </p:pic>
        <p:pic>
          <p:nvPicPr>
            <p:cNvPr id="109570" name="Picture 2"/>
            <p:cNvPicPr>
              <a:picLocks noChangeAspect="1" noChangeArrowheads="1"/>
            </p:cNvPicPr>
            <p:nvPr/>
          </p:nvPicPr>
          <p:blipFill>
            <a:blip r:embed="rId4" cstate="print"/>
            <a:srcRect/>
            <a:stretch>
              <a:fillRect/>
            </a:stretch>
          </p:blipFill>
          <p:spPr bwMode="auto">
            <a:xfrm>
              <a:off x="3505200" y="1151242"/>
              <a:ext cx="3371850" cy="1171575"/>
            </a:xfrm>
            <a:prstGeom prst="rect">
              <a:avLst/>
            </a:prstGeom>
            <a:noFill/>
            <a:ln w="9525">
              <a:noFill/>
              <a:miter lim="800000"/>
              <a:headEnd/>
              <a:tailEnd/>
            </a:ln>
          </p:spPr>
        </p:pic>
      </p:grpSp>
      <p:sp>
        <p:nvSpPr>
          <p:cNvPr id="13" name="Rectangle 2"/>
          <p:cNvSpPr txBox="1">
            <a:spLocks noChangeArrowheads="1"/>
          </p:cNvSpPr>
          <p:nvPr/>
        </p:nvSpPr>
        <p:spPr>
          <a:xfrm>
            <a:off x="-2286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Dry Convection – Potential</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Temperature</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14"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pic>
        <p:nvPicPr>
          <p:cNvPr id="109571" name="Picture 3"/>
          <p:cNvPicPr>
            <a:picLocks noChangeAspect="1" noChangeArrowheads="1"/>
          </p:cNvPicPr>
          <p:nvPr/>
        </p:nvPicPr>
        <p:blipFill>
          <a:blip r:embed="rId5" cstate="print"/>
          <a:srcRect/>
          <a:stretch>
            <a:fillRect/>
          </a:stretch>
        </p:blipFill>
        <p:spPr bwMode="auto">
          <a:xfrm>
            <a:off x="4091740" y="2819400"/>
            <a:ext cx="5052260" cy="3581400"/>
          </a:xfrm>
          <a:prstGeom prst="rect">
            <a:avLst/>
          </a:prstGeom>
          <a:noFill/>
          <a:ln w="9525">
            <a:noFill/>
            <a:miter lim="800000"/>
            <a:headEnd/>
            <a:tailEnd/>
          </a:ln>
        </p:spPr>
      </p:pic>
      <p:pic>
        <p:nvPicPr>
          <p:cNvPr id="109572" name="Picture 4"/>
          <p:cNvPicPr>
            <a:picLocks noChangeAspect="1" noChangeArrowheads="1"/>
          </p:cNvPicPr>
          <p:nvPr/>
        </p:nvPicPr>
        <p:blipFill>
          <a:blip r:embed="rId6" cstate="print"/>
          <a:srcRect/>
          <a:stretch>
            <a:fillRect/>
          </a:stretch>
        </p:blipFill>
        <p:spPr bwMode="auto">
          <a:xfrm>
            <a:off x="228600" y="3457510"/>
            <a:ext cx="3810000" cy="1114490"/>
          </a:xfrm>
          <a:prstGeom prst="rect">
            <a:avLst/>
          </a:prstGeom>
          <a:noFill/>
          <a:ln w="9525">
            <a:noFill/>
            <a:miter lim="800000"/>
            <a:headEnd/>
            <a:tailEnd/>
          </a:ln>
        </p:spPr>
      </p:pic>
      <p:sp>
        <p:nvSpPr>
          <p:cNvPr id="15" name="Rectangle 14"/>
          <p:cNvSpPr/>
          <p:nvPr/>
        </p:nvSpPr>
        <p:spPr>
          <a:xfrm>
            <a:off x="76200" y="4953000"/>
            <a:ext cx="3810000" cy="1271117"/>
          </a:xfrm>
          <a:prstGeom prst="rect">
            <a:avLst/>
          </a:prstGeom>
        </p:spPr>
        <p:txBody>
          <a:bodyPr wrap="square">
            <a:spAutoFit/>
          </a:bodyPr>
          <a:lstStyle/>
          <a:p>
            <a:pPr marL="342900" indent="-342900" algn="l">
              <a:spcBef>
                <a:spcPct val="20000"/>
              </a:spcBef>
              <a:buFontTx/>
              <a:buChar char="-"/>
              <a:defRPr/>
            </a:pPr>
            <a:r>
              <a:rPr lang="en-US" sz="2000" b="1" kern="0" dirty="0">
                <a:solidFill>
                  <a:schemeClr val="tx2"/>
                </a:solidFill>
                <a:latin typeface="Microsoft Sans Serif" pitchFamily="34" charset="0"/>
              </a:rPr>
              <a:t>The atmosphere is usually stable for dry convection, </a:t>
            </a:r>
          </a:p>
          <a:p>
            <a:pPr marL="342900" indent="-342900" algn="l">
              <a:spcBef>
                <a:spcPct val="20000"/>
              </a:spcBef>
              <a:defRPr/>
            </a:pPr>
            <a:r>
              <a:rPr lang="en-US" sz="2000" b="1" kern="0" dirty="0">
                <a:solidFill>
                  <a:schemeClr val="tx2"/>
                </a:solidFill>
                <a:latin typeface="Microsoft Sans Serif" pitchFamily="34" charset="0"/>
              </a:rPr>
              <a:t>     i.e., d</a:t>
            </a:r>
            <a:r>
              <a:rPr lang="en-US" sz="2000" b="1" kern="0" dirty="0">
                <a:solidFill>
                  <a:schemeClr val="tx2"/>
                </a:solidFill>
                <a:latin typeface="Microsoft Sans Serif" pitchFamily="34" charset="0"/>
                <a:sym typeface="Symbol"/>
              </a:rPr>
              <a:t>/</a:t>
            </a:r>
            <a:r>
              <a:rPr lang="en-US" sz="2000" b="1" kern="0" dirty="0" err="1">
                <a:solidFill>
                  <a:schemeClr val="tx2"/>
                </a:solidFill>
                <a:latin typeface="Microsoft Sans Serif" pitchFamily="34" charset="0"/>
                <a:sym typeface="Symbol"/>
              </a:rPr>
              <a:t>dt</a:t>
            </a:r>
            <a:r>
              <a:rPr lang="en-US" sz="2000" b="1" kern="0" dirty="0">
                <a:solidFill>
                  <a:schemeClr val="tx2"/>
                </a:solidFill>
                <a:latin typeface="Microsoft Sans Serif" pitchFamily="34" charset="0"/>
                <a:sym typeface="Symbol"/>
              </a:rPr>
              <a:t> &gt;0 </a:t>
            </a:r>
          </a:p>
          <a:p>
            <a:pPr marL="342900" indent="-342900" algn="l">
              <a:spcBef>
                <a:spcPct val="20000"/>
              </a:spcBef>
              <a:buFontTx/>
              <a:buChar char="-"/>
              <a:defRPr/>
            </a:pPr>
            <a:endParaRPr lang="en-US" sz="1050" b="1" kern="0" dirty="0">
              <a:solidFill>
                <a:schemeClr val="tx2"/>
              </a:solidFill>
              <a:latin typeface="Microsoft Sans Serif"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077200" y="6248400"/>
            <a:ext cx="838200" cy="457200"/>
          </a:xfrm>
        </p:spPr>
        <p:txBody>
          <a:bodyPr/>
          <a:lstStyle/>
          <a:p>
            <a:pPr>
              <a:defRPr/>
            </a:pPr>
            <a:fld id="{A49640CD-6733-4245-94CF-37DCF0A05FFE}" type="slidenum">
              <a:rPr lang="en-US" smtClean="0"/>
              <a:pPr>
                <a:defRPr/>
              </a:pPr>
              <a:t>28</a:t>
            </a:fld>
            <a:endParaRPr lang="en-US" dirty="0"/>
          </a:p>
        </p:txBody>
      </p:sp>
      <p:sp>
        <p:nvSpPr>
          <p:cNvPr id="3" name="Rectangle 2"/>
          <p:cNvSpPr txBox="1">
            <a:spLocks noChangeArrowheads="1"/>
          </p:cNvSpPr>
          <p:nvPr/>
        </p:nvSpPr>
        <p:spPr>
          <a:xfrm>
            <a:off x="-406224"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Moist Convection</a:t>
            </a:r>
          </a:p>
        </p:txBody>
      </p:sp>
      <p:sp>
        <p:nvSpPr>
          <p:cNvPr id="4"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sp>
        <p:nvSpPr>
          <p:cNvPr id="5" name="Rectangle 4"/>
          <p:cNvSpPr/>
          <p:nvPr/>
        </p:nvSpPr>
        <p:spPr>
          <a:xfrm>
            <a:off x="76200" y="762000"/>
            <a:ext cx="8991600" cy="3216265"/>
          </a:xfrm>
          <a:prstGeom prst="rect">
            <a:avLst/>
          </a:prstGeom>
        </p:spPr>
        <p:txBody>
          <a:bodyPr wrap="square">
            <a:spAutoFit/>
          </a:bodyPr>
          <a:lstStyle/>
          <a:p>
            <a:pPr marL="342900" indent="-342900" algn="l">
              <a:spcBef>
                <a:spcPct val="20000"/>
              </a:spcBef>
              <a:buFontTx/>
              <a:buChar char="-"/>
              <a:defRPr/>
            </a:pPr>
            <a:r>
              <a:rPr lang="en-US" sz="2000" b="1" kern="0" dirty="0">
                <a:latin typeface="Microsoft Sans Serif" pitchFamily="34" charset="0"/>
              </a:rPr>
              <a:t>The atmosphere is usually stable to dry convection (i.e., -</a:t>
            </a:r>
            <a:r>
              <a:rPr lang="en-US" sz="2000" b="1" kern="0" dirty="0" err="1">
                <a:latin typeface="Microsoft Sans Serif" pitchFamily="34" charset="0"/>
              </a:rPr>
              <a:t>dT</a:t>
            </a:r>
            <a:r>
              <a:rPr lang="en-US" sz="2000" b="1" kern="0" dirty="0">
                <a:latin typeface="Microsoft Sans Serif" pitchFamily="34" charset="0"/>
              </a:rPr>
              <a:t>/</a:t>
            </a:r>
            <a:r>
              <a:rPr lang="en-US" sz="2000" b="1" kern="0" dirty="0" err="1">
                <a:latin typeface="Microsoft Sans Serif" pitchFamily="34" charset="0"/>
              </a:rPr>
              <a:t>dz</a:t>
            </a:r>
            <a:r>
              <a:rPr lang="en-US" sz="2000" b="1" kern="0" dirty="0">
                <a:latin typeface="Microsoft Sans Serif" pitchFamily="34" charset="0"/>
              </a:rPr>
              <a:t> &lt;9.8</a:t>
            </a:r>
            <a:r>
              <a:rPr lang="en-US" sz="2000" b="1" kern="0" baseline="30000" dirty="0">
                <a:latin typeface="Microsoft Sans Serif" pitchFamily="34" charset="0"/>
              </a:rPr>
              <a:t>o</a:t>
            </a:r>
            <a:r>
              <a:rPr lang="en-US" sz="2000" b="1" kern="0" dirty="0">
                <a:latin typeface="Microsoft Sans Serif" pitchFamily="34" charset="0"/>
              </a:rPr>
              <a:t>C/km)</a:t>
            </a:r>
          </a:p>
          <a:p>
            <a:pPr marL="342900" indent="-342900" algn="l">
              <a:spcBef>
                <a:spcPct val="20000"/>
              </a:spcBef>
              <a:buFontTx/>
              <a:buChar char="-"/>
              <a:defRPr/>
            </a:pPr>
            <a:r>
              <a:rPr lang="en-US" sz="2000" b="1" kern="0" dirty="0">
                <a:latin typeface="Microsoft Sans Serif" pitchFamily="34" charset="0"/>
              </a:rPr>
              <a:t>Yet convection does occur in the atmosphere. Why? </a:t>
            </a:r>
          </a:p>
          <a:p>
            <a:pPr marL="342900" indent="-342900" algn="l">
              <a:spcBef>
                <a:spcPct val="20000"/>
              </a:spcBef>
              <a:buFontTx/>
              <a:buChar char="-"/>
              <a:defRPr/>
            </a:pPr>
            <a:r>
              <a:rPr lang="en-US" sz="2000" b="1" kern="0" dirty="0">
                <a:solidFill>
                  <a:schemeClr val="tx2"/>
                </a:solidFill>
                <a:latin typeface="Microsoft Sans Serif" pitchFamily="34" charset="0"/>
              </a:rPr>
              <a:t>Latent heating is important!</a:t>
            </a:r>
          </a:p>
          <a:p>
            <a:pPr marL="342900" indent="-342900" algn="l">
              <a:spcBef>
                <a:spcPct val="20000"/>
              </a:spcBef>
              <a:buFontTx/>
              <a:buChar char="-"/>
              <a:defRPr/>
            </a:pPr>
            <a:endParaRPr lang="en-US" sz="1050" b="1" kern="0" dirty="0">
              <a:latin typeface="Microsoft Sans Serif" pitchFamily="34" charset="0"/>
            </a:endParaRPr>
          </a:p>
          <a:p>
            <a:pPr marL="342900" indent="-342900" algn="l">
              <a:spcBef>
                <a:spcPct val="20000"/>
              </a:spcBef>
              <a:buFontTx/>
              <a:buChar char="-"/>
              <a:defRPr/>
            </a:pPr>
            <a:r>
              <a:rPr lang="en-US" sz="2000" b="1" kern="0" dirty="0">
                <a:latin typeface="Microsoft Sans Serif" pitchFamily="34" charset="0"/>
              </a:rPr>
              <a:t>Energy balance of a moist air parcel with condensation: </a:t>
            </a:r>
          </a:p>
          <a:p>
            <a:pPr marL="342900" indent="-342900" algn="l">
              <a:spcBef>
                <a:spcPct val="20000"/>
              </a:spcBef>
              <a:buFontTx/>
              <a:buChar char="-"/>
              <a:defRPr/>
            </a:pPr>
            <a:endParaRPr lang="en-US" sz="1000" b="1" kern="0" dirty="0">
              <a:latin typeface="Microsoft Sans Serif" pitchFamily="34" charset="0"/>
            </a:endParaRPr>
          </a:p>
          <a:p>
            <a:pPr marL="4000500" lvl="8" indent="-342900">
              <a:spcBef>
                <a:spcPct val="20000"/>
              </a:spcBef>
              <a:defRPr/>
            </a:pPr>
            <a:r>
              <a:rPr lang="en-US" sz="2000" b="1" kern="0" dirty="0">
                <a:latin typeface="Microsoft Sans Serif" pitchFamily="34" charset="0"/>
              </a:rPr>
              <a:t> note: </a:t>
            </a:r>
            <a:r>
              <a:rPr lang="en-US" sz="2000" b="1" kern="0" dirty="0" err="1">
                <a:latin typeface="Microsoft Sans Serif" pitchFamily="34" charset="0"/>
              </a:rPr>
              <a:t>dq</a:t>
            </a:r>
            <a:r>
              <a:rPr lang="en-US" sz="2000" b="1" kern="0" dirty="0">
                <a:latin typeface="Microsoft Sans Serif" pitchFamily="34" charset="0"/>
              </a:rPr>
              <a:t> is negative. Assume liquid water is</a:t>
            </a:r>
          </a:p>
          <a:p>
            <a:pPr marL="4000500" lvl="8" indent="-342900">
              <a:spcBef>
                <a:spcPct val="20000"/>
              </a:spcBef>
              <a:defRPr/>
            </a:pPr>
            <a:r>
              <a:rPr lang="en-US" sz="2000" b="1" kern="0" dirty="0">
                <a:latin typeface="Microsoft Sans Serif" pitchFamily="34" charset="0"/>
              </a:rPr>
              <a:t> immediately removed from the parcel. </a:t>
            </a:r>
          </a:p>
          <a:p>
            <a:pPr marL="4000500" lvl="8" indent="-342900">
              <a:spcBef>
                <a:spcPct val="20000"/>
              </a:spcBef>
              <a:defRPr/>
            </a:pPr>
            <a:endParaRPr lang="en-US" sz="800" b="1" kern="0" dirty="0">
              <a:latin typeface="Microsoft Sans Serif" pitchFamily="34" charset="0"/>
            </a:endParaRPr>
          </a:p>
          <a:p>
            <a:pPr marL="0" lvl="8" indent="-342900">
              <a:spcBef>
                <a:spcPct val="20000"/>
              </a:spcBef>
              <a:defRPr/>
            </a:pPr>
            <a:r>
              <a:rPr lang="en-US" sz="2000" b="1" kern="0" dirty="0">
                <a:latin typeface="Microsoft Sans Serif" pitchFamily="34" charset="0"/>
              </a:rPr>
              <a:t>-   If q is always at saturation in the parcel, then </a:t>
            </a:r>
          </a:p>
        </p:txBody>
      </p:sp>
      <p:pic>
        <p:nvPicPr>
          <p:cNvPr id="183299" name="Picture 3"/>
          <p:cNvPicPr>
            <a:picLocks noChangeAspect="1" noChangeArrowheads="1"/>
          </p:cNvPicPr>
          <p:nvPr/>
        </p:nvPicPr>
        <p:blipFill>
          <a:blip r:embed="rId3" cstate="print"/>
          <a:srcRect/>
          <a:stretch>
            <a:fillRect/>
          </a:stretch>
        </p:blipFill>
        <p:spPr bwMode="auto">
          <a:xfrm>
            <a:off x="1143000" y="2593168"/>
            <a:ext cx="2514600" cy="905880"/>
          </a:xfrm>
          <a:prstGeom prst="rect">
            <a:avLst/>
          </a:prstGeom>
          <a:noFill/>
          <a:ln w="9525">
            <a:noFill/>
            <a:miter lim="800000"/>
            <a:headEnd/>
            <a:tailEnd/>
          </a:ln>
        </p:spPr>
      </p:pic>
      <p:pic>
        <p:nvPicPr>
          <p:cNvPr id="183301" name="Picture 5"/>
          <p:cNvPicPr>
            <a:picLocks noChangeAspect="1" noChangeArrowheads="1"/>
          </p:cNvPicPr>
          <p:nvPr/>
        </p:nvPicPr>
        <p:blipFill>
          <a:blip r:embed="rId4" cstate="print"/>
          <a:srcRect/>
          <a:stretch>
            <a:fillRect/>
          </a:stretch>
        </p:blipFill>
        <p:spPr bwMode="auto">
          <a:xfrm>
            <a:off x="3733800" y="3938187"/>
            <a:ext cx="2971800" cy="790285"/>
          </a:xfrm>
          <a:prstGeom prst="rect">
            <a:avLst/>
          </a:prstGeom>
          <a:noFill/>
          <a:ln w="9525">
            <a:noFill/>
            <a:miter lim="800000"/>
            <a:headEnd/>
            <a:tailEnd/>
          </a:ln>
        </p:spPr>
      </p:pic>
      <p:pic>
        <p:nvPicPr>
          <p:cNvPr id="183302" name="Picture 6"/>
          <p:cNvPicPr>
            <a:picLocks noChangeAspect="1" noChangeArrowheads="1"/>
          </p:cNvPicPr>
          <p:nvPr/>
        </p:nvPicPr>
        <p:blipFill>
          <a:blip r:embed="rId5" cstate="print"/>
          <a:srcRect/>
          <a:stretch>
            <a:fillRect/>
          </a:stretch>
        </p:blipFill>
        <p:spPr bwMode="auto">
          <a:xfrm>
            <a:off x="457200" y="4852587"/>
            <a:ext cx="3886200" cy="1305067"/>
          </a:xfrm>
          <a:prstGeom prst="rect">
            <a:avLst/>
          </a:prstGeom>
          <a:noFill/>
          <a:ln w="9525">
            <a:noFill/>
            <a:miter lim="800000"/>
            <a:headEnd/>
            <a:tailEnd/>
          </a:ln>
        </p:spPr>
      </p:pic>
      <p:pic>
        <p:nvPicPr>
          <p:cNvPr id="183303" name="Picture 7"/>
          <p:cNvPicPr>
            <a:picLocks noChangeAspect="1" noChangeArrowheads="1"/>
          </p:cNvPicPr>
          <p:nvPr/>
        </p:nvPicPr>
        <p:blipFill>
          <a:blip r:embed="rId6" cstate="print"/>
          <a:srcRect/>
          <a:stretch>
            <a:fillRect/>
          </a:stretch>
        </p:blipFill>
        <p:spPr bwMode="auto">
          <a:xfrm>
            <a:off x="4924425" y="5368285"/>
            <a:ext cx="3609975" cy="855902"/>
          </a:xfrm>
          <a:prstGeom prst="rect">
            <a:avLst/>
          </a:prstGeom>
          <a:noFill/>
          <a:ln w="9525">
            <a:noFill/>
            <a:miter lim="800000"/>
            <a:headEnd/>
            <a:tailEnd/>
          </a:ln>
        </p:spPr>
      </p:pic>
      <p:sp>
        <p:nvSpPr>
          <p:cNvPr id="12" name="Rectangle 11"/>
          <p:cNvSpPr/>
          <p:nvPr/>
        </p:nvSpPr>
        <p:spPr>
          <a:xfrm>
            <a:off x="4724400" y="4754301"/>
            <a:ext cx="3347390" cy="646331"/>
          </a:xfrm>
          <a:prstGeom prst="rect">
            <a:avLst/>
          </a:prstGeom>
        </p:spPr>
        <p:txBody>
          <a:bodyPr wrap="none">
            <a:spAutoFit/>
          </a:bodyPr>
          <a:lstStyle/>
          <a:p>
            <a:r>
              <a:rPr lang="en-US" sz="1800" b="1" kern="0" dirty="0">
                <a:solidFill>
                  <a:schemeClr val="tx2"/>
                </a:solidFill>
                <a:latin typeface="Microsoft Sans Serif" pitchFamily="34" charset="0"/>
              </a:rPr>
              <a:t>Saturated adiabatic lapse rate</a:t>
            </a:r>
          </a:p>
          <a:p>
            <a:r>
              <a:rPr lang="en-US" sz="1800" b="1" kern="0" dirty="0">
                <a:solidFill>
                  <a:schemeClr val="tx2"/>
                </a:solidFill>
                <a:latin typeface="Microsoft Sans Serif" pitchFamily="34" charset="0"/>
              </a:rPr>
              <a:t>or pseudo-adiabatic lapse rate:</a:t>
            </a:r>
            <a:endParaRPr lang="en-US" sz="1800" dirty="0"/>
          </a:p>
        </p:txBody>
      </p:sp>
      <p:sp>
        <p:nvSpPr>
          <p:cNvPr id="13" name="Rectangle 12"/>
          <p:cNvSpPr/>
          <p:nvPr/>
        </p:nvSpPr>
        <p:spPr>
          <a:xfrm>
            <a:off x="-88812" y="6146976"/>
            <a:ext cx="8686800" cy="646331"/>
          </a:xfrm>
          <a:prstGeom prst="rect">
            <a:avLst/>
          </a:prstGeom>
        </p:spPr>
        <p:txBody>
          <a:bodyPr wrap="square">
            <a:spAutoFit/>
          </a:bodyPr>
          <a:lstStyle/>
          <a:p>
            <a:pPr marL="342900" indent="-342900" algn="l">
              <a:spcBef>
                <a:spcPct val="20000"/>
              </a:spcBef>
              <a:defRPr/>
            </a:pPr>
            <a:r>
              <a:rPr lang="en-US" sz="1800" b="1" kern="0" dirty="0">
                <a:solidFill>
                  <a:schemeClr val="tx2"/>
                </a:solidFill>
                <a:latin typeface="Microsoft Sans Serif" pitchFamily="34" charset="0"/>
                <a:sym typeface="Symbol"/>
              </a:rPr>
              <a:t>      </a:t>
            </a:r>
            <a:r>
              <a:rPr lang="en-US" sz="1100" b="1" kern="0" dirty="0">
                <a:solidFill>
                  <a:schemeClr val="tx2"/>
                </a:solidFill>
                <a:latin typeface="Microsoft Sans Serif" pitchFamily="34" charset="0"/>
                <a:sym typeface="Symbol"/>
              </a:rPr>
              <a:t>s</a:t>
            </a:r>
            <a:r>
              <a:rPr lang="en-US" sz="1800" b="1" kern="0" dirty="0">
                <a:solidFill>
                  <a:schemeClr val="tx2"/>
                </a:solidFill>
                <a:latin typeface="Microsoft Sans Serif" pitchFamily="34" charset="0"/>
              </a:rPr>
              <a:t>  varies with T and q. It ranges from </a:t>
            </a:r>
            <a:r>
              <a:rPr lang="en-US" sz="1800" b="1" kern="0" dirty="0">
                <a:solidFill>
                  <a:schemeClr val="tx2"/>
                </a:solidFill>
                <a:latin typeface="Microsoft Sans Serif" pitchFamily="34" charset="0"/>
                <a:sym typeface="Symbol"/>
              </a:rPr>
              <a:t>3</a:t>
            </a:r>
            <a:r>
              <a:rPr lang="en-US" sz="1800" b="1" kern="0" baseline="30000" dirty="0">
                <a:solidFill>
                  <a:schemeClr val="tx2"/>
                </a:solidFill>
                <a:latin typeface="Microsoft Sans Serif" pitchFamily="34" charset="0"/>
                <a:sym typeface="Symbol"/>
              </a:rPr>
              <a:t>o</a:t>
            </a:r>
            <a:r>
              <a:rPr lang="en-US" sz="1800" b="1" kern="0" dirty="0">
                <a:solidFill>
                  <a:schemeClr val="tx2"/>
                </a:solidFill>
                <a:latin typeface="Microsoft Sans Serif" pitchFamily="34" charset="0"/>
                <a:sym typeface="Symbol"/>
              </a:rPr>
              <a:t>C/km in the moist lower tropical troposphere to 9.8</a:t>
            </a:r>
            <a:r>
              <a:rPr lang="en-US" sz="1800" b="1" kern="0" baseline="30000" dirty="0">
                <a:solidFill>
                  <a:schemeClr val="tx2"/>
                </a:solidFill>
                <a:latin typeface="Microsoft Sans Serif" pitchFamily="34" charset="0"/>
                <a:sym typeface="Symbol"/>
              </a:rPr>
              <a:t>o</a:t>
            </a:r>
            <a:r>
              <a:rPr lang="en-US" sz="1800" b="1" kern="0" dirty="0">
                <a:solidFill>
                  <a:schemeClr val="tx2"/>
                </a:solidFill>
                <a:latin typeface="Microsoft Sans Serif" pitchFamily="34" charset="0"/>
                <a:sym typeface="Symbol"/>
              </a:rPr>
              <a:t>C/km</a:t>
            </a:r>
            <a:r>
              <a:rPr lang="en-US" sz="1800" b="1" kern="0" dirty="0">
                <a:solidFill>
                  <a:schemeClr val="tx2"/>
                </a:solidFill>
                <a:latin typeface="Microsoft Sans Serif" pitchFamily="34" charset="0"/>
              </a:rPr>
              <a:t> in the uppe</a:t>
            </a:r>
            <a:r>
              <a:rPr lang="en-US" sz="1600" b="1" kern="0" dirty="0">
                <a:solidFill>
                  <a:schemeClr val="tx2"/>
                </a:solidFill>
                <a:latin typeface="Microsoft Sans Serif" pitchFamily="34" charset="0"/>
              </a:rPr>
              <a:t>r </a:t>
            </a:r>
            <a:r>
              <a:rPr lang="en-US" sz="1800" b="1" kern="0" dirty="0">
                <a:solidFill>
                  <a:schemeClr val="tx2"/>
                </a:solidFill>
                <a:latin typeface="Microsoft Sans Serif" pitchFamily="34" charset="0"/>
              </a:rPr>
              <a:t>troposphere.</a:t>
            </a:r>
          </a:p>
        </p:txBody>
      </p:sp>
      <p:graphicFrame>
        <p:nvGraphicFramePr>
          <p:cNvPr id="14" name="Object 13"/>
          <p:cNvGraphicFramePr>
            <a:graphicFrameLocks noChangeAspect="1"/>
          </p:cNvGraphicFramePr>
          <p:nvPr/>
        </p:nvGraphicFramePr>
        <p:xfrm>
          <a:off x="7315200" y="3934968"/>
          <a:ext cx="1066800" cy="725424"/>
        </p:xfrm>
        <a:graphic>
          <a:graphicData uri="http://schemas.openxmlformats.org/presentationml/2006/ole">
            <mc:AlternateContent xmlns:mc="http://schemas.openxmlformats.org/markup-compatibility/2006">
              <mc:Choice xmlns:v="urn:schemas-microsoft-com:vml" Requires="v">
                <p:oleObj name="Equation" r:id="rId7" imgW="634680" imgH="431640" progId="Equation.3">
                  <p:embed/>
                </p:oleObj>
              </mc:Choice>
              <mc:Fallback>
                <p:oleObj name="Equation" r:id="rId7" imgW="634680" imgH="431640" progId="Equation.3">
                  <p:embed/>
                  <p:pic>
                    <p:nvPicPr>
                      <p:cNvPr id="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3934968"/>
                        <a:ext cx="1066800" cy="725424"/>
                      </a:xfrm>
                      <a:prstGeom prst="rect">
                        <a:avLst/>
                      </a:prstGeom>
                      <a:solidFill>
                        <a:schemeClr val="tx1"/>
                      </a:solidFill>
                    </p:spPr>
                  </p:pic>
                </p:oleObj>
              </mc:Fallback>
            </mc:AlternateContent>
          </a:graphicData>
        </a:graphic>
      </p:graphicFrame>
      <p:sp>
        <p:nvSpPr>
          <p:cNvPr id="15" name="Right Arrow 14"/>
          <p:cNvSpPr/>
          <p:nvPr/>
        </p:nvSpPr>
        <p:spPr bwMode="auto">
          <a:xfrm>
            <a:off x="4343400" y="5562600"/>
            <a:ext cx="533400" cy="228600"/>
          </a:xfrm>
          <a:prstGeom prst="right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nvGrpSpPr>
          <p:cNvPr id="17" name="Group 16"/>
          <p:cNvGrpSpPr/>
          <p:nvPr/>
        </p:nvGrpSpPr>
        <p:grpSpPr>
          <a:xfrm>
            <a:off x="457200" y="3886200"/>
            <a:ext cx="3048000" cy="890187"/>
            <a:chOff x="457200" y="3886200"/>
            <a:chExt cx="3048000" cy="890187"/>
          </a:xfrm>
        </p:grpSpPr>
        <p:pic>
          <p:nvPicPr>
            <p:cNvPr id="183300" name="Picture 4"/>
            <p:cNvPicPr>
              <a:picLocks noChangeAspect="1" noChangeArrowheads="1"/>
            </p:cNvPicPr>
            <p:nvPr/>
          </p:nvPicPr>
          <p:blipFill>
            <a:blip r:embed="rId9" cstate="print"/>
            <a:srcRect/>
            <a:stretch>
              <a:fillRect/>
            </a:stretch>
          </p:blipFill>
          <p:spPr bwMode="auto">
            <a:xfrm>
              <a:off x="457200" y="3886200"/>
              <a:ext cx="3048000" cy="890187"/>
            </a:xfrm>
            <a:prstGeom prst="rect">
              <a:avLst/>
            </a:prstGeom>
            <a:noFill/>
            <a:ln w="9525">
              <a:noFill/>
              <a:miter lim="800000"/>
              <a:headEnd/>
              <a:tailEnd/>
            </a:ln>
          </p:spPr>
        </p:pic>
        <p:sp>
          <p:nvSpPr>
            <p:cNvPr id="16" name="TextBox 15"/>
            <p:cNvSpPr txBox="1"/>
            <p:nvPr/>
          </p:nvSpPr>
          <p:spPr>
            <a:xfrm>
              <a:off x="890952" y="4003434"/>
              <a:ext cx="152400" cy="461665"/>
            </a:xfrm>
            <a:prstGeom prst="rect">
              <a:avLst/>
            </a:prstGeom>
            <a:noFill/>
          </p:spPr>
          <p:txBody>
            <a:bodyPr wrap="square" rtlCol="0">
              <a:spAutoFit/>
            </a:bodyPr>
            <a:lstStyle/>
            <a:p>
              <a:r>
                <a:rPr lang="en-US" sz="2400" dirty="0">
                  <a:sym typeface="Symbol"/>
                </a:rPr>
                <a:t></a:t>
              </a:r>
              <a:endParaRPr lang="en-US" sz="2400" dirty="0"/>
            </a:p>
          </p:txBody>
        </p:sp>
      </p:grpSp>
      <p:sp>
        <p:nvSpPr>
          <p:cNvPr id="18" name="Rectangle 17"/>
          <p:cNvSpPr/>
          <p:nvPr/>
        </p:nvSpPr>
        <p:spPr bwMode="auto">
          <a:xfrm>
            <a:off x="4935414" y="5351586"/>
            <a:ext cx="3598986" cy="8382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linds(horizontal)">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linds(horizontal)">
                                      <p:cBhvr>
                                        <p:cTn id="12" dur="500"/>
                                        <p:tgtEl>
                                          <p:spTgt spid="5">
                                            <p:txEl>
                                              <p:pRg st="4" end="4"/>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animEffect transition="in" filter="blinds(horizontal)">
                                      <p:cBhvr>
                                        <p:cTn id="15" dur="500"/>
                                        <p:tgtEl>
                                          <p:spTgt spid="5">
                                            <p:txEl>
                                              <p:pRg st="6" end="6"/>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7" end="7"/>
                                            </p:txEl>
                                          </p:spTgt>
                                        </p:tgtEl>
                                        <p:attrNameLst>
                                          <p:attrName>style.visibility</p:attrName>
                                        </p:attrNameLst>
                                      </p:cBhvr>
                                      <p:to>
                                        <p:strVal val="visible"/>
                                      </p:to>
                                    </p:set>
                                    <p:animEffect transition="in" filter="blinds(horizontal)">
                                      <p:cBhvr>
                                        <p:cTn id="18" dur="500"/>
                                        <p:tgtEl>
                                          <p:spTgt spid="5">
                                            <p:txEl>
                                              <p:pRg st="7" end="7"/>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83299"/>
                                        </p:tgtEl>
                                        <p:attrNameLst>
                                          <p:attrName>style.visibility</p:attrName>
                                        </p:attrNameLst>
                                      </p:cBhvr>
                                      <p:to>
                                        <p:strVal val="visible"/>
                                      </p:to>
                                    </p:set>
                                    <p:animEffect transition="in" filter="blinds(horizontal)">
                                      <p:cBhvr>
                                        <p:cTn id="21" dur="500"/>
                                        <p:tgtEl>
                                          <p:spTgt spid="18329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5">
                                            <p:txEl>
                                              <p:pRg st="9" end="9"/>
                                            </p:txEl>
                                          </p:spTgt>
                                        </p:tgtEl>
                                        <p:attrNameLst>
                                          <p:attrName>style.visibility</p:attrName>
                                        </p:attrNameLst>
                                      </p:cBhvr>
                                      <p:to>
                                        <p:strVal val="visible"/>
                                      </p:to>
                                    </p:set>
                                    <p:animEffect transition="in" filter="blinds(horizontal)">
                                      <p:cBhvr>
                                        <p:cTn id="26" dur="500"/>
                                        <p:tgtEl>
                                          <p:spTgt spid="5">
                                            <p:txEl>
                                              <p:pRg st="9" end="9"/>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linds(horizontal)">
                                      <p:cBhvr>
                                        <p:cTn id="29" dur="500"/>
                                        <p:tgtEl>
                                          <p:spTgt spid="17"/>
                                        </p:tgtEl>
                                      </p:cBhvr>
                                    </p:animEffect>
                                  </p:childTnLst>
                                </p:cTn>
                              </p:par>
                              <p:par>
                                <p:cTn id="30" presetID="3" presetClass="entr" presetSubtype="10" fill="hold" nodeType="withEffect">
                                  <p:stCondLst>
                                    <p:cond delay="0"/>
                                  </p:stCondLst>
                                  <p:childTnLst>
                                    <p:set>
                                      <p:cBhvr>
                                        <p:cTn id="31" dur="1" fill="hold">
                                          <p:stCondLst>
                                            <p:cond delay="0"/>
                                          </p:stCondLst>
                                        </p:cTn>
                                        <p:tgtEl>
                                          <p:spTgt spid="183301"/>
                                        </p:tgtEl>
                                        <p:attrNameLst>
                                          <p:attrName>style.visibility</p:attrName>
                                        </p:attrNameLst>
                                      </p:cBhvr>
                                      <p:to>
                                        <p:strVal val="visible"/>
                                      </p:to>
                                    </p:set>
                                    <p:animEffect transition="in" filter="blinds(horizontal)">
                                      <p:cBhvr>
                                        <p:cTn id="32" dur="500"/>
                                        <p:tgtEl>
                                          <p:spTgt spid="183301"/>
                                        </p:tgtEl>
                                      </p:cBhvr>
                                    </p:animEffect>
                                  </p:childTnLst>
                                </p:cTn>
                              </p:par>
                              <p:par>
                                <p:cTn id="33" presetID="3" presetClass="entr" presetSubtype="10" fill="hold" nodeType="withEffect">
                                  <p:stCondLst>
                                    <p:cond delay="0"/>
                                  </p:stCondLst>
                                  <p:childTnLst>
                                    <p:set>
                                      <p:cBhvr>
                                        <p:cTn id="34" dur="1" fill="hold">
                                          <p:stCondLst>
                                            <p:cond delay="0"/>
                                          </p:stCondLst>
                                        </p:cTn>
                                        <p:tgtEl>
                                          <p:spTgt spid="183302"/>
                                        </p:tgtEl>
                                        <p:attrNameLst>
                                          <p:attrName>style.visibility</p:attrName>
                                        </p:attrNameLst>
                                      </p:cBhvr>
                                      <p:to>
                                        <p:strVal val="visible"/>
                                      </p:to>
                                    </p:set>
                                    <p:animEffect transition="in" filter="blinds(horizontal)">
                                      <p:cBhvr>
                                        <p:cTn id="35" dur="500"/>
                                        <p:tgtEl>
                                          <p:spTgt spid="183302"/>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linds(horizontal)">
                                      <p:cBhvr>
                                        <p:cTn id="38" dur="500"/>
                                        <p:tgtEl>
                                          <p:spTgt spid="12"/>
                                        </p:tgtEl>
                                      </p:cBhvr>
                                    </p:animEffect>
                                  </p:childTnLst>
                                </p:cTn>
                              </p:par>
                              <p:par>
                                <p:cTn id="39" presetID="3" presetClass="entr" presetSubtype="10" fill="hold" nodeType="withEffect">
                                  <p:stCondLst>
                                    <p:cond delay="0"/>
                                  </p:stCondLst>
                                  <p:childTnLst>
                                    <p:set>
                                      <p:cBhvr>
                                        <p:cTn id="40" dur="1" fill="hold">
                                          <p:stCondLst>
                                            <p:cond delay="0"/>
                                          </p:stCondLst>
                                        </p:cTn>
                                        <p:tgtEl>
                                          <p:spTgt spid="183303"/>
                                        </p:tgtEl>
                                        <p:attrNameLst>
                                          <p:attrName>style.visibility</p:attrName>
                                        </p:attrNameLst>
                                      </p:cBhvr>
                                      <p:to>
                                        <p:strVal val="visible"/>
                                      </p:to>
                                    </p:set>
                                    <p:animEffect transition="in" filter="blinds(horizontal)">
                                      <p:cBhvr>
                                        <p:cTn id="41" dur="500"/>
                                        <p:tgtEl>
                                          <p:spTgt spid="183303"/>
                                        </p:tgtEl>
                                      </p:cBhvr>
                                    </p:animEffect>
                                  </p:childTnLst>
                                </p:cTn>
                              </p:par>
                              <p:par>
                                <p:cTn id="42" presetID="3" presetClass="entr" presetSubtype="1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linds(horizontal)">
                                      <p:cBhvr>
                                        <p:cTn id="44" dur="500"/>
                                        <p:tgtEl>
                                          <p:spTgt spid="14"/>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linds(horizont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29</a:t>
            </a:fld>
            <a:endParaRPr lang="en-US"/>
          </a:p>
        </p:txBody>
      </p:sp>
      <p:sp>
        <p:nvSpPr>
          <p:cNvPr id="4" name="Rectangle 2"/>
          <p:cNvSpPr txBox="1">
            <a:spLocks noChangeArrowheads="1"/>
          </p:cNvSpPr>
          <p:nvPr/>
        </p:nvSpPr>
        <p:spPr>
          <a:xfrm>
            <a:off x="-406224"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Moist Convection</a:t>
            </a:r>
          </a:p>
        </p:txBody>
      </p:sp>
      <p:sp>
        <p:nvSpPr>
          <p:cNvPr id="5"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sp>
        <p:nvSpPr>
          <p:cNvPr id="6" name="Rectangle 5"/>
          <p:cNvSpPr/>
          <p:nvPr/>
        </p:nvSpPr>
        <p:spPr>
          <a:xfrm>
            <a:off x="76200" y="762000"/>
            <a:ext cx="8991600" cy="6223242"/>
          </a:xfrm>
          <a:prstGeom prst="rect">
            <a:avLst/>
          </a:prstGeom>
        </p:spPr>
        <p:txBody>
          <a:bodyPr wrap="square">
            <a:spAutoFit/>
          </a:bodyPr>
          <a:lstStyle/>
          <a:p>
            <a:pPr marL="342900" indent="-342900" algn="l">
              <a:spcBef>
                <a:spcPct val="20000"/>
              </a:spcBef>
              <a:buFontTx/>
              <a:buChar char="-"/>
              <a:defRPr/>
            </a:pPr>
            <a:r>
              <a:rPr lang="en-US" sz="2400" b="1" kern="0" dirty="0">
                <a:solidFill>
                  <a:schemeClr val="tx2"/>
                </a:solidFill>
                <a:latin typeface="Microsoft Sans Serif" pitchFamily="34" charset="0"/>
              </a:rPr>
              <a:t>Conditional instability</a:t>
            </a:r>
            <a:r>
              <a:rPr lang="en-US" sz="2400" b="1" kern="0" dirty="0">
                <a:latin typeface="Microsoft Sans Serif" pitchFamily="34" charset="0"/>
              </a:rPr>
              <a:t>:  unstable after air parcel reaches (e.g., due to turbulence lifting) saturation level but stable for dry convection: </a:t>
            </a: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   </a:t>
            </a:r>
            <a:r>
              <a:rPr lang="en-US" sz="2000" b="1" kern="0" dirty="0">
                <a:solidFill>
                  <a:srgbClr val="FF0000"/>
                </a:solidFill>
                <a:latin typeface="Microsoft Sans Serif" pitchFamily="34" charset="0"/>
              </a:rPr>
              <a:t>Typical atmospheric T profile:</a:t>
            </a:r>
          </a:p>
          <a:p>
            <a:pPr marL="342900" indent="-342900" algn="l">
              <a:spcBef>
                <a:spcPct val="20000"/>
              </a:spcBef>
              <a:defRPr/>
            </a:pPr>
            <a:r>
              <a:rPr lang="en-US" sz="2000" b="1" kern="0" dirty="0">
                <a:latin typeface="Microsoft Sans Serif" pitchFamily="34" charset="0"/>
              </a:rPr>
              <a:t>	Tropical atmosphere is close to</a:t>
            </a:r>
          </a:p>
          <a:p>
            <a:pPr marL="342900" indent="-342900" algn="l">
              <a:spcBef>
                <a:spcPct val="20000"/>
              </a:spcBef>
              <a:defRPr/>
            </a:pPr>
            <a:r>
              <a:rPr lang="en-US" sz="2000" b="1" kern="0" dirty="0">
                <a:latin typeface="Microsoft Sans Serif" pitchFamily="34" charset="0"/>
              </a:rPr>
              <a:t>      neutral for moist convection,</a:t>
            </a:r>
          </a:p>
          <a:p>
            <a:pPr marL="342900" indent="-342900" algn="l">
              <a:spcBef>
                <a:spcPct val="20000"/>
              </a:spcBef>
              <a:defRPr/>
            </a:pPr>
            <a:r>
              <a:rPr lang="en-US" sz="2000" b="1" kern="0" dirty="0">
                <a:latin typeface="Microsoft Sans Serif" pitchFamily="34" charset="0"/>
              </a:rPr>
              <a:t>      i.e., </a:t>
            </a:r>
            <a:r>
              <a:rPr lang="en-US" sz="2000" b="1" kern="0" dirty="0" err="1">
                <a:latin typeface="Microsoft Sans Serif" pitchFamily="34" charset="0"/>
              </a:rPr>
              <a:t>dT</a:t>
            </a:r>
            <a:r>
              <a:rPr lang="en-US" sz="2000" b="1" kern="0" dirty="0">
                <a:latin typeface="Microsoft Sans Serif" pitchFamily="34" charset="0"/>
              </a:rPr>
              <a:t>/</a:t>
            </a:r>
            <a:r>
              <a:rPr lang="en-US" sz="2000" b="1" kern="0" dirty="0" err="1">
                <a:latin typeface="Microsoft Sans Serif" pitchFamily="34" charset="0"/>
              </a:rPr>
              <a:t>dz</a:t>
            </a:r>
            <a:r>
              <a:rPr lang="en-US" sz="2000" b="1" kern="0" dirty="0">
                <a:latin typeface="Microsoft Sans Serif" pitchFamily="34" charset="0"/>
              </a:rPr>
              <a:t> </a:t>
            </a:r>
            <a:r>
              <a:rPr lang="en-US" sz="2000" b="1" kern="0" dirty="0">
                <a:latin typeface="Microsoft Sans Serif" pitchFamily="34" charset="0"/>
                <a:sym typeface="Symbol"/>
              </a:rPr>
              <a:t> -</a:t>
            </a:r>
            <a:r>
              <a:rPr lang="en-US" sz="2000" b="1" kern="0" dirty="0">
                <a:solidFill>
                  <a:schemeClr val="tx2"/>
                </a:solidFill>
                <a:latin typeface="Microsoft Sans Serif" pitchFamily="34" charset="0"/>
                <a:sym typeface="Symbol"/>
              </a:rPr>
              <a:t> </a:t>
            </a:r>
            <a:r>
              <a:rPr lang="en-US" sz="2000" b="1" kern="0" dirty="0">
                <a:latin typeface="Microsoft Sans Serif" pitchFamily="34" charset="0"/>
                <a:sym typeface="Symbol"/>
              </a:rPr>
              <a:t></a:t>
            </a:r>
            <a:r>
              <a:rPr lang="en-US" sz="1200" b="1" kern="0" dirty="0">
                <a:latin typeface="Microsoft Sans Serif" pitchFamily="34" charset="0"/>
                <a:sym typeface="Symbol"/>
              </a:rPr>
              <a:t>s </a:t>
            </a:r>
          </a:p>
          <a:p>
            <a:pPr marL="342900" indent="-342900" algn="l">
              <a:spcBef>
                <a:spcPct val="20000"/>
              </a:spcBef>
              <a:buFontTx/>
              <a:buChar char="-"/>
              <a:defRPr/>
            </a:pPr>
            <a:endParaRPr lang="en-US" sz="1200" b="1" kern="0" dirty="0">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Equivalent Potential Temp:</a:t>
            </a: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defRPr/>
            </a:pPr>
            <a:endParaRPr lang="en-US" sz="1100" b="1" kern="0" dirty="0">
              <a:latin typeface="Microsoft Sans Serif" pitchFamily="34" charset="0"/>
              <a:sym typeface="Symbol"/>
            </a:endParaRPr>
          </a:p>
          <a:p>
            <a:pPr marL="342900" indent="-342900" algn="l">
              <a:spcBef>
                <a:spcPct val="20000"/>
              </a:spcBef>
              <a:defRPr/>
            </a:pPr>
            <a:r>
              <a:rPr lang="en-US" sz="2000" b="1" kern="0" dirty="0">
                <a:latin typeface="Microsoft Sans Serif" pitchFamily="34" charset="0"/>
                <a:sym typeface="Symbol"/>
              </a:rPr>
              <a:t>   </a:t>
            </a:r>
            <a:r>
              <a:rPr lang="en-US" sz="1200" b="1" kern="0" dirty="0">
                <a:latin typeface="Microsoft Sans Serif" pitchFamily="34" charset="0"/>
                <a:sym typeface="Symbol"/>
              </a:rPr>
              <a:t>e</a:t>
            </a:r>
            <a:r>
              <a:rPr lang="en-US" sz="2000" b="1" kern="0" dirty="0">
                <a:latin typeface="Microsoft Sans Serif" pitchFamily="34" charset="0"/>
                <a:sym typeface="Symbol"/>
              </a:rPr>
              <a:t> is conserved following both dry and moist </a:t>
            </a:r>
            <a:r>
              <a:rPr lang="en-US" sz="2000" b="1" kern="0" dirty="0" err="1">
                <a:latin typeface="Microsoft Sans Serif" pitchFamily="34" charset="0"/>
                <a:sym typeface="Symbol"/>
              </a:rPr>
              <a:t>adiabat</a:t>
            </a:r>
            <a:r>
              <a:rPr lang="en-US" sz="2000" b="1" kern="0" dirty="0">
                <a:latin typeface="Microsoft Sans Serif" pitchFamily="34" charset="0"/>
                <a:sym typeface="Symbol"/>
              </a:rPr>
              <a:t>. </a:t>
            </a:r>
            <a:endParaRPr lang="en-US" sz="2000" b="1" kern="0" dirty="0">
              <a:latin typeface="Microsoft Sans Serif" pitchFamily="34" charset="0"/>
            </a:endParaRPr>
          </a:p>
        </p:txBody>
      </p:sp>
      <p:graphicFrame>
        <p:nvGraphicFramePr>
          <p:cNvPr id="7" name="Object 6"/>
          <p:cNvGraphicFramePr>
            <a:graphicFrameLocks noChangeAspect="1"/>
          </p:cNvGraphicFramePr>
          <p:nvPr/>
        </p:nvGraphicFramePr>
        <p:xfrm>
          <a:off x="152400" y="2057400"/>
          <a:ext cx="4495800" cy="619490"/>
        </p:xfrm>
        <a:graphic>
          <a:graphicData uri="http://schemas.openxmlformats.org/presentationml/2006/ole">
            <mc:AlternateContent xmlns:mc="http://schemas.openxmlformats.org/markup-compatibility/2006">
              <mc:Choice xmlns:v="urn:schemas-microsoft-com:vml" Requires="v">
                <p:oleObj name="Equation" r:id="rId2" imgW="2857320" imgH="393480" progId="Equation.3">
                  <p:embed/>
                </p:oleObj>
              </mc:Choice>
              <mc:Fallback>
                <p:oleObj name="Equation" r:id="rId2" imgW="2857320" imgH="393480" progId="Equation.3">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4495800" cy="619490"/>
                      </a:xfrm>
                      <a:prstGeom prst="rect">
                        <a:avLst/>
                      </a:prstGeom>
                      <a:solidFill>
                        <a:schemeClr val="tx1"/>
                      </a:solidFill>
                    </p:spPr>
                  </p:pic>
                </p:oleObj>
              </mc:Fallback>
            </mc:AlternateContent>
          </a:graphicData>
        </a:graphic>
      </p:graphicFrame>
      <p:grpSp>
        <p:nvGrpSpPr>
          <p:cNvPr id="19" name="Group 18"/>
          <p:cNvGrpSpPr/>
          <p:nvPr/>
        </p:nvGrpSpPr>
        <p:grpSpPr>
          <a:xfrm>
            <a:off x="4648200" y="1676400"/>
            <a:ext cx="4343400" cy="4343400"/>
            <a:chOff x="4419600" y="2362200"/>
            <a:chExt cx="4343400" cy="4343400"/>
          </a:xfrm>
        </p:grpSpPr>
        <p:pic>
          <p:nvPicPr>
            <p:cNvPr id="185347" name="Picture 3"/>
            <p:cNvPicPr>
              <a:picLocks noChangeAspect="1" noChangeArrowheads="1"/>
            </p:cNvPicPr>
            <p:nvPr/>
          </p:nvPicPr>
          <p:blipFill>
            <a:blip r:embed="rId4" cstate="print"/>
            <a:srcRect l="26063" r="22896" b="35982"/>
            <a:stretch>
              <a:fillRect/>
            </a:stretch>
          </p:blipFill>
          <p:spPr bwMode="auto">
            <a:xfrm>
              <a:off x="4419600" y="2362200"/>
              <a:ext cx="4343400" cy="4343400"/>
            </a:xfrm>
            <a:prstGeom prst="rect">
              <a:avLst/>
            </a:prstGeom>
            <a:noFill/>
            <a:ln w="9525">
              <a:noFill/>
              <a:miter lim="800000"/>
              <a:headEnd/>
              <a:tailEnd/>
            </a:ln>
          </p:spPr>
        </p:pic>
        <p:cxnSp>
          <p:nvCxnSpPr>
            <p:cNvPr id="10" name="Straight Arrow Connector 9"/>
            <p:cNvCxnSpPr/>
            <p:nvPr/>
          </p:nvCxnSpPr>
          <p:spPr bwMode="auto">
            <a:xfrm flipH="1">
              <a:off x="6940506" y="3867282"/>
              <a:ext cx="457200" cy="3810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1" name="TextBox 10"/>
            <p:cNvSpPr txBox="1"/>
            <p:nvPr/>
          </p:nvSpPr>
          <p:spPr>
            <a:xfrm>
              <a:off x="6708002" y="3505200"/>
              <a:ext cx="1798121" cy="369332"/>
            </a:xfrm>
            <a:prstGeom prst="rect">
              <a:avLst/>
            </a:prstGeom>
            <a:noFill/>
          </p:spPr>
          <p:txBody>
            <a:bodyPr wrap="none" rtlCol="0">
              <a:spAutoFit/>
            </a:bodyPr>
            <a:lstStyle/>
            <a:p>
              <a:r>
                <a:rPr lang="en-US" sz="1800" dirty="0"/>
                <a:t>Typical wet </a:t>
              </a:r>
              <a:r>
                <a:rPr lang="en-US" sz="1800" dirty="0" err="1"/>
                <a:t>adiabat</a:t>
              </a:r>
              <a:endParaRPr lang="en-US" sz="1800" dirty="0"/>
            </a:p>
          </p:txBody>
        </p:sp>
        <p:sp>
          <p:nvSpPr>
            <p:cNvPr id="12" name="TextBox 11"/>
            <p:cNvSpPr txBox="1"/>
            <p:nvPr/>
          </p:nvSpPr>
          <p:spPr>
            <a:xfrm>
              <a:off x="5064305" y="3810000"/>
              <a:ext cx="1504643" cy="369332"/>
            </a:xfrm>
            <a:prstGeom prst="rect">
              <a:avLst/>
            </a:prstGeom>
            <a:noFill/>
          </p:spPr>
          <p:txBody>
            <a:bodyPr wrap="none" rtlCol="0">
              <a:spAutoFit/>
            </a:bodyPr>
            <a:lstStyle/>
            <a:p>
              <a:r>
                <a:rPr lang="en-US" sz="1800" dirty="0"/>
                <a:t>Typical T profile</a:t>
              </a:r>
            </a:p>
          </p:txBody>
        </p:sp>
        <p:sp>
          <p:nvSpPr>
            <p:cNvPr id="13" name="TextBox 12"/>
            <p:cNvSpPr txBox="1"/>
            <p:nvPr/>
          </p:nvSpPr>
          <p:spPr>
            <a:xfrm>
              <a:off x="6090127" y="5695890"/>
              <a:ext cx="1154483" cy="369332"/>
            </a:xfrm>
            <a:prstGeom prst="rect">
              <a:avLst/>
            </a:prstGeom>
            <a:noFill/>
          </p:spPr>
          <p:txBody>
            <a:bodyPr wrap="none" rtlCol="0">
              <a:spAutoFit/>
            </a:bodyPr>
            <a:lstStyle/>
            <a:p>
              <a:r>
                <a:rPr lang="en-US" sz="1800" dirty="0"/>
                <a:t>Dry </a:t>
              </a:r>
              <a:r>
                <a:rPr lang="en-US" sz="1800" dirty="0" err="1"/>
                <a:t>adiabat</a:t>
              </a:r>
              <a:endParaRPr lang="en-US" sz="1800" dirty="0"/>
            </a:p>
          </p:txBody>
        </p:sp>
        <p:cxnSp>
          <p:nvCxnSpPr>
            <p:cNvPr id="15" name="Straight Arrow Connector 14"/>
            <p:cNvCxnSpPr/>
            <p:nvPr/>
          </p:nvCxnSpPr>
          <p:spPr bwMode="auto">
            <a:xfrm flipV="1">
              <a:off x="7086600" y="5486400"/>
              <a:ext cx="304800" cy="304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7" name="Straight Arrow Connector 16"/>
            <p:cNvCxnSpPr/>
            <p:nvPr/>
          </p:nvCxnSpPr>
          <p:spPr bwMode="auto">
            <a:xfrm flipV="1">
              <a:off x="5943600" y="3581400"/>
              <a:ext cx="304800" cy="304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grpSp>
      <p:pic>
        <p:nvPicPr>
          <p:cNvPr id="185348" name="Picture 4"/>
          <p:cNvPicPr>
            <a:picLocks noChangeAspect="1" noChangeArrowheads="1"/>
          </p:cNvPicPr>
          <p:nvPr/>
        </p:nvPicPr>
        <p:blipFill>
          <a:blip r:embed="rId5" cstate="print"/>
          <a:srcRect/>
          <a:stretch>
            <a:fillRect/>
          </a:stretch>
        </p:blipFill>
        <p:spPr bwMode="auto">
          <a:xfrm>
            <a:off x="685801" y="5445372"/>
            <a:ext cx="2514600" cy="83113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blinds(horizontal)">
                                      <p:cBhvr>
                                        <p:cTn id="7" dur="500"/>
                                        <p:tgtEl>
                                          <p:spTgt spid="6">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6" end="6"/>
                                            </p:txEl>
                                          </p:spTgt>
                                        </p:tgtEl>
                                        <p:attrNameLst>
                                          <p:attrName>style.visibility</p:attrName>
                                        </p:attrNameLst>
                                      </p:cBhvr>
                                      <p:to>
                                        <p:strVal val="visible"/>
                                      </p:to>
                                    </p:set>
                                    <p:animEffect transition="in" filter="blinds(horizontal)">
                                      <p:cBhvr>
                                        <p:cTn id="10" dur="500"/>
                                        <p:tgtEl>
                                          <p:spTgt spid="6">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animEffect transition="in" filter="blinds(horizontal)">
                                      <p:cBhvr>
                                        <p:cTn id="13" dur="500"/>
                                        <p:tgtEl>
                                          <p:spTgt spid="6">
                                            <p:txEl>
                                              <p:pRg st="7" end="7"/>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8" end="8"/>
                                            </p:txEl>
                                          </p:spTgt>
                                        </p:tgtEl>
                                        <p:attrNameLst>
                                          <p:attrName>style.visibility</p:attrName>
                                        </p:attrNameLst>
                                      </p:cBhvr>
                                      <p:to>
                                        <p:strVal val="visible"/>
                                      </p:to>
                                    </p:set>
                                    <p:animEffect transition="in" filter="blinds(horizontal)">
                                      <p:cBhvr>
                                        <p:cTn id="16" dur="500"/>
                                        <p:tgtEl>
                                          <p:spTgt spid="6">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
                                            <p:txEl>
                                              <p:pRg st="10" end="10"/>
                                            </p:txEl>
                                          </p:spTgt>
                                        </p:tgtEl>
                                        <p:attrNameLst>
                                          <p:attrName>style.visibility</p:attrName>
                                        </p:attrNameLst>
                                      </p:cBhvr>
                                      <p:to>
                                        <p:strVal val="visible"/>
                                      </p:to>
                                    </p:set>
                                    <p:animEffect transition="in" filter="blinds(horizontal)">
                                      <p:cBhvr>
                                        <p:cTn id="21" dur="500"/>
                                        <p:tgtEl>
                                          <p:spTgt spid="6">
                                            <p:txEl>
                                              <p:pRg st="10" end="10"/>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6">
                                            <p:txEl>
                                              <p:pRg st="14" end="14"/>
                                            </p:txEl>
                                          </p:spTgt>
                                        </p:tgtEl>
                                        <p:attrNameLst>
                                          <p:attrName>style.visibility</p:attrName>
                                        </p:attrNameLst>
                                      </p:cBhvr>
                                      <p:to>
                                        <p:strVal val="visible"/>
                                      </p:to>
                                    </p:set>
                                    <p:animEffect transition="in" filter="blinds(horizontal)">
                                      <p:cBhvr>
                                        <p:cTn id="24" dur="500"/>
                                        <p:tgtEl>
                                          <p:spTgt spid="6">
                                            <p:txEl>
                                              <p:pRg st="14" end="14"/>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85348"/>
                                        </p:tgtEl>
                                        <p:attrNameLst>
                                          <p:attrName>style.visibility</p:attrName>
                                        </p:attrNameLst>
                                      </p:cBhvr>
                                      <p:to>
                                        <p:strVal val="visible"/>
                                      </p:to>
                                    </p:set>
                                    <p:animEffect transition="in" filter="blinds(horizontal)">
                                      <p:cBhvr>
                                        <p:cTn id="27" dur="500"/>
                                        <p:tgtEl>
                                          <p:spTgt spid="185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metoffice.gov.uk/media/image/4/f/anvil-cloud-600x400.jpg"/>
          <p:cNvPicPr>
            <a:picLocks noChangeAspect="1" noChangeArrowheads="1"/>
          </p:cNvPicPr>
          <p:nvPr/>
        </p:nvPicPr>
        <p:blipFill>
          <a:blip r:embed="rId3" cstate="print"/>
          <a:srcRect/>
          <a:stretch>
            <a:fillRect/>
          </a:stretch>
        </p:blipFill>
        <p:spPr bwMode="auto">
          <a:xfrm>
            <a:off x="0" y="457200"/>
            <a:ext cx="9144000" cy="6096000"/>
          </a:xfrm>
          <a:prstGeom prst="rect">
            <a:avLst/>
          </a:prstGeom>
          <a:noFill/>
        </p:spPr>
      </p:pic>
      <p:sp>
        <p:nvSpPr>
          <p:cNvPr id="2050" name="Rectangle 2"/>
          <p:cNvSpPr>
            <a:spLocks noGrp="1" noChangeArrowheads="1"/>
          </p:cNvSpPr>
          <p:nvPr>
            <p:ph type="ctrTitle" idx="4294967295"/>
          </p:nvPr>
        </p:nvSpPr>
        <p:spPr>
          <a:xfrm>
            <a:off x="0" y="474662"/>
            <a:ext cx="9144000" cy="16589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 #12</a:t>
            </a:r>
            <a:br>
              <a:rPr lang="en-US" sz="3200" b="1" dirty="0">
                <a:latin typeface="Arial" charset="0"/>
                <a:cs typeface="Times New Roman" pitchFamily="18" charset="0"/>
              </a:rPr>
            </a:br>
            <a:br>
              <a:rPr lang="en-US" sz="3200" b="1" dirty="0">
                <a:latin typeface="Arial" charset="0"/>
                <a:cs typeface="Times New Roman" pitchFamily="18" charset="0"/>
              </a:rPr>
            </a:br>
            <a:r>
              <a:rPr lang="en-US" sz="4000" b="1" dirty="0">
                <a:latin typeface="Arial" charset="0"/>
                <a:cs typeface="Times New Roman" pitchFamily="18" charset="0"/>
              </a:rPr>
              <a:t>Atmospheric Convection</a:t>
            </a:r>
            <a:endParaRPr lang="en-US" sz="36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752600"/>
            <a:ext cx="8410575" cy="38100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2000" b="1" dirty="0">
                <a:solidFill>
                  <a:schemeClr val="tx2"/>
                </a:solidFill>
                <a:latin typeface="Arial" charset="0"/>
                <a:cs typeface="Times New Roman" pitchFamily="18" charset="0"/>
              </a:rPr>
              <a:t>Reading Assignment: </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1800" dirty="0">
                <a:solidFill>
                  <a:schemeClr val="tx2"/>
                </a:solidFill>
                <a:latin typeface="Arial" charset="0"/>
                <a:cs typeface="Times New Roman" pitchFamily="18" charset="0"/>
              </a:rPr>
              <a:t>MIT textbook by Marshall and Plumb, chapter 4</a:t>
            </a:r>
          </a:p>
          <a:p>
            <a:pPr algn="ctr">
              <a:lnSpc>
                <a:spcPct val="80000"/>
              </a:lnSpc>
              <a:buFontTx/>
              <a:buNone/>
            </a:pPr>
            <a:r>
              <a:rPr lang="en-US" sz="1800" dirty="0">
                <a:solidFill>
                  <a:schemeClr val="tx2"/>
                </a:solidFill>
                <a:latin typeface="Arial" charset="0"/>
                <a:cs typeface="Times New Roman" pitchFamily="18" charset="0"/>
              </a:rPr>
              <a:t>(</a:t>
            </a:r>
            <a:r>
              <a:rPr lang="en-US" sz="1800" dirty="0">
                <a:solidFill>
                  <a:schemeClr val="tx2"/>
                </a:solidFill>
                <a:latin typeface="Arial" charset="0"/>
                <a:cs typeface="Times New Roman" pitchFamily="18" charset="0"/>
                <a:hlinkClick r:id="rId4"/>
              </a:rPr>
              <a:t>http://paoc.mit.edu/labweb/notes/chap4.pdf</a:t>
            </a:r>
            <a:r>
              <a:rPr lang="en-US" sz="1800" dirty="0">
                <a:solidFill>
                  <a:schemeClr val="tx2"/>
                </a:solidFill>
                <a:latin typeface="Arial" charset="0"/>
                <a:cs typeface="Times New Roman" pitchFamily="18" charset="0"/>
              </a:rPr>
              <a:t>)</a:t>
            </a:r>
          </a:p>
          <a:p>
            <a:pPr algn="ctr">
              <a:lnSpc>
                <a:spcPct val="80000"/>
              </a:lnSpc>
              <a:buFontTx/>
              <a:buNone/>
            </a:pPr>
            <a:endParaRPr lang="en-US" sz="1800" dirty="0">
              <a:solidFill>
                <a:schemeClr val="tx2"/>
              </a:solidFill>
              <a:latin typeface="Arial" charset="0"/>
              <a:cs typeface="Times New Roman" pitchFamily="18" charset="0"/>
            </a:endParaRPr>
          </a:p>
          <a:p>
            <a:pPr>
              <a:lnSpc>
                <a:spcPct val="80000"/>
              </a:lnSpc>
              <a:buFontTx/>
              <a:buNone/>
            </a:pPr>
            <a:r>
              <a:rPr lang="en-US" sz="1800" dirty="0">
                <a:latin typeface="Arial" pitchFamily="34" charset="0"/>
                <a:cs typeface="Arial" pitchFamily="34" charset="0"/>
              </a:rPr>
              <a:t> </a:t>
            </a:r>
            <a:r>
              <a:rPr lang="en-US" sz="1800" dirty="0">
                <a:solidFill>
                  <a:schemeClr val="tx2"/>
                </a:solidFill>
                <a:latin typeface="Arial" pitchFamily="34" charset="0"/>
                <a:cs typeface="Arial" pitchFamily="34" charset="0"/>
              </a:rPr>
              <a:t>Stevens, B., 2005: Atmospheric Moist Convection. </a:t>
            </a:r>
            <a:r>
              <a:rPr lang="en-US" sz="1800" dirty="0" err="1">
                <a:solidFill>
                  <a:schemeClr val="tx2"/>
                </a:solidFill>
                <a:latin typeface="Arial" pitchFamily="34" charset="0"/>
                <a:cs typeface="Arial" pitchFamily="34" charset="0"/>
              </a:rPr>
              <a:t>Annu</a:t>
            </a:r>
            <a:r>
              <a:rPr lang="en-US" sz="1800" dirty="0">
                <a:solidFill>
                  <a:schemeClr val="tx2"/>
                </a:solidFill>
                <a:latin typeface="Arial" pitchFamily="34" charset="0"/>
                <a:cs typeface="Arial" pitchFamily="34" charset="0"/>
              </a:rPr>
              <a:t>. Rev. Earth Planet. Sci. 2005. 33:605–43</a:t>
            </a:r>
            <a:endParaRPr lang="en-US" sz="1800"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3</a:t>
            </a:fld>
            <a:endParaRPr lang="en-US" dirty="0">
              <a:solidFill>
                <a:schemeClr val="bg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30</a:t>
            </a:fld>
            <a:endParaRPr lang="en-US"/>
          </a:p>
        </p:txBody>
      </p:sp>
      <p:pic>
        <p:nvPicPr>
          <p:cNvPr id="184322" name="Picture 2"/>
          <p:cNvPicPr>
            <a:picLocks noChangeAspect="1" noChangeArrowheads="1"/>
          </p:cNvPicPr>
          <p:nvPr/>
        </p:nvPicPr>
        <p:blipFill>
          <a:blip r:embed="rId3" cstate="print"/>
          <a:srcRect/>
          <a:stretch>
            <a:fillRect/>
          </a:stretch>
        </p:blipFill>
        <p:spPr bwMode="auto">
          <a:xfrm>
            <a:off x="530225" y="136525"/>
            <a:ext cx="8083550" cy="6584950"/>
          </a:xfrm>
          <a:prstGeom prst="rect">
            <a:avLst/>
          </a:prstGeom>
          <a:noFill/>
          <a:ln w="9525">
            <a:noFill/>
            <a:miter lim="800000"/>
            <a:headEnd/>
            <a:tailEnd/>
          </a:ln>
        </p:spPr>
      </p:pic>
      <p:grpSp>
        <p:nvGrpSpPr>
          <p:cNvPr id="21" name="Group 20"/>
          <p:cNvGrpSpPr/>
          <p:nvPr/>
        </p:nvGrpSpPr>
        <p:grpSpPr>
          <a:xfrm>
            <a:off x="2743200" y="2567478"/>
            <a:ext cx="4197852" cy="319880"/>
            <a:chOff x="2743200" y="2567478"/>
            <a:chExt cx="4197852" cy="319880"/>
          </a:xfrm>
        </p:grpSpPr>
        <p:grpSp>
          <p:nvGrpSpPr>
            <p:cNvPr id="11" name="Group 10"/>
            <p:cNvGrpSpPr/>
            <p:nvPr/>
          </p:nvGrpSpPr>
          <p:grpSpPr>
            <a:xfrm>
              <a:off x="3048000" y="2603156"/>
              <a:ext cx="152400" cy="152400"/>
              <a:chOff x="3048000" y="2603156"/>
              <a:chExt cx="152400" cy="152400"/>
            </a:xfrm>
          </p:grpSpPr>
          <p:cxnSp>
            <p:nvCxnSpPr>
              <p:cNvPr id="7" name="Straight Connector 6"/>
              <p:cNvCxnSpPr/>
              <p:nvPr/>
            </p:nvCxnSpPr>
            <p:spPr bwMode="auto">
              <a:xfrm flipH="1">
                <a:off x="3048000" y="2603156"/>
                <a:ext cx="152400" cy="0"/>
              </a:xfrm>
              <a:prstGeom prst="line">
                <a:avLst/>
              </a:prstGeom>
              <a:solidFill>
                <a:schemeClr val="accent1"/>
              </a:solidFill>
              <a:ln w="22225" cap="flat" cmpd="sng" algn="ctr">
                <a:solidFill>
                  <a:schemeClr val="bg2"/>
                </a:solidFill>
                <a:prstDash val="solid"/>
                <a:round/>
                <a:headEnd type="none" w="med" len="med"/>
                <a:tailEnd type="none" w="med" len="sm"/>
              </a:ln>
              <a:effectLst/>
            </p:spPr>
          </p:cxnSp>
          <p:cxnSp>
            <p:nvCxnSpPr>
              <p:cNvPr id="9" name="Straight Connector 8"/>
              <p:cNvCxnSpPr/>
              <p:nvPr/>
            </p:nvCxnSpPr>
            <p:spPr bwMode="auto">
              <a:xfrm>
                <a:off x="3060356" y="2603156"/>
                <a:ext cx="0" cy="152400"/>
              </a:xfrm>
              <a:prstGeom prst="line">
                <a:avLst/>
              </a:prstGeom>
              <a:solidFill>
                <a:schemeClr val="accent1"/>
              </a:solidFill>
              <a:ln w="22225" cap="flat" cmpd="sng" algn="ctr">
                <a:solidFill>
                  <a:schemeClr val="bg2"/>
                </a:solidFill>
                <a:prstDash val="solid"/>
                <a:round/>
                <a:headEnd type="none" w="med" len="med"/>
                <a:tailEnd type="none" w="med" len="sm"/>
              </a:ln>
              <a:effectLst/>
            </p:spPr>
          </p:cxnSp>
        </p:grpSp>
        <p:grpSp>
          <p:nvGrpSpPr>
            <p:cNvPr id="12" name="Group 11"/>
            <p:cNvGrpSpPr/>
            <p:nvPr/>
          </p:nvGrpSpPr>
          <p:grpSpPr>
            <a:xfrm>
              <a:off x="2743200" y="2623754"/>
              <a:ext cx="152400" cy="152400"/>
              <a:chOff x="3048000" y="2603156"/>
              <a:chExt cx="152400" cy="152400"/>
            </a:xfrm>
          </p:grpSpPr>
          <p:cxnSp>
            <p:nvCxnSpPr>
              <p:cNvPr id="13" name="Straight Connector 12"/>
              <p:cNvCxnSpPr/>
              <p:nvPr/>
            </p:nvCxnSpPr>
            <p:spPr bwMode="auto">
              <a:xfrm flipH="1">
                <a:off x="3048000" y="2603156"/>
                <a:ext cx="152400" cy="0"/>
              </a:xfrm>
              <a:prstGeom prst="line">
                <a:avLst/>
              </a:prstGeom>
              <a:solidFill>
                <a:schemeClr val="accent1"/>
              </a:solidFill>
              <a:ln w="22225" cap="flat" cmpd="sng" algn="ctr">
                <a:solidFill>
                  <a:schemeClr val="bg2"/>
                </a:solidFill>
                <a:prstDash val="solid"/>
                <a:round/>
                <a:headEnd type="none" w="med" len="med"/>
                <a:tailEnd type="none" w="med" len="sm"/>
              </a:ln>
              <a:effectLst/>
            </p:spPr>
          </p:cxnSp>
          <p:cxnSp>
            <p:nvCxnSpPr>
              <p:cNvPr id="14" name="Straight Connector 13"/>
              <p:cNvCxnSpPr/>
              <p:nvPr/>
            </p:nvCxnSpPr>
            <p:spPr bwMode="auto">
              <a:xfrm>
                <a:off x="3060356" y="2603156"/>
                <a:ext cx="0" cy="152400"/>
              </a:xfrm>
              <a:prstGeom prst="line">
                <a:avLst/>
              </a:prstGeom>
              <a:solidFill>
                <a:schemeClr val="accent1"/>
              </a:solidFill>
              <a:ln w="22225" cap="flat" cmpd="sng" algn="ctr">
                <a:solidFill>
                  <a:schemeClr val="bg2"/>
                </a:solidFill>
                <a:prstDash val="solid"/>
                <a:round/>
                <a:headEnd type="none" w="med" len="med"/>
                <a:tailEnd type="none" w="med" len="sm"/>
              </a:ln>
              <a:effectLst/>
            </p:spPr>
          </p:cxnSp>
        </p:grpSp>
        <p:grpSp>
          <p:nvGrpSpPr>
            <p:cNvPr id="15" name="Group 14"/>
            <p:cNvGrpSpPr/>
            <p:nvPr/>
          </p:nvGrpSpPr>
          <p:grpSpPr>
            <a:xfrm rot="2700000">
              <a:off x="6788652" y="2734958"/>
              <a:ext cx="152400" cy="152400"/>
              <a:chOff x="3048000" y="2603156"/>
              <a:chExt cx="152400" cy="152400"/>
            </a:xfrm>
          </p:grpSpPr>
          <p:cxnSp>
            <p:nvCxnSpPr>
              <p:cNvPr id="16" name="Straight Connector 15"/>
              <p:cNvCxnSpPr/>
              <p:nvPr/>
            </p:nvCxnSpPr>
            <p:spPr bwMode="auto">
              <a:xfrm flipH="1">
                <a:off x="3048000" y="2603156"/>
                <a:ext cx="152400" cy="0"/>
              </a:xfrm>
              <a:prstGeom prst="line">
                <a:avLst/>
              </a:prstGeom>
              <a:solidFill>
                <a:schemeClr val="accent1"/>
              </a:solidFill>
              <a:ln w="22225" cap="flat" cmpd="sng" algn="ctr">
                <a:solidFill>
                  <a:schemeClr val="bg2"/>
                </a:solidFill>
                <a:prstDash val="solid"/>
                <a:round/>
                <a:headEnd type="none" w="med" len="med"/>
                <a:tailEnd type="none" w="med" len="sm"/>
              </a:ln>
              <a:effectLst/>
            </p:spPr>
          </p:cxnSp>
          <p:cxnSp>
            <p:nvCxnSpPr>
              <p:cNvPr id="17" name="Straight Connector 16"/>
              <p:cNvCxnSpPr/>
              <p:nvPr/>
            </p:nvCxnSpPr>
            <p:spPr bwMode="auto">
              <a:xfrm>
                <a:off x="3060356" y="2603156"/>
                <a:ext cx="0" cy="152400"/>
              </a:xfrm>
              <a:prstGeom prst="line">
                <a:avLst/>
              </a:prstGeom>
              <a:solidFill>
                <a:schemeClr val="accent1"/>
              </a:solidFill>
              <a:ln w="22225" cap="flat" cmpd="sng" algn="ctr">
                <a:solidFill>
                  <a:schemeClr val="bg2"/>
                </a:solidFill>
                <a:prstDash val="solid"/>
                <a:round/>
                <a:headEnd type="none" w="med" len="med"/>
                <a:tailEnd type="none" w="med" len="sm"/>
              </a:ln>
              <a:effectLst/>
            </p:spPr>
          </p:cxnSp>
        </p:grpSp>
        <p:grpSp>
          <p:nvGrpSpPr>
            <p:cNvPr id="18" name="Group 17"/>
            <p:cNvGrpSpPr/>
            <p:nvPr/>
          </p:nvGrpSpPr>
          <p:grpSpPr>
            <a:xfrm rot="2700000">
              <a:off x="6452962" y="2567478"/>
              <a:ext cx="152400" cy="152400"/>
              <a:chOff x="3048000" y="2603156"/>
              <a:chExt cx="152400" cy="152400"/>
            </a:xfrm>
          </p:grpSpPr>
          <p:cxnSp>
            <p:nvCxnSpPr>
              <p:cNvPr id="19" name="Straight Connector 18"/>
              <p:cNvCxnSpPr/>
              <p:nvPr/>
            </p:nvCxnSpPr>
            <p:spPr bwMode="auto">
              <a:xfrm flipH="1">
                <a:off x="3048000" y="2603156"/>
                <a:ext cx="152400" cy="0"/>
              </a:xfrm>
              <a:prstGeom prst="line">
                <a:avLst/>
              </a:prstGeom>
              <a:solidFill>
                <a:schemeClr val="accent1"/>
              </a:solidFill>
              <a:ln w="22225" cap="flat" cmpd="sng" algn="ctr">
                <a:solidFill>
                  <a:schemeClr val="bg2"/>
                </a:solidFill>
                <a:prstDash val="solid"/>
                <a:round/>
                <a:headEnd type="none" w="med" len="med"/>
                <a:tailEnd type="none" w="med" len="sm"/>
              </a:ln>
              <a:effectLst/>
            </p:spPr>
          </p:cxnSp>
          <p:cxnSp>
            <p:nvCxnSpPr>
              <p:cNvPr id="20" name="Straight Connector 19"/>
              <p:cNvCxnSpPr/>
              <p:nvPr/>
            </p:nvCxnSpPr>
            <p:spPr bwMode="auto">
              <a:xfrm>
                <a:off x="3060356" y="2603156"/>
                <a:ext cx="0" cy="152400"/>
              </a:xfrm>
              <a:prstGeom prst="line">
                <a:avLst/>
              </a:prstGeom>
              <a:solidFill>
                <a:schemeClr val="accent1"/>
              </a:solidFill>
              <a:ln w="22225" cap="flat" cmpd="sng" algn="ctr">
                <a:solidFill>
                  <a:schemeClr val="bg2"/>
                </a:solidFill>
                <a:prstDash val="solid"/>
                <a:round/>
                <a:headEnd type="none" w="med" len="med"/>
                <a:tailEnd type="none" w="med" len="sm"/>
              </a:ln>
              <a:effectLst/>
            </p:spPr>
          </p:cxnSp>
        </p:grpSp>
      </p:grpSp>
      <p:sp>
        <p:nvSpPr>
          <p:cNvPr id="22" name="Rectangle 2"/>
          <p:cNvSpPr txBox="1">
            <a:spLocks noChangeArrowheads="1"/>
          </p:cNvSpPr>
          <p:nvPr/>
        </p:nvSpPr>
        <p:spPr>
          <a:xfrm>
            <a:off x="152400" y="34290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Dry Convection Path</a:t>
            </a:r>
          </a:p>
        </p:txBody>
      </p:sp>
      <p:sp>
        <p:nvSpPr>
          <p:cNvPr id="23" name="TextBox 22"/>
          <p:cNvSpPr txBox="1"/>
          <p:nvPr/>
        </p:nvSpPr>
        <p:spPr>
          <a:xfrm>
            <a:off x="2781744" y="1694934"/>
            <a:ext cx="1079143" cy="338554"/>
          </a:xfrm>
          <a:prstGeom prst="rect">
            <a:avLst/>
          </a:prstGeom>
          <a:noFill/>
        </p:spPr>
        <p:txBody>
          <a:bodyPr wrap="none" rtlCol="0">
            <a:spAutoFit/>
          </a:bodyPr>
          <a:lstStyle/>
          <a:p>
            <a:r>
              <a:rPr lang="en-US" sz="1600" b="1" dirty="0"/>
              <a:t>dry </a:t>
            </a:r>
            <a:r>
              <a:rPr lang="en-US" sz="1600" b="1" dirty="0" err="1"/>
              <a:t>adiabat</a:t>
            </a:r>
            <a:endParaRPr lang="en-US" sz="1600" b="1" dirty="0"/>
          </a:p>
        </p:txBody>
      </p:sp>
      <p:cxnSp>
        <p:nvCxnSpPr>
          <p:cNvPr id="25" name="Straight Arrow Connector 24"/>
          <p:cNvCxnSpPr/>
          <p:nvPr/>
        </p:nvCxnSpPr>
        <p:spPr bwMode="auto">
          <a:xfrm flipH="1">
            <a:off x="2710246" y="1975022"/>
            <a:ext cx="533400" cy="2286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24" name="TextBox 23"/>
          <p:cNvSpPr txBox="1"/>
          <p:nvPr/>
        </p:nvSpPr>
        <p:spPr>
          <a:xfrm>
            <a:off x="2370183" y="1154668"/>
            <a:ext cx="1439817" cy="369332"/>
          </a:xfrm>
          <a:prstGeom prst="rect">
            <a:avLst/>
          </a:prstGeom>
          <a:noFill/>
        </p:spPr>
        <p:txBody>
          <a:bodyPr wrap="none" rtlCol="0">
            <a:spAutoFit/>
          </a:bodyPr>
          <a:lstStyle/>
          <a:p>
            <a:r>
              <a:rPr lang="en-US" sz="1800" dirty="0"/>
              <a:t>Zero buoyancy</a:t>
            </a:r>
          </a:p>
        </p:txBody>
      </p:sp>
      <p:cxnSp>
        <p:nvCxnSpPr>
          <p:cNvPr id="29" name="Straight Arrow Connector 28"/>
          <p:cNvCxnSpPr/>
          <p:nvPr/>
        </p:nvCxnSpPr>
        <p:spPr bwMode="auto">
          <a:xfrm flipH="1">
            <a:off x="2315304" y="1453662"/>
            <a:ext cx="381000" cy="304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26" name="TextBox 25"/>
          <p:cNvSpPr txBox="1"/>
          <p:nvPr/>
        </p:nvSpPr>
        <p:spPr>
          <a:xfrm>
            <a:off x="5341983" y="1143000"/>
            <a:ext cx="1439817" cy="369332"/>
          </a:xfrm>
          <a:prstGeom prst="rect">
            <a:avLst/>
          </a:prstGeom>
          <a:noFill/>
        </p:spPr>
        <p:txBody>
          <a:bodyPr wrap="none" rtlCol="0">
            <a:spAutoFit/>
          </a:bodyPr>
          <a:lstStyle/>
          <a:p>
            <a:r>
              <a:rPr lang="en-US" sz="1800" dirty="0"/>
              <a:t>Zero buoyancy</a:t>
            </a:r>
          </a:p>
        </p:txBody>
      </p:sp>
      <p:cxnSp>
        <p:nvCxnSpPr>
          <p:cNvPr id="27" name="Straight Arrow Connector 26"/>
          <p:cNvCxnSpPr/>
          <p:nvPr/>
        </p:nvCxnSpPr>
        <p:spPr bwMode="auto">
          <a:xfrm>
            <a:off x="6605952" y="1447800"/>
            <a:ext cx="228600" cy="304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28" name="Rectangle 27"/>
          <p:cNvSpPr/>
          <p:nvPr/>
        </p:nvSpPr>
        <p:spPr>
          <a:xfrm>
            <a:off x="1524000" y="-49888"/>
            <a:ext cx="6324600" cy="400110"/>
          </a:xfrm>
          <a:prstGeom prst="rect">
            <a:avLst/>
          </a:prstGeom>
        </p:spPr>
        <p:txBody>
          <a:bodyPr wrap="square">
            <a:spAutoFit/>
          </a:bodyPr>
          <a:lstStyle/>
          <a:p>
            <a:r>
              <a:rPr lang="en-US" sz="2000" dirty="0">
                <a:solidFill>
                  <a:srgbClr val="FF0000"/>
                </a:solidFill>
              </a:rPr>
              <a:t>Buoyancy is negative after passing the zero buoyancy point!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srcRect/>
          <a:stretch>
            <a:fillRect/>
          </a:stretch>
        </p:blipFill>
        <p:spPr bwMode="auto">
          <a:xfrm>
            <a:off x="568325" y="228600"/>
            <a:ext cx="8118475" cy="6483191"/>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31</a:t>
            </a:fld>
            <a:endParaRPr lang="en-US"/>
          </a:p>
        </p:txBody>
      </p:sp>
      <p:grpSp>
        <p:nvGrpSpPr>
          <p:cNvPr id="21" name="Group 20"/>
          <p:cNvGrpSpPr/>
          <p:nvPr/>
        </p:nvGrpSpPr>
        <p:grpSpPr>
          <a:xfrm>
            <a:off x="4083807" y="2083689"/>
            <a:ext cx="823883" cy="1174377"/>
            <a:chOff x="4083807" y="2083689"/>
            <a:chExt cx="823883" cy="1174377"/>
          </a:xfrm>
        </p:grpSpPr>
        <p:grpSp>
          <p:nvGrpSpPr>
            <p:cNvPr id="4" name="Group 10"/>
            <p:cNvGrpSpPr/>
            <p:nvPr/>
          </p:nvGrpSpPr>
          <p:grpSpPr>
            <a:xfrm>
              <a:off x="4755290" y="3105666"/>
              <a:ext cx="152400" cy="152400"/>
              <a:chOff x="3048000" y="2603156"/>
              <a:chExt cx="152400" cy="152400"/>
            </a:xfrm>
          </p:grpSpPr>
          <p:cxnSp>
            <p:nvCxnSpPr>
              <p:cNvPr id="7" name="Straight Connector 6"/>
              <p:cNvCxnSpPr/>
              <p:nvPr/>
            </p:nvCxnSpPr>
            <p:spPr bwMode="auto">
              <a:xfrm flipH="1">
                <a:off x="3048000" y="2603156"/>
                <a:ext cx="152400" cy="0"/>
              </a:xfrm>
              <a:prstGeom prst="line">
                <a:avLst/>
              </a:prstGeom>
              <a:solidFill>
                <a:schemeClr val="accent1"/>
              </a:solidFill>
              <a:ln w="22225" cap="flat" cmpd="sng" algn="ctr">
                <a:solidFill>
                  <a:schemeClr val="bg2"/>
                </a:solidFill>
                <a:prstDash val="solid"/>
                <a:round/>
                <a:headEnd type="none" w="med" len="med"/>
                <a:tailEnd type="none" w="med" len="sm"/>
              </a:ln>
              <a:effectLst/>
            </p:spPr>
          </p:cxnSp>
          <p:cxnSp>
            <p:nvCxnSpPr>
              <p:cNvPr id="9" name="Straight Connector 8"/>
              <p:cNvCxnSpPr/>
              <p:nvPr/>
            </p:nvCxnSpPr>
            <p:spPr bwMode="auto">
              <a:xfrm>
                <a:off x="3060356" y="2603156"/>
                <a:ext cx="0" cy="152400"/>
              </a:xfrm>
              <a:prstGeom prst="line">
                <a:avLst/>
              </a:prstGeom>
              <a:solidFill>
                <a:schemeClr val="accent1"/>
              </a:solidFill>
              <a:ln w="22225" cap="flat" cmpd="sng" algn="ctr">
                <a:solidFill>
                  <a:schemeClr val="bg2"/>
                </a:solidFill>
                <a:prstDash val="solid"/>
                <a:round/>
                <a:headEnd type="none" w="med" len="med"/>
                <a:tailEnd type="none" w="med" len="sm"/>
              </a:ln>
              <a:effectLst/>
            </p:spPr>
          </p:cxnSp>
        </p:grpSp>
        <p:grpSp>
          <p:nvGrpSpPr>
            <p:cNvPr id="5" name="Group 11"/>
            <p:cNvGrpSpPr/>
            <p:nvPr/>
          </p:nvGrpSpPr>
          <p:grpSpPr>
            <a:xfrm rot="600000">
              <a:off x="4083807" y="2083689"/>
              <a:ext cx="152400" cy="152400"/>
              <a:chOff x="3048000" y="2603156"/>
              <a:chExt cx="152400" cy="152400"/>
            </a:xfrm>
          </p:grpSpPr>
          <p:cxnSp>
            <p:nvCxnSpPr>
              <p:cNvPr id="13" name="Straight Connector 12"/>
              <p:cNvCxnSpPr/>
              <p:nvPr/>
            </p:nvCxnSpPr>
            <p:spPr bwMode="auto">
              <a:xfrm flipH="1">
                <a:off x="3048000" y="2603156"/>
                <a:ext cx="152400" cy="0"/>
              </a:xfrm>
              <a:prstGeom prst="line">
                <a:avLst/>
              </a:prstGeom>
              <a:solidFill>
                <a:schemeClr val="accent1"/>
              </a:solidFill>
              <a:ln w="22225" cap="flat" cmpd="sng" algn="ctr">
                <a:solidFill>
                  <a:schemeClr val="bg2"/>
                </a:solidFill>
                <a:prstDash val="solid"/>
                <a:round/>
                <a:headEnd type="none" w="med" len="med"/>
                <a:tailEnd type="none" w="med" len="sm"/>
              </a:ln>
              <a:effectLst/>
            </p:spPr>
          </p:cxnSp>
          <p:cxnSp>
            <p:nvCxnSpPr>
              <p:cNvPr id="14" name="Straight Connector 13"/>
              <p:cNvCxnSpPr/>
              <p:nvPr/>
            </p:nvCxnSpPr>
            <p:spPr bwMode="auto">
              <a:xfrm>
                <a:off x="3060356" y="2603156"/>
                <a:ext cx="0" cy="152400"/>
              </a:xfrm>
              <a:prstGeom prst="line">
                <a:avLst/>
              </a:prstGeom>
              <a:solidFill>
                <a:schemeClr val="accent1"/>
              </a:solidFill>
              <a:ln w="22225" cap="flat" cmpd="sng" algn="ctr">
                <a:solidFill>
                  <a:schemeClr val="bg2"/>
                </a:solidFill>
                <a:prstDash val="solid"/>
                <a:round/>
                <a:headEnd type="none" w="med" len="med"/>
                <a:tailEnd type="none" w="med" len="sm"/>
              </a:ln>
              <a:effectLst/>
            </p:spPr>
          </p:cxnSp>
        </p:grpSp>
      </p:grpSp>
      <p:sp>
        <p:nvSpPr>
          <p:cNvPr id="22" name="Rectangle 2"/>
          <p:cNvSpPr txBox="1">
            <a:spLocks noChangeArrowheads="1"/>
          </p:cNvSpPr>
          <p:nvPr/>
        </p:nvSpPr>
        <p:spPr>
          <a:xfrm>
            <a:off x="76200" y="396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dirty="0">
                <a:solidFill>
                  <a:schemeClr val="tx2"/>
                </a:solidFill>
                <a:latin typeface="Arial" charset="0"/>
                <a:ea typeface="SimSun" pitchFamily="2" charset="-122"/>
                <a:cs typeface="+mj-cs"/>
              </a:rPr>
              <a:t>Moist</a:t>
            </a: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 Convection Path</a:t>
            </a:r>
          </a:p>
        </p:txBody>
      </p:sp>
      <p:sp>
        <p:nvSpPr>
          <p:cNvPr id="23" name="TextBox 22"/>
          <p:cNvSpPr txBox="1"/>
          <p:nvPr/>
        </p:nvSpPr>
        <p:spPr>
          <a:xfrm>
            <a:off x="5100698" y="2971800"/>
            <a:ext cx="1079143" cy="338554"/>
          </a:xfrm>
          <a:prstGeom prst="rect">
            <a:avLst/>
          </a:prstGeom>
          <a:noFill/>
        </p:spPr>
        <p:txBody>
          <a:bodyPr wrap="none" rtlCol="0">
            <a:spAutoFit/>
          </a:bodyPr>
          <a:lstStyle/>
          <a:p>
            <a:r>
              <a:rPr lang="en-US" sz="1600" b="1" dirty="0"/>
              <a:t>dry </a:t>
            </a:r>
            <a:r>
              <a:rPr lang="en-US" sz="1600" b="1" dirty="0" err="1"/>
              <a:t>adiabat</a:t>
            </a:r>
            <a:endParaRPr lang="en-US" sz="1600" b="1" dirty="0"/>
          </a:p>
        </p:txBody>
      </p:sp>
      <p:cxnSp>
        <p:nvCxnSpPr>
          <p:cNvPr id="24" name="Straight Arrow Connector 23"/>
          <p:cNvCxnSpPr/>
          <p:nvPr/>
        </p:nvCxnSpPr>
        <p:spPr bwMode="auto">
          <a:xfrm flipH="1">
            <a:off x="5150710" y="3264244"/>
            <a:ext cx="381000" cy="177112"/>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26" name="TextBox 25"/>
          <p:cNvSpPr txBox="1"/>
          <p:nvPr/>
        </p:nvSpPr>
        <p:spPr>
          <a:xfrm>
            <a:off x="4314283" y="2197444"/>
            <a:ext cx="1265090" cy="338554"/>
          </a:xfrm>
          <a:prstGeom prst="rect">
            <a:avLst/>
          </a:prstGeom>
          <a:noFill/>
        </p:spPr>
        <p:txBody>
          <a:bodyPr wrap="none" rtlCol="0">
            <a:spAutoFit/>
          </a:bodyPr>
          <a:lstStyle/>
          <a:p>
            <a:r>
              <a:rPr lang="en-US" sz="1600" b="1" dirty="0"/>
              <a:t>moist </a:t>
            </a:r>
            <a:r>
              <a:rPr lang="en-US" sz="1600" b="1" dirty="0" err="1"/>
              <a:t>adiabat</a:t>
            </a:r>
            <a:endParaRPr lang="en-US" sz="1600" b="1" dirty="0"/>
          </a:p>
        </p:txBody>
      </p:sp>
      <p:cxnSp>
        <p:nvCxnSpPr>
          <p:cNvPr id="27" name="Straight Arrow Connector 26"/>
          <p:cNvCxnSpPr/>
          <p:nvPr/>
        </p:nvCxnSpPr>
        <p:spPr bwMode="auto">
          <a:xfrm flipH="1">
            <a:off x="4426379" y="2477532"/>
            <a:ext cx="381000" cy="177112"/>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6" name="TextBox 15"/>
          <p:cNvSpPr txBox="1"/>
          <p:nvPr/>
        </p:nvSpPr>
        <p:spPr>
          <a:xfrm>
            <a:off x="-18865" y="2557102"/>
            <a:ext cx="3066865" cy="369332"/>
          </a:xfrm>
          <a:prstGeom prst="rect">
            <a:avLst/>
          </a:prstGeom>
          <a:noFill/>
        </p:spPr>
        <p:txBody>
          <a:bodyPr wrap="none" rtlCol="0">
            <a:spAutoFit/>
          </a:bodyPr>
          <a:lstStyle/>
          <a:p>
            <a:r>
              <a:rPr lang="en-US" sz="1800" b="1" dirty="0">
                <a:solidFill>
                  <a:schemeClr val="tx2"/>
                </a:solidFill>
              </a:rPr>
              <a:t>Lifting condensation level (LCL)</a:t>
            </a:r>
          </a:p>
        </p:txBody>
      </p:sp>
      <p:sp>
        <p:nvSpPr>
          <p:cNvPr id="19" name="TextBox 18"/>
          <p:cNvSpPr txBox="1"/>
          <p:nvPr/>
        </p:nvSpPr>
        <p:spPr>
          <a:xfrm>
            <a:off x="406674" y="1459468"/>
            <a:ext cx="2565126" cy="369332"/>
          </a:xfrm>
          <a:prstGeom prst="rect">
            <a:avLst/>
          </a:prstGeom>
          <a:noFill/>
        </p:spPr>
        <p:txBody>
          <a:bodyPr wrap="none" rtlCol="0">
            <a:spAutoFit/>
          </a:bodyPr>
          <a:lstStyle/>
          <a:p>
            <a:r>
              <a:rPr lang="en-US" sz="1800" b="1" dirty="0">
                <a:solidFill>
                  <a:schemeClr val="tx2"/>
                </a:solidFill>
              </a:rPr>
              <a:t>Level of Neutral Buoyancy</a:t>
            </a:r>
          </a:p>
        </p:txBody>
      </p:sp>
      <p:sp>
        <p:nvSpPr>
          <p:cNvPr id="20" name="Rectangle 19"/>
          <p:cNvSpPr/>
          <p:nvPr/>
        </p:nvSpPr>
        <p:spPr>
          <a:xfrm>
            <a:off x="1524000" y="-19110"/>
            <a:ext cx="6324600" cy="400110"/>
          </a:xfrm>
          <a:prstGeom prst="rect">
            <a:avLst/>
          </a:prstGeom>
        </p:spPr>
        <p:txBody>
          <a:bodyPr wrap="square">
            <a:spAutoFit/>
          </a:bodyPr>
          <a:lstStyle/>
          <a:p>
            <a:r>
              <a:rPr lang="en-US" sz="2000" dirty="0">
                <a:solidFill>
                  <a:srgbClr val="FF0000"/>
                </a:solidFill>
              </a:rPr>
              <a:t>Buoyancy is negative after passing the neutral buoyancy point!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32</a:t>
            </a:fld>
            <a:endParaRPr lang="en-US"/>
          </a:p>
        </p:txBody>
      </p:sp>
      <p:pic>
        <p:nvPicPr>
          <p:cNvPr id="186370" name="Picture 2"/>
          <p:cNvPicPr>
            <a:picLocks noChangeAspect="1" noChangeArrowheads="1"/>
          </p:cNvPicPr>
          <p:nvPr/>
        </p:nvPicPr>
        <p:blipFill>
          <a:blip r:embed="rId2" cstate="print"/>
          <a:srcRect/>
          <a:stretch>
            <a:fillRect/>
          </a:stretch>
        </p:blipFill>
        <p:spPr bwMode="auto">
          <a:xfrm>
            <a:off x="762000" y="609600"/>
            <a:ext cx="5578475" cy="6159389"/>
          </a:xfrm>
          <a:prstGeom prst="rect">
            <a:avLst/>
          </a:prstGeom>
          <a:noFill/>
          <a:ln w="9525">
            <a:noFill/>
            <a:miter lim="800000"/>
            <a:headEnd/>
            <a:tailEnd/>
          </a:ln>
        </p:spPr>
      </p:pic>
      <p:sp>
        <p:nvSpPr>
          <p:cNvPr id="4" name="TextBox 3"/>
          <p:cNvSpPr txBox="1"/>
          <p:nvPr/>
        </p:nvSpPr>
        <p:spPr>
          <a:xfrm>
            <a:off x="5806112" y="1752600"/>
            <a:ext cx="3078087" cy="461665"/>
          </a:xfrm>
          <a:prstGeom prst="rect">
            <a:avLst/>
          </a:prstGeom>
          <a:noFill/>
        </p:spPr>
        <p:txBody>
          <a:bodyPr wrap="none" rtlCol="0">
            <a:spAutoFit/>
          </a:bodyPr>
          <a:lstStyle/>
          <a:p>
            <a:r>
              <a:rPr lang="en-US" sz="2400" b="1" dirty="0">
                <a:solidFill>
                  <a:schemeClr val="tx2"/>
                </a:solidFill>
              </a:rPr>
              <a:t>Level of free convection</a:t>
            </a:r>
          </a:p>
        </p:txBody>
      </p:sp>
      <p:sp>
        <p:nvSpPr>
          <p:cNvPr id="5" name="TextBox 4"/>
          <p:cNvSpPr txBox="1"/>
          <p:nvPr/>
        </p:nvSpPr>
        <p:spPr>
          <a:xfrm>
            <a:off x="5766896" y="3729335"/>
            <a:ext cx="3300904" cy="461665"/>
          </a:xfrm>
          <a:prstGeom prst="rect">
            <a:avLst/>
          </a:prstGeom>
          <a:noFill/>
        </p:spPr>
        <p:txBody>
          <a:bodyPr wrap="none" rtlCol="0">
            <a:spAutoFit/>
          </a:bodyPr>
          <a:lstStyle/>
          <a:p>
            <a:r>
              <a:rPr lang="en-US" sz="2400" b="1" dirty="0">
                <a:solidFill>
                  <a:schemeClr val="tx2"/>
                </a:solidFill>
              </a:rPr>
              <a:t>Lifting condensation level</a:t>
            </a:r>
          </a:p>
        </p:txBody>
      </p:sp>
      <p:sp>
        <p:nvSpPr>
          <p:cNvPr id="6" name="TextBox 5"/>
          <p:cNvSpPr txBox="1"/>
          <p:nvPr/>
        </p:nvSpPr>
        <p:spPr>
          <a:xfrm>
            <a:off x="5795920" y="909935"/>
            <a:ext cx="2433679" cy="830997"/>
          </a:xfrm>
          <a:prstGeom prst="rect">
            <a:avLst/>
          </a:prstGeom>
          <a:noFill/>
        </p:spPr>
        <p:txBody>
          <a:bodyPr wrap="none" rtlCol="0">
            <a:spAutoFit/>
          </a:bodyPr>
          <a:lstStyle/>
          <a:p>
            <a:r>
              <a:rPr lang="en-US" sz="2400" b="1" dirty="0"/>
              <a:t>Positive Buoyancy</a:t>
            </a:r>
          </a:p>
          <a:p>
            <a:r>
              <a:rPr lang="en-US" sz="2400" b="1" dirty="0"/>
              <a:t>(</a:t>
            </a:r>
            <a:r>
              <a:rPr lang="en-US" sz="2400" b="1" dirty="0">
                <a:sym typeface="Symbol"/>
              </a:rPr>
              <a:t></a:t>
            </a:r>
            <a:r>
              <a:rPr lang="en-US" sz="2400" b="1" dirty="0"/>
              <a:t>        )</a:t>
            </a:r>
          </a:p>
        </p:txBody>
      </p:sp>
      <p:sp>
        <p:nvSpPr>
          <p:cNvPr id="7" name="TextBox 6"/>
          <p:cNvSpPr txBox="1"/>
          <p:nvPr/>
        </p:nvSpPr>
        <p:spPr>
          <a:xfrm>
            <a:off x="5829641" y="2433935"/>
            <a:ext cx="2518639" cy="461665"/>
          </a:xfrm>
          <a:prstGeom prst="rect">
            <a:avLst/>
          </a:prstGeom>
          <a:noFill/>
        </p:spPr>
        <p:txBody>
          <a:bodyPr wrap="none" rtlCol="0">
            <a:spAutoFit/>
          </a:bodyPr>
          <a:lstStyle/>
          <a:p>
            <a:r>
              <a:rPr lang="en-US" sz="2400" b="1" dirty="0"/>
              <a:t>Negative Buoyancy</a:t>
            </a:r>
          </a:p>
        </p:txBody>
      </p:sp>
      <p:cxnSp>
        <p:nvCxnSpPr>
          <p:cNvPr id="9" name="Straight Arrow Connector 8"/>
          <p:cNvCxnSpPr/>
          <p:nvPr/>
        </p:nvCxnSpPr>
        <p:spPr bwMode="auto">
          <a:xfrm flipV="1">
            <a:off x="5715000" y="762000"/>
            <a:ext cx="0" cy="1143000"/>
          </a:xfrm>
          <a:prstGeom prst="straightConnector1">
            <a:avLst/>
          </a:prstGeom>
          <a:solidFill>
            <a:schemeClr val="accent1"/>
          </a:solidFill>
          <a:ln w="31750" cap="flat" cmpd="sng" algn="ctr">
            <a:solidFill>
              <a:schemeClr val="bg2"/>
            </a:solidFill>
            <a:prstDash val="solid"/>
            <a:round/>
            <a:headEnd type="none" w="med" len="med"/>
            <a:tailEnd type="arrow"/>
          </a:ln>
          <a:effectLst/>
        </p:spPr>
      </p:cxnSp>
      <p:cxnSp>
        <p:nvCxnSpPr>
          <p:cNvPr id="10" name="Straight Arrow Connector 9"/>
          <p:cNvCxnSpPr/>
          <p:nvPr/>
        </p:nvCxnSpPr>
        <p:spPr bwMode="auto">
          <a:xfrm rot="10800000" flipV="1">
            <a:off x="5715000" y="2082112"/>
            <a:ext cx="0" cy="1143000"/>
          </a:xfrm>
          <a:prstGeom prst="straightConnector1">
            <a:avLst/>
          </a:prstGeom>
          <a:solidFill>
            <a:schemeClr val="accent1"/>
          </a:solidFill>
          <a:ln w="31750" cap="flat" cmpd="sng" algn="ctr">
            <a:solidFill>
              <a:schemeClr val="bg2"/>
            </a:solidFill>
            <a:prstDash val="solid"/>
            <a:round/>
            <a:headEnd type="none" w="med" len="med"/>
            <a:tailEnd type="arrow"/>
          </a:ln>
          <a:effectLst/>
        </p:spPr>
      </p:cxnSp>
      <p:cxnSp>
        <p:nvCxnSpPr>
          <p:cNvPr id="14" name="Straight Arrow Connector 13"/>
          <p:cNvCxnSpPr/>
          <p:nvPr/>
        </p:nvCxnSpPr>
        <p:spPr bwMode="auto">
          <a:xfrm flipH="1">
            <a:off x="2971800" y="5562600"/>
            <a:ext cx="762000" cy="762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pic>
        <p:nvPicPr>
          <p:cNvPr id="186371" name="Picture 3"/>
          <p:cNvPicPr>
            <a:picLocks noChangeAspect="1" noChangeArrowheads="1"/>
          </p:cNvPicPr>
          <p:nvPr/>
        </p:nvPicPr>
        <p:blipFill>
          <a:blip r:embed="rId3" cstate="print"/>
          <a:srcRect/>
          <a:stretch>
            <a:fillRect/>
          </a:stretch>
        </p:blipFill>
        <p:spPr bwMode="auto">
          <a:xfrm>
            <a:off x="6934200" y="1295399"/>
            <a:ext cx="373381" cy="533401"/>
          </a:xfrm>
          <a:prstGeom prst="rect">
            <a:avLst/>
          </a:prstGeom>
          <a:noFill/>
          <a:ln w="9525">
            <a:noFill/>
            <a:miter lim="800000"/>
            <a:headEnd/>
            <a:tailEnd/>
          </a:ln>
        </p:spPr>
      </p:pic>
      <p:sp>
        <p:nvSpPr>
          <p:cNvPr id="18" name="TextBox 17"/>
          <p:cNvSpPr txBox="1"/>
          <p:nvPr/>
        </p:nvSpPr>
        <p:spPr>
          <a:xfrm>
            <a:off x="3657600" y="5257800"/>
            <a:ext cx="930063" cy="461665"/>
          </a:xfrm>
          <a:prstGeom prst="rect">
            <a:avLst/>
          </a:prstGeom>
          <a:noFill/>
        </p:spPr>
        <p:txBody>
          <a:bodyPr wrap="none" rtlCol="0">
            <a:spAutoFit/>
          </a:bodyPr>
          <a:lstStyle/>
          <a:p>
            <a:r>
              <a:rPr lang="en-US" sz="2400" b="1" dirty="0"/>
              <a:t>parcel</a:t>
            </a:r>
          </a:p>
        </p:txBody>
      </p:sp>
      <p:sp>
        <p:nvSpPr>
          <p:cNvPr id="19" name="TextBox 18"/>
          <p:cNvSpPr txBox="1"/>
          <p:nvPr/>
        </p:nvSpPr>
        <p:spPr>
          <a:xfrm>
            <a:off x="1104758" y="6015335"/>
            <a:ext cx="1616148" cy="461665"/>
          </a:xfrm>
          <a:prstGeom prst="rect">
            <a:avLst/>
          </a:prstGeom>
          <a:noFill/>
        </p:spPr>
        <p:txBody>
          <a:bodyPr wrap="none" rtlCol="0">
            <a:spAutoFit/>
          </a:bodyPr>
          <a:lstStyle/>
          <a:p>
            <a:r>
              <a:rPr lang="en-US" sz="2400" b="1" dirty="0"/>
              <a:t>atmosphere</a:t>
            </a:r>
          </a:p>
        </p:txBody>
      </p:sp>
      <p:cxnSp>
        <p:nvCxnSpPr>
          <p:cNvPr id="21" name="Straight Arrow Connector 20"/>
          <p:cNvCxnSpPr/>
          <p:nvPr/>
        </p:nvCxnSpPr>
        <p:spPr bwMode="auto">
          <a:xfrm flipV="1">
            <a:off x="2325132" y="5937422"/>
            <a:ext cx="457200" cy="2286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22" name="TextBox 21"/>
          <p:cNvSpPr txBox="1"/>
          <p:nvPr/>
        </p:nvSpPr>
        <p:spPr>
          <a:xfrm>
            <a:off x="3581400" y="6248400"/>
            <a:ext cx="1733809" cy="400110"/>
          </a:xfrm>
          <a:prstGeom prst="rect">
            <a:avLst/>
          </a:prstGeom>
          <a:noFill/>
        </p:spPr>
        <p:txBody>
          <a:bodyPr wrap="none" rtlCol="0">
            <a:spAutoFit/>
          </a:bodyPr>
          <a:lstStyle/>
          <a:p>
            <a:r>
              <a:rPr lang="en-US" sz="2000" b="1" dirty="0"/>
              <a:t>Potential Temp.</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33</a:t>
            </a:fld>
            <a:endParaRPr lang="en-US"/>
          </a:p>
        </p:txBody>
      </p:sp>
      <p:pic>
        <p:nvPicPr>
          <p:cNvPr id="192514" name="Picture 2"/>
          <p:cNvPicPr>
            <a:picLocks noChangeAspect="1" noChangeArrowheads="1"/>
          </p:cNvPicPr>
          <p:nvPr/>
        </p:nvPicPr>
        <p:blipFill>
          <a:blip r:embed="rId2" cstate="print"/>
          <a:srcRect/>
          <a:stretch>
            <a:fillRect/>
          </a:stretch>
        </p:blipFill>
        <p:spPr bwMode="auto">
          <a:xfrm>
            <a:off x="914400" y="304800"/>
            <a:ext cx="7585075" cy="6481550"/>
          </a:xfrm>
          <a:prstGeom prst="rect">
            <a:avLst/>
          </a:prstGeom>
          <a:noFill/>
          <a:ln w="9525">
            <a:noFill/>
            <a:miter lim="800000"/>
            <a:headEnd/>
            <a:tailEnd/>
          </a:ln>
        </p:spPr>
      </p:pic>
      <p:sp>
        <p:nvSpPr>
          <p:cNvPr id="4" name="TextBox 3"/>
          <p:cNvSpPr txBox="1"/>
          <p:nvPr/>
        </p:nvSpPr>
        <p:spPr>
          <a:xfrm>
            <a:off x="94160" y="304800"/>
            <a:ext cx="3812262" cy="2862322"/>
          </a:xfrm>
          <a:prstGeom prst="rect">
            <a:avLst/>
          </a:prstGeom>
          <a:noFill/>
        </p:spPr>
        <p:txBody>
          <a:bodyPr wrap="none" rtlCol="0">
            <a:spAutoFit/>
          </a:bodyPr>
          <a:lstStyle/>
          <a:p>
            <a:pPr algn="l"/>
            <a:r>
              <a:rPr lang="en-US" sz="2000" b="1" dirty="0"/>
              <a:t>Mixing or</a:t>
            </a:r>
            <a:r>
              <a:rPr lang="en-US" sz="2000" b="1" dirty="0">
                <a:solidFill>
                  <a:schemeClr val="tx2"/>
                </a:solidFill>
              </a:rPr>
              <a:t> entrainment </a:t>
            </a:r>
            <a:r>
              <a:rPr lang="en-US" sz="2000" b="1" dirty="0"/>
              <a:t>of ambient air</a:t>
            </a:r>
          </a:p>
          <a:p>
            <a:pPr algn="l"/>
            <a:r>
              <a:rPr lang="en-US" sz="2000" b="1" dirty="0"/>
              <a:t>into the cloud reduces</a:t>
            </a:r>
          </a:p>
          <a:p>
            <a:pPr algn="l"/>
            <a:r>
              <a:rPr lang="en-US" sz="2000" b="1" dirty="0"/>
              <a:t>buoyancy inside the</a:t>
            </a:r>
          </a:p>
          <a:p>
            <a:pPr algn="l"/>
            <a:r>
              <a:rPr lang="en-US" sz="2000" b="1" dirty="0"/>
              <a:t>cloud. </a:t>
            </a:r>
          </a:p>
          <a:p>
            <a:pPr algn="l"/>
            <a:endParaRPr lang="en-US" sz="2000" b="1" dirty="0"/>
          </a:p>
          <a:p>
            <a:pPr algn="l"/>
            <a:r>
              <a:rPr lang="en-US" sz="2000" b="1" dirty="0"/>
              <a:t>Mixing or </a:t>
            </a:r>
            <a:r>
              <a:rPr lang="en-US" sz="2000" b="1" dirty="0">
                <a:solidFill>
                  <a:schemeClr val="tx2"/>
                </a:solidFill>
              </a:rPr>
              <a:t>detrainment</a:t>
            </a:r>
            <a:r>
              <a:rPr lang="en-US" sz="2000" b="1" dirty="0"/>
              <a:t> of </a:t>
            </a:r>
          </a:p>
          <a:p>
            <a:pPr algn="l"/>
            <a:r>
              <a:rPr lang="en-US" sz="2000" b="1" dirty="0"/>
              <a:t>cloudy air into the </a:t>
            </a:r>
          </a:p>
          <a:p>
            <a:pPr algn="l"/>
            <a:r>
              <a:rPr lang="en-US" sz="2000" b="1" dirty="0"/>
              <a:t>environment shrinks </a:t>
            </a:r>
          </a:p>
          <a:p>
            <a:pPr algn="l"/>
            <a:r>
              <a:rPr lang="en-US" sz="2000" b="1" dirty="0"/>
              <a:t>the cloudy area.  </a:t>
            </a:r>
          </a:p>
        </p:txBody>
      </p:sp>
      <p:sp>
        <p:nvSpPr>
          <p:cNvPr id="5" name="Freeform 4"/>
          <p:cNvSpPr/>
          <p:nvPr/>
        </p:nvSpPr>
        <p:spPr bwMode="auto">
          <a:xfrm>
            <a:off x="7259595" y="3256005"/>
            <a:ext cx="902043" cy="1375207"/>
          </a:xfrm>
          <a:custGeom>
            <a:avLst/>
            <a:gdLst>
              <a:gd name="connsiteX0" fmla="*/ 197708 w 902043"/>
              <a:gd name="connsiteY0" fmla="*/ 1371600 h 1375207"/>
              <a:gd name="connsiteX1" fmla="*/ 197708 w 902043"/>
              <a:gd name="connsiteY1" fmla="*/ 1371600 h 1375207"/>
              <a:gd name="connsiteX2" fmla="*/ 148281 w 902043"/>
              <a:gd name="connsiteY2" fmla="*/ 1353065 h 1375207"/>
              <a:gd name="connsiteX3" fmla="*/ 129746 w 902043"/>
              <a:gd name="connsiteY3" fmla="*/ 1315995 h 1375207"/>
              <a:gd name="connsiteX4" fmla="*/ 117389 w 902043"/>
              <a:gd name="connsiteY4" fmla="*/ 1297460 h 1375207"/>
              <a:gd name="connsiteX5" fmla="*/ 111210 w 902043"/>
              <a:gd name="connsiteY5" fmla="*/ 1229498 h 1375207"/>
              <a:gd name="connsiteX6" fmla="*/ 129746 w 902043"/>
              <a:gd name="connsiteY6" fmla="*/ 1173892 h 1375207"/>
              <a:gd name="connsiteX7" fmla="*/ 148281 w 902043"/>
              <a:gd name="connsiteY7" fmla="*/ 1161536 h 1375207"/>
              <a:gd name="connsiteX8" fmla="*/ 160637 w 902043"/>
              <a:gd name="connsiteY8" fmla="*/ 1143000 h 1375207"/>
              <a:gd name="connsiteX9" fmla="*/ 179173 w 902043"/>
              <a:gd name="connsiteY9" fmla="*/ 1130644 h 1375207"/>
              <a:gd name="connsiteX10" fmla="*/ 191529 w 902043"/>
              <a:gd name="connsiteY10" fmla="*/ 1093573 h 1375207"/>
              <a:gd name="connsiteX11" fmla="*/ 197708 w 902043"/>
              <a:gd name="connsiteY11" fmla="*/ 1075038 h 1375207"/>
              <a:gd name="connsiteX12" fmla="*/ 166816 w 902043"/>
              <a:gd name="connsiteY12" fmla="*/ 976184 h 1375207"/>
              <a:gd name="connsiteX13" fmla="*/ 154459 w 902043"/>
              <a:gd name="connsiteY13" fmla="*/ 957649 h 1375207"/>
              <a:gd name="connsiteX14" fmla="*/ 117389 w 902043"/>
              <a:gd name="connsiteY14" fmla="*/ 932936 h 1375207"/>
              <a:gd name="connsiteX15" fmla="*/ 111210 w 902043"/>
              <a:gd name="connsiteY15" fmla="*/ 914400 h 1375207"/>
              <a:gd name="connsiteX16" fmla="*/ 92675 w 902043"/>
              <a:gd name="connsiteY16" fmla="*/ 908222 h 1375207"/>
              <a:gd name="connsiteX17" fmla="*/ 74140 w 902043"/>
              <a:gd name="connsiteY17" fmla="*/ 895865 h 1375207"/>
              <a:gd name="connsiteX18" fmla="*/ 61783 w 902043"/>
              <a:gd name="connsiteY18" fmla="*/ 877330 h 1375207"/>
              <a:gd name="connsiteX19" fmla="*/ 43248 w 902043"/>
              <a:gd name="connsiteY19" fmla="*/ 864973 h 1375207"/>
              <a:gd name="connsiteX20" fmla="*/ 18535 w 902043"/>
              <a:gd name="connsiteY20" fmla="*/ 827903 h 1375207"/>
              <a:gd name="connsiteX21" fmla="*/ 6178 w 902043"/>
              <a:gd name="connsiteY21" fmla="*/ 809368 h 1375207"/>
              <a:gd name="connsiteX22" fmla="*/ 0 w 902043"/>
              <a:gd name="connsiteY22" fmla="*/ 790833 h 1375207"/>
              <a:gd name="connsiteX23" fmla="*/ 12356 w 902043"/>
              <a:gd name="connsiteY23" fmla="*/ 741406 h 1375207"/>
              <a:gd name="connsiteX24" fmla="*/ 24713 w 902043"/>
              <a:gd name="connsiteY24" fmla="*/ 722871 h 1375207"/>
              <a:gd name="connsiteX25" fmla="*/ 49427 w 902043"/>
              <a:gd name="connsiteY25" fmla="*/ 691979 h 1375207"/>
              <a:gd name="connsiteX26" fmla="*/ 74140 w 902043"/>
              <a:gd name="connsiteY26" fmla="*/ 654909 h 1375207"/>
              <a:gd name="connsiteX27" fmla="*/ 92675 w 902043"/>
              <a:gd name="connsiteY27" fmla="*/ 642552 h 1375207"/>
              <a:gd name="connsiteX28" fmla="*/ 111210 w 902043"/>
              <a:gd name="connsiteY28" fmla="*/ 636373 h 1375207"/>
              <a:gd name="connsiteX29" fmla="*/ 228600 w 902043"/>
              <a:gd name="connsiteY29" fmla="*/ 630195 h 1375207"/>
              <a:gd name="connsiteX30" fmla="*/ 265670 w 902043"/>
              <a:gd name="connsiteY30" fmla="*/ 611660 h 1375207"/>
              <a:gd name="connsiteX31" fmla="*/ 278027 w 902043"/>
              <a:gd name="connsiteY31" fmla="*/ 574590 h 1375207"/>
              <a:gd name="connsiteX32" fmla="*/ 271848 w 902043"/>
              <a:gd name="connsiteY32" fmla="*/ 518984 h 1375207"/>
              <a:gd name="connsiteX33" fmla="*/ 247135 w 902043"/>
              <a:gd name="connsiteY33" fmla="*/ 481914 h 1375207"/>
              <a:gd name="connsiteX34" fmla="*/ 240956 w 902043"/>
              <a:gd name="connsiteY34" fmla="*/ 463379 h 1375207"/>
              <a:gd name="connsiteX35" fmla="*/ 222421 w 902043"/>
              <a:gd name="connsiteY35" fmla="*/ 457200 h 1375207"/>
              <a:gd name="connsiteX36" fmla="*/ 210064 w 902043"/>
              <a:gd name="connsiteY36" fmla="*/ 438665 h 1375207"/>
              <a:gd name="connsiteX37" fmla="*/ 203886 w 902043"/>
              <a:gd name="connsiteY37" fmla="*/ 420130 h 1375207"/>
              <a:gd name="connsiteX38" fmla="*/ 185351 w 902043"/>
              <a:gd name="connsiteY38" fmla="*/ 407773 h 1375207"/>
              <a:gd name="connsiteX39" fmla="*/ 166816 w 902043"/>
              <a:gd name="connsiteY39" fmla="*/ 370703 h 1375207"/>
              <a:gd name="connsiteX40" fmla="*/ 160637 w 902043"/>
              <a:gd name="connsiteY40" fmla="*/ 352168 h 1375207"/>
              <a:gd name="connsiteX41" fmla="*/ 148281 w 902043"/>
              <a:gd name="connsiteY41" fmla="*/ 333633 h 1375207"/>
              <a:gd name="connsiteX42" fmla="*/ 123567 w 902043"/>
              <a:gd name="connsiteY42" fmla="*/ 278027 h 1375207"/>
              <a:gd name="connsiteX43" fmla="*/ 123567 w 902043"/>
              <a:gd name="connsiteY43" fmla="*/ 185352 h 1375207"/>
              <a:gd name="connsiteX44" fmla="*/ 129746 w 902043"/>
              <a:gd name="connsiteY44" fmla="*/ 166817 h 1375207"/>
              <a:gd name="connsiteX45" fmla="*/ 154459 w 902043"/>
              <a:gd name="connsiteY45" fmla="*/ 129746 h 1375207"/>
              <a:gd name="connsiteX46" fmla="*/ 191529 w 902043"/>
              <a:gd name="connsiteY46" fmla="*/ 117390 h 1375207"/>
              <a:gd name="connsiteX47" fmla="*/ 210064 w 902043"/>
              <a:gd name="connsiteY47" fmla="*/ 98854 h 1375207"/>
              <a:gd name="connsiteX48" fmla="*/ 228600 w 902043"/>
              <a:gd name="connsiteY48" fmla="*/ 92676 h 1375207"/>
              <a:gd name="connsiteX49" fmla="*/ 339810 w 902043"/>
              <a:gd name="connsiteY49" fmla="*/ 86498 h 1375207"/>
              <a:gd name="connsiteX50" fmla="*/ 358346 w 902043"/>
              <a:gd name="connsiteY50" fmla="*/ 74141 h 1375207"/>
              <a:gd name="connsiteX51" fmla="*/ 383059 w 902043"/>
              <a:gd name="connsiteY51" fmla="*/ 37071 h 1375207"/>
              <a:gd name="connsiteX52" fmla="*/ 401594 w 902043"/>
              <a:gd name="connsiteY52" fmla="*/ 30892 h 1375207"/>
              <a:gd name="connsiteX53" fmla="*/ 432486 w 902043"/>
              <a:gd name="connsiteY53" fmla="*/ 0 h 1375207"/>
              <a:gd name="connsiteX54" fmla="*/ 481913 w 902043"/>
              <a:gd name="connsiteY54" fmla="*/ 12357 h 1375207"/>
              <a:gd name="connsiteX55" fmla="*/ 506627 w 902043"/>
              <a:gd name="connsiteY55" fmla="*/ 18536 h 1375207"/>
              <a:gd name="connsiteX56" fmla="*/ 525162 w 902043"/>
              <a:gd name="connsiteY56" fmla="*/ 30892 h 1375207"/>
              <a:gd name="connsiteX57" fmla="*/ 574589 w 902043"/>
              <a:gd name="connsiteY57" fmla="*/ 37071 h 1375207"/>
              <a:gd name="connsiteX58" fmla="*/ 593124 w 902043"/>
              <a:gd name="connsiteY58" fmla="*/ 43249 h 1375207"/>
              <a:gd name="connsiteX59" fmla="*/ 624016 w 902043"/>
              <a:gd name="connsiteY59" fmla="*/ 74141 h 1375207"/>
              <a:gd name="connsiteX60" fmla="*/ 654908 w 902043"/>
              <a:gd name="connsiteY60" fmla="*/ 105033 h 1375207"/>
              <a:gd name="connsiteX61" fmla="*/ 679621 w 902043"/>
              <a:gd name="connsiteY61" fmla="*/ 142103 h 1375207"/>
              <a:gd name="connsiteX62" fmla="*/ 698156 w 902043"/>
              <a:gd name="connsiteY62" fmla="*/ 179173 h 1375207"/>
              <a:gd name="connsiteX63" fmla="*/ 716691 w 902043"/>
              <a:gd name="connsiteY63" fmla="*/ 191530 h 1375207"/>
              <a:gd name="connsiteX64" fmla="*/ 747583 w 902043"/>
              <a:gd name="connsiteY64" fmla="*/ 228600 h 1375207"/>
              <a:gd name="connsiteX65" fmla="*/ 766119 w 902043"/>
              <a:gd name="connsiteY65" fmla="*/ 240957 h 1375207"/>
              <a:gd name="connsiteX66" fmla="*/ 766119 w 902043"/>
              <a:gd name="connsiteY66" fmla="*/ 278027 h 1375207"/>
              <a:gd name="connsiteX67" fmla="*/ 741405 w 902043"/>
              <a:gd name="connsiteY67" fmla="*/ 315098 h 1375207"/>
              <a:gd name="connsiteX68" fmla="*/ 729048 w 902043"/>
              <a:gd name="connsiteY68" fmla="*/ 352168 h 1375207"/>
              <a:gd name="connsiteX69" fmla="*/ 741405 w 902043"/>
              <a:gd name="connsiteY69" fmla="*/ 426309 h 1375207"/>
              <a:gd name="connsiteX70" fmla="*/ 753762 w 902043"/>
              <a:gd name="connsiteY70" fmla="*/ 444844 h 1375207"/>
              <a:gd name="connsiteX71" fmla="*/ 772297 w 902043"/>
              <a:gd name="connsiteY71" fmla="*/ 481914 h 1375207"/>
              <a:gd name="connsiteX72" fmla="*/ 790832 w 902043"/>
              <a:gd name="connsiteY72" fmla="*/ 518984 h 1375207"/>
              <a:gd name="connsiteX73" fmla="*/ 809367 w 902043"/>
              <a:gd name="connsiteY73" fmla="*/ 574590 h 1375207"/>
              <a:gd name="connsiteX74" fmla="*/ 815546 w 902043"/>
              <a:gd name="connsiteY74" fmla="*/ 593125 h 1375207"/>
              <a:gd name="connsiteX75" fmla="*/ 821724 w 902043"/>
              <a:gd name="connsiteY75" fmla="*/ 611660 h 1375207"/>
              <a:gd name="connsiteX76" fmla="*/ 803189 w 902043"/>
              <a:gd name="connsiteY76" fmla="*/ 679622 h 1375207"/>
              <a:gd name="connsiteX77" fmla="*/ 790832 w 902043"/>
              <a:gd name="connsiteY77" fmla="*/ 698157 h 1375207"/>
              <a:gd name="connsiteX78" fmla="*/ 772297 w 902043"/>
              <a:gd name="connsiteY78" fmla="*/ 710514 h 1375207"/>
              <a:gd name="connsiteX79" fmla="*/ 766119 w 902043"/>
              <a:gd name="connsiteY79" fmla="*/ 729049 h 1375207"/>
              <a:gd name="connsiteX80" fmla="*/ 741405 w 902043"/>
              <a:gd name="connsiteY80" fmla="*/ 766119 h 1375207"/>
              <a:gd name="connsiteX81" fmla="*/ 759940 w 902043"/>
              <a:gd name="connsiteY81" fmla="*/ 871152 h 1375207"/>
              <a:gd name="connsiteX82" fmla="*/ 778475 w 902043"/>
              <a:gd name="connsiteY82" fmla="*/ 889687 h 1375207"/>
              <a:gd name="connsiteX83" fmla="*/ 797010 w 902043"/>
              <a:gd name="connsiteY83" fmla="*/ 926757 h 1375207"/>
              <a:gd name="connsiteX84" fmla="*/ 815546 w 902043"/>
              <a:gd name="connsiteY84" fmla="*/ 963827 h 1375207"/>
              <a:gd name="connsiteX85" fmla="*/ 834081 w 902043"/>
              <a:gd name="connsiteY85" fmla="*/ 976184 h 1375207"/>
              <a:gd name="connsiteX86" fmla="*/ 852616 w 902043"/>
              <a:gd name="connsiteY86" fmla="*/ 1031790 h 1375207"/>
              <a:gd name="connsiteX87" fmla="*/ 858794 w 902043"/>
              <a:gd name="connsiteY87" fmla="*/ 1050325 h 1375207"/>
              <a:gd name="connsiteX88" fmla="*/ 864973 w 902043"/>
              <a:gd name="connsiteY88" fmla="*/ 1068860 h 1375207"/>
              <a:gd name="connsiteX89" fmla="*/ 840259 w 902043"/>
              <a:gd name="connsiteY89" fmla="*/ 1136822 h 1375207"/>
              <a:gd name="connsiteX90" fmla="*/ 821724 w 902043"/>
              <a:gd name="connsiteY90" fmla="*/ 1149179 h 1375207"/>
              <a:gd name="connsiteX91" fmla="*/ 809367 w 902043"/>
              <a:gd name="connsiteY91" fmla="*/ 1167714 h 1375207"/>
              <a:gd name="connsiteX92" fmla="*/ 772297 w 902043"/>
              <a:gd name="connsiteY92" fmla="*/ 1186249 h 1375207"/>
              <a:gd name="connsiteX93" fmla="*/ 766119 w 902043"/>
              <a:gd name="connsiteY93" fmla="*/ 1204784 h 1375207"/>
              <a:gd name="connsiteX94" fmla="*/ 784654 w 902043"/>
              <a:gd name="connsiteY94" fmla="*/ 1254211 h 1375207"/>
              <a:gd name="connsiteX95" fmla="*/ 803189 w 902043"/>
              <a:gd name="connsiteY95" fmla="*/ 1260390 h 1375207"/>
              <a:gd name="connsiteX96" fmla="*/ 821724 w 902043"/>
              <a:gd name="connsiteY96" fmla="*/ 1272746 h 1375207"/>
              <a:gd name="connsiteX97" fmla="*/ 902043 w 902043"/>
              <a:gd name="connsiteY97" fmla="*/ 1285103 h 1375207"/>
              <a:gd name="connsiteX98" fmla="*/ 883508 w 902043"/>
              <a:gd name="connsiteY98" fmla="*/ 1297460 h 1375207"/>
              <a:gd name="connsiteX99" fmla="*/ 784654 w 902043"/>
              <a:gd name="connsiteY99" fmla="*/ 1315995 h 1375207"/>
              <a:gd name="connsiteX100" fmla="*/ 747583 w 902043"/>
              <a:gd name="connsiteY100" fmla="*/ 1334530 h 1375207"/>
              <a:gd name="connsiteX101" fmla="*/ 710513 w 902043"/>
              <a:gd name="connsiteY101" fmla="*/ 1353065 h 1375207"/>
              <a:gd name="connsiteX102" fmla="*/ 599302 w 902043"/>
              <a:gd name="connsiteY102" fmla="*/ 1346887 h 1375207"/>
              <a:gd name="connsiteX103" fmla="*/ 562232 w 902043"/>
              <a:gd name="connsiteY103" fmla="*/ 1340709 h 1375207"/>
              <a:gd name="connsiteX104" fmla="*/ 333632 w 902043"/>
              <a:gd name="connsiteY104" fmla="*/ 1346887 h 1375207"/>
              <a:gd name="connsiteX105" fmla="*/ 105032 w 902043"/>
              <a:gd name="connsiteY105" fmla="*/ 1353065 h 1375207"/>
              <a:gd name="connsiteX106" fmla="*/ 339810 w 902043"/>
              <a:gd name="connsiteY106" fmla="*/ 1353065 h 137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902043" h="1375207">
                <a:moveTo>
                  <a:pt x="197708" y="1371600"/>
                </a:moveTo>
                <a:lnTo>
                  <a:pt x="197708" y="1371600"/>
                </a:lnTo>
                <a:cubicBezTo>
                  <a:pt x="181232" y="1365422"/>
                  <a:pt x="163369" y="1362118"/>
                  <a:pt x="148281" y="1353065"/>
                </a:cubicBezTo>
                <a:cubicBezTo>
                  <a:pt x="135632" y="1345476"/>
                  <a:pt x="135360" y="1327222"/>
                  <a:pt x="129746" y="1315995"/>
                </a:cubicBezTo>
                <a:cubicBezTo>
                  <a:pt x="126425" y="1309353"/>
                  <a:pt x="121508" y="1303638"/>
                  <a:pt x="117389" y="1297460"/>
                </a:cubicBezTo>
                <a:cubicBezTo>
                  <a:pt x="115329" y="1274806"/>
                  <a:pt x="111210" y="1252245"/>
                  <a:pt x="111210" y="1229498"/>
                </a:cubicBezTo>
                <a:cubicBezTo>
                  <a:pt x="111210" y="1208787"/>
                  <a:pt x="114826" y="1188811"/>
                  <a:pt x="129746" y="1173892"/>
                </a:cubicBezTo>
                <a:cubicBezTo>
                  <a:pt x="134997" y="1168642"/>
                  <a:pt x="142103" y="1165655"/>
                  <a:pt x="148281" y="1161536"/>
                </a:cubicBezTo>
                <a:cubicBezTo>
                  <a:pt x="152400" y="1155357"/>
                  <a:pt x="155386" y="1148251"/>
                  <a:pt x="160637" y="1143000"/>
                </a:cubicBezTo>
                <a:cubicBezTo>
                  <a:pt x="165888" y="1137749"/>
                  <a:pt x="175237" y="1136941"/>
                  <a:pt x="179173" y="1130644"/>
                </a:cubicBezTo>
                <a:cubicBezTo>
                  <a:pt x="186076" y="1119599"/>
                  <a:pt x="187410" y="1105930"/>
                  <a:pt x="191529" y="1093573"/>
                </a:cubicBezTo>
                <a:lnTo>
                  <a:pt x="197708" y="1075038"/>
                </a:lnTo>
                <a:cubicBezTo>
                  <a:pt x="190051" y="998478"/>
                  <a:pt x="203010" y="1030474"/>
                  <a:pt x="166816" y="976184"/>
                </a:cubicBezTo>
                <a:cubicBezTo>
                  <a:pt x="162697" y="970006"/>
                  <a:pt x="160637" y="961768"/>
                  <a:pt x="154459" y="957649"/>
                </a:cubicBezTo>
                <a:lnTo>
                  <a:pt x="117389" y="932936"/>
                </a:lnTo>
                <a:cubicBezTo>
                  <a:pt x="115329" y="926757"/>
                  <a:pt x="115815" y="919005"/>
                  <a:pt x="111210" y="914400"/>
                </a:cubicBezTo>
                <a:cubicBezTo>
                  <a:pt x="106605" y="909795"/>
                  <a:pt x="98500" y="911134"/>
                  <a:pt x="92675" y="908222"/>
                </a:cubicBezTo>
                <a:cubicBezTo>
                  <a:pt x="86033" y="904901"/>
                  <a:pt x="80318" y="899984"/>
                  <a:pt x="74140" y="895865"/>
                </a:cubicBezTo>
                <a:cubicBezTo>
                  <a:pt x="70021" y="889687"/>
                  <a:pt x="67034" y="882581"/>
                  <a:pt x="61783" y="877330"/>
                </a:cubicBezTo>
                <a:cubicBezTo>
                  <a:pt x="56532" y="872079"/>
                  <a:pt x="48138" y="870561"/>
                  <a:pt x="43248" y="864973"/>
                </a:cubicBezTo>
                <a:cubicBezTo>
                  <a:pt x="33469" y="853797"/>
                  <a:pt x="26773" y="840260"/>
                  <a:pt x="18535" y="827903"/>
                </a:cubicBezTo>
                <a:lnTo>
                  <a:pt x="6178" y="809368"/>
                </a:lnTo>
                <a:cubicBezTo>
                  <a:pt x="4119" y="803190"/>
                  <a:pt x="0" y="797346"/>
                  <a:pt x="0" y="790833"/>
                </a:cubicBezTo>
                <a:cubicBezTo>
                  <a:pt x="0" y="783784"/>
                  <a:pt x="7481" y="751156"/>
                  <a:pt x="12356" y="741406"/>
                </a:cubicBezTo>
                <a:cubicBezTo>
                  <a:pt x="15677" y="734764"/>
                  <a:pt x="20594" y="729049"/>
                  <a:pt x="24713" y="722871"/>
                </a:cubicBezTo>
                <a:cubicBezTo>
                  <a:pt x="38626" y="681131"/>
                  <a:pt x="19330" y="726375"/>
                  <a:pt x="49427" y="691979"/>
                </a:cubicBezTo>
                <a:cubicBezTo>
                  <a:pt x="59206" y="680803"/>
                  <a:pt x="61783" y="663147"/>
                  <a:pt x="74140" y="654909"/>
                </a:cubicBezTo>
                <a:cubicBezTo>
                  <a:pt x="80318" y="650790"/>
                  <a:pt x="86034" y="645873"/>
                  <a:pt x="92675" y="642552"/>
                </a:cubicBezTo>
                <a:cubicBezTo>
                  <a:pt x="98500" y="639639"/>
                  <a:pt x="104724" y="636963"/>
                  <a:pt x="111210" y="636373"/>
                </a:cubicBezTo>
                <a:cubicBezTo>
                  <a:pt x="150233" y="632825"/>
                  <a:pt x="189470" y="632254"/>
                  <a:pt x="228600" y="630195"/>
                </a:cubicBezTo>
                <a:cubicBezTo>
                  <a:pt x="238700" y="626828"/>
                  <a:pt x="259366" y="621747"/>
                  <a:pt x="265670" y="611660"/>
                </a:cubicBezTo>
                <a:cubicBezTo>
                  <a:pt x="272573" y="600615"/>
                  <a:pt x="278027" y="574590"/>
                  <a:pt x="278027" y="574590"/>
                </a:cubicBezTo>
                <a:cubicBezTo>
                  <a:pt x="275967" y="556055"/>
                  <a:pt x="277745" y="536676"/>
                  <a:pt x="271848" y="518984"/>
                </a:cubicBezTo>
                <a:cubicBezTo>
                  <a:pt x="267152" y="504895"/>
                  <a:pt x="251832" y="496003"/>
                  <a:pt x="247135" y="481914"/>
                </a:cubicBezTo>
                <a:cubicBezTo>
                  <a:pt x="245075" y="475736"/>
                  <a:pt x="245561" y="467984"/>
                  <a:pt x="240956" y="463379"/>
                </a:cubicBezTo>
                <a:cubicBezTo>
                  <a:pt x="236351" y="458774"/>
                  <a:pt x="228599" y="459260"/>
                  <a:pt x="222421" y="457200"/>
                </a:cubicBezTo>
                <a:cubicBezTo>
                  <a:pt x="218302" y="451022"/>
                  <a:pt x="213385" y="445307"/>
                  <a:pt x="210064" y="438665"/>
                </a:cubicBezTo>
                <a:cubicBezTo>
                  <a:pt x="207152" y="432840"/>
                  <a:pt x="207954" y="425215"/>
                  <a:pt x="203886" y="420130"/>
                </a:cubicBezTo>
                <a:cubicBezTo>
                  <a:pt x="199247" y="414332"/>
                  <a:pt x="191529" y="411892"/>
                  <a:pt x="185351" y="407773"/>
                </a:cubicBezTo>
                <a:cubicBezTo>
                  <a:pt x="169825" y="361192"/>
                  <a:pt x="190767" y="418603"/>
                  <a:pt x="166816" y="370703"/>
                </a:cubicBezTo>
                <a:cubicBezTo>
                  <a:pt x="163903" y="364878"/>
                  <a:pt x="163550" y="357993"/>
                  <a:pt x="160637" y="352168"/>
                </a:cubicBezTo>
                <a:cubicBezTo>
                  <a:pt x="157316" y="345527"/>
                  <a:pt x="151297" y="340418"/>
                  <a:pt x="148281" y="333633"/>
                </a:cubicBezTo>
                <a:cubicBezTo>
                  <a:pt x="118872" y="267463"/>
                  <a:pt x="151531" y="319975"/>
                  <a:pt x="123567" y="278027"/>
                </a:cubicBezTo>
                <a:cubicBezTo>
                  <a:pt x="110304" y="238235"/>
                  <a:pt x="113968" y="257341"/>
                  <a:pt x="123567" y="185352"/>
                </a:cubicBezTo>
                <a:cubicBezTo>
                  <a:pt x="124428" y="178897"/>
                  <a:pt x="126583" y="172510"/>
                  <a:pt x="129746" y="166817"/>
                </a:cubicBezTo>
                <a:cubicBezTo>
                  <a:pt x="136958" y="153835"/>
                  <a:pt x="140370" y="134442"/>
                  <a:pt x="154459" y="129746"/>
                </a:cubicBezTo>
                <a:lnTo>
                  <a:pt x="191529" y="117390"/>
                </a:lnTo>
                <a:cubicBezTo>
                  <a:pt x="197707" y="111211"/>
                  <a:pt x="202794" y="103701"/>
                  <a:pt x="210064" y="98854"/>
                </a:cubicBezTo>
                <a:cubicBezTo>
                  <a:pt x="215483" y="95241"/>
                  <a:pt x="222117" y="93293"/>
                  <a:pt x="228600" y="92676"/>
                </a:cubicBezTo>
                <a:cubicBezTo>
                  <a:pt x="265560" y="89156"/>
                  <a:pt x="302740" y="88557"/>
                  <a:pt x="339810" y="86498"/>
                </a:cubicBezTo>
                <a:cubicBezTo>
                  <a:pt x="345989" y="82379"/>
                  <a:pt x="353707" y="79940"/>
                  <a:pt x="358346" y="74141"/>
                </a:cubicBezTo>
                <a:cubicBezTo>
                  <a:pt x="384258" y="41751"/>
                  <a:pt x="337149" y="67678"/>
                  <a:pt x="383059" y="37071"/>
                </a:cubicBezTo>
                <a:cubicBezTo>
                  <a:pt x="388478" y="33458"/>
                  <a:pt x="395416" y="32952"/>
                  <a:pt x="401594" y="30892"/>
                </a:cubicBezTo>
                <a:cubicBezTo>
                  <a:pt x="407086" y="22655"/>
                  <a:pt x="418757" y="0"/>
                  <a:pt x="432486" y="0"/>
                </a:cubicBezTo>
                <a:cubicBezTo>
                  <a:pt x="449469" y="0"/>
                  <a:pt x="465437" y="8238"/>
                  <a:pt x="481913" y="12357"/>
                </a:cubicBezTo>
                <a:lnTo>
                  <a:pt x="506627" y="18536"/>
                </a:lnTo>
                <a:cubicBezTo>
                  <a:pt x="512805" y="22655"/>
                  <a:pt x="517998" y="28938"/>
                  <a:pt x="525162" y="30892"/>
                </a:cubicBezTo>
                <a:cubicBezTo>
                  <a:pt x="541181" y="35261"/>
                  <a:pt x="558253" y="34101"/>
                  <a:pt x="574589" y="37071"/>
                </a:cubicBezTo>
                <a:cubicBezTo>
                  <a:pt x="580996" y="38236"/>
                  <a:pt x="586946" y="41190"/>
                  <a:pt x="593124" y="43249"/>
                </a:cubicBezTo>
                <a:cubicBezTo>
                  <a:pt x="626076" y="92676"/>
                  <a:pt x="582827" y="32952"/>
                  <a:pt x="624016" y="74141"/>
                </a:cubicBezTo>
                <a:cubicBezTo>
                  <a:pt x="665205" y="115330"/>
                  <a:pt x="605481" y="72081"/>
                  <a:pt x="654908" y="105033"/>
                </a:cubicBezTo>
                <a:cubicBezTo>
                  <a:pt x="663146" y="117390"/>
                  <a:pt x="674924" y="128014"/>
                  <a:pt x="679621" y="142103"/>
                </a:cubicBezTo>
                <a:cubicBezTo>
                  <a:pt x="684646" y="157176"/>
                  <a:pt x="686181" y="167197"/>
                  <a:pt x="698156" y="179173"/>
                </a:cubicBezTo>
                <a:cubicBezTo>
                  <a:pt x="703407" y="184424"/>
                  <a:pt x="710513" y="187411"/>
                  <a:pt x="716691" y="191530"/>
                </a:cubicBezTo>
                <a:cubicBezTo>
                  <a:pt x="728841" y="209754"/>
                  <a:pt x="729745" y="213735"/>
                  <a:pt x="747583" y="228600"/>
                </a:cubicBezTo>
                <a:cubicBezTo>
                  <a:pt x="753288" y="233354"/>
                  <a:pt x="759940" y="236838"/>
                  <a:pt x="766119" y="240957"/>
                </a:cubicBezTo>
                <a:cubicBezTo>
                  <a:pt x="772297" y="259491"/>
                  <a:pt x="776416" y="259493"/>
                  <a:pt x="766119" y="278027"/>
                </a:cubicBezTo>
                <a:cubicBezTo>
                  <a:pt x="758907" y="291009"/>
                  <a:pt x="741405" y="315098"/>
                  <a:pt x="741405" y="315098"/>
                </a:cubicBezTo>
                <a:cubicBezTo>
                  <a:pt x="737286" y="327455"/>
                  <a:pt x="727609" y="339223"/>
                  <a:pt x="729048" y="352168"/>
                </a:cubicBezTo>
                <a:cubicBezTo>
                  <a:pt x="731005" y="369778"/>
                  <a:pt x="731056" y="405610"/>
                  <a:pt x="741405" y="426309"/>
                </a:cubicBezTo>
                <a:cubicBezTo>
                  <a:pt x="744726" y="432951"/>
                  <a:pt x="749643" y="438666"/>
                  <a:pt x="753762" y="444844"/>
                </a:cubicBezTo>
                <a:cubicBezTo>
                  <a:pt x="769290" y="491432"/>
                  <a:pt x="748343" y="434007"/>
                  <a:pt x="772297" y="481914"/>
                </a:cubicBezTo>
                <a:cubicBezTo>
                  <a:pt x="797876" y="533073"/>
                  <a:pt x="755418" y="465865"/>
                  <a:pt x="790832" y="518984"/>
                </a:cubicBezTo>
                <a:lnTo>
                  <a:pt x="809367" y="574590"/>
                </a:lnTo>
                <a:lnTo>
                  <a:pt x="815546" y="593125"/>
                </a:lnTo>
                <a:lnTo>
                  <a:pt x="821724" y="611660"/>
                </a:lnTo>
                <a:cubicBezTo>
                  <a:pt x="818408" y="628240"/>
                  <a:pt x="812149" y="666183"/>
                  <a:pt x="803189" y="679622"/>
                </a:cubicBezTo>
                <a:cubicBezTo>
                  <a:pt x="799070" y="685800"/>
                  <a:pt x="796083" y="692906"/>
                  <a:pt x="790832" y="698157"/>
                </a:cubicBezTo>
                <a:cubicBezTo>
                  <a:pt x="785581" y="703408"/>
                  <a:pt x="778475" y="706395"/>
                  <a:pt x="772297" y="710514"/>
                </a:cubicBezTo>
                <a:cubicBezTo>
                  <a:pt x="770238" y="716692"/>
                  <a:pt x="769282" y="723356"/>
                  <a:pt x="766119" y="729049"/>
                </a:cubicBezTo>
                <a:cubicBezTo>
                  <a:pt x="758907" y="742031"/>
                  <a:pt x="741405" y="766119"/>
                  <a:pt x="741405" y="766119"/>
                </a:cubicBezTo>
                <a:cubicBezTo>
                  <a:pt x="741934" y="771940"/>
                  <a:pt x="744299" y="855511"/>
                  <a:pt x="759940" y="871152"/>
                </a:cubicBezTo>
                <a:lnTo>
                  <a:pt x="778475" y="889687"/>
                </a:lnTo>
                <a:cubicBezTo>
                  <a:pt x="794006" y="936276"/>
                  <a:pt x="773056" y="878849"/>
                  <a:pt x="797010" y="926757"/>
                </a:cubicBezTo>
                <a:cubicBezTo>
                  <a:pt x="807059" y="946856"/>
                  <a:pt x="797841" y="946122"/>
                  <a:pt x="815546" y="963827"/>
                </a:cubicBezTo>
                <a:cubicBezTo>
                  <a:pt x="820797" y="969078"/>
                  <a:pt x="827903" y="972065"/>
                  <a:pt x="834081" y="976184"/>
                </a:cubicBezTo>
                <a:lnTo>
                  <a:pt x="852616" y="1031790"/>
                </a:lnTo>
                <a:lnTo>
                  <a:pt x="858794" y="1050325"/>
                </a:lnTo>
                <a:lnTo>
                  <a:pt x="864973" y="1068860"/>
                </a:lnTo>
                <a:cubicBezTo>
                  <a:pt x="860400" y="1091721"/>
                  <a:pt x="857950" y="1119131"/>
                  <a:pt x="840259" y="1136822"/>
                </a:cubicBezTo>
                <a:cubicBezTo>
                  <a:pt x="835008" y="1142073"/>
                  <a:pt x="827902" y="1145060"/>
                  <a:pt x="821724" y="1149179"/>
                </a:cubicBezTo>
                <a:cubicBezTo>
                  <a:pt x="817605" y="1155357"/>
                  <a:pt x="814618" y="1162463"/>
                  <a:pt x="809367" y="1167714"/>
                </a:cubicBezTo>
                <a:cubicBezTo>
                  <a:pt x="797389" y="1179692"/>
                  <a:pt x="787373" y="1181224"/>
                  <a:pt x="772297" y="1186249"/>
                </a:cubicBezTo>
                <a:cubicBezTo>
                  <a:pt x="770238" y="1192427"/>
                  <a:pt x="766119" y="1198271"/>
                  <a:pt x="766119" y="1204784"/>
                </a:cubicBezTo>
                <a:cubicBezTo>
                  <a:pt x="766119" y="1218852"/>
                  <a:pt x="771870" y="1243984"/>
                  <a:pt x="784654" y="1254211"/>
                </a:cubicBezTo>
                <a:cubicBezTo>
                  <a:pt x="789739" y="1258279"/>
                  <a:pt x="797364" y="1257477"/>
                  <a:pt x="803189" y="1260390"/>
                </a:cubicBezTo>
                <a:cubicBezTo>
                  <a:pt x="809830" y="1263711"/>
                  <a:pt x="814680" y="1270398"/>
                  <a:pt x="821724" y="1272746"/>
                </a:cubicBezTo>
                <a:cubicBezTo>
                  <a:pt x="828161" y="1274892"/>
                  <a:pt x="898702" y="1284626"/>
                  <a:pt x="902043" y="1285103"/>
                </a:cubicBezTo>
                <a:cubicBezTo>
                  <a:pt x="895865" y="1289222"/>
                  <a:pt x="890293" y="1294444"/>
                  <a:pt x="883508" y="1297460"/>
                </a:cubicBezTo>
                <a:cubicBezTo>
                  <a:pt x="845094" y="1314533"/>
                  <a:pt x="830332" y="1311427"/>
                  <a:pt x="784654" y="1315995"/>
                </a:cubicBezTo>
                <a:cubicBezTo>
                  <a:pt x="738074" y="1331521"/>
                  <a:pt x="795484" y="1310579"/>
                  <a:pt x="747583" y="1334530"/>
                </a:cubicBezTo>
                <a:cubicBezTo>
                  <a:pt x="696420" y="1360112"/>
                  <a:pt x="763636" y="1317652"/>
                  <a:pt x="710513" y="1353065"/>
                </a:cubicBezTo>
                <a:cubicBezTo>
                  <a:pt x="673443" y="1351006"/>
                  <a:pt x="636301" y="1349970"/>
                  <a:pt x="599302" y="1346887"/>
                </a:cubicBezTo>
                <a:cubicBezTo>
                  <a:pt x="586818" y="1345847"/>
                  <a:pt x="574759" y="1340709"/>
                  <a:pt x="562232" y="1340709"/>
                </a:cubicBezTo>
                <a:cubicBezTo>
                  <a:pt x="486004" y="1340709"/>
                  <a:pt x="409832" y="1344828"/>
                  <a:pt x="333632" y="1346887"/>
                </a:cubicBezTo>
                <a:cubicBezTo>
                  <a:pt x="248668" y="1375207"/>
                  <a:pt x="321610" y="1353065"/>
                  <a:pt x="105032" y="1353065"/>
                </a:cubicBezTo>
                <a:lnTo>
                  <a:pt x="339810" y="1353065"/>
                </a:lnTo>
              </a:path>
            </a:pathLst>
          </a:custGeom>
          <a:solidFill>
            <a:schemeClr val="tx1">
              <a:lumMod val="85000"/>
            </a:schemeClr>
          </a:solidFill>
          <a:ln w="19050"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8" name="Straight Arrow Connector 7"/>
          <p:cNvCxnSpPr/>
          <p:nvPr/>
        </p:nvCxnSpPr>
        <p:spPr bwMode="auto">
          <a:xfrm>
            <a:off x="7162800" y="3581400"/>
            <a:ext cx="457200" cy="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0" name="Straight Arrow Connector 9"/>
          <p:cNvCxnSpPr/>
          <p:nvPr/>
        </p:nvCxnSpPr>
        <p:spPr bwMode="auto">
          <a:xfrm flipH="1">
            <a:off x="7086600" y="4114800"/>
            <a:ext cx="457200" cy="762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1" name="Rectangle 10"/>
          <p:cNvSpPr/>
          <p:nvPr/>
        </p:nvSpPr>
        <p:spPr>
          <a:xfrm>
            <a:off x="6236917" y="3276600"/>
            <a:ext cx="1164101" cy="338554"/>
          </a:xfrm>
          <a:prstGeom prst="rect">
            <a:avLst/>
          </a:prstGeom>
        </p:spPr>
        <p:txBody>
          <a:bodyPr wrap="none">
            <a:spAutoFit/>
          </a:bodyPr>
          <a:lstStyle/>
          <a:p>
            <a:r>
              <a:rPr lang="en-US" sz="1600" b="1" dirty="0">
                <a:solidFill>
                  <a:schemeClr val="tx2"/>
                </a:solidFill>
              </a:rPr>
              <a:t>Entrainment</a:t>
            </a:r>
            <a:endParaRPr lang="en-US" sz="1600" dirty="0"/>
          </a:p>
        </p:txBody>
      </p:sp>
      <p:sp>
        <p:nvSpPr>
          <p:cNvPr id="12" name="Rectangle 11"/>
          <p:cNvSpPr/>
          <p:nvPr/>
        </p:nvSpPr>
        <p:spPr>
          <a:xfrm>
            <a:off x="6324600" y="4114800"/>
            <a:ext cx="1164100" cy="338554"/>
          </a:xfrm>
          <a:prstGeom prst="rect">
            <a:avLst/>
          </a:prstGeom>
        </p:spPr>
        <p:txBody>
          <a:bodyPr wrap="none">
            <a:spAutoFit/>
          </a:bodyPr>
          <a:lstStyle/>
          <a:p>
            <a:r>
              <a:rPr lang="en-US" sz="1600" b="1" dirty="0">
                <a:solidFill>
                  <a:schemeClr val="tx2"/>
                </a:solidFill>
              </a:rPr>
              <a:t>Detrainment</a:t>
            </a:r>
            <a:endParaRPr lang="en-US" sz="1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34</a:t>
            </a:fld>
            <a:endParaRPr lang="en-US"/>
          </a:p>
        </p:txBody>
      </p:sp>
      <p:grpSp>
        <p:nvGrpSpPr>
          <p:cNvPr id="25" name="Group 24"/>
          <p:cNvGrpSpPr/>
          <p:nvPr/>
        </p:nvGrpSpPr>
        <p:grpSpPr>
          <a:xfrm>
            <a:off x="109955" y="76200"/>
            <a:ext cx="8881645" cy="6764214"/>
            <a:chOff x="109955" y="76200"/>
            <a:chExt cx="8881645" cy="6764214"/>
          </a:xfrm>
        </p:grpSpPr>
        <p:grpSp>
          <p:nvGrpSpPr>
            <p:cNvPr id="5" name="Group 4"/>
            <p:cNvGrpSpPr/>
            <p:nvPr/>
          </p:nvGrpSpPr>
          <p:grpSpPr>
            <a:xfrm>
              <a:off x="109955" y="76200"/>
              <a:ext cx="8881645" cy="6764214"/>
              <a:chOff x="109955" y="76200"/>
              <a:chExt cx="8881645" cy="6764214"/>
            </a:xfrm>
          </p:grpSpPr>
          <p:pic>
            <p:nvPicPr>
              <p:cNvPr id="304130" name="Picture 2"/>
              <p:cNvPicPr>
                <a:picLocks noChangeAspect="1" noChangeArrowheads="1"/>
              </p:cNvPicPr>
              <p:nvPr/>
            </p:nvPicPr>
            <p:blipFill>
              <a:blip r:embed="rId3" cstate="print"/>
              <a:srcRect/>
              <a:stretch>
                <a:fillRect/>
              </a:stretch>
            </p:blipFill>
            <p:spPr bwMode="auto">
              <a:xfrm>
                <a:off x="109955" y="90364"/>
                <a:ext cx="8881645" cy="6750050"/>
              </a:xfrm>
              <a:prstGeom prst="rect">
                <a:avLst/>
              </a:prstGeom>
              <a:noFill/>
              <a:ln w="9525">
                <a:noFill/>
                <a:miter lim="800000"/>
                <a:headEnd/>
                <a:tailEnd/>
              </a:ln>
            </p:spPr>
          </p:pic>
          <p:sp>
            <p:nvSpPr>
              <p:cNvPr id="4" name="Rectangle 3"/>
              <p:cNvSpPr/>
              <p:nvPr/>
            </p:nvSpPr>
            <p:spPr bwMode="auto">
              <a:xfrm>
                <a:off x="7004538" y="76200"/>
                <a:ext cx="1981200" cy="3048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6" name="TextBox 5"/>
            <p:cNvSpPr txBox="1"/>
            <p:nvPr/>
          </p:nvSpPr>
          <p:spPr>
            <a:xfrm>
              <a:off x="2303841" y="2520456"/>
              <a:ext cx="1342035" cy="369332"/>
            </a:xfrm>
            <a:prstGeom prst="rect">
              <a:avLst/>
            </a:prstGeom>
            <a:noFill/>
          </p:spPr>
          <p:txBody>
            <a:bodyPr wrap="none" rtlCol="0">
              <a:spAutoFit/>
            </a:bodyPr>
            <a:lstStyle/>
            <a:p>
              <a:r>
                <a:rPr lang="en-US" sz="1800" b="1" dirty="0"/>
                <a:t>Environment</a:t>
              </a:r>
            </a:p>
          </p:txBody>
        </p:sp>
        <p:cxnSp>
          <p:nvCxnSpPr>
            <p:cNvPr id="8" name="Straight Arrow Connector 7"/>
            <p:cNvCxnSpPr/>
            <p:nvPr/>
          </p:nvCxnSpPr>
          <p:spPr bwMode="auto">
            <a:xfrm flipV="1">
              <a:off x="3581394" y="2678718"/>
              <a:ext cx="457200" cy="32266"/>
            </a:xfrm>
            <a:prstGeom prst="straightConnector1">
              <a:avLst/>
            </a:prstGeom>
            <a:solidFill>
              <a:schemeClr val="accent1"/>
            </a:solidFill>
            <a:ln w="31750" cap="flat" cmpd="sng" algn="ctr">
              <a:solidFill>
                <a:schemeClr val="bg2"/>
              </a:solidFill>
              <a:prstDash val="solid"/>
              <a:round/>
              <a:headEnd type="none" w="med" len="med"/>
              <a:tailEnd type="arrow"/>
            </a:ln>
            <a:effectLst/>
          </p:spPr>
        </p:cxnSp>
        <p:sp>
          <p:nvSpPr>
            <p:cNvPr id="9" name="TextBox 8"/>
            <p:cNvSpPr txBox="1"/>
            <p:nvPr/>
          </p:nvSpPr>
          <p:spPr>
            <a:xfrm>
              <a:off x="3537916" y="1047690"/>
              <a:ext cx="2023696" cy="400110"/>
            </a:xfrm>
            <a:prstGeom prst="rect">
              <a:avLst/>
            </a:prstGeom>
            <a:noFill/>
          </p:spPr>
          <p:txBody>
            <a:bodyPr wrap="none" rtlCol="0">
              <a:spAutoFit/>
            </a:bodyPr>
            <a:lstStyle/>
            <a:p>
              <a:r>
                <a:rPr lang="en-US" sz="2000" b="1" dirty="0">
                  <a:solidFill>
                    <a:srgbClr val="FF0000"/>
                  </a:solidFill>
                </a:rPr>
                <a:t>A Skew-T Diagram</a:t>
              </a:r>
            </a:p>
          </p:txBody>
        </p:sp>
        <p:sp>
          <p:nvSpPr>
            <p:cNvPr id="10" name="TextBox 9"/>
            <p:cNvSpPr txBox="1"/>
            <p:nvPr/>
          </p:nvSpPr>
          <p:spPr>
            <a:xfrm>
              <a:off x="7538827" y="1863966"/>
              <a:ext cx="859530" cy="369332"/>
            </a:xfrm>
            <a:prstGeom prst="rect">
              <a:avLst/>
            </a:prstGeom>
            <a:noFill/>
          </p:spPr>
          <p:txBody>
            <a:bodyPr wrap="none" rtlCol="0">
              <a:spAutoFit/>
            </a:bodyPr>
            <a:lstStyle/>
            <a:p>
              <a:r>
                <a:rPr lang="en-US" sz="1800" b="1" dirty="0">
                  <a:solidFill>
                    <a:schemeClr val="bg1"/>
                  </a:solidFill>
                </a:rPr>
                <a:t>Isobars</a:t>
              </a:r>
            </a:p>
          </p:txBody>
        </p:sp>
        <p:cxnSp>
          <p:nvCxnSpPr>
            <p:cNvPr id="12" name="Straight Arrow Connector 11"/>
            <p:cNvCxnSpPr/>
            <p:nvPr/>
          </p:nvCxnSpPr>
          <p:spPr bwMode="auto">
            <a:xfrm flipH="1">
              <a:off x="7010401" y="2133600"/>
              <a:ext cx="685799"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3" name="TextBox 12"/>
            <p:cNvSpPr txBox="1"/>
            <p:nvPr/>
          </p:nvSpPr>
          <p:spPr>
            <a:xfrm>
              <a:off x="914400" y="1764268"/>
              <a:ext cx="1090363" cy="369332"/>
            </a:xfrm>
            <a:prstGeom prst="rect">
              <a:avLst/>
            </a:prstGeom>
            <a:noFill/>
          </p:spPr>
          <p:txBody>
            <a:bodyPr wrap="none" rtlCol="0">
              <a:spAutoFit/>
            </a:bodyPr>
            <a:lstStyle/>
            <a:p>
              <a:r>
                <a:rPr lang="en-US" sz="1800" b="1" dirty="0"/>
                <a:t>Isotherms</a:t>
              </a:r>
            </a:p>
          </p:txBody>
        </p:sp>
        <p:cxnSp>
          <p:nvCxnSpPr>
            <p:cNvPr id="15" name="Straight Arrow Connector 14"/>
            <p:cNvCxnSpPr/>
            <p:nvPr/>
          </p:nvCxnSpPr>
          <p:spPr bwMode="auto">
            <a:xfrm>
              <a:off x="1893276" y="1975338"/>
              <a:ext cx="533400" cy="152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6" name="TextBox 15"/>
            <p:cNvSpPr txBox="1"/>
            <p:nvPr/>
          </p:nvSpPr>
          <p:spPr>
            <a:xfrm>
              <a:off x="6225582" y="1002268"/>
              <a:ext cx="1929311" cy="369332"/>
            </a:xfrm>
            <a:prstGeom prst="rect">
              <a:avLst/>
            </a:prstGeom>
            <a:noFill/>
          </p:spPr>
          <p:txBody>
            <a:bodyPr wrap="none" rtlCol="0">
              <a:spAutoFit/>
            </a:bodyPr>
            <a:lstStyle/>
            <a:p>
              <a:r>
                <a:rPr lang="en-US" sz="1800" b="1" dirty="0">
                  <a:solidFill>
                    <a:schemeClr val="tx2"/>
                  </a:solidFill>
                </a:rPr>
                <a:t>Eq. Potential Temp.</a:t>
              </a:r>
            </a:p>
          </p:txBody>
        </p:sp>
        <p:cxnSp>
          <p:nvCxnSpPr>
            <p:cNvPr id="18" name="Straight Arrow Connector 17"/>
            <p:cNvCxnSpPr/>
            <p:nvPr/>
          </p:nvCxnSpPr>
          <p:spPr bwMode="auto">
            <a:xfrm flipH="1">
              <a:off x="6729048" y="1336428"/>
              <a:ext cx="467050" cy="480648"/>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grpSp>
      <p:sp>
        <p:nvSpPr>
          <p:cNvPr id="17" name="TextBox 16"/>
          <p:cNvSpPr txBox="1"/>
          <p:nvPr/>
        </p:nvSpPr>
        <p:spPr>
          <a:xfrm>
            <a:off x="7387302" y="2549766"/>
            <a:ext cx="1375698" cy="369332"/>
          </a:xfrm>
          <a:prstGeom prst="rect">
            <a:avLst/>
          </a:prstGeom>
          <a:noFill/>
        </p:spPr>
        <p:txBody>
          <a:bodyPr wrap="none" rtlCol="0">
            <a:spAutoFit/>
          </a:bodyPr>
          <a:lstStyle/>
          <a:p>
            <a:r>
              <a:rPr lang="en-US" sz="1800" b="1" dirty="0">
                <a:solidFill>
                  <a:schemeClr val="bg1"/>
                </a:solidFill>
              </a:rPr>
              <a:t> Dry </a:t>
            </a:r>
            <a:r>
              <a:rPr lang="en-US" sz="1800" b="1" dirty="0" err="1">
                <a:solidFill>
                  <a:schemeClr val="bg1"/>
                </a:solidFill>
              </a:rPr>
              <a:t>adiabats</a:t>
            </a:r>
            <a:endParaRPr lang="en-US" sz="1800" b="1" dirty="0">
              <a:solidFill>
                <a:schemeClr val="bg1"/>
              </a:solidFill>
            </a:endParaRPr>
          </a:p>
        </p:txBody>
      </p:sp>
      <p:cxnSp>
        <p:nvCxnSpPr>
          <p:cNvPr id="19" name="Straight Arrow Connector 18"/>
          <p:cNvCxnSpPr/>
          <p:nvPr/>
        </p:nvCxnSpPr>
        <p:spPr bwMode="auto">
          <a:xfrm flipH="1">
            <a:off x="7011042" y="2832556"/>
            <a:ext cx="685799"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35</a:t>
            </a:fld>
            <a:endParaRPr lang="en-US"/>
          </a:p>
        </p:txBody>
      </p:sp>
      <p:pic>
        <p:nvPicPr>
          <p:cNvPr id="312322" name="Picture 2" descr="http://funnel.sfsu.edu/courses/metr200/images/skewt_400mb_labeled.gif"/>
          <p:cNvPicPr>
            <a:picLocks noChangeAspect="1" noChangeArrowheads="1"/>
          </p:cNvPicPr>
          <p:nvPr/>
        </p:nvPicPr>
        <p:blipFill>
          <a:blip r:embed="rId2" cstate="print"/>
          <a:srcRect/>
          <a:stretch>
            <a:fillRect/>
          </a:stretch>
        </p:blipFill>
        <p:spPr bwMode="auto">
          <a:xfrm>
            <a:off x="1447800" y="685800"/>
            <a:ext cx="6096000" cy="5744089"/>
          </a:xfrm>
          <a:prstGeom prst="rect">
            <a:avLst/>
          </a:prstGeom>
          <a:noFill/>
        </p:spPr>
      </p:pic>
      <p:sp>
        <p:nvSpPr>
          <p:cNvPr id="4" name="TextBox 3"/>
          <p:cNvSpPr txBox="1"/>
          <p:nvPr/>
        </p:nvSpPr>
        <p:spPr>
          <a:xfrm>
            <a:off x="2286000" y="162580"/>
            <a:ext cx="4450257" cy="523220"/>
          </a:xfrm>
          <a:prstGeom prst="rect">
            <a:avLst/>
          </a:prstGeom>
          <a:noFill/>
        </p:spPr>
        <p:txBody>
          <a:bodyPr wrap="none" rtlCol="0">
            <a:spAutoFit/>
          </a:bodyPr>
          <a:lstStyle/>
          <a:p>
            <a:r>
              <a:rPr lang="en-US" b="1" dirty="0">
                <a:solidFill>
                  <a:srgbClr val="FF0000"/>
                </a:solidFill>
              </a:rPr>
              <a:t>How to read a Skew-T diagram</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p:cNvPicPr>
            <a:picLocks noChangeAspect="1" noChangeArrowheads="1"/>
          </p:cNvPicPr>
          <p:nvPr/>
        </p:nvPicPr>
        <p:blipFill>
          <a:blip r:embed="rId3" cstate="print"/>
          <a:srcRect l="3898" t="3797" r="6685" b="11392"/>
          <a:stretch>
            <a:fillRect/>
          </a:stretch>
        </p:blipFill>
        <p:spPr bwMode="auto">
          <a:xfrm>
            <a:off x="0" y="762000"/>
            <a:ext cx="9126940" cy="5715000"/>
          </a:xfrm>
          <a:prstGeom prst="rect">
            <a:avLst/>
          </a:prstGeom>
          <a:noFill/>
          <a:ln w="9525">
            <a:noFill/>
            <a:miter lim="800000"/>
            <a:headEnd/>
            <a:tailEnd/>
          </a:ln>
        </p:spPr>
      </p:pic>
      <p:sp>
        <p:nvSpPr>
          <p:cNvPr id="7" name="Rectangle 6"/>
          <p:cNvSpPr/>
          <p:nvPr/>
        </p:nvSpPr>
        <p:spPr bwMode="auto">
          <a:xfrm>
            <a:off x="152400" y="1447800"/>
            <a:ext cx="1752600" cy="1676400"/>
          </a:xfrm>
          <a:prstGeom prst="rect">
            <a:avLst/>
          </a:prstGeom>
          <a:solidFill>
            <a:schemeClr val="accent2"/>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dirty="0">
              <a:ln>
                <a:noFill/>
              </a:ln>
              <a:solidFill>
                <a:schemeClr val="bg2"/>
              </a:solidFill>
              <a:effectLst/>
              <a:latin typeface="+mn-lt"/>
            </a:endParaRPr>
          </a:p>
        </p:txBody>
      </p:sp>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36</a:t>
            </a:fld>
            <a:endParaRPr lang="en-US"/>
          </a:p>
        </p:txBody>
      </p:sp>
      <p:sp>
        <p:nvSpPr>
          <p:cNvPr id="4" name="Rectangle 2"/>
          <p:cNvSpPr txBox="1">
            <a:spLocks noChangeArrowheads="1"/>
          </p:cNvSpPr>
          <p:nvPr/>
        </p:nvSpPr>
        <p:spPr>
          <a:xfrm>
            <a:off x="-457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Buoyancy of A</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Lifted Parcel (1)</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5" name="TextBox 4"/>
          <p:cNvSpPr txBox="1"/>
          <p:nvPr/>
        </p:nvSpPr>
        <p:spPr>
          <a:xfrm>
            <a:off x="394786" y="6381690"/>
            <a:ext cx="8292014" cy="400110"/>
          </a:xfrm>
          <a:prstGeom prst="rect">
            <a:avLst/>
          </a:prstGeom>
          <a:noFill/>
        </p:spPr>
        <p:txBody>
          <a:bodyPr wrap="none" rtlCol="0">
            <a:spAutoFit/>
          </a:bodyPr>
          <a:lstStyle/>
          <a:p>
            <a:pPr algn="l"/>
            <a:r>
              <a:rPr lang="en-US" sz="2000" b="1" dirty="0">
                <a:solidFill>
                  <a:schemeClr val="tx2"/>
                </a:solidFill>
                <a:sym typeface="Symbol"/>
              </a:rPr>
              <a:t></a:t>
            </a:r>
            <a:r>
              <a:rPr lang="en-US" sz="2000" b="1" dirty="0">
                <a:solidFill>
                  <a:schemeClr val="tx2"/>
                </a:solidFill>
              </a:rPr>
              <a:t>’ and p’ can be considered as the difference between the environ. and the parcel</a:t>
            </a:r>
          </a:p>
        </p:txBody>
      </p:sp>
      <p:sp>
        <p:nvSpPr>
          <p:cNvPr id="6" name="Oval 5"/>
          <p:cNvSpPr/>
          <p:nvPr/>
        </p:nvSpPr>
        <p:spPr bwMode="auto">
          <a:xfrm>
            <a:off x="990600" y="2286000"/>
            <a:ext cx="457200" cy="533400"/>
          </a:xfrm>
          <a:prstGeom prst="ellipse">
            <a:avLst/>
          </a:prstGeom>
          <a:solidFill>
            <a:schemeClr val="tx1"/>
          </a:solidFill>
          <a:ln w="1270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9" name="Straight Arrow Connector 8"/>
          <p:cNvCxnSpPr/>
          <p:nvPr/>
        </p:nvCxnSpPr>
        <p:spPr bwMode="auto">
          <a:xfrm flipV="1">
            <a:off x="1219200" y="1905000"/>
            <a:ext cx="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graphicFrame>
        <p:nvGraphicFramePr>
          <p:cNvPr id="11" name="Object 10"/>
          <p:cNvGraphicFramePr>
            <a:graphicFrameLocks noChangeAspect="1"/>
          </p:cNvGraphicFramePr>
          <p:nvPr/>
        </p:nvGraphicFramePr>
        <p:xfrm>
          <a:off x="457200" y="2420937"/>
          <a:ext cx="962025" cy="267230"/>
        </p:xfrm>
        <a:graphic>
          <a:graphicData uri="http://schemas.openxmlformats.org/presentationml/2006/ole">
            <mc:AlternateContent xmlns:mc="http://schemas.openxmlformats.org/markup-compatibility/2006">
              <mc:Choice xmlns:v="urn:schemas-microsoft-com:vml" Requires="v">
                <p:oleObj name="Equation" r:id="rId4" imgW="685800" imgH="190440" progId="Equation.3">
                  <p:embed/>
                </p:oleObj>
              </mc:Choice>
              <mc:Fallback>
                <p:oleObj name="Equation" r:id="rId4" imgW="685800" imgH="19044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20937"/>
                        <a:ext cx="962025" cy="2672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934134" y="1918156"/>
            <a:ext cx="320922" cy="338554"/>
          </a:xfrm>
          <a:prstGeom prst="rect">
            <a:avLst/>
          </a:prstGeom>
          <a:noFill/>
        </p:spPr>
        <p:txBody>
          <a:bodyPr wrap="none" rtlCol="0">
            <a:spAutoFit/>
          </a:bodyPr>
          <a:lstStyle/>
          <a:p>
            <a:r>
              <a:rPr lang="en-US" sz="1600" b="1" i="1" dirty="0">
                <a:latin typeface="+mn-lt"/>
              </a:rPr>
              <a:t>w</a:t>
            </a:r>
            <a:endParaRPr lang="en-US" b="1" i="1" dirty="0">
              <a:latin typeface="+mn-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37</a:t>
            </a:fld>
            <a:endParaRPr lang="en-US"/>
          </a:p>
        </p:txBody>
      </p:sp>
      <p:grpSp>
        <p:nvGrpSpPr>
          <p:cNvPr id="6" name="Group 5"/>
          <p:cNvGrpSpPr/>
          <p:nvPr/>
        </p:nvGrpSpPr>
        <p:grpSpPr>
          <a:xfrm>
            <a:off x="838200" y="838200"/>
            <a:ext cx="7696200" cy="5793528"/>
            <a:chOff x="838200" y="838200"/>
            <a:chExt cx="7696200" cy="5793528"/>
          </a:xfrm>
        </p:grpSpPr>
        <p:pic>
          <p:nvPicPr>
            <p:cNvPr id="297987" name="Picture 3"/>
            <p:cNvPicPr>
              <a:picLocks noChangeAspect="1" noChangeArrowheads="1"/>
            </p:cNvPicPr>
            <p:nvPr/>
          </p:nvPicPr>
          <p:blipFill>
            <a:blip r:embed="rId2" cstate="print"/>
            <a:srcRect/>
            <a:stretch>
              <a:fillRect/>
            </a:stretch>
          </p:blipFill>
          <p:spPr bwMode="auto">
            <a:xfrm>
              <a:off x="838200" y="838200"/>
              <a:ext cx="7696200" cy="5793528"/>
            </a:xfrm>
            <a:prstGeom prst="rect">
              <a:avLst/>
            </a:prstGeom>
            <a:noFill/>
            <a:ln w="9525">
              <a:noFill/>
              <a:miter lim="800000"/>
              <a:headEnd/>
              <a:tailEnd/>
            </a:ln>
          </p:spPr>
        </p:pic>
        <p:sp>
          <p:nvSpPr>
            <p:cNvPr id="5" name="TextBox 4"/>
            <p:cNvSpPr txBox="1"/>
            <p:nvPr/>
          </p:nvSpPr>
          <p:spPr>
            <a:xfrm>
              <a:off x="4159708" y="4572000"/>
              <a:ext cx="412292" cy="646331"/>
            </a:xfrm>
            <a:prstGeom prst="rect">
              <a:avLst/>
            </a:prstGeom>
            <a:noFill/>
          </p:spPr>
          <p:txBody>
            <a:bodyPr wrap="none" rtlCol="0">
              <a:spAutoFit/>
            </a:bodyPr>
            <a:lstStyle/>
            <a:p>
              <a:r>
                <a:rPr lang="en-US" sz="3600" b="1" dirty="0">
                  <a:sym typeface="Symbol"/>
                </a:rPr>
                <a:t></a:t>
              </a:r>
              <a:endParaRPr lang="en-US" sz="4000" b="1" dirty="0"/>
            </a:p>
          </p:txBody>
        </p:sp>
      </p:grpSp>
      <p:sp>
        <p:nvSpPr>
          <p:cNvPr id="7" name="Rectangle 2"/>
          <p:cNvSpPr txBox="1">
            <a:spLocks noChangeArrowheads="1"/>
          </p:cNvSpPr>
          <p:nvPr/>
        </p:nvSpPr>
        <p:spPr>
          <a:xfrm>
            <a:off x="-457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Buoyancy of A</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Lifted Parcel (2)</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38</a:t>
            </a:fld>
            <a:endParaRPr lang="en-US"/>
          </a:p>
        </p:txBody>
      </p:sp>
      <p:pic>
        <p:nvPicPr>
          <p:cNvPr id="299010" name="Picture 2"/>
          <p:cNvPicPr>
            <a:picLocks noChangeAspect="1" noChangeArrowheads="1"/>
          </p:cNvPicPr>
          <p:nvPr/>
        </p:nvPicPr>
        <p:blipFill>
          <a:blip r:embed="rId2" cstate="print"/>
          <a:srcRect/>
          <a:stretch>
            <a:fillRect/>
          </a:stretch>
        </p:blipFill>
        <p:spPr bwMode="auto">
          <a:xfrm>
            <a:off x="-12356" y="895350"/>
            <a:ext cx="9192554" cy="5276850"/>
          </a:xfrm>
          <a:prstGeom prst="rect">
            <a:avLst/>
          </a:prstGeom>
          <a:noFill/>
          <a:ln w="9525">
            <a:noFill/>
            <a:miter lim="800000"/>
            <a:headEnd/>
            <a:tailEnd/>
          </a:ln>
        </p:spPr>
      </p:pic>
      <p:sp>
        <p:nvSpPr>
          <p:cNvPr id="4" name="Rectangle 2"/>
          <p:cNvSpPr txBox="1">
            <a:spLocks noChangeArrowheads="1"/>
          </p:cNvSpPr>
          <p:nvPr/>
        </p:nvSpPr>
        <p:spPr>
          <a:xfrm>
            <a:off x="-457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Buoyancy of A</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Lifted Parcel (3)</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5" name="Rectangle 4"/>
          <p:cNvSpPr/>
          <p:nvPr/>
        </p:nvSpPr>
        <p:spPr bwMode="auto">
          <a:xfrm>
            <a:off x="4648200" y="2667000"/>
            <a:ext cx="1143000" cy="8382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 name="Rectangle 5"/>
          <p:cNvSpPr/>
          <p:nvPr/>
        </p:nvSpPr>
        <p:spPr bwMode="auto">
          <a:xfrm>
            <a:off x="2286000" y="1987378"/>
            <a:ext cx="838200" cy="609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7" name="TextBox 6"/>
          <p:cNvSpPr txBox="1"/>
          <p:nvPr/>
        </p:nvSpPr>
        <p:spPr>
          <a:xfrm>
            <a:off x="394786" y="6172200"/>
            <a:ext cx="8292014" cy="400110"/>
          </a:xfrm>
          <a:prstGeom prst="rect">
            <a:avLst/>
          </a:prstGeom>
          <a:noFill/>
        </p:spPr>
        <p:txBody>
          <a:bodyPr wrap="none" rtlCol="0">
            <a:spAutoFit/>
          </a:bodyPr>
          <a:lstStyle/>
          <a:p>
            <a:pPr algn="l"/>
            <a:r>
              <a:rPr lang="en-US" sz="2000" b="1" dirty="0">
                <a:solidFill>
                  <a:schemeClr val="tx2"/>
                </a:solidFill>
                <a:sym typeface="Symbol"/>
              </a:rPr>
              <a:t>p</a:t>
            </a:r>
            <a:r>
              <a:rPr lang="en-US" sz="2000" b="1" dirty="0">
                <a:solidFill>
                  <a:schemeClr val="tx2"/>
                </a:solidFill>
              </a:rPr>
              <a:t>’ and T’ can be considered as the difference between the environ. and the parcel</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39</a:t>
            </a:fld>
            <a:endParaRPr lang="en-US"/>
          </a:p>
        </p:txBody>
      </p:sp>
      <p:pic>
        <p:nvPicPr>
          <p:cNvPr id="300034" name="Picture 2"/>
          <p:cNvPicPr>
            <a:picLocks noChangeAspect="1" noChangeArrowheads="1"/>
          </p:cNvPicPr>
          <p:nvPr/>
        </p:nvPicPr>
        <p:blipFill>
          <a:blip r:embed="rId3" cstate="print"/>
          <a:srcRect/>
          <a:stretch>
            <a:fillRect/>
          </a:stretch>
        </p:blipFill>
        <p:spPr bwMode="auto">
          <a:xfrm>
            <a:off x="57150" y="1368425"/>
            <a:ext cx="9029700" cy="4121150"/>
          </a:xfrm>
          <a:prstGeom prst="rect">
            <a:avLst/>
          </a:prstGeom>
          <a:noFill/>
          <a:ln w="9525">
            <a:noFill/>
            <a:miter lim="800000"/>
            <a:headEnd/>
            <a:tailEnd/>
          </a:ln>
        </p:spPr>
      </p:pic>
      <p:sp>
        <p:nvSpPr>
          <p:cNvPr id="4" name="Rectangle 2"/>
          <p:cNvSpPr txBox="1">
            <a:spLocks noChangeArrowheads="1"/>
          </p:cNvSpPr>
          <p:nvPr/>
        </p:nvSpPr>
        <p:spPr>
          <a:xfrm>
            <a:off x="-457200" y="3810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Buoyancy of A</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Lifted Parcel (4)</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5" name="TextBox 4"/>
          <p:cNvSpPr txBox="1"/>
          <p:nvPr/>
        </p:nvSpPr>
        <p:spPr>
          <a:xfrm>
            <a:off x="394786" y="5486400"/>
            <a:ext cx="8336898" cy="707886"/>
          </a:xfrm>
          <a:prstGeom prst="rect">
            <a:avLst/>
          </a:prstGeom>
          <a:noFill/>
        </p:spPr>
        <p:txBody>
          <a:bodyPr wrap="none" rtlCol="0">
            <a:spAutoFit/>
          </a:bodyPr>
          <a:lstStyle/>
          <a:p>
            <a:pPr algn="l"/>
            <a:r>
              <a:rPr lang="en-US" sz="2000" b="1" dirty="0">
                <a:solidFill>
                  <a:schemeClr val="tx2"/>
                </a:solidFill>
                <a:sym typeface="Symbol"/>
              </a:rPr>
              <a:t>T</a:t>
            </a:r>
            <a:r>
              <a:rPr lang="en-US" sz="2000" b="1" dirty="0">
                <a:solidFill>
                  <a:schemeClr val="tx2"/>
                </a:solidFill>
              </a:rPr>
              <a:t>’ and q’ can be considered as the difference between the environ. and the parcel,</a:t>
            </a:r>
          </a:p>
          <a:p>
            <a:pPr algn="l"/>
            <a:r>
              <a:rPr lang="en-US" sz="2000" b="1" i="1" dirty="0" err="1">
                <a:solidFill>
                  <a:schemeClr val="tx2"/>
                </a:solidFill>
                <a:latin typeface="+mj-lt"/>
              </a:rPr>
              <a:t>q</a:t>
            </a:r>
            <a:r>
              <a:rPr lang="en-US" sz="2000" b="1" i="1" baseline="-25000" dirty="0" err="1">
                <a:solidFill>
                  <a:schemeClr val="tx2"/>
                </a:solidFill>
                <a:latin typeface="+mj-lt"/>
              </a:rPr>
              <a:t>l</a:t>
            </a:r>
            <a:r>
              <a:rPr lang="en-US" sz="2000" b="1" dirty="0">
                <a:solidFill>
                  <a:schemeClr val="tx2"/>
                </a:solidFill>
              </a:rPr>
              <a:t> is the liquid water content in the parcel. </a:t>
            </a:r>
          </a:p>
        </p:txBody>
      </p:sp>
      <p:sp>
        <p:nvSpPr>
          <p:cNvPr id="6" name="Rectangle 5"/>
          <p:cNvSpPr/>
          <p:nvPr/>
        </p:nvSpPr>
        <p:spPr>
          <a:xfrm>
            <a:off x="-76200" y="6305490"/>
            <a:ext cx="6172200" cy="400110"/>
          </a:xfrm>
          <a:prstGeom prst="rect">
            <a:avLst/>
          </a:prstGeom>
        </p:spPr>
        <p:txBody>
          <a:bodyPr wrap="square">
            <a:spAutoFit/>
          </a:bodyPr>
          <a:lstStyle/>
          <a:p>
            <a:r>
              <a:rPr lang="en-US" sz="2000" dirty="0"/>
              <a:t>q’ = water vapor perturbation,   </a:t>
            </a:r>
            <a:r>
              <a:rPr lang="en-US" sz="2000" dirty="0" err="1"/>
              <a:t>q</a:t>
            </a:r>
            <a:r>
              <a:rPr lang="en-US" sz="2000" baseline="-25000" dirty="0" err="1"/>
              <a:t>l</a:t>
            </a:r>
            <a:r>
              <a:rPr lang="en-US" sz="2000" dirty="0"/>
              <a:t>=condensate in clouds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1524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Outline of Today’s Lecture</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4</a:t>
            </a:fld>
            <a:endParaRPr lang="en-US" dirty="0">
              <a:solidFill>
                <a:schemeClr val="bg2"/>
              </a:solidFill>
            </a:endParaRPr>
          </a:p>
        </p:txBody>
      </p:sp>
      <p:sp>
        <p:nvSpPr>
          <p:cNvPr id="6" name="Rectangle 3"/>
          <p:cNvSpPr txBox="1">
            <a:spLocks noChangeArrowheads="1"/>
          </p:cNvSpPr>
          <p:nvPr/>
        </p:nvSpPr>
        <p:spPr bwMode="auto">
          <a:xfrm>
            <a:off x="0" y="9906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sz="300" b="1" kern="0" dirty="0">
                <a:latin typeface="Microsoft Sans Serif" pitchFamily="34" charset="0"/>
              </a:rPr>
              <a:t>	</a:t>
            </a:r>
            <a:endParaRPr lang="en-US" sz="10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Atmospheric Convection: </a:t>
            </a:r>
          </a:p>
          <a:p>
            <a:pPr marL="800100" lvl="1" indent="-342900" algn="l">
              <a:spcBef>
                <a:spcPct val="20000"/>
              </a:spcBef>
              <a:buFontTx/>
              <a:buChar char="-"/>
              <a:defRPr/>
            </a:pPr>
            <a:r>
              <a:rPr lang="en-US" sz="1800" b="1" kern="0" dirty="0">
                <a:latin typeface="Microsoft Sans Serif" pitchFamily="34" charset="0"/>
              </a:rPr>
              <a:t>Definition</a:t>
            </a:r>
          </a:p>
          <a:p>
            <a:pPr marL="800100" lvl="1" indent="-342900" algn="l">
              <a:spcBef>
                <a:spcPct val="20000"/>
              </a:spcBef>
              <a:buFontTx/>
              <a:buChar char="-"/>
              <a:defRPr/>
            </a:pPr>
            <a:r>
              <a:rPr lang="en-US" sz="1800" b="1" kern="0" dirty="0">
                <a:latin typeface="Microsoft Sans Serif" pitchFamily="34" charset="0"/>
              </a:rPr>
              <a:t>Roles – Radiative-convection equilibrium </a:t>
            </a:r>
          </a:p>
          <a:p>
            <a:pPr marL="800100" lvl="1" indent="-342900" algn="l">
              <a:spcBef>
                <a:spcPct val="20000"/>
              </a:spcBef>
              <a:buFontTx/>
              <a:buChar char="-"/>
              <a:defRPr/>
            </a:pPr>
            <a:r>
              <a:rPr lang="en-US" sz="1800" b="1" kern="0" dirty="0">
                <a:latin typeface="Microsoft Sans Serif" pitchFamily="34" charset="0"/>
              </a:rPr>
              <a:t>Types</a:t>
            </a:r>
          </a:p>
          <a:p>
            <a:pPr marL="800100" lvl="1" indent="-342900" algn="l">
              <a:spcBef>
                <a:spcPct val="20000"/>
              </a:spcBef>
              <a:buFontTx/>
              <a:buChar char="-"/>
              <a:defRPr/>
            </a:pPr>
            <a:r>
              <a:rPr lang="en-US" sz="1800" b="1" kern="0" dirty="0">
                <a:latin typeface="Microsoft Sans Serif" pitchFamily="34" charset="0"/>
              </a:rPr>
              <a:t>Distributions</a:t>
            </a:r>
          </a:p>
          <a:p>
            <a:pPr marL="800100" lvl="1" indent="-342900" algn="l">
              <a:spcBef>
                <a:spcPct val="20000"/>
              </a:spcBef>
              <a:buFontTx/>
              <a:buChar char="-"/>
              <a:defRPr/>
            </a:pPr>
            <a:r>
              <a:rPr lang="en-US" sz="1800" b="1" kern="0" dirty="0">
                <a:latin typeface="Microsoft Sans Serif" pitchFamily="34" charset="0"/>
              </a:rPr>
              <a:t>Diurnal cycle</a:t>
            </a:r>
          </a:p>
          <a:p>
            <a:pPr marL="800100" lvl="1" indent="-342900" algn="l">
              <a:spcBef>
                <a:spcPct val="20000"/>
              </a:spcBef>
              <a:defRPr/>
            </a:pPr>
            <a:endParaRPr lang="en-US" sz="1800" b="1" kern="0" dirty="0">
              <a:solidFill>
                <a:schemeClr val="bg1"/>
              </a:solidFill>
              <a:latin typeface="Microsoft Sans Serif" pitchFamily="34" charset="0"/>
            </a:endParaRPr>
          </a:p>
          <a:p>
            <a:pPr marL="0" lvl="1" indent="-342900" algn="l">
              <a:spcBef>
                <a:spcPct val="20000"/>
              </a:spcBef>
              <a:buFont typeface="Arial" pitchFamily="34" charset="0"/>
              <a:buChar char="•"/>
              <a:defRPr/>
            </a:pPr>
            <a:r>
              <a:rPr lang="en-US" sz="2400" b="1" kern="0" dirty="0">
                <a:solidFill>
                  <a:schemeClr val="bg1"/>
                </a:solidFill>
                <a:latin typeface="Microsoft Sans Serif" pitchFamily="34" charset="0"/>
              </a:rPr>
              <a:t>Quantifying Convection:</a:t>
            </a:r>
            <a:endParaRPr lang="en-US" sz="2400" b="1" kern="0" dirty="0">
              <a:latin typeface="Microsoft Sans Serif" pitchFamily="34" charset="0"/>
            </a:endParaRPr>
          </a:p>
          <a:p>
            <a:pPr marL="800100" lvl="1" indent="-342900" algn="l">
              <a:spcBef>
                <a:spcPct val="20000"/>
              </a:spcBef>
              <a:buFontTx/>
              <a:buChar char="-"/>
              <a:defRPr/>
            </a:pPr>
            <a:r>
              <a:rPr lang="en-US" sz="1800" b="1" kern="0" dirty="0">
                <a:latin typeface="Microsoft Sans Serif" pitchFamily="34" charset="0"/>
              </a:rPr>
              <a:t>Lapse rates </a:t>
            </a:r>
          </a:p>
          <a:p>
            <a:pPr marL="800100" lvl="1" indent="-342900" algn="l">
              <a:spcBef>
                <a:spcPct val="20000"/>
              </a:spcBef>
              <a:buFontTx/>
              <a:buChar char="-"/>
              <a:defRPr/>
            </a:pPr>
            <a:r>
              <a:rPr lang="en-US" sz="1800" b="1" kern="0" dirty="0">
                <a:latin typeface="Microsoft Sans Serif" pitchFamily="34" charset="0"/>
              </a:rPr>
              <a:t>Instability</a:t>
            </a:r>
          </a:p>
          <a:p>
            <a:pPr marL="800100" lvl="1" indent="-342900" algn="l">
              <a:spcBef>
                <a:spcPct val="20000"/>
              </a:spcBef>
              <a:buFontTx/>
              <a:buChar char="-"/>
              <a:defRPr/>
            </a:pPr>
            <a:r>
              <a:rPr lang="en-US" sz="1800" b="1" kern="0" dirty="0">
                <a:latin typeface="Microsoft Sans Serif" pitchFamily="34" charset="0"/>
              </a:rPr>
              <a:t>Buoyancy</a:t>
            </a:r>
          </a:p>
          <a:p>
            <a:pPr marL="800100" lvl="1" indent="-342900" algn="l">
              <a:spcBef>
                <a:spcPct val="20000"/>
              </a:spcBef>
              <a:buFontTx/>
              <a:buChar char="-"/>
              <a:defRPr/>
            </a:pPr>
            <a:r>
              <a:rPr lang="en-US" sz="1800" b="1" kern="0" dirty="0">
                <a:latin typeface="Microsoft Sans Serif" pitchFamily="34" charset="0"/>
              </a:rPr>
              <a:t>CAPE and CIN</a:t>
            </a:r>
          </a:p>
          <a:p>
            <a:pPr marL="800100" lvl="1" indent="-342900" algn="l">
              <a:spcBef>
                <a:spcPct val="20000"/>
              </a:spcBef>
              <a:buFontTx/>
              <a:buChar char="-"/>
              <a:defRPr/>
            </a:pPr>
            <a:r>
              <a:rPr lang="en-US" sz="1800" b="1" kern="0" dirty="0">
                <a:latin typeface="Microsoft Sans Serif" pitchFamily="34" charset="0"/>
              </a:rPr>
              <a:t>Lateral mixing -- entrainment and detrainment</a:t>
            </a:r>
          </a:p>
          <a:p>
            <a:pPr marL="800100" lvl="1" indent="-342900" algn="l">
              <a:spcBef>
                <a:spcPct val="20000"/>
              </a:spcBef>
              <a:buFontTx/>
              <a:buChar char="-"/>
              <a:defRPr/>
            </a:pPr>
            <a:r>
              <a:rPr lang="en-US" sz="1800" b="1" kern="0" dirty="0">
                <a:latin typeface="Microsoft Sans Serif" pitchFamily="34" charset="0"/>
              </a:rPr>
              <a:t>Heating rates Q1 and Q2</a:t>
            </a:r>
          </a:p>
          <a:p>
            <a:pPr marL="800100" lvl="1" indent="-342900" algn="l">
              <a:spcBef>
                <a:spcPct val="20000"/>
              </a:spcBef>
              <a:defRPr/>
            </a:pPr>
            <a:endParaRPr lang="en-US" sz="1800" b="1" kern="0" dirty="0">
              <a:latin typeface="Microsoft Sans Serif" pitchFamily="34" charset="0"/>
            </a:endParaRPr>
          </a:p>
          <a:p>
            <a:pPr marL="342900" indent="-342900" algn="l">
              <a:spcBef>
                <a:spcPct val="20000"/>
              </a:spcBef>
              <a:buFontTx/>
              <a:buChar char="•"/>
              <a:defRPr/>
            </a:pPr>
            <a:endParaRPr lang="en-US" sz="1200" b="1" kern="0" dirty="0">
              <a:solidFill>
                <a:schemeClr val="bg1"/>
              </a:solidFill>
              <a:latin typeface="Microsoft Sans Serif" pitchFamily="34" charset="0"/>
            </a:endParaRPr>
          </a:p>
        </p:txBody>
      </p:sp>
      <p:sp>
        <p:nvSpPr>
          <p:cNvPr id="7"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40</a:t>
            </a:fld>
            <a:endParaRPr lang="en-US"/>
          </a:p>
        </p:txBody>
      </p:sp>
      <p:pic>
        <p:nvPicPr>
          <p:cNvPr id="301058" name="Picture 2"/>
          <p:cNvPicPr>
            <a:picLocks noChangeAspect="1" noChangeArrowheads="1"/>
          </p:cNvPicPr>
          <p:nvPr/>
        </p:nvPicPr>
        <p:blipFill>
          <a:blip r:embed="rId3" cstate="print"/>
          <a:srcRect/>
          <a:stretch>
            <a:fillRect/>
          </a:stretch>
        </p:blipFill>
        <p:spPr bwMode="auto">
          <a:xfrm>
            <a:off x="0" y="507966"/>
            <a:ext cx="9144000" cy="5435634"/>
          </a:xfrm>
          <a:prstGeom prst="rect">
            <a:avLst/>
          </a:prstGeom>
          <a:noFill/>
          <a:ln w="9525">
            <a:noFill/>
            <a:miter lim="800000"/>
            <a:headEnd/>
            <a:tailEnd/>
          </a:ln>
        </p:spPr>
      </p:pic>
      <p:sp>
        <p:nvSpPr>
          <p:cNvPr id="4" name="Rectangle 2"/>
          <p:cNvSpPr txBox="1">
            <a:spLocks noChangeArrowheads="1"/>
          </p:cNvSpPr>
          <p:nvPr/>
        </p:nvSpPr>
        <p:spPr>
          <a:xfrm>
            <a:off x="-3810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Convective</a:t>
            </a:r>
            <a:r>
              <a:rPr kumimoji="0" lang="en-US" b="1" i="0" u="none" strike="noStrike" kern="0" cap="none" spc="0" normalizeH="0" noProof="0" dirty="0">
                <a:ln>
                  <a:noFill/>
                </a:ln>
                <a:solidFill>
                  <a:schemeClr val="tx2"/>
                </a:solidFill>
                <a:effectLst/>
                <a:uLnTx/>
                <a:uFillTx/>
                <a:latin typeface="Arial" charset="0"/>
                <a:ea typeface="SimSun" pitchFamily="2" charset="-122"/>
                <a:cs typeface="+mj-cs"/>
              </a:rPr>
              <a:t> Available Potential Energy (CAPE)</a:t>
            </a:r>
            <a:endPar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5" name="TextBox 4"/>
          <p:cNvSpPr txBox="1"/>
          <p:nvPr/>
        </p:nvSpPr>
        <p:spPr>
          <a:xfrm>
            <a:off x="3471905" y="2971800"/>
            <a:ext cx="947695" cy="400110"/>
          </a:xfrm>
          <a:prstGeom prst="rect">
            <a:avLst/>
          </a:prstGeom>
          <a:noFill/>
        </p:spPr>
        <p:txBody>
          <a:bodyPr wrap="none" rtlCol="0">
            <a:spAutoFit/>
          </a:bodyPr>
          <a:lstStyle/>
          <a:p>
            <a:r>
              <a:rPr lang="en-US" sz="2000" b="1" dirty="0"/>
              <a:t>in m</a:t>
            </a:r>
            <a:r>
              <a:rPr lang="en-US" sz="2000" b="1" baseline="30000" dirty="0"/>
              <a:t>2</a:t>
            </a:r>
            <a:r>
              <a:rPr lang="en-US" sz="2000" b="1" dirty="0"/>
              <a:t>/s</a:t>
            </a:r>
            <a:r>
              <a:rPr lang="en-US" sz="2000" b="1" baseline="30000" dirty="0"/>
              <a:t>2</a:t>
            </a:r>
          </a:p>
        </p:txBody>
      </p:sp>
      <p:grpSp>
        <p:nvGrpSpPr>
          <p:cNvPr id="9" name="Group 8"/>
          <p:cNvGrpSpPr/>
          <p:nvPr/>
        </p:nvGrpSpPr>
        <p:grpSpPr>
          <a:xfrm>
            <a:off x="237729" y="5943600"/>
            <a:ext cx="8412058" cy="883622"/>
            <a:chOff x="237729" y="5943600"/>
            <a:chExt cx="8412058" cy="883622"/>
          </a:xfrm>
        </p:grpSpPr>
        <p:graphicFrame>
          <p:nvGraphicFramePr>
            <p:cNvPr id="6" name="Object 5"/>
            <p:cNvGraphicFramePr>
              <a:graphicFrameLocks noChangeAspect="1"/>
            </p:cNvGraphicFramePr>
            <p:nvPr/>
          </p:nvGraphicFramePr>
          <p:xfrm>
            <a:off x="3336925" y="5943600"/>
            <a:ext cx="4533900" cy="635000"/>
          </p:xfrm>
          <a:graphic>
            <a:graphicData uri="http://schemas.openxmlformats.org/presentationml/2006/ole">
              <mc:AlternateContent xmlns:mc="http://schemas.openxmlformats.org/markup-compatibility/2006">
                <mc:Choice xmlns:v="urn:schemas-microsoft-com:vml" Requires="v">
                  <p:oleObj name="Equation" r:id="rId4" imgW="2539800" imgH="355320" progId="Equation.3">
                    <p:embed/>
                  </p:oleObj>
                </mc:Choice>
                <mc:Fallback>
                  <p:oleObj name="Equation" r:id="rId4" imgW="2539800" imgH="35532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6925" y="5943600"/>
                          <a:ext cx="4533900" cy="635000"/>
                        </a:xfrm>
                        <a:prstGeom prst="rect">
                          <a:avLst/>
                        </a:prstGeom>
                        <a:solidFill>
                          <a:schemeClr val="tx1"/>
                        </a:solidFill>
                      </p:spPr>
                    </p:pic>
                  </p:oleObj>
                </mc:Fallback>
              </mc:AlternateContent>
            </a:graphicData>
          </a:graphic>
        </p:graphicFrame>
        <p:sp>
          <p:nvSpPr>
            <p:cNvPr id="7" name="TextBox 6"/>
            <p:cNvSpPr txBox="1"/>
            <p:nvPr/>
          </p:nvSpPr>
          <p:spPr>
            <a:xfrm>
              <a:off x="237729" y="6015335"/>
              <a:ext cx="2962671" cy="461665"/>
            </a:xfrm>
            <a:prstGeom prst="rect">
              <a:avLst/>
            </a:prstGeom>
            <a:noFill/>
          </p:spPr>
          <p:txBody>
            <a:bodyPr wrap="none" rtlCol="0">
              <a:spAutoFit/>
            </a:bodyPr>
            <a:lstStyle/>
            <a:p>
              <a:pPr algn="l"/>
              <a:r>
                <a:rPr lang="en-US" sz="2400" b="1" dirty="0"/>
                <a:t>For most applications: </a:t>
              </a:r>
            </a:p>
          </p:txBody>
        </p:sp>
        <p:sp>
          <p:nvSpPr>
            <p:cNvPr id="8" name="TextBox 7"/>
            <p:cNvSpPr txBox="1"/>
            <p:nvPr/>
          </p:nvSpPr>
          <p:spPr>
            <a:xfrm>
              <a:off x="914400" y="6457890"/>
              <a:ext cx="7735387" cy="369332"/>
            </a:xfrm>
            <a:prstGeom prst="rect">
              <a:avLst/>
            </a:prstGeom>
            <a:noFill/>
          </p:spPr>
          <p:txBody>
            <a:bodyPr wrap="none" rtlCol="0">
              <a:spAutoFit/>
            </a:bodyPr>
            <a:lstStyle/>
            <a:p>
              <a:pPr algn="l"/>
              <a:r>
                <a:rPr lang="en-US" sz="1800" b="1" dirty="0"/>
                <a:t>R=287 J K</a:t>
              </a:r>
              <a:r>
                <a:rPr lang="en-US" sz="1800" b="1" baseline="30000" dirty="0"/>
                <a:t>-1</a:t>
              </a:r>
              <a:r>
                <a:rPr lang="en-US" sz="1800" b="1" dirty="0"/>
                <a:t> kg</a:t>
              </a:r>
              <a:r>
                <a:rPr lang="en-US" sz="1800" b="1" baseline="30000" dirty="0"/>
                <a:t>-1</a:t>
              </a:r>
              <a:r>
                <a:rPr lang="en-US" sz="1800" b="1" dirty="0"/>
                <a:t>, </a:t>
              </a:r>
              <a:r>
                <a:rPr lang="en-US" sz="1800" b="1" dirty="0" err="1"/>
                <a:t>T</a:t>
              </a:r>
              <a:r>
                <a:rPr lang="en-US" sz="1800" b="1" baseline="-25000" dirty="0" err="1"/>
                <a:t>vp</a:t>
              </a:r>
              <a:r>
                <a:rPr lang="en-US" sz="1800" b="1" dirty="0"/>
                <a:t> and </a:t>
              </a:r>
              <a:r>
                <a:rPr lang="en-US" sz="1800" b="1" dirty="0" err="1"/>
                <a:t>T</a:t>
              </a:r>
              <a:r>
                <a:rPr lang="en-US" sz="1800" b="1" baseline="-25000" dirty="0" err="1"/>
                <a:t>ve</a:t>
              </a:r>
              <a:r>
                <a:rPr lang="en-US" sz="1800" b="1" dirty="0"/>
                <a:t> are virtual Temp(=T+0.61q) for the parcel and environ.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41</a:t>
            </a:fld>
            <a:endParaRPr lang="en-US"/>
          </a:p>
        </p:txBody>
      </p:sp>
      <p:pic>
        <p:nvPicPr>
          <p:cNvPr id="302082" name="Picture 2"/>
          <p:cNvPicPr>
            <a:picLocks noChangeAspect="1" noChangeArrowheads="1"/>
          </p:cNvPicPr>
          <p:nvPr/>
        </p:nvPicPr>
        <p:blipFill>
          <a:blip r:embed="rId2" cstate="print"/>
          <a:srcRect/>
          <a:stretch>
            <a:fillRect/>
          </a:stretch>
        </p:blipFill>
        <p:spPr bwMode="auto">
          <a:xfrm>
            <a:off x="0" y="990600"/>
            <a:ext cx="9130569" cy="5029200"/>
          </a:xfrm>
          <a:prstGeom prst="rect">
            <a:avLst/>
          </a:prstGeom>
          <a:noFill/>
          <a:ln w="9525">
            <a:noFill/>
            <a:miter lim="800000"/>
            <a:headEnd/>
            <a:tailEnd/>
          </a:ln>
        </p:spPr>
      </p:pic>
      <p:sp>
        <p:nvSpPr>
          <p:cNvPr id="4" name="Rectangle 2"/>
          <p:cNvSpPr txBox="1">
            <a:spLocks noChangeArrowheads="1"/>
          </p:cNvSpPr>
          <p:nvPr/>
        </p:nvSpPr>
        <p:spPr>
          <a:xfrm>
            <a:off x="-762000" y="304800"/>
            <a:ext cx="102108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b="1" kern="0" noProof="0" dirty="0">
                <a:solidFill>
                  <a:schemeClr val="tx2"/>
                </a:solidFill>
                <a:latin typeface="Arial" charset="0"/>
                <a:ea typeface="SimSun" pitchFamily="2" charset="-122"/>
                <a:cs typeface="+mj-cs"/>
              </a:rPr>
              <a:t>Choice of Moist </a:t>
            </a:r>
            <a:r>
              <a:rPr lang="en-US" b="1" kern="0" noProof="0" dirty="0" err="1">
                <a:solidFill>
                  <a:schemeClr val="tx2"/>
                </a:solidFill>
                <a:latin typeface="Arial" charset="0"/>
                <a:ea typeface="SimSun" pitchFamily="2" charset="-122"/>
                <a:cs typeface="+mj-cs"/>
              </a:rPr>
              <a:t>Adiabat</a:t>
            </a:r>
            <a:r>
              <a:rPr lang="en-US" b="1" kern="0" dirty="0">
                <a:solidFill>
                  <a:schemeClr val="tx2"/>
                </a:solidFill>
                <a:latin typeface="Arial" charset="0"/>
                <a:ea typeface="SimSun" pitchFamily="2" charset="-122"/>
                <a:cs typeface="+mj-cs"/>
              </a:rPr>
              <a:t> for CAPE Calculations:</a:t>
            </a:r>
            <a:endPar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5" name="TextBox 4"/>
          <p:cNvSpPr txBox="1"/>
          <p:nvPr/>
        </p:nvSpPr>
        <p:spPr>
          <a:xfrm>
            <a:off x="1014491" y="1706280"/>
            <a:ext cx="2701381" cy="461665"/>
          </a:xfrm>
          <a:prstGeom prst="rect">
            <a:avLst/>
          </a:prstGeom>
          <a:noFill/>
        </p:spPr>
        <p:txBody>
          <a:bodyPr wrap="none" rtlCol="0">
            <a:spAutoFit/>
          </a:bodyPr>
          <a:lstStyle/>
          <a:p>
            <a:r>
              <a:rPr lang="en-US" sz="2000" b="1" dirty="0">
                <a:solidFill>
                  <a:schemeClr val="tx2"/>
                </a:solidFill>
                <a:sym typeface="Wingdings" pitchFamily="2" charset="2"/>
              </a:rPr>
              <a:t> </a:t>
            </a:r>
            <a:r>
              <a:rPr lang="en-US" sz="2400" b="1" dirty="0">
                <a:solidFill>
                  <a:schemeClr val="tx2"/>
                </a:solidFill>
                <a:latin typeface="Arial" pitchFamily="34" charset="0"/>
                <a:cs typeface="Arial" pitchFamily="34" charset="0"/>
              </a:rPr>
              <a:t>Smallest CAPE</a:t>
            </a:r>
            <a:endParaRPr lang="en-US" sz="2000" b="1" dirty="0">
              <a:solidFill>
                <a:schemeClr val="tx2"/>
              </a:solidFill>
              <a:latin typeface="Arial" pitchFamily="34" charset="0"/>
              <a:cs typeface="Arial" pitchFamily="34" charset="0"/>
            </a:endParaRPr>
          </a:p>
        </p:txBody>
      </p:sp>
      <p:sp>
        <p:nvSpPr>
          <p:cNvPr id="6" name="TextBox 5"/>
          <p:cNvSpPr txBox="1"/>
          <p:nvPr/>
        </p:nvSpPr>
        <p:spPr>
          <a:xfrm>
            <a:off x="2937992" y="5062386"/>
            <a:ext cx="2459328" cy="461665"/>
          </a:xfrm>
          <a:prstGeom prst="rect">
            <a:avLst/>
          </a:prstGeom>
          <a:noFill/>
        </p:spPr>
        <p:txBody>
          <a:bodyPr wrap="none" rtlCol="0">
            <a:spAutoFit/>
          </a:bodyPr>
          <a:lstStyle/>
          <a:p>
            <a:r>
              <a:rPr lang="en-US" sz="2400" b="1" dirty="0">
                <a:solidFill>
                  <a:schemeClr val="tx2"/>
                </a:solidFill>
                <a:sym typeface="Wingdings" pitchFamily="2" charset="2"/>
              </a:rPr>
              <a:t> Large</a:t>
            </a:r>
            <a:r>
              <a:rPr lang="en-US" sz="2400" b="1" dirty="0">
                <a:solidFill>
                  <a:schemeClr val="tx2"/>
                </a:solidFill>
                <a:latin typeface="Arial" pitchFamily="34" charset="0"/>
                <a:cs typeface="Arial" pitchFamily="34" charset="0"/>
              </a:rPr>
              <a:t>st CAPE</a:t>
            </a:r>
          </a:p>
        </p:txBody>
      </p:sp>
      <p:sp>
        <p:nvSpPr>
          <p:cNvPr id="7" name="TextBox 6"/>
          <p:cNvSpPr txBox="1"/>
          <p:nvPr/>
        </p:nvSpPr>
        <p:spPr>
          <a:xfrm>
            <a:off x="390792" y="5924490"/>
            <a:ext cx="7677102" cy="461665"/>
          </a:xfrm>
          <a:prstGeom prst="rect">
            <a:avLst/>
          </a:prstGeom>
          <a:noFill/>
        </p:spPr>
        <p:txBody>
          <a:bodyPr wrap="none" rtlCol="0">
            <a:spAutoFit/>
          </a:bodyPr>
          <a:lstStyle/>
          <a:p>
            <a:pPr algn="l"/>
            <a:r>
              <a:rPr lang="en-US" sz="2400" b="1" dirty="0">
                <a:solidFill>
                  <a:schemeClr val="tx2"/>
                </a:solidFill>
                <a:latin typeface="Arial" pitchFamily="34" charset="0"/>
                <a:cs typeface="Arial" pitchFamily="34" charset="0"/>
                <a:sym typeface="Wingdings" pitchFamily="2" charset="2"/>
              </a:rPr>
              <a:t>Reality is somewhere between these two extremes!</a:t>
            </a:r>
            <a:endParaRPr lang="en-US" sz="2400" b="1" dirty="0">
              <a:solidFill>
                <a:schemeClr val="tx2"/>
              </a:solidFill>
              <a:latin typeface="Arial" pitchFamily="34" charset="0"/>
              <a:cs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42</a:t>
            </a:fld>
            <a:endParaRPr lang="en-US"/>
          </a:p>
        </p:txBody>
      </p:sp>
      <p:grpSp>
        <p:nvGrpSpPr>
          <p:cNvPr id="5" name="Group 4"/>
          <p:cNvGrpSpPr/>
          <p:nvPr/>
        </p:nvGrpSpPr>
        <p:grpSpPr>
          <a:xfrm>
            <a:off x="70338" y="76200"/>
            <a:ext cx="8997462" cy="6732346"/>
            <a:chOff x="70338" y="76200"/>
            <a:chExt cx="8997462" cy="6732346"/>
          </a:xfrm>
        </p:grpSpPr>
        <p:pic>
          <p:nvPicPr>
            <p:cNvPr id="303106" name="Picture 2"/>
            <p:cNvPicPr>
              <a:picLocks noChangeAspect="1" noChangeArrowheads="1"/>
            </p:cNvPicPr>
            <p:nvPr/>
          </p:nvPicPr>
          <p:blipFill>
            <a:blip r:embed="rId3" cstate="print"/>
            <a:srcRect/>
            <a:stretch>
              <a:fillRect/>
            </a:stretch>
          </p:blipFill>
          <p:spPr bwMode="auto">
            <a:xfrm>
              <a:off x="70338" y="76200"/>
              <a:ext cx="8991600" cy="6732346"/>
            </a:xfrm>
            <a:prstGeom prst="rect">
              <a:avLst/>
            </a:prstGeom>
            <a:solidFill>
              <a:schemeClr val="tx1"/>
            </a:solidFill>
            <a:ln w="9525">
              <a:noFill/>
              <a:miter lim="800000"/>
              <a:headEnd/>
              <a:tailEnd/>
            </a:ln>
          </p:spPr>
        </p:pic>
        <p:sp>
          <p:nvSpPr>
            <p:cNvPr id="4" name="Rectangle 3"/>
            <p:cNvSpPr/>
            <p:nvPr/>
          </p:nvSpPr>
          <p:spPr bwMode="auto">
            <a:xfrm>
              <a:off x="7086600" y="76200"/>
              <a:ext cx="1981200" cy="3048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cxnSp>
        <p:nvCxnSpPr>
          <p:cNvPr id="7" name="Straight Arrow Connector 6"/>
          <p:cNvCxnSpPr/>
          <p:nvPr/>
        </p:nvCxnSpPr>
        <p:spPr bwMode="auto">
          <a:xfrm>
            <a:off x="3868614" y="3505200"/>
            <a:ext cx="0" cy="1143000"/>
          </a:xfrm>
          <a:prstGeom prst="straightConnector1">
            <a:avLst/>
          </a:prstGeom>
          <a:solidFill>
            <a:schemeClr val="accent1"/>
          </a:solidFill>
          <a:ln w="31750" cap="flat" cmpd="sng" algn="ctr">
            <a:solidFill>
              <a:schemeClr val="tx2"/>
            </a:solidFill>
            <a:prstDash val="solid"/>
            <a:round/>
            <a:headEnd type="none" w="med" len="med"/>
            <a:tailEnd type="arrow"/>
          </a:ln>
          <a:effectLst/>
        </p:spPr>
      </p:cxnSp>
      <p:grpSp>
        <p:nvGrpSpPr>
          <p:cNvPr id="8" name="Group 7"/>
          <p:cNvGrpSpPr/>
          <p:nvPr/>
        </p:nvGrpSpPr>
        <p:grpSpPr>
          <a:xfrm>
            <a:off x="1905000" y="549275"/>
            <a:ext cx="7315200" cy="822325"/>
            <a:chOff x="237729" y="5943342"/>
            <a:chExt cx="7315200" cy="822325"/>
          </a:xfrm>
        </p:grpSpPr>
        <p:graphicFrame>
          <p:nvGraphicFramePr>
            <p:cNvPr id="9" name="Object 8"/>
            <p:cNvGraphicFramePr>
              <a:graphicFrameLocks noChangeAspect="1"/>
            </p:cNvGraphicFramePr>
            <p:nvPr/>
          </p:nvGraphicFramePr>
          <p:xfrm>
            <a:off x="3327004" y="5943342"/>
            <a:ext cx="3994150" cy="558800"/>
          </p:xfrm>
          <a:graphic>
            <a:graphicData uri="http://schemas.openxmlformats.org/presentationml/2006/ole">
              <mc:AlternateContent xmlns:mc="http://schemas.openxmlformats.org/markup-compatibility/2006">
                <mc:Choice xmlns:v="urn:schemas-microsoft-com:vml" Requires="v">
                  <p:oleObj name="Equation" r:id="rId4" imgW="2539800" imgH="355320" progId="Equation.3">
                    <p:embed/>
                  </p:oleObj>
                </mc:Choice>
                <mc:Fallback>
                  <p:oleObj name="Equation" r:id="rId4" imgW="2539800" imgH="35532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004" y="5943342"/>
                          <a:ext cx="3994150" cy="558800"/>
                        </a:xfrm>
                        <a:prstGeom prst="rect">
                          <a:avLst/>
                        </a:prstGeom>
                        <a:solidFill>
                          <a:schemeClr val="tx1"/>
                        </a:solidFill>
                      </p:spPr>
                    </p:pic>
                  </p:oleObj>
                </mc:Fallback>
              </mc:AlternateContent>
            </a:graphicData>
          </a:graphic>
        </p:graphicFrame>
        <p:sp>
          <p:nvSpPr>
            <p:cNvPr id="10" name="TextBox 9"/>
            <p:cNvSpPr txBox="1"/>
            <p:nvPr/>
          </p:nvSpPr>
          <p:spPr>
            <a:xfrm>
              <a:off x="237729" y="6015335"/>
              <a:ext cx="184731" cy="369332"/>
            </a:xfrm>
            <a:prstGeom prst="rect">
              <a:avLst/>
            </a:prstGeom>
            <a:noFill/>
          </p:spPr>
          <p:txBody>
            <a:bodyPr wrap="none" rtlCol="0">
              <a:spAutoFit/>
            </a:bodyPr>
            <a:lstStyle/>
            <a:p>
              <a:pPr algn="l"/>
              <a:endParaRPr lang="en-US" sz="1800" b="1" dirty="0"/>
            </a:p>
          </p:txBody>
        </p:sp>
        <p:sp>
          <p:nvSpPr>
            <p:cNvPr id="11" name="TextBox 10"/>
            <p:cNvSpPr txBox="1"/>
            <p:nvPr/>
          </p:nvSpPr>
          <p:spPr>
            <a:xfrm>
              <a:off x="1439909" y="6457890"/>
              <a:ext cx="6113020" cy="307777"/>
            </a:xfrm>
            <a:prstGeom prst="rect">
              <a:avLst/>
            </a:prstGeom>
            <a:noFill/>
          </p:spPr>
          <p:txBody>
            <a:bodyPr wrap="none" rtlCol="0">
              <a:spAutoFit/>
            </a:bodyPr>
            <a:lstStyle/>
            <a:p>
              <a:pPr algn="l"/>
              <a:r>
                <a:rPr lang="en-US" sz="1400" b="1" dirty="0"/>
                <a:t>R=287 J K</a:t>
              </a:r>
              <a:r>
                <a:rPr lang="en-US" sz="1400" b="1" baseline="30000" dirty="0"/>
                <a:t>-1</a:t>
              </a:r>
              <a:r>
                <a:rPr lang="en-US" sz="1400" b="1" dirty="0"/>
                <a:t> kg</a:t>
              </a:r>
              <a:r>
                <a:rPr lang="en-US" sz="1400" b="1" baseline="30000" dirty="0"/>
                <a:t>-1</a:t>
              </a:r>
              <a:r>
                <a:rPr lang="en-US" sz="1400" b="1" dirty="0"/>
                <a:t>, </a:t>
              </a:r>
              <a:r>
                <a:rPr lang="en-US" sz="1400" b="1" dirty="0" err="1"/>
                <a:t>T</a:t>
              </a:r>
              <a:r>
                <a:rPr lang="en-US" sz="1400" b="1" baseline="-25000" dirty="0" err="1"/>
                <a:t>vp</a:t>
              </a:r>
              <a:r>
                <a:rPr lang="en-US" sz="1400" b="1" dirty="0"/>
                <a:t> and </a:t>
              </a:r>
              <a:r>
                <a:rPr lang="en-US" sz="1400" b="1" dirty="0" err="1"/>
                <a:t>T</a:t>
              </a:r>
              <a:r>
                <a:rPr lang="en-US" sz="1400" b="1" baseline="-25000" dirty="0" err="1"/>
                <a:t>ve</a:t>
              </a:r>
              <a:r>
                <a:rPr lang="en-US" sz="1400" b="1" dirty="0"/>
                <a:t> are virtual Temp(=T+0.61q) for the parcel and environ.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43</a:t>
            </a:fld>
            <a:endParaRPr lang="en-US"/>
          </a:p>
        </p:txBody>
      </p:sp>
      <p:pic>
        <p:nvPicPr>
          <p:cNvPr id="286722" name="Picture 2" descr="http://www.stuffintheair.com/images/Convection.gif"/>
          <p:cNvPicPr>
            <a:picLocks noChangeAspect="1" noChangeArrowheads="1"/>
          </p:cNvPicPr>
          <p:nvPr/>
        </p:nvPicPr>
        <p:blipFill>
          <a:blip r:embed="rId2" cstate="print"/>
          <a:srcRect/>
          <a:stretch>
            <a:fillRect/>
          </a:stretch>
        </p:blipFill>
        <p:spPr bwMode="auto">
          <a:xfrm>
            <a:off x="3276600" y="533398"/>
            <a:ext cx="5334000" cy="6248402"/>
          </a:xfrm>
          <a:prstGeom prst="rect">
            <a:avLst/>
          </a:prstGeom>
          <a:noFill/>
        </p:spPr>
      </p:pic>
      <p:sp>
        <p:nvSpPr>
          <p:cNvPr id="4" name="TextBox 3"/>
          <p:cNvSpPr txBox="1"/>
          <p:nvPr/>
        </p:nvSpPr>
        <p:spPr>
          <a:xfrm>
            <a:off x="209735" y="5726668"/>
            <a:ext cx="3066865" cy="369332"/>
          </a:xfrm>
          <a:prstGeom prst="rect">
            <a:avLst/>
          </a:prstGeom>
          <a:noFill/>
        </p:spPr>
        <p:txBody>
          <a:bodyPr wrap="none" rtlCol="0">
            <a:spAutoFit/>
          </a:bodyPr>
          <a:lstStyle/>
          <a:p>
            <a:r>
              <a:rPr lang="en-US" sz="1800" b="1" dirty="0">
                <a:solidFill>
                  <a:schemeClr val="tx2"/>
                </a:solidFill>
              </a:rPr>
              <a:t>Lifting condensation level (LCL)</a:t>
            </a:r>
          </a:p>
        </p:txBody>
      </p:sp>
      <p:sp>
        <p:nvSpPr>
          <p:cNvPr id="5" name="TextBox 4"/>
          <p:cNvSpPr txBox="1"/>
          <p:nvPr/>
        </p:nvSpPr>
        <p:spPr>
          <a:xfrm>
            <a:off x="293091" y="4126468"/>
            <a:ext cx="2983509" cy="369332"/>
          </a:xfrm>
          <a:prstGeom prst="rect">
            <a:avLst/>
          </a:prstGeom>
          <a:noFill/>
        </p:spPr>
        <p:txBody>
          <a:bodyPr wrap="none" rtlCol="0">
            <a:spAutoFit/>
          </a:bodyPr>
          <a:lstStyle/>
          <a:p>
            <a:r>
              <a:rPr lang="en-US" sz="1800" b="1" dirty="0">
                <a:solidFill>
                  <a:schemeClr val="tx2"/>
                </a:solidFill>
              </a:rPr>
              <a:t>Level of Free Convection (LFC)</a:t>
            </a:r>
          </a:p>
        </p:txBody>
      </p:sp>
      <p:sp>
        <p:nvSpPr>
          <p:cNvPr id="6" name="TextBox 5"/>
          <p:cNvSpPr txBox="1"/>
          <p:nvPr/>
        </p:nvSpPr>
        <p:spPr>
          <a:xfrm>
            <a:off x="1358972" y="2069068"/>
            <a:ext cx="1765228" cy="369332"/>
          </a:xfrm>
          <a:prstGeom prst="rect">
            <a:avLst/>
          </a:prstGeom>
          <a:noFill/>
        </p:spPr>
        <p:txBody>
          <a:bodyPr wrap="none" rtlCol="0">
            <a:spAutoFit/>
          </a:bodyPr>
          <a:lstStyle/>
          <a:p>
            <a:r>
              <a:rPr lang="en-US" sz="1800" b="1" dirty="0">
                <a:solidFill>
                  <a:schemeClr val="tx2"/>
                </a:solidFill>
              </a:rPr>
              <a:t>Equilibrium Level</a:t>
            </a:r>
          </a:p>
        </p:txBody>
      </p:sp>
      <p:sp>
        <p:nvSpPr>
          <p:cNvPr id="7" name="Rectangle 2"/>
          <p:cNvSpPr txBox="1">
            <a:spLocks noChangeArrowheads="1"/>
          </p:cNvSpPr>
          <p:nvPr/>
        </p:nvSpPr>
        <p:spPr>
          <a:xfrm>
            <a:off x="-990600" y="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Buoyancy of A</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Lifted Parcel (5)</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8" name="TextBox 7"/>
          <p:cNvSpPr txBox="1"/>
          <p:nvPr/>
        </p:nvSpPr>
        <p:spPr>
          <a:xfrm>
            <a:off x="5286654" y="3212068"/>
            <a:ext cx="652743" cy="338554"/>
          </a:xfrm>
          <a:prstGeom prst="rect">
            <a:avLst/>
          </a:prstGeom>
          <a:noFill/>
        </p:spPr>
        <p:txBody>
          <a:bodyPr wrap="none" rtlCol="0">
            <a:spAutoFit/>
          </a:bodyPr>
          <a:lstStyle/>
          <a:p>
            <a:r>
              <a:rPr lang="en-US" sz="1600" b="1" dirty="0">
                <a:solidFill>
                  <a:schemeClr val="tx2"/>
                </a:solidFill>
              </a:rPr>
              <a:t>CAPE</a:t>
            </a:r>
          </a:p>
        </p:txBody>
      </p:sp>
      <p:sp>
        <p:nvSpPr>
          <p:cNvPr id="9" name="TextBox 8"/>
          <p:cNvSpPr txBox="1"/>
          <p:nvPr/>
        </p:nvSpPr>
        <p:spPr>
          <a:xfrm>
            <a:off x="5633142" y="5158310"/>
            <a:ext cx="474810" cy="338554"/>
          </a:xfrm>
          <a:prstGeom prst="rect">
            <a:avLst/>
          </a:prstGeom>
          <a:noFill/>
        </p:spPr>
        <p:txBody>
          <a:bodyPr wrap="none" rtlCol="0">
            <a:spAutoFit/>
          </a:bodyPr>
          <a:lstStyle/>
          <a:p>
            <a:r>
              <a:rPr lang="en-US" sz="1600" b="1" dirty="0">
                <a:solidFill>
                  <a:schemeClr val="tx2"/>
                </a:solidFill>
              </a:rPr>
              <a:t>CIN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44</a:t>
            </a:fld>
            <a:endParaRPr lang="en-US"/>
          </a:p>
        </p:txBody>
      </p:sp>
      <p:pic>
        <p:nvPicPr>
          <p:cNvPr id="3" name="Picture 2" descr="A picture containing electronics, building&#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2057400" y="591502"/>
            <a:ext cx="6400800" cy="6114098"/>
          </a:xfrm>
          <a:prstGeom prst="rect">
            <a:avLst/>
          </a:prstGeom>
          <a:solidFill>
            <a:schemeClr val="tx1"/>
          </a:solidFill>
        </p:spPr>
      </p:pic>
      <p:sp>
        <p:nvSpPr>
          <p:cNvPr id="5" name="Rectangle 4"/>
          <p:cNvSpPr/>
          <p:nvPr/>
        </p:nvSpPr>
        <p:spPr>
          <a:xfrm>
            <a:off x="152400" y="76200"/>
            <a:ext cx="8839200" cy="461665"/>
          </a:xfrm>
          <a:prstGeom prst="rect">
            <a:avLst/>
          </a:prstGeom>
        </p:spPr>
        <p:txBody>
          <a:bodyPr wrap="square">
            <a:spAutoFit/>
          </a:bodyPr>
          <a:lstStyle/>
          <a:p>
            <a:r>
              <a:rPr lang="en-US" sz="2400" b="1" dirty="0">
                <a:solidFill>
                  <a:srgbClr val="FF0000"/>
                </a:solidFill>
              </a:rPr>
              <a:t>CAPE and CIN Change from 1980-1999 to 2081-2100, CCSM4, RCP8.5 </a:t>
            </a:r>
          </a:p>
        </p:txBody>
      </p:sp>
      <p:sp>
        <p:nvSpPr>
          <p:cNvPr id="6" name="TextBox 5"/>
          <p:cNvSpPr txBox="1"/>
          <p:nvPr/>
        </p:nvSpPr>
        <p:spPr>
          <a:xfrm>
            <a:off x="46799" y="6352401"/>
            <a:ext cx="1858201" cy="307777"/>
          </a:xfrm>
          <a:prstGeom prst="rect">
            <a:avLst/>
          </a:prstGeom>
          <a:noFill/>
        </p:spPr>
        <p:txBody>
          <a:bodyPr wrap="none" rtlCol="0">
            <a:spAutoFit/>
          </a:bodyPr>
          <a:lstStyle/>
          <a:p>
            <a:r>
              <a:rPr lang="en-US" sz="1400" dirty="0"/>
              <a:t>Chen et al. (2020, </a:t>
            </a:r>
            <a:r>
              <a:rPr lang="en-US" sz="1400" dirty="0" err="1"/>
              <a:t>J.Clim</a:t>
            </a:r>
            <a:r>
              <a:rPr lang="en-US" sz="1400" dirty="0"/>
              <a:t>)</a:t>
            </a:r>
          </a:p>
        </p:txBody>
      </p:sp>
    </p:spTree>
    <p:extLst>
      <p:ext uri="{BB962C8B-B14F-4D97-AF65-F5344CB8AC3E}">
        <p14:creationId xmlns:p14="http://schemas.microsoft.com/office/powerpoint/2010/main" val="19883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45</a:t>
            </a:fld>
            <a:endParaRPr lang="en-US"/>
          </a:p>
        </p:txBody>
      </p:sp>
      <p:grpSp>
        <p:nvGrpSpPr>
          <p:cNvPr id="5" name="Group 4"/>
          <p:cNvGrpSpPr/>
          <p:nvPr/>
        </p:nvGrpSpPr>
        <p:grpSpPr>
          <a:xfrm>
            <a:off x="0" y="0"/>
            <a:ext cx="9144000" cy="6825799"/>
            <a:chOff x="0" y="0"/>
            <a:chExt cx="9144000" cy="6825799"/>
          </a:xfrm>
        </p:grpSpPr>
        <p:pic>
          <p:nvPicPr>
            <p:cNvPr id="305154" name="Picture 2"/>
            <p:cNvPicPr>
              <a:picLocks noChangeAspect="1" noChangeArrowheads="1"/>
            </p:cNvPicPr>
            <p:nvPr/>
          </p:nvPicPr>
          <p:blipFill>
            <a:blip r:embed="rId2" cstate="print"/>
            <a:srcRect/>
            <a:stretch>
              <a:fillRect/>
            </a:stretch>
          </p:blipFill>
          <p:spPr bwMode="auto">
            <a:xfrm>
              <a:off x="0" y="11952"/>
              <a:ext cx="9144000" cy="6813847"/>
            </a:xfrm>
            <a:prstGeom prst="rect">
              <a:avLst/>
            </a:prstGeom>
            <a:noFill/>
            <a:ln w="9525">
              <a:noFill/>
              <a:miter lim="800000"/>
              <a:headEnd/>
              <a:tailEnd/>
            </a:ln>
          </p:spPr>
        </p:pic>
        <p:sp>
          <p:nvSpPr>
            <p:cNvPr id="4" name="Rectangle 3"/>
            <p:cNvSpPr/>
            <p:nvPr/>
          </p:nvSpPr>
          <p:spPr bwMode="auto">
            <a:xfrm>
              <a:off x="7086600" y="0"/>
              <a:ext cx="2057400" cy="6858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6" name="TextBox 5"/>
          <p:cNvSpPr txBox="1"/>
          <p:nvPr/>
        </p:nvSpPr>
        <p:spPr>
          <a:xfrm>
            <a:off x="6360113" y="3634152"/>
            <a:ext cx="2361672" cy="1015663"/>
          </a:xfrm>
          <a:prstGeom prst="rect">
            <a:avLst/>
          </a:prstGeom>
          <a:noFill/>
        </p:spPr>
        <p:txBody>
          <a:bodyPr wrap="none" rtlCol="0">
            <a:spAutoFit/>
          </a:bodyPr>
          <a:lstStyle/>
          <a:p>
            <a:r>
              <a:rPr lang="en-US" sz="2000" b="1" i="1" dirty="0"/>
              <a:t>c </a:t>
            </a:r>
            <a:r>
              <a:rPr lang="en-US" sz="2000" b="1" dirty="0"/>
              <a:t>= condensation rate</a:t>
            </a:r>
          </a:p>
          <a:p>
            <a:pPr algn="l"/>
            <a:r>
              <a:rPr lang="en-US" sz="2000" b="1" i="1" dirty="0"/>
              <a:t>e </a:t>
            </a:r>
            <a:r>
              <a:rPr lang="en-US" sz="2000" b="1" dirty="0"/>
              <a:t>= evaporation rate</a:t>
            </a:r>
          </a:p>
          <a:p>
            <a:pPr algn="l"/>
            <a:r>
              <a:rPr lang="en-US" sz="2000" b="1" dirty="0"/>
              <a:t>Q</a:t>
            </a:r>
            <a:r>
              <a:rPr lang="en-US" sz="2000" b="1" baseline="-25000" dirty="0"/>
              <a:t>R</a:t>
            </a:r>
            <a:r>
              <a:rPr lang="en-US" sz="2000" b="1" dirty="0"/>
              <a:t>=net radiative flux</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46</a:t>
            </a:fld>
            <a:endParaRPr lang="en-US"/>
          </a:p>
        </p:txBody>
      </p:sp>
      <p:grpSp>
        <p:nvGrpSpPr>
          <p:cNvPr id="5" name="Group 4"/>
          <p:cNvGrpSpPr/>
          <p:nvPr/>
        </p:nvGrpSpPr>
        <p:grpSpPr>
          <a:xfrm>
            <a:off x="0" y="146018"/>
            <a:ext cx="9144000" cy="6483382"/>
            <a:chOff x="0" y="146018"/>
            <a:chExt cx="9144000" cy="6483382"/>
          </a:xfrm>
        </p:grpSpPr>
        <p:pic>
          <p:nvPicPr>
            <p:cNvPr id="306178" name="Picture 2"/>
            <p:cNvPicPr>
              <a:picLocks noChangeAspect="1" noChangeArrowheads="1"/>
            </p:cNvPicPr>
            <p:nvPr/>
          </p:nvPicPr>
          <p:blipFill>
            <a:blip r:embed="rId2" cstate="print"/>
            <a:srcRect/>
            <a:stretch>
              <a:fillRect/>
            </a:stretch>
          </p:blipFill>
          <p:spPr bwMode="auto">
            <a:xfrm>
              <a:off x="0" y="146018"/>
              <a:ext cx="9144000" cy="6483382"/>
            </a:xfrm>
            <a:prstGeom prst="rect">
              <a:avLst/>
            </a:prstGeom>
            <a:noFill/>
            <a:ln w="9525">
              <a:noFill/>
              <a:miter lim="800000"/>
              <a:headEnd/>
              <a:tailEnd/>
            </a:ln>
          </p:spPr>
        </p:pic>
        <p:sp>
          <p:nvSpPr>
            <p:cNvPr id="4" name="Rectangle 3"/>
            <p:cNvSpPr/>
            <p:nvPr/>
          </p:nvSpPr>
          <p:spPr bwMode="auto">
            <a:xfrm>
              <a:off x="7086600" y="152400"/>
              <a:ext cx="2057400" cy="6858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6" name="TextBox 5"/>
          <p:cNvSpPr txBox="1"/>
          <p:nvPr/>
        </p:nvSpPr>
        <p:spPr>
          <a:xfrm>
            <a:off x="6443879" y="2133600"/>
            <a:ext cx="1829347" cy="369332"/>
          </a:xfrm>
          <a:prstGeom prst="rect">
            <a:avLst/>
          </a:prstGeom>
          <a:noFill/>
        </p:spPr>
        <p:txBody>
          <a:bodyPr wrap="none" rtlCol="0">
            <a:spAutoFit/>
          </a:bodyPr>
          <a:lstStyle/>
          <a:p>
            <a:r>
              <a:rPr lang="en-US" sz="1800" b="1" dirty="0"/>
              <a:t>(Q</a:t>
            </a:r>
            <a:r>
              <a:rPr lang="en-US" sz="1800" b="1" baseline="-25000" dirty="0"/>
              <a:t>R</a:t>
            </a:r>
            <a:r>
              <a:rPr lang="en-US" sz="1800" b="1" dirty="0"/>
              <a:t>=radiative flux)</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47</a:t>
            </a:fld>
            <a:endParaRPr lang="en-US"/>
          </a:p>
        </p:txBody>
      </p:sp>
      <p:grpSp>
        <p:nvGrpSpPr>
          <p:cNvPr id="5" name="Group 4"/>
          <p:cNvGrpSpPr/>
          <p:nvPr/>
        </p:nvGrpSpPr>
        <p:grpSpPr>
          <a:xfrm>
            <a:off x="0" y="0"/>
            <a:ext cx="9144000" cy="6888808"/>
            <a:chOff x="0" y="-30808"/>
            <a:chExt cx="9144000" cy="6888808"/>
          </a:xfrm>
        </p:grpSpPr>
        <p:pic>
          <p:nvPicPr>
            <p:cNvPr id="307202" name="Picture 2"/>
            <p:cNvPicPr>
              <a:picLocks noChangeAspect="1" noChangeArrowheads="1"/>
            </p:cNvPicPr>
            <p:nvPr/>
          </p:nvPicPr>
          <p:blipFill>
            <a:blip r:embed="rId2" cstate="print"/>
            <a:srcRect/>
            <a:stretch>
              <a:fillRect/>
            </a:stretch>
          </p:blipFill>
          <p:spPr bwMode="auto">
            <a:xfrm>
              <a:off x="0" y="-30808"/>
              <a:ext cx="9144000" cy="6888808"/>
            </a:xfrm>
            <a:prstGeom prst="rect">
              <a:avLst/>
            </a:prstGeom>
            <a:noFill/>
            <a:ln w="9525">
              <a:noFill/>
              <a:miter lim="800000"/>
              <a:headEnd/>
              <a:tailEnd/>
            </a:ln>
          </p:spPr>
        </p:pic>
        <p:sp>
          <p:nvSpPr>
            <p:cNvPr id="4" name="Rectangle 3"/>
            <p:cNvSpPr/>
            <p:nvPr/>
          </p:nvSpPr>
          <p:spPr bwMode="auto">
            <a:xfrm>
              <a:off x="7086600" y="-29310"/>
              <a:ext cx="2057400" cy="6858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cxnSp>
        <p:nvCxnSpPr>
          <p:cNvPr id="7" name="Straight Arrow Connector 6"/>
          <p:cNvCxnSpPr/>
          <p:nvPr/>
        </p:nvCxnSpPr>
        <p:spPr bwMode="auto">
          <a:xfrm flipH="1" flipV="1">
            <a:off x="6781800" y="3030420"/>
            <a:ext cx="304800" cy="609600"/>
          </a:xfrm>
          <a:prstGeom prst="straightConnector1">
            <a:avLst/>
          </a:prstGeom>
          <a:solidFill>
            <a:schemeClr val="accent1"/>
          </a:solidFill>
          <a:ln w="34925" cap="flat" cmpd="sng" algn="ctr">
            <a:solidFill>
              <a:schemeClr val="bg1"/>
            </a:solidFill>
            <a:prstDash val="solid"/>
            <a:round/>
            <a:headEnd type="none" w="med" len="med"/>
            <a:tailEnd type="triangle" w="med" len="med"/>
          </a:ln>
          <a:effectLst/>
        </p:spPr>
      </p:cxnSp>
      <p:sp>
        <p:nvSpPr>
          <p:cNvPr id="11" name="TextBox 10"/>
          <p:cNvSpPr txBox="1"/>
          <p:nvPr/>
        </p:nvSpPr>
        <p:spPr>
          <a:xfrm>
            <a:off x="6361953" y="3562290"/>
            <a:ext cx="2095445" cy="400110"/>
          </a:xfrm>
          <a:prstGeom prst="rect">
            <a:avLst/>
          </a:prstGeom>
          <a:noFill/>
        </p:spPr>
        <p:txBody>
          <a:bodyPr wrap="none" rtlCol="0">
            <a:spAutoFit/>
          </a:bodyPr>
          <a:lstStyle/>
          <a:p>
            <a:r>
              <a:rPr lang="en-US" sz="2000" b="1" dirty="0">
                <a:solidFill>
                  <a:schemeClr val="bg1"/>
                </a:solidFill>
              </a:rPr>
              <a:t>   Radiative cooling</a:t>
            </a:r>
            <a:endParaRPr lang="en-US" sz="1800" b="1" dirty="0"/>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48</a:t>
            </a:fld>
            <a:endParaRPr lang="en-US"/>
          </a:p>
        </p:txBody>
      </p:sp>
      <p:grpSp>
        <p:nvGrpSpPr>
          <p:cNvPr id="5" name="Group 4"/>
          <p:cNvGrpSpPr/>
          <p:nvPr/>
        </p:nvGrpSpPr>
        <p:grpSpPr>
          <a:xfrm>
            <a:off x="94128" y="7360"/>
            <a:ext cx="8920920" cy="6804320"/>
            <a:chOff x="94128" y="7360"/>
            <a:chExt cx="8920920" cy="6804320"/>
          </a:xfrm>
        </p:grpSpPr>
        <p:pic>
          <p:nvPicPr>
            <p:cNvPr id="308226" name="Picture 2"/>
            <p:cNvPicPr>
              <a:picLocks noChangeAspect="1" noChangeArrowheads="1"/>
            </p:cNvPicPr>
            <p:nvPr/>
          </p:nvPicPr>
          <p:blipFill>
            <a:blip r:embed="rId2" cstate="print"/>
            <a:srcRect/>
            <a:stretch>
              <a:fillRect/>
            </a:stretch>
          </p:blipFill>
          <p:spPr bwMode="auto">
            <a:xfrm>
              <a:off x="94128" y="29880"/>
              <a:ext cx="8915400" cy="6781800"/>
            </a:xfrm>
            <a:prstGeom prst="rect">
              <a:avLst/>
            </a:prstGeom>
            <a:noFill/>
            <a:ln w="9525">
              <a:noFill/>
              <a:miter lim="800000"/>
              <a:headEnd/>
              <a:tailEnd/>
            </a:ln>
          </p:spPr>
        </p:pic>
        <p:sp>
          <p:nvSpPr>
            <p:cNvPr id="4" name="Rectangle 3"/>
            <p:cNvSpPr/>
            <p:nvPr/>
          </p:nvSpPr>
          <p:spPr bwMode="auto">
            <a:xfrm>
              <a:off x="6957648" y="7360"/>
              <a:ext cx="2057400" cy="6858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6" name="TextBox 5"/>
          <p:cNvSpPr txBox="1"/>
          <p:nvPr/>
        </p:nvSpPr>
        <p:spPr>
          <a:xfrm>
            <a:off x="2033075" y="6406662"/>
            <a:ext cx="3113353" cy="400110"/>
          </a:xfrm>
          <a:prstGeom prst="rect">
            <a:avLst/>
          </a:prstGeom>
          <a:noFill/>
        </p:spPr>
        <p:txBody>
          <a:bodyPr wrap="none" rtlCol="0">
            <a:spAutoFit/>
          </a:bodyPr>
          <a:lstStyle/>
          <a:p>
            <a:r>
              <a:rPr lang="en-US" sz="2000" b="1" dirty="0"/>
              <a:t>due to low-level convergence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304800" y="0"/>
            <a:ext cx="6248400" cy="609600"/>
          </a:xfrm>
        </p:spPr>
        <p:txBody>
          <a:bodyPr/>
          <a:lstStyle/>
          <a:p>
            <a:r>
              <a:rPr lang="en-US" sz="2800" b="1" dirty="0">
                <a:latin typeface="Comic Sans MS" pitchFamily="66" charset="0"/>
              </a:rPr>
              <a:t>Summary</a:t>
            </a:r>
            <a:r>
              <a:rPr lang="en-US" sz="3200" b="1" dirty="0">
                <a:latin typeface="Comic Sans MS" pitchFamily="66" charset="0"/>
              </a:rPr>
              <a:t> </a:t>
            </a:r>
          </a:p>
        </p:txBody>
      </p:sp>
      <p:sp>
        <p:nvSpPr>
          <p:cNvPr id="303107" name="Rectangle 3"/>
          <p:cNvSpPr>
            <a:spLocks noGrp="1" noChangeArrowheads="1"/>
          </p:cNvSpPr>
          <p:nvPr>
            <p:ph type="body" idx="1"/>
          </p:nvPr>
        </p:nvSpPr>
        <p:spPr>
          <a:xfrm>
            <a:off x="76200" y="685800"/>
            <a:ext cx="8915400" cy="6096000"/>
          </a:xfrm>
        </p:spPr>
        <p:txBody>
          <a:bodyPr/>
          <a:lstStyle/>
          <a:p>
            <a:pPr>
              <a:lnSpc>
                <a:spcPct val="80000"/>
              </a:lnSpc>
            </a:pPr>
            <a:r>
              <a:rPr lang="en-US" sz="1900" dirty="0">
                <a:solidFill>
                  <a:schemeClr val="bg2"/>
                </a:solidFill>
                <a:latin typeface="Comic Sans MS" pitchFamily="66" charset="0"/>
              </a:rPr>
              <a:t>Convection occurs due to enhanced solar heating near the surface, which increases atmospheric instability (i.e., making T increases faster </a:t>
            </a:r>
            <a:r>
              <a:rPr lang="en-US" sz="1900" dirty="0">
                <a:solidFill>
                  <a:schemeClr val="bg1"/>
                </a:solidFill>
                <a:latin typeface="Comic Sans MS" pitchFamily="66" charset="0"/>
              </a:rPr>
              <a:t>downward </a:t>
            </a:r>
            <a:r>
              <a:rPr lang="en-US" sz="1900" dirty="0">
                <a:solidFill>
                  <a:schemeClr val="bg2"/>
                </a:solidFill>
                <a:latin typeface="Comic Sans MS" pitchFamily="66" charset="0"/>
              </a:rPr>
              <a:t>than a stable atmosphere).</a:t>
            </a:r>
          </a:p>
          <a:p>
            <a:pPr>
              <a:lnSpc>
                <a:spcPct val="80000"/>
              </a:lnSpc>
            </a:pPr>
            <a:r>
              <a:rPr lang="en-US" sz="1900" dirty="0">
                <a:solidFill>
                  <a:srgbClr val="FF0000"/>
                </a:solidFill>
                <a:latin typeface="Comic Sans MS" pitchFamily="66" charset="0"/>
              </a:rPr>
              <a:t>It transports energy and moisture from the boundary layer to the middle and upper troposphere, where LW radiation can escape to space. This leads to a radiative-convective equilibrium in the tropics. </a:t>
            </a:r>
          </a:p>
          <a:p>
            <a:pPr>
              <a:lnSpc>
                <a:spcPct val="80000"/>
              </a:lnSpc>
            </a:pPr>
            <a:r>
              <a:rPr lang="en-US" sz="1900" dirty="0">
                <a:solidFill>
                  <a:schemeClr val="bg2"/>
                </a:solidFill>
                <a:latin typeface="Comic Sans MS" pitchFamily="66" charset="0"/>
              </a:rPr>
              <a:t>Convection affects the atmosphere through condensation, evaporation and vertical eddy transports of energy, moisture, and momentum.  </a:t>
            </a:r>
          </a:p>
          <a:p>
            <a:pPr>
              <a:lnSpc>
                <a:spcPct val="80000"/>
              </a:lnSpc>
            </a:pPr>
            <a:r>
              <a:rPr lang="en-US" sz="1900" dirty="0">
                <a:solidFill>
                  <a:schemeClr val="tx2"/>
                </a:solidFill>
                <a:latin typeface="Comic Sans MS" pitchFamily="66" charset="0"/>
              </a:rPr>
              <a:t>The Q</a:t>
            </a:r>
            <a:r>
              <a:rPr lang="en-US" sz="1900" baseline="-25000" dirty="0">
                <a:solidFill>
                  <a:schemeClr val="tx2"/>
                </a:solidFill>
                <a:latin typeface="Comic Sans MS" pitchFamily="66" charset="0"/>
              </a:rPr>
              <a:t>1</a:t>
            </a:r>
            <a:r>
              <a:rPr lang="en-US" sz="1900" dirty="0">
                <a:solidFill>
                  <a:schemeClr val="tx2"/>
                </a:solidFill>
                <a:latin typeface="Comic Sans MS" pitchFamily="66" charset="0"/>
              </a:rPr>
              <a:t> (heating), Q</a:t>
            </a:r>
            <a:r>
              <a:rPr lang="en-US" sz="1900" baseline="-25000" dirty="0">
                <a:solidFill>
                  <a:schemeClr val="tx2"/>
                </a:solidFill>
                <a:latin typeface="Comic Sans MS" pitchFamily="66" charset="0"/>
              </a:rPr>
              <a:t>2</a:t>
            </a:r>
            <a:r>
              <a:rPr lang="en-US" sz="1900" dirty="0">
                <a:solidFill>
                  <a:schemeClr val="tx2"/>
                </a:solidFill>
                <a:latin typeface="Comic Sans MS" pitchFamily="66" charset="0"/>
              </a:rPr>
              <a:t> (moisture sink), and Q</a:t>
            </a:r>
            <a:r>
              <a:rPr lang="en-US" sz="1900" baseline="-25000" dirty="0">
                <a:solidFill>
                  <a:schemeClr val="tx2"/>
                </a:solidFill>
                <a:latin typeface="Comic Sans MS" pitchFamily="66" charset="0"/>
              </a:rPr>
              <a:t>3</a:t>
            </a:r>
            <a:r>
              <a:rPr lang="en-US" sz="1900" dirty="0">
                <a:solidFill>
                  <a:schemeClr val="tx2"/>
                </a:solidFill>
                <a:latin typeface="Comic Sans MS" pitchFamily="66" charset="0"/>
              </a:rPr>
              <a:t> (momentum transport) fluxes quantify the impacts of convection (sub-grid scale) on the environment (resolved scale in a GCM). </a:t>
            </a:r>
          </a:p>
          <a:p>
            <a:pPr>
              <a:lnSpc>
                <a:spcPct val="80000"/>
              </a:lnSpc>
            </a:pPr>
            <a:r>
              <a:rPr lang="en-US" sz="1900" dirty="0">
                <a:solidFill>
                  <a:schemeClr val="bg2"/>
                </a:solidFill>
                <a:latin typeface="Comic Sans MS" pitchFamily="66" charset="0"/>
              </a:rPr>
              <a:t>On a large scale, the stabilizing effect of convection balances the </a:t>
            </a:r>
            <a:r>
              <a:rPr lang="en-US" sz="1900" dirty="0" err="1">
                <a:solidFill>
                  <a:schemeClr val="bg2"/>
                </a:solidFill>
                <a:latin typeface="Comic Sans MS" pitchFamily="66" charset="0"/>
              </a:rPr>
              <a:t>destablizing</a:t>
            </a:r>
            <a:r>
              <a:rPr lang="en-US" sz="1900" dirty="0">
                <a:solidFill>
                  <a:schemeClr val="bg2"/>
                </a:solidFill>
                <a:latin typeface="Comic Sans MS" pitchFamily="66" charset="0"/>
              </a:rPr>
              <a:t> effect of solar heating and other large-scale forcing.</a:t>
            </a:r>
          </a:p>
          <a:p>
            <a:pPr>
              <a:lnSpc>
                <a:spcPct val="80000"/>
              </a:lnSpc>
            </a:pPr>
            <a:r>
              <a:rPr lang="en-US" sz="1900" dirty="0">
                <a:solidFill>
                  <a:schemeClr val="tx2"/>
                </a:solidFill>
                <a:latin typeface="Comic Sans MS" pitchFamily="66" charset="0"/>
              </a:rPr>
              <a:t>The mean state of the atmosphere is close to the moist </a:t>
            </a:r>
            <a:r>
              <a:rPr lang="en-US" sz="1900" dirty="0" err="1">
                <a:solidFill>
                  <a:schemeClr val="tx2"/>
                </a:solidFill>
                <a:latin typeface="Comic Sans MS" pitchFamily="66" charset="0"/>
              </a:rPr>
              <a:t>adiabat</a:t>
            </a:r>
            <a:r>
              <a:rPr lang="en-US" sz="1900" dirty="0">
                <a:solidFill>
                  <a:schemeClr val="tx2"/>
                </a:solidFill>
                <a:latin typeface="Comic Sans MS" pitchFamily="66" charset="0"/>
              </a:rPr>
              <a:t> (i.e., neutral for moist convection); but locally and at times, conditional instability (i.e., positive buoyancy above LCL) exists in the tropics and warm-season mid-latitudes.</a:t>
            </a:r>
          </a:p>
          <a:p>
            <a:pPr>
              <a:lnSpc>
                <a:spcPct val="80000"/>
              </a:lnSpc>
            </a:pPr>
            <a:r>
              <a:rPr lang="en-US" sz="1900" dirty="0">
                <a:solidFill>
                  <a:schemeClr val="bg2"/>
                </a:solidFill>
                <a:latin typeface="Comic Sans MS" pitchFamily="66" charset="0"/>
              </a:rPr>
              <a:t>CAPE represents the potential energy available for convection between the Level of Free Convection and Level of Neutral Buoyancy. </a:t>
            </a:r>
          </a:p>
          <a:p>
            <a:pPr>
              <a:lnSpc>
                <a:spcPct val="80000"/>
              </a:lnSpc>
            </a:pPr>
            <a:r>
              <a:rPr lang="en-US" sz="1900" dirty="0">
                <a:solidFill>
                  <a:schemeClr val="tx2"/>
                </a:solidFill>
                <a:latin typeface="Comic Sans MS" pitchFamily="66" charset="0"/>
              </a:rPr>
              <a:t>Below LFC, there is often some negative buoyancy (convective inhibition or CIN) for a parcel to overcome (e.g., by turbulence lifting). </a:t>
            </a:r>
          </a:p>
          <a:p>
            <a:pPr>
              <a:lnSpc>
                <a:spcPct val="80000"/>
              </a:lnSpc>
            </a:pPr>
            <a:r>
              <a:rPr lang="en-US" sz="1900" dirty="0">
                <a:solidFill>
                  <a:schemeClr val="bg2"/>
                </a:solidFill>
                <a:latin typeface="Comic Sans MS" pitchFamily="66" charset="0"/>
              </a:rPr>
              <a:t>There are three common types of convection: shallow cumulus, shallow stratocumulus, and deep cumulonimbus convection. Shallow cumulus convection is most common over the oceans and warm-season land.</a:t>
            </a:r>
          </a:p>
        </p:txBody>
      </p:sp>
      <p:sp>
        <p:nvSpPr>
          <p:cNvPr id="303108" name="Line 4"/>
          <p:cNvSpPr>
            <a:spLocks noChangeShapeType="1"/>
          </p:cNvSpPr>
          <p:nvPr/>
        </p:nvSpPr>
        <p:spPr bwMode="auto">
          <a:xfrm>
            <a:off x="0" y="600075"/>
            <a:ext cx="9144000" cy="0"/>
          </a:xfrm>
          <a:prstGeom prst="line">
            <a:avLst/>
          </a:prstGeom>
          <a:noFill/>
          <a:ln w="31750">
            <a:solidFill>
              <a:schemeClr val="accent1"/>
            </a:solidFill>
            <a:round/>
            <a:headEnd/>
            <a:tailEnd/>
          </a:ln>
          <a:effectLst/>
        </p:spPr>
        <p:txBody>
          <a:bodyPr anchor="ct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1524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Atmospheric Convection</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a:t>
            </a:fld>
            <a:endParaRPr lang="en-US" dirty="0">
              <a:solidFill>
                <a:schemeClr val="bg2"/>
              </a:solidFill>
            </a:endParaRPr>
          </a:p>
        </p:txBody>
      </p:sp>
      <p:sp>
        <p:nvSpPr>
          <p:cNvPr id="6" name="Rectangle 3"/>
          <p:cNvSpPr txBox="1">
            <a:spLocks noChangeArrowheads="1"/>
          </p:cNvSpPr>
          <p:nvPr/>
        </p:nvSpPr>
        <p:spPr bwMode="auto">
          <a:xfrm>
            <a:off x="0" y="9144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sz="2400" b="1" kern="0" dirty="0">
                <a:solidFill>
                  <a:schemeClr val="tx2"/>
                </a:solidFill>
                <a:latin typeface="Microsoft Sans Serif" pitchFamily="34" charset="0"/>
              </a:rPr>
              <a:t>Atmospheric convection</a:t>
            </a:r>
            <a:r>
              <a:rPr lang="en-US" sz="2000" b="1" kern="0" dirty="0">
                <a:latin typeface="Microsoft Sans Serif" pitchFamily="34" charset="0"/>
              </a:rPr>
              <a:t> refers to the upward motion that often occurs in an </a:t>
            </a:r>
            <a:r>
              <a:rPr lang="en-US" sz="2000" b="1" kern="0" dirty="0">
                <a:solidFill>
                  <a:srgbClr val="FF0000"/>
                </a:solidFill>
                <a:latin typeface="Microsoft Sans Serif" pitchFamily="34" charset="0"/>
              </a:rPr>
              <a:t>unstable</a:t>
            </a:r>
            <a:r>
              <a:rPr lang="en-US" sz="2000" b="1" kern="0" dirty="0">
                <a:latin typeface="Microsoft Sans Serif" pitchFamily="34" charset="0"/>
              </a:rPr>
              <a:t> column of the atmosphere.  It can happen on a few km scale in cumulus convection to hundreds of km in frontal systems and squall lines. </a:t>
            </a:r>
          </a:p>
          <a:p>
            <a:pPr marL="342900" indent="-342900" algn="l">
              <a:spcBef>
                <a:spcPct val="20000"/>
              </a:spcBef>
              <a:defRPr/>
            </a:pPr>
            <a:r>
              <a:rPr lang="en-US" sz="2000" b="1" kern="0" dirty="0">
                <a:latin typeface="Microsoft Sans Serif" pitchFamily="34" charset="0"/>
              </a:rPr>
              <a:t>	</a:t>
            </a:r>
            <a:r>
              <a:rPr lang="en-US" sz="1800" b="1" kern="0" dirty="0">
                <a:solidFill>
                  <a:schemeClr val="bg1"/>
                </a:solidFill>
                <a:latin typeface="Microsoft Sans Serif" pitchFamily="34" charset="0"/>
              </a:rPr>
              <a:t>Note: disturbance in a </a:t>
            </a:r>
            <a:r>
              <a:rPr lang="en-US" sz="1800" b="1" kern="0" dirty="0">
                <a:solidFill>
                  <a:srgbClr val="FF0000"/>
                </a:solidFill>
                <a:latin typeface="Microsoft Sans Serif" pitchFamily="34" charset="0"/>
              </a:rPr>
              <a:t>stable layer</a:t>
            </a:r>
            <a:r>
              <a:rPr lang="en-US" sz="1800" b="1" kern="0" dirty="0">
                <a:solidFill>
                  <a:schemeClr val="bg1"/>
                </a:solidFill>
                <a:latin typeface="Microsoft Sans Serif" pitchFamily="34" charset="0"/>
              </a:rPr>
              <a:t> often leads to gravity waves, not convection.</a:t>
            </a:r>
            <a:r>
              <a:rPr lang="en-US" sz="1800" b="1" kern="0" dirty="0">
                <a:latin typeface="Microsoft Sans Serif" pitchFamily="34" charset="0"/>
              </a:rPr>
              <a:t>  </a:t>
            </a:r>
            <a:endParaRPr lang="en-US" sz="2000" b="1" kern="0" dirty="0">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Classification:</a:t>
            </a:r>
            <a:r>
              <a:rPr lang="en-US" sz="2400" b="1" kern="0" dirty="0">
                <a:solidFill>
                  <a:schemeClr val="bg1"/>
                </a:solidFill>
                <a:latin typeface="Microsoft Sans Serif" pitchFamily="34" charset="0"/>
              </a:rPr>
              <a:t>  </a:t>
            </a:r>
          </a:p>
          <a:p>
            <a:pPr marL="800100" lvl="1" indent="-342900" algn="l">
              <a:spcBef>
                <a:spcPct val="20000"/>
              </a:spcBef>
              <a:buFontTx/>
              <a:buChar char="-"/>
              <a:defRPr/>
            </a:pPr>
            <a:r>
              <a:rPr lang="en-US" sz="1800" b="1" kern="0" dirty="0">
                <a:latin typeface="Microsoft Sans Serif" pitchFamily="34" charset="0"/>
              </a:rPr>
              <a:t>Dry convection with no condensation</a:t>
            </a:r>
          </a:p>
          <a:p>
            <a:pPr marL="800100" lvl="1" indent="-342900" algn="l">
              <a:spcBef>
                <a:spcPct val="20000"/>
              </a:spcBef>
              <a:buFontTx/>
              <a:buChar char="-"/>
              <a:defRPr/>
            </a:pPr>
            <a:r>
              <a:rPr lang="en-US" sz="1800" b="1" kern="0" dirty="0">
                <a:latin typeface="Microsoft Sans Serif" pitchFamily="34" charset="0"/>
              </a:rPr>
              <a:t>Moist convection with condensation (to form clouds and sometimes precipitation) </a:t>
            </a:r>
          </a:p>
          <a:p>
            <a:pPr marL="800100" lvl="1" indent="-342900" algn="l">
              <a:spcBef>
                <a:spcPct val="20000"/>
              </a:spcBef>
              <a:buFontTx/>
              <a:buChar char="-"/>
              <a:defRPr/>
            </a:pPr>
            <a:r>
              <a:rPr lang="en-US" sz="1800" b="1" kern="0" dirty="0">
                <a:latin typeface="Microsoft Sans Serif" pitchFamily="34" charset="0"/>
              </a:rPr>
              <a:t>Shallow convection: often in the lower  troposphere, form stratus clouds, little precipitation. Such as that over marine stratus-cloud regions</a:t>
            </a:r>
          </a:p>
          <a:p>
            <a:pPr marL="800100" lvl="1" indent="-342900" algn="l">
              <a:spcBef>
                <a:spcPct val="20000"/>
              </a:spcBef>
              <a:buFontTx/>
              <a:buChar char="-"/>
              <a:defRPr/>
            </a:pPr>
            <a:r>
              <a:rPr lang="en-US" sz="1800" b="1" kern="0" dirty="0">
                <a:latin typeface="Microsoft Sans Serif" pitchFamily="34" charset="0"/>
              </a:rPr>
              <a:t>Deep convection:  through the whole troposphere, produces thick cumulus clouds and precipitation. Such as that in the ITCZ. </a:t>
            </a:r>
          </a:p>
          <a:p>
            <a:pPr marL="342900" indent="-342900" algn="l">
              <a:spcBef>
                <a:spcPct val="20000"/>
              </a:spcBef>
              <a:buFontTx/>
              <a:buChar char="•"/>
              <a:defRPr/>
            </a:pPr>
            <a:r>
              <a:rPr lang="en-US" sz="300" b="1" kern="0" dirty="0">
                <a:latin typeface="Microsoft Sans Serif" pitchFamily="34" charset="0"/>
              </a:rPr>
              <a:t>	</a:t>
            </a:r>
            <a:endParaRPr lang="en-US" sz="10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Major Roles: </a:t>
            </a:r>
          </a:p>
          <a:p>
            <a:pPr marL="800100" lvl="1" indent="-342900" algn="l">
              <a:spcBef>
                <a:spcPct val="20000"/>
              </a:spcBef>
              <a:buFontTx/>
              <a:buChar char="-"/>
              <a:defRPr/>
            </a:pPr>
            <a:r>
              <a:rPr lang="en-US" sz="1800" b="1" kern="0" dirty="0">
                <a:latin typeface="Microsoft Sans Serif" pitchFamily="34" charset="0"/>
              </a:rPr>
              <a:t>Tropical convection transports moisture and energy upward, which is crucial for the global energy and water balance. </a:t>
            </a:r>
          </a:p>
          <a:p>
            <a:pPr marL="800100" lvl="1" indent="-342900" algn="l">
              <a:spcBef>
                <a:spcPct val="20000"/>
              </a:spcBef>
              <a:buFontTx/>
              <a:buChar char="-"/>
              <a:defRPr/>
            </a:pPr>
            <a:r>
              <a:rPr lang="en-US" sz="1800" b="1" kern="0" dirty="0">
                <a:latin typeface="Microsoft Sans Serif" pitchFamily="34" charset="0"/>
              </a:rPr>
              <a:t>Produce most of the precipitation and clouds in the tropics and warm-season mid-latitudes. </a:t>
            </a:r>
            <a:endParaRPr lang="en-US" sz="2400" b="1" kern="0" dirty="0">
              <a:latin typeface="Microsoft Sans Serif" pitchFamily="34" charset="0"/>
            </a:endParaRPr>
          </a:p>
          <a:p>
            <a:pPr marL="342900" indent="-342900" algn="l">
              <a:spcBef>
                <a:spcPct val="20000"/>
              </a:spcBef>
              <a:buFontTx/>
              <a:buChar char="•"/>
              <a:defRPr/>
            </a:pPr>
            <a:endParaRPr lang="en-US" sz="1200" b="1" kern="0" dirty="0">
              <a:solidFill>
                <a:schemeClr val="bg1"/>
              </a:solidFill>
              <a:latin typeface="Microsoft Sans Serif" pitchFamily="34" charset="0"/>
            </a:endParaRPr>
          </a:p>
        </p:txBody>
      </p:sp>
      <p:sp>
        <p:nvSpPr>
          <p:cNvPr id="7"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animEffect transition="in" filter="blinds(horizontal)">
                                      <p:cBhvr>
                                        <p:cTn id="7" dur="500"/>
                                        <p:tgtEl>
                                          <p:spTgt spid="6">
                                            <p:txEl>
                                              <p:pRg st="9" end="9"/>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0" end="10"/>
                                            </p:txEl>
                                          </p:spTgt>
                                        </p:tgtEl>
                                        <p:attrNameLst>
                                          <p:attrName>style.visibility</p:attrName>
                                        </p:attrNameLst>
                                      </p:cBhvr>
                                      <p:to>
                                        <p:strVal val="visible"/>
                                      </p:to>
                                    </p:set>
                                    <p:animEffect transition="in" filter="blinds(horizontal)">
                                      <p:cBhvr>
                                        <p:cTn id="10"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50</a:t>
            </a:fld>
            <a:endParaRPr lang="en-US" dirty="0">
              <a:solidFill>
                <a:schemeClr val="bg2"/>
              </a:solidFill>
            </a:endParaRPr>
          </a:p>
        </p:txBody>
      </p:sp>
      <p:sp>
        <p:nvSpPr>
          <p:cNvPr id="6" name="Rectangle 3"/>
          <p:cNvSpPr txBox="1">
            <a:spLocks noChangeArrowheads="1"/>
          </p:cNvSpPr>
          <p:nvPr/>
        </p:nvSpPr>
        <p:spPr bwMode="auto">
          <a:xfrm>
            <a:off x="152400" y="762000"/>
            <a:ext cx="8915400" cy="6629400"/>
          </a:xfrm>
          <a:prstGeom prst="rect">
            <a:avLst/>
          </a:prstGeom>
          <a:noFill/>
          <a:ln w="9525">
            <a:noFill/>
            <a:miter lim="800000"/>
            <a:headEnd/>
            <a:tailEnd/>
          </a:ln>
        </p:spPr>
        <p:txBody>
          <a:bodyPr/>
          <a:lstStyle/>
          <a:p>
            <a:pPr marL="342900" indent="-342900" algn="l">
              <a:spcBef>
                <a:spcPct val="20000"/>
              </a:spcBef>
              <a:defRPr/>
            </a:pPr>
            <a:r>
              <a:rPr lang="en-US" sz="2400" b="1" kern="0" dirty="0">
                <a:latin typeface="Microsoft Sans Serif" pitchFamily="34" charset="0"/>
              </a:rPr>
              <a:t>	</a:t>
            </a:r>
            <a:r>
              <a:rPr lang="en-US" sz="2400" b="1" kern="0" dirty="0">
                <a:solidFill>
                  <a:schemeClr val="tx2"/>
                </a:solidFill>
                <a:latin typeface="Microsoft Sans Serif" pitchFamily="34" charset="0"/>
              </a:rPr>
              <a:t> </a:t>
            </a:r>
            <a:r>
              <a:rPr lang="en-US" sz="2000" b="1" kern="0" dirty="0">
                <a:solidFill>
                  <a:schemeClr val="tx2"/>
                </a:solidFill>
                <a:latin typeface="Microsoft Sans Serif" pitchFamily="34" charset="0"/>
              </a:rPr>
              <a:t> - Reading Assignments</a:t>
            </a:r>
            <a:r>
              <a:rPr lang="en-US" sz="2000" b="1" kern="0" dirty="0">
                <a:latin typeface="Microsoft Sans Serif" pitchFamily="34" charset="0"/>
              </a:rPr>
              <a:t>: </a:t>
            </a:r>
            <a:endParaRPr lang="en-US" sz="1800" b="1" dirty="0">
              <a:latin typeface="Arial" charset="0"/>
              <a:cs typeface="Times New Roman" pitchFamily="18" charset="0"/>
            </a:endParaRPr>
          </a:p>
          <a:p>
            <a:pPr algn="l">
              <a:lnSpc>
                <a:spcPct val="80000"/>
              </a:lnSpc>
            </a:pPr>
            <a:r>
              <a:rPr lang="en-US" sz="1600" b="1" dirty="0">
                <a:latin typeface="Arial" charset="0"/>
                <a:cs typeface="Times New Roman" pitchFamily="18" charset="0"/>
              </a:rPr>
              <a:t>	MIT textbook by Marshall and Plumb, chapter 4</a:t>
            </a:r>
          </a:p>
          <a:p>
            <a:pPr algn="l">
              <a:lnSpc>
                <a:spcPct val="80000"/>
              </a:lnSpc>
            </a:pPr>
            <a:r>
              <a:rPr lang="en-US" sz="1600" b="1" dirty="0">
                <a:latin typeface="Arial" charset="0"/>
                <a:cs typeface="Times New Roman" pitchFamily="18" charset="0"/>
              </a:rPr>
              <a:t>	(</a:t>
            </a:r>
            <a:r>
              <a:rPr lang="en-US" sz="1600" b="1" dirty="0">
                <a:latin typeface="Arial" charset="0"/>
                <a:cs typeface="Times New Roman" pitchFamily="18" charset="0"/>
                <a:hlinkClick r:id="rId3"/>
              </a:rPr>
              <a:t>http://paoc.mit.edu/labweb/notes/chap4.pdf</a:t>
            </a:r>
            <a:r>
              <a:rPr lang="en-US" sz="1600" b="1" dirty="0">
                <a:latin typeface="Arial" charset="0"/>
                <a:cs typeface="Times New Roman" pitchFamily="18" charset="0"/>
              </a:rPr>
              <a:t>) </a:t>
            </a:r>
          </a:p>
          <a:p>
            <a:pPr algn="l">
              <a:lnSpc>
                <a:spcPct val="80000"/>
              </a:lnSpc>
            </a:pPr>
            <a:r>
              <a:rPr lang="en-US" sz="1600" b="1" dirty="0">
                <a:latin typeface="Arial" charset="0"/>
                <a:cs typeface="Times New Roman" pitchFamily="18" charset="0"/>
              </a:rPr>
              <a:t>        </a:t>
            </a:r>
          </a:p>
          <a:p>
            <a:pPr algn="l">
              <a:lnSpc>
                <a:spcPct val="80000"/>
              </a:lnSpc>
            </a:pPr>
            <a:r>
              <a:rPr lang="en-US" sz="1600" b="1" dirty="0">
                <a:latin typeface="Arial" charset="0"/>
                <a:cs typeface="Times New Roman" pitchFamily="18" charset="0"/>
              </a:rPr>
              <a:t>    </a:t>
            </a:r>
            <a:r>
              <a:rPr lang="en-US" sz="1400" dirty="0">
                <a:latin typeface="Arial" pitchFamily="34" charset="0"/>
                <a:cs typeface="Arial" pitchFamily="34" charset="0"/>
              </a:rPr>
              <a:t>     Stevens, B., 2005: Atmospheric Moist Convection. </a:t>
            </a:r>
            <a:r>
              <a:rPr lang="en-US" sz="1400" dirty="0" err="1">
                <a:latin typeface="Arial" pitchFamily="34" charset="0"/>
                <a:cs typeface="Arial" pitchFamily="34" charset="0"/>
              </a:rPr>
              <a:t>Annu</a:t>
            </a:r>
            <a:r>
              <a:rPr lang="en-US" sz="1400" dirty="0">
                <a:latin typeface="Arial" pitchFamily="34" charset="0"/>
                <a:cs typeface="Arial" pitchFamily="34" charset="0"/>
              </a:rPr>
              <a:t>. Rev. Earth Planet. Sci. 2005. 33:605–43</a:t>
            </a:r>
          </a:p>
          <a:p>
            <a:pPr algn="l">
              <a:lnSpc>
                <a:spcPct val="80000"/>
              </a:lnSpc>
            </a:pPr>
            <a:r>
              <a:rPr lang="en-US" sz="1400" dirty="0">
                <a:latin typeface="Arial" pitchFamily="34" charset="0"/>
                <a:cs typeface="Arial" pitchFamily="34" charset="0"/>
              </a:rPr>
              <a:t>          </a:t>
            </a:r>
            <a:r>
              <a:rPr lang="en-US" sz="1400" dirty="0" err="1">
                <a:latin typeface="Arial" pitchFamily="34" charset="0"/>
                <a:cs typeface="Arial" pitchFamily="34" charset="0"/>
              </a:rPr>
              <a:t>Bechtold</a:t>
            </a:r>
            <a:r>
              <a:rPr lang="en-US" sz="1400" dirty="0">
                <a:latin typeface="Arial" pitchFamily="34" charset="0"/>
                <a:cs typeface="Arial" pitchFamily="34" charset="0"/>
              </a:rPr>
              <a:t>, P., 2009: Atmospheric Moist Convection. ECMWF Lecture. </a:t>
            </a:r>
          </a:p>
          <a:p>
            <a:pPr algn="l">
              <a:lnSpc>
                <a:spcPct val="80000"/>
              </a:lnSpc>
            </a:pPr>
            <a:r>
              <a:rPr lang="en-US" sz="1400" dirty="0">
                <a:latin typeface="Arial" pitchFamily="34" charset="0"/>
                <a:cs typeface="Arial" pitchFamily="34" charset="0"/>
              </a:rPr>
              <a:t>          (Both are available at the course website under “</a:t>
            </a:r>
            <a:r>
              <a:rPr lang="en-US" sz="1400" dirty="0" err="1">
                <a:latin typeface="Arial" pitchFamily="34" charset="0"/>
                <a:cs typeface="Arial" pitchFamily="34" charset="0"/>
              </a:rPr>
              <a:t>OtherReadingMaterials</a:t>
            </a:r>
            <a:r>
              <a:rPr lang="en-US" sz="1400" dirty="0">
                <a:latin typeface="Arial" pitchFamily="34" charset="0"/>
                <a:cs typeface="Arial" pitchFamily="34" charset="0"/>
              </a:rPr>
              <a:t>”)		</a:t>
            </a:r>
          </a:p>
          <a:p>
            <a:pPr marL="342900" indent="-342900" algn="l">
              <a:spcBef>
                <a:spcPct val="20000"/>
              </a:spcBef>
              <a:defRPr/>
            </a:pPr>
            <a:r>
              <a:rPr lang="en-US" sz="2000" b="1" kern="0" dirty="0">
                <a:latin typeface="Microsoft Sans Serif" pitchFamily="34" charset="0"/>
              </a:rPr>
              <a:t>	</a:t>
            </a:r>
            <a:r>
              <a:rPr lang="en-US" sz="2400" b="1" kern="0" dirty="0">
                <a:latin typeface="Microsoft Sans Serif" pitchFamily="34" charset="0"/>
              </a:rPr>
              <a:t>  - </a:t>
            </a:r>
            <a:r>
              <a:rPr lang="en-US" sz="2000" b="1" kern="0" dirty="0">
                <a:latin typeface="Microsoft Sans Serif" pitchFamily="34" charset="0"/>
              </a:rPr>
              <a:t>Review my </a:t>
            </a:r>
            <a:r>
              <a:rPr lang="en-US" sz="2000" b="1" kern="0" dirty="0" err="1">
                <a:latin typeface="Microsoft Sans Serif" pitchFamily="34" charset="0"/>
              </a:rPr>
              <a:t>ppt</a:t>
            </a:r>
            <a:r>
              <a:rPr lang="en-US" sz="2000" b="1" kern="0" dirty="0">
                <a:latin typeface="Microsoft Sans Serif" pitchFamily="34" charset="0"/>
              </a:rPr>
              <a:t> slides </a:t>
            </a:r>
          </a:p>
          <a:p>
            <a:pPr marL="342900" indent="-342900" algn="l">
              <a:spcBef>
                <a:spcPct val="20000"/>
              </a:spcBef>
              <a:defRPr/>
            </a:pPr>
            <a:endParaRPr lang="en-US" sz="11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  </a:t>
            </a:r>
            <a:r>
              <a:rPr lang="en-US" sz="2000" b="1" kern="0" dirty="0">
                <a:solidFill>
                  <a:schemeClr val="tx2"/>
                </a:solidFill>
                <a:latin typeface="Microsoft Sans Serif" pitchFamily="34" charset="0"/>
              </a:rPr>
              <a:t>Think about following questions  (not a homework assignment)</a:t>
            </a:r>
            <a:r>
              <a:rPr lang="en-US" sz="2000" b="1" kern="0" dirty="0">
                <a:latin typeface="Microsoft Sans Serif" pitchFamily="34" charset="0"/>
              </a:rPr>
              <a:t>: </a:t>
            </a:r>
            <a:endParaRPr lang="en-US" sz="2400" b="1" kern="0" dirty="0">
              <a:solidFill>
                <a:srgbClr val="FF0000"/>
              </a:solidFill>
              <a:latin typeface="Microsoft Sans Serif" pitchFamily="34" charset="0"/>
            </a:endParaRPr>
          </a:p>
          <a:p>
            <a:pPr marL="457200" indent="-457200" algn="l">
              <a:spcBef>
                <a:spcPct val="20000"/>
              </a:spcBef>
              <a:buAutoNum type="arabicPeriod"/>
              <a:defRPr/>
            </a:pPr>
            <a:r>
              <a:rPr lang="en-US" sz="1800" b="1" kern="0" dirty="0">
                <a:latin typeface="Microsoft Sans Serif" pitchFamily="34" charset="0"/>
              </a:rPr>
              <a:t>Briefly describe the major types of convection in the atmosphere.  (20%)</a:t>
            </a:r>
          </a:p>
          <a:p>
            <a:pPr marL="457200" indent="-457200" algn="l">
              <a:spcBef>
                <a:spcPct val="20000"/>
              </a:spcBef>
              <a:buAutoNum type="arabicPeriod"/>
              <a:defRPr/>
            </a:pPr>
            <a:r>
              <a:rPr lang="en-US" sz="1800" b="1" kern="0" dirty="0">
                <a:latin typeface="Microsoft Sans Serif" pitchFamily="34" charset="0"/>
              </a:rPr>
              <a:t>Define following: (a) dry lapse rate; (b) moist lapse rate; (c) potential temperature; and (d) CAPE. (30%)  </a:t>
            </a:r>
          </a:p>
          <a:p>
            <a:pPr marL="457200" indent="-457200" algn="l">
              <a:spcBef>
                <a:spcPct val="20000"/>
              </a:spcBef>
              <a:buAutoNum type="arabicPeriod"/>
              <a:defRPr/>
            </a:pPr>
            <a:r>
              <a:rPr lang="en-US" sz="1800" b="1" kern="0" dirty="0">
                <a:latin typeface="Microsoft Sans Serif" pitchFamily="34" charset="0"/>
              </a:rPr>
              <a:t>What are the major effects of atmospheric convection on the mean state of the atmosphere? (20%)  </a:t>
            </a:r>
          </a:p>
          <a:p>
            <a:pPr algn="just"/>
            <a:r>
              <a:rPr lang="en-US" sz="1800" dirty="0"/>
              <a:t>4. </a:t>
            </a:r>
            <a:r>
              <a:rPr lang="en-US" sz="1800" b="1" dirty="0"/>
              <a:t>Assume the atmosphere is in hydrostatic balance and isothermal with a temperature of 280K (i.e., T=280K everywhere). Determine the potential temperature at altitudes of 5km,10km, and 20km above the surface. If an air parcel were moved adiabatically from 10km to 5km, what would its temperature be on arrival? (30%)</a:t>
            </a:r>
            <a:endParaRPr lang="en-US" sz="1600" b="1" kern="0" dirty="0">
              <a:latin typeface="Microsoft Sans Serif" pitchFamily="34" charset="0"/>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76200" y="76200"/>
            <a:ext cx="9144000" cy="11430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After class Assignments: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linds(horizontal)">
                                      <p:cBhvr>
                                        <p:cTn id="16" dur="500"/>
                                        <p:tgtEl>
                                          <p:spTgt spid="6">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linds(horizontal)">
                                      <p:cBhvr>
                                        <p:cTn id="19" dur="500"/>
                                        <p:tgtEl>
                                          <p:spTgt spid="6">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linds(horizontal)">
                                      <p:cBhvr>
                                        <p:cTn id="22" dur="500"/>
                                        <p:tgtEl>
                                          <p:spTgt spid="6">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blinds(horizontal)">
                                      <p:cBhvr>
                                        <p:cTn id="25" dur="500"/>
                                        <p:tgtEl>
                                          <p:spTgt spid="6">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blinds(horizontal)">
                                      <p:cBhvr>
                                        <p:cTn id="28" dur="500"/>
                                        <p:tgtEl>
                                          <p:spTgt spid="6">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blinds(horizontal)">
                                      <p:cBhvr>
                                        <p:cTn id="31" dur="500"/>
                                        <p:tgtEl>
                                          <p:spTgt spid="6">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0" end="10"/>
                                            </p:txEl>
                                          </p:spTgt>
                                        </p:tgtEl>
                                        <p:attrNameLst>
                                          <p:attrName>style.visibility</p:attrName>
                                        </p:attrNameLst>
                                      </p:cBhvr>
                                      <p:to>
                                        <p:strVal val="visible"/>
                                      </p:to>
                                    </p:set>
                                    <p:animEffect transition="in" filter="blinds(horizontal)">
                                      <p:cBhvr>
                                        <p:cTn id="34" dur="500"/>
                                        <p:tgtEl>
                                          <p:spTgt spid="6">
                                            <p:txEl>
                                              <p:pRg st="10" end="10"/>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animEffect transition="in" filter="blinds(horizontal)">
                                      <p:cBhvr>
                                        <p:cTn id="37" dur="500"/>
                                        <p:tgtEl>
                                          <p:spTgt spid="6">
                                            <p:txEl>
                                              <p:pRg st="11" end="11"/>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2" end="12"/>
                                            </p:txEl>
                                          </p:spTgt>
                                        </p:tgtEl>
                                        <p:attrNameLst>
                                          <p:attrName>style.visibility</p:attrName>
                                        </p:attrNameLst>
                                      </p:cBhvr>
                                      <p:to>
                                        <p:strVal val="visible"/>
                                      </p:to>
                                    </p:set>
                                    <p:animEffect transition="in" filter="blinds(horizontal)">
                                      <p:cBhvr>
                                        <p:cTn id="40" dur="500"/>
                                        <p:tgtEl>
                                          <p:spTgt spid="6">
                                            <p:txEl>
                                              <p:pRg st="12" end="12"/>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6">
                                            <p:txEl>
                                              <p:pRg st="13" end="13"/>
                                            </p:txEl>
                                          </p:spTgt>
                                        </p:tgtEl>
                                        <p:attrNameLst>
                                          <p:attrName>style.visibility</p:attrName>
                                        </p:attrNameLst>
                                      </p:cBhvr>
                                      <p:to>
                                        <p:strVal val="visible"/>
                                      </p:to>
                                    </p:set>
                                    <p:animEffect transition="in" filter="blinds(horizontal)">
                                      <p:cBhvr>
                                        <p:cTn id="43"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51</a:t>
            </a:fld>
            <a:endParaRPr lang="en-US" dirty="0">
              <a:solidFill>
                <a:schemeClr val="bg2"/>
              </a:solidFill>
            </a:endParaRPr>
          </a:p>
        </p:txBody>
      </p:sp>
      <p:sp>
        <p:nvSpPr>
          <p:cNvPr id="7" name="Line 4"/>
          <p:cNvSpPr>
            <a:spLocks noChangeShapeType="1"/>
          </p:cNvSpPr>
          <p:nvPr/>
        </p:nvSpPr>
        <p:spPr bwMode="auto">
          <a:xfrm>
            <a:off x="0" y="16764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76200" y="381000"/>
            <a:ext cx="9144000" cy="1143000"/>
          </a:xfrm>
          <a:prstGeom prst="rect">
            <a:avLst/>
          </a:prstGeom>
          <a:effectLst>
            <a:outerShdw blurRad="50800" dist="38100" dir="2700000" algn="tl" rotWithShape="0">
              <a:prstClr val="black"/>
            </a:outerShdw>
          </a:effectLst>
        </p:spPr>
        <p:txBody>
          <a:bodyPr/>
          <a:lstStyle/>
          <a:p>
            <a:pPr algn="l">
              <a:defRPr/>
            </a:pPr>
            <a:r>
              <a:rPr lang="en-US" sz="3200" b="1" kern="0" dirty="0">
                <a:solidFill>
                  <a:srgbClr val="FF3300"/>
                </a:solidFill>
                <a:latin typeface="Arial" charset="0"/>
                <a:ea typeface="SimSun" pitchFamily="2" charset="-122"/>
              </a:rPr>
              <a:t>    </a:t>
            </a:r>
            <a:r>
              <a:rPr lang="en-US" b="1" kern="0" dirty="0">
                <a:solidFill>
                  <a:schemeClr val="accent1"/>
                </a:solidFill>
                <a:latin typeface="Arial" charset="0"/>
                <a:ea typeface="SimSun" pitchFamily="2" charset="-122"/>
              </a:rPr>
              <a:t>Next Lecture: </a:t>
            </a:r>
            <a:endParaRPr lang="en-US" sz="3200" b="1" kern="0" dirty="0">
              <a:solidFill>
                <a:schemeClr val="accent1"/>
              </a:solidFill>
              <a:latin typeface="Arial" charset="0"/>
              <a:ea typeface="SimSun" pitchFamily="2" charset="-122"/>
            </a:endParaRPr>
          </a:p>
          <a:p>
            <a:pPr>
              <a:defRPr/>
            </a:pPr>
            <a:r>
              <a:rPr lang="en-US" sz="3600" b="1" kern="0" dirty="0">
                <a:solidFill>
                  <a:srgbClr val="FF3300"/>
                </a:solidFill>
                <a:latin typeface="Arial" charset="0"/>
                <a:ea typeface="SimSun" pitchFamily="2" charset="-122"/>
              </a:rPr>
              <a:t>Air-Sea and Land-Air Interactions   </a:t>
            </a:r>
          </a:p>
        </p:txBody>
      </p:sp>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2" cstate="print"/>
          <a:srcRect/>
          <a:stretch>
            <a:fillRect/>
          </a:stretch>
        </p:blipFill>
        <p:spPr bwMode="auto">
          <a:xfrm>
            <a:off x="977900" y="457200"/>
            <a:ext cx="7188200" cy="6350000"/>
          </a:xfrm>
          <a:prstGeom prst="rect">
            <a:avLst/>
          </a:prstGeom>
          <a:noFill/>
          <a:ln w="9525">
            <a:noFill/>
            <a:miter lim="800000"/>
            <a:headEnd/>
            <a:tailEnd/>
          </a:ln>
        </p:spPr>
      </p:pic>
      <p:sp>
        <p:nvSpPr>
          <p:cNvPr id="3" name="Rectangle 2"/>
          <p:cNvSpPr txBox="1">
            <a:spLocks noChangeArrowheads="1"/>
          </p:cNvSpPr>
          <p:nvPr/>
        </p:nvSpPr>
        <p:spPr>
          <a:xfrm>
            <a:off x="762000" y="0"/>
            <a:ext cx="70866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rPr>
              <a:t>Role of Convection</a:t>
            </a:r>
          </a:p>
        </p:txBody>
      </p:sp>
      <p:grpSp>
        <p:nvGrpSpPr>
          <p:cNvPr id="9" name="Group 8"/>
          <p:cNvGrpSpPr/>
          <p:nvPr/>
        </p:nvGrpSpPr>
        <p:grpSpPr>
          <a:xfrm>
            <a:off x="1676400" y="3733800"/>
            <a:ext cx="1905000" cy="338554"/>
            <a:chOff x="1676400" y="3733800"/>
            <a:chExt cx="1905000" cy="338554"/>
          </a:xfrm>
        </p:grpSpPr>
        <p:cxnSp>
          <p:nvCxnSpPr>
            <p:cNvPr id="5" name="Straight Connector 4"/>
            <p:cNvCxnSpPr/>
            <p:nvPr/>
          </p:nvCxnSpPr>
          <p:spPr bwMode="auto">
            <a:xfrm>
              <a:off x="1676400" y="3733800"/>
              <a:ext cx="1905000" cy="0"/>
            </a:xfrm>
            <a:prstGeom prst="line">
              <a:avLst/>
            </a:prstGeom>
            <a:solidFill>
              <a:schemeClr val="accent1"/>
            </a:solidFill>
            <a:ln w="19050" cap="flat" cmpd="sng" algn="ctr">
              <a:solidFill>
                <a:schemeClr val="bg2"/>
              </a:solidFill>
              <a:prstDash val="solid"/>
              <a:round/>
              <a:headEnd type="none" w="med" len="med"/>
              <a:tailEnd type="none" w="med" len="sm"/>
            </a:ln>
            <a:effectLst/>
          </p:spPr>
        </p:cxnSp>
        <p:sp>
          <p:nvSpPr>
            <p:cNvPr id="7" name="Freeform 6"/>
            <p:cNvSpPr/>
            <p:nvPr/>
          </p:nvSpPr>
          <p:spPr bwMode="auto">
            <a:xfrm>
              <a:off x="3275922" y="3761006"/>
              <a:ext cx="95166" cy="256032"/>
            </a:xfrm>
            <a:custGeom>
              <a:avLst/>
              <a:gdLst>
                <a:gd name="connsiteX0" fmla="*/ 75822 w 95166"/>
                <a:gd name="connsiteY0" fmla="*/ 256032 h 256032"/>
                <a:gd name="connsiteX1" fmla="*/ 57534 w 95166"/>
                <a:gd name="connsiteY1" fmla="*/ 249936 h 256032"/>
                <a:gd name="connsiteX2" fmla="*/ 51438 w 95166"/>
                <a:gd name="connsiteY2" fmla="*/ 213360 h 256032"/>
                <a:gd name="connsiteX3" fmla="*/ 88014 w 95166"/>
                <a:gd name="connsiteY3" fmla="*/ 207264 h 256032"/>
                <a:gd name="connsiteX4" fmla="*/ 94110 w 95166"/>
                <a:gd name="connsiteY4" fmla="*/ 188976 h 256032"/>
                <a:gd name="connsiteX5" fmla="*/ 45342 w 95166"/>
                <a:gd name="connsiteY5" fmla="*/ 158496 h 256032"/>
                <a:gd name="connsiteX6" fmla="*/ 27054 w 95166"/>
                <a:gd name="connsiteY6" fmla="*/ 152400 h 256032"/>
                <a:gd name="connsiteX7" fmla="*/ 8766 w 95166"/>
                <a:gd name="connsiteY7" fmla="*/ 146304 h 256032"/>
                <a:gd name="connsiteX8" fmla="*/ 88014 w 95166"/>
                <a:gd name="connsiteY8" fmla="*/ 121920 h 256032"/>
                <a:gd name="connsiteX9" fmla="*/ 81918 w 95166"/>
                <a:gd name="connsiteY9" fmla="*/ 103632 h 256032"/>
                <a:gd name="connsiteX10" fmla="*/ 63630 w 95166"/>
                <a:gd name="connsiteY10" fmla="*/ 91440 h 256032"/>
                <a:gd name="connsiteX11" fmla="*/ 27054 w 95166"/>
                <a:gd name="connsiteY11" fmla="*/ 79248 h 256032"/>
                <a:gd name="connsiteX12" fmla="*/ 20958 w 95166"/>
                <a:gd name="connsiteY12" fmla="*/ 0 h 25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166" h="256032">
                  <a:moveTo>
                    <a:pt x="75822" y="256032"/>
                  </a:moveTo>
                  <a:cubicBezTo>
                    <a:pt x="69726" y="254000"/>
                    <a:pt x="62552" y="253950"/>
                    <a:pt x="57534" y="249936"/>
                  </a:cubicBezTo>
                  <a:cubicBezTo>
                    <a:pt x="50721" y="244486"/>
                    <a:pt x="35181" y="222650"/>
                    <a:pt x="51438" y="213360"/>
                  </a:cubicBezTo>
                  <a:cubicBezTo>
                    <a:pt x="62170" y="207228"/>
                    <a:pt x="75822" y="209296"/>
                    <a:pt x="88014" y="207264"/>
                  </a:cubicBezTo>
                  <a:cubicBezTo>
                    <a:pt x="90046" y="201168"/>
                    <a:pt x="95166" y="195314"/>
                    <a:pt x="94110" y="188976"/>
                  </a:cubicBezTo>
                  <a:cubicBezTo>
                    <a:pt x="90132" y="165109"/>
                    <a:pt x="61955" y="164034"/>
                    <a:pt x="45342" y="158496"/>
                  </a:cubicBezTo>
                  <a:lnTo>
                    <a:pt x="27054" y="152400"/>
                  </a:lnTo>
                  <a:lnTo>
                    <a:pt x="8766" y="146304"/>
                  </a:lnTo>
                  <a:cubicBezTo>
                    <a:pt x="24821" y="98139"/>
                    <a:pt x="0" y="153925"/>
                    <a:pt x="88014" y="121920"/>
                  </a:cubicBezTo>
                  <a:cubicBezTo>
                    <a:pt x="94053" y="119724"/>
                    <a:pt x="85932" y="108650"/>
                    <a:pt x="81918" y="103632"/>
                  </a:cubicBezTo>
                  <a:cubicBezTo>
                    <a:pt x="77341" y="97911"/>
                    <a:pt x="70325" y="94416"/>
                    <a:pt x="63630" y="91440"/>
                  </a:cubicBezTo>
                  <a:cubicBezTo>
                    <a:pt x="51886" y="86221"/>
                    <a:pt x="27054" y="79248"/>
                    <a:pt x="27054" y="79248"/>
                  </a:cubicBezTo>
                  <a:cubicBezTo>
                    <a:pt x="14532" y="41683"/>
                    <a:pt x="20958" y="67386"/>
                    <a:pt x="20958" y="0"/>
                  </a:cubicBezTo>
                </a:path>
              </a:pathLst>
            </a:custGeom>
            <a:noFill/>
            <a:ln w="190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8" name="TextBox 7"/>
            <p:cNvSpPr txBox="1"/>
            <p:nvPr/>
          </p:nvSpPr>
          <p:spPr>
            <a:xfrm>
              <a:off x="2756741" y="3733800"/>
              <a:ext cx="521297" cy="338554"/>
            </a:xfrm>
            <a:prstGeom prst="rect">
              <a:avLst/>
            </a:prstGeom>
            <a:noFill/>
          </p:spPr>
          <p:txBody>
            <a:bodyPr wrap="none" rtlCol="0">
              <a:spAutoFit/>
            </a:bodyPr>
            <a:lstStyle/>
            <a:p>
              <a:r>
                <a:rPr lang="en-US" sz="1600" b="1" dirty="0"/>
                <a:t>PBL</a:t>
              </a:r>
              <a:endParaRPr lang="en-US" b="1" dirty="0"/>
            </a:p>
          </p:txBody>
        </p:sp>
      </p:grpSp>
      <p:cxnSp>
        <p:nvCxnSpPr>
          <p:cNvPr id="11" name="Straight Arrow Connector 10"/>
          <p:cNvCxnSpPr/>
          <p:nvPr/>
        </p:nvCxnSpPr>
        <p:spPr bwMode="auto">
          <a:xfrm rot="10800000" flipH="1">
            <a:off x="3112088" y="3933357"/>
            <a:ext cx="153838" cy="364123"/>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2" name="TextBox 11"/>
          <p:cNvSpPr txBox="1"/>
          <p:nvPr/>
        </p:nvSpPr>
        <p:spPr>
          <a:xfrm>
            <a:off x="2313397" y="4191000"/>
            <a:ext cx="1533305" cy="338554"/>
          </a:xfrm>
          <a:prstGeom prst="rect">
            <a:avLst/>
          </a:prstGeom>
          <a:noFill/>
        </p:spPr>
        <p:txBody>
          <a:bodyPr wrap="none" rtlCol="0">
            <a:spAutoFit/>
          </a:bodyPr>
          <a:lstStyle/>
          <a:p>
            <a:r>
              <a:rPr lang="en-US" sz="1600" b="1" dirty="0"/>
              <a:t>Turbulent mixing</a:t>
            </a:r>
            <a:endParaRPr lang="en-US"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 Atmospheric</a:t>
            </a:r>
            <a:r>
              <a:rPr kumimoji="0" lang="en-US" b="1" i="0" u="none" strike="noStrike" kern="0" cap="none" spc="0" normalizeH="0" noProof="0" dirty="0">
                <a:ln>
                  <a:noFill/>
                </a:ln>
                <a:solidFill>
                  <a:schemeClr val="tx2"/>
                </a:solidFill>
                <a:effectLst/>
                <a:uLnTx/>
                <a:uFillTx/>
                <a:latin typeface="Arial" charset="0"/>
                <a:ea typeface="SimSun" pitchFamily="2" charset="-122"/>
                <a:cs typeface="+mj-cs"/>
              </a:rPr>
              <a:t> </a:t>
            </a: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 Radiative-Convective Equilibrium</a:t>
            </a:r>
          </a:p>
        </p:txBody>
      </p:sp>
      <p:sp>
        <p:nvSpPr>
          <p:cNvPr id="4" name="TextBox 3"/>
          <p:cNvSpPr txBox="1"/>
          <p:nvPr/>
        </p:nvSpPr>
        <p:spPr>
          <a:xfrm>
            <a:off x="268880" y="609600"/>
            <a:ext cx="8798920" cy="1015663"/>
          </a:xfrm>
          <a:prstGeom prst="rect">
            <a:avLst/>
          </a:prstGeom>
          <a:noFill/>
        </p:spPr>
        <p:txBody>
          <a:bodyPr wrap="square" rtlCol="0">
            <a:spAutoFit/>
          </a:bodyPr>
          <a:lstStyle/>
          <a:p>
            <a:pPr algn="l"/>
            <a:r>
              <a:rPr lang="en-US" sz="2000" b="1" dirty="0"/>
              <a:t>The tropical T profile is in radiative-convective equilibrium as the observed T profile is close to neutral for moist convection. Convection transports energy from the surface to the troposphere, changing the radiative T profile to the moist </a:t>
            </a:r>
            <a:r>
              <a:rPr lang="en-US" sz="2000" b="1" dirty="0" err="1"/>
              <a:t>adiabat</a:t>
            </a:r>
            <a:r>
              <a:rPr lang="en-US" sz="2000" b="1" dirty="0"/>
              <a:t>. </a:t>
            </a:r>
          </a:p>
        </p:txBody>
      </p:sp>
      <p:grpSp>
        <p:nvGrpSpPr>
          <p:cNvPr id="8" name="Group 7"/>
          <p:cNvGrpSpPr/>
          <p:nvPr/>
        </p:nvGrpSpPr>
        <p:grpSpPr>
          <a:xfrm>
            <a:off x="609600" y="1611004"/>
            <a:ext cx="8020050" cy="5246995"/>
            <a:chOff x="609600" y="1611004"/>
            <a:chExt cx="8020050" cy="5246995"/>
          </a:xfrm>
        </p:grpSpPr>
        <p:pic>
          <p:nvPicPr>
            <p:cNvPr id="288770" name="Picture 2"/>
            <p:cNvPicPr>
              <a:picLocks noChangeAspect="1" noChangeArrowheads="1"/>
            </p:cNvPicPr>
            <p:nvPr/>
          </p:nvPicPr>
          <p:blipFill>
            <a:blip r:embed="rId2" cstate="print"/>
            <a:srcRect/>
            <a:stretch>
              <a:fillRect/>
            </a:stretch>
          </p:blipFill>
          <p:spPr bwMode="auto">
            <a:xfrm>
              <a:off x="609600" y="1611004"/>
              <a:ext cx="8020050" cy="5246995"/>
            </a:xfrm>
            <a:prstGeom prst="rect">
              <a:avLst/>
            </a:prstGeom>
            <a:noFill/>
            <a:ln w="9525">
              <a:noFill/>
              <a:miter lim="800000"/>
              <a:headEnd/>
              <a:tailEnd/>
            </a:ln>
          </p:spPr>
        </p:pic>
        <p:cxnSp>
          <p:nvCxnSpPr>
            <p:cNvPr id="6" name="Straight Arrow Connector 5"/>
            <p:cNvCxnSpPr/>
            <p:nvPr/>
          </p:nvCxnSpPr>
          <p:spPr bwMode="auto">
            <a:xfrm flipV="1">
              <a:off x="4407244" y="3529912"/>
              <a:ext cx="228600" cy="15240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8</a:t>
            </a:fld>
            <a:endParaRPr lang="en-US"/>
          </a:p>
        </p:txBody>
      </p:sp>
      <p:grpSp>
        <p:nvGrpSpPr>
          <p:cNvPr id="5" name="Group 4"/>
          <p:cNvGrpSpPr/>
          <p:nvPr/>
        </p:nvGrpSpPr>
        <p:grpSpPr>
          <a:xfrm>
            <a:off x="-1700" y="29310"/>
            <a:ext cx="9145700" cy="6752490"/>
            <a:chOff x="-1700" y="29310"/>
            <a:chExt cx="9145700" cy="6752490"/>
          </a:xfrm>
        </p:grpSpPr>
        <p:pic>
          <p:nvPicPr>
            <p:cNvPr id="309250" name="Picture 2"/>
            <p:cNvPicPr>
              <a:picLocks noChangeAspect="1" noChangeArrowheads="1"/>
            </p:cNvPicPr>
            <p:nvPr/>
          </p:nvPicPr>
          <p:blipFill>
            <a:blip r:embed="rId3" cstate="print"/>
            <a:srcRect/>
            <a:stretch>
              <a:fillRect/>
            </a:stretch>
          </p:blipFill>
          <p:spPr bwMode="auto">
            <a:xfrm>
              <a:off x="-1700" y="44723"/>
              <a:ext cx="9133976" cy="6737077"/>
            </a:xfrm>
            <a:prstGeom prst="rect">
              <a:avLst/>
            </a:prstGeom>
            <a:noFill/>
            <a:ln w="9525">
              <a:noFill/>
              <a:miter lim="800000"/>
              <a:headEnd/>
              <a:tailEnd/>
            </a:ln>
          </p:spPr>
        </p:pic>
        <p:sp>
          <p:nvSpPr>
            <p:cNvPr id="4" name="Rectangle 3"/>
            <p:cNvSpPr/>
            <p:nvPr/>
          </p:nvSpPr>
          <p:spPr bwMode="auto">
            <a:xfrm>
              <a:off x="4876800" y="29310"/>
              <a:ext cx="4267200" cy="6858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7" name="TextBox 6"/>
          <p:cNvSpPr txBox="1"/>
          <p:nvPr/>
        </p:nvSpPr>
        <p:spPr>
          <a:xfrm>
            <a:off x="8213248" y="1859351"/>
            <a:ext cx="910827" cy="338554"/>
          </a:xfrm>
          <a:prstGeom prst="rect">
            <a:avLst/>
          </a:prstGeom>
          <a:noFill/>
        </p:spPr>
        <p:txBody>
          <a:bodyPr wrap="none" rtlCol="0">
            <a:spAutoFit/>
          </a:bodyPr>
          <a:lstStyle/>
          <a:p>
            <a:r>
              <a:rPr lang="en-US" sz="1600" b="1" dirty="0">
                <a:solidFill>
                  <a:srgbClr val="FF0000"/>
                </a:solidFill>
              </a:rPr>
              <a:t>such 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9</a:t>
            </a:fld>
            <a:endParaRPr lang="en-US"/>
          </a:p>
        </p:txBody>
      </p:sp>
      <p:pic>
        <p:nvPicPr>
          <p:cNvPr id="282626" name="Picture 2"/>
          <p:cNvPicPr>
            <a:picLocks noChangeAspect="1" noChangeArrowheads="1"/>
          </p:cNvPicPr>
          <p:nvPr/>
        </p:nvPicPr>
        <p:blipFill>
          <a:blip r:embed="rId2" cstate="print"/>
          <a:srcRect/>
          <a:stretch>
            <a:fillRect/>
          </a:stretch>
        </p:blipFill>
        <p:spPr bwMode="auto">
          <a:xfrm>
            <a:off x="6350" y="1752600"/>
            <a:ext cx="9131300" cy="4419600"/>
          </a:xfrm>
          <a:prstGeom prst="rect">
            <a:avLst/>
          </a:prstGeom>
          <a:noFill/>
          <a:ln w="9525">
            <a:noFill/>
            <a:miter lim="800000"/>
            <a:headEnd/>
            <a:tailEnd/>
          </a:ln>
        </p:spPr>
      </p:pic>
      <p:sp>
        <p:nvSpPr>
          <p:cNvPr id="4" name="Rectangle 2"/>
          <p:cNvSpPr txBox="1">
            <a:spLocks noChangeArrowheads="1"/>
          </p:cNvSpPr>
          <p:nvPr/>
        </p:nvSpPr>
        <p:spPr>
          <a:xfrm>
            <a:off x="0" y="3810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b="1" kern="0" dirty="0">
                <a:solidFill>
                  <a:schemeClr val="tx2"/>
                </a:solidFill>
                <a:latin typeface="Arial" charset="0"/>
                <a:ea typeface="SimSun" pitchFamily="2" charset="-122"/>
                <a:cs typeface="+mj-cs"/>
              </a:rPr>
              <a:t>Types of Atmospheric </a:t>
            </a:r>
            <a:r>
              <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rPr>
              <a:t>Convection</a:t>
            </a:r>
          </a:p>
        </p:txBody>
      </p:sp>
      <p:sp>
        <p:nvSpPr>
          <p:cNvPr id="5" name="TextBox 4"/>
          <p:cNvSpPr txBox="1"/>
          <p:nvPr/>
        </p:nvSpPr>
        <p:spPr>
          <a:xfrm>
            <a:off x="209101" y="2743200"/>
            <a:ext cx="1133645" cy="646331"/>
          </a:xfrm>
          <a:prstGeom prst="rect">
            <a:avLst/>
          </a:prstGeom>
          <a:noFill/>
        </p:spPr>
        <p:txBody>
          <a:bodyPr wrap="none" rtlCol="0">
            <a:spAutoFit/>
          </a:bodyPr>
          <a:lstStyle/>
          <a:p>
            <a:r>
              <a:rPr lang="en-US" sz="1800" dirty="0">
                <a:solidFill>
                  <a:schemeClr val="tx2"/>
                </a:solidFill>
              </a:rPr>
              <a:t>Deep </a:t>
            </a:r>
            <a:r>
              <a:rPr lang="en-US" sz="1800" dirty="0" err="1">
                <a:solidFill>
                  <a:schemeClr val="tx2"/>
                </a:solidFill>
              </a:rPr>
              <a:t>Cb</a:t>
            </a:r>
            <a:r>
              <a:rPr lang="en-US" sz="1800" dirty="0">
                <a:solidFill>
                  <a:schemeClr val="tx2"/>
                </a:solidFill>
              </a:rPr>
              <a:t> </a:t>
            </a:r>
          </a:p>
          <a:p>
            <a:r>
              <a:rPr lang="en-US" sz="1800" dirty="0">
                <a:solidFill>
                  <a:schemeClr val="tx2"/>
                </a:solidFill>
              </a:rPr>
              <a:t>Convection</a:t>
            </a:r>
          </a:p>
        </p:txBody>
      </p:sp>
      <p:sp>
        <p:nvSpPr>
          <p:cNvPr id="6" name="TextBox 5"/>
          <p:cNvSpPr txBox="1"/>
          <p:nvPr/>
        </p:nvSpPr>
        <p:spPr>
          <a:xfrm>
            <a:off x="3293570" y="3886200"/>
            <a:ext cx="1659430" cy="646331"/>
          </a:xfrm>
          <a:prstGeom prst="rect">
            <a:avLst/>
          </a:prstGeom>
          <a:noFill/>
        </p:spPr>
        <p:txBody>
          <a:bodyPr wrap="none" rtlCol="0">
            <a:spAutoFit/>
          </a:bodyPr>
          <a:lstStyle/>
          <a:p>
            <a:r>
              <a:rPr lang="en-US" sz="1800" dirty="0">
                <a:solidFill>
                  <a:schemeClr val="tx2"/>
                </a:solidFill>
              </a:rPr>
              <a:t>Shallow cumulus </a:t>
            </a:r>
          </a:p>
          <a:p>
            <a:r>
              <a:rPr lang="en-US" sz="1800" dirty="0">
                <a:solidFill>
                  <a:schemeClr val="tx2"/>
                </a:solidFill>
              </a:rPr>
              <a:t>Convection</a:t>
            </a:r>
          </a:p>
        </p:txBody>
      </p:sp>
      <p:sp>
        <p:nvSpPr>
          <p:cNvPr id="7" name="TextBox 6"/>
          <p:cNvSpPr txBox="1"/>
          <p:nvPr/>
        </p:nvSpPr>
        <p:spPr>
          <a:xfrm>
            <a:off x="6019800" y="4146330"/>
            <a:ext cx="1449435" cy="646331"/>
          </a:xfrm>
          <a:prstGeom prst="rect">
            <a:avLst/>
          </a:prstGeom>
          <a:noFill/>
        </p:spPr>
        <p:txBody>
          <a:bodyPr wrap="none" rtlCol="0">
            <a:spAutoFit/>
          </a:bodyPr>
          <a:lstStyle/>
          <a:p>
            <a:r>
              <a:rPr lang="en-US" sz="1800" dirty="0">
                <a:solidFill>
                  <a:schemeClr val="tx2"/>
                </a:solidFill>
              </a:rPr>
              <a:t>Stratocumulus </a:t>
            </a:r>
          </a:p>
          <a:p>
            <a:r>
              <a:rPr lang="en-US" sz="1800" dirty="0">
                <a:solidFill>
                  <a:schemeClr val="tx2"/>
                </a:solidFill>
              </a:rPr>
              <a:t>Convection</a:t>
            </a:r>
          </a:p>
        </p:txBody>
      </p:sp>
    </p:spTree>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53750</TotalTime>
  <Words>2530</Words>
  <Application>Microsoft Office PowerPoint</Application>
  <PresentationFormat>On-screen Show (4:3)</PresentationFormat>
  <Paragraphs>347</Paragraphs>
  <Slides>51</Slides>
  <Notes>19</Notes>
  <HiddenSlides>11</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61" baseType="lpstr">
      <vt:lpstr>Arial</vt:lpstr>
      <vt:lpstr>Arial Narrow</vt:lpstr>
      <vt:lpstr>Calibri</vt:lpstr>
      <vt:lpstr>Comic Sans MS</vt:lpstr>
      <vt:lpstr>Microsoft Sans Serif</vt:lpstr>
      <vt:lpstr>Symbol</vt:lpstr>
      <vt:lpstr>Times New Roman</vt:lpstr>
      <vt:lpstr>Wingdings</vt:lpstr>
      <vt:lpstr>Blank Presentation</vt:lpstr>
      <vt:lpstr>Equation</vt:lpstr>
      <vt:lpstr>Summary for Water Vapor</vt:lpstr>
      <vt:lpstr>Summary of Clouds and Aerosols</vt:lpstr>
      <vt:lpstr>A ATM551, Lecture #12  Atmospheric Convection</vt:lpstr>
      <vt:lpstr>Outline of Today’s Lecture</vt:lpstr>
      <vt:lpstr>Atmospheric Convection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Quantifying Convection – Dry Convection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vt:lpstr>
      <vt:lpstr>PowerPoint Presentation</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832</cp:revision>
  <cp:lastPrinted>2001-10-12T22:50:52Z</cp:lastPrinted>
  <dcterms:created xsi:type="dcterms:W3CDTF">2001-07-28T22:10:26Z</dcterms:created>
  <dcterms:modified xsi:type="dcterms:W3CDTF">2024-02-26T22:22:13Z</dcterms:modified>
</cp:coreProperties>
</file>