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715" r:id="rId2"/>
    <p:sldMasterId id="2147483727" r:id="rId3"/>
  </p:sldMasterIdLst>
  <p:notesMasterIdLst>
    <p:notesMasterId r:id="rId42"/>
  </p:notesMasterIdLst>
  <p:handoutMasterIdLst>
    <p:handoutMasterId r:id="rId43"/>
  </p:handoutMasterIdLst>
  <p:sldIdLst>
    <p:sldId id="1012" r:id="rId4"/>
    <p:sldId id="468" r:id="rId5"/>
    <p:sldId id="470" r:id="rId6"/>
    <p:sldId id="978" r:id="rId7"/>
    <p:sldId id="940" r:id="rId8"/>
    <p:sldId id="982" r:id="rId9"/>
    <p:sldId id="983" r:id="rId10"/>
    <p:sldId id="981" r:id="rId11"/>
    <p:sldId id="980" r:id="rId12"/>
    <p:sldId id="984" r:id="rId13"/>
    <p:sldId id="986" r:id="rId14"/>
    <p:sldId id="992" r:id="rId15"/>
    <p:sldId id="985" r:id="rId16"/>
    <p:sldId id="993" r:id="rId17"/>
    <p:sldId id="987" r:id="rId18"/>
    <p:sldId id="1001" r:id="rId19"/>
    <p:sldId id="994" r:id="rId20"/>
    <p:sldId id="979" r:id="rId21"/>
    <p:sldId id="991" r:id="rId22"/>
    <p:sldId id="988" r:id="rId23"/>
    <p:sldId id="995" r:id="rId24"/>
    <p:sldId id="1004" r:id="rId25"/>
    <p:sldId id="998" r:id="rId26"/>
    <p:sldId id="999" r:id="rId27"/>
    <p:sldId id="1000" r:id="rId28"/>
    <p:sldId id="996" r:id="rId29"/>
    <p:sldId id="989" r:id="rId30"/>
    <p:sldId id="997" r:id="rId31"/>
    <p:sldId id="1002" r:id="rId32"/>
    <p:sldId id="1003" r:id="rId33"/>
    <p:sldId id="1011" r:id="rId34"/>
    <p:sldId id="1005" r:id="rId35"/>
    <p:sldId id="1006" r:id="rId36"/>
    <p:sldId id="1009" r:id="rId37"/>
    <p:sldId id="1010" r:id="rId38"/>
    <p:sldId id="1007" r:id="rId39"/>
    <p:sldId id="896" r:id="rId40"/>
    <p:sldId id="585" r:id="rId41"/>
  </p:sldIdLst>
  <p:sldSz cx="9144000" cy="6858000" type="screen4x3"/>
  <p:notesSz cx="7010400" cy="9296400"/>
  <p:defaultTextStyle>
    <a:defPPr>
      <a:defRPr lang="en-US"/>
    </a:defPPr>
    <a:lvl1pPr algn="ctr" rtl="0" eaLnBrk="0" fontAlgn="base" hangingPunct="0">
      <a:spcBef>
        <a:spcPct val="0"/>
      </a:spcBef>
      <a:spcAft>
        <a:spcPct val="0"/>
      </a:spcAft>
      <a:defRPr sz="2800" kern="1200">
        <a:solidFill>
          <a:schemeClr val="bg2"/>
        </a:solidFill>
        <a:latin typeface="Arial Narrow" pitchFamily="34" charset="0"/>
        <a:ea typeface="+mn-ea"/>
        <a:cs typeface="+mn-cs"/>
      </a:defRPr>
    </a:lvl1pPr>
    <a:lvl2pPr marL="457200" algn="ctr" rtl="0" eaLnBrk="0" fontAlgn="base" hangingPunct="0">
      <a:spcBef>
        <a:spcPct val="0"/>
      </a:spcBef>
      <a:spcAft>
        <a:spcPct val="0"/>
      </a:spcAft>
      <a:defRPr sz="2800" kern="1200">
        <a:solidFill>
          <a:schemeClr val="bg2"/>
        </a:solidFill>
        <a:latin typeface="Arial Narrow" pitchFamily="34" charset="0"/>
        <a:ea typeface="+mn-ea"/>
        <a:cs typeface="+mn-cs"/>
      </a:defRPr>
    </a:lvl2pPr>
    <a:lvl3pPr marL="914400" algn="ctr" rtl="0" eaLnBrk="0" fontAlgn="base" hangingPunct="0">
      <a:spcBef>
        <a:spcPct val="0"/>
      </a:spcBef>
      <a:spcAft>
        <a:spcPct val="0"/>
      </a:spcAft>
      <a:defRPr sz="2800" kern="1200">
        <a:solidFill>
          <a:schemeClr val="bg2"/>
        </a:solidFill>
        <a:latin typeface="Arial Narrow" pitchFamily="34" charset="0"/>
        <a:ea typeface="+mn-ea"/>
        <a:cs typeface="+mn-cs"/>
      </a:defRPr>
    </a:lvl3pPr>
    <a:lvl4pPr marL="1371600" algn="ctr" rtl="0" eaLnBrk="0" fontAlgn="base" hangingPunct="0">
      <a:spcBef>
        <a:spcPct val="0"/>
      </a:spcBef>
      <a:spcAft>
        <a:spcPct val="0"/>
      </a:spcAft>
      <a:defRPr sz="2800" kern="1200">
        <a:solidFill>
          <a:schemeClr val="bg2"/>
        </a:solidFill>
        <a:latin typeface="Arial Narrow" pitchFamily="34" charset="0"/>
        <a:ea typeface="+mn-ea"/>
        <a:cs typeface="+mn-cs"/>
      </a:defRPr>
    </a:lvl4pPr>
    <a:lvl5pPr marL="1828800" algn="ctr" rtl="0" eaLnBrk="0" fontAlgn="base" hangingPunct="0">
      <a:spcBef>
        <a:spcPct val="0"/>
      </a:spcBef>
      <a:spcAft>
        <a:spcPct val="0"/>
      </a:spcAft>
      <a:defRPr sz="2800" kern="1200">
        <a:solidFill>
          <a:schemeClr val="bg2"/>
        </a:solidFill>
        <a:latin typeface="Arial Narrow" pitchFamily="34" charset="0"/>
        <a:ea typeface="+mn-ea"/>
        <a:cs typeface="+mn-cs"/>
      </a:defRPr>
    </a:lvl5pPr>
    <a:lvl6pPr marL="2286000" algn="l" defTabSz="914400" rtl="0" eaLnBrk="1" latinLnBrk="0" hangingPunct="1">
      <a:defRPr sz="2800" kern="1200">
        <a:solidFill>
          <a:schemeClr val="bg2"/>
        </a:solidFill>
        <a:latin typeface="Arial Narrow" pitchFamily="34" charset="0"/>
        <a:ea typeface="+mn-ea"/>
        <a:cs typeface="+mn-cs"/>
      </a:defRPr>
    </a:lvl6pPr>
    <a:lvl7pPr marL="2743200" algn="l" defTabSz="914400" rtl="0" eaLnBrk="1" latinLnBrk="0" hangingPunct="1">
      <a:defRPr sz="2800" kern="1200">
        <a:solidFill>
          <a:schemeClr val="bg2"/>
        </a:solidFill>
        <a:latin typeface="Arial Narrow" pitchFamily="34" charset="0"/>
        <a:ea typeface="+mn-ea"/>
        <a:cs typeface="+mn-cs"/>
      </a:defRPr>
    </a:lvl7pPr>
    <a:lvl8pPr marL="3200400" algn="l" defTabSz="914400" rtl="0" eaLnBrk="1" latinLnBrk="0" hangingPunct="1">
      <a:defRPr sz="2800" kern="1200">
        <a:solidFill>
          <a:schemeClr val="bg2"/>
        </a:solidFill>
        <a:latin typeface="Arial Narrow" pitchFamily="34" charset="0"/>
        <a:ea typeface="+mn-ea"/>
        <a:cs typeface="+mn-cs"/>
      </a:defRPr>
    </a:lvl8pPr>
    <a:lvl9pPr marL="3657600" algn="l" defTabSz="914400" rtl="0" eaLnBrk="1" latinLnBrk="0" hangingPunct="1">
      <a:defRPr sz="2800" kern="1200">
        <a:solidFill>
          <a:schemeClr val="bg2"/>
        </a:solidFill>
        <a:latin typeface="Arial Narrow"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8F8"/>
    <a:srgbClr val="7BE3E1"/>
    <a:srgbClr val="99CCFF"/>
    <a:srgbClr val="33CC33"/>
    <a:srgbClr val="00FF00"/>
    <a:srgbClr val="9933FF"/>
    <a:srgbClr val="9900CC"/>
    <a:srgbClr val="FF00FF"/>
    <a:srgbClr val="FF66FF"/>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402" autoAdjust="0"/>
    <p:restoredTop sz="97409" autoAdjust="0"/>
  </p:normalViewPr>
  <p:slideViewPr>
    <p:cSldViewPr>
      <p:cViewPr varScale="1">
        <p:scale>
          <a:sx n="88" d="100"/>
          <a:sy n="88" d="100"/>
        </p:scale>
        <p:origin x="741" y="51"/>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handoutMaster" Target="handoutMasters/handoutMaster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bwMode="auto">
          <a:xfrm>
            <a:off x="0" y="0"/>
            <a:ext cx="3059113" cy="457200"/>
          </a:xfrm>
          <a:prstGeom prst="rect">
            <a:avLst/>
          </a:prstGeom>
          <a:noFill/>
          <a:ln w="9525">
            <a:noFill/>
            <a:miter lim="800000"/>
            <a:headEnd/>
            <a:tailEnd/>
          </a:ln>
          <a:effectLst/>
        </p:spPr>
        <p:txBody>
          <a:bodyPr vert="horz" wrap="square" lIns="91655" tIns="45828" rIns="91655" bIns="45828" numCol="1" anchor="t" anchorCtr="0" compatLnSpc="1">
            <a:prstTxWarp prst="textNoShape">
              <a:avLst/>
            </a:prstTxWarp>
          </a:bodyPr>
          <a:lstStyle>
            <a:lvl1pPr algn="l" defTabSz="915988">
              <a:defRPr sz="1200" b="1">
                <a:solidFill>
                  <a:srgbClr val="00FF00"/>
                </a:solidFill>
                <a:latin typeface="Times New Roman" pitchFamily="18" charset="0"/>
              </a:defRPr>
            </a:lvl1pPr>
          </a:lstStyle>
          <a:p>
            <a:pPr>
              <a:defRPr/>
            </a:pPr>
            <a:endParaRPr lang="en-US"/>
          </a:p>
        </p:txBody>
      </p:sp>
      <p:sp>
        <p:nvSpPr>
          <p:cNvPr id="26627" name="Rectangle 3"/>
          <p:cNvSpPr>
            <a:spLocks noGrp="1" noChangeArrowheads="1"/>
          </p:cNvSpPr>
          <p:nvPr>
            <p:ph type="dt" sz="quarter" idx="1"/>
          </p:nvPr>
        </p:nvSpPr>
        <p:spPr bwMode="auto">
          <a:xfrm>
            <a:off x="3976688" y="0"/>
            <a:ext cx="3059112" cy="457200"/>
          </a:xfrm>
          <a:prstGeom prst="rect">
            <a:avLst/>
          </a:prstGeom>
          <a:noFill/>
          <a:ln w="9525">
            <a:noFill/>
            <a:miter lim="800000"/>
            <a:headEnd/>
            <a:tailEnd/>
          </a:ln>
          <a:effectLst/>
        </p:spPr>
        <p:txBody>
          <a:bodyPr vert="horz" wrap="square" lIns="91655" tIns="45828" rIns="91655" bIns="45828" numCol="1" anchor="t" anchorCtr="0" compatLnSpc="1">
            <a:prstTxWarp prst="textNoShape">
              <a:avLst/>
            </a:prstTxWarp>
          </a:bodyPr>
          <a:lstStyle>
            <a:lvl1pPr algn="r" defTabSz="915988">
              <a:defRPr sz="1200" b="1">
                <a:solidFill>
                  <a:srgbClr val="00FF00"/>
                </a:solidFill>
                <a:latin typeface="Times New Roman" pitchFamily="18" charset="0"/>
              </a:defRPr>
            </a:lvl1pPr>
          </a:lstStyle>
          <a:p>
            <a:pPr>
              <a:defRPr/>
            </a:pPr>
            <a:endParaRPr lang="en-US"/>
          </a:p>
        </p:txBody>
      </p:sp>
      <p:sp>
        <p:nvSpPr>
          <p:cNvPr id="26628" name="Rectangle 4"/>
          <p:cNvSpPr>
            <a:spLocks noGrp="1" noChangeArrowheads="1"/>
          </p:cNvSpPr>
          <p:nvPr>
            <p:ph type="ftr" sz="quarter" idx="2"/>
          </p:nvPr>
        </p:nvSpPr>
        <p:spPr bwMode="auto">
          <a:xfrm>
            <a:off x="0" y="8851900"/>
            <a:ext cx="3059113" cy="458788"/>
          </a:xfrm>
          <a:prstGeom prst="rect">
            <a:avLst/>
          </a:prstGeom>
          <a:noFill/>
          <a:ln w="9525">
            <a:noFill/>
            <a:miter lim="800000"/>
            <a:headEnd/>
            <a:tailEnd/>
          </a:ln>
          <a:effectLst/>
        </p:spPr>
        <p:txBody>
          <a:bodyPr vert="horz" wrap="square" lIns="91655" tIns="45828" rIns="91655" bIns="45828" numCol="1" anchor="b" anchorCtr="0" compatLnSpc="1">
            <a:prstTxWarp prst="textNoShape">
              <a:avLst/>
            </a:prstTxWarp>
          </a:bodyPr>
          <a:lstStyle>
            <a:lvl1pPr algn="l" defTabSz="915988">
              <a:defRPr sz="1200" b="1">
                <a:solidFill>
                  <a:srgbClr val="00FF00"/>
                </a:solidFill>
                <a:latin typeface="Times New Roman" pitchFamily="18" charset="0"/>
              </a:defRPr>
            </a:lvl1pPr>
          </a:lstStyle>
          <a:p>
            <a:pPr>
              <a:defRPr/>
            </a:pPr>
            <a:endParaRPr lang="en-US"/>
          </a:p>
        </p:txBody>
      </p:sp>
      <p:sp>
        <p:nvSpPr>
          <p:cNvPr id="26629" name="Rectangle 5"/>
          <p:cNvSpPr>
            <a:spLocks noGrp="1" noChangeArrowheads="1"/>
          </p:cNvSpPr>
          <p:nvPr>
            <p:ph type="sldNum" sz="quarter" idx="3"/>
          </p:nvPr>
        </p:nvSpPr>
        <p:spPr bwMode="auto">
          <a:xfrm>
            <a:off x="3976688" y="8851900"/>
            <a:ext cx="3059112" cy="458788"/>
          </a:xfrm>
          <a:prstGeom prst="rect">
            <a:avLst/>
          </a:prstGeom>
          <a:noFill/>
          <a:ln w="9525">
            <a:noFill/>
            <a:miter lim="800000"/>
            <a:headEnd/>
            <a:tailEnd/>
          </a:ln>
          <a:effectLst/>
        </p:spPr>
        <p:txBody>
          <a:bodyPr vert="horz" wrap="square" lIns="91655" tIns="45828" rIns="91655" bIns="45828" numCol="1" anchor="b" anchorCtr="0" compatLnSpc="1">
            <a:prstTxWarp prst="textNoShape">
              <a:avLst/>
            </a:prstTxWarp>
          </a:bodyPr>
          <a:lstStyle>
            <a:lvl1pPr algn="r" defTabSz="915988">
              <a:defRPr sz="1200" b="1">
                <a:solidFill>
                  <a:srgbClr val="00FF00"/>
                </a:solidFill>
                <a:latin typeface="Times New Roman" pitchFamily="18" charset="0"/>
              </a:defRPr>
            </a:lvl1pPr>
          </a:lstStyle>
          <a:p>
            <a:pPr>
              <a:defRPr/>
            </a:pPr>
            <a:fld id="{A87EB154-48BC-4DA2-AE95-F94BAB2766F2}" type="slidenum">
              <a:rPr lang="en-US"/>
              <a:pPr>
                <a:defRPr/>
              </a:pPr>
              <a:t>‹#›</a:t>
            </a:fld>
            <a:endParaRPr lang="en-US"/>
          </a:p>
        </p:txBody>
      </p:sp>
    </p:spTree>
    <p:extLst>
      <p:ext uri="{BB962C8B-B14F-4D97-AF65-F5344CB8AC3E}">
        <p14:creationId xmlns:p14="http://schemas.microsoft.com/office/powerpoint/2010/main" val="38920041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hdr" sz="quarter"/>
          </p:nvPr>
        </p:nvSpPr>
        <p:spPr bwMode="auto">
          <a:xfrm>
            <a:off x="0" y="0"/>
            <a:ext cx="3059113" cy="457200"/>
          </a:xfrm>
          <a:prstGeom prst="rect">
            <a:avLst/>
          </a:prstGeom>
          <a:noFill/>
          <a:ln w="9525">
            <a:noFill/>
            <a:miter lim="800000"/>
            <a:headEnd/>
            <a:tailEnd/>
          </a:ln>
          <a:effectLst/>
        </p:spPr>
        <p:txBody>
          <a:bodyPr vert="horz" wrap="square" lIns="91655" tIns="45828" rIns="91655" bIns="45828" numCol="1" anchor="t" anchorCtr="0" compatLnSpc="1">
            <a:prstTxWarp prst="textNoShape">
              <a:avLst/>
            </a:prstTxWarp>
          </a:bodyPr>
          <a:lstStyle>
            <a:lvl1pPr algn="l" defTabSz="915988">
              <a:defRPr sz="1200" b="1">
                <a:solidFill>
                  <a:schemeClr val="accent2"/>
                </a:solidFill>
                <a:latin typeface="Times New Roman" pitchFamily="18" charset="0"/>
              </a:defRPr>
            </a:lvl1pPr>
          </a:lstStyle>
          <a:p>
            <a:pPr>
              <a:defRPr/>
            </a:pPr>
            <a:endParaRPr lang="en-US"/>
          </a:p>
        </p:txBody>
      </p:sp>
      <p:sp>
        <p:nvSpPr>
          <p:cNvPr id="50179" name="Rectangle 3"/>
          <p:cNvSpPr>
            <a:spLocks noGrp="1" noChangeArrowheads="1"/>
          </p:cNvSpPr>
          <p:nvPr>
            <p:ph type="dt" idx="1"/>
          </p:nvPr>
        </p:nvSpPr>
        <p:spPr bwMode="auto">
          <a:xfrm>
            <a:off x="3976688" y="0"/>
            <a:ext cx="3059112" cy="457200"/>
          </a:xfrm>
          <a:prstGeom prst="rect">
            <a:avLst/>
          </a:prstGeom>
          <a:noFill/>
          <a:ln w="9525">
            <a:noFill/>
            <a:miter lim="800000"/>
            <a:headEnd/>
            <a:tailEnd/>
          </a:ln>
          <a:effectLst/>
        </p:spPr>
        <p:txBody>
          <a:bodyPr vert="horz" wrap="square" lIns="91655" tIns="45828" rIns="91655" bIns="45828" numCol="1" anchor="t" anchorCtr="0" compatLnSpc="1">
            <a:prstTxWarp prst="textNoShape">
              <a:avLst/>
            </a:prstTxWarp>
          </a:bodyPr>
          <a:lstStyle>
            <a:lvl1pPr algn="r" defTabSz="915988">
              <a:defRPr sz="1200" b="1">
                <a:solidFill>
                  <a:schemeClr val="accent2"/>
                </a:solidFill>
                <a:latin typeface="Times New Roman" pitchFamily="18" charset="0"/>
              </a:defRPr>
            </a:lvl1pPr>
          </a:lstStyle>
          <a:p>
            <a:pPr>
              <a:defRPr/>
            </a:pPr>
            <a:endParaRPr lang="en-US"/>
          </a:p>
        </p:txBody>
      </p:sp>
      <p:sp>
        <p:nvSpPr>
          <p:cNvPr id="46084" name="Rectangle 4"/>
          <p:cNvSpPr>
            <a:spLocks noGrp="1" noRot="1" noChangeAspect="1" noChangeArrowheads="1" noTextEdit="1"/>
          </p:cNvSpPr>
          <p:nvPr>
            <p:ph type="sldImg" idx="2"/>
          </p:nvPr>
        </p:nvSpPr>
        <p:spPr bwMode="auto">
          <a:xfrm>
            <a:off x="1139825" y="687388"/>
            <a:ext cx="4679950" cy="3509962"/>
          </a:xfrm>
          <a:prstGeom prst="rect">
            <a:avLst/>
          </a:prstGeom>
          <a:noFill/>
          <a:ln w="9525">
            <a:solidFill>
              <a:srgbClr val="000000"/>
            </a:solidFill>
            <a:miter lim="800000"/>
            <a:headEnd/>
            <a:tailEnd/>
          </a:ln>
        </p:spPr>
      </p:sp>
      <p:sp>
        <p:nvSpPr>
          <p:cNvPr id="50181" name="Rectangle 5"/>
          <p:cNvSpPr>
            <a:spLocks noGrp="1" noChangeArrowheads="1"/>
          </p:cNvSpPr>
          <p:nvPr>
            <p:ph type="body" sz="quarter" idx="3"/>
          </p:nvPr>
        </p:nvSpPr>
        <p:spPr bwMode="auto">
          <a:xfrm>
            <a:off x="917575" y="4425950"/>
            <a:ext cx="5122863" cy="4197350"/>
          </a:xfrm>
          <a:prstGeom prst="rect">
            <a:avLst/>
          </a:prstGeom>
          <a:noFill/>
          <a:ln w="9525">
            <a:noFill/>
            <a:miter lim="800000"/>
            <a:headEnd/>
            <a:tailEnd/>
          </a:ln>
          <a:effectLst/>
        </p:spPr>
        <p:txBody>
          <a:bodyPr vert="horz" wrap="square" lIns="91655" tIns="45828" rIns="91655" bIns="4582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0182" name="Rectangle 6"/>
          <p:cNvSpPr>
            <a:spLocks noGrp="1" noChangeArrowheads="1"/>
          </p:cNvSpPr>
          <p:nvPr>
            <p:ph type="ftr" sz="quarter" idx="4"/>
          </p:nvPr>
        </p:nvSpPr>
        <p:spPr bwMode="auto">
          <a:xfrm>
            <a:off x="0" y="8851900"/>
            <a:ext cx="3059113" cy="458788"/>
          </a:xfrm>
          <a:prstGeom prst="rect">
            <a:avLst/>
          </a:prstGeom>
          <a:noFill/>
          <a:ln w="9525">
            <a:noFill/>
            <a:miter lim="800000"/>
            <a:headEnd/>
            <a:tailEnd/>
          </a:ln>
          <a:effectLst/>
        </p:spPr>
        <p:txBody>
          <a:bodyPr vert="horz" wrap="square" lIns="91655" tIns="45828" rIns="91655" bIns="45828" numCol="1" anchor="b" anchorCtr="0" compatLnSpc="1">
            <a:prstTxWarp prst="textNoShape">
              <a:avLst/>
            </a:prstTxWarp>
          </a:bodyPr>
          <a:lstStyle>
            <a:lvl1pPr algn="l" defTabSz="915988">
              <a:defRPr sz="1200" b="1">
                <a:solidFill>
                  <a:schemeClr val="accent2"/>
                </a:solidFill>
                <a:latin typeface="Times New Roman" pitchFamily="18" charset="0"/>
              </a:defRPr>
            </a:lvl1pPr>
          </a:lstStyle>
          <a:p>
            <a:pPr>
              <a:defRPr/>
            </a:pPr>
            <a:endParaRPr lang="en-US"/>
          </a:p>
        </p:txBody>
      </p:sp>
      <p:sp>
        <p:nvSpPr>
          <p:cNvPr id="50183" name="Rectangle 7"/>
          <p:cNvSpPr>
            <a:spLocks noGrp="1" noChangeArrowheads="1"/>
          </p:cNvSpPr>
          <p:nvPr>
            <p:ph type="sldNum" sz="quarter" idx="5"/>
          </p:nvPr>
        </p:nvSpPr>
        <p:spPr bwMode="auto">
          <a:xfrm>
            <a:off x="3976688" y="8851900"/>
            <a:ext cx="3059112" cy="458788"/>
          </a:xfrm>
          <a:prstGeom prst="rect">
            <a:avLst/>
          </a:prstGeom>
          <a:noFill/>
          <a:ln w="9525">
            <a:noFill/>
            <a:miter lim="800000"/>
            <a:headEnd/>
            <a:tailEnd/>
          </a:ln>
          <a:effectLst/>
        </p:spPr>
        <p:txBody>
          <a:bodyPr vert="horz" wrap="square" lIns="91655" tIns="45828" rIns="91655" bIns="45828" numCol="1" anchor="b" anchorCtr="0" compatLnSpc="1">
            <a:prstTxWarp prst="textNoShape">
              <a:avLst/>
            </a:prstTxWarp>
          </a:bodyPr>
          <a:lstStyle>
            <a:lvl1pPr algn="r" defTabSz="915988">
              <a:defRPr sz="1200" b="1">
                <a:solidFill>
                  <a:schemeClr val="accent2"/>
                </a:solidFill>
                <a:latin typeface="Times New Roman" pitchFamily="18" charset="0"/>
              </a:defRPr>
            </a:lvl1pPr>
          </a:lstStyle>
          <a:p>
            <a:pPr>
              <a:defRPr/>
            </a:pPr>
            <a:fld id="{FC439EA0-10C5-4545-84AF-D3416603DAC4}" type="slidenum">
              <a:rPr lang="en-US"/>
              <a:pPr>
                <a:defRPr/>
              </a:pPr>
              <a:t>‹#›</a:t>
            </a:fld>
            <a:endParaRPr lang="en-US"/>
          </a:p>
        </p:txBody>
      </p:sp>
    </p:spTree>
    <p:extLst>
      <p:ext uri="{BB962C8B-B14F-4D97-AF65-F5344CB8AC3E}">
        <p14:creationId xmlns:p14="http://schemas.microsoft.com/office/powerpoint/2010/main" val="25098013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1</a:t>
            </a:fld>
            <a:endParaRPr lang="en-US"/>
          </a:p>
        </p:txBody>
      </p:sp>
    </p:spTree>
    <p:extLst>
      <p:ext uri="{BB962C8B-B14F-4D97-AF65-F5344CB8AC3E}">
        <p14:creationId xmlns:p14="http://schemas.microsoft.com/office/powerpoint/2010/main" val="18302605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2</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2830823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3</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9459828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13</a:t>
            </a:fld>
            <a:endParaRPr lang="en-US"/>
          </a:p>
        </p:txBody>
      </p:sp>
    </p:spTree>
    <p:extLst>
      <p:ext uri="{BB962C8B-B14F-4D97-AF65-F5344CB8AC3E}">
        <p14:creationId xmlns:p14="http://schemas.microsoft.com/office/powerpoint/2010/main" val="37837684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F2EA656F-B253-4467-AA2E-A9E744765853}" type="slidenum">
              <a:rPr lang="en-US">
                <a:solidFill>
                  <a:srgbClr val="000000"/>
                </a:solidFill>
              </a:rPr>
              <a:pPr/>
              <a:t>22</a:t>
            </a:fld>
            <a:endParaRPr lang="en-US">
              <a:solidFill>
                <a:srgbClr val="000000"/>
              </a:solidFill>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p:spPr>
        <p:txBody>
          <a:bodyPr/>
          <a:lstStyle/>
          <a:p>
            <a:pPr eaLnBrk="1" hangingPunct="1"/>
            <a:endParaRPr lang="en-US" dirty="0">
              <a:ea typeface="ＭＳ Ｐゴシック" pitchFamily="-128" charset="-128"/>
            </a:endParaRPr>
          </a:p>
        </p:txBody>
      </p:sp>
    </p:spTree>
    <p:extLst>
      <p:ext uri="{BB962C8B-B14F-4D97-AF65-F5344CB8AC3E}">
        <p14:creationId xmlns:p14="http://schemas.microsoft.com/office/powerpoint/2010/main" val="38711225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CO</a:t>
            </a:r>
            <a:r>
              <a:rPr lang="en-US" baseline="-25000" dirty="0"/>
              <a:t>2</a:t>
            </a:r>
            <a:r>
              <a:rPr lang="en-US" dirty="0"/>
              <a:t> dissolves in seawater, and then reacts with the water so that it disassociates into several ions. This disassociation means that the oceans can hold a lot of carbon – 85% of the active reservoir on Earth. Cold seawater can hold more CO</a:t>
            </a:r>
            <a:r>
              <a:rPr lang="en-US" baseline="-25000" dirty="0"/>
              <a:t>2</a:t>
            </a:r>
            <a:r>
              <a:rPr lang="en-US" dirty="0"/>
              <a:t> than warm water, so waters that are cooling (i.e. </a:t>
            </a:r>
            <a:r>
              <a:rPr lang="en-US" dirty="0" err="1"/>
              <a:t>poleward</a:t>
            </a:r>
            <a:r>
              <a:rPr lang="en-US" dirty="0"/>
              <a:t>-moving western boundary currents) tend to take up carbon, and waters that are upwelling and warming (i.e. coastal zones and the tropics) tend to emit carbon. This is the basic reason for the pattern of the global sea-to-air CO</a:t>
            </a:r>
            <a:r>
              <a:rPr lang="en-US" baseline="-25000" dirty="0"/>
              <a:t>2</a:t>
            </a:r>
            <a:r>
              <a:rPr lang="en-US" dirty="0"/>
              <a:t> flux as estimated by Takahashi et al. [2009] in the figure at right.</a:t>
            </a:r>
          </a:p>
          <a:p>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29</a:t>
            </a:fld>
            <a:endParaRPr lang="en-US"/>
          </a:p>
        </p:txBody>
      </p:sp>
    </p:spTree>
    <p:extLst>
      <p:ext uri="{BB962C8B-B14F-4D97-AF65-F5344CB8AC3E}">
        <p14:creationId xmlns:p14="http://schemas.microsoft.com/office/powerpoint/2010/main" val="37693900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37</a:t>
            </a:fld>
            <a:endParaRPr lang="en-US"/>
          </a:p>
        </p:txBody>
      </p:sp>
    </p:spTree>
    <p:extLst>
      <p:ext uri="{BB962C8B-B14F-4D97-AF65-F5344CB8AC3E}">
        <p14:creationId xmlns:p14="http://schemas.microsoft.com/office/powerpoint/2010/main" val="14820665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38</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4015950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7086600" y="6477000"/>
            <a:ext cx="1905000" cy="457200"/>
          </a:xfrm>
          <a:ln/>
        </p:spPr>
        <p:txBody>
          <a:bodyPr/>
          <a:lstStyle>
            <a:lvl1pPr>
              <a:defRPr/>
            </a:lvl1pPr>
          </a:lstStyle>
          <a:p>
            <a:pPr>
              <a:defRPr/>
            </a:pPr>
            <a:fld id="{11004247-48B2-4E85-AE06-0779406BEB7B}"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85800" y="1981200"/>
            <a:ext cx="7772400" cy="41148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C809AFB-5D0F-4956-BF87-ED5447D493EB}"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19E512-8768-44F9-B024-BBCF7052B7F0}"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85800" y="1981200"/>
            <a:ext cx="777240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9A1785A-F49B-4C9E-9EA9-F91406AC7D15}"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856DDD7-7A1F-44BA-AFC9-9EEEC92E9C6C}"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490D6B9-BEB1-4D6C-AFE9-B5CCA14C3AC4}"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D209464-67C9-4536-A961-C590B2442B9C}"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2D48199-4585-4C24-BE2B-5FE228998260}"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7A16D288-AA05-4B23-AB64-4978633A0646}"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7E95794-7259-47FB-9AD7-A3F494DC012E}"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CB24D51C-5137-47C9-B48E-ABFE2D10E10D}"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CC1C575-9E25-4938-944E-C7AB22B45D62}"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88F7101-F7E8-4D9A-AB11-82A8FD623B3B}"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9B86988-95D5-41D4-9057-18304BB9342B}"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4103344-3CE9-4CA0-A3B9-377ACA89C06D}"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30E2252-DC90-4F93-A9C6-28482CF310ED}"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CCA842F-4C99-4FF3-8840-EDECEE0536E7}"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217E3C9-D458-47E9-BCCE-DA97E6E414B6}"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F48E97C-CCD0-459D-99F7-2EC0432F17E0}"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49640CD-6733-4245-94CF-37DCF0A05FFE}"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63D888B-6ABA-4BA3-9FCF-DC437E39B76E}"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D0A9076-AB29-4057-82A4-5F56B4C46622}"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3.xml"/><Relationship Id="rId1"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srcRect/>
          <a:tile tx="0" ty="0" sx="100000" sy="100000" flip="none" algn="tl"/>
        </a:blip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2"/>
                </a:solidFill>
                <a:latin typeface="+mn-lt"/>
              </a:defRPr>
            </a:lvl1pPr>
          </a:lstStyle>
          <a:p>
            <a:pPr>
              <a:defRPr/>
            </a:pPr>
            <a:fld id="{BED9348E-23E2-4CF1-B9E1-78B4AABFB950}" type="slidenum">
              <a:rPr lang="en-US" smtClean="0"/>
              <a:pPr>
                <a:defRPr/>
              </a:pPr>
              <a:t>‹#›</a:t>
            </a:fld>
            <a:endParaRPr lang="en-US" dirty="0"/>
          </a:p>
        </p:txBody>
      </p:sp>
    </p:spTree>
  </p:cSld>
  <p:clrMap bg1="dk2" tx1="lt1" bg2="dk1" tx2="lt2" accent1="accent1" accent2="accent2" accent3="accent3" accent4="accent4" accent5="accent5" accent6="accent6" hlink="hlink" folHlink="folHlink"/>
  <p:sldLayoutIdLst>
    <p:sldLayoutId id="2147483689" r:id="rId1"/>
    <p:sldLayoutId id="2147483700"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702" r:id="rId12"/>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buFontTx/>
              <a:buNone/>
              <a:defRPr sz="1400" b="0">
                <a:solidFill>
                  <a:schemeClr val="tx1"/>
                </a:solidFill>
              </a:defRPr>
            </a:lvl1pPr>
          </a:lstStyle>
          <a:p>
            <a:pPr algn="l" eaLnBrk="1" hangingPunct="1"/>
            <a:endParaRPr lang="en-US">
              <a:solidFill>
                <a:srgbClr val="000000"/>
              </a:solidFill>
              <a:latin typeface="Arial"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buFontTx/>
              <a:buNone/>
              <a:defRPr sz="1400" b="0">
                <a:solidFill>
                  <a:schemeClr val="tx1"/>
                </a:solidFill>
              </a:defRPr>
            </a:lvl1pPr>
          </a:lstStyle>
          <a:p>
            <a:pPr eaLnBrk="1" hangingPunct="1"/>
            <a:endParaRPr lang="en-US">
              <a:solidFill>
                <a:srgbClr val="000000"/>
              </a:solidFill>
              <a:latin typeface="Arial"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buFontTx/>
              <a:buNone/>
              <a:defRPr sz="1400" b="0">
                <a:solidFill>
                  <a:schemeClr val="tx1"/>
                </a:solidFill>
              </a:defRPr>
            </a:lvl1pPr>
          </a:lstStyle>
          <a:p>
            <a:pPr eaLnBrk="1" hangingPunct="1"/>
            <a:fld id="{F2C69EB6-EB70-4EED-9EA5-73DA3467D840}" type="slidenum">
              <a:rPr lang="en-US" smtClean="0">
                <a:solidFill>
                  <a:srgbClr val="000000"/>
                </a:solidFill>
                <a:latin typeface="Arial" charset="0"/>
              </a:rPr>
              <a:pPr eaLnBrk="1" hangingPunct="1"/>
              <a:t>‹#›</a:t>
            </a:fld>
            <a:endParaRPr lang="en-US">
              <a:solidFill>
                <a:srgbClr val="000000"/>
              </a:solidFill>
              <a:latin typeface="Arial" charset="0"/>
            </a:endParaRPr>
          </a:p>
        </p:txBody>
      </p:sp>
    </p:spTree>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25623" name="Rectangle 23"/>
          <p:cNvSpPr>
            <a:spLocks noChangeArrowheads="1"/>
          </p:cNvSpPr>
          <p:nvPr userDrawn="1"/>
        </p:nvSpPr>
        <p:spPr bwMode="auto">
          <a:xfrm>
            <a:off x="3540125" y="3182938"/>
            <a:ext cx="184150" cy="366712"/>
          </a:xfrm>
          <a:prstGeom prst="rect">
            <a:avLst/>
          </a:prstGeom>
          <a:noFill/>
          <a:ln w="9525">
            <a:noFill/>
            <a:miter lim="800000"/>
            <a:headEnd/>
            <a:tailEnd/>
          </a:ln>
          <a:effectLst/>
        </p:spPr>
        <p:txBody>
          <a:bodyPr wrap="none">
            <a:spAutoFit/>
          </a:bodyPr>
          <a:lstStyle/>
          <a:p>
            <a:pPr eaLnBrk="1" hangingPunct="1"/>
            <a:endParaRPr lang="en-US" sz="1800">
              <a:solidFill>
                <a:srgbClr val="003366"/>
              </a:solidFill>
              <a:latin typeface="Times New Roman" pitchFamily="28" charset="0"/>
              <a:ea typeface="ＭＳ Ｐゴシック" pitchFamily="-128" charset="-128"/>
            </a:endParaRPr>
          </a:p>
        </p:txBody>
      </p:sp>
    </p:spTree>
  </p:cSld>
  <p:clrMap bg1="lt1" tx1="dk1" bg2="lt2" tx2="dk2" accent1="accent1" accent2="accent2" accent3="accent3" accent4="accent4" accent5="accent5" accent6="accent6" hlink="hlink" folHlink="folHlink"/>
  <p:sldLayoutIdLst>
    <p:sldLayoutId id="2147483728" r:id="rId1"/>
  </p:sldLayoutIdLst>
  <p:txStyles>
    <p:titleStyle>
      <a:lvl1pPr algn="ctr" rtl="0" eaLnBrk="0" fontAlgn="base" hangingPunct="0">
        <a:lnSpc>
          <a:spcPct val="95000"/>
        </a:lnSpc>
        <a:spcBef>
          <a:spcPct val="0"/>
        </a:spcBef>
        <a:spcAft>
          <a:spcPct val="0"/>
        </a:spcAft>
        <a:defRPr sz="2400" b="1">
          <a:solidFill>
            <a:srgbClr val="003366"/>
          </a:solidFill>
          <a:latin typeface="+mj-lt"/>
          <a:ea typeface="ＭＳ Ｐゴシック" charset="-128"/>
          <a:cs typeface="ＭＳ Ｐゴシック" charset="-128"/>
        </a:defRPr>
      </a:lvl1pPr>
      <a:lvl2pPr algn="ctr" rtl="0" eaLnBrk="0" fontAlgn="base" hangingPunct="0">
        <a:lnSpc>
          <a:spcPct val="95000"/>
        </a:lnSpc>
        <a:spcBef>
          <a:spcPct val="0"/>
        </a:spcBef>
        <a:spcAft>
          <a:spcPct val="0"/>
        </a:spcAft>
        <a:defRPr sz="2400" b="1">
          <a:solidFill>
            <a:srgbClr val="003366"/>
          </a:solidFill>
          <a:latin typeface="Times New Roman" pitchFamily="-128" charset="0"/>
          <a:ea typeface="ＭＳ Ｐゴシック" charset="-128"/>
          <a:cs typeface="ＭＳ Ｐゴシック" charset="-128"/>
        </a:defRPr>
      </a:lvl2pPr>
      <a:lvl3pPr algn="ctr" rtl="0" eaLnBrk="0" fontAlgn="base" hangingPunct="0">
        <a:lnSpc>
          <a:spcPct val="95000"/>
        </a:lnSpc>
        <a:spcBef>
          <a:spcPct val="0"/>
        </a:spcBef>
        <a:spcAft>
          <a:spcPct val="0"/>
        </a:spcAft>
        <a:defRPr sz="2400" b="1">
          <a:solidFill>
            <a:srgbClr val="003366"/>
          </a:solidFill>
          <a:latin typeface="Times New Roman" pitchFamily="-128" charset="0"/>
          <a:ea typeface="ＭＳ Ｐゴシック" charset="-128"/>
          <a:cs typeface="ＭＳ Ｐゴシック" charset="-128"/>
        </a:defRPr>
      </a:lvl3pPr>
      <a:lvl4pPr algn="ctr" rtl="0" eaLnBrk="0" fontAlgn="base" hangingPunct="0">
        <a:lnSpc>
          <a:spcPct val="95000"/>
        </a:lnSpc>
        <a:spcBef>
          <a:spcPct val="0"/>
        </a:spcBef>
        <a:spcAft>
          <a:spcPct val="0"/>
        </a:spcAft>
        <a:defRPr sz="2400" b="1">
          <a:solidFill>
            <a:srgbClr val="003366"/>
          </a:solidFill>
          <a:latin typeface="Times New Roman" pitchFamily="-128" charset="0"/>
          <a:ea typeface="ＭＳ Ｐゴシック" charset="-128"/>
          <a:cs typeface="ＭＳ Ｐゴシック" charset="-128"/>
        </a:defRPr>
      </a:lvl4pPr>
      <a:lvl5pPr algn="ctr" rtl="0" eaLnBrk="0" fontAlgn="base" hangingPunct="0">
        <a:lnSpc>
          <a:spcPct val="95000"/>
        </a:lnSpc>
        <a:spcBef>
          <a:spcPct val="0"/>
        </a:spcBef>
        <a:spcAft>
          <a:spcPct val="0"/>
        </a:spcAft>
        <a:defRPr sz="2400" b="1">
          <a:solidFill>
            <a:srgbClr val="003366"/>
          </a:solidFill>
          <a:latin typeface="Times New Roman" pitchFamily="-128" charset="0"/>
          <a:ea typeface="ＭＳ Ｐゴシック" charset="-128"/>
          <a:cs typeface="ＭＳ Ｐゴシック" charset="-128"/>
        </a:defRPr>
      </a:lvl5pPr>
      <a:lvl6pPr marL="457200" algn="ctr" rtl="0" fontAlgn="base">
        <a:lnSpc>
          <a:spcPct val="95000"/>
        </a:lnSpc>
        <a:spcBef>
          <a:spcPct val="0"/>
        </a:spcBef>
        <a:spcAft>
          <a:spcPct val="0"/>
        </a:spcAft>
        <a:defRPr sz="2400" b="1">
          <a:solidFill>
            <a:srgbClr val="003366"/>
          </a:solidFill>
          <a:latin typeface="Times New Roman" pitchFamily="-128" charset="0"/>
        </a:defRPr>
      </a:lvl6pPr>
      <a:lvl7pPr marL="914400" algn="ctr" rtl="0" fontAlgn="base">
        <a:lnSpc>
          <a:spcPct val="95000"/>
        </a:lnSpc>
        <a:spcBef>
          <a:spcPct val="0"/>
        </a:spcBef>
        <a:spcAft>
          <a:spcPct val="0"/>
        </a:spcAft>
        <a:defRPr sz="2400" b="1">
          <a:solidFill>
            <a:srgbClr val="003366"/>
          </a:solidFill>
          <a:latin typeface="Times New Roman" pitchFamily="-128" charset="0"/>
        </a:defRPr>
      </a:lvl7pPr>
      <a:lvl8pPr marL="1371600" algn="ctr" rtl="0" fontAlgn="base">
        <a:lnSpc>
          <a:spcPct val="95000"/>
        </a:lnSpc>
        <a:spcBef>
          <a:spcPct val="0"/>
        </a:spcBef>
        <a:spcAft>
          <a:spcPct val="0"/>
        </a:spcAft>
        <a:defRPr sz="2400" b="1">
          <a:solidFill>
            <a:srgbClr val="003366"/>
          </a:solidFill>
          <a:latin typeface="Times New Roman" pitchFamily="-128" charset="0"/>
        </a:defRPr>
      </a:lvl8pPr>
      <a:lvl9pPr marL="1828800" algn="ctr" rtl="0" fontAlgn="base">
        <a:lnSpc>
          <a:spcPct val="95000"/>
        </a:lnSpc>
        <a:spcBef>
          <a:spcPct val="0"/>
        </a:spcBef>
        <a:spcAft>
          <a:spcPct val="0"/>
        </a:spcAft>
        <a:defRPr sz="2400" b="1">
          <a:solidFill>
            <a:srgbClr val="003366"/>
          </a:solidFill>
          <a:latin typeface="Times New Roman" pitchFamily="-128" charset="0"/>
        </a:defRPr>
      </a:lvl9pPr>
    </p:titleStyle>
    <p:bodyStyle>
      <a:lvl1pPr marL="342900" indent="-342900" algn="ctr" rtl="0" eaLnBrk="0" fontAlgn="base" hangingPunct="0">
        <a:spcBef>
          <a:spcPct val="20000"/>
        </a:spcBef>
        <a:spcAft>
          <a:spcPct val="0"/>
        </a:spcAft>
        <a:buChar char="•"/>
        <a:defRPr sz="2200" b="1">
          <a:solidFill>
            <a:srgbClr val="CC0000"/>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200" b="1">
          <a:solidFill>
            <a:srgbClr val="CC0000"/>
          </a:solidFill>
          <a:latin typeface="+mn-lt"/>
          <a:ea typeface="ＭＳ Ｐゴシック" charset="-128"/>
        </a:defRPr>
      </a:lvl2pPr>
      <a:lvl3pPr marL="1143000" indent="-228600" algn="l" rtl="0" eaLnBrk="0" fontAlgn="base" hangingPunct="0">
        <a:spcBef>
          <a:spcPct val="20000"/>
        </a:spcBef>
        <a:spcAft>
          <a:spcPct val="0"/>
        </a:spcAft>
        <a:buChar char="•"/>
        <a:defRPr sz="2200" b="1">
          <a:solidFill>
            <a:srgbClr val="CC0000"/>
          </a:solidFill>
          <a:latin typeface="+mn-lt"/>
          <a:ea typeface="ＭＳ Ｐゴシック" charset="-128"/>
        </a:defRPr>
      </a:lvl3pPr>
      <a:lvl4pPr marL="1600200" indent="-228600" algn="l" rtl="0" eaLnBrk="0" fontAlgn="base" hangingPunct="0">
        <a:spcBef>
          <a:spcPct val="20000"/>
        </a:spcBef>
        <a:spcAft>
          <a:spcPct val="0"/>
        </a:spcAft>
        <a:buChar char="–"/>
        <a:defRPr sz="2200" b="1">
          <a:solidFill>
            <a:srgbClr val="CC0000"/>
          </a:solidFill>
          <a:latin typeface="+mn-lt"/>
          <a:ea typeface="ＭＳ Ｐゴシック" charset="-128"/>
        </a:defRPr>
      </a:lvl4pPr>
      <a:lvl5pPr marL="2057400" indent="-228600" algn="l" rtl="0" eaLnBrk="0" fontAlgn="base" hangingPunct="0">
        <a:spcBef>
          <a:spcPct val="20000"/>
        </a:spcBef>
        <a:spcAft>
          <a:spcPct val="0"/>
        </a:spcAft>
        <a:buChar char="»"/>
        <a:defRPr sz="2200" b="1">
          <a:solidFill>
            <a:srgbClr val="CC0000"/>
          </a:solidFill>
          <a:latin typeface="+mn-lt"/>
          <a:ea typeface="ＭＳ Ｐゴシック" charset="-128"/>
        </a:defRPr>
      </a:lvl5pPr>
      <a:lvl6pPr marL="2514600" indent="-228600" algn="l" rtl="0" fontAlgn="base">
        <a:spcBef>
          <a:spcPct val="20000"/>
        </a:spcBef>
        <a:spcAft>
          <a:spcPct val="0"/>
        </a:spcAft>
        <a:buChar char="»"/>
        <a:defRPr sz="2200" b="1">
          <a:solidFill>
            <a:srgbClr val="CC0000"/>
          </a:solidFill>
          <a:latin typeface="+mn-lt"/>
        </a:defRPr>
      </a:lvl6pPr>
      <a:lvl7pPr marL="2971800" indent="-228600" algn="l" rtl="0" fontAlgn="base">
        <a:spcBef>
          <a:spcPct val="20000"/>
        </a:spcBef>
        <a:spcAft>
          <a:spcPct val="0"/>
        </a:spcAft>
        <a:buChar char="»"/>
        <a:defRPr sz="2200" b="1">
          <a:solidFill>
            <a:srgbClr val="CC0000"/>
          </a:solidFill>
          <a:latin typeface="+mn-lt"/>
        </a:defRPr>
      </a:lvl7pPr>
      <a:lvl8pPr marL="3429000" indent="-228600" algn="l" rtl="0" fontAlgn="base">
        <a:spcBef>
          <a:spcPct val="20000"/>
        </a:spcBef>
        <a:spcAft>
          <a:spcPct val="0"/>
        </a:spcAft>
        <a:buChar char="»"/>
        <a:defRPr sz="2200" b="1">
          <a:solidFill>
            <a:srgbClr val="CC0000"/>
          </a:solidFill>
          <a:latin typeface="+mn-lt"/>
        </a:defRPr>
      </a:lvl8pPr>
      <a:lvl9pPr marL="3886200" indent="-228600" algn="l" rtl="0" fontAlgn="base">
        <a:spcBef>
          <a:spcPct val="20000"/>
        </a:spcBef>
        <a:spcAft>
          <a:spcPct val="0"/>
        </a:spcAft>
        <a:buChar char="»"/>
        <a:defRPr sz="2200" b="1">
          <a:solidFill>
            <a:srgbClr val="CC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4.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24.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24.jpeg"/><Relationship Id="rId1" Type="http://schemas.openxmlformats.org/officeDocument/2006/relationships/slideLayout" Target="../slideLayouts/slideLayout1.xml"/><Relationship Id="rId4" Type="http://schemas.openxmlformats.org/officeDocument/2006/relationships/image" Target="../media/image25.wmf"/></Relationships>
</file>

<file path=ppt/slides/_rels/slide27.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2"/>
          <p:cNvSpPr>
            <a:spLocks noGrp="1" noChangeArrowheads="1"/>
          </p:cNvSpPr>
          <p:nvPr>
            <p:ph type="title"/>
          </p:nvPr>
        </p:nvSpPr>
        <p:spPr>
          <a:xfrm>
            <a:off x="533400" y="0"/>
            <a:ext cx="6858000" cy="609600"/>
          </a:xfrm>
        </p:spPr>
        <p:txBody>
          <a:bodyPr/>
          <a:lstStyle/>
          <a:p>
            <a:r>
              <a:rPr lang="en-US" sz="2800" b="1" dirty="0">
                <a:latin typeface="Comic Sans MS" pitchFamily="66" charset="0"/>
              </a:rPr>
              <a:t>Summary of Atmospheric Convection</a:t>
            </a:r>
            <a:r>
              <a:rPr lang="en-US" sz="3200" b="1" dirty="0">
                <a:latin typeface="Comic Sans MS" pitchFamily="66" charset="0"/>
              </a:rPr>
              <a:t> </a:t>
            </a:r>
          </a:p>
        </p:txBody>
      </p:sp>
      <p:sp>
        <p:nvSpPr>
          <p:cNvPr id="303107" name="Rectangle 3"/>
          <p:cNvSpPr>
            <a:spLocks noGrp="1" noChangeArrowheads="1"/>
          </p:cNvSpPr>
          <p:nvPr>
            <p:ph type="body" idx="1"/>
          </p:nvPr>
        </p:nvSpPr>
        <p:spPr>
          <a:xfrm>
            <a:off x="76200" y="685800"/>
            <a:ext cx="8915400" cy="6096000"/>
          </a:xfrm>
        </p:spPr>
        <p:txBody>
          <a:bodyPr/>
          <a:lstStyle/>
          <a:p>
            <a:pPr>
              <a:lnSpc>
                <a:spcPct val="80000"/>
              </a:lnSpc>
            </a:pPr>
            <a:r>
              <a:rPr lang="en-US" sz="1900" dirty="0">
                <a:solidFill>
                  <a:schemeClr val="bg2"/>
                </a:solidFill>
                <a:latin typeface="Comic Sans MS" pitchFamily="66" charset="0"/>
              </a:rPr>
              <a:t>Convection occurs due to enhanced solar heating near the surface that increases atmospheric instability (i.e., making T increases faster </a:t>
            </a:r>
            <a:r>
              <a:rPr lang="en-US" sz="1900" dirty="0">
                <a:solidFill>
                  <a:schemeClr val="bg1"/>
                </a:solidFill>
                <a:latin typeface="Comic Sans MS" pitchFamily="66" charset="0"/>
              </a:rPr>
              <a:t>downward </a:t>
            </a:r>
            <a:r>
              <a:rPr lang="en-US" sz="1900" dirty="0">
                <a:solidFill>
                  <a:schemeClr val="bg2"/>
                </a:solidFill>
                <a:latin typeface="Comic Sans MS" pitchFamily="66" charset="0"/>
              </a:rPr>
              <a:t>than a stable atmosphere).</a:t>
            </a:r>
          </a:p>
          <a:p>
            <a:pPr>
              <a:lnSpc>
                <a:spcPct val="80000"/>
              </a:lnSpc>
            </a:pPr>
            <a:r>
              <a:rPr lang="en-US" sz="1900" dirty="0">
                <a:solidFill>
                  <a:srgbClr val="FF0000"/>
                </a:solidFill>
                <a:latin typeface="Comic Sans MS" pitchFamily="66" charset="0"/>
              </a:rPr>
              <a:t>It transports energy and moisture from the boundary layer to the middle and upper troposphere, where LW radiation can escape to space. This leads to a radiative-convective equilibrium in the tropics. </a:t>
            </a:r>
          </a:p>
          <a:p>
            <a:pPr>
              <a:lnSpc>
                <a:spcPct val="80000"/>
              </a:lnSpc>
            </a:pPr>
            <a:r>
              <a:rPr lang="en-US" sz="1900" dirty="0">
                <a:solidFill>
                  <a:schemeClr val="bg2"/>
                </a:solidFill>
                <a:latin typeface="Comic Sans MS" pitchFamily="66" charset="0"/>
              </a:rPr>
              <a:t>Convection affects the atmosphere through condensation, evaporation and vertical eddy transports of energy, moisture, and momentum.  </a:t>
            </a:r>
          </a:p>
          <a:p>
            <a:pPr>
              <a:lnSpc>
                <a:spcPct val="80000"/>
              </a:lnSpc>
            </a:pPr>
            <a:r>
              <a:rPr lang="en-US" sz="1900" dirty="0">
                <a:solidFill>
                  <a:schemeClr val="tx2"/>
                </a:solidFill>
                <a:latin typeface="Comic Sans MS" pitchFamily="66" charset="0"/>
              </a:rPr>
              <a:t>The Q</a:t>
            </a:r>
            <a:r>
              <a:rPr lang="en-US" sz="1900" baseline="-25000" dirty="0">
                <a:solidFill>
                  <a:schemeClr val="tx2"/>
                </a:solidFill>
                <a:latin typeface="Comic Sans MS" pitchFamily="66" charset="0"/>
              </a:rPr>
              <a:t>1</a:t>
            </a:r>
            <a:r>
              <a:rPr lang="en-US" sz="1900" dirty="0">
                <a:solidFill>
                  <a:schemeClr val="tx2"/>
                </a:solidFill>
                <a:latin typeface="Comic Sans MS" pitchFamily="66" charset="0"/>
              </a:rPr>
              <a:t> (heating), Q</a:t>
            </a:r>
            <a:r>
              <a:rPr lang="en-US" sz="1900" baseline="-25000" dirty="0">
                <a:solidFill>
                  <a:schemeClr val="tx2"/>
                </a:solidFill>
                <a:latin typeface="Comic Sans MS" pitchFamily="66" charset="0"/>
              </a:rPr>
              <a:t>2</a:t>
            </a:r>
            <a:r>
              <a:rPr lang="en-US" sz="1900" dirty="0">
                <a:solidFill>
                  <a:schemeClr val="tx2"/>
                </a:solidFill>
                <a:latin typeface="Comic Sans MS" pitchFamily="66" charset="0"/>
              </a:rPr>
              <a:t> (moisture sink), and Q</a:t>
            </a:r>
            <a:r>
              <a:rPr lang="en-US" sz="1900" baseline="-25000" dirty="0">
                <a:solidFill>
                  <a:schemeClr val="tx2"/>
                </a:solidFill>
                <a:latin typeface="Comic Sans MS" pitchFamily="66" charset="0"/>
              </a:rPr>
              <a:t>3</a:t>
            </a:r>
            <a:r>
              <a:rPr lang="en-US" sz="1900" dirty="0">
                <a:solidFill>
                  <a:schemeClr val="tx2"/>
                </a:solidFill>
                <a:latin typeface="Comic Sans MS" pitchFamily="66" charset="0"/>
              </a:rPr>
              <a:t> (momentum transport) fluxes quantify the impacts of convection (sub-grid scale) on the environment (resolved scale in a GCM). </a:t>
            </a:r>
          </a:p>
          <a:p>
            <a:pPr>
              <a:lnSpc>
                <a:spcPct val="80000"/>
              </a:lnSpc>
            </a:pPr>
            <a:r>
              <a:rPr lang="en-US" sz="1900" dirty="0">
                <a:solidFill>
                  <a:schemeClr val="bg2"/>
                </a:solidFill>
                <a:latin typeface="Comic Sans MS" pitchFamily="66" charset="0"/>
              </a:rPr>
              <a:t>On a large scale, the </a:t>
            </a:r>
            <a:r>
              <a:rPr lang="en-US" sz="1900" dirty="0" err="1">
                <a:solidFill>
                  <a:schemeClr val="bg2"/>
                </a:solidFill>
                <a:latin typeface="Comic Sans MS" pitchFamily="66" charset="0"/>
              </a:rPr>
              <a:t>stablizing</a:t>
            </a:r>
            <a:r>
              <a:rPr lang="en-US" sz="1900" dirty="0">
                <a:solidFill>
                  <a:schemeClr val="bg2"/>
                </a:solidFill>
                <a:latin typeface="Comic Sans MS" pitchFamily="66" charset="0"/>
              </a:rPr>
              <a:t> effect of convection balances the </a:t>
            </a:r>
            <a:r>
              <a:rPr lang="en-US" sz="1900" dirty="0" err="1">
                <a:solidFill>
                  <a:schemeClr val="bg2"/>
                </a:solidFill>
                <a:latin typeface="Comic Sans MS" pitchFamily="66" charset="0"/>
              </a:rPr>
              <a:t>destablizing</a:t>
            </a:r>
            <a:r>
              <a:rPr lang="en-US" sz="1900" dirty="0">
                <a:solidFill>
                  <a:schemeClr val="bg2"/>
                </a:solidFill>
                <a:latin typeface="Comic Sans MS" pitchFamily="66" charset="0"/>
              </a:rPr>
              <a:t> effect of solar heating and other large-scale forcing.</a:t>
            </a:r>
          </a:p>
          <a:p>
            <a:pPr>
              <a:lnSpc>
                <a:spcPct val="80000"/>
              </a:lnSpc>
            </a:pPr>
            <a:r>
              <a:rPr lang="en-US" sz="1900" dirty="0">
                <a:solidFill>
                  <a:schemeClr val="tx2"/>
                </a:solidFill>
                <a:latin typeface="Comic Sans MS" pitchFamily="66" charset="0"/>
              </a:rPr>
              <a:t>The mean state of the atmosphere is close to the moist </a:t>
            </a:r>
            <a:r>
              <a:rPr lang="en-US" sz="1900" dirty="0" err="1">
                <a:solidFill>
                  <a:schemeClr val="tx2"/>
                </a:solidFill>
                <a:latin typeface="Comic Sans MS" pitchFamily="66" charset="0"/>
              </a:rPr>
              <a:t>adiabat</a:t>
            </a:r>
            <a:r>
              <a:rPr lang="en-US" sz="1900" dirty="0">
                <a:solidFill>
                  <a:schemeClr val="tx2"/>
                </a:solidFill>
                <a:latin typeface="Comic Sans MS" pitchFamily="66" charset="0"/>
              </a:rPr>
              <a:t> (i.e., neutral for moist convection); but locally and at times, conditional instability (i.e., positive buoyancy above LCL) exists in the tropics and warm-season mid-latitudes.</a:t>
            </a:r>
          </a:p>
          <a:p>
            <a:pPr>
              <a:lnSpc>
                <a:spcPct val="80000"/>
              </a:lnSpc>
            </a:pPr>
            <a:r>
              <a:rPr lang="en-US" sz="1900" dirty="0">
                <a:solidFill>
                  <a:schemeClr val="bg2"/>
                </a:solidFill>
                <a:latin typeface="Comic Sans MS" pitchFamily="66" charset="0"/>
              </a:rPr>
              <a:t>CAPE represents the potential energy available for convection between the Level of Free Convection and Level of Neutral Buoyancy. </a:t>
            </a:r>
          </a:p>
          <a:p>
            <a:pPr>
              <a:lnSpc>
                <a:spcPct val="80000"/>
              </a:lnSpc>
            </a:pPr>
            <a:r>
              <a:rPr lang="en-US" sz="1900" dirty="0">
                <a:solidFill>
                  <a:schemeClr val="tx2"/>
                </a:solidFill>
                <a:latin typeface="Comic Sans MS" pitchFamily="66" charset="0"/>
              </a:rPr>
              <a:t>Below LFC, there is often some negative buoyancy (convective inhibition or CIN) for a parcel to overcome (e.g., by turbulence lifting). </a:t>
            </a:r>
          </a:p>
          <a:p>
            <a:pPr>
              <a:lnSpc>
                <a:spcPct val="80000"/>
              </a:lnSpc>
            </a:pPr>
            <a:r>
              <a:rPr lang="en-US" sz="1900" dirty="0">
                <a:solidFill>
                  <a:schemeClr val="bg2"/>
                </a:solidFill>
                <a:latin typeface="Comic Sans MS" pitchFamily="66" charset="0"/>
              </a:rPr>
              <a:t>There are three common types of convection: shallow cumulus, shallow stratocumulus, and deep cumulonimbus convection. Shallow cumulus convection is most common over the oceans and warm-season land.</a:t>
            </a:r>
          </a:p>
        </p:txBody>
      </p:sp>
      <p:sp>
        <p:nvSpPr>
          <p:cNvPr id="303108" name="Line 4"/>
          <p:cNvSpPr>
            <a:spLocks noChangeShapeType="1"/>
          </p:cNvSpPr>
          <p:nvPr/>
        </p:nvSpPr>
        <p:spPr bwMode="auto">
          <a:xfrm>
            <a:off x="0" y="600075"/>
            <a:ext cx="9144000" cy="0"/>
          </a:xfrm>
          <a:prstGeom prst="line">
            <a:avLst/>
          </a:prstGeom>
          <a:noFill/>
          <a:ln w="31750">
            <a:solidFill>
              <a:schemeClr val="accent1"/>
            </a:solidFill>
            <a:round/>
            <a:headEnd/>
            <a:tailEnd/>
          </a:ln>
          <a:effectLst/>
        </p:spPr>
        <p:txBody>
          <a:bodyPr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03107">
                                            <p:txEl>
                                              <p:pRg st="4" end="4"/>
                                            </p:txEl>
                                          </p:spTgt>
                                        </p:tgtEl>
                                        <p:attrNameLst>
                                          <p:attrName>style.visibility</p:attrName>
                                        </p:attrNameLst>
                                      </p:cBhvr>
                                      <p:to>
                                        <p:strVal val="visible"/>
                                      </p:to>
                                    </p:set>
                                    <p:animEffect transition="in" filter="blinds(horizontal)">
                                      <p:cBhvr>
                                        <p:cTn id="7" dur="500"/>
                                        <p:tgtEl>
                                          <p:spTgt spid="303107">
                                            <p:txEl>
                                              <p:pRg st="4" end="4"/>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03107">
                                            <p:txEl>
                                              <p:pRg st="5" end="5"/>
                                            </p:txEl>
                                          </p:spTgt>
                                        </p:tgtEl>
                                        <p:attrNameLst>
                                          <p:attrName>style.visibility</p:attrName>
                                        </p:attrNameLst>
                                      </p:cBhvr>
                                      <p:to>
                                        <p:strVal val="visible"/>
                                      </p:to>
                                    </p:set>
                                    <p:animEffect transition="in" filter="blinds(horizontal)">
                                      <p:cBhvr>
                                        <p:cTn id="10" dur="500"/>
                                        <p:tgtEl>
                                          <p:spTgt spid="303107">
                                            <p:txEl>
                                              <p:pRg st="5" end="5"/>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03107">
                                            <p:txEl>
                                              <p:pRg st="6" end="6"/>
                                            </p:txEl>
                                          </p:spTgt>
                                        </p:tgtEl>
                                        <p:attrNameLst>
                                          <p:attrName>style.visibility</p:attrName>
                                        </p:attrNameLst>
                                      </p:cBhvr>
                                      <p:to>
                                        <p:strVal val="visible"/>
                                      </p:to>
                                    </p:set>
                                    <p:animEffect transition="in" filter="blinds(horizontal)">
                                      <p:cBhvr>
                                        <p:cTn id="13" dur="500"/>
                                        <p:tgtEl>
                                          <p:spTgt spid="303107">
                                            <p:txEl>
                                              <p:pRg st="6" end="6"/>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303107">
                                            <p:txEl>
                                              <p:pRg st="7" end="7"/>
                                            </p:txEl>
                                          </p:spTgt>
                                        </p:tgtEl>
                                        <p:attrNameLst>
                                          <p:attrName>style.visibility</p:attrName>
                                        </p:attrNameLst>
                                      </p:cBhvr>
                                      <p:to>
                                        <p:strVal val="visible"/>
                                      </p:to>
                                    </p:set>
                                    <p:animEffect transition="in" filter="blinds(horizontal)">
                                      <p:cBhvr>
                                        <p:cTn id="16" dur="500"/>
                                        <p:tgtEl>
                                          <p:spTgt spid="303107">
                                            <p:txEl>
                                              <p:pRg st="7" end="7"/>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303107">
                                            <p:txEl>
                                              <p:pRg st="8" end="8"/>
                                            </p:txEl>
                                          </p:spTgt>
                                        </p:tgtEl>
                                        <p:attrNameLst>
                                          <p:attrName>style.visibility</p:attrName>
                                        </p:attrNameLst>
                                      </p:cBhvr>
                                      <p:to>
                                        <p:strVal val="visible"/>
                                      </p:to>
                                    </p:set>
                                    <p:animEffect transition="in" filter="blinds(horizontal)">
                                      <p:cBhvr>
                                        <p:cTn id="19" dur="500"/>
                                        <p:tgtEl>
                                          <p:spTgt spid="30310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0" y="152400"/>
            <a:ext cx="9144000" cy="685800"/>
          </a:xfrm>
          <a:prstGeom prst="rect">
            <a:avLst/>
          </a:prstGeom>
          <a:effectLst>
            <a:outerShdw blurRad="50800" dist="38100" dir="2700000" algn="tl" rotWithShape="0">
              <a:prstClr val="black"/>
            </a:outerShdw>
          </a:effectLst>
        </p:spPr>
        <p:txBody>
          <a:bodyPr/>
          <a:lstStyle/>
          <a:p>
            <a:pPr>
              <a:defRPr/>
            </a:pPr>
            <a:r>
              <a:rPr lang="en-US" b="1" kern="0" dirty="0">
                <a:solidFill>
                  <a:schemeClr val="accent2"/>
                </a:solidFill>
                <a:latin typeface="Arial" charset="0"/>
                <a:ea typeface="SimSun" pitchFamily="2" charset="-122"/>
              </a:rPr>
              <a:t>Seasonal Variations in Surface</a:t>
            </a:r>
            <a:r>
              <a:rPr lang="en-US" b="1" kern="0" dirty="0">
                <a:solidFill>
                  <a:srgbClr val="FF3300"/>
                </a:solidFill>
                <a:latin typeface="Arial" charset="0"/>
                <a:ea typeface="SimSun" pitchFamily="2" charset="-122"/>
              </a:rPr>
              <a:t> Sensible Heat Flux </a:t>
            </a:r>
          </a:p>
        </p:txBody>
      </p:sp>
      <p:sp>
        <p:nvSpPr>
          <p:cNvPr id="4" name="Line 4"/>
          <p:cNvSpPr>
            <a:spLocks noChangeShapeType="1"/>
          </p:cNvSpPr>
          <p:nvPr/>
        </p:nvSpPr>
        <p:spPr bwMode="auto">
          <a:xfrm>
            <a:off x="0" y="9144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pic>
        <p:nvPicPr>
          <p:cNvPr id="333826" name="Picture 2" descr="http://geography.uoregon.edu/envchange/clim_animations/gifs/shtfl_web.gif"/>
          <p:cNvPicPr>
            <a:picLocks noChangeAspect="1" noChangeArrowheads="1" noCrop="1"/>
          </p:cNvPicPr>
          <p:nvPr/>
        </p:nvPicPr>
        <p:blipFill>
          <a:blip r:embed="rId2" cstate="print"/>
          <a:srcRect/>
          <a:stretch>
            <a:fillRect/>
          </a:stretch>
        </p:blipFill>
        <p:spPr bwMode="auto">
          <a:xfrm>
            <a:off x="304800" y="971549"/>
            <a:ext cx="8550455" cy="5810251"/>
          </a:xfrm>
          <a:prstGeom prst="rect">
            <a:avLst/>
          </a:prstGeom>
          <a:solidFill>
            <a:schemeClr val="tx1"/>
          </a:solidFill>
        </p:spPr>
      </p:pic>
      <p:sp>
        <p:nvSpPr>
          <p:cNvPr id="5" name="Rectangle 4"/>
          <p:cNvSpPr/>
          <p:nvPr/>
        </p:nvSpPr>
        <p:spPr>
          <a:xfrm>
            <a:off x="2286000" y="971490"/>
            <a:ext cx="3712876" cy="369332"/>
          </a:xfrm>
          <a:prstGeom prst="rect">
            <a:avLst/>
          </a:prstGeom>
        </p:spPr>
        <p:txBody>
          <a:bodyPr wrap="none">
            <a:spAutoFit/>
          </a:bodyPr>
          <a:lstStyle/>
          <a:p>
            <a:pPr algn="l"/>
            <a:r>
              <a:rPr lang="en-US" sz="1800" b="1" dirty="0">
                <a:solidFill>
                  <a:srgbClr val="FF0000"/>
                </a:solidFill>
              </a:rPr>
              <a:t>positive = upward, </a:t>
            </a:r>
            <a:r>
              <a:rPr lang="en-US" sz="1800" b="1" dirty="0">
                <a:solidFill>
                  <a:schemeClr val="bg1"/>
                </a:solidFill>
              </a:rPr>
              <a:t>negative=downward</a:t>
            </a:r>
            <a:endParaRPr lang="en-US" sz="2000" b="1" dirty="0">
              <a:solidFill>
                <a:schemeClr val="bg1"/>
              </a:solidFill>
            </a:endParaRPr>
          </a:p>
        </p:txBody>
      </p:sp>
      <p:sp>
        <p:nvSpPr>
          <p:cNvPr id="6" name="TextBox 5"/>
          <p:cNvSpPr txBox="1"/>
          <p:nvPr/>
        </p:nvSpPr>
        <p:spPr>
          <a:xfrm>
            <a:off x="4712102" y="5629870"/>
            <a:ext cx="4203298" cy="923330"/>
          </a:xfrm>
          <a:prstGeom prst="rect">
            <a:avLst/>
          </a:prstGeom>
          <a:noFill/>
        </p:spPr>
        <p:txBody>
          <a:bodyPr wrap="square" rtlCol="0">
            <a:spAutoFit/>
          </a:bodyPr>
          <a:lstStyle/>
          <a:p>
            <a:pPr algn="l"/>
            <a:r>
              <a:rPr lang="en-US" sz="1800" b="1" dirty="0">
                <a:solidFill>
                  <a:schemeClr val="bg1"/>
                </a:solidFill>
              </a:rPr>
              <a:t>Depends on:</a:t>
            </a:r>
          </a:p>
          <a:p>
            <a:pPr marL="342900" indent="-342900" algn="l">
              <a:buAutoNum type="arabicPeriod"/>
            </a:pPr>
            <a:r>
              <a:rPr lang="en-US" sz="1800" dirty="0"/>
              <a:t>Ts </a:t>
            </a:r>
            <a:r>
              <a:rPr lang="en-US" sz="1800" dirty="0">
                <a:sym typeface="Symbol"/>
              </a:rPr>
              <a:t> Ta difference</a:t>
            </a:r>
            <a:endParaRPr lang="en-US" sz="1800" dirty="0"/>
          </a:p>
          <a:p>
            <a:pPr marL="342900" indent="-342900" algn="l">
              <a:buAutoNum type="arabicPeriod"/>
            </a:pPr>
            <a:r>
              <a:rPr lang="en-US" sz="1800" dirty="0"/>
              <a:t>Near-surface wind speed</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0" y="152400"/>
            <a:ext cx="9144000" cy="685800"/>
          </a:xfrm>
          <a:prstGeom prst="rect">
            <a:avLst/>
          </a:prstGeom>
          <a:effectLst>
            <a:outerShdw blurRad="50800" dist="38100" dir="2700000" algn="tl" rotWithShape="0">
              <a:prstClr val="black"/>
            </a:outerShdw>
          </a:effectLst>
        </p:spPr>
        <p:txBody>
          <a:bodyPr/>
          <a:lstStyle/>
          <a:p>
            <a:pPr>
              <a:defRPr/>
            </a:pPr>
            <a:r>
              <a:rPr lang="en-US" b="1" kern="0" dirty="0">
                <a:solidFill>
                  <a:schemeClr val="accent2"/>
                </a:solidFill>
                <a:latin typeface="Arial" charset="0"/>
                <a:ea typeface="SimSun" pitchFamily="2" charset="-122"/>
              </a:rPr>
              <a:t>Seasonal Variations in Surface</a:t>
            </a:r>
            <a:r>
              <a:rPr lang="en-US" b="1" kern="0" dirty="0">
                <a:solidFill>
                  <a:srgbClr val="FF3300"/>
                </a:solidFill>
                <a:latin typeface="Arial" charset="0"/>
                <a:ea typeface="SimSun" pitchFamily="2" charset="-122"/>
              </a:rPr>
              <a:t> Latent Heat Flux </a:t>
            </a:r>
          </a:p>
        </p:txBody>
      </p:sp>
      <p:sp>
        <p:nvSpPr>
          <p:cNvPr id="4" name="Line 4"/>
          <p:cNvSpPr>
            <a:spLocks noChangeShapeType="1"/>
          </p:cNvSpPr>
          <p:nvPr/>
        </p:nvSpPr>
        <p:spPr bwMode="auto">
          <a:xfrm>
            <a:off x="0" y="8382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pic>
        <p:nvPicPr>
          <p:cNvPr id="334850" name="Picture 2" descr="http://geography.uoregon.edu/envchange/clim_animations/gifs/lhtfl_web.gif"/>
          <p:cNvPicPr>
            <a:picLocks noChangeAspect="1" noChangeArrowheads="1" noCrop="1"/>
          </p:cNvPicPr>
          <p:nvPr/>
        </p:nvPicPr>
        <p:blipFill>
          <a:blip r:embed="rId2" cstate="print"/>
          <a:srcRect/>
          <a:stretch>
            <a:fillRect/>
          </a:stretch>
        </p:blipFill>
        <p:spPr bwMode="auto">
          <a:xfrm>
            <a:off x="204644" y="914400"/>
            <a:ext cx="8634556" cy="5867400"/>
          </a:xfrm>
          <a:prstGeom prst="rect">
            <a:avLst/>
          </a:prstGeom>
          <a:solidFill>
            <a:schemeClr val="tx1"/>
          </a:solidFill>
        </p:spPr>
      </p:pic>
      <p:sp>
        <p:nvSpPr>
          <p:cNvPr id="5" name="TextBox 4"/>
          <p:cNvSpPr txBox="1"/>
          <p:nvPr/>
        </p:nvSpPr>
        <p:spPr>
          <a:xfrm>
            <a:off x="4712102" y="5629870"/>
            <a:ext cx="4203298" cy="923330"/>
          </a:xfrm>
          <a:prstGeom prst="rect">
            <a:avLst/>
          </a:prstGeom>
          <a:noFill/>
        </p:spPr>
        <p:txBody>
          <a:bodyPr wrap="square" rtlCol="0">
            <a:spAutoFit/>
          </a:bodyPr>
          <a:lstStyle/>
          <a:p>
            <a:pPr algn="l"/>
            <a:r>
              <a:rPr lang="en-US" sz="1800" b="1" dirty="0">
                <a:solidFill>
                  <a:schemeClr val="bg1"/>
                </a:solidFill>
              </a:rPr>
              <a:t>Depends on:</a:t>
            </a:r>
          </a:p>
          <a:p>
            <a:pPr marL="342900" indent="-342900" algn="l">
              <a:buAutoNum type="arabicPeriod"/>
            </a:pPr>
            <a:r>
              <a:rPr lang="en-US" sz="1800" dirty="0" err="1"/>
              <a:t>q</a:t>
            </a:r>
            <a:r>
              <a:rPr lang="en-US" sz="1800" baseline="-25000" dirty="0" err="1"/>
              <a:t>s</a:t>
            </a:r>
            <a:r>
              <a:rPr lang="en-US" sz="1800" dirty="0"/>
              <a:t> </a:t>
            </a:r>
            <a:r>
              <a:rPr lang="en-US" sz="1800" dirty="0">
                <a:sym typeface="Symbol"/>
              </a:rPr>
              <a:t> </a:t>
            </a:r>
            <a:r>
              <a:rPr lang="en-US" sz="1800" dirty="0" err="1">
                <a:sym typeface="Symbol"/>
              </a:rPr>
              <a:t>q</a:t>
            </a:r>
            <a:r>
              <a:rPr lang="en-US" sz="1800" baseline="-25000" dirty="0" err="1">
                <a:sym typeface="Symbol"/>
              </a:rPr>
              <a:t>a</a:t>
            </a:r>
            <a:r>
              <a:rPr lang="en-US" sz="1800" dirty="0">
                <a:sym typeface="Symbol"/>
              </a:rPr>
              <a:t> difference</a:t>
            </a:r>
            <a:endParaRPr lang="en-US" sz="1800" dirty="0"/>
          </a:p>
          <a:p>
            <a:pPr marL="342900" indent="-342900" algn="l">
              <a:buAutoNum type="arabicPeriod"/>
            </a:pPr>
            <a:r>
              <a:rPr lang="en-US" sz="1800" dirty="0"/>
              <a:t>Near-surface wind speed</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p:cNvPicPr>
            <a:picLocks noChangeAspect="1" noChangeArrowheads="1"/>
          </p:cNvPicPr>
          <p:nvPr/>
        </p:nvPicPr>
        <p:blipFill>
          <a:blip r:embed="rId2" cstate="print"/>
          <a:srcRect/>
          <a:stretch>
            <a:fillRect/>
          </a:stretch>
        </p:blipFill>
        <p:spPr bwMode="auto">
          <a:xfrm>
            <a:off x="26776" y="228600"/>
            <a:ext cx="9067800" cy="6427690"/>
          </a:xfrm>
          <a:prstGeom prst="rect">
            <a:avLst/>
          </a:prstGeom>
          <a:noFill/>
          <a:ln w="9525">
            <a:noFill/>
            <a:miter lim="800000"/>
            <a:headEnd/>
            <a:tailEnd/>
          </a:ln>
        </p:spPr>
      </p:pic>
      <p:sp>
        <p:nvSpPr>
          <p:cNvPr id="3" name="TextBox 2"/>
          <p:cNvSpPr txBox="1"/>
          <p:nvPr/>
        </p:nvSpPr>
        <p:spPr>
          <a:xfrm>
            <a:off x="130476" y="152400"/>
            <a:ext cx="1694695" cy="707886"/>
          </a:xfrm>
          <a:prstGeom prst="rect">
            <a:avLst/>
          </a:prstGeom>
          <a:noFill/>
        </p:spPr>
        <p:txBody>
          <a:bodyPr wrap="none" rtlCol="0">
            <a:spAutoFit/>
          </a:bodyPr>
          <a:lstStyle/>
          <a:p>
            <a:r>
              <a:rPr lang="en-US" sz="4000" dirty="0">
                <a:latin typeface="+mj-lt"/>
              </a:rPr>
              <a:t>Annual</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874" name="Picture 2" descr="http://geography.uoregon.edu/envchange/clim_animations/gifs/storagechg_web.gif"/>
          <p:cNvPicPr>
            <a:picLocks noChangeAspect="1" noChangeArrowheads="1" noCrop="1"/>
          </p:cNvPicPr>
          <p:nvPr/>
        </p:nvPicPr>
        <p:blipFill>
          <a:blip r:embed="rId3" cstate="print"/>
          <a:srcRect/>
          <a:stretch>
            <a:fillRect/>
          </a:stretch>
        </p:blipFill>
        <p:spPr bwMode="auto">
          <a:xfrm>
            <a:off x="221460" y="861643"/>
            <a:ext cx="8746692" cy="5943600"/>
          </a:xfrm>
          <a:prstGeom prst="rect">
            <a:avLst/>
          </a:prstGeom>
          <a:solidFill>
            <a:schemeClr val="tx1"/>
          </a:solidFill>
        </p:spPr>
      </p:pic>
      <p:sp>
        <p:nvSpPr>
          <p:cNvPr id="3" name="Rectangle 2"/>
          <p:cNvSpPr txBox="1">
            <a:spLocks noChangeArrowheads="1"/>
          </p:cNvSpPr>
          <p:nvPr/>
        </p:nvSpPr>
        <p:spPr>
          <a:xfrm>
            <a:off x="0" y="152400"/>
            <a:ext cx="9144000" cy="685800"/>
          </a:xfrm>
          <a:prstGeom prst="rect">
            <a:avLst/>
          </a:prstGeom>
          <a:effectLst>
            <a:outerShdw blurRad="50800" dist="38100" dir="2700000" algn="tl" rotWithShape="0">
              <a:prstClr val="black"/>
            </a:outerShdw>
          </a:effectLst>
        </p:spPr>
        <p:txBody>
          <a:bodyPr/>
          <a:lstStyle/>
          <a:p>
            <a:pPr>
              <a:defRPr/>
            </a:pPr>
            <a:r>
              <a:rPr lang="en-US" b="1" kern="0" dirty="0">
                <a:solidFill>
                  <a:schemeClr val="accent2"/>
                </a:solidFill>
                <a:latin typeface="Arial" charset="0"/>
                <a:ea typeface="SimSun" pitchFamily="2" charset="-122"/>
              </a:rPr>
              <a:t>Seasonal Variations in Surface</a:t>
            </a:r>
            <a:r>
              <a:rPr lang="en-US" b="1" kern="0" dirty="0">
                <a:solidFill>
                  <a:srgbClr val="FF3300"/>
                </a:solidFill>
                <a:latin typeface="Arial" charset="0"/>
                <a:ea typeface="SimSun" pitchFamily="2" charset="-122"/>
              </a:rPr>
              <a:t> Net Energy Flux </a:t>
            </a:r>
          </a:p>
        </p:txBody>
      </p:sp>
      <p:sp>
        <p:nvSpPr>
          <p:cNvPr id="4" name="Rectangle 3"/>
          <p:cNvSpPr/>
          <p:nvPr/>
        </p:nvSpPr>
        <p:spPr>
          <a:xfrm>
            <a:off x="1992924" y="873366"/>
            <a:ext cx="3712876" cy="369332"/>
          </a:xfrm>
          <a:prstGeom prst="rect">
            <a:avLst/>
          </a:prstGeom>
        </p:spPr>
        <p:txBody>
          <a:bodyPr wrap="none">
            <a:spAutoFit/>
          </a:bodyPr>
          <a:lstStyle/>
          <a:p>
            <a:pPr algn="l"/>
            <a:r>
              <a:rPr lang="en-US" sz="1800" b="1" dirty="0">
                <a:solidFill>
                  <a:srgbClr val="FF0000"/>
                </a:solidFill>
              </a:rPr>
              <a:t>positive = upward, </a:t>
            </a:r>
            <a:r>
              <a:rPr lang="en-US" sz="1800" b="1" dirty="0">
                <a:solidFill>
                  <a:schemeClr val="bg1"/>
                </a:solidFill>
              </a:rPr>
              <a:t>negative=downward</a:t>
            </a:r>
            <a:endParaRPr lang="en-US" sz="2000" b="1" dirty="0">
              <a:solidFill>
                <a:schemeClr val="bg1"/>
              </a:solidFill>
            </a:endParaRPr>
          </a:p>
        </p:txBody>
      </p:sp>
      <p:sp>
        <p:nvSpPr>
          <p:cNvPr id="5" name="TextBox 4"/>
          <p:cNvSpPr txBox="1"/>
          <p:nvPr/>
        </p:nvSpPr>
        <p:spPr>
          <a:xfrm>
            <a:off x="4712102" y="5629870"/>
            <a:ext cx="4203298" cy="923330"/>
          </a:xfrm>
          <a:prstGeom prst="rect">
            <a:avLst/>
          </a:prstGeom>
          <a:noFill/>
        </p:spPr>
        <p:txBody>
          <a:bodyPr wrap="square" rtlCol="0">
            <a:spAutoFit/>
          </a:bodyPr>
          <a:lstStyle/>
          <a:p>
            <a:pPr algn="l"/>
            <a:r>
              <a:rPr lang="en-US" sz="1800" b="1" dirty="0">
                <a:solidFill>
                  <a:schemeClr val="bg1"/>
                </a:solidFill>
              </a:rPr>
              <a:t>Depends on:</a:t>
            </a:r>
          </a:p>
          <a:p>
            <a:pPr marL="342900" indent="-342900" algn="l">
              <a:buAutoNum type="arabicPeriod"/>
            </a:pPr>
            <a:r>
              <a:rPr lang="en-US" sz="1800" dirty="0"/>
              <a:t>Solar radiation (season and latitude)</a:t>
            </a:r>
          </a:p>
          <a:p>
            <a:pPr marL="342900" indent="-342900" algn="l">
              <a:buAutoNum type="arabicPeriod"/>
            </a:pPr>
            <a:r>
              <a:rPr lang="en-US" sz="1800" dirty="0"/>
              <a:t>LH flux and net LW flux</a:t>
            </a: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0" y="-152400"/>
            <a:ext cx="8839200" cy="838200"/>
          </a:xfrm>
          <a:prstGeom prst="rect">
            <a:avLst/>
          </a:prstGeom>
          <a:noFill/>
          <a:ln w="9525">
            <a:noFill/>
            <a:miter lim="800000"/>
            <a:headEnd/>
            <a:tailEnd/>
          </a:ln>
        </p:spPr>
        <p:txBody>
          <a:bodyPr anchor="ctr"/>
          <a:lstStyle/>
          <a:p>
            <a:pPr>
              <a:defRPr/>
            </a:pPr>
            <a:r>
              <a:rPr lang="en-US" b="1" kern="0" dirty="0">
                <a:solidFill>
                  <a:schemeClr val="tx2"/>
                </a:solidFill>
                <a:effectLst>
                  <a:outerShdw blurRad="50800" dist="38100" dir="2700000" algn="tl" rotWithShape="0">
                    <a:prstClr val="black">
                      <a:alpha val="40000"/>
                    </a:prstClr>
                  </a:outerShdw>
                </a:effectLst>
                <a:ea typeface="+mj-ea"/>
                <a:cs typeface="+mj-cs"/>
              </a:rPr>
              <a:t>Evaporation (E) vs. Precipitation (P)</a:t>
            </a:r>
          </a:p>
        </p:txBody>
      </p:sp>
      <p:sp>
        <p:nvSpPr>
          <p:cNvPr id="12" name="Slide Number Placeholder 11"/>
          <p:cNvSpPr>
            <a:spLocks noGrp="1"/>
          </p:cNvSpPr>
          <p:nvPr>
            <p:ph type="sldNum" sz="quarter" idx="12"/>
          </p:nvPr>
        </p:nvSpPr>
        <p:spPr/>
        <p:txBody>
          <a:bodyPr/>
          <a:lstStyle/>
          <a:p>
            <a:pPr>
              <a:defRPr/>
            </a:pPr>
            <a:fld id="{A49640CD-6733-4245-94CF-37DCF0A05FFE}" type="slidenum">
              <a:rPr lang="en-US" smtClean="0"/>
              <a:pPr>
                <a:defRPr/>
              </a:pPr>
              <a:t>14</a:t>
            </a:fld>
            <a:endParaRPr lang="en-US" dirty="0"/>
          </a:p>
        </p:txBody>
      </p:sp>
      <p:pic>
        <p:nvPicPr>
          <p:cNvPr id="6" name="Picture 5" descr="a.png"/>
          <p:cNvPicPr>
            <a:picLocks noChangeAspect="1"/>
          </p:cNvPicPr>
          <p:nvPr/>
        </p:nvPicPr>
        <p:blipFill>
          <a:blip r:embed="rId2" cstate="print"/>
          <a:stretch>
            <a:fillRect/>
          </a:stretch>
        </p:blipFill>
        <p:spPr>
          <a:xfrm>
            <a:off x="1066800" y="506606"/>
            <a:ext cx="7162800" cy="3227194"/>
          </a:xfrm>
          <a:prstGeom prst="rect">
            <a:avLst/>
          </a:prstGeom>
        </p:spPr>
      </p:pic>
      <p:pic>
        <p:nvPicPr>
          <p:cNvPr id="1026" name="Picture 2" descr="http://www.cgd.ucar.edu/cas/adai/tmp/a.png"/>
          <p:cNvPicPr>
            <a:picLocks noChangeAspect="1" noChangeArrowheads="1"/>
          </p:cNvPicPr>
          <p:nvPr/>
        </p:nvPicPr>
        <p:blipFill>
          <a:blip r:embed="rId3" cstate="print"/>
          <a:srcRect/>
          <a:stretch>
            <a:fillRect/>
          </a:stretch>
        </p:blipFill>
        <p:spPr bwMode="auto">
          <a:xfrm>
            <a:off x="1066800" y="3393518"/>
            <a:ext cx="7162800" cy="3235882"/>
          </a:xfrm>
          <a:prstGeom prst="rect">
            <a:avLst/>
          </a:prstGeom>
          <a:noFill/>
        </p:spPr>
      </p:pic>
    </p:spTree>
  </p:cSld>
  <p:clrMapOvr>
    <a:masterClrMapping/>
  </p:clrMapOvr>
  <p:transition>
    <p:zoom dir="in"/>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6898" name="Picture 2" descr="http://geography.uoregon.edu/envchange/clim_animations/gifs/prate_web.gif"/>
          <p:cNvPicPr>
            <a:picLocks noChangeAspect="1" noChangeArrowheads="1" noCrop="1"/>
          </p:cNvPicPr>
          <p:nvPr/>
        </p:nvPicPr>
        <p:blipFill>
          <a:blip r:embed="rId2" cstate="print"/>
          <a:srcRect/>
          <a:stretch>
            <a:fillRect/>
          </a:stretch>
        </p:blipFill>
        <p:spPr bwMode="auto">
          <a:xfrm>
            <a:off x="228600" y="952499"/>
            <a:ext cx="8692363" cy="5829301"/>
          </a:xfrm>
          <a:prstGeom prst="rect">
            <a:avLst/>
          </a:prstGeom>
          <a:solidFill>
            <a:schemeClr val="tx1"/>
          </a:solidFill>
        </p:spPr>
      </p:pic>
      <p:sp>
        <p:nvSpPr>
          <p:cNvPr id="3" name="Rectangle 2"/>
          <p:cNvSpPr txBox="1">
            <a:spLocks noChangeArrowheads="1"/>
          </p:cNvSpPr>
          <p:nvPr/>
        </p:nvSpPr>
        <p:spPr>
          <a:xfrm>
            <a:off x="0" y="152400"/>
            <a:ext cx="9144000" cy="685800"/>
          </a:xfrm>
          <a:prstGeom prst="rect">
            <a:avLst/>
          </a:prstGeom>
          <a:effectLst>
            <a:outerShdw blurRad="50800" dist="38100" dir="2700000" algn="tl" rotWithShape="0">
              <a:prstClr val="black"/>
            </a:outerShdw>
          </a:effectLst>
        </p:spPr>
        <p:txBody>
          <a:bodyPr/>
          <a:lstStyle/>
          <a:p>
            <a:pPr>
              <a:defRPr/>
            </a:pPr>
            <a:r>
              <a:rPr lang="en-US" b="1" kern="0" dirty="0">
                <a:solidFill>
                  <a:schemeClr val="accent2"/>
                </a:solidFill>
                <a:latin typeface="Arial" charset="0"/>
                <a:ea typeface="SimSun" pitchFamily="2" charset="-122"/>
              </a:rPr>
              <a:t>Seasonal Variations in </a:t>
            </a:r>
            <a:r>
              <a:rPr lang="en-US" b="1" kern="0" dirty="0">
                <a:solidFill>
                  <a:srgbClr val="FF3300"/>
                </a:solidFill>
                <a:latin typeface="Arial" charset="0"/>
                <a:ea typeface="SimSun" pitchFamily="2" charset="-122"/>
              </a:rPr>
              <a:t>Precipitation </a:t>
            </a:r>
          </a:p>
        </p:txBody>
      </p:sp>
      <p:sp>
        <p:nvSpPr>
          <p:cNvPr id="4" name="Line 4"/>
          <p:cNvSpPr>
            <a:spLocks noChangeShapeType="1"/>
          </p:cNvSpPr>
          <p:nvPr/>
        </p:nvSpPr>
        <p:spPr bwMode="auto">
          <a:xfrm>
            <a:off x="0" y="8382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sp>
        <p:nvSpPr>
          <p:cNvPr id="5" name="TextBox 4"/>
          <p:cNvSpPr txBox="1"/>
          <p:nvPr/>
        </p:nvSpPr>
        <p:spPr>
          <a:xfrm>
            <a:off x="4712102" y="5603930"/>
            <a:ext cx="4203298" cy="1200329"/>
          </a:xfrm>
          <a:prstGeom prst="rect">
            <a:avLst/>
          </a:prstGeom>
          <a:noFill/>
        </p:spPr>
        <p:txBody>
          <a:bodyPr wrap="square" rtlCol="0">
            <a:spAutoFit/>
          </a:bodyPr>
          <a:lstStyle/>
          <a:p>
            <a:pPr algn="l"/>
            <a:r>
              <a:rPr lang="en-US" sz="1800" b="1" dirty="0">
                <a:solidFill>
                  <a:schemeClr val="bg1"/>
                </a:solidFill>
              </a:rPr>
              <a:t>Varies with:</a:t>
            </a:r>
          </a:p>
          <a:p>
            <a:pPr marL="342900" indent="-342900" algn="l">
              <a:buAutoNum type="arabicPeriod"/>
            </a:pPr>
            <a:r>
              <a:rPr lang="en-US" sz="1800" dirty="0"/>
              <a:t>Season and latitude</a:t>
            </a:r>
          </a:p>
          <a:p>
            <a:pPr marL="342900" indent="-342900" algn="l">
              <a:buAutoNum type="arabicPeriod"/>
            </a:pPr>
            <a:r>
              <a:rPr lang="en-US" sz="1800" dirty="0"/>
              <a:t>Peaks in the ITCZ</a:t>
            </a:r>
          </a:p>
          <a:p>
            <a:pPr marL="342900" indent="-342900" algn="l">
              <a:buAutoNum type="arabicPeriod"/>
            </a:pPr>
            <a:r>
              <a:rPr lang="en-US" sz="1800" dirty="0"/>
              <a:t>Low in the subtropics </a:t>
            </a: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geography.uoregon.edu/envchange/clim_animations/gifs/tmp2m_web.gif"/>
          <p:cNvPicPr>
            <a:picLocks noChangeAspect="1" noChangeArrowheads="1" noCrop="1"/>
          </p:cNvPicPr>
          <p:nvPr/>
        </p:nvPicPr>
        <p:blipFill>
          <a:blip r:embed="rId2" cstate="print"/>
          <a:srcRect/>
          <a:stretch>
            <a:fillRect/>
          </a:stretch>
        </p:blipFill>
        <p:spPr bwMode="auto">
          <a:xfrm>
            <a:off x="1828801" y="76200"/>
            <a:ext cx="4953000" cy="3365690"/>
          </a:xfrm>
          <a:prstGeom prst="rect">
            <a:avLst/>
          </a:prstGeom>
          <a:solidFill>
            <a:schemeClr val="tx1"/>
          </a:solidFill>
        </p:spPr>
      </p:pic>
      <p:pic>
        <p:nvPicPr>
          <p:cNvPr id="3" name="Picture 2" descr="http://geography.uoregon.edu/envchange/clim_animations/gifs/prate_web.gif"/>
          <p:cNvPicPr>
            <a:picLocks noChangeAspect="1" noChangeArrowheads="1" noCrop="1"/>
          </p:cNvPicPr>
          <p:nvPr/>
        </p:nvPicPr>
        <p:blipFill>
          <a:blip r:embed="rId3" cstate="print"/>
          <a:srcRect/>
          <a:stretch>
            <a:fillRect/>
          </a:stretch>
        </p:blipFill>
        <p:spPr bwMode="auto">
          <a:xfrm>
            <a:off x="1828800" y="3536402"/>
            <a:ext cx="4953001" cy="3321598"/>
          </a:xfrm>
          <a:prstGeom prst="rect">
            <a:avLst/>
          </a:prstGeom>
          <a:solidFill>
            <a:schemeClr val="tx1"/>
          </a:solidFill>
        </p:spPr>
      </p:pic>
      <p:sp>
        <p:nvSpPr>
          <p:cNvPr id="4" name="TextBox 3"/>
          <p:cNvSpPr txBox="1"/>
          <p:nvPr/>
        </p:nvSpPr>
        <p:spPr>
          <a:xfrm>
            <a:off x="6629400" y="3429000"/>
            <a:ext cx="2438400" cy="461665"/>
          </a:xfrm>
          <a:prstGeom prst="rect">
            <a:avLst/>
          </a:prstGeom>
          <a:noFill/>
        </p:spPr>
        <p:txBody>
          <a:bodyPr wrap="square" rtlCol="0">
            <a:spAutoFit/>
          </a:bodyPr>
          <a:lstStyle/>
          <a:p>
            <a:r>
              <a:rPr lang="en-US" sz="2400" b="1" dirty="0">
                <a:solidFill>
                  <a:schemeClr val="tx2"/>
                </a:solidFill>
              </a:rPr>
              <a:t>P moves with Ta</a:t>
            </a: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Fig3- from Trenberth_etal_JHM07.png"/>
          <p:cNvPicPr>
            <a:picLocks noChangeAspect="1"/>
          </p:cNvPicPr>
          <p:nvPr/>
        </p:nvPicPr>
        <p:blipFill>
          <a:blip r:embed="rId2" cstate="print"/>
          <a:stretch>
            <a:fillRect/>
          </a:stretch>
        </p:blipFill>
        <p:spPr>
          <a:xfrm>
            <a:off x="304800" y="636494"/>
            <a:ext cx="8574118" cy="5867400"/>
          </a:xfrm>
          <a:prstGeom prst="rect">
            <a:avLst/>
          </a:prstGeom>
        </p:spPr>
      </p:pic>
      <p:sp>
        <p:nvSpPr>
          <p:cNvPr id="4" name="Rectangle 2"/>
          <p:cNvSpPr txBox="1">
            <a:spLocks noChangeArrowheads="1"/>
          </p:cNvSpPr>
          <p:nvPr/>
        </p:nvSpPr>
        <p:spPr bwMode="auto">
          <a:xfrm>
            <a:off x="0" y="-112059"/>
            <a:ext cx="8839200" cy="838200"/>
          </a:xfrm>
          <a:prstGeom prst="rect">
            <a:avLst/>
          </a:prstGeom>
          <a:noFill/>
          <a:ln w="9525">
            <a:noFill/>
            <a:miter lim="800000"/>
            <a:headEnd/>
            <a:tailEnd/>
          </a:ln>
        </p:spPr>
        <p:txBody>
          <a:bodyPr anchor="ctr"/>
          <a:lstStyle/>
          <a:p>
            <a:pPr>
              <a:defRPr/>
            </a:pPr>
            <a:r>
              <a:rPr lang="en-US" sz="3200" b="1" kern="0" dirty="0">
                <a:solidFill>
                  <a:schemeClr val="tx2"/>
                </a:solidFill>
                <a:effectLst>
                  <a:outerShdw blurRad="50800" dist="38100" dir="2700000" algn="tl" rotWithShape="0">
                    <a:prstClr val="black">
                      <a:alpha val="40000"/>
                    </a:prstClr>
                  </a:outerShdw>
                </a:effectLst>
                <a:ea typeface="+mj-ea"/>
                <a:cs typeface="+mj-cs"/>
              </a:rPr>
              <a:t>Long-term Mean E – P Difference Map</a:t>
            </a:r>
          </a:p>
        </p:txBody>
      </p:sp>
      <p:sp>
        <p:nvSpPr>
          <p:cNvPr id="10" name="Rectangle 6"/>
          <p:cNvSpPr>
            <a:spLocks noChangeArrowheads="1"/>
          </p:cNvSpPr>
          <p:nvPr/>
        </p:nvSpPr>
        <p:spPr bwMode="auto">
          <a:xfrm>
            <a:off x="152400" y="6475221"/>
            <a:ext cx="8610600" cy="286232"/>
          </a:xfrm>
          <a:prstGeom prst="rect">
            <a:avLst/>
          </a:prstGeom>
          <a:noFill/>
          <a:ln w="9525">
            <a:noFill/>
            <a:miter lim="800000"/>
            <a:headEnd/>
            <a:tailEnd/>
          </a:ln>
        </p:spPr>
        <p:txBody>
          <a:bodyPr>
            <a:spAutoFit/>
          </a:bodyPr>
          <a:lstStyle/>
          <a:p>
            <a:pPr marL="533400" indent="-533400">
              <a:lnSpc>
                <a:spcPct val="90000"/>
              </a:lnSpc>
            </a:pPr>
            <a:r>
              <a:rPr lang="en-US" sz="1400" b="1" dirty="0" err="1">
                <a:sym typeface="Symbol" pitchFamily="18" charset="2"/>
              </a:rPr>
              <a:t>Trenberth</a:t>
            </a:r>
            <a:r>
              <a:rPr lang="en-US" sz="1400" b="1" dirty="0">
                <a:sym typeface="Symbol" pitchFamily="18" charset="2"/>
              </a:rPr>
              <a:t> et al. (2007, JHM)</a:t>
            </a:r>
          </a:p>
        </p:txBody>
      </p:sp>
      <p:sp>
        <p:nvSpPr>
          <p:cNvPr id="12" name="Slide Number Placeholder 11"/>
          <p:cNvSpPr>
            <a:spLocks noGrp="1"/>
          </p:cNvSpPr>
          <p:nvPr>
            <p:ph type="sldNum" sz="quarter" idx="12"/>
          </p:nvPr>
        </p:nvSpPr>
        <p:spPr/>
        <p:txBody>
          <a:bodyPr/>
          <a:lstStyle/>
          <a:p>
            <a:pPr>
              <a:defRPr/>
            </a:pPr>
            <a:fld id="{A49640CD-6733-4245-94CF-37DCF0A05FFE}" type="slidenum">
              <a:rPr lang="en-US" smtClean="0"/>
              <a:pPr>
                <a:defRPr/>
              </a:pPr>
              <a:t>17</a:t>
            </a:fld>
            <a:endParaRPr lang="en-US" dirty="0"/>
          </a:p>
        </p:txBody>
      </p:sp>
      <p:grpSp>
        <p:nvGrpSpPr>
          <p:cNvPr id="22" name="Group 21"/>
          <p:cNvGrpSpPr/>
          <p:nvPr/>
        </p:nvGrpSpPr>
        <p:grpSpPr>
          <a:xfrm>
            <a:off x="3048000" y="1752600"/>
            <a:ext cx="5410200" cy="2286000"/>
            <a:chOff x="3048000" y="1752600"/>
            <a:chExt cx="5410200" cy="2286000"/>
          </a:xfrm>
        </p:grpSpPr>
        <p:grpSp>
          <p:nvGrpSpPr>
            <p:cNvPr id="19" name="Group 18"/>
            <p:cNvGrpSpPr/>
            <p:nvPr/>
          </p:nvGrpSpPr>
          <p:grpSpPr>
            <a:xfrm>
              <a:off x="3048000" y="1752600"/>
              <a:ext cx="5410200" cy="2286000"/>
              <a:chOff x="3048000" y="1752600"/>
              <a:chExt cx="5410200" cy="2286000"/>
            </a:xfrm>
          </p:grpSpPr>
          <p:sp>
            <p:nvSpPr>
              <p:cNvPr id="6" name="Down Arrow 5"/>
              <p:cNvSpPr/>
              <p:nvPr/>
            </p:nvSpPr>
            <p:spPr bwMode="auto">
              <a:xfrm>
                <a:off x="5410200" y="1981200"/>
                <a:ext cx="228600" cy="381000"/>
              </a:xfrm>
              <a:prstGeom prst="downArrow">
                <a:avLst/>
              </a:prstGeom>
              <a:solidFill>
                <a:schemeClr val="accent1"/>
              </a:solidFill>
              <a:ln w="31750" cap="flat" cmpd="sng" algn="ctr">
                <a:no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7" name="Down Arrow 6"/>
              <p:cNvSpPr/>
              <p:nvPr/>
            </p:nvSpPr>
            <p:spPr bwMode="auto">
              <a:xfrm>
                <a:off x="7848600" y="1752600"/>
                <a:ext cx="228600" cy="609600"/>
              </a:xfrm>
              <a:prstGeom prst="downArrow">
                <a:avLst/>
              </a:prstGeom>
              <a:solidFill>
                <a:schemeClr val="accent1"/>
              </a:solidFill>
              <a:ln w="31750" cap="flat" cmpd="sng" algn="ctr">
                <a:no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8" name="Down Arrow 7"/>
              <p:cNvSpPr/>
              <p:nvPr/>
            </p:nvSpPr>
            <p:spPr bwMode="auto">
              <a:xfrm>
                <a:off x="6248400" y="2743200"/>
                <a:ext cx="228600" cy="381000"/>
              </a:xfrm>
              <a:prstGeom prst="downArrow">
                <a:avLst/>
              </a:prstGeom>
              <a:solidFill>
                <a:schemeClr val="accent1"/>
              </a:solidFill>
              <a:ln w="31750" cap="flat" cmpd="sng" algn="ctr">
                <a:no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9" name="Down Arrow 8"/>
              <p:cNvSpPr/>
              <p:nvPr/>
            </p:nvSpPr>
            <p:spPr bwMode="auto">
              <a:xfrm>
                <a:off x="3048000" y="2926405"/>
                <a:ext cx="228600" cy="381000"/>
              </a:xfrm>
              <a:prstGeom prst="downArrow">
                <a:avLst/>
              </a:prstGeom>
              <a:solidFill>
                <a:schemeClr val="accent1"/>
              </a:solidFill>
              <a:ln w="31750" cap="flat" cmpd="sng" algn="ctr">
                <a:no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11" name="Down Arrow 10"/>
              <p:cNvSpPr/>
              <p:nvPr/>
            </p:nvSpPr>
            <p:spPr bwMode="auto">
              <a:xfrm rot="10800000">
                <a:off x="5867400" y="2558375"/>
                <a:ext cx="152400" cy="228600"/>
              </a:xfrm>
              <a:prstGeom prst="downArrow">
                <a:avLst/>
              </a:prstGeom>
              <a:solidFill>
                <a:schemeClr val="accent1"/>
              </a:solidFill>
              <a:ln w="31750" cap="flat" cmpd="sng" algn="ctr">
                <a:no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14" name="Down Arrow 13"/>
              <p:cNvSpPr/>
              <p:nvPr/>
            </p:nvSpPr>
            <p:spPr bwMode="auto">
              <a:xfrm rot="10800000">
                <a:off x="7994515" y="2616740"/>
                <a:ext cx="152400" cy="228600"/>
              </a:xfrm>
              <a:prstGeom prst="downArrow">
                <a:avLst/>
              </a:prstGeom>
              <a:solidFill>
                <a:schemeClr val="accent1"/>
              </a:solidFill>
              <a:ln w="31750" cap="flat" cmpd="sng" algn="ctr">
                <a:no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15" name="Down Arrow 14"/>
              <p:cNvSpPr/>
              <p:nvPr/>
            </p:nvSpPr>
            <p:spPr bwMode="auto">
              <a:xfrm>
                <a:off x="8305800" y="2819400"/>
                <a:ext cx="152400" cy="304800"/>
              </a:xfrm>
              <a:prstGeom prst="downArrow">
                <a:avLst/>
              </a:prstGeom>
              <a:solidFill>
                <a:schemeClr val="accent1"/>
              </a:solidFill>
              <a:ln w="31750" cap="flat" cmpd="sng" algn="ctr">
                <a:no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16" name="Down Arrow 15"/>
              <p:cNvSpPr/>
              <p:nvPr/>
            </p:nvSpPr>
            <p:spPr bwMode="auto">
              <a:xfrm rot="10800000">
                <a:off x="8305800" y="3416030"/>
                <a:ext cx="152400" cy="381000"/>
              </a:xfrm>
              <a:prstGeom prst="downArrow">
                <a:avLst/>
              </a:prstGeom>
              <a:solidFill>
                <a:schemeClr val="accent1"/>
              </a:solidFill>
              <a:ln w="31750" cap="flat" cmpd="sng" algn="ctr">
                <a:no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17" name="Down Arrow 16"/>
              <p:cNvSpPr/>
              <p:nvPr/>
            </p:nvSpPr>
            <p:spPr bwMode="auto">
              <a:xfrm rot="10800000">
                <a:off x="6553201" y="3568430"/>
                <a:ext cx="152399" cy="470170"/>
              </a:xfrm>
              <a:prstGeom prst="downArrow">
                <a:avLst/>
              </a:prstGeom>
              <a:solidFill>
                <a:schemeClr val="accent1"/>
              </a:solidFill>
              <a:ln w="31750" cap="flat" cmpd="sng" algn="ctr">
                <a:no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18" name="Down Arrow 17"/>
              <p:cNvSpPr/>
              <p:nvPr/>
            </p:nvSpPr>
            <p:spPr bwMode="auto">
              <a:xfrm rot="10800000">
                <a:off x="3048001" y="3523035"/>
                <a:ext cx="152399" cy="470170"/>
              </a:xfrm>
              <a:prstGeom prst="downArrow">
                <a:avLst/>
              </a:prstGeom>
              <a:solidFill>
                <a:schemeClr val="accent1"/>
              </a:solidFill>
              <a:ln w="31750" cap="flat" cmpd="sng" algn="ctr">
                <a:no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grpSp>
        <p:sp>
          <p:nvSpPr>
            <p:cNvPr id="20" name="Down Arrow 19"/>
            <p:cNvSpPr/>
            <p:nvPr/>
          </p:nvSpPr>
          <p:spPr bwMode="auto">
            <a:xfrm rot="10800000">
              <a:off x="4800600" y="2571345"/>
              <a:ext cx="152400" cy="228600"/>
            </a:xfrm>
            <a:prstGeom prst="downArrow">
              <a:avLst/>
            </a:prstGeom>
            <a:solidFill>
              <a:schemeClr val="accent1"/>
            </a:solidFill>
            <a:ln w="31750" cap="flat" cmpd="sng" algn="ctr">
              <a:no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21" name="Down Arrow 20"/>
            <p:cNvSpPr/>
            <p:nvPr/>
          </p:nvSpPr>
          <p:spPr bwMode="auto">
            <a:xfrm>
              <a:off x="4648200" y="2000655"/>
              <a:ext cx="228600" cy="381000"/>
            </a:xfrm>
            <a:prstGeom prst="downArrow">
              <a:avLst/>
            </a:prstGeom>
            <a:solidFill>
              <a:schemeClr val="accent1"/>
            </a:solidFill>
            <a:ln w="31750" cap="flat" cmpd="sng" algn="ctr">
              <a:no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grpSp>
    </p:spTree>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linds(horizont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2322" name="Picture 2" descr="http://geography.uoregon.edu/envchange/clim_animations/gifs/pminuse_web.gif"/>
          <p:cNvPicPr>
            <a:picLocks noChangeAspect="1" noChangeArrowheads="1" noCrop="1"/>
          </p:cNvPicPr>
          <p:nvPr/>
        </p:nvPicPr>
        <p:blipFill>
          <a:blip r:embed="rId2" cstate="print"/>
          <a:srcRect/>
          <a:stretch>
            <a:fillRect/>
          </a:stretch>
        </p:blipFill>
        <p:spPr bwMode="auto">
          <a:xfrm>
            <a:off x="228600" y="914400"/>
            <a:ext cx="8686800" cy="5902902"/>
          </a:xfrm>
          <a:prstGeom prst="rect">
            <a:avLst/>
          </a:prstGeom>
          <a:solidFill>
            <a:schemeClr val="tx1"/>
          </a:solidFill>
        </p:spPr>
      </p:pic>
      <p:sp>
        <p:nvSpPr>
          <p:cNvPr id="3" name="Rectangle 2"/>
          <p:cNvSpPr txBox="1">
            <a:spLocks noChangeArrowheads="1"/>
          </p:cNvSpPr>
          <p:nvPr/>
        </p:nvSpPr>
        <p:spPr>
          <a:xfrm>
            <a:off x="0" y="152400"/>
            <a:ext cx="9144000" cy="685800"/>
          </a:xfrm>
          <a:prstGeom prst="rect">
            <a:avLst/>
          </a:prstGeom>
          <a:effectLst>
            <a:outerShdw blurRad="50800" dist="38100" dir="2700000" algn="tl" rotWithShape="0">
              <a:prstClr val="black"/>
            </a:outerShdw>
          </a:effectLst>
        </p:spPr>
        <p:txBody>
          <a:bodyPr/>
          <a:lstStyle/>
          <a:p>
            <a:pPr>
              <a:defRPr/>
            </a:pPr>
            <a:r>
              <a:rPr lang="en-US" b="1" kern="0" dirty="0">
                <a:solidFill>
                  <a:schemeClr val="accent2"/>
                </a:solidFill>
                <a:latin typeface="Arial" charset="0"/>
                <a:ea typeface="SimSun" pitchFamily="2" charset="-122"/>
              </a:rPr>
              <a:t>Seasonal Variations in Surface</a:t>
            </a:r>
            <a:r>
              <a:rPr lang="en-US" b="1" kern="0" dirty="0">
                <a:solidFill>
                  <a:srgbClr val="FF3300"/>
                </a:solidFill>
                <a:latin typeface="Arial" charset="0"/>
                <a:ea typeface="SimSun" pitchFamily="2" charset="-122"/>
              </a:rPr>
              <a:t> Net Water Flux (P-E)</a:t>
            </a:r>
          </a:p>
        </p:txBody>
      </p:sp>
      <p:sp>
        <p:nvSpPr>
          <p:cNvPr id="4" name="Line 4"/>
          <p:cNvSpPr>
            <a:spLocks noChangeShapeType="1"/>
          </p:cNvSpPr>
          <p:nvPr/>
        </p:nvSpPr>
        <p:spPr bwMode="auto">
          <a:xfrm>
            <a:off x="0" y="8382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sp>
        <p:nvSpPr>
          <p:cNvPr id="5" name="TextBox 4"/>
          <p:cNvSpPr txBox="1"/>
          <p:nvPr/>
        </p:nvSpPr>
        <p:spPr>
          <a:xfrm>
            <a:off x="4712102" y="5629870"/>
            <a:ext cx="4203298" cy="1200329"/>
          </a:xfrm>
          <a:prstGeom prst="rect">
            <a:avLst/>
          </a:prstGeom>
          <a:noFill/>
        </p:spPr>
        <p:txBody>
          <a:bodyPr wrap="square" rtlCol="0">
            <a:spAutoFit/>
          </a:bodyPr>
          <a:lstStyle/>
          <a:p>
            <a:pPr algn="l"/>
            <a:r>
              <a:rPr lang="en-US" sz="1800" b="1" dirty="0">
                <a:solidFill>
                  <a:schemeClr val="bg1"/>
                </a:solidFill>
              </a:rPr>
              <a:t>Varies with:</a:t>
            </a:r>
          </a:p>
          <a:p>
            <a:pPr marL="342900" indent="-342900" algn="l">
              <a:buAutoNum type="arabicPeriod"/>
            </a:pPr>
            <a:r>
              <a:rPr lang="en-US" sz="1800" dirty="0"/>
              <a:t>The positions of the ITCZ and Subtropical High</a:t>
            </a:r>
          </a:p>
          <a:p>
            <a:pPr marL="342900" indent="-342900" algn="l">
              <a:buAutoNum type="arabicPeriod"/>
            </a:pPr>
            <a:r>
              <a:rPr lang="en-US" sz="1800" dirty="0"/>
              <a:t>Mainly with precipitation</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cstate="print"/>
          <a:srcRect/>
          <a:stretch>
            <a:fillRect/>
          </a:stretch>
        </p:blipFill>
        <p:spPr bwMode="auto">
          <a:xfrm>
            <a:off x="152400" y="19050"/>
            <a:ext cx="8862035" cy="6000750"/>
          </a:xfrm>
          <a:prstGeom prst="rect">
            <a:avLst/>
          </a:prstGeom>
          <a:noFill/>
          <a:ln w="9525">
            <a:noFill/>
            <a:miter lim="800000"/>
            <a:headEnd/>
            <a:tailEnd/>
          </a:ln>
        </p:spPr>
      </p:pic>
      <p:sp>
        <p:nvSpPr>
          <p:cNvPr id="3" name="TextBox 2"/>
          <p:cNvSpPr txBox="1"/>
          <p:nvPr/>
        </p:nvSpPr>
        <p:spPr>
          <a:xfrm>
            <a:off x="46890" y="5798403"/>
            <a:ext cx="9067800" cy="830997"/>
          </a:xfrm>
          <a:prstGeom prst="rect">
            <a:avLst/>
          </a:prstGeom>
          <a:solidFill>
            <a:schemeClr val="tx1"/>
          </a:solidFill>
        </p:spPr>
        <p:txBody>
          <a:bodyPr wrap="square" rtlCol="0">
            <a:spAutoFit/>
          </a:bodyPr>
          <a:lstStyle/>
          <a:p>
            <a:pPr algn="l"/>
            <a:r>
              <a:rPr lang="en-US" sz="2400" dirty="0">
                <a:solidFill>
                  <a:schemeClr val="tx2"/>
                </a:solidFill>
              </a:rPr>
              <a:t>A lot of efforts were devoted to estimate the turbulence transfer coefficient C</a:t>
            </a:r>
            <a:r>
              <a:rPr lang="en-US" sz="2400" baseline="-25000" dirty="0">
                <a:solidFill>
                  <a:schemeClr val="tx2"/>
                </a:solidFill>
              </a:rPr>
              <a:t>D</a:t>
            </a:r>
            <a:r>
              <a:rPr lang="en-US" sz="2400" dirty="0">
                <a:solidFill>
                  <a:schemeClr val="tx2"/>
                </a:solidFill>
              </a:rPr>
              <a:t> for heat, water, and momentum (wind stress). Note the influence of </a:t>
            </a:r>
            <a:r>
              <a:rPr lang="en-US" sz="2400" dirty="0">
                <a:solidFill>
                  <a:schemeClr val="bg1"/>
                </a:solidFill>
              </a:rPr>
              <a:t>wind speed</a:t>
            </a:r>
            <a:r>
              <a:rPr lang="en-US" sz="2400" dirty="0">
                <a:solidFill>
                  <a:schemeClr val="tx2"/>
                </a:solidFill>
              </a:rPr>
              <a: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0" y="474662"/>
            <a:ext cx="9144000" cy="1658938"/>
          </a:xfrm>
          <a:prstGeom prst="rect">
            <a:avLst/>
          </a:prstGeom>
          <a:effectLst>
            <a:outerShdw blurRad="50800" dist="38100" dir="2700000" algn="tl" rotWithShape="0">
              <a:prstClr val="black"/>
            </a:outerShdw>
          </a:effectLst>
        </p:spPr>
        <p:txBody>
          <a:bodyPr/>
          <a:lstStyle/>
          <a:p>
            <a:pPr>
              <a:defRPr/>
            </a:pPr>
            <a:r>
              <a:rPr lang="en-US" sz="1800" b="1" dirty="0">
                <a:solidFill>
                  <a:schemeClr val="accent6"/>
                </a:solidFill>
                <a:latin typeface="Arial" charset="0"/>
                <a:cs typeface="Times New Roman" pitchFamily="18" charset="0"/>
              </a:rPr>
              <a:t>A ATM551</a:t>
            </a:r>
            <a:r>
              <a:rPr lang="en-US" sz="2400" b="1" dirty="0">
                <a:solidFill>
                  <a:schemeClr val="accent6"/>
                </a:solidFill>
                <a:latin typeface="Arial" charset="0"/>
                <a:cs typeface="Times New Roman" pitchFamily="18" charset="0"/>
              </a:rPr>
              <a:t>, Lecture #14</a:t>
            </a:r>
            <a:br>
              <a:rPr lang="en-US" sz="3200" b="1" dirty="0">
                <a:latin typeface="Arial" charset="0"/>
                <a:cs typeface="Times New Roman" pitchFamily="18" charset="0"/>
              </a:rPr>
            </a:br>
            <a:br>
              <a:rPr lang="en-US" sz="3200" b="1" dirty="0">
                <a:latin typeface="Arial" charset="0"/>
                <a:cs typeface="Times New Roman" pitchFamily="18" charset="0"/>
              </a:rPr>
            </a:br>
            <a:r>
              <a:rPr lang="en-US" sz="4000" b="1" dirty="0">
                <a:latin typeface="Arial" charset="0"/>
                <a:cs typeface="Times New Roman" pitchFamily="18" charset="0"/>
              </a:rPr>
              <a:t>Air–Sea and Land-Atmosphere Interactions</a:t>
            </a:r>
            <a:endParaRPr lang="en-US" sz="3600" b="1" dirty="0">
              <a:latin typeface="Arial" charset="0"/>
              <a:ea typeface="SimSun" pitchFamily="2" charset="-122"/>
            </a:endParaRPr>
          </a:p>
        </p:txBody>
      </p:sp>
      <p:sp>
        <p:nvSpPr>
          <p:cNvPr id="3075" name="Rectangle 3"/>
          <p:cNvSpPr>
            <a:spLocks noGrp="1" noChangeArrowheads="1"/>
          </p:cNvSpPr>
          <p:nvPr>
            <p:ph type="subTitle" idx="4294967295"/>
          </p:nvPr>
        </p:nvSpPr>
        <p:spPr bwMode="auto">
          <a:xfrm>
            <a:off x="304800" y="1752600"/>
            <a:ext cx="8410575" cy="3810000"/>
          </a:xfrm>
          <a:prstGeom prst="rect">
            <a:avLst/>
          </a:prstGeom>
          <a:noFill/>
          <a:ln>
            <a:miter lim="800000"/>
            <a:headEnd/>
            <a:tailEnd/>
          </a:ln>
        </p:spPr>
        <p:txBody>
          <a:bodyPr/>
          <a:lstStyle/>
          <a:p>
            <a:pPr algn="ctr">
              <a:lnSpc>
                <a:spcPct val="80000"/>
              </a:lnSpc>
              <a:spcBef>
                <a:spcPct val="0"/>
              </a:spcBef>
              <a:buFontTx/>
              <a:buNone/>
            </a:pPr>
            <a:endParaRPr lang="en-US" sz="2800" b="1" dirty="0">
              <a:solidFill>
                <a:schemeClr val="tx2"/>
              </a:solidFill>
              <a:latin typeface="Arial" charset="0"/>
            </a:endParaRPr>
          </a:p>
          <a:p>
            <a:pPr algn="ctr">
              <a:lnSpc>
                <a:spcPct val="80000"/>
              </a:lnSpc>
              <a:buFontTx/>
              <a:buNone/>
            </a:pPr>
            <a:endParaRPr lang="en-US" sz="800" b="1" dirty="0">
              <a:solidFill>
                <a:schemeClr val="tx2"/>
              </a:solidFill>
              <a:latin typeface="Arial" charset="0"/>
              <a:cs typeface="Times New Roman" pitchFamily="18" charset="0"/>
            </a:endParaRPr>
          </a:p>
          <a:p>
            <a:pPr algn="ctr">
              <a:lnSpc>
                <a:spcPct val="80000"/>
              </a:lnSpc>
              <a:buFontTx/>
              <a:buNone/>
            </a:pPr>
            <a:endParaRPr lang="en-US" sz="2400" b="1" dirty="0">
              <a:solidFill>
                <a:schemeClr val="tx2"/>
              </a:solidFill>
              <a:latin typeface="Arial" charset="0"/>
              <a:cs typeface="Times New Roman" pitchFamily="18" charset="0"/>
            </a:endParaRPr>
          </a:p>
          <a:p>
            <a:pPr algn="ctr">
              <a:lnSpc>
                <a:spcPct val="80000"/>
              </a:lnSpc>
              <a:buFontTx/>
              <a:buNone/>
            </a:pPr>
            <a:endParaRPr lang="en-US" sz="2400" b="1" dirty="0">
              <a:solidFill>
                <a:schemeClr val="tx2"/>
              </a:solidFill>
              <a:latin typeface="Arial" charset="0"/>
              <a:cs typeface="Times New Roman" pitchFamily="18" charset="0"/>
            </a:endParaRPr>
          </a:p>
          <a:p>
            <a:pPr algn="ctr">
              <a:lnSpc>
                <a:spcPct val="80000"/>
              </a:lnSpc>
              <a:buFontTx/>
              <a:buNone/>
            </a:pPr>
            <a:endParaRPr lang="en-US" sz="1600" b="1" dirty="0">
              <a:solidFill>
                <a:schemeClr val="tx2"/>
              </a:solidFill>
              <a:latin typeface="Arial" charset="0"/>
              <a:cs typeface="Times New Roman" pitchFamily="18" charset="0"/>
            </a:endParaRPr>
          </a:p>
          <a:p>
            <a:pPr algn="ctr">
              <a:lnSpc>
                <a:spcPct val="80000"/>
              </a:lnSpc>
              <a:buFontTx/>
              <a:buNone/>
            </a:pPr>
            <a:r>
              <a:rPr lang="en-US" sz="2000" b="1" dirty="0">
                <a:solidFill>
                  <a:schemeClr val="tx2"/>
                </a:solidFill>
                <a:latin typeface="Arial" charset="0"/>
                <a:cs typeface="Times New Roman" pitchFamily="18" charset="0"/>
              </a:rPr>
              <a:t> </a:t>
            </a:r>
          </a:p>
          <a:p>
            <a:pPr algn="ctr">
              <a:lnSpc>
                <a:spcPct val="80000"/>
              </a:lnSpc>
              <a:buFontTx/>
              <a:buNone/>
            </a:pPr>
            <a:endParaRPr lang="en-US" sz="1600" b="1" dirty="0">
              <a:solidFill>
                <a:schemeClr val="tx2"/>
              </a:solidFill>
              <a:latin typeface="Arial" charset="0"/>
              <a:cs typeface="Times New Roman" pitchFamily="18" charset="0"/>
            </a:endParaRPr>
          </a:p>
          <a:p>
            <a:pPr algn="ctr">
              <a:lnSpc>
                <a:spcPct val="80000"/>
              </a:lnSpc>
              <a:buFontTx/>
              <a:buNone/>
            </a:pPr>
            <a:endParaRPr lang="en-US" sz="1800" dirty="0">
              <a:solidFill>
                <a:schemeClr val="tx2"/>
              </a:solidFill>
              <a:latin typeface="Arial" charset="0"/>
              <a:cs typeface="Times New Roman" pitchFamily="18" charset="0"/>
            </a:endParaRPr>
          </a:p>
          <a:p>
            <a:pPr>
              <a:lnSpc>
                <a:spcPct val="80000"/>
              </a:lnSpc>
              <a:buFontTx/>
              <a:buNone/>
            </a:pPr>
            <a:r>
              <a:rPr lang="en-US" sz="1800" dirty="0">
                <a:latin typeface="Arial" pitchFamily="34" charset="0"/>
                <a:cs typeface="Arial" pitchFamily="34" charset="0"/>
              </a:rPr>
              <a:t> </a:t>
            </a:r>
            <a:endParaRPr lang="en-US" sz="1800" dirty="0">
              <a:solidFill>
                <a:schemeClr val="tx2"/>
              </a:solidFill>
              <a:latin typeface="Arial" charset="0"/>
              <a:cs typeface="Times New Roman" pitchFamily="18" charset="0"/>
            </a:endParaRPr>
          </a:p>
          <a:p>
            <a:pPr algn="ctr">
              <a:lnSpc>
                <a:spcPct val="80000"/>
              </a:lnSpc>
              <a:buFontTx/>
              <a:buNone/>
            </a:pPr>
            <a:endParaRPr lang="en-US" sz="2000" dirty="0">
              <a:latin typeface="Arial Narrow" pitchFamily="34" charset="0"/>
            </a:endParaRPr>
          </a:p>
        </p:txBody>
      </p:sp>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p:txBody>
          <a:bodyPr/>
          <a:lstStyle/>
          <a:p>
            <a:pPr>
              <a:defRPr/>
            </a:pPr>
            <a:fld id="{11004247-48B2-4E85-AE06-0779406BEB7B}" type="slidenum">
              <a:rPr lang="en-US" smtClean="0">
                <a:solidFill>
                  <a:schemeClr val="bg2"/>
                </a:solidFill>
              </a:rPr>
              <a:pPr>
                <a:defRPr/>
              </a:pPr>
              <a:t>2</a:t>
            </a:fld>
            <a:endParaRPr lang="en-US" dirty="0">
              <a:solidFill>
                <a:schemeClr val="bg2"/>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945" name="Picture 1"/>
          <p:cNvPicPr>
            <a:picLocks noChangeAspect="1" noChangeArrowheads="1"/>
          </p:cNvPicPr>
          <p:nvPr/>
        </p:nvPicPr>
        <p:blipFill>
          <a:blip r:embed="rId2" cstate="print"/>
          <a:srcRect/>
          <a:stretch>
            <a:fillRect/>
          </a:stretch>
        </p:blipFill>
        <p:spPr bwMode="auto">
          <a:xfrm>
            <a:off x="76200" y="1276350"/>
            <a:ext cx="8870950" cy="5505450"/>
          </a:xfrm>
          <a:prstGeom prst="rect">
            <a:avLst/>
          </a:prstGeom>
          <a:noFill/>
          <a:ln w="9525">
            <a:noFill/>
            <a:miter lim="800000"/>
            <a:headEnd/>
            <a:tailEnd/>
          </a:ln>
        </p:spPr>
      </p:pic>
      <p:sp>
        <p:nvSpPr>
          <p:cNvPr id="3" name="Rectangle 2"/>
          <p:cNvSpPr txBox="1">
            <a:spLocks noChangeArrowheads="1"/>
          </p:cNvSpPr>
          <p:nvPr/>
        </p:nvSpPr>
        <p:spPr>
          <a:xfrm>
            <a:off x="0" y="152400"/>
            <a:ext cx="9144000" cy="685800"/>
          </a:xfrm>
          <a:prstGeom prst="rect">
            <a:avLst/>
          </a:prstGeom>
          <a:effectLst>
            <a:outerShdw blurRad="50800" dist="38100" dir="2700000" algn="tl" rotWithShape="0">
              <a:prstClr val="black"/>
            </a:outerShdw>
          </a:effectLst>
        </p:spPr>
        <p:txBody>
          <a:bodyPr/>
          <a:lstStyle/>
          <a:p>
            <a:pPr>
              <a:defRPr/>
            </a:pPr>
            <a:r>
              <a:rPr lang="en-US" sz="3200" b="1" kern="0" dirty="0">
                <a:solidFill>
                  <a:srgbClr val="FF3300"/>
                </a:solidFill>
                <a:latin typeface="Arial" charset="0"/>
                <a:ea typeface="SimSun" pitchFamily="2" charset="-122"/>
              </a:rPr>
              <a:t>Transfer Coefficients in NCAR CAM5</a:t>
            </a:r>
          </a:p>
        </p:txBody>
      </p:sp>
      <p:sp>
        <p:nvSpPr>
          <p:cNvPr id="4" name="TextBox 3"/>
          <p:cNvSpPr txBox="1"/>
          <p:nvPr/>
        </p:nvSpPr>
        <p:spPr>
          <a:xfrm>
            <a:off x="526450" y="685800"/>
            <a:ext cx="8236550" cy="461665"/>
          </a:xfrm>
          <a:prstGeom prst="rect">
            <a:avLst/>
          </a:prstGeom>
          <a:noFill/>
        </p:spPr>
        <p:txBody>
          <a:bodyPr wrap="none" rtlCol="0">
            <a:spAutoFit/>
          </a:bodyPr>
          <a:lstStyle/>
          <a:p>
            <a:pPr algn="l"/>
            <a:r>
              <a:rPr lang="en-US" sz="2400" b="1" dirty="0">
                <a:solidFill>
                  <a:schemeClr val="tx2"/>
                </a:solidFill>
              </a:rPr>
              <a:t>C</a:t>
            </a:r>
            <a:r>
              <a:rPr lang="en-US" sz="1400" b="1" dirty="0">
                <a:solidFill>
                  <a:schemeClr val="tx2"/>
                </a:solidFill>
              </a:rPr>
              <a:t>D</a:t>
            </a:r>
            <a:r>
              <a:rPr lang="en-US" sz="2400" b="1" dirty="0">
                <a:solidFill>
                  <a:schemeClr val="tx2"/>
                </a:solidFill>
              </a:rPr>
              <a:t> depends on atmospheric stability and surface roughness length</a:t>
            </a:r>
            <a:endParaRPr lang="en-US" dirty="0">
              <a:solidFill>
                <a:schemeClr val="tx2"/>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40994" name="Picture 2"/>
          <p:cNvPicPr>
            <a:picLocks noChangeAspect="1" noChangeArrowheads="1"/>
          </p:cNvPicPr>
          <p:nvPr/>
        </p:nvPicPr>
        <p:blipFill>
          <a:blip r:embed="rId2" cstate="print"/>
          <a:srcRect/>
          <a:stretch>
            <a:fillRect/>
          </a:stretch>
        </p:blipFill>
        <p:spPr bwMode="auto">
          <a:xfrm>
            <a:off x="-54457" y="1377950"/>
            <a:ext cx="9198457" cy="4184650"/>
          </a:xfrm>
          <a:prstGeom prst="rect">
            <a:avLst/>
          </a:prstGeom>
          <a:noFill/>
          <a:ln w="9525">
            <a:noFill/>
            <a:miter lim="800000"/>
            <a:headEnd/>
            <a:tailEnd/>
          </a:ln>
        </p:spPr>
      </p:pic>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4"/>
          <p:cNvSpPr>
            <a:spLocks noGrp="1" noChangeArrowheads="1"/>
          </p:cNvSpPr>
          <p:nvPr>
            <p:ph type="title"/>
          </p:nvPr>
        </p:nvSpPr>
        <p:spPr bwMode="auto">
          <a:xfrm>
            <a:off x="1022350" y="334962"/>
            <a:ext cx="8655050" cy="427038"/>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dirty="0">
                <a:solidFill>
                  <a:srgbClr val="9A0021"/>
                </a:solidFill>
                <a:ea typeface="ＭＳ Ｐゴシック" pitchFamily="-128" charset="-128"/>
              </a:rPr>
              <a:t>The </a:t>
            </a:r>
            <a:r>
              <a:rPr lang="en-US" dirty="0" err="1">
                <a:solidFill>
                  <a:srgbClr val="9A0021"/>
                </a:solidFill>
                <a:ea typeface="ＭＳ Ｐゴシック" pitchFamily="-128" charset="-128"/>
              </a:rPr>
              <a:t>Bjerknes</a:t>
            </a:r>
            <a:r>
              <a:rPr lang="en-US" dirty="0">
                <a:solidFill>
                  <a:srgbClr val="9A0021"/>
                </a:solidFill>
                <a:ea typeface="ＭＳ Ｐゴシック" pitchFamily="-128" charset="-128"/>
              </a:rPr>
              <a:t> feedbacks </a:t>
            </a:r>
            <a:r>
              <a:rPr lang="en-US" dirty="0">
                <a:ea typeface="ＭＳ Ｐゴシック" pitchFamily="-128" charset="-128"/>
              </a:rPr>
              <a:t>(warm ENSO phase)</a:t>
            </a:r>
          </a:p>
        </p:txBody>
      </p:sp>
      <p:grpSp>
        <p:nvGrpSpPr>
          <p:cNvPr id="2" name="Group 11"/>
          <p:cNvGrpSpPr>
            <a:grpSpLocks/>
          </p:cNvGrpSpPr>
          <p:nvPr/>
        </p:nvGrpSpPr>
        <p:grpSpPr bwMode="auto">
          <a:xfrm>
            <a:off x="2759075" y="336550"/>
            <a:ext cx="5173662" cy="419100"/>
            <a:chOff x="797" y="1188"/>
            <a:chExt cx="4139" cy="274"/>
          </a:xfrm>
        </p:grpSpPr>
        <p:sp>
          <p:nvSpPr>
            <p:cNvPr id="16392" name="Line 12"/>
            <p:cNvSpPr>
              <a:spLocks noChangeShapeType="1"/>
            </p:cNvSpPr>
            <p:nvPr/>
          </p:nvSpPr>
          <p:spPr bwMode="auto">
            <a:xfrm>
              <a:off x="797" y="1462"/>
              <a:ext cx="4133" cy="0"/>
            </a:xfrm>
            <a:prstGeom prst="line">
              <a:avLst/>
            </a:prstGeom>
            <a:noFill/>
            <a:ln w="9525">
              <a:solidFill>
                <a:schemeClr val="tx1"/>
              </a:solidFill>
              <a:round/>
              <a:headEnd/>
              <a:tailEnd/>
            </a:ln>
          </p:spPr>
          <p:txBody>
            <a:bodyPr/>
            <a:lstStyle/>
            <a:p>
              <a:pPr eaLnBrk="1" hangingPunct="1"/>
              <a:endParaRPr lang="en-US" sz="2400" b="1">
                <a:solidFill>
                  <a:srgbClr val="000000"/>
                </a:solidFill>
                <a:latin typeface="Times New Roman" pitchFamily="28" charset="0"/>
                <a:ea typeface="ＭＳ Ｐゴシック" pitchFamily="-128" charset="-128"/>
              </a:endParaRPr>
            </a:p>
          </p:txBody>
        </p:sp>
        <p:sp>
          <p:nvSpPr>
            <p:cNvPr id="16393" name="Line 13"/>
            <p:cNvSpPr>
              <a:spLocks noChangeShapeType="1"/>
            </p:cNvSpPr>
            <p:nvPr/>
          </p:nvSpPr>
          <p:spPr bwMode="auto">
            <a:xfrm>
              <a:off x="803" y="1188"/>
              <a:ext cx="4133" cy="0"/>
            </a:xfrm>
            <a:prstGeom prst="line">
              <a:avLst/>
            </a:prstGeom>
            <a:noFill/>
            <a:ln w="9525">
              <a:solidFill>
                <a:schemeClr val="tx1"/>
              </a:solidFill>
              <a:round/>
              <a:headEnd/>
              <a:tailEnd/>
            </a:ln>
          </p:spPr>
          <p:txBody>
            <a:bodyPr/>
            <a:lstStyle/>
            <a:p>
              <a:pPr eaLnBrk="1" hangingPunct="1"/>
              <a:endParaRPr lang="en-US" sz="2400" b="1">
                <a:solidFill>
                  <a:srgbClr val="000000"/>
                </a:solidFill>
                <a:latin typeface="Times New Roman" pitchFamily="28" charset="0"/>
                <a:ea typeface="ＭＳ Ｐゴシック" pitchFamily="-128" charset="-128"/>
              </a:endParaRPr>
            </a:p>
          </p:txBody>
        </p:sp>
      </p:grpSp>
      <p:sp>
        <p:nvSpPr>
          <p:cNvPr id="16389" name="Text Box 14"/>
          <p:cNvSpPr txBox="1">
            <a:spLocks noChangeArrowheads="1"/>
          </p:cNvSpPr>
          <p:nvPr/>
        </p:nvSpPr>
        <p:spPr bwMode="auto">
          <a:xfrm>
            <a:off x="38100" y="6069013"/>
            <a:ext cx="9105900" cy="457200"/>
          </a:xfrm>
          <a:prstGeom prst="rect">
            <a:avLst/>
          </a:prstGeom>
          <a:noFill/>
          <a:ln w="9525">
            <a:noFill/>
            <a:miter lim="800000"/>
            <a:headEnd/>
            <a:tailEnd/>
          </a:ln>
        </p:spPr>
        <p:txBody>
          <a:bodyPr>
            <a:spAutoFit/>
          </a:bodyPr>
          <a:lstStyle/>
          <a:p>
            <a:pPr algn="l" eaLnBrk="1" hangingPunct="1">
              <a:buFontTx/>
              <a:buChar char="•"/>
            </a:pPr>
            <a:r>
              <a:rPr lang="en-US" sz="2400" b="1">
                <a:solidFill>
                  <a:srgbClr val="003366"/>
                </a:solidFill>
                <a:latin typeface="Times New Roman" pitchFamily="28" charset="0"/>
                <a:ea typeface="ＭＳ Ｐゴシック" pitchFamily="-128" charset="-128"/>
              </a:rPr>
              <a:t> Positive feedback loop reinforces initial anomaly</a:t>
            </a:r>
          </a:p>
        </p:txBody>
      </p:sp>
      <p:pic>
        <p:nvPicPr>
          <p:cNvPr id="16390" name="Picture 17" descr="Bjerknes_hypoth_nino"/>
          <p:cNvPicPr>
            <a:picLocks noChangeAspect="1" noChangeArrowheads="1"/>
          </p:cNvPicPr>
          <p:nvPr/>
        </p:nvPicPr>
        <p:blipFill>
          <a:blip r:embed="rId3" cstate="print"/>
          <a:srcRect/>
          <a:stretch>
            <a:fillRect/>
          </a:stretch>
        </p:blipFill>
        <p:spPr bwMode="auto">
          <a:xfrm>
            <a:off x="461963" y="1247775"/>
            <a:ext cx="8199437" cy="4773613"/>
          </a:xfrm>
          <a:prstGeom prst="rect">
            <a:avLst/>
          </a:prstGeom>
          <a:noFill/>
          <a:ln w="9525">
            <a:noFill/>
            <a:miter lim="800000"/>
            <a:headEnd/>
            <a:tailEnd/>
          </a:ln>
        </p:spPr>
      </p:pic>
      <p:sp>
        <p:nvSpPr>
          <p:cNvPr id="9" name="Text Box 14"/>
          <p:cNvSpPr txBox="1">
            <a:spLocks noChangeArrowheads="1"/>
          </p:cNvSpPr>
          <p:nvPr/>
        </p:nvSpPr>
        <p:spPr bwMode="auto">
          <a:xfrm>
            <a:off x="0" y="6613525"/>
            <a:ext cx="3730625" cy="246063"/>
          </a:xfrm>
          <a:prstGeom prst="rect">
            <a:avLst/>
          </a:prstGeom>
          <a:noFill/>
          <a:ln w="9525">
            <a:noFill/>
            <a:miter lim="800000"/>
            <a:headEnd/>
            <a:tailEnd/>
          </a:ln>
          <a:effectLst/>
        </p:spPr>
        <p:txBody>
          <a:bodyPr>
            <a:spAutoFit/>
          </a:bodyPr>
          <a:lstStyle>
            <a:defPPr>
              <a:defRPr lang="en-US"/>
            </a:defPPr>
            <a:lvl1pPr algn="ctr" rtl="0" eaLnBrk="0" fontAlgn="base" hangingPunct="0">
              <a:spcBef>
                <a:spcPct val="0"/>
              </a:spcBef>
              <a:spcAft>
                <a:spcPct val="0"/>
              </a:spcAft>
              <a:defRPr sz="2200" b="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200" b="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200" b="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200" b="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200" b="1" kern="1200">
                <a:solidFill>
                  <a:schemeClr val="tx1"/>
                </a:solidFill>
                <a:latin typeface="Times New Roman" pitchFamily="18" charset="0"/>
                <a:ea typeface="+mn-ea"/>
                <a:cs typeface="+mn-cs"/>
              </a:defRPr>
            </a:lvl5pPr>
            <a:lvl6pPr marL="2286000" algn="l" defTabSz="914400" rtl="0" eaLnBrk="1" latinLnBrk="0" hangingPunct="1">
              <a:defRPr sz="2200" b="1" kern="1200">
                <a:solidFill>
                  <a:schemeClr val="tx1"/>
                </a:solidFill>
                <a:latin typeface="Times New Roman" pitchFamily="18" charset="0"/>
                <a:ea typeface="+mn-ea"/>
                <a:cs typeface="+mn-cs"/>
              </a:defRPr>
            </a:lvl6pPr>
            <a:lvl7pPr marL="2743200" algn="l" defTabSz="914400" rtl="0" eaLnBrk="1" latinLnBrk="0" hangingPunct="1">
              <a:defRPr sz="2200" b="1" kern="1200">
                <a:solidFill>
                  <a:schemeClr val="tx1"/>
                </a:solidFill>
                <a:latin typeface="Times New Roman" pitchFamily="18" charset="0"/>
                <a:ea typeface="+mn-ea"/>
                <a:cs typeface="+mn-cs"/>
              </a:defRPr>
            </a:lvl7pPr>
            <a:lvl8pPr marL="3200400" algn="l" defTabSz="914400" rtl="0" eaLnBrk="1" latinLnBrk="0" hangingPunct="1">
              <a:defRPr sz="2200" b="1" kern="1200">
                <a:solidFill>
                  <a:schemeClr val="tx1"/>
                </a:solidFill>
                <a:latin typeface="Times New Roman" pitchFamily="18" charset="0"/>
                <a:ea typeface="+mn-ea"/>
                <a:cs typeface="+mn-cs"/>
              </a:defRPr>
            </a:lvl8pPr>
            <a:lvl9pPr marL="3657600" algn="l" defTabSz="914400" rtl="0" eaLnBrk="1" latinLnBrk="0" hangingPunct="1">
              <a:defRPr sz="2200" b="1" kern="1200">
                <a:solidFill>
                  <a:schemeClr val="tx1"/>
                </a:solidFill>
                <a:latin typeface="Times New Roman" pitchFamily="18" charset="0"/>
                <a:ea typeface="+mn-ea"/>
                <a:cs typeface="+mn-cs"/>
              </a:defRPr>
            </a:lvl9pPr>
          </a:lstStyle>
          <a:p>
            <a:pPr eaLnBrk="1" hangingPunct="1">
              <a:spcBef>
                <a:spcPct val="50000"/>
              </a:spcBef>
              <a:defRPr/>
            </a:pPr>
            <a:r>
              <a:rPr lang="en-US" sz="1000" b="0" dirty="0" err="1">
                <a:solidFill>
                  <a:srgbClr val="000000"/>
                </a:solidFill>
                <a:effectLst>
                  <a:outerShdw blurRad="38100" dist="38100" dir="2700000" algn="tl">
                    <a:srgbClr val="FFFFFF"/>
                  </a:outerShdw>
                </a:effectLst>
              </a:rPr>
              <a:t>Neelin</a:t>
            </a:r>
            <a:r>
              <a:rPr lang="en-US" sz="1000" b="0" dirty="0">
                <a:solidFill>
                  <a:srgbClr val="000000"/>
                </a:solidFill>
                <a:effectLst>
                  <a:outerShdw blurRad="38100" dist="38100" dir="2700000" algn="tl">
                    <a:srgbClr val="FFFFFF"/>
                  </a:outerShdw>
                </a:effectLst>
              </a:rPr>
              <a:t>, 2011. </a:t>
            </a:r>
            <a:r>
              <a:rPr lang="en-US" sz="1000" b="0" i="1" dirty="0">
                <a:solidFill>
                  <a:srgbClr val="000000"/>
                </a:solidFill>
                <a:effectLst>
                  <a:outerShdw blurRad="38100" dist="38100" dir="2700000" algn="tl">
                    <a:srgbClr val="FFFFFF"/>
                  </a:outerShdw>
                </a:effectLst>
              </a:rPr>
              <a:t>Climate Change and Climate Modeling, </a:t>
            </a:r>
            <a:r>
              <a:rPr lang="en-US" sz="1000" b="0" dirty="0">
                <a:solidFill>
                  <a:srgbClr val="000000"/>
                </a:solidFill>
                <a:effectLst>
                  <a:outerShdw blurRad="38100" dist="38100" dir="2700000" algn="tl">
                    <a:srgbClr val="FFFFFF"/>
                  </a:outerShdw>
                </a:effectLst>
              </a:rPr>
              <a:t>Cambridge UP</a:t>
            </a:r>
          </a:p>
        </p:txBody>
      </p:sp>
      <p:sp>
        <p:nvSpPr>
          <p:cNvPr id="10" name="TextBox 9"/>
          <p:cNvSpPr txBox="1"/>
          <p:nvPr/>
        </p:nvSpPr>
        <p:spPr>
          <a:xfrm>
            <a:off x="3861836" y="2133600"/>
            <a:ext cx="1293944" cy="400110"/>
          </a:xfrm>
          <a:prstGeom prst="rect">
            <a:avLst/>
          </a:prstGeom>
          <a:noFill/>
        </p:spPr>
        <p:txBody>
          <a:bodyPr wrap="none" rtlCol="0">
            <a:spAutoFit/>
          </a:bodyPr>
          <a:lstStyle/>
          <a:p>
            <a:r>
              <a:rPr lang="en-US" sz="2000" b="1" dirty="0">
                <a:solidFill>
                  <a:srgbClr val="000000"/>
                </a:solidFill>
                <a:latin typeface="Times New Roman"/>
              </a:rPr>
              <a:t>in the east</a:t>
            </a:r>
          </a:p>
        </p:txBody>
      </p:sp>
      <p:pic>
        <p:nvPicPr>
          <p:cNvPr id="11" name="Picture 5" descr="Bjerknes"/>
          <p:cNvPicPr>
            <a:picLocks noChangeAspect="1" noChangeArrowheads="1"/>
          </p:cNvPicPr>
          <p:nvPr/>
        </p:nvPicPr>
        <p:blipFill>
          <a:blip r:embed="rId4" cstate="print"/>
          <a:srcRect/>
          <a:stretch>
            <a:fillRect/>
          </a:stretch>
        </p:blipFill>
        <p:spPr bwMode="auto">
          <a:xfrm>
            <a:off x="228600" y="381001"/>
            <a:ext cx="1752600" cy="2155264"/>
          </a:xfrm>
          <a:prstGeom prst="rect">
            <a:avLst/>
          </a:prstGeom>
          <a:noFill/>
          <a:ln w="9525">
            <a:noFill/>
            <a:miter lim="800000"/>
            <a:headEnd/>
            <a:tailEnd/>
          </a:ln>
        </p:spPr>
      </p:pic>
      <p:sp>
        <p:nvSpPr>
          <p:cNvPr id="12" name="Text Box 7"/>
          <p:cNvSpPr txBox="1">
            <a:spLocks noChangeArrowheads="1"/>
          </p:cNvSpPr>
          <p:nvPr/>
        </p:nvSpPr>
        <p:spPr bwMode="auto">
          <a:xfrm>
            <a:off x="-39526" y="76200"/>
            <a:ext cx="2477926" cy="307777"/>
          </a:xfrm>
          <a:prstGeom prst="rect">
            <a:avLst/>
          </a:prstGeom>
          <a:noFill/>
          <a:ln w="9525">
            <a:noFill/>
            <a:miter lim="800000"/>
            <a:headEnd/>
            <a:tailEnd/>
          </a:ln>
        </p:spPr>
        <p:txBody>
          <a:bodyPr wrap="square">
            <a:spAutoFit/>
          </a:bodyPr>
          <a:lstStyle/>
          <a:p>
            <a:pPr eaLnBrk="1" hangingPunct="1">
              <a:spcBef>
                <a:spcPct val="50000"/>
              </a:spcBef>
            </a:pPr>
            <a:r>
              <a:rPr lang="en-US" sz="1400" b="1" dirty="0" err="1">
                <a:solidFill>
                  <a:srgbClr val="003366"/>
                </a:solidFill>
                <a:latin typeface="Times New Roman" pitchFamily="28" charset="0"/>
                <a:ea typeface="ＭＳ Ｐゴシック" pitchFamily="-128" charset="-128"/>
              </a:rPr>
              <a:t>Jakob</a:t>
            </a:r>
            <a:r>
              <a:rPr lang="en-US" sz="1400" b="1" dirty="0">
                <a:solidFill>
                  <a:srgbClr val="003366"/>
                </a:solidFill>
                <a:latin typeface="Times New Roman" pitchFamily="28" charset="0"/>
                <a:ea typeface="ＭＳ Ｐゴシック" pitchFamily="-128" charset="-128"/>
              </a:rPr>
              <a:t> </a:t>
            </a:r>
            <a:r>
              <a:rPr lang="en-US" sz="1400" b="1" dirty="0" err="1">
                <a:solidFill>
                  <a:srgbClr val="003366"/>
                </a:solidFill>
                <a:latin typeface="Times New Roman" pitchFamily="28" charset="0"/>
                <a:ea typeface="ＭＳ Ｐゴシック" pitchFamily="-128" charset="-128"/>
              </a:rPr>
              <a:t>Bjerknes</a:t>
            </a:r>
            <a:r>
              <a:rPr lang="en-US" sz="1400" b="1" dirty="0">
                <a:solidFill>
                  <a:srgbClr val="003366"/>
                </a:solidFill>
                <a:latin typeface="Times New Roman" pitchFamily="28" charset="0"/>
                <a:ea typeface="ＭＳ Ｐゴシック" pitchFamily="-128" charset="-128"/>
              </a:rPr>
              <a:t> (1897-1975) </a:t>
            </a:r>
          </a:p>
        </p:txBody>
      </p:sp>
      <p:sp>
        <p:nvSpPr>
          <p:cNvPr id="13" name="Rectangle 12"/>
          <p:cNvSpPr/>
          <p:nvPr/>
        </p:nvSpPr>
        <p:spPr>
          <a:xfrm>
            <a:off x="1600200" y="762000"/>
            <a:ext cx="7086600" cy="353943"/>
          </a:xfrm>
          <a:prstGeom prst="rect">
            <a:avLst/>
          </a:prstGeom>
        </p:spPr>
        <p:txBody>
          <a:bodyPr wrap="square">
            <a:spAutoFit/>
          </a:bodyPr>
          <a:lstStyle/>
          <a:p>
            <a:r>
              <a:rPr lang="en-US" sz="1700" b="1" dirty="0">
                <a:solidFill>
                  <a:srgbClr val="000000"/>
                </a:solidFill>
              </a:rPr>
              <a:t>Norwegian-American meteorologist, founded UCLA Dept. of Meteorology</a:t>
            </a:r>
          </a:p>
        </p:txBody>
      </p:sp>
      <p:sp>
        <p:nvSpPr>
          <p:cNvPr id="14" name="Rectangle 4"/>
          <p:cNvSpPr txBox="1">
            <a:spLocks noChangeArrowheads="1"/>
          </p:cNvSpPr>
          <p:nvPr/>
        </p:nvSpPr>
        <p:spPr bwMode="auto">
          <a:xfrm>
            <a:off x="1435688" y="-39864"/>
            <a:ext cx="6781800" cy="427038"/>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95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0000"/>
                </a:solidFill>
                <a:effectLst/>
                <a:uLnTx/>
                <a:uFillTx/>
                <a:latin typeface="Arial" pitchFamily="34" charset="0"/>
                <a:ea typeface="ＭＳ Ｐゴシック" pitchFamily="-128" charset="-128"/>
                <a:cs typeface="Arial" pitchFamily="34" charset="0"/>
              </a:rPr>
              <a:t>Air-Sea Feedbacks: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3042" name="Picture 2"/>
          <p:cNvPicPr>
            <a:picLocks noChangeAspect="1" noChangeArrowheads="1"/>
          </p:cNvPicPr>
          <p:nvPr/>
        </p:nvPicPr>
        <p:blipFill>
          <a:blip r:embed="rId2" cstate="print"/>
          <a:srcRect/>
          <a:stretch>
            <a:fillRect/>
          </a:stretch>
        </p:blipFill>
        <p:spPr bwMode="auto">
          <a:xfrm>
            <a:off x="17586" y="280138"/>
            <a:ext cx="9067800" cy="6245241"/>
          </a:xfrm>
          <a:prstGeom prst="rect">
            <a:avLst/>
          </a:prstGeom>
          <a:noFill/>
          <a:ln w="9525">
            <a:noFill/>
            <a:miter lim="800000"/>
            <a:headEnd/>
            <a:tailEnd/>
          </a:ln>
        </p:spPr>
      </p:pic>
      <p:sp>
        <p:nvSpPr>
          <p:cNvPr id="3" name="TextBox 2"/>
          <p:cNvSpPr txBox="1"/>
          <p:nvPr/>
        </p:nvSpPr>
        <p:spPr>
          <a:xfrm>
            <a:off x="6248400" y="1447800"/>
            <a:ext cx="2625592" cy="584775"/>
          </a:xfrm>
          <a:prstGeom prst="rect">
            <a:avLst/>
          </a:prstGeom>
          <a:noFill/>
        </p:spPr>
        <p:txBody>
          <a:bodyPr wrap="none" rtlCol="0">
            <a:spAutoFit/>
          </a:bodyPr>
          <a:lstStyle/>
          <a:p>
            <a:r>
              <a:rPr lang="en-US" sz="3200" b="1" dirty="0">
                <a:latin typeface="+mj-lt"/>
              </a:rPr>
              <a:t>In the Tropics</a:t>
            </a:r>
          </a:p>
        </p:txBody>
      </p:sp>
      <p:sp>
        <p:nvSpPr>
          <p:cNvPr id="4" name="TextBox 3"/>
          <p:cNvSpPr txBox="1"/>
          <p:nvPr/>
        </p:nvSpPr>
        <p:spPr>
          <a:xfrm>
            <a:off x="48295" y="5766137"/>
            <a:ext cx="8824852" cy="1015663"/>
          </a:xfrm>
          <a:prstGeom prst="rect">
            <a:avLst/>
          </a:prstGeom>
          <a:noFill/>
        </p:spPr>
        <p:txBody>
          <a:bodyPr wrap="none" rtlCol="0">
            <a:spAutoFit/>
          </a:bodyPr>
          <a:lstStyle/>
          <a:p>
            <a:pPr algn="l"/>
            <a:r>
              <a:rPr lang="en-US" sz="2000" b="1" dirty="0"/>
              <a:t>SST gradient </a:t>
            </a:r>
            <a:r>
              <a:rPr lang="en-US" sz="2000" b="1" dirty="0">
                <a:sym typeface="Wingdings" pitchFamily="2" charset="2"/>
              </a:rPr>
              <a:t> Pressure gradient  anomaly winds (green arrows)  decreased </a:t>
            </a:r>
          </a:p>
          <a:p>
            <a:pPr algn="l"/>
            <a:r>
              <a:rPr lang="en-US" sz="2000" b="1" dirty="0">
                <a:sym typeface="Wingdings" pitchFamily="2" charset="2"/>
              </a:rPr>
              <a:t>(increased) winds north (south) of Equator  Reduced (enhanced) E north (south) of</a:t>
            </a:r>
          </a:p>
          <a:p>
            <a:pPr algn="l"/>
            <a:r>
              <a:rPr lang="en-US" sz="2000" b="1" dirty="0">
                <a:sym typeface="Wingdings" pitchFamily="2" charset="2"/>
              </a:rPr>
              <a:t>Equator  SST warming (cooling) North (south) of Equator  Increased SST gradient</a:t>
            </a:r>
            <a:endParaRPr lang="en-US" sz="2000" b="1" dirty="0"/>
          </a:p>
        </p:txBody>
      </p:sp>
      <p:cxnSp>
        <p:nvCxnSpPr>
          <p:cNvPr id="6" name="Straight Arrow Connector 5"/>
          <p:cNvCxnSpPr/>
          <p:nvPr/>
        </p:nvCxnSpPr>
        <p:spPr bwMode="auto">
          <a:xfrm rot="10800000" flipV="1">
            <a:off x="5029200" y="2667000"/>
            <a:ext cx="76200" cy="685800"/>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sp>
        <p:nvSpPr>
          <p:cNvPr id="7" name="TextBox 6"/>
          <p:cNvSpPr txBox="1"/>
          <p:nvPr/>
        </p:nvSpPr>
        <p:spPr>
          <a:xfrm>
            <a:off x="4208831" y="2362200"/>
            <a:ext cx="1734769" cy="369332"/>
          </a:xfrm>
          <a:prstGeom prst="rect">
            <a:avLst/>
          </a:prstGeom>
          <a:noFill/>
        </p:spPr>
        <p:txBody>
          <a:bodyPr wrap="none" rtlCol="0">
            <a:spAutoFit/>
          </a:bodyPr>
          <a:lstStyle/>
          <a:p>
            <a:r>
              <a:rPr lang="en-US" sz="1800" dirty="0"/>
              <a:t>Background winds</a:t>
            </a:r>
          </a:p>
        </p:txBody>
      </p:sp>
      <p:cxnSp>
        <p:nvCxnSpPr>
          <p:cNvPr id="8" name="Straight Arrow Connector 7"/>
          <p:cNvCxnSpPr/>
          <p:nvPr/>
        </p:nvCxnSpPr>
        <p:spPr bwMode="auto">
          <a:xfrm rot="10800000" flipV="1">
            <a:off x="1066800" y="2561490"/>
            <a:ext cx="58369" cy="762000"/>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sp>
        <p:nvSpPr>
          <p:cNvPr id="9" name="TextBox 8"/>
          <p:cNvSpPr txBox="1"/>
          <p:nvPr/>
        </p:nvSpPr>
        <p:spPr>
          <a:xfrm>
            <a:off x="304800" y="2209800"/>
            <a:ext cx="1459054" cy="369332"/>
          </a:xfrm>
          <a:prstGeom prst="rect">
            <a:avLst/>
          </a:prstGeom>
          <a:noFill/>
        </p:spPr>
        <p:txBody>
          <a:bodyPr wrap="none" rtlCol="0">
            <a:spAutoFit/>
          </a:bodyPr>
          <a:lstStyle/>
          <a:p>
            <a:r>
              <a:rPr lang="en-US" sz="1800" dirty="0"/>
              <a:t>Anomaly winds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bwMode="auto">
          <a:xfrm>
            <a:off x="5029200" y="762000"/>
            <a:ext cx="4114800" cy="6019800"/>
          </a:xfrm>
          <a:prstGeom prst="rect">
            <a:avLst/>
          </a:prstGeom>
          <a:solidFill>
            <a:schemeClr val="tx1"/>
          </a:solidFill>
          <a:ln w="15875"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21" name="Down Arrow 20"/>
          <p:cNvSpPr/>
          <p:nvPr/>
        </p:nvSpPr>
        <p:spPr bwMode="auto">
          <a:xfrm>
            <a:off x="4191000" y="2971800"/>
            <a:ext cx="304800" cy="381000"/>
          </a:xfrm>
          <a:prstGeom prst="downArrow">
            <a:avLst/>
          </a:prstGeom>
          <a:no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22" name="TextBox 21"/>
          <p:cNvSpPr txBox="1"/>
          <p:nvPr/>
        </p:nvSpPr>
        <p:spPr>
          <a:xfrm>
            <a:off x="381000" y="76200"/>
            <a:ext cx="8534400" cy="1077218"/>
          </a:xfrm>
          <a:prstGeom prst="rect">
            <a:avLst/>
          </a:prstGeom>
          <a:noFill/>
        </p:spPr>
        <p:txBody>
          <a:bodyPr wrap="square" rtlCol="0">
            <a:spAutoFit/>
          </a:bodyPr>
          <a:lstStyle/>
          <a:p>
            <a:r>
              <a:rPr lang="en-US" sz="3200" dirty="0">
                <a:solidFill>
                  <a:schemeClr val="tx2"/>
                </a:solidFill>
              </a:rPr>
              <a:t>Wind Evaporation SST (WES) Feedback at </a:t>
            </a:r>
            <a:r>
              <a:rPr lang="en-US" sz="3200" dirty="0" err="1">
                <a:solidFill>
                  <a:schemeClr val="tx2"/>
                </a:solidFill>
              </a:rPr>
              <a:t>Midlatitudes</a:t>
            </a:r>
            <a:endParaRPr lang="en-US" sz="3200" dirty="0">
              <a:solidFill>
                <a:schemeClr val="tx2"/>
              </a:solidFill>
            </a:endParaRPr>
          </a:p>
          <a:p>
            <a:pPr algn="l"/>
            <a:r>
              <a:rPr lang="en-US" sz="2000" b="1" dirty="0"/>
              <a:t>         (Chiang and </a:t>
            </a:r>
            <a:r>
              <a:rPr lang="en-US" sz="2000" b="1" dirty="0" err="1"/>
              <a:t>Bitz</a:t>
            </a:r>
            <a:r>
              <a:rPr lang="en-US" sz="2000" b="1" dirty="0"/>
              <a:t> 2005)</a:t>
            </a:r>
            <a:r>
              <a:rPr lang="en-US" sz="3200" dirty="0">
                <a:solidFill>
                  <a:schemeClr val="tx2"/>
                </a:solidFill>
              </a:rPr>
              <a:t> </a:t>
            </a:r>
          </a:p>
        </p:txBody>
      </p:sp>
      <p:sp>
        <p:nvSpPr>
          <p:cNvPr id="24" name="TextBox 23"/>
          <p:cNvSpPr txBox="1"/>
          <p:nvPr/>
        </p:nvSpPr>
        <p:spPr>
          <a:xfrm>
            <a:off x="5105400" y="816114"/>
            <a:ext cx="3959289" cy="707886"/>
          </a:xfrm>
          <a:prstGeom prst="rect">
            <a:avLst/>
          </a:prstGeom>
          <a:noFill/>
        </p:spPr>
        <p:txBody>
          <a:bodyPr wrap="none" rtlCol="0">
            <a:spAutoFit/>
          </a:bodyPr>
          <a:lstStyle/>
          <a:p>
            <a:pPr algn="l"/>
            <a:r>
              <a:rPr lang="en-US" sz="2000" dirty="0"/>
              <a:t>Sea-ice-induced cold SST front reaches </a:t>
            </a:r>
          </a:p>
          <a:p>
            <a:pPr algn="l"/>
            <a:r>
              <a:rPr lang="en-US" sz="2000" dirty="0"/>
              <a:t>the trade winds</a:t>
            </a:r>
          </a:p>
        </p:txBody>
      </p:sp>
      <p:sp>
        <p:nvSpPr>
          <p:cNvPr id="25" name="Down Arrow 24"/>
          <p:cNvSpPr/>
          <p:nvPr/>
        </p:nvSpPr>
        <p:spPr bwMode="auto">
          <a:xfrm>
            <a:off x="6858000" y="1371600"/>
            <a:ext cx="381000" cy="609600"/>
          </a:xfrm>
          <a:prstGeom prst="downArrow">
            <a:avLst/>
          </a:prstGeom>
          <a:no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26" name="TextBox 25"/>
          <p:cNvSpPr txBox="1"/>
          <p:nvPr/>
        </p:nvSpPr>
        <p:spPr>
          <a:xfrm>
            <a:off x="5448642" y="1962090"/>
            <a:ext cx="3542958" cy="400110"/>
          </a:xfrm>
          <a:prstGeom prst="rect">
            <a:avLst/>
          </a:prstGeom>
          <a:noFill/>
        </p:spPr>
        <p:txBody>
          <a:bodyPr wrap="none" rtlCol="0">
            <a:spAutoFit/>
          </a:bodyPr>
          <a:lstStyle/>
          <a:p>
            <a:pPr algn="l"/>
            <a:r>
              <a:rPr lang="en-US" sz="2000" dirty="0"/>
              <a:t>North-Southward Pressure Gradient</a:t>
            </a:r>
          </a:p>
        </p:txBody>
      </p:sp>
      <p:sp>
        <p:nvSpPr>
          <p:cNvPr id="27" name="Down Arrow 26"/>
          <p:cNvSpPr/>
          <p:nvPr/>
        </p:nvSpPr>
        <p:spPr bwMode="auto">
          <a:xfrm>
            <a:off x="6858000" y="2438400"/>
            <a:ext cx="381000" cy="685800"/>
          </a:xfrm>
          <a:prstGeom prst="downArrow">
            <a:avLst/>
          </a:prstGeom>
          <a:no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28" name="TextBox 27"/>
          <p:cNvSpPr txBox="1"/>
          <p:nvPr/>
        </p:nvSpPr>
        <p:spPr>
          <a:xfrm>
            <a:off x="5486400" y="3124200"/>
            <a:ext cx="3337773" cy="400110"/>
          </a:xfrm>
          <a:prstGeom prst="rect">
            <a:avLst/>
          </a:prstGeom>
          <a:noFill/>
        </p:spPr>
        <p:txBody>
          <a:bodyPr wrap="none" rtlCol="0">
            <a:spAutoFit/>
          </a:bodyPr>
          <a:lstStyle/>
          <a:p>
            <a:pPr algn="l"/>
            <a:r>
              <a:rPr lang="en-US" sz="2000" dirty="0" err="1"/>
              <a:t>Northeasterlies</a:t>
            </a:r>
            <a:r>
              <a:rPr lang="en-US" sz="2000" dirty="0"/>
              <a:t> South of the Front</a:t>
            </a:r>
          </a:p>
        </p:txBody>
      </p:sp>
      <p:sp>
        <p:nvSpPr>
          <p:cNvPr id="29" name="TextBox 28"/>
          <p:cNvSpPr txBox="1"/>
          <p:nvPr/>
        </p:nvSpPr>
        <p:spPr>
          <a:xfrm>
            <a:off x="5105400" y="4171890"/>
            <a:ext cx="4051109" cy="400110"/>
          </a:xfrm>
          <a:prstGeom prst="rect">
            <a:avLst/>
          </a:prstGeom>
          <a:noFill/>
        </p:spPr>
        <p:txBody>
          <a:bodyPr wrap="none" rtlCol="0">
            <a:spAutoFit/>
          </a:bodyPr>
          <a:lstStyle/>
          <a:p>
            <a:pPr algn="l"/>
            <a:r>
              <a:rPr lang="en-US" sz="2000" dirty="0"/>
              <a:t>Increased Wind Speed South of the Front</a:t>
            </a:r>
          </a:p>
        </p:txBody>
      </p:sp>
      <p:sp>
        <p:nvSpPr>
          <p:cNvPr id="30" name="Down Arrow 29"/>
          <p:cNvSpPr/>
          <p:nvPr/>
        </p:nvSpPr>
        <p:spPr bwMode="auto">
          <a:xfrm>
            <a:off x="6858000" y="3505200"/>
            <a:ext cx="381000" cy="685800"/>
          </a:xfrm>
          <a:prstGeom prst="downArrow">
            <a:avLst/>
          </a:prstGeom>
          <a:no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31" name="TextBox 30"/>
          <p:cNvSpPr txBox="1"/>
          <p:nvPr/>
        </p:nvSpPr>
        <p:spPr>
          <a:xfrm>
            <a:off x="5029200" y="5238690"/>
            <a:ext cx="4130811" cy="400110"/>
          </a:xfrm>
          <a:prstGeom prst="rect">
            <a:avLst/>
          </a:prstGeom>
          <a:noFill/>
        </p:spPr>
        <p:txBody>
          <a:bodyPr wrap="none" rtlCol="0">
            <a:spAutoFit/>
          </a:bodyPr>
          <a:lstStyle/>
          <a:p>
            <a:pPr algn="l"/>
            <a:r>
              <a:rPr lang="en-US" sz="2000" dirty="0"/>
              <a:t>Enhanced E Cools SST South of the Front</a:t>
            </a:r>
          </a:p>
        </p:txBody>
      </p:sp>
      <p:sp>
        <p:nvSpPr>
          <p:cNvPr id="32" name="Down Arrow 31"/>
          <p:cNvSpPr/>
          <p:nvPr/>
        </p:nvSpPr>
        <p:spPr bwMode="auto">
          <a:xfrm>
            <a:off x="6890260" y="4572000"/>
            <a:ext cx="381000" cy="685800"/>
          </a:xfrm>
          <a:prstGeom prst="downArrow">
            <a:avLst/>
          </a:prstGeom>
          <a:no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33" name="TextBox 32"/>
          <p:cNvSpPr txBox="1"/>
          <p:nvPr/>
        </p:nvSpPr>
        <p:spPr>
          <a:xfrm>
            <a:off x="5568523" y="6305490"/>
            <a:ext cx="2965877" cy="400110"/>
          </a:xfrm>
          <a:prstGeom prst="rect">
            <a:avLst/>
          </a:prstGeom>
          <a:noFill/>
        </p:spPr>
        <p:txBody>
          <a:bodyPr wrap="none" rtlCol="0">
            <a:spAutoFit/>
          </a:bodyPr>
          <a:lstStyle/>
          <a:p>
            <a:pPr algn="l"/>
            <a:r>
              <a:rPr lang="en-US" sz="2000" dirty="0"/>
              <a:t>Cold Front Moves Southward</a:t>
            </a:r>
          </a:p>
        </p:txBody>
      </p:sp>
      <p:sp>
        <p:nvSpPr>
          <p:cNvPr id="34" name="Down Arrow 33"/>
          <p:cNvSpPr/>
          <p:nvPr/>
        </p:nvSpPr>
        <p:spPr bwMode="auto">
          <a:xfrm>
            <a:off x="6858000" y="5638800"/>
            <a:ext cx="381000" cy="685800"/>
          </a:xfrm>
          <a:prstGeom prst="downArrow">
            <a:avLst/>
          </a:prstGeom>
          <a:no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36" name="TextBox 35"/>
          <p:cNvSpPr txBox="1"/>
          <p:nvPr/>
        </p:nvSpPr>
        <p:spPr>
          <a:xfrm>
            <a:off x="76200" y="4267200"/>
            <a:ext cx="5029200" cy="2100575"/>
          </a:xfrm>
          <a:prstGeom prst="rect">
            <a:avLst/>
          </a:prstGeom>
          <a:solidFill>
            <a:schemeClr val="tx1"/>
          </a:solidFill>
        </p:spPr>
        <p:txBody>
          <a:bodyPr wrap="square" rtlCol="0">
            <a:spAutoFit/>
          </a:bodyPr>
          <a:lstStyle/>
          <a:p>
            <a:pPr algn="l"/>
            <a:r>
              <a:rPr lang="en-US" sz="2000" b="1" dirty="0">
                <a:solidFill>
                  <a:schemeClr val="tx2"/>
                </a:solidFill>
              </a:rPr>
              <a:t>WES feedback usually works like this: </a:t>
            </a:r>
          </a:p>
          <a:p>
            <a:pPr algn="l"/>
            <a:endParaRPr lang="en-US" sz="1050" b="1" dirty="0">
              <a:solidFill>
                <a:schemeClr val="tx2"/>
              </a:solidFill>
            </a:endParaRPr>
          </a:p>
          <a:p>
            <a:pPr algn="l"/>
            <a:r>
              <a:rPr lang="en-US" sz="2000" b="1" dirty="0"/>
              <a:t>- A SST gradient induces a pressure gradient,</a:t>
            </a:r>
          </a:p>
          <a:p>
            <a:pPr algn="l">
              <a:buFontTx/>
              <a:buChar char="-"/>
            </a:pPr>
            <a:r>
              <a:rPr lang="en-US" sz="2000" b="1" dirty="0"/>
              <a:t>The pressure gradient induces wind anomalies</a:t>
            </a:r>
          </a:p>
          <a:p>
            <a:pPr algn="l">
              <a:buFontTx/>
              <a:buChar char="-"/>
            </a:pPr>
            <a:r>
              <a:rPr lang="en-US" sz="2000" b="1" dirty="0"/>
              <a:t> Wind anomalies either enhance or reduce E</a:t>
            </a:r>
          </a:p>
          <a:p>
            <a:pPr algn="l">
              <a:buFontTx/>
              <a:buChar char="-"/>
            </a:pPr>
            <a:r>
              <a:rPr lang="en-US" sz="2000" b="1" dirty="0"/>
              <a:t> E changes cool or warm SSTs </a:t>
            </a:r>
          </a:p>
          <a:p>
            <a:pPr algn="l">
              <a:buFontTx/>
              <a:buChar char="-"/>
            </a:pPr>
            <a:r>
              <a:rPr lang="en-US" sz="2000" b="1" dirty="0"/>
              <a:t> The SST changes modulate the SST gradient.</a:t>
            </a:r>
          </a:p>
        </p:txBody>
      </p:sp>
      <p:grpSp>
        <p:nvGrpSpPr>
          <p:cNvPr id="39" name="Group 38"/>
          <p:cNvGrpSpPr/>
          <p:nvPr/>
        </p:nvGrpSpPr>
        <p:grpSpPr>
          <a:xfrm>
            <a:off x="0" y="1600200"/>
            <a:ext cx="5181600" cy="2514600"/>
            <a:chOff x="0" y="1600200"/>
            <a:chExt cx="5181600" cy="2514600"/>
          </a:xfrm>
        </p:grpSpPr>
        <p:sp>
          <p:nvSpPr>
            <p:cNvPr id="20" name="Rectangle 19"/>
            <p:cNvSpPr/>
            <p:nvPr/>
          </p:nvSpPr>
          <p:spPr bwMode="auto">
            <a:xfrm>
              <a:off x="0" y="1600200"/>
              <a:ext cx="5181600" cy="2514600"/>
            </a:xfrm>
            <a:prstGeom prst="rect">
              <a:avLst/>
            </a:prstGeom>
            <a:solidFill>
              <a:schemeClr val="tx1"/>
            </a:solidFill>
            <a:ln w="15875"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cxnSp>
          <p:nvCxnSpPr>
            <p:cNvPr id="3" name="Straight Connector 2"/>
            <p:cNvCxnSpPr/>
            <p:nvPr/>
          </p:nvCxnSpPr>
          <p:spPr bwMode="auto">
            <a:xfrm>
              <a:off x="533400" y="2819400"/>
              <a:ext cx="3886200" cy="76200"/>
            </a:xfrm>
            <a:prstGeom prst="line">
              <a:avLst/>
            </a:prstGeom>
            <a:solidFill>
              <a:schemeClr val="accent1"/>
            </a:solidFill>
            <a:ln w="44450" cap="flat" cmpd="sng" algn="ctr">
              <a:solidFill>
                <a:schemeClr val="bg2"/>
              </a:solidFill>
              <a:prstDash val="solid"/>
              <a:round/>
              <a:headEnd type="none" w="med" len="med"/>
              <a:tailEnd type="none" w="med" len="sm"/>
            </a:ln>
            <a:effectLst/>
          </p:spPr>
        </p:cxnSp>
        <p:cxnSp>
          <p:nvCxnSpPr>
            <p:cNvPr id="5" name="Straight Arrow Connector 4"/>
            <p:cNvCxnSpPr/>
            <p:nvPr/>
          </p:nvCxnSpPr>
          <p:spPr bwMode="auto">
            <a:xfrm flipH="1">
              <a:off x="2971800" y="2971800"/>
              <a:ext cx="838200" cy="533400"/>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cxnSp>
          <p:nvCxnSpPr>
            <p:cNvPr id="6" name="Straight Arrow Connector 5"/>
            <p:cNvCxnSpPr/>
            <p:nvPr/>
          </p:nvCxnSpPr>
          <p:spPr bwMode="auto">
            <a:xfrm flipH="1">
              <a:off x="2133600" y="2971800"/>
              <a:ext cx="838200" cy="533400"/>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cxnSp>
          <p:nvCxnSpPr>
            <p:cNvPr id="7" name="Straight Arrow Connector 6"/>
            <p:cNvCxnSpPr/>
            <p:nvPr/>
          </p:nvCxnSpPr>
          <p:spPr bwMode="auto">
            <a:xfrm flipH="1">
              <a:off x="1295400" y="2971800"/>
              <a:ext cx="838200" cy="533400"/>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cxnSp>
          <p:nvCxnSpPr>
            <p:cNvPr id="8" name="Straight Arrow Connector 7"/>
            <p:cNvCxnSpPr/>
            <p:nvPr/>
          </p:nvCxnSpPr>
          <p:spPr bwMode="auto">
            <a:xfrm flipH="1">
              <a:off x="304800" y="2971800"/>
              <a:ext cx="838200" cy="533400"/>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sp>
          <p:nvSpPr>
            <p:cNvPr id="9" name="TextBox 8"/>
            <p:cNvSpPr txBox="1"/>
            <p:nvPr/>
          </p:nvSpPr>
          <p:spPr>
            <a:xfrm>
              <a:off x="1844901" y="3028890"/>
              <a:ext cx="762132" cy="400110"/>
            </a:xfrm>
            <a:prstGeom prst="rect">
              <a:avLst/>
            </a:prstGeom>
            <a:noFill/>
          </p:spPr>
          <p:txBody>
            <a:bodyPr wrap="none" rtlCol="0">
              <a:spAutoFit/>
            </a:bodyPr>
            <a:lstStyle/>
            <a:p>
              <a:r>
                <a:rPr lang="en-US" sz="2000" b="1" dirty="0">
                  <a:solidFill>
                    <a:schemeClr val="tx2"/>
                  </a:solidFill>
                </a:rPr>
                <a:t>Warm</a:t>
              </a:r>
            </a:p>
          </p:txBody>
        </p:sp>
        <p:sp>
          <p:nvSpPr>
            <p:cNvPr id="10" name="TextBox 9"/>
            <p:cNvSpPr txBox="1"/>
            <p:nvPr/>
          </p:nvSpPr>
          <p:spPr>
            <a:xfrm>
              <a:off x="1960495" y="2286000"/>
              <a:ext cx="651140" cy="400110"/>
            </a:xfrm>
            <a:prstGeom prst="rect">
              <a:avLst/>
            </a:prstGeom>
            <a:noFill/>
          </p:spPr>
          <p:txBody>
            <a:bodyPr wrap="none" rtlCol="0">
              <a:spAutoFit/>
            </a:bodyPr>
            <a:lstStyle/>
            <a:p>
              <a:r>
                <a:rPr lang="en-US" sz="2000" b="1" dirty="0">
                  <a:solidFill>
                    <a:schemeClr val="bg1"/>
                  </a:solidFill>
                </a:rPr>
                <a:t>Cold</a:t>
              </a:r>
            </a:p>
          </p:txBody>
        </p:sp>
        <p:sp>
          <p:nvSpPr>
            <p:cNvPr id="11" name="TextBox 10"/>
            <p:cNvSpPr txBox="1"/>
            <p:nvPr/>
          </p:nvSpPr>
          <p:spPr>
            <a:xfrm>
              <a:off x="2800512" y="2526268"/>
              <a:ext cx="1561646" cy="369332"/>
            </a:xfrm>
            <a:prstGeom prst="rect">
              <a:avLst/>
            </a:prstGeom>
            <a:noFill/>
          </p:spPr>
          <p:txBody>
            <a:bodyPr wrap="none" rtlCol="0">
              <a:spAutoFit/>
            </a:bodyPr>
            <a:lstStyle/>
            <a:p>
              <a:r>
                <a:rPr lang="en-US" sz="1800" b="1" dirty="0"/>
                <a:t>SST Cold Front</a:t>
              </a:r>
            </a:p>
          </p:txBody>
        </p:sp>
        <p:sp>
          <p:nvSpPr>
            <p:cNvPr id="12" name="TextBox 11"/>
            <p:cNvSpPr txBox="1"/>
            <p:nvPr/>
          </p:nvSpPr>
          <p:spPr>
            <a:xfrm>
              <a:off x="1569833" y="2133600"/>
              <a:ext cx="397866" cy="523220"/>
            </a:xfrm>
            <a:prstGeom prst="rect">
              <a:avLst/>
            </a:prstGeom>
            <a:noFill/>
          </p:spPr>
          <p:txBody>
            <a:bodyPr wrap="none" rtlCol="0">
              <a:spAutoFit/>
            </a:bodyPr>
            <a:lstStyle/>
            <a:p>
              <a:r>
                <a:rPr lang="en-US" b="1" dirty="0">
                  <a:solidFill>
                    <a:schemeClr val="bg1"/>
                  </a:solidFill>
                </a:rPr>
                <a:t>H</a:t>
              </a:r>
            </a:p>
          </p:txBody>
        </p:sp>
        <p:sp>
          <p:nvSpPr>
            <p:cNvPr id="13" name="TextBox 12"/>
            <p:cNvSpPr txBox="1"/>
            <p:nvPr/>
          </p:nvSpPr>
          <p:spPr>
            <a:xfrm>
              <a:off x="1540831" y="2981980"/>
              <a:ext cx="364203" cy="523220"/>
            </a:xfrm>
            <a:prstGeom prst="rect">
              <a:avLst/>
            </a:prstGeom>
            <a:noFill/>
          </p:spPr>
          <p:txBody>
            <a:bodyPr wrap="none" rtlCol="0">
              <a:spAutoFit/>
            </a:bodyPr>
            <a:lstStyle/>
            <a:p>
              <a:r>
                <a:rPr lang="en-US" b="1" dirty="0">
                  <a:solidFill>
                    <a:schemeClr val="tx2"/>
                  </a:solidFill>
                </a:rPr>
                <a:t>L</a:t>
              </a:r>
            </a:p>
          </p:txBody>
        </p:sp>
        <p:cxnSp>
          <p:nvCxnSpPr>
            <p:cNvPr id="15" name="Straight Arrow Connector 14"/>
            <p:cNvCxnSpPr/>
            <p:nvPr/>
          </p:nvCxnSpPr>
          <p:spPr bwMode="auto">
            <a:xfrm rot="180000" flipH="1">
              <a:off x="1295400" y="2819400"/>
              <a:ext cx="304800" cy="304800"/>
            </a:xfrm>
            <a:prstGeom prst="straightConnector1">
              <a:avLst/>
            </a:prstGeom>
            <a:solidFill>
              <a:schemeClr val="accent1"/>
            </a:solidFill>
            <a:ln w="28575" cap="flat" cmpd="sng" algn="ctr">
              <a:solidFill>
                <a:schemeClr val="bg2"/>
              </a:solidFill>
              <a:prstDash val="sysDot"/>
              <a:round/>
              <a:headEnd type="none" w="med" len="med"/>
              <a:tailEnd type="arrow"/>
            </a:ln>
            <a:effectLst/>
          </p:spPr>
        </p:cxnSp>
        <p:cxnSp>
          <p:nvCxnSpPr>
            <p:cNvPr id="16" name="Straight Arrow Connector 15"/>
            <p:cNvCxnSpPr/>
            <p:nvPr/>
          </p:nvCxnSpPr>
          <p:spPr bwMode="auto">
            <a:xfrm rot="180000" flipH="1">
              <a:off x="1676400" y="2819400"/>
              <a:ext cx="304800" cy="304800"/>
            </a:xfrm>
            <a:prstGeom prst="straightConnector1">
              <a:avLst/>
            </a:prstGeom>
            <a:solidFill>
              <a:schemeClr val="accent1"/>
            </a:solidFill>
            <a:ln w="28575" cap="flat" cmpd="sng" algn="ctr">
              <a:solidFill>
                <a:schemeClr val="bg2"/>
              </a:solidFill>
              <a:prstDash val="sysDot"/>
              <a:round/>
              <a:headEnd type="none" w="med" len="med"/>
              <a:tailEnd type="arrow"/>
            </a:ln>
            <a:effectLst/>
          </p:spPr>
        </p:cxnSp>
        <p:cxnSp>
          <p:nvCxnSpPr>
            <p:cNvPr id="17" name="Straight Arrow Connector 16"/>
            <p:cNvCxnSpPr/>
            <p:nvPr/>
          </p:nvCxnSpPr>
          <p:spPr bwMode="auto">
            <a:xfrm rot="180000" flipH="1">
              <a:off x="2133600" y="2819400"/>
              <a:ext cx="304800" cy="304800"/>
            </a:xfrm>
            <a:prstGeom prst="straightConnector1">
              <a:avLst/>
            </a:prstGeom>
            <a:solidFill>
              <a:schemeClr val="accent1"/>
            </a:solidFill>
            <a:ln w="28575" cap="flat" cmpd="sng" algn="ctr">
              <a:solidFill>
                <a:schemeClr val="bg2"/>
              </a:solidFill>
              <a:prstDash val="sysDot"/>
              <a:round/>
              <a:headEnd type="none" w="med" len="med"/>
              <a:tailEnd type="arrow"/>
            </a:ln>
            <a:effectLst/>
          </p:spPr>
        </p:cxnSp>
        <p:cxnSp>
          <p:nvCxnSpPr>
            <p:cNvPr id="18" name="Straight Arrow Connector 17"/>
            <p:cNvCxnSpPr/>
            <p:nvPr/>
          </p:nvCxnSpPr>
          <p:spPr bwMode="auto">
            <a:xfrm rot="180000" flipH="1">
              <a:off x="2514600" y="2819400"/>
              <a:ext cx="304800" cy="304800"/>
            </a:xfrm>
            <a:prstGeom prst="straightConnector1">
              <a:avLst/>
            </a:prstGeom>
            <a:solidFill>
              <a:schemeClr val="accent1"/>
            </a:solidFill>
            <a:ln w="28575" cap="flat" cmpd="sng" algn="ctr">
              <a:solidFill>
                <a:schemeClr val="bg2"/>
              </a:solidFill>
              <a:prstDash val="sysDot"/>
              <a:round/>
              <a:headEnd type="none" w="med" len="med"/>
              <a:tailEnd type="arrow"/>
            </a:ln>
            <a:effectLst/>
          </p:spPr>
        </p:cxnSp>
        <p:cxnSp>
          <p:nvCxnSpPr>
            <p:cNvPr id="19" name="Straight Arrow Connector 18"/>
            <p:cNvCxnSpPr/>
            <p:nvPr/>
          </p:nvCxnSpPr>
          <p:spPr bwMode="auto">
            <a:xfrm rot="180000" flipH="1">
              <a:off x="2971800" y="2819400"/>
              <a:ext cx="304800" cy="304800"/>
            </a:xfrm>
            <a:prstGeom prst="straightConnector1">
              <a:avLst/>
            </a:prstGeom>
            <a:solidFill>
              <a:schemeClr val="accent1"/>
            </a:solidFill>
            <a:ln w="28575" cap="flat" cmpd="sng" algn="ctr">
              <a:solidFill>
                <a:schemeClr val="bg2"/>
              </a:solidFill>
              <a:prstDash val="sysDot"/>
              <a:round/>
              <a:headEnd type="none" w="med" len="med"/>
              <a:tailEnd type="arrow"/>
            </a:ln>
            <a:effectLst/>
          </p:spPr>
        </p:cxnSp>
        <p:cxnSp>
          <p:nvCxnSpPr>
            <p:cNvPr id="40" name="Straight Arrow Connector 39"/>
            <p:cNvCxnSpPr/>
            <p:nvPr/>
          </p:nvCxnSpPr>
          <p:spPr bwMode="auto">
            <a:xfrm flipH="1" flipV="1">
              <a:off x="3124200" y="3048000"/>
              <a:ext cx="304800" cy="533400"/>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sp>
          <p:nvSpPr>
            <p:cNvPr id="42" name="TextBox 41"/>
            <p:cNvSpPr txBox="1"/>
            <p:nvPr/>
          </p:nvSpPr>
          <p:spPr>
            <a:xfrm>
              <a:off x="3276600" y="3499338"/>
              <a:ext cx="1265090" cy="307777"/>
            </a:xfrm>
            <a:prstGeom prst="rect">
              <a:avLst/>
            </a:prstGeom>
            <a:noFill/>
          </p:spPr>
          <p:txBody>
            <a:bodyPr wrap="none" rtlCol="0">
              <a:spAutoFit/>
            </a:bodyPr>
            <a:lstStyle/>
            <a:p>
              <a:r>
                <a:rPr lang="en-US" sz="1400" b="1" dirty="0"/>
                <a:t>Anomaly winds</a:t>
              </a:r>
            </a:p>
          </p:txBody>
        </p:sp>
        <p:sp>
          <p:nvSpPr>
            <p:cNvPr id="43" name="TextBox 42"/>
            <p:cNvSpPr txBox="1"/>
            <p:nvPr/>
          </p:nvSpPr>
          <p:spPr>
            <a:xfrm>
              <a:off x="76200" y="3429000"/>
              <a:ext cx="1003801" cy="307777"/>
            </a:xfrm>
            <a:prstGeom prst="rect">
              <a:avLst/>
            </a:prstGeom>
            <a:noFill/>
          </p:spPr>
          <p:txBody>
            <a:bodyPr wrap="none" rtlCol="0">
              <a:spAutoFit/>
            </a:bodyPr>
            <a:lstStyle/>
            <a:p>
              <a:r>
                <a:rPr lang="en-US" sz="1400" b="1" dirty="0"/>
                <a:t>trade winds</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linds(horizontal)">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4066" name="Picture 2"/>
          <p:cNvPicPr>
            <a:picLocks noChangeAspect="1" noChangeArrowheads="1"/>
          </p:cNvPicPr>
          <p:nvPr/>
        </p:nvPicPr>
        <p:blipFill>
          <a:blip r:embed="rId2" cstate="print"/>
          <a:srcRect/>
          <a:stretch>
            <a:fillRect/>
          </a:stretch>
        </p:blipFill>
        <p:spPr bwMode="auto">
          <a:xfrm>
            <a:off x="180975" y="282575"/>
            <a:ext cx="8782050" cy="6292850"/>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26</a:t>
            </a:fld>
            <a:endParaRPr lang="en-US">
              <a:solidFill>
                <a:srgbClr val="000000"/>
              </a:solidFill>
            </a:endParaRPr>
          </a:p>
        </p:txBody>
      </p:sp>
      <p:pic>
        <p:nvPicPr>
          <p:cNvPr id="116738" name="Picture 2" descr="https://www.eeb.ucla.edu/test/faculty/nezlin/Lecture1/Fig0905.jpg"/>
          <p:cNvPicPr>
            <a:picLocks noChangeAspect="1" noChangeArrowheads="1"/>
          </p:cNvPicPr>
          <p:nvPr/>
        </p:nvPicPr>
        <p:blipFill>
          <a:blip r:embed="rId2" cstate="print"/>
          <a:srcRect/>
          <a:stretch>
            <a:fillRect/>
          </a:stretch>
        </p:blipFill>
        <p:spPr bwMode="auto">
          <a:xfrm>
            <a:off x="152400" y="1219200"/>
            <a:ext cx="8885429" cy="4572000"/>
          </a:xfrm>
          <a:prstGeom prst="rect">
            <a:avLst/>
          </a:prstGeom>
          <a:noFill/>
        </p:spPr>
      </p:pic>
      <p:sp>
        <p:nvSpPr>
          <p:cNvPr id="4" name="TextBox 3"/>
          <p:cNvSpPr txBox="1"/>
          <p:nvPr/>
        </p:nvSpPr>
        <p:spPr>
          <a:xfrm>
            <a:off x="2286000" y="1002268"/>
            <a:ext cx="4339650" cy="369332"/>
          </a:xfrm>
          <a:prstGeom prst="rect">
            <a:avLst/>
          </a:prstGeom>
          <a:noFill/>
        </p:spPr>
        <p:txBody>
          <a:bodyPr wrap="none" rtlCol="0">
            <a:spAutoFit/>
          </a:bodyPr>
          <a:lstStyle/>
          <a:p>
            <a:r>
              <a:rPr lang="en-US" sz="1800" b="1" dirty="0" err="1">
                <a:solidFill>
                  <a:schemeClr val="tx2"/>
                </a:solidFill>
              </a:rPr>
              <a:t>Ekman</a:t>
            </a:r>
            <a:r>
              <a:rPr lang="en-US" sz="1800" b="1" dirty="0">
                <a:solidFill>
                  <a:schemeClr val="tx2"/>
                </a:solidFill>
              </a:rPr>
              <a:t> Spiral of Wind-driven Currents for N.H.</a:t>
            </a:r>
          </a:p>
        </p:txBody>
      </p:sp>
      <p:sp>
        <p:nvSpPr>
          <p:cNvPr id="29" name="TextBox 28"/>
          <p:cNvSpPr txBox="1"/>
          <p:nvPr/>
        </p:nvSpPr>
        <p:spPr>
          <a:xfrm>
            <a:off x="4505568" y="1307068"/>
            <a:ext cx="3724032" cy="369332"/>
          </a:xfrm>
          <a:prstGeom prst="rect">
            <a:avLst/>
          </a:prstGeom>
          <a:noFill/>
        </p:spPr>
        <p:txBody>
          <a:bodyPr wrap="none" rtlCol="0">
            <a:spAutoFit/>
          </a:bodyPr>
          <a:lstStyle/>
          <a:p>
            <a:r>
              <a:rPr lang="en-US" sz="1800" dirty="0"/>
              <a:t>Average flow is 90</a:t>
            </a:r>
            <a:r>
              <a:rPr lang="en-US" sz="1800" baseline="30000" dirty="0"/>
              <a:t>o</a:t>
            </a:r>
            <a:r>
              <a:rPr lang="en-US" sz="1800" dirty="0"/>
              <a:t> to the right of the wind</a:t>
            </a:r>
          </a:p>
        </p:txBody>
      </p:sp>
      <p:grpSp>
        <p:nvGrpSpPr>
          <p:cNvPr id="3" name="Group 30"/>
          <p:cNvGrpSpPr/>
          <p:nvPr/>
        </p:nvGrpSpPr>
        <p:grpSpPr>
          <a:xfrm>
            <a:off x="2286000" y="5105400"/>
            <a:ext cx="2592092" cy="1612556"/>
            <a:chOff x="2286000" y="5105400"/>
            <a:chExt cx="2592092" cy="1612556"/>
          </a:xfrm>
        </p:grpSpPr>
        <p:grpSp>
          <p:nvGrpSpPr>
            <p:cNvPr id="5" name="Group 27"/>
            <p:cNvGrpSpPr/>
            <p:nvPr/>
          </p:nvGrpSpPr>
          <p:grpSpPr>
            <a:xfrm>
              <a:off x="2286000" y="5181600"/>
              <a:ext cx="2592092" cy="1536356"/>
              <a:chOff x="2004619" y="5334000"/>
              <a:chExt cx="2592092" cy="1536356"/>
            </a:xfrm>
            <a:noFill/>
          </p:grpSpPr>
          <p:cxnSp>
            <p:nvCxnSpPr>
              <p:cNvPr id="6" name="Straight Arrow Connector 5"/>
              <p:cNvCxnSpPr/>
              <p:nvPr/>
            </p:nvCxnSpPr>
            <p:spPr bwMode="auto">
              <a:xfrm flipV="1">
                <a:off x="3200400" y="5638800"/>
                <a:ext cx="457200" cy="457200"/>
              </a:xfrm>
              <a:prstGeom prst="straightConnector1">
                <a:avLst/>
              </a:prstGeom>
              <a:grpFill/>
              <a:ln w="19050" cap="flat" cmpd="sng" algn="ctr">
                <a:solidFill>
                  <a:schemeClr val="bg2"/>
                </a:solidFill>
                <a:prstDash val="solid"/>
                <a:round/>
                <a:headEnd type="none" w="med" len="med"/>
                <a:tailEnd type="arrow"/>
              </a:ln>
              <a:effectLst/>
            </p:spPr>
          </p:cxnSp>
          <p:cxnSp>
            <p:nvCxnSpPr>
              <p:cNvPr id="8" name="Straight Arrow Connector 7"/>
              <p:cNvCxnSpPr/>
              <p:nvPr/>
            </p:nvCxnSpPr>
            <p:spPr bwMode="auto">
              <a:xfrm flipH="1">
                <a:off x="2743200" y="6096000"/>
                <a:ext cx="457200" cy="0"/>
              </a:xfrm>
              <a:prstGeom prst="straightConnector1">
                <a:avLst/>
              </a:prstGeom>
              <a:grpFill/>
              <a:ln w="19050" cap="flat" cmpd="sng" algn="ctr">
                <a:solidFill>
                  <a:schemeClr val="bg2"/>
                </a:solidFill>
                <a:prstDash val="solid"/>
                <a:round/>
                <a:headEnd type="none" w="med" len="med"/>
                <a:tailEnd type="arrow"/>
              </a:ln>
              <a:effectLst/>
            </p:spPr>
          </p:cxnSp>
          <p:sp>
            <p:nvSpPr>
              <p:cNvPr id="12" name="Right Arrow 11"/>
              <p:cNvSpPr/>
              <p:nvPr/>
            </p:nvSpPr>
            <p:spPr bwMode="auto">
              <a:xfrm>
                <a:off x="3233354" y="6019800"/>
                <a:ext cx="533400" cy="228600"/>
              </a:xfrm>
              <a:prstGeom prst="rightArrow">
                <a:avLst/>
              </a:prstGeom>
              <a:grp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cxnSp>
            <p:nvCxnSpPr>
              <p:cNvPr id="14" name="Straight Arrow Connector 13"/>
              <p:cNvCxnSpPr/>
              <p:nvPr/>
            </p:nvCxnSpPr>
            <p:spPr bwMode="auto">
              <a:xfrm>
                <a:off x="3200400" y="6096000"/>
                <a:ext cx="0" cy="533400"/>
              </a:xfrm>
              <a:prstGeom prst="straightConnector1">
                <a:avLst/>
              </a:prstGeom>
              <a:grpFill/>
              <a:ln w="19050" cap="flat" cmpd="sng" algn="ctr">
                <a:solidFill>
                  <a:schemeClr val="bg2"/>
                </a:solidFill>
                <a:prstDash val="solid"/>
                <a:round/>
                <a:headEnd type="none" w="med" len="med"/>
                <a:tailEnd type="arrow"/>
              </a:ln>
              <a:effectLst/>
            </p:spPr>
          </p:cxnSp>
          <p:cxnSp>
            <p:nvCxnSpPr>
              <p:cNvPr id="19" name="Straight Arrow Connector 18"/>
              <p:cNvCxnSpPr/>
              <p:nvPr/>
            </p:nvCxnSpPr>
            <p:spPr bwMode="auto">
              <a:xfrm flipH="1">
                <a:off x="2763798" y="6115566"/>
                <a:ext cx="413954" cy="495300"/>
              </a:xfrm>
              <a:prstGeom prst="straightConnector1">
                <a:avLst/>
              </a:prstGeom>
              <a:grpFill/>
              <a:ln w="19050" cap="flat" cmpd="sng" algn="ctr">
                <a:solidFill>
                  <a:schemeClr val="bg2"/>
                </a:solidFill>
                <a:prstDash val="sysDash"/>
                <a:round/>
                <a:headEnd type="none" w="med" len="med"/>
                <a:tailEnd type="arrow"/>
              </a:ln>
              <a:effectLst/>
            </p:spPr>
          </p:cxnSp>
          <p:sp>
            <p:nvSpPr>
              <p:cNvPr id="24" name="TextBox 23"/>
              <p:cNvSpPr txBox="1"/>
              <p:nvPr/>
            </p:nvSpPr>
            <p:spPr>
              <a:xfrm>
                <a:off x="3544439" y="5334000"/>
                <a:ext cx="341761" cy="523220"/>
              </a:xfrm>
              <a:prstGeom prst="rect">
                <a:avLst/>
              </a:prstGeom>
              <a:grpFill/>
            </p:spPr>
            <p:txBody>
              <a:bodyPr wrap="none" rtlCol="0">
                <a:spAutoFit/>
              </a:bodyPr>
              <a:lstStyle/>
              <a:p>
                <a:r>
                  <a:rPr lang="en-US" dirty="0">
                    <a:sym typeface="Symbol"/>
                  </a:rPr>
                  <a:t></a:t>
                </a:r>
                <a:endParaRPr lang="en-US" dirty="0"/>
              </a:p>
            </p:txBody>
          </p:sp>
          <p:sp>
            <p:nvSpPr>
              <p:cNvPr id="25" name="TextBox 24"/>
              <p:cNvSpPr txBox="1"/>
              <p:nvPr/>
            </p:nvSpPr>
            <p:spPr>
              <a:xfrm>
                <a:off x="2004619" y="5892112"/>
                <a:ext cx="805029" cy="369332"/>
              </a:xfrm>
              <a:prstGeom prst="rect">
                <a:avLst/>
              </a:prstGeom>
              <a:grpFill/>
            </p:spPr>
            <p:txBody>
              <a:bodyPr wrap="none" rtlCol="0">
                <a:spAutoFit/>
              </a:bodyPr>
              <a:lstStyle/>
              <a:p>
                <a:r>
                  <a:rPr lang="en-US" sz="1800" dirty="0">
                    <a:sym typeface="Symbol"/>
                  </a:rPr>
                  <a:t>Friction</a:t>
                </a:r>
                <a:endParaRPr lang="en-US" sz="1800" dirty="0"/>
              </a:p>
            </p:txBody>
          </p:sp>
          <p:sp>
            <p:nvSpPr>
              <p:cNvPr id="26" name="TextBox 25"/>
              <p:cNvSpPr txBox="1"/>
              <p:nvPr/>
            </p:nvSpPr>
            <p:spPr>
              <a:xfrm>
                <a:off x="3709930" y="5912134"/>
                <a:ext cx="886781" cy="400110"/>
              </a:xfrm>
              <a:prstGeom prst="rect">
                <a:avLst/>
              </a:prstGeom>
              <a:grpFill/>
            </p:spPr>
            <p:txBody>
              <a:bodyPr wrap="none" rtlCol="0">
                <a:spAutoFit/>
              </a:bodyPr>
              <a:lstStyle/>
              <a:p>
                <a:r>
                  <a:rPr lang="en-US" sz="2000" dirty="0">
                    <a:sym typeface="Symbol"/>
                  </a:rPr>
                  <a:t>Current</a:t>
                </a:r>
                <a:endParaRPr lang="en-US" sz="2000" dirty="0"/>
              </a:p>
            </p:txBody>
          </p:sp>
          <p:sp>
            <p:nvSpPr>
              <p:cNvPr id="27" name="TextBox 26"/>
              <p:cNvSpPr txBox="1"/>
              <p:nvPr/>
            </p:nvSpPr>
            <p:spPr>
              <a:xfrm>
                <a:off x="2877066" y="6501024"/>
                <a:ext cx="867545" cy="369332"/>
              </a:xfrm>
              <a:prstGeom prst="rect">
                <a:avLst/>
              </a:prstGeom>
              <a:grpFill/>
            </p:spPr>
            <p:txBody>
              <a:bodyPr wrap="none" rtlCol="0">
                <a:spAutoFit/>
              </a:bodyPr>
              <a:lstStyle/>
              <a:p>
                <a:r>
                  <a:rPr lang="en-US" sz="1800" dirty="0">
                    <a:sym typeface="Symbol"/>
                  </a:rPr>
                  <a:t>Coriolis </a:t>
                </a:r>
                <a:endParaRPr lang="en-US" sz="1800" dirty="0"/>
              </a:p>
            </p:txBody>
          </p:sp>
        </p:grpSp>
        <p:sp>
          <p:nvSpPr>
            <p:cNvPr id="30" name="TextBox 29"/>
            <p:cNvSpPr txBox="1"/>
            <p:nvPr/>
          </p:nvSpPr>
          <p:spPr>
            <a:xfrm>
              <a:off x="3432691" y="5105400"/>
              <a:ext cx="1258678" cy="369332"/>
            </a:xfrm>
            <a:prstGeom prst="rect">
              <a:avLst/>
            </a:prstGeom>
            <a:noFill/>
          </p:spPr>
          <p:txBody>
            <a:bodyPr wrap="none" rtlCol="0">
              <a:spAutoFit/>
            </a:bodyPr>
            <a:lstStyle/>
            <a:p>
              <a:r>
                <a:rPr lang="en-US" sz="1800" dirty="0">
                  <a:sym typeface="Symbol"/>
                </a:rPr>
                <a:t>Wind Stress </a:t>
              </a:r>
              <a:endParaRPr lang="en-US" sz="1800" dirty="0"/>
            </a:p>
          </p:txBody>
        </p:sp>
      </p:grpSp>
      <p:sp>
        <p:nvSpPr>
          <p:cNvPr id="18" name="Rectangle 17"/>
          <p:cNvSpPr/>
          <p:nvPr/>
        </p:nvSpPr>
        <p:spPr bwMode="auto">
          <a:xfrm>
            <a:off x="2209800" y="4191000"/>
            <a:ext cx="304800" cy="228600"/>
          </a:xfrm>
          <a:prstGeom prst="rect">
            <a:avLst/>
          </a:prstGeom>
          <a:noFill/>
          <a:ln w="31750"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20" name="TextBox 19"/>
          <p:cNvSpPr txBox="1"/>
          <p:nvPr/>
        </p:nvSpPr>
        <p:spPr>
          <a:xfrm>
            <a:off x="2328020" y="-76200"/>
            <a:ext cx="4408644" cy="646331"/>
          </a:xfrm>
          <a:prstGeom prst="rect">
            <a:avLst/>
          </a:prstGeom>
          <a:noFill/>
        </p:spPr>
        <p:txBody>
          <a:bodyPr wrap="none" rtlCol="0">
            <a:spAutoFit/>
          </a:bodyPr>
          <a:lstStyle/>
          <a:p>
            <a:r>
              <a:rPr lang="en-US" sz="3600" b="1" dirty="0">
                <a:solidFill>
                  <a:schemeClr val="tx2"/>
                </a:solidFill>
              </a:rPr>
              <a:t>Wind Stress on Oceans</a:t>
            </a:r>
          </a:p>
        </p:txBody>
      </p:sp>
      <p:graphicFrame>
        <p:nvGraphicFramePr>
          <p:cNvPr id="342018" name="Object 2"/>
          <p:cNvGraphicFramePr>
            <a:graphicFrameLocks noChangeAspect="1"/>
          </p:cNvGraphicFramePr>
          <p:nvPr/>
        </p:nvGraphicFramePr>
        <p:xfrm>
          <a:off x="5193632" y="5867400"/>
          <a:ext cx="2502568" cy="609600"/>
        </p:xfrm>
        <a:graphic>
          <a:graphicData uri="http://schemas.openxmlformats.org/presentationml/2006/ole">
            <mc:AlternateContent xmlns:mc="http://schemas.openxmlformats.org/markup-compatibility/2006">
              <mc:Choice xmlns:v="urn:schemas-microsoft-com:vml" Requires="v">
                <p:oleObj name="Equation" r:id="rId3" imgW="990170" imgH="241195" progId="Equation.3">
                  <p:embed/>
                </p:oleObj>
              </mc:Choice>
              <mc:Fallback>
                <p:oleObj name="Equation" r:id="rId3" imgW="990170" imgH="241195" progId="Equation.3">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3632" y="5867400"/>
                        <a:ext cx="2502568" cy="609600"/>
                      </a:xfrm>
                      <a:prstGeom prst="rect">
                        <a:avLst/>
                      </a:prstGeom>
                      <a:solidFill>
                        <a:schemeClr val="tx1"/>
                      </a:solidFill>
                    </p:spPr>
                  </p:pic>
                </p:oleObj>
              </mc:Fallback>
            </mc:AlternateContent>
          </a:graphicData>
        </a:graphic>
      </p:graphicFrame>
      <p:sp>
        <p:nvSpPr>
          <p:cNvPr id="21" name="Rectangle 20"/>
          <p:cNvSpPr/>
          <p:nvPr/>
        </p:nvSpPr>
        <p:spPr>
          <a:xfrm>
            <a:off x="304800" y="358914"/>
            <a:ext cx="8763000" cy="707886"/>
          </a:xfrm>
          <a:prstGeom prst="rect">
            <a:avLst/>
          </a:prstGeom>
        </p:spPr>
        <p:txBody>
          <a:bodyPr wrap="square">
            <a:spAutoFit/>
          </a:bodyPr>
          <a:lstStyle/>
          <a:p>
            <a:pPr algn="l"/>
            <a:r>
              <a:rPr lang="en-US" sz="2000" b="1" dirty="0"/>
              <a:t>The force component parallel to the surface, per unit area, as applied by the wind on the water surface.</a:t>
            </a: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22" name="Picture 2" descr="http://geography.uoregon.edu/envchange/clim_animations/gifs/mslpwinds_web.gif"/>
          <p:cNvPicPr>
            <a:picLocks noChangeAspect="1" noChangeArrowheads="1" noCrop="1"/>
          </p:cNvPicPr>
          <p:nvPr/>
        </p:nvPicPr>
        <p:blipFill>
          <a:blip r:embed="rId2" cstate="print"/>
          <a:srcRect/>
          <a:stretch>
            <a:fillRect/>
          </a:stretch>
        </p:blipFill>
        <p:spPr bwMode="auto">
          <a:xfrm>
            <a:off x="181710" y="867510"/>
            <a:ext cx="8774729" cy="5962651"/>
          </a:xfrm>
          <a:prstGeom prst="rect">
            <a:avLst/>
          </a:prstGeom>
          <a:solidFill>
            <a:schemeClr val="tx1"/>
          </a:solidFill>
        </p:spPr>
      </p:pic>
      <p:sp>
        <p:nvSpPr>
          <p:cNvPr id="3" name="Rectangle 2"/>
          <p:cNvSpPr txBox="1">
            <a:spLocks noChangeArrowheads="1"/>
          </p:cNvSpPr>
          <p:nvPr/>
        </p:nvSpPr>
        <p:spPr>
          <a:xfrm>
            <a:off x="0" y="152400"/>
            <a:ext cx="9144000" cy="685800"/>
          </a:xfrm>
          <a:prstGeom prst="rect">
            <a:avLst/>
          </a:prstGeom>
          <a:effectLst>
            <a:outerShdw blurRad="50800" dist="38100" dir="2700000" algn="tl" rotWithShape="0">
              <a:prstClr val="black"/>
            </a:outerShdw>
          </a:effectLst>
        </p:spPr>
        <p:txBody>
          <a:bodyPr/>
          <a:lstStyle/>
          <a:p>
            <a:pPr>
              <a:defRPr/>
            </a:pPr>
            <a:r>
              <a:rPr lang="en-US" b="1" kern="0" dirty="0">
                <a:solidFill>
                  <a:schemeClr val="accent2"/>
                </a:solidFill>
                <a:latin typeface="Arial" charset="0"/>
                <a:ea typeface="SimSun" pitchFamily="2" charset="-122"/>
              </a:rPr>
              <a:t>Seasonal Variations in Surface</a:t>
            </a:r>
            <a:r>
              <a:rPr lang="en-US" b="1" kern="0" dirty="0">
                <a:solidFill>
                  <a:srgbClr val="FF3300"/>
                </a:solidFill>
                <a:latin typeface="Arial" charset="0"/>
                <a:ea typeface="SimSun" pitchFamily="2" charset="-122"/>
              </a:rPr>
              <a:t> Winds and SLP</a:t>
            </a:r>
          </a:p>
        </p:txBody>
      </p:sp>
      <p:sp>
        <p:nvSpPr>
          <p:cNvPr id="4" name="Line 4"/>
          <p:cNvSpPr>
            <a:spLocks noChangeShapeType="1"/>
          </p:cNvSpPr>
          <p:nvPr/>
        </p:nvSpPr>
        <p:spPr bwMode="auto">
          <a:xfrm>
            <a:off x="0" y="7620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sp>
        <p:nvSpPr>
          <p:cNvPr id="5" name="TextBox 4"/>
          <p:cNvSpPr txBox="1"/>
          <p:nvPr/>
        </p:nvSpPr>
        <p:spPr>
          <a:xfrm>
            <a:off x="4144618" y="762000"/>
            <a:ext cx="2935419" cy="646331"/>
          </a:xfrm>
          <a:prstGeom prst="rect">
            <a:avLst/>
          </a:prstGeom>
          <a:noFill/>
        </p:spPr>
        <p:txBody>
          <a:bodyPr wrap="none" rtlCol="0">
            <a:spAutoFit/>
          </a:bodyPr>
          <a:lstStyle/>
          <a:p>
            <a:pPr algn="l"/>
            <a:r>
              <a:rPr lang="en-US" sz="1800" dirty="0">
                <a:solidFill>
                  <a:schemeClr val="tx2"/>
                </a:solidFill>
              </a:rPr>
              <a:t>which determines surface fluxes </a:t>
            </a:r>
          </a:p>
          <a:p>
            <a:pPr algn="l"/>
            <a:r>
              <a:rPr lang="en-US" sz="1800" dirty="0">
                <a:solidFill>
                  <a:schemeClr val="tx2"/>
                </a:solidFill>
              </a:rPr>
              <a:t>and upper ocean circulation</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28</a:t>
            </a:fld>
            <a:endParaRPr lang="en-US">
              <a:solidFill>
                <a:srgbClr val="000000"/>
              </a:solidFill>
            </a:endParaRPr>
          </a:p>
        </p:txBody>
      </p:sp>
      <p:grpSp>
        <p:nvGrpSpPr>
          <p:cNvPr id="3" name="Group 4"/>
          <p:cNvGrpSpPr/>
          <p:nvPr/>
        </p:nvGrpSpPr>
        <p:grpSpPr>
          <a:xfrm>
            <a:off x="1206843" y="49424"/>
            <a:ext cx="7276785" cy="6767380"/>
            <a:chOff x="1206843" y="49424"/>
            <a:chExt cx="7276785" cy="6767380"/>
          </a:xfrm>
        </p:grpSpPr>
        <p:pic>
          <p:nvPicPr>
            <p:cNvPr id="31746" name="Picture 2" descr="http://numbat.coas.oregonstate.edu/scow/figures/January_SCOW_Wind_Stress_Magnitude.png"/>
            <p:cNvPicPr>
              <a:picLocks noChangeAspect="1" noChangeArrowheads="1"/>
            </p:cNvPicPr>
            <p:nvPr/>
          </p:nvPicPr>
          <p:blipFill>
            <a:blip r:embed="rId2" cstate="print"/>
            <a:srcRect l="8490" t="18942" r="6615" b="15317"/>
            <a:stretch>
              <a:fillRect/>
            </a:stretch>
          </p:blipFill>
          <p:spPr bwMode="auto">
            <a:xfrm>
              <a:off x="1219200" y="49424"/>
              <a:ext cx="7240140" cy="3761074"/>
            </a:xfrm>
            <a:prstGeom prst="rect">
              <a:avLst/>
            </a:prstGeom>
            <a:noFill/>
          </p:spPr>
        </p:pic>
        <p:pic>
          <p:nvPicPr>
            <p:cNvPr id="31748" name="Picture 4" descr="http://numbat.coas.oregonstate.edu/scow/figures/July_SCOW_Wind_Stress_Magnitude.png"/>
            <p:cNvPicPr>
              <a:picLocks noChangeAspect="1" noChangeArrowheads="1"/>
            </p:cNvPicPr>
            <p:nvPr/>
          </p:nvPicPr>
          <p:blipFill>
            <a:blip r:embed="rId3" cstate="print"/>
            <a:srcRect l="8466" t="20370" r="7584" b="14815"/>
            <a:stretch>
              <a:fillRect/>
            </a:stretch>
          </p:blipFill>
          <p:spPr bwMode="auto">
            <a:xfrm>
              <a:off x="1206843" y="3048000"/>
              <a:ext cx="7276785" cy="3768804"/>
            </a:xfrm>
            <a:prstGeom prst="rect">
              <a:avLst/>
            </a:prstGeom>
            <a:noFill/>
          </p:spPr>
        </p:pic>
      </p:grpSp>
      <p:sp>
        <p:nvSpPr>
          <p:cNvPr id="6" name="TextBox 5"/>
          <p:cNvSpPr txBox="1"/>
          <p:nvPr/>
        </p:nvSpPr>
        <p:spPr>
          <a:xfrm>
            <a:off x="4906254" y="0"/>
            <a:ext cx="3188694" cy="400110"/>
          </a:xfrm>
          <a:prstGeom prst="rect">
            <a:avLst/>
          </a:prstGeom>
          <a:noFill/>
        </p:spPr>
        <p:txBody>
          <a:bodyPr wrap="none" rtlCol="0">
            <a:spAutoFit/>
          </a:bodyPr>
          <a:lstStyle/>
          <a:p>
            <a:r>
              <a:rPr lang="en-US" sz="1800" b="1" dirty="0"/>
              <a:t>Wind Stress Magnitude, </a:t>
            </a:r>
            <a:r>
              <a:rPr lang="en-US" sz="2000" b="1" dirty="0">
                <a:solidFill>
                  <a:schemeClr val="tx2"/>
                </a:solidFill>
              </a:rPr>
              <a:t>January</a:t>
            </a:r>
            <a:endParaRPr lang="en-US" sz="1800" b="1" dirty="0">
              <a:solidFill>
                <a:schemeClr val="tx2"/>
              </a:solidFill>
            </a:endParaRPr>
          </a:p>
        </p:txBody>
      </p:sp>
      <p:sp>
        <p:nvSpPr>
          <p:cNvPr id="7" name="TextBox 6"/>
          <p:cNvSpPr txBox="1"/>
          <p:nvPr/>
        </p:nvSpPr>
        <p:spPr>
          <a:xfrm>
            <a:off x="5237763" y="2934156"/>
            <a:ext cx="2802370" cy="400110"/>
          </a:xfrm>
          <a:prstGeom prst="rect">
            <a:avLst/>
          </a:prstGeom>
          <a:noFill/>
        </p:spPr>
        <p:txBody>
          <a:bodyPr wrap="none" rtlCol="0">
            <a:spAutoFit/>
          </a:bodyPr>
          <a:lstStyle/>
          <a:p>
            <a:r>
              <a:rPr lang="en-US" sz="1800" b="1" dirty="0"/>
              <a:t>Wind Stress Magnitude, </a:t>
            </a:r>
            <a:r>
              <a:rPr lang="en-US" sz="2000" b="1" dirty="0">
                <a:solidFill>
                  <a:schemeClr val="tx2"/>
                </a:solidFill>
              </a:rPr>
              <a:t>July</a:t>
            </a:r>
            <a:endParaRPr lang="en-US" sz="1800" b="1" dirty="0">
              <a:solidFill>
                <a:schemeClr val="tx2"/>
              </a:solidFill>
            </a:endParaRP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090" name="Picture 2" descr="http://carboncycle.aos.wisc.edu/uploads/images/takahashi/Tak_co2flux_1200.jpg"/>
          <p:cNvPicPr>
            <a:picLocks noChangeAspect="1" noChangeArrowheads="1"/>
          </p:cNvPicPr>
          <p:nvPr/>
        </p:nvPicPr>
        <p:blipFill>
          <a:blip r:embed="rId3" cstate="print"/>
          <a:srcRect/>
          <a:stretch>
            <a:fillRect/>
          </a:stretch>
        </p:blipFill>
        <p:spPr bwMode="auto">
          <a:xfrm>
            <a:off x="228600" y="914400"/>
            <a:ext cx="8534400" cy="5640618"/>
          </a:xfrm>
          <a:prstGeom prst="rect">
            <a:avLst/>
          </a:prstGeom>
          <a:noFill/>
        </p:spPr>
      </p:pic>
      <p:sp>
        <p:nvSpPr>
          <p:cNvPr id="3" name="TextBox 2"/>
          <p:cNvSpPr txBox="1"/>
          <p:nvPr/>
        </p:nvSpPr>
        <p:spPr>
          <a:xfrm>
            <a:off x="3085984" y="76200"/>
            <a:ext cx="2933816" cy="584775"/>
          </a:xfrm>
          <a:prstGeom prst="rect">
            <a:avLst/>
          </a:prstGeom>
          <a:noFill/>
        </p:spPr>
        <p:txBody>
          <a:bodyPr wrap="none" rtlCol="0">
            <a:spAutoFit/>
          </a:bodyPr>
          <a:lstStyle/>
          <a:p>
            <a:r>
              <a:rPr lang="en-US" sz="3200" b="1" dirty="0">
                <a:solidFill>
                  <a:schemeClr val="tx2"/>
                </a:solidFill>
              </a:rPr>
              <a:t>Air-Sea CO</a:t>
            </a:r>
            <a:r>
              <a:rPr lang="en-US" sz="2400" b="1" dirty="0">
                <a:solidFill>
                  <a:schemeClr val="tx2"/>
                </a:solidFill>
              </a:rPr>
              <a:t>2</a:t>
            </a:r>
            <a:r>
              <a:rPr lang="en-US" sz="3200" b="1" dirty="0">
                <a:solidFill>
                  <a:schemeClr val="tx2"/>
                </a:solidFill>
              </a:rPr>
              <a:t> Flux</a:t>
            </a:r>
          </a:p>
        </p:txBody>
      </p:sp>
      <p:sp>
        <p:nvSpPr>
          <p:cNvPr id="4" name="TextBox 3"/>
          <p:cNvSpPr txBox="1"/>
          <p:nvPr/>
        </p:nvSpPr>
        <p:spPr>
          <a:xfrm>
            <a:off x="4796759" y="4876800"/>
            <a:ext cx="3155416" cy="400110"/>
          </a:xfrm>
          <a:prstGeom prst="rect">
            <a:avLst/>
          </a:prstGeom>
          <a:noFill/>
        </p:spPr>
        <p:txBody>
          <a:bodyPr wrap="none" rtlCol="0">
            <a:spAutoFit/>
          </a:bodyPr>
          <a:lstStyle/>
          <a:p>
            <a:r>
              <a:rPr lang="en-US" sz="2000" b="1" dirty="0">
                <a:solidFill>
                  <a:schemeClr val="tx2"/>
                </a:solidFill>
              </a:rPr>
              <a:t>Positive: into the Atmosphere</a:t>
            </a:r>
          </a:p>
        </p:txBody>
      </p:sp>
      <p:sp>
        <p:nvSpPr>
          <p:cNvPr id="5" name="TextBox 4"/>
          <p:cNvSpPr txBox="1"/>
          <p:nvPr/>
        </p:nvSpPr>
        <p:spPr>
          <a:xfrm>
            <a:off x="1621860" y="4857690"/>
            <a:ext cx="2765501" cy="400110"/>
          </a:xfrm>
          <a:prstGeom prst="rect">
            <a:avLst/>
          </a:prstGeom>
          <a:noFill/>
        </p:spPr>
        <p:txBody>
          <a:bodyPr wrap="none" rtlCol="0">
            <a:spAutoFit/>
          </a:bodyPr>
          <a:lstStyle/>
          <a:p>
            <a:r>
              <a:rPr lang="en-US" sz="2000" b="1" dirty="0">
                <a:solidFill>
                  <a:schemeClr val="bg1"/>
                </a:solidFill>
              </a:rPr>
              <a:t>Negative: into the Oceans</a:t>
            </a:r>
          </a:p>
        </p:txBody>
      </p:sp>
      <p:sp>
        <p:nvSpPr>
          <p:cNvPr id="6" name="TextBox 5"/>
          <p:cNvSpPr txBox="1"/>
          <p:nvPr/>
        </p:nvSpPr>
        <p:spPr>
          <a:xfrm>
            <a:off x="957313" y="533400"/>
            <a:ext cx="7348487" cy="400110"/>
          </a:xfrm>
          <a:prstGeom prst="rect">
            <a:avLst/>
          </a:prstGeom>
          <a:noFill/>
        </p:spPr>
        <p:txBody>
          <a:bodyPr wrap="none" rtlCol="0">
            <a:spAutoFit/>
          </a:bodyPr>
          <a:lstStyle/>
          <a:p>
            <a:pPr algn="l"/>
            <a:r>
              <a:rPr lang="en-US" sz="2000" b="1" dirty="0">
                <a:solidFill>
                  <a:schemeClr val="bg1"/>
                </a:solidFill>
              </a:rPr>
              <a:t>Cold water holds more CO</a:t>
            </a:r>
            <a:r>
              <a:rPr lang="en-US" sz="1600" b="1" dirty="0">
                <a:solidFill>
                  <a:schemeClr val="bg1"/>
                </a:solidFill>
              </a:rPr>
              <a:t>2</a:t>
            </a:r>
            <a:r>
              <a:rPr lang="en-US" sz="2000" b="1" dirty="0">
                <a:solidFill>
                  <a:schemeClr val="bg1"/>
                </a:solidFill>
              </a:rPr>
              <a:t> than warm water </a:t>
            </a:r>
            <a:r>
              <a:rPr lang="en-US" sz="2000" b="1" dirty="0">
                <a:solidFill>
                  <a:schemeClr val="bg1"/>
                </a:solidFill>
                <a:sym typeface="Wingdings" pitchFamily="2" charset="2"/>
              </a:rPr>
              <a:t> upwelling = out-gassing</a:t>
            </a:r>
            <a:endParaRPr lang="en-US" sz="2000" b="1" dirty="0">
              <a:solidFill>
                <a:schemeClr val="bg1"/>
              </a:solidFill>
            </a:endParaRPr>
          </a:p>
        </p:txBody>
      </p:sp>
      <p:sp>
        <p:nvSpPr>
          <p:cNvPr id="7" name="TextBox 6"/>
          <p:cNvSpPr txBox="1"/>
          <p:nvPr/>
        </p:nvSpPr>
        <p:spPr>
          <a:xfrm>
            <a:off x="62664" y="990600"/>
            <a:ext cx="1622560" cy="461665"/>
          </a:xfrm>
          <a:prstGeom prst="rect">
            <a:avLst/>
          </a:prstGeom>
          <a:noFill/>
        </p:spPr>
        <p:txBody>
          <a:bodyPr wrap="none" rtlCol="0">
            <a:spAutoFit/>
          </a:bodyPr>
          <a:lstStyle/>
          <a:p>
            <a:pPr algn="l"/>
            <a:r>
              <a:rPr lang="en-US" sz="2400" b="1" dirty="0">
                <a:solidFill>
                  <a:schemeClr val="tx2"/>
                </a:solidFill>
              </a:rPr>
              <a:t>F</a:t>
            </a:r>
            <a:r>
              <a:rPr lang="en-US" sz="2400" b="1" dirty="0">
                <a:solidFill>
                  <a:schemeClr val="tx2"/>
                </a:solidFill>
                <a:sym typeface="Symbol"/>
              </a:rPr>
              <a:t>U pCO</a:t>
            </a:r>
            <a:r>
              <a:rPr lang="en-US" sz="1600" b="1" dirty="0">
                <a:solidFill>
                  <a:schemeClr val="tx2"/>
                </a:solidFill>
                <a:sym typeface="Symbol"/>
              </a:rPr>
              <a:t>2</a:t>
            </a:r>
            <a:endParaRPr lang="en-US" b="1" dirty="0">
              <a:solidFill>
                <a:schemeClr val="tx2"/>
              </a:solidFill>
            </a:endParaRPr>
          </a:p>
        </p:txBody>
      </p:sp>
      <p:sp>
        <p:nvSpPr>
          <p:cNvPr id="8" name="TextBox 7"/>
          <p:cNvSpPr txBox="1"/>
          <p:nvPr/>
        </p:nvSpPr>
        <p:spPr>
          <a:xfrm>
            <a:off x="2429209" y="801469"/>
            <a:ext cx="6721712" cy="1754326"/>
          </a:xfrm>
          <a:prstGeom prst="rect">
            <a:avLst/>
          </a:prstGeom>
          <a:noFill/>
        </p:spPr>
        <p:txBody>
          <a:bodyPr wrap="none" rtlCol="0">
            <a:spAutoFit/>
          </a:bodyPr>
          <a:lstStyle/>
          <a:p>
            <a:pPr algn="l"/>
            <a:r>
              <a:rPr lang="en-US" sz="1800" b="1" dirty="0">
                <a:solidFill>
                  <a:schemeClr val="tx2"/>
                </a:solidFill>
              </a:rPr>
              <a:t>Global Ocean Uptake = 1.42 Pg C/yr,  1Pg (</a:t>
            </a:r>
            <a:r>
              <a:rPr lang="en-US" sz="1800" b="1" dirty="0" err="1">
                <a:solidFill>
                  <a:schemeClr val="tx2"/>
                </a:solidFill>
              </a:rPr>
              <a:t>Petagram</a:t>
            </a:r>
            <a:r>
              <a:rPr lang="en-US" sz="1800" b="1" dirty="0">
                <a:solidFill>
                  <a:schemeClr val="tx2"/>
                </a:solidFill>
              </a:rPr>
              <a:t>)=10</a:t>
            </a:r>
            <a:r>
              <a:rPr lang="en-US" sz="1800" b="1" baseline="30000" dirty="0">
                <a:solidFill>
                  <a:schemeClr val="tx2"/>
                </a:solidFill>
              </a:rPr>
              <a:t>15</a:t>
            </a:r>
            <a:r>
              <a:rPr lang="en-US" sz="1800" b="1" dirty="0">
                <a:solidFill>
                  <a:schemeClr val="tx2"/>
                </a:solidFill>
              </a:rPr>
              <a:t> g =10</a:t>
            </a:r>
            <a:r>
              <a:rPr lang="en-US" sz="1800" b="1" baseline="30000" dirty="0">
                <a:solidFill>
                  <a:schemeClr val="tx2"/>
                </a:solidFill>
              </a:rPr>
              <a:t>9</a:t>
            </a:r>
            <a:r>
              <a:rPr lang="en-US" sz="1800" b="1" dirty="0">
                <a:solidFill>
                  <a:schemeClr val="tx2"/>
                </a:solidFill>
              </a:rPr>
              <a:t> Ton</a:t>
            </a:r>
          </a:p>
          <a:p>
            <a:pPr algn="l"/>
            <a:r>
              <a:rPr lang="en-US" sz="1800" b="1" dirty="0">
                <a:solidFill>
                  <a:schemeClr val="tx2"/>
                </a:solidFill>
              </a:rPr>
              <a:t>					 1.42 Pg </a:t>
            </a:r>
            <a:r>
              <a:rPr lang="en-US" sz="1800" b="1" dirty="0">
                <a:solidFill>
                  <a:schemeClr val="tx2"/>
                </a:solidFill>
                <a:sym typeface="Symbol"/>
              </a:rPr>
              <a:t></a:t>
            </a:r>
            <a:r>
              <a:rPr lang="en-US" sz="1800" b="1" dirty="0">
                <a:solidFill>
                  <a:schemeClr val="tx2"/>
                </a:solidFill>
              </a:rPr>
              <a:t> the weight</a:t>
            </a:r>
          </a:p>
          <a:p>
            <a:pPr algn="l"/>
            <a:r>
              <a:rPr lang="en-US" sz="1800" b="1" dirty="0">
                <a:solidFill>
                  <a:schemeClr val="tx2"/>
                </a:solidFill>
              </a:rPr>
              <a:t>					          of 1 billion cars.</a:t>
            </a:r>
          </a:p>
          <a:p>
            <a:pPr algn="l"/>
            <a:r>
              <a:rPr lang="en-US" sz="1800" b="1" dirty="0">
                <a:solidFill>
                  <a:schemeClr val="tx2"/>
                </a:solidFill>
              </a:rPr>
              <a:t>					             Weighs twice </a:t>
            </a:r>
          </a:p>
          <a:p>
            <a:pPr algn="l"/>
            <a:r>
              <a:rPr lang="en-US" sz="1800" b="1" dirty="0">
                <a:solidFill>
                  <a:schemeClr val="tx2"/>
                </a:solidFill>
              </a:rPr>
              <a:t>                                                                                                     as all cars in </a:t>
            </a:r>
          </a:p>
          <a:p>
            <a:pPr algn="l"/>
            <a:r>
              <a:rPr lang="en-US" sz="1800" b="1" dirty="0">
                <a:solidFill>
                  <a:schemeClr val="tx2"/>
                </a:solidFill>
              </a:rPr>
              <a:t>						        U.S.!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228600" y="152400"/>
            <a:ext cx="7086600" cy="685800"/>
          </a:xfrm>
          <a:prstGeom prst="rect">
            <a:avLst/>
          </a:prstGeom>
          <a:effectLst>
            <a:outerShdw blurRad="50800" dist="38100" dir="2700000" algn="tl" rotWithShape="0">
              <a:prstClr val="black"/>
            </a:outerShdw>
          </a:effectLst>
        </p:spPr>
        <p:txBody>
          <a:bodyPr/>
          <a:lstStyle/>
          <a:p>
            <a:pPr>
              <a:defRPr/>
            </a:pPr>
            <a:r>
              <a:rPr lang="en-US" sz="4000" b="1" dirty="0">
                <a:latin typeface="Arial" charset="0"/>
                <a:ea typeface="SimSun" pitchFamily="2" charset="-122"/>
              </a:rPr>
              <a:t>Outline of Today’s Lecture</a:t>
            </a:r>
          </a:p>
        </p:txBody>
      </p:sp>
      <p:sp>
        <p:nvSpPr>
          <p:cNvPr id="3076" name="Text Box 4"/>
          <p:cNvSpPr txBox="1">
            <a:spLocks noChangeArrowheads="1"/>
          </p:cNvSpPr>
          <p:nvPr/>
        </p:nvSpPr>
        <p:spPr bwMode="auto">
          <a:xfrm>
            <a:off x="4505325" y="52689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a:xfrm>
            <a:off x="7086600" y="6781800"/>
            <a:ext cx="1905000" cy="457200"/>
          </a:xfrm>
        </p:spPr>
        <p:txBody>
          <a:bodyPr/>
          <a:lstStyle/>
          <a:p>
            <a:pPr>
              <a:defRPr/>
            </a:pPr>
            <a:fld id="{11004247-48B2-4E85-AE06-0779406BEB7B}" type="slidenum">
              <a:rPr lang="en-US" smtClean="0">
                <a:solidFill>
                  <a:schemeClr val="bg2"/>
                </a:solidFill>
              </a:rPr>
              <a:pPr>
                <a:defRPr/>
              </a:pPr>
              <a:t>3</a:t>
            </a:fld>
            <a:endParaRPr lang="en-US" dirty="0">
              <a:solidFill>
                <a:schemeClr val="bg2"/>
              </a:solidFill>
            </a:endParaRPr>
          </a:p>
        </p:txBody>
      </p:sp>
      <p:sp>
        <p:nvSpPr>
          <p:cNvPr id="6" name="Rectangle 3"/>
          <p:cNvSpPr txBox="1">
            <a:spLocks noChangeArrowheads="1"/>
          </p:cNvSpPr>
          <p:nvPr/>
        </p:nvSpPr>
        <p:spPr bwMode="auto">
          <a:xfrm>
            <a:off x="0" y="990600"/>
            <a:ext cx="9067800" cy="5562600"/>
          </a:xfrm>
          <a:prstGeom prst="rect">
            <a:avLst/>
          </a:prstGeom>
          <a:noFill/>
          <a:ln w="9525">
            <a:noFill/>
            <a:miter lim="800000"/>
            <a:headEnd/>
            <a:tailEnd/>
          </a:ln>
        </p:spPr>
        <p:txBody>
          <a:bodyPr/>
          <a:lstStyle/>
          <a:p>
            <a:pPr marL="342900" indent="-342900" algn="l">
              <a:spcBef>
                <a:spcPct val="20000"/>
              </a:spcBef>
              <a:buFontTx/>
              <a:buChar char="•"/>
              <a:defRPr/>
            </a:pPr>
            <a:r>
              <a:rPr lang="en-US" sz="300" b="1" kern="0" dirty="0">
                <a:latin typeface="Microsoft Sans Serif" pitchFamily="34" charset="0"/>
              </a:rPr>
              <a:t>	</a:t>
            </a:r>
            <a:endParaRPr lang="en-US" sz="1000" b="1" kern="0" dirty="0">
              <a:solidFill>
                <a:schemeClr val="bg1"/>
              </a:solidFill>
              <a:latin typeface="Microsoft Sans Serif" pitchFamily="34" charset="0"/>
            </a:endParaRPr>
          </a:p>
          <a:p>
            <a:pPr marL="342900" indent="-342900" algn="l">
              <a:spcBef>
                <a:spcPct val="20000"/>
              </a:spcBef>
              <a:buFontTx/>
              <a:buChar char="•"/>
              <a:defRPr/>
            </a:pPr>
            <a:r>
              <a:rPr lang="en-US" sz="2400" b="1" kern="0" dirty="0">
                <a:solidFill>
                  <a:schemeClr val="bg1"/>
                </a:solidFill>
                <a:latin typeface="Microsoft Sans Serif" pitchFamily="34" charset="0"/>
              </a:rPr>
              <a:t>Air-sea Interaction: </a:t>
            </a:r>
            <a:r>
              <a:rPr lang="en-US" sz="1800" b="1" kern="0" dirty="0">
                <a:solidFill>
                  <a:srgbClr val="FF0000"/>
                </a:solidFill>
                <a:latin typeface="Microsoft Sans Serif" pitchFamily="34" charset="0"/>
              </a:rPr>
              <a:t>the interaction between the atmosphere and the oceans</a:t>
            </a:r>
            <a:endParaRPr lang="en-US" sz="2400" b="1" kern="0" dirty="0">
              <a:solidFill>
                <a:srgbClr val="FF0000"/>
              </a:solidFill>
              <a:latin typeface="Microsoft Sans Serif" pitchFamily="34" charset="0"/>
            </a:endParaRPr>
          </a:p>
          <a:p>
            <a:pPr marL="800100" lvl="1" indent="-342900" algn="l">
              <a:spcBef>
                <a:spcPct val="20000"/>
              </a:spcBef>
              <a:buFontTx/>
              <a:buChar char="-"/>
              <a:defRPr/>
            </a:pPr>
            <a:r>
              <a:rPr lang="en-US" sz="1800" b="1" kern="0" dirty="0">
                <a:latin typeface="Microsoft Sans Serif" pitchFamily="34" charset="0"/>
              </a:rPr>
              <a:t>Air-sea interaction processes</a:t>
            </a:r>
          </a:p>
          <a:p>
            <a:pPr marL="800100" lvl="1" indent="-342900" algn="l">
              <a:spcBef>
                <a:spcPct val="20000"/>
              </a:spcBef>
              <a:buFontTx/>
              <a:buChar char="-"/>
              <a:defRPr/>
            </a:pPr>
            <a:r>
              <a:rPr lang="en-US" sz="1800" b="1" kern="0" dirty="0">
                <a:latin typeface="Microsoft Sans Serif" pitchFamily="34" charset="0"/>
              </a:rPr>
              <a:t>Surface energy fluxes</a:t>
            </a:r>
          </a:p>
          <a:p>
            <a:pPr marL="800100" lvl="1" indent="-342900" algn="l">
              <a:spcBef>
                <a:spcPct val="20000"/>
              </a:spcBef>
              <a:buFontTx/>
              <a:buChar char="-"/>
              <a:defRPr/>
            </a:pPr>
            <a:r>
              <a:rPr lang="en-US" sz="1800" b="1" kern="0" dirty="0">
                <a:latin typeface="Microsoft Sans Serif" pitchFamily="34" charset="0"/>
              </a:rPr>
              <a:t>Surface  water fluxes</a:t>
            </a:r>
          </a:p>
          <a:p>
            <a:pPr marL="800100" lvl="1" indent="-342900" algn="l">
              <a:spcBef>
                <a:spcPct val="20000"/>
              </a:spcBef>
              <a:buFontTx/>
              <a:buChar char="-"/>
              <a:defRPr/>
            </a:pPr>
            <a:r>
              <a:rPr lang="en-US" sz="1800" b="1" kern="0" dirty="0">
                <a:latin typeface="Microsoft Sans Serif" pitchFamily="34" charset="0"/>
              </a:rPr>
              <a:t>Air-sea bulk formulas</a:t>
            </a:r>
          </a:p>
          <a:p>
            <a:pPr marL="800100" lvl="1" indent="-342900" algn="l">
              <a:spcBef>
                <a:spcPct val="20000"/>
              </a:spcBef>
              <a:defRPr/>
            </a:pPr>
            <a:r>
              <a:rPr lang="en-US" sz="1800" b="1" kern="0" dirty="0">
                <a:latin typeface="Microsoft Sans Serif" pitchFamily="34" charset="0"/>
              </a:rPr>
              <a:t>-    Air-sea feedbacks</a:t>
            </a:r>
          </a:p>
          <a:p>
            <a:pPr marL="800100" lvl="1" indent="-342900" algn="l">
              <a:spcBef>
                <a:spcPct val="20000"/>
              </a:spcBef>
              <a:buFontTx/>
              <a:buChar char="-"/>
              <a:defRPr/>
            </a:pPr>
            <a:r>
              <a:rPr lang="en-US" sz="1800" b="1" kern="0" dirty="0">
                <a:latin typeface="Microsoft Sans Serif" pitchFamily="34" charset="0"/>
              </a:rPr>
              <a:t>Air-sea momentum exchange (wind stress)</a:t>
            </a:r>
          </a:p>
          <a:p>
            <a:pPr marL="800100" lvl="1" indent="-342900" algn="l">
              <a:spcBef>
                <a:spcPct val="20000"/>
              </a:spcBef>
              <a:buFontTx/>
              <a:buChar char="-"/>
              <a:defRPr/>
            </a:pPr>
            <a:r>
              <a:rPr lang="en-US" sz="1800" b="1" kern="0" dirty="0">
                <a:latin typeface="Microsoft Sans Serif" pitchFamily="34" charset="0"/>
              </a:rPr>
              <a:t>Air-sea CO</a:t>
            </a:r>
            <a:r>
              <a:rPr lang="en-US" sz="1200" b="1" kern="0" dirty="0">
                <a:latin typeface="Microsoft Sans Serif" pitchFamily="34" charset="0"/>
              </a:rPr>
              <a:t>2</a:t>
            </a:r>
            <a:r>
              <a:rPr lang="en-US" sz="1800" b="1" kern="0" dirty="0">
                <a:latin typeface="Microsoft Sans Serif" pitchFamily="34" charset="0"/>
              </a:rPr>
              <a:t> fluxes</a:t>
            </a:r>
          </a:p>
          <a:p>
            <a:pPr marL="800100" lvl="1" indent="-342900" algn="l">
              <a:spcBef>
                <a:spcPct val="20000"/>
              </a:spcBef>
              <a:defRPr/>
            </a:pPr>
            <a:endParaRPr lang="en-US" sz="1800" b="1" kern="0" dirty="0">
              <a:solidFill>
                <a:schemeClr val="bg1"/>
              </a:solidFill>
              <a:latin typeface="Microsoft Sans Serif" pitchFamily="34" charset="0"/>
            </a:endParaRPr>
          </a:p>
          <a:p>
            <a:pPr marL="0" lvl="1" indent="-342900" algn="l">
              <a:spcBef>
                <a:spcPct val="20000"/>
              </a:spcBef>
              <a:buFont typeface="Arial" pitchFamily="34" charset="0"/>
              <a:buChar char="•"/>
              <a:defRPr/>
            </a:pPr>
            <a:r>
              <a:rPr lang="en-US" sz="2400" b="1" kern="0" dirty="0">
                <a:solidFill>
                  <a:schemeClr val="bg1"/>
                </a:solidFill>
                <a:latin typeface="Microsoft Sans Serif" pitchFamily="34" charset="0"/>
              </a:rPr>
              <a:t>Land-Atmosphere Interaction: </a:t>
            </a:r>
            <a:r>
              <a:rPr lang="en-US" sz="1800" b="1" kern="0" dirty="0">
                <a:solidFill>
                  <a:srgbClr val="FF0000"/>
                </a:solidFill>
                <a:latin typeface="Microsoft Sans Serif" pitchFamily="34" charset="0"/>
              </a:rPr>
              <a:t>the interaction between land surface and the atmosphere.</a:t>
            </a:r>
            <a:endParaRPr lang="en-US" sz="2400" b="1" kern="0" dirty="0">
              <a:solidFill>
                <a:srgbClr val="FF0000"/>
              </a:solidFill>
              <a:latin typeface="Microsoft Sans Serif" pitchFamily="34" charset="0"/>
            </a:endParaRPr>
          </a:p>
          <a:p>
            <a:pPr marL="800100" lvl="1" indent="-342900" algn="l">
              <a:spcBef>
                <a:spcPct val="20000"/>
              </a:spcBef>
              <a:buFontTx/>
              <a:buChar char="-"/>
              <a:defRPr/>
            </a:pPr>
            <a:r>
              <a:rPr lang="en-US" sz="1800" b="1" kern="0" dirty="0">
                <a:latin typeface="Microsoft Sans Serif" pitchFamily="34" charset="0"/>
              </a:rPr>
              <a:t>Major processes</a:t>
            </a:r>
          </a:p>
          <a:p>
            <a:pPr marL="800100" lvl="1" indent="-342900" algn="l">
              <a:spcBef>
                <a:spcPct val="20000"/>
              </a:spcBef>
              <a:buFontTx/>
              <a:buChar char="-"/>
              <a:defRPr/>
            </a:pPr>
            <a:r>
              <a:rPr lang="en-US" sz="1800" b="1" kern="0" dirty="0">
                <a:latin typeface="Microsoft Sans Serif" pitchFamily="34" charset="0"/>
              </a:rPr>
              <a:t>Major feedbacks</a:t>
            </a:r>
          </a:p>
          <a:p>
            <a:pPr marL="800100" lvl="1" indent="-342900" algn="l">
              <a:spcBef>
                <a:spcPct val="20000"/>
              </a:spcBef>
              <a:buFontTx/>
              <a:buChar char="-"/>
              <a:defRPr/>
            </a:pPr>
            <a:r>
              <a:rPr lang="en-US" sz="1800" b="1" kern="0" dirty="0">
                <a:latin typeface="Microsoft Sans Serif" pitchFamily="34" charset="0"/>
              </a:rPr>
              <a:t>Distribution of land-atmosphere coupling strength</a:t>
            </a:r>
          </a:p>
          <a:p>
            <a:pPr marL="800100" lvl="1" indent="-342900" algn="l">
              <a:spcBef>
                <a:spcPct val="20000"/>
              </a:spcBef>
              <a:defRPr/>
            </a:pPr>
            <a:endParaRPr lang="en-US" sz="1800" b="1" kern="0" dirty="0">
              <a:latin typeface="Microsoft Sans Serif" pitchFamily="34" charset="0"/>
            </a:endParaRPr>
          </a:p>
          <a:p>
            <a:pPr marL="342900" indent="-342900" algn="l">
              <a:spcBef>
                <a:spcPct val="20000"/>
              </a:spcBef>
              <a:buFontTx/>
              <a:buChar char="•"/>
              <a:defRPr/>
            </a:pPr>
            <a:endParaRPr lang="en-US" sz="1200" b="1" kern="0" dirty="0">
              <a:solidFill>
                <a:schemeClr val="bg1"/>
              </a:solidFill>
              <a:latin typeface="Microsoft Sans Serif" pitchFamily="34" charset="0"/>
            </a:endParaRPr>
          </a:p>
        </p:txBody>
      </p:sp>
      <p:sp>
        <p:nvSpPr>
          <p:cNvPr id="7" name="Line 4"/>
          <p:cNvSpPr>
            <a:spLocks noChangeShapeType="1"/>
          </p:cNvSpPr>
          <p:nvPr/>
        </p:nvSpPr>
        <p:spPr bwMode="auto">
          <a:xfrm>
            <a:off x="0" y="914400"/>
            <a:ext cx="9144000" cy="0"/>
          </a:xfrm>
          <a:prstGeom prst="line">
            <a:avLst/>
          </a:prstGeom>
          <a:noFill/>
          <a:ln w="31750">
            <a:solidFill>
              <a:schemeClr val="accent1"/>
            </a:solidFill>
            <a:round/>
            <a:headEnd/>
            <a:tailEnd/>
          </a:ln>
        </p:spPr>
        <p:txBody>
          <a:bodyPr anchor="ctr"/>
          <a:lstStyle/>
          <a:p>
            <a:endParaRPr lang="en-US"/>
          </a:p>
        </p:txBody>
      </p:sp>
    </p:spTree>
  </p:cSld>
  <p:clrMapOvr>
    <a:masterClrMapping/>
  </p:clrMapOvr>
  <p:transition>
    <p:wipe/>
  </p:transition>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53285" name="Picture 5"/>
          <p:cNvPicPr>
            <a:picLocks noChangeAspect="1" noChangeArrowheads="1"/>
          </p:cNvPicPr>
          <p:nvPr/>
        </p:nvPicPr>
        <p:blipFill>
          <a:blip r:embed="rId2" cstate="print"/>
          <a:srcRect/>
          <a:stretch>
            <a:fillRect/>
          </a:stretch>
        </p:blipFill>
        <p:spPr bwMode="auto">
          <a:xfrm>
            <a:off x="152400" y="396874"/>
            <a:ext cx="8839200" cy="5299081"/>
          </a:xfrm>
          <a:prstGeom prst="rect">
            <a:avLst/>
          </a:prstGeom>
          <a:noFill/>
          <a:ln w="9525">
            <a:noFill/>
            <a:miter lim="800000"/>
            <a:headEnd/>
            <a:tailEnd/>
          </a:ln>
        </p:spPr>
      </p:pic>
      <p:pic>
        <p:nvPicPr>
          <p:cNvPr id="353284" name="Picture 4" descr="http://www.ldeo.columbia.edu/res/pi/CO2/carbondioxide/image/delta_pco2_maps/jandp00map.jpg"/>
          <p:cNvPicPr>
            <a:picLocks noChangeAspect="1" noChangeArrowheads="1"/>
          </p:cNvPicPr>
          <p:nvPr/>
        </p:nvPicPr>
        <p:blipFill>
          <a:blip r:embed="rId3" cstate="print"/>
          <a:srcRect t="74359" b="14103"/>
          <a:stretch>
            <a:fillRect/>
          </a:stretch>
        </p:blipFill>
        <p:spPr bwMode="auto">
          <a:xfrm>
            <a:off x="914400" y="5562600"/>
            <a:ext cx="7086600" cy="685800"/>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4962" name="Picture 2"/>
          <p:cNvPicPr>
            <a:picLocks noChangeAspect="1" noChangeArrowheads="1"/>
          </p:cNvPicPr>
          <p:nvPr/>
        </p:nvPicPr>
        <p:blipFill>
          <a:blip r:embed="rId2" cstate="print"/>
          <a:srcRect/>
          <a:stretch>
            <a:fillRect/>
          </a:stretch>
        </p:blipFill>
        <p:spPr bwMode="auto">
          <a:xfrm>
            <a:off x="21615" y="304800"/>
            <a:ext cx="9089960" cy="6540500"/>
          </a:xfrm>
          <a:prstGeom prst="rect">
            <a:avLst/>
          </a:prstGeom>
          <a:noFill/>
          <a:ln w="9525">
            <a:noFill/>
            <a:miter lim="800000"/>
            <a:headEnd/>
            <a:tailEnd/>
          </a:ln>
        </p:spPr>
      </p:pic>
      <p:sp>
        <p:nvSpPr>
          <p:cNvPr id="3" name="TextBox 2"/>
          <p:cNvSpPr txBox="1"/>
          <p:nvPr/>
        </p:nvSpPr>
        <p:spPr>
          <a:xfrm>
            <a:off x="3040526" y="6305490"/>
            <a:ext cx="2217274" cy="400110"/>
          </a:xfrm>
          <a:prstGeom prst="rect">
            <a:avLst/>
          </a:prstGeom>
          <a:noFill/>
        </p:spPr>
        <p:txBody>
          <a:bodyPr wrap="none" rtlCol="0">
            <a:spAutoFit/>
          </a:bodyPr>
          <a:lstStyle/>
          <a:p>
            <a:r>
              <a:rPr lang="en-US" sz="2000" dirty="0"/>
              <a:t>McKinley et al. (2003)</a:t>
            </a:r>
          </a:p>
        </p:txBody>
      </p:sp>
      <p:sp>
        <p:nvSpPr>
          <p:cNvPr id="4" name="TextBox 3"/>
          <p:cNvSpPr txBox="1"/>
          <p:nvPr/>
        </p:nvSpPr>
        <p:spPr>
          <a:xfrm>
            <a:off x="2438400" y="76200"/>
            <a:ext cx="6117379" cy="584775"/>
          </a:xfrm>
          <a:prstGeom prst="rect">
            <a:avLst/>
          </a:prstGeom>
          <a:noFill/>
        </p:spPr>
        <p:txBody>
          <a:bodyPr wrap="none" rtlCol="0">
            <a:spAutoFit/>
          </a:bodyPr>
          <a:lstStyle/>
          <a:p>
            <a:r>
              <a:rPr lang="en-US" sz="3200" b="1" dirty="0">
                <a:solidFill>
                  <a:schemeClr val="tx2"/>
                </a:solidFill>
              </a:rPr>
              <a:t>Air-Sea O</a:t>
            </a:r>
            <a:r>
              <a:rPr lang="en-US" sz="2400" b="1" dirty="0">
                <a:solidFill>
                  <a:schemeClr val="tx2"/>
                </a:solidFill>
              </a:rPr>
              <a:t>2</a:t>
            </a:r>
            <a:r>
              <a:rPr lang="en-US" sz="3200" b="1" dirty="0">
                <a:solidFill>
                  <a:schemeClr val="tx2"/>
                </a:solidFill>
              </a:rPr>
              <a:t> Flux </a:t>
            </a:r>
            <a:r>
              <a:rPr lang="en-US" sz="2400" b="1" dirty="0">
                <a:solidFill>
                  <a:schemeClr val="bg1"/>
                </a:solidFill>
              </a:rPr>
              <a:t>(positive to the atmosphere)</a:t>
            </a: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2434"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Rectangle 2"/>
          <p:cNvSpPr/>
          <p:nvPr/>
        </p:nvSpPr>
        <p:spPr bwMode="auto">
          <a:xfrm>
            <a:off x="152400" y="762000"/>
            <a:ext cx="8915400" cy="6096000"/>
          </a:xfrm>
          <a:prstGeom prst="rect">
            <a:avLst/>
          </a:prstGeom>
          <a:solidFill>
            <a:schemeClr val="tx1"/>
          </a:solidFill>
          <a:ln w="31750" cap="flat" cmpd="sng" algn="ctr">
            <a:no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3458" name="Picture 2"/>
          <p:cNvPicPr>
            <a:picLocks noChangeAspect="1" noChangeArrowheads="1"/>
          </p:cNvPicPr>
          <p:nvPr/>
        </p:nvPicPr>
        <p:blipFill>
          <a:blip r:embed="rId2" cstate="print"/>
          <a:srcRect/>
          <a:stretch>
            <a:fillRect/>
          </a:stretch>
        </p:blipFill>
        <p:spPr bwMode="auto">
          <a:xfrm>
            <a:off x="0" y="-6246"/>
            <a:ext cx="9144000" cy="6864246"/>
          </a:xfrm>
          <a:prstGeom prst="rect">
            <a:avLst/>
          </a:prstGeom>
          <a:noFill/>
          <a:ln w="9525">
            <a:noFill/>
            <a:miter lim="800000"/>
            <a:headEnd/>
            <a:tailEnd/>
          </a:ln>
        </p:spPr>
      </p:pic>
      <p:sp>
        <p:nvSpPr>
          <p:cNvPr id="3" name="TextBox 2"/>
          <p:cNvSpPr txBox="1"/>
          <p:nvPr/>
        </p:nvSpPr>
        <p:spPr>
          <a:xfrm>
            <a:off x="1598635" y="685800"/>
            <a:ext cx="2706639" cy="461665"/>
          </a:xfrm>
          <a:prstGeom prst="rect">
            <a:avLst/>
          </a:prstGeom>
          <a:noFill/>
        </p:spPr>
        <p:txBody>
          <a:bodyPr wrap="none" rtlCol="0">
            <a:spAutoFit/>
          </a:bodyPr>
          <a:lstStyle/>
          <a:p>
            <a:r>
              <a:rPr lang="en-US" sz="2400" b="1" dirty="0">
                <a:solidFill>
                  <a:srgbClr val="FF0000"/>
                </a:solidFill>
              </a:rPr>
              <a:t>A  Positive Feedback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61952" y="112693"/>
            <a:ext cx="5981895" cy="954107"/>
          </a:xfrm>
          <a:prstGeom prst="rect">
            <a:avLst/>
          </a:prstGeom>
          <a:noFill/>
        </p:spPr>
        <p:txBody>
          <a:bodyPr wrap="none" rtlCol="0">
            <a:spAutoFit/>
          </a:bodyPr>
          <a:lstStyle/>
          <a:p>
            <a:r>
              <a:rPr lang="en-US" sz="3200" b="1" dirty="0">
                <a:solidFill>
                  <a:schemeClr val="tx2"/>
                </a:solidFill>
                <a:sym typeface="Symbol"/>
              </a:rPr>
              <a:t>Vegetation  Precipitation Feedback</a:t>
            </a:r>
          </a:p>
          <a:p>
            <a:r>
              <a:rPr lang="en-US" sz="2400" b="1" dirty="0">
                <a:solidFill>
                  <a:schemeClr val="bg1"/>
                </a:solidFill>
                <a:sym typeface="Symbol"/>
              </a:rPr>
              <a:t>Effective in semi-arid regions (e.g. Sahel)</a:t>
            </a:r>
            <a:endParaRPr lang="en-US" sz="2400" b="1" dirty="0">
              <a:solidFill>
                <a:schemeClr val="bg1"/>
              </a:solidFill>
            </a:endParaRPr>
          </a:p>
        </p:txBody>
      </p:sp>
      <p:pic>
        <p:nvPicPr>
          <p:cNvPr id="4" name="Picture 2" descr="http://www.atmosedu.com/Geol390/figures/box%2002-06b.jpg"/>
          <p:cNvPicPr>
            <a:picLocks noChangeAspect="1" noChangeArrowheads="1"/>
          </p:cNvPicPr>
          <p:nvPr/>
        </p:nvPicPr>
        <p:blipFill>
          <a:blip r:embed="rId2" cstate="print"/>
          <a:srcRect/>
          <a:stretch>
            <a:fillRect/>
          </a:stretch>
        </p:blipFill>
        <p:spPr bwMode="auto">
          <a:xfrm>
            <a:off x="1650460" y="1046368"/>
            <a:ext cx="6243990" cy="5757532"/>
          </a:xfrm>
          <a:prstGeom prst="rect">
            <a:avLst/>
          </a:prstGeom>
          <a:noFill/>
        </p:spPr>
      </p:pic>
      <p:sp>
        <p:nvSpPr>
          <p:cNvPr id="5" name="TextBox 4"/>
          <p:cNvSpPr txBox="1"/>
          <p:nvPr/>
        </p:nvSpPr>
        <p:spPr>
          <a:xfrm>
            <a:off x="3471062" y="3200400"/>
            <a:ext cx="2853538" cy="523220"/>
          </a:xfrm>
          <a:prstGeom prst="rect">
            <a:avLst/>
          </a:prstGeom>
          <a:noFill/>
        </p:spPr>
        <p:txBody>
          <a:bodyPr wrap="none" rtlCol="0">
            <a:spAutoFit/>
          </a:bodyPr>
          <a:lstStyle/>
          <a:p>
            <a:r>
              <a:rPr lang="en-US" dirty="0">
                <a:solidFill>
                  <a:srgbClr val="FF0000"/>
                </a:solidFill>
              </a:rPr>
              <a:t>A Positive Feedback</a:t>
            </a:r>
          </a:p>
        </p:txBody>
      </p:sp>
      <p:sp>
        <p:nvSpPr>
          <p:cNvPr id="6" name="TextBox 5"/>
          <p:cNvSpPr txBox="1"/>
          <p:nvPr/>
        </p:nvSpPr>
        <p:spPr>
          <a:xfrm>
            <a:off x="4724400" y="3387804"/>
            <a:ext cx="678391" cy="1107996"/>
          </a:xfrm>
          <a:prstGeom prst="rect">
            <a:avLst/>
          </a:prstGeom>
          <a:noFill/>
        </p:spPr>
        <p:txBody>
          <a:bodyPr wrap="none" rtlCol="0">
            <a:spAutoFit/>
          </a:bodyPr>
          <a:lstStyle/>
          <a:p>
            <a:r>
              <a:rPr lang="en-US" sz="6600" dirty="0">
                <a:solidFill>
                  <a:srgbClr val="C00000"/>
                </a:solidFill>
                <a:latin typeface="Arial" pitchFamily="34" charset="0"/>
                <a:cs typeface="Arial" pitchFamily="34" charset="0"/>
              </a:rPr>
              <a:t>+</a:t>
            </a:r>
            <a:endParaRPr lang="en-US" sz="4800" dirty="0">
              <a:solidFill>
                <a:srgbClr val="C00000"/>
              </a:solidFill>
              <a:latin typeface="Arial" pitchFamily="34" charset="0"/>
              <a:cs typeface="Arial"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16916" y="112693"/>
            <a:ext cx="5071966" cy="954107"/>
          </a:xfrm>
          <a:prstGeom prst="rect">
            <a:avLst/>
          </a:prstGeom>
          <a:noFill/>
        </p:spPr>
        <p:txBody>
          <a:bodyPr wrap="none" rtlCol="0">
            <a:spAutoFit/>
          </a:bodyPr>
          <a:lstStyle/>
          <a:p>
            <a:r>
              <a:rPr lang="en-US" sz="3200" b="1" dirty="0">
                <a:solidFill>
                  <a:schemeClr val="tx2"/>
                </a:solidFill>
                <a:sym typeface="Symbol"/>
              </a:rPr>
              <a:t>Vegetation  Albedo Feedback</a:t>
            </a:r>
          </a:p>
          <a:p>
            <a:r>
              <a:rPr lang="en-US" sz="2400" b="1" dirty="0">
                <a:solidFill>
                  <a:schemeClr val="bg1"/>
                </a:solidFill>
                <a:sym typeface="Symbol"/>
              </a:rPr>
              <a:t>Effective during Ice Ages</a:t>
            </a:r>
            <a:endParaRPr lang="en-US" sz="2400" b="1" dirty="0">
              <a:solidFill>
                <a:schemeClr val="bg1"/>
              </a:solidFill>
            </a:endParaRPr>
          </a:p>
        </p:txBody>
      </p:sp>
      <p:pic>
        <p:nvPicPr>
          <p:cNvPr id="4" name="Picture 2" descr="http://www.atmosedu.com/Geol390/figures/box%2002-06a.jpg"/>
          <p:cNvPicPr>
            <a:picLocks noChangeAspect="1" noChangeArrowheads="1"/>
          </p:cNvPicPr>
          <p:nvPr/>
        </p:nvPicPr>
        <p:blipFill>
          <a:blip r:embed="rId2" cstate="print"/>
          <a:srcRect/>
          <a:stretch>
            <a:fillRect/>
          </a:stretch>
        </p:blipFill>
        <p:spPr bwMode="auto">
          <a:xfrm>
            <a:off x="1514340" y="980823"/>
            <a:ext cx="6251575" cy="5820432"/>
          </a:xfrm>
          <a:prstGeom prst="rect">
            <a:avLst/>
          </a:prstGeom>
          <a:noFill/>
        </p:spPr>
      </p:pic>
      <p:sp>
        <p:nvSpPr>
          <p:cNvPr id="5" name="TextBox 4"/>
          <p:cNvSpPr txBox="1"/>
          <p:nvPr/>
        </p:nvSpPr>
        <p:spPr>
          <a:xfrm>
            <a:off x="3124200" y="3124200"/>
            <a:ext cx="2853538" cy="523220"/>
          </a:xfrm>
          <a:prstGeom prst="rect">
            <a:avLst/>
          </a:prstGeom>
          <a:noFill/>
        </p:spPr>
        <p:txBody>
          <a:bodyPr wrap="none" rtlCol="0">
            <a:spAutoFit/>
          </a:bodyPr>
          <a:lstStyle/>
          <a:p>
            <a:r>
              <a:rPr lang="en-US" dirty="0">
                <a:solidFill>
                  <a:srgbClr val="FF0000"/>
                </a:solidFill>
              </a:rPr>
              <a:t>A Positive Feedback</a:t>
            </a:r>
          </a:p>
        </p:txBody>
      </p:sp>
      <p:sp>
        <p:nvSpPr>
          <p:cNvPr id="6" name="Rectangle 5"/>
          <p:cNvSpPr/>
          <p:nvPr/>
        </p:nvSpPr>
        <p:spPr>
          <a:xfrm>
            <a:off x="4343400" y="3352800"/>
            <a:ext cx="678392" cy="1107996"/>
          </a:xfrm>
          <a:prstGeom prst="rect">
            <a:avLst/>
          </a:prstGeom>
        </p:spPr>
        <p:txBody>
          <a:bodyPr wrap="none">
            <a:spAutoFit/>
          </a:bodyPr>
          <a:lstStyle/>
          <a:p>
            <a:r>
              <a:rPr lang="en-US" sz="6600" dirty="0">
                <a:solidFill>
                  <a:srgbClr val="C00000"/>
                </a:solidFill>
                <a:latin typeface="Arial" pitchFamily="34" charset="0"/>
                <a:cs typeface="Arial" pitchFamily="34" charset="0"/>
              </a:rPr>
              <a:t>+</a:t>
            </a:r>
            <a:endParaRPr 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4482" name="Picture 2"/>
          <p:cNvPicPr>
            <a:picLocks noChangeAspect="1" noChangeArrowheads="1"/>
          </p:cNvPicPr>
          <p:nvPr/>
        </p:nvPicPr>
        <p:blipFill>
          <a:blip r:embed="rId2" cstate="print"/>
          <a:srcRect/>
          <a:stretch>
            <a:fillRect/>
          </a:stretch>
        </p:blipFill>
        <p:spPr bwMode="auto">
          <a:xfrm>
            <a:off x="782190" y="1447800"/>
            <a:ext cx="7828410" cy="5334000"/>
          </a:xfrm>
          <a:prstGeom prst="rect">
            <a:avLst/>
          </a:prstGeom>
          <a:noFill/>
          <a:ln w="9525">
            <a:noFill/>
            <a:miter lim="800000"/>
            <a:headEnd/>
            <a:tailEnd/>
          </a:ln>
        </p:spPr>
      </p:pic>
      <p:sp>
        <p:nvSpPr>
          <p:cNvPr id="3" name="TextBox 2"/>
          <p:cNvSpPr txBox="1"/>
          <p:nvPr/>
        </p:nvSpPr>
        <p:spPr>
          <a:xfrm>
            <a:off x="1447800" y="177225"/>
            <a:ext cx="6090129" cy="584775"/>
          </a:xfrm>
          <a:prstGeom prst="rect">
            <a:avLst/>
          </a:prstGeom>
          <a:noFill/>
        </p:spPr>
        <p:txBody>
          <a:bodyPr wrap="none" rtlCol="0">
            <a:spAutoFit/>
          </a:bodyPr>
          <a:lstStyle/>
          <a:p>
            <a:r>
              <a:rPr lang="en-US" sz="3200" b="1" dirty="0">
                <a:solidFill>
                  <a:schemeClr val="tx2"/>
                </a:solidFill>
              </a:rPr>
              <a:t>Land-Atmosphere Coupling Strength</a:t>
            </a:r>
          </a:p>
        </p:txBody>
      </p:sp>
      <p:sp>
        <p:nvSpPr>
          <p:cNvPr id="4" name="TextBox 3"/>
          <p:cNvSpPr txBox="1"/>
          <p:nvPr/>
        </p:nvSpPr>
        <p:spPr>
          <a:xfrm>
            <a:off x="198233" y="801469"/>
            <a:ext cx="8361584" cy="646331"/>
          </a:xfrm>
          <a:prstGeom prst="rect">
            <a:avLst/>
          </a:prstGeom>
          <a:noFill/>
        </p:spPr>
        <p:txBody>
          <a:bodyPr wrap="none" rtlCol="0">
            <a:spAutoFit/>
          </a:bodyPr>
          <a:lstStyle/>
          <a:p>
            <a:pPr algn="l"/>
            <a:r>
              <a:rPr lang="en-US" sz="1800" b="1" dirty="0">
                <a:solidFill>
                  <a:schemeClr val="bg1"/>
                </a:solidFill>
              </a:rPr>
              <a:t>Appears to be strongest in semi-arid areas where soil moisture is sensitive to precipitation</a:t>
            </a:r>
          </a:p>
          <a:p>
            <a:pPr algn="l"/>
            <a:r>
              <a:rPr lang="en-US" sz="1600" b="1" dirty="0">
                <a:solidFill>
                  <a:schemeClr val="bg1"/>
                </a:solidFill>
              </a:rPr>
              <a:t>(</a:t>
            </a:r>
            <a:r>
              <a:rPr lang="en-US" sz="1600" b="1" dirty="0" err="1">
                <a:solidFill>
                  <a:schemeClr val="bg1"/>
                </a:solidFill>
              </a:rPr>
              <a:t>Koster</a:t>
            </a:r>
            <a:r>
              <a:rPr lang="en-US" sz="1600" b="1" dirty="0">
                <a:solidFill>
                  <a:schemeClr val="bg1"/>
                </a:solidFill>
              </a:rPr>
              <a:t> et al. 2004</a:t>
            </a:r>
            <a:r>
              <a:rPr lang="en-US" sz="1800" b="1" dirty="0">
                <a:solidFill>
                  <a:schemeClr val="bg1"/>
                </a:solidFill>
              </a:rPr>
              <a:t>).  </a:t>
            </a:r>
            <a:endParaRPr lang="en-US" sz="2000" b="1" dirty="0">
              <a:solidFill>
                <a:schemeClr val="bg1"/>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2"/>
          <p:cNvSpPr>
            <a:spLocks noGrp="1" noChangeArrowheads="1"/>
          </p:cNvSpPr>
          <p:nvPr>
            <p:ph type="title"/>
          </p:nvPr>
        </p:nvSpPr>
        <p:spPr>
          <a:xfrm>
            <a:off x="304800" y="0"/>
            <a:ext cx="6248400" cy="609600"/>
          </a:xfrm>
        </p:spPr>
        <p:txBody>
          <a:bodyPr/>
          <a:lstStyle/>
          <a:p>
            <a:r>
              <a:rPr lang="en-US" sz="2800" b="1" dirty="0">
                <a:latin typeface="Comic Sans MS" pitchFamily="66" charset="0"/>
              </a:rPr>
              <a:t>Summary</a:t>
            </a:r>
            <a:r>
              <a:rPr lang="en-US" sz="3200" b="1" dirty="0">
                <a:latin typeface="Comic Sans MS" pitchFamily="66" charset="0"/>
              </a:rPr>
              <a:t> </a:t>
            </a:r>
          </a:p>
        </p:txBody>
      </p:sp>
      <p:sp>
        <p:nvSpPr>
          <p:cNvPr id="303107" name="Rectangle 3"/>
          <p:cNvSpPr>
            <a:spLocks noGrp="1" noChangeArrowheads="1"/>
          </p:cNvSpPr>
          <p:nvPr>
            <p:ph type="body" idx="1"/>
          </p:nvPr>
        </p:nvSpPr>
        <p:spPr>
          <a:xfrm>
            <a:off x="76200" y="609600"/>
            <a:ext cx="8915400" cy="6096000"/>
          </a:xfrm>
        </p:spPr>
        <p:txBody>
          <a:bodyPr/>
          <a:lstStyle/>
          <a:p>
            <a:pPr>
              <a:lnSpc>
                <a:spcPct val="80000"/>
              </a:lnSpc>
            </a:pPr>
            <a:r>
              <a:rPr lang="en-US" sz="2000" dirty="0">
                <a:solidFill>
                  <a:schemeClr val="bg2"/>
                </a:solidFill>
                <a:latin typeface="Comic Sans MS" pitchFamily="66" charset="0"/>
              </a:rPr>
              <a:t>Air-sea interaction includes surface radiative fluxes, water fluxes (E and P), surface heat, momentum, and gas exchanges, and several air-sea feedbacks. </a:t>
            </a:r>
          </a:p>
          <a:p>
            <a:pPr>
              <a:lnSpc>
                <a:spcPct val="80000"/>
              </a:lnSpc>
            </a:pPr>
            <a:r>
              <a:rPr lang="en-US" sz="2000" dirty="0">
                <a:solidFill>
                  <a:srgbClr val="FF0000"/>
                </a:solidFill>
                <a:latin typeface="Comic Sans MS" pitchFamily="66" charset="0"/>
              </a:rPr>
              <a:t>Surface winds play a crucial role in air-sea interaction: they affects upper ocean currents, air-sea SH, LH and momentum fluxes, and play a key role in air-sea feedbacks (such as the </a:t>
            </a:r>
            <a:r>
              <a:rPr lang="en-US" sz="2000" dirty="0" err="1">
                <a:solidFill>
                  <a:srgbClr val="FF0000"/>
                </a:solidFill>
                <a:latin typeface="Comic Sans MS" pitchFamily="66" charset="0"/>
              </a:rPr>
              <a:t>Bjerknes</a:t>
            </a:r>
            <a:r>
              <a:rPr lang="en-US" sz="2000" dirty="0">
                <a:solidFill>
                  <a:srgbClr val="FF0000"/>
                </a:solidFill>
                <a:latin typeface="Comic Sans MS" pitchFamily="66" charset="0"/>
              </a:rPr>
              <a:t> and WES feedbacks).  </a:t>
            </a:r>
          </a:p>
          <a:p>
            <a:pPr>
              <a:lnSpc>
                <a:spcPct val="80000"/>
              </a:lnSpc>
            </a:pPr>
            <a:r>
              <a:rPr lang="en-US" sz="2000" dirty="0">
                <a:solidFill>
                  <a:schemeClr val="bg2"/>
                </a:solidFill>
                <a:latin typeface="Comic Sans MS" pitchFamily="66" charset="0"/>
              </a:rPr>
              <a:t>In the tropics, SST is often forced by solar radiation and oceanic processes (.e.g. upwelling) and acts as a lower-boundary forcing for the atmosphere; whereas in the mid-high latitudes, SST may also respond to atmospheric changes (e.g., winds) and thus two-way interactions are important. </a:t>
            </a:r>
          </a:p>
          <a:p>
            <a:pPr>
              <a:lnSpc>
                <a:spcPct val="80000"/>
              </a:lnSpc>
            </a:pPr>
            <a:r>
              <a:rPr lang="en-US" sz="2000" dirty="0">
                <a:solidFill>
                  <a:schemeClr val="tx2"/>
                </a:solidFill>
                <a:latin typeface="Comic Sans MS" pitchFamily="66" charset="0"/>
              </a:rPr>
              <a:t>The Wind-Evaporation-SST (WES) feedback works as follows: A SST gradient induces pressure gradient, which induces wind anomalies that lead to E changes which provide a feedback impact on the SST gradient (positive over the Equator). </a:t>
            </a:r>
          </a:p>
          <a:p>
            <a:pPr>
              <a:lnSpc>
                <a:spcPct val="80000"/>
              </a:lnSpc>
            </a:pPr>
            <a:r>
              <a:rPr lang="en-US" sz="2000" dirty="0">
                <a:solidFill>
                  <a:schemeClr val="bg2"/>
                </a:solidFill>
                <a:latin typeface="Comic Sans MS" pitchFamily="66" charset="0"/>
              </a:rPr>
              <a:t>Land-atmosphere interaction includes surface exchanges of heat, water, momentum, and gases (CO</a:t>
            </a:r>
            <a:r>
              <a:rPr lang="en-US" sz="1600" dirty="0">
                <a:solidFill>
                  <a:schemeClr val="bg2"/>
                </a:solidFill>
                <a:latin typeface="Comic Sans MS" pitchFamily="66" charset="0"/>
              </a:rPr>
              <a:t>2</a:t>
            </a:r>
            <a:r>
              <a:rPr lang="en-US" sz="2000" dirty="0">
                <a:solidFill>
                  <a:schemeClr val="bg2"/>
                </a:solidFill>
                <a:latin typeface="Comic Sans MS" pitchFamily="66" charset="0"/>
              </a:rPr>
              <a:t>, O</a:t>
            </a:r>
            <a:r>
              <a:rPr lang="en-US" sz="1600" dirty="0">
                <a:solidFill>
                  <a:schemeClr val="bg2"/>
                </a:solidFill>
                <a:latin typeface="Comic Sans MS" pitchFamily="66" charset="0"/>
              </a:rPr>
              <a:t>2</a:t>
            </a:r>
            <a:r>
              <a:rPr lang="en-US" sz="2000" dirty="0">
                <a:solidFill>
                  <a:schemeClr val="bg2"/>
                </a:solidFill>
                <a:latin typeface="Comic Sans MS" pitchFamily="66" charset="0"/>
              </a:rPr>
              <a:t>, etc.), albedo effect, modulation of atmospheric flow by mountains, soil moisture-precipitation interactions, vegetation-albedo feedback. </a:t>
            </a:r>
          </a:p>
          <a:p>
            <a:pPr>
              <a:lnSpc>
                <a:spcPct val="80000"/>
              </a:lnSpc>
            </a:pPr>
            <a:r>
              <a:rPr lang="en-US" sz="2000" dirty="0">
                <a:solidFill>
                  <a:schemeClr val="tx2"/>
                </a:solidFill>
                <a:latin typeface="Comic Sans MS" pitchFamily="66" charset="0"/>
              </a:rPr>
              <a:t>Land-atmosphere coupling seems to be strongest in semi-arid areas.</a:t>
            </a:r>
          </a:p>
          <a:p>
            <a:pPr>
              <a:lnSpc>
                <a:spcPct val="80000"/>
              </a:lnSpc>
            </a:pPr>
            <a:r>
              <a:rPr lang="en-US" sz="2000" dirty="0">
                <a:solidFill>
                  <a:schemeClr val="bg2"/>
                </a:solidFill>
                <a:latin typeface="Comic Sans MS" pitchFamily="66" charset="0"/>
              </a:rPr>
              <a:t>Initial conditions of soil moisture content are important for short-term weather forecast. </a:t>
            </a:r>
            <a:r>
              <a:rPr lang="en-US" sz="2000" dirty="0">
                <a:solidFill>
                  <a:schemeClr val="tx2"/>
                </a:solidFill>
                <a:latin typeface="Comic Sans MS" pitchFamily="66" charset="0"/>
              </a:rPr>
              <a:t> </a:t>
            </a:r>
          </a:p>
        </p:txBody>
      </p:sp>
      <p:sp>
        <p:nvSpPr>
          <p:cNvPr id="303108" name="Line 4"/>
          <p:cNvSpPr>
            <a:spLocks noChangeShapeType="1"/>
          </p:cNvSpPr>
          <p:nvPr/>
        </p:nvSpPr>
        <p:spPr bwMode="auto">
          <a:xfrm>
            <a:off x="0" y="590145"/>
            <a:ext cx="9144000" cy="0"/>
          </a:xfrm>
          <a:prstGeom prst="line">
            <a:avLst/>
          </a:prstGeom>
          <a:noFill/>
          <a:ln w="31750">
            <a:solidFill>
              <a:schemeClr val="accent1"/>
            </a:solidFill>
            <a:round/>
            <a:headEnd/>
            <a:tailEnd/>
          </a:ln>
          <a:effectLst/>
        </p:spPr>
        <p:txBody>
          <a:bodyPr anchor="ctr"/>
          <a:lstStyle/>
          <a:p>
            <a:endParaRPr 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ext Box 4"/>
          <p:cNvSpPr txBox="1">
            <a:spLocks noChangeArrowheads="1"/>
          </p:cNvSpPr>
          <p:nvPr/>
        </p:nvSpPr>
        <p:spPr bwMode="auto">
          <a:xfrm>
            <a:off x="4505325" y="52689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a:xfrm>
            <a:off x="7086600" y="6781800"/>
            <a:ext cx="1905000" cy="457200"/>
          </a:xfrm>
        </p:spPr>
        <p:txBody>
          <a:bodyPr/>
          <a:lstStyle/>
          <a:p>
            <a:pPr>
              <a:defRPr/>
            </a:pPr>
            <a:fld id="{11004247-48B2-4E85-AE06-0779406BEB7B}" type="slidenum">
              <a:rPr lang="en-US" smtClean="0">
                <a:solidFill>
                  <a:schemeClr val="bg2"/>
                </a:solidFill>
              </a:rPr>
              <a:pPr>
                <a:defRPr/>
              </a:pPr>
              <a:t>38</a:t>
            </a:fld>
            <a:endParaRPr lang="en-US" dirty="0">
              <a:solidFill>
                <a:schemeClr val="bg2"/>
              </a:solidFill>
            </a:endParaRPr>
          </a:p>
        </p:txBody>
      </p:sp>
      <p:sp>
        <p:nvSpPr>
          <p:cNvPr id="8" name="Rectangle 2"/>
          <p:cNvSpPr txBox="1">
            <a:spLocks noChangeArrowheads="1"/>
          </p:cNvSpPr>
          <p:nvPr/>
        </p:nvSpPr>
        <p:spPr>
          <a:xfrm>
            <a:off x="-76200" y="381000"/>
            <a:ext cx="9144000" cy="1143000"/>
          </a:xfrm>
          <a:prstGeom prst="rect">
            <a:avLst/>
          </a:prstGeom>
          <a:effectLst>
            <a:outerShdw blurRad="50800" dist="38100" dir="2700000" algn="tl" rotWithShape="0">
              <a:prstClr val="black"/>
            </a:outerShdw>
          </a:effectLst>
        </p:spPr>
        <p:txBody>
          <a:bodyPr/>
          <a:lstStyle/>
          <a:p>
            <a:pPr algn="l">
              <a:defRPr/>
            </a:pPr>
            <a:r>
              <a:rPr lang="en-US" sz="3200" b="1" kern="0" dirty="0">
                <a:solidFill>
                  <a:srgbClr val="FF3300"/>
                </a:solidFill>
                <a:latin typeface="Arial" charset="0"/>
                <a:ea typeface="SimSun" pitchFamily="2" charset="-122"/>
              </a:rPr>
              <a:t>    </a:t>
            </a:r>
            <a:r>
              <a:rPr lang="en-US" b="1" kern="0" dirty="0">
                <a:solidFill>
                  <a:schemeClr val="accent1"/>
                </a:solidFill>
                <a:latin typeface="Arial" charset="0"/>
                <a:ea typeface="SimSun" pitchFamily="2" charset="-122"/>
              </a:rPr>
              <a:t>Next Lecture: </a:t>
            </a:r>
            <a:endParaRPr lang="en-US" sz="3200" b="1" kern="0" dirty="0">
              <a:solidFill>
                <a:schemeClr val="accent1"/>
              </a:solidFill>
              <a:latin typeface="Arial" charset="0"/>
              <a:ea typeface="SimSun" pitchFamily="2" charset="-122"/>
            </a:endParaRPr>
          </a:p>
          <a:p>
            <a:pPr>
              <a:defRPr/>
            </a:pPr>
            <a:r>
              <a:rPr lang="en-US" sz="3600" b="1" kern="0" dirty="0">
                <a:solidFill>
                  <a:srgbClr val="FF3300"/>
                </a:solidFill>
                <a:latin typeface="Arial" charset="0"/>
                <a:ea typeface="SimSun" pitchFamily="2" charset="-122"/>
              </a:rPr>
              <a:t>Sea Ice and Polar Climate</a:t>
            </a:r>
          </a:p>
          <a:p>
            <a:pPr>
              <a:defRPr/>
            </a:pPr>
            <a:endParaRPr lang="en-US" sz="3600" b="1" kern="0" dirty="0">
              <a:solidFill>
                <a:srgbClr val="C00000"/>
              </a:solidFill>
              <a:latin typeface="Arial" charset="0"/>
              <a:ea typeface="SimSun" pitchFamily="2" charset="-122"/>
            </a:endParaRPr>
          </a:p>
          <a:p>
            <a:pPr>
              <a:defRPr/>
            </a:pPr>
            <a:endParaRPr lang="en-US" sz="3600" b="1" kern="0" dirty="0">
              <a:solidFill>
                <a:srgbClr val="FF3300"/>
              </a:solidFill>
              <a:latin typeface="Arial" charset="0"/>
              <a:ea typeface="SimSun" pitchFamily="2" charset="-122"/>
            </a:endParaRPr>
          </a:p>
        </p:txBody>
      </p:sp>
    </p:spTree>
  </p:cSld>
  <p:clrMapOvr>
    <a:masterClrMapping/>
  </p:clrMapOvr>
  <p:transition>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Line 2"/>
          <p:cNvSpPr>
            <a:spLocks noChangeShapeType="1"/>
          </p:cNvSpPr>
          <p:nvPr/>
        </p:nvSpPr>
        <p:spPr bwMode="auto">
          <a:xfrm>
            <a:off x="152400" y="609600"/>
            <a:ext cx="8686800" cy="0"/>
          </a:xfrm>
          <a:prstGeom prst="line">
            <a:avLst/>
          </a:prstGeom>
          <a:noFill/>
          <a:ln w="31750">
            <a:solidFill>
              <a:srgbClr val="FF0000"/>
            </a:solidFill>
            <a:round/>
            <a:headEnd/>
            <a:tailEnd/>
          </a:ln>
          <a:effectLst/>
        </p:spPr>
        <p:txBody>
          <a:bodyPr/>
          <a:lstStyle/>
          <a:p>
            <a:pPr algn="l" eaLnBrk="1" hangingPunct="1">
              <a:buFont typeface="Wingdings" pitchFamily="2" charset="2"/>
              <a:buNone/>
            </a:pPr>
            <a:endParaRPr lang="en-US" sz="2000" b="1">
              <a:solidFill>
                <a:srgbClr val="CCFFFF"/>
              </a:solidFill>
              <a:latin typeface="Arial" charset="0"/>
            </a:endParaRPr>
          </a:p>
        </p:txBody>
      </p:sp>
      <p:sp>
        <p:nvSpPr>
          <p:cNvPr id="134147" name="Rectangle 3"/>
          <p:cNvSpPr>
            <a:spLocks noChangeArrowheads="1"/>
          </p:cNvSpPr>
          <p:nvPr/>
        </p:nvSpPr>
        <p:spPr bwMode="auto">
          <a:xfrm>
            <a:off x="0" y="106363"/>
            <a:ext cx="8610600" cy="427037"/>
          </a:xfrm>
          <a:prstGeom prst="rect">
            <a:avLst/>
          </a:prstGeom>
          <a:noFill/>
          <a:ln w="9525" algn="ctr">
            <a:noFill/>
            <a:miter lim="800000"/>
            <a:headEnd/>
            <a:tailEnd/>
          </a:ln>
          <a:effectLst/>
        </p:spPr>
        <p:txBody>
          <a:bodyPr lIns="0" tIns="0" rIns="0" bIns="0" anchor="ctr">
            <a:spAutoFit/>
          </a:bodyPr>
          <a:lstStyle/>
          <a:p>
            <a:pPr eaLnBrk="1" hangingPunct="1"/>
            <a:r>
              <a:rPr lang="en-US" b="1" dirty="0">
                <a:solidFill>
                  <a:srgbClr val="000066"/>
                </a:solidFill>
                <a:latin typeface="Arial" charset="0"/>
                <a:cs typeface="Times New Roman" pitchFamily="18" charset="0"/>
              </a:rPr>
              <a:t>Major air-sea interaction processes</a:t>
            </a:r>
            <a:endParaRPr lang="en-US" b="1" i="1" dirty="0">
              <a:solidFill>
                <a:srgbClr val="000066"/>
              </a:solidFill>
              <a:latin typeface="Arial" charset="0"/>
            </a:endParaRPr>
          </a:p>
        </p:txBody>
      </p:sp>
      <p:sp>
        <p:nvSpPr>
          <p:cNvPr id="134148" name="Rectangle 4"/>
          <p:cNvSpPr>
            <a:spLocks noChangeArrowheads="1"/>
          </p:cNvSpPr>
          <p:nvPr/>
        </p:nvSpPr>
        <p:spPr bwMode="auto">
          <a:xfrm>
            <a:off x="0" y="4511675"/>
            <a:ext cx="9144000" cy="0"/>
          </a:xfrm>
          <a:prstGeom prst="rect">
            <a:avLst/>
          </a:prstGeom>
          <a:noFill/>
          <a:ln w="9525" algn="ctr">
            <a:noFill/>
            <a:miter lim="800000"/>
            <a:headEnd/>
            <a:tailEnd/>
          </a:ln>
          <a:effectLst/>
        </p:spPr>
        <p:txBody>
          <a:bodyPr wrap="none" anchor="ctr">
            <a:spAutoFit/>
          </a:bodyPr>
          <a:lstStyle/>
          <a:p>
            <a:pPr algn="l" eaLnBrk="1" hangingPunct="1"/>
            <a:endParaRPr lang="en-US" sz="1800">
              <a:solidFill>
                <a:srgbClr val="000000"/>
              </a:solidFill>
              <a:latin typeface="Arial" charset="0"/>
            </a:endParaRPr>
          </a:p>
        </p:txBody>
      </p:sp>
      <p:sp>
        <p:nvSpPr>
          <p:cNvPr id="134187" name="Rectangle 43"/>
          <p:cNvSpPr>
            <a:spLocks noChangeArrowheads="1"/>
          </p:cNvSpPr>
          <p:nvPr/>
        </p:nvSpPr>
        <p:spPr bwMode="auto">
          <a:xfrm>
            <a:off x="228600" y="1308687"/>
            <a:ext cx="8686800" cy="5078313"/>
          </a:xfrm>
          <a:prstGeom prst="rect">
            <a:avLst/>
          </a:prstGeom>
          <a:noFill/>
          <a:ln w="9525" algn="ctr">
            <a:noFill/>
            <a:miter lim="800000"/>
            <a:headEnd/>
            <a:tailEnd/>
          </a:ln>
          <a:effectLst/>
        </p:spPr>
        <p:txBody>
          <a:bodyPr anchor="ctr">
            <a:spAutoFit/>
          </a:bodyPr>
          <a:lstStyle/>
          <a:p>
            <a:pPr marL="342900" indent="-342900" algn="l" eaLnBrk="1" hangingPunct="1">
              <a:lnSpc>
                <a:spcPct val="90000"/>
              </a:lnSpc>
              <a:buFont typeface="Wingdings" pitchFamily="2" charset="2"/>
              <a:buAutoNum type="arabicPeriod"/>
              <a:tabLst>
                <a:tab pos="457200" algn="l"/>
              </a:tabLst>
            </a:pPr>
            <a:r>
              <a:rPr lang="en-US" sz="2400" b="1" dirty="0">
                <a:solidFill>
                  <a:srgbClr val="000066"/>
                </a:solidFill>
                <a:latin typeface="Arial" charset="0"/>
              </a:rPr>
              <a:t>Solar radiation (SW): absorption, reflection and scattering by ocean surfaces</a:t>
            </a:r>
          </a:p>
          <a:p>
            <a:pPr marL="342900" indent="-342900" algn="l" eaLnBrk="1" hangingPunct="1">
              <a:lnSpc>
                <a:spcPct val="90000"/>
              </a:lnSpc>
              <a:buFont typeface="Wingdings" pitchFamily="2" charset="2"/>
              <a:buAutoNum type="arabicPeriod"/>
              <a:tabLst>
                <a:tab pos="457200" algn="l"/>
              </a:tabLst>
            </a:pPr>
            <a:r>
              <a:rPr lang="en-US" sz="2400" b="1" dirty="0">
                <a:solidFill>
                  <a:srgbClr val="000066"/>
                </a:solidFill>
                <a:latin typeface="Arial" charset="0"/>
              </a:rPr>
              <a:t>Infrared radiation: emission, reflection and absorption</a:t>
            </a:r>
          </a:p>
          <a:p>
            <a:pPr marL="342900" indent="-342900" algn="l" eaLnBrk="1" hangingPunct="1">
              <a:lnSpc>
                <a:spcPct val="90000"/>
              </a:lnSpc>
              <a:buFont typeface="Wingdings" pitchFamily="2" charset="2"/>
              <a:buAutoNum type="arabicPeriod"/>
              <a:tabLst>
                <a:tab pos="457200" algn="l"/>
              </a:tabLst>
            </a:pPr>
            <a:r>
              <a:rPr lang="en-US" sz="2400" b="1" dirty="0">
                <a:solidFill>
                  <a:srgbClr val="FF0000"/>
                </a:solidFill>
                <a:latin typeface="Arial" charset="0"/>
              </a:rPr>
              <a:t>Turbulent heat transfer (SH)</a:t>
            </a:r>
          </a:p>
          <a:p>
            <a:pPr marL="342900" indent="-342900" algn="l" eaLnBrk="1" hangingPunct="1">
              <a:lnSpc>
                <a:spcPct val="90000"/>
              </a:lnSpc>
              <a:buFont typeface="Wingdings" pitchFamily="2" charset="2"/>
              <a:buAutoNum type="arabicPeriod"/>
              <a:tabLst>
                <a:tab pos="457200" algn="l"/>
              </a:tabLst>
            </a:pPr>
            <a:r>
              <a:rPr lang="en-US" sz="2400" b="1" dirty="0">
                <a:solidFill>
                  <a:srgbClr val="FF0000"/>
                </a:solidFill>
                <a:latin typeface="Arial" charset="0"/>
              </a:rPr>
              <a:t>Evaporation – Latent heat flux (LH)</a:t>
            </a:r>
          </a:p>
          <a:p>
            <a:pPr marL="342900" indent="-342900" algn="l" eaLnBrk="1" hangingPunct="1">
              <a:lnSpc>
                <a:spcPct val="90000"/>
              </a:lnSpc>
              <a:buFont typeface="Wingdings" pitchFamily="2" charset="2"/>
              <a:buAutoNum type="arabicPeriod"/>
              <a:tabLst>
                <a:tab pos="457200" algn="l"/>
              </a:tabLst>
            </a:pPr>
            <a:r>
              <a:rPr lang="en-US" sz="2400" b="1" dirty="0">
                <a:solidFill>
                  <a:srgbClr val="FF0000"/>
                </a:solidFill>
                <a:latin typeface="Arial" charset="0"/>
              </a:rPr>
              <a:t>Precipitation </a:t>
            </a:r>
          </a:p>
          <a:p>
            <a:pPr marL="342900" indent="-342900" algn="l" eaLnBrk="1" hangingPunct="1">
              <a:lnSpc>
                <a:spcPct val="90000"/>
              </a:lnSpc>
              <a:buFont typeface="Wingdings" pitchFamily="2" charset="2"/>
              <a:buAutoNum type="arabicPeriod"/>
              <a:tabLst>
                <a:tab pos="457200" algn="l"/>
              </a:tabLst>
            </a:pPr>
            <a:r>
              <a:rPr lang="en-US" sz="2400" b="1" dirty="0">
                <a:solidFill>
                  <a:srgbClr val="FF0000"/>
                </a:solidFill>
                <a:latin typeface="Arial" charset="0"/>
              </a:rPr>
              <a:t>Net freshwater flux (E-P)</a:t>
            </a:r>
          </a:p>
          <a:p>
            <a:pPr marL="342900" indent="-342900" algn="l" eaLnBrk="1" hangingPunct="1">
              <a:lnSpc>
                <a:spcPct val="90000"/>
              </a:lnSpc>
              <a:buFont typeface="Wingdings" pitchFamily="2" charset="2"/>
              <a:buAutoNum type="arabicPeriod"/>
              <a:tabLst>
                <a:tab pos="457200" algn="l"/>
              </a:tabLst>
            </a:pPr>
            <a:r>
              <a:rPr lang="en-US" sz="2400" b="1" dirty="0">
                <a:solidFill>
                  <a:srgbClr val="008000"/>
                </a:solidFill>
                <a:latin typeface="Arial" charset="0"/>
              </a:rPr>
              <a:t>Turbulent transfer of kinetic energy by tangential components (wind stress) – wind driven currents</a:t>
            </a:r>
          </a:p>
          <a:p>
            <a:pPr marL="342900" indent="-342900" algn="l" eaLnBrk="1" hangingPunct="1">
              <a:lnSpc>
                <a:spcPct val="90000"/>
              </a:lnSpc>
              <a:buFont typeface="Wingdings" pitchFamily="2" charset="2"/>
              <a:buAutoNum type="arabicPeriod"/>
              <a:tabLst>
                <a:tab pos="457200" algn="l"/>
              </a:tabLst>
            </a:pPr>
            <a:r>
              <a:rPr lang="en-US" sz="2400" b="1" dirty="0">
                <a:solidFill>
                  <a:srgbClr val="008000"/>
                </a:solidFill>
                <a:latin typeface="Arial" charset="0"/>
              </a:rPr>
              <a:t>Turbulent transfer of kinetic energy by normal components (normal pressure)</a:t>
            </a:r>
          </a:p>
          <a:p>
            <a:pPr marL="342900" indent="-342900" algn="l" eaLnBrk="1" hangingPunct="1">
              <a:lnSpc>
                <a:spcPct val="90000"/>
              </a:lnSpc>
              <a:buFont typeface="Wingdings" pitchFamily="2" charset="2"/>
              <a:buAutoNum type="arabicPeriod"/>
              <a:tabLst>
                <a:tab pos="457200" algn="l"/>
              </a:tabLst>
            </a:pPr>
            <a:r>
              <a:rPr lang="en-US" sz="2400" b="1" dirty="0">
                <a:solidFill>
                  <a:srgbClr val="008000"/>
                </a:solidFill>
                <a:latin typeface="Arial" charset="0"/>
              </a:rPr>
              <a:t>Ocean surface wave generation and decay</a:t>
            </a:r>
          </a:p>
          <a:p>
            <a:pPr marL="342900" indent="-342900" algn="l" eaLnBrk="1" hangingPunct="1">
              <a:lnSpc>
                <a:spcPct val="90000"/>
              </a:lnSpc>
              <a:buFont typeface="Wingdings" pitchFamily="2" charset="2"/>
              <a:buAutoNum type="arabicPeriod"/>
              <a:tabLst>
                <a:tab pos="457200" algn="l"/>
              </a:tabLst>
            </a:pPr>
            <a:r>
              <a:rPr lang="en-US" sz="2400" b="1" dirty="0">
                <a:solidFill>
                  <a:srgbClr val="FF9933"/>
                </a:solidFill>
                <a:latin typeface="Arial" charset="0"/>
              </a:rPr>
              <a:t>Mixing in the atmospheric boundary layer</a:t>
            </a:r>
          </a:p>
          <a:p>
            <a:pPr marL="342900" indent="-342900" algn="l" eaLnBrk="1" hangingPunct="1">
              <a:lnSpc>
                <a:spcPct val="90000"/>
              </a:lnSpc>
              <a:buFont typeface="Wingdings" pitchFamily="2" charset="2"/>
              <a:buAutoNum type="arabicPeriod"/>
              <a:tabLst>
                <a:tab pos="457200" algn="l"/>
              </a:tabLst>
            </a:pPr>
            <a:r>
              <a:rPr lang="en-US" sz="2400" b="1" dirty="0">
                <a:solidFill>
                  <a:srgbClr val="FF9933"/>
                </a:solidFill>
                <a:latin typeface="Arial" charset="0"/>
              </a:rPr>
              <a:t>Mixing (mechanical and convective) in the ocean </a:t>
            </a:r>
          </a:p>
          <a:p>
            <a:pPr marL="342900" indent="-342900" algn="l" eaLnBrk="1" hangingPunct="1">
              <a:lnSpc>
                <a:spcPct val="90000"/>
              </a:lnSpc>
              <a:buFont typeface="Wingdings" pitchFamily="2" charset="2"/>
              <a:buAutoNum type="arabicPeriod"/>
              <a:tabLst>
                <a:tab pos="457200" algn="l"/>
              </a:tabLst>
            </a:pPr>
            <a:r>
              <a:rPr lang="en-US" sz="2400" b="1" dirty="0">
                <a:solidFill>
                  <a:srgbClr val="FF00FF"/>
                </a:solidFill>
                <a:latin typeface="Arial" charset="0"/>
              </a:rPr>
              <a:t>Gas and aerosol exchanges – CO</a:t>
            </a:r>
            <a:r>
              <a:rPr lang="en-US" sz="1800" b="1" dirty="0">
                <a:solidFill>
                  <a:srgbClr val="FF00FF"/>
                </a:solidFill>
                <a:latin typeface="Arial" charset="0"/>
              </a:rPr>
              <a:t>2</a:t>
            </a:r>
            <a:r>
              <a:rPr lang="en-US" sz="2400" b="1" dirty="0">
                <a:solidFill>
                  <a:srgbClr val="FF00FF"/>
                </a:solidFill>
                <a:latin typeface="Arial" charset="0"/>
              </a:rPr>
              <a:t>, O</a:t>
            </a:r>
            <a:r>
              <a:rPr lang="en-US" sz="1800" b="1" dirty="0">
                <a:solidFill>
                  <a:srgbClr val="FF00FF"/>
                </a:solidFill>
                <a:latin typeface="Arial" charset="0"/>
              </a:rPr>
              <a:t>2</a:t>
            </a:r>
            <a:r>
              <a:rPr lang="en-US" sz="2400" b="1" dirty="0">
                <a:solidFill>
                  <a:srgbClr val="FF00FF"/>
                </a:solidFill>
                <a:latin typeface="Arial" charset="0"/>
              </a:rPr>
              <a:t>, sea salt, etc.</a:t>
            </a:r>
          </a:p>
        </p:txBody>
      </p:sp>
      <p:sp>
        <p:nvSpPr>
          <p:cNvPr id="6" name="TextBox 5"/>
          <p:cNvSpPr txBox="1"/>
          <p:nvPr/>
        </p:nvSpPr>
        <p:spPr>
          <a:xfrm>
            <a:off x="407418" y="609600"/>
            <a:ext cx="2488182" cy="584775"/>
          </a:xfrm>
          <a:prstGeom prst="rect">
            <a:avLst/>
          </a:prstGeom>
          <a:noFill/>
        </p:spPr>
        <p:txBody>
          <a:bodyPr wrap="none" rtlCol="0">
            <a:spAutoFit/>
          </a:bodyPr>
          <a:lstStyle/>
          <a:p>
            <a:pPr algn="l"/>
            <a:r>
              <a:rPr lang="en-US" sz="3200" dirty="0">
                <a:solidFill>
                  <a:srgbClr val="FF0000"/>
                </a:solidFill>
              </a:rPr>
              <a:t>Any examples?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4187"/>
                                        </p:tgtEl>
                                        <p:attrNameLst>
                                          <p:attrName>style.visibility</p:attrName>
                                        </p:attrNameLst>
                                      </p:cBhvr>
                                      <p:to>
                                        <p:strVal val="visible"/>
                                      </p:to>
                                    </p:set>
                                    <p:animEffect transition="in" filter="blinds(horizontal)">
                                      <p:cBhvr>
                                        <p:cTn id="7" dur="500"/>
                                        <p:tgtEl>
                                          <p:spTgt spid="134187"/>
                                        </p:tgtEl>
                                      </p:cBhvr>
                                    </p:animEffect>
                                  </p:childTnLst>
                                </p:cTn>
                              </p:par>
                              <p:par>
                                <p:cTn id="8" presetID="3" presetClass="exit" presetSubtype="10" fill="hold" grpId="0" nodeType="withEffect">
                                  <p:stCondLst>
                                    <p:cond delay="0"/>
                                  </p:stCondLst>
                                  <p:childTnLst>
                                    <p:animEffect transition="out" filter="blinds(horizontal)">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87"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7" name="Picture 1"/>
          <p:cNvPicPr>
            <a:picLocks noChangeAspect="1" noChangeArrowheads="1"/>
          </p:cNvPicPr>
          <p:nvPr/>
        </p:nvPicPr>
        <p:blipFill>
          <a:blip r:embed="rId2" cstate="print"/>
          <a:srcRect/>
          <a:stretch>
            <a:fillRect/>
          </a:stretch>
        </p:blipFill>
        <p:spPr bwMode="auto">
          <a:xfrm>
            <a:off x="-1" y="0"/>
            <a:ext cx="9171471" cy="6858000"/>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print"/>
          <a:srcRect/>
          <a:stretch>
            <a:fillRect/>
          </a:stretch>
        </p:blipFill>
        <p:spPr bwMode="auto">
          <a:xfrm>
            <a:off x="152400" y="304800"/>
            <a:ext cx="8899525" cy="6268191"/>
          </a:xfrm>
          <a:prstGeom prst="rect">
            <a:avLst/>
          </a:prstGeom>
          <a:noFill/>
          <a:ln w="9525">
            <a:solidFill>
              <a:schemeClr val="tx2"/>
            </a:solidFill>
            <a:miter lim="800000"/>
            <a:headEnd/>
            <a:tailEnd/>
          </a:ln>
        </p:spPr>
      </p:pic>
      <p:sp>
        <p:nvSpPr>
          <p:cNvPr id="3" name="TextBox 2"/>
          <p:cNvSpPr txBox="1"/>
          <p:nvPr/>
        </p:nvSpPr>
        <p:spPr>
          <a:xfrm>
            <a:off x="129879" y="6029980"/>
            <a:ext cx="8861721" cy="461665"/>
          </a:xfrm>
          <a:prstGeom prst="rect">
            <a:avLst/>
          </a:prstGeom>
          <a:noFill/>
        </p:spPr>
        <p:txBody>
          <a:bodyPr wrap="none" rtlCol="0">
            <a:spAutoFit/>
          </a:bodyPr>
          <a:lstStyle/>
          <a:p>
            <a:pPr algn="l"/>
            <a:r>
              <a:rPr lang="en-US" sz="2400" b="1" dirty="0">
                <a:solidFill>
                  <a:srgbClr val="FF0000"/>
                </a:solidFill>
              </a:rPr>
              <a:t>Ocean surface albedo increases with solar zenith angle from ~5% to 25%</a:t>
            </a:r>
          </a:p>
        </p:txBody>
      </p:sp>
      <p:sp>
        <p:nvSpPr>
          <p:cNvPr id="6" name="Freeform 5"/>
          <p:cNvSpPr/>
          <p:nvPr/>
        </p:nvSpPr>
        <p:spPr bwMode="auto">
          <a:xfrm>
            <a:off x="346635" y="5410200"/>
            <a:ext cx="2408841" cy="121395"/>
          </a:xfrm>
          <a:custGeom>
            <a:avLst/>
            <a:gdLst>
              <a:gd name="connsiteX0" fmla="*/ 0 w 2408841"/>
              <a:gd name="connsiteY0" fmla="*/ 37725 h 121395"/>
              <a:gd name="connsiteX1" fmla="*/ 71718 w 2408841"/>
              <a:gd name="connsiteY1" fmla="*/ 19795 h 121395"/>
              <a:gd name="connsiteX2" fmla="*/ 89647 w 2408841"/>
              <a:gd name="connsiteY2" fmla="*/ 13819 h 121395"/>
              <a:gd name="connsiteX3" fmla="*/ 107577 w 2408841"/>
              <a:gd name="connsiteY3" fmla="*/ 1866 h 121395"/>
              <a:gd name="connsiteX4" fmla="*/ 179294 w 2408841"/>
              <a:gd name="connsiteY4" fmla="*/ 13819 h 121395"/>
              <a:gd name="connsiteX5" fmla="*/ 197224 w 2408841"/>
              <a:gd name="connsiteY5" fmla="*/ 25772 h 121395"/>
              <a:gd name="connsiteX6" fmla="*/ 215153 w 2408841"/>
              <a:gd name="connsiteY6" fmla="*/ 31748 h 121395"/>
              <a:gd name="connsiteX7" fmla="*/ 245036 w 2408841"/>
              <a:gd name="connsiteY7" fmla="*/ 67607 h 121395"/>
              <a:gd name="connsiteX8" fmla="*/ 262965 w 2408841"/>
              <a:gd name="connsiteY8" fmla="*/ 79560 h 121395"/>
              <a:gd name="connsiteX9" fmla="*/ 298824 w 2408841"/>
              <a:gd name="connsiteY9" fmla="*/ 91513 h 121395"/>
              <a:gd name="connsiteX10" fmla="*/ 316753 w 2408841"/>
              <a:gd name="connsiteY10" fmla="*/ 97489 h 121395"/>
              <a:gd name="connsiteX11" fmla="*/ 394447 w 2408841"/>
              <a:gd name="connsiteY11" fmla="*/ 91513 h 121395"/>
              <a:gd name="connsiteX12" fmla="*/ 430306 w 2408841"/>
              <a:gd name="connsiteY12" fmla="*/ 79560 h 121395"/>
              <a:gd name="connsiteX13" fmla="*/ 448236 w 2408841"/>
              <a:gd name="connsiteY13" fmla="*/ 73584 h 121395"/>
              <a:gd name="connsiteX14" fmla="*/ 567765 w 2408841"/>
              <a:gd name="connsiteY14" fmla="*/ 67607 h 121395"/>
              <a:gd name="connsiteX15" fmla="*/ 603624 w 2408841"/>
              <a:gd name="connsiteY15" fmla="*/ 79560 h 121395"/>
              <a:gd name="connsiteX16" fmla="*/ 615577 w 2408841"/>
              <a:gd name="connsiteY16" fmla="*/ 97489 h 121395"/>
              <a:gd name="connsiteX17" fmla="*/ 657412 w 2408841"/>
              <a:gd name="connsiteY17" fmla="*/ 109442 h 121395"/>
              <a:gd name="connsiteX18" fmla="*/ 681318 w 2408841"/>
              <a:gd name="connsiteY18" fmla="*/ 103466 h 121395"/>
              <a:gd name="connsiteX19" fmla="*/ 699247 w 2408841"/>
              <a:gd name="connsiteY19" fmla="*/ 91513 h 121395"/>
              <a:gd name="connsiteX20" fmla="*/ 717177 w 2408841"/>
              <a:gd name="connsiteY20" fmla="*/ 85537 h 121395"/>
              <a:gd name="connsiteX21" fmla="*/ 770965 w 2408841"/>
              <a:gd name="connsiteY21" fmla="*/ 61631 h 121395"/>
              <a:gd name="connsiteX22" fmla="*/ 830730 w 2408841"/>
              <a:gd name="connsiteY22" fmla="*/ 43701 h 121395"/>
              <a:gd name="connsiteX23" fmla="*/ 866589 w 2408841"/>
              <a:gd name="connsiteY23" fmla="*/ 19795 h 121395"/>
              <a:gd name="connsiteX24" fmla="*/ 884518 w 2408841"/>
              <a:gd name="connsiteY24" fmla="*/ 7842 h 121395"/>
              <a:gd name="connsiteX25" fmla="*/ 944283 w 2408841"/>
              <a:gd name="connsiteY25" fmla="*/ 25772 h 121395"/>
              <a:gd name="connsiteX26" fmla="*/ 956236 w 2408841"/>
              <a:gd name="connsiteY26" fmla="*/ 43701 h 121395"/>
              <a:gd name="connsiteX27" fmla="*/ 974165 w 2408841"/>
              <a:gd name="connsiteY27" fmla="*/ 49678 h 121395"/>
              <a:gd name="connsiteX28" fmla="*/ 1010024 w 2408841"/>
              <a:gd name="connsiteY28" fmla="*/ 73584 h 121395"/>
              <a:gd name="connsiteX29" fmla="*/ 1063812 w 2408841"/>
              <a:gd name="connsiteY29" fmla="*/ 109442 h 121395"/>
              <a:gd name="connsiteX30" fmla="*/ 1081741 w 2408841"/>
              <a:gd name="connsiteY30" fmla="*/ 121395 h 121395"/>
              <a:gd name="connsiteX31" fmla="*/ 1171389 w 2408841"/>
              <a:gd name="connsiteY31" fmla="*/ 115419 h 121395"/>
              <a:gd name="connsiteX32" fmla="*/ 1189318 w 2408841"/>
              <a:gd name="connsiteY32" fmla="*/ 109442 h 121395"/>
              <a:gd name="connsiteX33" fmla="*/ 1219200 w 2408841"/>
              <a:gd name="connsiteY33" fmla="*/ 85537 h 121395"/>
              <a:gd name="connsiteX34" fmla="*/ 1237130 w 2408841"/>
              <a:gd name="connsiteY34" fmla="*/ 73584 h 121395"/>
              <a:gd name="connsiteX35" fmla="*/ 1255059 w 2408841"/>
              <a:gd name="connsiteY35" fmla="*/ 67607 h 121395"/>
              <a:gd name="connsiteX36" fmla="*/ 1290918 w 2408841"/>
              <a:gd name="connsiteY36" fmla="*/ 43701 h 121395"/>
              <a:gd name="connsiteX37" fmla="*/ 1308847 w 2408841"/>
              <a:gd name="connsiteY37" fmla="*/ 31748 h 121395"/>
              <a:gd name="connsiteX38" fmla="*/ 1350683 w 2408841"/>
              <a:gd name="connsiteY38" fmla="*/ 49678 h 121395"/>
              <a:gd name="connsiteX39" fmla="*/ 1392518 w 2408841"/>
              <a:gd name="connsiteY39" fmla="*/ 97489 h 121395"/>
              <a:gd name="connsiteX40" fmla="*/ 1404471 w 2408841"/>
              <a:gd name="connsiteY40" fmla="*/ 115419 h 121395"/>
              <a:gd name="connsiteX41" fmla="*/ 1464236 w 2408841"/>
              <a:gd name="connsiteY41" fmla="*/ 103466 h 121395"/>
              <a:gd name="connsiteX42" fmla="*/ 1494118 w 2408841"/>
              <a:gd name="connsiteY42" fmla="*/ 67607 h 121395"/>
              <a:gd name="connsiteX43" fmla="*/ 1512047 w 2408841"/>
              <a:gd name="connsiteY43" fmla="*/ 55654 h 121395"/>
              <a:gd name="connsiteX44" fmla="*/ 1524000 w 2408841"/>
              <a:gd name="connsiteY44" fmla="*/ 37725 h 121395"/>
              <a:gd name="connsiteX45" fmla="*/ 1559859 w 2408841"/>
              <a:gd name="connsiteY45" fmla="*/ 13819 h 121395"/>
              <a:gd name="connsiteX46" fmla="*/ 1601694 w 2408841"/>
              <a:gd name="connsiteY46" fmla="*/ 19795 h 121395"/>
              <a:gd name="connsiteX47" fmla="*/ 1655483 w 2408841"/>
              <a:gd name="connsiteY47" fmla="*/ 37725 h 121395"/>
              <a:gd name="connsiteX48" fmla="*/ 1673412 w 2408841"/>
              <a:gd name="connsiteY48" fmla="*/ 43701 h 121395"/>
              <a:gd name="connsiteX49" fmla="*/ 1691341 w 2408841"/>
              <a:gd name="connsiteY49" fmla="*/ 49678 h 121395"/>
              <a:gd name="connsiteX50" fmla="*/ 1703294 w 2408841"/>
              <a:gd name="connsiteY50" fmla="*/ 67607 h 121395"/>
              <a:gd name="connsiteX51" fmla="*/ 1727200 w 2408841"/>
              <a:gd name="connsiteY51" fmla="*/ 73584 h 121395"/>
              <a:gd name="connsiteX52" fmla="*/ 1780989 w 2408841"/>
              <a:gd name="connsiteY52" fmla="*/ 97489 h 121395"/>
              <a:gd name="connsiteX53" fmla="*/ 1834777 w 2408841"/>
              <a:gd name="connsiteY53" fmla="*/ 85537 h 121395"/>
              <a:gd name="connsiteX54" fmla="*/ 1858683 w 2408841"/>
              <a:gd name="connsiteY54" fmla="*/ 73584 h 121395"/>
              <a:gd name="connsiteX55" fmla="*/ 1876612 w 2408841"/>
              <a:gd name="connsiteY55" fmla="*/ 67607 h 121395"/>
              <a:gd name="connsiteX56" fmla="*/ 1912471 w 2408841"/>
              <a:gd name="connsiteY56" fmla="*/ 43701 h 121395"/>
              <a:gd name="connsiteX57" fmla="*/ 1930400 w 2408841"/>
              <a:gd name="connsiteY57" fmla="*/ 31748 h 121395"/>
              <a:gd name="connsiteX58" fmla="*/ 1984189 w 2408841"/>
              <a:gd name="connsiteY58" fmla="*/ 7842 h 121395"/>
              <a:gd name="connsiteX59" fmla="*/ 2055906 w 2408841"/>
              <a:gd name="connsiteY59" fmla="*/ 25772 h 121395"/>
              <a:gd name="connsiteX60" fmla="*/ 2073836 w 2408841"/>
              <a:gd name="connsiteY60" fmla="*/ 31748 h 121395"/>
              <a:gd name="connsiteX61" fmla="*/ 2091765 w 2408841"/>
              <a:gd name="connsiteY61" fmla="*/ 37725 h 121395"/>
              <a:gd name="connsiteX62" fmla="*/ 2109694 w 2408841"/>
              <a:gd name="connsiteY62" fmla="*/ 55654 h 121395"/>
              <a:gd name="connsiteX63" fmla="*/ 2121647 w 2408841"/>
              <a:gd name="connsiteY63" fmla="*/ 73584 h 121395"/>
              <a:gd name="connsiteX64" fmla="*/ 2139577 w 2408841"/>
              <a:gd name="connsiteY64" fmla="*/ 79560 h 121395"/>
              <a:gd name="connsiteX65" fmla="*/ 2193365 w 2408841"/>
              <a:gd name="connsiteY65" fmla="*/ 61631 h 121395"/>
              <a:gd name="connsiteX66" fmla="*/ 2211294 w 2408841"/>
              <a:gd name="connsiteY66" fmla="*/ 55654 h 121395"/>
              <a:gd name="connsiteX67" fmla="*/ 2253130 w 2408841"/>
              <a:gd name="connsiteY67" fmla="*/ 67607 h 121395"/>
              <a:gd name="connsiteX68" fmla="*/ 2265083 w 2408841"/>
              <a:gd name="connsiteY68" fmla="*/ 85537 h 121395"/>
              <a:gd name="connsiteX69" fmla="*/ 2318871 w 2408841"/>
              <a:gd name="connsiteY69" fmla="*/ 115419 h 121395"/>
              <a:gd name="connsiteX70" fmla="*/ 2354730 w 2408841"/>
              <a:gd name="connsiteY70" fmla="*/ 97489 h 121395"/>
              <a:gd name="connsiteX71" fmla="*/ 2396565 w 2408841"/>
              <a:gd name="connsiteY71" fmla="*/ 49678 h 121395"/>
              <a:gd name="connsiteX72" fmla="*/ 2384612 w 2408841"/>
              <a:gd name="connsiteY72" fmla="*/ 31748 h 1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408841" h="121395">
                <a:moveTo>
                  <a:pt x="0" y="37725"/>
                </a:moveTo>
                <a:cubicBezTo>
                  <a:pt x="48289" y="29676"/>
                  <a:pt x="24361" y="35580"/>
                  <a:pt x="71718" y="19795"/>
                </a:cubicBezTo>
                <a:lnTo>
                  <a:pt x="89647" y="13819"/>
                </a:lnTo>
                <a:cubicBezTo>
                  <a:pt x="95624" y="9835"/>
                  <a:pt x="100424" y="2516"/>
                  <a:pt x="107577" y="1866"/>
                </a:cubicBezTo>
                <a:cubicBezTo>
                  <a:pt x="128101" y="0"/>
                  <a:pt x="157930" y="8477"/>
                  <a:pt x="179294" y="13819"/>
                </a:cubicBezTo>
                <a:cubicBezTo>
                  <a:pt x="185271" y="17803"/>
                  <a:pt x="190799" y="22560"/>
                  <a:pt x="197224" y="25772"/>
                </a:cubicBezTo>
                <a:cubicBezTo>
                  <a:pt x="202859" y="28589"/>
                  <a:pt x="209911" y="28254"/>
                  <a:pt x="215153" y="31748"/>
                </a:cubicBezTo>
                <a:cubicBezTo>
                  <a:pt x="244525" y="51329"/>
                  <a:pt x="222987" y="45558"/>
                  <a:pt x="245036" y="67607"/>
                </a:cubicBezTo>
                <a:cubicBezTo>
                  <a:pt x="250115" y="72686"/>
                  <a:pt x="256401" y="76643"/>
                  <a:pt x="262965" y="79560"/>
                </a:cubicBezTo>
                <a:cubicBezTo>
                  <a:pt x="274479" y="84677"/>
                  <a:pt x="286871" y="87529"/>
                  <a:pt x="298824" y="91513"/>
                </a:cubicBezTo>
                <a:lnTo>
                  <a:pt x="316753" y="97489"/>
                </a:lnTo>
                <a:cubicBezTo>
                  <a:pt x="342651" y="95497"/>
                  <a:pt x="368790" y="95564"/>
                  <a:pt x="394447" y="91513"/>
                </a:cubicBezTo>
                <a:cubicBezTo>
                  <a:pt x="406892" y="89548"/>
                  <a:pt x="418353" y="83544"/>
                  <a:pt x="430306" y="79560"/>
                </a:cubicBezTo>
                <a:lnTo>
                  <a:pt x="448236" y="73584"/>
                </a:lnTo>
                <a:cubicBezTo>
                  <a:pt x="465903" y="20577"/>
                  <a:pt x="450022" y="48768"/>
                  <a:pt x="567765" y="67607"/>
                </a:cubicBezTo>
                <a:cubicBezTo>
                  <a:pt x="580206" y="69598"/>
                  <a:pt x="603624" y="79560"/>
                  <a:pt x="603624" y="79560"/>
                </a:cubicBezTo>
                <a:cubicBezTo>
                  <a:pt x="607608" y="85536"/>
                  <a:pt x="609968" y="93002"/>
                  <a:pt x="615577" y="97489"/>
                </a:cubicBezTo>
                <a:cubicBezTo>
                  <a:pt x="619477" y="100609"/>
                  <a:pt x="655847" y="109051"/>
                  <a:pt x="657412" y="109442"/>
                </a:cubicBezTo>
                <a:cubicBezTo>
                  <a:pt x="665381" y="107450"/>
                  <a:pt x="673768" y="106702"/>
                  <a:pt x="681318" y="103466"/>
                </a:cubicBezTo>
                <a:cubicBezTo>
                  <a:pt x="687920" y="100637"/>
                  <a:pt x="692823" y="94725"/>
                  <a:pt x="699247" y="91513"/>
                </a:cubicBezTo>
                <a:cubicBezTo>
                  <a:pt x="704882" y="88696"/>
                  <a:pt x="711200" y="87529"/>
                  <a:pt x="717177" y="85537"/>
                </a:cubicBezTo>
                <a:cubicBezTo>
                  <a:pt x="740725" y="69838"/>
                  <a:pt x="736824" y="70167"/>
                  <a:pt x="770965" y="61631"/>
                </a:cubicBezTo>
                <a:cubicBezTo>
                  <a:pt x="784327" y="58290"/>
                  <a:pt x="822001" y="49520"/>
                  <a:pt x="830730" y="43701"/>
                </a:cubicBezTo>
                <a:lnTo>
                  <a:pt x="866589" y="19795"/>
                </a:lnTo>
                <a:lnTo>
                  <a:pt x="884518" y="7842"/>
                </a:lnTo>
                <a:cubicBezTo>
                  <a:pt x="910850" y="11604"/>
                  <a:pt x="926163" y="7653"/>
                  <a:pt x="944283" y="25772"/>
                </a:cubicBezTo>
                <a:cubicBezTo>
                  <a:pt x="949362" y="30851"/>
                  <a:pt x="950627" y="39214"/>
                  <a:pt x="956236" y="43701"/>
                </a:cubicBezTo>
                <a:cubicBezTo>
                  <a:pt x="961155" y="47636"/>
                  <a:pt x="968658" y="46619"/>
                  <a:pt x="974165" y="49678"/>
                </a:cubicBezTo>
                <a:cubicBezTo>
                  <a:pt x="986723" y="56655"/>
                  <a:pt x="998071" y="65615"/>
                  <a:pt x="1010024" y="73584"/>
                </a:cubicBezTo>
                <a:lnTo>
                  <a:pt x="1063812" y="109442"/>
                </a:lnTo>
                <a:lnTo>
                  <a:pt x="1081741" y="121395"/>
                </a:lnTo>
                <a:cubicBezTo>
                  <a:pt x="1111624" y="119403"/>
                  <a:pt x="1141623" y="118726"/>
                  <a:pt x="1171389" y="115419"/>
                </a:cubicBezTo>
                <a:cubicBezTo>
                  <a:pt x="1177650" y="114723"/>
                  <a:pt x="1184399" y="113377"/>
                  <a:pt x="1189318" y="109442"/>
                </a:cubicBezTo>
                <a:cubicBezTo>
                  <a:pt x="1227933" y="78549"/>
                  <a:pt x="1174138" y="100557"/>
                  <a:pt x="1219200" y="85537"/>
                </a:cubicBezTo>
                <a:cubicBezTo>
                  <a:pt x="1225177" y="81553"/>
                  <a:pt x="1230705" y="76796"/>
                  <a:pt x="1237130" y="73584"/>
                </a:cubicBezTo>
                <a:cubicBezTo>
                  <a:pt x="1242765" y="70767"/>
                  <a:pt x="1249552" y="70666"/>
                  <a:pt x="1255059" y="67607"/>
                </a:cubicBezTo>
                <a:cubicBezTo>
                  <a:pt x="1267617" y="60630"/>
                  <a:pt x="1278965" y="51670"/>
                  <a:pt x="1290918" y="43701"/>
                </a:cubicBezTo>
                <a:lnTo>
                  <a:pt x="1308847" y="31748"/>
                </a:lnTo>
                <a:cubicBezTo>
                  <a:pt x="1324617" y="35691"/>
                  <a:pt x="1339127" y="36471"/>
                  <a:pt x="1350683" y="49678"/>
                </a:cubicBezTo>
                <a:cubicBezTo>
                  <a:pt x="1399491" y="105457"/>
                  <a:pt x="1352178" y="70597"/>
                  <a:pt x="1392518" y="97489"/>
                </a:cubicBezTo>
                <a:cubicBezTo>
                  <a:pt x="1396502" y="103466"/>
                  <a:pt x="1397459" y="113861"/>
                  <a:pt x="1404471" y="115419"/>
                </a:cubicBezTo>
                <a:cubicBezTo>
                  <a:pt x="1420949" y="119081"/>
                  <a:pt x="1447071" y="109187"/>
                  <a:pt x="1464236" y="103466"/>
                </a:cubicBezTo>
                <a:cubicBezTo>
                  <a:pt x="1475988" y="85838"/>
                  <a:pt x="1476863" y="81986"/>
                  <a:pt x="1494118" y="67607"/>
                </a:cubicBezTo>
                <a:cubicBezTo>
                  <a:pt x="1499636" y="63009"/>
                  <a:pt x="1506071" y="59638"/>
                  <a:pt x="1512047" y="55654"/>
                </a:cubicBezTo>
                <a:cubicBezTo>
                  <a:pt x="1516031" y="49678"/>
                  <a:pt x="1518594" y="42455"/>
                  <a:pt x="1524000" y="37725"/>
                </a:cubicBezTo>
                <a:cubicBezTo>
                  <a:pt x="1534811" y="28265"/>
                  <a:pt x="1559859" y="13819"/>
                  <a:pt x="1559859" y="13819"/>
                </a:cubicBezTo>
                <a:cubicBezTo>
                  <a:pt x="1573804" y="15811"/>
                  <a:pt x="1587968" y="16628"/>
                  <a:pt x="1601694" y="19795"/>
                </a:cubicBezTo>
                <a:cubicBezTo>
                  <a:pt x="1601705" y="19797"/>
                  <a:pt x="1646513" y="34735"/>
                  <a:pt x="1655483" y="37725"/>
                </a:cubicBezTo>
                <a:lnTo>
                  <a:pt x="1673412" y="43701"/>
                </a:lnTo>
                <a:lnTo>
                  <a:pt x="1691341" y="49678"/>
                </a:lnTo>
                <a:cubicBezTo>
                  <a:pt x="1695325" y="55654"/>
                  <a:pt x="1697318" y="63623"/>
                  <a:pt x="1703294" y="67607"/>
                </a:cubicBezTo>
                <a:cubicBezTo>
                  <a:pt x="1710128" y="72163"/>
                  <a:pt x="1719332" y="71224"/>
                  <a:pt x="1727200" y="73584"/>
                </a:cubicBezTo>
                <a:cubicBezTo>
                  <a:pt x="1765994" y="85223"/>
                  <a:pt x="1754787" y="80023"/>
                  <a:pt x="1780989" y="97489"/>
                </a:cubicBezTo>
                <a:cubicBezTo>
                  <a:pt x="1802475" y="93908"/>
                  <a:pt x="1816054" y="93561"/>
                  <a:pt x="1834777" y="85537"/>
                </a:cubicBezTo>
                <a:cubicBezTo>
                  <a:pt x="1842966" y="82028"/>
                  <a:pt x="1850494" y="77094"/>
                  <a:pt x="1858683" y="73584"/>
                </a:cubicBezTo>
                <a:cubicBezTo>
                  <a:pt x="1864473" y="71102"/>
                  <a:pt x="1871105" y="70666"/>
                  <a:pt x="1876612" y="67607"/>
                </a:cubicBezTo>
                <a:cubicBezTo>
                  <a:pt x="1889170" y="60630"/>
                  <a:pt x="1900518" y="51670"/>
                  <a:pt x="1912471" y="43701"/>
                </a:cubicBezTo>
                <a:cubicBezTo>
                  <a:pt x="1918447" y="39717"/>
                  <a:pt x="1923586" y="34019"/>
                  <a:pt x="1930400" y="31748"/>
                </a:cubicBezTo>
                <a:cubicBezTo>
                  <a:pt x="1973073" y="17524"/>
                  <a:pt x="1955775" y="26784"/>
                  <a:pt x="1984189" y="7842"/>
                </a:cubicBezTo>
                <a:cubicBezTo>
                  <a:pt x="2032478" y="15891"/>
                  <a:pt x="2008548" y="9986"/>
                  <a:pt x="2055906" y="25772"/>
                </a:cubicBezTo>
                <a:lnTo>
                  <a:pt x="2073836" y="31748"/>
                </a:lnTo>
                <a:lnTo>
                  <a:pt x="2091765" y="37725"/>
                </a:lnTo>
                <a:cubicBezTo>
                  <a:pt x="2097741" y="43701"/>
                  <a:pt x="2104283" y="49161"/>
                  <a:pt x="2109694" y="55654"/>
                </a:cubicBezTo>
                <a:cubicBezTo>
                  <a:pt x="2114292" y="61172"/>
                  <a:pt x="2116038" y="69097"/>
                  <a:pt x="2121647" y="73584"/>
                </a:cubicBezTo>
                <a:cubicBezTo>
                  <a:pt x="2126566" y="77519"/>
                  <a:pt x="2133600" y="77568"/>
                  <a:pt x="2139577" y="79560"/>
                </a:cubicBezTo>
                <a:lnTo>
                  <a:pt x="2193365" y="61631"/>
                </a:lnTo>
                <a:lnTo>
                  <a:pt x="2211294" y="55654"/>
                </a:lnTo>
                <a:cubicBezTo>
                  <a:pt x="2212852" y="56044"/>
                  <a:pt x="2249235" y="64491"/>
                  <a:pt x="2253130" y="67607"/>
                </a:cubicBezTo>
                <a:cubicBezTo>
                  <a:pt x="2258739" y="72094"/>
                  <a:pt x="2259677" y="80807"/>
                  <a:pt x="2265083" y="85537"/>
                </a:cubicBezTo>
                <a:cubicBezTo>
                  <a:pt x="2290374" y="107667"/>
                  <a:pt x="2294246" y="107210"/>
                  <a:pt x="2318871" y="115419"/>
                </a:cubicBezTo>
                <a:cubicBezTo>
                  <a:pt x="2331659" y="111156"/>
                  <a:pt x="2345189" y="108392"/>
                  <a:pt x="2354730" y="97489"/>
                </a:cubicBezTo>
                <a:cubicBezTo>
                  <a:pt x="2403540" y="41708"/>
                  <a:pt x="2356223" y="76573"/>
                  <a:pt x="2396565" y="49678"/>
                </a:cubicBezTo>
                <a:cubicBezTo>
                  <a:pt x="2404431" y="26078"/>
                  <a:pt x="2408841" y="31748"/>
                  <a:pt x="2384612" y="31748"/>
                </a:cubicBezTo>
              </a:path>
            </a:pathLst>
          </a:custGeom>
          <a:noFill/>
          <a:ln w="19050" cap="flat" cmpd="sng" algn="ctr">
            <a:solidFill>
              <a:schemeClr val="bg2"/>
            </a:solidFill>
            <a:prstDash val="solid"/>
            <a:round/>
            <a:headEnd type="none" w="med" len="med"/>
            <a:tailEnd type="non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cxnSp>
        <p:nvCxnSpPr>
          <p:cNvPr id="8" name="Straight Arrow Connector 7"/>
          <p:cNvCxnSpPr/>
          <p:nvPr/>
        </p:nvCxnSpPr>
        <p:spPr bwMode="auto">
          <a:xfrm>
            <a:off x="533400" y="4724400"/>
            <a:ext cx="1066800" cy="685800"/>
          </a:xfrm>
          <a:prstGeom prst="straightConnector1">
            <a:avLst/>
          </a:prstGeom>
          <a:solidFill>
            <a:schemeClr val="accent1"/>
          </a:solidFill>
          <a:ln w="19050" cap="flat" cmpd="sng" algn="ctr">
            <a:solidFill>
              <a:schemeClr val="tx2"/>
            </a:solidFill>
            <a:prstDash val="solid"/>
            <a:round/>
            <a:headEnd type="none" w="med" len="med"/>
            <a:tailEnd type="arrow"/>
          </a:ln>
          <a:effectLst/>
        </p:spPr>
      </p:cxnSp>
      <p:cxnSp>
        <p:nvCxnSpPr>
          <p:cNvPr id="10" name="Straight Arrow Connector 9"/>
          <p:cNvCxnSpPr/>
          <p:nvPr/>
        </p:nvCxnSpPr>
        <p:spPr bwMode="auto">
          <a:xfrm flipV="1">
            <a:off x="1676400" y="4800600"/>
            <a:ext cx="762000" cy="609600"/>
          </a:xfrm>
          <a:prstGeom prst="straightConnector1">
            <a:avLst/>
          </a:prstGeom>
          <a:solidFill>
            <a:schemeClr val="accent1"/>
          </a:solidFill>
          <a:ln w="19050" cap="flat" cmpd="sng" algn="ctr">
            <a:solidFill>
              <a:schemeClr val="tx2"/>
            </a:solidFill>
            <a:prstDash val="solid"/>
            <a:round/>
            <a:headEnd type="none" w="med" len="med"/>
            <a:tailEnd type="arrow"/>
          </a:ln>
          <a:effectLst/>
        </p:spPr>
      </p:cxnSp>
      <p:sp>
        <p:nvSpPr>
          <p:cNvPr id="11" name="Oval 10"/>
          <p:cNvSpPr/>
          <p:nvPr/>
        </p:nvSpPr>
        <p:spPr bwMode="auto">
          <a:xfrm>
            <a:off x="228600" y="4419600"/>
            <a:ext cx="304800" cy="304800"/>
          </a:xfrm>
          <a:prstGeom prst="ellipse">
            <a:avLst/>
          </a:prstGeom>
          <a:solidFill>
            <a:srgbClr val="FF0000"/>
          </a:solidFill>
          <a:ln w="31750" cap="flat" cmpd="sng" algn="ctr">
            <a:no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cxnSp>
        <p:nvCxnSpPr>
          <p:cNvPr id="13" name="Straight Connector 12"/>
          <p:cNvCxnSpPr/>
          <p:nvPr/>
        </p:nvCxnSpPr>
        <p:spPr bwMode="auto">
          <a:xfrm>
            <a:off x="1630080" y="4443504"/>
            <a:ext cx="0" cy="990600"/>
          </a:xfrm>
          <a:prstGeom prst="line">
            <a:avLst/>
          </a:prstGeom>
          <a:solidFill>
            <a:schemeClr val="accent1"/>
          </a:solidFill>
          <a:ln w="19050" cap="flat" cmpd="sng" algn="ctr">
            <a:solidFill>
              <a:schemeClr val="bg2"/>
            </a:solidFill>
            <a:prstDash val="solid"/>
            <a:round/>
            <a:headEnd type="none" w="med" len="med"/>
            <a:tailEnd type="none" w="med" len="sm"/>
          </a:ln>
          <a:effectLst/>
        </p:spPr>
      </p:cxnSp>
      <p:sp>
        <p:nvSpPr>
          <p:cNvPr id="17" name="Freeform 16"/>
          <p:cNvSpPr/>
          <p:nvPr/>
        </p:nvSpPr>
        <p:spPr bwMode="auto">
          <a:xfrm>
            <a:off x="1398494" y="5211482"/>
            <a:ext cx="221130" cy="64738"/>
          </a:xfrm>
          <a:custGeom>
            <a:avLst/>
            <a:gdLst>
              <a:gd name="connsiteX0" fmla="*/ 221130 w 221130"/>
              <a:gd name="connsiteY0" fmla="*/ 11953 h 64738"/>
              <a:gd name="connsiteX1" fmla="*/ 185271 w 221130"/>
              <a:gd name="connsiteY1" fmla="*/ 5977 h 64738"/>
              <a:gd name="connsiteX2" fmla="*/ 167341 w 221130"/>
              <a:gd name="connsiteY2" fmla="*/ 0 h 64738"/>
              <a:gd name="connsiteX3" fmla="*/ 107577 w 221130"/>
              <a:gd name="connsiteY3" fmla="*/ 5977 h 64738"/>
              <a:gd name="connsiteX4" fmla="*/ 65741 w 221130"/>
              <a:gd name="connsiteY4" fmla="*/ 17930 h 64738"/>
              <a:gd name="connsiteX5" fmla="*/ 29882 w 221130"/>
              <a:gd name="connsiteY5" fmla="*/ 41836 h 64738"/>
              <a:gd name="connsiteX6" fmla="*/ 0 w 221130"/>
              <a:gd name="connsiteY6" fmla="*/ 59765 h 6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130" h="64738">
                <a:moveTo>
                  <a:pt x="221130" y="11953"/>
                </a:moveTo>
                <a:cubicBezTo>
                  <a:pt x="209177" y="9961"/>
                  <a:pt x="197100" y="8606"/>
                  <a:pt x="185271" y="5977"/>
                </a:cubicBezTo>
                <a:cubicBezTo>
                  <a:pt x="179121" y="4610"/>
                  <a:pt x="173641" y="0"/>
                  <a:pt x="167341" y="0"/>
                </a:cubicBezTo>
                <a:cubicBezTo>
                  <a:pt x="147320" y="0"/>
                  <a:pt x="127498" y="3985"/>
                  <a:pt x="107577" y="5977"/>
                </a:cubicBezTo>
                <a:cubicBezTo>
                  <a:pt x="101946" y="7385"/>
                  <a:pt x="72759" y="14031"/>
                  <a:pt x="65741" y="17930"/>
                </a:cubicBezTo>
                <a:cubicBezTo>
                  <a:pt x="53183" y="24907"/>
                  <a:pt x="29882" y="41836"/>
                  <a:pt x="29882" y="41836"/>
                </a:cubicBezTo>
                <a:cubicBezTo>
                  <a:pt x="14615" y="64738"/>
                  <a:pt x="25113" y="59765"/>
                  <a:pt x="0" y="59765"/>
                </a:cubicBezTo>
              </a:path>
            </a:pathLst>
          </a:custGeom>
          <a:noFill/>
          <a:ln w="190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18" name="TextBox 17"/>
          <p:cNvSpPr txBox="1"/>
          <p:nvPr/>
        </p:nvSpPr>
        <p:spPr>
          <a:xfrm>
            <a:off x="1327524" y="4848408"/>
            <a:ext cx="317715" cy="400110"/>
          </a:xfrm>
          <a:prstGeom prst="rect">
            <a:avLst/>
          </a:prstGeom>
          <a:noFill/>
        </p:spPr>
        <p:txBody>
          <a:bodyPr wrap="none" rtlCol="0">
            <a:spAutoFit/>
          </a:bodyPr>
          <a:lstStyle/>
          <a:p>
            <a:r>
              <a:rPr lang="en-US" sz="2000" b="1" dirty="0">
                <a:sym typeface="Symbol"/>
              </a:rPr>
              <a:t></a:t>
            </a:r>
            <a:endParaRPr lang="en-US" sz="2000" b="1" dirty="0"/>
          </a:p>
        </p:txBody>
      </p:sp>
      <p:cxnSp>
        <p:nvCxnSpPr>
          <p:cNvPr id="21" name="Straight Arrow Connector 20"/>
          <p:cNvCxnSpPr/>
          <p:nvPr/>
        </p:nvCxnSpPr>
        <p:spPr bwMode="auto">
          <a:xfrm>
            <a:off x="1697319" y="5459878"/>
            <a:ext cx="588681" cy="407522"/>
          </a:xfrm>
          <a:prstGeom prst="straightConnector1">
            <a:avLst/>
          </a:prstGeom>
          <a:solidFill>
            <a:schemeClr val="accent1"/>
          </a:solidFill>
          <a:ln w="19050" cap="flat" cmpd="sng" algn="ctr">
            <a:solidFill>
              <a:schemeClr val="tx2"/>
            </a:solidFill>
            <a:prstDash val="sysDash"/>
            <a:round/>
            <a:headEnd type="none" w="med" len="med"/>
            <a:tailEnd type="arrow"/>
          </a:ln>
          <a:effectLst/>
        </p:spPr>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http://uwacadweb.uwyo.edu/JSHINKER/animations/global/gifs/nswrs_web.gif"/>
          <p:cNvPicPr>
            <a:picLocks noChangeAspect="1" noChangeArrowheads="1" noCrop="1"/>
          </p:cNvPicPr>
          <p:nvPr/>
        </p:nvPicPr>
        <p:blipFill>
          <a:blip r:embed="rId2" cstate="print"/>
          <a:srcRect/>
          <a:stretch>
            <a:fillRect/>
          </a:stretch>
        </p:blipFill>
        <p:spPr bwMode="auto">
          <a:xfrm>
            <a:off x="381000" y="990600"/>
            <a:ext cx="8458200" cy="5739047"/>
          </a:xfrm>
          <a:prstGeom prst="rect">
            <a:avLst/>
          </a:prstGeom>
          <a:solidFill>
            <a:schemeClr val="tx1"/>
          </a:solidFill>
          <a:ln>
            <a:noFill/>
          </a:ln>
        </p:spPr>
      </p:pic>
      <p:sp>
        <p:nvSpPr>
          <p:cNvPr id="3" name="Rectangle 2"/>
          <p:cNvSpPr txBox="1">
            <a:spLocks noChangeArrowheads="1"/>
          </p:cNvSpPr>
          <p:nvPr/>
        </p:nvSpPr>
        <p:spPr>
          <a:xfrm>
            <a:off x="0" y="304800"/>
            <a:ext cx="9144000" cy="685800"/>
          </a:xfrm>
          <a:prstGeom prst="rect">
            <a:avLst/>
          </a:prstGeom>
          <a:effectLst>
            <a:outerShdw blurRad="50800" dist="38100" dir="2700000" algn="tl" rotWithShape="0">
              <a:prstClr val="black"/>
            </a:outerShdw>
          </a:effectLst>
        </p:spPr>
        <p:txBody>
          <a:bodyPr/>
          <a:lstStyle/>
          <a:p>
            <a:pPr>
              <a:defRPr/>
            </a:pPr>
            <a:r>
              <a:rPr lang="en-US" b="1" kern="0" dirty="0">
                <a:solidFill>
                  <a:schemeClr val="accent2"/>
                </a:solidFill>
                <a:latin typeface="Arial" charset="0"/>
                <a:ea typeface="SimSun" pitchFamily="2" charset="-122"/>
              </a:rPr>
              <a:t>Seasonal Variations in Surface</a:t>
            </a:r>
            <a:r>
              <a:rPr lang="en-US" b="1" kern="0" dirty="0">
                <a:solidFill>
                  <a:srgbClr val="FF3300"/>
                </a:solidFill>
                <a:latin typeface="Arial" charset="0"/>
                <a:ea typeface="SimSun" pitchFamily="2" charset="-122"/>
              </a:rPr>
              <a:t> Net Solar Radiation </a:t>
            </a:r>
          </a:p>
        </p:txBody>
      </p:sp>
      <p:sp>
        <p:nvSpPr>
          <p:cNvPr id="4" name="Line 4"/>
          <p:cNvSpPr>
            <a:spLocks noChangeShapeType="1"/>
          </p:cNvSpPr>
          <p:nvPr/>
        </p:nvSpPr>
        <p:spPr bwMode="auto">
          <a:xfrm>
            <a:off x="0" y="9144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sp>
        <p:nvSpPr>
          <p:cNvPr id="5" name="TextBox 4"/>
          <p:cNvSpPr txBox="1"/>
          <p:nvPr/>
        </p:nvSpPr>
        <p:spPr>
          <a:xfrm>
            <a:off x="4712102" y="5505271"/>
            <a:ext cx="4203298" cy="1200329"/>
          </a:xfrm>
          <a:prstGeom prst="rect">
            <a:avLst/>
          </a:prstGeom>
          <a:noFill/>
        </p:spPr>
        <p:txBody>
          <a:bodyPr wrap="square" rtlCol="0">
            <a:spAutoFit/>
          </a:bodyPr>
          <a:lstStyle/>
          <a:p>
            <a:pPr algn="l"/>
            <a:r>
              <a:rPr lang="en-US" sz="1800" b="1" dirty="0">
                <a:solidFill>
                  <a:schemeClr val="bg1"/>
                </a:solidFill>
              </a:rPr>
              <a:t>Depends on:</a:t>
            </a:r>
          </a:p>
          <a:p>
            <a:pPr marL="342900" indent="-342900" algn="l">
              <a:buAutoNum type="arabicPeriod"/>
            </a:pPr>
            <a:r>
              <a:rPr lang="en-US" sz="1800" dirty="0"/>
              <a:t>Season and latitude</a:t>
            </a:r>
          </a:p>
          <a:p>
            <a:pPr marL="342900" indent="-342900" algn="l">
              <a:buAutoNum type="arabicPeriod"/>
            </a:pPr>
            <a:r>
              <a:rPr lang="en-US" sz="1800" dirty="0"/>
              <a:t>Atmospheric albedo (clouds and aerosols)</a:t>
            </a:r>
          </a:p>
          <a:p>
            <a:pPr marL="342900" indent="-342900" algn="l">
              <a:buAutoNum type="arabicPeriod"/>
            </a:pPr>
            <a:r>
              <a:rPr lang="en-US" sz="1800" dirty="0"/>
              <a:t>Surface albedo</a:t>
            </a: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274" name="Picture 2" descr="http://geography.uoregon.edu/envchange/clim_animations/gifs/nlwrs_web.gif"/>
          <p:cNvPicPr>
            <a:picLocks noChangeAspect="1" noChangeArrowheads="1" noCrop="1"/>
          </p:cNvPicPr>
          <p:nvPr/>
        </p:nvPicPr>
        <p:blipFill>
          <a:blip r:embed="rId2" cstate="print"/>
          <a:srcRect/>
          <a:stretch>
            <a:fillRect/>
          </a:stretch>
        </p:blipFill>
        <p:spPr bwMode="auto">
          <a:xfrm>
            <a:off x="304800" y="762000"/>
            <a:ext cx="8522420" cy="5791200"/>
          </a:xfrm>
          <a:prstGeom prst="rect">
            <a:avLst/>
          </a:prstGeom>
          <a:solidFill>
            <a:schemeClr val="tx1"/>
          </a:solidFill>
        </p:spPr>
      </p:pic>
      <p:sp>
        <p:nvSpPr>
          <p:cNvPr id="3" name="Rectangle 2"/>
          <p:cNvSpPr txBox="1">
            <a:spLocks noChangeArrowheads="1"/>
          </p:cNvSpPr>
          <p:nvPr/>
        </p:nvSpPr>
        <p:spPr>
          <a:xfrm>
            <a:off x="0" y="152400"/>
            <a:ext cx="9144000" cy="685800"/>
          </a:xfrm>
          <a:prstGeom prst="rect">
            <a:avLst/>
          </a:prstGeom>
          <a:effectLst>
            <a:outerShdw blurRad="50800" dist="38100" dir="2700000" algn="tl" rotWithShape="0">
              <a:prstClr val="black"/>
            </a:outerShdw>
          </a:effectLst>
        </p:spPr>
        <p:txBody>
          <a:bodyPr/>
          <a:lstStyle/>
          <a:p>
            <a:pPr>
              <a:defRPr/>
            </a:pPr>
            <a:r>
              <a:rPr lang="en-US" b="1" kern="0" dirty="0">
                <a:solidFill>
                  <a:schemeClr val="accent2"/>
                </a:solidFill>
                <a:latin typeface="Arial" charset="0"/>
                <a:ea typeface="SimSun" pitchFamily="2" charset="-122"/>
              </a:rPr>
              <a:t>Seasonal Variations in Surface</a:t>
            </a:r>
            <a:r>
              <a:rPr lang="en-US" b="1" kern="0" dirty="0">
                <a:solidFill>
                  <a:srgbClr val="FF3300"/>
                </a:solidFill>
                <a:latin typeface="Arial" charset="0"/>
                <a:ea typeface="SimSun" pitchFamily="2" charset="-122"/>
              </a:rPr>
              <a:t> Net LW Radiation </a:t>
            </a:r>
          </a:p>
        </p:txBody>
      </p:sp>
      <p:sp>
        <p:nvSpPr>
          <p:cNvPr id="4" name="Line 4"/>
          <p:cNvSpPr>
            <a:spLocks noChangeShapeType="1"/>
          </p:cNvSpPr>
          <p:nvPr/>
        </p:nvSpPr>
        <p:spPr bwMode="auto">
          <a:xfrm>
            <a:off x="0" y="7620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sp>
        <p:nvSpPr>
          <p:cNvPr id="5" name="TextBox 4"/>
          <p:cNvSpPr txBox="1"/>
          <p:nvPr/>
        </p:nvSpPr>
        <p:spPr>
          <a:xfrm>
            <a:off x="2788619" y="785392"/>
            <a:ext cx="3150991" cy="369332"/>
          </a:xfrm>
          <a:prstGeom prst="rect">
            <a:avLst/>
          </a:prstGeom>
          <a:noFill/>
        </p:spPr>
        <p:txBody>
          <a:bodyPr wrap="none" rtlCol="0">
            <a:spAutoFit/>
          </a:bodyPr>
          <a:lstStyle/>
          <a:p>
            <a:pPr algn="l"/>
            <a:r>
              <a:rPr lang="en-US" sz="1800" b="1" dirty="0"/>
              <a:t> </a:t>
            </a:r>
            <a:r>
              <a:rPr lang="en-US" sz="1600" b="1" dirty="0"/>
              <a:t>( LW  </a:t>
            </a:r>
            <a:r>
              <a:rPr lang="en-US" sz="1600" b="1" dirty="0">
                <a:latin typeface="Arial" charset="0"/>
                <a:cs typeface="Times New Roman" pitchFamily="18" charset="0"/>
              </a:rPr>
              <a:t>–</a:t>
            </a:r>
            <a:r>
              <a:rPr lang="en-US" sz="1600" b="1" dirty="0">
                <a:sym typeface="Symbol"/>
              </a:rPr>
              <a:t> </a:t>
            </a:r>
            <a:r>
              <a:rPr lang="en-US" sz="1600" b="1" dirty="0"/>
              <a:t>LW   ): </a:t>
            </a:r>
            <a:r>
              <a:rPr lang="en-US" sz="1600" b="1" dirty="0">
                <a:solidFill>
                  <a:srgbClr val="FF0000"/>
                </a:solidFill>
              </a:rPr>
              <a:t>negative = </a:t>
            </a:r>
            <a:r>
              <a:rPr lang="en-US" sz="1600" b="1" dirty="0" err="1">
                <a:solidFill>
                  <a:srgbClr val="FF0000"/>
                </a:solidFill>
              </a:rPr>
              <a:t>sfc.cooling</a:t>
            </a:r>
            <a:endParaRPr lang="en-US" sz="1800" b="1" dirty="0">
              <a:solidFill>
                <a:srgbClr val="FF0000"/>
              </a:solidFill>
            </a:endParaRPr>
          </a:p>
        </p:txBody>
      </p:sp>
      <p:cxnSp>
        <p:nvCxnSpPr>
          <p:cNvPr id="7" name="Straight Arrow Connector 6"/>
          <p:cNvCxnSpPr/>
          <p:nvPr/>
        </p:nvCxnSpPr>
        <p:spPr bwMode="auto">
          <a:xfrm>
            <a:off x="3311772" y="879228"/>
            <a:ext cx="0" cy="228600"/>
          </a:xfrm>
          <a:prstGeom prst="straightConnector1">
            <a:avLst/>
          </a:prstGeom>
          <a:solidFill>
            <a:schemeClr val="accent1"/>
          </a:solidFill>
          <a:ln w="22225" cap="flat" cmpd="sng" algn="ctr">
            <a:solidFill>
              <a:schemeClr val="bg2"/>
            </a:solidFill>
            <a:prstDash val="solid"/>
            <a:round/>
            <a:headEnd type="none" w="med" len="med"/>
            <a:tailEnd type="triangle"/>
          </a:ln>
          <a:effectLst/>
        </p:spPr>
      </p:cxnSp>
      <p:cxnSp>
        <p:nvCxnSpPr>
          <p:cNvPr id="8" name="Straight Arrow Connector 7"/>
          <p:cNvCxnSpPr/>
          <p:nvPr/>
        </p:nvCxnSpPr>
        <p:spPr bwMode="auto">
          <a:xfrm rot="10800000">
            <a:off x="3821724" y="849924"/>
            <a:ext cx="0" cy="228600"/>
          </a:xfrm>
          <a:prstGeom prst="straightConnector1">
            <a:avLst/>
          </a:prstGeom>
          <a:solidFill>
            <a:schemeClr val="accent1"/>
          </a:solidFill>
          <a:ln w="22225" cap="flat" cmpd="sng" algn="ctr">
            <a:solidFill>
              <a:schemeClr val="bg2"/>
            </a:solidFill>
            <a:prstDash val="solid"/>
            <a:round/>
            <a:headEnd type="none" w="med" len="med"/>
            <a:tailEnd type="triangle"/>
          </a:ln>
          <a:effectLst/>
        </p:spPr>
      </p:cxnSp>
      <p:sp>
        <p:nvSpPr>
          <p:cNvPr id="9" name="TextBox 8"/>
          <p:cNvSpPr txBox="1"/>
          <p:nvPr/>
        </p:nvSpPr>
        <p:spPr>
          <a:xfrm>
            <a:off x="4712102" y="5352871"/>
            <a:ext cx="4203298" cy="1477328"/>
          </a:xfrm>
          <a:prstGeom prst="rect">
            <a:avLst/>
          </a:prstGeom>
          <a:noFill/>
        </p:spPr>
        <p:txBody>
          <a:bodyPr wrap="square" rtlCol="0">
            <a:spAutoFit/>
          </a:bodyPr>
          <a:lstStyle/>
          <a:p>
            <a:pPr algn="l"/>
            <a:r>
              <a:rPr lang="en-US" sz="1800" b="1" dirty="0">
                <a:solidFill>
                  <a:schemeClr val="bg1"/>
                </a:solidFill>
              </a:rPr>
              <a:t>Depends on:</a:t>
            </a:r>
          </a:p>
          <a:p>
            <a:pPr marL="342900" indent="-342900" algn="l">
              <a:buAutoNum type="arabicPeriod"/>
            </a:pPr>
            <a:r>
              <a:rPr lang="en-US" sz="1800" dirty="0"/>
              <a:t>Surface temperature (Ts) and type</a:t>
            </a:r>
          </a:p>
          <a:p>
            <a:pPr marL="342900" indent="-342900" algn="l">
              <a:buAutoNum type="arabicPeriod"/>
            </a:pPr>
            <a:r>
              <a:rPr lang="en-US" sz="1800" dirty="0"/>
              <a:t>Near surface air T (Ta) and humidity</a:t>
            </a:r>
          </a:p>
          <a:p>
            <a:pPr marL="342900" indent="-342900" algn="l">
              <a:buAutoNum type="arabicPeriod"/>
            </a:pPr>
            <a:r>
              <a:rPr lang="en-US" sz="1800" dirty="0"/>
              <a:t>Ts </a:t>
            </a:r>
            <a:r>
              <a:rPr lang="en-US" sz="1800" dirty="0">
                <a:sym typeface="Symbol"/>
              </a:rPr>
              <a:t></a:t>
            </a:r>
            <a:r>
              <a:rPr lang="en-US" sz="1800" dirty="0"/>
              <a:t> Ta difference</a:t>
            </a:r>
          </a:p>
          <a:p>
            <a:pPr marL="342900" indent="-342900" algn="l">
              <a:buAutoNum type="arabicPeriod"/>
            </a:pPr>
            <a:r>
              <a:rPr lang="en-US" sz="1800" dirty="0"/>
              <a:t>Cloud amount</a:t>
            </a: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8" name="Picture 2" descr="http://geography.uoregon.edu/envchange/clim_animations/gifs/netrad_web.gif"/>
          <p:cNvPicPr>
            <a:picLocks noChangeAspect="1" noChangeArrowheads="1" noCrop="1"/>
          </p:cNvPicPr>
          <p:nvPr/>
        </p:nvPicPr>
        <p:blipFill>
          <a:blip r:embed="rId2" cstate="print"/>
          <a:srcRect/>
          <a:stretch>
            <a:fillRect/>
          </a:stretch>
        </p:blipFill>
        <p:spPr bwMode="auto">
          <a:xfrm>
            <a:off x="228600" y="685800"/>
            <a:ext cx="8686800" cy="5890013"/>
          </a:xfrm>
          <a:prstGeom prst="rect">
            <a:avLst/>
          </a:prstGeom>
          <a:solidFill>
            <a:schemeClr val="tx1"/>
          </a:solidFill>
        </p:spPr>
      </p:pic>
      <p:sp>
        <p:nvSpPr>
          <p:cNvPr id="3" name="Rectangle 2"/>
          <p:cNvSpPr txBox="1">
            <a:spLocks noChangeArrowheads="1"/>
          </p:cNvSpPr>
          <p:nvPr/>
        </p:nvSpPr>
        <p:spPr>
          <a:xfrm>
            <a:off x="0" y="76200"/>
            <a:ext cx="9144000" cy="685800"/>
          </a:xfrm>
          <a:prstGeom prst="rect">
            <a:avLst/>
          </a:prstGeom>
          <a:effectLst>
            <a:outerShdw blurRad="50800" dist="38100" dir="2700000" algn="tl" rotWithShape="0">
              <a:prstClr val="black"/>
            </a:outerShdw>
          </a:effectLst>
        </p:spPr>
        <p:txBody>
          <a:bodyPr/>
          <a:lstStyle/>
          <a:p>
            <a:pPr>
              <a:defRPr/>
            </a:pPr>
            <a:r>
              <a:rPr lang="en-US" b="1" kern="0" dirty="0">
                <a:solidFill>
                  <a:schemeClr val="accent2"/>
                </a:solidFill>
                <a:latin typeface="Arial" charset="0"/>
                <a:ea typeface="SimSun" pitchFamily="2" charset="-122"/>
              </a:rPr>
              <a:t>Seasonal Variations in Surface</a:t>
            </a:r>
            <a:r>
              <a:rPr lang="en-US" b="1" kern="0" dirty="0">
                <a:solidFill>
                  <a:srgbClr val="FF3300"/>
                </a:solidFill>
                <a:latin typeface="Arial" charset="0"/>
                <a:ea typeface="SimSun" pitchFamily="2" charset="-122"/>
              </a:rPr>
              <a:t> Net Radiation </a:t>
            </a:r>
          </a:p>
        </p:txBody>
      </p:sp>
      <p:sp>
        <p:nvSpPr>
          <p:cNvPr id="4" name="Line 4"/>
          <p:cNvSpPr>
            <a:spLocks noChangeShapeType="1"/>
          </p:cNvSpPr>
          <p:nvPr/>
        </p:nvSpPr>
        <p:spPr bwMode="auto">
          <a:xfrm>
            <a:off x="0" y="6096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sp>
        <p:nvSpPr>
          <p:cNvPr id="5" name="Rectangle 4"/>
          <p:cNvSpPr/>
          <p:nvPr/>
        </p:nvSpPr>
        <p:spPr>
          <a:xfrm>
            <a:off x="1764318" y="668214"/>
            <a:ext cx="2887329" cy="400110"/>
          </a:xfrm>
          <a:prstGeom prst="rect">
            <a:avLst/>
          </a:prstGeom>
        </p:spPr>
        <p:txBody>
          <a:bodyPr wrap="none">
            <a:spAutoFit/>
          </a:bodyPr>
          <a:lstStyle/>
          <a:p>
            <a:pPr algn="l"/>
            <a:r>
              <a:rPr lang="en-US" sz="2000" b="1" dirty="0">
                <a:solidFill>
                  <a:srgbClr val="FF0000"/>
                </a:solidFill>
              </a:rPr>
              <a:t>positive = surface warming</a:t>
            </a:r>
            <a:endParaRPr lang="en-US" sz="2400" b="1" dirty="0">
              <a:solidFill>
                <a:srgbClr val="FF0000"/>
              </a:solidFill>
            </a:endParaRPr>
          </a:p>
        </p:txBody>
      </p:sp>
      <p:sp>
        <p:nvSpPr>
          <p:cNvPr id="6" name="TextBox 5"/>
          <p:cNvSpPr txBox="1"/>
          <p:nvPr/>
        </p:nvSpPr>
        <p:spPr>
          <a:xfrm>
            <a:off x="4712102" y="5352871"/>
            <a:ext cx="4203298" cy="1477328"/>
          </a:xfrm>
          <a:prstGeom prst="rect">
            <a:avLst/>
          </a:prstGeom>
          <a:noFill/>
        </p:spPr>
        <p:txBody>
          <a:bodyPr wrap="square" rtlCol="0">
            <a:spAutoFit/>
          </a:bodyPr>
          <a:lstStyle/>
          <a:p>
            <a:pPr algn="l"/>
            <a:r>
              <a:rPr lang="en-US" sz="1800" b="1" dirty="0">
                <a:solidFill>
                  <a:schemeClr val="bg1"/>
                </a:solidFill>
              </a:rPr>
              <a:t>Depends on:</a:t>
            </a:r>
          </a:p>
          <a:p>
            <a:pPr marL="342900" indent="-342900" algn="l">
              <a:buAutoNum type="arabicPeriod"/>
            </a:pPr>
            <a:r>
              <a:rPr lang="en-US" sz="1800" dirty="0"/>
              <a:t>Season and latitude</a:t>
            </a:r>
          </a:p>
          <a:p>
            <a:pPr marL="342900" indent="-342900" algn="l">
              <a:buAutoNum type="arabicPeriod"/>
            </a:pPr>
            <a:r>
              <a:rPr lang="en-US" sz="1800" dirty="0"/>
              <a:t>Atmospheric albedo (clouds and aerosols)</a:t>
            </a:r>
          </a:p>
          <a:p>
            <a:pPr marL="342900" indent="-342900" algn="l">
              <a:buAutoNum type="arabicPeriod"/>
            </a:pPr>
            <a:r>
              <a:rPr lang="en-US" sz="1800" dirty="0"/>
              <a:t>Surface albedo</a:t>
            </a:r>
          </a:p>
          <a:p>
            <a:pPr marL="342900" indent="-342900" algn="l">
              <a:buAutoNum type="arabicPeriod"/>
            </a:pPr>
            <a:r>
              <a:rPr lang="en-US" sz="1800" dirty="0"/>
              <a:t>Ts </a:t>
            </a:r>
            <a:r>
              <a:rPr lang="en-US" sz="1800" dirty="0">
                <a:sym typeface="Symbol"/>
              </a:rPr>
              <a:t> Ta difference</a:t>
            </a:r>
            <a:endParaRPr lang="en-US" sz="1800" dirty="0"/>
          </a:p>
        </p:txBody>
      </p:sp>
    </p:spTree>
  </p:cSld>
  <p:clrMapOvr>
    <a:masterClrMapping/>
  </p:clrMapOvr>
  <p:transition/>
</p:sld>
</file>

<file path=ppt/theme/theme1.xml><?xml version="1.0" encoding="utf-8"?>
<a:theme xmlns:a="http://schemas.openxmlformats.org/drawingml/2006/main" name="Blank Presentation">
  <a:themeElements>
    <a:clrScheme name="">
      <a:dk1>
        <a:srgbClr val="000000"/>
      </a:dk1>
      <a:lt1>
        <a:srgbClr val="FFFFFF"/>
      </a:lt1>
      <a:dk2>
        <a:srgbClr val="3333CC"/>
      </a:dk2>
      <a:lt2>
        <a:srgbClr val="FF3300"/>
      </a:lt2>
      <a:accent1>
        <a:srgbClr val="00CCFF"/>
      </a:accent1>
      <a:accent2>
        <a:srgbClr val="00FFFF"/>
      </a:accent2>
      <a:accent3>
        <a:srgbClr val="ADADE2"/>
      </a:accent3>
      <a:accent4>
        <a:srgbClr val="DADADA"/>
      </a:accent4>
      <a:accent5>
        <a:srgbClr val="AAE2FF"/>
      </a:accent5>
      <a:accent6>
        <a:srgbClr val="00E7E7"/>
      </a:accent6>
      <a:hlink>
        <a:srgbClr val="FF0000"/>
      </a:hlink>
      <a:folHlink>
        <a:srgbClr val="969696"/>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1750" cap="flat" cmpd="sng" algn="ctr">
          <a:solidFill>
            <a:schemeClr val="bg2"/>
          </a:solidFill>
          <a:prstDash val="solid"/>
          <a:round/>
          <a:headEnd type="none" w="med" len="med"/>
          <a:tailEnd type="triangle" w="med" len="sm"/>
        </a:ln>
        <a:effectLst/>
      </a:spPr>
      <a:bodyPr vert="horz" wrap="square" lIns="91440" tIns="45720" rIns="9144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800" b="0" i="0" u="none" strike="noStrike" cap="none" normalizeH="0" baseline="0" smtClean="0">
            <a:ln>
              <a:noFill/>
            </a:ln>
            <a:solidFill>
              <a:schemeClr val="bg2"/>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bg2"/>
          </a:solidFill>
          <a:prstDash val="solid"/>
          <a:round/>
          <a:headEnd type="none" w="med" len="med"/>
          <a:tailEnd type="triangle" w="med" len="sm"/>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bg2"/>
            </a:solidFill>
            <a:effectLst/>
            <a:latin typeface="Arial Narrow"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 typeface="Wingdings" pitchFamily="2" charset="2"/>
          <a:buNone/>
          <a:tabLst/>
          <a:defRPr kumimoji="0" lang="en-US" sz="2000" b="1" i="0" u="none" strike="noStrike" cap="none" normalizeH="0" baseline="0" smtClean="0">
            <a:ln>
              <a:noFill/>
            </a:ln>
            <a:solidFill>
              <a:srgbClr val="CCFFFF"/>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 typeface="Wingdings" pitchFamily="2" charset="2"/>
          <a:buNone/>
          <a:tabLst/>
          <a:defRPr kumimoji="0" lang="en-US" sz="2000" b="1" i="0" u="none" strike="noStrike" cap="none" normalizeH="0" baseline="0" smtClean="0">
            <a:ln>
              <a:noFill/>
            </a:ln>
            <a:solidFill>
              <a:srgbClr val="CCFFFF"/>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28"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Office97\Templates\Blank Presentation.pot</Template>
  <TotalTime>53977</TotalTime>
  <Words>1602</Words>
  <Application>Microsoft Office PowerPoint</Application>
  <PresentationFormat>On-screen Show (4:3)</PresentationFormat>
  <Paragraphs>202</Paragraphs>
  <Slides>38</Slides>
  <Notes>8</Notes>
  <HiddenSlides>2</HiddenSlides>
  <MMClips>0</MMClips>
  <ScaleCrop>false</ScaleCrop>
  <HeadingPairs>
    <vt:vector size="8" baseType="variant">
      <vt:variant>
        <vt:lpstr>Fonts Used</vt:lpstr>
      </vt:variant>
      <vt:variant>
        <vt:i4>8</vt:i4>
      </vt:variant>
      <vt:variant>
        <vt:lpstr>Theme</vt:lpstr>
      </vt:variant>
      <vt:variant>
        <vt:i4>3</vt:i4>
      </vt:variant>
      <vt:variant>
        <vt:lpstr>Embedded OLE Servers</vt:lpstr>
      </vt:variant>
      <vt:variant>
        <vt:i4>1</vt:i4>
      </vt:variant>
      <vt:variant>
        <vt:lpstr>Slide Titles</vt:lpstr>
      </vt:variant>
      <vt:variant>
        <vt:i4>38</vt:i4>
      </vt:variant>
    </vt:vector>
  </HeadingPairs>
  <TitlesOfParts>
    <vt:vector size="50" baseType="lpstr">
      <vt:lpstr>ＭＳ Ｐゴシック</vt:lpstr>
      <vt:lpstr>Arial</vt:lpstr>
      <vt:lpstr>Arial Narrow</vt:lpstr>
      <vt:lpstr>Comic Sans MS</vt:lpstr>
      <vt:lpstr>Microsoft Sans Serif</vt:lpstr>
      <vt:lpstr>Symbol</vt:lpstr>
      <vt:lpstr>Times New Roman</vt:lpstr>
      <vt:lpstr>Wingdings</vt:lpstr>
      <vt:lpstr>Blank Presentation</vt:lpstr>
      <vt:lpstr>1_Default Design</vt:lpstr>
      <vt:lpstr>2_Default Design</vt:lpstr>
      <vt:lpstr>Equation</vt:lpstr>
      <vt:lpstr>Summary of Atmospheric Convection </vt:lpstr>
      <vt:lpstr>A ATM551, Lecture #14  Air–Sea and Land-Atmosphere Interactions</vt:lpstr>
      <vt:lpstr>Outline of Today’s Lecture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Bjerknes feedbacks (warm ENSO phase)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 </vt:lpstr>
      <vt:lpstr>PowerPoint Presentation</vt:lpstr>
    </vt:vector>
  </TitlesOfParts>
  <Company>NCAR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Kevin Trenberth</dc:creator>
  <cp:lastModifiedBy>Dai, Aiguo</cp:lastModifiedBy>
  <cp:revision>843</cp:revision>
  <cp:lastPrinted>2001-10-12T22:50:52Z</cp:lastPrinted>
  <dcterms:created xsi:type="dcterms:W3CDTF">2001-07-28T22:10:26Z</dcterms:created>
  <dcterms:modified xsi:type="dcterms:W3CDTF">2024-02-29T14:52:11Z</dcterms:modified>
</cp:coreProperties>
</file>