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68" r:id="rId2"/>
    <p:sldMasterId id="2147483782" r:id="rId3"/>
    <p:sldMasterId id="2147483792" r:id="rId4"/>
    <p:sldMasterId id="2147483810" r:id="rId5"/>
    <p:sldMasterId id="2147483822" r:id="rId6"/>
    <p:sldMasterId id="2147483824" r:id="rId7"/>
  </p:sldMasterIdLst>
  <p:notesMasterIdLst>
    <p:notesMasterId r:id="rId61"/>
  </p:notesMasterIdLst>
  <p:handoutMasterIdLst>
    <p:handoutMasterId r:id="rId62"/>
  </p:handoutMasterIdLst>
  <p:sldIdLst>
    <p:sldId id="753" r:id="rId8"/>
    <p:sldId id="734" r:id="rId9"/>
    <p:sldId id="468" r:id="rId10"/>
    <p:sldId id="729" r:id="rId11"/>
    <p:sldId id="666" r:id="rId12"/>
    <p:sldId id="667" r:id="rId13"/>
    <p:sldId id="668" r:id="rId14"/>
    <p:sldId id="755" r:id="rId15"/>
    <p:sldId id="756" r:id="rId16"/>
    <p:sldId id="752" r:id="rId17"/>
    <p:sldId id="670" r:id="rId18"/>
    <p:sldId id="671" r:id="rId19"/>
    <p:sldId id="672" r:id="rId20"/>
    <p:sldId id="676" r:id="rId21"/>
    <p:sldId id="677" r:id="rId22"/>
    <p:sldId id="735" r:id="rId23"/>
    <p:sldId id="682" r:id="rId24"/>
    <p:sldId id="681" r:id="rId25"/>
    <p:sldId id="731" r:id="rId26"/>
    <p:sldId id="683" r:id="rId27"/>
    <p:sldId id="524" r:id="rId28"/>
    <p:sldId id="938" r:id="rId29"/>
    <p:sldId id="531" r:id="rId30"/>
    <p:sldId id="933" r:id="rId31"/>
    <p:sldId id="484" r:id="rId32"/>
    <p:sldId id="939" r:id="rId33"/>
    <p:sldId id="684" r:id="rId34"/>
    <p:sldId id="685" r:id="rId35"/>
    <p:sldId id="730" r:id="rId36"/>
    <p:sldId id="739" r:id="rId37"/>
    <p:sldId id="737" r:id="rId38"/>
    <p:sldId id="893" r:id="rId39"/>
    <p:sldId id="738" r:id="rId40"/>
    <p:sldId id="926" r:id="rId41"/>
    <p:sldId id="934" r:id="rId42"/>
    <p:sldId id="928" r:id="rId43"/>
    <p:sldId id="927" r:id="rId44"/>
    <p:sldId id="744" r:id="rId45"/>
    <p:sldId id="743" r:id="rId46"/>
    <p:sldId id="742" r:id="rId47"/>
    <p:sldId id="741" r:id="rId48"/>
    <p:sldId id="726" r:id="rId49"/>
    <p:sldId id="740" r:id="rId50"/>
    <p:sldId id="745" r:id="rId51"/>
    <p:sldId id="746" r:id="rId52"/>
    <p:sldId id="747" r:id="rId53"/>
    <p:sldId id="748" r:id="rId54"/>
    <p:sldId id="749" r:id="rId55"/>
    <p:sldId id="750" r:id="rId56"/>
    <p:sldId id="751" r:id="rId57"/>
    <p:sldId id="521" r:id="rId58"/>
    <p:sldId id="754" r:id="rId59"/>
    <p:sldId id="688" r:id="rId60"/>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52" autoAdjust="0"/>
    <p:restoredTop sz="93873" autoAdjust="0"/>
  </p:normalViewPr>
  <p:slideViewPr>
    <p:cSldViewPr>
      <p:cViewPr varScale="1">
        <p:scale>
          <a:sx n="86" d="100"/>
          <a:sy n="86" d="100"/>
        </p:scale>
        <p:origin x="291"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34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275042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335928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40590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Causes: reddening</a:t>
            </a:r>
            <a:r>
              <a:rPr lang="en-US" baseline="0" dirty="0"/>
              <a:t> of ENSO forced by atmospheric stochastic forcing. But the exact time scale of the IPO or PDO is thought to be determined by the transit time of ocean </a:t>
            </a:r>
            <a:r>
              <a:rPr lang="en-US" baseline="0" dirty="0" err="1"/>
              <a:t>Rossby</a:t>
            </a:r>
            <a:r>
              <a:rPr lang="en-US" baseline="0" dirty="0"/>
              <a:t> waves in the Pacific basin.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14</a:t>
            </a:fld>
            <a:endParaRPr lang="en-US"/>
          </a:p>
        </p:txBody>
      </p:sp>
    </p:spTree>
    <p:extLst>
      <p:ext uri="{BB962C8B-B14F-4D97-AF65-F5344CB8AC3E}">
        <p14:creationId xmlns:p14="http://schemas.microsoft.com/office/powerpoint/2010/main" val="1668915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Red line =</a:t>
            </a:r>
            <a:r>
              <a:rPr lang="en-US" baseline="0" dirty="0"/>
              <a:t> HadCRUT4; black line = GISTEMP; blue line = IPO index in (a) and AMO index in (b)</a:t>
            </a:r>
          </a:p>
          <a:p>
            <a:r>
              <a:rPr lang="en-US" baseline="0" dirty="0"/>
              <a:t>EOFs are based on GISTEMP</a:t>
            </a:r>
          </a:p>
          <a:p>
            <a:pPr algn="l"/>
            <a:r>
              <a:rPr lang="en-US" b="1" dirty="0">
                <a:solidFill>
                  <a:schemeClr val="tx2"/>
                </a:solidFill>
              </a:rPr>
              <a:t>Conclusions: </a:t>
            </a:r>
          </a:p>
          <a:p>
            <a:pPr algn="l">
              <a:buFontTx/>
              <a:buChar char="-"/>
            </a:pPr>
            <a:r>
              <a:rPr lang="en-US" sz="1200" b="1" dirty="0">
                <a:solidFill>
                  <a:schemeClr val="tx2"/>
                </a:solidFill>
              </a:rPr>
              <a:t> EOF1 reflects IPO’s influence on T over the globe</a:t>
            </a:r>
          </a:p>
          <a:p>
            <a:pPr algn="l">
              <a:buFontTx/>
              <a:buChar char="-"/>
            </a:pPr>
            <a:r>
              <a:rPr lang="en-US" sz="1200" b="1" dirty="0">
                <a:solidFill>
                  <a:schemeClr val="tx2"/>
                </a:solidFill>
              </a:rPr>
              <a:t> EOF4 is related to AMO and the West Pacific Oscillation</a:t>
            </a:r>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2189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a:solidFill>
                  <a:schemeClr val="tx1"/>
                </a:solidFill>
                <a:latin typeface="Times New Roman" pitchFamily="18" charset="0"/>
                <a:ea typeface="+mn-ea"/>
                <a:cs typeface="+mn-cs"/>
              </a:rPr>
              <a:t>FIG. 19. Schematic diagram of the coupled atmosphere–ocean tropical–midlatitude mechanism that produces </a:t>
            </a:r>
            <a:r>
              <a:rPr lang="en-US" sz="1200" kern="1200" baseline="0" dirty="0" err="1">
                <a:solidFill>
                  <a:schemeClr val="tx1"/>
                </a:solidFill>
                <a:latin typeface="Times New Roman" pitchFamily="18" charset="0"/>
                <a:ea typeface="+mn-ea"/>
                <a:cs typeface="+mn-cs"/>
              </a:rPr>
              <a:t>multidecadal</a:t>
            </a:r>
            <a:r>
              <a:rPr lang="en-US" sz="1200" kern="1200" baseline="0" dirty="0">
                <a:solidFill>
                  <a:schemeClr val="tx1"/>
                </a:solidFill>
                <a:latin typeface="Times New Roman" pitchFamily="18" charset="0"/>
                <a:ea typeface="+mn-ea"/>
                <a:cs typeface="+mn-cs"/>
              </a:rPr>
              <a:t> precipitation variability over the Great Basin region in the southwestern United States and the Indian monsoon region with extremes in the </a:t>
            </a:r>
            <a:r>
              <a:rPr lang="en-US" sz="1200" kern="1200" baseline="0" dirty="0" err="1">
                <a:solidFill>
                  <a:schemeClr val="tx1"/>
                </a:solidFill>
                <a:latin typeface="Times New Roman" pitchFamily="18" charset="0"/>
                <a:ea typeface="+mn-ea"/>
                <a:cs typeface="+mn-cs"/>
              </a:rPr>
              <a:t>multidecadal</a:t>
            </a:r>
            <a:r>
              <a:rPr lang="en-US" sz="1200" kern="1200" baseline="0" dirty="0">
                <a:solidFill>
                  <a:schemeClr val="tx1"/>
                </a:solidFill>
                <a:latin typeface="Times New Roman" pitchFamily="18" charset="0"/>
                <a:ea typeface="+mn-ea"/>
                <a:cs typeface="+mn-cs"/>
              </a:rPr>
              <a:t> oscillation being manifested as </a:t>
            </a:r>
            <a:r>
              <a:rPr lang="en-US" sz="1200" kern="1200" baseline="0" dirty="0" err="1">
                <a:solidFill>
                  <a:schemeClr val="tx1"/>
                </a:solidFill>
                <a:latin typeface="Times New Roman" pitchFamily="18" charset="0"/>
                <a:ea typeface="+mn-ea"/>
                <a:cs typeface="+mn-cs"/>
              </a:rPr>
              <a:t>megadroughts</a:t>
            </a:r>
            <a:r>
              <a:rPr lang="en-US" sz="1200" kern="1200" baseline="0" dirty="0">
                <a:solidFill>
                  <a:schemeClr val="tx1"/>
                </a:solidFill>
                <a:latin typeface="Times New Roman" pitchFamily="18" charset="0"/>
                <a:ea typeface="+mn-ea"/>
                <a:cs typeface="+mn-cs"/>
              </a:rPr>
              <a:t> in those regions. (a) The phase when the IPO is positive with </a:t>
            </a:r>
            <a:r>
              <a:rPr lang="en-US" sz="1200" kern="1200" baseline="0" dirty="0" err="1">
                <a:solidFill>
                  <a:schemeClr val="tx1"/>
                </a:solidFill>
                <a:latin typeface="Times New Roman" pitchFamily="18" charset="0"/>
                <a:ea typeface="+mn-ea"/>
                <a:cs typeface="+mn-cs"/>
              </a:rPr>
              <a:t>multidecadal</a:t>
            </a:r>
            <a:r>
              <a:rPr lang="en-US" sz="1200" kern="1200" baseline="0" dirty="0">
                <a:solidFill>
                  <a:schemeClr val="tx1"/>
                </a:solidFill>
                <a:latin typeface="Times New Roman" pitchFamily="18" charset="0"/>
                <a:ea typeface="+mn-ea"/>
                <a:cs typeface="+mn-cs"/>
              </a:rPr>
              <a:t> drought in the Indian monsoon region and anomalously wet conditions in the Great Basin region in the southwestern United States, with relatively warm SSTs and positive convective precipitation and convective heating anomalies in the tropical Pacific, deeper low pressure centers in the midlatitude North Pacific and South</a:t>
            </a:r>
          </a:p>
          <a:p>
            <a:r>
              <a:rPr lang="en-US" sz="1200" kern="1200" baseline="0" dirty="0">
                <a:solidFill>
                  <a:schemeClr val="tx1"/>
                </a:solidFill>
                <a:latin typeface="Times New Roman" pitchFamily="18" charset="0"/>
                <a:ea typeface="+mn-ea"/>
                <a:cs typeface="+mn-cs"/>
              </a:rPr>
              <a:t>Pacific, and anomalous westerly wind stress anomalies extending down to 20°N and 25°S forcing </a:t>
            </a:r>
            <a:r>
              <a:rPr lang="en-US" sz="1200" kern="1200" baseline="0" dirty="0" err="1">
                <a:solidFill>
                  <a:schemeClr val="tx1"/>
                </a:solidFill>
                <a:latin typeface="Times New Roman" pitchFamily="18" charset="0"/>
                <a:ea typeface="+mn-ea"/>
                <a:cs typeface="+mn-cs"/>
              </a:rPr>
              <a:t>downwelling</a:t>
            </a:r>
            <a:endParaRPr lang="en-US" sz="1200" kern="1200" baseline="0" dirty="0">
              <a:solidFill>
                <a:schemeClr val="tx1"/>
              </a:solidFill>
              <a:latin typeface="Times New Roman" pitchFamily="18" charset="0"/>
              <a:ea typeface="+mn-ea"/>
              <a:cs typeface="+mn-cs"/>
            </a:endParaRPr>
          </a:p>
          <a:p>
            <a:r>
              <a:rPr lang="en-US" sz="1200" kern="1200" baseline="0" dirty="0">
                <a:solidFill>
                  <a:schemeClr val="tx1"/>
                </a:solidFill>
                <a:latin typeface="Times New Roman" pitchFamily="18" charset="0"/>
                <a:ea typeface="+mn-ea"/>
                <a:cs typeface="+mn-cs"/>
              </a:rPr>
              <a:t>ocean </a:t>
            </a:r>
            <a:r>
              <a:rPr lang="en-US" sz="1200" kern="1200" baseline="0" dirty="0" err="1">
                <a:solidFill>
                  <a:schemeClr val="tx1"/>
                </a:solidFill>
                <a:latin typeface="Times New Roman" pitchFamily="18" charset="0"/>
                <a:ea typeface="+mn-ea"/>
                <a:cs typeface="+mn-cs"/>
              </a:rPr>
              <a:t>Rossby</a:t>
            </a:r>
            <a:r>
              <a:rPr lang="en-US" sz="1200" kern="1200" baseline="0" dirty="0">
                <a:solidFill>
                  <a:schemeClr val="tx1"/>
                </a:solidFill>
                <a:latin typeface="Times New Roman" pitchFamily="18" charset="0"/>
                <a:ea typeface="+mn-ea"/>
                <a:cs typeface="+mn-cs"/>
              </a:rPr>
              <a:t> waves that begin to travel westward. Farther west are upwelling ocean </a:t>
            </a:r>
            <a:r>
              <a:rPr lang="en-US" sz="1200" kern="1200" baseline="0" dirty="0" err="1">
                <a:solidFill>
                  <a:schemeClr val="tx1"/>
                </a:solidFill>
                <a:latin typeface="Times New Roman" pitchFamily="18" charset="0"/>
                <a:ea typeface="+mn-ea"/>
                <a:cs typeface="+mn-cs"/>
              </a:rPr>
              <a:t>Rossby</a:t>
            </a:r>
            <a:endParaRPr lang="en-US" sz="1200" kern="1200" baseline="0" dirty="0">
              <a:solidFill>
                <a:schemeClr val="tx1"/>
              </a:solidFill>
              <a:latin typeface="Times New Roman" pitchFamily="18" charset="0"/>
              <a:ea typeface="+mn-ea"/>
              <a:cs typeface="+mn-cs"/>
            </a:endParaRPr>
          </a:p>
          <a:p>
            <a:r>
              <a:rPr lang="en-US" sz="1200" kern="1200" baseline="0" dirty="0">
                <a:solidFill>
                  <a:schemeClr val="tx1"/>
                </a:solidFill>
                <a:latin typeface="Times New Roman" pitchFamily="18" charset="0"/>
                <a:ea typeface="+mn-ea"/>
                <a:cs typeface="+mn-cs"/>
              </a:rPr>
              <a:t>waves forced by easterly wind stress anomalies 10–15 yr earlier reaching the western boundary where</a:t>
            </a:r>
          </a:p>
          <a:p>
            <a:r>
              <a:rPr lang="en-US" sz="1200" kern="1200" baseline="0" dirty="0">
                <a:solidFill>
                  <a:schemeClr val="tx1"/>
                </a:solidFill>
                <a:latin typeface="Times New Roman" pitchFamily="18" charset="0"/>
                <a:ea typeface="+mn-ea"/>
                <a:cs typeface="+mn-cs"/>
              </a:rPr>
              <a:t>they will make their way to the equatorial Pacific and be manifested as eastward-propagating upwelling</a:t>
            </a:r>
          </a:p>
          <a:p>
            <a:r>
              <a:rPr lang="en-US" sz="1200" kern="1200" baseline="0" dirty="0">
                <a:solidFill>
                  <a:schemeClr val="tx1"/>
                </a:solidFill>
                <a:latin typeface="Times New Roman" pitchFamily="18" charset="0"/>
                <a:ea typeface="+mn-ea"/>
                <a:cs typeface="+mn-cs"/>
              </a:rPr>
              <a:t>ocean Kelvin waves that act to shallow the </a:t>
            </a:r>
            <a:r>
              <a:rPr lang="en-US" sz="1200" kern="1200" baseline="0" dirty="0" err="1">
                <a:solidFill>
                  <a:schemeClr val="tx1"/>
                </a:solidFill>
                <a:latin typeface="Times New Roman" pitchFamily="18" charset="0"/>
                <a:ea typeface="+mn-ea"/>
                <a:cs typeface="+mn-cs"/>
              </a:rPr>
              <a:t>thermocline</a:t>
            </a:r>
            <a:r>
              <a:rPr lang="en-US" sz="1200" kern="1200" baseline="0" dirty="0">
                <a:solidFill>
                  <a:schemeClr val="tx1"/>
                </a:solidFill>
                <a:latin typeface="Times New Roman" pitchFamily="18" charset="0"/>
                <a:ea typeface="+mn-ea"/>
                <a:cs typeface="+mn-cs"/>
              </a:rPr>
              <a:t>. Equatorial Pacific SSTs cool, and trade winds</a:t>
            </a:r>
          </a:p>
          <a:p>
            <a:r>
              <a:rPr lang="en-US" sz="1200" kern="1200" baseline="0" dirty="0">
                <a:solidFill>
                  <a:schemeClr val="tx1"/>
                </a:solidFill>
                <a:latin typeface="Times New Roman" pitchFamily="18" charset="0"/>
                <a:ea typeface="+mn-ea"/>
                <a:cs typeface="+mn-cs"/>
              </a:rPr>
              <a:t>strengthen, spinning up the STCs, which further act to shallow the </a:t>
            </a:r>
            <a:r>
              <a:rPr lang="en-US" sz="1200" kern="1200" baseline="0" dirty="0" err="1">
                <a:solidFill>
                  <a:schemeClr val="tx1"/>
                </a:solidFill>
                <a:latin typeface="Times New Roman" pitchFamily="18" charset="0"/>
                <a:ea typeface="+mn-ea"/>
                <a:cs typeface="+mn-cs"/>
              </a:rPr>
              <a:t>thermocline</a:t>
            </a:r>
            <a:r>
              <a:rPr lang="en-US" sz="1200" kern="1200" baseline="0" dirty="0">
                <a:solidFill>
                  <a:schemeClr val="tx1"/>
                </a:solidFill>
                <a:latin typeface="Times New Roman" pitchFamily="18" charset="0"/>
                <a:ea typeface="+mn-ea"/>
                <a:cs typeface="+mn-cs"/>
              </a:rPr>
              <a:t> and contribute to even</a:t>
            </a:r>
          </a:p>
          <a:p>
            <a:r>
              <a:rPr lang="en-US" sz="1200" kern="1200" baseline="0" dirty="0">
                <a:solidFill>
                  <a:schemeClr val="tx1"/>
                </a:solidFill>
                <a:latin typeface="Times New Roman" pitchFamily="18" charset="0"/>
                <a:ea typeface="+mn-ea"/>
                <a:cs typeface="+mn-cs"/>
              </a:rPr>
              <a:t>cooler tropical Pacific SSTs. This leads to (b) the phase when the IPO is negative with </a:t>
            </a:r>
            <a:r>
              <a:rPr lang="en-US" sz="1200" kern="1200" baseline="0" dirty="0" err="1">
                <a:solidFill>
                  <a:schemeClr val="tx1"/>
                </a:solidFill>
                <a:latin typeface="Times New Roman" pitchFamily="18" charset="0"/>
                <a:ea typeface="+mn-ea"/>
                <a:cs typeface="+mn-cs"/>
              </a:rPr>
              <a:t>multidecadal</a:t>
            </a:r>
            <a:r>
              <a:rPr lang="en-US" sz="1200" kern="1200" baseline="0" dirty="0">
                <a:solidFill>
                  <a:schemeClr val="tx1"/>
                </a:solidFill>
                <a:latin typeface="Times New Roman" pitchFamily="18" charset="0"/>
                <a:ea typeface="+mn-ea"/>
                <a:cs typeface="+mn-cs"/>
              </a:rPr>
              <a:t> wet</a:t>
            </a:r>
          </a:p>
          <a:p>
            <a:r>
              <a:rPr lang="en-US" sz="1200" kern="1200" baseline="0" dirty="0">
                <a:solidFill>
                  <a:schemeClr val="tx1"/>
                </a:solidFill>
                <a:latin typeface="Times New Roman" pitchFamily="18" charset="0"/>
                <a:ea typeface="+mn-ea"/>
                <a:cs typeface="+mn-cs"/>
              </a:rPr>
              <a:t>conditions in the Indian monsoon region and drought conditions in the Great Basin region in the</a:t>
            </a:r>
          </a:p>
          <a:p>
            <a:r>
              <a:rPr lang="en-US" sz="1200" kern="1200" baseline="0" dirty="0">
                <a:solidFill>
                  <a:schemeClr val="tx1"/>
                </a:solidFill>
                <a:latin typeface="Times New Roman" pitchFamily="18" charset="0"/>
                <a:ea typeface="+mn-ea"/>
                <a:cs typeface="+mn-cs"/>
              </a:rPr>
              <a:t>southwestern United States, with relatively cool SSTs and negative precipitation and convective heating</a:t>
            </a:r>
          </a:p>
          <a:p>
            <a:r>
              <a:rPr lang="en-US" sz="1200" kern="1200" baseline="0" dirty="0">
                <a:solidFill>
                  <a:schemeClr val="tx1"/>
                </a:solidFill>
                <a:latin typeface="Times New Roman" pitchFamily="18" charset="0"/>
                <a:ea typeface="+mn-ea"/>
                <a:cs typeface="+mn-cs"/>
              </a:rPr>
              <a:t>anomalies in the tropical Pacific, shallower low pressure centers in the midlatitude North and South</a:t>
            </a:r>
          </a:p>
          <a:p>
            <a:r>
              <a:rPr lang="en-US" sz="1200" kern="1200" baseline="0" dirty="0">
                <a:solidFill>
                  <a:schemeClr val="tx1"/>
                </a:solidFill>
                <a:latin typeface="Times New Roman" pitchFamily="18" charset="0"/>
                <a:ea typeface="+mn-ea"/>
                <a:cs typeface="+mn-cs"/>
              </a:rPr>
              <a:t>Pacific, and anomalous easterly wind stress anomalies extending down to 20°N and 25°S forcing upwelling</a:t>
            </a:r>
          </a:p>
          <a:p>
            <a:r>
              <a:rPr lang="en-US" sz="1200" kern="1200" baseline="0" dirty="0">
                <a:solidFill>
                  <a:schemeClr val="tx1"/>
                </a:solidFill>
                <a:latin typeface="Times New Roman" pitchFamily="18" charset="0"/>
                <a:ea typeface="+mn-ea"/>
                <a:cs typeface="+mn-cs"/>
              </a:rPr>
              <a:t>ocean </a:t>
            </a:r>
            <a:r>
              <a:rPr lang="en-US" sz="1200" kern="1200" baseline="0" dirty="0" err="1">
                <a:solidFill>
                  <a:schemeClr val="tx1"/>
                </a:solidFill>
                <a:latin typeface="Times New Roman" pitchFamily="18" charset="0"/>
                <a:ea typeface="+mn-ea"/>
                <a:cs typeface="+mn-cs"/>
              </a:rPr>
              <a:t>Rossby</a:t>
            </a:r>
            <a:r>
              <a:rPr lang="en-US" sz="1200" kern="1200" baseline="0" dirty="0">
                <a:solidFill>
                  <a:schemeClr val="tx1"/>
                </a:solidFill>
                <a:latin typeface="Times New Roman" pitchFamily="18" charset="0"/>
                <a:ea typeface="+mn-ea"/>
                <a:cs typeface="+mn-cs"/>
              </a:rPr>
              <a:t> waves that begin to travel westward. Farther west are the </a:t>
            </a:r>
            <a:r>
              <a:rPr lang="en-US" sz="1200" kern="1200" baseline="0" dirty="0" err="1">
                <a:solidFill>
                  <a:schemeClr val="tx1"/>
                </a:solidFill>
                <a:latin typeface="Times New Roman" pitchFamily="18" charset="0"/>
                <a:ea typeface="+mn-ea"/>
                <a:cs typeface="+mn-cs"/>
              </a:rPr>
              <a:t>downwelling</a:t>
            </a:r>
            <a:r>
              <a:rPr lang="en-US" sz="1200" kern="1200" baseline="0" dirty="0">
                <a:solidFill>
                  <a:schemeClr val="tx1"/>
                </a:solidFill>
                <a:latin typeface="Times New Roman" pitchFamily="18" charset="0"/>
                <a:ea typeface="+mn-ea"/>
                <a:cs typeface="+mn-cs"/>
              </a:rPr>
              <a:t> ocean</a:t>
            </a:r>
          </a:p>
          <a:p>
            <a:r>
              <a:rPr lang="en-US" sz="1200" kern="1200" baseline="0" dirty="0" err="1">
                <a:solidFill>
                  <a:schemeClr val="tx1"/>
                </a:solidFill>
                <a:latin typeface="Times New Roman" pitchFamily="18" charset="0"/>
                <a:ea typeface="+mn-ea"/>
                <a:cs typeface="+mn-cs"/>
              </a:rPr>
              <a:t>Rossby</a:t>
            </a:r>
            <a:r>
              <a:rPr lang="en-US" sz="1200" kern="1200" baseline="0" dirty="0">
                <a:solidFill>
                  <a:schemeClr val="tx1"/>
                </a:solidFill>
                <a:latin typeface="Times New Roman" pitchFamily="18" charset="0"/>
                <a:ea typeface="+mn-ea"/>
                <a:cs typeface="+mn-cs"/>
              </a:rPr>
              <a:t> waves that were forced by the westerly wind stress anomalies 10–15 yr earlier at top reaching the</a:t>
            </a:r>
          </a:p>
          <a:p>
            <a:r>
              <a:rPr lang="en-US" sz="1200" kern="1200" baseline="0" dirty="0">
                <a:solidFill>
                  <a:schemeClr val="tx1"/>
                </a:solidFill>
                <a:latin typeface="Times New Roman" pitchFamily="18" charset="0"/>
                <a:ea typeface="+mn-ea"/>
                <a:cs typeface="+mn-cs"/>
              </a:rPr>
              <a:t>western boundary where they will make their way to the equatorial Pacific and be manifested as</a:t>
            </a:r>
          </a:p>
          <a:p>
            <a:r>
              <a:rPr lang="en-US" sz="1200" kern="1200" baseline="0" dirty="0">
                <a:solidFill>
                  <a:schemeClr val="tx1"/>
                </a:solidFill>
                <a:latin typeface="Times New Roman" pitchFamily="18" charset="0"/>
                <a:ea typeface="+mn-ea"/>
                <a:cs typeface="+mn-cs"/>
              </a:rPr>
              <a:t>eastward-propagating </a:t>
            </a:r>
            <a:r>
              <a:rPr lang="en-US" sz="1200" kern="1200" baseline="0" dirty="0" err="1">
                <a:solidFill>
                  <a:schemeClr val="tx1"/>
                </a:solidFill>
                <a:latin typeface="Times New Roman" pitchFamily="18" charset="0"/>
                <a:ea typeface="+mn-ea"/>
                <a:cs typeface="+mn-cs"/>
              </a:rPr>
              <a:t>downwelling</a:t>
            </a:r>
            <a:r>
              <a:rPr lang="en-US" sz="1200" kern="1200" baseline="0" dirty="0">
                <a:solidFill>
                  <a:schemeClr val="tx1"/>
                </a:solidFill>
                <a:latin typeface="Times New Roman" pitchFamily="18" charset="0"/>
                <a:ea typeface="+mn-ea"/>
                <a:cs typeface="+mn-cs"/>
              </a:rPr>
              <a:t> ocean Kelvin waves that act to deepen the </a:t>
            </a:r>
            <a:r>
              <a:rPr lang="en-US" sz="1200" kern="1200" baseline="0" dirty="0" err="1">
                <a:solidFill>
                  <a:schemeClr val="tx1"/>
                </a:solidFill>
                <a:latin typeface="Times New Roman" pitchFamily="18" charset="0"/>
                <a:ea typeface="+mn-ea"/>
                <a:cs typeface="+mn-cs"/>
              </a:rPr>
              <a:t>thermocline</a:t>
            </a:r>
            <a:r>
              <a:rPr lang="en-US" sz="1200" kern="1200" baseline="0" dirty="0">
                <a:solidFill>
                  <a:schemeClr val="tx1"/>
                </a:solidFill>
                <a:latin typeface="Times New Roman" pitchFamily="18" charset="0"/>
                <a:ea typeface="+mn-ea"/>
                <a:cs typeface="+mn-cs"/>
              </a:rPr>
              <a:t>. Equatorial</a:t>
            </a:r>
          </a:p>
          <a:p>
            <a:r>
              <a:rPr lang="en-US" sz="1200" kern="1200" baseline="0" dirty="0">
                <a:solidFill>
                  <a:schemeClr val="tx1"/>
                </a:solidFill>
                <a:latin typeface="Times New Roman" pitchFamily="18" charset="0"/>
                <a:ea typeface="+mn-ea"/>
                <a:cs typeface="+mn-cs"/>
              </a:rPr>
              <a:t>Pacific SSTs warm, and trade winds weaken, spinning down the STCs, which further act to deepen the</a:t>
            </a:r>
          </a:p>
          <a:p>
            <a:r>
              <a:rPr lang="en-US" sz="1200" kern="1200" baseline="0" dirty="0" err="1">
                <a:solidFill>
                  <a:schemeClr val="tx1"/>
                </a:solidFill>
                <a:latin typeface="Times New Roman" pitchFamily="18" charset="0"/>
                <a:ea typeface="+mn-ea"/>
                <a:cs typeface="+mn-cs"/>
              </a:rPr>
              <a:t>thermocline</a:t>
            </a:r>
            <a:r>
              <a:rPr lang="en-US" sz="1200" kern="1200" baseline="0" dirty="0">
                <a:solidFill>
                  <a:schemeClr val="tx1"/>
                </a:solidFill>
                <a:latin typeface="Times New Roman" pitchFamily="18" charset="0"/>
                <a:ea typeface="+mn-ea"/>
                <a:cs typeface="+mn-cs"/>
              </a:rPr>
              <a:t> and contribute to even warmer tropical Pacific SSTs that return the system to the state in (a).</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20530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27</a:t>
            </a:fld>
            <a:endParaRPr lang="en-US"/>
          </a:p>
        </p:txBody>
      </p:sp>
    </p:spTree>
    <p:extLst>
      <p:ext uri="{BB962C8B-B14F-4D97-AF65-F5344CB8AC3E}">
        <p14:creationId xmlns:p14="http://schemas.microsoft.com/office/powerpoint/2010/main" val="1477079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Sahel = </a:t>
            </a:r>
            <a:r>
              <a:rPr lang="en-US" sz="1200" kern="1200" baseline="0" dirty="0">
                <a:solidFill>
                  <a:schemeClr val="tx1"/>
                </a:solidFill>
                <a:latin typeface="Times New Roman" pitchFamily="18" charset="0"/>
                <a:ea typeface="+mn-ea"/>
                <a:cs typeface="+mn-cs"/>
              </a:rPr>
              <a:t>(10N-20N, 20W-10E)</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29</a:t>
            </a:fld>
            <a:endParaRPr lang="en-US"/>
          </a:p>
        </p:txBody>
      </p:sp>
    </p:spTree>
    <p:extLst>
      <p:ext uri="{BB962C8B-B14F-4D97-AF65-F5344CB8AC3E}">
        <p14:creationId xmlns:p14="http://schemas.microsoft.com/office/powerpoint/2010/main" val="854459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correlation indicates positive T or P anomalies under warm AMO index or warm North Atlantic conditions. </a:t>
            </a:r>
          </a:p>
          <a:p>
            <a:endParaRPr lang="en-US" dirty="0"/>
          </a:p>
          <a:p>
            <a:r>
              <a:rPr lang="en-US" dirty="0"/>
              <a:t>The correlation patterns may change slightly depending on how one defines the AMV index and what dataset and time period are used. </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32</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171146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1920-2018(?) annual-mean data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33</a:t>
            </a:fld>
            <a:endParaRPr lang="en-US"/>
          </a:p>
        </p:txBody>
      </p:sp>
    </p:spTree>
    <p:extLst>
      <p:ext uri="{BB962C8B-B14F-4D97-AF65-F5344CB8AC3E}">
        <p14:creationId xmlns:p14="http://schemas.microsoft.com/office/powerpoint/2010/main" val="1757893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34</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574837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 detrended, 11-yr averaged</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36</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68524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Linearly detrended SSTA, 10yr averaged</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37</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08146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14400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72525"/>
                </a:solidFill>
                <a:latin typeface="TimesTen-Roman"/>
              </a:rPr>
              <a:t>FIG. 5. (top) Detrended time series of the maximum THC </a:t>
            </a:r>
            <a:r>
              <a:rPr lang="en-US" sz="1800" b="0" i="0" u="none" strike="noStrike" baseline="0" dirty="0" err="1">
                <a:solidFill>
                  <a:srgbClr val="272525"/>
                </a:solidFill>
                <a:latin typeface="TimesTen-Roman"/>
              </a:rPr>
              <a:t>streamfunction</a:t>
            </a:r>
            <a:r>
              <a:rPr lang="en-US" sz="1800" b="0" i="0" u="none" strike="noStrike" baseline="0" dirty="0">
                <a:solidFill>
                  <a:srgbClr val="272525"/>
                </a:solidFill>
                <a:latin typeface="TimesTen-Roman"/>
              </a:rPr>
              <a:t> anomaly (</a:t>
            </a:r>
            <a:r>
              <a:rPr lang="en-US" sz="1800" b="0" i="0" u="none" strike="noStrike" baseline="0" dirty="0" err="1">
                <a:solidFill>
                  <a:srgbClr val="272525"/>
                </a:solidFill>
                <a:latin typeface="TimesTen-Roman"/>
              </a:rPr>
              <a:t>Sv</a:t>
            </a:r>
            <a:r>
              <a:rPr lang="en-US" sz="1800" b="0" i="0" u="none" strike="noStrike" baseline="0" dirty="0">
                <a:solidFill>
                  <a:srgbClr val="272525"/>
                </a:solidFill>
                <a:latin typeface="TimesTen-Roman"/>
              </a:rPr>
              <a:t>, black line) and volume transport within top</a:t>
            </a:r>
          </a:p>
          <a:p>
            <a:pPr algn="l"/>
            <a:r>
              <a:rPr lang="en-US" sz="1800" b="0" i="0" u="none" strike="noStrike" baseline="0" dirty="0">
                <a:solidFill>
                  <a:srgbClr val="272525"/>
                </a:solidFill>
                <a:latin typeface="TimesTen-Roman"/>
              </a:rPr>
              <a:t>1-km depth at 40°N in the Atlantic Ocean (</a:t>
            </a:r>
            <a:r>
              <a:rPr lang="en-US" sz="1800" b="0" i="0" u="none" strike="noStrike" baseline="0" dirty="0" err="1">
                <a:solidFill>
                  <a:srgbClr val="272525"/>
                </a:solidFill>
                <a:latin typeface="TimesTen-Roman"/>
              </a:rPr>
              <a:t>Sv</a:t>
            </a:r>
            <a:r>
              <a:rPr lang="en-US" sz="1800" b="0" i="0" u="none" strike="noStrike" baseline="0" dirty="0">
                <a:solidFill>
                  <a:srgbClr val="272525"/>
                </a:solidFill>
                <a:latin typeface="TimesTen-Roman"/>
              </a:rPr>
              <a:t>, red line) with variations shorter than 10-yr time scales being removed. The curves have</a:t>
            </a:r>
          </a:p>
          <a:p>
            <a:pPr algn="l"/>
            <a:r>
              <a:rPr lang="en-US" sz="1800" b="0" i="0" u="none" strike="noStrike" baseline="0" dirty="0">
                <a:solidFill>
                  <a:srgbClr val="272525"/>
                </a:solidFill>
                <a:latin typeface="TimesTen-Roman"/>
              </a:rPr>
              <a:t>a maximum correlation of 0.70 at a zero time lag. (bottom) The time-period distribution of relative power of the detrended (unsmoothed)</a:t>
            </a:r>
          </a:p>
          <a:p>
            <a:pPr algn="l"/>
            <a:r>
              <a:rPr lang="en-US" sz="1800" b="0" i="0" u="none" strike="noStrike" baseline="0" dirty="0">
                <a:solidFill>
                  <a:srgbClr val="272525"/>
                </a:solidFill>
                <a:latin typeface="TimesTen-Roman"/>
              </a:rPr>
              <a:t>annual maximum THC </a:t>
            </a:r>
            <a:r>
              <a:rPr lang="en-US" sz="1800" b="0" i="0" u="none" strike="noStrike" baseline="0" dirty="0" err="1">
                <a:solidFill>
                  <a:srgbClr val="272525"/>
                </a:solidFill>
                <a:latin typeface="TimesTen-Roman"/>
              </a:rPr>
              <a:t>streamfunction</a:t>
            </a:r>
            <a:r>
              <a:rPr lang="en-US" sz="1800" b="0" i="0" u="none" strike="noStrike" baseline="0" dirty="0">
                <a:solidFill>
                  <a:srgbClr val="272525"/>
                </a:solidFill>
                <a:latin typeface="TimesTen-Roman"/>
              </a:rPr>
              <a:t> from a wavelet analysis.</a:t>
            </a:r>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40</a:t>
            </a:fld>
            <a:endParaRPr lang="en-US"/>
          </a:p>
        </p:txBody>
      </p:sp>
    </p:spTree>
    <p:extLst>
      <p:ext uri="{BB962C8B-B14F-4D97-AF65-F5344CB8AC3E}">
        <p14:creationId xmlns:p14="http://schemas.microsoft.com/office/powerpoint/2010/main" val="3805022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42</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5114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pacemaker simulation is a fully coupled climate model simulation except for a specified region, where SST is specified based on observations or climatology, so that the response in other ocean basins to the specified regional SST can be quantified.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46</a:t>
            </a:fld>
            <a:endParaRPr lang="en-US"/>
          </a:p>
        </p:txBody>
      </p:sp>
    </p:spTree>
    <p:extLst>
      <p:ext uri="{BB962C8B-B14F-4D97-AF65-F5344CB8AC3E}">
        <p14:creationId xmlns:p14="http://schemas.microsoft.com/office/powerpoint/2010/main" val="407784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14400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80283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9282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887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4</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82046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a:t>
            </a:fld>
            <a:endParaRPr lang="en-US"/>
          </a:p>
        </p:txBody>
      </p:sp>
    </p:spTree>
    <p:extLst>
      <p:ext uri="{BB962C8B-B14F-4D97-AF65-F5344CB8AC3E}">
        <p14:creationId xmlns:p14="http://schemas.microsoft.com/office/powerpoint/2010/main" val="3287592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a:t>
            </a:fld>
            <a:endParaRPr lang="en-US"/>
          </a:p>
        </p:txBody>
      </p:sp>
    </p:spTree>
    <p:extLst>
      <p:ext uri="{BB962C8B-B14F-4D97-AF65-F5344CB8AC3E}">
        <p14:creationId xmlns:p14="http://schemas.microsoft.com/office/powerpoint/2010/main" val="2539628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7</a:t>
            </a:fld>
            <a:endParaRPr lang="en-US"/>
          </a:p>
        </p:txBody>
      </p:sp>
    </p:spTree>
    <p:extLst>
      <p:ext uri="{BB962C8B-B14F-4D97-AF65-F5344CB8AC3E}">
        <p14:creationId xmlns:p14="http://schemas.microsoft.com/office/powerpoint/2010/main" val="2061953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37659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11</a:t>
            </a:fld>
            <a:endParaRPr lang="en-US"/>
          </a:p>
        </p:txBody>
      </p:sp>
    </p:spTree>
    <p:extLst>
      <p:ext uri="{BB962C8B-B14F-4D97-AF65-F5344CB8AC3E}">
        <p14:creationId xmlns:p14="http://schemas.microsoft.com/office/powerpoint/2010/main" val="3522937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chemeClr val="bg2"/>
                </a:solidFill>
              </a:defRPr>
            </a:lvl1pPr>
          </a:lstStyle>
          <a:p>
            <a:pPr>
              <a:defRPr/>
            </a:pPr>
            <a:fld id="{A49640CD-6733-4245-94CF-37DCF0A05FFE}" type="slidenum">
              <a:rPr lang="en-US" smtClean="0"/>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t>‹#›</a:t>
            </a:fld>
            <a:endParaRPr lang="en-US"/>
          </a:p>
        </p:txBody>
      </p:sp>
    </p:spTree>
    <p:extLst>
      <p:ext uri="{BB962C8B-B14F-4D97-AF65-F5344CB8AC3E}">
        <p14:creationId xmlns:p14="http://schemas.microsoft.com/office/powerpoint/2010/main" val="2994591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t>‹#›</a:t>
            </a:fld>
            <a:endParaRPr lang="en-US" dirty="0"/>
          </a:p>
        </p:txBody>
      </p:sp>
    </p:spTree>
    <p:extLst>
      <p:ext uri="{BB962C8B-B14F-4D97-AF65-F5344CB8AC3E}">
        <p14:creationId xmlns:p14="http://schemas.microsoft.com/office/powerpoint/2010/main" val="4085487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t>‹#›</a:t>
            </a:fld>
            <a:endParaRPr lang="en-US"/>
          </a:p>
        </p:txBody>
      </p:sp>
    </p:spTree>
    <p:extLst>
      <p:ext uri="{BB962C8B-B14F-4D97-AF65-F5344CB8AC3E}">
        <p14:creationId xmlns:p14="http://schemas.microsoft.com/office/powerpoint/2010/main" val="2018187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t>‹#›</a:t>
            </a:fld>
            <a:endParaRPr lang="en-US"/>
          </a:p>
        </p:txBody>
      </p:sp>
    </p:spTree>
    <p:extLst>
      <p:ext uri="{BB962C8B-B14F-4D97-AF65-F5344CB8AC3E}">
        <p14:creationId xmlns:p14="http://schemas.microsoft.com/office/powerpoint/2010/main" val="366734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t>‹#›</a:t>
            </a:fld>
            <a:endParaRPr lang="en-US"/>
          </a:p>
        </p:txBody>
      </p:sp>
    </p:spTree>
    <p:extLst>
      <p:ext uri="{BB962C8B-B14F-4D97-AF65-F5344CB8AC3E}">
        <p14:creationId xmlns:p14="http://schemas.microsoft.com/office/powerpoint/2010/main" val="2492445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t>‹#›</a:t>
            </a:fld>
            <a:endParaRPr lang="en-US"/>
          </a:p>
        </p:txBody>
      </p:sp>
    </p:spTree>
    <p:extLst>
      <p:ext uri="{BB962C8B-B14F-4D97-AF65-F5344CB8AC3E}">
        <p14:creationId xmlns:p14="http://schemas.microsoft.com/office/powerpoint/2010/main" val="187868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t>‹#›</a:t>
            </a:fld>
            <a:endParaRPr lang="en-US"/>
          </a:p>
        </p:txBody>
      </p:sp>
    </p:spTree>
    <p:extLst>
      <p:ext uri="{BB962C8B-B14F-4D97-AF65-F5344CB8AC3E}">
        <p14:creationId xmlns:p14="http://schemas.microsoft.com/office/powerpoint/2010/main" val="15629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t>‹#›</a:t>
            </a:fld>
            <a:endParaRPr lang="en-US"/>
          </a:p>
        </p:txBody>
      </p:sp>
    </p:spTree>
    <p:extLst>
      <p:ext uri="{BB962C8B-B14F-4D97-AF65-F5344CB8AC3E}">
        <p14:creationId xmlns:p14="http://schemas.microsoft.com/office/powerpoint/2010/main" val="622718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t>‹#›</a:t>
            </a:fld>
            <a:endParaRPr lang="en-US"/>
          </a:p>
        </p:txBody>
      </p:sp>
    </p:spTree>
    <p:extLst>
      <p:ext uri="{BB962C8B-B14F-4D97-AF65-F5344CB8AC3E}">
        <p14:creationId xmlns:p14="http://schemas.microsoft.com/office/powerpoint/2010/main" val="252329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t>‹#›</a:t>
            </a:fld>
            <a:endParaRPr lang="en-US"/>
          </a:p>
        </p:txBody>
      </p:sp>
    </p:spTree>
    <p:extLst>
      <p:ext uri="{BB962C8B-B14F-4D97-AF65-F5344CB8AC3E}">
        <p14:creationId xmlns:p14="http://schemas.microsoft.com/office/powerpoint/2010/main" val="527910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t>‹#›</a:t>
            </a:fld>
            <a:endParaRPr lang="en-US"/>
          </a:p>
        </p:txBody>
      </p:sp>
    </p:spTree>
    <p:extLst>
      <p:ext uri="{BB962C8B-B14F-4D97-AF65-F5344CB8AC3E}">
        <p14:creationId xmlns:p14="http://schemas.microsoft.com/office/powerpoint/2010/main" val="545464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t>‹#›</a:t>
            </a:fld>
            <a:endParaRPr lang="en-US"/>
          </a:p>
        </p:txBody>
      </p:sp>
    </p:spTree>
    <p:extLst>
      <p:ext uri="{BB962C8B-B14F-4D97-AF65-F5344CB8AC3E}">
        <p14:creationId xmlns:p14="http://schemas.microsoft.com/office/powerpoint/2010/main" val="3415225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303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90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497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386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132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2725983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824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2563439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37701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3372414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2186340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3949896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3270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347620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349734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1339969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14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65318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850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3657785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1934479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384268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3132335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2878506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2809025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65605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38749358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25084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85"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83" r:id="rId1"/>
    <p:sldLayoutId id="2147483790" r:id="rId2"/>
    <p:sldLayoutId id="2147483791"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19"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ln>
          <a:effectLst/>
        </p:spPr>
        <p:txBody>
          <a:bodyPr vert="horz" wrap="none" lIns="92075" tIns="46038" rIns="92075" bIns="46038" numCol="1" anchor="ctr" anchorCtr="0" compatLnSpc="1"/>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ln>
          <a:effectLst/>
        </p:spPr>
        <p:txBody>
          <a:bodyPr vert="horz" wrap="none" lIns="92075" tIns="46038" rIns="92075" bIns="46038" numCol="1" anchor="ctr" anchorCtr="0" compatLnSpc="1"/>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ln>
          <a:effectLst/>
        </p:spPr>
        <p:txBody>
          <a:bodyPr vert="horz" wrap="none" lIns="92075" tIns="46038" rIns="92075" bIns="46038" numCol="1" anchor="ctr" anchorCtr="0" compatLnSpc="1"/>
          <a:lstStyle>
            <a:lvl1pPr algn="r">
              <a:defRPr sz="1400" b="0">
                <a:latin typeface="+mn-lt"/>
              </a:defRPr>
            </a:lvl1pPr>
          </a:lstStyle>
          <a:p>
            <a:fld id="{C481CCCE-CA68-4B06-84AF-E4FDEDA6B8D2}" type="slidenum">
              <a:rPr lang="en-US"/>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ln>
          <a:effectLst/>
        </p:spPr>
        <p:txBody>
          <a:bodyPr vert="horz" wrap="square" lIns="92075" tIns="46038" rIns="92075" bIns="46038" numCol="1" anchor="ctr" anchorCtr="0" compatLnSpc="1"/>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ln>
          <a:effectLst/>
        </p:spPr>
        <p:txBody>
          <a:bodyPr vert="horz" wrap="square" lIns="92075" tIns="46038" rIns="92075" bIns="46038"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391986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anose="030F0702030302020204" pitchFamily="66" charset="0"/>
        </a:defRPr>
      </a:lvl2pPr>
      <a:lvl3pPr algn="ctr" rtl="0" eaLnBrk="0" fontAlgn="base" hangingPunct="0">
        <a:spcBef>
          <a:spcPct val="0"/>
        </a:spcBef>
        <a:spcAft>
          <a:spcPct val="0"/>
        </a:spcAft>
        <a:defRPr sz="4400">
          <a:solidFill>
            <a:schemeClr val="tx2"/>
          </a:solidFill>
          <a:latin typeface="Comic Sans MS" panose="030F0702030302020204" pitchFamily="66" charset="0"/>
        </a:defRPr>
      </a:lvl3pPr>
      <a:lvl4pPr algn="ctr" rtl="0" eaLnBrk="0" fontAlgn="base" hangingPunct="0">
        <a:spcBef>
          <a:spcPct val="0"/>
        </a:spcBef>
        <a:spcAft>
          <a:spcPct val="0"/>
        </a:spcAft>
        <a:defRPr sz="4400">
          <a:solidFill>
            <a:schemeClr val="tx2"/>
          </a:solidFill>
          <a:latin typeface="Comic Sans MS" panose="030F0702030302020204" pitchFamily="66" charset="0"/>
        </a:defRPr>
      </a:lvl4pPr>
      <a:lvl5pPr algn="ctr" rtl="0" eaLnBrk="0" fontAlgn="base" hangingPunct="0">
        <a:spcBef>
          <a:spcPct val="0"/>
        </a:spcBef>
        <a:spcAft>
          <a:spcPct val="0"/>
        </a:spcAft>
        <a:defRPr sz="4400">
          <a:solidFill>
            <a:schemeClr val="tx2"/>
          </a:solidFill>
          <a:latin typeface="Comic Sans MS" panose="030F0702030302020204" pitchFamily="66" charset="0"/>
        </a:defRPr>
      </a:lvl5pPr>
      <a:lvl6pPr marL="457200" algn="ctr" rtl="0" eaLnBrk="0" fontAlgn="base" hangingPunct="0">
        <a:spcBef>
          <a:spcPct val="0"/>
        </a:spcBef>
        <a:spcAft>
          <a:spcPct val="0"/>
        </a:spcAft>
        <a:defRPr sz="4400">
          <a:solidFill>
            <a:schemeClr val="tx2"/>
          </a:solidFill>
          <a:latin typeface="Comic Sans MS" panose="030F0702030302020204" pitchFamily="66" charset="0"/>
        </a:defRPr>
      </a:lvl6pPr>
      <a:lvl7pPr marL="914400" algn="ctr" rtl="0" eaLnBrk="0" fontAlgn="base" hangingPunct="0">
        <a:spcBef>
          <a:spcPct val="0"/>
        </a:spcBef>
        <a:spcAft>
          <a:spcPct val="0"/>
        </a:spcAft>
        <a:defRPr sz="4400">
          <a:solidFill>
            <a:schemeClr val="tx2"/>
          </a:solidFill>
          <a:latin typeface="Comic Sans MS" panose="030F0702030302020204" pitchFamily="66" charset="0"/>
        </a:defRPr>
      </a:lvl7pPr>
      <a:lvl8pPr marL="1371600" algn="ctr" rtl="0" eaLnBrk="0" fontAlgn="base" hangingPunct="0">
        <a:spcBef>
          <a:spcPct val="0"/>
        </a:spcBef>
        <a:spcAft>
          <a:spcPct val="0"/>
        </a:spcAft>
        <a:defRPr sz="4400">
          <a:solidFill>
            <a:schemeClr val="tx2"/>
          </a:solidFill>
          <a:latin typeface="Comic Sans MS" panose="030F0702030302020204" pitchFamily="66" charset="0"/>
        </a:defRPr>
      </a:lvl8pPr>
      <a:lvl9pPr marL="1828800" algn="ctr" rtl="0" eaLnBrk="0" fontAlgn="base" hangingPunct="0">
        <a:spcBef>
          <a:spcPct val="0"/>
        </a:spcBef>
        <a:spcAft>
          <a:spcPct val="0"/>
        </a:spcAft>
        <a:defRPr sz="44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BED9348E-23E2-4CF1-B9E1-78B4AABFB950}" type="slidenum">
              <a:rPr lang="en-US"/>
              <a:pPr>
                <a:defRPr/>
              </a:pPr>
              <a:t>‹#›</a:t>
            </a:fld>
            <a:endParaRPr lang="en-US"/>
          </a:p>
        </p:txBody>
      </p:sp>
    </p:spTree>
    <p:extLst>
      <p:ext uri="{BB962C8B-B14F-4D97-AF65-F5344CB8AC3E}">
        <p14:creationId xmlns:p14="http://schemas.microsoft.com/office/powerpoint/2010/main" val="1814789726"/>
      </p:ext>
    </p:extLst>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7323259"/>
      </p:ext>
    </p:extLst>
  </p:cSld>
  <p:clrMap bg1="dk2" tx1="lt1" bg2="dk1" tx2="lt2" accent1="accent1" accent2="accent2" accent3="accent3" accent4="accent4" accent5="accent5" accent6="accent6" hlink="hlink" folHlink="folHlink"/>
  <p:sldLayoutIdLst>
    <p:sldLayoutId id="2147483823"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BED9348E-23E2-4CF1-B9E1-78B4AABFB950}" type="slidenum">
              <a:rPr lang="en-US"/>
              <a:pPr>
                <a:defRPr/>
              </a:pPr>
              <a:t>‹#›</a:t>
            </a:fld>
            <a:endParaRPr lang="en-US"/>
          </a:p>
        </p:txBody>
      </p:sp>
    </p:spTree>
    <p:extLst>
      <p:ext uri="{BB962C8B-B14F-4D97-AF65-F5344CB8AC3E}">
        <p14:creationId xmlns:p14="http://schemas.microsoft.com/office/powerpoint/2010/main" val="1751896144"/>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
        <p:nvSpPr>
          <p:cNvPr id="6" name="Rectangle 3"/>
          <p:cNvSpPr txBox="1">
            <a:spLocks noChangeArrowheads="1"/>
          </p:cNvSpPr>
          <p:nvPr/>
        </p:nvSpPr>
        <p:spPr bwMode="auto">
          <a:xfrm>
            <a:off x="152400" y="838200"/>
            <a:ext cx="8915400" cy="6019800"/>
          </a:xfrm>
          <a:prstGeom prst="rect">
            <a:avLst/>
          </a:prstGeom>
          <a:noFill/>
          <a:ln w="9525">
            <a:noFill/>
            <a:miter lim="800000"/>
            <a:headEnd/>
            <a:tailEnd/>
          </a:ln>
        </p:spPr>
        <p:txBody>
          <a:bodyPr/>
          <a:lstStyle/>
          <a:p>
            <a:pPr marL="342900" indent="-342900" algn="l">
              <a:spcBef>
                <a:spcPct val="20000"/>
              </a:spcBef>
              <a:defRPr/>
            </a:pPr>
            <a:r>
              <a:rPr lang="en-US" sz="2000" b="1" kern="0" dirty="0">
                <a:latin typeface="Microsoft Sans Serif" pitchFamily="34" charset="0"/>
              </a:rPr>
              <a:t>	</a:t>
            </a:r>
            <a:endParaRPr lang="en-US" sz="1800" b="1" kern="0" dirty="0">
              <a:solidFill>
                <a:srgbClr val="FF0000"/>
              </a:solidFill>
              <a:latin typeface="Microsoft Sans Serif" pitchFamily="34" charset="0"/>
            </a:endParaRPr>
          </a:p>
          <a:p>
            <a:pPr marL="457200" indent="-457200" algn="l">
              <a:spcBef>
                <a:spcPct val="20000"/>
              </a:spcBef>
              <a:buFontTx/>
              <a:buAutoNum type="arabicPeriod"/>
              <a:defRPr/>
            </a:pPr>
            <a:r>
              <a:rPr lang="en-US" sz="1800" b="1" kern="0" dirty="0">
                <a:latin typeface="Microsoft Sans Serif" pitchFamily="34" charset="0"/>
              </a:rPr>
              <a:t>How do we measure climate variability? How and why is the variability of surface air temperature projected to change at northern high latitudes and in low latitudes? (20%) </a:t>
            </a:r>
          </a:p>
          <a:p>
            <a:pPr marL="457200" indent="-457200" algn="l">
              <a:spcBef>
                <a:spcPct val="20000"/>
              </a:spcBef>
              <a:buFontTx/>
              <a:buAutoNum type="arabicPeriod"/>
              <a:defRPr/>
            </a:pPr>
            <a:r>
              <a:rPr lang="en-US" sz="1800" b="1" kern="0" dirty="0">
                <a:latin typeface="Microsoft Sans Serif" pitchFamily="34" charset="0"/>
              </a:rPr>
              <a:t>Describe the mechanisms or physical processes behind the ENSO cycles, including the </a:t>
            </a:r>
            <a:r>
              <a:rPr lang="en-US" sz="1800" b="1" kern="0" dirty="0" err="1">
                <a:latin typeface="Microsoft Sans Serif" pitchFamily="34" charset="0"/>
              </a:rPr>
              <a:t>Bjerknes</a:t>
            </a:r>
            <a:r>
              <a:rPr lang="en-US" sz="1800" b="1" kern="0" dirty="0">
                <a:latin typeface="Microsoft Sans Serif" pitchFamily="34" charset="0"/>
              </a:rPr>
              <a:t> </a:t>
            </a:r>
            <a:r>
              <a:rPr lang="en-US" sz="1800" b="1" kern="0" dirty="0" err="1">
                <a:latin typeface="Microsoft Sans Serif" pitchFamily="34" charset="0"/>
              </a:rPr>
              <a:t>feedacks</a:t>
            </a:r>
            <a:r>
              <a:rPr lang="en-US" sz="1800" b="1" kern="0" dirty="0">
                <a:latin typeface="Microsoft Sans Serif" pitchFamily="34" charset="0"/>
              </a:rPr>
              <a:t> and the processes that end an El Niño or La Niña event and those that lead to the opposite phase in an ENSO cycle. (25%)</a:t>
            </a:r>
          </a:p>
          <a:p>
            <a:pPr marL="457200" indent="-457200" algn="l">
              <a:spcBef>
                <a:spcPct val="20000"/>
              </a:spcBef>
              <a:buFontTx/>
              <a:buAutoNum type="arabicPeriod"/>
              <a:defRPr/>
            </a:pPr>
            <a:r>
              <a:rPr lang="en-US" sz="1800" b="1" kern="0" dirty="0">
                <a:latin typeface="Microsoft Sans Serif" pitchFamily="34" charset="0"/>
              </a:rPr>
              <a:t>Describe the temporal and spatial characteristics of the IPO and AMO, their impacts on global climate, their interactions, and their likely formation mechanisms. (25%)  </a:t>
            </a:r>
          </a:p>
          <a:p>
            <a:pPr marL="457200" indent="-457200" algn="l">
              <a:spcBef>
                <a:spcPct val="20000"/>
              </a:spcBef>
              <a:buAutoNum type="arabicPeriod"/>
              <a:defRPr/>
            </a:pPr>
            <a:r>
              <a:rPr lang="en-US" sz="1800" b="1" kern="0" dirty="0">
                <a:latin typeface="Microsoft Sans Serif" pitchFamily="34" charset="0"/>
              </a:rPr>
              <a:t>How do NAO and AO affect weather over North America and Europe? What are the main features for the positive and negative phases of NAO and AO? (20%) </a:t>
            </a:r>
          </a:p>
          <a:p>
            <a:pPr marL="457200" indent="-457200" algn="l">
              <a:spcBef>
                <a:spcPct val="20000"/>
              </a:spcBef>
              <a:buAutoNum type="arabicPeriod"/>
              <a:defRPr/>
            </a:pPr>
            <a:r>
              <a:rPr lang="en-US" sz="1800" b="1" kern="0" dirty="0">
                <a:latin typeface="Microsoft Sans Serif" pitchFamily="34" charset="0"/>
              </a:rPr>
              <a:t>What is the relationship among ENSO, PDO, and IPO?  (10%)</a:t>
            </a:r>
          </a:p>
          <a:p>
            <a:pPr marL="457200" indent="-457200" algn="l">
              <a:spcBef>
                <a:spcPct val="20000"/>
              </a:spcBef>
              <a:defRPr/>
            </a:pPr>
            <a:r>
              <a:rPr lang="en-US" sz="2000" b="1" kern="0" dirty="0">
                <a:solidFill>
                  <a:schemeClr val="tx2"/>
                </a:solidFill>
                <a:latin typeface="Microsoft Sans Serif" pitchFamily="34" charset="0"/>
              </a:rPr>
              <a:t>	</a:t>
            </a:r>
          </a:p>
          <a:p>
            <a:pPr marL="457200" indent="-457200" algn="l">
              <a:spcBef>
                <a:spcPct val="20000"/>
              </a:spcBef>
              <a:defRPr/>
            </a:pPr>
            <a:r>
              <a:rPr lang="en-US" sz="2400" b="1" kern="0" dirty="0">
                <a:latin typeface="Microsoft Sans Serif" pitchFamily="34" charset="0"/>
              </a:rPr>
              <a:t> </a:t>
            </a:r>
          </a:p>
          <a:p>
            <a:pPr marL="800100" lvl="1" indent="-342900" algn="l">
              <a:spcBef>
                <a:spcPct val="20000"/>
              </a:spcBef>
              <a:buFontTx/>
              <a:buChar char="-"/>
              <a:defRPr/>
            </a:pPr>
            <a:endParaRPr lang="en-US" sz="1400" b="1" kern="0" dirty="0">
              <a:latin typeface="Microsoft Sans Serif" pitchFamily="34" charset="0"/>
            </a:endParaRPr>
          </a:p>
          <a:p>
            <a:pPr marL="800100" lvl="1" indent="-342900" algn="l">
              <a:spcBef>
                <a:spcPct val="20000"/>
              </a:spcBef>
              <a:defRPr/>
            </a:pPr>
            <a:endParaRPr lang="en-US" sz="14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Homework #4 (due in one week)   </a:t>
            </a:r>
          </a:p>
        </p:txBody>
      </p:sp>
    </p:spTree>
    <p:extLst>
      <p:ext uri="{BB962C8B-B14F-4D97-AF65-F5344CB8AC3E}">
        <p14:creationId xmlns:p14="http://schemas.microsoft.com/office/powerpoint/2010/main" val="16292445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DEC25-3424-4007-945B-D86597B14067}"/>
              </a:ext>
            </a:extLst>
          </p:cNvPr>
          <p:cNvSpPr>
            <a:spLocks noGrp="1"/>
          </p:cNvSpPr>
          <p:nvPr>
            <p:ph type="sldNum" sz="quarter" idx="12"/>
          </p:nvPr>
        </p:nvSpPr>
        <p:spPr/>
        <p:txBody>
          <a:bodyPr/>
          <a:lstStyle/>
          <a:p>
            <a:pPr>
              <a:defRPr/>
            </a:pPr>
            <a:fld id="{11004247-48B2-4E85-AE06-0779406BEB7B}" type="slidenum">
              <a:rPr lang="en-US" smtClean="0"/>
              <a:pPr>
                <a:defRPr/>
              </a:pPr>
              <a:t>10</a:t>
            </a:fld>
            <a:endParaRPr lang="en-US"/>
          </a:p>
        </p:txBody>
      </p:sp>
      <p:sp>
        <p:nvSpPr>
          <p:cNvPr id="4" name="TextBox 3">
            <a:extLst>
              <a:ext uri="{FF2B5EF4-FFF2-40B4-BE49-F238E27FC236}">
                <a16:creationId xmlns:a16="http://schemas.microsoft.com/office/drawing/2014/main" id="{633F09EF-DBCC-4BEF-8C37-644A9488C12B}"/>
              </a:ext>
            </a:extLst>
          </p:cNvPr>
          <p:cNvSpPr txBox="1"/>
          <p:nvPr/>
        </p:nvSpPr>
        <p:spPr>
          <a:xfrm>
            <a:off x="0" y="1331416"/>
            <a:ext cx="8915400" cy="4154984"/>
          </a:xfrm>
          <a:prstGeom prst="rect">
            <a:avLst/>
          </a:prstGeom>
          <a:noFill/>
        </p:spPr>
        <p:txBody>
          <a:bodyPr wrap="square">
            <a:spAutoFit/>
          </a:bodyPr>
          <a:lstStyle/>
          <a:p>
            <a:pPr marL="342900" indent="-342900" algn="l">
              <a:buFont typeface="Arial" panose="020B0604020202020204" pitchFamily="34" charset="0"/>
              <a:buChar char="•"/>
            </a:pPr>
            <a:r>
              <a:rPr lang="en-US" sz="2400" b="1" i="0" u="none" strike="noStrike" baseline="0" dirty="0">
                <a:solidFill>
                  <a:srgbClr val="272525"/>
                </a:solidFill>
              </a:rPr>
              <a:t>Eddy forcing arising from the preexisting </a:t>
            </a:r>
            <a:r>
              <a:rPr lang="en-US" sz="2400" b="1" i="0" u="none" strike="noStrike" baseline="0" dirty="0">
                <a:solidFill>
                  <a:srgbClr val="C00000"/>
                </a:solidFill>
              </a:rPr>
              <a:t>synoptic-scale waves </a:t>
            </a:r>
            <a:r>
              <a:rPr lang="en-US" sz="2400" b="1" i="0" u="none" strike="noStrike" baseline="0" dirty="0">
                <a:solidFill>
                  <a:srgbClr val="272525"/>
                </a:solidFill>
              </a:rPr>
              <a:t>is crucial for the growth and decay of the NAO </a:t>
            </a:r>
          </a:p>
          <a:p>
            <a:pPr algn="l"/>
            <a:endParaRPr lang="en-US" sz="2400" b="1" dirty="0">
              <a:solidFill>
                <a:srgbClr val="272525"/>
              </a:solidFill>
            </a:endParaRPr>
          </a:p>
          <a:p>
            <a:pPr marL="342900" indent="-342900" algn="l">
              <a:buFont typeface="Arial" panose="020B0604020202020204" pitchFamily="34" charset="0"/>
              <a:buChar char="•"/>
            </a:pPr>
            <a:r>
              <a:rPr lang="en-US" sz="2400" b="1" i="0" u="none" strike="noStrike" baseline="0" dirty="0">
                <a:solidFill>
                  <a:srgbClr val="272525"/>
                </a:solidFill>
              </a:rPr>
              <a:t>A preexisting low-over-high (high-over-low) dipole </a:t>
            </a:r>
            <a:r>
              <a:rPr lang="en-US" sz="2400" b="1" i="0" u="none" strike="noStrike" baseline="0" dirty="0">
                <a:solidFill>
                  <a:srgbClr val="C00000"/>
                </a:solidFill>
              </a:rPr>
              <a:t>planetary-scale wave</a:t>
            </a:r>
            <a:r>
              <a:rPr lang="en-US" sz="2400" b="1" i="0" u="none" strike="noStrike" baseline="0" dirty="0">
                <a:solidFill>
                  <a:srgbClr val="272525"/>
                </a:solidFill>
              </a:rPr>
              <a:t> is required to match the preexisting positive-over-negative (negative-over-positive) dipole eddy forcing over the North Atlantic, which excites a positive (negative) phase NAO event. </a:t>
            </a:r>
          </a:p>
          <a:p>
            <a:pPr marL="342900" indent="-342900" algn="l">
              <a:buFont typeface="Arial" panose="020B0604020202020204" pitchFamily="34" charset="0"/>
              <a:buChar char="•"/>
            </a:pPr>
            <a:endParaRPr lang="en-US" sz="2400" b="1" dirty="0">
              <a:solidFill>
                <a:srgbClr val="272525"/>
              </a:solidFill>
            </a:endParaRPr>
          </a:p>
          <a:p>
            <a:pPr marL="342900" indent="-342900" algn="l">
              <a:buFont typeface="Arial" panose="020B0604020202020204" pitchFamily="34" charset="0"/>
              <a:buChar char="•"/>
            </a:pPr>
            <a:r>
              <a:rPr lang="en-US" sz="2400" b="1" i="0" u="none" strike="noStrike" baseline="0" dirty="0">
                <a:solidFill>
                  <a:srgbClr val="272525"/>
                </a:solidFill>
              </a:rPr>
              <a:t>The positive and negative feedbacks of the preexisting dipole eddy forcing, which depend on the background </a:t>
            </a:r>
            <a:r>
              <a:rPr lang="en-US" sz="2400" b="1" i="0" u="none" strike="noStrike" baseline="0" dirty="0">
                <a:solidFill>
                  <a:srgbClr val="C00000"/>
                </a:solidFill>
              </a:rPr>
              <a:t>westerly wind</a:t>
            </a:r>
            <a:r>
              <a:rPr lang="en-US" sz="2400" b="1" i="0" u="none" strike="noStrike" baseline="0" dirty="0">
                <a:solidFill>
                  <a:srgbClr val="272525"/>
                </a:solidFill>
              </a:rPr>
              <a:t>, seem to dominate the life cycle of the NAO and its duration.</a:t>
            </a:r>
            <a:endParaRPr lang="en-US" sz="2400" b="1" dirty="0"/>
          </a:p>
        </p:txBody>
      </p:sp>
      <p:sp>
        <p:nvSpPr>
          <p:cNvPr id="5" name="Rectangle 2">
            <a:extLst>
              <a:ext uri="{FF2B5EF4-FFF2-40B4-BE49-F238E27FC236}">
                <a16:creationId xmlns:a16="http://schemas.microsoft.com/office/drawing/2014/main" id="{78D5E913-D3BA-47D4-90EB-CB9D610D397D}"/>
              </a:ext>
            </a:extLst>
          </p:cNvPr>
          <p:cNvSpPr txBox="1">
            <a:spLocks noChangeArrowheads="1"/>
          </p:cNvSpPr>
          <p:nvPr/>
        </p:nvSpPr>
        <p:spPr>
          <a:xfrm>
            <a:off x="-3048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NAO  Formation</a:t>
            </a:r>
            <a:r>
              <a:rPr kumimoji="0" lang="en-US" sz="2000" b="1" i="0" u="none" strike="noStrike" kern="0" cap="none" spc="0" normalizeH="0" baseline="0" noProof="0" dirty="0">
                <a:ln>
                  <a:noFill/>
                </a:ln>
                <a:solidFill>
                  <a:srgbClr val="C00000"/>
                </a:solidFill>
                <a:effectLst/>
                <a:uLnTx/>
                <a:uFillTx/>
                <a:latin typeface="Arial" charset="0"/>
                <a:ea typeface="SimSun" pitchFamily="2" charset="-122"/>
                <a:cs typeface="+mj-cs"/>
              </a:rPr>
              <a:t> </a:t>
            </a: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(Luo et al. 2007)</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 </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extLst>
      <p:ext uri="{BB962C8B-B14F-4D97-AF65-F5344CB8AC3E}">
        <p14:creationId xmlns:p14="http://schemas.microsoft.com/office/powerpoint/2010/main" val="1240420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3048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Arctic Oscillation (AO) </a:t>
            </a:r>
          </a:p>
        </p:txBody>
      </p:sp>
      <p:sp>
        <p:nvSpPr>
          <p:cNvPr id="10" name="Line 4"/>
          <p:cNvSpPr>
            <a:spLocks noChangeShapeType="1"/>
          </p:cNvSpPr>
          <p:nvPr/>
        </p:nvSpPr>
        <p:spPr bwMode="auto">
          <a:xfrm>
            <a:off x="0" y="56145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11" name="Rectangle 3"/>
          <p:cNvSpPr txBox="1">
            <a:spLocks noChangeArrowheads="1"/>
          </p:cNvSpPr>
          <p:nvPr/>
        </p:nvSpPr>
        <p:spPr bwMode="auto">
          <a:xfrm>
            <a:off x="0" y="609600"/>
            <a:ext cx="9067800" cy="5791200"/>
          </a:xfrm>
          <a:prstGeom prst="rect">
            <a:avLst/>
          </a:prstGeom>
          <a:noFill/>
          <a:ln w="9525">
            <a:noFill/>
            <a:miter lim="800000"/>
            <a:headEnd/>
            <a:tailEnd/>
          </a:ln>
        </p:spPr>
        <p:txBody>
          <a:bodyPr/>
          <a:lstStyle/>
          <a:p>
            <a:pPr marL="342900" indent="-342900" algn="l">
              <a:spcBef>
                <a:spcPct val="20000"/>
              </a:spcBef>
              <a:buFontTx/>
              <a:buChar char="•"/>
              <a:defRPr/>
            </a:pPr>
            <a:r>
              <a:rPr lang="en-US" sz="1800" dirty="0"/>
              <a:t>The </a:t>
            </a:r>
            <a:r>
              <a:rPr lang="en-US" sz="1800" b="1" dirty="0">
                <a:solidFill>
                  <a:schemeClr val="tx2"/>
                </a:solidFill>
              </a:rPr>
              <a:t>AO</a:t>
            </a:r>
            <a:r>
              <a:rPr lang="en-US" sz="1800" dirty="0"/>
              <a:t> is </a:t>
            </a:r>
            <a:r>
              <a:rPr lang="en-US" sz="1800" dirty="0">
                <a:cs typeface="Arial" pitchFamily="34" charset="0"/>
              </a:rPr>
              <a:t>a large-scale seesaw pattern in atmospheric mass between the sub-polar low and the high-pressure centers in the Pacific and Atlantic around 37-45</a:t>
            </a:r>
            <a:r>
              <a:rPr lang="en-US" sz="1800" baseline="30000" dirty="0">
                <a:cs typeface="Arial" pitchFamily="34" charset="0"/>
              </a:rPr>
              <a:t>o</a:t>
            </a:r>
            <a:r>
              <a:rPr lang="en-US" sz="1800" dirty="0">
                <a:cs typeface="Arial" pitchFamily="34" charset="0"/>
              </a:rPr>
              <a:t>N.  </a:t>
            </a:r>
          </a:p>
          <a:p>
            <a:pPr marL="342900" indent="-342900" algn="l">
              <a:spcBef>
                <a:spcPct val="20000"/>
              </a:spcBef>
              <a:buFontTx/>
              <a:buChar char="•"/>
              <a:defRPr/>
            </a:pPr>
            <a:r>
              <a:rPr lang="en-US" sz="1800" dirty="0">
                <a:cs typeface="Arial" pitchFamily="34" charset="0"/>
              </a:rPr>
              <a:t>The NAO mainly reflects the Atlantic part of the AO. </a:t>
            </a:r>
          </a:p>
          <a:p>
            <a:pPr marL="342900" indent="-342900" algn="l">
              <a:spcBef>
                <a:spcPct val="20000"/>
              </a:spcBef>
              <a:buFontTx/>
              <a:buChar char="•"/>
              <a:defRPr/>
            </a:pPr>
            <a:r>
              <a:rPr lang="en-US" sz="1800" dirty="0">
                <a:cs typeface="Arial" pitchFamily="34" charset="0"/>
              </a:rPr>
              <a:t>Weak connection between the </a:t>
            </a:r>
            <a:r>
              <a:rPr lang="en-US" sz="1800" dirty="0">
                <a:solidFill>
                  <a:srgbClr val="FF0000"/>
                </a:solidFill>
                <a:cs typeface="Arial" pitchFamily="34" charset="0"/>
              </a:rPr>
              <a:t>Atlantic and Pacific </a:t>
            </a:r>
            <a:r>
              <a:rPr lang="en-US" sz="1800" dirty="0">
                <a:cs typeface="Arial" pitchFamily="34" charset="0"/>
              </a:rPr>
              <a:t>high-pressure centers; AO is dominated by the polar low-pressure center (</a:t>
            </a:r>
            <a:r>
              <a:rPr lang="en-US" sz="1800" dirty="0" err="1">
                <a:solidFill>
                  <a:srgbClr val="C00000"/>
                </a:solidFill>
                <a:cs typeface="Arial" pitchFamily="34" charset="0"/>
              </a:rPr>
              <a:t>Deser</a:t>
            </a:r>
            <a:r>
              <a:rPr lang="en-US" sz="1800" dirty="0">
                <a:solidFill>
                  <a:srgbClr val="C00000"/>
                </a:solidFill>
                <a:cs typeface="Arial" pitchFamily="34" charset="0"/>
              </a:rPr>
              <a:t> 2000</a:t>
            </a:r>
            <a:r>
              <a:rPr lang="en-US" sz="1800" dirty="0">
                <a:cs typeface="Arial" pitchFamily="34" charset="0"/>
              </a:rPr>
              <a:t>)</a:t>
            </a:r>
            <a:endParaRPr lang="en-US" sz="1800" dirty="0"/>
          </a:p>
          <a:p>
            <a:pPr marL="342900" indent="-342900" algn="l">
              <a:spcBef>
                <a:spcPct val="20000"/>
              </a:spcBef>
              <a:buFontTx/>
              <a:buChar char="•"/>
              <a:defRPr/>
            </a:pPr>
            <a:r>
              <a:rPr lang="en-US" sz="1800" dirty="0"/>
              <a:t>Causes for the AO phase change are not well known. </a:t>
            </a:r>
            <a:endParaRPr lang="en-US" sz="1800" b="1" kern="0" dirty="0">
              <a:solidFill>
                <a:schemeClr val="bg1"/>
              </a:solidFill>
              <a:latin typeface="Microsoft Sans Serif" pitchFamily="34" charset="0"/>
            </a:endParaRPr>
          </a:p>
        </p:txBody>
      </p:sp>
      <p:pic>
        <p:nvPicPr>
          <p:cNvPr id="391170" name="Picture 2" descr="http://www.cpc.ncep.noaa.gov/products/precip/CWlink/daily_ao_index/new.ao.loading.gif"/>
          <p:cNvPicPr>
            <a:picLocks noChangeAspect="1" noChangeArrowheads="1"/>
          </p:cNvPicPr>
          <p:nvPr/>
        </p:nvPicPr>
        <p:blipFill>
          <a:blip r:embed="rId3" cstate="print"/>
          <a:srcRect/>
          <a:stretch>
            <a:fillRect/>
          </a:stretch>
        </p:blipFill>
        <p:spPr bwMode="auto">
          <a:xfrm>
            <a:off x="5029200" y="3080682"/>
            <a:ext cx="4054303" cy="3664050"/>
          </a:xfrm>
          <a:prstGeom prst="rect">
            <a:avLst/>
          </a:prstGeom>
          <a:noFill/>
        </p:spPr>
      </p:pic>
      <p:pic>
        <p:nvPicPr>
          <p:cNvPr id="391174" name="Picture 6" descr="http://alexhayes.weebly.com/uploads/1/3/1/4/13142040/4773616_orig.png"/>
          <p:cNvPicPr>
            <a:picLocks noChangeAspect="1" noChangeArrowheads="1"/>
          </p:cNvPicPr>
          <p:nvPr/>
        </p:nvPicPr>
        <p:blipFill>
          <a:blip r:embed="rId4" cstate="print"/>
          <a:srcRect l="6153" r="7219"/>
          <a:stretch>
            <a:fillRect/>
          </a:stretch>
        </p:blipFill>
        <p:spPr bwMode="auto">
          <a:xfrm>
            <a:off x="76200" y="2565400"/>
            <a:ext cx="4953000" cy="4292600"/>
          </a:xfrm>
          <a:prstGeom prst="rect">
            <a:avLst/>
          </a:prstGeom>
          <a:noFill/>
        </p:spPr>
      </p:pic>
      <p:sp>
        <p:nvSpPr>
          <p:cNvPr id="3" name="TextBox 2">
            <a:extLst>
              <a:ext uri="{FF2B5EF4-FFF2-40B4-BE49-F238E27FC236}">
                <a16:creationId xmlns:a16="http://schemas.microsoft.com/office/drawing/2014/main" id="{71576E5E-149C-00D5-9DE5-088DEBC79A2F}"/>
              </a:ext>
            </a:extLst>
          </p:cNvPr>
          <p:cNvSpPr txBox="1"/>
          <p:nvPr/>
        </p:nvSpPr>
        <p:spPr>
          <a:xfrm>
            <a:off x="5181600" y="2647890"/>
            <a:ext cx="3755966" cy="400110"/>
          </a:xfrm>
          <a:prstGeom prst="rect">
            <a:avLst/>
          </a:prstGeom>
          <a:noFill/>
        </p:spPr>
        <p:txBody>
          <a:bodyPr wrap="square">
            <a:spAutoFit/>
          </a:bodyPr>
          <a:lstStyle/>
          <a:p>
            <a:r>
              <a:rPr lang="en-US" sz="2000" b="1" dirty="0">
                <a:solidFill>
                  <a:schemeClr val="tx2"/>
                </a:solidFill>
              </a:rPr>
              <a:t>SLP Anomaly for AO Positive Phase</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http://nsidc.org/cryosphere/arctic-meteorology/images/AO-schematic-wallace-1500px.jpg"/>
          <p:cNvPicPr>
            <a:picLocks noChangeAspect="1" noChangeArrowheads="1"/>
          </p:cNvPicPr>
          <p:nvPr/>
        </p:nvPicPr>
        <p:blipFill>
          <a:blip r:embed="rId2" cstate="print"/>
          <a:srcRect/>
          <a:stretch>
            <a:fillRect/>
          </a:stretch>
        </p:blipFill>
        <p:spPr bwMode="auto">
          <a:xfrm>
            <a:off x="1676400" y="3543300"/>
            <a:ext cx="6115050" cy="3314700"/>
          </a:xfrm>
          <a:prstGeom prst="rect">
            <a:avLst/>
          </a:prstGeom>
          <a:noFill/>
        </p:spPr>
      </p:pic>
      <p:pic>
        <p:nvPicPr>
          <p:cNvPr id="394244" name="Picture 4" descr="http://upload.wikimedia.org/wikipedia/en/2/2e/Arctic_Oscillation-01.jpg"/>
          <p:cNvPicPr>
            <a:picLocks noChangeAspect="1" noChangeArrowheads="1"/>
          </p:cNvPicPr>
          <p:nvPr/>
        </p:nvPicPr>
        <p:blipFill>
          <a:blip r:embed="rId3" cstate="print"/>
          <a:srcRect/>
          <a:stretch>
            <a:fillRect/>
          </a:stretch>
        </p:blipFill>
        <p:spPr bwMode="auto">
          <a:xfrm>
            <a:off x="1676400" y="152400"/>
            <a:ext cx="6115050" cy="3400426"/>
          </a:xfrm>
          <a:prstGeom prst="rect">
            <a:avLst/>
          </a:prstGeom>
          <a:noFill/>
        </p:spPr>
      </p:pic>
      <p:sp>
        <p:nvSpPr>
          <p:cNvPr id="4" name="TextBox 3"/>
          <p:cNvSpPr txBox="1"/>
          <p:nvPr/>
        </p:nvSpPr>
        <p:spPr>
          <a:xfrm>
            <a:off x="39013" y="685800"/>
            <a:ext cx="1850186" cy="2585323"/>
          </a:xfrm>
          <a:prstGeom prst="rect">
            <a:avLst/>
          </a:prstGeom>
          <a:noFill/>
        </p:spPr>
        <p:txBody>
          <a:bodyPr wrap="none" rtlCol="0">
            <a:spAutoFit/>
          </a:bodyPr>
          <a:lstStyle/>
          <a:p>
            <a:pPr algn="l"/>
            <a:r>
              <a:rPr lang="en-US" sz="1800" b="1" dirty="0">
                <a:solidFill>
                  <a:srgbClr val="FF0000"/>
                </a:solidFill>
              </a:rPr>
              <a:t>Positive AO</a:t>
            </a:r>
            <a:r>
              <a:rPr lang="en-US" sz="1800" b="1" dirty="0">
                <a:solidFill>
                  <a:srgbClr val="FF0000"/>
                </a:solidFill>
                <a:sym typeface="Wingdings" panose="05000000000000000000" pitchFamily="2" charset="2"/>
              </a:rPr>
              <a:t></a:t>
            </a:r>
          </a:p>
          <a:p>
            <a:pPr algn="l"/>
            <a:r>
              <a:rPr lang="en-US" sz="1800" b="1" dirty="0" err="1">
                <a:solidFill>
                  <a:srgbClr val="FF0000"/>
                </a:solidFill>
                <a:sym typeface="Wingdings" panose="05000000000000000000" pitchFamily="2" charset="2"/>
              </a:rPr>
              <a:t>Stronge</a:t>
            </a:r>
            <a:r>
              <a:rPr lang="en-US" sz="1800" b="1" dirty="0">
                <a:solidFill>
                  <a:srgbClr val="FF0000"/>
                </a:solidFill>
                <a:sym typeface="Wingdings" panose="05000000000000000000" pitchFamily="2" charset="2"/>
              </a:rPr>
              <a:t> SLP </a:t>
            </a:r>
          </a:p>
          <a:p>
            <a:pPr algn="l"/>
            <a:r>
              <a:rPr lang="en-US" sz="1800" b="1" dirty="0">
                <a:solidFill>
                  <a:srgbClr val="FF0000"/>
                </a:solidFill>
                <a:sym typeface="Wingdings" panose="05000000000000000000" pitchFamily="2" charset="2"/>
              </a:rPr>
              <a:t>gradient</a:t>
            </a:r>
            <a:endParaRPr lang="en-US" sz="1800" b="1" dirty="0">
              <a:solidFill>
                <a:srgbClr val="FF0000"/>
              </a:solidFill>
            </a:endParaRPr>
          </a:p>
          <a:p>
            <a:pPr algn="l"/>
            <a:r>
              <a:rPr lang="en-US" sz="1800" b="1" dirty="0" err="1">
                <a:solidFill>
                  <a:srgbClr val="FF0000"/>
                </a:solidFill>
              </a:rPr>
              <a:t>Stronge</a:t>
            </a:r>
            <a:r>
              <a:rPr lang="en-US" sz="1800" b="1" dirty="0">
                <a:solidFill>
                  <a:srgbClr val="FF0000"/>
                </a:solidFill>
              </a:rPr>
              <a:t> Polar </a:t>
            </a:r>
          </a:p>
          <a:p>
            <a:pPr algn="l"/>
            <a:r>
              <a:rPr lang="en-US" sz="1800" b="1" dirty="0">
                <a:solidFill>
                  <a:srgbClr val="FF0000"/>
                </a:solidFill>
              </a:rPr>
              <a:t>Vortex </a:t>
            </a:r>
            <a:r>
              <a:rPr lang="en-US" sz="1800" b="1" dirty="0">
                <a:solidFill>
                  <a:srgbClr val="FF0000"/>
                </a:solidFill>
                <a:sym typeface="Wingdings" pitchFamily="2" charset="2"/>
              </a:rPr>
              <a:t>&amp;</a:t>
            </a:r>
          </a:p>
          <a:p>
            <a:pPr algn="l"/>
            <a:r>
              <a:rPr lang="en-US" sz="1800" b="1" dirty="0" err="1">
                <a:solidFill>
                  <a:srgbClr val="FF0000"/>
                </a:solidFill>
                <a:sym typeface="Wingdings" pitchFamily="2" charset="2"/>
              </a:rPr>
              <a:t>stronge</a:t>
            </a:r>
            <a:r>
              <a:rPr lang="en-US" sz="1800" b="1" dirty="0">
                <a:solidFill>
                  <a:srgbClr val="FF0000"/>
                </a:solidFill>
                <a:sym typeface="Wingdings" pitchFamily="2" charset="2"/>
              </a:rPr>
              <a:t> westerlies</a:t>
            </a:r>
            <a:endParaRPr lang="en-US" sz="1800" b="1" dirty="0">
              <a:solidFill>
                <a:srgbClr val="FF0000"/>
              </a:solidFill>
            </a:endParaRPr>
          </a:p>
          <a:p>
            <a:pPr algn="l"/>
            <a:r>
              <a:rPr lang="en-US" sz="1800" b="1" dirty="0">
                <a:solidFill>
                  <a:srgbClr val="FF0000"/>
                </a:solidFill>
                <a:sym typeface="Wingdings" pitchFamily="2" charset="2"/>
              </a:rPr>
              <a:t></a:t>
            </a:r>
            <a:r>
              <a:rPr lang="en-US" sz="1800" b="1" dirty="0">
                <a:solidFill>
                  <a:srgbClr val="FF0000"/>
                </a:solidFill>
              </a:rPr>
              <a:t>Fewer cold </a:t>
            </a:r>
          </a:p>
          <a:p>
            <a:pPr algn="l"/>
            <a:r>
              <a:rPr lang="en-US" sz="1800" b="1" dirty="0">
                <a:solidFill>
                  <a:srgbClr val="FF0000"/>
                </a:solidFill>
              </a:rPr>
              <a:t>breaks to </a:t>
            </a:r>
            <a:r>
              <a:rPr lang="en-US" sz="1800" b="1" dirty="0" err="1">
                <a:solidFill>
                  <a:srgbClr val="FF0000"/>
                </a:solidFill>
              </a:rPr>
              <a:t>midlat</a:t>
            </a:r>
            <a:r>
              <a:rPr lang="en-US" sz="1800" b="1" dirty="0">
                <a:solidFill>
                  <a:srgbClr val="FF0000"/>
                </a:solidFill>
              </a:rPr>
              <a:t>. </a:t>
            </a:r>
          </a:p>
          <a:p>
            <a:pPr algn="l"/>
            <a:endParaRPr lang="en-US" sz="1800" b="1" dirty="0">
              <a:solidFill>
                <a:srgbClr val="FF0000"/>
              </a:solidFill>
            </a:endParaRPr>
          </a:p>
        </p:txBody>
      </p:sp>
      <p:sp>
        <p:nvSpPr>
          <p:cNvPr id="6" name="TextBox 5"/>
          <p:cNvSpPr txBox="1"/>
          <p:nvPr/>
        </p:nvSpPr>
        <p:spPr>
          <a:xfrm>
            <a:off x="7467600" y="607874"/>
            <a:ext cx="1744388" cy="2585323"/>
          </a:xfrm>
          <a:prstGeom prst="rect">
            <a:avLst/>
          </a:prstGeom>
          <a:noFill/>
        </p:spPr>
        <p:txBody>
          <a:bodyPr wrap="none" rtlCol="0">
            <a:spAutoFit/>
          </a:bodyPr>
          <a:lstStyle/>
          <a:p>
            <a:pPr algn="l"/>
            <a:r>
              <a:rPr lang="en-US" sz="1800" b="1" dirty="0">
                <a:solidFill>
                  <a:srgbClr val="FF0000"/>
                </a:solidFill>
              </a:rPr>
              <a:t>Negative AO</a:t>
            </a:r>
            <a:r>
              <a:rPr lang="en-US" sz="1800" b="1" dirty="0">
                <a:solidFill>
                  <a:srgbClr val="FF0000"/>
                </a:solidFill>
                <a:sym typeface="Wingdings" panose="05000000000000000000" pitchFamily="2" charset="2"/>
              </a:rPr>
              <a:t> </a:t>
            </a:r>
          </a:p>
          <a:p>
            <a:pPr algn="l"/>
            <a:r>
              <a:rPr lang="en-US" sz="1800" b="1" dirty="0">
                <a:solidFill>
                  <a:srgbClr val="FF0000"/>
                </a:solidFill>
                <a:sym typeface="Wingdings" panose="05000000000000000000" pitchFamily="2" charset="2"/>
              </a:rPr>
              <a:t>Weak SLP </a:t>
            </a:r>
          </a:p>
          <a:p>
            <a:pPr algn="l"/>
            <a:r>
              <a:rPr lang="en-US" sz="1800" b="1" dirty="0">
                <a:solidFill>
                  <a:srgbClr val="FF0000"/>
                </a:solidFill>
                <a:sym typeface="Wingdings" panose="05000000000000000000" pitchFamily="2" charset="2"/>
              </a:rPr>
              <a:t>gradient </a:t>
            </a:r>
            <a:endParaRPr lang="en-US" sz="1800" b="1" dirty="0">
              <a:solidFill>
                <a:srgbClr val="FF0000"/>
              </a:solidFill>
            </a:endParaRPr>
          </a:p>
          <a:p>
            <a:pPr algn="l"/>
            <a:r>
              <a:rPr lang="en-US" sz="1800" b="1" dirty="0">
                <a:solidFill>
                  <a:srgbClr val="FF0000"/>
                </a:solidFill>
              </a:rPr>
              <a:t>Weak Polar </a:t>
            </a:r>
          </a:p>
          <a:p>
            <a:pPr algn="l"/>
            <a:r>
              <a:rPr lang="en-US" sz="1800" b="1" dirty="0">
                <a:solidFill>
                  <a:srgbClr val="FF0000"/>
                </a:solidFill>
              </a:rPr>
              <a:t>Vortex &amp; w</a:t>
            </a:r>
            <a:r>
              <a:rPr lang="en-US" sz="1800" b="1" dirty="0">
                <a:solidFill>
                  <a:srgbClr val="FF0000"/>
                </a:solidFill>
                <a:sym typeface="Wingdings" pitchFamily="2" charset="2"/>
              </a:rPr>
              <a:t>eak </a:t>
            </a:r>
          </a:p>
          <a:p>
            <a:pPr algn="l"/>
            <a:r>
              <a:rPr lang="en-US" sz="1800" b="1" dirty="0">
                <a:solidFill>
                  <a:srgbClr val="FF0000"/>
                </a:solidFill>
                <a:sym typeface="Wingdings" pitchFamily="2" charset="2"/>
              </a:rPr>
              <a:t>westerlies</a:t>
            </a:r>
          </a:p>
          <a:p>
            <a:pPr algn="l"/>
            <a:r>
              <a:rPr lang="en-US" sz="1800" b="1" dirty="0">
                <a:solidFill>
                  <a:srgbClr val="FF0000"/>
                </a:solidFill>
                <a:sym typeface="Wingdings" pitchFamily="2" charset="2"/>
              </a:rPr>
              <a:t> </a:t>
            </a:r>
            <a:r>
              <a:rPr lang="en-US" sz="1800" b="1" dirty="0">
                <a:solidFill>
                  <a:srgbClr val="FF0000"/>
                </a:solidFill>
              </a:rPr>
              <a:t>More cold </a:t>
            </a:r>
          </a:p>
          <a:p>
            <a:pPr algn="l"/>
            <a:r>
              <a:rPr lang="en-US" sz="1800" b="1" dirty="0">
                <a:solidFill>
                  <a:srgbClr val="FF0000"/>
                </a:solidFill>
              </a:rPr>
              <a:t>breaks to </a:t>
            </a:r>
            <a:r>
              <a:rPr lang="en-US" sz="1800" b="1" dirty="0" err="1">
                <a:solidFill>
                  <a:srgbClr val="FF0000"/>
                </a:solidFill>
              </a:rPr>
              <a:t>midlat</a:t>
            </a:r>
            <a:r>
              <a:rPr lang="en-US" sz="1800" b="1" dirty="0">
                <a:solidFill>
                  <a:srgbClr val="FF0000"/>
                </a:solidFill>
              </a:rPr>
              <a:t>. </a:t>
            </a:r>
          </a:p>
          <a:p>
            <a:pPr algn="l"/>
            <a:endParaRPr lang="en-US" sz="1800" b="1"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http://icecap.us/images/uploads/AO3.jpg"/>
          <p:cNvPicPr>
            <a:picLocks noChangeAspect="1" noChangeArrowheads="1"/>
          </p:cNvPicPr>
          <p:nvPr/>
        </p:nvPicPr>
        <p:blipFill>
          <a:blip r:embed="rId2" cstate="print"/>
          <a:srcRect/>
          <a:stretch>
            <a:fillRect/>
          </a:stretch>
        </p:blipFill>
        <p:spPr bwMode="auto">
          <a:xfrm>
            <a:off x="609600" y="533400"/>
            <a:ext cx="8238155" cy="6172200"/>
          </a:xfrm>
          <a:prstGeom prst="rect">
            <a:avLst/>
          </a:prstGeom>
          <a:noFill/>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048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PDO and IPO vs. ENSO</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3"/>
          <p:cNvSpPr txBox="1">
            <a:spLocks noChangeArrowheads="1"/>
          </p:cNvSpPr>
          <p:nvPr/>
        </p:nvSpPr>
        <p:spPr bwMode="auto">
          <a:xfrm>
            <a:off x="0" y="685800"/>
            <a:ext cx="9067800" cy="5791200"/>
          </a:xfrm>
          <a:prstGeom prst="rect">
            <a:avLst/>
          </a:prstGeom>
          <a:noFill/>
          <a:ln w="9525">
            <a:noFill/>
            <a:miter lim="800000"/>
            <a:headEnd/>
            <a:tailEnd/>
          </a:ln>
        </p:spPr>
        <p:txBody>
          <a:bodyPr/>
          <a:lstStyle/>
          <a:p>
            <a:pPr marL="342900" indent="-342900" algn="l">
              <a:spcBef>
                <a:spcPct val="20000"/>
              </a:spcBef>
              <a:buFontTx/>
              <a:buChar char="•"/>
              <a:defRPr/>
            </a:pPr>
            <a:r>
              <a:rPr lang="en-US" sz="1800" b="1" dirty="0"/>
              <a:t>The </a:t>
            </a:r>
            <a:r>
              <a:rPr lang="en-US" sz="1800" b="1" dirty="0">
                <a:solidFill>
                  <a:schemeClr val="tx2"/>
                </a:solidFill>
              </a:rPr>
              <a:t>PDO</a:t>
            </a:r>
            <a:r>
              <a:rPr lang="en-US" sz="1800" b="1" dirty="0"/>
              <a:t> is the ENSO-like multi-decadal (40-60yr) quasi-oscillations in the </a:t>
            </a:r>
            <a:r>
              <a:rPr lang="en-US" sz="1800" b="1" dirty="0">
                <a:solidFill>
                  <a:srgbClr val="C00000"/>
                </a:solidFill>
              </a:rPr>
              <a:t>North Pacific Ocean</a:t>
            </a:r>
          </a:p>
          <a:p>
            <a:pPr marL="342900" indent="-342900" algn="l">
              <a:spcBef>
                <a:spcPct val="20000"/>
              </a:spcBef>
              <a:buFontTx/>
              <a:buChar char="•"/>
              <a:defRPr/>
            </a:pPr>
            <a:r>
              <a:rPr lang="en-US" sz="1800" b="1" dirty="0">
                <a:cs typeface="Arial" pitchFamily="34" charset="0"/>
              </a:rPr>
              <a:t>The Inter-decadal Pacific Oscillation (</a:t>
            </a:r>
            <a:r>
              <a:rPr lang="en-US" sz="1800" b="1" dirty="0">
                <a:solidFill>
                  <a:schemeClr val="tx2"/>
                </a:solidFill>
                <a:cs typeface="Arial" pitchFamily="34" charset="0"/>
              </a:rPr>
              <a:t>IPO)</a:t>
            </a:r>
            <a:r>
              <a:rPr lang="en-US" sz="1800" b="1" dirty="0">
                <a:cs typeface="Arial" pitchFamily="34" charset="0"/>
              </a:rPr>
              <a:t> is the ENSO-like multi-decadal quasi-oscillations in the </a:t>
            </a:r>
            <a:r>
              <a:rPr lang="en-US" sz="1800" b="1" dirty="0">
                <a:solidFill>
                  <a:srgbClr val="C00000"/>
                </a:solidFill>
                <a:cs typeface="Arial" pitchFamily="34" charset="0"/>
              </a:rPr>
              <a:t>whole Pacific Ocean</a:t>
            </a:r>
            <a:r>
              <a:rPr lang="en-US" sz="1800" b="1" dirty="0">
                <a:cs typeface="Arial" pitchFamily="34" charset="0"/>
              </a:rPr>
              <a:t>, defined in </a:t>
            </a:r>
            <a:r>
              <a:rPr lang="en-US" sz="1800" b="1" dirty="0">
                <a:solidFill>
                  <a:schemeClr val="tx2"/>
                </a:solidFill>
                <a:cs typeface="Arial" pitchFamily="34" charset="0"/>
              </a:rPr>
              <a:t>SST and SLP </a:t>
            </a:r>
            <a:r>
              <a:rPr lang="en-US" sz="1800" b="1" dirty="0">
                <a:cs typeface="Arial" pitchFamily="34" charset="0"/>
              </a:rPr>
              <a:t>fields</a:t>
            </a:r>
          </a:p>
          <a:p>
            <a:pPr marL="342900" indent="-342900" algn="l">
              <a:spcBef>
                <a:spcPct val="20000"/>
              </a:spcBef>
              <a:buFontTx/>
              <a:buChar char="•"/>
              <a:defRPr/>
            </a:pPr>
            <a:r>
              <a:rPr lang="en-US" sz="1800" b="1" dirty="0">
                <a:cs typeface="Arial" pitchFamily="34" charset="0"/>
              </a:rPr>
              <a:t>The </a:t>
            </a:r>
            <a:r>
              <a:rPr lang="en-US" sz="1800" b="1" dirty="0">
                <a:solidFill>
                  <a:schemeClr val="tx2"/>
                </a:solidFill>
                <a:cs typeface="Arial" pitchFamily="34" charset="0"/>
              </a:rPr>
              <a:t>PDO</a:t>
            </a:r>
            <a:r>
              <a:rPr lang="en-US" sz="1800" b="1" dirty="0">
                <a:cs typeface="Arial" pitchFamily="34" charset="0"/>
              </a:rPr>
              <a:t> and </a:t>
            </a:r>
            <a:r>
              <a:rPr lang="en-US" sz="1800" b="1" dirty="0">
                <a:solidFill>
                  <a:schemeClr val="tx2"/>
                </a:solidFill>
                <a:cs typeface="Arial" pitchFamily="34" charset="0"/>
              </a:rPr>
              <a:t>IPO</a:t>
            </a:r>
            <a:r>
              <a:rPr lang="en-US" sz="1800" b="1" dirty="0">
                <a:cs typeface="Arial" pitchFamily="34" charset="0"/>
              </a:rPr>
              <a:t> may be considered as the decadal variability of ENSO activity</a:t>
            </a:r>
          </a:p>
          <a:p>
            <a:pPr marL="342900" indent="-342900" algn="l">
              <a:spcBef>
                <a:spcPct val="20000"/>
              </a:spcBef>
              <a:buFontTx/>
              <a:buChar char="•"/>
              <a:defRPr/>
            </a:pPr>
            <a:r>
              <a:rPr lang="en-US" sz="1800" b="1" dirty="0">
                <a:cs typeface="Arial" pitchFamily="34" charset="0"/>
              </a:rPr>
              <a:t>The </a:t>
            </a:r>
            <a:r>
              <a:rPr lang="en-US" sz="1800" b="1" dirty="0">
                <a:solidFill>
                  <a:schemeClr val="tx2"/>
                </a:solidFill>
                <a:cs typeface="Arial" pitchFamily="34" charset="0"/>
              </a:rPr>
              <a:t>PDO/IPO</a:t>
            </a:r>
            <a:r>
              <a:rPr lang="en-US" sz="1800" b="1" dirty="0">
                <a:cs typeface="Arial" pitchFamily="34" charset="0"/>
              </a:rPr>
              <a:t> is thought to result from atmospheric random forcing with its time scale related to oceanic processes.   This is still an active research area. </a:t>
            </a:r>
          </a:p>
        </p:txBody>
      </p:sp>
      <p:grpSp>
        <p:nvGrpSpPr>
          <p:cNvPr id="8" name="Group 7"/>
          <p:cNvGrpSpPr/>
          <p:nvPr/>
        </p:nvGrpSpPr>
        <p:grpSpPr>
          <a:xfrm>
            <a:off x="1905000" y="2590800"/>
            <a:ext cx="6553200" cy="4237407"/>
            <a:chOff x="838200" y="1981200"/>
            <a:chExt cx="7162800" cy="4847007"/>
          </a:xfrm>
        </p:grpSpPr>
        <p:pic>
          <p:nvPicPr>
            <p:cNvPr id="399363" name="Picture 3"/>
            <p:cNvPicPr>
              <a:picLocks noChangeAspect="1" noChangeArrowheads="1"/>
            </p:cNvPicPr>
            <p:nvPr/>
          </p:nvPicPr>
          <p:blipFill>
            <a:blip r:embed="rId3" cstate="print"/>
            <a:srcRect/>
            <a:stretch>
              <a:fillRect/>
            </a:stretch>
          </p:blipFill>
          <p:spPr bwMode="auto">
            <a:xfrm>
              <a:off x="838200" y="1981200"/>
              <a:ext cx="7162800" cy="484700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905935" y="2590800"/>
              <a:ext cx="4182532" cy="28956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5105400" y="2590800"/>
              <a:ext cx="2819400" cy="2791540"/>
            </a:xfrm>
            <a:prstGeom prst="rect">
              <a:avLst/>
            </a:prstGeom>
            <a:noFill/>
            <a:ln w="9525">
              <a:noFill/>
              <a:miter lim="800000"/>
              <a:headEnd/>
              <a:tailEnd/>
            </a:ln>
          </p:spPr>
        </p:pic>
      </p:grpSp>
      <p:sp>
        <p:nvSpPr>
          <p:cNvPr id="9" name="TextBox 8"/>
          <p:cNvSpPr txBox="1"/>
          <p:nvPr/>
        </p:nvSpPr>
        <p:spPr>
          <a:xfrm>
            <a:off x="76200" y="2895600"/>
            <a:ext cx="2307042" cy="892552"/>
          </a:xfrm>
          <a:prstGeom prst="rect">
            <a:avLst/>
          </a:prstGeom>
          <a:noFill/>
        </p:spPr>
        <p:txBody>
          <a:bodyPr wrap="none" rtlCol="0">
            <a:spAutoFit/>
          </a:bodyPr>
          <a:lstStyle/>
          <a:p>
            <a:pPr algn="l"/>
            <a:r>
              <a:rPr lang="en-US" sz="1800" b="1" dirty="0">
                <a:solidFill>
                  <a:schemeClr val="tx2"/>
                </a:solidFill>
                <a:latin typeface="Arial" pitchFamily="34" charset="0"/>
                <a:cs typeface="Arial" pitchFamily="34" charset="0"/>
              </a:rPr>
              <a:t>IPO</a:t>
            </a:r>
            <a:r>
              <a:rPr lang="en-US" sz="2000" dirty="0">
                <a:latin typeface="Arial" pitchFamily="34" charset="0"/>
                <a:cs typeface="Arial" pitchFamily="34" charset="0"/>
              </a:rPr>
              <a:t>: </a:t>
            </a:r>
            <a:r>
              <a:rPr lang="en-US" sz="1600" dirty="0">
                <a:latin typeface="Arial" pitchFamily="34" charset="0"/>
                <a:cs typeface="Arial" pitchFamily="34" charset="0"/>
              </a:rPr>
              <a:t>Larger anomalies</a:t>
            </a:r>
          </a:p>
          <a:p>
            <a:pPr algn="l"/>
            <a:r>
              <a:rPr lang="en-US" sz="1600" dirty="0">
                <a:latin typeface="Arial" pitchFamily="34" charset="0"/>
                <a:cs typeface="Arial" pitchFamily="34" charset="0"/>
              </a:rPr>
              <a:t>in N. Pacific, wider </a:t>
            </a:r>
          </a:p>
          <a:p>
            <a:pPr algn="l"/>
            <a:r>
              <a:rPr lang="en-US" sz="1600" dirty="0">
                <a:latin typeface="Arial" pitchFamily="34" charset="0"/>
                <a:cs typeface="Arial" pitchFamily="34" charset="0"/>
              </a:rPr>
              <a:t>tropical </a:t>
            </a:r>
            <a:r>
              <a:rPr lang="en-US" sz="1600" dirty="0" err="1">
                <a:latin typeface="Arial" pitchFamily="34" charset="0"/>
                <a:cs typeface="Arial" pitchFamily="34" charset="0"/>
              </a:rPr>
              <a:t>dSST</a:t>
            </a:r>
            <a:r>
              <a:rPr lang="en-US" sz="1600" dirty="0">
                <a:latin typeface="Arial" pitchFamily="34" charset="0"/>
                <a:cs typeface="Arial" pitchFamily="34" charset="0"/>
              </a:rPr>
              <a:t> pattern</a:t>
            </a:r>
          </a:p>
        </p:txBody>
      </p:sp>
      <p:sp>
        <p:nvSpPr>
          <p:cNvPr id="11" name="TextBox 10">
            <a:extLst>
              <a:ext uri="{FF2B5EF4-FFF2-40B4-BE49-F238E27FC236}">
                <a16:creationId xmlns:a16="http://schemas.microsoft.com/office/drawing/2014/main" id="{1D483802-594F-DAB9-2F73-53E9B25E95D8}"/>
              </a:ext>
            </a:extLst>
          </p:cNvPr>
          <p:cNvSpPr txBox="1"/>
          <p:nvPr/>
        </p:nvSpPr>
        <p:spPr>
          <a:xfrm>
            <a:off x="1075266" y="2853264"/>
            <a:ext cx="4747682" cy="307777"/>
          </a:xfrm>
          <a:prstGeom prst="rect">
            <a:avLst/>
          </a:prstGeom>
          <a:noFill/>
        </p:spPr>
        <p:txBody>
          <a:bodyPr wrap="square">
            <a:spAutoFit/>
          </a:bodyPr>
          <a:lstStyle/>
          <a:p>
            <a:r>
              <a:rPr lang="en-US" sz="1400" b="1" dirty="0">
                <a:solidFill>
                  <a:srgbClr val="FF0000"/>
                </a:solidFill>
                <a:cs typeface="Arial" pitchFamily="34" charset="0"/>
              </a:rPr>
              <a:t>IPO/PDO Positive or Warm Phase</a:t>
            </a:r>
            <a:endParaRPr lang="en-US" sz="1400"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0386" name="Picture 2"/>
          <p:cNvPicPr>
            <a:picLocks noChangeAspect="1" noChangeArrowheads="1"/>
          </p:cNvPicPr>
          <p:nvPr/>
        </p:nvPicPr>
        <p:blipFill>
          <a:blip r:embed="rId2" cstate="print"/>
          <a:srcRect/>
          <a:stretch>
            <a:fillRect/>
          </a:stretch>
        </p:blipFill>
        <p:spPr bwMode="auto">
          <a:xfrm>
            <a:off x="165100" y="1177925"/>
            <a:ext cx="8813800" cy="450215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6EDAE-7AD9-4D2B-82EE-1BE40189596B}"/>
              </a:ext>
            </a:extLst>
          </p:cNvPr>
          <p:cNvSpPr>
            <a:spLocks noGrp="1"/>
          </p:cNvSpPr>
          <p:nvPr>
            <p:ph type="sldNum" sz="quarter" idx="12"/>
          </p:nvPr>
        </p:nvSpPr>
        <p:spPr>
          <a:xfrm>
            <a:off x="7010400" y="6477000"/>
            <a:ext cx="1905000" cy="457200"/>
          </a:xfrm>
        </p:spPr>
        <p:txBody>
          <a:bodyPr/>
          <a:lstStyle/>
          <a:p>
            <a:pPr>
              <a:defRPr/>
            </a:pPr>
            <a:fld id="{11004247-48B2-4E85-AE06-0779406BEB7B}" type="slidenum">
              <a:rPr lang="en-US" smtClean="0"/>
              <a:pPr>
                <a:defRPr/>
              </a:pPr>
              <a:t>16</a:t>
            </a:fld>
            <a:endParaRPr lang="en-US" dirty="0"/>
          </a:p>
        </p:txBody>
      </p:sp>
      <p:pic>
        <p:nvPicPr>
          <p:cNvPr id="3" name="Picture 2">
            <a:extLst>
              <a:ext uri="{FF2B5EF4-FFF2-40B4-BE49-F238E27FC236}">
                <a16:creationId xmlns:a16="http://schemas.microsoft.com/office/drawing/2014/main" id="{4F49339D-5D79-421C-99E6-67E63AA3A9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35" r="19391"/>
          <a:stretch/>
        </p:blipFill>
        <p:spPr bwMode="auto">
          <a:xfrm>
            <a:off x="685800" y="76200"/>
            <a:ext cx="5348769" cy="6781800"/>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5" name="TextBox 4">
            <a:extLst>
              <a:ext uri="{FF2B5EF4-FFF2-40B4-BE49-F238E27FC236}">
                <a16:creationId xmlns:a16="http://schemas.microsoft.com/office/drawing/2014/main" id="{0BF182E2-4D39-426E-B448-2E2186119DD2}"/>
              </a:ext>
            </a:extLst>
          </p:cNvPr>
          <p:cNvSpPr txBox="1"/>
          <p:nvPr/>
        </p:nvSpPr>
        <p:spPr>
          <a:xfrm>
            <a:off x="1981200" y="2602468"/>
            <a:ext cx="685800" cy="369332"/>
          </a:xfrm>
          <a:prstGeom prst="rect">
            <a:avLst/>
          </a:prstGeom>
          <a:noFill/>
        </p:spPr>
        <p:txBody>
          <a:bodyPr wrap="square">
            <a:spAutoFit/>
          </a:bodyPr>
          <a:lstStyle/>
          <a:p>
            <a:r>
              <a:rPr lang="en-US" sz="1800" b="1" dirty="0">
                <a:solidFill>
                  <a:schemeClr val="tx2"/>
                </a:solidFill>
                <a:cs typeface="Arial" pitchFamily="34" charset="0"/>
              </a:rPr>
              <a:t>IPO</a:t>
            </a:r>
            <a:endParaRPr lang="en-US" sz="1800" dirty="0"/>
          </a:p>
        </p:txBody>
      </p:sp>
      <p:sp>
        <p:nvSpPr>
          <p:cNvPr id="6" name="TextBox 5">
            <a:extLst>
              <a:ext uri="{FF2B5EF4-FFF2-40B4-BE49-F238E27FC236}">
                <a16:creationId xmlns:a16="http://schemas.microsoft.com/office/drawing/2014/main" id="{7CE55279-6907-4892-98C7-634607133A20}"/>
              </a:ext>
            </a:extLst>
          </p:cNvPr>
          <p:cNvSpPr txBox="1"/>
          <p:nvPr/>
        </p:nvSpPr>
        <p:spPr>
          <a:xfrm>
            <a:off x="1981200" y="4876800"/>
            <a:ext cx="838200" cy="369332"/>
          </a:xfrm>
          <a:prstGeom prst="rect">
            <a:avLst/>
          </a:prstGeom>
          <a:noFill/>
        </p:spPr>
        <p:txBody>
          <a:bodyPr wrap="square">
            <a:spAutoFit/>
          </a:bodyPr>
          <a:lstStyle/>
          <a:p>
            <a:r>
              <a:rPr lang="en-US" sz="1800" b="1" dirty="0">
                <a:solidFill>
                  <a:schemeClr val="tx2"/>
                </a:solidFill>
                <a:cs typeface="Arial" pitchFamily="34" charset="0"/>
              </a:rPr>
              <a:t>ENSO</a:t>
            </a:r>
            <a:endParaRPr lang="en-US" sz="1800" dirty="0"/>
          </a:p>
        </p:txBody>
      </p:sp>
      <p:sp>
        <p:nvSpPr>
          <p:cNvPr id="7" name="TextBox 6">
            <a:extLst>
              <a:ext uri="{FF2B5EF4-FFF2-40B4-BE49-F238E27FC236}">
                <a16:creationId xmlns:a16="http://schemas.microsoft.com/office/drawing/2014/main" id="{306A5862-2FE3-4C23-9828-DEC4E41701C2}"/>
              </a:ext>
            </a:extLst>
          </p:cNvPr>
          <p:cNvSpPr txBox="1"/>
          <p:nvPr/>
        </p:nvSpPr>
        <p:spPr>
          <a:xfrm>
            <a:off x="2057400" y="2283023"/>
            <a:ext cx="3276600" cy="307777"/>
          </a:xfrm>
          <a:prstGeom prst="rect">
            <a:avLst/>
          </a:prstGeom>
          <a:noFill/>
        </p:spPr>
        <p:txBody>
          <a:bodyPr wrap="square">
            <a:spAutoFit/>
          </a:bodyPr>
          <a:lstStyle/>
          <a:p>
            <a:r>
              <a:rPr lang="en-US" sz="1400" b="1" dirty="0">
                <a:cs typeface="Arial" pitchFamily="34" charset="0"/>
              </a:rPr>
              <a:t>EOF 2 of 9-yr smoothed SSTs</a:t>
            </a:r>
            <a:endParaRPr lang="en-US" sz="1400" dirty="0"/>
          </a:p>
        </p:txBody>
      </p:sp>
      <p:sp>
        <p:nvSpPr>
          <p:cNvPr id="8" name="TextBox 7">
            <a:extLst>
              <a:ext uri="{FF2B5EF4-FFF2-40B4-BE49-F238E27FC236}">
                <a16:creationId xmlns:a16="http://schemas.microsoft.com/office/drawing/2014/main" id="{8877CA5F-A00E-4DE8-9FB7-5B61179B4553}"/>
              </a:ext>
            </a:extLst>
          </p:cNvPr>
          <p:cNvSpPr txBox="1"/>
          <p:nvPr/>
        </p:nvSpPr>
        <p:spPr>
          <a:xfrm>
            <a:off x="1981200" y="4528650"/>
            <a:ext cx="3276600" cy="307777"/>
          </a:xfrm>
          <a:prstGeom prst="rect">
            <a:avLst/>
          </a:prstGeom>
          <a:noFill/>
        </p:spPr>
        <p:txBody>
          <a:bodyPr wrap="square">
            <a:spAutoFit/>
          </a:bodyPr>
          <a:lstStyle/>
          <a:p>
            <a:r>
              <a:rPr lang="en-US" sz="1400" b="1" dirty="0">
                <a:cs typeface="Arial" pitchFamily="34" charset="0"/>
              </a:rPr>
              <a:t>EOF 1 of SSTs without 9-yr average</a:t>
            </a:r>
            <a:endParaRPr lang="en-US" sz="1400" dirty="0"/>
          </a:p>
        </p:txBody>
      </p:sp>
      <p:sp>
        <p:nvSpPr>
          <p:cNvPr id="9" name="TextBox 8">
            <a:extLst>
              <a:ext uri="{FF2B5EF4-FFF2-40B4-BE49-F238E27FC236}">
                <a16:creationId xmlns:a16="http://schemas.microsoft.com/office/drawing/2014/main" id="{733B5B0C-ABA2-4763-8C95-BBBCA5C501E2}"/>
              </a:ext>
            </a:extLst>
          </p:cNvPr>
          <p:cNvSpPr txBox="1"/>
          <p:nvPr/>
        </p:nvSpPr>
        <p:spPr>
          <a:xfrm>
            <a:off x="4419600" y="304800"/>
            <a:ext cx="685800" cy="307777"/>
          </a:xfrm>
          <a:prstGeom prst="rect">
            <a:avLst/>
          </a:prstGeom>
          <a:noFill/>
        </p:spPr>
        <p:txBody>
          <a:bodyPr wrap="square">
            <a:spAutoFit/>
          </a:bodyPr>
          <a:lstStyle/>
          <a:p>
            <a:r>
              <a:rPr lang="en-US" sz="1400" b="1" dirty="0">
                <a:cs typeface="Arial" pitchFamily="34" charset="0"/>
              </a:rPr>
              <a:t>IPO</a:t>
            </a:r>
            <a:endParaRPr lang="en-US" sz="1400" dirty="0"/>
          </a:p>
        </p:txBody>
      </p:sp>
      <p:cxnSp>
        <p:nvCxnSpPr>
          <p:cNvPr id="11" name="Straight Arrow Connector 10">
            <a:extLst>
              <a:ext uri="{FF2B5EF4-FFF2-40B4-BE49-F238E27FC236}">
                <a16:creationId xmlns:a16="http://schemas.microsoft.com/office/drawing/2014/main" id="{25CC4464-25F2-4F64-9578-D95065726C36}"/>
              </a:ext>
            </a:extLst>
          </p:cNvPr>
          <p:cNvCxnSpPr>
            <a:cxnSpLocks/>
          </p:cNvCxnSpPr>
          <p:nvPr/>
        </p:nvCxnSpPr>
        <p:spPr bwMode="auto">
          <a:xfrm flipH="1">
            <a:off x="4697025" y="601627"/>
            <a:ext cx="38100" cy="301823"/>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4" name="TextBox 13">
            <a:extLst>
              <a:ext uri="{FF2B5EF4-FFF2-40B4-BE49-F238E27FC236}">
                <a16:creationId xmlns:a16="http://schemas.microsoft.com/office/drawing/2014/main" id="{86CB8398-BAB8-482C-B5B3-F3BA58EA81C7}"/>
              </a:ext>
            </a:extLst>
          </p:cNvPr>
          <p:cNvSpPr txBox="1"/>
          <p:nvPr/>
        </p:nvSpPr>
        <p:spPr>
          <a:xfrm>
            <a:off x="2057400" y="288825"/>
            <a:ext cx="685800" cy="307777"/>
          </a:xfrm>
          <a:prstGeom prst="rect">
            <a:avLst/>
          </a:prstGeom>
          <a:noFill/>
        </p:spPr>
        <p:txBody>
          <a:bodyPr wrap="square">
            <a:spAutoFit/>
          </a:bodyPr>
          <a:lstStyle/>
          <a:p>
            <a:r>
              <a:rPr lang="en-US" sz="1400" b="1" dirty="0">
                <a:cs typeface="Arial" pitchFamily="34" charset="0"/>
              </a:rPr>
              <a:t>ENSO</a:t>
            </a:r>
            <a:endParaRPr lang="en-US" sz="1400" dirty="0"/>
          </a:p>
        </p:txBody>
      </p:sp>
      <p:cxnSp>
        <p:nvCxnSpPr>
          <p:cNvPr id="15" name="Straight Arrow Connector 14">
            <a:extLst>
              <a:ext uri="{FF2B5EF4-FFF2-40B4-BE49-F238E27FC236}">
                <a16:creationId xmlns:a16="http://schemas.microsoft.com/office/drawing/2014/main" id="{DD10B878-26D7-44F5-B28F-4887570A93C6}"/>
              </a:ext>
            </a:extLst>
          </p:cNvPr>
          <p:cNvCxnSpPr>
            <a:cxnSpLocks/>
          </p:cNvCxnSpPr>
          <p:nvPr/>
        </p:nvCxnSpPr>
        <p:spPr bwMode="auto">
          <a:xfrm flipH="1">
            <a:off x="2231700" y="529739"/>
            <a:ext cx="133350" cy="222799"/>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7" name="Rectangle 2">
            <a:extLst>
              <a:ext uri="{FF2B5EF4-FFF2-40B4-BE49-F238E27FC236}">
                <a16:creationId xmlns:a16="http://schemas.microsoft.com/office/drawing/2014/main" id="{8B1DE3DA-38CD-4499-B553-75AA82DCAF43}"/>
              </a:ext>
            </a:extLst>
          </p:cNvPr>
          <p:cNvSpPr txBox="1">
            <a:spLocks noChangeArrowheads="1"/>
          </p:cNvSpPr>
          <p:nvPr/>
        </p:nvSpPr>
        <p:spPr>
          <a:xfrm>
            <a:off x="6096000" y="1905000"/>
            <a:ext cx="3200400" cy="88155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b="1" kern="0" dirty="0">
                <a:solidFill>
                  <a:schemeClr val="tx2"/>
                </a:solidFill>
                <a:latin typeface="Arial" charset="0"/>
                <a:ea typeface="SimSun" pitchFamily="2" charset="-122"/>
                <a:cs typeface="+mj-cs"/>
              </a:rPr>
              <a:t>IPO vs. ENSO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Pattern differences:</a:t>
            </a:r>
          </a:p>
        </p:txBody>
      </p:sp>
      <p:sp>
        <p:nvSpPr>
          <p:cNvPr id="19" name="TextBox 18">
            <a:extLst>
              <a:ext uri="{FF2B5EF4-FFF2-40B4-BE49-F238E27FC236}">
                <a16:creationId xmlns:a16="http://schemas.microsoft.com/office/drawing/2014/main" id="{0886F88A-4B08-4BB2-96DC-433ED9D8C18F}"/>
              </a:ext>
            </a:extLst>
          </p:cNvPr>
          <p:cNvSpPr txBox="1"/>
          <p:nvPr/>
        </p:nvSpPr>
        <p:spPr>
          <a:xfrm>
            <a:off x="6324600" y="6443246"/>
            <a:ext cx="2133600" cy="338554"/>
          </a:xfrm>
          <a:prstGeom prst="rect">
            <a:avLst/>
          </a:prstGeom>
          <a:noFill/>
        </p:spPr>
        <p:txBody>
          <a:bodyPr wrap="square">
            <a:spAutoFit/>
          </a:bodyPr>
          <a:lstStyle/>
          <a:p>
            <a:r>
              <a:rPr lang="en-US" sz="1600" b="1" dirty="0"/>
              <a:t>Dong et al. (2018</a:t>
            </a:r>
            <a:r>
              <a:rPr lang="en-US" sz="1400" b="1" dirty="0"/>
              <a:t>)</a:t>
            </a:r>
            <a:endParaRPr lang="en-US" sz="1600" dirty="0"/>
          </a:p>
        </p:txBody>
      </p:sp>
      <p:sp>
        <p:nvSpPr>
          <p:cNvPr id="21" name="TextBox 20">
            <a:extLst>
              <a:ext uri="{FF2B5EF4-FFF2-40B4-BE49-F238E27FC236}">
                <a16:creationId xmlns:a16="http://schemas.microsoft.com/office/drawing/2014/main" id="{62A51857-0139-47E3-B735-21E855E89303}"/>
              </a:ext>
            </a:extLst>
          </p:cNvPr>
          <p:cNvSpPr txBox="1"/>
          <p:nvPr/>
        </p:nvSpPr>
        <p:spPr>
          <a:xfrm>
            <a:off x="6019800" y="2895600"/>
            <a:ext cx="3124200" cy="2554545"/>
          </a:xfrm>
          <a:prstGeom prst="rect">
            <a:avLst/>
          </a:prstGeom>
          <a:noFill/>
        </p:spPr>
        <p:txBody>
          <a:bodyPr wrap="square">
            <a:spAutoFit/>
          </a:bodyPr>
          <a:lstStyle/>
          <a:p>
            <a:pPr algn="l"/>
            <a:r>
              <a:rPr lang="en-US" sz="2000" b="1" dirty="0"/>
              <a:t>IPO has small (large) SST </a:t>
            </a:r>
          </a:p>
          <a:p>
            <a:pPr algn="l"/>
            <a:r>
              <a:rPr lang="en-US" sz="2000" b="1" dirty="0"/>
              <a:t>anomalies over equator (the North Pacific)</a:t>
            </a:r>
          </a:p>
          <a:p>
            <a:pPr algn="l"/>
            <a:endParaRPr lang="en-US" sz="2000" b="1" dirty="0"/>
          </a:p>
          <a:p>
            <a:pPr algn="l"/>
            <a:endParaRPr lang="en-US" sz="2000" b="1" dirty="0"/>
          </a:p>
          <a:p>
            <a:pPr algn="l"/>
            <a:endParaRPr lang="en-US" sz="2000" b="1" dirty="0"/>
          </a:p>
          <a:p>
            <a:pPr algn="l"/>
            <a:r>
              <a:rPr lang="en-US" sz="2000" b="1" dirty="0"/>
              <a:t>ENSO has the largest SST</a:t>
            </a:r>
          </a:p>
          <a:p>
            <a:pPr algn="l"/>
            <a:r>
              <a:rPr lang="en-US" sz="2000" b="1" dirty="0"/>
              <a:t>anomalies on the equator. </a:t>
            </a:r>
            <a:endParaRPr lang="en-US" sz="2000" dirty="0"/>
          </a:p>
        </p:txBody>
      </p:sp>
    </p:spTree>
    <p:extLst>
      <p:ext uri="{BB962C8B-B14F-4D97-AF65-F5344CB8AC3E}">
        <p14:creationId xmlns:p14="http://schemas.microsoft.com/office/powerpoint/2010/main" val="328780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6530" name="Picture 2"/>
          <p:cNvPicPr>
            <a:picLocks noChangeAspect="1" noChangeArrowheads="1"/>
          </p:cNvPicPr>
          <p:nvPr/>
        </p:nvPicPr>
        <p:blipFill>
          <a:blip r:embed="rId2" cstate="print"/>
          <a:srcRect/>
          <a:stretch>
            <a:fillRect/>
          </a:stretch>
        </p:blipFill>
        <p:spPr bwMode="auto">
          <a:xfrm>
            <a:off x="0" y="1828800"/>
            <a:ext cx="9144000" cy="3276600"/>
          </a:xfrm>
          <a:prstGeom prst="rect">
            <a:avLst/>
          </a:prstGeom>
          <a:noFill/>
          <a:ln w="9525">
            <a:noFill/>
            <a:miter lim="800000"/>
            <a:headEnd/>
            <a:tailEnd/>
          </a:ln>
        </p:spPr>
      </p:pic>
      <p:sp>
        <p:nvSpPr>
          <p:cNvPr id="3" name="TextBox 2"/>
          <p:cNvSpPr txBox="1"/>
          <p:nvPr/>
        </p:nvSpPr>
        <p:spPr>
          <a:xfrm>
            <a:off x="2057400" y="1143000"/>
            <a:ext cx="1840568"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IPO Index</a:t>
            </a:r>
          </a:p>
        </p:txBody>
      </p:sp>
      <p:sp>
        <p:nvSpPr>
          <p:cNvPr id="4" name="TextBox 3"/>
          <p:cNvSpPr txBox="1"/>
          <p:nvPr/>
        </p:nvSpPr>
        <p:spPr>
          <a:xfrm>
            <a:off x="5307407" y="1143000"/>
            <a:ext cx="2937022"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IPO SST Pattern</a:t>
            </a:r>
          </a:p>
        </p:txBody>
      </p:sp>
      <p:cxnSp>
        <p:nvCxnSpPr>
          <p:cNvPr id="6" name="Straight Arrow Connector 5"/>
          <p:cNvCxnSpPr/>
          <p:nvPr/>
        </p:nvCxnSpPr>
        <p:spPr bwMode="auto">
          <a:xfrm>
            <a:off x="2819400" y="1618734"/>
            <a:ext cx="152400" cy="1600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2" cstate="print"/>
          <a:srcRect/>
          <a:stretch>
            <a:fillRect/>
          </a:stretch>
        </p:blipFill>
        <p:spPr bwMode="auto">
          <a:xfrm>
            <a:off x="76200" y="1066800"/>
            <a:ext cx="8991600" cy="4602129"/>
          </a:xfrm>
          <a:prstGeom prst="rect">
            <a:avLst/>
          </a:prstGeom>
          <a:noFill/>
          <a:ln w="9525">
            <a:noFill/>
            <a:miter lim="800000"/>
            <a:headEnd/>
            <a:tailEnd/>
          </a:ln>
        </p:spPr>
      </p:pic>
      <p:cxnSp>
        <p:nvCxnSpPr>
          <p:cNvPr id="4" name="Straight Arrow Connector 3"/>
          <p:cNvCxnSpPr/>
          <p:nvPr/>
        </p:nvCxnSpPr>
        <p:spPr bwMode="auto">
          <a:xfrm flipV="1">
            <a:off x="1447800" y="2286000"/>
            <a:ext cx="685800" cy="609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5" name="TextBox 4"/>
          <p:cNvSpPr txBox="1"/>
          <p:nvPr/>
        </p:nvSpPr>
        <p:spPr>
          <a:xfrm>
            <a:off x="228600" y="2781303"/>
            <a:ext cx="2667000" cy="584775"/>
          </a:xfrm>
          <a:prstGeom prst="rect">
            <a:avLst/>
          </a:prstGeom>
          <a:noFill/>
        </p:spPr>
        <p:txBody>
          <a:bodyPr wrap="square" rtlCol="0">
            <a:spAutoFit/>
          </a:bodyPr>
          <a:lstStyle/>
          <a:p>
            <a:r>
              <a:rPr lang="en-US" sz="1600" b="1" dirty="0"/>
              <a:t>Dry during </a:t>
            </a:r>
          </a:p>
          <a:p>
            <a:r>
              <a:rPr lang="en-US" sz="1600" b="1" dirty="0"/>
              <a:t>negative IPO phase</a:t>
            </a:r>
          </a:p>
        </p:txBody>
      </p:sp>
      <p:sp>
        <p:nvSpPr>
          <p:cNvPr id="6" name="TextBox 5"/>
          <p:cNvSpPr txBox="1"/>
          <p:nvPr/>
        </p:nvSpPr>
        <p:spPr>
          <a:xfrm>
            <a:off x="3810000" y="4191000"/>
            <a:ext cx="184731" cy="523220"/>
          </a:xfrm>
          <a:prstGeom prst="rect">
            <a:avLst/>
          </a:prstGeom>
          <a:noFill/>
        </p:spPr>
        <p:txBody>
          <a:bodyPr wrap="none" rtlCol="0">
            <a:spAutoFit/>
          </a:bodyPr>
          <a:lstStyle/>
          <a:p>
            <a:endParaRPr lang="en-US" dirty="0"/>
          </a:p>
        </p:txBody>
      </p:sp>
      <p:sp>
        <p:nvSpPr>
          <p:cNvPr id="7" name="TextBox 6"/>
          <p:cNvSpPr txBox="1"/>
          <p:nvPr/>
        </p:nvSpPr>
        <p:spPr>
          <a:xfrm>
            <a:off x="1447800" y="5943600"/>
            <a:ext cx="6248400" cy="400110"/>
          </a:xfrm>
          <a:prstGeom prst="rect">
            <a:avLst/>
          </a:prstGeom>
          <a:noFill/>
        </p:spPr>
        <p:txBody>
          <a:bodyPr wrap="square" rtlCol="0">
            <a:spAutoFit/>
          </a:bodyPr>
          <a:lstStyle/>
          <a:p>
            <a:r>
              <a:rPr lang="en-US" sz="2000" b="1" dirty="0"/>
              <a:t>Stippling indicates significant at 5% level                  </a:t>
            </a:r>
            <a:r>
              <a:rPr lang="en-US" sz="1600" b="1" dirty="0"/>
              <a:t>Dai (2013</a:t>
            </a:r>
            <a:r>
              <a:rPr lang="en-US" sz="1400" b="1" dirty="0"/>
              <a:t>)</a:t>
            </a:r>
            <a:endParaRPr lang="en-US" sz="20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574653" y="54114"/>
            <a:ext cx="7332457" cy="707886"/>
          </a:xfrm>
          <a:prstGeom prst="rect">
            <a:avLst/>
          </a:prstGeom>
          <a:noFill/>
        </p:spPr>
        <p:txBody>
          <a:bodyPr wrap="none" rtlCol="0">
            <a:spAutoFit/>
          </a:bodyPr>
          <a:lstStyle/>
          <a:p>
            <a:r>
              <a:rPr lang="en-US" sz="4000" b="1" dirty="0">
                <a:solidFill>
                  <a:srgbClr val="FF0000"/>
                </a:solidFill>
                <a:effectLst>
                  <a:outerShdw blurRad="50800" dist="38100" dir="2700000" algn="tl" rotWithShape="0">
                    <a:prstClr val="black">
                      <a:alpha val="40000"/>
                    </a:prstClr>
                  </a:outerShdw>
                </a:effectLst>
              </a:rPr>
              <a:t>The IPO and Southwest U.S. </a:t>
            </a:r>
            <a:r>
              <a:rPr lang="en-US" sz="4000" b="1" dirty="0" err="1">
                <a:solidFill>
                  <a:srgbClr val="FF0000"/>
                </a:solidFill>
                <a:effectLst>
                  <a:outerShdw blurRad="50800" dist="38100" dir="2700000" algn="tl" rotWithShape="0">
                    <a:prstClr val="black">
                      <a:alpha val="40000"/>
                    </a:prstClr>
                  </a:outerShdw>
                </a:effectLst>
              </a:rPr>
              <a:t>Precip</a:t>
            </a:r>
            <a:r>
              <a:rPr lang="en-US" sz="4000" b="1" dirty="0">
                <a:solidFill>
                  <a:srgbClr val="FF0000"/>
                </a:solidFill>
                <a:effectLst>
                  <a:outerShdw blurRad="50800" dist="38100" dir="2700000" algn="tl" rotWithShape="0">
                    <a:prstClr val="black">
                      <a:alpha val="40000"/>
                    </a:prstClr>
                  </a:outerShdw>
                </a:effectLst>
              </a:rPr>
              <a:t>.</a:t>
            </a:r>
          </a:p>
        </p:txBody>
      </p:sp>
      <p:sp>
        <p:nvSpPr>
          <p:cNvPr id="33" name="TextBox 32"/>
          <p:cNvSpPr txBox="1"/>
          <p:nvPr/>
        </p:nvSpPr>
        <p:spPr>
          <a:xfrm>
            <a:off x="228664" y="5385137"/>
            <a:ext cx="8458136" cy="1015663"/>
          </a:xfrm>
          <a:prstGeom prst="rect">
            <a:avLst/>
          </a:prstGeom>
          <a:noFill/>
        </p:spPr>
        <p:txBody>
          <a:bodyPr wrap="square" rtlCol="0">
            <a:spAutoFit/>
          </a:bodyPr>
          <a:lstStyle/>
          <a:p>
            <a:pPr algn="l"/>
            <a:r>
              <a:rPr lang="en-US" sz="2000" b="1" dirty="0">
                <a:solidFill>
                  <a:srgbClr val="FF0000"/>
                </a:solidFill>
                <a:effectLst>
                  <a:outerShdw blurRad="50800" dist="38100" dir="2700000" algn="tl" rotWithShape="0">
                    <a:prstClr val="black">
                      <a:alpha val="40000"/>
                    </a:prstClr>
                  </a:outerShdw>
                </a:effectLst>
              </a:rPr>
              <a:t>- What controls the IPO phase change is not well understood</a:t>
            </a:r>
          </a:p>
          <a:p>
            <a:pPr algn="l"/>
            <a:r>
              <a:rPr lang="en-US" sz="2000" b="1" dirty="0">
                <a:solidFill>
                  <a:srgbClr val="FF0000"/>
                </a:solidFill>
                <a:effectLst>
                  <a:outerShdw blurRad="50800" dist="38100" dir="2700000" algn="tl" rotWithShape="0">
                    <a:prstClr val="black">
                      <a:alpha val="40000"/>
                    </a:prstClr>
                  </a:outerShdw>
                </a:effectLst>
              </a:rPr>
              <a:t>- Models still have difficulties in predicting the IPO</a:t>
            </a:r>
          </a:p>
          <a:p>
            <a:pPr algn="l"/>
            <a:r>
              <a:rPr lang="en-US" sz="2000" b="1" dirty="0">
                <a:solidFill>
                  <a:srgbClr val="FF0000"/>
                </a:solidFill>
                <a:effectLst>
                  <a:outerShdw blurRad="50800" dist="38100" dir="2700000" algn="tl" rotWithShape="0">
                    <a:prstClr val="black">
                      <a:alpha val="40000"/>
                    </a:prstClr>
                  </a:outerShdw>
                </a:effectLst>
              </a:rPr>
              <a:t>- If it follows previous cycles </a:t>
            </a:r>
            <a:r>
              <a:rPr lang="en-US" sz="2000" b="1" dirty="0">
                <a:solidFill>
                  <a:srgbClr val="FF0000"/>
                </a:solidFill>
                <a:effectLst>
                  <a:outerShdw blurRad="50800" dist="38100" dir="2700000" algn="tl" rotWithShape="0">
                    <a:prstClr val="black">
                      <a:alpha val="40000"/>
                    </a:prstClr>
                  </a:outerShdw>
                </a:effectLst>
                <a:sym typeface="Wingdings" pitchFamily="2" charset="2"/>
              </a:rPr>
              <a:t></a:t>
            </a:r>
            <a:r>
              <a:rPr lang="en-US" sz="2000" b="1" dirty="0">
                <a:solidFill>
                  <a:srgbClr val="FF0000"/>
                </a:solidFill>
                <a:effectLst>
                  <a:outerShdw blurRad="50800" dist="38100" dir="2700000" algn="tl" rotWithShape="0">
                    <a:prstClr val="black">
                      <a:alpha val="40000"/>
                    </a:prstClr>
                  </a:outerShdw>
                </a:effectLst>
              </a:rPr>
              <a:t> </a:t>
            </a:r>
            <a:r>
              <a:rPr lang="en-US" sz="2000" b="1" dirty="0">
                <a:solidFill>
                  <a:schemeClr val="bg1"/>
                </a:solidFill>
                <a:effectLst>
                  <a:outerShdw blurRad="50800" dist="38100" dir="2700000" algn="tl" rotWithShape="0">
                    <a:prstClr val="black">
                      <a:alpha val="40000"/>
                    </a:prstClr>
                  </a:outerShdw>
                </a:effectLst>
              </a:rPr>
              <a:t>Cold phase 1999-2029,</a:t>
            </a:r>
            <a:r>
              <a:rPr lang="en-US" sz="2000" b="1" dirty="0">
                <a:solidFill>
                  <a:srgbClr val="FF0000"/>
                </a:solidFill>
                <a:effectLst>
                  <a:outerShdw blurRad="50800" dist="38100" dir="2700000" algn="tl" rotWithShape="0">
                    <a:prstClr val="black">
                      <a:alpha val="40000"/>
                    </a:prstClr>
                  </a:outerShdw>
                </a:effectLst>
              </a:rPr>
              <a:t>  Warm  phase 2030-2051  </a:t>
            </a:r>
          </a:p>
        </p:txBody>
      </p:sp>
      <p:sp>
        <p:nvSpPr>
          <p:cNvPr id="35" name="Slide Number Placeholder 34"/>
          <p:cNvSpPr>
            <a:spLocks noGrp="1"/>
          </p:cNvSpPr>
          <p:nvPr>
            <p:ph type="sldNum" sz="quarter" idx="12"/>
          </p:nvPr>
        </p:nvSpPr>
        <p:spPr/>
        <p:txBody>
          <a:bodyPr/>
          <a:lstStyle/>
          <a:p>
            <a:pPr>
              <a:defRPr/>
            </a:pPr>
            <a:fld id="{A49640CD-6733-4245-94CF-37DCF0A05FFE}" type="slidenum">
              <a:rPr lang="en-US" smtClean="0"/>
              <a:pPr>
                <a:defRPr/>
              </a:pPr>
              <a:t>19</a:t>
            </a:fld>
            <a:endParaRPr lang="en-US" dirty="0"/>
          </a:p>
        </p:txBody>
      </p:sp>
      <p:grpSp>
        <p:nvGrpSpPr>
          <p:cNvPr id="13" name="Group 50"/>
          <p:cNvGrpSpPr/>
          <p:nvPr/>
        </p:nvGrpSpPr>
        <p:grpSpPr>
          <a:xfrm>
            <a:off x="304801" y="777866"/>
            <a:ext cx="8153399" cy="4502020"/>
            <a:chOff x="304801" y="777866"/>
            <a:chExt cx="8153399" cy="4502020"/>
          </a:xfrm>
        </p:grpSpPr>
        <p:grpSp>
          <p:nvGrpSpPr>
            <p:cNvPr id="15" name="Group 45"/>
            <p:cNvGrpSpPr/>
            <p:nvPr/>
          </p:nvGrpSpPr>
          <p:grpSpPr>
            <a:xfrm>
              <a:off x="304801" y="777866"/>
              <a:ext cx="8153399" cy="4502020"/>
              <a:chOff x="304801" y="777866"/>
              <a:chExt cx="8153399" cy="4502020"/>
            </a:xfrm>
          </p:grpSpPr>
          <p:grpSp>
            <p:nvGrpSpPr>
              <p:cNvPr id="16" name="Group 30"/>
              <p:cNvGrpSpPr/>
              <p:nvPr/>
            </p:nvGrpSpPr>
            <p:grpSpPr>
              <a:xfrm>
                <a:off x="304801" y="777866"/>
                <a:ext cx="8148739" cy="4502020"/>
                <a:chOff x="304801" y="777866"/>
                <a:chExt cx="8148739" cy="4502020"/>
              </a:xfrm>
            </p:grpSpPr>
            <p:pic>
              <p:nvPicPr>
                <p:cNvPr id="2" name="Picture 1" descr="P.vs.IPO-timeSeries1920-2010-MONTHLY-SW.USA.png"/>
                <p:cNvPicPr>
                  <a:picLocks noChangeAspect="1"/>
                </p:cNvPicPr>
                <p:nvPr/>
              </p:nvPicPr>
              <p:blipFill>
                <a:blip r:embed="rId2" cstate="print"/>
                <a:stretch>
                  <a:fillRect/>
                </a:stretch>
              </p:blipFill>
              <p:spPr>
                <a:xfrm>
                  <a:off x="304801" y="784086"/>
                  <a:ext cx="6776478" cy="4495800"/>
                </a:xfrm>
                <a:prstGeom prst="rect">
                  <a:avLst/>
                </a:prstGeom>
              </p:spPr>
            </p:pic>
            <p:sp>
              <p:nvSpPr>
                <p:cNvPr id="3" name="TextBox 2"/>
                <p:cNvSpPr txBox="1"/>
                <p:nvPr/>
              </p:nvSpPr>
              <p:spPr>
                <a:xfrm>
                  <a:off x="3505200" y="1981200"/>
                  <a:ext cx="983272" cy="400110"/>
                </a:xfrm>
                <a:prstGeom prst="rect">
                  <a:avLst/>
                </a:prstGeom>
                <a:noFill/>
              </p:spPr>
              <p:txBody>
                <a:bodyPr wrap="square" rtlCol="0">
                  <a:spAutoFit/>
                </a:bodyPr>
                <a:lstStyle/>
                <a:p>
                  <a:r>
                    <a:rPr lang="en-US" sz="2000" dirty="0" err="1"/>
                    <a:t>Precip</a:t>
                  </a:r>
                  <a:endParaRPr lang="en-US" sz="2000" dirty="0"/>
                </a:p>
              </p:txBody>
            </p:sp>
            <p:cxnSp>
              <p:nvCxnSpPr>
                <p:cNvPr id="4" name="Straight Arrow Connector 3"/>
                <p:cNvCxnSpPr/>
                <p:nvPr/>
              </p:nvCxnSpPr>
              <p:spPr bwMode="auto">
                <a:xfrm>
                  <a:off x="4343400" y="2308086"/>
                  <a:ext cx="228600" cy="329108"/>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5" name="TextBox 4"/>
                <p:cNvSpPr txBox="1"/>
                <p:nvPr/>
              </p:nvSpPr>
              <p:spPr>
                <a:xfrm>
                  <a:off x="1371600" y="1442252"/>
                  <a:ext cx="567980" cy="400110"/>
                </a:xfrm>
                <a:prstGeom prst="rect">
                  <a:avLst/>
                </a:prstGeom>
                <a:noFill/>
              </p:spPr>
              <p:txBody>
                <a:bodyPr wrap="square" rtlCol="0">
                  <a:spAutoFit/>
                </a:bodyPr>
                <a:lstStyle/>
                <a:p>
                  <a:r>
                    <a:rPr lang="en-US" sz="2000" b="1" dirty="0">
                      <a:solidFill>
                        <a:schemeClr val="tx2"/>
                      </a:solidFill>
                    </a:rPr>
                    <a:t>IPO</a:t>
                  </a:r>
                </a:p>
              </p:txBody>
            </p:sp>
            <p:cxnSp>
              <p:nvCxnSpPr>
                <p:cNvPr id="6" name="Straight Arrow Connector 5"/>
                <p:cNvCxnSpPr/>
                <p:nvPr/>
              </p:nvCxnSpPr>
              <p:spPr bwMode="auto">
                <a:xfrm>
                  <a:off x="1634781" y="1764817"/>
                  <a:ext cx="0" cy="365989"/>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cxnSp>
              <p:nvCxnSpPr>
                <p:cNvPr id="7" name="Straight Connector 6"/>
                <p:cNvCxnSpPr/>
                <p:nvPr/>
              </p:nvCxnSpPr>
              <p:spPr bwMode="auto">
                <a:xfrm>
                  <a:off x="6172200" y="866382"/>
                  <a:ext cx="0" cy="3956304"/>
                </a:xfrm>
                <a:prstGeom prst="line">
                  <a:avLst/>
                </a:prstGeom>
                <a:solidFill>
                  <a:schemeClr val="accent1"/>
                </a:solidFill>
                <a:ln w="38100" cap="flat" cmpd="sng" algn="ctr">
                  <a:solidFill>
                    <a:schemeClr val="bg1"/>
                  </a:solidFill>
                  <a:prstDash val="solid"/>
                  <a:round/>
                  <a:headEnd type="none" w="med" len="med"/>
                  <a:tailEnd type="triangle" w="med" len="sm"/>
                </a:ln>
                <a:effectLst/>
              </p:spPr>
            </p:cxnSp>
            <p:cxnSp>
              <p:nvCxnSpPr>
                <p:cNvPr id="8" name="Straight Connector 7"/>
                <p:cNvCxnSpPr/>
                <p:nvPr/>
              </p:nvCxnSpPr>
              <p:spPr bwMode="auto">
                <a:xfrm>
                  <a:off x="4724400" y="866382"/>
                  <a:ext cx="0" cy="3956304"/>
                </a:xfrm>
                <a:prstGeom prst="line">
                  <a:avLst/>
                </a:prstGeom>
                <a:solidFill>
                  <a:schemeClr val="accent1"/>
                </a:solidFill>
                <a:ln w="38100" cap="flat" cmpd="sng" algn="ctr">
                  <a:solidFill>
                    <a:schemeClr val="bg1"/>
                  </a:solidFill>
                  <a:prstDash val="solid"/>
                  <a:round/>
                  <a:headEnd type="none" w="med" len="med"/>
                  <a:tailEnd type="triangle" w="med" len="sm"/>
                </a:ln>
                <a:effectLst/>
              </p:spPr>
            </p:cxnSp>
            <p:cxnSp>
              <p:nvCxnSpPr>
                <p:cNvPr id="9" name="Straight Connector 8"/>
                <p:cNvCxnSpPr/>
                <p:nvPr/>
              </p:nvCxnSpPr>
              <p:spPr bwMode="auto">
                <a:xfrm>
                  <a:off x="2662987" y="866382"/>
                  <a:ext cx="0" cy="3956304"/>
                </a:xfrm>
                <a:prstGeom prst="line">
                  <a:avLst/>
                </a:prstGeom>
                <a:solidFill>
                  <a:schemeClr val="accent1"/>
                </a:solidFill>
                <a:ln w="38100" cap="flat" cmpd="sng" algn="ctr">
                  <a:solidFill>
                    <a:schemeClr val="bg1"/>
                  </a:solidFill>
                  <a:prstDash val="solid"/>
                  <a:round/>
                  <a:headEnd type="none" w="med" len="med"/>
                  <a:tailEnd type="triangle" w="med" len="sm"/>
                </a:ln>
                <a:effectLst/>
              </p:spPr>
            </p:cxnSp>
            <p:sp>
              <p:nvSpPr>
                <p:cNvPr id="10" name="TextBox 9"/>
                <p:cNvSpPr txBox="1"/>
                <p:nvPr/>
              </p:nvSpPr>
              <p:spPr>
                <a:xfrm>
                  <a:off x="4724400" y="4032885"/>
                  <a:ext cx="1419953" cy="707886"/>
                </a:xfrm>
                <a:prstGeom prst="rect">
                  <a:avLst/>
                </a:prstGeom>
                <a:noFill/>
              </p:spPr>
              <p:txBody>
                <a:bodyPr wrap="square" rtlCol="0">
                  <a:spAutoFit/>
                </a:bodyPr>
                <a:lstStyle/>
                <a:p>
                  <a:r>
                    <a:rPr lang="en-US" sz="2000" b="1" dirty="0">
                      <a:solidFill>
                        <a:schemeClr val="tx2"/>
                      </a:solidFill>
                    </a:rPr>
                    <a:t>1977-1998</a:t>
                  </a:r>
                </a:p>
                <a:p>
                  <a:r>
                    <a:rPr lang="en-US" sz="2000" b="1" dirty="0">
                      <a:solidFill>
                        <a:schemeClr val="tx2"/>
                      </a:solidFill>
                    </a:rPr>
                    <a:t>22yrs</a:t>
                  </a:r>
                  <a:endParaRPr lang="en-US" sz="2400" b="1" dirty="0">
                    <a:solidFill>
                      <a:schemeClr val="tx2"/>
                    </a:solidFill>
                  </a:endParaRPr>
                </a:p>
              </p:txBody>
            </p:sp>
            <p:sp>
              <p:nvSpPr>
                <p:cNvPr id="11" name="TextBox 10"/>
                <p:cNvSpPr txBox="1"/>
                <p:nvPr/>
              </p:nvSpPr>
              <p:spPr>
                <a:xfrm>
                  <a:off x="2971800" y="4038600"/>
                  <a:ext cx="1401904" cy="707886"/>
                </a:xfrm>
                <a:prstGeom prst="rect">
                  <a:avLst/>
                </a:prstGeom>
                <a:noFill/>
              </p:spPr>
              <p:txBody>
                <a:bodyPr wrap="square" rtlCol="0">
                  <a:spAutoFit/>
                </a:bodyPr>
                <a:lstStyle/>
                <a:p>
                  <a:r>
                    <a:rPr lang="en-US" sz="2000" b="1" dirty="0">
                      <a:solidFill>
                        <a:schemeClr val="bg1"/>
                      </a:solidFill>
                    </a:rPr>
                    <a:t>1946-1976</a:t>
                  </a:r>
                </a:p>
                <a:p>
                  <a:r>
                    <a:rPr lang="en-US" sz="2000" b="1" dirty="0">
                      <a:solidFill>
                        <a:schemeClr val="bg1"/>
                      </a:solidFill>
                    </a:rPr>
                    <a:t>31yrs</a:t>
                  </a:r>
                  <a:endParaRPr lang="en-US" sz="2400" b="1" dirty="0">
                    <a:solidFill>
                      <a:schemeClr val="bg1"/>
                    </a:solidFill>
                  </a:endParaRPr>
                </a:p>
              </p:txBody>
            </p:sp>
            <p:cxnSp>
              <p:nvCxnSpPr>
                <p:cNvPr id="14" name="Straight Connector 13"/>
                <p:cNvCxnSpPr/>
                <p:nvPr/>
              </p:nvCxnSpPr>
              <p:spPr bwMode="auto">
                <a:xfrm flipV="1">
                  <a:off x="990600" y="2819400"/>
                  <a:ext cx="5791200" cy="15866"/>
                </a:xfrm>
                <a:prstGeom prst="line">
                  <a:avLst/>
                </a:prstGeom>
                <a:solidFill>
                  <a:schemeClr val="accent1"/>
                </a:solidFill>
                <a:ln w="9525" cap="flat" cmpd="sng" algn="ctr">
                  <a:solidFill>
                    <a:schemeClr val="bg2"/>
                  </a:solidFill>
                  <a:prstDash val="solid"/>
                  <a:round/>
                  <a:headEnd type="none" w="med" len="med"/>
                  <a:tailEnd type="none" w="med" len="sm"/>
                </a:ln>
                <a:effectLst/>
              </p:spPr>
            </p:cxnSp>
            <p:grpSp>
              <p:nvGrpSpPr>
                <p:cNvPr id="17" name="Group 46"/>
                <p:cNvGrpSpPr/>
                <p:nvPr/>
              </p:nvGrpSpPr>
              <p:grpSpPr>
                <a:xfrm>
                  <a:off x="6466258" y="777866"/>
                  <a:ext cx="1987282" cy="4495800"/>
                  <a:chOff x="6466258" y="777866"/>
                  <a:chExt cx="1987282" cy="4495800"/>
                </a:xfrm>
              </p:grpSpPr>
              <p:sp>
                <p:nvSpPr>
                  <p:cNvPr id="40" name="Rectangle 39"/>
                  <p:cNvSpPr/>
                  <p:nvPr/>
                </p:nvSpPr>
                <p:spPr bwMode="auto">
                  <a:xfrm>
                    <a:off x="7081940" y="777866"/>
                    <a:ext cx="1371600" cy="4495800"/>
                  </a:xfrm>
                  <a:prstGeom prst="rect">
                    <a:avLst/>
                  </a:prstGeom>
                  <a:solidFill>
                    <a:schemeClr val="tx1"/>
                  </a:solidFill>
                  <a:ln w="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2"/>
                      </a:solidFill>
                      <a:effectLst/>
                      <a:latin typeface="Arial Narrow" pitchFamily="34" charset="0"/>
                    </a:endParaRPr>
                  </a:p>
                </p:txBody>
              </p:sp>
              <p:grpSp>
                <p:nvGrpSpPr>
                  <p:cNvPr id="18" name="Group 43"/>
                  <p:cNvGrpSpPr/>
                  <p:nvPr/>
                </p:nvGrpSpPr>
                <p:grpSpPr>
                  <a:xfrm>
                    <a:off x="6853340" y="4709166"/>
                    <a:ext cx="1524000" cy="415077"/>
                    <a:chOff x="6853340" y="4709166"/>
                    <a:chExt cx="1524000" cy="415077"/>
                  </a:xfrm>
                </p:grpSpPr>
                <p:cxnSp>
                  <p:nvCxnSpPr>
                    <p:cNvPr id="27" name="Straight Connector 26"/>
                    <p:cNvCxnSpPr/>
                    <p:nvPr/>
                  </p:nvCxnSpPr>
                  <p:spPr bwMode="auto">
                    <a:xfrm>
                      <a:off x="6853340" y="4816466"/>
                      <a:ext cx="152400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cxnSp>
                  <p:nvCxnSpPr>
                    <p:cNvPr id="30" name="Straight Connector 29"/>
                    <p:cNvCxnSpPr/>
                    <p:nvPr/>
                  </p:nvCxnSpPr>
                  <p:spPr bwMode="auto">
                    <a:xfrm>
                      <a:off x="7462940" y="4709166"/>
                      <a:ext cx="0" cy="91440"/>
                    </a:xfrm>
                    <a:prstGeom prst="line">
                      <a:avLst/>
                    </a:prstGeom>
                    <a:solidFill>
                      <a:schemeClr val="accent1"/>
                    </a:solidFill>
                    <a:ln w="15875" cap="flat" cmpd="sng" algn="ctr">
                      <a:solidFill>
                        <a:schemeClr val="bg2"/>
                      </a:solidFill>
                      <a:prstDash val="solid"/>
                      <a:round/>
                      <a:headEnd type="none" w="med" len="med"/>
                      <a:tailEnd type="none" w="med" len="sm"/>
                    </a:ln>
                    <a:effectLst/>
                  </p:spPr>
                </p:cxnSp>
                <p:cxnSp>
                  <p:nvCxnSpPr>
                    <p:cNvPr id="37" name="Straight Connector 36"/>
                    <p:cNvCxnSpPr/>
                    <p:nvPr/>
                  </p:nvCxnSpPr>
                  <p:spPr bwMode="auto">
                    <a:xfrm>
                      <a:off x="8072540" y="4725026"/>
                      <a:ext cx="0" cy="91440"/>
                    </a:xfrm>
                    <a:prstGeom prst="line">
                      <a:avLst/>
                    </a:prstGeom>
                    <a:solidFill>
                      <a:schemeClr val="accent1"/>
                    </a:solidFill>
                    <a:ln w="15875" cap="flat" cmpd="sng" algn="ctr">
                      <a:solidFill>
                        <a:schemeClr val="bg2"/>
                      </a:solidFill>
                      <a:prstDash val="solid"/>
                      <a:round/>
                      <a:headEnd type="none" w="med" len="med"/>
                      <a:tailEnd type="none" w="med" len="sm"/>
                    </a:ln>
                    <a:effectLst/>
                  </p:spPr>
                </p:cxnSp>
                <p:sp>
                  <p:nvSpPr>
                    <p:cNvPr id="38" name="TextBox 37"/>
                    <p:cNvSpPr txBox="1"/>
                    <p:nvPr/>
                  </p:nvSpPr>
                  <p:spPr>
                    <a:xfrm>
                      <a:off x="7192854" y="4816466"/>
                      <a:ext cx="582211" cy="307777"/>
                    </a:xfrm>
                    <a:prstGeom prst="rect">
                      <a:avLst/>
                    </a:prstGeom>
                    <a:noFill/>
                  </p:spPr>
                  <p:txBody>
                    <a:bodyPr wrap="none" rtlCol="0">
                      <a:spAutoFit/>
                    </a:bodyPr>
                    <a:lstStyle/>
                    <a:p>
                      <a:r>
                        <a:rPr lang="en-US" sz="1400" dirty="0">
                          <a:latin typeface="Arial" pitchFamily="34" charset="0"/>
                          <a:cs typeface="Arial" pitchFamily="34" charset="0"/>
                        </a:rPr>
                        <a:t>2020</a:t>
                      </a:r>
                    </a:p>
                  </p:txBody>
                </p:sp>
                <p:sp>
                  <p:nvSpPr>
                    <p:cNvPr id="39" name="TextBox 38"/>
                    <p:cNvSpPr txBox="1"/>
                    <p:nvPr/>
                  </p:nvSpPr>
                  <p:spPr>
                    <a:xfrm>
                      <a:off x="7795129" y="4816466"/>
                      <a:ext cx="582211" cy="307777"/>
                    </a:xfrm>
                    <a:prstGeom prst="rect">
                      <a:avLst/>
                    </a:prstGeom>
                    <a:noFill/>
                  </p:spPr>
                  <p:txBody>
                    <a:bodyPr wrap="none" rtlCol="0">
                      <a:spAutoFit/>
                    </a:bodyPr>
                    <a:lstStyle/>
                    <a:p>
                      <a:r>
                        <a:rPr lang="en-US" sz="1400" dirty="0">
                          <a:latin typeface="Arial" pitchFamily="34" charset="0"/>
                          <a:cs typeface="Arial" pitchFamily="34" charset="0"/>
                        </a:rPr>
                        <a:t>2030</a:t>
                      </a:r>
                    </a:p>
                  </p:txBody>
                </p:sp>
              </p:grpSp>
              <p:cxnSp>
                <p:nvCxnSpPr>
                  <p:cNvPr id="41" name="Straight Connector 40"/>
                  <p:cNvCxnSpPr/>
                  <p:nvPr/>
                </p:nvCxnSpPr>
                <p:spPr bwMode="auto">
                  <a:xfrm>
                    <a:off x="8077200" y="844296"/>
                    <a:ext cx="0" cy="3956304"/>
                  </a:xfrm>
                  <a:prstGeom prst="line">
                    <a:avLst/>
                  </a:prstGeom>
                  <a:solidFill>
                    <a:schemeClr val="accent1"/>
                  </a:solidFill>
                  <a:ln w="38100" cap="flat" cmpd="sng" algn="ctr">
                    <a:solidFill>
                      <a:schemeClr val="bg1"/>
                    </a:solidFill>
                    <a:prstDash val="solid"/>
                    <a:round/>
                    <a:headEnd type="none" w="med" len="med"/>
                    <a:tailEnd type="triangle" w="med" len="sm"/>
                  </a:ln>
                  <a:effectLst/>
                </p:spPr>
              </p:cxnSp>
              <p:cxnSp>
                <p:nvCxnSpPr>
                  <p:cNvPr id="43" name="Straight Connector 42"/>
                  <p:cNvCxnSpPr/>
                  <p:nvPr/>
                </p:nvCxnSpPr>
                <p:spPr bwMode="auto">
                  <a:xfrm>
                    <a:off x="6853340" y="2822826"/>
                    <a:ext cx="152400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sp>
                <p:nvSpPr>
                  <p:cNvPr id="25" name="Freeform 24"/>
                  <p:cNvSpPr/>
                  <p:nvPr/>
                </p:nvSpPr>
                <p:spPr bwMode="auto">
                  <a:xfrm>
                    <a:off x="6466258" y="2590800"/>
                    <a:ext cx="1763342" cy="924046"/>
                  </a:xfrm>
                  <a:custGeom>
                    <a:avLst/>
                    <a:gdLst>
                      <a:gd name="connsiteX0" fmla="*/ 39950 w 1610942"/>
                      <a:gd name="connsiteY0" fmla="*/ 680783 h 848734"/>
                      <a:gd name="connsiteX1" fmla="*/ 77272 w 1610942"/>
                      <a:gd name="connsiteY1" fmla="*/ 699444 h 848734"/>
                      <a:gd name="connsiteX2" fmla="*/ 114594 w 1610942"/>
                      <a:gd name="connsiteY2" fmla="*/ 724325 h 848734"/>
                      <a:gd name="connsiteX3" fmla="*/ 133256 w 1610942"/>
                      <a:gd name="connsiteY3" fmla="*/ 730546 h 848734"/>
                      <a:gd name="connsiteX4" fmla="*/ 151917 w 1610942"/>
                      <a:gd name="connsiteY4" fmla="*/ 742987 h 848734"/>
                      <a:gd name="connsiteX5" fmla="*/ 207901 w 1610942"/>
                      <a:gd name="connsiteY5" fmla="*/ 749207 h 848734"/>
                      <a:gd name="connsiteX6" fmla="*/ 245223 w 1610942"/>
                      <a:gd name="connsiteY6" fmla="*/ 761648 h 848734"/>
                      <a:gd name="connsiteX7" fmla="*/ 263884 w 1610942"/>
                      <a:gd name="connsiteY7" fmla="*/ 767868 h 848734"/>
                      <a:gd name="connsiteX8" fmla="*/ 282545 w 1610942"/>
                      <a:gd name="connsiteY8" fmla="*/ 780309 h 848734"/>
                      <a:gd name="connsiteX9" fmla="*/ 319868 w 1610942"/>
                      <a:gd name="connsiteY9" fmla="*/ 792750 h 848734"/>
                      <a:gd name="connsiteX10" fmla="*/ 357190 w 1610942"/>
                      <a:gd name="connsiteY10" fmla="*/ 811411 h 848734"/>
                      <a:gd name="connsiteX11" fmla="*/ 375852 w 1610942"/>
                      <a:gd name="connsiteY11" fmla="*/ 823852 h 848734"/>
                      <a:gd name="connsiteX12" fmla="*/ 413174 w 1610942"/>
                      <a:gd name="connsiteY12" fmla="*/ 836293 h 848734"/>
                      <a:gd name="connsiteX13" fmla="*/ 456717 w 1610942"/>
                      <a:gd name="connsiteY13" fmla="*/ 848734 h 848734"/>
                      <a:gd name="connsiteX14" fmla="*/ 686872 w 1610942"/>
                      <a:gd name="connsiteY14" fmla="*/ 842513 h 848734"/>
                      <a:gd name="connsiteX15" fmla="*/ 767737 w 1610942"/>
                      <a:gd name="connsiteY15" fmla="*/ 830072 h 848734"/>
                      <a:gd name="connsiteX16" fmla="*/ 811280 w 1610942"/>
                      <a:gd name="connsiteY16" fmla="*/ 817632 h 848734"/>
                      <a:gd name="connsiteX17" fmla="*/ 836162 w 1610942"/>
                      <a:gd name="connsiteY17" fmla="*/ 811411 h 848734"/>
                      <a:gd name="connsiteX18" fmla="*/ 873484 w 1610942"/>
                      <a:gd name="connsiteY18" fmla="*/ 798970 h 848734"/>
                      <a:gd name="connsiteX19" fmla="*/ 892145 w 1610942"/>
                      <a:gd name="connsiteY19" fmla="*/ 792750 h 848734"/>
                      <a:gd name="connsiteX20" fmla="*/ 923247 w 1610942"/>
                      <a:gd name="connsiteY20" fmla="*/ 786530 h 848734"/>
                      <a:gd name="connsiteX21" fmla="*/ 941909 w 1610942"/>
                      <a:gd name="connsiteY21" fmla="*/ 780309 h 848734"/>
                      <a:gd name="connsiteX22" fmla="*/ 979231 w 1610942"/>
                      <a:gd name="connsiteY22" fmla="*/ 774089 h 848734"/>
                      <a:gd name="connsiteX23" fmla="*/ 1016554 w 1610942"/>
                      <a:gd name="connsiteY23" fmla="*/ 761648 h 848734"/>
                      <a:gd name="connsiteX24" fmla="*/ 1060096 w 1610942"/>
                      <a:gd name="connsiteY24" fmla="*/ 742987 h 848734"/>
                      <a:gd name="connsiteX25" fmla="*/ 1078758 w 1610942"/>
                      <a:gd name="connsiteY25" fmla="*/ 730546 h 848734"/>
                      <a:gd name="connsiteX26" fmla="*/ 1103639 w 1610942"/>
                      <a:gd name="connsiteY26" fmla="*/ 724325 h 848734"/>
                      <a:gd name="connsiteX27" fmla="*/ 1140962 w 1610942"/>
                      <a:gd name="connsiteY27" fmla="*/ 699444 h 848734"/>
                      <a:gd name="connsiteX28" fmla="*/ 1165843 w 1610942"/>
                      <a:gd name="connsiteY28" fmla="*/ 687003 h 848734"/>
                      <a:gd name="connsiteX29" fmla="*/ 1203166 w 1610942"/>
                      <a:gd name="connsiteY29" fmla="*/ 662121 h 848734"/>
                      <a:gd name="connsiteX30" fmla="*/ 1215607 w 1610942"/>
                      <a:gd name="connsiteY30" fmla="*/ 643460 h 848734"/>
                      <a:gd name="connsiteX31" fmla="*/ 1259150 w 1610942"/>
                      <a:gd name="connsiteY31" fmla="*/ 612358 h 848734"/>
                      <a:gd name="connsiteX32" fmla="*/ 1290252 w 1610942"/>
                      <a:gd name="connsiteY32" fmla="*/ 581256 h 848734"/>
                      <a:gd name="connsiteX33" fmla="*/ 1315133 w 1610942"/>
                      <a:gd name="connsiteY33" fmla="*/ 543934 h 848734"/>
                      <a:gd name="connsiteX34" fmla="*/ 1327574 w 1610942"/>
                      <a:gd name="connsiteY34" fmla="*/ 525272 h 848734"/>
                      <a:gd name="connsiteX35" fmla="*/ 1364896 w 1610942"/>
                      <a:gd name="connsiteY35" fmla="*/ 481730 h 848734"/>
                      <a:gd name="connsiteX36" fmla="*/ 1377337 w 1610942"/>
                      <a:gd name="connsiteY36" fmla="*/ 456848 h 848734"/>
                      <a:gd name="connsiteX37" fmla="*/ 1427101 w 1610942"/>
                      <a:gd name="connsiteY37" fmla="*/ 382203 h 848734"/>
                      <a:gd name="connsiteX38" fmla="*/ 1439541 w 1610942"/>
                      <a:gd name="connsiteY38" fmla="*/ 344881 h 848734"/>
                      <a:gd name="connsiteX39" fmla="*/ 1464423 w 1610942"/>
                      <a:gd name="connsiteY39" fmla="*/ 307558 h 848734"/>
                      <a:gd name="connsiteX40" fmla="*/ 1476864 w 1610942"/>
                      <a:gd name="connsiteY40" fmla="*/ 257795 h 848734"/>
                      <a:gd name="connsiteX41" fmla="*/ 1501745 w 1610942"/>
                      <a:gd name="connsiteY41" fmla="*/ 220472 h 848734"/>
                      <a:gd name="connsiteX42" fmla="*/ 1520407 w 1610942"/>
                      <a:gd name="connsiteY42" fmla="*/ 176930 h 848734"/>
                      <a:gd name="connsiteX43" fmla="*/ 1526627 w 1610942"/>
                      <a:gd name="connsiteY43" fmla="*/ 158268 h 848734"/>
                      <a:gd name="connsiteX44" fmla="*/ 1551509 w 1610942"/>
                      <a:gd name="connsiteY44" fmla="*/ 120946 h 848734"/>
                      <a:gd name="connsiteX45" fmla="*/ 1563950 w 1610942"/>
                      <a:gd name="connsiteY45" fmla="*/ 83623 h 848734"/>
                      <a:gd name="connsiteX46" fmla="*/ 1570170 w 1610942"/>
                      <a:gd name="connsiteY46" fmla="*/ 64962 h 848734"/>
                      <a:gd name="connsiteX47" fmla="*/ 1582611 w 1610942"/>
                      <a:gd name="connsiteY47" fmla="*/ 46301 h 848734"/>
                      <a:gd name="connsiteX48" fmla="*/ 1588831 w 1610942"/>
                      <a:gd name="connsiteY48" fmla="*/ 27640 h 848734"/>
                      <a:gd name="connsiteX49" fmla="*/ 1607492 w 1610942"/>
                      <a:gd name="connsiteY49" fmla="*/ 2758 h 8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10942" h="848734">
                        <a:moveTo>
                          <a:pt x="39950" y="680783"/>
                        </a:moveTo>
                        <a:cubicBezTo>
                          <a:pt x="122805" y="736017"/>
                          <a:pt x="0" y="656515"/>
                          <a:pt x="77272" y="699444"/>
                        </a:cubicBezTo>
                        <a:cubicBezTo>
                          <a:pt x="90342" y="706705"/>
                          <a:pt x="100410" y="719597"/>
                          <a:pt x="114594" y="724325"/>
                        </a:cubicBezTo>
                        <a:cubicBezTo>
                          <a:pt x="120815" y="726399"/>
                          <a:pt x="127391" y="727613"/>
                          <a:pt x="133256" y="730546"/>
                        </a:cubicBezTo>
                        <a:cubicBezTo>
                          <a:pt x="139943" y="733889"/>
                          <a:pt x="144664" y="741174"/>
                          <a:pt x="151917" y="742987"/>
                        </a:cubicBezTo>
                        <a:cubicBezTo>
                          <a:pt x="170133" y="747541"/>
                          <a:pt x="189240" y="747134"/>
                          <a:pt x="207901" y="749207"/>
                        </a:cubicBezTo>
                        <a:lnTo>
                          <a:pt x="245223" y="761648"/>
                        </a:lnTo>
                        <a:lnTo>
                          <a:pt x="263884" y="767868"/>
                        </a:lnTo>
                        <a:cubicBezTo>
                          <a:pt x="270104" y="772015"/>
                          <a:pt x="275713" y="777273"/>
                          <a:pt x="282545" y="780309"/>
                        </a:cubicBezTo>
                        <a:cubicBezTo>
                          <a:pt x="294529" y="785635"/>
                          <a:pt x="319868" y="792750"/>
                          <a:pt x="319868" y="792750"/>
                        </a:cubicBezTo>
                        <a:cubicBezTo>
                          <a:pt x="373344" y="828401"/>
                          <a:pt x="305687" y="785660"/>
                          <a:pt x="357190" y="811411"/>
                        </a:cubicBezTo>
                        <a:cubicBezTo>
                          <a:pt x="363877" y="814754"/>
                          <a:pt x="369020" y="820816"/>
                          <a:pt x="375852" y="823852"/>
                        </a:cubicBezTo>
                        <a:cubicBezTo>
                          <a:pt x="387835" y="829178"/>
                          <a:pt x="400733" y="832146"/>
                          <a:pt x="413174" y="836293"/>
                        </a:cubicBezTo>
                        <a:cubicBezTo>
                          <a:pt x="439940" y="845215"/>
                          <a:pt x="425482" y="840925"/>
                          <a:pt x="456717" y="848734"/>
                        </a:cubicBezTo>
                        <a:lnTo>
                          <a:pt x="686872" y="842513"/>
                        </a:lnTo>
                        <a:cubicBezTo>
                          <a:pt x="694615" y="842161"/>
                          <a:pt x="757489" y="832122"/>
                          <a:pt x="767737" y="830072"/>
                        </a:cubicBezTo>
                        <a:cubicBezTo>
                          <a:pt x="800147" y="823590"/>
                          <a:pt x="783613" y="825537"/>
                          <a:pt x="811280" y="817632"/>
                        </a:cubicBezTo>
                        <a:cubicBezTo>
                          <a:pt x="819500" y="815283"/>
                          <a:pt x="827973" y="813868"/>
                          <a:pt x="836162" y="811411"/>
                        </a:cubicBezTo>
                        <a:cubicBezTo>
                          <a:pt x="848723" y="807643"/>
                          <a:pt x="861043" y="803117"/>
                          <a:pt x="873484" y="798970"/>
                        </a:cubicBezTo>
                        <a:cubicBezTo>
                          <a:pt x="879704" y="796897"/>
                          <a:pt x="885716" y="794036"/>
                          <a:pt x="892145" y="792750"/>
                        </a:cubicBezTo>
                        <a:cubicBezTo>
                          <a:pt x="902512" y="790677"/>
                          <a:pt x="912990" y="789094"/>
                          <a:pt x="923247" y="786530"/>
                        </a:cubicBezTo>
                        <a:cubicBezTo>
                          <a:pt x="929608" y="784940"/>
                          <a:pt x="935508" y="781731"/>
                          <a:pt x="941909" y="780309"/>
                        </a:cubicBezTo>
                        <a:cubicBezTo>
                          <a:pt x="954221" y="777573"/>
                          <a:pt x="966790" y="776162"/>
                          <a:pt x="979231" y="774089"/>
                        </a:cubicBezTo>
                        <a:cubicBezTo>
                          <a:pt x="991672" y="769942"/>
                          <a:pt x="1005643" y="768922"/>
                          <a:pt x="1016554" y="761648"/>
                        </a:cubicBezTo>
                        <a:cubicBezTo>
                          <a:pt x="1042328" y="744465"/>
                          <a:pt x="1027962" y="751020"/>
                          <a:pt x="1060096" y="742987"/>
                        </a:cubicBezTo>
                        <a:cubicBezTo>
                          <a:pt x="1066317" y="738840"/>
                          <a:pt x="1071886" y="733491"/>
                          <a:pt x="1078758" y="730546"/>
                        </a:cubicBezTo>
                        <a:cubicBezTo>
                          <a:pt x="1086616" y="727178"/>
                          <a:pt x="1096526" y="729067"/>
                          <a:pt x="1103639" y="724325"/>
                        </a:cubicBezTo>
                        <a:cubicBezTo>
                          <a:pt x="1155184" y="689961"/>
                          <a:pt x="1069533" y="717300"/>
                          <a:pt x="1140962" y="699444"/>
                        </a:cubicBezTo>
                        <a:cubicBezTo>
                          <a:pt x="1149256" y="695297"/>
                          <a:pt x="1158298" y="692393"/>
                          <a:pt x="1165843" y="687003"/>
                        </a:cubicBezTo>
                        <a:cubicBezTo>
                          <a:pt x="1206614" y="657881"/>
                          <a:pt x="1163136" y="675466"/>
                          <a:pt x="1203166" y="662121"/>
                        </a:cubicBezTo>
                        <a:cubicBezTo>
                          <a:pt x="1207313" y="655901"/>
                          <a:pt x="1210321" y="648746"/>
                          <a:pt x="1215607" y="643460"/>
                        </a:cubicBezTo>
                        <a:cubicBezTo>
                          <a:pt x="1223325" y="635742"/>
                          <a:pt x="1248552" y="619423"/>
                          <a:pt x="1259150" y="612358"/>
                        </a:cubicBezTo>
                        <a:cubicBezTo>
                          <a:pt x="1308903" y="537724"/>
                          <a:pt x="1232201" y="647599"/>
                          <a:pt x="1290252" y="581256"/>
                        </a:cubicBezTo>
                        <a:cubicBezTo>
                          <a:pt x="1300098" y="570004"/>
                          <a:pt x="1306839" y="556375"/>
                          <a:pt x="1315133" y="543934"/>
                        </a:cubicBezTo>
                        <a:cubicBezTo>
                          <a:pt x="1319280" y="537713"/>
                          <a:pt x="1322287" y="530559"/>
                          <a:pt x="1327574" y="525272"/>
                        </a:cubicBezTo>
                        <a:cubicBezTo>
                          <a:pt x="1344537" y="508309"/>
                          <a:pt x="1351597" y="503008"/>
                          <a:pt x="1364896" y="481730"/>
                        </a:cubicBezTo>
                        <a:cubicBezTo>
                          <a:pt x="1369811" y="473867"/>
                          <a:pt x="1372665" y="464858"/>
                          <a:pt x="1377337" y="456848"/>
                        </a:cubicBezTo>
                        <a:cubicBezTo>
                          <a:pt x="1402955" y="412931"/>
                          <a:pt x="1402521" y="414976"/>
                          <a:pt x="1427101" y="382203"/>
                        </a:cubicBezTo>
                        <a:cubicBezTo>
                          <a:pt x="1431248" y="369762"/>
                          <a:pt x="1432267" y="355792"/>
                          <a:pt x="1439541" y="344881"/>
                        </a:cubicBezTo>
                        <a:lnTo>
                          <a:pt x="1464423" y="307558"/>
                        </a:lnTo>
                        <a:cubicBezTo>
                          <a:pt x="1468570" y="290970"/>
                          <a:pt x="1467380" y="272022"/>
                          <a:pt x="1476864" y="257795"/>
                        </a:cubicBezTo>
                        <a:cubicBezTo>
                          <a:pt x="1485158" y="245354"/>
                          <a:pt x="1497016" y="234657"/>
                          <a:pt x="1501745" y="220472"/>
                        </a:cubicBezTo>
                        <a:cubicBezTo>
                          <a:pt x="1516339" y="176695"/>
                          <a:pt x="1497340" y="230754"/>
                          <a:pt x="1520407" y="176930"/>
                        </a:cubicBezTo>
                        <a:cubicBezTo>
                          <a:pt x="1522990" y="170903"/>
                          <a:pt x="1523443" y="164000"/>
                          <a:pt x="1526627" y="158268"/>
                        </a:cubicBezTo>
                        <a:cubicBezTo>
                          <a:pt x="1533888" y="145198"/>
                          <a:pt x="1551509" y="120946"/>
                          <a:pt x="1551509" y="120946"/>
                        </a:cubicBezTo>
                        <a:lnTo>
                          <a:pt x="1563950" y="83623"/>
                        </a:lnTo>
                        <a:cubicBezTo>
                          <a:pt x="1566023" y="77403"/>
                          <a:pt x="1566533" y="70418"/>
                          <a:pt x="1570170" y="64962"/>
                        </a:cubicBezTo>
                        <a:lnTo>
                          <a:pt x="1582611" y="46301"/>
                        </a:lnTo>
                        <a:cubicBezTo>
                          <a:pt x="1584684" y="40081"/>
                          <a:pt x="1584735" y="32760"/>
                          <a:pt x="1588831" y="27640"/>
                        </a:cubicBezTo>
                        <a:cubicBezTo>
                          <a:pt x="1610942" y="0"/>
                          <a:pt x="1607492" y="29830"/>
                          <a:pt x="1607492" y="2758"/>
                        </a:cubicBezTo>
                      </a:path>
                    </a:pathLst>
                  </a:custGeom>
                  <a:noFill/>
                  <a:ln w="44450" cap="flat" cmpd="sng" algn="ctr">
                    <a:solidFill>
                      <a:schemeClr val="tx2"/>
                    </a:solidFill>
                    <a:prstDash val="sysDot"/>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TextBox 11"/>
                  <p:cNvSpPr txBox="1"/>
                  <p:nvPr/>
                </p:nvSpPr>
                <p:spPr>
                  <a:xfrm>
                    <a:off x="6705600" y="3886200"/>
                    <a:ext cx="1447800" cy="707886"/>
                  </a:xfrm>
                  <a:prstGeom prst="rect">
                    <a:avLst/>
                  </a:prstGeom>
                  <a:noFill/>
                </p:spPr>
                <p:txBody>
                  <a:bodyPr wrap="square" rtlCol="0">
                    <a:spAutoFit/>
                  </a:bodyPr>
                  <a:lstStyle/>
                  <a:p>
                    <a:r>
                      <a:rPr lang="en-US" sz="2000" b="1" dirty="0">
                        <a:solidFill>
                          <a:schemeClr val="bg1"/>
                        </a:solidFill>
                      </a:rPr>
                      <a:t>1999-2029?</a:t>
                    </a:r>
                  </a:p>
                  <a:p>
                    <a:r>
                      <a:rPr lang="en-US" sz="2000" b="1" dirty="0">
                        <a:solidFill>
                          <a:schemeClr val="bg1"/>
                        </a:solidFill>
                      </a:rPr>
                      <a:t>   31yrs</a:t>
                    </a:r>
                    <a:endParaRPr lang="en-US" sz="2400" b="1" dirty="0">
                      <a:solidFill>
                        <a:schemeClr val="bg1"/>
                      </a:solidFill>
                    </a:endParaRPr>
                  </a:p>
                </p:txBody>
              </p:sp>
            </p:grpSp>
            <p:cxnSp>
              <p:nvCxnSpPr>
                <p:cNvPr id="26" name="Straight Connector 25"/>
                <p:cNvCxnSpPr/>
                <p:nvPr/>
              </p:nvCxnSpPr>
              <p:spPr bwMode="auto">
                <a:xfrm>
                  <a:off x="1186641" y="860286"/>
                  <a:ext cx="0" cy="3956304"/>
                </a:xfrm>
                <a:prstGeom prst="line">
                  <a:avLst/>
                </a:prstGeom>
                <a:solidFill>
                  <a:schemeClr val="accent1"/>
                </a:solidFill>
                <a:ln w="38100" cap="flat" cmpd="sng" algn="ctr">
                  <a:solidFill>
                    <a:schemeClr val="bg1"/>
                  </a:solidFill>
                  <a:prstDash val="solid"/>
                  <a:round/>
                  <a:headEnd type="none" w="med" len="med"/>
                  <a:tailEnd type="triangle" w="med" len="sm"/>
                </a:ln>
                <a:effectLst/>
              </p:spPr>
            </p:cxnSp>
            <p:sp>
              <p:nvSpPr>
                <p:cNvPr id="28" name="TextBox 27"/>
                <p:cNvSpPr txBox="1"/>
                <p:nvPr/>
              </p:nvSpPr>
              <p:spPr>
                <a:xfrm>
                  <a:off x="1206041" y="4038600"/>
                  <a:ext cx="1401904" cy="1077218"/>
                </a:xfrm>
                <a:prstGeom prst="rect">
                  <a:avLst/>
                </a:prstGeom>
                <a:noFill/>
              </p:spPr>
              <p:txBody>
                <a:bodyPr wrap="square" rtlCol="0">
                  <a:spAutoFit/>
                </a:bodyPr>
                <a:lstStyle/>
                <a:p>
                  <a:r>
                    <a:rPr lang="en-US" sz="2000" b="1" dirty="0">
                      <a:solidFill>
                        <a:schemeClr val="tx2"/>
                      </a:solidFill>
                    </a:rPr>
                    <a:t>1924-1945</a:t>
                  </a:r>
                </a:p>
                <a:p>
                  <a:r>
                    <a:rPr lang="en-US" sz="2000" b="1" dirty="0">
                      <a:solidFill>
                        <a:schemeClr val="tx2"/>
                      </a:solidFill>
                    </a:rPr>
                    <a:t>22yrs</a:t>
                  </a:r>
                </a:p>
                <a:p>
                  <a:endParaRPr lang="en-US" sz="2400" b="1" dirty="0"/>
                </a:p>
              </p:txBody>
            </p:sp>
          </p:grpSp>
          <p:cxnSp>
            <p:nvCxnSpPr>
              <p:cNvPr id="42" name="Straight Connector 41"/>
              <p:cNvCxnSpPr/>
              <p:nvPr/>
            </p:nvCxnSpPr>
            <p:spPr bwMode="auto">
              <a:xfrm>
                <a:off x="6858000" y="838200"/>
                <a:ext cx="16002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grpSp>
        <p:sp>
          <p:nvSpPr>
            <p:cNvPr id="50" name="Freeform 49"/>
            <p:cNvSpPr/>
            <p:nvPr/>
          </p:nvSpPr>
          <p:spPr bwMode="auto">
            <a:xfrm>
              <a:off x="6748041" y="2760562"/>
              <a:ext cx="1435260" cy="567160"/>
            </a:xfrm>
            <a:custGeom>
              <a:avLst/>
              <a:gdLst>
                <a:gd name="connsiteX0" fmla="*/ 0 w 1435260"/>
                <a:gd name="connsiteY0" fmla="*/ 526648 h 567160"/>
                <a:gd name="connsiteX1" fmla="*/ 0 w 1435260"/>
                <a:gd name="connsiteY1" fmla="*/ 526648 h 567160"/>
                <a:gd name="connsiteX2" fmla="*/ 52086 w 1435260"/>
                <a:gd name="connsiteY2" fmla="*/ 532435 h 567160"/>
                <a:gd name="connsiteX3" fmla="*/ 104172 w 1435260"/>
                <a:gd name="connsiteY3" fmla="*/ 561372 h 567160"/>
                <a:gd name="connsiteX4" fmla="*/ 254643 w 1435260"/>
                <a:gd name="connsiteY4" fmla="*/ 567160 h 567160"/>
                <a:gd name="connsiteX5" fmla="*/ 468774 w 1435260"/>
                <a:gd name="connsiteY5" fmla="*/ 561372 h 567160"/>
                <a:gd name="connsiteX6" fmla="*/ 509286 w 1435260"/>
                <a:gd name="connsiteY6" fmla="*/ 549797 h 567160"/>
                <a:gd name="connsiteX7" fmla="*/ 526648 w 1435260"/>
                <a:gd name="connsiteY7" fmla="*/ 538223 h 567160"/>
                <a:gd name="connsiteX8" fmla="*/ 549797 w 1435260"/>
                <a:gd name="connsiteY8" fmla="*/ 532435 h 567160"/>
                <a:gd name="connsiteX9" fmla="*/ 567159 w 1435260"/>
                <a:gd name="connsiteY9" fmla="*/ 526648 h 567160"/>
                <a:gd name="connsiteX10" fmla="*/ 601883 w 1435260"/>
                <a:gd name="connsiteY10" fmla="*/ 520861 h 567160"/>
                <a:gd name="connsiteX11" fmla="*/ 653969 w 1435260"/>
                <a:gd name="connsiteY11" fmla="*/ 509286 h 567160"/>
                <a:gd name="connsiteX12" fmla="*/ 688693 w 1435260"/>
                <a:gd name="connsiteY12" fmla="*/ 497711 h 567160"/>
                <a:gd name="connsiteX13" fmla="*/ 729205 w 1435260"/>
                <a:gd name="connsiteY13" fmla="*/ 486137 h 567160"/>
                <a:gd name="connsiteX14" fmla="*/ 752354 w 1435260"/>
                <a:gd name="connsiteY14" fmla="*/ 480349 h 567160"/>
                <a:gd name="connsiteX15" fmla="*/ 769716 w 1435260"/>
                <a:gd name="connsiteY15" fmla="*/ 474562 h 567160"/>
                <a:gd name="connsiteX16" fmla="*/ 833377 w 1435260"/>
                <a:gd name="connsiteY16" fmla="*/ 462987 h 567160"/>
                <a:gd name="connsiteX17" fmla="*/ 879675 w 1435260"/>
                <a:gd name="connsiteY17" fmla="*/ 457200 h 567160"/>
                <a:gd name="connsiteX18" fmla="*/ 937549 w 1435260"/>
                <a:gd name="connsiteY18" fmla="*/ 439838 h 567160"/>
                <a:gd name="connsiteX19" fmla="*/ 960698 w 1435260"/>
                <a:gd name="connsiteY19" fmla="*/ 434051 h 567160"/>
                <a:gd name="connsiteX20" fmla="*/ 978060 w 1435260"/>
                <a:gd name="connsiteY20" fmla="*/ 422476 h 567160"/>
                <a:gd name="connsiteX21" fmla="*/ 995422 w 1435260"/>
                <a:gd name="connsiteY21" fmla="*/ 416689 h 567160"/>
                <a:gd name="connsiteX22" fmla="*/ 1030146 w 1435260"/>
                <a:gd name="connsiteY22" fmla="*/ 393539 h 567160"/>
                <a:gd name="connsiteX23" fmla="*/ 1041721 w 1435260"/>
                <a:gd name="connsiteY23" fmla="*/ 376177 h 567160"/>
                <a:gd name="connsiteX24" fmla="*/ 1076445 w 1435260"/>
                <a:gd name="connsiteY24" fmla="*/ 353028 h 567160"/>
                <a:gd name="connsiteX25" fmla="*/ 1088020 w 1435260"/>
                <a:gd name="connsiteY25" fmla="*/ 335666 h 567160"/>
                <a:gd name="connsiteX26" fmla="*/ 1105382 w 1435260"/>
                <a:gd name="connsiteY26" fmla="*/ 324091 h 567160"/>
                <a:gd name="connsiteX27" fmla="*/ 1122744 w 1435260"/>
                <a:gd name="connsiteY27" fmla="*/ 289367 h 567160"/>
                <a:gd name="connsiteX28" fmla="*/ 1157468 w 1435260"/>
                <a:gd name="connsiteY28" fmla="*/ 266218 h 567160"/>
                <a:gd name="connsiteX29" fmla="*/ 1163255 w 1435260"/>
                <a:gd name="connsiteY29" fmla="*/ 248856 h 567160"/>
                <a:gd name="connsiteX30" fmla="*/ 1197979 w 1435260"/>
                <a:gd name="connsiteY30" fmla="*/ 231494 h 567160"/>
                <a:gd name="connsiteX31" fmla="*/ 1221129 w 1435260"/>
                <a:gd name="connsiteY31" fmla="*/ 208344 h 567160"/>
                <a:gd name="connsiteX32" fmla="*/ 1238491 w 1435260"/>
                <a:gd name="connsiteY32" fmla="*/ 190982 h 567160"/>
                <a:gd name="connsiteX33" fmla="*/ 1250065 w 1435260"/>
                <a:gd name="connsiteY33" fmla="*/ 173620 h 567160"/>
                <a:gd name="connsiteX34" fmla="*/ 1267427 w 1435260"/>
                <a:gd name="connsiteY34" fmla="*/ 167833 h 567160"/>
                <a:gd name="connsiteX35" fmla="*/ 1290577 w 1435260"/>
                <a:gd name="connsiteY35" fmla="*/ 133109 h 567160"/>
                <a:gd name="connsiteX36" fmla="*/ 1325301 w 1435260"/>
                <a:gd name="connsiteY36" fmla="*/ 121534 h 567160"/>
                <a:gd name="connsiteX37" fmla="*/ 1336875 w 1435260"/>
                <a:gd name="connsiteY37" fmla="*/ 104172 h 567160"/>
                <a:gd name="connsiteX38" fmla="*/ 1371600 w 1435260"/>
                <a:gd name="connsiteY38" fmla="*/ 86810 h 567160"/>
                <a:gd name="connsiteX39" fmla="*/ 1383174 w 1435260"/>
                <a:gd name="connsiteY39" fmla="*/ 69448 h 567160"/>
                <a:gd name="connsiteX40" fmla="*/ 1388962 w 1435260"/>
                <a:gd name="connsiteY40" fmla="*/ 52086 h 567160"/>
                <a:gd name="connsiteX41" fmla="*/ 1406324 w 1435260"/>
                <a:gd name="connsiteY41" fmla="*/ 40511 h 567160"/>
                <a:gd name="connsiteX42" fmla="*/ 1435260 w 1435260"/>
                <a:gd name="connsiteY42" fmla="*/ 5787 h 567160"/>
                <a:gd name="connsiteX43" fmla="*/ 1412111 w 1435260"/>
                <a:gd name="connsiteY43" fmla="*/ 11575 h 567160"/>
                <a:gd name="connsiteX44" fmla="*/ 1417898 w 1435260"/>
                <a:gd name="connsiteY44" fmla="*/ 0 h 56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35260" h="567160">
                  <a:moveTo>
                    <a:pt x="0" y="526648"/>
                  </a:moveTo>
                  <a:lnTo>
                    <a:pt x="0" y="526648"/>
                  </a:lnTo>
                  <a:cubicBezTo>
                    <a:pt x="17362" y="528577"/>
                    <a:pt x="35514" y="526911"/>
                    <a:pt x="52086" y="532435"/>
                  </a:cubicBezTo>
                  <a:cubicBezTo>
                    <a:pt x="72389" y="539203"/>
                    <a:pt x="82162" y="559854"/>
                    <a:pt x="104172" y="561372"/>
                  </a:cubicBezTo>
                  <a:cubicBezTo>
                    <a:pt x="154247" y="564826"/>
                    <a:pt x="204486" y="565231"/>
                    <a:pt x="254643" y="567160"/>
                  </a:cubicBezTo>
                  <a:cubicBezTo>
                    <a:pt x="326020" y="565231"/>
                    <a:pt x="397456" y="564851"/>
                    <a:pt x="468774" y="561372"/>
                  </a:cubicBezTo>
                  <a:cubicBezTo>
                    <a:pt x="472888" y="561171"/>
                    <a:pt x="503517" y="552681"/>
                    <a:pt x="509286" y="549797"/>
                  </a:cubicBezTo>
                  <a:cubicBezTo>
                    <a:pt x="515507" y="546686"/>
                    <a:pt x="520255" y="540963"/>
                    <a:pt x="526648" y="538223"/>
                  </a:cubicBezTo>
                  <a:cubicBezTo>
                    <a:pt x="533959" y="535090"/>
                    <a:pt x="542149" y="534620"/>
                    <a:pt x="549797" y="532435"/>
                  </a:cubicBezTo>
                  <a:cubicBezTo>
                    <a:pt x="555663" y="530759"/>
                    <a:pt x="561204" y="527971"/>
                    <a:pt x="567159" y="526648"/>
                  </a:cubicBezTo>
                  <a:cubicBezTo>
                    <a:pt x="578614" y="524103"/>
                    <a:pt x="590338" y="522960"/>
                    <a:pt x="601883" y="520861"/>
                  </a:cubicBezTo>
                  <a:cubicBezTo>
                    <a:pt x="615852" y="518321"/>
                    <a:pt x="639686" y="513571"/>
                    <a:pt x="653969" y="509286"/>
                  </a:cubicBezTo>
                  <a:cubicBezTo>
                    <a:pt x="665655" y="505780"/>
                    <a:pt x="676856" y="500670"/>
                    <a:pt x="688693" y="497711"/>
                  </a:cubicBezTo>
                  <a:cubicBezTo>
                    <a:pt x="760998" y="479636"/>
                    <a:pt x="671137" y="502728"/>
                    <a:pt x="729205" y="486137"/>
                  </a:cubicBezTo>
                  <a:cubicBezTo>
                    <a:pt x="736853" y="483952"/>
                    <a:pt x="744706" y="482534"/>
                    <a:pt x="752354" y="480349"/>
                  </a:cubicBezTo>
                  <a:cubicBezTo>
                    <a:pt x="758220" y="478673"/>
                    <a:pt x="763798" y="476041"/>
                    <a:pt x="769716" y="474562"/>
                  </a:cubicBezTo>
                  <a:cubicBezTo>
                    <a:pt x="783000" y="471241"/>
                    <a:pt x="821349" y="464705"/>
                    <a:pt x="833377" y="462987"/>
                  </a:cubicBezTo>
                  <a:cubicBezTo>
                    <a:pt x="848773" y="460787"/>
                    <a:pt x="864334" y="459757"/>
                    <a:pt x="879675" y="457200"/>
                  </a:cubicBezTo>
                  <a:cubicBezTo>
                    <a:pt x="907244" y="452605"/>
                    <a:pt x="906657" y="447561"/>
                    <a:pt x="937549" y="439838"/>
                  </a:cubicBezTo>
                  <a:lnTo>
                    <a:pt x="960698" y="434051"/>
                  </a:lnTo>
                  <a:cubicBezTo>
                    <a:pt x="966485" y="430193"/>
                    <a:pt x="971839" y="425587"/>
                    <a:pt x="978060" y="422476"/>
                  </a:cubicBezTo>
                  <a:cubicBezTo>
                    <a:pt x="983516" y="419748"/>
                    <a:pt x="990089" y="419652"/>
                    <a:pt x="995422" y="416689"/>
                  </a:cubicBezTo>
                  <a:cubicBezTo>
                    <a:pt x="1007582" y="409933"/>
                    <a:pt x="1030146" y="393539"/>
                    <a:pt x="1030146" y="393539"/>
                  </a:cubicBezTo>
                  <a:cubicBezTo>
                    <a:pt x="1034004" y="387752"/>
                    <a:pt x="1036486" y="380757"/>
                    <a:pt x="1041721" y="376177"/>
                  </a:cubicBezTo>
                  <a:cubicBezTo>
                    <a:pt x="1052190" y="367017"/>
                    <a:pt x="1076445" y="353028"/>
                    <a:pt x="1076445" y="353028"/>
                  </a:cubicBezTo>
                  <a:cubicBezTo>
                    <a:pt x="1080303" y="347241"/>
                    <a:pt x="1083102" y="340584"/>
                    <a:pt x="1088020" y="335666"/>
                  </a:cubicBezTo>
                  <a:cubicBezTo>
                    <a:pt x="1092938" y="330748"/>
                    <a:pt x="1101037" y="329522"/>
                    <a:pt x="1105382" y="324091"/>
                  </a:cubicBezTo>
                  <a:cubicBezTo>
                    <a:pt x="1128774" y="294850"/>
                    <a:pt x="1090219" y="317826"/>
                    <a:pt x="1122744" y="289367"/>
                  </a:cubicBezTo>
                  <a:cubicBezTo>
                    <a:pt x="1133213" y="280207"/>
                    <a:pt x="1157468" y="266218"/>
                    <a:pt x="1157468" y="266218"/>
                  </a:cubicBezTo>
                  <a:cubicBezTo>
                    <a:pt x="1159397" y="260431"/>
                    <a:pt x="1159444" y="253620"/>
                    <a:pt x="1163255" y="248856"/>
                  </a:cubicBezTo>
                  <a:cubicBezTo>
                    <a:pt x="1171415" y="238656"/>
                    <a:pt x="1186541" y="235306"/>
                    <a:pt x="1197979" y="231494"/>
                  </a:cubicBezTo>
                  <a:cubicBezTo>
                    <a:pt x="1209004" y="198424"/>
                    <a:pt x="1194672" y="225982"/>
                    <a:pt x="1221129" y="208344"/>
                  </a:cubicBezTo>
                  <a:cubicBezTo>
                    <a:pt x="1227939" y="203804"/>
                    <a:pt x="1233251" y="197270"/>
                    <a:pt x="1238491" y="190982"/>
                  </a:cubicBezTo>
                  <a:cubicBezTo>
                    <a:pt x="1242944" y="185639"/>
                    <a:pt x="1244634" y="177965"/>
                    <a:pt x="1250065" y="173620"/>
                  </a:cubicBezTo>
                  <a:cubicBezTo>
                    <a:pt x="1254829" y="169809"/>
                    <a:pt x="1261640" y="169762"/>
                    <a:pt x="1267427" y="167833"/>
                  </a:cubicBezTo>
                  <a:cubicBezTo>
                    <a:pt x="1275144" y="156258"/>
                    <a:pt x="1277380" y="137508"/>
                    <a:pt x="1290577" y="133109"/>
                  </a:cubicBezTo>
                  <a:lnTo>
                    <a:pt x="1325301" y="121534"/>
                  </a:lnTo>
                  <a:cubicBezTo>
                    <a:pt x="1329159" y="115747"/>
                    <a:pt x="1331957" y="109090"/>
                    <a:pt x="1336875" y="104172"/>
                  </a:cubicBezTo>
                  <a:cubicBezTo>
                    <a:pt x="1348095" y="92952"/>
                    <a:pt x="1357478" y="91517"/>
                    <a:pt x="1371600" y="86810"/>
                  </a:cubicBezTo>
                  <a:cubicBezTo>
                    <a:pt x="1375458" y="81023"/>
                    <a:pt x="1380063" y="75669"/>
                    <a:pt x="1383174" y="69448"/>
                  </a:cubicBezTo>
                  <a:cubicBezTo>
                    <a:pt x="1385902" y="63992"/>
                    <a:pt x="1385151" y="56850"/>
                    <a:pt x="1388962" y="52086"/>
                  </a:cubicBezTo>
                  <a:cubicBezTo>
                    <a:pt x="1393307" y="46655"/>
                    <a:pt x="1400537" y="44369"/>
                    <a:pt x="1406324" y="40511"/>
                  </a:cubicBezTo>
                  <a:cubicBezTo>
                    <a:pt x="1430543" y="4182"/>
                    <a:pt x="1415562" y="5787"/>
                    <a:pt x="1435260" y="5787"/>
                  </a:cubicBezTo>
                  <a:lnTo>
                    <a:pt x="1412111" y="11575"/>
                  </a:lnTo>
                  <a:lnTo>
                    <a:pt x="1417898" y="0"/>
                  </a:lnTo>
                </a:path>
              </a:pathLst>
            </a:custGeom>
            <a:noFill/>
            <a:ln w="38100" cap="flat" cmpd="sng" algn="ctr">
              <a:solidFill>
                <a:schemeClr val="bg2"/>
              </a:solidFill>
              <a:prstDash val="sysDash"/>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36" name="TextBox 35"/>
          <p:cNvSpPr txBox="1"/>
          <p:nvPr/>
        </p:nvSpPr>
        <p:spPr>
          <a:xfrm>
            <a:off x="7103570" y="2286000"/>
            <a:ext cx="577401" cy="1107996"/>
          </a:xfrm>
          <a:prstGeom prst="rect">
            <a:avLst/>
          </a:prstGeom>
          <a:noFill/>
        </p:spPr>
        <p:txBody>
          <a:bodyPr wrap="none" rtlCol="0">
            <a:spAutoFit/>
          </a:bodyPr>
          <a:lstStyle/>
          <a:p>
            <a:r>
              <a:rPr lang="en-US" sz="6600" b="1" dirty="0">
                <a:solidFill>
                  <a:srgbClr val="FF0000"/>
                </a:solidFill>
                <a:latin typeface="Calibri" pitchFamily="34" charset="0"/>
                <a:cs typeface="Calibri" pitchFamily="34" charset="0"/>
              </a:rPr>
              <a:t>?</a:t>
            </a:r>
            <a:endParaRPr lang="en-US" b="1" dirty="0">
              <a:solidFill>
                <a:srgbClr val="FF0000"/>
              </a:solidFill>
              <a:latin typeface="Calibri" pitchFamily="34" charset="0"/>
              <a:cs typeface="Calibri" pitchFamily="34" charset="0"/>
            </a:endParaRPr>
          </a:p>
        </p:txBody>
      </p:sp>
      <p:sp>
        <p:nvSpPr>
          <p:cNvPr id="44" name="Rectangle 43"/>
          <p:cNvSpPr/>
          <p:nvPr/>
        </p:nvSpPr>
        <p:spPr bwMode="auto">
          <a:xfrm>
            <a:off x="6897132" y="838200"/>
            <a:ext cx="1524000" cy="39624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5" name="Rectangle 44"/>
          <p:cNvSpPr/>
          <p:nvPr/>
        </p:nvSpPr>
        <p:spPr bwMode="auto">
          <a:xfrm>
            <a:off x="7162800" y="4800600"/>
            <a:ext cx="1219200" cy="381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
                                            <p:txEl>
                                              <p:pRg st="2" end="2"/>
                                            </p:txEl>
                                          </p:spTgt>
                                        </p:tgtEl>
                                        <p:attrNameLst>
                                          <p:attrName>style.visibility</p:attrName>
                                        </p:attrNameLst>
                                      </p:cBhvr>
                                      <p:to>
                                        <p:strVal val="visible"/>
                                      </p:to>
                                    </p:set>
                                    <p:animEffect transition="in" filter="box(in)">
                                      <p:cBhvr>
                                        <p:cTn id="7" dur="500"/>
                                        <p:tgtEl>
                                          <p:spTgt spid="33">
                                            <p:txEl>
                                              <p:pRg st="2" end="2"/>
                                            </p:txEl>
                                          </p:spTgt>
                                        </p:tgtEl>
                                      </p:cBhvr>
                                    </p:animEffect>
                                  </p:childTnLst>
                                </p:cTn>
                              </p:par>
                              <p:par>
                                <p:cTn id="8" presetID="3" presetClass="exit" presetSubtype="10" fill="hold" grpId="0" nodeType="withEffect">
                                  <p:stCondLst>
                                    <p:cond delay="0"/>
                                  </p:stCondLst>
                                  <p:childTnLst>
                                    <p:animEffect transition="out" filter="blinds(horizontal)">
                                      <p:cBhvr>
                                        <p:cTn id="9" dur="500"/>
                                        <p:tgtEl>
                                          <p:spTgt spid="44"/>
                                        </p:tgtEl>
                                      </p:cBhvr>
                                    </p:animEffect>
                                    <p:set>
                                      <p:cBhvr>
                                        <p:cTn id="10" dur="1" fill="hold">
                                          <p:stCondLst>
                                            <p:cond delay="499"/>
                                          </p:stCondLst>
                                        </p:cTn>
                                        <p:tgtEl>
                                          <p:spTgt spid="44"/>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45"/>
                                        </p:tgtEl>
                                      </p:cBhvr>
                                    </p:animEffect>
                                    <p:set>
                                      <p:cBhvr>
                                        <p:cTn id="13"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Summary of ENSO</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
        <p:nvSpPr>
          <p:cNvPr id="6" name="Rectangle 3"/>
          <p:cNvSpPr txBox="1">
            <a:spLocks noChangeArrowheads="1"/>
          </p:cNvSpPr>
          <p:nvPr/>
        </p:nvSpPr>
        <p:spPr bwMode="auto">
          <a:xfrm>
            <a:off x="152400" y="7620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 typeface="Arial" pitchFamily="34" charset="0"/>
              <a:buChar char="•"/>
              <a:defRPr/>
            </a:pPr>
            <a:r>
              <a:rPr lang="en-US" sz="1800" b="1" kern="0" dirty="0">
                <a:solidFill>
                  <a:srgbClr val="C00000"/>
                </a:solidFill>
              </a:rPr>
              <a:t>ENSO </a:t>
            </a:r>
            <a:r>
              <a:rPr lang="en-US" sz="1800" b="1" kern="0" dirty="0"/>
              <a:t>refers to irregular (2-7yr) oscillations in SLP, SST and winds in the tropical central-eastern Pacific. It is the largest interannual variation.  </a:t>
            </a:r>
          </a:p>
          <a:p>
            <a:pPr marL="342900" indent="-342900" algn="l">
              <a:spcBef>
                <a:spcPct val="20000"/>
              </a:spcBef>
              <a:buFont typeface="Arial" pitchFamily="34" charset="0"/>
              <a:buChar char="•"/>
              <a:defRPr/>
            </a:pPr>
            <a:r>
              <a:rPr lang="en-US" sz="2000" b="1" kern="0" dirty="0">
                <a:solidFill>
                  <a:srgbClr val="C00000"/>
                </a:solidFill>
              </a:rPr>
              <a:t>ENSO dynamics/formation</a:t>
            </a:r>
            <a:r>
              <a:rPr lang="en-US" sz="2000" b="1" kern="0" dirty="0">
                <a:solidFill>
                  <a:schemeClr val="bg1"/>
                </a:solidFill>
              </a:rPr>
              <a:t>: See slides 17 and 19: </a:t>
            </a:r>
          </a:p>
          <a:p>
            <a:pPr algn="l">
              <a:spcBef>
                <a:spcPct val="20000"/>
              </a:spcBef>
              <a:defRPr/>
            </a:pPr>
            <a:r>
              <a:rPr lang="en-US" sz="2000" b="1" kern="0" dirty="0">
                <a:solidFill>
                  <a:schemeClr val="bg1"/>
                </a:solidFill>
                <a:latin typeface="Microsoft Sans Serif" pitchFamily="34" charset="0"/>
              </a:rPr>
              <a:t>     </a:t>
            </a:r>
            <a:r>
              <a:rPr lang="en-US" sz="1600" b="1" kern="0" dirty="0">
                <a:solidFill>
                  <a:srgbClr val="C00000"/>
                </a:solidFill>
                <a:latin typeface="Microsoft Sans Serif" pitchFamily="34" charset="0"/>
              </a:rPr>
              <a:t>El Niño formation</a:t>
            </a:r>
            <a:r>
              <a:rPr lang="en-US" sz="1600" b="1" kern="0" dirty="0">
                <a:solidFill>
                  <a:schemeClr val="bg1"/>
                </a:solidFill>
                <a:latin typeface="Microsoft Sans Serif" pitchFamily="34" charset="0"/>
              </a:rPr>
              <a:t>: </a:t>
            </a:r>
            <a:r>
              <a:rPr lang="en-US" sz="1600" b="1" kern="0" dirty="0"/>
              <a:t>westerly wind anomaly</a:t>
            </a:r>
            <a:r>
              <a:rPr lang="en-US" sz="1600" b="1" kern="0" dirty="0">
                <a:sym typeface="Wingdings" panose="05000000000000000000" pitchFamily="2" charset="2"/>
              </a:rPr>
              <a:t> more warm water pushed to the east  lower (higher) sea level in the west (east) and shallower (deeper) thermocline in the west (east) + </a:t>
            </a:r>
            <a:r>
              <a:rPr lang="en-US" sz="1600" b="1" kern="0" dirty="0" err="1">
                <a:sym typeface="Wingdings" panose="05000000000000000000" pitchFamily="2" charset="2"/>
              </a:rPr>
              <a:t>Bjerknes</a:t>
            </a:r>
            <a:r>
              <a:rPr lang="en-US" sz="1600" b="1" kern="0" dirty="0">
                <a:sym typeface="Wingdings" panose="05000000000000000000" pitchFamily="2" charset="2"/>
              </a:rPr>
              <a:t> feedback  warmer SST in the east and weaker trade winds  reduced west-east sea-level height gradient  no more transport of warm water to the east  SST and SLP in the east recover to normal  trade winds push surface water westward, subsurface cold water moves eastward  transition to the cold phase La Ni</a:t>
            </a:r>
            <a:r>
              <a:rPr lang="en-US" sz="1600" b="1" kern="0" dirty="0"/>
              <a:t>ñ</a:t>
            </a:r>
            <a:r>
              <a:rPr lang="en-US" sz="1600" b="1" kern="0" dirty="0">
                <a:sym typeface="Wingdings" panose="05000000000000000000" pitchFamily="2" charset="2"/>
              </a:rPr>
              <a:t>a </a:t>
            </a:r>
            <a:endParaRPr lang="en-US" sz="2000" b="1" kern="0" dirty="0">
              <a:sym typeface="Wingdings" panose="05000000000000000000" pitchFamily="2" charset="2"/>
            </a:endParaRPr>
          </a:p>
          <a:p>
            <a:pPr algn="l">
              <a:spcBef>
                <a:spcPct val="20000"/>
              </a:spcBef>
              <a:defRPr/>
            </a:pPr>
            <a:r>
              <a:rPr lang="en-US" sz="2000" b="1" kern="0" dirty="0">
                <a:latin typeface="Microsoft Sans Serif" pitchFamily="34" charset="0"/>
                <a:sym typeface="Wingdings" panose="05000000000000000000" pitchFamily="2" charset="2"/>
              </a:rPr>
              <a:t>    </a:t>
            </a:r>
            <a:r>
              <a:rPr lang="en-US" sz="1600" b="1" kern="0" dirty="0">
                <a:solidFill>
                  <a:srgbClr val="C00000"/>
                </a:solidFill>
                <a:latin typeface="Microsoft Sans Serif" pitchFamily="34" charset="0"/>
                <a:sym typeface="Wingdings" panose="05000000000000000000" pitchFamily="2" charset="2"/>
              </a:rPr>
              <a:t>La</a:t>
            </a:r>
            <a:r>
              <a:rPr lang="en-US" sz="1600" b="1" kern="0" dirty="0">
                <a:solidFill>
                  <a:srgbClr val="C00000"/>
                </a:solidFill>
                <a:latin typeface="Microsoft Sans Serif" pitchFamily="34" charset="0"/>
              </a:rPr>
              <a:t> Niña formation: </a:t>
            </a:r>
            <a:r>
              <a:rPr lang="en-US" sz="1600" b="1" kern="0" dirty="0"/>
              <a:t>easterly wind anomaly</a:t>
            </a:r>
            <a:r>
              <a:rPr lang="en-US" sz="1600" b="1" kern="0" dirty="0">
                <a:sym typeface="Wingdings" panose="05000000000000000000" pitchFamily="2" charset="2"/>
              </a:rPr>
              <a:t> more warm water pushed to the west  higher (lower) sea level in the west (east), deeper (shallower) thermocline in the west (east) + </a:t>
            </a:r>
            <a:r>
              <a:rPr lang="en-US" sz="1600" b="1" kern="0" dirty="0" err="1">
                <a:sym typeface="Wingdings" panose="05000000000000000000" pitchFamily="2" charset="2"/>
              </a:rPr>
              <a:t>Bjerknes</a:t>
            </a:r>
            <a:r>
              <a:rPr lang="en-US" sz="1600" b="1" kern="0" dirty="0">
                <a:sym typeface="Wingdings" panose="05000000000000000000" pitchFamily="2" charset="2"/>
              </a:rPr>
              <a:t> feedback  colder SST in the east and stronger trade winds increased west-east sea-level height gradient  no more transport of warm water to the west  SST and SLP in the east recover to normal  ocean pressure gradient force pushes surface warm water eastwards, subsurface warm water moves eastward  transition to El Ni</a:t>
            </a:r>
            <a:r>
              <a:rPr lang="en-US" sz="1600" b="1" kern="0" dirty="0"/>
              <a:t>ñ</a:t>
            </a:r>
            <a:r>
              <a:rPr lang="en-US" sz="1600" b="1" kern="0" dirty="0">
                <a:sym typeface="Wingdings" panose="05000000000000000000" pitchFamily="2" charset="2"/>
              </a:rPr>
              <a:t>o. </a:t>
            </a:r>
            <a:endParaRPr lang="en-US" sz="1600" b="1" kern="0" dirty="0">
              <a:solidFill>
                <a:srgbClr val="C00000"/>
              </a:solidFill>
            </a:endParaRPr>
          </a:p>
          <a:p>
            <a:pPr marL="342900" indent="-342900" algn="l">
              <a:spcBef>
                <a:spcPct val="20000"/>
              </a:spcBef>
              <a:buFont typeface="Arial" pitchFamily="34" charset="0"/>
              <a:buChar char="•"/>
              <a:defRPr/>
            </a:pPr>
            <a:r>
              <a:rPr lang="en-US" sz="2000" b="1" kern="0" dirty="0">
                <a:solidFill>
                  <a:srgbClr val="C00000"/>
                </a:solidFill>
              </a:rPr>
              <a:t>ENSO theoretical models</a:t>
            </a:r>
            <a:r>
              <a:rPr lang="en-US" sz="2000" b="1" kern="0" dirty="0"/>
              <a:t>: </a:t>
            </a:r>
            <a:r>
              <a:rPr lang="en-US" sz="1600" b="1" kern="0" dirty="0"/>
              <a:t>simple models considering the basic ENSO processes, they can produce the oscillation of Nino4 T. The </a:t>
            </a:r>
            <a:r>
              <a:rPr lang="en-US" altLang="en-US" sz="1600" b="1" dirty="0">
                <a:solidFill>
                  <a:srgbClr val="C00000"/>
                </a:solidFill>
                <a:ea typeface="黑体" charset="0"/>
                <a:cs typeface="Times New Roman"/>
              </a:rPr>
              <a:t>unified oscillator model </a:t>
            </a:r>
            <a:r>
              <a:rPr lang="en-US" altLang="en-US" sz="1600" b="1" dirty="0">
                <a:ea typeface="黑体" charset="0"/>
                <a:cs typeface="Times New Roman"/>
              </a:rPr>
              <a:t>can produce several other ENSO models.</a:t>
            </a:r>
            <a:r>
              <a:rPr lang="en-US" altLang="en-US" sz="2000" b="1" dirty="0">
                <a:ea typeface="黑体" charset="0"/>
                <a:cs typeface="Times New Roman"/>
              </a:rPr>
              <a:t> </a:t>
            </a:r>
            <a:endParaRPr lang="en-US" sz="2000" b="1" kern="0" dirty="0"/>
          </a:p>
          <a:p>
            <a:pPr marL="342900" indent="-342900" algn="l">
              <a:spcBef>
                <a:spcPct val="20000"/>
              </a:spcBef>
              <a:buFont typeface="Arial" pitchFamily="34" charset="0"/>
              <a:buChar char="•"/>
              <a:defRPr/>
            </a:pPr>
            <a:r>
              <a:rPr lang="en-US" sz="2000" b="1" kern="0" dirty="0">
                <a:solidFill>
                  <a:srgbClr val="C00000"/>
                </a:solidFill>
              </a:rPr>
              <a:t>ENSO can be predicted 3-6 months ahead</a:t>
            </a:r>
            <a:r>
              <a:rPr lang="en-US" sz="2000" b="1" kern="0" dirty="0"/>
              <a:t>. </a:t>
            </a:r>
          </a:p>
          <a:p>
            <a:pPr marL="342900" indent="-342900" algn="l">
              <a:spcBef>
                <a:spcPct val="20000"/>
              </a:spcBef>
              <a:buFont typeface="Arial" pitchFamily="34" charset="0"/>
              <a:buChar char="•"/>
              <a:defRPr/>
            </a:pPr>
            <a:r>
              <a:rPr lang="en-US" sz="2000" b="1" kern="0" dirty="0">
                <a:solidFill>
                  <a:srgbClr val="C00000"/>
                </a:solidFill>
              </a:rPr>
              <a:t>ENSO Impacts</a:t>
            </a:r>
            <a:r>
              <a:rPr lang="en-US" sz="2000" b="1" kern="0" dirty="0"/>
              <a:t>: </a:t>
            </a:r>
            <a:r>
              <a:rPr lang="en-US" sz="1600" b="1" kern="0" dirty="0"/>
              <a:t>During </a:t>
            </a:r>
            <a:r>
              <a:rPr lang="en-US" sz="1600" b="1" kern="0" dirty="0">
                <a:solidFill>
                  <a:srgbClr val="C00000"/>
                </a:solidFill>
              </a:rPr>
              <a:t>El Niño: dry</a:t>
            </a:r>
            <a:r>
              <a:rPr lang="en-US" sz="1600" b="1" kern="0" dirty="0"/>
              <a:t> in Indonesia, eastern Australia, central America, Northwest S. America, West Africa, southern Africa and India; </a:t>
            </a:r>
            <a:r>
              <a:rPr lang="en-US" sz="1600" b="1" kern="0" dirty="0">
                <a:solidFill>
                  <a:srgbClr val="C00000"/>
                </a:solidFill>
              </a:rPr>
              <a:t>wet</a:t>
            </a:r>
            <a:r>
              <a:rPr lang="en-US" sz="1600" b="1" kern="0" dirty="0"/>
              <a:t> in the central-eastern equatorial Pacific, the western tropical Indian Ocean and East Africa, Southeast S. America, the southern U.S., most of the extratropical North Atlantic, central Eurasia,  parts of East Asia. The impact is roughly reversed during La Niña.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2" cstate="print"/>
          <a:srcRect/>
          <a:stretch>
            <a:fillRect/>
          </a:stretch>
        </p:blipFill>
        <p:spPr bwMode="auto">
          <a:xfrm>
            <a:off x="304800" y="905934"/>
            <a:ext cx="8623025" cy="5337218"/>
          </a:xfrm>
          <a:prstGeom prst="rect">
            <a:avLst/>
          </a:prstGeom>
          <a:noFill/>
          <a:ln w="9525">
            <a:noFill/>
            <a:miter lim="800000"/>
            <a:headEnd/>
            <a:tailEnd/>
          </a:ln>
        </p:spPr>
      </p:pic>
      <p:sp>
        <p:nvSpPr>
          <p:cNvPr id="3" name="Rectangle 2"/>
          <p:cNvSpPr/>
          <p:nvPr/>
        </p:nvSpPr>
        <p:spPr bwMode="auto">
          <a:xfrm>
            <a:off x="304800" y="533400"/>
            <a:ext cx="8610600" cy="762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Correlation Between IPO Index and Local T Anomalies</a:t>
            </a:r>
            <a:endParaRPr kumimoji="0" lang="en-US" sz="2800" b="1" i="0" u="none" strike="noStrike" cap="none" normalizeH="0" baseline="0" dirty="0">
              <a:ln>
                <a:noFill/>
              </a:ln>
              <a:solidFill>
                <a:schemeClr val="bg2"/>
              </a:solidFill>
              <a:effectLst/>
              <a:latin typeface="Arial Narrow" pitchFamily="34" charset="0"/>
            </a:endParaRPr>
          </a:p>
        </p:txBody>
      </p:sp>
      <p:sp>
        <p:nvSpPr>
          <p:cNvPr id="4" name="TextBox 3">
            <a:extLst>
              <a:ext uri="{FF2B5EF4-FFF2-40B4-BE49-F238E27FC236}">
                <a16:creationId xmlns:a16="http://schemas.microsoft.com/office/drawing/2014/main" id="{E76D317B-634C-45C4-8805-2E6C2344ADF9}"/>
              </a:ext>
            </a:extLst>
          </p:cNvPr>
          <p:cNvSpPr txBox="1"/>
          <p:nvPr/>
        </p:nvSpPr>
        <p:spPr>
          <a:xfrm>
            <a:off x="6324600" y="6443246"/>
            <a:ext cx="2133600" cy="338554"/>
          </a:xfrm>
          <a:prstGeom prst="rect">
            <a:avLst/>
          </a:prstGeom>
          <a:noFill/>
        </p:spPr>
        <p:txBody>
          <a:bodyPr wrap="square">
            <a:spAutoFit/>
          </a:bodyPr>
          <a:lstStyle/>
          <a:p>
            <a:r>
              <a:rPr lang="en-US" sz="1600" b="1" dirty="0"/>
              <a:t>Dong and Dai (2015</a:t>
            </a:r>
            <a:r>
              <a:rPr lang="en-US" sz="1400" b="1" dirty="0"/>
              <a:t>)</a:t>
            </a:r>
            <a:endParaRPr lang="en-US" sz="1600" dirty="0"/>
          </a:p>
        </p:txBody>
      </p:sp>
      <p:cxnSp>
        <p:nvCxnSpPr>
          <p:cNvPr id="5" name="Straight Arrow Connector 4">
            <a:extLst>
              <a:ext uri="{FF2B5EF4-FFF2-40B4-BE49-F238E27FC236}">
                <a16:creationId xmlns:a16="http://schemas.microsoft.com/office/drawing/2014/main" id="{82CD7FF3-EAE1-2CF4-4135-894772914DD8}"/>
              </a:ext>
            </a:extLst>
          </p:cNvPr>
          <p:cNvCxnSpPr/>
          <p:nvPr/>
        </p:nvCxnSpPr>
        <p:spPr bwMode="auto">
          <a:xfrm flipV="1">
            <a:off x="1968495" y="2180169"/>
            <a:ext cx="228600" cy="228600"/>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6" name="TextBox 5">
            <a:extLst>
              <a:ext uri="{FF2B5EF4-FFF2-40B4-BE49-F238E27FC236}">
                <a16:creationId xmlns:a16="http://schemas.microsoft.com/office/drawing/2014/main" id="{FF4959AB-6DF7-33C7-50F8-D5B02E70B9BF}"/>
              </a:ext>
            </a:extLst>
          </p:cNvPr>
          <p:cNvSpPr txBox="1"/>
          <p:nvPr/>
        </p:nvSpPr>
        <p:spPr>
          <a:xfrm>
            <a:off x="1143000" y="2341944"/>
            <a:ext cx="1159292" cy="430887"/>
          </a:xfrm>
          <a:prstGeom prst="rect">
            <a:avLst/>
          </a:prstGeom>
          <a:noFill/>
        </p:spPr>
        <p:txBody>
          <a:bodyPr wrap="none" rtlCol="0">
            <a:spAutoFit/>
          </a:bodyPr>
          <a:lstStyle/>
          <a:p>
            <a:r>
              <a:rPr lang="en-US" sz="1100" b="1" dirty="0"/>
              <a:t>Warm during IPO </a:t>
            </a:r>
          </a:p>
          <a:p>
            <a:pPr algn="l"/>
            <a:r>
              <a:rPr lang="en-US" sz="1100" b="1" dirty="0"/>
              <a:t>positive phase</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238780"/>
            <a:ext cx="6975051" cy="523220"/>
          </a:xfrm>
          <a:prstGeom prst="rect">
            <a:avLst/>
          </a:prstGeom>
          <a:noFill/>
        </p:spPr>
        <p:txBody>
          <a:bodyPr wrap="none" rtlCol="0">
            <a:spAutoFit/>
          </a:bodyPr>
          <a:lstStyle/>
          <a:p>
            <a:pPr algn="l"/>
            <a:r>
              <a:rPr lang="en-US" b="1" dirty="0">
                <a:solidFill>
                  <a:schemeClr val="tx2"/>
                </a:solidFill>
                <a:latin typeface="Arial" pitchFamily="34" charset="0"/>
                <a:cs typeface="Arial" pitchFamily="34" charset="0"/>
              </a:rPr>
              <a:t>IPO’s Influence on Surface Temperature</a:t>
            </a:r>
          </a:p>
        </p:txBody>
      </p:sp>
      <p:sp>
        <p:nvSpPr>
          <p:cNvPr id="6" name="TextBox 5"/>
          <p:cNvSpPr txBox="1"/>
          <p:nvPr/>
        </p:nvSpPr>
        <p:spPr>
          <a:xfrm>
            <a:off x="7174824" y="6260068"/>
            <a:ext cx="1797287" cy="338554"/>
          </a:xfrm>
          <a:prstGeom prst="rect">
            <a:avLst/>
          </a:prstGeom>
          <a:noFill/>
        </p:spPr>
        <p:txBody>
          <a:bodyPr wrap="none" rtlCol="0">
            <a:spAutoFit/>
          </a:bodyPr>
          <a:lstStyle/>
          <a:p>
            <a:r>
              <a:rPr lang="en-US" sz="1600" b="1" dirty="0"/>
              <a:t>Dong and Dai (2015)</a:t>
            </a:r>
          </a:p>
        </p:txBody>
      </p:sp>
      <p:sp>
        <p:nvSpPr>
          <p:cNvPr id="7170" name="AutoShape 2" descr="imap://adai%40albany%2Eedu@pod51009.outlook.com:993/fetch%3EUID%3E/INBOX%3E25555?part=1.6&amp;filename=corr_T_IPO_glb.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imap://adai%40albany%2Eedu@pod51009.outlook.com:993/fetch%3EUID%3E/INBOX%3E25555?part=1.6&amp;filename=corr_T_IPO_glb.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corr_T_IPO_glb.png"/>
          <p:cNvPicPr>
            <a:picLocks noChangeAspect="1"/>
          </p:cNvPicPr>
          <p:nvPr/>
        </p:nvPicPr>
        <p:blipFill>
          <a:blip r:embed="rId2" cstate="print"/>
          <a:srcRect t="30000" r="7778" b="23333"/>
          <a:stretch>
            <a:fillRect/>
          </a:stretch>
        </p:blipFill>
        <p:spPr>
          <a:xfrm>
            <a:off x="8467" y="838200"/>
            <a:ext cx="9135533" cy="4953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 text&#10;&#10;Description automatically generated">
            <a:extLst>
              <a:ext uri="{FF2B5EF4-FFF2-40B4-BE49-F238E27FC236}">
                <a16:creationId xmlns:a16="http://schemas.microsoft.com/office/drawing/2014/main" id="{711F3912-EE0D-44E1-98B4-D8DEBA30CF5E}"/>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516877" y="1132361"/>
            <a:ext cx="8110246" cy="4772783"/>
          </a:xfrm>
          <a:prstGeom prst="rect">
            <a:avLst/>
          </a:prstGeom>
        </p:spPr>
      </p:pic>
      <p:sp>
        <p:nvSpPr>
          <p:cNvPr id="6" name="TextBox 5">
            <a:extLst>
              <a:ext uri="{FF2B5EF4-FFF2-40B4-BE49-F238E27FC236}">
                <a16:creationId xmlns:a16="http://schemas.microsoft.com/office/drawing/2014/main" id="{80B4CBD0-1A68-4D8C-8B27-73E1EAA7479B}"/>
              </a:ext>
            </a:extLst>
          </p:cNvPr>
          <p:cNvSpPr txBox="1"/>
          <p:nvPr/>
        </p:nvSpPr>
        <p:spPr>
          <a:xfrm>
            <a:off x="4007839" y="2247541"/>
            <a:ext cx="118814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(IPO+AMO)</a:t>
            </a:r>
          </a:p>
        </p:txBody>
      </p:sp>
      <p:sp>
        <p:nvSpPr>
          <p:cNvPr id="7" name="Rectangle 6">
            <a:extLst>
              <a:ext uri="{FF2B5EF4-FFF2-40B4-BE49-F238E27FC236}">
                <a16:creationId xmlns:a16="http://schemas.microsoft.com/office/drawing/2014/main" id="{6A7701EB-0FF6-49A7-9A10-8291394735A7}"/>
              </a:ext>
            </a:extLst>
          </p:cNvPr>
          <p:cNvSpPr/>
          <p:nvPr/>
        </p:nvSpPr>
        <p:spPr>
          <a:xfrm>
            <a:off x="816179" y="412741"/>
            <a:ext cx="7750648"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Impacts of IPO and AMO on Global-mean Temperature</a:t>
            </a:r>
          </a:p>
        </p:txBody>
      </p:sp>
      <p:sp>
        <p:nvSpPr>
          <p:cNvPr id="8" name="TextBox 7">
            <a:extLst>
              <a:ext uri="{FF2B5EF4-FFF2-40B4-BE49-F238E27FC236}">
                <a16:creationId xmlns:a16="http://schemas.microsoft.com/office/drawing/2014/main" id="{D2BD4F2A-2035-4D28-87DB-6FDEE8F7ECA0}"/>
              </a:ext>
            </a:extLst>
          </p:cNvPr>
          <p:cNvSpPr txBox="1"/>
          <p:nvPr/>
        </p:nvSpPr>
        <p:spPr>
          <a:xfrm>
            <a:off x="6409351" y="6298249"/>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Dai et al. (2015, NCC)</a:t>
            </a:r>
          </a:p>
        </p:txBody>
      </p:sp>
    </p:spTree>
    <p:extLst>
      <p:ext uri="{BB962C8B-B14F-4D97-AF65-F5344CB8AC3E}">
        <p14:creationId xmlns:p14="http://schemas.microsoft.com/office/powerpoint/2010/main" val="2709259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28600" y="512928"/>
            <a:ext cx="8229600" cy="6040272"/>
            <a:chOff x="838200" y="512928"/>
            <a:chExt cx="7391400" cy="4267200"/>
          </a:xfrm>
        </p:grpSpPr>
        <p:pic>
          <p:nvPicPr>
            <p:cNvPr id="15" name="Picture 14" descr="Fig.2-T-giss-glb-eof+pc1-2_1920-2013-nn0=1.idet=1.png"/>
            <p:cNvPicPr/>
            <p:nvPr/>
          </p:nvPicPr>
          <p:blipFill>
            <a:blip r:embed="rId3" cstate="print"/>
            <a:srcRect b="39916"/>
            <a:stretch>
              <a:fillRect/>
            </a:stretch>
          </p:blipFill>
          <p:spPr>
            <a:xfrm>
              <a:off x="838200" y="512928"/>
              <a:ext cx="7391400" cy="3754272"/>
            </a:xfrm>
            <a:prstGeom prst="rect">
              <a:avLst/>
            </a:prstGeom>
          </p:spPr>
        </p:pic>
        <p:pic>
          <p:nvPicPr>
            <p:cNvPr id="17" name="Picture 16" descr="Fig.2-T-giss-glb-eof+pc1-2_1920-2013-nn0=1.idet=1.png"/>
            <p:cNvPicPr/>
            <p:nvPr/>
          </p:nvPicPr>
          <p:blipFill>
            <a:blip r:embed="rId3" cstate="print"/>
            <a:srcRect t="91791"/>
            <a:stretch>
              <a:fillRect/>
            </a:stretch>
          </p:blipFill>
          <p:spPr>
            <a:xfrm>
              <a:off x="838200" y="4267200"/>
              <a:ext cx="7391400" cy="512928"/>
            </a:xfrm>
            <a:prstGeom prst="rect">
              <a:avLst/>
            </a:prstGeom>
          </p:spPr>
        </p:pic>
      </p:grpSp>
      <p:sp>
        <p:nvSpPr>
          <p:cNvPr id="3" name="TextBox 2"/>
          <p:cNvSpPr txBox="1"/>
          <p:nvPr/>
        </p:nvSpPr>
        <p:spPr>
          <a:xfrm>
            <a:off x="1613752" y="125767"/>
            <a:ext cx="6234848"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EOF1: IPO Mode                         EOF4: AMO-related</a:t>
            </a:r>
          </a:p>
        </p:txBody>
      </p:sp>
      <p:cxnSp>
        <p:nvCxnSpPr>
          <p:cNvPr id="7" name="Straight Connector 6"/>
          <p:cNvCxnSpPr/>
          <p:nvPr/>
        </p:nvCxnSpPr>
        <p:spPr bwMode="auto">
          <a:xfrm>
            <a:off x="2164405" y="1034318"/>
            <a:ext cx="381000" cy="0"/>
          </a:xfrm>
          <a:prstGeom prst="line">
            <a:avLst/>
          </a:prstGeom>
          <a:solidFill>
            <a:schemeClr val="accent1"/>
          </a:solidFill>
          <a:ln w="31750" cap="flat" cmpd="sng" algn="ctr">
            <a:solidFill>
              <a:schemeClr val="bg2"/>
            </a:solidFill>
            <a:prstDash val="solid"/>
            <a:round/>
            <a:headEnd type="none" w="med" len="med"/>
            <a:tailEnd type="none" w="med" len="sm"/>
          </a:ln>
          <a:effectLst/>
        </p:spPr>
      </p:cxnSp>
      <p:sp>
        <p:nvSpPr>
          <p:cNvPr id="8" name="TextBox 7"/>
          <p:cNvSpPr txBox="1"/>
          <p:nvPr/>
        </p:nvSpPr>
        <p:spPr>
          <a:xfrm>
            <a:off x="2491682" y="895368"/>
            <a:ext cx="704039"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GISTEMP</a:t>
            </a:r>
          </a:p>
        </p:txBody>
      </p:sp>
      <p:cxnSp>
        <p:nvCxnSpPr>
          <p:cNvPr id="9" name="Straight Connector 8"/>
          <p:cNvCxnSpPr/>
          <p:nvPr/>
        </p:nvCxnSpPr>
        <p:spPr bwMode="auto">
          <a:xfrm>
            <a:off x="2852032" y="2432873"/>
            <a:ext cx="381000" cy="0"/>
          </a:xfrm>
          <a:prstGeom prst="line">
            <a:avLst/>
          </a:prstGeom>
          <a:solidFill>
            <a:schemeClr val="accent1"/>
          </a:solidFill>
          <a:ln w="31750" cap="flat" cmpd="sng" algn="ctr">
            <a:solidFill>
              <a:schemeClr val="tx2"/>
            </a:solidFill>
            <a:prstDash val="solid"/>
            <a:round/>
            <a:headEnd type="none" w="med" len="med"/>
            <a:tailEnd type="none" w="med" len="sm"/>
          </a:ln>
          <a:effectLst/>
        </p:spPr>
      </p:cxnSp>
      <p:sp>
        <p:nvSpPr>
          <p:cNvPr id="10" name="TextBox 9"/>
          <p:cNvSpPr txBox="1"/>
          <p:nvPr/>
        </p:nvSpPr>
        <p:spPr>
          <a:xfrm>
            <a:off x="3166483" y="2286000"/>
            <a:ext cx="787395"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HadCRUT4</a:t>
            </a:r>
          </a:p>
        </p:txBody>
      </p:sp>
      <p:cxnSp>
        <p:nvCxnSpPr>
          <p:cNvPr id="11" name="Straight Connector 10"/>
          <p:cNvCxnSpPr/>
          <p:nvPr/>
        </p:nvCxnSpPr>
        <p:spPr bwMode="auto">
          <a:xfrm>
            <a:off x="3516127" y="1021066"/>
            <a:ext cx="381000" cy="0"/>
          </a:xfrm>
          <a:prstGeom prst="line">
            <a:avLst/>
          </a:prstGeom>
          <a:solidFill>
            <a:schemeClr val="accent1"/>
          </a:solidFill>
          <a:ln w="31750" cap="flat" cmpd="sng" algn="ctr">
            <a:solidFill>
              <a:schemeClr val="accent2"/>
            </a:solidFill>
            <a:prstDash val="solid"/>
            <a:round/>
            <a:headEnd type="none" w="med" len="med"/>
            <a:tailEnd type="none" w="med" len="sm"/>
          </a:ln>
          <a:effectLst/>
        </p:spPr>
      </p:cxnSp>
      <p:sp>
        <p:nvSpPr>
          <p:cNvPr id="12" name="TextBox 11"/>
          <p:cNvSpPr txBox="1"/>
          <p:nvPr/>
        </p:nvSpPr>
        <p:spPr>
          <a:xfrm>
            <a:off x="3840666" y="875490"/>
            <a:ext cx="383438"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IPO</a:t>
            </a:r>
          </a:p>
        </p:txBody>
      </p:sp>
      <p:cxnSp>
        <p:nvCxnSpPr>
          <p:cNvPr id="13" name="Straight Connector 12"/>
          <p:cNvCxnSpPr/>
          <p:nvPr/>
        </p:nvCxnSpPr>
        <p:spPr bwMode="auto">
          <a:xfrm>
            <a:off x="6533991" y="1109651"/>
            <a:ext cx="381000" cy="0"/>
          </a:xfrm>
          <a:prstGeom prst="line">
            <a:avLst/>
          </a:prstGeom>
          <a:solidFill>
            <a:schemeClr val="accent1"/>
          </a:solidFill>
          <a:ln w="31750" cap="flat" cmpd="sng" algn="ctr">
            <a:solidFill>
              <a:schemeClr val="accent2"/>
            </a:solidFill>
            <a:prstDash val="solid"/>
            <a:round/>
            <a:headEnd type="none" w="med" len="med"/>
            <a:tailEnd type="none" w="med" len="sm"/>
          </a:ln>
          <a:effectLst/>
        </p:spPr>
      </p:cxnSp>
      <p:sp>
        <p:nvSpPr>
          <p:cNvPr id="14" name="TextBox 13"/>
          <p:cNvSpPr txBox="1"/>
          <p:nvPr/>
        </p:nvSpPr>
        <p:spPr>
          <a:xfrm>
            <a:off x="6869645" y="964075"/>
            <a:ext cx="453970"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AMO</a:t>
            </a:r>
          </a:p>
        </p:txBody>
      </p:sp>
      <p:sp>
        <p:nvSpPr>
          <p:cNvPr id="16" name="Rectangle 15"/>
          <p:cNvSpPr/>
          <p:nvPr/>
        </p:nvSpPr>
        <p:spPr bwMode="auto">
          <a:xfrm>
            <a:off x="4495800" y="76200"/>
            <a:ext cx="3962400" cy="5715000"/>
          </a:xfrm>
          <a:prstGeom prst="rect">
            <a:avLst/>
          </a:prstGeom>
          <a:blipFill>
            <a:blip r:embed="rId4" cstate="print"/>
            <a:tile tx="0" ty="0" sx="100000" sy="100000" flip="none" algn="tl"/>
          </a:blip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8E681-B758-419A-B68E-8B72A5D39398}"/>
              </a:ext>
            </a:extLst>
          </p:cNvPr>
          <p:cNvPicPr>
            <a:picLocks noChangeAspect="1"/>
          </p:cNvPicPr>
          <p:nvPr/>
        </p:nvPicPr>
        <p:blipFill>
          <a:blip r:embed="rId2"/>
          <a:stretch>
            <a:fillRect/>
          </a:stretch>
        </p:blipFill>
        <p:spPr>
          <a:xfrm>
            <a:off x="661675" y="1222048"/>
            <a:ext cx="7498434" cy="4811282"/>
          </a:xfrm>
          <a:prstGeom prst="rect">
            <a:avLst/>
          </a:prstGeom>
        </p:spPr>
      </p:pic>
      <p:sp>
        <p:nvSpPr>
          <p:cNvPr id="5" name="TextBox 4">
            <a:extLst>
              <a:ext uri="{FF2B5EF4-FFF2-40B4-BE49-F238E27FC236}">
                <a16:creationId xmlns:a16="http://schemas.microsoft.com/office/drawing/2014/main" id="{4EB80A3C-FEB3-4D9C-997D-45C027A3614F}"/>
              </a:ext>
            </a:extLst>
          </p:cNvPr>
          <p:cNvSpPr txBox="1"/>
          <p:nvPr/>
        </p:nvSpPr>
        <p:spPr>
          <a:xfrm>
            <a:off x="457200" y="307646"/>
            <a:ext cx="8436670" cy="89255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1979-2014 Trend Difference Patterns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Between the Runs with the Maximum and Minimum Global Tas Trend</a:t>
            </a:r>
          </a:p>
        </p:txBody>
      </p:sp>
      <p:sp>
        <p:nvSpPr>
          <p:cNvPr id="6" name="TextBox 5">
            <a:extLst>
              <a:ext uri="{FF2B5EF4-FFF2-40B4-BE49-F238E27FC236}">
                <a16:creationId xmlns:a16="http://schemas.microsoft.com/office/drawing/2014/main" id="{0522C92A-0B90-46E1-82C4-67236E7E7F86}"/>
              </a:ext>
            </a:extLst>
          </p:cNvPr>
          <p:cNvSpPr txBox="1"/>
          <p:nvPr/>
        </p:nvSpPr>
        <p:spPr>
          <a:xfrm>
            <a:off x="6866551" y="6519446"/>
            <a:ext cx="258224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Dai and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Bloecker</a:t>
            </a:r>
            <a:r>
              <a:rPr kumimoji="0" lang="en-US" sz="1600" b="0" i="0" u="none" strike="noStrike" kern="1200" cap="none" spc="0" normalizeH="0" baseline="0" noProof="0" dirty="0">
                <a:ln>
                  <a:noFill/>
                </a:ln>
                <a:solidFill>
                  <a:srgbClr val="000000"/>
                </a:solidFill>
                <a:effectLst/>
                <a:uLnTx/>
                <a:uFillTx/>
                <a:latin typeface="Calibri"/>
                <a:ea typeface="+mn-ea"/>
                <a:cs typeface="+mn-cs"/>
              </a:rPr>
              <a:t> (2019)</a:t>
            </a:r>
          </a:p>
        </p:txBody>
      </p:sp>
      <p:sp>
        <p:nvSpPr>
          <p:cNvPr id="3" name="TextBox 2">
            <a:extLst>
              <a:ext uri="{FF2B5EF4-FFF2-40B4-BE49-F238E27FC236}">
                <a16:creationId xmlns:a16="http://schemas.microsoft.com/office/drawing/2014/main" id="{F705AA83-8230-7D44-175B-FBB884BC79C2}"/>
              </a:ext>
            </a:extLst>
          </p:cNvPr>
          <p:cNvSpPr txBox="1"/>
          <p:nvPr/>
        </p:nvSpPr>
        <p:spPr>
          <a:xfrm>
            <a:off x="228600" y="6019800"/>
            <a:ext cx="8001000" cy="461665"/>
          </a:xfrm>
          <a:prstGeom prst="rect">
            <a:avLst/>
          </a:prstGeom>
          <a:noFill/>
        </p:spPr>
        <p:txBody>
          <a:bodyPr wrap="square">
            <a:spAutoFit/>
          </a:bodyPr>
          <a:lstStyle/>
          <a:p>
            <a:r>
              <a:rPr lang="en-US" sz="2400" b="1" dirty="0">
                <a:solidFill>
                  <a:srgbClr val="FF0000"/>
                </a:solidFill>
              </a:rPr>
              <a:t>IPO has a large impact</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on multidecadal global warming trends!</a:t>
            </a:r>
            <a:endParaRPr lang="en-US" sz="2400" dirty="0">
              <a:solidFill>
                <a:srgbClr val="FF0000"/>
              </a:solidFill>
            </a:endParaRPr>
          </a:p>
        </p:txBody>
      </p:sp>
    </p:spTree>
    <p:extLst>
      <p:ext uri="{BB962C8B-B14F-4D97-AF65-F5344CB8AC3E}">
        <p14:creationId xmlns:p14="http://schemas.microsoft.com/office/powerpoint/2010/main" val="1081997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1295400" y="0"/>
            <a:ext cx="6400800" cy="6858000"/>
            <a:chOff x="152400" y="0"/>
            <a:chExt cx="6400800" cy="6858000"/>
          </a:xfrm>
        </p:grpSpPr>
        <p:pic>
          <p:nvPicPr>
            <p:cNvPr id="8" name="Picture 2"/>
            <p:cNvPicPr>
              <a:picLocks noChangeAspect="1" noChangeArrowheads="1"/>
            </p:cNvPicPr>
            <p:nvPr/>
          </p:nvPicPr>
          <p:blipFill>
            <a:blip r:embed="rId3" cstate="print"/>
            <a:srcRect l="2222" r="4444"/>
            <a:stretch>
              <a:fillRect/>
            </a:stretch>
          </p:blipFill>
          <p:spPr bwMode="auto">
            <a:xfrm>
              <a:off x="152400" y="2901950"/>
              <a:ext cx="6400800" cy="395605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l="3409" r="1136"/>
            <a:stretch>
              <a:fillRect/>
            </a:stretch>
          </p:blipFill>
          <p:spPr bwMode="auto">
            <a:xfrm>
              <a:off x="152400" y="0"/>
              <a:ext cx="6400800" cy="3377636"/>
            </a:xfrm>
            <a:prstGeom prst="rect">
              <a:avLst/>
            </a:prstGeom>
            <a:noFill/>
            <a:ln w="9525">
              <a:noFill/>
              <a:miter lim="800000"/>
              <a:headEnd/>
              <a:tailEnd/>
            </a:ln>
          </p:spPr>
        </p:pic>
      </p:grpSp>
      <p:sp>
        <p:nvSpPr>
          <p:cNvPr id="3" name="Rectangle 2"/>
          <p:cNvSpPr/>
          <p:nvPr/>
        </p:nvSpPr>
        <p:spPr>
          <a:xfrm>
            <a:off x="228600" y="6400800"/>
            <a:ext cx="1628972"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Meehl</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&amp; </a:t>
            </a: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Hu</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(2006)</a:t>
            </a:r>
          </a:p>
        </p:txBody>
      </p:sp>
      <p:sp>
        <p:nvSpPr>
          <p:cNvPr id="4" name="Rectangle 3"/>
          <p:cNvSpPr/>
          <p:nvPr/>
        </p:nvSpPr>
        <p:spPr>
          <a:xfrm>
            <a:off x="1212033" y="164068"/>
            <a:ext cx="175836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IPO </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Warm Phase</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a:t>
            </a:r>
          </a:p>
        </p:txBody>
      </p:sp>
      <p:sp>
        <p:nvSpPr>
          <p:cNvPr id="5" name="Rectangle 4"/>
          <p:cNvSpPr/>
          <p:nvPr/>
        </p:nvSpPr>
        <p:spPr>
          <a:xfrm>
            <a:off x="1231347" y="3364468"/>
            <a:ext cx="1659430"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IPO </a:t>
            </a:r>
            <a:r>
              <a:rPr kumimoji="0" lang="en-US" sz="1800" b="1" i="0" u="none" strike="noStrike" kern="1200" cap="none" spc="0" normalizeH="0" baseline="0" noProof="0" dirty="0">
                <a:ln>
                  <a:noFill/>
                </a:ln>
                <a:solidFill>
                  <a:srgbClr val="3333CC"/>
                </a:solidFill>
                <a:effectLst/>
                <a:uLnTx/>
                <a:uFillTx/>
                <a:latin typeface="Arial Narrow" pitchFamily="34" charset="0"/>
                <a:ea typeface="+mn-ea"/>
                <a:cs typeface="+mn-cs"/>
              </a:rPr>
              <a:t>Cold Phase:</a:t>
            </a: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640CD-6733-4245-94CF-37DCF0A05FFE}" type="slidenum">
              <a:rPr kumimoji="0" lang="en-US" sz="1400" b="0" i="0" u="none" strike="noStrike" kern="1200" cap="none" spc="0" normalizeH="0" baseline="0" noProof="0" smtClean="0">
                <a:ln>
                  <a:noFill/>
                </a:ln>
                <a:solidFill>
                  <a:srgbClr val="FFFFFF"/>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400" b="0" i="0" u="none" strike="noStrike" kern="1200" cap="none" spc="0" normalizeH="0" baseline="0" noProof="0" dirty="0">
              <a:ln>
                <a:noFill/>
              </a:ln>
              <a:solidFill>
                <a:srgbClr val="FFFFFF"/>
              </a:solidFill>
              <a:effectLst/>
              <a:uLnTx/>
              <a:uFillTx/>
              <a:latin typeface="Times New Roman"/>
              <a:ea typeface="+mn-ea"/>
              <a:cs typeface="+mn-cs"/>
            </a:endParaRPr>
          </a:p>
        </p:txBody>
      </p:sp>
      <p:cxnSp>
        <p:nvCxnSpPr>
          <p:cNvPr id="12" name="Straight Arrow Connector 11"/>
          <p:cNvCxnSpPr/>
          <p:nvPr/>
        </p:nvCxnSpPr>
        <p:spPr bwMode="auto">
          <a:xfrm>
            <a:off x="4953000" y="4419600"/>
            <a:ext cx="321945" cy="64770"/>
          </a:xfrm>
          <a:prstGeom prst="straightConnector1">
            <a:avLst/>
          </a:prstGeom>
          <a:solidFill>
            <a:schemeClr val="accent1"/>
          </a:solidFill>
          <a:ln w="28575" cap="flat" cmpd="sng" algn="ctr">
            <a:solidFill>
              <a:schemeClr val="bg2"/>
            </a:solidFill>
            <a:prstDash val="solid"/>
            <a:round/>
            <a:headEnd type="none" w="med" len="med"/>
            <a:tailEnd type="triangle" w="med" len="med"/>
          </a:ln>
          <a:effec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38090"/>
            <a:ext cx="7391400" cy="400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Arial Narrow" pitchFamily="34" charset="0"/>
                <a:ea typeface="+mn-ea"/>
                <a:cs typeface="+mn-cs"/>
              </a:rPr>
              <a:t>IPO from CMIP5 All-forcing Simulations: All Models</a:t>
            </a:r>
          </a:p>
        </p:txBody>
      </p:sp>
      <p:pic>
        <p:nvPicPr>
          <p:cNvPr id="2" name="Picture 1">
            <a:extLst>
              <a:ext uri="{FF2B5EF4-FFF2-40B4-BE49-F238E27FC236}">
                <a16:creationId xmlns:a16="http://schemas.microsoft.com/office/drawing/2014/main" id="{2AA9A236-E5C3-4A27-8B9F-1F170EC98042}"/>
              </a:ext>
            </a:extLst>
          </p:cNvPr>
          <p:cNvPicPr>
            <a:picLocks noChangeAspect="1"/>
          </p:cNvPicPr>
          <p:nvPr/>
        </p:nvPicPr>
        <p:blipFill rotWithShape="1">
          <a:blip r:embed="rId2"/>
          <a:srcRect b="34719"/>
          <a:stretch/>
        </p:blipFill>
        <p:spPr>
          <a:xfrm>
            <a:off x="415071" y="749053"/>
            <a:ext cx="6327505" cy="5728439"/>
          </a:xfrm>
          <a:prstGeom prst="rect">
            <a:avLst/>
          </a:prstGeom>
        </p:spPr>
      </p:pic>
      <p:sp>
        <p:nvSpPr>
          <p:cNvPr id="3" name="TextBox 2">
            <a:extLst>
              <a:ext uri="{FF2B5EF4-FFF2-40B4-BE49-F238E27FC236}">
                <a16:creationId xmlns:a16="http://schemas.microsoft.com/office/drawing/2014/main" id="{252D12CF-55C1-4AF7-B5ED-7BD6F729FF04}"/>
              </a:ext>
            </a:extLst>
          </p:cNvPr>
          <p:cNvSpPr txBox="1"/>
          <p:nvPr/>
        </p:nvSpPr>
        <p:spPr>
          <a:xfrm>
            <a:off x="6673962" y="1143000"/>
            <a:ext cx="1816523"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Ensemble-mean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Spatial pattern:</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b="1" dirty="0">
                <a:solidFill>
                  <a:srgbClr val="3333FF"/>
                </a:solidFill>
              </a:rPr>
              <a:t>IPO in models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FF"/>
                </a:solidFill>
                <a:effectLst/>
                <a:uLnTx/>
                <a:uFillTx/>
                <a:latin typeface="Arial Narrow" pitchFamily="34" charset="0"/>
                <a:ea typeface="+mn-ea"/>
                <a:cs typeface="+mn-cs"/>
              </a:rPr>
              <a:t>similar to Obs.</a:t>
            </a:r>
          </a:p>
        </p:txBody>
      </p:sp>
      <p:sp>
        <p:nvSpPr>
          <p:cNvPr id="11" name="TextBox 10">
            <a:extLst>
              <a:ext uri="{FF2B5EF4-FFF2-40B4-BE49-F238E27FC236}">
                <a16:creationId xmlns:a16="http://schemas.microsoft.com/office/drawing/2014/main" id="{434F5EA7-E478-4554-8C7A-606C212EA242}"/>
              </a:ext>
            </a:extLst>
          </p:cNvPr>
          <p:cNvSpPr txBox="1"/>
          <p:nvPr/>
        </p:nvSpPr>
        <p:spPr>
          <a:xfrm>
            <a:off x="6705600" y="4425222"/>
            <a:ext cx="2318263" cy="20005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IPO Index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Individual runs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grey</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Ensemble mean (red)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(for all 39 models)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FF"/>
                </a:solidFill>
                <a:effectLst/>
                <a:uLnTx/>
                <a:uFillTx/>
                <a:latin typeface="Arial Narrow" pitchFamily="34" charset="0"/>
                <a:ea typeface="+mn-ea"/>
                <a:cs typeface="+mn-cs"/>
              </a:rPr>
              <a:t>No forced signal!</a:t>
            </a:r>
            <a:endParaRPr kumimoji="0" lang="en-US" sz="2000" b="1" i="0" u="none" strike="noStrike" kern="1200" cap="none" spc="0" normalizeH="0" baseline="0" noProof="0" dirty="0">
              <a:ln>
                <a:noFill/>
              </a:ln>
              <a:solidFill>
                <a:srgbClr val="3333FF"/>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6" name="TextBox 5">
            <a:extLst>
              <a:ext uri="{FF2B5EF4-FFF2-40B4-BE49-F238E27FC236}">
                <a16:creationId xmlns:a16="http://schemas.microsoft.com/office/drawing/2014/main" id="{E3A06EC9-273F-4754-ADF4-91778C3A5796}"/>
              </a:ext>
            </a:extLst>
          </p:cNvPr>
          <p:cNvSpPr txBox="1"/>
          <p:nvPr/>
        </p:nvSpPr>
        <p:spPr>
          <a:xfrm>
            <a:off x="2138993" y="3881655"/>
            <a:ext cx="1407757"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Individual runs</a:t>
            </a:r>
          </a:p>
        </p:txBody>
      </p:sp>
      <p:sp>
        <p:nvSpPr>
          <p:cNvPr id="12" name="TextBox 11">
            <a:extLst>
              <a:ext uri="{FF2B5EF4-FFF2-40B4-BE49-F238E27FC236}">
                <a16:creationId xmlns:a16="http://schemas.microsoft.com/office/drawing/2014/main" id="{EF0C2762-1EF8-4AFF-9EE9-3AD81E4D4682}"/>
              </a:ext>
            </a:extLst>
          </p:cNvPr>
          <p:cNvSpPr txBox="1"/>
          <p:nvPr/>
        </p:nvSpPr>
        <p:spPr>
          <a:xfrm>
            <a:off x="4118585" y="5372353"/>
            <a:ext cx="162897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Ensemble mean</a:t>
            </a:r>
          </a:p>
        </p:txBody>
      </p:sp>
      <p:cxnSp>
        <p:nvCxnSpPr>
          <p:cNvPr id="13" name="Straight Arrow Connector 12">
            <a:extLst>
              <a:ext uri="{FF2B5EF4-FFF2-40B4-BE49-F238E27FC236}">
                <a16:creationId xmlns:a16="http://schemas.microsoft.com/office/drawing/2014/main" id="{7CF754CE-EB96-40BE-932D-7ABA71E492C0}"/>
              </a:ext>
            </a:extLst>
          </p:cNvPr>
          <p:cNvCxnSpPr>
            <a:cxnSpLocks/>
          </p:cNvCxnSpPr>
          <p:nvPr/>
        </p:nvCxnSpPr>
        <p:spPr bwMode="auto">
          <a:xfrm flipV="1">
            <a:off x="4856519" y="4886794"/>
            <a:ext cx="0" cy="577121"/>
          </a:xfrm>
          <a:prstGeom prst="straightConnector1">
            <a:avLst/>
          </a:prstGeom>
          <a:solidFill>
            <a:schemeClr val="accent1"/>
          </a:solidFill>
          <a:ln w="19050" cap="flat" cmpd="sng" algn="ctr">
            <a:solidFill>
              <a:srgbClr val="FF0000"/>
            </a:solidFill>
            <a:prstDash val="solid"/>
            <a:round/>
            <a:headEnd type="none" w="sm" len="sm"/>
            <a:tailEnd type="triangle"/>
          </a:ln>
        </p:spPr>
      </p:cxnSp>
      <p:sp>
        <p:nvSpPr>
          <p:cNvPr id="16" name="TextBox 15">
            <a:extLst>
              <a:ext uri="{FF2B5EF4-FFF2-40B4-BE49-F238E27FC236}">
                <a16:creationId xmlns:a16="http://schemas.microsoft.com/office/drawing/2014/main" id="{3DB3DDB2-5B83-4C55-B39F-844E40494F12}"/>
              </a:ext>
            </a:extLst>
          </p:cNvPr>
          <p:cNvSpPr txBox="1"/>
          <p:nvPr/>
        </p:nvSpPr>
        <p:spPr>
          <a:xfrm>
            <a:off x="2585326" y="5465614"/>
            <a:ext cx="595035"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OBS</a:t>
            </a:r>
          </a:p>
        </p:txBody>
      </p:sp>
      <p:cxnSp>
        <p:nvCxnSpPr>
          <p:cNvPr id="18" name="Straight Arrow Connector 17">
            <a:extLst>
              <a:ext uri="{FF2B5EF4-FFF2-40B4-BE49-F238E27FC236}">
                <a16:creationId xmlns:a16="http://schemas.microsoft.com/office/drawing/2014/main" id="{7A36ED54-BD61-4BAD-876C-C06AA0D19366}"/>
              </a:ext>
            </a:extLst>
          </p:cNvPr>
          <p:cNvCxnSpPr>
            <a:cxnSpLocks/>
          </p:cNvCxnSpPr>
          <p:nvPr/>
        </p:nvCxnSpPr>
        <p:spPr bwMode="auto">
          <a:xfrm flipV="1">
            <a:off x="2897834" y="5284503"/>
            <a:ext cx="17754" cy="286041"/>
          </a:xfrm>
          <a:prstGeom prst="straightConnector1">
            <a:avLst/>
          </a:prstGeom>
          <a:solidFill>
            <a:schemeClr val="accent1"/>
          </a:solidFill>
          <a:ln w="22225" cap="flat" cmpd="sng" algn="ctr">
            <a:solidFill>
              <a:schemeClr val="tx1"/>
            </a:solidFill>
            <a:prstDash val="solid"/>
            <a:round/>
            <a:headEnd type="none" w="sm" len="sm"/>
            <a:tailEnd type="triangle"/>
          </a:ln>
        </p:spPr>
      </p:cxnSp>
      <p:sp>
        <p:nvSpPr>
          <p:cNvPr id="20" name="Rectangle 19">
            <a:extLst>
              <a:ext uri="{FF2B5EF4-FFF2-40B4-BE49-F238E27FC236}">
                <a16:creationId xmlns:a16="http://schemas.microsoft.com/office/drawing/2014/main" id="{3A94E409-B440-42CA-BD81-A42F5176AAC2}"/>
              </a:ext>
            </a:extLst>
          </p:cNvPr>
          <p:cNvSpPr/>
          <p:nvPr/>
        </p:nvSpPr>
        <p:spPr bwMode="auto">
          <a:xfrm>
            <a:off x="408717" y="3552031"/>
            <a:ext cx="6327505" cy="3019735"/>
          </a:xfrm>
          <a:prstGeom prst="rect">
            <a:avLst/>
          </a:prstGeom>
          <a:solidFill>
            <a:schemeClr val="bg1"/>
          </a:solidFill>
          <a:ln w="12700" cap="flat" cmpd="sng" algn="ctr">
            <a:no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4" name="TextBox 3">
            <a:extLst>
              <a:ext uri="{FF2B5EF4-FFF2-40B4-BE49-F238E27FC236}">
                <a16:creationId xmlns:a16="http://schemas.microsoft.com/office/drawing/2014/main" id="{2DB774D1-BD9E-A97A-C658-ACEDA899AA40}"/>
              </a:ext>
            </a:extLst>
          </p:cNvPr>
          <p:cNvSpPr txBox="1"/>
          <p:nvPr/>
        </p:nvSpPr>
        <p:spPr>
          <a:xfrm>
            <a:off x="6609835" y="6296943"/>
            <a:ext cx="213344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Hua et al. (2018)</a:t>
            </a:r>
          </a:p>
        </p:txBody>
      </p:sp>
      <p:sp>
        <p:nvSpPr>
          <p:cNvPr id="5" name="Rectangle 4">
            <a:extLst>
              <a:ext uri="{FF2B5EF4-FFF2-40B4-BE49-F238E27FC236}">
                <a16:creationId xmlns:a16="http://schemas.microsoft.com/office/drawing/2014/main" id="{5E2BF305-ED2A-68C2-5BFB-32AAB42EB8AE}"/>
              </a:ext>
            </a:extLst>
          </p:cNvPr>
          <p:cNvSpPr/>
          <p:nvPr/>
        </p:nvSpPr>
        <p:spPr>
          <a:xfrm>
            <a:off x="120137" y="0"/>
            <a:ext cx="8795263"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Observed IPO is mainly due to internal variability, not external forcing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File:Amo timeseries 1856-present.svg"/>
          <p:cNvPicPr>
            <a:picLocks noChangeAspect="1" noChangeArrowheads="1"/>
          </p:cNvPicPr>
          <p:nvPr/>
        </p:nvPicPr>
        <p:blipFill>
          <a:blip r:embed="rId3" cstate="print"/>
          <a:srcRect/>
          <a:stretch>
            <a:fillRect/>
          </a:stretch>
        </p:blipFill>
        <p:spPr bwMode="auto">
          <a:xfrm>
            <a:off x="0" y="2667000"/>
            <a:ext cx="9144000" cy="4038600"/>
          </a:xfrm>
          <a:prstGeom prst="rect">
            <a:avLst/>
          </a:prstGeom>
          <a:solidFill>
            <a:schemeClr val="tx1"/>
          </a:solidFill>
        </p:spPr>
      </p:pic>
      <p:sp>
        <p:nvSpPr>
          <p:cNvPr id="9" name="Rectangle 8"/>
          <p:cNvSpPr/>
          <p:nvPr/>
        </p:nvSpPr>
        <p:spPr>
          <a:xfrm>
            <a:off x="152400" y="747370"/>
            <a:ext cx="8991600" cy="1692771"/>
          </a:xfrm>
          <a:prstGeom prst="rect">
            <a:avLst/>
          </a:prstGeom>
        </p:spPr>
        <p:txBody>
          <a:bodyPr wrap="square">
            <a:spAutoFit/>
          </a:bodyPr>
          <a:lstStyle/>
          <a:p>
            <a:pPr algn="l">
              <a:buFont typeface="Arial" pitchFamily="34" charset="0"/>
              <a:buChar char="•"/>
            </a:pPr>
            <a:r>
              <a:rPr lang="en-US" sz="2000" b="1" dirty="0">
                <a:latin typeface="Arial" pitchFamily="34" charset="0"/>
                <a:cs typeface="Arial" pitchFamily="34" charset="0"/>
              </a:rPr>
              <a:t> </a:t>
            </a:r>
            <a:r>
              <a:rPr lang="en-US" sz="1600" b="1" dirty="0">
                <a:solidFill>
                  <a:schemeClr val="tx2"/>
                </a:solidFill>
                <a:latin typeface="Arial" pitchFamily="34" charset="0"/>
                <a:cs typeface="Arial" pitchFamily="34" charset="0"/>
              </a:rPr>
              <a:t>AMO</a:t>
            </a:r>
            <a:r>
              <a:rPr lang="en-US" sz="1600" b="1" dirty="0">
                <a:latin typeface="Arial" pitchFamily="34" charset="0"/>
                <a:cs typeface="Arial" pitchFamily="34" charset="0"/>
              </a:rPr>
              <a:t> is the multi-decadal (60-80yr) variability in North Atlantic SST and   </a:t>
            </a:r>
          </a:p>
          <a:p>
            <a:pPr algn="l"/>
            <a:r>
              <a:rPr lang="en-US" sz="1600" b="1" dirty="0">
                <a:latin typeface="Arial" pitchFamily="34" charset="0"/>
                <a:cs typeface="Arial" pitchFamily="34" charset="0"/>
              </a:rPr>
              <a:t>    other related fields. Also called Atlantic Multidecadal Variability </a:t>
            </a:r>
            <a:r>
              <a:rPr lang="en-US" sz="1600" b="1" dirty="0">
                <a:solidFill>
                  <a:srgbClr val="C00000"/>
                </a:solidFill>
                <a:latin typeface="Arial" pitchFamily="34" charset="0"/>
                <a:cs typeface="Arial" pitchFamily="34" charset="0"/>
              </a:rPr>
              <a:t>(</a:t>
            </a:r>
            <a:r>
              <a:rPr lang="en-US" sz="1600" b="1" dirty="0">
                <a:solidFill>
                  <a:schemeClr val="tx2"/>
                </a:solidFill>
                <a:latin typeface="Arial" pitchFamily="34" charset="0"/>
                <a:cs typeface="Arial" pitchFamily="34" charset="0"/>
              </a:rPr>
              <a:t>AMV</a:t>
            </a:r>
            <a:r>
              <a:rPr lang="en-US" sz="1600" b="1" dirty="0">
                <a:latin typeface="Arial" pitchFamily="34" charset="0"/>
                <a:cs typeface="Arial" pitchFamily="34" charset="0"/>
              </a:rPr>
              <a:t>)  </a:t>
            </a:r>
          </a:p>
          <a:p>
            <a:pPr algn="l">
              <a:buFont typeface="Arial" pitchFamily="34" charset="0"/>
              <a:buChar char="•"/>
            </a:pPr>
            <a:r>
              <a:rPr lang="en-US" sz="1600" b="1" dirty="0">
                <a:latin typeface="Arial" pitchFamily="34" charset="0"/>
                <a:cs typeface="Arial" pitchFamily="34" charset="0"/>
              </a:rPr>
              <a:t>  </a:t>
            </a:r>
            <a:r>
              <a:rPr lang="en-US" sz="1600" b="1" dirty="0">
                <a:solidFill>
                  <a:schemeClr val="tx2"/>
                </a:solidFill>
                <a:latin typeface="Arial" pitchFamily="34" charset="0"/>
                <a:cs typeface="Arial" pitchFamily="34" charset="0"/>
              </a:rPr>
              <a:t>AMO Index </a:t>
            </a:r>
            <a:r>
              <a:rPr lang="en-US" sz="1600" b="1" dirty="0">
                <a:latin typeface="Arial" pitchFamily="34" charset="0"/>
                <a:cs typeface="Arial" pitchFamily="34" charset="0"/>
              </a:rPr>
              <a:t>is the leading PC in or average of detrended N. Atlantic SST field. </a:t>
            </a:r>
          </a:p>
          <a:p>
            <a:pPr algn="l">
              <a:buFont typeface="Arial" pitchFamily="34" charset="0"/>
              <a:buChar char="•"/>
            </a:pPr>
            <a:r>
              <a:rPr lang="en-US" sz="1600" b="1" dirty="0">
                <a:latin typeface="Arial" pitchFamily="34" charset="0"/>
                <a:cs typeface="Arial" pitchFamily="34" charset="0"/>
              </a:rPr>
              <a:t>  </a:t>
            </a:r>
            <a:r>
              <a:rPr lang="en-US" sz="1600" b="1" dirty="0">
                <a:solidFill>
                  <a:schemeClr val="tx2"/>
                </a:solidFill>
                <a:latin typeface="Arial" pitchFamily="34" charset="0"/>
                <a:cs typeface="Arial" pitchFamily="34" charset="0"/>
              </a:rPr>
              <a:t>AMO</a:t>
            </a:r>
            <a:r>
              <a:rPr lang="en-US" sz="1600" b="1" dirty="0">
                <a:latin typeface="Arial" pitchFamily="34" charset="0"/>
                <a:cs typeface="Arial" pitchFamily="34" charset="0"/>
              </a:rPr>
              <a:t> may result from changes in Atlantic Meridional Overturning Circulation (</a:t>
            </a:r>
            <a:r>
              <a:rPr lang="en-US" sz="1600" b="1" dirty="0">
                <a:solidFill>
                  <a:schemeClr val="tx2"/>
                </a:solidFill>
                <a:latin typeface="Arial" pitchFamily="34" charset="0"/>
                <a:cs typeface="Arial" pitchFamily="34" charset="0"/>
              </a:rPr>
              <a:t>AMOC</a:t>
            </a:r>
            <a:r>
              <a:rPr lang="en-US" sz="1600" b="1" dirty="0">
                <a:latin typeface="Arial" pitchFamily="34" charset="0"/>
                <a:cs typeface="Arial" pitchFamily="34" charset="0"/>
              </a:rPr>
              <a:t>).</a:t>
            </a:r>
            <a:endParaRPr lang="en-US" sz="1800" b="1" dirty="0">
              <a:latin typeface="Arial" pitchFamily="34" charset="0"/>
              <a:cs typeface="Arial" pitchFamily="34" charset="0"/>
            </a:endParaRPr>
          </a:p>
          <a:p>
            <a:pPr algn="l">
              <a:buFont typeface="Arial" pitchFamily="34" charset="0"/>
              <a:buChar char="•"/>
            </a:pPr>
            <a:r>
              <a:rPr lang="en-US" sz="1800" b="1" dirty="0">
                <a:latin typeface="Arial" pitchFamily="34" charset="0"/>
                <a:cs typeface="Arial" pitchFamily="34" charset="0"/>
              </a:rPr>
              <a:t>  </a:t>
            </a:r>
            <a:r>
              <a:rPr lang="en-US" sz="1600" b="1" dirty="0">
                <a:solidFill>
                  <a:schemeClr val="tx2"/>
                </a:solidFill>
                <a:latin typeface="Arial" pitchFamily="34" charset="0"/>
                <a:cs typeface="Arial" pitchFamily="34" charset="0"/>
              </a:rPr>
              <a:t>AMO warm phase </a:t>
            </a:r>
            <a:r>
              <a:rPr lang="en-US" sz="1600" b="1" dirty="0">
                <a:latin typeface="Arial" pitchFamily="34" charset="0"/>
                <a:cs typeface="Arial" pitchFamily="34" charset="0"/>
              </a:rPr>
              <a:t>leads to more drought over U.S. Midwest and Southwest, but </a:t>
            </a:r>
          </a:p>
          <a:p>
            <a:pPr algn="l"/>
            <a:r>
              <a:rPr lang="en-US" sz="1600" b="1" dirty="0">
                <a:latin typeface="Arial" pitchFamily="34" charset="0"/>
                <a:cs typeface="Arial" pitchFamily="34" charset="0"/>
              </a:rPr>
              <a:t>    more rainfall over Florida, and </a:t>
            </a:r>
            <a:r>
              <a:rPr lang="en-US" sz="1600" b="1" dirty="0">
                <a:solidFill>
                  <a:schemeClr val="bg1"/>
                </a:solidFill>
                <a:latin typeface="Arial" pitchFamily="34" charset="0"/>
                <a:cs typeface="Arial" pitchFamily="34" charset="0"/>
              </a:rPr>
              <a:t>is associated with more hurricanes</a:t>
            </a:r>
            <a:r>
              <a:rPr lang="en-US" sz="1600" b="1" dirty="0">
                <a:latin typeface="Arial" pitchFamily="34" charset="0"/>
                <a:cs typeface="Arial" pitchFamily="34" charset="0"/>
              </a:rPr>
              <a:t>.  </a:t>
            </a:r>
            <a:r>
              <a:rPr lang="en-US" sz="1800" b="1" dirty="0">
                <a:latin typeface="Arial" pitchFamily="34" charset="0"/>
                <a:cs typeface="Arial" pitchFamily="34" charset="0"/>
              </a:rPr>
              <a:t> </a:t>
            </a:r>
          </a:p>
        </p:txBody>
      </p:sp>
      <p:sp>
        <p:nvSpPr>
          <p:cNvPr id="11"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Atlantic </a:t>
            </a:r>
            <a:r>
              <a:rPr lang="en-US" sz="3600" b="1" kern="0" dirty="0" err="1">
                <a:solidFill>
                  <a:srgbClr val="FF3300"/>
                </a:solidFill>
                <a:latin typeface="Arial" charset="0"/>
                <a:ea typeface="SimSun" pitchFamily="2" charset="-122"/>
              </a:rPr>
              <a:t>Multidecadal</a:t>
            </a:r>
            <a:r>
              <a:rPr lang="en-US" sz="3600" b="1" kern="0" dirty="0">
                <a:solidFill>
                  <a:srgbClr val="FF3300"/>
                </a:solidFill>
                <a:latin typeface="Arial" charset="0"/>
                <a:ea typeface="SimSun" pitchFamily="2" charset="-122"/>
              </a:rPr>
              <a:t> Oscillation (AMO) </a:t>
            </a:r>
          </a:p>
        </p:txBody>
      </p:sp>
      <p:sp>
        <p:nvSpPr>
          <p:cNvPr id="12"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p:cNvPicPr>
            <a:picLocks noChangeAspect="1" noChangeArrowheads="1"/>
          </p:cNvPicPr>
          <p:nvPr/>
        </p:nvPicPr>
        <p:blipFill>
          <a:blip r:embed="rId2" cstate="print"/>
          <a:srcRect t="44158"/>
          <a:stretch>
            <a:fillRect/>
          </a:stretch>
        </p:blipFill>
        <p:spPr bwMode="auto">
          <a:xfrm>
            <a:off x="609600" y="919444"/>
            <a:ext cx="7760536" cy="5633756"/>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AMO SST Pattern (warm phase) </a:t>
            </a:r>
          </a:p>
        </p:txBody>
      </p:sp>
      <p:grpSp>
        <p:nvGrpSpPr>
          <p:cNvPr id="7" name="Group 6"/>
          <p:cNvGrpSpPr/>
          <p:nvPr/>
        </p:nvGrpSpPr>
        <p:grpSpPr>
          <a:xfrm>
            <a:off x="5715000" y="3581400"/>
            <a:ext cx="2438400" cy="1219200"/>
            <a:chOff x="5715000" y="3581400"/>
            <a:chExt cx="2438400" cy="1219200"/>
          </a:xfrm>
        </p:grpSpPr>
        <p:cxnSp>
          <p:nvCxnSpPr>
            <p:cNvPr id="5" name="Straight Arrow Connector 4"/>
            <p:cNvCxnSpPr/>
            <p:nvPr/>
          </p:nvCxnSpPr>
          <p:spPr bwMode="auto">
            <a:xfrm>
              <a:off x="5715000" y="3962400"/>
              <a:ext cx="0" cy="838200"/>
            </a:xfrm>
            <a:prstGeom prst="straightConnector1">
              <a:avLst/>
            </a:prstGeom>
            <a:solidFill>
              <a:schemeClr val="accent1"/>
            </a:solidFill>
            <a:ln w="34925" cap="flat" cmpd="sng" algn="ctr">
              <a:solidFill>
                <a:schemeClr val="bg2"/>
              </a:solidFill>
              <a:prstDash val="solid"/>
              <a:round/>
              <a:headEnd type="none" w="med" len="med"/>
              <a:tailEnd type="arrow"/>
            </a:ln>
            <a:effectLst/>
          </p:spPr>
        </p:cxnSp>
        <p:sp>
          <p:nvSpPr>
            <p:cNvPr id="6" name="Rectangle 5"/>
            <p:cNvSpPr/>
            <p:nvPr/>
          </p:nvSpPr>
          <p:spPr bwMode="auto">
            <a:xfrm>
              <a:off x="6096000" y="3581400"/>
              <a:ext cx="2057400" cy="304800"/>
            </a:xfrm>
            <a:prstGeom prst="rect">
              <a:avLst/>
            </a:prstGeom>
            <a:solidFill>
              <a:srgbClr val="33CCFF"/>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29</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2286000" y="3581400"/>
            <a:ext cx="6553200" cy="2957513"/>
          </a:xfrm>
          <a:prstGeom prst="rect">
            <a:avLst/>
          </a:prstGeom>
          <a:noFill/>
          <a:ln w="9525">
            <a:noFill/>
            <a:miter lim="800000"/>
            <a:headEnd/>
            <a:tailEnd/>
          </a:ln>
        </p:spPr>
      </p:pic>
      <p:pic>
        <p:nvPicPr>
          <p:cNvPr id="4" name="Picture 2" descr="File:Amo timeseries 1856-present.svg"/>
          <p:cNvPicPr>
            <a:picLocks noChangeAspect="1" noChangeArrowheads="1"/>
          </p:cNvPicPr>
          <p:nvPr/>
        </p:nvPicPr>
        <p:blipFill>
          <a:blip r:embed="rId4" cstate="print"/>
          <a:srcRect/>
          <a:stretch>
            <a:fillRect/>
          </a:stretch>
        </p:blipFill>
        <p:spPr bwMode="auto">
          <a:xfrm>
            <a:off x="0" y="152400"/>
            <a:ext cx="9144000" cy="3432810"/>
          </a:xfrm>
          <a:prstGeom prst="rect">
            <a:avLst/>
          </a:prstGeom>
          <a:solidFill>
            <a:schemeClr val="tx1"/>
          </a:solidFill>
        </p:spPr>
      </p:pic>
      <p:sp>
        <p:nvSpPr>
          <p:cNvPr id="5" name="TextBox 4"/>
          <p:cNvSpPr txBox="1"/>
          <p:nvPr/>
        </p:nvSpPr>
        <p:spPr>
          <a:xfrm>
            <a:off x="3635927" y="757535"/>
            <a:ext cx="1281120" cy="400110"/>
          </a:xfrm>
          <a:prstGeom prst="rect">
            <a:avLst/>
          </a:prstGeom>
          <a:noFill/>
        </p:spPr>
        <p:txBody>
          <a:bodyPr wrap="none" rtlCol="0">
            <a:spAutoFit/>
          </a:bodyPr>
          <a:lstStyle/>
          <a:p>
            <a:r>
              <a:rPr lang="en-US" sz="2000" b="1" dirty="0"/>
              <a:t>AMO Index</a:t>
            </a:r>
          </a:p>
        </p:txBody>
      </p:sp>
      <p:sp>
        <p:nvSpPr>
          <p:cNvPr id="6" name="TextBox 5"/>
          <p:cNvSpPr txBox="1"/>
          <p:nvPr/>
        </p:nvSpPr>
        <p:spPr>
          <a:xfrm>
            <a:off x="3516780" y="3867090"/>
            <a:ext cx="1822487" cy="369332"/>
          </a:xfrm>
          <a:prstGeom prst="rect">
            <a:avLst/>
          </a:prstGeom>
          <a:noFill/>
        </p:spPr>
        <p:txBody>
          <a:bodyPr wrap="none" rtlCol="0">
            <a:spAutoFit/>
          </a:bodyPr>
          <a:lstStyle/>
          <a:p>
            <a:r>
              <a:rPr lang="en-US" sz="1800" b="1" dirty="0"/>
              <a:t>Sahel JJA Rainfall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2017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#19-20</a:t>
            </a:r>
            <a:br>
              <a:rPr lang="en-US" sz="3200" b="1" dirty="0">
                <a:latin typeface="Arial" charset="0"/>
                <a:cs typeface="Times New Roman" pitchFamily="18" charset="0"/>
              </a:rPr>
            </a:br>
            <a:r>
              <a:rPr lang="en-US" sz="3200" b="1" dirty="0">
                <a:latin typeface="Arial" charset="0"/>
                <a:cs typeface="Times New Roman" pitchFamily="18" charset="0"/>
              </a:rPr>
              <a:t>NAO, AO, Atlantic and Pacific Multidecadal </a:t>
            </a:r>
            <a:r>
              <a:rPr lang="en-US" sz="3600" b="1" dirty="0">
                <a:latin typeface="Arial" charset="0"/>
                <a:cs typeface="Times New Roman" pitchFamily="18" charset="0"/>
              </a:rPr>
              <a:t>Variability</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1524000" y="1752600"/>
            <a:ext cx="7191375" cy="4876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r>
              <a:rPr lang="en-US" sz="2400" b="1" dirty="0">
                <a:solidFill>
                  <a:schemeClr val="tx2"/>
                </a:solidFill>
                <a:latin typeface="Arial" charset="0"/>
                <a:cs typeface="Times New Roman" pitchFamily="18" charset="0"/>
              </a:rPr>
              <a:t>Reading Materials:</a:t>
            </a:r>
          </a:p>
          <a:p>
            <a:pPr algn="ctr">
              <a:lnSpc>
                <a:spcPct val="80000"/>
              </a:lnSpc>
              <a:buFontTx/>
              <a:buNone/>
            </a:pPr>
            <a:endParaRPr lang="en-US" sz="1050" b="1" dirty="0">
              <a:solidFill>
                <a:schemeClr val="tx2"/>
              </a:solidFill>
              <a:latin typeface="Arial" charset="0"/>
              <a:cs typeface="Times New Roman" pitchFamily="18" charset="0"/>
            </a:endParaRPr>
          </a:p>
          <a:p>
            <a:pPr>
              <a:lnSpc>
                <a:spcPct val="80000"/>
              </a:lnSpc>
              <a:buFontTx/>
              <a:buNone/>
            </a:pPr>
            <a:r>
              <a:rPr lang="en-US" sz="1800" b="1" dirty="0">
                <a:solidFill>
                  <a:schemeClr val="bg2"/>
                </a:solidFill>
                <a:latin typeface="Arial" charset="0"/>
                <a:cs typeface="Times New Roman" pitchFamily="18" charset="0"/>
              </a:rPr>
              <a:t>Luo et al. (2007, </a:t>
            </a:r>
            <a:r>
              <a:rPr lang="en-US" sz="1800" b="1" i="1" dirty="0">
                <a:solidFill>
                  <a:schemeClr val="bg2"/>
                </a:solidFill>
                <a:latin typeface="Arial" charset="0"/>
                <a:cs typeface="Times New Roman" pitchFamily="18" charset="0"/>
              </a:rPr>
              <a:t>JAS</a:t>
            </a:r>
            <a:r>
              <a:rPr lang="en-US" sz="1800" b="1" dirty="0">
                <a:solidFill>
                  <a:schemeClr val="bg2"/>
                </a:solidFill>
                <a:latin typeface="Arial" charset="0"/>
                <a:cs typeface="Times New Roman" pitchFamily="18" charset="0"/>
              </a:rPr>
              <a:t>) (NAO formation)</a:t>
            </a:r>
          </a:p>
          <a:p>
            <a:pPr>
              <a:lnSpc>
                <a:spcPct val="80000"/>
              </a:lnSpc>
              <a:buFontTx/>
              <a:buNone/>
            </a:pPr>
            <a:r>
              <a:rPr lang="en-US" sz="1800" b="1" dirty="0" err="1">
                <a:solidFill>
                  <a:schemeClr val="bg2"/>
                </a:solidFill>
                <a:latin typeface="Arial" charset="0"/>
                <a:cs typeface="Times New Roman" pitchFamily="18" charset="0"/>
              </a:rPr>
              <a:t>Deser</a:t>
            </a:r>
            <a:r>
              <a:rPr lang="en-US" sz="1800" b="1" dirty="0">
                <a:solidFill>
                  <a:schemeClr val="bg2"/>
                </a:solidFill>
                <a:latin typeface="Arial" charset="0"/>
                <a:cs typeface="Times New Roman" pitchFamily="18" charset="0"/>
              </a:rPr>
              <a:t> (2000, </a:t>
            </a:r>
            <a:r>
              <a:rPr lang="en-US" sz="1800" b="1" i="1" dirty="0">
                <a:solidFill>
                  <a:schemeClr val="bg2"/>
                </a:solidFill>
                <a:latin typeface="Arial" charset="0"/>
                <a:cs typeface="Times New Roman" pitchFamily="18" charset="0"/>
              </a:rPr>
              <a:t>GRL</a:t>
            </a:r>
            <a:r>
              <a:rPr lang="en-US" sz="1800" b="1" dirty="0">
                <a:solidFill>
                  <a:schemeClr val="bg2"/>
                </a:solidFill>
                <a:latin typeface="Arial" charset="0"/>
                <a:cs typeface="Times New Roman" pitchFamily="18" charset="0"/>
              </a:rPr>
              <a:t>) (AO vs. NAO)</a:t>
            </a:r>
          </a:p>
          <a:p>
            <a:pPr>
              <a:lnSpc>
                <a:spcPct val="80000"/>
              </a:lnSpc>
              <a:buFontTx/>
              <a:buNone/>
            </a:pPr>
            <a:r>
              <a:rPr lang="en-US" sz="1800" b="1" dirty="0">
                <a:solidFill>
                  <a:schemeClr val="bg2"/>
                </a:solidFill>
                <a:latin typeface="Arial" charset="0"/>
                <a:cs typeface="Times New Roman" pitchFamily="18" charset="0"/>
              </a:rPr>
              <a:t>Liu (2012, </a:t>
            </a:r>
            <a:r>
              <a:rPr lang="en-US" sz="1800" b="1" i="1" dirty="0">
                <a:solidFill>
                  <a:schemeClr val="bg2"/>
                </a:solidFill>
                <a:latin typeface="Arial" charset="0"/>
                <a:cs typeface="Times New Roman" pitchFamily="18" charset="0"/>
              </a:rPr>
              <a:t>J. Climate</a:t>
            </a:r>
            <a:r>
              <a:rPr lang="en-US" sz="1800" b="1" dirty="0">
                <a:solidFill>
                  <a:schemeClr val="bg2"/>
                </a:solidFill>
                <a:latin typeface="Arial" charset="0"/>
                <a:cs typeface="Times New Roman" pitchFamily="18" charset="0"/>
              </a:rPr>
              <a:t>,</a:t>
            </a:r>
            <a:r>
              <a:rPr lang="en-US" sz="1800" b="1" dirty="0">
                <a:solidFill>
                  <a:schemeClr val="bg2"/>
                </a:solidFill>
                <a:latin typeface="Microsoft Sans Serif" pitchFamily="34" charset="0"/>
              </a:rPr>
              <a:t> pp. 1963-1995)</a:t>
            </a:r>
            <a:r>
              <a:rPr lang="en-US" sz="1800" b="1" dirty="0">
                <a:solidFill>
                  <a:schemeClr val="bg2"/>
                </a:solidFill>
                <a:latin typeface="Arial" charset="0"/>
                <a:cs typeface="Times New Roman" pitchFamily="18" charset="0"/>
              </a:rPr>
              <a:t> (Decadal Modes)</a:t>
            </a:r>
          </a:p>
          <a:p>
            <a:pPr>
              <a:lnSpc>
                <a:spcPct val="80000"/>
              </a:lnSpc>
              <a:buFontTx/>
              <a:buNone/>
            </a:pPr>
            <a:r>
              <a:rPr lang="en-US" sz="1800" b="1" dirty="0">
                <a:solidFill>
                  <a:schemeClr val="bg2"/>
                </a:solidFill>
                <a:latin typeface="Arial" charset="0"/>
                <a:cs typeface="Times New Roman" pitchFamily="18" charset="0"/>
              </a:rPr>
              <a:t>Zhang et al. (2019, </a:t>
            </a:r>
            <a:r>
              <a:rPr lang="en-US" sz="1800" b="1" i="1" dirty="0">
                <a:solidFill>
                  <a:schemeClr val="bg2"/>
                </a:solidFill>
                <a:latin typeface="Arial" charset="0"/>
                <a:cs typeface="Times New Roman" pitchFamily="18" charset="0"/>
              </a:rPr>
              <a:t>Rev. </a:t>
            </a:r>
            <a:r>
              <a:rPr lang="en-US" sz="1800" b="1" i="1" dirty="0" err="1">
                <a:solidFill>
                  <a:schemeClr val="bg2"/>
                </a:solidFill>
                <a:latin typeface="Arial" charset="0"/>
                <a:cs typeface="Times New Roman" pitchFamily="18" charset="0"/>
              </a:rPr>
              <a:t>Geophys</a:t>
            </a:r>
            <a:r>
              <a:rPr lang="en-US" sz="1800" b="1" dirty="0">
                <a:solidFill>
                  <a:schemeClr val="bg2"/>
                </a:solidFill>
                <a:latin typeface="Arial" charset="0"/>
                <a:cs typeface="Times New Roman" pitchFamily="18" charset="0"/>
              </a:rPr>
              <a:t>.) (AMO and AMOC)</a:t>
            </a:r>
          </a:p>
          <a:p>
            <a:pPr>
              <a:lnSpc>
                <a:spcPct val="80000"/>
              </a:lnSpc>
              <a:buFontTx/>
              <a:buNone/>
            </a:pPr>
            <a:r>
              <a:rPr lang="en-US" sz="1800" b="1" dirty="0">
                <a:solidFill>
                  <a:schemeClr val="bg2"/>
                </a:solidFill>
                <a:latin typeface="Arial" charset="0"/>
                <a:cs typeface="Times New Roman" pitchFamily="18" charset="0"/>
              </a:rPr>
              <a:t>Sutton et al. (2018, </a:t>
            </a:r>
            <a:r>
              <a:rPr lang="en-US" sz="1800" b="1" i="1" dirty="0">
                <a:solidFill>
                  <a:schemeClr val="bg2"/>
                </a:solidFill>
                <a:latin typeface="Arial" charset="0"/>
                <a:cs typeface="Times New Roman" pitchFamily="18" charset="0"/>
              </a:rPr>
              <a:t>BAMS) (</a:t>
            </a:r>
            <a:r>
              <a:rPr lang="en-US" sz="1800" b="1" dirty="0">
                <a:solidFill>
                  <a:schemeClr val="bg2"/>
                </a:solidFill>
                <a:latin typeface="Arial" charset="0"/>
                <a:cs typeface="Times New Roman" pitchFamily="18" charset="0"/>
              </a:rPr>
              <a:t>AMO)</a:t>
            </a:r>
          </a:p>
          <a:p>
            <a:pPr>
              <a:lnSpc>
                <a:spcPct val="80000"/>
              </a:lnSpc>
              <a:buFontTx/>
              <a:buNone/>
            </a:pPr>
            <a:r>
              <a:rPr lang="en-US" sz="1800" b="1" dirty="0">
                <a:solidFill>
                  <a:schemeClr val="bg2"/>
                </a:solidFill>
                <a:latin typeface="Arial" charset="0"/>
                <a:cs typeface="Times New Roman" pitchFamily="18" charset="0"/>
              </a:rPr>
              <a:t>Cai et al. (2019, </a:t>
            </a:r>
            <a:r>
              <a:rPr lang="en-US" sz="1800" b="1" i="1" dirty="0">
                <a:solidFill>
                  <a:schemeClr val="bg2"/>
                </a:solidFill>
                <a:latin typeface="Arial" charset="0"/>
                <a:cs typeface="Times New Roman" pitchFamily="18" charset="0"/>
              </a:rPr>
              <a:t>Science</a:t>
            </a:r>
            <a:r>
              <a:rPr lang="en-US" sz="1800" b="1" dirty="0">
                <a:solidFill>
                  <a:schemeClr val="bg2"/>
                </a:solidFill>
                <a:latin typeface="Arial" charset="0"/>
                <a:cs typeface="Times New Roman" pitchFamily="18" charset="0"/>
              </a:rPr>
              <a:t>) (inter-basin connection)</a:t>
            </a:r>
          </a:p>
          <a:p>
            <a:pPr>
              <a:lnSpc>
                <a:spcPct val="80000"/>
              </a:lnSpc>
              <a:buFontTx/>
              <a:buNone/>
            </a:pPr>
            <a:r>
              <a:rPr lang="en-US" sz="1800" b="1" dirty="0" err="1">
                <a:solidFill>
                  <a:schemeClr val="bg2"/>
                </a:solidFill>
                <a:latin typeface="Arial" charset="0"/>
                <a:cs typeface="Times New Roman" pitchFamily="18" charset="0"/>
              </a:rPr>
              <a:t>Meehl</a:t>
            </a:r>
            <a:r>
              <a:rPr lang="en-US" sz="1800" b="1" dirty="0">
                <a:solidFill>
                  <a:schemeClr val="bg2"/>
                </a:solidFill>
                <a:latin typeface="Arial" charset="0"/>
                <a:cs typeface="Times New Roman" pitchFamily="18" charset="0"/>
              </a:rPr>
              <a:t> et al. (2021, </a:t>
            </a:r>
            <a:r>
              <a:rPr lang="en-US" sz="1800" b="1" i="1" dirty="0">
                <a:solidFill>
                  <a:schemeClr val="bg2"/>
                </a:solidFill>
                <a:latin typeface="Arial" charset="0"/>
                <a:cs typeface="Times New Roman" pitchFamily="18" charset="0"/>
              </a:rPr>
              <a:t>Nature </a:t>
            </a:r>
            <a:r>
              <a:rPr lang="en-US" sz="1800" b="1" i="1" dirty="0" err="1">
                <a:solidFill>
                  <a:schemeClr val="bg2"/>
                </a:solidFill>
                <a:latin typeface="Arial" charset="0"/>
                <a:cs typeface="Times New Roman" pitchFamily="18" charset="0"/>
              </a:rPr>
              <a:t>Geosci</a:t>
            </a:r>
            <a:r>
              <a:rPr lang="en-US" sz="1800" b="1" dirty="0">
                <a:solidFill>
                  <a:schemeClr val="bg2"/>
                </a:solidFill>
                <a:latin typeface="Arial" charset="0"/>
                <a:cs typeface="Times New Roman" pitchFamily="18" charset="0"/>
              </a:rPr>
              <a:t>.) (AMV-PDV interactions)</a:t>
            </a:r>
          </a:p>
          <a:p>
            <a:pPr>
              <a:lnSpc>
                <a:spcPct val="80000"/>
              </a:lnSpc>
              <a:buFontTx/>
              <a:buNone/>
            </a:pPr>
            <a:endParaRPr lang="en-US" sz="2000" b="1" dirty="0">
              <a:solidFill>
                <a:schemeClr val="bg2"/>
              </a:solidFill>
              <a:latin typeface="Arial" charset="0"/>
              <a:cs typeface="Times New Roman" pitchFamily="18" charset="0"/>
            </a:endParaRPr>
          </a:p>
          <a:p>
            <a:pPr algn="ctr">
              <a:lnSpc>
                <a:spcPct val="80000"/>
              </a:lnSpc>
              <a:buFontTx/>
              <a:buNone/>
            </a:pPr>
            <a:endParaRPr lang="en-US" sz="1800" b="1" dirty="0">
              <a:solidFill>
                <a:schemeClr val="bg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923890-8AB9-42E3-9CE6-CAF183D12C7C}"/>
              </a:ext>
            </a:extLst>
          </p:cNvPr>
          <p:cNvSpPr>
            <a:spLocks noGrp="1"/>
          </p:cNvSpPr>
          <p:nvPr>
            <p:ph type="sldNum" sz="quarter" idx="12"/>
          </p:nvPr>
        </p:nvSpPr>
        <p:spPr/>
        <p:txBody>
          <a:bodyPr/>
          <a:lstStyle/>
          <a:p>
            <a:pPr>
              <a:defRPr/>
            </a:pPr>
            <a:fld id="{11004247-48B2-4E85-AE06-0779406BEB7B}" type="slidenum">
              <a:rPr lang="en-US" smtClean="0"/>
              <a:pPr>
                <a:defRPr/>
              </a:pPr>
              <a:t>30</a:t>
            </a:fld>
            <a:endParaRPr lang="en-US"/>
          </a:p>
        </p:txBody>
      </p:sp>
      <p:grpSp>
        <p:nvGrpSpPr>
          <p:cNvPr id="7" name="Group 6">
            <a:extLst>
              <a:ext uri="{FF2B5EF4-FFF2-40B4-BE49-F238E27FC236}">
                <a16:creationId xmlns:a16="http://schemas.microsoft.com/office/drawing/2014/main" id="{5E5A6E31-3B7F-4111-AB21-B5CD1FE0A9E1}"/>
              </a:ext>
            </a:extLst>
          </p:cNvPr>
          <p:cNvGrpSpPr/>
          <p:nvPr/>
        </p:nvGrpSpPr>
        <p:grpSpPr>
          <a:xfrm>
            <a:off x="457200" y="533400"/>
            <a:ext cx="8028374" cy="6203909"/>
            <a:chOff x="457200" y="465967"/>
            <a:chExt cx="8028374" cy="6203909"/>
          </a:xfrm>
        </p:grpSpPr>
        <p:pic>
          <p:nvPicPr>
            <p:cNvPr id="4" name="Picture 3">
              <a:extLst>
                <a:ext uri="{FF2B5EF4-FFF2-40B4-BE49-F238E27FC236}">
                  <a16:creationId xmlns:a16="http://schemas.microsoft.com/office/drawing/2014/main" id="{1E68F619-F0E4-471D-871F-B19A42424FC9}"/>
                </a:ext>
              </a:extLst>
            </p:cNvPr>
            <p:cNvPicPr>
              <a:picLocks noChangeAspect="1"/>
            </p:cNvPicPr>
            <p:nvPr/>
          </p:nvPicPr>
          <p:blipFill rotWithShape="1">
            <a:blip r:embed="rId2"/>
            <a:srcRect r="66667"/>
            <a:stretch/>
          </p:blipFill>
          <p:spPr>
            <a:xfrm>
              <a:off x="457200" y="465967"/>
              <a:ext cx="4233332" cy="6203909"/>
            </a:xfrm>
            <a:prstGeom prst="rect">
              <a:avLst/>
            </a:prstGeom>
          </p:spPr>
        </p:pic>
        <p:pic>
          <p:nvPicPr>
            <p:cNvPr id="6" name="Picture 5">
              <a:extLst>
                <a:ext uri="{FF2B5EF4-FFF2-40B4-BE49-F238E27FC236}">
                  <a16:creationId xmlns:a16="http://schemas.microsoft.com/office/drawing/2014/main" id="{359CB736-03AE-41D4-9598-A4E1004436FD}"/>
                </a:ext>
              </a:extLst>
            </p:cNvPr>
            <p:cNvPicPr>
              <a:picLocks noChangeAspect="1"/>
            </p:cNvPicPr>
            <p:nvPr/>
          </p:nvPicPr>
          <p:blipFill rotWithShape="1">
            <a:blip r:embed="rId2"/>
            <a:srcRect l="70000"/>
            <a:stretch/>
          </p:blipFill>
          <p:spPr>
            <a:xfrm>
              <a:off x="4675575" y="465967"/>
              <a:ext cx="3809999" cy="6203909"/>
            </a:xfrm>
            <a:prstGeom prst="rect">
              <a:avLst/>
            </a:prstGeom>
          </p:spPr>
        </p:pic>
      </p:grpSp>
      <p:sp>
        <p:nvSpPr>
          <p:cNvPr id="8" name="TextBox 7">
            <a:extLst>
              <a:ext uri="{FF2B5EF4-FFF2-40B4-BE49-F238E27FC236}">
                <a16:creationId xmlns:a16="http://schemas.microsoft.com/office/drawing/2014/main" id="{7181F9C8-96FA-4C61-AEAB-3468C032BFAB}"/>
              </a:ext>
            </a:extLst>
          </p:cNvPr>
          <p:cNvSpPr txBox="1"/>
          <p:nvPr/>
        </p:nvSpPr>
        <p:spPr>
          <a:xfrm>
            <a:off x="2111902" y="785948"/>
            <a:ext cx="845103" cy="276999"/>
          </a:xfrm>
          <a:prstGeom prst="rect">
            <a:avLst/>
          </a:prstGeom>
          <a:noFill/>
        </p:spPr>
        <p:txBody>
          <a:bodyPr wrap="none" rtlCol="0">
            <a:spAutoFit/>
          </a:bodyPr>
          <a:lstStyle/>
          <a:p>
            <a:r>
              <a:rPr lang="en-US" sz="1200" b="1" dirty="0"/>
              <a:t>AMO Index</a:t>
            </a:r>
          </a:p>
        </p:txBody>
      </p:sp>
      <p:cxnSp>
        <p:nvCxnSpPr>
          <p:cNvPr id="10" name="Straight Arrow Connector 9">
            <a:extLst>
              <a:ext uri="{FF2B5EF4-FFF2-40B4-BE49-F238E27FC236}">
                <a16:creationId xmlns:a16="http://schemas.microsoft.com/office/drawing/2014/main" id="{BEF0E9F9-AD66-4B5D-A381-E913788129AA}"/>
              </a:ext>
            </a:extLst>
          </p:cNvPr>
          <p:cNvCxnSpPr/>
          <p:nvPr/>
        </p:nvCxnSpPr>
        <p:spPr bwMode="auto">
          <a:xfrm flipH="1">
            <a:off x="2547000" y="1012500"/>
            <a:ext cx="152400" cy="152400"/>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1" name="TextBox 10">
            <a:extLst>
              <a:ext uri="{FF2B5EF4-FFF2-40B4-BE49-F238E27FC236}">
                <a16:creationId xmlns:a16="http://schemas.microsoft.com/office/drawing/2014/main" id="{80F21445-51F6-4F12-A58F-A9B9B23E0706}"/>
              </a:ext>
            </a:extLst>
          </p:cNvPr>
          <p:cNvSpPr txBox="1"/>
          <p:nvPr/>
        </p:nvSpPr>
        <p:spPr>
          <a:xfrm>
            <a:off x="1828800" y="2133600"/>
            <a:ext cx="614271" cy="276999"/>
          </a:xfrm>
          <a:prstGeom prst="rect">
            <a:avLst/>
          </a:prstGeom>
          <a:noFill/>
        </p:spPr>
        <p:txBody>
          <a:bodyPr wrap="none" rtlCol="0">
            <a:spAutoFit/>
          </a:bodyPr>
          <a:lstStyle/>
          <a:p>
            <a:r>
              <a:rPr lang="en-US" sz="1200" b="1" dirty="0">
                <a:solidFill>
                  <a:schemeClr val="tx2"/>
                </a:solidFill>
              </a:rPr>
              <a:t>NASST</a:t>
            </a:r>
          </a:p>
        </p:txBody>
      </p:sp>
      <p:cxnSp>
        <p:nvCxnSpPr>
          <p:cNvPr id="12" name="Straight Arrow Connector 11">
            <a:extLst>
              <a:ext uri="{FF2B5EF4-FFF2-40B4-BE49-F238E27FC236}">
                <a16:creationId xmlns:a16="http://schemas.microsoft.com/office/drawing/2014/main" id="{604C238F-9D78-4ADE-9757-58EF960228F4}"/>
              </a:ext>
            </a:extLst>
          </p:cNvPr>
          <p:cNvCxnSpPr>
            <a:cxnSpLocks/>
          </p:cNvCxnSpPr>
          <p:nvPr/>
        </p:nvCxnSpPr>
        <p:spPr bwMode="auto">
          <a:xfrm flipV="1">
            <a:off x="2133600" y="1905000"/>
            <a:ext cx="0" cy="304800"/>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4" name="TextBox 13">
            <a:extLst>
              <a:ext uri="{FF2B5EF4-FFF2-40B4-BE49-F238E27FC236}">
                <a16:creationId xmlns:a16="http://schemas.microsoft.com/office/drawing/2014/main" id="{3315B219-A58E-4CD6-921E-C82D23C70703}"/>
              </a:ext>
            </a:extLst>
          </p:cNvPr>
          <p:cNvSpPr txBox="1"/>
          <p:nvPr/>
        </p:nvSpPr>
        <p:spPr>
          <a:xfrm>
            <a:off x="2973346" y="921923"/>
            <a:ext cx="689612" cy="276999"/>
          </a:xfrm>
          <a:prstGeom prst="rect">
            <a:avLst/>
          </a:prstGeom>
          <a:noFill/>
        </p:spPr>
        <p:txBody>
          <a:bodyPr wrap="none" rtlCol="0">
            <a:spAutoFit/>
          </a:bodyPr>
          <a:lstStyle/>
          <a:p>
            <a:r>
              <a:rPr lang="en-US" sz="1200" b="1" dirty="0">
                <a:solidFill>
                  <a:srgbClr val="0070C0"/>
                </a:solidFill>
              </a:rPr>
              <a:t>Global T</a:t>
            </a:r>
          </a:p>
        </p:txBody>
      </p:sp>
      <p:cxnSp>
        <p:nvCxnSpPr>
          <p:cNvPr id="15" name="Straight Arrow Connector 14">
            <a:extLst>
              <a:ext uri="{FF2B5EF4-FFF2-40B4-BE49-F238E27FC236}">
                <a16:creationId xmlns:a16="http://schemas.microsoft.com/office/drawing/2014/main" id="{70A43423-4EBA-444C-880A-2048D445B340}"/>
              </a:ext>
            </a:extLst>
          </p:cNvPr>
          <p:cNvCxnSpPr>
            <a:cxnSpLocks/>
          </p:cNvCxnSpPr>
          <p:nvPr/>
        </p:nvCxnSpPr>
        <p:spPr bwMode="auto">
          <a:xfrm>
            <a:off x="3352800" y="1134955"/>
            <a:ext cx="0" cy="290945"/>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7" name="Rectangle 2">
            <a:extLst>
              <a:ext uri="{FF2B5EF4-FFF2-40B4-BE49-F238E27FC236}">
                <a16:creationId xmlns:a16="http://schemas.microsoft.com/office/drawing/2014/main" id="{1BBDF092-E3F1-4D78-B8F5-03B109F699BA}"/>
              </a:ext>
            </a:extLst>
          </p:cNvPr>
          <p:cNvSpPr txBox="1">
            <a:spLocks noChangeArrowheads="1"/>
          </p:cNvSpPr>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Connections to AMO </a:t>
            </a:r>
          </a:p>
        </p:txBody>
      </p:sp>
      <p:sp>
        <p:nvSpPr>
          <p:cNvPr id="18" name="TextBox 17">
            <a:extLst>
              <a:ext uri="{FF2B5EF4-FFF2-40B4-BE49-F238E27FC236}">
                <a16:creationId xmlns:a16="http://schemas.microsoft.com/office/drawing/2014/main" id="{921F71F2-F833-4765-8B0F-C6D19D2996A2}"/>
              </a:ext>
            </a:extLst>
          </p:cNvPr>
          <p:cNvSpPr txBox="1"/>
          <p:nvPr/>
        </p:nvSpPr>
        <p:spPr>
          <a:xfrm>
            <a:off x="7162800" y="152400"/>
            <a:ext cx="2133600" cy="276999"/>
          </a:xfrm>
          <a:prstGeom prst="rect">
            <a:avLst/>
          </a:prstGeom>
          <a:noFill/>
        </p:spPr>
        <p:txBody>
          <a:bodyPr wrap="square">
            <a:spAutoFit/>
          </a:bodyPr>
          <a:lstStyle/>
          <a:p>
            <a:r>
              <a:rPr lang="en-US" sz="1200" b="1" dirty="0"/>
              <a:t>Sutton et al. (2018</a:t>
            </a:r>
            <a:r>
              <a:rPr lang="en-US" sz="1100" b="1" dirty="0"/>
              <a:t>)</a:t>
            </a:r>
            <a:endParaRPr lang="en-US" sz="1200" dirty="0"/>
          </a:p>
        </p:txBody>
      </p:sp>
    </p:spTree>
    <p:extLst>
      <p:ext uri="{BB962C8B-B14F-4D97-AF65-F5344CB8AC3E}">
        <p14:creationId xmlns:p14="http://schemas.microsoft.com/office/powerpoint/2010/main" val="3968928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118482-646A-4541-AF9C-C5662B3AB917}"/>
              </a:ext>
            </a:extLst>
          </p:cNvPr>
          <p:cNvSpPr>
            <a:spLocks noGrp="1"/>
          </p:cNvSpPr>
          <p:nvPr>
            <p:ph type="sldNum" sz="quarter" idx="12"/>
          </p:nvPr>
        </p:nvSpPr>
        <p:spPr/>
        <p:txBody>
          <a:bodyPr/>
          <a:lstStyle/>
          <a:p>
            <a:pPr>
              <a:defRPr/>
            </a:pPr>
            <a:fld id="{11004247-48B2-4E85-AE06-0779406BEB7B}" type="slidenum">
              <a:rPr lang="en-US" smtClean="0"/>
              <a:pPr>
                <a:defRPr/>
              </a:pPr>
              <a:t>31</a:t>
            </a:fld>
            <a:endParaRPr lang="en-US"/>
          </a:p>
        </p:txBody>
      </p:sp>
      <p:pic>
        <p:nvPicPr>
          <p:cNvPr id="4" name="Picture 3">
            <a:extLst>
              <a:ext uri="{FF2B5EF4-FFF2-40B4-BE49-F238E27FC236}">
                <a16:creationId xmlns:a16="http://schemas.microsoft.com/office/drawing/2014/main" id="{DEC04598-215E-4F28-B281-1506FB3D2433}"/>
              </a:ext>
            </a:extLst>
          </p:cNvPr>
          <p:cNvPicPr>
            <a:picLocks noChangeAspect="1"/>
          </p:cNvPicPr>
          <p:nvPr/>
        </p:nvPicPr>
        <p:blipFill rotWithShape="1">
          <a:blip r:embed="rId2"/>
          <a:srcRect t="1" b="40180"/>
          <a:stretch/>
        </p:blipFill>
        <p:spPr>
          <a:xfrm>
            <a:off x="578812" y="1093225"/>
            <a:ext cx="8107988" cy="5612375"/>
          </a:xfrm>
          <a:prstGeom prst="rect">
            <a:avLst/>
          </a:prstGeom>
        </p:spPr>
      </p:pic>
      <p:sp>
        <p:nvSpPr>
          <p:cNvPr id="5" name="TextBox 4">
            <a:extLst>
              <a:ext uri="{FF2B5EF4-FFF2-40B4-BE49-F238E27FC236}">
                <a16:creationId xmlns:a16="http://schemas.microsoft.com/office/drawing/2014/main" id="{A9C635BB-30FC-4D8F-8B91-7F6B889A5697}"/>
              </a:ext>
            </a:extLst>
          </p:cNvPr>
          <p:cNvSpPr txBox="1"/>
          <p:nvPr/>
        </p:nvSpPr>
        <p:spPr>
          <a:xfrm>
            <a:off x="381000" y="76200"/>
            <a:ext cx="8686800" cy="830997"/>
          </a:xfrm>
          <a:prstGeom prst="rect">
            <a:avLst/>
          </a:prstGeom>
          <a:noFill/>
        </p:spPr>
        <p:txBody>
          <a:bodyPr wrap="square" rtlCol="0">
            <a:spAutoFit/>
          </a:bodyPr>
          <a:lstStyle/>
          <a:p>
            <a:r>
              <a:rPr lang="en-US" sz="2400" b="1" dirty="0">
                <a:solidFill>
                  <a:srgbClr val="C00000"/>
                </a:solidFill>
              </a:rPr>
              <a:t>Observed and Simulated AMO-induced Summer  P and T Anomalies </a:t>
            </a:r>
          </a:p>
          <a:p>
            <a:r>
              <a:rPr lang="en-US" sz="2000" b="1" dirty="0">
                <a:solidFill>
                  <a:srgbClr val="C00000"/>
                </a:solidFill>
              </a:rPr>
              <a:t>AMO Positive minus Negative Phase Difference</a:t>
            </a:r>
            <a:r>
              <a:rPr lang="en-US" sz="2400" b="1" dirty="0">
                <a:solidFill>
                  <a:srgbClr val="C00000"/>
                </a:solidFill>
              </a:rPr>
              <a:t> </a:t>
            </a:r>
          </a:p>
        </p:txBody>
      </p:sp>
      <p:sp>
        <p:nvSpPr>
          <p:cNvPr id="7" name="TextBox 6">
            <a:extLst>
              <a:ext uri="{FF2B5EF4-FFF2-40B4-BE49-F238E27FC236}">
                <a16:creationId xmlns:a16="http://schemas.microsoft.com/office/drawing/2014/main" id="{BAAA4FA0-3E4B-4D77-A0CA-2FDBA85A8637}"/>
              </a:ext>
            </a:extLst>
          </p:cNvPr>
          <p:cNvSpPr txBox="1"/>
          <p:nvPr/>
        </p:nvSpPr>
        <p:spPr>
          <a:xfrm>
            <a:off x="1578300" y="843675"/>
            <a:ext cx="2209800" cy="400110"/>
          </a:xfrm>
          <a:prstGeom prst="rect">
            <a:avLst/>
          </a:prstGeom>
          <a:noFill/>
        </p:spPr>
        <p:txBody>
          <a:bodyPr wrap="square">
            <a:spAutoFit/>
          </a:bodyPr>
          <a:lstStyle/>
          <a:p>
            <a:r>
              <a:rPr lang="en-US" sz="2000" b="1" dirty="0">
                <a:solidFill>
                  <a:schemeClr val="tx2"/>
                </a:solidFill>
              </a:rPr>
              <a:t>JJA P Anomalies</a:t>
            </a:r>
          </a:p>
        </p:txBody>
      </p:sp>
      <p:sp>
        <p:nvSpPr>
          <p:cNvPr id="8" name="TextBox 7">
            <a:extLst>
              <a:ext uri="{FF2B5EF4-FFF2-40B4-BE49-F238E27FC236}">
                <a16:creationId xmlns:a16="http://schemas.microsoft.com/office/drawing/2014/main" id="{52E90488-2D44-4D0C-AFA4-C7F24324FECA}"/>
              </a:ext>
            </a:extLst>
          </p:cNvPr>
          <p:cNvSpPr txBox="1"/>
          <p:nvPr/>
        </p:nvSpPr>
        <p:spPr>
          <a:xfrm>
            <a:off x="5867400" y="838200"/>
            <a:ext cx="2209800" cy="400110"/>
          </a:xfrm>
          <a:prstGeom prst="rect">
            <a:avLst/>
          </a:prstGeom>
          <a:noFill/>
        </p:spPr>
        <p:txBody>
          <a:bodyPr wrap="square">
            <a:spAutoFit/>
          </a:bodyPr>
          <a:lstStyle/>
          <a:p>
            <a:r>
              <a:rPr lang="en-US" sz="2000" b="1" dirty="0">
                <a:solidFill>
                  <a:schemeClr val="tx2"/>
                </a:solidFill>
              </a:rPr>
              <a:t>JJA T Anomalies</a:t>
            </a:r>
          </a:p>
        </p:txBody>
      </p:sp>
      <p:sp>
        <p:nvSpPr>
          <p:cNvPr id="9" name="TextBox 8">
            <a:extLst>
              <a:ext uri="{FF2B5EF4-FFF2-40B4-BE49-F238E27FC236}">
                <a16:creationId xmlns:a16="http://schemas.microsoft.com/office/drawing/2014/main" id="{C124D0B4-61F2-4A24-8B4B-15BC1A08C021}"/>
              </a:ext>
            </a:extLst>
          </p:cNvPr>
          <p:cNvSpPr txBox="1"/>
          <p:nvPr/>
        </p:nvSpPr>
        <p:spPr>
          <a:xfrm>
            <a:off x="3886200" y="2057400"/>
            <a:ext cx="2209800" cy="400110"/>
          </a:xfrm>
          <a:prstGeom prst="rect">
            <a:avLst/>
          </a:prstGeom>
          <a:noFill/>
        </p:spPr>
        <p:txBody>
          <a:bodyPr wrap="square">
            <a:spAutoFit/>
          </a:bodyPr>
          <a:lstStyle/>
          <a:p>
            <a:r>
              <a:rPr lang="en-US" sz="2000" b="1" dirty="0">
                <a:solidFill>
                  <a:schemeClr val="tx2"/>
                </a:solidFill>
              </a:rPr>
              <a:t>OBS</a:t>
            </a:r>
          </a:p>
        </p:txBody>
      </p:sp>
      <p:sp>
        <p:nvSpPr>
          <p:cNvPr id="10" name="TextBox 9">
            <a:extLst>
              <a:ext uri="{FF2B5EF4-FFF2-40B4-BE49-F238E27FC236}">
                <a16:creationId xmlns:a16="http://schemas.microsoft.com/office/drawing/2014/main" id="{82901047-CB2A-42B4-8F89-DC0C4C4739E5}"/>
              </a:ext>
            </a:extLst>
          </p:cNvPr>
          <p:cNvSpPr txBox="1"/>
          <p:nvPr/>
        </p:nvSpPr>
        <p:spPr>
          <a:xfrm>
            <a:off x="3886200" y="4476690"/>
            <a:ext cx="2209800" cy="400110"/>
          </a:xfrm>
          <a:prstGeom prst="rect">
            <a:avLst/>
          </a:prstGeom>
          <a:noFill/>
        </p:spPr>
        <p:txBody>
          <a:bodyPr wrap="square">
            <a:spAutoFit/>
          </a:bodyPr>
          <a:lstStyle/>
          <a:p>
            <a:r>
              <a:rPr lang="en-US" sz="2000" b="1" dirty="0">
                <a:solidFill>
                  <a:schemeClr val="tx2"/>
                </a:solidFill>
              </a:rPr>
              <a:t>MODEL</a:t>
            </a:r>
          </a:p>
        </p:txBody>
      </p:sp>
      <p:sp>
        <p:nvSpPr>
          <p:cNvPr id="11" name="TextBox 10">
            <a:extLst>
              <a:ext uri="{FF2B5EF4-FFF2-40B4-BE49-F238E27FC236}">
                <a16:creationId xmlns:a16="http://schemas.microsoft.com/office/drawing/2014/main" id="{339BBF90-3118-47A7-A553-13F00136E7A0}"/>
              </a:ext>
            </a:extLst>
          </p:cNvPr>
          <p:cNvSpPr txBox="1"/>
          <p:nvPr/>
        </p:nvSpPr>
        <p:spPr>
          <a:xfrm>
            <a:off x="6781800" y="6581001"/>
            <a:ext cx="2133600" cy="276999"/>
          </a:xfrm>
          <a:prstGeom prst="rect">
            <a:avLst/>
          </a:prstGeom>
          <a:noFill/>
        </p:spPr>
        <p:txBody>
          <a:bodyPr wrap="square">
            <a:spAutoFit/>
          </a:bodyPr>
          <a:lstStyle/>
          <a:p>
            <a:r>
              <a:rPr lang="en-US" sz="1200" b="1" dirty="0"/>
              <a:t>Zhang et al. (2019</a:t>
            </a:r>
            <a:r>
              <a:rPr lang="en-US" sz="1100" b="1" dirty="0"/>
              <a:t>)</a:t>
            </a:r>
            <a:endParaRPr lang="en-US" sz="1200" dirty="0"/>
          </a:p>
        </p:txBody>
      </p:sp>
    </p:spTree>
    <p:extLst>
      <p:ext uri="{BB962C8B-B14F-4D97-AF65-F5344CB8AC3E}">
        <p14:creationId xmlns:p14="http://schemas.microsoft.com/office/powerpoint/2010/main" val="1756754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EBC26B3-9086-A7D6-22E9-4AE9D84946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171" y="843659"/>
            <a:ext cx="7076884" cy="5776154"/>
          </a:xfrm>
          <a:prstGeom prst="rect">
            <a:avLst/>
          </a:prstGeom>
          <a:noFill/>
          <a:ln>
            <a:noFill/>
          </a:ln>
        </p:spPr>
      </p:pic>
      <p:sp>
        <p:nvSpPr>
          <p:cNvPr id="15" name="Rectangle 14"/>
          <p:cNvSpPr/>
          <p:nvPr/>
        </p:nvSpPr>
        <p:spPr>
          <a:xfrm>
            <a:off x="306626" y="92782"/>
            <a:ext cx="8837374"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 AMO’s Impact on Annual Precipitation &amp; Temperature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1901-2018, CRU TS Data  </a:t>
            </a:r>
          </a:p>
        </p:txBody>
      </p:sp>
      <p:sp>
        <p:nvSpPr>
          <p:cNvPr id="3" name="TextBox 2">
            <a:extLst>
              <a:ext uri="{FF2B5EF4-FFF2-40B4-BE49-F238E27FC236}">
                <a16:creationId xmlns:a16="http://schemas.microsoft.com/office/drawing/2014/main" id="{8B99DE2F-320E-8EC3-7847-80858F5B0683}"/>
              </a:ext>
            </a:extLst>
          </p:cNvPr>
          <p:cNvSpPr txBox="1"/>
          <p:nvPr/>
        </p:nvSpPr>
        <p:spPr>
          <a:xfrm>
            <a:off x="7506834" y="6528206"/>
            <a:ext cx="1730212"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Qin et al. (2022a)</a:t>
            </a:r>
          </a:p>
        </p:txBody>
      </p:sp>
      <p:sp>
        <p:nvSpPr>
          <p:cNvPr id="7" name="TextBox 6">
            <a:extLst>
              <a:ext uri="{FF2B5EF4-FFF2-40B4-BE49-F238E27FC236}">
                <a16:creationId xmlns:a16="http://schemas.microsoft.com/office/drawing/2014/main" id="{093EC2A3-25B6-CBE7-BD56-17BF49C4F6B0}"/>
              </a:ext>
            </a:extLst>
          </p:cNvPr>
          <p:cNvSpPr txBox="1"/>
          <p:nvPr/>
        </p:nvSpPr>
        <p:spPr>
          <a:xfrm>
            <a:off x="3433102" y="2692682"/>
            <a:ext cx="3898519"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AMO vs. </a:t>
            </a: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rPr>
              <a:t>Precip</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Correlation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1" name="TextBox 10">
            <a:extLst>
              <a:ext uri="{FF2B5EF4-FFF2-40B4-BE49-F238E27FC236}">
                <a16:creationId xmlns:a16="http://schemas.microsoft.com/office/drawing/2014/main" id="{98652678-3E09-4768-7FC5-C02066A656D5}"/>
              </a:ext>
            </a:extLst>
          </p:cNvPr>
          <p:cNvSpPr txBox="1"/>
          <p:nvPr/>
        </p:nvSpPr>
        <p:spPr>
          <a:xfrm>
            <a:off x="3508847" y="5347342"/>
            <a:ext cx="3898519"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AMO vs. Temp. Correlation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F9E23D-D0BE-44B7-9F29-4A9755D8A2A5}"/>
              </a:ext>
            </a:extLst>
          </p:cNvPr>
          <p:cNvSpPr>
            <a:spLocks noGrp="1"/>
          </p:cNvSpPr>
          <p:nvPr>
            <p:ph type="sldNum" sz="quarter" idx="12"/>
          </p:nvPr>
        </p:nvSpPr>
        <p:spPr/>
        <p:txBody>
          <a:bodyPr/>
          <a:lstStyle/>
          <a:p>
            <a:pPr>
              <a:defRPr/>
            </a:pPr>
            <a:fld id="{11004247-48B2-4E85-AE06-0779406BEB7B}" type="slidenum">
              <a:rPr lang="en-US" smtClean="0"/>
              <a:pPr>
                <a:defRPr/>
              </a:pPr>
              <a:t>33</a:t>
            </a:fld>
            <a:endParaRPr lang="en-US"/>
          </a:p>
        </p:txBody>
      </p:sp>
      <p:grpSp>
        <p:nvGrpSpPr>
          <p:cNvPr id="7" name="组合 3">
            <a:extLst>
              <a:ext uri="{FF2B5EF4-FFF2-40B4-BE49-F238E27FC236}">
                <a16:creationId xmlns:a16="http://schemas.microsoft.com/office/drawing/2014/main" id="{A1D6D540-2D79-4F5B-B20D-F38CBA79113A}"/>
              </a:ext>
            </a:extLst>
          </p:cNvPr>
          <p:cNvGrpSpPr/>
          <p:nvPr/>
        </p:nvGrpSpPr>
        <p:grpSpPr>
          <a:xfrm>
            <a:off x="76200" y="1371600"/>
            <a:ext cx="8979720" cy="4624645"/>
            <a:chOff x="3413761" y="1981463"/>
            <a:chExt cx="7200000" cy="3796176"/>
          </a:xfrm>
        </p:grpSpPr>
        <p:pic>
          <p:nvPicPr>
            <p:cNvPr id="8" name="图片 5">
              <a:extLst>
                <a:ext uri="{FF2B5EF4-FFF2-40B4-BE49-F238E27FC236}">
                  <a16:creationId xmlns:a16="http://schemas.microsoft.com/office/drawing/2014/main" id="{0EEEDA08-563C-41EF-938B-8DC52A4817C4}"/>
                </a:ext>
              </a:extLst>
            </p:cNvPr>
            <p:cNvPicPr/>
            <p:nvPr/>
          </p:nvPicPr>
          <p:blipFill rotWithShape="1">
            <a:blip r:embed="rId3"/>
            <a:srcRect t="45797"/>
            <a:stretch/>
          </p:blipFill>
          <p:spPr>
            <a:xfrm>
              <a:off x="3413761" y="3797639"/>
              <a:ext cx="7200000" cy="1980000"/>
            </a:xfrm>
            <a:prstGeom prst="rect">
              <a:avLst/>
            </a:prstGeom>
          </p:spPr>
        </p:pic>
        <p:pic>
          <p:nvPicPr>
            <p:cNvPr id="9" name="图片 10">
              <a:extLst>
                <a:ext uri="{FF2B5EF4-FFF2-40B4-BE49-F238E27FC236}">
                  <a16:creationId xmlns:a16="http://schemas.microsoft.com/office/drawing/2014/main" id="{3161DC53-1208-4D44-9E6A-D75B1958116A}"/>
                </a:ext>
              </a:extLst>
            </p:cNvPr>
            <p:cNvPicPr/>
            <p:nvPr/>
          </p:nvPicPr>
          <p:blipFill rotWithShape="1">
            <a:blip r:embed="rId4"/>
            <a:srcRect t="1" b="53437"/>
            <a:stretch/>
          </p:blipFill>
          <p:spPr>
            <a:xfrm>
              <a:off x="3413761" y="1981463"/>
              <a:ext cx="7200000" cy="1800000"/>
            </a:xfrm>
            <a:prstGeom prst="rect">
              <a:avLst/>
            </a:prstGeom>
          </p:spPr>
        </p:pic>
      </p:grpSp>
      <p:sp>
        <p:nvSpPr>
          <p:cNvPr id="10" name="文本框 2">
            <a:extLst>
              <a:ext uri="{FF2B5EF4-FFF2-40B4-BE49-F238E27FC236}">
                <a16:creationId xmlns:a16="http://schemas.microsoft.com/office/drawing/2014/main" id="{F182DA9B-2A39-43A6-B777-2A29A5D5339D}"/>
              </a:ext>
            </a:extLst>
          </p:cNvPr>
          <p:cNvSpPr txBox="1"/>
          <p:nvPr/>
        </p:nvSpPr>
        <p:spPr>
          <a:xfrm>
            <a:off x="2133600" y="2895600"/>
            <a:ext cx="1167319" cy="338554"/>
          </a:xfrm>
          <a:prstGeom prst="rect">
            <a:avLst/>
          </a:prstGeom>
          <a:noFill/>
        </p:spPr>
        <p:txBody>
          <a:bodyPr wrap="square" rtlCol="0">
            <a:spAutoFit/>
          </a:bodyPr>
          <a:lstStyle/>
          <a:p>
            <a:r>
              <a:rPr lang="en-US" altLang="zh-CN" sz="1600" b="1" dirty="0">
                <a:solidFill>
                  <a:srgbClr val="FF0000"/>
                </a:solidFill>
                <a:cs typeface="Times New Roman" panose="02020603050405020304" pitchFamily="18" charset="0"/>
              </a:rPr>
              <a:t>IPO</a:t>
            </a:r>
            <a:r>
              <a:rPr lang="en-US" altLang="zh-CN" sz="1600" b="1" dirty="0">
                <a:cs typeface="Times New Roman" panose="02020603050405020304" pitchFamily="18" charset="0"/>
              </a:rPr>
              <a:t> </a:t>
            </a:r>
            <a:r>
              <a:rPr lang="en-US" altLang="zh-CN" sz="1600" b="1" dirty="0" err="1">
                <a:cs typeface="Times New Roman" panose="02020603050405020304" pitchFamily="18" charset="0"/>
              </a:rPr>
              <a:t>vs.Tas</a:t>
            </a:r>
            <a:endParaRPr lang="zh-CN" altLang="en-US" sz="1600" b="1" dirty="0">
              <a:cs typeface="Times New Roman" panose="02020603050405020304" pitchFamily="18" charset="0"/>
            </a:endParaRPr>
          </a:p>
        </p:txBody>
      </p:sp>
      <p:sp>
        <p:nvSpPr>
          <p:cNvPr id="11" name="文本框 8">
            <a:extLst>
              <a:ext uri="{FF2B5EF4-FFF2-40B4-BE49-F238E27FC236}">
                <a16:creationId xmlns:a16="http://schemas.microsoft.com/office/drawing/2014/main" id="{C428163B-9F67-4FAC-AC38-8D47DA05C2AF}"/>
              </a:ext>
            </a:extLst>
          </p:cNvPr>
          <p:cNvSpPr txBox="1"/>
          <p:nvPr/>
        </p:nvSpPr>
        <p:spPr>
          <a:xfrm>
            <a:off x="6553200" y="2895600"/>
            <a:ext cx="1167319" cy="338554"/>
          </a:xfrm>
          <a:prstGeom prst="rect">
            <a:avLst/>
          </a:prstGeom>
          <a:noFill/>
        </p:spPr>
        <p:txBody>
          <a:bodyPr wrap="square" rtlCol="0">
            <a:spAutoFit/>
          </a:bodyPr>
          <a:lstStyle/>
          <a:p>
            <a:r>
              <a:rPr lang="en-US" altLang="zh-CN" sz="1600" b="1" dirty="0">
                <a:solidFill>
                  <a:srgbClr val="FF0000"/>
                </a:solidFill>
                <a:cs typeface="Times New Roman" panose="02020603050405020304" pitchFamily="18" charset="0"/>
              </a:rPr>
              <a:t>IPO </a:t>
            </a:r>
            <a:r>
              <a:rPr lang="en-US" altLang="zh-CN" sz="1600" b="1" dirty="0">
                <a:cs typeface="Times New Roman" panose="02020603050405020304" pitchFamily="18" charset="0"/>
              </a:rPr>
              <a:t>vs. </a:t>
            </a:r>
            <a:r>
              <a:rPr lang="en-US" altLang="zh-CN" sz="1600" b="1" dirty="0" err="1">
                <a:cs typeface="Times New Roman" panose="02020603050405020304" pitchFamily="18" charset="0"/>
              </a:rPr>
              <a:t>Pr</a:t>
            </a:r>
            <a:endParaRPr lang="zh-CN" altLang="en-US" sz="1600" b="1" dirty="0">
              <a:cs typeface="Times New Roman" panose="02020603050405020304" pitchFamily="18" charset="0"/>
            </a:endParaRPr>
          </a:p>
        </p:txBody>
      </p:sp>
      <p:sp>
        <p:nvSpPr>
          <p:cNvPr id="12" name="文本框 9">
            <a:extLst>
              <a:ext uri="{FF2B5EF4-FFF2-40B4-BE49-F238E27FC236}">
                <a16:creationId xmlns:a16="http://schemas.microsoft.com/office/drawing/2014/main" id="{ADBE8DF0-0A96-40CA-9EE8-063988ADA19E}"/>
              </a:ext>
            </a:extLst>
          </p:cNvPr>
          <p:cNvSpPr txBox="1"/>
          <p:nvPr/>
        </p:nvSpPr>
        <p:spPr>
          <a:xfrm>
            <a:off x="1959032" y="4941916"/>
            <a:ext cx="1439697" cy="338554"/>
          </a:xfrm>
          <a:prstGeom prst="rect">
            <a:avLst/>
          </a:prstGeom>
          <a:noFill/>
        </p:spPr>
        <p:txBody>
          <a:bodyPr wrap="square" rtlCol="0">
            <a:spAutoFit/>
          </a:bodyPr>
          <a:lstStyle/>
          <a:p>
            <a:r>
              <a:rPr lang="en-US" altLang="zh-CN" sz="1600" b="1" dirty="0">
                <a:solidFill>
                  <a:srgbClr val="FF0000"/>
                </a:solidFill>
                <a:cs typeface="Times New Roman" panose="02020603050405020304" pitchFamily="18" charset="0"/>
              </a:rPr>
              <a:t>AMO</a:t>
            </a:r>
            <a:r>
              <a:rPr lang="en-US" altLang="zh-CN" sz="1600" b="1" dirty="0">
                <a:cs typeface="Times New Roman" panose="02020603050405020304" pitchFamily="18" charset="0"/>
              </a:rPr>
              <a:t> </a:t>
            </a:r>
            <a:r>
              <a:rPr lang="en-US" altLang="zh-CN" sz="1600" b="1" dirty="0" err="1">
                <a:cs typeface="Times New Roman" panose="02020603050405020304" pitchFamily="18" charset="0"/>
              </a:rPr>
              <a:t>vs.Tas</a:t>
            </a:r>
            <a:endParaRPr lang="zh-CN" altLang="en-US" sz="1600" b="1" dirty="0">
              <a:cs typeface="Times New Roman" panose="02020603050405020304" pitchFamily="18" charset="0"/>
            </a:endParaRPr>
          </a:p>
        </p:txBody>
      </p:sp>
      <p:sp>
        <p:nvSpPr>
          <p:cNvPr id="13" name="文本框 11">
            <a:extLst>
              <a:ext uri="{FF2B5EF4-FFF2-40B4-BE49-F238E27FC236}">
                <a16:creationId xmlns:a16="http://schemas.microsoft.com/office/drawing/2014/main" id="{C732B9B2-EA89-4ED8-A704-3F6C1B6709FA}"/>
              </a:ext>
            </a:extLst>
          </p:cNvPr>
          <p:cNvSpPr txBox="1"/>
          <p:nvPr/>
        </p:nvSpPr>
        <p:spPr>
          <a:xfrm>
            <a:off x="6553200" y="4930832"/>
            <a:ext cx="1199744" cy="338554"/>
          </a:xfrm>
          <a:prstGeom prst="rect">
            <a:avLst/>
          </a:prstGeom>
          <a:noFill/>
        </p:spPr>
        <p:txBody>
          <a:bodyPr wrap="square" rtlCol="0">
            <a:spAutoFit/>
          </a:bodyPr>
          <a:lstStyle/>
          <a:p>
            <a:r>
              <a:rPr lang="en-US" altLang="zh-CN" sz="1600" b="1" dirty="0">
                <a:solidFill>
                  <a:srgbClr val="FF0000"/>
                </a:solidFill>
                <a:cs typeface="Times New Roman" panose="02020603050405020304" pitchFamily="18" charset="0"/>
              </a:rPr>
              <a:t>AMO</a:t>
            </a:r>
            <a:r>
              <a:rPr lang="en-US" altLang="zh-CN" sz="1600" b="1" dirty="0">
                <a:cs typeface="Times New Roman" panose="02020603050405020304" pitchFamily="18" charset="0"/>
              </a:rPr>
              <a:t> vs. </a:t>
            </a:r>
            <a:r>
              <a:rPr lang="en-US" altLang="zh-CN" sz="1600" b="1" dirty="0" err="1">
                <a:cs typeface="Times New Roman" panose="02020603050405020304" pitchFamily="18" charset="0"/>
              </a:rPr>
              <a:t>Pr</a:t>
            </a:r>
            <a:endParaRPr lang="zh-CN" altLang="en-US" sz="1600" b="1" dirty="0">
              <a:cs typeface="Times New Roman" panose="02020603050405020304" pitchFamily="18" charset="0"/>
            </a:endParaRPr>
          </a:p>
        </p:txBody>
      </p:sp>
      <p:sp>
        <p:nvSpPr>
          <p:cNvPr id="14" name="TextBox 13">
            <a:extLst>
              <a:ext uri="{FF2B5EF4-FFF2-40B4-BE49-F238E27FC236}">
                <a16:creationId xmlns:a16="http://schemas.microsoft.com/office/drawing/2014/main" id="{915DE76B-0C32-499E-A549-AE56BDB51A35}"/>
              </a:ext>
            </a:extLst>
          </p:cNvPr>
          <p:cNvSpPr txBox="1"/>
          <p:nvPr/>
        </p:nvSpPr>
        <p:spPr>
          <a:xfrm>
            <a:off x="228600" y="388203"/>
            <a:ext cx="8686800" cy="769441"/>
          </a:xfrm>
          <a:prstGeom prst="rect">
            <a:avLst/>
          </a:prstGeom>
          <a:noFill/>
        </p:spPr>
        <p:txBody>
          <a:bodyPr wrap="square" rtlCol="0">
            <a:spAutoFit/>
          </a:bodyPr>
          <a:lstStyle/>
          <a:p>
            <a:r>
              <a:rPr lang="en-US" sz="2400" b="1" dirty="0">
                <a:solidFill>
                  <a:srgbClr val="C00000"/>
                </a:solidFill>
              </a:rPr>
              <a:t>Correlation Patterns of Annual T and P with IPO and AMO Index </a:t>
            </a:r>
          </a:p>
          <a:p>
            <a:r>
              <a:rPr lang="en-US" sz="2000" b="1" dirty="0">
                <a:solidFill>
                  <a:srgbClr val="C00000"/>
                </a:solidFill>
              </a:rPr>
              <a:t>(1920-~2018 observational data)</a:t>
            </a:r>
            <a:endParaRPr lang="en-US" sz="2400" b="1" dirty="0">
              <a:solidFill>
                <a:srgbClr val="C00000"/>
              </a:solidFill>
            </a:endParaRPr>
          </a:p>
        </p:txBody>
      </p:sp>
      <p:sp>
        <p:nvSpPr>
          <p:cNvPr id="16" name="TextBox 15">
            <a:extLst>
              <a:ext uri="{FF2B5EF4-FFF2-40B4-BE49-F238E27FC236}">
                <a16:creationId xmlns:a16="http://schemas.microsoft.com/office/drawing/2014/main" id="{4308F86E-2E29-4FC9-8D4F-8ABC567D8483}"/>
              </a:ext>
            </a:extLst>
          </p:cNvPr>
          <p:cNvSpPr txBox="1"/>
          <p:nvPr/>
        </p:nvSpPr>
        <p:spPr>
          <a:xfrm>
            <a:off x="228600" y="6248400"/>
            <a:ext cx="8686800" cy="369332"/>
          </a:xfrm>
          <a:prstGeom prst="rect">
            <a:avLst/>
          </a:prstGeom>
          <a:noFill/>
        </p:spPr>
        <p:txBody>
          <a:bodyPr wrap="square">
            <a:spAutoFit/>
          </a:bodyPr>
          <a:lstStyle/>
          <a:p>
            <a:r>
              <a:rPr lang="en-US" sz="1800" b="1" dirty="0">
                <a:solidFill>
                  <a:srgbClr val="C00000"/>
                </a:solidFill>
              </a:rPr>
              <a:t>A positive correlation </a:t>
            </a:r>
            <a:r>
              <a:rPr lang="en-US" sz="1800" b="1" dirty="0">
                <a:solidFill>
                  <a:srgbClr val="C00000"/>
                </a:solidFill>
                <a:sym typeface="Wingdings" panose="05000000000000000000" pitchFamily="2" charset="2"/>
              </a:rPr>
              <a:t> a positive T or P anomaly during a warming phase of IPO or AMO</a:t>
            </a:r>
            <a:endParaRPr lang="en-US" sz="1800" dirty="0"/>
          </a:p>
        </p:txBody>
      </p:sp>
    </p:spTree>
    <p:extLst>
      <p:ext uri="{BB962C8B-B14F-4D97-AF65-F5344CB8AC3E}">
        <p14:creationId xmlns:p14="http://schemas.microsoft.com/office/powerpoint/2010/main" val="2039585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64778" y="504201"/>
            <a:ext cx="7580119" cy="4002410"/>
            <a:chOff x="94734" y="1828800"/>
            <a:chExt cx="8820666" cy="4002410"/>
          </a:xfrm>
        </p:grpSpPr>
        <p:pic>
          <p:nvPicPr>
            <p:cNvPr id="5" name="Picture 4" descr="Fig2a- from Booth_etal_Nature2012-4.png"/>
            <p:cNvPicPr>
              <a:picLocks noChangeAspect="1"/>
            </p:cNvPicPr>
            <p:nvPr/>
          </p:nvPicPr>
          <p:blipFill>
            <a:blip r:embed="rId3" cstate="print"/>
            <a:srcRect l="7310" r="6792"/>
            <a:stretch>
              <a:fillRect/>
            </a:stretch>
          </p:blipFill>
          <p:spPr>
            <a:xfrm>
              <a:off x="160867" y="1828800"/>
              <a:ext cx="8754533" cy="3200400"/>
            </a:xfrm>
            <a:prstGeom prst="rect">
              <a:avLst/>
            </a:prstGeom>
          </p:spPr>
        </p:pic>
        <p:pic>
          <p:nvPicPr>
            <p:cNvPr id="183298" name="Picture 2"/>
            <p:cNvPicPr>
              <a:picLocks noChangeAspect="1" noChangeArrowheads="1"/>
            </p:cNvPicPr>
            <p:nvPr/>
          </p:nvPicPr>
          <p:blipFill>
            <a:blip r:embed="rId4" cstate="print"/>
            <a:srcRect/>
            <a:stretch>
              <a:fillRect/>
            </a:stretch>
          </p:blipFill>
          <p:spPr bwMode="auto">
            <a:xfrm>
              <a:off x="94734" y="5013283"/>
              <a:ext cx="7924800" cy="817927"/>
            </a:xfrm>
            <a:prstGeom prst="rect">
              <a:avLst/>
            </a:prstGeom>
            <a:noFill/>
            <a:ln w="9525">
              <a:noFill/>
              <a:miter lim="800000"/>
              <a:headEnd/>
              <a:tailEnd/>
            </a:ln>
          </p:spPr>
        </p:pic>
      </p:grpSp>
      <p:pic>
        <p:nvPicPr>
          <p:cNvPr id="2" name="Picture 1">
            <a:extLst>
              <a:ext uri="{FF2B5EF4-FFF2-40B4-BE49-F238E27FC236}">
                <a16:creationId xmlns:a16="http://schemas.microsoft.com/office/drawing/2014/main" id="{24112E6B-C92F-42E5-B924-C1FB98FD62A0}"/>
              </a:ext>
            </a:extLst>
          </p:cNvPr>
          <p:cNvPicPr>
            <a:picLocks noChangeAspect="1"/>
          </p:cNvPicPr>
          <p:nvPr/>
        </p:nvPicPr>
        <p:blipFill>
          <a:blip r:embed="rId5"/>
          <a:stretch>
            <a:fillRect/>
          </a:stretch>
        </p:blipFill>
        <p:spPr>
          <a:xfrm>
            <a:off x="90364" y="4212187"/>
            <a:ext cx="9053635" cy="2552700"/>
          </a:xfrm>
          <a:prstGeom prst="rect">
            <a:avLst/>
          </a:prstGeom>
        </p:spPr>
      </p:pic>
      <p:sp>
        <p:nvSpPr>
          <p:cNvPr id="3" name="TextBox 2"/>
          <p:cNvSpPr txBox="1"/>
          <p:nvPr/>
        </p:nvSpPr>
        <p:spPr>
          <a:xfrm>
            <a:off x="5580402" y="615296"/>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Booth et al. (2012, Nature)</a:t>
            </a:r>
          </a:p>
        </p:txBody>
      </p:sp>
      <p:sp>
        <p:nvSpPr>
          <p:cNvPr id="4" name="TextBox 3"/>
          <p:cNvSpPr txBox="1"/>
          <p:nvPr/>
        </p:nvSpPr>
        <p:spPr>
          <a:xfrm>
            <a:off x="83516" y="-5524"/>
            <a:ext cx="8638454"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 Effects of Aerosols on North Atlantic (0-60</a:t>
            </a:r>
            <a:r>
              <a:rPr kumimoji="0" lang="en-US" sz="3200" b="1" i="0" u="none" strike="noStrike" kern="1200" cap="none" spc="0" normalizeH="0" baseline="30000" noProof="0" dirty="0">
                <a:ln>
                  <a:noFill/>
                </a:ln>
                <a:solidFill>
                  <a:srgbClr val="FF0000"/>
                </a:solidFill>
                <a:effectLst/>
                <a:uLnTx/>
                <a:uFillTx/>
                <a:latin typeface="Calibri"/>
                <a:ea typeface="+mn-ea"/>
                <a:cs typeface="+mn-cs"/>
              </a:rPr>
              <a:t>o</a:t>
            </a:r>
            <a:r>
              <a:rPr kumimoji="0" lang="en-US" sz="3200" b="1" i="0" u="none" strike="noStrike" kern="1200" cap="none" spc="0" normalizeH="0" baseline="0" noProof="0" dirty="0">
                <a:ln>
                  <a:noFill/>
                </a:ln>
                <a:solidFill>
                  <a:srgbClr val="FF0000"/>
                </a:solidFill>
                <a:effectLst/>
                <a:uLnTx/>
                <a:uFillTx/>
                <a:latin typeface="Calibri"/>
                <a:ea typeface="+mn-ea"/>
                <a:cs typeface="+mn-cs"/>
              </a:rPr>
              <a:t>N) SST</a:t>
            </a:r>
          </a:p>
        </p:txBody>
      </p:sp>
      <p:sp>
        <p:nvSpPr>
          <p:cNvPr id="7" name="Rectangle 6">
            <a:extLst>
              <a:ext uri="{FF2B5EF4-FFF2-40B4-BE49-F238E27FC236}">
                <a16:creationId xmlns:a16="http://schemas.microsoft.com/office/drawing/2014/main" id="{06476BD4-1BD1-496E-9DA1-38D5F9E96568}"/>
              </a:ext>
            </a:extLst>
          </p:cNvPr>
          <p:cNvSpPr/>
          <p:nvPr/>
        </p:nvSpPr>
        <p:spPr>
          <a:xfrm>
            <a:off x="2976177" y="4330491"/>
            <a:ext cx="1191928"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Detrended</a:t>
            </a:r>
            <a:endParaRPr kumimoji="0" lang="en-US" sz="1800" b="1"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C0EC5E-21F1-4661-B2C6-BE3B12BA41AF}"/>
              </a:ext>
            </a:extLst>
          </p:cNvPr>
          <p:cNvPicPr>
            <a:picLocks noChangeAspect="1"/>
          </p:cNvPicPr>
          <p:nvPr/>
        </p:nvPicPr>
        <p:blipFill>
          <a:blip r:embed="rId2"/>
          <a:stretch>
            <a:fillRect/>
          </a:stretch>
        </p:blipFill>
        <p:spPr>
          <a:xfrm>
            <a:off x="833439" y="19228"/>
            <a:ext cx="4379776" cy="4645665"/>
          </a:xfrm>
          <a:prstGeom prst="rect">
            <a:avLst/>
          </a:prstGeom>
        </p:spPr>
      </p:pic>
      <p:pic>
        <p:nvPicPr>
          <p:cNvPr id="3" name="Picture 2">
            <a:extLst>
              <a:ext uri="{FF2B5EF4-FFF2-40B4-BE49-F238E27FC236}">
                <a16:creationId xmlns:a16="http://schemas.microsoft.com/office/drawing/2014/main" id="{FBE5A4C2-344E-4E8F-B90D-33BF15055AF7}"/>
              </a:ext>
            </a:extLst>
          </p:cNvPr>
          <p:cNvPicPr>
            <a:picLocks noChangeAspect="1"/>
          </p:cNvPicPr>
          <p:nvPr/>
        </p:nvPicPr>
        <p:blipFill>
          <a:blip r:embed="rId3"/>
          <a:stretch>
            <a:fillRect/>
          </a:stretch>
        </p:blipFill>
        <p:spPr>
          <a:xfrm>
            <a:off x="839012" y="4629347"/>
            <a:ext cx="4389292" cy="2209425"/>
          </a:xfrm>
          <a:prstGeom prst="rect">
            <a:avLst/>
          </a:prstGeom>
        </p:spPr>
      </p:pic>
      <p:sp>
        <p:nvSpPr>
          <p:cNvPr id="4" name="Rectangle 3">
            <a:extLst>
              <a:ext uri="{FF2B5EF4-FFF2-40B4-BE49-F238E27FC236}">
                <a16:creationId xmlns:a16="http://schemas.microsoft.com/office/drawing/2014/main" id="{F5BD359C-94C2-413A-BD5E-2236CFB72A7F}"/>
              </a:ext>
            </a:extLst>
          </p:cNvPr>
          <p:cNvSpPr/>
          <p:nvPr/>
        </p:nvSpPr>
        <p:spPr>
          <a:xfrm>
            <a:off x="5228304" y="296035"/>
            <a:ext cx="3958199"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Composite Differences: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North Atlantic </a:t>
            </a:r>
            <a:r>
              <a:rPr kumimoji="0" lang="en-US" sz="1800" b="1" i="0" u="none" strike="noStrike" kern="1200" cap="none" spc="0" normalizeH="0" baseline="0" noProof="0" dirty="0">
                <a:ln>
                  <a:noFill/>
                </a:ln>
                <a:solidFill>
                  <a:srgbClr val="FF0000"/>
                </a:solidFill>
                <a:effectLst/>
                <a:uLnTx/>
                <a:uFillTx/>
                <a:latin typeface="Calibri"/>
                <a:ea typeface="+mn-ea"/>
                <a:cs typeface="+mn-cs"/>
              </a:rPr>
              <a:t>Warm </a:t>
            </a:r>
            <a:r>
              <a:rPr kumimoji="0" lang="en-US" sz="1800" b="1" i="0" u="none" strike="noStrike" kern="1200" cap="none" spc="0" normalizeH="0" baseline="0" noProof="0" dirty="0">
                <a:ln>
                  <a:noFill/>
                </a:ln>
                <a:solidFill>
                  <a:srgbClr val="000000"/>
                </a:solidFill>
                <a:effectLst/>
                <a:uLnTx/>
                <a:uFillTx/>
                <a:latin typeface="Calibri"/>
                <a:ea typeface="+mn-ea"/>
                <a:cs typeface="+mn-cs"/>
              </a:rPr>
              <a:t>minus</a:t>
            </a:r>
            <a:r>
              <a:rPr kumimoji="0" lang="en-US" sz="1800" b="1" i="0" u="none" strike="noStrike" kern="1200" cap="none" spc="0" normalizeH="0" baseline="0" noProof="0" dirty="0">
                <a:ln>
                  <a:noFill/>
                </a:ln>
                <a:solidFill>
                  <a:srgbClr val="FF0000"/>
                </a:solidFill>
                <a:effectLst/>
                <a:uLnTx/>
                <a:uFillTx/>
                <a:latin typeface="Calibri"/>
                <a:ea typeface="+mn-ea"/>
                <a:cs typeface="+mn-cs"/>
              </a:rPr>
              <a:t> </a:t>
            </a:r>
            <a:r>
              <a:rPr kumimoji="0" lang="en-US" sz="1800" b="1" i="0" u="none" strike="noStrike" kern="1200" cap="none" spc="0" normalizeH="0" baseline="0" noProof="0" dirty="0">
                <a:ln>
                  <a:noFill/>
                </a:ln>
                <a:solidFill>
                  <a:srgbClr val="3333CC"/>
                </a:solidFill>
                <a:effectLst/>
                <a:uLnTx/>
                <a:uFillTx/>
                <a:latin typeface="Calibri"/>
                <a:ea typeface="+mn-ea"/>
                <a:cs typeface="+mn-cs"/>
              </a:rPr>
              <a:t>Cold</a:t>
            </a:r>
            <a:r>
              <a:rPr kumimoji="0" lang="en-US" sz="1800" b="1" i="0" u="none" strike="noStrike" kern="1200" cap="none" spc="0" normalizeH="0" baseline="0" noProof="0" dirty="0">
                <a:ln>
                  <a:noFill/>
                </a:ln>
                <a:solidFill>
                  <a:srgbClr val="FF0000"/>
                </a:solidFill>
                <a:effectLst/>
                <a:uLnTx/>
                <a:uFillTx/>
                <a:latin typeface="Calibri"/>
                <a:ea typeface="+mn-ea"/>
                <a:cs typeface="+mn-cs"/>
              </a:rPr>
              <a:t> </a:t>
            </a:r>
            <a:r>
              <a:rPr kumimoji="0" lang="en-US" sz="1800" b="1" i="0" u="none" strike="noStrike" kern="1200" cap="none" spc="0" normalizeH="0" baseline="0" noProof="0" dirty="0">
                <a:ln>
                  <a:noFill/>
                </a:ln>
                <a:solidFill>
                  <a:srgbClr val="000000"/>
                </a:solidFill>
                <a:effectLst/>
                <a:uLnTx/>
                <a:uFillTx/>
                <a:latin typeface="Calibri"/>
                <a:ea typeface="+mn-ea"/>
                <a:cs typeface="+mn-cs"/>
              </a:rPr>
              <a:t>Phase</a:t>
            </a:r>
            <a:r>
              <a:rPr kumimoji="0" lang="en-US" sz="1800" b="1" i="0" u="none" strike="noStrike" kern="1200" cap="none" spc="0" normalizeH="0" baseline="0" noProof="0" dirty="0">
                <a:ln>
                  <a:noFill/>
                </a:ln>
                <a:solidFill>
                  <a:srgbClr val="FF0000"/>
                </a:solidFill>
                <a:effectLst/>
                <a:uLnTx/>
                <a:uFillTx/>
                <a:latin typeface="Calibri"/>
                <a:ea typeface="+mn-ea"/>
                <a:cs typeface="+mn-cs"/>
              </a:rPr>
              <a:t> </a:t>
            </a:r>
            <a:endParaRPr kumimoji="0" lang="en-US" sz="1800" b="1"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5" name="TextBox 4">
            <a:extLst>
              <a:ext uri="{FF2B5EF4-FFF2-40B4-BE49-F238E27FC236}">
                <a16:creationId xmlns:a16="http://schemas.microsoft.com/office/drawing/2014/main" id="{236244C9-D3A3-4902-BE57-33F9DFC2EAC4}"/>
              </a:ext>
            </a:extLst>
          </p:cNvPr>
          <p:cNvSpPr txBox="1"/>
          <p:nvPr/>
        </p:nvSpPr>
        <p:spPr>
          <a:xfrm>
            <a:off x="6187155" y="6221341"/>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Booth et al. (2012, Nature)</a:t>
            </a:r>
          </a:p>
        </p:txBody>
      </p:sp>
    </p:spTree>
    <p:extLst>
      <p:ext uri="{BB962C8B-B14F-4D97-AF65-F5344CB8AC3E}">
        <p14:creationId xmlns:p14="http://schemas.microsoft.com/office/powerpoint/2010/main" val="198253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S14-historical-AMO-test2-yearly">
            <a:extLst>
              <a:ext uri="{FF2B5EF4-FFF2-40B4-BE49-F238E27FC236}">
                <a16:creationId xmlns:a16="http://schemas.microsoft.com/office/drawing/2014/main" id="{20B62C14-87B5-40D3-B86A-A2F96985545A}"/>
              </a:ext>
            </a:extLst>
          </p:cNvPr>
          <p:cNvPicPr/>
          <p:nvPr/>
        </p:nvPicPr>
        <p:blipFill rotWithShape="1">
          <a:blip r:embed="rId3" cstate="print">
            <a:extLst>
              <a:ext uri="{28A0092B-C50C-407E-A947-70E740481C1C}">
                <a14:useLocalDpi xmlns:a14="http://schemas.microsoft.com/office/drawing/2010/main" val="0"/>
              </a:ext>
            </a:extLst>
          </a:blip>
          <a:srcRect r="33186"/>
          <a:stretch/>
        </p:blipFill>
        <p:spPr bwMode="auto">
          <a:xfrm>
            <a:off x="1022795" y="167217"/>
            <a:ext cx="4805431" cy="6413047"/>
          </a:xfrm>
          <a:prstGeom prst="rect">
            <a:avLst/>
          </a:prstGeom>
          <a:noFill/>
          <a:ln>
            <a:noFill/>
          </a:ln>
        </p:spPr>
      </p:pic>
      <p:sp>
        <p:nvSpPr>
          <p:cNvPr id="3" name="TextBox 2">
            <a:extLst>
              <a:ext uri="{FF2B5EF4-FFF2-40B4-BE49-F238E27FC236}">
                <a16:creationId xmlns:a16="http://schemas.microsoft.com/office/drawing/2014/main" id="{A53EA790-9FE8-4C92-8737-672C45113135}"/>
              </a:ext>
            </a:extLst>
          </p:cNvPr>
          <p:cNvSpPr txBox="1"/>
          <p:nvPr/>
        </p:nvSpPr>
        <p:spPr>
          <a:xfrm>
            <a:off x="5486395" y="538386"/>
            <a:ext cx="2743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OBS (</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HadISST</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4" name="TextBox 3">
            <a:extLst>
              <a:ext uri="{FF2B5EF4-FFF2-40B4-BE49-F238E27FC236}">
                <a16:creationId xmlns:a16="http://schemas.microsoft.com/office/drawing/2014/main" id="{993930A7-5D18-4386-8859-0A2C9905E695}"/>
              </a:ext>
            </a:extLst>
          </p:cNvPr>
          <p:cNvSpPr txBox="1"/>
          <p:nvPr/>
        </p:nvSpPr>
        <p:spPr>
          <a:xfrm>
            <a:off x="5630249" y="1374454"/>
            <a:ext cx="335137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All-forcing Simulations:</a:t>
            </a:r>
          </a:p>
        </p:txBody>
      </p:sp>
      <p:sp>
        <p:nvSpPr>
          <p:cNvPr id="5" name="TextBox 4">
            <a:extLst>
              <a:ext uri="{FF2B5EF4-FFF2-40B4-BE49-F238E27FC236}">
                <a16:creationId xmlns:a16="http://schemas.microsoft.com/office/drawing/2014/main" id="{FFB35CC9-FAA0-421B-B87A-762075DA5022}"/>
              </a:ext>
            </a:extLst>
          </p:cNvPr>
          <p:cNvSpPr txBox="1"/>
          <p:nvPr/>
        </p:nvSpPr>
        <p:spPr>
          <a:xfrm>
            <a:off x="5443668" y="2324457"/>
            <a:ext cx="227318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CanESM2   </a:t>
            </a:r>
          </a:p>
        </p:txBody>
      </p:sp>
      <p:sp>
        <p:nvSpPr>
          <p:cNvPr id="6" name="TextBox 5">
            <a:extLst>
              <a:ext uri="{FF2B5EF4-FFF2-40B4-BE49-F238E27FC236}">
                <a16:creationId xmlns:a16="http://schemas.microsoft.com/office/drawing/2014/main" id="{1C0A56F1-8243-4591-AF6E-0D95B0DF22A4}"/>
              </a:ext>
            </a:extLst>
          </p:cNvPr>
          <p:cNvSpPr txBox="1"/>
          <p:nvPr/>
        </p:nvSpPr>
        <p:spPr>
          <a:xfrm>
            <a:off x="5348237" y="3895458"/>
            <a:ext cx="227318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CESM1   </a:t>
            </a:r>
          </a:p>
        </p:txBody>
      </p:sp>
      <p:sp>
        <p:nvSpPr>
          <p:cNvPr id="7" name="TextBox 6">
            <a:extLst>
              <a:ext uri="{FF2B5EF4-FFF2-40B4-BE49-F238E27FC236}">
                <a16:creationId xmlns:a16="http://schemas.microsoft.com/office/drawing/2014/main" id="{CD17BBF8-3172-416C-A3EE-A7FE4929A068}"/>
              </a:ext>
            </a:extLst>
          </p:cNvPr>
          <p:cNvSpPr txBox="1"/>
          <p:nvPr/>
        </p:nvSpPr>
        <p:spPr>
          <a:xfrm>
            <a:off x="5442243" y="5390978"/>
            <a:ext cx="227318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GISS-E2-H   </a:t>
            </a:r>
          </a:p>
        </p:txBody>
      </p:sp>
      <p:sp>
        <p:nvSpPr>
          <p:cNvPr id="8" name="TextBox 7">
            <a:extLst>
              <a:ext uri="{FF2B5EF4-FFF2-40B4-BE49-F238E27FC236}">
                <a16:creationId xmlns:a16="http://schemas.microsoft.com/office/drawing/2014/main" id="{C3446525-C505-4779-A5FF-80EA8E98B449}"/>
              </a:ext>
            </a:extLst>
          </p:cNvPr>
          <p:cNvSpPr txBox="1"/>
          <p:nvPr/>
        </p:nvSpPr>
        <p:spPr>
          <a:xfrm>
            <a:off x="5947877" y="6212790"/>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Hua et al. (2019)</a:t>
            </a:r>
          </a:p>
        </p:txBody>
      </p:sp>
    </p:spTree>
    <p:extLst>
      <p:ext uri="{BB962C8B-B14F-4D97-AF65-F5344CB8AC3E}">
        <p14:creationId xmlns:p14="http://schemas.microsoft.com/office/powerpoint/2010/main" val="746566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A2F3D8-CFAC-476C-95BD-7BAACB4FB4D4}"/>
              </a:ext>
            </a:extLst>
          </p:cNvPr>
          <p:cNvPicPr>
            <a:picLocks noChangeAspect="1"/>
          </p:cNvPicPr>
          <p:nvPr/>
        </p:nvPicPr>
        <p:blipFill>
          <a:blip r:embed="rId3"/>
          <a:stretch>
            <a:fillRect/>
          </a:stretch>
        </p:blipFill>
        <p:spPr>
          <a:xfrm>
            <a:off x="180975" y="1389046"/>
            <a:ext cx="8782050" cy="3276600"/>
          </a:xfrm>
          <a:prstGeom prst="rect">
            <a:avLst/>
          </a:prstGeom>
        </p:spPr>
      </p:pic>
      <p:sp>
        <p:nvSpPr>
          <p:cNvPr id="3" name="TextBox 2">
            <a:extLst>
              <a:ext uri="{FF2B5EF4-FFF2-40B4-BE49-F238E27FC236}">
                <a16:creationId xmlns:a16="http://schemas.microsoft.com/office/drawing/2014/main" id="{B4EFEEE6-EC84-47BD-946E-213906F63236}"/>
              </a:ext>
            </a:extLst>
          </p:cNvPr>
          <p:cNvSpPr txBox="1"/>
          <p:nvPr/>
        </p:nvSpPr>
        <p:spPr>
          <a:xfrm>
            <a:off x="0" y="6264066"/>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Yan et al. (2019, GRL)</a:t>
            </a:r>
          </a:p>
        </p:txBody>
      </p:sp>
      <p:sp>
        <p:nvSpPr>
          <p:cNvPr id="4" name="TextBox 3">
            <a:extLst>
              <a:ext uri="{FF2B5EF4-FFF2-40B4-BE49-F238E27FC236}">
                <a16:creationId xmlns:a16="http://schemas.microsoft.com/office/drawing/2014/main" id="{6B921A90-01B9-4CA2-BAA6-1037499E0D2B}"/>
              </a:ext>
            </a:extLst>
          </p:cNvPr>
          <p:cNvSpPr txBox="1"/>
          <p:nvPr/>
        </p:nvSpPr>
        <p:spPr>
          <a:xfrm>
            <a:off x="1555334" y="931490"/>
            <a:ext cx="2743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OBS (</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HadISST</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5" name="TextBox 4">
            <a:extLst>
              <a:ext uri="{FF2B5EF4-FFF2-40B4-BE49-F238E27FC236}">
                <a16:creationId xmlns:a16="http://schemas.microsoft.com/office/drawing/2014/main" id="{DD9C0544-7E28-4477-8CF1-9FBF8F80EC63}"/>
              </a:ext>
            </a:extLst>
          </p:cNvPr>
          <p:cNvSpPr txBox="1"/>
          <p:nvPr/>
        </p:nvSpPr>
        <p:spPr>
          <a:xfrm>
            <a:off x="5587533" y="955700"/>
            <a:ext cx="2743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CMIP5 MMM </a:t>
            </a:r>
          </a:p>
        </p:txBody>
      </p:sp>
      <p:sp>
        <p:nvSpPr>
          <p:cNvPr id="6" name="Rectangle 5">
            <a:extLst>
              <a:ext uri="{FF2B5EF4-FFF2-40B4-BE49-F238E27FC236}">
                <a16:creationId xmlns:a16="http://schemas.microsoft.com/office/drawing/2014/main" id="{2D5D338F-91B9-4D68-884D-A3605EB7F411}"/>
              </a:ext>
            </a:extLst>
          </p:cNvPr>
          <p:cNvSpPr/>
          <p:nvPr/>
        </p:nvSpPr>
        <p:spPr>
          <a:xfrm>
            <a:off x="1685029" y="5083815"/>
            <a:ext cx="5944897"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Similar multi-decadal variations in NA SST </a:t>
            </a:r>
            <a:r>
              <a:rPr kumimoji="0" lang="en-US" sz="24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A significant contribution by external forcing</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373235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09B083-2AA7-4D73-BFC7-5638C97E59FB}"/>
              </a:ext>
            </a:extLst>
          </p:cNvPr>
          <p:cNvSpPr>
            <a:spLocks noGrp="1"/>
          </p:cNvSpPr>
          <p:nvPr>
            <p:ph type="sldNum" sz="quarter" idx="12"/>
          </p:nvPr>
        </p:nvSpPr>
        <p:spPr>
          <a:xfrm>
            <a:off x="7010400" y="6400800"/>
            <a:ext cx="1905000" cy="457200"/>
          </a:xfrm>
        </p:spPr>
        <p:txBody>
          <a:bodyPr/>
          <a:lstStyle/>
          <a:p>
            <a:pPr>
              <a:defRPr/>
            </a:pPr>
            <a:fld id="{11004247-48B2-4E85-AE06-0779406BEB7B}" type="slidenum">
              <a:rPr lang="en-US" smtClean="0"/>
              <a:pPr>
                <a:defRPr/>
              </a:pPr>
              <a:t>38</a:t>
            </a:fld>
            <a:endParaRPr lang="en-US"/>
          </a:p>
        </p:txBody>
      </p:sp>
      <p:grpSp>
        <p:nvGrpSpPr>
          <p:cNvPr id="27" name="Group 26">
            <a:extLst>
              <a:ext uri="{FF2B5EF4-FFF2-40B4-BE49-F238E27FC236}">
                <a16:creationId xmlns:a16="http://schemas.microsoft.com/office/drawing/2014/main" id="{75E230D3-4B10-4AF4-9C63-C5359723A04B}"/>
              </a:ext>
            </a:extLst>
          </p:cNvPr>
          <p:cNvGrpSpPr/>
          <p:nvPr/>
        </p:nvGrpSpPr>
        <p:grpSpPr>
          <a:xfrm>
            <a:off x="216359" y="1084986"/>
            <a:ext cx="8622841" cy="5087214"/>
            <a:chOff x="216359" y="1618386"/>
            <a:chExt cx="6283033" cy="3741701"/>
          </a:xfrm>
        </p:grpSpPr>
        <p:pic>
          <p:nvPicPr>
            <p:cNvPr id="36" name="图片 4">
              <a:extLst>
                <a:ext uri="{FF2B5EF4-FFF2-40B4-BE49-F238E27FC236}">
                  <a16:creationId xmlns:a16="http://schemas.microsoft.com/office/drawing/2014/main" id="{17F02D83-9D95-43D8-A7A2-45D8AB53931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59" y="1618386"/>
              <a:ext cx="6283033" cy="3741701"/>
            </a:xfrm>
            <a:prstGeom prst="rect">
              <a:avLst/>
            </a:prstGeom>
            <a:noFill/>
            <a:ln>
              <a:noFill/>
            </a:ln>
          </p:spPr>
        </p:pic>
        <p:cxnSp>
          <p:nvCxnSpPr>
            <p:cNvPr id="29" name="Straight Arrow Connector 28">
              <a:extLst>
                <a:ext uri="{FF2B5EF4-FFF2-40B4-BE49-F238E27FC236}">
                  <a16:creationId xmlns:a16="http://schemas.microsoft.com/office/drawing/2014/main" id="{7C4D57DD-BCC1-414F-8117-0C36B84ABD6C}"/>
                </a:ext>
              </a:extLst>
            </p:cNvPr>
            <p:cNvCxnSpPr/>
            <p:nvPr/>
          </p:nvCxnSpPr>
          <p:spPr>
            <a:xfrm>
              <a:off x="2540977" y="1978269"/>
              <a:ext cx="211015" cy="87923"/>
            </a:xfrm>
            <a:prstGeom prst="straightConnector1">
              <a:avLst/>
            </a:prstGeom>
            <a:noFill/>
            <a:ln w="19050" cap="flat" cmpd="sng" algn="ctr">
              <a:solidFill>
                <a:sysClr val="windowText" lastClr="000000"/>
              </a:solidFill>
              <a:prstDash val="solid"/>
              <a:miter lim="800000"/>
              <a:tailEnd type="triangle"/>
            </a:ln>
            <a:effectLst/>
          </p:spPr>
        </p:cxnSp>
        <p:sp>
          <p:nvSpPr>
            <p:cNvPr id="30" name="TextBox 29">
              <a:extLst>
                <a:ext uri="{FF2B5EF4-FFF2-40B4-BE49-F238E27FC236}">
                  <a16:creationId xmlns:a16="http://schemas.microsoft.com/office/drawing/2014/main" id="{8AB5A86F-4EE3-42CE-8222-69462AB517A9}"/>
                </a:ext>
              </a:extLst>
            </p:cNvPr>
            <p:cNvSpPr txBox="1"/>
            <p:nvPr/>
          </p:nvSpPr>
          <p:spPr>
            <a:xfrm>
              <a:off x="1944081" y="1802842"/>
              <a:ext cx="764105" cy="226373"/>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CMIP5, PC1</a:t>
              </a:r>
              <a:endParaRPr kumimoji="0" lang="en-US" sz="1800" b="1" i="0" u="none" strike="noStrike" kern="0" cap="none" spc="0" normalizeH="0" baseline="0" noProof="0" dirty="0">
                <a:ln>
                  <a:noFill/>
                </a:ln>
                <a:solidFill>
                  <a:prstClr val="black"/>
                </a:solidFill>
                <a:effectLst/>
                <a:uLnTx/>
                <a:uFillTx/>
              </a:endParaRPr>
            </a:p>
          </p:txBody>
        </p:sp>
        <p:cxnSp>
          <p:nvCxnSpPr>
            <p:cNvPr id="31" name="Straight Arrow Connector 30">
              <a:extLst>
                <a:ext uri="{FF2B5EF4-FFF2-40B4-BE49-F238E27FC236}">
                  <a16:creationId xmlns:a16="http://schemas.microsoft.com/office/drawing/2014/main" id="{646BDBAB-CEA4-4CB8-9BA9-80F7C2CBDD76}"/>
                </a:ext>
              </a:extLst>
            </p:cNvPr>
            <p:cNvCxnSpPr>
              <a:cxnSpLocks/>
            </p:cNvCxnSpPr>
            <p:nvPr/>
          </p:nvCxnSpPr>
          <p:spPr>
            <a:xfrm flipV="1">
              <a:off x="5199182" y="2804744"/>
              <a:ext cx="84995" cy="143604"/>
            </a:xfrm>
            <a:prstGeom prst="straightConnector1">
              <a:avLst/>
            </a:prstGeom>
            <a:noFill/>
            <a:ln w="19050" cap="flat" cmpd="sng" algn="ctr">
              <a:solidFill>
                <a:sysClr val="windowText" lastClr="000000"/>
              </a:solidFill>
              <a:prstDash val="solid"/>
              <a:miter lim="800000"/>
              <a:tailEnd type="triangle"/>
            </a:ln>
            <a:effectLst/>
          </p:spPr>
        </p:cxnSp>
        <p:sp>
          <p:nvSpPr>
            <p:cNvPr id="32" name="TextBox 31">
              <a:extLst>
                <a:ext uri="{FF2B5EF4-FFF2-40B4-BE49-F238E27FC236}">
                  <a16:creationId xmlns:a16="http://schemas.microsoft.com/office/drawing/2014/main" id="{2561FB6E-7FDE-4598-BC51-DACCC05916C5}"/>
                </a:ext>
              </a:extLst>
            </p:cNvPr>
            <p:cNvSpPr txBox="1"/>
            <p:nvPr/>
          </p:nvSpPr>
          <p:spPr>
            <a:xfrm>
              <a:off x="4988166" y="2878009"/>
              <a:ext cx="1003801" cy="307777"/>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rPr>
                <a:t>PC1, CMIP6</a:t>
              </a:r>
              <a:endParaRPr kumimoji="0" lang="en-US" sz="1800" b="1" i="0" u="none" strike="noStrike" kern="0" cap="none" spc="0" normalizeH="0" baseline="0" noProof="0" dirty="0">
                <a:ln>
                  <a:noFill/>
                </a:ln>
                <a:solidFill>
                  <a:srgbClr val="00B0F0"/>
                </a:solidFill>
                <a:effectLst/>
                <a:uLnTx/>
                <a:uFillTx/>
              </a:endParaRPr>
            </a:p>
          </p:txBody>
        </p:sp>
        <p:cxnSp>
          <p:nvCxnSpPr>
            <p:cNvPr id="33" name="Straight Arrow Connector 32">
              <a:extLst>
                <a:ext uri="{FF2B5EF4-FFF2-40B4-BE49-F238E27FC236}">
                  <a16:creationId xmlns:a16="http://schemas.microsoft.com/office/drawing/2014/main" id="{53C95521-C552-4EE0-B0E0-427D8E6362D0}"/>
                </a:ext>
              </a:extLst>
            </p:cNvPr>
            <p:cNvCxnSpPr>
              <a:cxnSpLocks/>
            </p:cNvCxnSpPr>
            <p:nvPr/>
          </p:nvCxnSpPr>
          <p:spPr>
            <a:xfrm>
              <a:off x="1516024" y="2992318"/>
              <a:ext cx="211015" cy="0"/>
            </a:xfrm>
            <a:prstGeom prst="straightConnector1">
              <a:avLst/>
            </a:prstGeom>
            <a:noFill/>
            <a:ln w="19050" cap="flat" cmpd="sng" algn="ctr">
              <a:solidFill>
                <a:sysClr val="windowText" lastClr="000000"/>
              </a:solidFill>
              <a:prstDash val="solid"/>
              <a:miter lim="800000"/>
              <a:tailEnd type="triangle"/>
            </a:ln>
            <a:effectLst/>
          </p:spPr>
        </p:cxnSp>
        <p:sp>
          <p:nvSpPr>
            <p:cNvPr id="34" name="TextBox 33">
              <a:extLst>
                <a:ext uri="{FF2B5EF4-FFF2-40B4-BE49-F238E27FC236}">
                  <a16:creationId xmlns:a16="http://schemas.microsoft.com/office/drawing/2014/main" id="{3A08FF10-C824-461D-A97B-3DC5006214A9}"/>
                </a:ext>
              </a:extLst>
            </p:cNvPr>
            <p:cNvSpPr txBox="1"/>
            <p:nvPr/>
          </p:nvSpPr>
          <p:spPr>
            <a:xfrm>
              <a:off x="816211" y="2870236"/>
              <a:ext cx="787983" cy="23018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CMIP5, </a:t>
              </a:r>
              <a:r>
                <a:rPr kumimoji="0" lang="en-US" altLang="zh-CN" sz="1400" b="1" i="0" u="none" strike="noStrike" kern="0" cap="none" spc="0" normalizeH="0" baseline="0" noProof="0" dirty="0">
                  <a:ln>
                    <a:noFill/>
                  </a:ln>
                  <a:solidFill>
                    <a:srgbClr val="FF0000"/>
                  </a:solidFill>
                  <a:effectLst/>
                  <a:uLnTx/>
                  <a:uFillTx/>
                  <a:ea typeface="华文中宋" panose="02010600040101010101" pitchFamily="2" charset="-122"/>
                </a:rPr>
                <a:t>AOD</a:t>
              </a:r>
              <a:endParaRPr kumimoji="0" lang="en-US" sz="1800" b="1" i="0" u="none" strike="noStrike" kern="0" cap="none" spc="0" normalizeH="0" baseline="0" noProof="0" dirty="0">
                <a:ln>
                  <a:noFill/>
                </a:ln>
                <a:solidFill>
                  <a:srgbClr val="FF0000"/>
                </a:solidFill>
                <a:effectLst/>
                <a:uLnTx/>
                <a:uFillTx/>
              </a:endParaRPr>
            </a:p>
          </p:txBody>
        </p:sp>
        <p:sp>
          <p:nvSpPr>
            <p:cNvPr id="35" name="TextBox 34">
              <a:extLst>
                <a:ext uri="{FF2B5EF4-FFF2-40B4-BE49-F238E27FC236}">
                  <a16:creationId xmlns:a16="http://schemas.microsoft.com/office/drawing/2014/main" id="{8470BFAF-B07F-471F-8B7A-CACC8B804221}"/>
                </a:ext>
              </a:extLst>
            </p:cNvPr>
            <p:cNvSpPr txBox="1"/>
            <p:nvPr/>
          </p:nvSpPr>
          <p:spPr>
            <a:xfrm>
              <a:off x="3133402" y="4079608"/>
              <a:ext cx="589833" cy="430108"/>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EOF1</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b="1" kern="0" dirty="0">
                  <a:solidFill>
                    <a:prstClr val="black"/>
                  </a:solidFill>
                </a:rPr>
                <a:t>of SST</a:t>
              </a:r>
              <a:endParaRPr kumimoji="0" lang="en-US" sz="1600" b="1" i="0" u="none" strike="noStrike" kern="0" cap="none" spc="0" normalizeH="0" baseline="0" noProof="0" dirty="0">
                <a:ln>
                  <a:noFill/>
                </a:ln>
                <a:solidFill>
                  <a:prstClr val="black"/>
                </a:solidFill>
                <a:effectLst/>
                <a:uLnTx/>
                <a:uFillTx/>
              </a:endParaRPr>
            </a:p>
          </p:txBody>
        </p:sp>
      </p:grpSp>
      <p:sp>
        <p:nvSpPr>
          <p:cNvPr id="38" name="TextBox 37">
            <a:extLst>
              <a:ext uri="{FF2B5EF4-FFF2-40B4-BE49-F238E27FC236}">
                <a16:creationId xmlns:a16="http://schemas.microsoft.com/office/drawing/2014/main" id="{B22D4037-BB34-4CA5-BAC1-C25F5B914422}"/>
              </a:ext>
            </a:extLst>
          </p:cNvPr>
          <p:cNvSpPr txBox="1"/>
          <p:nvPr/>
        </p:nvSpPr>
        <p:spPr>
          <a:xfrm>
            <a:off x="0" y="152400"/>
            <a:ext cx="9067800" cy="461665"/>
          </a:xfrm>
          <a:prstGeom prst="rect">
            <a:avLst/>
          </a:prstGeom>
          <a:noFill/>
        </p:spPr>
        <p:txBody>
          <a:bodyPr wrap="square" rtlCol="0">
            <a:spAutoFit/>
          </a:bodyPr>
          <a:lstStyle/>
          <a:p>
            <a:r>
              <a:rPr lang="en-US" sz="2400" b="1" dirty="0">
                <a:solidFill>
                  <a:srgbClr val="C00000"/>
                </a:solidFill>
              </a:rPr>
              <a:t>AMO-like SST Variations Caused by Volcanic and Anthropogenic Aerosols</a:t>
            </a:r>
          </a:p>
        </p:txBody>
      </p:sp>
      <p:sp>
        <p:nvSpPr>
          <p:cNvPr id="40" name="TextBox 39">
            <a:extLst>
              <a:ext uri="{FF2B5EF4-FFF2-40B4-BE49-F238E27FC236}">
                <a16:creationId xmlns:a16="http://schemas.microsoft.com/office/drawing/2014/main" id="{E5FE0C19-889E-4ACB-83F4-06BBBD6AD305}"/>
              </a:ext>
            </a:extLst>
          </p:cNvPr>
          <p:cNvSpPr txBox="1"/>
          <p:nvPr/>
        </p:nvSpPr>
        <p:spPr>
          <a:xfrm>
            <a:off x="762000" y="742890"/>
            <a:ext cx="3165265" cy="400110"/>
          </a:xfrm>
          <a:prstGeom prst="rect">
            <a:avLst/>
          </a:prstGeom>
          <a:noFill/>
        </p:spPr>
        <p:txBody>
          <a:bodyPr wrap="square">
            <a:spAutoFit/>
          </a:bodyPr>
          <a:lstStyle/>
          <a:p>
            <a:r>
              <a:rPr lang="en-US" sz="2000" b="1" dirty="0"/>
              <a:t>Volcanic Aerosols</a:t>
            </a:r>
            <a:endParaRPr lang="en-US" sz="2000" dirty="0"/>
          </a:p>
        </p:txBody>
      </p:sp>
      <p:sp>
        <p:nvSpPr>
          <p:cNvPr id="41" name="TextBox 40">
            <a:extLst>
              <a:ext uri="{FF2B5EF4-FFF2-40B4-BE49-F238E27FC236}">
                <a16:creationId xmlns:a16="http://schemas.microsoft.com/office/drawing/2014/main" id="{CF097393-0F89-4939-B22A-FA1CBDA4BDB0}"/>
              </a:ext>
            </a:extLst>
          </p:cNvPr>
          <p:cNvSpPr txBox="1"/>
          <p:nvPr/>
        </p:nvSpPr>
        <p:spPr>
          <a:xfrm>
            <a:off x="5257800" y="742890"/>
            <a:ext cx="3165265" cy="400110"/>
          </a:xfrm>
          <a:prstGeom prst="rect">
            <a:avLst/>
          </a:prstGeom>
          <a:noFill/>
        </p:spPr>
        <p:txBody>
          <a:bodyPr wrap="square">
            <a:spAutoFit/>
          </a:bodyPr>
          <a:lstStyle/>
          <a:p>
            <a:r>
              <a:rPr lang="en-US" sz="2000" b="1" dirty="0" err="1"/>
              <a:t>Anthoropogenic</a:t>
            </a:r>
            <a:r>
              <a:rPr lang="en-US" sz="2000" b="1" dirty="0"/>
              <a:t> Aerosols</a:t>
            </a:r>
            <a:endParaRPr lang="en-US" sz="2000" dirty="0"/>
          </a:p>
        </p:txBody>
      </p:sp>
      <p:sp>
        <p:nvSpPr>
          <p:cNvPr id="42" name="TextBox 41">
            <a:extLst>
              <a:ext uri="{FF2B5EF4-FFF2-40B4-BE49-F238E27FC236}">
                <a16:creationId xmlns:a16="http://schemas.microsoft.com/office/drawing/2014/main" id="{66FECEB1-B256-4D56-A125-A9BE5655435C}"/>
              </a:ext>
            </a:extLst>
          </p:cNvPr>
          <p:cNvSpPr txBox="1"/>
          <p:nvPr/>
        </p:nvSpPr>
        <p:spPr>
          <a:xfrm>
            <a:off x="6172200" y="6519446"/>
            <a:ext cx="2514600" cy="307777"/>
          </a:xfrm>
          <a:prstGeom prst="rect">
            <a:avLst/>
          </a:prstGeom>
          <a:noFill/>
        </p:spPr>
        <p:txBody>
          <a:bodyPr wrap="square">
            <a:spAutoFit/>
          </a:bodyPr>
          <a:lstStyle/>
          <a:p>
            <a:r>
              <a:rPr lang="en-US" sz="1400" dirty="0">
                <a:solidFill>
                  <a:srgbClr val="000000"/>
                </a:solidFill>
                <a:latin typeface="Minion Pro"/>
              </a:rPr>
              <a:t>Qin et al. (2020, Sci. Adv.)</a:t>
            </a:r>
            <a:r>
              <a:rPr lang="en-US" sz="1400" b="0" i="0" u="none" strike="noStrike" baseline="0" dirty="0">
                <a:solidFill>
                  <a:srgbClr val="000000"/>
                </a:solidFill>
                <a:latin typeface="Minion Pro"/>
              </a:rPr>
              <a:t> </a:t>
            </a:r>
            <a:endParaRPr lang="en-US" sz="1400" dirty="0"/>
          </a:p>
        </p:txBody>
      </p:sp>
      <p:sp>
        <p:nvSpPr>
          <p:cNvPr id="16" name="TextBox 15">
            <a:extLst>
              <a:ext uri="{FF2B5EF4-FFF2-40B4-BE49-F238E27FC236}">
                <a16:creationId xmlns:a16="http://schemas.microsoft.com/office/drawing/2014/main" id="{69E8AFB8-D072-44DB-9955-8B85A6017380}"/>
              </a:ext>
            </a:extLst>
          </p:cNvPr>
          <p:cNvSpPr txBox="1"/>
          <p:nvPr/>
        </p:nvSpPr>
        <p:spPr>
          <a:xfrm>
            <a:off x="76200" y="6248400"/>
            <a:ext cx="5562600" cy="400110"/>
          </a:xfrm>
          <a:prstGeom prst="rect">
            <a:avLst/>
          </a:prstGeom>
          <a:noFill/>
        </p:spPr>
        <p:txBody>
          <a:bodyPr wrap="square">
            <a:spAutoFit/>
          </a:bodyPr>
          <a:lstStyle/>
          <a:p>
            <a:r>
              <a:rPr lang="en-US" sz="2000" b="1" dirty="0">
                <a:solidFill>
                  <a:srgbClr val="C00000"/>
                </a:solidFill>
              </a:rPr>
              <a:t>Conclusion: Recent AMV is partly forced by aerosols</a:t>
            </a:r>
            <a:endParaRPr lang="en-US" sz="2000" dirty="0"/>
          </a:p>
        </p:txBody>
      </p:sp>
      <p:sp>
        <p:nvSpPr>
          <p:cNvPr id="17" name="TextBox 16">
            <a:extLst>
              <a:ext uri="{FF2B5EF4-FFF2-40B4-BE49-F238E27FC236}">
                <a16:creationId xmlns:a16="http://schemas.microsoft.com/office/drawing/2014/main" id="{1DF00BB6-8379-46B0-9E96-6F39596B589D}"/>
              </a:ext>
            </a:extLst>
          </p:cNvPr>
          <p:cNvSpPr txBox="1"/>
          <p:nvPr/>
        </p:nvSpPr>
        <p:spPr>
          <a:xfrm>
            <a:off x="5471771" y="2819400"/>
            <a:ext cx="700429" cy="312955"/>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rPr>
              <a:t> </a:t>
            </a:r>
            <a:r>
              <a:rPr kumimoji="0" lang="en-US" altLang="zh-CN" sz="1400" b="1" i="0" u="none" strike="noStrike" kern="0" cap="none" spc="0" normalizeH="0" baseline="0" noProof="0" dirty="0">
                <a:ln>
                  <a:noFill/>
                </a:ln>
                <a:solidFill>
                  <a:srgbClr val="FF0000"/>
                </a:solidFill>
                <a:effectLst/>
                <a:uLnTx/>
                <a:uFillTx/>
                <a:ea typeface="华文中宋" panose="02010600040101010101" pitchFamily="2" charset="-122"/>
              </a:rPr>
              <a:t>AOD</a:t>
            </a:r>
            <a:endParaRPr kumimoji="0" lang="en-US" sz="18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202485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1D909-903E-44F9-B3B6-A73C9536DE38}"/>
              </a:ext>
            </a:extLst>
          </p:cNvPr>
          <p:cNvSpPr>
            <a:spLocks noGrp="1"/>
          </p:cNvSpPr>
          <p:nvPr>
            <p:ph type="sldNum" sz="quarter" idx="12"/>
          </p:nvPr>
        </p:nvSpPr>
        <p:spPr/>
        <p:txBody>
          <a:bodyPr/>
          <a:lstStyle/>
          <a:p>
            <a:pPr>
              <a:defRPr/>
            </a:pPr>
            <a:fld id="{11004247-48B2-4E85-AE06-0779406BEB7B}" type="slidenum">
              <a:rPr lang="en-US" smtClean="0"/>
              <a:pPr>
                <a:defRPr/>
              </a:pPr>
              <a:t>39</a:t>
            </a:fld>
            <a:endParaRPr lang="en-US"/>
          </a:p>
        </p:txBody>
      </p:sp>
      <p:pic>
        <p:nvPicPr>
          <p:cNvPr id="4" name="图片 2">
            <a:extLst>
              <a:ext uri="{FF2B5EF4-FFF2-40B4-BE49-F238E27FC236}">
                <a16:creationId xmlns:a16="http://schemas.microsoft.com/office/drawing/2014/main" id="{5F94F93D-9EE3-4FDD-84E1-28B1188E9B4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762000"/>
            <a:ext cx="5573400" cy="5791199"/>
          </a:xfrm>
          <a:prstGeom prst="rect">
            <a:avLst/>
          </a:prstGeom>
          <a:noFill/>
          <a:ln>
            <a:noFill/>
          </a:ln>
        </p:spPr>
      </p:pic>
      <p:sp>
        <p:nvSpPr>
          <p:cNvPr id="6" name="TextBox 5">
            <a:extLst>
              <a:ext uri="{FF2B5EF4-FFF2-40B4-BE49-F238E27FC236}">
                <a16:creationId xmlns:a16="http://schemas.microsoft.com/office/drawing/2014/main" id="{5390D74A-4668-4CAD-8107-FE6FF1F8FA7E}"/>
              </a:ext>
            </a:extLst>
          </p:cNvPr>
          <p:cNvSpPr txBox="1"/>
          <p:nvPr/>
        </p:nvSpPr>
        <p:spPr>
          <a:xfrm>
            <a:off x="6172200" y="6519446"/>
            <a:ext cx="2514600" cy="307777"/>
          </a:xfrm>
          <a:prstGeom prst="rect">
            <a:avLst/>
          </a:prstGeom>
          <a:noFill/>
        </p:spPr>
        <p:txBody>
          <a:bodyPr wrap="square">
            <a:spAutoFit/>
          </a:bodyPr>
          <a:lstStyle/>
          <a:p>
            <a:r>
              <a:rPr lang="en-US" sz="1400" dirty="0">
                <a:solidFill>
                  <a:srgbClr val="000000"/>
                </a:solidFill>
                <a:latin typeface="Minion Pro"/>
              </a:rPr>
              <a:t>Qin et al. (2020, GRL.)</a:t>
            </a:r>
            <a:r>
              <a:rPr lang="en-US" sz="1400" b="0" i="0" u="none" strike="noStrike" baseline="0" dirty="0">
                <a:solidFill>
                  <a:srgbClr val="000000"/>
                </a:solidFill>
                <a:latin typeface="Minion Pro"/>
              </a:rPr>
              <a:t> </a:t>
            </a:r>
            <a:endParaRPr lang="en-US" sz="1400" dirty="0"/>
          </a:p>
        </p:txBody>
      </p:sp>
      <p:sp>
        <p:nvSpPr>
          <p:cNvPr id="7" name="TextBox 6">
            <a:extLst>
              <a:ext uri="{FF2B5EF4-FFF2-40B4-BE49-F238E27FC236}">
                <a16:creationId xmlns:a16="http://schemas.microsoft.com/office/drawing/2014/main" id="{25F2091D-CD93-4D07-AE51-248AD7FE11A5}"/>
              </a:ext>
            </a:extLst>
          </p:cNvPr>
          <p:cNvSpPr txBox="1"/>
          <p:nvPr/>
        </p:nvSpPr>
        <p:spPr>
          <a:xfrm>
            <a:off x="76200" y="224135"/>
            <a:ext cx="9067800" cy="461665"/>
          </a:xfrm>
          <a:prstGeom prst="rect">
            <a:avLst/>
          </a:prstGeom>
          <a:noFill/>
        </p:spPr>
        <p:txBody>
          <a:bodyPr wrap="square" rtlCol="0">
            <a:spAutoFit/>
          </a:bodyPr>
          <a:lstStyle/>
          <a:p>
            <a:r>
              <a:rPr lang="en-US" sz="2400" b="1" dirty="0">
                <a:solidFill>
                  <a:srgbClr val="C00000"/>
                </a:solidFill>
              </a:rPr>
              <a:t>Contributions of External Forcing (EX) and Internal Variability (IV) to AMV</a:t>
            </a:r>
          </a:p>
        </p:txBody>
      </p:sp>
    </p:spTree>
    <p:extLst>
      <p:ext uri="{BB962C8B-B14F-4D97-AF65-F5344CB8AC3E}">
        <p14:creationId xmlns:p14="http://schemas.microsoft.com/office/powerpoint/2010/main" val="623096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3810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Major Modes of Climate Variability</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a:t>
            </a:fld>
            <a:endParaRPr lang="en-US" dirty="0">
              <a:solidFill>
                <a:srgbClr val="000000"/>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1143000"/>
            <a:ext cx="9067800" cy="51054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tx1">
                    <a:lumMod val="65000"/>
                  </a:schemeClr>
                </a:solidFill>
                <a:latin typeface="Microsoft Sans Serif" pitchFamily="34" charset="0"/>
              </a:rPr>
              <a:t>Modes of Climate Variability: recurring spatial and temporal patterns of climate variations.  </a:t>
            </a:r>
          </a:p>
          <a:p>
            <a:pPr marL="342900" indent="-342900" algn="l">
              <a:spcBef>
                <a:spcPct val="20000"/>
              </a:spcBef>
              <a:buFontTx/>
              <a:buChar char="•"/>
              <a:defRPr/>
            </a:pPr>
            <a:endParaRPr lang="en-US" sz="1100" b="1" kern="0" dirty="0">
              <a:solidFill>
                <a:schemeClr val="tx1">
                  <a:lumMod val="65000"/>
                </a:schemeClr>
              </a:solidFill>
              <a:latin typeface="Microsoft Sans Serif" pitchFamily="34" charset="0"/>
            </a:endParaRPr>
          </a:p>
          <a:p>
            <a:pPr marL="342900" indent="-342900" algn="l">
              <a:spcBef>
                <a:spcPct val="20000"/>
              </a:spcBef>
              <a:buFontTx/>
              <a:buChar char="•"/>
              <a:defRPr/>
            </a:pPr>
            <a:r>
              <a:rPr lang="en-US" b="1" kern="0" dirty="0">
                <a:solidFill>
                  <a:schemeClr val="tx1">
                    <a:lumMod val="65000"/>
                  </a:schemeClr>
                </a:solidFill>
                <a:latin typeface="Microsoft Sans Serif" pitchFamily="34" charset="0"/>
              </a:rPr>
              <a:t>Inter-annual modes: </a:t>
            </a:r>
          </a:p>
          <a:p>
            <a:pPr marL="342900" indent="-342900" algn="l">
              <a:spcBef>
                <a:spcPct val="20000"/>
              </a:spcBef>
              <a:defRPr/>
            </a:pPr>
            <a:r>
              <a:rPr lang="en-US" sz="2400" b="1" kern="0" dirty="0">
                <a:solidFill>
                  <a:schemeClr val="tx1">
                    <a:lumMod val="65000"/>
                  </a:schemeClr>
                </a:solidFill>
                <a:latin typeface="Microsoft Sans Serif" pitchFamily="34" charset="0"/>
              </a:rPr>
              <a:t>	- El Niño-Southern Oscillation (ENSO) </a:t>
            </a:r>
          </a:p>
          <a:p>
            <a:pPr marL="342900" indent="-342900" algn="l">
              <a:spcBef>
                <a:spcPct val="20000"/>
              </a:spcBef>
              <a:defRPr/>
            </a:pPr>
            <a:r>
              <a:rPr lang="en-US" sz="2400" b="1" kern="0" dirty="0">
                <a:solidFill>
                  <a:schemeClr val="tx1">
                    <a:lumMod val="65000"/>
                  </a:schemeClr>
                </a:solidFill>
                <a:latin typeface="Microsoft Sans Serif" pitchFamily="34" charset="0"/>
              </a:rPr>
              <a:t>     </a:t>
            </a:r>
            <a:r>
              <a:rPr lang="en-US" sz="2400" b="1" kern="0" dirty="0">
                <a:latin typeface="Microsoft Sans Serif" pitchFamily="34" charset="0"/>
              </a:rPr>
              <a:t>- North Atlantic Oscillation (NAO)</a:t>
            </a:r>
          </a:p>
          <a:p>
            <a:pPr marL="342900" indent="-342900" algn="l">
              <a:spcBef>
                <a:spcPct val="20000"/>
              </a:spcBef>
              <a:defRPr/>
            </a:pPr>
            <a:r>
              <a:rPr lang="en-US" sz="2400" b="1" kern="0" dirty="0">
                <a:solidFill>
                  <a:schemeClr val="tx1">
                    <a:lumMod val="65000"/>
                  </a:schemeClr>
                </a:solidFill>
                <a:latin typeface="Microsoft Sans Serif" pitchFamily="34" charset="0"/>
              </a:rPr>
              <a:t>	 </a:t>
            </a:r>
            <a:r>
              <a:rPr lang="en-US" sz="2400" b="1" kern="0" dirty="0">
                <a:latin typeface="Microsoft Sans Serif" pitchFamily="34" charset="0"/>
              </a:rPr>
              <a:t>- Arctic Oscillation (AO) or Northern Annular Mode (NAM)</a:t>
            </a:r>
          </a:p>
          <a:p>
            <a:pPr marL="342900" indent="-342900" algn="l">
              <a:spcBef>
                <a:spcPct val="20000"/>
              </a:spcBef>
              <a:defRPr/>
            </a:pPr>
            <a:r>
              <a:rPr lang="en-US" sz="2400" b="1" kern="0" dirty="0">
                <a:solidFill>
                  <a:schemeClr val="tx1">
                    <a:lumMod val="65000"/>
                  </a:schemeClr>
                </a:solidFill>
                <a:latin typeface="Microsoft Sans Serif" pitchFamily="34" charset="0"/>
              </a:rPr>
              <a:t>	 - Southern Annular Mode (SAM), similar to NAM but for S.H.</a:t>
            </a:r>
          </a:p>
          <a:p>
            <a:pPr marL="342900" indent="-342900" algn="l">
              <a:spcBef>
                <a:spcPct val="20000"/>
              </a:spcBef>
              <a:buFontTx/>
              <a:buChar char="•"/>
              <a:defRPr/>
            </a:pPr>
            <a:endParaRPr lang="en-US" sz="1400" b="1" kern="0" dirty="0">
              <a:solidFill>
                <a:schemeClr val="tx1">
                  <a:lumMod val="65000"/>
                </a:schemeClr>
              </a:solidFill>
              <a:latin typeface="Microsoft Sans Serif" pitchFamily="34" charset="0"/>
            </a:endParaRPr>
          </a:p>
          <a:p>
            <a:pPr marL="342900" indent="-342900" algn="l">
              <a:spcBef>
                <a:spcPct val="20000"/>
              </a:spcBef>
              <a:buFontTx/>
              <a:buChar char="•"/>
              <a:defRPr/>
            </a:pPr>
            <a:r>
              <a:rPr lang="en-US" b="1" kern="0" dirty="0">
                <a:solidFill>
                  <a:srgbClr val="C00000"/>
                </a:solidFill>
                <a:latin typeface="Microsoft Sans Serif" pitchFamily="34" charset="0"/>
              </a:rPr>
              <a:t>Decadal to multi-decadal</a:t>
            </a:r>
            <a:r>
              <a:rPr lang="en-US" b="1" kern="0" dirty="0">
                <a:solidFill>
                  <a:schemeClr val="bg1"/>
                </a:solidFill>
                <a:latin typeface="Microsoft Sans Serif" pitchFamily="34" charset="0"/>
              </a:rPr>
              <a:t> modes </a:t>
            </a:r>
            <a:r>
              <a:rPr lang="en-US" sz="2400" b="1" kern="0" dirty="0">
                <a:solidFill>
                  <a:schemeClr val="bg1"/>
                </a:solidFill>
                <a:latin typeface="Microsoft Sans Serif" pitchFamily="34" charset="0"/>
              </a:rPr>
              <a:t>(Liu 2012, JC)</a:t>
            </a:r>
            <a:r>
              <a:rPr lang="en-US" b="1" kern="0" dirty="0">
                <a:solidFill>
                  <a:schemeClr val="bg1"/>
                </a:solidFill>
                <a:latin typeface="Microsoft Sans Serif" pitchFamily="34" charset="0"/>
              </a:rPr>
              <a:t>: </a:t>
            </a:r>
          </a:p>
          <a:p>
            <a:pPr marL="342900" indent="-342900" algn="l">
              <a:spcBef>
                <a:spcPct val="20000"/>
              </a:spcBef>
              <a:defRPr/>
            </a:pPr>
            <a:r>
              <a:rPr lang="en-US" sz="2400" b="1" kern="0" dirty="0">
                <a:solidFill>
                  <a:schemeClr val="bg1"/>
                </a:solidFill>
                <a:latin typeface="Microsoft Sans Serif" pitchFamily="34" charset="0"/>
              </a:rPr>
              <a:t>	- </a:t>
            </a:r>
            <a:r>
              <a:rPr lang="en-US" sz="2400" b="1" kern="0" dirty="0">
                <a:latin typeface="Microsoft Sans Serif" pitchFamily="34" charset="0"/>
              </a:rPr>
              <a:t>Pacific Decadal Oscillation (PDO) </a:t>
            </a:r>
          </a:p>
          <a:p>
            <a:pPr marL="342900" indent="-342900" algn="l">
              <a:spcBef>
                <a:spcPct val="20000"/>
              </a:spcBef>
              <a:defRPr/>
            </a:pPr>
            <a:r>
              <a:rPr lang="en-US" sz="2400" b="1" kern="0" dirty="0">
                <a:latin typeface="Microsoft Sans Serif" pitchFamily="34" charset="0"/>
              </a:rPr>
              <a:t>    - Inter-decadal Pacific Oscillation (IPO)</a:t>
            </a:r>
          </a:p>
          <a:p>
            <a:pPr marL="342900" indent="-342900" algn="l">
              <a:spcBef>
                <a:spcPct val="20000"/>
              </a:spcBef>
              <a:defRPr/>
            </a:pPr>
            <a:r>
              <a:rPr lang="en-US" sz="2400" b="1" kern="0" dirty="0">
                <a:latin typeface="Microsoft Sans Serif" pitchFamily="34" charset="0"/>
              </a:rPr>
              <a:t>	- Atlantic Multi-decadal Oscillation (AMO)</a:t>
            </a:r>
          </a:p>
          <a:p>
            <a:pPr marL="342900" indent="-342900" algn="l">
              <a:spcBef>
                <a:spcPct val="20000"/>
              </a:spcBef>
              <a:defRPr/>
            </a:pPr>
            <a:endParaRPr lang="en-US" sz="2400" b="1" kern="0" dirty="0">
              <a:solidFill>
                <a:schemeClr val="bg1"/>
              </a:solidFill>
              <a:latin typeface="Microsoft Sans Serif"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linds(horizontal)">
                                      <p:cBhvr>
                                        <p:cTn id="7" dur="500"/>
                                        <p:tgtEl>
                                          <p:spTgt spid="8">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linds(horizontal)">
                                      <p:cBhvr>
                                        <p:cTn id="10" dur="500"/>
                                        <p:tgtEl>
                                          <p:spTgt spid="8">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blinds(horizontal)">
                                      <p:cBhvr>
                                        <p:cTn id="13" dur="500"/>
                                        <p:tgtEl>
                                          <p:spTgt spid="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blinds(horizontal)">
                                      <p:cBhvr>
                                        <p:cTn id="16" dur="500"/>
                                        <p:tgtEl>
                                          <p:spTgt spid="8">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Effect transition="in" filter="blinds(horizontal)">
                                      <p:cBhvr>
                                        <p:cTn id="19" dur="500"/>
                                        <p:tgtEl>
                                          <p:spTgt spid="8">
                                            <p:txEl>
                                              <p:pRg st="9" end="9"/>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8">
                                            <p:txEl>
                                              <p:pRg st="10" end="10"/>
                                            </p:txEl>
                                          </p:spTgt>
                                        </p:tgtEl>
                                        <p:attrNameLst>
                                          <p:attrName>style.visibility</p:attrName>
                                        </p:attrNameLst>
                                      </p:cBhvr>
                                      <p:to>
                                        <p:strVal val="visible"/>
                                      </p:to>
                                    </p:set>
                                    <p:animEffect transition="in" filter="blinds(horizontal)">
                                      <p:cBhvr>
                                        <p:cTn id="22" dur="500"/>
                                        <p:tgtEl>
                                          <p:spTgt spid="8">
                                            <p:txEl>
                                              <p:pRg st="10" end="1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
                                            <p:txEl>
                                              <p:pRg st="11" end="11"/>
                                            </p:txEl>
                                          </p:spTgt>
                                        </p:tgtEl>
                                        <p:attrNameLst>
                                          <p:attrName>style.visibility</p:attrName>
                                        </p:attrNameLst>
                                      </p:cBhvr>
                                      <p:to>
                                        <p:strVal val="visible"/>
                                      </p:to>
                                    </p:set>
                                    <p:animEffect transition="in" filter="blinds(horizontal)">
                                      <p:cBhvr>
                                        <p:cTn id="25"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ED423F-6F55-4C5D-81BF-5F4F5342CD86}"/>
              </a:ext>
            </a:extLst>
          </p:cNvPr>
          <p:cNvSpPr>
            <a:spLocks noGrp="1"/>
          </p:cNvSpPr>
          <p:nvPr>
            <p:ph type="sldNum" sz="quarter" idx="12"/>
          </p:nvPr>
        </p:nvSpPr>
        <p:spPr/>
        <p:txBody>
          <a:bodyPr/>
          <a:lstStyle/>
          <a:p>
            <a:pPr>
              <a:defRPr/>
            </a:pPr>
            <a:fld id="{11004247-48B2-4E85-AE06-0779406BEB7B}" type="slidenum">
              <a:rPr lang="en-US" smtClean="0"/>
              <a:pPr>
                <a:defRPr/>
              </a:pPr>
              <a:t>40</a:t>
            </a:fld>
            <a:endParaRPr lang="en-US"/>
          </a:p>
        </p:txBody>
      </p:sp>
      <p:pic>
        <p:nvPicPr>
          <p:cNvPr id="4" name="Picture 3">
            <a:extLst>
              <a:ext uri="{FF2B5EF4-FFF2-40B4-BE49-F238E27FC236}">
                <a16:creationId xmlns:a16="http://schemas.microsoft.com/office/drawing/2014/main" id="{28B6BDFF-609A-46C4-97FC-C19A31A3A434}"/>
              </a:ext>
            </a:extLst>
          </p:cNvPr>
          <p:cNvPicPr>
            <a:picLocks noChangeAspect="1"/>
          </p:cNvPicPr>
          <p:nvPr/>
        </p:nvPicPr>
        <p:blipFill>
          <a:blip r:embed="rId3"/>
          <a:stretch>
            <a:fillRect/>
          </a:stretch>
        </p:blipFill>
        <p:spPr>
          <a:xfrm>
            <a:off x="0" y="609600"/>
            <a:ext cx="9144000" cy="5094897"/>
          </a:xfrm>
          <a:prstGeom prst="rect">
            <a:avLst/>
          </a:prstGeom>
        </p:spPr>
      </p:pic>
      <p:sp>
        <p:nvSpPr>
          <p:cNvPr id="5" name="TextBox 4">
            <a:extLst>
              <a:ext uri="{FF2B5EF4-FFF2-40B4-BE49-F238E27FC236}">
                <a16:creationId xmlns:a16="http://schemas.microsoft.com/office/drawing/2014/main" id="{28EF2873-36DF-422C-96C9-A6AB9D85D14E}"/>
              </a:ext>
            </a:extLst>
          </p:cNvPr>
          <p:cNvSpPr txBox="1"/>
          <p:nvPr/>
        </p:nvSpPr>
        <p:spPr>
          <a:xfrm>
            <a:off x="76200" y="152400"/>
            <a:ext cx="8686800" cy="461665"/>
          </a:xfrm>
          <a:prstGeom prst="rect">
            <a:avLst/>
          </a:prstGeom>
          <a:noFill/>
        </p:spPr>
        <p:txBody>
          <a:bodyPr wrap="square" rtlCol="0">
            <a:spAutoFit/>
          </a:bodyPr>
          <a:lstStyle/>
          <a:p>
            <a:r>
              <a:rPr lang="en-US" sz="2400" b="1" dirty="0">
                <a:solidFill>
                  <a:srgbClr val="C00000"/>
                </a:solidFill>
              </a:rPr>
              <a:t>AMV  Exists in Long Control Runs of Coupled Models</a:t>
            </a:r>
          </a:p>
        </p:txBody>
      </p:sp>
      <p:sp>
        <p:nvSpPr>
          <p:cNvPr id="6" name="TextBox 5">
            <a:extLst>
              <a:ext uri="{FF2B5EF4-FFF2-40B4-BE49-F238E27FC236}">
                <a16:creationId xmlns:a16="http://schemas.microsoft.com/office/drawing/2014/main" id="{EFA67666-CD52-437A-9F74-3E2AAC8494DD}"/>
              </a:ext>
            </a:extLst>
          </p:cNvPr>
          <p:cNvSpPr txBox="1"/>
          <p:nvPr/>
        </p:nvSpPr>
        <p:spPr>
          <a:xfrm>
            <a:off x="6324600" y="6062246"/>
            <a:ext cx="2514600" cy="338554"/>
          </a:xfrm>
          <a:prstGeom prst="rect">
            <a:avLst/>
          </a:prstGeom>
          <a:noFill/>
        </p:spPr>
        <p:txBody>
          <a:bodyPr wrap="square">
            <a:spAutoFit/>
          </a:bodyPr>
          <a:lstStyle/>
          <a:p>
            <a:r>
              <a:rPr lang="en-US" sz="1600" dirty="0">
                <a:solidFill>
                  <a:srgbClr val="000000"/>
                </a:solidFill>
                <a:latin typeface="Minion Pro"/>
              </a:rPr>
              <a:t>Dai et al. (2005, J Climate)</a:t>
            </a:r>
            <a:r>
              <a:rPr lang="en-US" sz="1600" b="0" i="0" u="none" strike="noStrike" baseline="0" dirty="0">
                <a:solidFill>
                  <a:srgbClr val="000000"/>
                </a:solidFill>
                <a:latin typeface="Minion Pro"/>
              </a:rPr>
              <a:t> </a:t>
            </a:r>
            <a:endParaRPr lang="en-US" sz="1600" dirty="0"/>
          </a:p>
        </p:txBody>
      </p:sp>
      <p:sp>
        <p:nvSpPr>
          <p:cNvPr id="8" name="TextBox 7">
            <a:extLst>
              <a:ext uri="{FF2B5EF4-FFF2-40B4-BE49-F238E27FC236}">
                <a16:creationId xmlns:a16="http://schemas.microsoft.com/office/drawing/2014/main" id="{6C2D11ED-0486-4C6F-97E7-4C292BA6197D}"/>
              </a:ext>
            </a:extLst>
          </p:cNvPr>
          <p:cNvSpPr txBox="1"/>
          <p:nvPr/>
        </p:nvSpPr>
        <p:spPr>
          <a:xfrm>
            <a:off x="-152400" y="6000690"/>
            <a:ext cx="4953000" cy="400110"/>
          </a:xfrm>
          <a:prstGeom prst="rect">
            <a:avLst/>
          </a:prstGeom>
          <a:noFill/>
        </p:spPr>
        <p:txBody>
          <a:bodyPr wrap="square">
            <a:spAutoFit/>
          </a:bodyPr>
          <a:lstStyle/>
          <a:p>
            <a:r>
              <a:rPr lang="en-US" sz="2000" b="1" dirty="0">
                <a:solidFill>
                  <a:srgbClr val="C00000"/>
                </a:solidFill>
              </a:rPr>
              <a:t>Conclusion: Internally-generated mode</a:t>
            </a:r>
            <a:endParaRPr lang="en-US" sz="2000" dirty="0"/>
          </a:p>
        </p:txBody>
      </p:sp>
    </p:spTree>
    <p:extLst>
      <p:ext uri="{BB962C8B-B14F-4D97-AF65-F5344CB8AC3E}">
        <p14:creationId xmlns:p14="http://schemas.microsoft.com/office/powerpoint/2010/main" val="814724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081622-5057-4AFE-BC80-269930D84141}"/>
              </a:ext>
            </a:extLst>
          </p:cNvPr>
          <p:cNvSpPr>
            <a:spLocks noGrp="1"/>
          </p:cNvSpPr>
          <p:nvPr>
            <p:ph type="sldNum" sz="quarter" idx="12"/>
          </p:nvPr>
        </p:nvSpPr>
        <p:spPr/>
        <p:txBody>
          <a:bodyPr/>
          <a:lstStyle/>
          <a:p>
            <a:pPr>
              <a:defRPr/>
            </a:pPr>
            <a:fld id="{11004247-48B2-4E85-AE06-0779406BEB7B}" type="slidenum">
              <a:rPr lang="en-US" smtClean="0"/>
              <a:pPr>
                <a:defRPr/>
              </a:pPr>
              <a:t>41</a:t>
            </a:fld>
            <a:endParaRPr lang="en-US"/>
          </a:p>
        </p:txBody>
      </p:sp>
      <p:pic>
        <p:nvPicPr>
          <p:cNvPr id="4" name="Picture 3">
            <a:extLst>
              <a:ext uri="{FF2B5EF4-FFF2-40B4-BE49-F238E27FC236}">
                <a16:creationId xmlns:a16="http://schemas.microsoft.com/office/drawing/2014/main" id="{3896423B-361A-4B1A-BC3E-391B8A816BD3}"/>
              </a:ext>
            </a:extLst>
          </p:cNvPr>
          <p:cNvPicPr>
            <a:picLocks noChangeAspect="1"/>
          </p:cNvPicPr>
          <p:nvPr/>
        </p:nvPicPr>
        <p:blipFill>
          <a:blip r:embed="rId2"/>
          <a:stretch>
            <a:fillRect/>
          </a:stretch>
        </p:blipFill>
        <p:spPr>
          <a:xfrm>
            <a:off x="76200" y="885422"/>
            <a:ext cx="5105400" cy="5896378"/>
          </a:xfrm>
          <a:prstGeom prst="rect">
            <a:avLst/>
          </a:prstGeom>
        </p:spPr>
      </p:pic>
      <p:pic>
        <p:nvPicPr>
          <p:cNvPr id="6" name="Picture 5">
            <a:extLst>
              <a:ext uri="{FF2B5EF4-FFF2-40B4-BE49-F238E27FC236}">
                <a16:creationId xmlns:a16="http://schemas.microsoft.com/office/drawing/2014/main" id="{21D9FE52-6FE9-48A3-B12E-BFE22F26E3AA}"/>
              </a:ext>
            </a:extLst>
          </p:cNvPr>
          <p:cNvPicPr>
            <a:picLocks noChangeAspect="1"/>
          </p:cNvPicPr>
          <p:nvPr/>
        </p:nvPicPr>
        <p:blipFill>
          <a:blip r:embed="rId3"/>
          <a:stretch>
            <a:fillRect/>
          </a:stretch>
        </p:blipFill>
        <p:spPr>
          <a:xfrm>
            <a:off x="5181600" y="1143000"/>
            <a:ext cx="3962400" cy="2158556"/>
          </a:xfrm>
          <a:prstGeom prst="rect">
            <a:avLst/>
          </a:prstGeom>
        </p:spPr>
      </p:pic>
      <p:sp>
        <p:nvSpPr>
          <p:cNvPr id="7" name="TextBox 6">
            <a:extLst>
              <a:ext uri="{FF2B5EF4-FFF2-40B4-BE49-F238E27FC236}">
                <a16:creationId xmlns:a16="http://schemas.microsoft.com/office/drawing/2014/main" id="{236657E0-AECC-452A-BD53-0851DBFCE1A6}"/>
              </a:ext>
            </a:extLst>
          </p:cNvPr>
          <p:cNvSpPr txBox="1"/>
          <p:nvPr/>
        </p:nvSpPr>
        <p:spPr>
          <a:xfrm>
            <a:off x="228600" y="152400"/>
            <a:ext cx="8686800" cy="461665"/>
          </a:xfrm>
          <a:prstGeom prst="rect">
            <a:avLst/>
          </a:prstGeom>
          <a:noFill/>
        </p:spPr>
        <p:txBody>
          <a:bodyPr wrap="square" rtlCol="0">
            <a:spAutoFit/>
          </a:bodyPr>
          <a:lstStyle/>
          <a:p>
            <a:r>
              <a:rPr lang="en-US" sz="2400" b="1" dirty="0">
                <a:solidFill>
                  <a:srgbClr val="C00000"/>
                </a:solidFill>
              </a:rPr>
              <a:t>AMV  Exists in Greenland Ice-core data before Instrumental Records</a:t>
            </a:r>
          </a:p>
        </p:txBody>
      </p:sp>
      <p:sp>
        <p:nvSpPr>
          <p:cNvPr id="9" name="TextBox 8">
            <a:extLst>
              <a:ext uri="{FF2B5EF4-FFF2-40B4-BE49-F238E27FC236}">
                <a16:creationId xmlns:a16="http://schemas.microsoft.com/office/drawing/2014/main" id="{B00218A6-2DB0-46F6-916E-62CB742457B2}"/>
              </a:ext>
            </a:extLst>
          </p:cNvPr>
          <p:cNvSpPr txBox="1"/>
          <p:nvPr/>
        </p:nvSpPr>
        <p:spPr>
          <a:xfrm>
            <a:off x="5334000" y="728246"/>
            <a:ext cx="2514600" cy="338554"/>
          </a:xfrm>
          <a:prstGeom prst="rect">
            <a:avLst/>
          </a:prstGeom>
          <a:noFill/>
        </p:spPr>
        <p:txBody>
          <a:bodyPr wrap="square">
            <a:spAutoFit/>
          </a:bodyPr>
          <a:lstStyle/>
          <a:p>
            <a:r>
              <a:rPr lang="en-US" sz="1600" b="0" i="0" u="none" strike="noStrike" baseline="0" dirty="0" err="1">
                <a:solidFill>
                  <a:srgbClr val="000000"/>
                </a:solidFill>
                <a:latin typeface="Minion Pro"/>
              </a:rPr>
              <a:t>Chylek</a:t>
            </a:r>
            <a:r>
              <a:rPr lang="en-US" sz="1600" dirty="0">
                <a:solidFill>
                  <a:srgbClr val="000000"/>
                </a:solidFill>
                <a:latin typeface="Minion Pro"/>
              </a:rPr>
              <a:t> et al. (2011, GRL)</a:t>
            </a:r>
            <a:r>
              <a:rPr lang="en-US" sz="1600" b="0" i="0" u="none" strike="noStrike" baseline="0" dirty="0">
                <a:solidFill>
                  <a:srgbClr val="000000"/>
                </a:solidFill>
                <a:latin typeface="Minion Pro"/>
              </a:rPr>
              <a:t> </a:t>
            </a:r>
            <a:endParaRPr lang="en-US" sz="1600" dirty="0"/>
          </a:p>
        </p:txBody>
      </p:sp>
      <p:sp>
        <p:nvSpPr>
          <p:cNvPr id="8" name="TextBox 7">
            <a:extLst>
              <a:ext uri="{FF2B5EF4-FFF2-40B4-BE49-F238E27FC236}">
                <a16:creationId xmlns:a16="http://schemas.microsoft.com/office/drawing/2014/main" id="{8ACBA72A-5C5D-4ABE-BE14-64BB081FD84A}"/>
              </a:ext>
            </a:extLst>
          </p:cNvPr>
          <p:cNvSpPr txBox="1"/>
          <p:nvPr/>
        </p:nvSpPr>
        <p:spPr>
          <a:xfrm>
            <a:off x="4800600" y="4038600"/>
            <a:ext cx="4495800" cy="400110"/>
          </a:xfrm>
          <a:prstGeom prst="rect">
            <a:avLst/>
          </a:prstGeom>
          <a:noFill/>
        </p:spPr>
        <p:txBody>
          <a:bodyPr wrap="square">
            <a:spAutoFit/>
          </a:bodyPr>
          <a:lstStyle/>
          <a:p>
            <a:r>
              <a:rPr lang="en-US" sz="2000" b="1" dirty="0">
                <a:solidFill>
                  <a:srgbClr val="C00000"/>
                </a:solidFill>
              </a:rPr>
              <a:t>Conclusion: Internally-generated mode</a:t>
            </a:r>
            <a:endParaRPr lang="en-US" sz="2000" dirty="0"/>
          </a:p>
        </p:txBody>
      </p:sp>
    </p:spTree>
    <p:extLst>
      <p:ext uri="{BB962C8B-B14F-4D97-AF65-F5344CB8AC3E}">
        <p14:creationId xmlns:p14="http://schemas.microsoft.com/office/powerpoint/2010/main" val="2159392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Dynamics of PDO, IPO and AMO</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42</a:t>
            </a:fld>
            <a:endParaRPr lang="en-US" dirty="0">
              <a:solidFill>
                <a:srgbClr val="000000"/>
              </a:solidFill>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762000"/>
            <a:ext cx="9067800" cy="57912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It is still an active research area.</a:t>
            </a:r>
          </a:p>
          <a:p>
            <a:pPr marL="342900" indent="-342900" algn="l">
              <a:spcBef>
                <a:spcPct val="20000"/>
              </a:spcBef>
              <a:buFontTx/>
              <a:buChar char="•"/>
              <a:defRPr/>
            </a:pPr>
            <a:endParaRPr lang="en-US" sz="11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Modeling studies suggest that they are likely result from stochastic forcing (i.e., random weather events).</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For PDO and IPO, T changes in the wind-driven upper oceans in the Pacific are important. The two are likely closely coupled.</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For AMO, the Atlantic meridional overturning circulation is important, and it may be coupled with the NAO. </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Their time scale is thought  to be mainly determined by </a:t>
            </a:r>
            <a:r>
              <a:rPr lang="en-US" sz="2400" b="1" kern="0" dirty="0" err="1">
                <a:latin typeface="Microsoft Sans Serif" pitchFamily="34" charset="0"/>
              </a:rPr>
              <a:t>Rossby</a:t>
            </a:r>
            <a:r>
              <a:rPr lang="en-US" sz="2400" b="1" kern="0" dirty="0">
                <a:latin typeface="Microsoft Sans Serif" pitchFamily="34" charset="0"/>
              </a:rPr>
              <a:t> wave propagation in the </a:t>
            </a:r>
            <a:r>
              <a:rPr lang="en-US" sz="2400" b="1" kern="0" dirty="0" err="1">
                <a:latin typeface="Microsoft Sans Serif" pitchFamily="34" charset="0"/>
              </a:rPr>
              <a:t>extratropics</a:t>
            </a:r>
            <a:r>
              <a:rPr lang="en-US" sz="2400" b="1" kern="0" dirty="0">
                <a:latin typeface="Microsoft Sans Serif" pitchFamily="34" charset="0"/>
              </a:rPr>
              <a:t> </a:t>
            </a:r>
            <a:r>
              <a:rPr lang="en-US" sz="2400" b="1" kern="0" dirty="0">
                <a:solidFill>
                  <a:schemeClr val="tx2"/>
                </a:solidFill>
                <a:latin typeface="Microsoft Sans Serif" pitchFamily="34" charset="0"/>
              </a:rPr>
              <a:t>within</a:t>
            </a:r>
            <a:r>
              <a:rPr lang="en-US" sz="2400" b="1" kern="0" dirty="0">
                <a:latin typeface="Microsoft Sans Serif" pitchFamily="34" charset="0"/>
              </a:rPr>
              <a:t> the Pacific and Atlantic Ocean.</a:t>
            </a:r>
          </a:p>
          <a:p>
            <a:pPr marL="342900" indent="-342900" algn="l">
              <a:spcBef>
                <a:spcPct val="20000"/>
              </a:spcBef>
              <a:buFont typeface="Arial" pitchFamily="34" charset="0"/>
              <a:buChar char="•"/>
              <a:defRPr/>
            </a:pPr>
            <a:endParaRPr lang="en-US" sz="1200" b="1" kern="0" dirty="0">
              <a:latin typeface="Microsoft Sans Serif" pitchFamily="34" charset="0"/>
            </a:endParaRPr>
          </a:p>
          <a:p>
            <a:pPr marL="342900" indent="-342900" algn="l">
              <a:spcBef>
                <a:spcPct val="20000"/>
              </a:spcBef>
              <a:buFont typeface="Arial" pitchFamily="34" charset="0"/>
              <a:buChar char="•"/>
              <a:defRPr/>
            </a:pPr>
            <a:r>
              <a:rPr lang="en-US" sz="2400" b="1" kern="0" dirty="0">
                <a:latin typeface="Microsoft Sans Serif" pitchFamily="34" charset="0"/>
              </a:rPr>
              <a:t>See Liu (</a:t>
            </a:r>
            <a:r>
              <a:rPr lang="en-US" sz="2000" b="1" kern="0" dirty="0">
                <a:latin typeface="Microsoft Sans Serif" pitchFamily="34" charset="0"/>
              </a:rPr>
              <a:t>2012,</a:t>
            </a:r>
            <a:r>
              <a:rPr lang="en-US" sz="2400" b="1" kern="0" dirty="0">
                <a:latin typeface="Microsoft Sans Serif" pitchFamily="34" charset="0"/>
              </a:rPr>
              <a:t> </a:t>
            </a:r>
            <a:r>
              <a:rPr lang="en-US" sz="2000" b="1" i="1" kern="0" dirty="0">
                <a:latin typeface="Microsoft Sans Serif" pitchFamily="34" charset="0"/>
              </a:rPr>
              <a:t>J. Climate</a:t>
            </a:r>
            <a:r>
              <a:rPr lang="en-US" sz="2400" b="1" kern="0" dirty="0">
                <a:latin typeface="Microsoft Sans Serif" pitchFamily="34" charset="0"/>
              </a:rPr>
              <a:t>) for more discussions.  </a:t>
            </a:r>
          </a:p>
          <a:p>
            <a:pPr marL="342900" indent="-342900" algn="l">
              <a:spcBef>
                <a:spcPct val="20000"/>
              </a:spcBef>
              <a:defRPr/>
            </a:pPr>
            <a:r>
              <a:rPr lang="en-US" sz="2400" b="1" kern="0" dirty="0">
                <a:latin typeface="Microsoft Sans Serif" pitchFamily="34" charset="0"/>
              </a:rPr>
              <a:t> </a:t>
            </a:r>
          </a:p>
        </p:txBody>
      </p:sp>
    </p:spTree>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3D3ADC-3FA2-4500-B57A-6C79CE43F110}"/>
              </a:ext>
            </a:extLst>
          </p:cNvPr>
          <p:cNvSpPr>
            <a:spLocks noGrp="1"/>
          </p:cNvSpPr>
          <p:nvPr>
            <p:ph type="sldNum" sz="quarter" idx="12"/>
          </p:nvPr>
        </p:nvSpPr>
        <p:spPr/>
        <p:txBody>
          <a:bodyPr/>
          <a:lstStyle/>
          <a:p>
            <a:pPr>
              <a:defRPr/>
            </a:pPr>
            <a:fld id="{11004247-48B2-4E85-AE06-0779406BEB7B}" type="slidenum">
              <a:rPr lang="en-US" smtClean="0"/>
              <a:pPr>
                <a:defRPr/>
              </a:pPr>
              <a:t>43</a:t>
            </a:fld>
            <a:endParaRPr lang="en-US"/>
          </a:p>
        </p:txBody>
      </p:sp>
      <p:pic>
        <p:nvPicPr>
          <p:cNvPr id="4" name="Picture 3">
            <a:extLst>
              <a:ext uri="{FF2B5EF4-FFF2-40B4-BE49-F238E27FC236}">
                <a16:creationId xmlns:a16="http://schemas.microsoft.com/office/drawing/2014/main" id="{76D92BC1-86F7-4EE0-8947-B0EBA789BAAB}"/>
              </a:ext>
            </a:extLst>
          </p:cNvPr>
          <p:cNvPicPr>
            <a:picLocks noChangeAspect="1"/>
          </p:cNvPicPr>
          <p:nvPr/>
        </p:nvPicPr>
        <p:blipFill>
          <a:blip r:embed="rId2"/>
          <a:stretch>
            <a:fillRect/>
          </a:stretch>
        </p:blipFill>
        <p:spPr>
          <a:xfrm>
            <a:off x="0" y="457200"/>
            <a:ext cx="9144000" cy="6375882"/>
          </a:xfrm>
          <a:prstGeom prst="rect">
            <a:avLst/>
          </a:prstGeom>
        </p:spPr>
      </p:pic>
      <p:sp>
        <p:nvSpPr>
          <p:cNvPr id="6" name="TextBox 5">
            <a:extLst>
              <a:ext uri="{FF2B5EF4-FFF2-40B4-BE49-F238E27FC236}">
                <a16:creationId xmlns:a16="http://schemas.microsoft.com/office/drawing/2014/main" id="{6C3E64BC-BF04-43B9-B939-E5858C99910B}"/>
              </a:ext>
            </a:extLst>
          </p:cNvPr>
          <p:cNvSpPr txBox="1"/>
          <p:nvPr/>
        </p:nvSpPr>
        <p:spPr>
          <a:xfrm>
            <a:off x="0" y="-11720"/>
            <a:ext cx="8991600" cy="523220"/>
          </a:xfrm>
          <a:prstGeom prst="rect">
            <a:avLst/>
          </a:prstGeom>
          <a:noFill/>
        </p:spPr>
        <p:txBody>
          <a:bodyPr wrap="square">
            <a:spAutoFit/>
          </a:bodyPr>
          <a:lstStyle/>
          <a:p>
            <a:r>
              <a:rPr lang="en-US" b="1" dirty="0">
                <a:solidFill>
                  <a:schemeClr val="tx2"/>
                </a:solidFill>
                <a:latin typeface="Arial" charset="0"/>
                <a:ea typeface="SimSun" pitchFamily="2" charset="-122"/>
              </a:rPr>
              <a:t>Interactions Among AMV, AMOC and NAO</a:t>
            </a:r>
            <a:endParaRPr lang="en-US" dirty="0">
              <a:solidFill>
                <a:schemeClr val="tx2"/>
              </a:solidFill>
            </a:endParaRPr>
          </a:p>
        </p:txBody>
      </p:sp>
      <p:sp>
        <p:nvSpPr>
          <p:cNvPr id="7" name="TextBox 6">
            <a:extLst>
              <a:ext uri="{FF2B5EF4-FFF2-40B4-BE49-F238E27FC236}">
                <a16:creationId xmlns:a16="http://schemas.microsoft.com/office/drawing/2014/main" id="{2577606D-460E-444E-91B5-29471BB7F630}"/>
              </a:ext>
            </a:extLst>
          </p:cNvPr>
          <p:cNvSpPr txBox="1"/>
          <p:nvPr/>
        </p:nvSpPr>
        <p:spPr>
          <a:xfrm>
            <a:off x="7162800" y="4828401"/>
            <a:ext cx="2133600" cy="276999"/>
          </a:xfrm>
          <a:prstGeom prst="rect">
            <a:avLst/>
          </a:prstGeom>
          <a:noFill/>
        </p:spPr>
        <p:txBody>
          <a:bodyPr wrap="square">
            <a:spAutoFit/>
          </a:bodyPr>
          <a:lstStyle/>
          <a:p>
            <a:r>
              <a:rPr lang="en-US" sz="1200" b="1" dirty="0"/>
              <a:t>Sutton et al. (2018</a:t>
            </a:r>
            <a:r>
              <a:rPr lang="en-US" sz="1100" b="1" dirty="0"/>
              <a:t>)</a:t>
            </a:r>
            <a:endParaRPr lang="en-US" sz="1200" dirty="0"/>
          </a:p>
        </p:txBody>
      </p:sp>
    </p:spTree>
    <p:extLst>
      <p:ext uri="{BB962C8B-B14F-4D97-AF65-F5344CB8AC3E}">
        <p14:creationId xmlns:p14="http://schemas.microsoft.com/office/powerpoint/2010/main" val="971357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4B02B1-499A-4C62-8CBD-1F063415CB8C}"/>
              </a:ext>
            </a:extLst>
          </p:cNvPr>
          <p:cNvSpPr>
            <a:spLocks noGrp="1"/>
          </p:cNvSpPr>
          <p:nvPr>
            <p:ph type="sldNum" sz="quarter" idx="12"/>
          </p:nvPr>
        </p:nvSpPr>
        <p:spPr/>
        <p:txBody>
          <a:bodyPr/>
          <a:lstStyle/>
          <a:p>
            <a:pPr>
              <a:defRPr/>
            </a:pPr>
            <a:fld id="{11004247-48B2-4E85-AE06-0779406BEB7B}" type="slidenum">
              <a:rPr lang="en-US" smtClean="0"/>
              <a:pPr>
                <a:defRPr/>
              </a:pPr>
              <a:t>44</a:t>
            </a:fld>
            <a:endParaRPr lang="en-US"/>
          </a:p>
        </p:txBody>
      </p:sp>
      <p:pic>
        <p:nvPicPr>
          <p:cNvPr id="4" name="Picture 3">
            <a:extLst>
              <a:ext uri="{FF2B5EF4-FFF2-40B4-BE49-F238E27FC236}">
                <a16:creationId xmlns:a16="http://schemas.microsoft.com/office/drawing/2014/main" id="{77992739-FB03-49FB-B821-D22A3B358824}"/>
              </a:ext>
            </a:extLst>
          </p:cNvPr>
          <p:cNvPicPr>
            <a:picLocks noChangeAspect="1"/>
          </p:cNvPicPr>
          <p:nvPr/>
        </p:nvPicPr>
        <p:blipFill>
          <a:blip r:embed="rId2"/>
          <a:stretch>
            <a:fillRect/>
          </a:stretch>
        </p:blipFill>
        <p:spPr>
          <a:xfrm>
            <a:off x="302559" y="609599"/>
            <a:ext cx="8384241" cy="6200691"/>
          </a:xfrm>
          <a:prstGeom prst="rect">
            <a:avLst/>
          </a:prstGeom>
        </p:spPr>
      </p:pic>
      <p:sp>
        <p:nvSpPr>
          <p:cNvPr id="8" name="TextBox 7">
            <a:extLst>
              <a:ext uri="{FF2B5EF4-FFF2-40B4-BE49-F238E27FC236}">
                <a16:creationId xmlns:a16="http://schemas.microsoft.com/office/drawing/2014/main" id="{17211E2B-D487-4AAB-A1F5-ED4574F7C5A1}"/>
              </a:ext>
            </a:extLst>
          </p:cNvPr>
          <p:cNvSpPr txBox="1"/>
          <p:nvPr/>
        </p:nvSpPr>
        <p:spPr>
          <a:xfrm>
            <a:off x="-76200" y="-19110"/>
            <a:ext cx="9296400" cy="584775"/>
          </a:xfrm>
          <a:prstGeom prst="rect">
            <a:avLst/>
          </a:prstGeom>
          <a:noFill/>
        </p:spPr>
        <p:txBody>
          <a:bodyPr wrap="square">
            <a:spAutoFit/>
          </a:bodyPr>
          <a:lstStyle/>
          <a:p>
            <a:r>
              <a:rPr lang="en-US" sz="2000" b="1" dirty="0">
                <a:solidFill>
                  <a:schemeClr val="tx2"/>
                </a:solidFill>
                <a:latin typeface="Arial" charset="0"/>
                <a:ea typeface="SimSun" pitchFamily="2" charset="-122"/>
              </a:rPr>
              <a:t>Observed and Simulated Atlantic Influence on Pacific SST &amp; 850hPa Winds</a:t>
            </a:r>
          </a:p>
          <a:p>
            <a:r>
              <a:rPr lang="en-US" sz="1200" b="1" dirty="0">
                <a:solidFill>
                  <a:srgbClr val="C00000"/>
                </a:solidFill>
                <a:latin typeface="Arial" charset="0"/>
                <a:ea typeface="SimSun" pitchFamily="2" charset="-122"/>
              </a:rPr>
              <a:t>Regression patterns with tropical Atlantic SST (1980-2005)</a:t>
            </a:r>
            <a:endParaRPr lang="en-US" sz="1200" dirty="0">
              <a:solidFill>
                <a:srgbClr val="C00000"/>
              </a:solidFill>
            </a:endParaRPr>
          </a:p>
        </p:txBody>
      </p:sp>
      <p:sp>
        <p:nvSpPr>
          <p:cNvPr id="9" name="TextBox 8">
            <a:extLst>
              <a:ext uri="{FF2B5EF4-FFF2-40B4-BE49-F238E27FC236}">
                <a16:creationId xmlns:a16="http://schemas.microsoft.com/office/drawing/2014/main" id="{B4A442C0-92CB-4303-A289-93F21147E615}"/>
              </a:ext>
            </a:extLst>
          </p:cNvPr>
          <p:cNvSpPr txBox="1"/>
          <p:nvPr/>
        </p:nvSpPr>
        <p:spPr>
          <a:xfrm>
            <a:off x="6705600" y="6428601"/>
            <a:ext cx="2133600" cy="276999"/>
          </a:xfrm>
          <a:prstGeom prst="rect">
            <a:avLst/>
          </a:prstGeom>
          <a:noFill/>
        </p:spPr>
        <p:txBody>
          <a:bodyPr wrap="square">
            <a:spAutoFit/>
          </a:bodyPr>
          <a:lstStyle/>
          <a:p>
            <a:r>
              <a:rPr lang="en-US" sz="1200" b="1" dirty="0"/>
              <a:t>Cai et al. (2019</a:t>
            </a:r>
            <a:r>
              <a:rPr lang="en-US" sz="1100" b="1" dirty="0"/>
              <a:t>)</a:t>
            </a:r>
            <a:endParaRPr lang="en-US" sz="1200" dirty="0"/>
          </a:p>
        </p:txBody>
      </p:sp>
    </p:spTree>
    <p:extLst>
      <p:ext uri="{BB962C8B-B14F-4D97-AF65-F5344CB8AC3E}">
        <p14:creationId xmlns:p14="http://schemas.microsoft.com/office/powerpoint/2010/main" val="292354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F3EF09-B93D-4145-9D25-E9B8B200BDEC}"/>
              </a:ext>
            </a:extLst>
          </p:cNvPr>
          <p:cNvSpPr>
            <a:spLocks noGrp="1"/>
          </p:cNvSpPr>
          <p:nvPr>
            <p:ph type="sldNum" sz="quarter" idx="12"/>
          </p:nvPr>
        </p:nvSpPr>
        <p:spPr/>
        <p:txBody>
          <a:bodyPr/>
          <a:lstStyle/>
          <a:p>
            <a:pPr>
              <a:defRPr/>
            </a:pPr>
            <a:fld id="{11004247-48B2-4E85-AE06-0779406BEB7B}" type="slidenum">
              <a:rPr lang="en-US" smtClean="0"/>
              <a:pPr>
                <a:defRPr/>
              </a:pPr>
              <a:t>45</a:t>
            </a:fld>
            <a:endParaRPr lang="en-US"/>
          </a:p>
        </p:txBody>
      </p:sp>
      <p:pic>
        <p:nvPicPr>
          <p:cNvPr id="4" name="Picture 3">
            <a:extLst>
              <a:ext uri="{FF2B5EF4-FFF2-40B4-BE49-F238E27FC236}">
                <a16:creationId xmlns:a16="http://schemas.microsoft.com/office/drawing/2014/main" id="{E9098503-DEC9-4B86-9ED8-3B8AA489323D}"/>
              </a:ext>
            </a:extLst>
          </p:cNvPr>
          <p:cNvPicPr>
            <a:picLocks noChangeAspect="1"/>
          </p:cNvPicPr>
          <p:nvPr/>
        </p:nvPicPr>
        <p:blipFill>
          <a:blip r:embed="rId2"/>
          <a:stretch>
            <a:fillRect/>
          </a:stretch>
        </p:blipFill>
        <p:spPr>
          <a:xfrm>
            <a:off x="1143000" y="76200"/>
            <a:ext cx="5181600" cy="1938972"/>
          </a:xfrm>
          <a:prstGeom prst="rect">
            <a:avLst/>
          </a:prstGeom>
        </p:spPr>
      </p:pic>
      <p:pic>
        <p:nvPicPr>
          <p:cNvPr id="6" name="Picture 5">
            <a:extLst>
              <a:ext uri="{FF2B5EF4-FFF2-40B4-BE49-F238E27FC236}">
                <a16:creationId xmlns:a16="http://schemas.microsoft.com/office/drawing/2014/main" id="{EC7CC16F-242B-45ED-B56D-9A6FBD5B8B6B}"/>
              </a:ext>
            </a:extLst>
          </p:cNvPr>
          <p:cNvPicPr>
            <a:picLocks noChangeAspect="1"/>
          </p:cNvPicPr>
          <p:nvPr/>
        </p:nvPicPr>
        <p:blipFill>
          <a:blip r:embed="rId3"/>
          <a:stretch>
            <a:fillRect/>
          </a:stretch>
        </p:blipFill>
        <p:spPr>
          <a:xfrm>
            <a:off x="1143000" y="2125323"/>
            <a:ext cx="5410200" cy="2065677"/>
          </a:xfrm>
          <a:prstGeom prst="rect">
            <a:avLst/>
          </a:prstGeom>
        </p:spPr>
      </p:pic>
      <p:pic>
        <p:nvPicPr>
          <p:cNvPr id="8" name="Picture 7">
            <a:extLst>
              <a:ext uri="{FF2B5EF4-FFF2-40B4-BE49-F238E27FC236}">
                <a16:creationId xmlns:a16="http://schemas.microsoft.com/office/drawing/2014/main" id="{F9A8B0EF-7F5A-408D-8882-610EC43D2C6A}"/>
              </a:ext>
            </a:extLst>
          </p:cNvPr>
          <p:cNvPicPr>
            <a:picLocks noChangeAspect="1"/>
          </p:cNvPicPr>
          <p:nvPr/>
        </p:nvPicPr>
        <p:blipFill>
          <a:blip r:embed="rId4"/>
          <a:stretch>
            <a:fillRect/>
          </a:stretch>
        </p:blipFill>
        <p:spPr>
          <a:xfrm>
            <a:off x="1143000" y="4292535"/>
            <a:ext cx="6324600" cy="2554515"/>
          </a:xfrm>
          <a:prstGeom prst="rect">
            <a:avLst/>
          </a:prstGeom>
        </p:spPr>
      </p:pic>
      <p:sp>
        <p:nvSpPr>
          <p:cNvPr id="9" name="TextBox 8">
            <a:extLst>
              <a:ext uri="{FF2B5EF4-FFF2-40B4-BE49-F238E27FC236}">
                <a16:creationId xmlns:a16="http://schemas.microsoft.com/office/drawing/2014/main" id="{03BEB0B5-1897-4DED-92C9-E0C8321686CD}"/>
              </a:ext>
            </a:extLst>
          </p:cNvPr>
          <p:cNvSpPr txBox="1"/>
          <p:nvPr/>
        </p:nvSpPr>
        <p:spPr>
          <a:xfrm>
            <a:off x="7239000" y="6123801"/>
            <a:ext cx="2133600" cy="276999"/>
          </a:xfrm>
          <a:prstGeom prst="rect">
            <a:avLst/>
          </a:prstGeom>
          <a:noFill/>
        </p:spPr>
        <p:txBody>
          <a:bodyPr wrap="square">
            <a:spAutoFit/>
          </a:bodyPr>
          <a:lstStyle/>
          <a:p>
            <a:r>
              <a:rPr lang="en-US" sz="1200" b="1" dirty="0"/>
              <a:t>Cai et al. (2019</a:t>
            </a:r>
            <a:r>
              <a:rPr lang="en-US" sz="1100" b="1" dirty="0"/>
              <a:t>)</a:t>
            </a:r>
            <a:endParaRPr lang="en-US" sz="1200" dirty="0"/>
          </a:p>
        </p:txBody>
      </p:sp>
    </p:spTree>
    <p:extLst>
      <p:ext uri="{BB962C8B-B14F-4D97-AF65-F5344CB8AC3E}">
        <p14:creationId xmlns:p14="http://schemas.microsoft.com/office/powerpoint/2010/main" val="2581032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3853C2-B32D-4103-9FB5-E360375F7C37}"/>
              </a:ext>
            </a:extLst>
          </p:cNvPr>
          <p:cNvSpPr>
            <a:spLocks noGrp="1"/>
          </p:cNvSpPr>
          <p:nvPr>
            <p:ph type="sldNum" sz="quarter" idx="12"/>
          </p:nvPr>
        </p:nvSpPr>
        <p:spPr/>
        <p:txBody>
          <a:bodyPr/>
          <a:lstStyle/>
          <a:p>
            <a:pPr>
              <a:defRPr/>
            </a:pPr>
            <a:fld id="{11004247-48B2-4E85-AE06-0779406BEB7B}" type="slidenum">
              <a:rPr lang="en-US" smtClean="0"/>
              <a:pPr>
                <a:defRPr/>
              </a:pPr>
              <a:t>46</a:t>
            </a:fld>
            <a:endParaRPr lang="en-US"/>
          </a:p>
        </p:txBody>
      </p:sp>
      <p:pic>
        <p:nvPicPr>
          <p:cNvPr id="4" name="Picture 3">
            <a:extLst>
              <a:ext uri="{FF2B5EF4-FFF2-40B4-BE49-F238E27FC236}">
                <a16:creationId xmlns:a16="http://schemas.microsoft.com/office/drawing/2014/main" id="{49F60590-EACF-4597-AC8D-900CB6EB04B5}"/>
              </a:ext>
            </a:extLst>
          </p:cNvPr>
          <p:cNvPicPr>
            <a:picLocks noChangeAspect="1"/>
          </p:cNvPicPr>
          <p:nvPr/>
        </p:nvPicPr>
        <p:blipFill>
          <a:blip r:embed="rId3"/>
          <a:stretch>
            <a:fillRect/>
          </a:stretch>
        </p:blipFill>
        <p:spPr>
          <a:xfrm>
            <a:off x="457200" y="679517"/>
            <a:ext cx="6235616" cy="6178483"/>
          </a:xfrm>
          <a:prstGeom prst="rect">
            <a:avLst/>
          </a:prstGeom>
        </p:spPr>
      </p:pic>
      <p:sp>
        <p:nvSpPr>
          <p:cNvPr id="5" name="TextBox 4">
            <a:extLst>
              <a:ext uri="{FF2B5EF4-FFF2-40B4-BE49-F238E27FC236}">
                <a16:creationId xmlns:a16="http://schemas.microsoft.com/office/drawing/2014/main" id="{56F5389B-F4D4-42EF-9C69-9D052DE38B2A}"/>
              </a:ext>
            </a:extLst>
          </p:cNvPr>
          <p:cNvSpPr txBox="1"/>
          <p:nvPr/>
        </p:nvSpPr>
        <p:spPr>
          <a:xfrm>
            <a:off x="5105400" y="6504801"/>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7" name="TextBox 6">
            <a:extLst>
              <a:ext uri="{FF2B5EF4-FFF2-40B4-BE49-F238E27FC236}">
                <a16:creationId xmlns:a16="http://schemas.microsoft.com/office/drawing/2014/main" id="{1ACEC1A8-E41D-47B9-935B-58480B8D706B}"/>
              </a:ext>
            </a:extLst>
          </p:cNvPr>
          <p:cNvSpPr txBox="1"/>
          <p:nvPr/>
        </p:nvSpPr>
        <p:spPr>
          <a:xfrm>
            <a:off x="-405942" y="376042"/>
            <a:ext cx="9144000" cy="369332"/>
          </a:xfrm>
          <a:prstGeom prst="rect">
            <a:avLst/>
          </a:prstGeom>
          <a:noFill/>
        </p:spPr>
        <p:txBody>
          <a:bodyPr wrap="square">
            <a:spAutoFit/>
          </a:bodyPr>
          <a:lstStyle/>
          <a:p>
            <a:r>
              <a:rPr lang="en-US" sz="1800" b="1" dirty="0">
                <a:latin typeface="Arial" charset="0"/>
                <a:ea typeface="SimSun" pitchFamily="2" charset="-122"/>
              </a:rPr>
              <a:t>SST &amp; </a:t>
            </a:r>
            <a:r>
              <a:rPr lang="en-US" sz="1800" b="1" dirty="0" err="1">
                <a:latin typeface="Arial" charset="0"/>
                <a:ea typeface="SimSun" pitchFamily="2" charset="-122"/>
              </a:rPr>
              <a:t>Sfc</a:t>
            </a:r>
            <a:r>
              <a:rPr lang="en-US" sz="1800" b="1" dirty="0">
                <a:latin typeface="Arial" charset="0"/>
                <a:ea typeface="SimSun" pitchFamily="2" charset="-122"/>
              </a:rPr>
              <a:t> Wind Results from Pacemaker Coupled Model Simulations</a:t>
            </a:r>
            <a:endParaRPr lang="en-US" sz="1800" dirty="0"/>
          </a:p>
        </p:txBody>
      </p:sp>
      <p:sp>
        <p:nvSpPr>
          <p:cNvPr id="8" name="TextBox 7">
            <a:extLst>
              <a:ext uri="{FF2B5EF4-FFF2-40B4-BE49-F238E27FC236}">
                <a16:creationId xmlns:a16="http://schemas.microsoft.com/office/drawing/2014/main" id="{D5B10EE1-EACF-427D-B9D7-C121FDC16B18}"/>
              </a:ext>
            </a:extLst>
          </p:cNvPr>
          <p:cNvSpPr txBox="1"/>
          <p:nvPr/>
        </p:nvSpPr>
        <p:spPr>
          <a:xfrm>
            <a:off x="6705600" y="1639669"/>
            <a:ext cx="2438040" cy="646331"/>
          </a:xfrm>
          <a:prstGeom prst="rect">
            <a:avLst/>
          </a:prstGeom>
          <a:noFill/>
        </p:spPr>
        <p:txBody>
          <a:bodyPr wrap="none" rtlCol="0">
            <a:spAutoFit/>
          </a:bodyPr>
          <a:lstStyle/>
          <a:p>
            <a:pPr algn="l"/>
            <a:r>
              <a:rPr lang="en-US" sz="1800" b="1" dirty="0">
                <a:solidFill>
                  <a:srgbClr val="C00000"/>
                </a:solidFill>
              </a:rPr>
              <a:t>Warm tropical Pacific </a:t>
            </a:r>
            <a:r>
              <a:rPr lang="en-US" sz="1800" b="1" dirty="0">
                <a:solidFill>
                  <a:srgbClr val="C00000"/>
                </a:solidFill>
                <a:sym typeface="Wingdings" panose="05000000000000000000" pitchFamily="2" charset="2"/>
              </a:rPr>
              <a:t> </a:t>
            </a:r>
          </a:p>
          <a:p>
            <a:pPr algn="l"/>
            <a:r>
              <a:rPr lang="en-US" sz="1800" b="1" dirty="0">
                <a:solidFill>
                  <a:srgbClr val="C00000"/>
                </a:solidFill>
                <a:sym typeface="Wingdings" panose="05000000000000000000" pitchFamily="2" charset="2"/>
              </a:rPr>
              <a:t>Warm tropical Atlantic</a:t>
            </a:r>
            <a:endParaRPr lang="en-US" sz="1800" b="1" dirty="0">
              <a:solidFill>
                <a:srgbClr val="C00000"/>
              </a:solidFill>
            </a:endParaRPr>
          </a:p>
        </p:txBody>
      </p:sp>
      <p:sp>
        <p:nvSpPr>
          <p:cNvPr id="9" name="TextBox 8">
            <a:extLst>
              <a:ext uri="{FF2B5EF4-FFF2-40B4-BE49-F238E27FC236}">
                <a16:creationId xmlns:a16="http://schemas.microsoft.com/office/drawing/2014/main" id="{258021C8-E555-4EB8-89DA-8ED0FE8F14F2}"/>
              </a:ext>
            </a:extLst>
          </p:cNvPr>
          <p:cNvSpPr txBox="1"/>
          <p:nvPr/>
        </p:nvSpPr>
        <p:spPr>
          <a:xfrm>
            <a:off x="6731274" y="4840069"/>
            <a:ext cx="2565126" cy="646331"/>
          </a:xfrm>
          <a:prstGeom prst="rect">
            <a:avLst/>
          </a:prstGeom>
          <a:noFill/>
        </p:spPr>
        <p:txBody>
          <a:bodyPr wrap="none" rtlCol="0">
            <a:spAutoFit/>
          </a:bodyPr>
          <a:lstStyle/>
          <a:p>
            <a:pPr algn="l"/>
            <a:r>
              <a:rPr lang="en-US" sz="1800" b="1" dirty="0">
                <a:solidFill>
                  <a:srgbClr val="C00000"/>
                </a:solidFill>
              </a:rPr>
              <a:t>Warm tropical Atlantic </a:t>
            </a:r>
            <a:r>
              <a:rPr lang="en-US" sz="1800" b="1" dirty="0">
                <a:solidFill>
                  <a:srgbClr val="C00000"/>
                </a:solidFill>
                <a:sym typeface="Wingdings" panose="05000000000000000000" pitchFamily="2" charset="2"/>
              </a:rPr>
              <a:t> </a:t>
            </a:r>
          </a:p>
          <a:p>
            <a:pPr algn="l"/>
            <a:r>
              <a:rPr lang="en-US" sz="1800" b="1" dirty="0">
                <a:solidFill>
                  <a:schemeClr val="bg1"/>
                </a:solidFill>
                <a:sym typeface="Wingdings" panose="05000000000000000000" pitchFamily="2" charset="2"/>
              </a:rPr>
              <a:t>Cold tropical Pacific</a:t>
            </a:r>
            <a:endParaRPr lang="en-US" sz="1800" b="1" dirty="0">
              <a:solidFill>
                <a:schemeClr val="bg1"/>
              </a:solidFill>
            </a:endParaRPr>
          </a:p>
        </p:txBody>
      </p:sp>
      <p:sp>
        <p:nvSpPr>
          <p:cNvPr id="3" name="TextBox 2">
            <a:extLst>
              <a:ext uri="{FF2B5EF4-FFF2-40B4-BE49-F238E27FC236}">
                <a16:creationId xmlns:a16="http://schemas.microsoft.com/office/drawing/2014/main" id="{9A08E5F3-DC27-F298-CBCD-2AFFB2204225}"/>
              </a:ext>
            </a:extLst>
          </p:cNvPr>
          <p:cNvSpPr txBox="1"/>
          <p:nvPr/>
        </p:nvSpPr>
        <p:spPr>
          <a:xfrm>
            <a:off x="-152400" y="0"/>
            <a:ext cx="7772400" cy="461665"/>
          </a:xfrm>
          <a:prstGeom prst="rect">
            <a:avLst/>
          </a:prstGeom>
          <a:noFill/>
        </p:spPr>
        <p:txBody>
          <a:bodyPr wrap="square">
            <a:spAutoFit/>
          </a:bodyPr>
          <a:lstStyle/>
          <a:p>
            <a:r>
              <a:rPr lang="en-US" sz="2400" b="1" dirty="0">
                <a:solidFill>
                  <a:schemeClr val="tx2"/>
                </a:solidFill>
                <a:latin typeface="Arial" charset="0"/>
                <a:ea typeface="SimSun" pitchFamily="2" charset="-122"/>
              </a:rPr>
              <a:t>Interactions between PDV/IPO and AMV:</a:t>
            </a:r>
            <a:endParaRPr lang="en-US" sz="2400" dirty="0"/>
          </a:p>
        </p:txBody>
      </p:sp>
    </p:spTree>
    <p:extLst>
      <p:ext uri="{BB962C8B-B14F-4D97-AF65-F5344CB8AC3E}">
        <p14:creationId xmlns:p14="http://schemas.microsoft.com/office/powerpoint/2010/main" val="2483054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B635C-CCC0-42D8-9C00-FFC87C6BD594}"/>
              </a:ext>
            </a:extLst>
          </p:cNvPr>
          <p:cNvSpPr>
            <a:spLocks noGrp="1"/>
          </p:cNvSpPr>
          <p:nvPr>
            <p:ph type="sldNum" sz="quarter" idx="12"/>
          </p:nvPr>
        </p:nvSpPr>
        <p:spPr/>
        <p:txBody>
          <a:bodyPr/>
          <a:lstStyle/>
          <a:p>
            <a:pPr>
              <a:defRPr/>
            </a:pPr>
            <a:fld id="{11004247-48B2-4E85-AE06-0779406BEB7B}" type="slidenum">
              <a:rPr lang="en-US" smtClean="0"/>
              <a:pPr>
                <a:defRPr/>
              </a:pPr>
              <a:t>47</a:t>
            </a:fld>
            <a:endParaRPr lang="en-US"/>
          </a:p>
        </p:txBody>
      </p:sp>
      <p:pic>
        <p:nvPicPr>
          <p:cNvPr id="4" name="Picture 3">
            <a:extLst>
              <a:ext uri="{FF2B5EF4-FFF2-40B4-BE49-F238E27FC236}">
                <a16:creationId xmlns:a16="http://schemas.microsoft.com/office/drawing/2014/main" id="{6BFB2716-6986-4DA9-BD02-043129714717}"/>
              </a:ext>
            </a:extLst>
          </p:cNvPr>
          <p:cNvPicPr>
            <a:picLocks noChangeAspect="1"/>
          </p:cNvPicPr>
          <p:nvPr/>
        </p:nvPicPr>
        <p:blipFill>
          <a:blip r:embed="rId2"/>
          <a:stretch>
            <a:fillRect/>
          </a:stretch>
        </p:blipFill>
        <p:spPr>
          <a:xfrm>
            <a:off x="708659" y="27851"/>
            <a:ext cx="3547660" cy="3346849"/>
          </a:xfrm>
          <a:prstGeom prst="rect">
            <a:avLst/>
          </a:prstGeom>
        </p:spPr>
      </p:pic>
      <p:pic>
        <p:nvPicPr>
          <p:cNvPr id="6" name="Picture 5">
            <a:extLst>
              <a:ext uri="{FF2B5EF4-FFF2-40B4-BE49-F238E27FC236}">
                <a16:creationId xmlns:a16="http://schemas.microsoft.com/office/drawing/2014/main" id="{CB53F6F7-E4BC-4A2D-B135-1FCF4B11D668}"/>
              </a:ext>
            </a:extLst>
          </p:cNvPr>
          <p:cNvPicPr>
            <a:picLocks noChangeAspect="1"/>
          </p:cNvPicPr>
          <p:nvPr/>
        </p:nvPicPr>
        <p:blipFill>
          <a:blip r:embed="rId3"/>
          <a:stretch>
            <a:fillRect/>
          </a:stretch>
        </p:blipFill>
        <p:spPr>
          <a:xfrm>
            <a:off x="702225" y="3461850"/>
            <a:ext cx="4324988" cy="3352800"/>
          </a:xfrm>
          <a:prstGeom prst="rect">
            <a:avLst/>
          </a:prstGeom>
        </p:spPr>
      </p:pic>
      <p:sp>
        <p:nvSpPr>
          <p:cNvPr id="7" name="TextBox 6">
            <a:extLst>
              <a:ext uri="{FF2B5EF4-FFF2-40B4-BE49-F238E27FC236}">
                <a16:creationId xmlns:a16="http://schemas.microsoft.com/office/drawing/2014/main" id="{A20B7663-87C3-4415-A27D-F77C37202ABF}"/>
              </a:ext>
            </a:extLst>
          </p:cNvPr>
          <p:cNvSpPr txBox="1"/>
          <p:nvPr/>
        </p:nvSpPr>
        <p:spPr>
          <a:xfrm>
            <a:off x="3810000" y="739914"/>
            <a:ext cx="5638800" cy="707886"/>
          </a:xfrm>
          <a:prstGeom prst="rect">
            <a:avLst/>
          </a:prstGeom>
          <a:noFill/>
        </p:spPr>
        <p:txBody>
          <a:bodyPr wrap="square">
            <a:spAutoFit/>
          </a:bodyPr>
          <a:lstStyle/>
          <a:p>
            <a:r>
              <a:rPr lang="en-US" sz="2000" b="1" dirty="0">
                <a:solidFill>
                  <a:schemeClr val="tx2"/>
                </a:solidFill>
                <a:latin typeface="Arial" charset="0"/>
                <a:ea typeface="SimSun" pitchFamily="2" charset="-122"/>
              </a:rPr>
              <a:t>Tropical Atmospheric Response in Pacemaker Coupled Model Simulations</a:t>
            </a:r>
            <a:endParaRPr lang="en-US" sz="2000" dirty="0"/>
          </a:p>
        </p:txBody>
      </p:sp>
      <p:sp>
        <p:nvSpPr>
          <p:cNvPr id="8" name="TextBox 7">
            <a:extLst>
              <a:ext uri="{FF2B5EF4-FFF2-40B4-BE49-F238E27FC236}">
                <a16:creationId xmlns:a16="http://schemas.microsoft.com/office/drawing/2014/main" id="{6CCD7AB0-F7B8-48F2-9DEA-278E2E7F9283}"/>
              </a:ext>
            </a:extLst>
          </p:cNvPr>
          <p:cNvSpPr txBox="1"/>
          <p:nvPr/>
        </p:nvSpPr>
        <p:spPr>
          <a:xfrm>
            <a:off x="5638800" y="6324600"/>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Tree>
    <p:extLst>
      <p:ext uri="{BB962C8B-B14F-4D97-AF65-F5344CB8AC3E}">
        <p14:creationId xmlns:p14="http://schemas.microsoft.com/office/powerpoint/2010/main" val="1578235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F99BC0-76F2-4271-A020-1B6FCCFB9D25}"/>
              </a:ext>
            </a:extLst>
          </p:cNvPr>
          <p:cNvSpPr>
            <a:spLocks noGrp="1"/>
          </p:cNvSpPr>
          <p:nvPr>
            <p:ph type="sldNum" sz="quarter" idx="12"/>
          </p:nvPr>
        </p:nvSpPr>
        <p:spPr/>
        <p:txBody>
          <a:bodyPr/>
          <a:lstStyle/>
          <a:p>
            <a:pPr>
              <a:defRPr/>
            </a:pPr>
            <a:fld id="{11004247-48B2-4E85-AE06-0779406BEB7B}" type="slidenum">
              <a:rPr lang="en-US" smtClean="0"/>
              <a:pPr>
                <a:defRPr/>
              </a:pPr>
              <a:t>48</a:t>
            </a:fld>
            <a:endParaRPr lang="en-US"/>
          </a:p>
        </p:txBody>
      </p:sp>
      <p:pic>
        <p:nvPicPr>
          <p:cNvPr id="6" name="Picture 5">
            <a:extLst>
              <a:ext uri="{FF2B5EF4-FFF2-40B4-BE49-F238E27FC236}">
                <a16:creationId xmlns:a16="http://schemas.microsoft.com/office/drawing/2014/main" id="{462CF622-6339-48E0-BAE1-715D02DB2378}"/>
              </a:ext>
            </a:extLst>
          </p:cNvPr>
          <p:cNvPicPr>
            <a:picLocks noChangeAspect="1"/>
          </p:cNvPicPr>
          <p:nvPr/>
        </p:nvPicPr>
        <p:blipFill>
          <a:blip r:embed="rId2"/>
          <a:stretch>
            <a:fillRect/>
          </a:stretch>
        </p:blipFill>
        <p:spPr>
          <a:xfrm>
            <a:off x="381001" y="76200"/>
            <a:ext cx="6481762" cy="3288704"/>
          </a:xfrm>
          <a:prstGeom prst="rect">
            <a:avLst/>
          </a:prstGeom>
        </p:spPr>
      </p:pic>
      <p:pic>
        <p:nvPicPr>
          <p:cNvPr id="8" name="Picture 7">
            <a:extLst>
              <a:ext uri="{FF2B5EF4-FFF2-40B4-BE49-F238E27FC236}">
                <a16:creationId xmlns:a16="http://schemas.microsoft.com/office/drawing/2014/main" id="{10074043-CAD7-4DCB-89DD-AEEA38B5881F}"/>
              </a:ext>
            </a:extLst>
          </p:cNvPr>
          <p:cNvPicPr>
            <a:picLocks noChangeAspect="1"/>
          </p:cNvPicPr>
          <p:nvPr/>
        </p:nvPicPr>
        <p:blipFill>
          <a:blip r:embed="rId3"/>
          <a:stretch>
            <a:fillRect/>
          </a:stretch>
        </p:blipFill>
        <p:spPr>
          <a:xfrm>
            <a:off x="381000" y="3456079"/>
            <a:ext cx="6481763" cy="3325721"/>
          </a:xfrm>
          <a:prstGeom prst="rect">
            <a:avLst/>
          </a:prstGeom>
        </p:spPr>
      </p:pic>
      <p:sp>
        <p:nvSpPr>
          <p:cNvPr id="9" name="TextBox 8">
            <a:extLst>
              <a:ext uri="{FF2B5EF4-FFF2-40B4-BE49-F238E27FC236}">
                <a16:creationId xmlns:a16="http://schemas.microsoft.com/office/drawing/2014/main" id="{0EB3C9CC-734D-4909-A796-F579DE037049}"/>
              </a:ext>
            </a:extLst>
          </p:cNvPr>
          <p:cNvSpPr txBox="1"/>
          <p:nvPr/>
        </p:nvSpPr>
        <p:spPr>
          <a:xfrm>
            <a:off x="5181600" y="6428601"/>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10" name="TextBox 9">
            <a:extLst>
              <a:ext uri="{FF2B5EF4-FFF2-40B4-BE49-F238E27FC236}">
                <a16:creationId xmlns:a16="http://schemas.microsoft.com/office/drawing/2014/main" id="{A90F321D-BF89-4F0E-953B-D4090108246C}"/>
              </a:ext>
            </a:extLst>
          </p:cNvPr>
          <p:cNvSpPr txBox="1"/>
          <p:nvPr/>
        </p:nvSpPr>
        <p:spPr>
          <a:xfrm>
            <a:off x="5257800" y="2949714"/>
            <a:ext cx="4191000" cy="707886"/>
          </a:xfrm>
          <a:prstGeom prst="rect">
            <a:avLst/>
          </a:prstGeom>
          <a:noFill/>
        </p:spPr>
        <p:txBody>
          <a:bodyPr wrap="square">
            <a:spAutoFit/>
          </a:bodyPr>
          <a:lstStyle/>
          <a:p>
            <a:r>
              <a:rPr lang="en-US" sz="2000" b="1" dirty="0">
                <a:solidFill>
                  <a:schemeClr val="tx2"/>
                </a:solidFill>
                <a:latin typeface="Arial" charset="0"/>
                <a:ea typeface="SimSun" pitchFamily="2" charset="-122"/>
              </a:rPr>
              <a:t>Processes Connecting the </a:t>
            </a:r>
          </a:p>
          <a:p>
            <a:r>
              <a:rPr lang="en-US" sz="2000" b="1" dirty="0">
                <a:solidFill>
                  <a:schemeClr val="tx2"/>
                </a:solidFill>
                <a:latin typeface="Arial" charset="0"/>
                <a:ea typeface="SimSun" pitchFamily="2" charset="-122"/>
              </a:rPr>
              <a:t>Pacific and Atlantic</a:t>
            </a:r>
            <a:endParaRPr lang="en-US" sz="2000" dirty="0"/>
          </a:p>
        </p:txBody>
      </p:sp>
      <p:sp>
        <p:nvSpPr>
          <p:cNvPr id="11" name="TextBox 10">
            <a:extLst>
              <a:ext uri="{FF2B5EF4-FFF2-40B4-BE49-F238E27FC236}">
                <a16:creationId xmlns:a16="http://schemas.microsoft.com/office/drawing/2014/main" id="{1AE3AB23-8A6B-46F2-A887-62E71DD195B3}"/>
              </a:ext>
            </a:extLst>
          </p:cNvPr>
          <p:cNvSpPr txBox="1"/>
          <p:nvPr/>
        </p:nvSpPr>
        <p:spPr>
          <a:xfrm>
            <a:off x="6324600" y="1153180"/>
            <a:ext cx="2565126" cy="523220"/>
          </a:xfrm>
          <a:prstGeom prst="rect">
            <a:avLst/>
          </a:prstGeom>
          <a:noFill/>
        </p:spPr>
        <p:txBody>
          <a:bodyPr wrap="none" rtlCol="0">
            <a:spAutoFit/>
          </a:bodyPr>
          <a:lstStyle/>
          <a:p>
            <a:pPr algn="l"/>
            <a:r>
              <a:rPr lang="en-US" sz="1400" b="1" dirty="0">
                <a:solidFill>
                  <a:srgbClr val="C00000"/>
                </a:solidFill>
              </a:rPr>
              <a:t>Stronger Pacific trade winds</a:t>
            </a:r>
            <a:r>
              <a:rPr lang="en-US" sz="1400" b="1" dirty="0">
                <a:solidFill>
                  <a:srgbClr val="C00000"/>
                </a:solidFill>
                <a:sym typeface="Wingdings" panose="05000000000000000000" pitchFamily="2" charset="2"/>
              </a:rPr>
              <a:t></a:t>
            </a:r>
          </a:p>
          <a:p>
            <a:pPr algn="l"/>
            <a:r>
              <a:rPr lang="en-US" sz="1400" b="1" dirty="0">
                <a:solidFill>
                  <a:srgbClr val="C00000"/>
                </a:solidFill>
                <a:sym typeface="Wingdings" panose="05000000000000000000" pitchFamily="2" charset="2"/>
              </a:rPr>
              <a:t>Cooling in central-eastern Pacific</a:t>
            </a:r>
            <a:r>
              <a:rPr lang="en-US" sz="1400" b="1" dirty="0">
                <a:solidFill>
                  <a:srgbClr val="C00000"/>
                </a:solidFill>
              </a:rPr>
              <a:t> </a:t>
            </a:r>
          </a:p>
        </p:txBody>
      </p:sp>
      <p:sp>
        <p:nvSpPr>
          <p:cNvPr id="12" name="TextBox 11">
            <a:extLst>
              <a:ext uri="{FF2B5EF4-FFF2-40B4-BE49-F238E27FC236}">
                <a16:creationId xmlns:a16="http://schemas.microsoft.com/office/drawing/2014/main" id="{F0B87337-356F-40A5-A950-CB3286101284}"/>
              </a:ext>
            </a:extLst>
          </p:cNvPr>
          <p:cNvSpPr txBox="1"/>
          <p:nvPr/>
        </p:nvSpPr>
        <p:spPr>
          <a:xfrm>
            <a:off x="6248400" y="4495800"/>
            <a:ext cx="2961067" cy="523220"/>
          </a:xfrm>
          <a:prstGeom prst="rect">
            <a:avLst/>
          </a:prstGeom>
          <a:noFill/>
        </p:spPr>
        <p:txBody>
          <a:bodyPr wrap="none" rtlCol="0">
            <a:spAutoFit/>
          </a:bodyPr>
          <a:lstStyle/>
          <a:p>
            <a:pPr algn="l"/>
            <a:r>
              <a:rPr lang="en-US" sz="1400" b="1" dirty="0">
                <a:solidFill>
                  <a:srgbClr val="C00000"/>
                </a:solidFill>
              </a:rPr>
              <a:t>Surface flux changes + horizonal warm </a:t>
            </a:r>
          </a:p>
          <a:p>
            <a:pPr algn="l"/>
            <a:r>
              <a:rPr lang="en-US" sz="1400" b="1" dirty="0">
                <a:solidFill>
                  <a:srgbClr val="C00000"/>
                </a:solidFill>
              </a:rPr>
              <a:t>advection </a:t>
            </a:r>
            <a:r>
              <a:rPr lang="en-US" sz="1400" b="1" dirty="0">
                <a:solidFill>
                  <a:srgbClr val="C00000"/>
                </a:solidFill>
                <a:sym typeface="Wingdings" panose="05000000000000000000" pitchFamily="2" charset="2"/>
              </a:rPr>
              <a:t> warming tropical Atlantic</a:t>
            </a:r>
          </a:p>
        </p:txBody>
      </p:sp>
    </p:spTree>
    <p:extLst>
      <p:ext uri="{BB962C8B-B14F-4D97-AF65-F5344CB8AC3E}">
        <p14:creationId xmlns:p14="http://schemas.microsoft.com/office/powerpoint/2010/main" val="3414080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D1A967-4568-4505-8857-AD3E7340E5E6}"/>
              </a:ext>
            </a:extLst>
          </p:cNvPr>
          <p:cNvSpPr>
            <a:spLocks noGrp="1"/>
          </p:cNvSpPr>
          <p:nvPr>
            <p:ph type="sldNum" sz="quarter" idx="12"/>
          </p:nvPr>
        </p:nvSpPr>
        <p:spPr/>
        <p:txBody>
          <a:bodyPr/>
          <a:lstStyle/>
          <a:p>
            <a:pPr>
              <a:defRPr/>
            </a:pPr>
            <a:fld id="{11004247-48B2-4E85-AE06-0779406BEB7B}" type="slidenum">
              <a:rPr lang="en-US" smtClean="0"/>
              <a:pPr>
                <a:defRPr/>
              </a:pPr>
              <a:t>49</a:t>
            </a:fld>
            <a:endParaRPr lang="en-US"/>
          </a:p>
        </p:txBody>
      </p:sp>
      <p:grpSp>
        <p:nvGrpSpPr>
          <p:cNvPr id="7" name="Group 6">
            <a:extLst>
              <a:ext uri="{FF2B5EF4-FFF2-40B4-BE49-F238E27FC236}">
                <a16:creationId xmlns:a16="http://schemas.microsoft.com/office/drawing/2014/main" id="{93FA2313-7BBB-4907-B58A-4923A7E46D15}"/>
              </a:ext>
            </a:extLst>
          </p:cNvPr>
          <p:cNvGrpSpPr/>
          <p:nvPr/>
        </p:nvGrpSpPr>
        <p:grpSpPr>
          <a:xfrm>
            <a:off x="685800" y="1219200"/>
            <a:ext cx="7924800" cy="5029200"/>
            <a:chOff x="685800" y="228600"/>
            <a:chExt cx="7924800" cy="5029200"/>
          </a:xfrm>
        </p:grpSpPr>
        <p:pic>
          <p:nvPicPr>
            <p:cNvPr id="4" name="Picture 3">
              <a:extLst>
                <a:ext uri="{FF2B5EF4-FFF2-40B4-BE49-F238E27FC236}">
                  <a16:creationId xmlns:a16="http://schemas.microsoft.com/office/drawing/2014/main" id="{A5D578C1-63CB-4A4F-86AA-53A04F28E607}"/>
                </a:ext>
              </a:extLst>
            </p:cNvPr>
            <p:cNvPicPr>
              <a:picLocks noChangeAspect="1"/>
            </p:cNvPicPr>
            <p:nvPr/>
          </p:nvPicPr>
          <p:blipFill>
            <a:blip r:embed="rId2"/>
            <a:stretch>
              <a:fillRect/>
            </a:stretch>
          </p:blipFill>
          <p:spPr>
            <a:xfrm>
              <a:off x="685800" y="228600"/>
              <a:ext cx="7924800" cy="5029200"/>
            </a:xfrm>
            <a:prstGeom prst="rect">
              <a:avLst/>
            </a:prstGeom>
          </p:spPr>
        </p:pic>
        <p:pic>
          <p:nvPicPr>
            <p:cNvPr id="6" name="Picture 5">
              <a:extLst>
                <a:ext uri="{FF2B5EF4-FFF2-40B4-BE49-F238E27FC236}">
                  <a16:creationId xmlns:a16="http://schemas.microsoft.com/office/drawing/2014/main" id="{CEBFD327-6C6D-4C83-B424-9382ABA9C3DE}"/>
                </a:ext>
              </a:extLst>
            </p:cNvPr>
            <p:cNvPicPr>
              <a:picLocks noChangeAspect="1"/>
            </p:cNvPicPr>
            <p:nvPr/>
          </p:nvPicPr>
          <p:blipFill>
            <a:blip r:embed="rId3"/>
            <a:stretch>
              <a:fillRect/>
            </a:stretch>
          </p:blipFill>
          <p:spPr>
            <a:xfrm>
              <a:off x="5181600" y="4772025"/>
              <a:ext cx="3276600" cy="409575"/>
            </a:xfrm>
            <a:prstGeom prst="rect">
              <a:avLst/>
            </a:prstGeom>
          </p:spPr>
        </p:pic>
      </p:grpSp>
      <p:sp>
        <p:nvSpPr>
          <p:cNvPr id="12" name="TextBox 11">
            <a:extLst>
              <a:ext uri="{FF2B5EF4-FFF2-40B4-BE49-F238E27FC236}">
                <a16:creationId xmlns:a16="http://schemas.microsoft.com/office/drawing/2014/main" id="{5C4854F8-4B94-48CE-A44E-F72F12CE80A2}"/>
              </a:ext>
            </a:extLst>
          </p:cNvPr>
          <p:cNvSpPr txBox="1"/>
          <p:nvPr/>
        </p:nvSpPr>
        <p:spPr>
          <a:xfrm>
            <a:off x="6096000" y="6352401"/>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13" name="TextBox 12">
            <a:extLst>
              <a:ext uri="{FF2B5EF4-FFF2-40B4-BE49-F238E27FC236}">
                <a16:creationId xmlns:a16="http://schemas.microsoft.com/office/drawing/2014/main" id="{5080B6D7-FEAA-4B97-B0D8-1A291C3A2A48}"/>
              </a:ext>
            </a:extLst>
          </p:cNvPr>
          <p:cNvSpPr txBox="1"/>
          <p:nvPr/>
        </p:nvSpPr>
        <p:spPr>
          <a:xfrm>
            <a:off x="1066800" y="361890"/>
            <a:ext cx="7086600" cy="461665"/>
          </a:xfrm>
          <a:prstGeom prst="rect">
            <a:avLst/>
          </a:prstGeom>
          <a:noFill/>
        </p:spPr>
        <p:txBody>
          <a:bodyPr wrap="square">
            <a:spAutoFit/>
          </a:bodyPr>
          <a:lstStyle/>
          <a:p>
            <a:r>
              <a:rPr lang="en-US" sz="2400" b="1" dirty="0">
                <a:solidFill>
                  <a:schemeClr val="tx2"/>
                </a:solidFill>
                <a:latin typeface="Arial" charset="0"/>
                <a:ea typeface="SimSun" pitchFamily="2" charset="-122"/>
              </a:rPr>
              <a:t>Schematic of the Phase Delay in AMV and PDV</a:t>
            </a:r>
            <a:endParaRPr lang="en-US" sz="2400" dirty="0"/>
          </a:p>
        </p:txBody>
      </p:sp>
      <p:sp>
        <p:nvSpPr>
          <p:cNvPr id="3" name="TextBox 2">
            <a:extLst>
              <a:ext uri="{FF2B5EF4-FFF2-40B4-BE49-F238E27FC236}">
                <a16:creationId xmlns:a16="http://schemas.microsoft.com/office/drawing/2014/main" id="{BFE72455-BB7F-E906-27C4-A170C564B3A0}"/>
              </a:ext>
            </a:extLst>
          </p:cNvPr>
          <p:cNvSpPr txBox="1"/>
          <p:nvPr/>
        </p:nvSpPr>
        <p:spPr>
          <a:xfrm>
            <a:off x="5385706" y="3913992"/>
            <a:ext cx="453970"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293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http://www.ldeo.columbia.edu/res/pi/NAO/NAO-Index.gif"/>
          <p:cNvPicPr>
            <a:picLocks noChangeAspect="1" noChangeArrowheads="1"/>
          </p:cNvPicPr>
          <p:nvPr/>
        </p:nvPicPr>
        <p:blipFill>
          <a:blip r:embed="rId3" cstate="print"/>
          <a:srcRect/>
          <a:stretch>
            <a:fillRect/>
          </a:stretch>
        </p:blipFill>
        <p:spPr bwMode="auto">
          <a:xfrm>
            <a:off x="762000" y="4114801"/>
            <a:ext cx="7464486" cy="2285999"/>
          </a:xfrm>
          <a:prstGeom prst="rect">
            <a:avLst/>
          </a:prstGeom>
          <a:noFill/>
        </p:spPr>
      </p:pic>
      <p:sp>
        <p:nvSpPr>
          <p:cNvPr id="9" name="Rectangle 8"/>
          <p:cNvSpPr/>
          <p:nvPr/>
        </p:nvSpPr>
        <p:spPr>
          <a:xfrm>
            <a:off x="152400" y="609600"/>
            <a:ext cx="8991600" cy="3516347"/>
          </a:xfrm>
          <a:prstGeom prst="rect">
            <a:avLst/>
          </a:prstGeom>
        </p:spPr>
        <p:txBody>
          <a:bodyPr wrap="square">
            <a:spAutoFit/>
          </a:bodyPr>
          <a:lstStyle/>
          <a:p>
            <a:pPr algn="l">
              <a:buFont typeface="Arial" pitchFamily="34" charset="0"/>
              <a:buChar char="•"/>
            </a:pPr>
            <a:r>
              <a:rPr lang="en-US" sz="2400" b="1" dirty="0">
                <a:latin typeface="Arial" pitchFamily="34" charset="0"/>
                <a:cs typeface="Arial" pitchFamily="34" charset="0"/>
              </a:rPr>
              <a:t> </a:t>
            </a:r>
            <a:r>
              <a:rPr lang="en-US" sz="1600" b="1" dirty="0">
                <a:solidFill>
                  <a:srgbClr val="FF0000"/>
                </a:solidFill>
                <a:latin typeface="Arial" pitchFamily="34" charset="0"/>
                <a:cs typeface="Arial" pitchFamily="34" charset="0"/>
              </a:rPr>
              <a:t>NAO </a:t>
            </a:r>
            <a:r>
              <a:rPr lang="en-US" sz="1600" b="1" dirty="0">
                <a:latin typeface="Arial" pitchFamily="34" charset="0"/>
                <a:cs typeface="Arial" pitchFamily="34" charset="0"/>
              </a:rPr>
              <a:t>is a large-scale seesaw in atmospheric mass or pressure between the Atlantic subtropical high and subpolar low (see next slide for its pattern). </a:t>
            </a:r>
          </a:p>
          <a:p>
            <a:pPr algn="l">
              <a:buFont typeface="Arial" pitchFamily="34" charset="0"/>
              <a:buChar char="•"/>
            </a:pPr>
            <a:endParaRPr lang="en-US" sz="500" b="1" dirty="0">
              <a:latin typeface="Arial" pitchFamily="34" charset="0"/>
              <a:cs typeface="Arial" pitchFamily="34" charset="0"/>
            </a:endParaRPr>
          </a:p>
          <a:p>
            <a:pPr algn="l">
              <a:buFont typeface="Arial" pitchFamily="34" charset="0"/>
              <a:buChar char="•"/>
            </a:pPr>
            <a:r>
              <a:rPr lang="en-US" sz="1600" b="1" dirty="0">
                <a:latin typeface="Arial" pitchFamily="34" charset="0"/>
                <a:cs typeface="Arial" pitchFamily="34" charset="0"/>
              </a:rPr>
              <a:t> </a:t>
            </a:r>
            <a:r>
              <a:rPr lang="en-US" sz="1600" b="1" dirty="0">
                <a:solidFill>
                  <a:schemeClr val="tx2"/>
                </a:solidFill>
                <a:latin typeface="Arial" pitchFamily="34" charset="0"/>
                <a:cs typeface="Arial" pitchFamily="34" charset="0"/>
              </a:rPr>
              <a:t>NAO</a:t>
            </a:r>
            <a:r>
              <a:rPr lang="en-US" sz="1600" b="1" dirty="0">
                <a:latin typeface="Arial" pitchFamily="34" charset="0"/>
                <a:cs typeface="Arial" pitchFamily="34" charset="0"/>
              </a:rPr>
              <a:t> is the dominant mode of </a:t>
            </a:r>
            <a:r>
              <a:rPr lang="en-US" sz="1600" b="1" dirty="0">
                <a:solidFill>
                  <a:srgbClr val="C00000"/>
                </a:solidFill>
                <a:latin typeface="Arial" pitchFamily="34" charset="0"/>
                <a:cs typeface="Arial" pitchFamily="34" charset="0"/>
              </a:rPr>
              <a:t>winter</a:t>
            </a:r>
            <a:r>
              <a:rPr lang="en-US" sz="1600" b="1" dirty="0">
                <a:latin typeface="Arial" pitchFamily="34" charset="0"/>
                <a:cs typeface="Arial" pitchFamily="34" charset="0"/>
              </a:rPr>
              <a:t> climate variability in the North Atlantic. </a:t>
            </a:r>
            <a:r>
              <a:rPr lang="en-US" sz="1600" b="1" dirty="0">
                <a:solidFill>
                  <a:srgbClr val="C00000"/>
                </a:solidFill>
                <a:latin typeface="Arial" pitchFamily="34" charset="0"/>
                <a:cs typeface="Arial" pitchFamily="34" charset="0"/>
              </a:rPr>
              <a:t>Individual NAO events last for ~2 weeks (similar to atmospheric blocking events), caused by synoptic eddies interacting with planetary waves (Luo et al. 2007, JAS).</a:t>
            </a:r>
            <a:r>
              <a:rPr lang="en-US" sz="1600" b="1" dirty="0">
                <a:latin typeface="Arial" pitchFamily="34" charset="0"/>
                <a:cs typeface="Arial" pitchFamily="34" charset="0"/>
              </a:rPr>
              <a:t>  </a:t>
            </a:r>
          </a:p>
          <a:p>
            <a:pPr algn="l"/>
            <a:r>
              <a:rPr lang="en-US" sz="700" b="1" dirty="0">
                <a:latin typeface="Arial" pitchFamily="34" charset="0"/>
                <a:cs typeface="Arial" pitchFamily="34" charset="0"/>
              </a:rPr>
              <a:t> </a:t>
            </a:r>
            <a:endParaRPr lang="en-US" sz="900" b="1" dirty="0">
              <a:latin typeface="Arial" pitchFamily="34" charset="0"/>
              <a:cs typeface="Arial" pitchFamily="34" charset="0"/>
            </a:endParaRPr>
          </a:p>
          <a:p>
            <a:pPr algn="l">
              <a:buFont typeface="Arial" pitchFamily="34" charset="0"/>
              <a:buChar char="•"/>
            </a:pPr>
            <a:r>
              <a:rPr lang="en-US" sz="1600" b="1" dirty="0">
                <a:latin typeface="Arial" pitchFamily="34" charset="0"/>
                <a:cs typeface="Arial" pitchFamily="34" charset="0"/>
              </a:rPr>
              <a:t> </a:t>
            </a:r>
            <a:r>
              <a:rPr lang="en-US" sz="1600" b="1" dirty="0">
                <a:solidFill>
                  <a:schemeClr val="tx2"/>
                </a:solidFill>
                <a:latin typeface="Arial" pitchFamily="34" charset="0"/>
                <a:cs typeface="Arial" pitchFamily="34" charset="0"/>
              </a:rPr>
              <a:t>NAO index</a:t>
            </a:r>
            <a:r>
              <a:rPr lang="en-US" sz="1600" b="1" dirty="0">
                <a:latin typeface="Arial" pitchFamily="34" charset="0"/>
                <a:cs typeface="Arial" pitchFamily="34" charset="0"/>
              </a:rPr>
              <a:t> varies from year to year, but also exhibits a tendency to remain in one phase for intervals lasting several years or decades. </a:t>
            </a:r>
          </a:p>
          <a:p>
            <a:pPr algn="l">
              <a:buFont typeface="Arial" pitchFamily="34" charset="0"/>
              <a:buChar char="•"/>
            </a:pPr>
            <a:endParaRPr lang="en-US" sz="1050" b="1" dirty="0">
              <a:latin typeface="Arial" pitchFamily="34" charset="0"/>
              <a:cs typeface="Arial" pitchFamily="34" charset="0"/>
            </a:endParaRPr>
          </a:p>
          <a:p>
            <a:pPr algn="l">
              <a:buFont typeface="Arial" pitchFamily="34" charset="0"/>
              <a:buChar char="•"/>
            </a:pPr>
            <a:r>
              <a:rPr lang="en-US" sz="1600" b="1" dirty="0">
                <a:latin typeface="Arial" pitchFamily="34" charset="0"/>
                <a:cs typeface="Arial" pitchFamily="34" charset="0"/>
              </a:rPr>
              <a:t> NAO is related to </a:t>
            </a:r>
            <a:r>
              <a:rPr lang="en-US" sz="1600" b="1" dirty="0">
                <a:solidFill>
                  <a:schemeClr val="tx2"/>
                </a:solidFill>
                <a:latin typeface="Arial" pitchFamily="34" charset="0"/>
                <a:cs typeface="Arial" pitchFamily="34" charset="0"/>
              </a:rPr>
              <a:t>storm track</a:t>
            </a:r>
            <a:r>
              <a:rPr lang="en-US" sz="1600" b="1" dirty="0">
                <a:latin typeface="Arial" pitchFamily="34" charset="0"/>
                <a:cs typeface="Arial" pitchFamily="34" charset="0"/>
              </a:rPr>
              <a:t> strength and </a:t>
            </a:r>
            <a:r>
              <a:rPr lang="en-US" sz="1600" b="1" dirty="0">
                <a:solidFill>
                  <a:schemeClr val="tx2"/>
                </a:solidFill>
                <a:latin typeface="Arial" pitchFamily="34" charset="0"/>
                <a:cs typeface="Arial" pitchFamily="34" charset="0"/>
              </a:rPr>
              <a:t>jet stream </a:t>
            </a:r>
            <a:r>
              <a:rPr lang="en-US" sz="1600" b="1" dirty="0">
                <a:latin typeface="Arial" pitchFamily="34" charset="0"/>
                <a:cs typeface="Arial" pitchFamily="34" charset="0"/>
              </a:rPr>
              <a:t>positions over the North Atlantic. </a:t>
            </a:r>
          </a:p>
          <a:p>
            <a:pPr algn="l">
              <a:buFont typeface="Arial" pitchFamily="34" charset="0"/>
              <a:buChar char="•"/>
            </a:pPr>
            <a:endParaRPr lang="en-US" sz="800" dirty="0"/>
          </a:p>
          <a:p>
            <a:pPr algn="l">
              <a:buFont typeface="Arial" pitchFamily="34" charset="0"/>
              <a:buChar char="•"/>
            </a:pPr>
            <a:r>
              <a:rPr lang="en-US" sz="1200" dirty="0"/>
              <a:t>Luo, D., A. R. </a:t>
            </a:r>
            <a:r>
              <a:rPr lang="en-US" sz="1200" dirty="0" err="1"/>
              <a:t>Lupo</a:t>
            </a:r>
            <a:r>
              <a:rPr lang="en-US" sz="1200" dirty="0"/>
              <a:t>, and H. Wan, 2007: Dynamics of eddy-driven low-frequency dipole modes. Part I: A simple model of North Atlantic Oscillations. </a:t>
            </a:r>
            <a:r>
              <a:rPr lang="en-US" sz="1200" i="1" dirty="0"/>
              <a:t>J. Atmos. Sci.</a:t>
            </a:r>
            <a:r>
              <a:rPr lang="en-US" sz="1200" dirty="0"/>
              <a:t>, </a:t>
            </a:r>
            <a:r>
              <a:rPr lang="en-US" sz="1200" b="1" dirty="0"/>
              <a:t>64</a:t>
            </a:r>
            <a:r>
              <a:rPr lang="en-US" sz="1200" dirty="0"/>
              <a:t>, 3–28, https://doi.org/10.1175/JAS3818.1.  </a:t>
            </a:r>
          </a:p>
          <a:p>
            <a:pPr algn="l">
              <a:buFont typeface="Arial" pitchFamily="34" charset="0"/>
              <a:buChar char="•"/>
            </a:pPr>
            <a:r>
              <a:rPr lang="en-US" sz="1200" dirty="0"/>
              <a:t> Luo, D., X. Chen and S. Feldstein, 2018</a:t>
            </a:r>
            <a:r>
              <a:rPr lang="en-US" sz="1200" b="1" dirty="0">
                <a:solidFill>
                  <a:srgbClr val="C00000"/>
                </a:solidFill>
              </a:rPr>
              <a:t>: Linear and nonlinear dynamics of North Atlantic Oscillations</a:t>
            </a:r>
            <a:r>
              <a:rPr lang="en-US" sz="1200" dirty="0"/>
              <a:t>: A new thinking of symmetry breaking, </a:t>
            </a:r>
            <a:r>
              <a:rPr lang="en-US" sz="1200" i="1" dirty="0"/>
              <a:t>J. Atmos. Sci.</a:t>
            </a:r>
            <a:r>
              <a:rPr lang="zh-CN" altLang="en-US" sz="1200" dirty="0"/>
              <a:t>，</a:t>
            </a:r>
            <a:r>
              <a:rPr lang="en-US" sz="1200" b="1" dirty="0"/>
              <a:t>75</a:t>
            </a:r>
            <a:r>
              <a:rPr lang="en-US" sz="1200" dirty="0"/>
              <a:t>, 1955-1977, DOI: 10.1175/JAS- D-17-0274.1</a:t>
            </a:r>
            <a:endParaRPr lang="en-US" sz="1000" b="1" dirty="0">
              <a:latin typeface="Arial" pitchFamily="34" charset="0"/>
              <a:cs typeface="Arial" pitchFamily="34" charset="0"/>
            </a:endParaRPr>
          </a:p>
        </p:txBody>
      </p:sp>
      <p:sp>
        <p:nvSpPr>
          <p:cNvPr id="10" name="Rectangle 9"/>
          <p:cNvSpPr/>
          <p:nvPr/>
        </p:nvSpPr>
        <p:spPr>
          <a:xfrm>
            <a:off x="228600" y="6343389"/>
            <a:ext cx="8763000" cy="523220"/>
          </a:xfrm>
          <a:prstGeom prst="rect">
            <a:avLst/>
          </a:prstGeom>
        </p:spPr>
        <p:txBody>
          <a:bodyPr wrap="square">
            <a:spAutoFit/>
          </a:bodyPr>
          <a:lstStyle/>
          <a:p>
            <a:pPr algn="l"/>
            <a:r>
              <a:rPr lang="en-US" sz="1400" b="1" dirty="0"/>
              <a:t>Winter index of the NAO based on the difference of normalized sea level pressures (</a:t>
            </a:r>
            <a:r>
              <a:rPr lang="en-US" sz="1400" b="1" dirty="0">
                <a:solidFill>
                  <a:schemeClr val="tx2"/>
                </a:solidFill>
              </a:rPr>
              <a:t>SLP</a:t>
            </a:r>
            <a:r>
              <a:rPr lang="en-US" sz="1400" b="1" dirty="0"/>
              <a:t>) between </a:t>
            </a:r>
            <a:r>
              <a:rPr lang="en-US" sz="1400" b="1" dirty="0">
                <a:solidFill>
                  <a:schemeClr val="tx2"/>
                </a:solidFill>
              </a:rPr>
              <a:t>Lisbon, Portugal </a:t>
            </a:r>
            <a:r>
              <a:rPr lang="en-US" sz="1400" b="1" dirty="0"/>
              <a:t>and </a:t>
            </a:r>
            <a:r>
              <a:rPr lang="en-US" sz="1400" b="1" dirty="0" err="1"/>
              <a:t>Stykkisholmur</a:t>
            </a:r>
            <a:r>
              <a:rPr lang="en-US" sz="1400" b="1" dirty="0"/>
              <a:t>/Reykjavik, </a:t>
            </a:r>
            <a:r>
              <a:rPr lang="en-US" sz="1400" b="1" dirty="0">
                <a:solidFill>
                  <a:schemeClr val="tx2"/>
                </a:solidFill>
              </a:rPr>
              <a:t>Iceland </a:t>
            </a:r>
            <a:r>
              <a:rPr lang="en-US" sz="1400" b="1" dirty="0"/>
              <a:t>since 1864 [Lisbon SLP (</a:t>
            </a:r>
            <a:r>
              <a:rPr lang="en-US" sz="1400" b="1" dirty="0">
                <a:solidFill>
                  <a:schemeClr val="tx2"/>
                </a:solidFill>
              </a:rPr>
              <a:t>south</a:t>
            </a:r>
            <a:r>
              <a:rPr lang="en-US" sz="1400" b="1" dirty="0"/>
              <a:t>) minus Iceland  (</a:t>
            </a:r>
            <a:r>
              <a:rPr lang="en-US" sz="1400" b="1" dirty="0">
                <a:solidFill>
                  <a:schemeClr val="tx2"/>
                </a:solidFill>
              </a:rPr>
              <a:t>north</a:t>
            </a:r>
            <a:r>
              <a:rPr lang="en-US" sz="1400" b="1" dirty="0"/>
              <a:t>) SLP).</a:t>
            </a:r>
          </a:p>
        </p:txBody>
      </p:sp>
      <p:sp>
        <p:nvSpPr>
          <p:cNvPr id="11"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North Atlantic Oscillation (NAO) </a:t>
            </a:r>
          </a:p>
        </p:txBody>
      </p:sp>
      <p:sp>
        <p:nvSpPr>
          <p:cNvPr id="12"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blinds(horizontal)">
                                      <p:cBhvr>
                                        <p:cTn id="7" dur="500"/>
                                        <p:tgtEl>
                                          <p:spTgt spid="9">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6" end="6"/>
                                            </p:txEl>
                                          </p:spTgt>
                                        </p:tgtEl>
                                        <p:attrNameLst>
                                          <p:attrName>style.visibility</p:attrName>
                                        </p:attrNameLst>
                                      </p:cBhvr>
                                      <p:to>
                                        <p:strVal val="visible"/>
                                      </p:to>
                                    </p:set>
                                    <p:animEffect transition="in" filter="blinds(horizontal)">
                                      <p:cBhvr>
                                        <p:cTn id="10" dur="500"/>
                                        <p:tgtEl>
                                          <p:spTgt spid="9">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animEffect transition="in" filter="blinds(horizontal)">
                                      <p:cBhvr>
                                        <p:cTn id="13" dur="500"/>
                                        <p:tgtEl>
                                          <p:spTgt spid="9">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9">
                                            <p:txEl>
                                              <p:pRg st="9" end="9"/>
                                            </p:txEl>
                                          </p:spTgt>
                                        </p:tgtEl>
                                        <p:attrNameLst>
                                          <p:attrName>style.visibility</p:attrName>
                                        </p:attrNameLst>
                                      </p:cBhvr>
                                      <p:to>
                                        <p:strVal val="visible"/>
                                      </p:to>
                                    </p:set>
                                    <p:animEffect transition="in" filter="blinds(horizontal)">
                                      <p:cBhvr>
                                        <p:cTn id="16"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FE03C5-BC1D-4E85-A0F7-D7EDAC823C66}"/>
              </a:ext>
            </a:extLst>
          </p:cNvPr>
          <p:cNvSpPr>
            <a:spLocks noGrp="1"/>
          </p:cNvSpPr>
          <p:nvPr>
            <p:ph type="sldNum" sz="quarter" idx="12"/>
          </p:nvPr>
        </p:nvSpPr>
        <p:spPr/>
        <p:txBody>
          <a:bodyPr/>
          <a:lstStyle/>
          <a:p>
            <a:pPr>
              <a:defRPr/>
            </a:pPr>
            <a:fld id="{11004247-48B2-4E85-AE06-0779406BEB7B}" type="slidenum">
              <a:rPr lang="en-US" smtClean="0"/>
              <a:pPr>
                <a:defRPr/>
              </a:pPr>
              <a:t>50</a:t>
            </a:fld>
            <a:endParaRPr lang="en-US"/>
          </a:p>
        </p:txBody>
      </p:sp>
      <p:pic>
        <p:nvPicPr>
          <p:cNvPr id="4" name="Picture 3">
            <a:extLst>
              <a:ext uri="{FF2B5EF4-FFF2-40B4-BE49-F238E27FC236}">
                <a16:creationId xmlns:a16="http://schemas.microsoft.com/office/drawing/2014/main" id="{03A73E1F-C40D-4F5F-B053-F6E42B34BFA1}"/>
              </a:ext>
            </a:extLst>
          </p:cNvPr>
          <p:cNvPicPr>
            <a:picLocks noChangeAspect="1"/>
          </p:cNvPicPr>
          <p:nvPr/>
        </p:nvPicPr>
        <p:blipFill>
          <a:blip r:embed="rId2"/>
          <a:stretch>
            <a:fillRect/>
          </a:stretch>
        </p:blipFill>
        <p:spPr>
          <a:xfrm>
            <a:off x="304800" y="580564"/>
            <a:ext cx="8534400" cy="6201236"/>
          </a:xfrm>
          <a:prstGeom prst="rect">
            <a:avLst/>
          </a:prstGeom>
        </p:spPr>
      </p:pic>
      <p:sp>
        <p:nvSpPr>
          <p:cNvPr id="5" name="TextBox 4">
            <a:extLst>
              <a:ext uri="{FF2B5EF4-FFF2-40B4-BE49-F238E27FC236}">
                <a16:creationId xmlns:a16="http://schemas.microsoft.com/office/drawing/2014/main" id="{5AD36F2B-5957-4F2C-BB84-3934E131A47E}"/>
              </a:ext>
            </a:extLst>
          </p:cNvPr>
          <p:cNvSpPr txBox="1"/>
          <p:nvPr/>
        </p:nvSpPr>
        <p:spPr>
          <a:xfrm>
            <a:off x="6477000" y="6504801"/>
            <a:ext cx="15240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6" name="TextBox 5">
            <a:extLst>
              <a:ext uri="{FF2B5EF4-FFF2-40B4-BE49-F238E27FC236}">
                <a16:creationId xmlns:a16="http://schemas.microsoft.com/office/drawing/2014/main" id="{D705BDD3-7062-4D00-ACAE-BB8D1E66F163}"/>
              </a:ext>
            </a:extLst>
          </p:cNvPr>
          <p:cNvSpPr txBox="1"/>
          <p:nvPr/>
        </p:nvSpPr>
        <p:spPr>
          <a:xfrm>
            <a:off x="1371600" y="76200"/>
            <a:ext cx="6858000" cy="461665"/>
          </a:xfrm>
          <a:prstGeom prst="rect">
            <a:avLst/>
          </a:prstGeom>
          <a:noFill/>
        </p:spPr>
        <p:txBody>
          <a:bodyPr wrap="square">
            <a:spAutoFit/>
          </a:bodyPr>
          <a:lstStyle/>
          <a:p>
            <a:r>
              <a:rPr lang="en-US" sz="2400" b="1" dirty="0">
                <a:solidFill>
                  <a:schemeClr val="tx2"/>
                </a:solidFill>
                <a:latin typeface="Arial" charset="0"/>
                <a:ea typeface="SimSun" pitchFamily="2" charset="-122"/>
              </a:rPr>
              <a:t>Observed AMV and PDV Relationship</a:t>
            </a:r>
            <a:endParaRPr lang="en-US" sz="2400" dirty="0"/>
          </a:p>
        </p:txBody>
      </p:sp>
    </p:spTree>
    <p:extLst>
      <p:ext uri="{BB962C8B-B14F-4D97-AF65-F5344CB8AC3E}">
        <p14:creationId xmlns:p14="http://schemas.microsoft.com/office/powerpoint/2010/main" val="1300332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0"/>
            <a:ext cx="9372600" cy="685800"/>
          </a:xfrm>
          <a:prstGeom prst="rect">
            <a:avLst/>
          </a:prstGeom>
          <a:effectLst>
            <a:outerShdw blurRad="50800" dist="38100" dir="2700000" algn="tl" rotWithShape="0">
              <a:prstClr val="black"/>
            </a:outerShdw>
          </a:effectLst>
        </p:spPr>
        <p:txBody>
          <a:bodyPr/>
          <a:lstStyle/>
          <a:p>
            <a:pPr>
              <a:defRPr/>
            </a:pPr>
            <a:r>
              <a:rPr lang="en-US" sz="28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51</a:t>
            </a:fld>
            <a:endParaRPr lang="en-US" dirty="0">
              <a:solidFill>
                <a:schemeClr val="bg2"/>
              </a:solidFill>
            </a:endParaRPr>
          </a:p>
        </p:txBody>
      </p:sp>
      <p:sp>
        <p:nvSpPr>
          <p:cNvPr id="6" name="Rectangle 3"/>
          <p:cNvSpPr txBox="1">
            <a:spLocks noChangeArrowheads="1"/>
          </p:cNvSpPr>
          <p:nvPr/>
        </p:nvSpPr>
        <p:spPr bwMode="auto">
          <a:xfrm>
            <a:off x="76200" y="457199"/>
            <a:ext cx="8915400" cy="6324599"/>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 typeface="Arial" pitchFamily="34" charset="0"/>
              <a:buChar char="•"/>
              <a:defRPr/>
            </a:pPr>
            <a:r>
              <a:rPr lang="en-US" sz="1800" b="1" kern="0" dirty="0">
                <a:solidFill>
                  <a:schemeClr val="tx2"/>
                </a:solidFill>
                <a:latin typeface="Microsoft Sans Serif" pitchFamily="34" charset="0"/>
              </a:rPr>
              <a:t>Inter-annual modes: NAO, AO</a:t>
            </a:r>
            <a:r>
              <a:rPr lang="en-US" sz="1600" b="1" kern="0" dirty="0">
                <a:solidFill>
                  <a:schemeClr val="tx2"/>
                </a:solidFill>
                <a:latin typeface="Microsoft Sans Serif" pitchFamily="34" charset="0"/>
              </a:rPr>
              <a:t> (and ENSO)</a:t>
            </a:r>
            <a:endParaRPr lang="en-US" sz="1800" b="1" kern="0" dirty="0">
              <a:solidFill>
                <a:schemeClr val="tx2"/>
              </a:solidFill>
              <a:latin typeface="Microsoft Sans Serif" pitchFamily="34" charset="0"/>
            </a:endParaRP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NAO and AO:  </a:t>
            </a:r>
            <a:r>
              <a:rPr lang="en-US" sz="1600" b="1" kern="0" dirty="0">
                <a:latin typeface="Microsoft Sans Serif" pitchFamily="34" charset="0"/>
              </a:rPr>
              <a:t>Positive phase</a:t>
            </a:r>
            <a:r>
              <a:rPr lang="en-US" sz="1600" b="1" kern="0" dirty="0">
                <a:latin typeface="Microsoft Sans Serif" pitchFamily="34" charset="0"/>
                <a:sym typeface="Wingdings" pitchFamily="2" charset="2"/>
              </a:rPr>
              <a:t> larger meridional pressure gradients, stronger polar vortex  stronger jet and westerlies  fewer cold breaks from the Arctic to mid-latitudes, more northerly flow over the Atlantic  mild and wet winter in northern Europe and the eastern U.S., but dry Mediterranean (dT is small).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sym typeface="Wingdings" pitchFamily="2" charset="2"/>
              </a:rPr>
              <a:t>NAO</a:t>
            </a:r>
            <a:r>
              <a:rPr lang="en-US" sz="1600" b="1" kern="0" dirty="0">
                <a:latin typeface="Microsoft Sans Serif" pitchFamily="34" charset="0"/>
                <a:sym typeface="Wingdings" pitchFamily="2" charset="2"/>
              </a:rPr>
              <a:t> results from interactions between </a:t>
            </a:r>
            <a:r>
              <a:rPr lang="en-US" sz="1600" b="1" kern="0" dirty="0">
                <a:solidFill>
                  <a:srgbClr val="C00000"/>
                </a:solidFill>
                <a:latin typeface="Microsoft Sans Serif" pitchFamily="34" charset="0"/>
                <a:sym typeface="Wingdings" pitchFamily="2" charset="2"/>
              </a:rPr>
              <a:t>synoptic eddies and planetary waves</a:t>
            </a:r>
            <a:r>
              <a:rPr lang="en-US" sz="1600" b="1" kern="0" dirty="0">
                <a:solidFill>
                  <a:srgbClr val="C00000"/>
                </a:solidFill>
                <a:latin typeface="Microsoft Sans Serif" pitchFamily="34" charset="0"/>
              </a:rPr>
              <a:t> </a:t>
            </a:r>
            <a:r>
              <a:rPr lang="en-US" sz="1600" b="1" kern="0" dirty="0">
                <a:latin typeface="Microsoft Sans Serif" pitchFamily="34" charset="0"/>
              </a:rPr>
              <a:t>under certain matching conditions; it typically has a lifetime of ~2 weeks and is influenced by Atlantic westerly winds  </a:t>
            </a:r>
          </a:p>
          <a:p>
            <a:pPr marL="342900" indent="-342900" algn="l">
              <a:spcBef>
                <a:spcPct val="20000"/>
              </a:spcBef>
              <a:buFont typeface="Arial" pitchFamily="34" charset="0"/>
              <a:buChar char="•"/>
              <a:defRPr/>
            </a:pPr>
            <a:r>
              <a:rPr lang="en-US" sz="1800" b="1" kern="0" dirty="0">
                <a:solidFill>
                  <a:schemeClr val="tx2"/>
                </a:solidFill>
                <a:latin typeface="Microsoft Sans Serif" pitchFamily="34" charset="0"/>
              </a:rPr>
              <a:t>Decadal modes: PDO/IPO, AMO/AMV: formation dynamics not well known. </a:t>
            </a:r>
            <a:endParaRPr lang="en-US" sz="1600" b="1" kern="0" dirty="0">
              <a:solidFill>
                <a:schemeClr val="tx2"/>
              </a:solidFill>
              <a:latin typeface="Microsoft Sans Serif" pitchFamily="34" charset="0"/>
            </a:endParaRP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PDO/IPO</a:t>
            </a:r>
            <a:r>
              <a:rPr lang="en-US" sz="1600" b="1" kern="0" dirty="0">
                <a:latin typeface="Microsoft Sans Serif" pitchFamily="34" charset="0"/>
              </a:rPr>
              <a:t>: the decadal to multi-decadal oscillations in ENSO activities, with periods from </a:t>
            </a:r>
            <a:r>
              <a:rPr lang="en-US" sz="1600" b="1" kern="0" dirty="0">
                <a:latin typeface="Microsoft Sans Serif" pitchFamily="34" charset="0"/>
                <a:sym typeface="Symbol"/>
              </a:rPr>
              <a:t>4</a:t>
            </a:r>
            <a:r>
              <a:rPr lang="en-US" sz="1600" b="1" kern="0" dirty="0">
                <a:latin typeface="Microsoft Sans Serif" pitchFamily="34" charset="0"/>
              </a:rPr>
              <a:t>0-60 years and spatial patterns similar to ENSO</a:t>
            </a: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AMO</a:t>
            </a:r>
            <a:r>
              <a:rPr lang="en-US" sz="1600" b="1" kern="0" dirty="0">
                <a:latin typeface="Microsoft Sans Serif" pitchFamily="34" charset="0"/>
              </a:rPr>
              <a:t>: The 60-80yr oscillation in SST in the North Atlantic. </a:t>
            </a:r>
          </a:p>
          <a:p>
            <a:pPr marL="342900" indent="-342900" algn="l">
              <a:spcBef>
                <a:spcPct val="20000"/>
              </a:spcBef>
              <a:buFont typeface="Arial" pitchFamily="34" charset="0"/>
              <a:buChar char="•"/>
              <a:defRPr/>
            </a:pPr>
            <a:r>
              <a:rPr lang="en-US" sz="1600" b="1" kern="0" dirty="0">
                <a:latin typeface="Microsoft Sans Serif" pitchFamily="34" charset="0"/>
              </a:rPr>
              <a:t>These modes are likely generated by stochastic atmospheric forcing, with Rossby wave propagation in the extratropical Pacific and Atlantic Ocean being key to their time scales.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AMO</a:t>
            </a:r>
            <a:r>
              <a:rPr lang="en-US" sz="1600" b="1" kern="0" dirty="0">
                <a:latin typeface="Microsoft Sans Serif" pitchFamily="34" charset="0"/>
              </a:rPr>
              <a:t> may result from the interactions between AMV, AMOC and NAO: AMV-/AMOC- </a:t>
            </a:r>
            <a:r>
              <a:rPr lang="en-US" sz="1600" b="1" kern="0" dirty="0">
                <a:latin typeface="Microsoft Sans Serif" pitchFamily="34" charset="0"/>
                <a:sym typeface="Wingdings" panose="05000000000000000000" pitchFamily="2" charset="2"/>
              </a:rPr>
              <a:t> NAO+  AMV+AMOC+  NAO-  AMV-/AMOC-</a:t>
            </a:r>
            <a:endParaRPr lang="en-US" sz="1600" b="1" kern="0" dirty="0">
              <a:latin typeface="Microsoft Sans Serif" pitchFamily="34" charset="0"/>
            </a:endParaRP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AMO cycles</a:t>
            </a:r>
            <a:r>
              <a:rPr lang="en-US" sz="1600" b="1" kern="0" dirty="0">
                <a:latin typeface="Microsoft Sans Serif" pitchFamily="34" charset="0"/>
              </a:rPr>
              <a:t> since 1920 may be partly forced by changes in aerosols</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IPO</a:t>
            </a:r>
            <a:r>
              <a:rPr lang="en-US" sz="1600" b="1" kern="0" dirty="0">
                <a:latin typeface="Microsoft Sans Serif" pitchFamily="34" charset="0"/>
              </a:rPr>
              <a:t> and </a:t>
            </a:r>
            <a:r>
              <a:rPr lang="en-US" sz="1600" b="1" kern="0" dirty="0">
                <a:solidFill>
                  <a:srgbClr val="C00000"/>
                </a:solidFill>
                <a:latin typeface="Microsoft Sans Serif" pitchFamily="34" charset="0"/>
              </a:rPr>
              <a:t>AMO</a:t>
            </a:r>
            <a:r>
              <a:rPr lang="en-US" sz="1600" b="1" kern="0" dirty="0">
                <a:latin typeface="Microsoft Sans Serif" pitchFamily="34" charset="0"/>
              </a:rPr>
              <a:t> affects T and P over the Americas, West Africa, Europe and Asia on decadal-multidecadal time scales. They affect global-mean T on multidecadal time scales.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Warm tropical Atlantic </a:t>
            </a:r>
            <a:r>
              <a:rPr lang="en-US" sz="1600" b="1" kern="0" dirty="0">
                <a:latin typeface="Microsoft Sans Serif" pitchFamily="34" charset="0"/>
              </a:rPr>
              <a:t>leads </a:t>
            </a:r>
            <a:r>
              <a:rPr lang="en-US" sz="1600" b="1" kern="0" dirty="0">
                <a:solidFill>
                  <a:srgbClr val="C00000"/>
                </a:solidFill>
                <a:latin typeface="Microsoft Sans Serif" pitchFamily="34" charset="0"/>
              </a:rPr>
              <a:t>to cooing in the central-eastern tropical Pacific </a:t>
            </a:r>
            <a:r>
              <a:rPr lang="en-US" sz="1600" b="1" kern="0" dirty="0">
                <a:latin typeface="Microsoft Sans Serif" pitchFamily="34" charset="0"/>
              </a:rPr>
              <a:t>due to stronger trade winds</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Warm tropical Pacific </a:t>
            </a:r>
            <a:r>
              <a:rPr lang="en-US" sz="1600" b="1" kern="0" dirty="0">
                <a:latin typeface="Microsoft Sans Serif" pitchFamily="34" charset="0"/>
              </a:rPr>
              <a:t>leads to </a:t>
            </a:r>
            <a:r>
              <a:rPr lang="en-US" sz="1600" b="1" kern="0" dirty="0">
                <a:solidFill>
                  <a:srgbClr val="C00000"/>
                </a:solidFill>
                <a:latin typeface="Microsoft Sans Serif" pitchFamily="34" charset="0"/>
              </a:rPr>
              <a:t>warm tropical Atlantic </a:t>
            </a:r>
            <a:r>
              <a:rPr lang="en-US" sz="1600" b="1" kern="0" dirty="0">
                <a:latin typeface="Microsoft Sans Serif" pitchFamily="34" charset="0"/>
              </a:rPr>
              <a:t>due to local flux changes and horizontal warm advection.  </a:t>
            </a:r>
            <a:endParaRPr lang="en-US" sz="1400" b="1" kern="0" dirty="0">
              <a:latin typeface="Microsoft Sans Serif" pitchFamily="34" charset="0"/>
            </a:endParaRPr>
          </a:p>
          <a:p>
            <a:pPr marL="342900"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76200" y="533400"/>
            <a:ext cx="9144000" cy="0"/>
          </a:xfrm>
          <a:prstGeom prst="line">
            <a:avLst/>
          </a:prstGeom>
          <a:noFill/>
          <a:ln w="31750">
            <a:solidFill>
              <a:schemeClr val="accent1"/>
            </a:solidFill>
            <a:round/>
            <a:headEnd/>
            <a:tailEnd/>
          </a:ln>
        </p:spPr>
        <p:txBody>
          <a:bodyPr anchor="ctr"/>
          <a:lstStyle/>
          <a:p>
            <a:endParaRPr lang="en-US" sz="240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linds(horizontal)">
                                      <p:cBhvr>
                                        <p:cTn id="20" dur="500"/>
                                        <p:tgtEl>
                                          <p:spTgt spid="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blinds(horizontal)">
                                      <p:cBhvr>
                                        <p:cTn id="30" dur="500"/>
                                        <p:tgtEl>
                                          <p:spTgt spid="6">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blinds(horizontal)">
                                      <p:cBhvr>
                                        <p:cTn id="35" dur="500"/>
                                        <p:tgtEl>
                                          <p:spTgt spid="6">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blinds(horizontal)">
                                      <p:cBhvr>
                                        <p:cTn id="40" dur="500"/>
                                        <p:tgtEl>
                                          <p:spTgt spid="6">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animEffect transition="in" filter="blinds(horizontal)">
                                      <p:cBhvr>
                                        <p:cTn id="45" dur="500"/>
                                        <p:tgtEl>
                                          <p:spTgt spid="6">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6">
                                            <p:txEl>
                                              <p:pRg st="11" end="11"/>
                                            </p:txEl>
                                          </p:spTgt>
                                        </p:tgtEl>
                                        <p:attrNameLst>
                                          <p:attrName>style.visibility</p:attrName>
                                        </p:attrNameLst>
                                      </p:cBhvr>
                                      <p:to>
                                        <p:strVal val="visible"/>
                                      </p:to>
                                    </p:set>
                                    <p:animEffect transition="in" filter="blinds(horizontal)">
                                      <p:cBhvr>
                                        <p:cTn id="50" dur="500"/>
                                        <p:tgtEl>
                                          <p:spTgt spid="6">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animEffect transition="in" filter="blinds(horizontal)">
                                      <p:cBhvr>
                                        <p:cTn id="55"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52</a:t>
            </a:fld>
            <a:endParaRPr lang="en-US" dirty="0">
              <a:solidFill>
                <a:schemeClr val="bg2"/>
              </a:solidFill>
            </a:endParaRPr>
          </a:p>
        </p:txBody>
      </p:sp>
      <p:sp>
        <p:nvSpPr>
          <p:cNvPr id="6" name="Rectangle 3"/>
          <p:cNvSpPr txBox="1">
            <a:spLocks noChangeArrowheads="1"/>
          </p:cNvSpPr>
          <p:nvPr/>
        </p:nvSpPr>
        <p:spPr bwMode="auto">
          <a:xfrm>
            <a:off x="152400" y="838200"/>
            <a:ext cx="8915400" cy="6019800"/>
          </a:xfrm>
          <a:prstGeom prst="rect">
            <a:avLst/>
          </a:prstGeom>
          <a:noFill/>
          <a:ln w="9525">
            <a:noFill/>
            <a:miter lim="800000"/>
            <a:headEnd/>
            <a:tailEnd/>
          </a:ln>
        </p:spPr>
        <p:txBody>
          <a:bodyPr/>
          <a:lstStyle/>
          <a:p>
            <a:pPr marL="342900" indent="-342900" algn="l">
              <a:spcBef>
                <a:spcPct val="20000"/>
              </a:spcBef>
              <a:defRPr/>
            </a:pPr>
            <a:r>
              <a:rPr lang="en-US" sz="2000" b="1" kern="0" dirty="0">
                <a:latin typeface="Microsoft Sans Serif" pitchFamily="34" charset="0"/>
              </a:rPr>
              <a:t>	</a:t>
            </a:r>
            <a:endParaRPr lang="en-US" sz="1800" b="1" kern="0" dirty="0">
              <a:solidFill>
                <a:srgbClr val="FF0000"/>
              </a:solidFill>
              <a:latin typeface="Microsoft Sans Serif" pitchFamily="34" charset="0"/>
            </a:endParaRPr>
          </a:p>
          <a:p>
            <a:pPr marL="457200" indent="-457200" algn="l">
              <a:spcBef>
                <a:spcPct val="20000"/>
              </a:spcBef>
              <a:buFontTx/>
              <a:buAutoNum type="arabicPeriod"/>
              <a:defRPr/>
            </a:pPr>
            <a:r>
              <a:rPr lang="en-US" sz="1800" b="1" kern="0" dirty="0">
                <a:latin typeface="Microsoft Sans Serif" pitchFamily="34" charset="0"/>
              </a:rPr>
              <a:t>How do we measure climate variability? How and why is the variability of surface air temperature projected to change at northern high latitudes and in low latitudes? (20%) </a:t>
            </a:r>
          </a:p>
          <a:p>
            <a:pPr marL="457200" indent="-457200" algn="l">
              <a:spcBef>
                <a:spcPct val="20000"/>
              </a:spcBef>
              <a:buFontTx/>
              <a:buAutoNum type="arabicPeriod"/>
              <a:defRPr/>
            </a:pPr>
            <a:r>
              <a:rPr lang="en-US" sz="1800" b="1" kern="0" dirty="0">
                <a:latin typeface="Microsoft Sans Serif" pitchFamily="34" charset="0"/>
              </a:rPr>
              <a:t>Describe the mechanisms or physical processes behind the ENSO cycles, including the </a:t>
            </a:r>
            <a:r>
              <a:rPr lang="en-US" sz="1800" b="1" kern="0" dirty="0" err="1">
                <a:latin typeface="Microsoft Sans Serif" pitchFamily="34" charset="0"/>
              </a:rPr>
              <a:t>Bjerknes</a:t>
            </a:r>
            <a:r>
              <a:rPr lang="en-US" sz="1800" b="1" kern="0" dirty="0">
                <a:latin typeface="Microsoft Sans Serif" pitchFamily="34" charset="0"/>
              </a:rPr>
              <a:t> </a:t>
            </a:r>
            <a:r>
              <a:rPr lang="en-US" sz="1800" b="1" kern="0" dirty="0" err="1">
                <a:latin typeface="Microsoft Sans Serif" pitchFamily="34" charset="0"/>
              </a:rPr>
              <a:t>feedacks</a:t>
            </a:r>
            <a:r>
              <a:rPr lang="en-US" sz="1800" b="1" kern="0" dirty="0">
                <a:latin typeface="Microsoft Sans Serif" pitchFamily="34" charset="0"/>
              </a:rPr>
              <a:t> and the processes that end an El Niño or La Niña event and those that lead to the opposite phase in an ENSO cycle. (25%)</a:t>
            </a:r>
          </a:p>
          <a:p>
            <a:pPr marL="457200" indent="-457200" algn="l">
              <a:spcBef>
                <a:spcPct val="20000"/>
              </a:spcBef>
              <a:buFontTx/>
              <a:buAutoNum type="arabicPeriod"/>
              <a:defRPr/>
            </a:pPr>
            <a:r>
              <a:rPr lang="en-US" sz="1800" b="1" kern="0" dirty="0">
                <a:latin typeface="Microsoft Sans Serif" pitchFamily="34" charset="0"/>
              </a:rPr>
              <a:t>Describe the temporal and spatial characteristics of the IPO and AMO, their impacts on global climate, their interactions, and their likely formation mechanisms. (25%)  </a:t>
            </a:r>
          </a:p>
          <a:p>
            <a:pPr marL="457200" indent="-457200" algn="l">
              <a:spcBef>
                <a:spcPct val="20000"/>
              </a:spcBef>
              <a:buAutoNum type="arabicPeriod"/>
              <a:defRPr/>
            </a:pPr>
            <a:r>
              <a:rPr lang="en-US" sz="1800" b="1" kern="0" dirty="0">
                <a:latin typeface="Microsoft Sans Serif" pitchFamily="34" charset="0"/>
              </a:rPr>
              <a:t>How do NAO and AO affect weather over North America and Europe? What are the main features for the positive and negative phases of NAO and AO? (20%) </a:t>
            </a:r>
          </a:p>
          <a:p>
            <a:pPr marL="457200" indent="-457200" algn="l">
              <a:spcBef>
                <a:spcPct val="20000"/>
              </a:spcBef>
              <a:buAutoNum type="arabicPeriod"/>
              <a:defRPr/>
            </a:pPr>
            <a:r>
              <a:rPr lang="en-US" sz="1800" b="1" kern="0" dirty="0">
                <a:latin typeface="Microsoft Sans Serif" pitchFamily="34" charset="0"/>
              </a:rPr>
              <a:t>What is the relationship among ENSO, PDO, and IPO?  (10%)</a:t>
            </a:r>
          </a:p>
          <a:p>
            <a:pPr marL="457200" indent="-457200" algn="l">
              <a:spcBef>
                <a:spcPct val="20000"/>
              </a:spcBef>
              <a:defRPr/>
            </a:pPr>
            <a:r>
              <a:rPr lang="en-US" sz="2000" b="1" kern="0" dirty="0">
                <a:solidFill>
                  <a:schemeClr val="tx2"/>
                </a:solidFill>
                <a:latin typeface="Microsoft Sans Serif" pitchFamily="34" charset="0"/>
              </a:rPr>
              <a:t>	</a:t>
            </a:r>
          </a:p>
          <a:p>
            <a:pPr marL="457200" indent="-457200" algn="l">
              <a:spcBef>
                <a:spcPct val="20000"/>
              </a:spcBef>
              <a:defRPr/>
            </a:pPr>
            <a:r>
              <a:rPr lang="en-US" sz="2400" b="1" kern="0" dirty="0">
                <a:latin typeface="Microsoft Sans Serif" pitchFamily="34" charset="0"/>
              </a:rPr>
              <a:t> </a:t>
            </a:r>
          </a:p>
          <a:p>
            <a:pPr marL="800100" lvl="1" indent="-342900" algn="l">
              <a:spcBef>
                <a:spcPct val="20000"/>
              </a:spcBef>
              <a:buFontTx/>
              <a:buChar char="-"/>
              <a:defRPr/>
            </a:pPr>
            <a:endParaRPr lang="en-US" sz="1400" b="1" kern="0" dirty="0">
              <a:latin typeface="Microsoft Sans Serif" pitchFamily="34" charset="0"/>
            </a:endParaRPr>
          </a:p>
          <a:p>
            <a:pPr marL="800100" lvl="1" indent="-342900" algn="l">
              <a:spcBef>
                <a:spcPct val="20000"/>
              </a:spcBef>
              <a:defRPr/>
            </a:pPr>
            <a:endParaRPr lang="en-US" sz="14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Homework #4 (due in one week)   </a:t>
            </a:r>
          </a:p>
        </p:txBody>
      </p:sp>
    </p:spTree>
    <p:extLst>
      <p:ext uri="{BB962C8B-B14F-4D97-AF65-F5344CB8AC3E}">
        <p14:creationId xmlns:p14="http://schemas.microsoft.com/office/powerpoint/2010/main" val="9644342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53</a:t>
            </a:fld>
            <a:endParaRPr lang="en-US" dirty="0">
              <a:solidFill>
                <a:schemeClr val="bg2"/>
              </a:solidFill>
            </a:endParaRPr>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b="1" kern="0" dirty="0">
                <a:solidFill>
                  <a:srgbClr val="FF3300"/>
                </a:solidFill>
                <a:latin typeface="Arial" charset="0"/>
                <a:ea typeface="SimSun" pitchFamily="2" charset="-122"/>
              </a:rPr>
              <a:t>    </a:t>
            </a:r>
            <a:r>
              <a:rPr lang="en-US" sz="2400" b="1" kern="0" dirty="0">
                <a:solidFill>
                  <a:schemeClr val="accent1"/>
                </a:solidFill>
                <a:latin typeface="Arial" charset="0"/>
                <a:ea typeface="SimSun" pitchFamily="2" charset="-122"/>
              </a:rPr>
              <a:t>Next Lecture: </a:t>
            </a:r>
            <a:endParaRPr lang="en-US" b="1" kern="0" dirty="0">
              <a:solidFill>
                <a:schemeClr val="accent1"/>
              </a:solidFill>
              <a:latin typeface="Arial" charset="0"/>
              <a:ea typeface="SimSun" pitchFamily="2" charset="-122"/>
            </a:endParaRPr>
          </a:p>
          <a:p>
            <a:pPr>
              <a:defRPr/>
            </a:pPr>
            <a:r>
              <a:rPr lang="en-US" sz="3200" b="1" kern="0" dirty="0">
                <a:solidFill>
                  <a:srgbClr val="FF3300"/>
                </a:solidFill>
                <a:latin typeface="Arial" charset="0"/>
                <a:ea typeface="SimSun" pitchFamily="2" charset="-122"/>
              </a:rPr>
              <a:t>Climate forcing, and response vs Internal variability   </a:t>
            </a: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953000" y="2895600"/>
            <a:ext cx="4267200" cy="3810000"/>
            <a:chOff x="0" y="2753380"/>
            <a:chExt cx="4416540" cy="3952220"/>
          </a:xfrm>
        </p:grpSpPr>
        <p:pic>
          <p:nvPicPr>
            <p:cNvPr id="379908" name="Picture 4" descr="http://www.ldeo.columbia.edu/res/pi/NAO/NAO+.gif"/>
            <p:cNvPicPr>
              <a:picLocks noChangeAspect="1" noChangeArrowheads="1"/>
            </p:cNvPicPr>
            <p:nvPr/>
          </p:nvPicPr>
          <p:blipFill>
            <a:blip r:embed="rId3" cstate="print"/>
            <a:srcRect t="11408"/>
            <a:stretch>
              <a:fillRect/>
            </a:stretch>
          </p:blipFill>
          <p:spPr bwMode="auto">
            <a:xfrm>
              <a:off x="0" y="2799893"/>
              <a:ext cx="4267200" cy="3905707"/>
            </a:xfrm>
            <a:prstGeom prst="rect">
              <a:avLst/>
            </a:prstGeom>
            <a:noFill/>
          </p:spPr>
        </p:pic>
        <p:sp>
          <p:nvSpPr>
            <p:cNvPr id="6" name="Rectangle 5"/>
            <p:cNvSpPr/>
            <p:nvPr/>
          </p:nvSpPr>
          <p:spPr>
            <a:xfrm>
              <a:off x="3124200" y="2753380"/>
              <a:ext cx="1292340" cy="523220"/>
            </a:xfrm>
            <a:prstGeom prst="rect">
              <a:avLst/>
            </a:prstGeom>
          </p:spPr>
          <p:txBody>
            <a:bodyPr wrap="none">
              <a:spAutoFit/>
            </a:bodyPr>
            <a:lstStyle/>
            <a:p>
              <a:r>
                <a:rPr lang="en-US" b="1" dirty="0">
                  <a:solidFill>
                    <a:schemeClr val="tx1"/>
                  </a:solidFill>
                  <a:latin typeface="Arial" charset="0"/>
                  <a:ea typeface="SimSun" pitchFamily="2" charset="-122"/>
                </a:rPr>
                <a:t>NAO+ </a:t>
              </a:r>
              <a:endParaRPr lang="en-US" dirty="0">
                <a:solidFill>
                  <a:schemeClr val="tx1"/>
                </a:solidFill>
              </a:endParaRPr>
            </a:p>
          </p:txBody>
        </p:sp>
      </p:grpSp>
      <p:sp>
        <p:nvSpPr>
          <p:cNvPr id="9" name="Rectangle 2"/>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Positive NAO  Phase </a:t>
            </a:r>
          </a:p>
        </p:txBody>
      </p:sp>
      <p:sp>
        <p:nvSpPr>
          <p:cNvPr id="10"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11" name="Rectangle 3"/>
          <p:cNvSpPr txBox="1">
            <a:spLocks noChangeArrowheads="1"/>
          </p:cNvSpPr>
          <p:nvPr/>
        </p:nvSpPr>
        <p:spPr bwMode="auto">
          <a:xfrm>
            <a:off x="0" y="838200"/>
            <a:ext cx="9067800" cy="5791200"/>
          </a:xfrm>
          <a:prstGeom prst="rect">
            <a:avLst/>
          </a:prstGeom>
          <a:noFill/>
          <a:ln w="9525">
            <a:noFill/>
            <a:miter lim="800000"/>
            <a:headEnd/>
            <a:tailEnd/>
          </a:ln>
        </p:spPr>
        <p:txBody>
          <a:bodyPr/>
          <a:lstStyle/>
          <a:p>
            <a:pPr marL="342900" indent="-342900" algn="l">
              <a:spcBef>
                <a:spcPct val="20000"/>
              </a:spcBef>
              <a:buFontTx/>
              <a:buChar char="•"/>
              <a:defRPr/>
            </a:pPr>
            <a:r>
              <a:rPr lang="en-US" sz="2400" dirty="0"/>
              <a:t>The </a:t>
            </a:r>
            <a:r>
              <a:rPr lang="en-US" sz="2400" dirty="0">
                <a:solidFill>
                  <a:schemeClr val="tx2"/>
                </a:solidFill>
              </a:rPr>
              <a:t>positive NAO </a:t>
            </a:r>
            <a:r>
              <a:rPr lang="en-US" sz="2400" dirty="0"/>
              <a:t>index phase shows a stronger than usual subtropical high pressure center and a deeper than normal Icelandic low. </a:t>
            </a:r>
          </a:p>
          <a:p>
            <a:pPr marL="342900" indent="-342900" algn="l">
              <a:spcBef>
                <a:spcPct val="20000"/>
              </a:spcBef>
              <a:buFontTx/>
              <a:buChar char="•"/>
              <a:defRPr/>
            </a:pPr>
            <a:endParaRPr lang="en-US" sz="1100" dirty="0"/>
          </a:p>
          <a:p>
            <a:pPr marL="342900" indent="-342900" algn="l">
              <a:spcBef>
                <a:spcPct val="20000"/>
              </a:spcBef>
              <a:buFontTx/>
              <a:buChar char="•"/>
              <a:defRPr/>
            </a:pPr>
            <a:r>
              <a:rPr lang="en-US" sz="2400" dirty="0"/>
              <a:t>The increased pressure gradient results in </a:t>
            </a:r>
            <a:r>
              <a:rPr lang="en-US" sz="2400" dirty="0">
                <a:solidFill>
                  <a:srgbClr val="C00000"/>
                </a:solidFill>
              </a:rPr>
              <a:t>more and stronger winter storms</a:t>
            </a:r>
            <a:r>
              <a:rPr lang="en-US" sz="2400" dirty="0"/>
              <a:t> crossing the Atlantic Ocean on a more northerly track. </a:t>
            </a:r>
          </a:p>
          <a:p>
            <a:pPr marL="342900" indent="-342900" algn="l">
              <a:spcBef>
                <a:spcPct val="20000"/>
              </a:spcBef>
              <a:buFontTx/>
              <a:buChar char="•"/>
              <a:defRPr/>
            </a:pPr>
            <a:endParaRPr lang="en-US" sz="2400" dirty="0"/>
          </a:p>
          <a:p>
            <a:pPr marL="342900" indent="-342900" algn="l">
              <a:spcBef>
                <a:spcPct val="20000"/>
              </a:spcBef>
              <a:buFontTx/>
              <a:buChar char="•"/>
              <a:defRPr/>
            </a:pPr>
            <a:r>
              <a:rPr lang="en-US" sz="2400" dirty="0"/>
              <a:t>This results in </a:t>
            </a:r>
            <a:r>
              <a:rPr lang="en-US" sz="2400" dirty="0">
                <a:solidFill>
                  <a:srgbClr val="C00000"/>
                </a:solidFill>
              </a:rPr>
              <a:t>warm and wet winters in </a:t>
            </a:r>
          </a:p>
          <a:p>
            <a:pPr marL="342900" indent="-342900" algn="l">
              <a:spcBef>
                <a:spcPct val="20000"/>
              </a:spcBef>
              <a:defRPr/>
            </a:pPr>
            <a:r>
              <a:rPr lang="en-US" sz="2400" dirty="0">
                <a:solidFill>
                  <a:srgbClr val="C00000"/>
                </a:solidFill>
              </a:rPr>
              <a:t>	most Europe </a:t>
            </a:r>
            <a:r>
              <a:rPr lang="en-US" sz="2400" dirty="0"/>
              <a:t>and </a:t>
            </a:r>
            <a:r>
              <a:rPr lang="en-US" sz="2400" dirty="0">
                <a:solidFill>
                  <a:srgbClr val="C00000"/>
                </a:solidFill>
              </a:rPr>
              <a:t>cold and dry winters </a:t>
            </a:r>
          </a:p>
          <a:p>
            <a:pPr marL="342900" indent="-342900" algn="l">
              <a:spcBef>
                <a:spcPct val="20000"/>
              </a:spcBef>
              <a:defRPr/>
            </a:pPr>
            <a:r>
              <a:rPr lang="en-US" sz="2400" dirty="0">
                <a:solidFill>
                  <a:srgbClr val="C00000"/>
                </a:solidFill>
              </a:rPr>
              <a:t>	in northern Canada and Greenland</a:t>
            </a:r>
            <a:r>
              <a:rPr lang="en-US" sz="2400" dirty="0"/>
              <a:t>. </a:t>
            </a:r>
          </a:p>
          <a:p>
            <a:pPr marL="342900" indent="-342900" algn="l">
              <a:spcBef>
                <a:spcPct val="20000"/>
              </a:spcBef>
              <a:buFont typeface="Arial" pitchFamily="34" charset="0"/>
              <a:buChar char="•"/>
              <a:defRPr/>
            </a:pPr>
            <a:endParaRPr lang="en-US" sz="2400" dirty="0"/>
          </a:p>
          <a:p>
            <a:pPr marL="342900" indent="-342900" algn="l">
              <a:spcBef>
                <a:spcPct val="20000"/>
              </a:spcBef>
              <a:buFont typeface="Arial" pitchFamily="34" charset="0"/>
              <a:buChar char="•"/>
              <a:defRPr/>
            </a:pPr>
            <a:r>
              <a:rPr lang="en-US" sz="2400" dirty="0"/>
              <a:t>The </a:t>
            </a:r>
            <a:r>
              <a:rPr lang="en-US" sz="2400" dirty="0">
                <a:solidFill>
                  <a:srgbClr val="C00000"/>
                </a:solidFill>
              </a:rPr>
              <a:t>eastern US experiences mild </a:t>
            </a:r>
          </a:p>
          <a:p>
            <a:pPr marL="342900" indent="-342900" algn="l">
              <a:spcBef>
                <a:spcPct val="20000"/>
              </a:spcBef>
              <a:defRPr/>
            </a:pPr>
            <a:r>
              <a:rPr lang="en-US" sz="2400" dirty="0">
                <a:solidFill>
                  <a:srgbClr val="C00000"/>
                </a:solidFill>
              </a:rPr>
              <a:t>	and wet winter </a:t>
            </a:r>
            <a:r>
              <a:rPr lang="en-US" sz="2400" dirty="0"/>
              <a:t>conditions. </a:t>
            </a:r>
          </a:p>
          <a:p>
            <a:pPr marL="342900" indent="-342900" algn="l">
              <a:spcBef>
                <a:spcPct val="20000"/>
              </a:spcBef>
              <a:buFontTx/>
              <a:buChar char="•"/>
              <a:defRPr/>
            </a:pPr>
            <a:endParaRPr lang="en-US" sz="2400" b="1" kern="0" dirty="0">
              <a:solidFill>
                <a:schemeClr val="bg1"/>
              </a:solidFill>
              <a:latin typeface="Microsoft Sans Serif"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Negative NAO  Phase </a:t>
            </a:r>
          </a:p>
        </p:txBody>
      </p:sp>
      <p:sp>
        <p:nvSpPr>
          <p:cNvPr id="10"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11" name="Rectangle 3"/>
          <p:cNvSpPr txBox="1">
            <a:spLocks noChangeArrowheads="1"/>
          </p:cNvSpPr>
          <p:nvPr/>
        </p:nvSpPr>
        <p:spPr bwMode="auto">
          <a:xfrm>
            <a:off x="0" y="838200"/>
            <a:ext cx="9067800" cy="5791200"/>
          </a:xfrm>
          <a:prstGeom prst="rect">
            <a:avLst/>
          </a:prstGeom>
          <a:noFill/>
          <a:ln w="9525">
            <a:noFill/>
            <a:miter lim="800000"/>
            <a:headEnd/>
            <a:tailEnd/>
          </a:ln>
        </p:spPr>
        <p:txBody>
          <a:bodyPr/>
          <a:lstStyle/>
          <a:p>
            <a:pPr marL="342900" indent="-342900" algn="l">
              <a:spcBef>
                <a:spcPct val="20000"/>
              </a:spcBef>
              <a:buFontTx/>
              <a:buChar char="•"/>
              <a:defRPr/>
            </a:pPr>
            <a:r>
              <a:rPr lang="en-US" sz="2400" dirty="0"/>
              <a:t>The </a:t>
            </a:r>
            <a:r>
              <a:rPr lang="en-US" sz="2400" dirty="0">
                <a:solidFill>
                  <a:schemeClr val="tx2"/>
                </a:solidFill>
              </a:rPr>
              <a:t>negative NAO </a:t>
            </a:r>
            <a:r>
              <a:rPr lang="en-US" sz="2400" dirty="0"/>
              <a:t>index phase shows a weak subtropical high and a weak Icelandic low. </a:t>
            </a:r>
          </a:p>
          <a:p>
            <a:pPr marL="342900" indent="-342900" algn="l">
              <a:spcBef>
                <a:spcPct val="20000"/>
              </a:spcBef>
              <a:buFontTx/>
              <a:buChar char="•"/>
              <a:defRPr/>
            </a:pPr>
            <a:endParaRPr lang="en-US" sz="500" dirty="0"/>
          </a:p>
          <a:p>
            <a:pPr marL="342900" indent="-342900" algn="l">
              <a:spcBef>
                <a:spcPct val="20000"/>
              </a:spcBef>
              <a:buFontTx/>
              <a:buChar char="•"/>
              <a:defRPr/>
            </a:pPr>
            <a:r>
              <a:rPr lang="en-US" sz="2400" dirty="0"/>
              <a:t>The reduced pressure gradient results in </a:t>
            </a:r>
            <a:r>
              <a:rPr lang="en-US" sz="2400" dirty="0">
                <a:solidFill>
                  <a:srgbClr val="C00000"/>
                </a:solidFill>
              </a:rPr>
              <a:t>fewer and weaker winter storms </a:t>
            </a:r>
            <a:r>
              <a:rPr lang="en-US" sz="2400" dirty="0"/>
              <a:t>crossing on a more west-east pathway. </a:t>
            </a:r>
          </a:p>
          <a:p>
            <a:pPr marL="342900" indent="-342900" algn="l">
              <a:spcBef>
                <a:spcPct val="20000"/>
              </a:spcBef>
              <a:buFontTx/>
              <a:buChar char="•"/>
              <a:defRPr/>
            </a:pPr>
            <a:endParaRPr lang="en-US" sz="900" dirty="0"/>
          </a:p>
          <a:p>
            <a:pPr marL="342900" indent="-342900" algn="l">
              <a:spcBef>
                <a:spcPct val="20000"/>
              </a:spcBef>
              <a:buFontTx/>
              <a:buChar char="•"/>
              <a:defRPr/>
            </a:pPr>
            <a:r>
              <a:rPr lang="en-US" sz="2400" dirty="0"/>
              <a:t>They bring </a:t>
            </a:r>
            <a:r>
              <a:rPr lang="en-US" sz="2400" dirty="0">
                <a:solidFill>
                  <a:srgbClr val="C00000"/>
                </a:solidFill>
              </a:rPr>
              <a:t>moist air into the   </a:t>
            </a:r>
          </a:p>
          <a:p>
            <a:pPr marL="342900" indent="-342900" algn="l">
              <a:spcBef>
                <a:spcPct val="20000"/>
              </a:spcBef>
              <a:defRPr/>
            </a:pPr>
            <a:r>
              <a:rPr lang="en-US" sz="2400" dirty="0">
                <a:solidFill>
                  <a:srgbClr val="C00000"/>
                </a:solidFill>
              </a:rPr>
              <a:t>	Mediterranean and cold/dry air to   </a:t>
            </a:r>
          </a:p>
          <a:p>
            <a:pPr marL="342900" indent="-342900" algn="l">
              <a:spcBef>
                <a:spcPct val="20000"/>
              </a:spcBef>
              <a:defRPr/>
            </a:pPr>
            <a:r>
              <a:rPr lang="en-US" sz="2400" dirty="0">
                <a:solidFill>
                  <a:srgbClr val="C00000"/>
                </a:solidFill>
              </a:rPr>
              <a:t>	northern Europe. </a:t>
            </a:r>
          </a:p>
          <a:p>
            <a:pPr marL="342900" indent="-342900" algn="l">
              <a:spcBef>
                <a:spcPct val="20000"/>
              </a:spcBef>
              <a:buFont typeface="Arial" pitchFamily="34" charset="0"/>
              <a:buChar char="•"/>
              <a:defRPr/>
            </a:pPr>
            <a:endParaRPr lang="en-US" sz="1000" dirty="0"/>
          </a:p>
          <a:p>
            <a:pPr marL="342900" indent="-342900" algn="l">
              <a:spcBef>
                <a:spcPct val="20000"/>
              </a:spcBef>
              <a:buFont typeface="Arial" pitchFamily="34" charset="0"/>
              <a:buChar char="•"/>
              <a:defRPr/>
            </a:pPr>
            <a:r>
              <a:rPr lang="en-US" sz="2400" dirty="0"/>
              <a:t>The </a:t>
            </a:r>
            <a:r>
              <a:rPr lang="en-US" sz="2400" dirty="0">
                <a:solidFill>
                  <a:srgbClr val="C00000"/>
                </a:solidFill>
              </a:rPr>
              <a:t>US east coast experiences more </a:t>
            </a:r>
          </a:p>
          <a:p>
            <a:pPr marL="342900" indent="-342900" algn="l">
              <a:spcBef>
                <a:spcPct val="20000"/>
              </a:spcBef>
              <a:defRPr/>
            </a:pPr>
            <a:r>
              <a:rPr lang="en-US" sz="2400" dirty="0">
                <a:solidFill>
                  <a:srgbClr val="C00000"/>
                </a:solidFill>
              </a:rPr>
              <a:t>	cold air outbreaks </a:t>
            </a:r>
            <a:r>
              <a:rPr lang="en-US" sz="2400" dirty="0"/>
              <a:t>and hence snowy</a:t>
            </a:r>
          </a:p>
          <a:p>
            <a:pPr marL="342900" indent="-342900" algn="l">
              <a:spcBef>
                <a:spcPct val="20000"/>
              </a:spcBef>
              <a:defRPr/>
            </a:pPr>
            <a:r>
              <a:rPr lang="en-US" sz="2400" dirty="0"/>
              <a:t>	weather conditions.</a:t>
            </a:r>
          </a:p>
          <a:p>
            <a:pPr marL="342900" indent="-342900" algn="l">
              <a:spcBef>
                <a:spcPct val="20000"/>
              </a:spcBef>
              <a:buFont typeface="Arial" pitchFamily="34" charset="0"/>
              <a:buChar char="•"/>
              <a:defRPr/>
            </a:pPr>
            <a:endParaRPr lang="en-US" sz="900" dirty="0"/>
          </a:p>
          <a:p>
            <a:pPr marL="342900" indent="-342900" algn="l">
              <a:spcBef>
                <a:spcPct val="20000"/>
              </a:spcBef>
              <a:buFont typeface="Arial" pitchFamily="34" charset="0"/>
              <a:buChar char="•"/>
              <a:defRPr/>
            </a:pPr>
            <a:r>
              <a:rPr lang="en-US" sz="2400" dirty="0"/>
              <a:t>Greenland has milder winter </a:t>
            </a:r>
          </a:p>
          <a:p>
            <a:pPr marL="342900" indent="-342900" algn="l">
              <a:spcBef>
                <a:spcPct val="20000"/>
              </a:spcBef>
              <a:defRPr/>
            </a:pPr>
            <a:r>
              <a:rPr lang="en-US" sz="2400" dirty="0"/>
              <a:t>	temperatures </a:t>
            </a:r>
          </a:p>
          <a:p>
            <a:pPr marL="342900" indent="-342900" algn="l">
              <a:spcBef>
                <a:spcPct val="20000"/>
              </a:spcBef>
              <a:buFontTx/>
              <a:buChar char="•"/>
              <a:defRPr/>
            </a:pPr>
            <a:endParaRPr lang="en-US" sz="2400" b="1" kern="0" dirty="0">
              <a:solidFill>
                <a:schemeClr val="bg1"/>
              </a:solidFill>
              <a:latin typeface="Microsoft Sans Serif" pitchFamily="34" charset="0"/>
            </a:endParaRPr>
          </a:p>
        </p:txBody>
      </p:sp>
      <p:grpSp>
        <p:nvGrpSpPr>
          <p:cNvPr id="8" name="Group 7"/>
          <p:cNvGrpSpPr/>
          <p:nvPr/>
        </p:nvGrpSpPr>
        <p:grpSpPr>
          <a:xfrm>
            <a:off x="4794422" y="2827417"/>
            <a:ext cx="4349578" cy="3954383"/>
            <a:chOff x="4718222" y="2753380"/>
            <a:chExt cx="4349578" cy="3954383"/>
          </a:xfrm>
        </p:grpSpPr>
        <p:pic>
          <p:nvPicPr>
            <p:cNvPr id="12" name="Picture 6" descr="http://www.ldeo.columbia.edu/res/pi/NAO/NAO-.gif"/>
            <p:cNvPicPr>
              <a:picLocks noChangeAspect="1" noChangeArrowheads="1"/>
            </p:cNvPicPr>
            <p:nvPr/>
          </p:nvPicPr>
          <p:blipFill>
            <a:blip r:embed="rId3" cstate="print"/>
            <a:srcRect t="9790"/>
            <a:stretch>
              <a:fillRect/>
            </a:stretch>
          </p:blipFill>
          <p:spPr bwMode="auto">
            <a:xfrm>
              <a:off x="4718222" y="2774090"/>
              <a:ext cx="4276725" cy="3933673"/>
            </a:xfrm>
            <a:prstGeom prst="rect">
              <a:avLst/>
            </a:prstGeom>
            <a:noFill/>
          </p:spPr>
        </p:pic>
        <p:sp>
          <p:nvSpPr>
            <p:cNvPr id="13" name="Rectangle 12"/>
            <p:cNvSpPr/>
            <p:nvPr/>
          </p:nvSpPr>
          <p:spPr>
            <a:xfrm>
              <a:off x="7759429" y="2753380"/>
              <a:ext cx="1308371" cy="584775"/>
            </a:xfrm>
            <a:prstGeom prst="rect">
              <a:avLst/>
            </a:prstGeom>
          </p:spPr>
          <p:txBody>
            <a:bodyPr wrap="none">
              <a:spAutoFit/>
            </a:bodyPr>
            <a:lstStyle/>
            <a:p>
              <a:r>
                <a:rPr lang="en-US" b="1" dirty="0">
                  <a:solidFill>
                    <a:schemeClr val="tx1"/>
                  </a:solidFill>
                  <a:latin typeface="Arial" charset="0"/>
                  <a:ea typeface="SimSun" pitchFamily="2" charset="-122"/>
                </a:rPr>
                <a:t>NAO</a:t>
              </a:r>
              <a:r>
                <a:rPr lang="en-US" sz="3200" b="1" dirty="0">
                  <a:solidFill>
                    <a:schemeClr val="tx1"/>
                  </a:solidFill>
                  <a:latin typeface="Arial Black" pitchFamily="34" charset="0"/>
                  <a:ea typeface="SimSun" pitchFamily="2" charset="-122"/>
                  <a:sym typeface="Symbol"/>
                </a:rPr>
                <a:t></a:t>
              </a:r>
              <a:r>
                <a:rPr lang="en-US" b="1" dirty="0">
                  <a:solidFill>
                    <a:schemeClr val="tx1"/>
                  </a:solidFill>
                  <a:latin typeface="Arial" charset="0"/>
                  <a:ea typeface="SimSun" pitchFamily="2" charset="-122"/>
                </a:rPr>
                <a:t> </a:t>
              </a:r>
              <a:endParaRPr lang="en-US" dirty="0">
                <a:solidFill>
                  <a:schemeClr val="tx1"/>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AC1D9D-4B3D-A3BA-6652-529407F0D278}"/>
              </a:ext>
            </a:extLst>
          </p:cNvPr>
          <p:cNvSpPr>
            <a:spLocks noGrp="1"/>
          </p:cNvSpPr>
          <p:nvPr>
            <p:ph type="sldNum" sz="quarter" idx="12"/>
          </p:nvPr>
        </p:nvSpPr>
        <p:spPr/>
        <p:txBody>
          <a:bodyPr/>
          <a:lstStyle/>
          <a:p>
            <a:pPr>
              <a:defRPr/>
            </a:pPr>
            <a:fld id="{11004247-48B2-4E85-AE06-0779406BEB7B}" type="slidenum">
              <a:rPr lang="en-US" smtClean="0"/>
              <a:pPr>
                <a:defRPr/>
              </a:pPr>
              <a:t>8</a:t>
            </a:fld>
            <a:endParaRPr lang="en-US"/>
          </a:p>
        </p:txBody>
      </p:sp>
      <p:pic>
        <p:nvPicPr>
          <p:cNvPr id="4" name="Picture 3">
            <a:extLst>
              <a:ext uri="{FF2B5EF4-FFF2-40B4-BE49-F238E27FC236}">
                <a16:creationId xmlns:a16="http://schemas.microsoft.com/office/drawing/2014/main" id="{9C7B971D-83BC-7318-5F67-6E1AEA8BC8C3}"/>
              </a:ext>
            </a:extLst>
          </p:cNvPr>
          <p:cNvPicPr>
            <a:picLocks noChangeAspect="1"/>
          </p:cNvPicPr>
          <p:nvPr/>
        </p:nvPicPr>
        <p:blipFill>
          <a:blip r:embed="rId3"/>
          <a:stretch>
            <a:fillRect/>
          </a:stretch>
        </p:blipFill>
        <p:spPr>
          <a:xfrm>
            <a:off x="304800" y="617526"/>
            <a:ext cx="8434095" cy="5935674"/>
          </a:xfrm>
          <a:prstGeom prst="rect">
            <a:avLst/>
          </a:prstGeom>
        </p:spPr>
      </p:pic>
      <p:sp>
        <p:nvSpPr>
          <p:cNvPr id="5" name="Rectangle 2">
            <a:extLst>
              <a:ext uri="{FF2B5EF4-FFF2-40B4-BE49-F238E27FC236}">
                <a16:creationId xmlns:a16="http://schemas.microsoft.com/office/drawing/2014/main" id="{8B53573E-44E9-DE08-45C4-887BC9EDD711}"/>
              </a:ext>
            </a:extLst>
          </p:cNvPr>
          <p:cNvSpPr txBox="1">
            <a:spLocks noChangeArrowheads="1"/>
          </p:cNvSpPr>
          <p:nvPr/>
        </p:nvSpPr>
        <p:spPr>
          <a:xfrm>
            <a:off x="-304800" y="152400"/>
            <a:ext cx="9492343" cy="722922"/>
          </a:xfrm>
          <a:prstGeom prst="rect">
            <a:avLst/>
          </a:prstGeom>
          <a:effectLst>
            <a:outerShdw blurRad="50800" dist="38100" dir="2700000" algn="tl" rotWithShape="0">
              <a:prstClr val="black"/>
            </a:outerShdw>
          </a:effectLst>
        </p:spPr>
        <p:txBody>
          <a:bodyPr/>
          <a:lstStyle/>
          <a:p>
            <a:pPr>
              <a:defRPr/>
            </a:pPr>
            <a:r>
              <a:rPr lang="en-US" sz="2400" b="1" kern="0" dirty="0">
                <a:solidFill>
                  <a:srgbClr val="FF3300"/>
                </a:solidFill>
                <a:latin typeface="Arial" charset="0"/>
                <a:ea typeface="SimSun" pitchFamily="2" charset="-122"/>
              </a:rPr>
              <a:t>NAO Composite Temporal Evolution </a:t>
            </a:r>
          </a:p>
        </p:txBody>
      </p:sp>
      <p:sp>
        <p:nvSpPr>
          <p:cNvPr id="7" name="TextBox 6">
            <a:extLst>
              <a:ext uri="{FF2B5EF4-FFF2-40B4-BE49-F238E27FC236}">
                <a16:creationId xmlns:a16="http://schemas.microsoft.com/office/drawing/2014/main" id="{5D26A80C-0818-1178-6EED-8F30CDE0B44E}"/>
              </a:ext>
            </a:extLst>
          </p:cNvPr>
          <p:cNvSpPr txBox="1"/>
          <p:nvPr/>
        </p:nvSpPr>
        <p:spPr>
          <a:xfrm>
            <a:off x="2360816" y="3200400"/>
            <a:ext cx="4801984" cy="400110"/>
          </a:xfrm>
          <a:prstGeom prst="rect">
            <a:avLst/>
          </a:prstGeom>
          <a:noFill/>
        </p:spPr>
        <p:txBody>
          <a:bodyPr wrap="square">
            <a:spAutoFit/>
          </a:bodyPr>
          <a:lstStyle/>
          <a:p>
            <a:r>
              <a:rPr lang="en-US" sz="2000" b="1" kern="0" dirty="0">
                <a:solidFill>
                  <a:srgbClr val="FF3300"/>
                </a:solidFill>
                <a:latin typeface="Arial" charset="0"/>
                <a:ea typeface="SimSun" pitchFamily="2" charset="-122"/>
              </a:rPr>
              <a:t>NAO Composite SLP </a:t>
            </a:r>
            <a:r>
              <a:rPr lang="en-US" sz="2000" b="1" kern="0" dirty="0" err="1">
                <a:solidFill>
                  <a:srgbClr val="FF3300"/>
                </a:solidFill>
                <a:latin typeface="Arial" charset="0"/>
                <a:ea typeface="SimSun" pitchFamily="2" charset="-122"/>
              </a:rPr>
              <a:t>Anomly</a:t>
            </a:r>
            <a:r>
              <a:rPr lang="en-US" sz="2000" b="1" kern="0" dirty="0">
                <a:solidFill>
                  <a:srgbClr val="FF3300"/>
                </a:solidFill>
                <a:latin typeface="Arial" charset="0"/>
                <a:ea typeface="SimSun" pitchFamily="2" charset="-122"/>
              </a:rPr>
              <a:t>  </a:t>
            </a:r>
            <a:endParaRPr lang="en-US" sz="2000" dirty="0"/>
          </a:p>
        </p:txBody>
      </p:sp>
      <p:sp>
        <p:nvSpPr>
          <p:cNvPr id="9" name="TextBox 8">
            <a:extLst>
              <a:ext uri="{FF2B5EF4-FFF2-40B4-BE49-F238E27FC236}">
                <a16:creationId xmlns:a16="http://schemas.microsoft.com/office/drawing/2014/main" id="{A8B7E72B-8677-5BD2-3C29-BFDBD69654D4}"/>
              </a:ext>
            </a:extLst>
          </p:cNvPr>
          <p:cNvSpPr txBox="1"/>
          <p:nvPr/>
        </p:nvSpPr>
        <p:spPr>
          <a:xfrm>
            <a:off x="3200400" y="4800600"/>
            <a:ext cx="1143000" cy="400110"/>
          </a:xfrm>
          <a:prstGeom prst="rect">
            <a:avLst/>
          </a:prstGeom>
          <a:noFill/>
        </p:spPr>
        <p:txBody>
          <a:bodyPr wrap="square">
            <a:spAutoFit/>
          </a:bodyPr>
          <a:lstStyle/>
          <a:p>
            <a:r>
              <a:rPr lang="en-US" sz="2000" b="1" kern="0" dirty="0">
                <a:solidFill>
                  <a:srgbClr val="FF3300"/>
                </a:solidFill>
                <a:latin typeface="Arial" charset="0"/>
                <a:ea typeface="SimSun" pitchFamily="2" charset="-122"/>
              </a:rPr>
              <a:t>NAO</a:t>
            </a:r>
            <a:r>
              <a:rPr lang="en-US" b="1" kern="0" baseline="30000" dirty="0">
                <a:solidFill>
                  <a:srgbClr val="FF3300"/>
                </a:solidFill>
                <a:latin typeface="Arial" charset="0"/>
                <a:ea typeface="SimSun" pitchFamily="2" charset="-122"/>
              </a:rPr>
              <a:t>+</a:t>
            </a:r>
            <a:endParaRPr lang="en-US" sz="2000" baseline="30000" dirty="0"/>
          </a:p>
        </p:txBody>
      </p:sp>
      <p:sp>
        <p:nvSpPr>
          <p:cNvPr id="10" name="TextBox 9">
            <a:extLst>
              <a:ext uri="{FF2B5EF4-FFF2-40B4-BE49-F238E27FC236}">
                <a16:creationId xmlns:a16="http://schemas.microsoft.com/office/drawing/2014/main" id="{1BF9C644-3C07-4536-4750-254A9D0661D6}"/>
              </a:ext>
            </a:extLst>
          </p:cNvPr>
          <p:cNvSpPr txBox="1"/>
          <p:nvPr/>
        </p:nvSpPr>
        <p:spPr>
          <a:xfrm>
            <a:off x="7162800" y="4419600"/>
            <a:ext cx="1143000" cy="420628"/>
          </a:xfrm>
          <a:prstGeom prst="rect">
            <a:avLst/>
          </a:prstGeom>
          <a:noFill/>
        </p:spPr>
        <p:txBody>
          <a:bodyPr wrap="square">
            <a:spAutoFit/>
          </a:bodyPr>
          <a:lstStyle/>
          <a:p>
            <a:r>
              <a:rPr lang="en-US" sz="2000" b="1" kern="0" dirty="0">
                <a:solidFill>
                  <a:srgbClr val="FF3300"/>
                </a:solidFill>
                <a:latin typeface="Arial" charset="0"/>
                <a:ea typeface="SimSun" pitchFamily="2" charset="-122"/>
              </a:rPr>
              <a:t>NAO</a:t>
            </a:r>
            <a:r>
              <a:rPr lang="en-US" sz="3200" b="1" kern="0" baseline="30000" dirty="0">
                <a:solidFill>
                  <a:srgbClr val="FF3300"/>
                </a:solidFill>
                <a:latin typeface="Arial" charset="0"/>
                <a:ea typeface="SimSun" pitchFamily="2" charset="-122"/>
              </a:rPr>
              <a:t>-</a:t>
            </a:r>
            <a:endParaRPr lang="en-US" sz="2000" baseline="30000" dirty="0"/>
          </a:p>
        </p:txBody>
      </p:sp>
      <p:sp>
        <p:nvSpPr>
          <p:cNvPr id="12" name="TextBox 11">
            <a:extLst>
              <a:ext uri="{FF2B5EF4-FFF2-40B4-BE49-F238E27FC236}">
                <a16:creationId xmlns:a16="http://schemas.microsoft.com/office/drawing/2014/main" id="{1CC57D21-0269-1DB6-5687-0C2764A5B1D3}"/>
              </a:ext>
            </a:extLst>
          </p:cNvPr>
          <p:cNvSpPr txBox="1"/>
          <p:nvPr/>
        </p:nvSpPr>
        <p:spPr>
          <a:xfrm>
            <a:off x="2284616" y="6183868"/>
            <a:ext cx="4801984" cy="307777"/>
          </a:xfrm>
          <a:prstGeom prst="rect">
            <a:avLst/>
          </a:prstGeom>
          <a:noFill/>
        </p:spPr>
        <p:txBody>
          <a:bodyPr wrap="square">
            <a:spAutoFit/>
          </a:bodyPr>
          <a:lstStyle/>
          <a:p>
            <a:r>
              <a:rPr lang="en-US" sz="1400" b="1" dirty="0">
                <a:latin typeface="Arial" pitchFamily="34" charset="0"/>
                <a:cs typeface="Arial" pitchFamily="34" charset="0"/>
              </a:rPr>
              <a:t>Luo et al. (2018)</a:t>
            </a:r>
            <a:endParaRPr lang="en-US" sz="1400" dirty="0"/>
          </a:p>
        </p:txBody>
      </p:sp>
    </p:spTree>
    <p:extLst>
      <p:ext uri="{BB962C8B-B14F-4D97-AF65-F5344CB8AC3E}">
        <p14:creationId xmlns:p14="http://schemas.microsoft.com/office/powerpoint/2010/main" val="579862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66D172-91CC-DD3B-0260-14A57D710711}"/>
              </a:ext>
            </a:extLst>
          </p:cNvPr>
          <p:cNvSpPr>
            <a:spLocks noGrp="1"/>
          </p:cNvSpPr>
          <p:nvPr>
            <p:ph type="sldNum" sz="quarter" idx="12"/>
          </p:nvPr>
        </p:nvSpPr>
        <p:spPr/>
        <p:txBody>
          <a:bodyPr/>
          <a:lstStyle/>
          <a:p>
            <a:pPr>
              <a:defRPr/>
            </a:pPr>
            <a:fld id="{11004247-48B2-4E85-AE06-0779406BEB7B}" type="slidenum">
              <a:rPr lang="en-US" smtClean="0"/>
              <a:pPr>
                <a:defRPr/>
              </a:pPr>
              <a:t>9</a:t>
            </a:fld>
            <a:endParaRPr lang="en-US"/>
          </a:p>
        </p:txBody>
      </p:sp>
      <p:pic>
        <p:nvPicPr>
          <p:cNvPr id="4" name="Picture 3">
            <a:extLst>
              <a:ext uri="{FF2B5EF4-FFF2-40B4-BE49-F238E27FC236}">
                <a16:creationId xmlns:a16="http://schemas.microsoft.com/office/drawing/2014/main" id="{F66B422E-568C-E62D-C729-ADCCEC2F41BA}"/>
              </a:ext>
            </a:extLst>
          </p:cNvPr>
          <p:cNvPicPr>
            <a:picLocks noChangeAspect="1"/>
          </p:cNvPicPr>
          <p:nvPr/>
        </p:nvPicPr>
        <p:blipFill>
          <a:blip r:embed="rId2"/>
          <a:stretch>
            <a:fillRect/>
          </a:stretch>
        </p:blipFill>
        <p:spPr>
          <a:xfrm>
            <a:off x="0" y="623454"/>
            <a:ext cx="9144000" cy="5611091"/>
          </a:xfrm>
          <a:prstGeom prst="rect">
            <a:avLst/>
          </a:prstGeom>
        </p:spPr>
      </p:pic>
      <p:sp>
        <p:nvSpPr>
          <p:cNvPr id="5" name="TextBox 4">
            <a:extLst>
              <a:ext uri="{FF2B5EF4-FFF2-40B4-BE49-F238E27FC236}">
                <a16:creationId xmlns:a16="http://schemas.microsoft.com/office/drawing/2014/main" id="{B3FD9834-897A-201C-CCA5-03E86936F3AF}"/>
              </a:ext>
            </a:extLst>
          </p:cNvPr>
          <p:cNvSpPr txBox="1"/>
          <p:nvPr/>
        </p:nvSpPr>
        <p:spPr>
          <a:xfrm>
            <a:off x="2057400" y="553476"/>
            <a:ext cx="1143000" cy="330669"/>
          </a:xfrm>
          <a:prstGeom prst="rect">
            <a:avLst/>
          </a:prstGeom>
          <a:noFill/>
        </p:spPr>
        <p:txBody>
          <a:bodyPr wrap="square">
            <a:spAutoFit/>
          </a:bodyPr>
          <a:lstStyle/>
          <a:p>
            <a:r>
              <a:rPr lang="en-US" sz="2000" b="1" kern="0" dirty="0">
                <a:solidFill>
                  <a:srgbClr val="FF3300"/>
                </a:solidFill>
                <a:latin typeface="Arial" charset="0"/>
                <a:ea typeface="SimSun" pitchFamily="2" charset="-122"/>
              </a:rPr>
              <a:t>NAO</a:t>
            </a:r>
            <a:r>
              <a:rPr lang="en-US" b="1" kern="0" baseline="30000" dirty="0">
                <a:solidFill>
                  <a:srgbClr val="FF3300"/>
                </a:solidFill>
                <a:latin typeface="Arial" charset="0"/>
                <a:ea typeface="SimSun" pitchFamily="2" charset="-122"/>
              </a:rPr>
              <a:t>+</a:t>
            </a:r>
            <a:endParaRPr lang="en-US" sz="2000" baseline="30000" dirty="0"/>
          </a:p>
        </p:txBody>
      </p:sp>
      <p:sp>
        <p:nvSpPr>
          <p:cNvPr id="6" name="TextBox 5">
            <a:extLst>
              <a:ext uri="{FF2B5EF4-FFF2-40B4-BE49-F238E27FC236}">
                <a16:creationId xmlns:a16="http://schemas.microsoft.com/office/drawing/2014/main" id="{1C5111BF-E2AF-3023-6CC1-7E0636B099C7}"/>
              </a:ext>
            </a:extLst>
          </p:cNvPr>
          <p:cNvSpPr txBox="1"/>
          <p:nvPr/>
        </p:nvSpPr>
        <p:spPr>
          <a:xfrm>
            <a:off x="6553200" y="533400"/>
            <a:ext cx="1143000" cy="420628"/>
          </a:xfrm>
          <a:prstGeom prst="rect">
            <a:avLst/>
          </a:prstGeom>
          <a:noFill/>
        </p:spPr>
        <p:txBody>
          <a:bodyPr wrap="square">
            <a:spAutoFit/>
          </a:bodyPr>
          <a:lstStyle/>
          <a:p>
            <a:r>
              <a:rPr lang="en-US" sz="2000" b="1" kern="0" dirty="0">
                <a:solidFill>
                  <a:srgbClr val="FF3300"/>
                </a:solidFill>
                <a:latin typeface="Arial" charset="0"/>
                <a:ea typeface="SimSun" pitchFamily="2" charset="-122"/>
              </a:rPr>
              <a:t>NAO</a:t>
            </a:r>
            <a:r>
              <a:rPr lang="en-US" sz="3200" b="1" kern="0" baseline="30000" dirty="0">
                <a:solidFill>
                  <a:srgbClr val="FF3300"/>
                </a:solidFill>
                <a:latin typeface="Arial" charset="0"/>
                <a:ea typeface="SimSun" pitchFamily="2" charset="-122"/>
              </a:rPr>
              <a:t>-</a:t>
            </a:r>
            <a:endParaRPr lang="en-US" sz="2000" baseline="30000" dirty="0"/>
          </a:p>
        </p:txBody>
      </p:sp>
      <p:sp>
        <p:nvSpPr>
          <p:cNvPr id="7" name="TextBox 6">
            <a:extLst>
              <a:ext uri="{FF2B5EF4-FFF2-40B4-BE49-F238E27FC236}">
                <a16:creationId xmlns:a16="http://schemas.microsoft.com/office/drawing/2014/main" id="{DC054DEA-0033-83FA-E376-206A6EB4125A}"/>
              </a:ext>
            </a:extLst>
          </p:cNvPr>
          <p:cNvSpPr txBox="1"/>
          <p:nvPr/>
        </p:nvSpPr>
        <p:spPr>
          <a:xfrm>
            <a:off x="2056016" y="6245423"/>
            <a:ext cx="4801984" cy="307777"/>
          </a:xfrm>
          <a:prstGeom prst="rect">
            <a:avLst/>
          </a:prstGeom>
          <a:noFill/>
        </p:spPr>
        <p:txBody>
          <a:bodyPr wrap="square">
            <a:spAutoFit/>
          </a:bodyPr>
          <a:lstStyle/>
          <a:p>
            <a:r>
              <a:rPr lang="en-US" sz="1400" b="1" dirty="0">
                <a:latin typeface="Arial" pitchFamily="34" charset="0"/>
                <a:cs typeface="Arial" pitchFamily="34" charset="0"/>
              </a:rPr>
              <a:t>Luo et al. (2018)</a:t>
            </a:r>
            <a:endParaRPr lang="en-US" sz="1400" dirty="0"/>
          </a:p>
        </p:txBody>
      </p:sp>
    </p:spTree>
    <p:extLst>
      <p:ext uri="{BB962C8B-B14F-4D97-AF65-F5344CB8AC3E}">
        <p14:creationId xmlns:p14="http://schemas.microsoft.com/office/powerpoint/2010/main" val="1583570462"/>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8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44727</TotalTime>
  <Words>4281</Words>
  <Application>Microsoft Office PowerPoint</Application>
  <PresentationFormat>On-screen Show (4:3)</PresentationFormat>
  <Paragraphs>454</Paragraphs>
  <Slides>53</Slides>
  <Notes>25</Notes>
  <HiddenSlides>6</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53</vt:i4>
      </vt:variant>
    </vt:vector>
  </HeadingPairs>
  <TitlesOfParts>
    <vt:vector size="72" baseType="lpstr">
      <vt:lpstr>Minion Pro</vt:lpstr>
      <vt:lpstr>黑体</vt:lpstr>
      <vt:lpstr>华文中宋</vt:lpstr>
      <vt:lpstr>TimesTen-Roman</vt:lpstr>
      <vt:lpstr>Arial</vt:lpstr>
      <vt:lpstr>Arial Black</vt:lpstr>
      <vt:lpstr>Arial Narrow</vt:lpstr>
      <vt:lpstr>Calibri</vt:lpstr>
      <vt:lpstr>Comic Sans MS</vt:lpstr>
      <vt:lpstr>Microsoft Sans Serif</vt:lpstr>
      <vt:lpstr>Times New Roman</vt:lpstr>
      <vt:lpstr>Wingdings</vt:lpstr>
      <vt:lpstr>Blank Presentation</vt:lpstr>
      <vt:lpstr>31_Blank Presentation</vt:lpstr>
      <vt:lpstr>38_Blank Presentation</vt:lpstr>
      <vt:lpstr>trans</vt:lpstr>
      <vt:lpstr>1_Blank Presentation</vt:lpstr>
      <vt:lpstr>20_Blank Presentation</vt:lpstr>
      <vt:lpstr>2_Blank Presentation</vt:lpstr>
      <vt:lpstr>PowerPoint Presentation</vt:lpstr>
      <vt:lpstr>Summary of ENSO</vt:lpstr>
      <vt:lpstr>A ATM551: Lecture #19-20 NAO, AO, Atlantic and Pacific Multidecadal Variability</vt:lpstr>
      <vt:lpstr>Major Modes of Climate Variability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Dynamics of PDO, IPO and AMO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 of Today’s Lecture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827</cp:revision>
  <cp:lastPrinted>2001-10-12T22:50:52Z</cp:lastPrinted>
  <dcterms:created xsi:type="dcterms:W3CDTF">2001-07-28T22:10:26Z</dcterms:created>
  <dcterms:modified xsi:type="dcterms:W3CDTF">2024-04-09T18:45:31Z</dcterms:modified>
</cp:coreProperties>
</file>