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02" r:id="rId2"/>
    <p:sldMasterId id="2147484029" r:id="rId3"/>
    <p:sldMasterId id="2147484054" r:id="rId4"/>
    <p:sldMasterId id="2147484081" r:id="rId5"/>
    <p:sldMasterId id="2147484093" r:id="rId6"/>
    <p:sldMasterId id="2147484106" r:id="rId7"/>
  </p:sldMasterIdLst>
  <p:notesMasterIdLst>
    <p:notesMasterId r:id="rId41"/>
  </p:notesMasterIdLst>
  <p:handoutMasterIdLst>
    <p:handoutMasterId r:id="rId42"/>
  </p:handoutMasterIdLst>
  <p:sldIdLst>
    <p:sldId id="468" r:id="rId8"/>
    <p:sldId id="1219" r:id="rId9"/>
    <p:sldId id="1265" r:id="rId10"/>
    <p:sldId id="1232" r:id="rId11"/>
    <p:sldId id="1256" r:id="rId12"/>
    <p:sldId id="1258" r:id="rId13"/>
    <p:sldId id="1227" r:id="rId14"/>
    <p:sldId id="1257" r:id="rId15"/>
    <p:sldId id="1229" r:id="rId16"/>
    <p:sldId id="1230" r:id="rId17"/>
    <p:sldId id="1253" r:id="rId18"/>
    <p:sldId id="1266" r:id="rId19"/>
    <p:sldId id="1246" r:id="rId20"/>
    <p:sldId id="1262" r:id="rId21"/>
    <p:sldId id="1263" r:id="rId22"/>
    <p:sldId id="1261" r:id="rId23"/>
    <p:sldId id="1220" r:id="rId24"/>
    <p:sldId id="1242" r:id="rId25"/>
    <p:sldId id="737" r:id="rId26"/>
    <p:sldId id="716" r:id="rId27"/>
    <p:sldId id="675" r:id="rId28"/>
    <p:sldId id="1224" r:id="rId29"/>
    <p:sldId id="1254" r:id="rId30"/>
    <p:sldId id="1247" r:id="rId31"/>
    <p:sldId id="1250" r:id="rId32"/>
    <p:sldId id="1252" r:id="rId33"/>
    <p:sldId id="1241" r:id="rId34"/>
    <p:sldId id="1264" r:id="rId35"/>
    <p:sldId id="1249" r:id="rId36"/>
    <p:sldId id="1245" r:id="rId37"/>
    <p:sldId id="1243" r:id="rId38"/>
    <p:sldId id="1244" r:id="rId39"/>
    <p:sldId id="1196" r:id="rId40"/>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CC"/>
    <a:srgbClr val="00FF00"/>
    <a:srgbClr val="046E4B"/>
    <a:srgbClr val="F8F8F8"/>
    <a:srgbClr val="7BE3E1"/>
    <a:srgbClr val="99CCFF"/>
    <a:srgbClr val="33CC33"/>
    <a:srgbClr val="99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5459" autoAdjust="0"/>
  </p:normalViewPr>
  <p:slideViewPr>
    <p:cSldViewPr>
      <p:cViewPr varScale="1">
        <p:scale>
          <a:sx n="79" d="100"/>
          <a:sy n="79" d="100"/>
        </p:scale>
        <p:origin x="123" y="39"/>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304253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2256821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7246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11</a:t>
            </a:fld>
            <a:endParaRPr lang="en-US"/>
          </a:p>
        </p:txBody>
      </p:sp>
    </p:spTree>
    <p:extLst>
      <p:ext uri="{BB962C8B-B14F-4D97-AF65-F5344CB8AC3E}">
        <p14:creationId xmlns:p14="http://schemas.microsoft.com/office/powerpoint/2010/main" val="6628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a:t>
            </a:r>
            <a:r>
              <a:rPr lang="en-US" baseline="-25000" dirty="0" err="1"/>
              <a:t>T</a:t>
            </a:r>
            <a:r>
              <a:rPr lang="en-US" dirty="0"/>
              <a:t> is the TOA LW radiative flux change due to surface (</a:t>
            </a:r>
            <a:r>
              <a:rPr lang="en-US" dirty="0" err="1"/>
              <a:t>dTs</a:t>
            </a:r>
            <a:r>
              <a:rPr lang="en-US" dirty="0"/>
              <a:t>) and tropospheric warming (</a:t>
            </a:r>
            <a:r>
              <a:rPr lang="en-US" dirty="0" err="1"/>
              <a:t>dTa</a:t>
            </a:r>
            <a:r>
              <a:rPr lang="en-US" dirty="0"/>
              <a:t>). K</a:t>
            </a:r>
            <a:r>
              <a:rPr lang="en-US" baseline="-25000" dirty="0"/>
              <a:t>T</a:t>
            </a:r>
            <a:r>
              <a:rPr lang="en-US" dirty="0"/>
              <a:t>(p) (&lt;0) is the temperature radiative kernel at pressure level p, estimated using radiative transfer model by perturbing air temperature by 1K at pressure level p only (without other changes) and measure the TOA LW flux change (which is always upward, cooling for the Earth climate system).   K</a:t>
            </a:r>
            <a:r>
              <a:rPr lang="en-US" baseline="-25000" dirty="0"/>
              <a:t>Ts</a:t>
            </a:r>
            <a:r>
              <a:rPr lang="en-US" dirty="0"/>
              <a:t> is the surface temperature radiative kernel.</a:t>
            </a:r>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12</a:t>
            </a:fld>
            <a:endParaRPr lang="en-US"/>
          </a:p>
        </p:txBody>
      </p:sp>
    </p:spTree>
    <p:extLst>
      <p:ext uri="{BB962C8B-B14F-4D97-AF65-F5344CB8AC3E}">
        <p14:creationId xmlns:p14="http://schemas.microsoft.com/office/powerpoint/2010/main" val="4286222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8" charset="0"/>
                <a:ea typeface="+mn-ea"/>
                <a:cs typeface="+mn-cs"/>
              </a:rPr>
              <a:t>Hatching indicates regions where the multi model mean is less than one standard deviation of</a:t>
            </a:r>
          </a:p>
          <a:p>
            <a:r>
              <a:rPr lang="en-US" sz="1200" kern="1200" baseline="0" dirty="0">
                <a:solidFill>
                  <a:schemeClr val="tx1"/>
                </a:solidFill>
                <a:latin typeface="Times New Roman" pitchFamily="18" charset="0"/>
                <a:ea typeface="+mn-ea"/>
                <a:cs typeface="+mn-cs"/>
              </a:rPr>
              <a:t>internal variability. Stippling indicates regions where the multi model mean is greater than two standard deviations of</a:t>
            </a:r>
          </a:p>
          <a:p>
            <a:r>
              <a:rPr lang="en-US" sz="1200" kern="1200" baseline="0" dirty="0">
                <a:solidFill>
                  <a:schemeClr val="tx1"/>
                </a:solidFill>
                <a:latin typeface="Times New Roman" pitchFamily="18" charset="0"/>
                <a:ea typeface="+mn-ea"/>
                <a:cs typeface="+mn-cs"/>
              </a:rPr>
              <a:t>internal variability and where 90% of models agree on the sign of change (see Box 12.1). The number of CMIP5</a:t>
            </a:r>
          </a:p>
          <a:p>
            <a:r>
              <a:rPr lang="en-US" sz="1200" kern="1200" baseline="0" dirty="0">
                <a:solidFill>
                  <a:schemeClr val="tx1"/>
                </a:solidFill>
                <a:latin typeface="Times New Roman" pitchFamily="18" charset="0"/>
                <a:ea typeface="+mn-ea"/>
                <a:cs typeface="+mn-cs"/>
              </a:rPr>
              <a:t>models used is indicated in the upper right corner of each panel.</a:t>
            </a:r>
            <a:endParaRPr lang="en-US" dirty="0"/>
          </a:p>
        </p:txBody>
      </p:sp>
      <p:sp>
        <p:nvSpPr>
          <p:cNvPr id="4" name="Slide Number Placeholder 3"/>
          <p:cNvSpPr>
            <a:spLocks noGrp="1"/>
          </p:cNvSpPr>
          <p:nvPr>
            <p:ph type="sldNum" sz="quarter" idx="10"/>
          </p:nvPr>
        </p:nvSpPr>
        <p:spPr/>
        <p:txBody>
          <a:bodyPr/>
          <a:lstStyle/>
          <a:p>
            <a:pPr marL="0" marR="0" lvl="0" indent="0" algn="r" defTabSz="915988" rtl="0" eaLnBrk="0" fontAlgn="base" latinLnBrk="0" hangingPunct="0">
              <a:lnSpc>
                <a:spcPct val="100000"/>
              </a:lnSpc>
              <a:spcBef>
                <a:spcPct val="0"/>
              </a:spcBef>
              <a:spcAft>
                <a:spcPct val="0"/>
              </a:spcAft>
              <a:buClrTx/>
              <a:buSzTx/>
              <a:buFontTx/>
              <a:buNone/>
              <a:tabLst/>
              <a:defRPr/>
            </a:pPr>
            <a:fld id="{FC439EA0-10C5-4545-84AF-D3416603DAC4}" type="slidenum">
              <a:rPr kumimoji="0" lang="en-US" sz="1200" b="1" i="0" u="none" strike="noStrike" kern="1200" cap="none" spc="0" normalizeH="0" baseline="0" noProof="0" smtClean="0">
                <a:ln>
                  <a:noFill/>
                </a:ln>
                <a:solidFill>
                  <a:srgbClr val="3333CC"/>
                </a:solidFill>
                <a:effectLst/>
                <a:uLnTx/>
                <a:uFillTx/>
                <a:latin typeface="Times New Roman"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3333CC"/>
              </a:solidFill>
              <a:effectLst/>
              <a:uLnTx/>
              <a:uFillTx/>
              <a:latin typeface="Times New Roman" pitchFamily="18"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21</a:t>
            </a:fld>
            <a:endParaRPr lang="en-US"/>
          </a:p>
        </p:txBody>
      </p:sp>
    </p:spTree>
    <p:extLst>
      <p:ext uri="{BB962C8B-B14F-4D97-AF65-F5344CB8AC3E}">
        <p14:creationId xmlns:p14="http://schemas.microsoft.com/office/powerpoint/2010/main" val="131918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2xCO2</a:t>
            </a:r>
            <a:r>
              <a:rPr lang="en-US" baseline="0" dirty="0"/>
              <a:t> radiative forcing = 3.7W/m2</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22</a:t>
            </a:fld>
            <a:endParaRPr lang="en-US">
              <a:solidFill>
                <a:srgbClr val="EEECE1"/>
              </a:solidFill>
            </a:endParaRPr>
          </a:p>
        </p:txBody>
      </p:sp>
    </p:spTree>
    <p:extLst>
      <p:ext uri="{BB962C8B-B14F-4D97-AF65-F5344CB8AC3E}">
        <p14:creationId xmlns:p14="http://schemas.microsoft.com/office/powerpoint/2010/main" val="3677183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24</a:t>
            </a:fld>
            <a:endParaRPr lang="en-US"/>
          </a:p>
        </p:txBody>
      </p:sp>
    </p:spTree>
    <p:extLst>
      <p:ext uri="{BB962C8B-B14F-4D97-AF65-F5344CB8AC3E}">
        <p14:creationId xmlns:p14="http://schemas.microsoft.com/office/powerpoint/2010/main" val="2734649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Multi-model mean, A1B scenario,</a:t>
            </a:r>
            <a:r>
              <a:rPr lang="en-US" baseline="0" dirty="0"/>
              <a:t> CMIP3 models, stippling indicate the changes exceed the inter-model </a:t>
            </a:r>
            <a:r>
              <a:rPr lang="en-US" baseline="0" dirty="0" err="1"/>
              <a:t>s.d</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3333CC"/>
                </a:solidFill>
              </a:rPr>
              <a:pPr>
                <a:defRPr/>
              </a:pPr>
              <a:t>25</a:t>
            </a:fld>
            <a:endParaRPr lang="en-US">
              <a:solidFill>
                <a:srgbClr val="3333CC"/>
              </a:solidFill>
            </a:endParaRPr>
          </a:p>
        </p:txBody>
      </p:sp>
    </p:spTree>
    <p:extLst>
      <p:ext uri="{BB962C8B-B14F-4D97-AF65-F5344CB8AC3E}">
        <p14:creationId xmlns:p14="http://schemas.microsoft.com/office/powerpoint/2010/main" val="398549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AR4</a:t>
            </a:r>
            <a:r>
              <a:rPr lang="en-US" baseline="0" dirty="0"/>
              <a:t> models, A1B scenario</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3333CC"/>
                </a:solidFill>
              </a:rPr>
              <a:pPr>
                <a:defRPr/>
              </a:pPr>
              <a:t>26</a:t>
            </a:fld>
            <a:endParaRPr lang="en-US">
              <a:solidFill>
                <a:srgbClr val="3333CC"/>
              </a:solidFill>
            </a:endParaRPr>
          </a:p>
        </p:txBody>
      </p:sp>
    </p:spTree>
    <p:extLst>
      <p:ext uri="{BB962C8B-B14F-4D97-AF65-F5344CB8AC3E}">
        <p14:creationId xmlns:p14="http://schemas.microsoft.com/office/powerpoint/2010/main" val="3425038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33</a:t>
            </a:fld>
            <a:endParaRPr lang="en-US">
              <a:solidFill>
                <a:srgbClr val="EEECE1"/>
              </a:solidFill>
            </a:endParaRPr>
          </a:p>
        </p:txBody>
      </p:sp>
    </p:spTree>
    <p:extLst>
      <p:ext uri="{BB962C8B-B14F-4D97-AF65-F5344CB8AC3E}">
        <p14:creationId xmlns:p14="http://schemas.microsoft.com/office/powerpoint/2010/main" val="364610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AAFC37C-80AE-4C78-89E0-35F05E397696}" type="slidenum">
              <a:rPr lang="en-AU"/>
              <a:pPr/>
              <a:t>2</a:t>
            </a:fld>
            <a:endParaRPr lang="en-AU"/>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5658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4</a:t>
            </a:fld>
            <a:endParaRPr lang="en-US">
              <a:solidFill>
                <a:srgbClr val="EEECE1"/>
              </a:solidFill>
            </a:endParaRPr>
          </a:p>
        </p:txBody>
      </p:sp>
    </p:spTree>
    <p:extLst>
      <p:ext uri="{BB962C8B-B14F-4D97-AF65-F5344CB8AC3E}">
        <p14:creationId xmlns:p14="http://schemas.microsoft.com/office/powerpoint/2010/main" val="173284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5</a:t>
            </a:fld>
            <a:endParaRPr lang="en-US">
              <a:solidFill>
                <a:srgbClr val="EEECE1"/>
              </a:solidFill>
            </a:endParaRPr>
          </a:p>
        </p:txBody>
      </p:sp>
    </p:spTree>
    <p:extLst>
      <p:ext uri="{BB962C8B-B14F-4D97-AF65-F5344CB8AC3E}">
        <p14:creationId xmlns:p14="http://schemas.microsoft.com/office/powerpoint/2010/main" val="10459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2xCO2 forcing = 3.7W/m2</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6</a:t>
            </a:fld>
            <a:endParaRPr lang="en-US"/>
          </a:p>
        </p:txBody>
      </p:sp>
    </p:spTree>
    <p:extLst>
      <p:ext uri="{BB962C8B-B14F-4D97-AF65-F5344CB8AC3E}">
        <p14:creationId xmlns:p14="http://schemas.microsoft.com/office/powerpoint/2010/main" val="334477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 on 1-D radiative-convective</a:t>
            </a:r>
            <a:r>
              <a:rPr lang="en-US" baseline="0" dirty="0"/>
              <a:t> model calculations with 3-D GCM calculated global changes in the quantities.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7</a:t>
            </a:fld>
            <a:endParaRPr lang="en-US">
              <a:solidFill>
                <a:srgbClr val="EEECE1"/>
              </a:solidFill>
            </a:endParaRPr>
          </a:p>
        </p:txBody>
      </p:sp>
    </p:spTree>
    <p:extLst>
      <p:ext uri="{BB962C8B-B14F-4D97-AF65-F5344CB8AC3E}">
        <p14:creationId xmlns:p14="http://schemas.microsoft.com/office/powerpoint/2010/main" val="89184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2xCO2 forcing = 3.7W/m2</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8</a:t>
            </a:fld>
            <a:endParaRPr lang="en-US">
              <a:solidFill>
                <a:srgbClr val="EEECE1"/>
              </a:solidFill>
            </a:endParaRPr>
          </a:p>
        </p:txBody>
      </p:sp>
    </p:spTree>
    <p:extLst>
      <p:ext uri="{BB962C8B-B14F-4D97-AF65-F5344CB8AC3E}">
        <p14:creationId xmlns:p14="http://schemas.microsoft.com/office/powerpoint/2010/main" val="210017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Solid</a:t>
            </a:r>
            <a:r>
              <a:rPr lang="en-US" baseline="0" dirty="0"/>
              <a:t> circles are estimates by </a:t>
            </a:r>
            <a:r>
              <a:rPr lang="en-US" baseline="0" dirty="0" err="1"/>
              <a:t>Soden</a:t>
            </a:r>
            <a:r>
              <a:rPr lang="en-US" baseline="0" dirty="0"/>
              <a:t> and Held (2006). The open circles are estimated with fixed RH by them.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9</a:t>
            </a:fld>
            <a:endParaRPr lang="en-US">
              <a:solidFill>
                <a:srgbClr val="EEECE1"/>
              </a:solidFill>
            </a:endParaRPr>
          </a:p>
        </p:txBody>
      </p:sp>
    </p:spTree>
    <p:extLst>
      <p:ext uri="{BB962C8B-B14F-4D97-AF65-F5344CB8AC3E}">
        <p14:creationId xmlns:p14="http://schemas.microsoft.com/office/powerpoint/2010/main" val="147328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a:t>
            </a:r>
            <a:r>
              <a:rPr lang="en-US" baseline="0" dirty="0"/>
              <a:t> on Satellite-observed T and q changes from 2003-2008</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10</a:t>
            </a:fld>
            <a:endParaRPr lang="en-US">
              <a:solidFill>
                <a:srgbClr val="EEECE1"/>
              </a:solidFill>
            </a:endParaRPr>
          </a:p>
        </p:txBody>
      </p:sp>
    </p:spTree>
    <p:extLst>
      <p:ext uri="{BB962C8B-B14F-4D97-AF65-F5344CB8AC3E}">
        <p14:creationId xmlns:p14="http://schemas.microsoft.com/office/powerpoint/2010/main" val="138145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3227405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94996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9307177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321045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265218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720923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442933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484527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7524985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574169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1855249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98892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3407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E043B0-E534-44CE-94E5-5DB1896146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210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838199" y="4495800"/>
            <a:ext cx="184731" cy="523220"/>
          </a:xfrm>
          <a:prstGeom prst="rect">
            <a:avLst/>
          </a:prstGeom>
          <a:noFill/>
        </p:spPr>
        <p:txBody>
          <a:bodyPr wrap="none" rtlCol="0">
            <a:spAutoFit/>
          </a:bodyPr>
          <a:lstStyle/>
          <a:p>
            <a:endParaRPr lang="en-US" dirty="0">
              <a:solidFill>
                <a:srgbClr val="000000"/>
              </a:solidFill>
              <a:latin typeface="Calibri"/>
            </a:endParaRPr>
          </a:p>
        </p:txBody>
      </p:sp>
    </p:spTree>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 id="214748401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A9F3145-591F-4D57-9C77-AD20200BF513}" type="datetimeFigureOut">
              <a:rPr lang="en-US" smtClean="0">
                <a:solidFill>
                  <a:prstClr val="black">
                    <a:tint val="75000"/>
                  </a:prstClr>
                </a:solidFill>
                <a:latin typeface="Calibri"/>
              </a:rPr>
              <a:pPr eaLnBrk="1" fontAlgn="auto" hangingPunct="1">
                <a:spcBef>
                  <a:spcPts val="0"/>
                </a:spcBef>
                <a:spcAft>
                  <a:spcPts val="0"/>
                </a:spcAft>
              </a:pPr>
              <a:t>4/18/2024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1C64D02-137D-4173-AC51-B78C87841C5D}"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CE302BB-DDE0-1247-A6E9-9544168C6F28}" type="datetimeFigureOut">
              <a:rPr lang="en-US" smtClean="0">
                <a:solidFill>
                  <a:prstClr val="black">
                    <a:tint val="75000"/>
                  </a:prstClr>
                </a:solidFill>
                <a:latin typeface="Calibri"/>
              </a:rPr>
              <a:pPr defTabSz="457200" eaLnBrk="1" fontAlgn="auto" hangingPunct="1">
                <a:spcBef>
                  <a:spcPts val="0"/>
                </a:spcBef>
                <a:spcAft>
                  <a:spcPts val="0"/>
                </a:spcAft>
              </a:pPr>
              <a:t>4/18/2024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Tree>
    <p:extLst>
      <p:ext uri="{BB962C8B-B14F-4D97-AF65-F5344CB8AC3E}">
        <p14:creationId xmlns:p14="http://schemas.microsoft.com/office/powerpoint/2010/main" val="63822599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8452964"/>
      </p:ext>
    </p:extLst>
  </p:cSld>
  <p:clrMap bg1="dk2" tx1="lt1" bg2="dk1" tx2="lt2" accent1="accent1" accent2="accent2" accent3="accent3" accent4="accent4" accent5="accent5" accent6="accent6" hlink="hlink" folHlink="folHlink"/>
  <p:sldLayoutIdLst>
    <p:sldLayoutId id="2147484107" r:id="rId1"/>
    <p:sldLayoutId id="2147484108"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hZSM8GcmJKg" TargetMode="Externa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74662"/>
            <a:ext cx="9144000" cy="2116138"/>
          </a:xfrm>
          <a:prstGeom prst="rect">
            <a:avLst/>
          </a:prstGeom>
          <a:effectLst>
            <a:outerShdw blurRad="50800" dist="38100" dir="2700000" algn="tl" rotWithShape="0">
              <a:prstClr val="black"/>
            </a:outerShdw>
          </a:effectLst>
        </p:spPr>
        <p:txBody>
          <a:bodyPr/>
          <a:lstStyle/>
          <a:p>
            <a:pPr>
              <a:defRPr/>
            </a:pPr>
            <a:r>
              <a:rPr lang="en-US" sz="1800" dirty="0">
                <a:solidFill>
                  <a:schemeClr val="bg2"/>
                </a:solidFill>
                <a:latin typeface="Arial" charset="0"/>
                <a:cs typeface="Times New Roman" pitchFamily="18" charset="0"/>
              </a:rPr>
              <a:t>A ATM551: </a:t>
            </a:r>
            <a:r>
              <a:rPr lang="en-US" sz="2400" dirty="0">
                <a:solidFill>
                  <a:schemeClr val="bg2"/>
                </a:solidFill>
                <a:latin typeface="Arial" charset="0"/>
                <a:cs typeface="Times New Roman" pitchFamily="18" charset="0"/>
              </a:rPr>
              <a:t>#22</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latin typeface="Arial" charset="0"/>
                <a:cs typeface="Times New Roman" pitchFamily="18" charset="0"/>
              </a:rPr>
              <a:t>Climate Feedbacks</a:t>
            </a:r>
            <a:br>
              <a:rPr lang="en-US" sz="4000" b="1" dirty="0">
                <a:latin typeface="Arial" charset="0"/>
                <a:cs typeface="Times New Roman" pitchFamily="18" charset="0"/>
              </a:rPr>
            </a:br>
            <a:endParaRPr lang="en-US" sz="3600" b="1" dirty="0">
              <a:solidFill>
                <a:srgbClr val="C00000"/>
              </a:solidFill>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2667000"/>
            <a:ext cx="8686800" cy="37338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dirty="0">
                <a:solidFill>
                  <a:schemeClr val="bg2"/>
                </a:solidFill>
                <a:latin typeface="Arial" charset="0"/>
                <a:cs typeface="Times New Roman" pitchFamily="18" charset="0"/>
              </a:rPr>
              <a:t>Reading Materials:</a:t>
            </a:r>
          </a:p>
          <a:p>
            <a:pPr algn="ctr">
              <a:lnSpc>
                <a:spcPct val="80000"/>
              </a:lnSpc>
              <a:buFontTx/>
              <a:buNone/>
            </a:pPr>
            <a:endParaRPr lang="en-US" sz="1600" dirty="0">
              <a:solidFill>
                <a:schemeClr val="bg2"/>
              </a:solidFill>
              <a:latin typeface="Arial" charset="0"/>
              <a:cs typeface="Times New Roman" pitchFamily="18" charset="0"/>
            </a:endParaRPr>
          </a:p>
          <a:p>
            <a:pPr algn="ctr">
              <a:lnSpc>
                <a:spcPct val="80000"/>
              </a:lnSpc>
              <a:buFontTx/>
              <a:buNone/>
            </a:pPr>
            <a:r>
              <a:rPr lang="en-US" sz="1400" dirty="0">
                <a:solidFill>
                  <a:schemeClr val="bg2"/>
                </a:solidFill>
                <a:latin typeface="Arial" charset="0"/>
                <a:cs typeface="Times New Roman" pitchFamily="18" charset="0"/>
              </a:rPr>
              <a:t>Chapter 10 of Hartmann GPC</a:t>
            </a:r>
          </a:p>
          <a:p>
            <a:pPr algn="ctr">
              <a:lnSpc>
                <a:spcPct val="80000"/>
              </a:lnSpc>
              <a:buFontTx/>
              <a:buNone/>
            </a:pPr>
            <a:r>
              <a:rPr lang="en-US" sz="1200" dirty="0">
                <a:solidFill>
                  <a:schemeClr val="bg2"/>
                </a:solidFill>
                <a:latin typeface="Arial" charset="0"/>
                <a:cs typeface="Times New Roman" pitchFamily="18" charset="0"/>
              </a:rPr>
              <a:t>Hansen et al. (1984, AGU Monograph)</a:t>
            </a:r>
          </a:p>
          <a:p>
            <a:pPr algn="ctr">
              <a:buNone/>
            </a:pPr>
            <a:r>
              <a:rPr lang="en-US" sz="1400" dirty="0">
                <a:solidFill>
                  <a:schemeClr val="bg2"/>
                </a:solidFill>
                <a:latin typeface="Arial" charset="0"/>
                <a:cs typeface="Times New Roman" pitchFamily="18" charset="0"/>
              </a:rPr>
              <a:t>      </a:t>
            </a:r>
            <a:r>
              <a:rPr lang="en-US" sz="1200" dirty="0">
                <a:solidFill>
                  <a:schemeClr val="bg2"/>
                </a:solidFill>
                <a:latin typeface="Arial" charset="0"/>
                <a:cs typeface="Times New Roman" pitchFamily="18" charset="0"/>
              </a:rPr>
              <a:t>Roe, R., 2009: </a:t>
            </a:r>
            <a:r>
              <a:rPr lang="en-US" sz="1200" dirty="0">
                <a:solidFill>
                  <a:schemeClr val="bg2"/>
                </a:solidFill>
              </a:rPr>
              <a:t>Feedbacks, Timescales, and Seeing Red. </a:t>
            </a:r>
            <a:r>
              <a:rPr lang="en-US" sz="1200" i="1" dirty="0" err="1">
                <a:solidFill>
                  <a:schemeClr val="bg2"/>
                </a:solidFill>
              </a:rPr>
              <a:t>Annu</a:t>
            </a:r>
            <a:r>
              <a:rPr lang="en-US" sz="1200" i="1" dirty="0">
                <a:solidFill>
                  <a:schemeClr val="bg2"/>
                </a:solidFill>
              </a:rPr>
              <a:t>. Rev. Earth Planet. Sci</a:t>
            </a:r>
            <a:r>
              <a:rPr lang="en-US" sz="1200" dirty="0">
                <a:solidFill>
                  <a:schemeClr val="bg2"/>
                </a:solidFill>
              </a:rPr>
              <a:t>. 37:93–115.</a:t>
            </a:r>
            <a:endParaRPr lang="en-US" sz="1400" dirty="0">
              <a:solidFill>
                <a:schemeClr val="bg2"/>
              </a:solidFill>
              <a:latin typeface="Arial" charset="0"/>
              <a:cs typeface="Times New Roman" pitchFamily="18" charset="0"/>
            </a:endParaRPr>
          </a:p>
          <a:p>
            <a:pPr algn="ctr">
              <a:lnSpc>
                <a:spcPct val="80000"/>
              </a:lnSpc>
              <a:buFontTx/>
              <a:buNone/>
            </a:pPr>
            <a:endParaRPr lang="en-US" sz="12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       </a:t>
            </a: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10</a:t>
            </a:fld>
            <a:endParaRPr lang="en-US">
              <a:solidFill>
                <a:srgbClr val="000000"/>
              </a:solidFill>
            </a:endParaRPr>
          </a:p>
        </p:txBody>
      </p:sp>
      <p:sp>
        <p:nvSpPr>
          <p:cNvPr id="5" name="Rectangle 2"/>
          <p:cNvSpPr txBox="1">
            <a:spLocks noChangeArrowheads="1"/>
          </p:cNvSpPr>
          <p:nvPr/>
        </p:nvSpPr>
        <p:spPr>
          <a:xfrm>
            <a:off x="0" y="381000"/>
            <a:ext cx="9144000" cy="762000"/>
          </a:xfrm>
          <a:prstGeom prst="rect">
            <a:avLst/>
          </a:prstGeom>
          <a:effectLst>
            <a:outerShdw blurRad="50800" dist="38100" dir="2700000" algn="tl" rotWithShape="0">
              <a:prstClr val="black"/>
            </a:outerShdw>
          </a:effectLst>
        </p:spPr>
        <p:txBody>
          <a:bodyPr/>
          <a:lstStyle/>
          <a:p>
            <a:pPr>
              <a:defRPr/>
            </a:pPr>
            <a:r>
              <a:rPr lang="en-US" sz="3200" b="1" dirty="0">
                <a:solidFill>
                  <a:srgbClr val="FF3300"/>
                </a:solidFill>
                <a:sym typeface="Symbol"/>
              </a:rPr>
              <a:t></a:t>
            </a:r>
            <a:r>
              <a:rPr lang="en-US" sz="3200" b="1" baseline="-25000" dirty="0">
                <a:solidFill>
                  <a:srgbClr val="FF3300"/>
                </a:solidFill>
                <a:sym typeface="Symbol"/>
              </a:rPr>
              <a:t>w </a:t>
            </a:r>
            <a:r>
              <a:rPr lang="en-US" sz="3200" b="1" kern="0" dirty="0">
                <a:solidFill>
                  <a:srgbClr val="FF3300"/>
                </a:solidFill>
                <a:latin typeface="Arial" charset="0"/>
                <a:ea typeface="SimSun" pitchFamily="2" charset="-122"/>
              </a:rPr>
              <a:t> Estimates from Satellite Observations</a:t>
            </a:r>
          </a:p>
          <a:p>
            <a:pPr>
              <a:defRPr/>
            </a:pPr>
            <a:r>
              <a:rPr lang="en-US" sz="2000" kern="0" dirty="0">
                <a:solidFill>
                  <a:srgbClr val="000000"/>
                </a:solidFill>
                <a:latin typeface="Arial" charset="0"/>
                <a:ea typeface="SimSun" pitchFamily="2" charset="-122"/>
              </a:rPr>
              <a:t>(</a:t>
            </a:r>
            <a:r>
              <a:rPr lang="en-US" sz="2000" kern="0" dirty="0" err="1">
                <a:solidFill>
                  <a:srgbClr val="000000"/>
                </a:solidFill>
                <a:latin typeface="Arial" charset="0"/>
                <a:ea typeface="SimSun" pitchFamily="2" charset="-122"/>
              </a:rPr>
              <a:t>Dessler</a:t>
            </a:r>
            <a:r>
              <a:rPr lang="en-US" sz="2000" kern="0" dirty="0">
                <a:solidFill>
                  <a:srgbClr val="000000"/>
                </a:solidFill>
                <a:latin typeface="Arial" charset="0"/>
                <a:ea typeface="SimSun" pitchFamily="2" charset="-122"/>
              </a:rPr>
              <a:t> et al. 2008, GRL)</a:t>
            </a:r>
          </a:p>
          <a:p>
            <a:pPr>
              <a:defRPr/>
            </a:pPr>
            <a:endParaRPr lang="en-US" sz="3600" b="1" kern="0" dirty="0">
              <a:solidFill>
                <a:srgbClr val="FF3300"/>
              </a:solidFill>
              <a:latin typeface="Arial" charset="0"/>
              <a:ea typeface="SimSun" pitchFamily="2" charset="-122"/>
            </a:endParaRPr>
          </a:p>
        </p:txBody>
      </p:sp>
      <p:pic>
        <p:nvPicPr>
          <p:cNvPr id="8" name="Picture 7" descr="Table from Dessler_etal_GRL08.png"/>
          <p:cNvPicPr>
            <a:picLocks noChangeAspect="1"/>
          </p:cNvPicPr>
          <p:nvPr/>
        </p:nvPicPr>
        <p:blipFill>
          <a:blip r:embed="rId3" cstate="print"/>
          <a:stretch>
            <a:fillRect/>
          </a:stretch>
        </p:blipFill>
        <p:spPr>
          <a:xfrm>
            <a:off x="1" y="1371600"/>
            <a:ext cx="9144000" cy="3030200"/>
          </a:xfrm>
          <a:prstGeom prst="rect">
            <a:avLst/>
          </a:prstGeom>
          <a:ln>
            <a:noFill/>
          </a:ln>
        </p:spPr>
      </p:pic>
      <p:sp>
        <p:nvSpPr>
          <p:cNvPr id="6" name="Oval 5"/>
          <p:cNvSpPr/>
          <p:nvPr/>
        </p:nvSpPr>
        <p:spPr bwMode="auto">
          <a:xfrm>
            <a:off x="6629400" y="2344400"/>
            <a:ext cx="914400" cy="1905000"/>
          </a:xfrm>
          <a:prstGeom prst="ellipse">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000000"/>
              </a:solidFill>
            </a:endParaRPr>
          </a:p>
        </p:txBody>
      </p:sp>
      <p:sp>
        <p:nvSpPr>
          <p:cNvPr id="7" name="TextBox 6"/>
          <p:cNvSpPr txBox="1"/>
          <p:nvPr/>
        </p:nvSpPr>
        <p:spPr>
          <a:xfrm>
            <a:off x="7725439" y="1371600"/>
            <a:ext cx="1202573" cy="461665"/>
          </a:xfrm>
          <a:prstGeom prst="rect">
            <a:avLst/>
          </a:prstGeom>
          <a:noFill/>
        </p:spPr>
        <p:txBody>
          <a:bodyPr wrap="none" rtlCol="0">
            <a:spAutoFit/>
          </a:bodyPr>
          <a:lstStyle/>
          <a:p>
            <a:r>
              <a:rPr lang="en-US" sz="2400" dirty="0"/>
              <a:t>(W/m</a:t>
            </a:r>
            <a:r>
              <a:rPr lang="en-US" sz="2400" baseline="30000" dirty="0"/>
              <a:t>2</a:t>
            </a:r>
            <a:r>
              <a:rPr lang="en-US" sz="2400" dirty="0"/>
              <a:t>/K)</a:t>
            </a:r>
          </a:p>
        </p:txBody>
      </p:sp>
      <p:sp>
        <p:nvSpPr>
          <p:cNvPr id="10" name="TextBox 9"/>
          <p:cNvSpPr txBox="1"/>
          <p:nvPr/>
        </p:nvSpPr>
        <p:spPr>
          <a:xfrm>
            <a:off x="762000" y="4648200"/>
            <a:ext cx="6620082" cy="1846659"/>
          </a:xfrm>
          <a:prstGeom prst="rect">
            <a:avLst/>
          </a:prstGeom>
          <a:noFill/>
        </p:spPr>
        <p:txBody>
          <a:bodyPr wrap="none" rtlCol="0">
            <a:spAutoFit/>
          </a:bodyPr>
          <a:lstStyle/>
          <a:p>
            <a:pPr algn="l"/>
            <a:r>
              <a:rPr lang="en-US" sz="2000" b="1" dirty="0" err="1">
                <a:sym typeface="Symbol"/>
              </a:rPr>
              <a:t>Dessler’s</a:t>
            </a:r>
            <a:r>
              <a:rPr lang="en-US" sz="2000" b="1" dirty="0">
                <a:sym typeface="Symbol"/>
              </a:rPr>
              <a:t> </a:t>
            </a:r>
            <a:r>
              <a:rPr lang="en-US" sz="2000" b="1" baseline="-25000" dirty="0">
                <a:sym typeface="Symbol"/>
              </a:rPr>
              <a:t>q</a:t>
            </a:r>
            <a:r>
              <a:rPr lang="en-US" sz="2000" b="1" dirty="0">
                <a:sym typeface="Symbol"/>
              </a:rPr>
              <a:t> is the </a:t>
            </a:r>
            <a:r>
              <a:rPr lang="en-US" sz="2000" b="1" baseline="-25000" dirty="0">
                <a:sym typeface="Symbol"/>
              </a:rPr>
              <a:t>w</a:t>
            </a:r>
            <a:r>
              <a:rPr lang="en-US" sz="2000" b="1" dirty="0">
                <a:sym typeface="Symbol"/>
              </a:rPr>
              <a:t> here. For simple model analysis:</a:t>
            </a:r>
          </a:p>
          <a:p>
            <a:endParaRPr lang="en-US" sz="1100" b="1" dirty="0">
              <a:solidFill>
                <a:schemeClr val="tx2"/>
              </a:solidFill>
              <a:latin typeface="Calibri"/>
              <a:sym typeface="Symbol"/>
            </a:endParaRPr>
          </a:p>
          <a:p>
            <a:pPr algn="l"/>
            <a:r>
              <a:rPr lang="en-US" sz="2000" b="1" dirty="0">
                <a:solidFill>
                  <a:schemeClr val="tx2"/>
                </a:solidFill>
                <a:latin typeface="Calibri"/>
                <a:sym typeface="Symbol"/>
              </a:rPr>
              <a:t>For </a:t>
            </a:r>
            <a:r>
              <a:rPr lang="en-US" sz="1600" b="1" dirty="0">
                <a:solidFill>
                  <a:schemeClr val="tx2"/>
                </a:solidFill>
                <a:latin typeface="Calibri"/>
                <a:sym typeface="Symbol"/>
              </a:rPr>
              <a:t>o</a:t>
            </a:r>
            <a:r>
              <a:rPr lang="en-US" sz="2000" b="1" dirty="0">
                <a:solidFill>
                  <a:schemeClr val="tx2"/>
                </a:solidFill>
                <a:latin typeface="Calibri"/>
                <a:sym typeface="Symbol"/>
              </a:rPr>
              <a:t>=0.26 and =2.0, f</a:t>
            </a:r>
            <a:r>
              <a:rPr lang="en-US" sz="2000" b="1" baseline="-25000" dirty="0">
                <a:solidFill>
                  <a:schemeClr val="tx2"/>
                </a:solidFill>
                <a:latin typeface="Calibri"/>
                <a:sym typeface="Symbol"/>
              </a:rPr>
              <a:t>h</a:t>
            </a:r>
            <a:r>
              <a:rPr lang="en-US" sz="2000" b="1" dirty="0">
                <a:solidFill>
                  <a:schemeClr val="tx2"/>
                </a:solidFill>
                <a:latin typeface="Calibri"/>
                <a:sym typeface="Symbol"/>
              </a:rPr>
              <a:t>2.1;     for </a:t>
            </a:r>
            <a:r>
              <a:rPr lang="en-US" sz="1600" b="1" dirty="0">
                <a:solidFill>
                  <a:schemeClr val="tx2"/>
                </a:solidFill>
                <a:latin typeface="Calibri"/>
                <a:sym typeface="Symbol"/>
              </a:rPr>
              <a:t>o</a:t>
            </a:r>
            <a:r>
              <a:rPr lang="en-US" sz="2000" b="1" dirty="0">
                <a:solidFill>
                  <a:schemeClr val="tx2"/>
                </a:solidFill>
                <a:latin typeface="Calibri"/>
                <a:sym typeface="Symbol"/>
              </a:rPr>
              <a:t>=0.3 and =2.0, f</a:t>
            </a:r>
            <a:r>
              <a:rPr lang="en-US" sz="2000" b="1" baseline="-25000" dirty="0">
                <a:solidFill>
                  <a:schemeClr val="tx2"/>
                </a:solidFill>
                <a:latin typeface="Calibri"/>
                <a:sym typeface="Symbol"/>
              </a:rPr>
              <a:t>h</a:t>
            </a:r>
            <a:r>
              <a:rPr lang="en-US" sz="2000" b="1" dirty="0">
                <a:solidFill>
                  <a:schemeClr val="tx2"/>
                </a:solidFill>
                <a:latin typeface="Calibri"/>
                <a:sym typeface="Symbol"/>
              </a:rPr>
              <a:t>2.5</a:t>
            </a:r>
          </a:p>
          <a:p>
            <a:pPr algn="l"/>
            <a:r>
              <a:rPr lang="en-US" sz="2000" b="1" dirty="0">
                <a:solidFill>
                  <a:schemeClr val="tx2"/>
                </a:solidFill>
                <a:latin typeface="Calibri"/>
                <a:sym typeface="Symbol"/>
              </a:rPr>
              <a:t>Compared with Hansen’s estimate of </a:t>
            </a:r>
            <a:r>
              <a:rPr lang="en-US" sz="2000" b="1" dirty="0" err="1">
                <a:solidFill>
                  <a:schemeClr val="tx2"/>
                </a:solidFill>
                <a:latin typeface="Calibri"/>
                <a:sym typeface="Symbol"/>
              </a:rPr>
              <a:t>f</a:t>
            </a:r>
            <a:r>
              <a:rPr lang="en-US" sz="2000" b="1" baseline="-25000" dirty="0" err="1">
                <a:solidFill>
                  <a:schemeClr val="tx2"/>
                </a:solidFill>
                <a:latin typeface="Calibri"/>
                <a:sym typeface="Symbol"/>
              </a:rPr>
              <a:t>h</a:t>
            </a:r>
            <a:r>
              <a:rPr lang="en-US" sz="2000" b="1" dirty="0">
                <a:solidFill>
                  <a:schemeClr val="tx2"/>
                </a:solidFill>
                <a:latin typeface="Calibri"/>
                <a:sym typeface="Symbol"/>
              </a:rPr>
              <a:t> 1.7</a:t>
            </a:r>
            <a:endParaRPr lang="en-US" sz="2000" b="1" dirty="0">
              <a:solidFill>
                <a:schemeClr val="tx2"/>
              </a:solidFill>
            </a:endParaRPr>
          </a:p>
          <a:p>
            <a:pPr algn="l"/>
            <a:endParaRPr lang="en-US" sz="2000" dirty="0">
              <a:sym typeface="Symbol"/>
            </a:endParaRPr>
          </a:p>
          <a:p>
            <a:pPr algn="l"/>
            <a:endParaRPr lang="en-US" sz="2000" dirty="0">
              <a:solidFill>
                <a:srgbClr val="C00000"/>
              </a:solidFill>
              <a:latin typeface="Calibri"/>
              <a:sym typeface="Symbo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3600" b="1" dirty="0">
                <a:solidFill>
                  <a:srgbClr val="FF0000"/>
                </a:solidFill>
              </a:rPr>
              <a:t>Temperature feedback (fast, </a:t>
            </a:r>
            <a:r>
              <a:rPr lang="en-US" sz="3600" b="1" dirty="0">
                <a:solidFill>
                  <a:srgbClr val="0066FF"/>
                </a:solidFill>
              </a:rPr>
              <a:t>negative</a:t>
            </a:r>
            <a:r>
              <a:rPr lang="en-US" sz="3600" b="1" dirty="0">
                <a:solidFill>
                  <a:srgbClr val="FF0000"/>
                </a:solidFill>
              </a:rPr>
              <a:t>)</a:t>
            </a:r>
            <a:br>
              <a:rPr lang="en-US" sz="3600" b="1" dirty="0">
                <a:solidFill>
                  <a:srgbClr val="FF0000"/>
                </a:solidFill>
              </a:rPr>
            </a:br>
            <a:r>
              <a:rPr lang="en-US" sz="2800" b="1" dirty="0"/>
              <a:t>(also called Stefan-Boltzmann feedback)</a:t>
            </a:r>
            <a:endParaRPr lang="en-US" sz="3600" b="1" dirty="0"/>
          </a:p>
        </p:txBody>
      </p:sp>
      <p:sp>
        <p:nvSpPr>
          <p:cNvPr id="9" name="TextBox 8"/>
          <p:cNvSpPr txBox="1"/>
          <p:nvPr/>
        </p:nvSpPr>
        <p:spPr>
          <a:xfrm>
            <a:off x="4191000" y="2004536"/>
            <a:ext cx="1524000" cy="738664"/>
          </a:xfrm>
          <a:prstGeom prst="rect">
            <a:avLst/>
          </a:prstGeom>
          <a:solidFill>
            <a:schemeClr val="accent6">
              <a:lumMod val="40000"/>
              <a:lumOff val="60000"/>
            </a:schemeClr>
          </a:solidFill>
        </p:spPr>
        <p:txBody>
          <a:bodyPr wrap="square" rtlCol="0">
            <a:spAutoFit/>
          </a:bodyPr>
          <a:lstStyle/>
          <a:p>
            <a:r>
              <a:rPr lang="en-US" sz="2100" b="1" dirty="0">
                <a:solidFill>
                  <a:schemeClr val="tx1"/>
                </a:solidFill>
              </a:rPr>
              <a:t>Reduced  warming</a:t>
            </a:r>
            <a:endParaRPr lang="en-US" sz="400" b="1" dirty="0">
              <a:solidFill>
                <a:schemeClr val="tx1"/>
              </a:solidFill>
            </a:endParaRPr>
          </a:p>
        </p:txBody>
      </p:sp>
      <p:grpSp>
        <p:nvGrpSpPr>
          <p:cNvPr id="12" name="Group 11"/>
          <p:cNvGrpSpPr/>
          <p:nvPr/>
        </p:nvGrpSpPr>
        <p:grpSpPr>
          <a:xfrm>
            <a:off x="2514600" y="1295401"/>
            <a:ext cx="6324600" cy="5257799"/>
            <a:chOff x="1447800" y="1143000"/>
            <a:chExt cx="6667469" cy="5638799"/>
          </a:xfrm>
        </p:grpSpPr>
        <p:pic>
          <p:nvPicPr>
            <p:cNvPr id="6" name="Picture 2" descr="http://www.atmosedu.com/Geol390/figures/box%2002-04.jpg"/>
            <p:cNvPicPr>
              <a:picLocks noChangeAspect="1" noChangeArrowheads="1"/>
            </p:cNvPicPr>
            <p:nvPr/>
          </p:nvPicPr>
          <p:blipFill>
            <a:blip r:embed="rId3" cstate="print"/>
            <a:srcRect/>
            <a:stretch>
              <a:fillRect/>
            </a:stretch>
          </p:blipFill>
          <p:spPr bwMode="auto">
            <a:xfrm>
              <a:off x="1447800" y="1143000"/>
              <a:ext cx="6506808" cy="5638799"/>
            </a:xfrm>
            <a:prstGeom prst="rect">
              <a:avLst/>
            </a:prstGeom>
            <a:noFill/>
          </p:spPr>
        </p:pic>
        <p:sp>
          <p:nvSpPr>
            <p:cNvPr id="7" name="TextBox 6"/>
            <p:cNvSpPr txBox="1"/>
            <p:nvPr/>
          </p:nvSpPr>
          <p:spPr>
            <a:xfrm>
              <a:off x="5549435" y="4003261"/>
              <a:ext cx="2565834" cy="858206"/>
            </a:xfrm>
            <a:prstGeom prst="rect">
              <a:avLst/>
            </a:prstGeom>
            <a:solidFill>
              <a:schemeClr val="accent6">
                <a:lumMod val="40000"/>
                <a:lumOff val="60000"/>
              </a:schemeClr>
            </a:solidFill>
          </p:spPr>
          <p:txBody>
            <a:bodyPr wrap="square" rtlCol="0">
              <a:spAutoFit/>
            </a:bodyPr>
            <a:lstStyle/>
            <a:p>
              <a:r>
                <a:rPr lang="en-US" sz="2100" b="1" dirty="0">
                  <a:solidFill>
                    <a:schemeClr val="tx1"/>
                  </a:solidFill>
                </a:rPr>
                <a:t>Increased surface </a:t>
              </a:r>
            </a:p>
            <a:p>
              <a:r>
                <a:rPr lang="en-US" sz="2100" b="1" dirty="0">
                  <a:solidFill>
                    <a:schemeClr val="tx1"/>
                  </a:solidFill>
                </a:rPr>
                <a:t>and atmospheric T</a:t>
              </a:r>
            </a:p>
            <a:p>
              <a:endParaRPr lang="en-US" sz="400" b="1" dirty="0">
                <a:solidFill>
                  <a:schemeClr val="tx1"/>
                </a:solidFill>
              </a:endParaRPr>
            </a:p>
          </p:txBody>
        </p:sp>
        <p:sp>
          <p:nvSpPr>
            <p:cNvPr id="8" name="TextBox 7"/>
            <p:cNvSpPr txBox="1"/>
            <p:nvPr/>
          </p:nvSpPr>
          <p:spPr>
            <a:xfrm>
              <a:off x="3060612" y="5270940"/>
              <a:ext cx="1480664" cy="1369606"/>
            </a:xfrm>
            <a:prstGeom prst="rect">
              <a:avLst/>
            </a:prstGeom>
            <a:solidFill>
              <a:schemeClr val="accent6">
                <a:lumMod val="40000"/>
                <a:lumOff val="60000"/>
              </a:schemeClr>
            </a:solidFill>
          </p:spPr>
          <p:txBody>
            <a:bodyPr wrap="square" rtlCol="0">
              <a:spAutoFit/>
            </a:bodyPr>
            <a:lstStyle/>
            <a:p>
              <a:r>
                <a:rPr lang="en-US" sz="2000" b="1" dirty="0">
                  <a:solidFill>
                    <a:schemeClr val="tx1"/>
                  </a:solidFill>
                </a:rPr>
                <a:t>Increased radiative cooling: </a:t>
              </a:r>
            </a:p>
            <a:p>
              <a:r>
                <a:rPr lang="en-US" sz="2000" b="1" dirty="0">
                  <a:solidFill>
                    <a:schemeClr val="tx1"/>
                  </a:solidFill>
                </a:rPr>
                <a:t>LW ~ </a:t>
              </a:r>
              <a:r>
                <a:rPr lang="en-US" sz="2000" b="1" dirty="0">
                  <a:solidFill>
                    <a:schemeClr val="tx1"/>
                  </a:solidFill>
                  <a:sym typeface="Symbol"/>
                </a:rPr>
                <a:t></a:t>
              </a:r>
              <a:r>
                <a:rPr lang="en-US" sz="800" b="1" dirty="0">
                  <a:solidFill>
                    <a:schemeClr val="tx1"/>
                  </a:solidFill>
                  <a:sym typeface="Symbol"/>
                </a:rPr>
                <a:t> </a:t>
              </a:r>
              <a:r>
                <a:rPr lang="en-US" sz="2000" b="1" dirty="0">
                  <a:solidFill>
                    <a:schemeClr val="tx1"/>
                  </a:solidFill>
                  <a:sym typeface="Symbol"/>
                </a:rPr>
                <a:t>T</a:t>
              </a:r>
              <a:r>
                <a:rPr lang="en-US" sz="2000" b="1" baseline="30000" dirty="0">
                  <a:solidFill>
                    <a:schemeClr val="tx1"/>
                  </a:solidFill>
                  <a:sym typeface="Symbol"/>
                </a:rPr>
                <a:t>4</a:t>
              </a:r>
              <a:endParaRPr lang="en-US" sz="2000" b="1" baseline="30000" dirty="0">
                <a:solidFill>
                  <a:schemeClr val="tx1"/>
                </a:solidFill>
              </a:endParaRPr>
            </a:p>
            <a:p>
              <a:endParaRPr lang="en-US" sz="300" b="1" dirty="0">
                <a:solidFill>
                  <a:schemeClr val="tx1"/>
                </a:solidFill>
              </a:endParaRPr>
            </a:p>
          </p:txBody>
        </p:sp>
        <p:sp>
          <p:nvSpPr>
            <p:cNvPr id="10" name="TextBox 9"/>
            <p:cNvSpPr txBox="1"/>
            <p:nvPr/>
          </p:nvSpPr>
          <p:spPr>
            <a:xfrm>
              <a:off x="4254628" y="2813209"/>
              <a:ext cx="774572" cy="2215991"/>
            </a:xfrm>
            <a:prstGeom prst="rect">
              <a:avLst/>
            </a:prstGeom>
            <a:noFill/>
          </p:spPr>
          <p:txBody>
            <a:bodyPr wrap="none" rtlCol="0">
              <a:spAutoFit/>
            </a:bodyPr>
            <a:lstStyle/>
            <a:p>
              <a:r>
                <a:rPr lang="en-US" sz="13800" dirty="0">
                  <a:solidFill>
                    <a:srgbClr val="0066FF"/>
                  </a:solidFill>
                  <a:latin typeface="Arial" pitchFamily="34" charset="0"/>
                  <a:cs typeface="Arial" pitchFamily="34" charset="0"/>
                </a:rPr>
                <a:t>-</a:t>
              </a:r>
              <a:endParaRPr lang="en-US" sz="4400" dirty="0">
                <a:solidFill>
                  <a:srgbClr val="0066FF"/>
                </a:solidFill>
                <a:latin typeface="Arial" pitchFamily="34" charset="0"/>
                <a:cs typeface="Arial" pitchFamily="34" charset="0"/>
              </a:endParaRPr>
            </a:p>
          </p:txBody>
        </p:sp>
      </p:grpSp>
      <p:sp>
        <p:nvSpPr>
          <p:cNvPr id="11" name="TextBox 10"/>
          <p:cNvSpPr txBox="1"/>
          <p:nvPr/>
        </p:nvSpPr>
        <p:spPr>
          <a:xfrm>
            <a:off x="152401" y="1079163"/>
            <a:ext cx="2667000" cy="5550237"/>
          </a:xfrm>
          <a:prstGeom prst="rect">
            <a:avLst/>
          </a:prstGeom>
          <a:noFill/>
        </p:spPr>
        <p:txBody>
          <a:bodyPr wrap="square" rtlCol="0">
            <a:spAutoFit/>
          </a:bodyPr>
          <a:lstStyle/>
          <a:p>
            <a:pPr algn="l"/>
            <a:r>
              <a:rPr lang="en-US" b="1" dirty="0">
                <a:solidFill>
                  <a:srgbClr val="FF0000"/>
                </a:solidFill>
                <a:sym typeface="Symbol"/>
              </a:rPr>
              <a:t></a:t>
            </a:r>
            <a:r>
              <a:rPr lang="en-US" b="1" baseline="-25000" dirty="0">
                <a:solidFill>
                  <a:srgbClr val="FF0000"/>
                </a:solidFill>
                <a:sym typeface="Symbol"/>
              </a:rPr>
              <a:t>B</a:t>
            </a:r>
            <a:r>
              <a:rPr lang="en-US" b="1" dirty="0">
                <a:solidFill>
                  <a:srgbClr val="FF0000"/>
                </a:solidFill>
                <a:sym typeface="Symbol"/>
              </a:rPr>
              <a:t>=(dT</a:t>
            </a:r>
            <a:r>
              <a:rPr lang="en-US" b="1" baseline="30000" dirty="0">
                <a:solidFill>
                  <a:srgbClr val="FF0000"/>
                </a:solidFill>
                <a:sym typeface="Symbol"/>
              </a:rPr>
              <a:t>4</a:t>
            </a:r>
            <a:r>
              <a:rPr lang="en-US" b="1" dirty="0">
                <a:solidFill>
                  <a:srgbClr val="FF0000"/>
                </a:solidFill>
                <a:sym typeface="Symbol"/>
              </a:rPr>
              <a:t>/</a:t>
            </a:r>
            <a:r>
              <a:rPr lang="en-US" b="1" dirty="0" err="1">
                <a:solidFill>
                  <a:srgbClr val="FF0000"/>
                </a:solidFill>
                <a:sym typeface="Symbol"/>
              </a:rPr>
              <a:t>dT</a:t>
            </a:r>
            <a:r>
              <a:rPr lang="en-US" b="1" dirty="0">
                <a:solidFill>
                  <a:srgbClr val="FF0000"/>
                </a:solidFill>
                <a:sym typeface="Symbol"/>
              </a:rPr>
              <a:t>)</a:t>
            </a:r>
            <a:r>
              <a:rPr lang="en-US" b="1" baseline="30000" dirty="0">
                <a:solidFill>
                  <a:srgbClr val="FF0000"/>
                </a:solidFill>
                <a:sym typeface="Symbol"/>
              </a:rPr>
              <a:t>-1</a:t>
            </a:r>
            <a:endParaRPr lang="en-US" b="1" dirty="0">
              <a:solidFill>
                <a:srgbClr val="FF0000"/>
              </a:solidFill>
              <a:sym typeface="Symbol"/>
            </a:endParaRPr>
          </a:p>
          <a:p>
            <a:pPr algn="l"/>
            <a:r>
              <a:rPr lang="en-US" b="1" dirty="0">
                <a:solidFill>
                  <a:srgbClr val="FF0000"/>
                </a:solidFill>
                <a:sym typeface="Symbol"/>
              </a:rPr>
              <a:t>  0.26</a:t>
            </a:r>
            <a:r>
              <a:rPr lang="en-US" sz="2400" b="1" dirty="0">
                <a:solidFill>
                  <a:srgbClr val="FF0000"/>
                </a:solidFill>
                <a:sym typeface="Symbol"/>
              </a:rPr>
              <a:t>K/W/m</a:t>
            </a:r>
            <a:r>
              <a:rPr lang="en-US" b="1" baseline="30000" dirty="0">
                <a:solidFill>
                  <a:srgbClr val="FF0000"/>
                </a:solidFill>
                <a:sym typeface="Symbol"/>
              </a:rPr>
              <a:t>2</a:t>
            </a:r>
          </a:p>
          <a:p>
            <a:pPr algn="l"/>
            <a:endParaRPr lang="en-US" sz="1600" b="1" baseline="30000" dirty="0">
              <a:solidFill>
                <a:schemeClr val="tx1"/>
              </a:solidFill>
              <a:sym typeface="Symbol"/>
            </a:endParaRPr>
          </a:p>
          <a:p>
            <a:pPr algn="l"/>
            <a:r>
              <a:rPr lang="en-US" sz="1800" b="1" dirty="0">
                <a:solidFill>
                  <a:schemeClr val="tx1"/>
                </a:solidFill>
                <a:sym typeface="Symbol"/>
              </a:rPr>
              <a:t>For =0.3, for 1W/m</a:t>
            </a:r>
            <a:r>
              <a:rPr lang="en-US" sz="1800" b="1" baseline="30000" dirty="0">
                <a:solidFill>
                  <a:schemeClr val="tx1"/>
                </a:solidFill>
                <a:sym typeface="Symbol"/>
              </a:rPr>
              <a:t>2</a:t>
            </a:r>
            <a:r>
              <a:rPr lang="en-US" sz="1800" b="1" dirty="0">
                <a:solidFill>
                  <a:schemeClr val="tx1"/>
                </a:solidFill>
                <a:sym typeface="Symbol"/>
              </a:rPr>
              <a:t> </a:t>
            </a:r>
          </a:p>
          <a:p>
            <a:pPr algn="l"/>
            <a:r>
              <a:rPr lang="en-US" sz="1800" b="1" dirty="0">
                <a:solidFill>
                  <a:schemeClr val="tx1"/>
                </a:solidFill>
                <a:sym typeface="Symbol"/>
              </a:rPr>
              <a:t>TOA forcing, it </a:t>
            </a:r>
          </a:p>
          <a:p>
            <a:pPr algn="l"/>
            <a:r>
              <a:rPr lang="en-US" sz="1800" b="1" dirty="0">
                <a:solidFill>
                  <a:schemeClr val="tx1"/>
                </a:solidFill>
                <a:sym typeface="Symbol"/>
              </a:rPr>
              <a:t>requires 1x4/0.7=5.7W/m</a:t>
            </a:r>
            <a:r>
              <a:rPr lang="en-US" sz="1800" b="1" baseline="30000" dirty="0">
                <a:solidFill>
                  <a:schemeClr val="tx1"/>
                </a:solidFill>
                <a:sym typeface="Symbol"/>
              </a:rPr>
              <a:t>2</a:t>
            </a:r>
          </a:p>
          <a:p>
            <a:pPr algn="l"/>
            <a:r>
              <a:rPr lang="en-US" sz="1800" b="1" dirty="0">
                <a:solidFill>
                  <a:schemeClr val="tx1"/>
                </a:solidFill>
                <a:sym typeface="Symbol"/>
              </a:rPr>
              <a:t>change in solar </a:t>
            </a:r>
          </a:p>
          <a:p>
            <a:pPr algn="l"/>
            <a:r>
              <a:rPr lang="en-US" sz="1800" b="1" dirty="0">
                <a:solidFill>
                  <a:schemeClr val="tx1"/>
                </a:solidFill>
                <a:sym typeface="Symbol"/>
              </a:rPr>
              <a:t>constant S</a:t>
            </a:r>
            <a:r>
              <a:rPr lang="en-US" sz="1400" b="1" dirty="0">
                <a:solidFill>
                  <a:schemeClr val="tx1"/>
                </a:solidFill>
                <a:sym typeface="Symbol"/>
              </a:rPr>
              <a:t>o</a:t>
            </a:r>
            <a:r>
              <a:rPr lang="en-US" sz="1800" b="1" dirty="0">
                <a:solidFill>
                  <a:schemeClr val="tx1"/>
                </a:solidFill>
                <a:sym typeface="Symbol"/>
              </a:rPr>
              <a:t>, so that</a:t>
            </a:r>
          </a:p>
          <a:p>
            <a:pPr algn="l"/>
            <a:r>
              <a:rPr lang="en-US" sz="1800" b="1" dirty="0">
                <a:solidFill>
                  <a:schemeClr val="tx1"/>
                </a:solidFill>
                <a:sym typeface="Symbol"/>
              </a:rPr>
              <a:t>for 1K T change,</a:t>
            </a:r>
          </a:p>
          <a:p>
            <a:pPr algn="l"/>
            <a:r>
              <a:rPr lang="en-US" sz="1800" b="1" dirty="0">
                <a:solidFill>
                  <a:schemeClr val="tx1"/>
                </a:solidFill>
                <a:sym typeface="Symbol"/>
              </a:rPr>
              <a:t>it requires 5.7/0.26=</a:t>
            </a:r>
          </a:p>
          <a:p>
            <a:pPr algn="l"/>
            <a:r>
              <a:rPr lang="en-US" sz="1800" b="1" dirty="0">
                <a:solidFill>
                  <a:schemeClr val="tx1"/>
                </a:solidFill>
                <a:sym typeface="Symbol"/>
              </a:rPr>
              <a:t>22W/m</a:t>
            </a:r>
            <a:r>
              <a:rPr lang="en-US" sz="1800" b="1" baseline="30000" dirty="0">
                <a:solidFill>
                  <a:schemeClr val="tx1"/>
                </a:solidFill>
                <a:sym typeface="Symbol"/>
              </a:rPr>
              <a:t>2</a:t>
            </a:r>
            <a:r>
              <a:rPr lang="en-US" sz="1800" b="1" dirty="0">
                <a:solidFill>
                  <a:schemeClr val="tx1"/>
                </a:solidFill>
                <a:sym typeface="Symbol"/>
              </a:rPr>
              <a:t> or 1.6% </a:t>
            </a:r>
          </a:p>
          <a:p>
            <a:pPr algn="l"/>
            <a:r>
              <a:rPr lang="en-US" sz="1800" b="1" dirty="0">
                <a:solidFill>
                  <a:schemeClr val="tx1"/>
                </a:solidFill>
                <a:sym typeface="Symbol"/>
              </a:rPr>
              <a:t>change in S</a:t>
            </a:r>
            <a:r>
              <a:rPr lang="en-US" sz="1400" b="1" dirty="0">
                <a:solidFill>
                  <a:schemeClr val="tx1"/>
                </a:solidFill>
                <a:sym typeface="Symbol"/>
              </a:rPr>
              <a:t>o </a:t>
            </a:r>
            <a:r>
              <a:rPr lang="en-US" sz="1600" b="1" dirty="0">
                <a:solidFill>
                  <a:schemeClr val="tx1"/>
                </a:solidFill>
                <a:sym typeface="Symbol"/>
              </a:rPr>
              <a:t>(=1366)</a:t>
            </a:r>
            <a:r>
              <a:rPr lang="en-US" sz="1800" b="1" dirty="0">
                <a:solidFill>
                  <a:schemeClr val="tx1"/>
                </a:solidFill>
                <a:sym typeface="Symbol"/>
              </a:rPr>
              <a:t>. </a:t>
            </a:r>
          </a:p>
          <a:p>
            <a:pPr algn="l"/>
            <a:endParaRPr lang="en-US" sz="1800" b="1" dirty="0">
              <a:solidFill>
                <a:schemeClr val="tx1"/>
              </a:solidFill>
              <a:sym typeface="Symbol"/>
            </a:endParaRPr>
          </a:p>
          <a:p>
            <a:pPr algn="l"/>
            <a:r>
              <a:rPr lang="en-US" sz="1800" b="1" dirty="0">
                <a:solidFill>
                  <a:schemeClr val="tx1"/>
                </a:solidFill>
                <a:sym typeface="Symbol"/>
              </a:rPr>
              <a:t>Other positive feedbacks </a:t>
            </a:r>
          </a:p>
          <a:p>
            <a:pPr algn="l"/>
            <a:r>
              <a:rPr lang="en-US" sz="1800" b="1" dirty="0">
                <a:solidFill>
                  <a:schemeClr val="tx1"/>
                </a:solidFill>
                <a:sym typeface="Symbol"/>
              </a:rPr>
              <a:t>must be at work to </a:t>
            </a:r>
          </a:p>
          <a:p>
            <a:pPr algn="l"/>
            <a:r>
              <a:rPr lang="en-US" sz="1800" b="1" dirty="0">
                <a:solidFill>
                  <a:schemeClr val="tx1"/>
                </a:solidFill>
                <a:sym typeface="Symbol"/>
              </a:rPr>
              <a:t>increase climate </a:t>
            </a:r>
          </a:p>
          <a:p>
            <a:pPr algn="l"/>
            <a:r>
              <a:rPr lang="en-US" sz="1800" b="1" dirty="0">
                <a:solidFill>
                  <a:schemeClr val="tx1"/>
                </a:solidFill>
                <a:sym typeface="Symbol"/>
              </a:rPr>
              <a:t>sensitivity to </a:t>
            </a:r>
            <a:r>
              <a:rPr lang="en-US" sz="1800" b="1" dirty="0">
                <a:solidFill>
                  <a:srgbClr val="FF0000"/>
                </a:solidFill>
                <a:sym typeface="Symbol"/>
              </a:rPr>
              <a:t>0.5~1.1 </a:t>
            </a:r>
            <a:r>
              <a:rPr lang="en-US" sz="1800" b="1" dirty="0">
                <a:solidFill>
                  <a:schemeClr val="tx1"/>
                </a:solidFill>
                <a:sym typeface="Symbol"/>
              </a:rPr>
              <a:t>K/W/m</a:t>
            </a:r>
            <a:r>
              <a:rPr lang="en-US" sz="1800" b="1" baseline="30000" dirty="0">
                <a:solidFill>
                  <a:schemeClr val="tx1"/>
                </a:solidFill>
                <a:sym typeface="Symbol"/>
              </a:rPr>
              <a:t>2</a:t>
            </a:r>
            <a:r>
              <a:rPr lang="en-US" sz="1800" b="1" dirty="0">
                <a:solidFill>
                  <a:schemeClr val="tx1"/>
                </a:solidFill>
                <a:sym typeface="Symbol"/>
              </a:rPr>
              <a:t> seen in CMIP5</a:t>
            </a:r>
          </a:p>
          <a:p>
            <a:pPr algn="l"/>
            <a:r>
              <a:rPr lang="en-US" sz="1800" b="1" dirty="0">
                <a:solidFill>
                  <a:schemeClr val="tx1"/>
                </a:solidFill>
                <a:sym typeface="Symbol"/>
              </a:rPr>
              <a:t>models.  </a:t>
            </a:r>
            <a:endParaRPr lang="en-US" sz="1800" b="1" dirty="0">
              <a:solidFill>
                <a:schemeClr val="tx1"/>
              </a:solidFill>
            </a:endParaRPr>
          </a:p>
        </p:txBody>
      </p:sp>
      <p:sp>
        <p:nvSpPr>
          <p:cNvPr id="13" name="TextBox 12"/>
          <p:cNvSpPr txBox="1"/>
          <p:nvPr/>
        </p:nvSpPr>
        <p:spPr>
          <a:xfrm>
            <a:off x="5105400" y="2126903"/>
            <a:ext cx="1295400" cy="692497"/>
          </a:xfrm>
          <a:prstGeom prst="rect">
            <a:avLst/>
          </a:prstGeom>
          <a:solidFill>
            <a:schemeClr val="accent6">
              <a:lumMod val="40000"/>
              <a:lumOff val="60000"/>
            </a:schemeClr>
          </a:solidFill>
        </p:spPr>
        <p:txBody>
          <a:bodyPr wrap="square" rtlCol="0">
            <a:spAutoFit/>
          </a:bodyPr>
          <a:lstStyle/>
          <a:p>
            <a:r>
              <a:rPr lang="en-US" sz="1800" b="1" dirty="0">
                <a:solidFill>
                  <a:schemeClr val="tx1"/>
                </a:solidFill>
              </a:rPr>
              <a:t>Reduced  Warming</a:t>
            </a:r>
          </a:p>
          <a:p>
            <a:endParaRPr lang="en-US" sz="2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0C41-EBCE-03B4-DCC6-57EABD555F08}"/>
              </a:ext>
            </a:extLst>
          </p:cNvPr>
          <p:cNvSpPr>
            <a:spLocks noGrp="1"/>
          </p:cNvSpPr>
          <p:nvPr>
            <p:ph type="title"/>
          </p:nvPr>
        </p:nvSpPr>
        <p:spPr>
          <a:xfrm>
            <a:off x="533400" y="304800"/>
            <a:ext cx="8077200" cy="1447800"/>
          </a:xfrm>
        </p:spPr>
        <p:txBody>
          <a:bodyPr/>
          <a:lstStyle/>
          <a:p>
            <a:r>
              <a:rPr lang="en-US" sz="3200" dirty="0">
                <a:solidFill>
                  <a:srgbClr val="C00000"/>
                </a:solidFill>
                <a:latin typeface="Abadi Extra Light" panose="020F0502020204030204" pitchFamily="34" charset="0"/>
              </a:rPr>
              <a:t>Decomposition of the Temperature Feedback</a:t>
            </a:r>
            <a:br>
              <a:rPr lang="en-US" sz="3200" dirty="0">
                <a:solidFill>
                  <a:srgbClr val="C00000"/>
                </a:solidFill>
                <a:latin typeface="Abadi Extra Light" panose="020F0502020204030204" pitchFamily="34" charset="0"/>
              </a:rPr>
            </a:br>
            <a:r>
              <a:rPr lang="en-US" sz="3200" dirty="0">
                <a:solidFill>
                  <a:srgbClr val="C00000"/>
                </a:solidFill>
                <a:latin typeface="Abadi Extra Light" panose="020F0502020204030204" pitchFamily="34" charset="0"/>
              </a:rPr>
              <a:t>into </a:t>
            </a:r>
            <a:r>
              <a:rPr lang="en-US" sz="3200" b="1" dirty="0">
                <a:latin typeface="Abadi Extra Light" panose="020F0502020204030204" pitchFamily="34" charset="0"/>
              </a:rPr>
              <a:t>Planck Feedback </a:t>
            </a:r>
            <a:r>
              <a:rPr lang="en-US" sz="3200" dirty="0">
                <a:solidFill>
                  <a:srgbClr val="C00000"/>
                </a:solidFill>
                <a:latin typeface="Abadi Extra Light" panose="020F0502020204030204" pitchFamily="34" charset="0"/>
              </a:rPr>
              <a:t>and</a:t>
            </a:r>
            <a:r>
              <a:rPr lang="en-US" sz="3200" dirty="0">
                <a:latin typeface="Abadi Extra Light" panose="020F0502020204030204" pitchFamily="34" charset="0"/>
              </a:rPr>
              <a:t> </a:t>
            </a:r>
            <a:r>
              <a:rPr lang="en-US" sz="3200" b="1" dirty="0">
                <a:latin typeface="Abadi Extra Light" panose="020F0502020204030204" pitchFamily="34" charset="0"/>
              </a:rPr>
              <a:t>Lapse Rate Feedback</a:t>
            </a:r>
            <a:br>
              <a:rPr lang="en-US" sz="3200" b="1" dirty="0">
                <a:latin typeface="Abadi Extra Light" panose="020F0502020204030204" pitchFamily="34" charset="0"/>
              </a:rPr>
            </a:br>
            <a:r>
              <a:rPr lang="en-US" sz="2000" b="1" dirty="0">
                <a:solidFill>
                  <a:schemeClr val="bg2"/>
                </a:solidFill>
                <a:latin typeface="Abadi Extra Light" panose="020F0502020204030204" pitchFamily="34" charset="0"/>
              </a:rPr>
              <a:t>(Jenkins and Dai 2021, GRL)</a:t>
            </a:r>
            <a:endParaRPr lang="en-US" sz="3200" b="1" dirty="0">
              <a:solidFill>
                <a:schemeClr val="bg2"/>
              </a:solidFill>
              <a:latin typeface="Abadi Extra Light" panose="020F0502020204030204" pitchFamily="34" charset="0"/>
            </a:endParaRPr>
          </a:p>
        </p:txBody>
      </p:sp>
      <p:sp>
        <p:nvSpPr>
          <p:cNvPr id="5" name="Slide Number Placeholder 4">
            <a:extLst>
              <a:ext uri="{FF2B5EF4-FFF2-40B4-BE49-F238E27FC236}">
                <a16:creationId xmlns:a16="http://schemas.microsoft.com/office/drawing/2014/main" id="{60379893-4E3F-AC1F-9B4A-D01A58AB1DC7}"/>
              </a:ext>
            </a:extLst>
          </p:cNvPr>
          <p:cNvSpPr>
            <a:spLocks noGrp="1"/>
          </p:cNvSpPr>
          <p:nvPr>
            <p:ph type="sldNum" sz="quarter" idx="12"/>
          </p:nvPr>
        </p:nvSpPr>
        <p:spPr/>
        <p:txBody>
          <a:bodyPr/>
          <a:lstStyle/>
          <a:p>
            <a:pPr>
              <a:defRPr/>
            </a:pPr>
            <a:fld id="{4CCA842F-4C99-4FF3-8840-EDECEE0536E7}" type="slidenum">
              <a:rPr lang="en-US" smtClean="0">
                <a:solidFill>
                  <a:srgbClr val="000000"/>
                </a:solidFill>
              </a:rPr>
              <a:pPr>
                <a:defRPr/>
              </a:pPr>
              <a:t>12</a:t>
            </a:fld>
            <a:endParaRPr lang="en-US">
              <a:solidFill>
                <a:srgbClr val="000000"/>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1E69462-4CCC-3D0C-00EF-42A763129F44}"/>
                  </a:ext>
                </a:extLst>
              </p:cNvPr>
              <p:cNvSpPr txBox="1"/>
              <p:nvPr/>
            </p:nvSpPr>
            <p:spPr>
              <a:xfrm>
                <a:off x="6056" y="2057400"/>
                <a:ext cx="9067800" cy="2546595"/>
              </a:xfrm>
              <a:prstGeom prst="rect">
                <a:avLst/>
              </a:prstGeom>
              <a:noFill/>
            </p:spPr>
            <p:txBody>
              <a:bodyPr wrap="square">
                <a:spAutoFit/>
              </a:bodyPr>
              <a:lstStyle/>
              <a:p>
                <a:pPr marL="0" marR="0" indent="457200" algn="just">
                  <a:lnSpc>
                    <a:spcPct val="20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ea typeface="DengXian" panose="020B0503020204020204"/>
                              <a:cs typeface="Times New Roman" panose="02020603050405020304" pitchFamily="18" charset="0"/>
                            </a:rPr>
                          </m:ctrlPr>
                        </m:sSubPr>
                        <m:e>
                          <m:r>
                            <a:rPr lang="en-US" sz="1600">
                              <a:effectLst/>
                              <a:latin typeface="Cambria Math" panose="02040503050406030204" pitchFamily="18" charset="0"/>
                              <a:ea typeface="DengXian" panose="020B0503020204020204"/>
                              <a:cs typeface="Times New Roman" panose="02020603050405020304" pitchFamily="18" charset="0"/>
                              <a:sym typeface="Symbol" panose="05050102010706020507" pitchFamily="18" charset="2"/>
                            </a:rPr>
                            <m:t></m:t>
                          </m:r>
                          <m:r>
                            <a:rPr lang="en-US" sz="1600" i="1">
                              <a:effectLst/>
                              <a:latin typeface="Cambria Math" panose="02040503050406030204" pitchFamily="18" charset="0"/>
                              <a:ea typeface="DengXian" panose="020B0503020204020204"/>
                              <a:cs typeface="Times New Roman" panose="02020603050405020304" pitchFamily="18" charset="0"/>
                            </a:rPr>
                            <m:t>𝑅</m:t>
                          </m:r>
                        </m:e>
                        <m:sub>
                          <m:r>
                            <a:rPr lang="en-US" sz="1600" i="1">
                              <a:effectLst/>
                              <a:latin typeface="Cambria Math" panose="02040503050406030204" pitchFamily="18" charset="0"/>
                              <a:ea typeface="DengXian" panose="020B0503020204020204"/>
                              <a:cs typeface="Times New Roman" panose="02020603050405020304" pitchFamily="18" charset="0"/>
                            </a:rPr>
                            <m:t>𝑇</m:t>
                          </m:r>
                        </m:sub>
                      </m:sSub>
                      <m:r>
                        <a:rPr lang="en-US" sz="1600" i="1" smtClean="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𝑇𝑠</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nary>
                        <m:naryPr>
                          <m:limLoc m:val="undOv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naryPr>
                        <m: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𝑇𝑂𝐴</m:t>
                              </m:r>
                            </m:sub>
                          </m:sSub>
                        </m:sub>
                        <m:sup>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𝑜</m:t>
                              </m:r>
                            </m:sub>
                          </m:sSub>
                        </m:sup>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sub>
                          </m:sSub>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600" i="1">
                              <a:effectLst/>
                              <a:latin typeface="Cambria Math" panose="02040503050406030204" pitchFamily="18" charset="0"/>
                              <a:ea typeface="Calibri" panose="020F0502020204030204" pitchFamily="34" charset="0"/>
                              <a:cs typeface="Times New Roman" panose="02020603050405020304" pitchFamily="18" charset="0"/>
                            </a:rPr>
                            <m:t>𝑑𝑝</m:t>
                          </m:r>
                        </m:e>
                      </m:nary>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𝐾</m:t>
                          </m:r>
                        </m:e>
                        <m:sub>
                          <m:r>
                            <a:rPr lang="en-US" sz="1600" i="1">
                              <a:latin typeface="Cambria Math" panose="02040503050406030204" pitchFamily="18" charset="0"/>
                              <a:ea typeface="Calibri" panose="020F0502020204030204" pitchFamily="34" charset="0"/>
                              <a:cs typeface="Times New Roman" panose="02020603050405020304" pitchFamily="18" charset="0"/>
                            </a:rPr>
                            <m:t>𝑇𝑠</m:t>
                          </m:r>
                        </m:sub>
                      </m:sSub>
                      <m:r>
                        <a:rPr lang="en-US" sz="1600"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𝑇</m:t>
                          </m:r>
                        </m:e>
                        <m:sub>
                          <m:r>
                            <a:rPr lang="en-US" sz="1600" i="1">
                              <a:latin typeface="Cambria Math" panose="02040503050406030204" pitchFamily="18" charset="0"/>
                              <a:ea typeface="Calibri" panose="020F0502020204030204" pitchFamily="34" charset="0"/>
                              <a:cs typeface="Times New Roman" panose="02020603050405020304" pitchFamily="18" charset="0"/>
                            </a:rPr>
                            <m:t>𝑠</m:t>
                          </m:r>
                        </m:sub>
                      </m:sSub>
                      <m:r>
                        <a:rPr lang="en-US" sz="1600" b="0" i="1" smtClean="0">
                          <a:latin typeface="Cambria Math" panose="02040503050406030204" pitchFamily="18" charset="0"/>
                          <a:ea typeface="Calibri" panose="020F0502020204030204" pitchFamily="34" charset="0"/>
                          <a:cs typeface="Times New Roman" panose="02020603050405020304" pitchFamily="18" charset="0"/>
                        </a:rPr>
                        <m:t>+</m:t>
                      </m:r>
                      <m:nary>
                        <m:naryPr>
                          <m:limLoc m:val="undOv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naryPr>
                        <m: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𝑇𝑂𝐴</m:t>
                              </m:r>
                            </m:sub>
                          </m:sSub>
                        </m:sub>
                        <m:sup>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𝑜</m:t>
                              </m:r>
                            </m:sub>
                          </m:sSub>
                        </m:sup>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sub>
                                  </m:sSub>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𝑠</m:t>
                                      </m:r>
                                    </m:sub>
                                  </m:sSub>
                                </m:e>
                              </m:d>
                            </m:e>
                          </m:d>
                          <m:r>
                            <a:rPr lang="en-US" sz="1600" i="1">
                              <a:effectLst/>
                              <a:latin typeface="Cambria Math" panose="02040503050406030204" pitchFamily="18" charset="0"/>
                              <a:ea typeface="Calibri" panose="020F0502020204030204" pitchFamily="34" charset="0"/>
                              <a:cs typeface="Times New Roman" panose="02020603050405020304" pitchFamily="18" charset="0"/>
                            </a:rPr>
                            <m:t>𝑑𝑝</m:t>
                          </m:r>
                        </m:e>
                      </m:nary>
                    </m:oMath>
                  </m:oMathPara>
                </a14:m>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smtClean="0">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𝑇𝑠</m:t>
                          </m:r>
                        </m:sub>
                      </m:s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m:t>
                      </m:r>
                      <m:nary>
                        <m:naryPr>
                          <m:limLoc m:val="undOvr"/>
                          <m:ctrlPr>
                            <a:rPr lang="en-US" sz="1800" i="1">
                              <a:solidFill>
                                <a:srgbClr val="0066FF"/>
                              </a:solidFill>
                              <a:effectLst/>
                              <a:latin typeface="Cambria Math" panose="02040503050406030204" pitchFamily="18" charset="0"/>
                              <a:cs typeface="Times New Roman" panose="02020603050405020304" pitchFamily="18" charset="0"/>
                            </a:rPr>
                          </m:ctrlPr>
                        </m:naryPr>
                        <m:sub>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𝑇𝑂𝐴</m:t>
                              </m:r>
                            </m:sub>
                          </m:sSub>
                        </m:sub>
                        <m:sup>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𝑜</m:t>
                              </m:r>
                            </m:sub>
                          </m:sSub>
                        </m:sup>
                        <m:e>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m:t>
                              </m:r>
                            </m:sub>
                          </m:sSub>
                          <m:d>
                            <m:dPr>
                              <m:ctrlPr>
                                <a:rPr lang="en-US" sz="1800" i="1">
                                  <a:solidFill>
                                    <a:srgbClr val="0066FF"/>
                                  </a:solidFill>
                                  <a:effectLst/>
                                  <a:latin typeface="Cambria Math" panose="02040503050406030204" pitchFamily="18" charset="0"/>
                                  <a:cs typeface="Times New Roman" panose="02020603050405020304" pitchFamily="18" charset="0"/>
                                </a:rPr>
                              </m:ctrlPr>
                            </m:d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b="0" i="1" smtClean="0">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b="0" i="1" smtClean="0">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𝑑𝑝</m:t>
                          </m:r>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 ]+</m:t>
                          </m:r>
                          <m:nary>
                            <m:naryPr>
                              <m:limLoc m:val="undOvr"/>
                              <m:ctrlPr>
                                <a:rPr lang="en-US" sz="1800" i="1" smtClean="0">
                                  <a:solidFill>
                                    <a:srgbClr val="C00000"/>
                                  </a:solidFill>
                                  <a:effectLst/>
                                  <a:latin typeface="Cambria Math" panose="02040503050406030204" pitchFamily="18" charset="0"/>
                                  <a:cs typeface="Times New Roman" panose="02020603050405020304" pitchFamily="18" charset="0"/>
                                </a:rPr>
                              </m:ctrlPr>
                            </m:naryPr>
                            <m:sub>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𝑇𝑂𝐴</m:t>
                                  </m:r>
                                </m:sub>
                              </m:sSub>
                            </m:sub>
                            <m:sup>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𝑜</m:t>
                                  </m:r>
                                </m:sub>
                              </m:sSub>
                            </m:sup>
                            <m:e>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𝑇</m:t>
                                  </m:r>
                                </m:sub>
                              </m:sSub>
                              <m:d>
                                <m:dPr>
                                  <m:ctrlPr>
                                    <a:rPr lang="en-US" sz="1800" i="1">
                                      <a:solidFill>
                                        <a:srgbClr val="C00000"/>
                                      </a:solidFill>
                                      <a:effectLst/>
                                      <a:latin typeface="Cambria Math" panose="02040503050406030204" pitchFamily="18" charset="0"/>
                                      <a:cs typeface="Times New Roman" panose="02020603050405020304" pitchFamily="18" charset="0"/>
                                    </a:rPr>
                                  </m:ctrlPr>
                                </m:d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effectLst/>
                                      <a:latin typeface="Cambria Math" panose="02040503050406030204" pitchFamily="18" charset="0"/>
                                      <a:cs typeface="Times New Roman" panose="02020603050405020304" pitchFamily="18" charset="0"/>
                                    </a:rPr>
                                  </m:ctrlPr>
                                </m:dPr>
                                <m:e>
                                  <m:r>
                                    <m:rPr>
                                      <m:sty m:val="p"/>
                                    </m:rPr>
                                    <a:rPr lang="en-US"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sub>
                                  </m:sSub>
                                  <m:d>
                                    <m:dPr>
                                      <m:ctrlPr>
                                        <a:rPr lang="en-US" sz="1800" i="1">
                                          <a:solidFill>
                                            <a:srgbClr val="C00000"/>
                                          </a:solidFill>
                                          <a:effectLst/>
                                          <a:latin typeface="Cambria Math" panose="02040503050406030204" pitchFamily="18" charset="0"/>
                                          <a:cs typeface="Times New Roman" panose="02020603050405020304" pitchFamily="18" charset="0"/>
                                        </a:rPr>
                                      </m:ctrlPr>
                                    </m:d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b="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𝑠</m:t>
                                      </m:r>
                                    </m:sub>
                                  </m:sSub>
                                </m:e>
                              </m:d>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𝑑𝑝</m:t>
                              </m:r>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b="1" i="1" smtClean="0">
                                      <a:solidFill>
                                        <a:srgbClr val="0066FF"/>
                                      </a:solidFill>
                                      <a:effectLst/>
                                      <a:latin typeface="Cambria Math" panose="02040503050406030204" pitchFamily="18" charset="0"/>
                                      <a:ea typeface="DengXian" panose="020B0503020204020204"/>
                                      <a:cs typeface="Times New Roman" panose="02020603050405020304" pitchFamily="18" charset="0"/>
                                    </a:rPr>
                                  </m:ctrlPr>
                                </m:sSubPr>
                                <m:e>
                                  <m:r>
                                    <a:rPr lang="en-US" sz="1800" b="1">
                                      <a:solidFill>
                                        <a:srgbClr val="0066FF"/>
                                      </a:solidFill>
                                      <a:effectLst/>
                                      <a:latin typeface="Cambria Math" panose="02040503050406030204" pitchFamily="18" charset="0"/>
                                      <a:ea typeface="DengXian" panose="020B0503020204020204"/>
                                      <a:cs typeface="Times New Roman" panose="02020603050405020304" pitchFamily="18" charset="0"/>
                                      <a:sym typeface="Symbol" panose="05050102010706020507" pitchFamily="18" charset="2"/>
                                    </a:rPr>
                                    <m:t></m:t>
                                  </m:r>
                                  <m:r>
                                    <a:rPr lang="en-US" sz="1800" b="1" i="1">
                                      <a:solidFill>
                                        <a:srgbClr val="0066FF"/>
                                      </a:solidFill>
                                      <a:effectLst/>
                                      <a:latin typeface="Cambria Math" panose="02040503050406030204" pitchFamily="18" charset="0"/>
                                      <a:ea typeface="DengXian" panose="020B0503020204020204"/>
                                      <a:cs typeface="Times New Roman" panose="02020603050405020304" pitchFamily="18" charset="0"/>
                                    </a:rPr>
                                    <m:t>𝑹</m:t>
                                  </m:r>
                                </m:e>
                                <m:sub>
                                  <m:r>
                                    <a:rPr lang="en-US" sz="1800" b="1" i="1">
                                      <a:solidFill>
                                        <a:srgbClr val="0066FF"/>
                                      </a:solidFill>
                                      <a:effectLst/>
                                      <a:latin typeface="Cambria Math" panose="02040503050406030204" pitchFamily="18" charset="0"/>
                                      <a:ea typeface="DengXian" panose="020B0503020204020204"/>
                                      <a:cs typeface="Times New Roman" panose="02020603050405020304" pitchFamily="18" charset="0"/>
                                    </a:rPr>
                                    <m:t>𝑷𝑳</m:t>
                                  </m:r>
                                </m:sub>
                              </m:sSub>
                            </m:e>
                          </m:nary>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b="1" i="1" smtClean="0">
                                  <a:solidFill>
                                    <a:srgbClr val="C00000"/>
                                  </a:solidFill>
                                  <a:effectLst/>
                                  <a:latin typeface="Cambria Math" panose="02040503050406030204" pitchFamily="18" charset="0"/>
                                  <a:ea typeface="DengXian" panose="020B0503020204020204"/>
                                  <a:cs typeface="Times New Roman" panose="02020603050405020304" pitchFamily="18" charset="0"/>
                                </a:rPr>
                              </m:ctrlPr>
                            </m:sSubPr>
                            <m:e>
                              <m:r>
                                <a:rPr lang="en-US" sz="1800" b="1" smtClean="0">
                                  <a:solidFill>
                                    <a:srgbClr val="C00000"/>
                                  </a:solidFill>
                                  <a:latin typeface="Cambria Math" panose="02040503050406030204" pitchFamily="18" charset="0"/>
                                  <a:ea typeface="DengXian" panose="020B0503020204020204"/>
                                  <a:cs typeface="Times New Roman" panose="02020603050405020304" pitchFamily="18" charset="0"/>
                                  <a:sym typeface="Symbol" panose="05050102010706020507" pitchFamily="18" charset="2"/>
                                </a:rPr>
                                <m:t></m:t>
                              </m:r>
                              <m:r>
                                <a:rPr lang="en-US" sz="1800" b="1" i="1">
                                  <a:solidFill>
                                    <a:srgbClr val="C00000"/>
                                  </a:solidFill>
                                  <a:effectLst/>
                                  <a:latin typeface="Cambria Math" panose="02040503050406030204" pitchFamily="18" charset="0"/>
                                  <a:ea typeface="DengXian" panose="020B0503020204020204"/>
                                  <a:cs typeface="Times New Roman" panose="02020603050405020304" pitchFamily="18" charset="0"/>
                                </a:rPr>
                                <m:t>𝑹</m:t>
                              </m:r>
                            </m:e>
                            <m:sub>
                              <m:r>
                                <a:rPr lang="en-US" sz="1800" b="1" i="1">
                                  <a:solidFill>
                                    <a:srgbClr val="C00000"/>
                                  </a:solidFill>
                                  <a:effectLst/>
                                  <a:latin typeface="Cambria Math" panose="02040503050406030204" pitchFamily="18" charset="0"/>
                                  <a:ea typeface="DengXian" panose="020B0503020204020204"/>
                                  <a:cs typeface="Times New Roman" panose="02020603050405020304" pitchFamily="18" charset="0"/>
                                </a:rPr>
                                <m:t>𝑳𝑹</m:t>
                              </m:r>
                            </m:sub>
                          </m:sSub>
                        </m:e>
                      </m:nary>
                    </m:oMath>
                  </m:oMathPara>
                </a14:m>
                <a:endParaRPr lang="en-US" sz="3600" dirty="0"/>
              </a:p>
            </p:txBody>
          </p:sp>
        </mc:Choice>
        <mc:Fallback xmlns="">
          <p:sp>
            <p:nvSpPr>
              <p:cNvPr id="11" name="TextBox 10">
                <a:extLst>
                  <a:ext uri="{FF2B5EF4-FFF2-40B4-BE49-F238E27FC236}">
                    <a16:creationId xmlns:a16="http://schemas.microsoft.com/office/drawing/2014/main" id="{11E69462-4CCC-3D0C-00EF-42A763129F44}"/>
                  </a:ext>
                </a:extLst>
              </p:cNvPr>
              <p:cNvSpPr txBox="1">
                <a:spLocks noRot="1" noChangeAspect="1" noMove="1" noResize="1" noEditPoints="1" noAdjustHandles="1" noChangeArrowheads="1" noChangeShapeType="1" noTextEdit="1"/>
              </p:cNvSpPr>
              <p:nvPr/>
            </p:nvSpPr>
            <p:spPr>
              <a:xfrm>
                <a:off x="6056" y="2057400"/>
                <a:ext cx="9067800" cy="254659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603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27"/>
            <a:ext cx="8229600" cy="1143000"/>
          </a:xfrm>
        </p:spPr>
        <p:txBody>
          <a:bodyPr/>
          <a:lstStyle/>
          <a:p>
            <a:r>
              <a:rPr lang="en-US" dirty="0">
                <a:solidFill>
                  <a:srgbClr val="FF0000"/>
                </a:solidFill>
              </a:rPr>
              <a:t>Lapse Rate Feedback</a:t>
            </a:r>
          </a:p>
        </p:txBody>
      </p:sp>
      <p:sp>
        <p:nvSpPr>
          <p:cNvPr id="4" name="TextBox 3"/>
          <p:cNvSpPr txBox="1"/>
          <p:nvPr/>
        </p:nvSpPr>
        <p:spPr>
          <a:xfrm>
            <a:off x="457200" y="1008416"/>
            <a:ext cx="7614356" cy="1815882"/>
          </a:xfrm>
          <a:prstGeom prst="rect">
            <a:avLst/>
          </a:prstGeom>
          <a:noFill/>
        </p:spPr>
        <p:txBody>
          <a:bodyPr wrap="square" rtlCol="0">
            <a:spAutoFit/>
          </a:bodyPr>
          <a:lstStyle/>
          <a:p>
            <a:pPr marL="342900" indent="-342900" algn="l" defTabSz="457200" eaLnBrk="1" fontAlgn="auto" hangingPunct="1">
              <a:spcBef>
                <a:spcPts val="0"/>
              </a:spcBef>
              <a:spcAft>
                <a:spcPts val="0"/>
              </a:spcAft>
              <a:buFont typeface="+mj-lt"/>
              <a:buAutoNum type="arabicParenR"/>
            </a:pPr>
            <a:r>
              <a:rPr lang="en-US" sz="1600" dirty="0">
                <a:solidFill>
                  <a:prstClr val="black"/>
                </a:solidFill>
                <a:latin typeface="News Gothic MT"/>
                <a:cs typeface="News Gothic MT"/>
              </a:rPr>
              <a:t>Particularly in </a:t>
            </a:r>
            <a:r>
              <a:rPr lang="en-US" sz="1600" b="1" dirty="0">
                <a:solidFill>
                  <a:srgbClr val="C00000"/>
                </a:solidFill>
                <a:latin typeface="News Gothic MT"/>
                <a:cs typeface="News Gothic MT"/>
              </a:rPr>
              <a:t>the tropics</a:t>
            </a:r>
            <a:r>
              <a:rPr lang="en-US" sz="1600" dirty="0">
                <a:solidFill>
                  <a:prstClr val="black"/>
                </a:solidFill>
                <a:latin typeface="News Gothic MT"/>
                <a:cs typeface="News Gothic MT"/>
              </a:rPr>
              <a:t>, the vertical temperature gradient expected to decrease</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cs typeface="News Gothic MT"/>
              </a:rPr>
              <a:t>Envision a “parcel of air” rising, releasing latent heat as it condenses and warming the surrounding air. A warmer parcel contains more water vapor when it becomes saturated, so it condenses more vapor as it rises, and temperature decreases with height more slowly.  That is, the moist adiabatic lapse rate, -dT/</a:t>
            </a:r>
            <a:r>
              <a:rPr lang="en-US" sz="1600" dirty="0" err="1">
                <a:solidFill>
                  <a:prstClr val="black"/>
                </a:solidFill>
                <a:latin typeface="News Gothic MT"/>
                <a:cs typeface="News Gothic MT"/>
              </a:rPr>
              <a:t>dz</a:t>
            </a:r>
            <a:r>
              <a:rPr lang="en-US" sz="1600" dirty="0">
                <a:solidFill>
                  <a:prstClr val="black"/>
                </a:solidFill>
                <a:latin typeface="News Gothic MT"/>
                <a:cs typeface="News Gothic MT"/>
              </a:rPr>
              <a:t> , decreases with warming.</a:t>
            </a:r>
          </a:p>
          <a:p>
            <a:pPr marL="742950" lvl="1" indent="-285750" algn="l" defTabSz="457200" eaLnBrk="1" fontAlgn="auto" hangingPunct="1">
              <a:spcBef>
                <a:spcPts val="0"/>
              </a:spcBef>
              <a:spcAft>
                <a:spcPts val="0"/>
              </a:spcAft>
              <a:buFont typeface="Wingdings" charset="2"/>
              <a:buChar char="Ø"/>
            </a:pPr>
            <a:r>
              <a:rPr lang="en-US" sz="1600" b="1" dirty="0">
                <a:solidFill>
                  <a:srgbClr val="FF0000"/>
                </a:solidFill>
                <a:latin typeface="News Gothic MT"/>
                <a:cs typeface="News Gothic MT"/>
              </a:rPr>
              <a:t>Negative in the tropics, but positive in the Arctic. </a:t>
            </a:r>
          </a:p>
        </p:txBody>
      </p:sp>
      <p:pic>
        <p:nvPicPr>
          <p:cNvPr id="5" name="Picture 4"/>
          <p:cNvPicPr>
            <a:picLocks noChangeAspect="1"/>
          </p:cNvPicPr>
          <p:nvPr/>
        </p:nvPicPr>
        <p:blipFill>
          <a:blip r:embed="rId2" cstate="print"/>
          <a:stretch>
            <a:fillRect/>
          </a:stretch>
        </p:blipFill>
        <p:spPr>
          <a:xfrm>
            <a:off x="3349888" y="3231444"/>
            <a:ext cx="5794112" cy="2920999"/>
          </a:xfrm>
          <a:prstGeom prst="rect">
            <a:avLst/>
          </a:prstGeom>
        </p:spPr>
      </p:pic>
      <p:sp>
        <p:nvSpPr>
          <p:cNvPr id="6" name="TextBox 5"/>
          <p:cNvSpPr txBox="1"/>
          <p:nvPr/>
        </p:nvSpPr>
        <p:spPr>
          <a:xfrm>
            <a:off x="6025444" y="6264111"/>
            <a:ext cx="2963334" cy="369332"/>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Calibri"/>
              </a:rPr>
              <a:t>Courtesy of Isaac Held</a:t>
            </a:r>
          </a:p>
        </p:txBody>
      </p:sp>
      <p:sp>
        <p:nvSpPr>
          <p:cNvPr id="7" name="TextBox 6"/>
          <p:cNvSpPr txBox="1"/>
          <p:nvPr/>
        </p:nvSpPr>
        <p:spPr>
          <a:xfrm>
            <a:off x="211667" y="3231444"/>
            <a:ext cx="2808111" cy="3293209"/>
          </a:xfrm>
          <a:prstGeom prst="rect">
            <a:avLst/>
          </a:prstGeom>
          <a:noFill/>
        </p:spPr>
        <p:txBody>
          <a:bodyPr wrap="square" rtlCol="0">
            <a:spAutoFit/>
          </a:bodyPr>
          <a:lstStyle/>
          <a:p>
            <a:pPr marL="285750"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cs typeface="News Gothic MT"/>
              </a:rPr>
              <a:t>Recall greenhouse effect dependent on vertical temperature gradient.  More emission aloft implies surface doesn’t need to heat up as much to get back to equilibrium</a:t>
            </a:r>
          </a:p>
          <a:p>
            <a:pPr marL="285750" indent="-285750" algn="l" defTabSz="457200" eaLnBrk="1" fontAlgn="auto" hangingPunct="1">
              <a:spcBef>
                <a:spcPts val="0"/>
              </a:spcBef>
              <a:spcAft>
                <a:spcPts val="0"/>
              </a:spcAft>
              <a:buFont typeface="Wingdings" charset="2"/>
              <a:buChar char="Ø"/>
            </a:pPr>
            <a:endParaRPr lang="en-US" sz="1600" dirty="0">
              <a:solidFill>
                <a:prstClr val="black"/>
              </a:solidFill>
              <a:latin typeface="News Gothic MT"/>
              <a:cs typeface="News Gothic MT"/>
            </a:endParaRPr>
          </a:p>
          <a:p>
            <a:pPr marL="285750"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cs typeface="News Gothic MT"/>
              </a:rPr>
              <a:t>Negative Feedback that is anti-correlated (strongly) with water vapor feedback</a:t>
            </a:r>
          </a:p>
        </p:txBody>
      </p:sp>
      <p:sp>
        <p:nvSpPr>
          <p:cNvPr id="8" name="TextBox 7">
            <a:extLst>
              <a:ext uri="{FF2B5EF4-FFF2-40B4-BE49-F238E27FC236}">
                <a16:creationId xmlns:a16="http://schemas.microsoft.com/office/drawing/2014/main" id="{D8A5D7CD-EF4F-1C4F-2F1F-4C0FF28E4C9C}"/>
              </a:ext>
            </a:extLst>
          </p:cNvPr>
          <p:cNvSpPr txBox="1"/>
          <p:nvPr/>
        </p:nvSpPr>
        <p:spPr>
          <a:xfrm>
            <a:off x="4038600" y="3059668"/>
            <a:ext cx="4191000" cy="369332"/>
          </a:xfrm>
          <a:prstGeom prst="rect">
            <a:avLst/>
          </a:prstGeom>
          <a:noFill/>
        </p:spPr>
        <p:txBody>
          <a:bodyPr wrap="square">
            <a:spAutoFit/>
          </a:bodyPr>
          <a:lstStyle/>
          <a:p>
            <a:r>
              <a:rPr lang="en-US" sz="1800" b="1" dirty="0">
                <a:solidFill>
                  <a:srgbClr val="C00000"/>
                </a:solidFill>
                <a:latin typeface="News Gothic MT"/>
                <a:cs typeface="News Gothic MT"/>
              </a:rPr>
              <a:t>Tropical Warming Profiles</a:t>
            </a:r>
            <a:endParaRPr lang="en-US" sz="1800" dirty="0"/>
          </a:p>
        </p:txBody>
      </p:sp>
    </p:spTree>
    <p:extLst>
      <p:ext uri="{BB962C8B-B14F-4D97-AF65-F5344CB8AC3E}">
        <p14:creationId xmlns:p14="http://schemas.microsoft.com/office/powerpoint/2010/main" val="337447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D86A-AF3E-4826-BD75-910D820F69B1}"/>
              </a:ext>
            </a:extLst>
          </p:cNvPr>
          <p:cNvSpPr>
            <a:spLocks noGrp="1"/>
          </p:cNvSpPr>
          <p:nvPr>
            <p:ph type="title"/>
          </p:nvPr>
        </p:nvSpPr>
        <p:spPr/>
        <p:txBody>
          <a:bodyPr>
            <a:normAutofit/>
          </a:bodyPr>
          <a:lstStyle/>
          <a:p>
            <a:r>
              <a:rPr lang="en-US" sz="4000" dirty="0">
                <a:solidFill>
                  <a:srgbClr val="C00000"/>
                </a:solidFill>
              </a:rPr>
              <a:t>Arctic (67-90</a:t>
            </a:r>
            <a:r>
              <a:rPr lang="en-US" sz="4000" baseline="30000" dirty="0">
                <a:solidFill>
                  <a:srgbClr val="C00000"/>
                </a:solidFill>
              </a:rPr>
              <a:t>o</a:t>
            </a:r>
            <a:r>
              <a:rPr lang="en-US" sz="4000" dirty="0">
                <a:solidFill>
                  <a:srgbClr val="C00000"/>
                </a:solidFill>
              </a:rPr>
              <a:t>N) Warming Profiles</a:t>
            </a:r>
            <a:br>
              <a:rPr lang="en-US" sz="4000" dirty="0"/>
            </a:br>
            <a:r>
              <a:rPr lang="en-US" sz="2700" dirty="0"/>
              <a:t>CESM1 runs with 1%/</a:t>
            </a:r>
            <a:r>
              <a:rPr lang="en-US" sz="2700" dirty="0" err="1"/>
              <a:t>yr</a:t>
            </a:r>
            <a:r>
              <a:rPr lang="en-US" sz="2700" dirty="0"/>
              <a:t> CO</a:t>
            </a:r>
            <a:r>
              <a:rPr lang="en-US" sz="2700" baseline="-25000" dirty="0"/>
              <a:t>2</a:t>
            </a:r>
            <a:r>
              <a:rPr lang="en-US" sz="2700" dirty="0"/>
              <a:t> increase, ANN</a:t>
            </a:r>
            <a:endParaRPr lang="en-US" sz="4000" dirty="0"/>
          </a:p>
        </p:txBody>
      </p:sp>
      <p:pic>
        <p:nvPicPr>
          <p:cNvPr id="3" name="Picture 2">
            <a:extLst>
              <a:ext uri="{FF2B5EF4-FFF2-40B4-BE49-F238E27FC236}">
                <a16:creationId xmlns:a16="http://schemas.microsoft.com/office/drawing/2014/main" id="{EA5D0667-BA92-477B-B1D0-8260D1FFAD1E}"/>
              </a:ext>
            </a:extLst>
          </p:cNvPr>
          <p:cNvPicPr>
            <a:picLocks noChangeAspect="1"/>
          </p:cNvPicPr>
          <p:nvPr/>
        </p:nvPicPr>
        <p:blipFill rotWithShape="1">
          <a:blip r:embed="rId2">
            <a:extLst>
              <a:ext uri="{28A0092B-C50C-407E-A947-70E740481C1C}">
                <a14:useLocalDpi xmlns:a14="http://schemas.microsoft.com/office/drawing/2010/main" val="0"/>
              </a:ext>
            </a:extLst>
          </a:blip>
          <a:srcRect l="6250" t="8685" r="7853" b="2731"/>
          <a:stretch/>
        </p:blipFill>
        <p:spPr bwMode="auto">
          <a:xfrm>
            <a:off x="914400" y="1447800"/>
            <a:ext cx="7243376" cy="482441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44D8D10-450E-4E3D-AE9B-460895BC8066}"/>
              </a:ext>
            </a:extLst>
          </p:cNvPr>
          <p:cNvSpPr txBox="1"/>
          <p:nvPr/>
        </p:nvSpPr>
        <p:spPr>
          <a:xfrm>
            <a:off x="2895600" y="6397823"/>
            <a:ext cx="3276600" cy="307777"/>
          </a:xfrm>
          <a:prstGeom prst="rect">
            <a:avLst/>
          </a:prstGeom>
          <a:noFill/>
        </p:spPr>
        <p:txBody>
          <a:bodyPr wrap="square">
            <a:spAutoFit/>
          </a:bodyPr>
          <a:lstStyle/>
          <a:p>
            <a:r>
              <a:rPr lang="en-US" sz="1400" dirty="0">
                <a:solidFill>
                  <a:prstClr val="black"/>
                </a:solidFill>
                <a:latin typeface="Calibri"/>
              </a:rPr>
              <a:t>Jenkins and Dai (2021)</a:t>
            </a:r>
            <a:endParaRPr lang="en-US" sz="1400" dirty="0"/>
          </a:p>
        </p:txBody>
      </p:sp>
      <p:cxnSp>
        <p:nvCxnSpPr>
          <p:cNvPr id="6" name="Straight Arrow Connector 5">
            <a:extLst>
              <a:ext uri="{FF2B5EF4-FFF2-40B4-BE49-F238E27FC236}">
                <a16:creationId xmlns:a16="http://schemas.microsoft.com/office/drawing/2014/main" id="{EBD4F0EC-386C-CDA1-15B5-072643D25B91}"/>
              </a:ext>
            </a:extLst>
          </p:cNvPr>
          <p:cNvCxnSpPr>
            <a:cxnSpLocks/>
          </p:cNvCxnSpPr>
          <p:nvPr/>
        </p:nvCxnSpPr>
        <p:spPr>
          <a:xfrm flipH="1">
            <a:off x="7086600" y="4724400"/>
            <a:ext cx="3048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80BA73B-B9B4-D8C9-6665-2C62F5EA4711}"/>
              </a:ext>
            </a:extLst>
          </p:cNvPr>
          <p:cNvSpPr txBox="1"/>
          <p:nvPr/>
        </p:nvSpPr>
        <p:spPr>
          <a:xfrm>
            <a:off x="7010400" y="4154269"/>
            <a:ext cx="1600200" cy="646331"/>
          </a:xfrm>
          <a:prstGeom prst="rect">
            <a:avLst/>
          </a:prstGeom>
          <a:noFill/>
        </p:spPr>
        <p:txBody>
          <a:bodyPr wrap="square">
            <a:spAutoFit/>
          </a:bodyPr>
          <a:lstStyle/>
          <a:p>
            <a:pPr algn="l"/>
            <a:r>
              <a:rPr lang="en-US" sz="1800" kern="0" dirty="0">
                <a:solidFill>
                  <a:srgbClr val="C00000"/>
                </a:solidFill>
              </a:rPr>
              <a:t>Positive Lapse </a:t>
            </a:r>
          </a:p>
          <a:p>
            <a:pPr algn="l"/>
            <a:r>
              <a:rPr lang="en-US" sz="1800" kern="0" dirty="0">
                <a:solidFill>
                  <a:srgbClr val="C00000"/>
                </a:solidFill>
              </a:rPr>
              <a:t>Rate Feedback</a:t>
            </a:r>
            <a:endParaRPr lang="en-US" sz="1800" dirty="0"/>
          </a:p>
        </p:txBody>
      </p:sp>
    </p:spTree>
    <p:extLst>
      <p:ext uri="{BB962C8B-B14F-4D97-AF65-F5344CB8AC3E}">
        <p14:creationId xmlns:p14="http://schemas.microsoft.com/office/powerpoint/2010/main" val="82989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020FAE-C631-446E-A5B1-5D6421DB6B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108" t="2250" r="18591"/>
          <a:stretch/>
        </p:blipFill>
        <p:spPr bwMode="auto">
          <a:xfrm>
            <a:off x="1134786" y="990600"/>
            <a:ext cx="7247214" cy="5581650"/>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0A51AD4E-DC3D-4D62-A7BE-F28F0F2A02B0}"/>
              </a:ext>
            </a:extLst>
          </p:cNvPr>
          <p:cNvSpPr txBox="1">
            <a:spLocks/>
          </p:cNvSpPr>
          <p:nvPr/>
        </p:nvSpPr>
        <p:spPr>
          <a:xfrm>
            <a:off x="457200" y="76200"/>
            <a:ext cx="82296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4000" kern="0" dirty="0">
                <a:solidFill>
                  <a:srgbClr val="C00000"/>
                </a:solidFill>
              </a:rPr>
              <a:t>Arctic Positive Lapse Rate Feedback</a:t>
            </a:r>
          </a:p>
        </p:txBody>
      </p:sp>
      <p:sp>
        <p:nvSpPr>
          <p:cNvPr id="5" name="TextBox 4">
            <a:extLst>
              <a:ext uri="{FF2B5EF4-FFF2-40B4-BE49-F238E27FC236}">
                <a16:creationId xmlns:a16="http://schemas.microsoft.com/office/drawing/2014/main" id="{24AD76AA-49C1-470C-B339-D43A601EFEDF}"/>
              </a:ext>
            </a:extLst>
          </p:cNvPr>
          <p:cNvSpPr txBox="1"/>
          <p:nvPr/>
        </p:nvSpPr>
        <p:spPr>
          <a:xfrm>
            <a:off x="1905000" y="609600"/>
            <a:ext cx="5638800" cy="461665"/>
          </a:xfrm>
          <a:prstGeom prst="rect">
            <a:avLst/>
          </a:prstGeom>
          <a:noFill/>
        </p:spPr>
        <p:txBody>
          <a:bodyPr wrap="square">
            <a:spAutoFit/>
          </a:bodyPr>
          <a:lstStyle/>
          <a:p>
            <a:r>
              <a:rPr lang="en-US" sz="2400" dirty="0"/>
              <a:t>CESM1 runs with 1%/</a:t>
            </a:r>
            <a:r>
              <a:rPr lang="en-US" sz="2400" dirty="0" err="1"/>
              <a:t>yr</a:t>
            </a:r>
            <a:r>
              <a:rPr lang="en-US" sz="2400" dirty="0"/>
              <a:t> CO</a:t>
            </a:r>
            <a:r>
              <a:rPr lang="en-US" sz="2400" baseline="-25000" dirty="0"/>
              <a:t>2</a:t>
            </a:r>
            <a:r>
              <a:rPr lang="en-US" sz="2400" dirty="0"/>
              <a:t> increase</a:t>
            </a:r>
          </a:p>
        </p:txBody>
      </p:sp>
      <p:sp>
        <p:nvSpPr>
          <p:cNvPr id="7" name="TextBox 6">
            <a:extLst>
              <a:ext uri="{FF2B5EF4-FFF2-40B4-BE49-F238E27FC236}">
                <a16:creationId xmlns:a16="http://schemas.microsoft.com/office/drawing/2014/main" id="{78387780-DE33-422F-9C2E-F83460EA9FD8}"/>
              </a:ext>
            </a:extLst>
          </p:cNvPr>
          <p:cNvSpPr txBox="1"/>
          <p:nvPr/>
        </p:nvSpPr>
        <p:spPr>
          <a:xfrm>
            <a:off x="152400" y="1230868"/>
            <a:ext cx="2133600" cy="369332"/>
          </a:xfrm>
          <a:prstGeom prst="rect">
            <a:avLst/>
          </a:prstGeom>
          <a:noFill/>
        </p:spPr>
        <p:txBody>
          <a:bodyPr wrap="square">
            <a:spAutoFit/>
          </a:bodyPr>
          <a:lstStyle/>
          <a:p>
            <a:r>
              <a:rPr lang="en-US" sz="1800" b="1" dirty="0">
                <a:solidFill>
                  <a:srgbClr val="C00000"/>
                </a:solidFill>
              </a:rPr>
              <a:t>Fully coupled:</a:t>
            </a:r>
          </a:p>
        </p:txBody>
      </p:sp>
      <p:sp>
        <p:nvSpPr>
          <p:cNvPr id="8" name="TextBox 7">
            <a:extLst>
              <a:ext uri="{FF2B5EF4-FFF2-40B4-BE49-F238E27FC236}">
                <a16:creationId xmlns:a16="http://schemas.microsoft.com/office/drawing/2014/main" id="{9BA303AF-75BC-4796-B380-39FBF0550F0A}"/>
              </a:ext>
            </a:extLst>
          </p:cNvPr>
          <p:cNvSpPr txBox="1"/>
          <p:nvPr/>
        </p:nvSpPr>
        <p:spPr>
          <a:xfrm>
            <a:off x="152400" y="3745468"/>
            <a:ext cx="2133600" cy="369332"/>
          </a:xfrm>
          <a:prstGeom prst="rect">
            <a:avLst/>
          </a:prstGeom>
          <a:noFill/>
        </p:spPr>
        <p:txBody>
          <a:bodyPr wrap="square">
            <a:spAutoFit/>
          </a:bodyPr>
          <a:lstStyle/>
          <a:p>
            <a:r>
              <a:rPr lang="en-US" sz="1800" b="1" dirty="0">
                <a:solidFill>
                  <a:srgbClr val="C00000"/>
                </a:solidFill>
              </a:rPr>
              <a:t>Fixed sea ice:</a:t>
            </a:r>
          </a:p>
        </p:txBody>
      </p:sp>
      <p:sp>
        <p:nvSpPr>
          <p:cNvPr id="10" name="TextBox 9">
            <a:extLst>
              <a:ext uri="{FF2B5EF4-FFF2-40B4-BE49-F238E27FC236}">
                <a16:creationId xmlns:a16="http://schemas.microsoft.com/office/drawing/2014/main" id="{C495B0DE-ACAA-4C2F-81C0-9ADDE058D677}"/>
              </a:ext>
            </a:extLst>
          </p:cNvPr>
          <p:cNvSpPr txBox="1"/>
          <p:nvPr/>
        </p:nvSpPr>
        <p:spPr>
          <a:xfrm>
            <a:off x="2317896" y="6473838"/>
            <a:ext cx="4572000" cy="369332"/>
          </a:xfrm>
          <a:prstGeom prst="rect">
            <a:avLst/>
          </a:prstGeom>
          <a:noFill/>
        </p:spPr>
        <p:txBody>
          <a:bodyPr wrap="square">
            <a:spAutoFit/>
          </a:bodyPr>
          <a:lstStyle/>
          <a:p>
            <a:r>
              <a:rPr lang="en-US" sz="1800" dirty="0">
                <a:effectLst/>
                <a:latin typeface="+mj-lt"/>
                <a:ea typeface="DengXian" panose="02010600030101010101" pitchFamily="2" charset="-122"/>
              </a:rPr>
              <a:t>TOA Flux Change (in Wm</a:t>
            </a:r>
            <a:r>
              <a:rPr lang="en-US" sz="1800" baseline="30000" dirty="0">
                <a:effectLst/>
                <a:latin typeface="+mj-lt"/>
                <a:ea typeface="DengXian" panose="02010600030101010101" pitchFamily="2" charset="-122"/>
              </a:rPr>
              <a:t>-2</a:t>
            </a:r>
            <a:r>
              <a:rPr lang="en-US" sz="1800" dirty="0">
                <a:effectLst/>
                <a:latin typeface="+mj-lt"/>
                <a:ea typeface="DengXian" panose="02010600030101010101" pitchFamily="2" charset="-122"/>
              </a:rPr>
              <a:t>) around 4xCO</a:t>
            </a:r>
            <a:r>
              <a:rPr lang="en-US" sz="1800" baseline="-25000" dirty="0">
                <a:effectLst/>
                <a:latin typeface="+mj-lt"/>
                <a:ea typeface="DengXian" panose="02010600030101010101" pitchFamily="2" charset="-122"/>
              </a:rPr>
              <a:t>2</a:t>
            </a:r>
            <a:endParaRPr lang="en-US" sz="1800" baseline="-25000" dirty="0">
              <a:latin typeface="+mj-lt"/>
            </a:endParaRPr>
          </a:p>
        </p:txBody>
      </p:sp>
      <p:sp>
        <p:nvSpPr>
          <p:cNvPr id="11" name="TextBox 10">
            <a:extLst>
              <a:ext uri="{FF2B5EF4-FFF2-40B4-BE49-F238E27FC236}">
                <a16:creationId xmlns:a16="http://schemas.microsoft.com/office/drawing/2014/main" id="{E3076032-EF8C-4672-A21E-DF82AF7708CD}"/>
              </a:ext>
            </a:extLst>
          </p:cNvPr>
          <p:cNvSpPr txBox="1"/>
          <p:nvPr/>
        </p:nvSpPr>
        <p:spPr>
          <a:xfrm>
            <a:off x="6553200" y="6550223"/>
            <a:ext cx="3276600" cy="307777"/>
          </a:xfrm>
          <a:prstGeom prst="rect">
            <a:avLst/>
          </a:prstGeom>
          <a:noFill/>
        </p:spPr>
        <p:txBody>
          <a:bodyPr wrap="square">
            <a:spAutoFit/>
          </a:bodyPr>
          <a:lstStyle/>
          <a:p>
            <a:r>
              <a:rPr lang="en-US" sz="1400" dirty="0">
                <a:solidFill>
                  <a:prstClr val="black"/>
                </a:solidFill>
                <a:latin typeface="Calibri"/>
              </a:rPr>
              <a:t>Jenkins and Dai (2021)</a:t>
            </a:r>
            <a:endParaRPr lang="en-US" sz="1400" dirty="0"/>
          </a:p>
        </p:txBody>
      </p:sp>
    </p:spTree>
    <p:extLst>
      <p:ext uri="{BB962C8B-B14F-4D97-AF65-F5344CB8AC3E}">
        <p14:creationId xmlns:p14="http://schemas.microsoft.com/office/powerpoint/2010/main" val="1891467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6867" y="2743200"/>
            <a:ext cx="5642891" cy="954107"/>
          </a:xfrm>
          <a:prstGeom prst="rect">
            <a:avLst/>
          </a:prstGeom>
          <a:noFill/>
        </p:spPr>
        <p:txBody>
          <a:bodyPr wrap="none" rtlCol="0">
            <a:spAutoFit/>
          </a:bodyPr>
          <a:lstStyle/>
          <a:p>
            <a:pPr algn="l"/>
            <a:r>
              <a:rPr lang="en-US" b="1" dirty="0">
                <a:hlinkClick r:id="rId2"/>
              </a:rPr>
              <a:t>Arctic Permafrost and Climate Change </a:t>
            </a:r>
          </a:p>
          <a:p>
            <a:r>
              <a:rPr lang="en-US" b="1" dirty="0">
                <a:hlinkClick r:id="rId2"/>
              </a:rPr>
              <a:t>(~4min., made in 2013)</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3886201" y="2684463"/>
            <a:ext cx="5181600" cy="4021137"/>
          </a:xfrm>
          <a:prstGeom prst="rect">
            <a:avLst/>
          </a:prstGeom>
        </p:spPr>
      </p:pic>
      <p:pic>
        <p:nvPicPr>
          <p:cNvPr id="187396" name="Picture 4" descr="box 02-04.jpg (211494 bytes)"/>
          <p:cNvPicPr>
            <a:picLocks noChangeAspect="1" noChangeArrowheads="1"/>
          </p:cNvPicPr>
          <p:nvPr/>
        </p:nvPicPr>
        <p:blipFill>
          <a:blip r:embed="rId3" cstate="print"/>
          <a:srcRect/>
          <a:stretch>
            <a:fillRect/>
          </a:stretch>
        </p:blipFill>
        <p:spPr bwMode="auto">
          <a:xfrm>
            <a:off x="609600" y="4114800"/>
            <a:ext cx="3089190" cy="2667000"/>
          </a:xfrm>
          <a:prstGeom prst="rect">
            <a:avLst/>
          </a:prstGeom>
          <a:noFill/>
        </p:spPr>
      </p:pic>
      <p:sp>
        <p:nvSpPr>
          <p:cNvPr id="5" name="Rectangle 2"/>
          <p:cNvSpPr txBox="1">
            <a:spLocks noChangeArrowheads="1"/>
          </p:cNvSpPr>
          <p:nvPr/>
        </p:nvSpPr>
        <p:spPr>
          <a:xfrm>
            <a:off x="-762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a:solidFill>
                  <a:schemeClr val="tx2"/>
                </a:solidFill>
                <a:latin typeface="Arial" charset="0"/>
                <a:ea typeface="SimSun" pitchFamily="2" charset="-122"/>
                <a:cs typeface="+mj-cs"/>
              </a:rPr>
              <a:t>Water Vapor Feedback (fast, positive)</a:t>
            </a:r>
            <a:endParaRPr kumimoji="0" lang="en-US" sz="36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6" name="TextBox 5"/>
          <p:cNvSpPr txBox="1"/>
          <p:nvPr/>
        </p:nvSpPr>
        <p:spPr>
          <a:xfrm>
            <a:off x="0" y="762000"/>
            <a:ext cx="9106788" cy="3416320"/>
          </a:xfrm>
          <a:prstGeom prst="rect">
            <a:avLst/>
          </a:prstGeom>
          <a:noFill/>
        </p:spPr>
        <p:txBody>
          <a:bodyPr wrap="none" rtlCol="0">
            <a:spAutoFit/>
          </a:bodyPr>
          <a:lstStyle/>
          <a:p>
            <a:pPr algn="l">
              <a:buFont typeface="Arial" pitchFamily="34" charset="0"/>
              <a:buChar char="•"/>
            </a:pPr>
            <a:r>
              <a:rPr lang="en-US" sz="2400" dirty="0">
                <a:latin typeface="Arial" pitchFamily="34" charset="0"/>
                <a:cs typeface="Arial" pitchFamily="34" charset="0"/>
              </a:rPr>
              <a:t> Water vapor feedback is a </a:t>
            </a:r>
            <a:r>
              <a:rPr lang="en-US" sz="2400" b="1" dirty="0">
                <a:solidFill>
                  <a:schemeClr val="tx2"/>
                </a:solidFill>
                <a:latin typeface="Arial" pitchFamily="34" charset="0"/>
                <a:cs typeface="Arial" pitchFamily="34" charset="0"/>
              </a:rPr>
              <a:t>positive feedback </a:t>
            </a:r>
            <a:r>
              <a:rPr lang="en-US" sz="2400" dirty="0">
                <a:latin typeface="Arial" pitchFamily="34" charset="0"/>
                <a:cs typeface="Arial" pitchFamily="34" charset="0"/>
              </a:rPr>
              <a:t>that amplifies the </a:t>
            </a:r>
          </a:p>
          <a:p>
            <a:pPr algn="l"/>
            <a:r>
              <a:rPr lang="en-US" sz="2400" dirty="0">
                <a:latin typeface="Arial" pitchFamily="34" charset="0"/>
                <a:cs typeface="Arial" pitchFamily="34" charset="0"/>
              </a:rPr>
              <a:t>   initial change in surface air temperature. It results from the </a:t>
            </a:r>
          </a:p>
          <a:p>
            <a:pPr algn="l"/>
            <a:r>
              <a:rPr lang="en-US" sz="2400" dirty="0">
                <a:latin typeface="Arial" pitchFamily="34" charset="0"/>
                <a:cs typeface="Arial" pitchFamily="34" charset="0"/>
              </a:rPr>
              <a:t>   strong dependence of the atmospheric water vapor content on</a:t>
            </a:r>
          </a:p>
          <a:p>
            <a:pPr algn="l"/>
            <a:r>
              <a:rPr lang="en-US" sz="2400" dirty="0">
                <a:latin typeface="Arial" pitchFamily="34" charset="0"/>
                <a:cs typeface="Arial" pitchFamily="34" charset="0"/>
              </a:rPr>
              <a:t>   air temperature:  </a:t>
            </a:r>
            <a:r>
              <a:rPr lang="en-US" sz="2400" b="1" dirty="0">
                <a:solidFill>
                  <a:schemeClr val="tx2"/>
                </a:solidFill>
                <a:latin typeface="Arial" pitchFamily="34" charset="0"/>
                <a:cs typeface="Arial" pitchFamily="34" charset="0"/>
              </a:rPr>
              <a:t>q = RH x </a:t>
            </a:r>
            <a:r>
              <a:rPr lang="en-US" sz="2400" b="1" dirty="0" err="1">
                <a:solidFill>
                  <a:schemeClr val="tx2"/>
                </a:solidFill>
                <a:latin typeface="Arial" pitchFamily="34" charset="0"/>
                <a:cs typeface="Arial" pitchFamily="34" charset="0"/>
              </a:rPr>
              <a:t>q</a:t>
            </a:r>
            <a:r>
              <a:rPr lang="en-US" sz="1400" b="1" dirty="0" err="1">
                <a:solidFill>
                  <a:schemeClr val="tx2"/>
                </a:solidFill>
                <a:latin typeface="Arial" pitchFamily="34" charset="0"/>
                <a:cs typeface="Arial" pitchFamily="34" charset="0"/>
              </a:rPr>
              <a:t>s</a:t>
            </a:r>
            <a:r>
              <a:rPr lang="en-US" sz="2400" b="1" dirty="0">
                <a:solidFill>
                  <a:schemeClr val="tx2"/>
                </a:solidFill>
                <a:latin typeface="Arial" pitchFamily="34" charset="0"/>
                <a:cs typeface="Arial" pitchFamily="34" charset="0"/>
              </a:rPr>
              <a:t>(T) and RH </a:t>
            </a:r>
            <a:r>
              <a:rPr lang="en-US" sz="2400" b="1" dirty="0">
                <a:solidFill>
                  <a:schemeClr val="tx2"/>
                </a:solidFill>
                <a:latin typeface="Arial" pitchFamily="34" charset="0"/>
                <a:cs typeface="Arial" pitchFamily="34" charset="0"/>
                <a:sym typeface="Symbol"/>
              </a:rPr>
              <a:t> constant.</a:t>
            </a:r>
            <a:r>
              <a:rPr lang="en-US" sz="2400" b="1" dirty="0">
                <a:solidFill>
                  <a:schemeClr val="tx2"/>
                </a:solidFill>
                <a:latin typeface="Arial" pitchFamily="34" charset="0"/>
                <a:cs typeface="Arial" pitchFamily="34" charset="0"/>
              </a:rPr>
              <a:t> </a:t>
            </a:r>
          </a:p>
          <a:p>
            <a:pPr algn="l"/>
            <a:endParaRPr lang="en-US" sz="1800" b="1" dirty="0">
              <a:solidFill>
                <a:schemeClr val="tx2"/>
              </a:solidFill>
              <a:latin typeface="Arial" pitchFamily="34" charset="0"/>
              <a:cs typeface="Arial" pitchFamily="34" charset="0"/>
            </a:endParaRPr>
          </a:p>
          <a:p>
            <a:pPr algn="l">
              <a:buFont typeface="Arial" pitchFamily="34" charset="0"/>
              <a:buChar char="•"/>
            </a:pPr>
            <a:r>
              <a:rPr lang="en-US" sz="2400" b="1" dirty="0">
                <a:solidFill>
                  <a:schemeClr val="tx2"/>
                </a:solidFill>
                <a:latin typeface="Arial" pitchFamily="34" charset="0"/>
                <a:cs typeface="Arial" pitchFamily="34" charset="0"/>
              </a:rPr>
              <a:t>  </a:t>
            </a:r>
            <a:r>
              <a:rPr lang="en-US" sz="2400" dirty="0">
                <a:latin typeface="Arial" pitchFamily="34" charset="0"/>
                <a:cs typeface="Arial" pitchFamily="34" charset="0"/>
              </a:rPr>
              <a:t>It is important that </a:t>
            </a:r>
            <a:r>
              <a:rPr lang="en-US" sz="2400" dirty="0">
                <a:solidFill>
                  <a:schemeClr val="tx2"/>
                </a:solidFill>
                <a:latin typeface="Arial" pitchFamily="34" charset="0"/>
                <a:cs typeface="Arial" pitchFamily="34" charset="0"/>
              </a:rPr>
              <a:t>RH</a:t>
            </a:r>
          </a:p>
          <a:p>
            <a:pPr algn="l"/>
            <a:r>
              <a:rPr lang="en-US" sz="2400" dirty="0">
                <a:latin typeface="Arial" pitchFamily="34" charset="0"/>
                <a:cs typeface="Arial" pitchFamily="34" charset="0"/>
              </a:rPr>
              <a:t>    </a:t>
            </a:r>
            <a:r>
              <a:rPr lang="en-US" sz="2400" dirty="0">
                <a:solidFill>
                  <a:schemeClr val="tx2"/>
                </a:solidFill>
                <a:latin typeface="Arial" pitchFamily="34" charset="0"/>
                <a:cs typeface="Arial" pitchFamily="34" charset="0"/>
              </a:rPr>
              <a:t>does not decrease </a:t>
            </a:r>
            <a:r>
              <a:rPr lang="en-US" sz="2400" dirty="0">
                <a:latin typeface="Arial" pitchFamily="34" charset="0"/>
                <a:cs typeface="Arial" pitchFamily="34" charset="0"/>
              </a:rPr>
              <a:t>a lot</a:t>
            </a:r>
          </a:p>
          <a:p>
            <a:pPr algn="l"/>
            <a:r>
              <a:rPr lang="en-US" sz="2400" dirty="0">
                <a:latin typeface="Arial" pitchFamily="34" charset="0"/>
                <a:cs typeface="Arial" pitchFamily="34" charset="0"/>
              </a:rPr>
              <a:t>    in order for q to increase</a:t>
            </a:r>
          </a:p>
          <a:p>
            <a:pPr algn="l"/>
            <a:r>
              <a:rPr lang="en-US" sz="2400" dirty="0">
                <a:latin typeface="Arial" pitchFamily="34" charset="0"/>
                <a:cs typeface="Arial" pitchFamily="34" charset="0"/>
              </a:rPr>
              <a:t>    with T. </a:t>
            </a:r>
          </a:p>
        </p:txBody>
      </p:sp>
      <p:sp>
        <p:nvSpPr>
          <p:cNvPr id="7" name="TextBox 6"/>
          <p:cNvSpPr txBox="1"/>
          <p:nvPr/>
        </p:nvSpPr>
        <p:spPr>
          <a:xfrm>
            <a:off x="1828800" y="4876800"/>
            <a:ext cx="676788" cy="1323439"/>
          </a:xfrm>
          <a:prstGeom prst="rect">
            <a:avLst/>
          </a:prstGeom>
          <a:noFill/>
        </p:spPr>
        <p:txBody>
          <a:bodyPr wrap="none" rtlCol="0">
            <a:spAutoFit/>
          </a:bodyPr>
          <a:lstStyle/>
          <a:p>
            <a:r>
              <a:rPr lang="en-US" sz="8000" dirty="0"/>
              <a:t>+</a:t>
            </a:r>
            <a:endParaRPr lang="en-US" dirty="0"/>
          </a:p>
        </p:txBody>
      </p:sp>
      <p:sp>
        <p:nvSpPr>
          <p:cNvPr id="9" name="TextBox 8"/>
          <p:cNvSpPr txBox="1"/>
          <p:nvPr/>
        </p:nvSpPr>
        <p:spPr>
          <a:xfrm>
            <a:off x="4662920" y="2876490"/>
            <a:ext cx="3185680" cy="400110"/>
          </a:xfrm>
          <a:prstGeom prst="rect">
            <a:avLst/>
          </a:prstGeom>
          <a:noFill/>
        </p:spPr>
        <p:txBody>
          <a:bodyPr wrap="none" rtlCol="0">
            <a:spAutoFit/>
          </a:bodyPr>
          <a:lstStyle/>
          <a:p>
            <a:pPr algn="l"/>
            <a:r>
              <a:rPr lang="en-US" sz="2000" dirty="0">
                <a:solidFill>
                  <a:schemeClr val="tx2"/>
                </a:solidFill>
                <a:latin typeface="Arial" pitchFamily="34" charset="0"/>
                <a:cs typeface="Arial" pitchFamily="34" charset="0"/>
              </a:rPr>
              <a:t>Saturation Vapor Pressure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ttp://www.atmosedu.com/Geol390/figures/box%2002-04.jpg"/>
          <p:cNvPicPr>
            <a:picLocks noChangeAspect="1" noChangeArrowheads="1"/>
          </p:cNvPicPr>
          <p:nvPr/>
        </p:nvPicPr>
        <p:blipFill>
          <a:blip r:embed="rId2" cstate="print"/>
          <a:srcRect/>
          <a:stretch>
            <a:fillRect/>
          </a:stretch>
        </p:blipFill>
        <p:spPr bwMode="auto">
          <a:xfrm>
            <a:off x="2648920" y="990600"/>
            <a:ext cx="6418880" cy="5562600"/>
          </a:xfrm>
          <a:prstGeom prst="rect">
            <a:avLst/>
          </a:prstGeom>
          <a:noFill/>
        </p:spPr>
      </p:pic>
      <p:sp>
        <p:nvSpPr>
          <p:cNvPr id="5" name="TextBox 4"/>
          <p:cNvSpPr txBox="1"/>
          <p:nvPr/>
        </p:nvSpPr>
        <p:spPr>
          <a:xfrm>
            <a:off x="1713398" y="101025"/>
            <a:ext cx="6354047" cy="584775"/>
          </a:xfrm>
          <a:prstGeom prst="rect">
            <a:avLst/>
          </a:prstGeom>
          <a:noFill/>
        </p:spPr>
        <p:txBody>
          <a:bodyPr wrap="none" rtlCol="0">
            <a:spAutoFit/>
          </a:bodyPr>
          <a:lstStyle/>
          <a:p>
            <a:pPr algn="l" eaLnBrk="1" fontAlgn="auto" hangingPunct="1">
              <a:spcBef>
                <a:spcPts val="0"/>
              </a:spcBef>
              <a:spcAft>
                <a:spcPts val="0"/>
              </a:spcAft>
            </a:pPr>
            <a:r>
              <a:rPr lang="en-US" sz="3200" b="1" dirty="0">
                <a:solidFill>
                  <a:srgbClr val="FF0000"/>
                </a:solidFill>
                <a:latin typeface="Calibri"/>
              </a:rPr>
              <a:t>Water vapor positive feedback (fast)</a:t>
            </a:r>
          </a:p>
        </p:txBody>
      </p:sp>
      <p:sp>
        <p:nvSpPr>
          <p:cNvPr id="6" name="TextBox 5"/>
          <p:cNvSpPr txBox="1"/>
          <p:nvPr/>
        </p:nvSpPr>
        <p:spPr>
          <a:xfrm>
            <a:off x="5509209" y="3014752"/>
            <a:ext cx="891591" cy="1862048"/>
          </a:xfrm>
          <a:prstGeom prst="rect">
            <a:avLst/>
          </a:prstGeom>
          <a:noFill/>
        </p:spPr>
        <p:txBody>
          <a:bodyPr wrap="none" rtlCol="0">
            <a:spAutoFit/>
          </a:bodyPr>
          <a:lstStyle/>
          <a:p>
            <a:r>
              <a:rPr lang="en-US" sz="11500" dirty="0">
                <a:solidFill>
                  <a:srgbClr val="FF0000"/>
                </a:solidFill>
              </a:rPr>
              <a:t>+</a:t>
            </a:r>
            <a:endParaRPr lang="en-US" sz="4000" dirty="0">
              <a:solidFill>
                <a:srgbClr val="FF0000"/>
              </a:solidFill>
            </a:endParaRPr>
          </a:p>
        </p:txBody>
      </p:sp>
      <p:sp>
        <p:nvSpPr>
          <p:cNvPr id="8" name="TextBox 7"/>
          <p:cNvSpPr txBox="1"/>
          <p:nvPr/>
        </p:nvSpPr>
        <p:spPr>
          <a:xfrm>
            <a:off x="111607" y="1524000"/>
            <a:ext cx="3328155" cy="4093428"/>
          </a:xfrm>
          <a:prstGeom prst="rect">
            <a:avLst/>
          </a:prstGeom>
          <a:noFill/>
        </p:spPr>
        <p:txBody>
          <a:bodyPr wrap="none" rtlCol="0">
            <a:spAutoFit/>
          </a:bodyPr>
          <a:lstStyle/>
          <a:p>
            <a:pPr algn="l"/>
            <a:r>
              <a:rPr lang="en-US" b="1" dirty="0">
                <a:solidFill>
                  <a:srgbClr val="FF0000"/>
                </a:solidFill>
                <a:sym typeface="Symbol"/>
              </a:rPr>
              <a:t></a:t>
            </a:r>
            <a:r>
              <a:rPr lang="en-US" b="1" baseline="-25000" dirty="0" err="1">
                <a:solidFill>
                  <a:srgbClr val="FF0000"/>
                </a:solidFill>
                <a:sym typeface="Symbol"/>
              </a:rPr>
              <a:t>B+FixRH</a:t>
            </a:r>
            <a:r>
              <a:rPr lang="en-US" b="1" dirty="0">
                <a:solidFill>
                  <a:srgbClr val="FF0000"/>
                </a:solidFill>
                <a:sym typeface="Symbol"/>
              </a:rPr>
              <a:t> 0.5</a:t>
            </a:r>
            <a:r>
              <a:rPr lang="en-US" sz="2400" b="1" dirty="0">
                <a:solidFill>
                  <a:srgbClr val="FF0000"/>
                </a:solidFill>
                <a:sym typeface="Symbol"/>
              </a:rPr>
              <a:t>K/W/m</a:t>
            </a:r>
            <a:r>
              <a:rPr lang="en-US" b="1" baseline="30000" dirty="0">
                <a:solidFill>
                  <a:srgbClr val="FF0000"/>
                </a:solidFill>
                <a:sym typeface="Symbol"/>
              </a:rPr>
              <a:t>2</a:t>
            </a:r>
          </a:p>
          <a:p>
            <a:pPr algn="l"/>
            <a:endParaRPr lang="en-US" sz="2400" b="1" baseline="30000" dirty="0">
              <a:solidFill>
                <a:schemeClr val="tx1"/>
              </a:solidFill>
              <a:sym typeface="Symbol"/>
            </a:endParaRPr>
          </a:p>
          <a:p>
            <a:pPr algn="l"/>
            <a:r>
              <a:rPr lang="en-US" sz="2400" b="1" dirty="0">
                <a:solidFill>
                  <a:schemeClr val="tx1"/>
                </a:solidFill>
                <a:sym typeface="Symbol"/>
              </a:rPr>
              <a:t>based on 1-d radiative-</a:t>
            </a:r>
          </a:p>
          <a:p>
            <a:pPr algn="l"/>
            <a:r>
              <a:rPr lang="en-US" sz="2400" b="1" dirty="0">
                <a:solidFill>
                  <a:schemeClr val="tx1"/>
                </a:solidFill>
                <a:sym typeface="Symbol"/>
              </a:rPr>
              <a:t>convective equilibrium </a:t>
            </a:r>
          </a:p>
          <a:p>
            <a:pPr algn="l"/>
            <a:r>
              <a:rPr lang="en-US" sz="2400" b="1" dirty="0">
                <a:solidFill>
                  <a:schemeClr val="tx1"/>
                </a:solidFill>
                <a:sym typeface="Symbol"/>
              </a:rPr>
              <a:t>model calculations. </a:t>
            </a:r>
          </a:p>
          <a:p>
            <a:pPr algn="l"/>
            <a:endParaRPr lang="en-US" sz="2400" b="1" dirty="0">
              <a:solidFill>
                <a:schemeClr val="tx1"/>
              </a:solidFill>
              <a:sym typeface="Symbol"/>
            </a:endParaRPr>
          </a:p>
          <a:p>
            <a:pPr algn="l"/>
            <a:r>
              <a:rPr lang="en-US" sz="2400" b="1" dirty="0">
                <a:solidFill>
                  <a:schemeClr val="tx1"/>
                </a:solidFill>
                <a:sym typeface="Symbol"/>
              </a:rPr>
              <a:t>Adding fixed RH water </a:t>
            </a:r>
          </a:p>
          <a:p>
            <a:pPr algn="l"/>
            <a:r>
              <a:rPr lang="en-US" sz="2400" b="1" dirty="0">
                <a:solidFill>
                  <a:schemeClr val="tx1"/>
                </a:solidFill>
                <a:sym typeface="Symbol"/>
              </a:rPr>
              <a:t>vapor feedback doubles </a:t>
            </a:r>
          </a:p>
          <a:p>
            <a:pPr algn="l"/>
            <a:r>
              <a:rPr lang="en-US" sz="2400" b="1" dirty="0">
                <a:solidFill>
                  <a:schemeClr val="tx1"/>
                </a:solidFill>
                <a:sym typeface="Symbol"/>
              </a:rPr>
              <a:t>the climate sensitivity </a:t>
            </a:r>
          </a:p>
          <a:p>
            <a:pPr algn="l"/>
            <a:r>
              <a:rPr lang="en-US" sz="2400" b="1" dirty="0">
                <a:solidFill>
                  <a:schemeClr val="tx1"/>
                </a:solidFill>
                <a:sym typeface="Symbol"/>
              </a:rPr>
              <a:t>with only the </a:t>
            </a:r>
            <a:r>
              <a:rPr lang="en-US" sz="2400" b="1" dirty="0">
                <a:solidFill>
                  <a:srgbClr val="FF0000"/>
                </a:solidFill>
                <a:sym typeface="Symbol"/>
              </a:rPr>
              <a:t>temperature </a:t>
            </a:r>
          </a:p>
          <a:p>
            <a:pPr algn="l"/>
            <a:r>
              <a:rPr lang="en-US" sz="2400" b="1" dirty="0">
                <a:solidFill>
                  <a:srgbClr val="FF0000"/>
                </a:solidFill>
                <a:sym typeface="Symbol"/>
              </a:rPr>
              <a:t>feedback (~0.26K/W/m</a:t>
            </a:r>
            <a:r>
              <a:rPr lang="en-US" sz="2400" b="1" baseline="30000" dirty="0">
                <a:solidFill>
                  <a:srgbClr val="FF0000"/>
                </a:solidFill>
                <a:sym typeface="Symbol"/>
              </a:rPr>
              <a:t>2</a:t>
            </a:r>
            <a:r>
              <a:rPr lang="en-US" sz="2400" b="1" dirty="0">
                <a:solidFill>
                  <a:srgbClr val="FF0000"/>
                </a:solidFill>
                <a:sym typeface="Symbo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460394" cy="1077218"/>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CMIP5 Model-simulated near-surface RH Change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a:ln>
                  <a:noFill/>
                </a:ln>
                <a:solidFill>
                  <a:srgbClr val="000000"/>
                </a:solidFill>
                <a:effectLst/>
                <a:uLnTx/>
                <a:uFillTx/>
                <a:latin typeface="Calibri"/>
                <a:ea typeface="+mn-ea"/>
                <a:cs typeface="+mn-cs"/>
              </a:rPr>
              <a:t>2081-2100 minus 1986-2005   (IPCC 2013)</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8" name="Group 7"/>
          <p:cNvGrpSpPr/>
          <p:nvPr/>
        </p:nvGrpSpPr>
        <p:grpSpPr>
          <a:xfrm>
            <a:off x="381000" y="1143000"/>
            <a:ext cx="8153400" cy="5029200"/>
            <a:chOff x="370153" y="1371600"/>
            <a:chExt cx="6995847" cy="4355886"/>
          </a:xfrm>
        </p:grpSpPr>
        <p:pic>
          <p:nvPicPr>
            <p:cNvPr id="134146" name="Picture 2"/>
            <p:cNvPicPr>
              <a:picLocks noChangeAspect="1" noChangeArrowheads="1"/>
            </p:cNvPicPr>
            <p:nvPr/>
          </p:nvPicPr>
          <p:blipFill>
            <a:blip r:embed="rId3" cstate="print"/>
            <a:srcRect l="13585" t="92553" r="18666"/>
            <a:stretch>
              <a:fillRect/>
            </a:stretch>
          </p:blipFill>
          <p:spPr bwMode="auto">
            <a:xfrm>
              <a:off x="370153" y="5334000"/>
              <a:ext cx="6995307" cy="39348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66831" t="45455" b="7273"/>
            <a:stretch>
              <a:fillRect/>
            </a:stretch>
          </p:blipFill>
          <p:spPr bwMode="auto">
            <a:xfrm>
              <a:off x="381000" y="1371600"/>
              <a:ext cx="6985000" cy="3962400"/>
            </a:xfrm>
            <a:prstGeom prst="rect">
              <a:avLst/>
            </a:prstGeom>
            <a:noFill/>
            <a:ln w="9525">
              <a:noFill/>
              <a:miter lim="800000"/>
              <a:headEnd/>
              <a:tailEnd/>
            </a:ln>
          </p:spPr>
        </p:pic>
      </p:grpSp>
      <p:sp>
        <p:nvSpPr>
          <p:cNvPr id="9" name="Rectangle 8"/>
          <p:cNvSpPr/>
          <p:nvPr/>
        </p:nvSpPr>
        <p:spPr>
          <a:xfrm>
            <a:off x="1447800" y="6243935"/>
            <a:ext cx="6400800"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3300"/>
                </a:solidFill>
                <a:effectLst/>
                <a:uLnTx/>
                <a:uFillTx/>
                <a:latin typeface="Arial Narrow" pitchFamily="34" charset="0"/>
                <a:ea typeface="+mn-ea"/>
                <a:cs typeface="+mn-cs"/>
              </a:rPr>
              <a:t>RH increases over oceans but decreases over 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p:spPr>
        <p:txBody>
          <a:bodyPr/>
          <a:lstStyle/>
          <a:p>
            <a:pPr defTabSz="762000"/>
            <a:fld id="{DBF84D3A-B887-44A8-8B55-B4906A52C561}" type="slidenum">
              <a:rPr lang="en-AU"/>
              <a:pPr defTabSz="762000"/>
              <a:t>2</a:t>
            </a:fld>
            <a:endParaRPr lang="en-AU"/>
          </a:p>
        </p:txBody>
      </p:sp>
      <p:sp>
        <p:nvSpPr>
          <p:cNvPr id="747523" name="Rectangle 3"/>
          <p:cNvSpPr>
            <a:spLocks noGrp="1" noChangeArrowheads="1"/>
          </p:cNvSpPr>
          <p:nvPr>
            <p:ph type="body" sz="half" idx="1"/>
          </p:nvPr>
        </p:nvSpPr>
        <p:spPr>
          <a:xfrm>
            <a:off x="152400" y="762000"/>
            <a:ext cx="8915400" cy="4267200"/>
          </a:xfrm>
        </p:spPr>
        <p:txBody>
          <a:bodyPr/>
          <a:lstStyle/>
          <a:p>
            <a:pPr>
              <a:lnSpc>
                <a:spcPct val="90000"/>
              </a:lnSpc>
            </a:pPr>
            <a:r>
              <a:rPr lang="en-US" sz="2000" b="1" dirty="0">
                <a:solidFill>
                  <a:srgbClr val="C00000"/>
                </a:solidFill>
                <a:latin typeface="Arial" pitchFamily="34" charset="0"/>
                <a:cs typeface="Arial" pitchFamily="34" charset="0"/>
              </a:rPr>
              <a:t>Refer to physical processes that either enlarge (positive) or reduce (negative) the response of the global-mean surface temperature to an </a:t>
            </a:r>
            <a:r>
              <a:rPr lang="en-US" sz="2000" b="1" i="1" dirty="0">
                <a:solidFill>
                  <a:schemeClr val="tx2"/>
                </a:solidFill>
                <a:latin typeface="Arial" pitchFamily="34" charset="0"/>
                <a:cs typeface="Arial" pitchFamily="34" charset="0"/>
              </a:rPr>
              <a:t>initial</a:t>
            </a:r>
            <a:r>
              <a:rPr lang="en-US" sz="2000" b="1" dirty="0">
                <a:solidFill>
                  <a:srgbClr val="C00000"/>
                </a:solidFill>
                <a:latin typeface="Arial" pitchFamily="34" charset="0"/>
                <a:cs typeface="Arial" pitchFamily="34" charset="0"/>
              </a:rPr>
              <a:t> radiative forcing. </a:t>
            </a:r>
          </a:p>
          <a:p>
            <a:pPr>
              <a:lnSpc>
                <a:spcPct val="90000"/>
              </a:lnSpc>
            </a:pPr>
            <a:endParaRPr lang="en-US" sz="1000" b="1" dirty="0">
              <a:solidFill>
                <a:srgbClr val="C00000"/>
              </a:solidFill>
              <a:latin typeface="Arial" pitchFamily="34" charset="0"/>
              <a:cs typeface="Arial" pitchFamily="34" charset="0"/>
            </a:endParaRPr>
          </a:p>
          <a:p>
            <a:pPr>
              <a:lnSpc>
                <a:spcPct val="90000"/>
              </a:lnSpc>
            </a:pPr>
            <a:r>
              <a:rPr lang="en-US" sz="2000" b="1" dirty="0">
                <a:solidFill>
                  <a:srgbClr val="C00000"/>
                </a:solidFill>
                <a:latin typeface="Arial" pitchFamily="34" charset="0"/>
                <a:cs typeface="Arial" pitchFamily="34" charset="0"/>
              </a:rPr>
              <a:t>Examples:</a:t>
            </a:r>
            <a:r>
              <a:rPr lang="en-US" sz="2400" b="1" dirty="0">
                <a:solidFill>
                  <a:srgbClr val="C00000"/>
                </a:solidFill>
                <a:latin typeface="Arial" pitchFamily="34" charset="0"/>
                <a:cs typeface="Arial" pitchFamily="34" charset="0"/>
              </a:rPr>
              <a:t> </a:t>
            </a:r>
          </a:p>
          <a:p>
            <a:pPr lvl="1">
              <a:lnSpc>
                <a:spcPct val="90000"/>
              </a:lnSpc>
            </a:pPr>
            <a:r>
              <a:rPr lang="en-US" sz="1800" b="1" dirty="0">
                <a:solidFill>
                  <a:schemeClr val="bg2"/>
                </a:solidFill>
                <a:latin typeface="Arial" pitchFamily="34" charset="0"/>
                <a:cs typeface="Arial" pitchFamily="34" charset="0"/>
              </a:rPr>
              <a:t>Positive feedbacks: water vapor feedback, ice-albedo feedback, Arctic sea-ice feedback</a:t>
            </a:r>
          </a:p>
          <a:p>
            <a:pPr lvl="1">
              <a:lnSpc>
                <a:spcPct val="90000"/>
              </a:lnSpc>
            </a:pPr>
            <a:r>
              <a:rPr lang="en-US" sz="1800" b="1" dirty="0">
                <a:solidFill>
                  <a:schemeClr val="bg2"/>
                </a:solidFill>
                <a:latin typeface="Arial" pitchFamily="34" charset="0"/>
                <a:cs typeface="Arial" pitchFamily="34" charset="0"/>
              </a:rPr>
              <a:t>Negative feedbacks: Chemical weathering feedback, tropical SST-cloud feedback, temperature feedback (= Planck feedback + lapse rate feedback)</a:t>
            </a:r>
            <a:endParaRPr lang="en-US" sz="1800" dirty="0">
              <a:solidFill>
                <a:schemeClr val="bg2"/>
              </a:solidFill>
              <a:latin typeface="Arial" pitchFamily="34" charset="0"/>
              <a:cs typeface="Arial" pitchFamily="34" charset="0"/>
            </a:endParaRPr>
          </a:p>
        </p:txBody>
      </p:sp>
      <p:pic>
        <p:nvPicPr>
          <p:cNvPr id="63490" name="Picture 2" descr="http://www.metoffice.gov.uk/media/image/h/i/flowchart.gif"/>
          <p:cNvPicPr>
            <a:picLocks noChangeAspect="1" noChangeArrowheads="1"/>
          </p:cNvPicPr>
          <p:nvPr/>
        </p:nvPicPr>
        <p:blipFill>
          <a:blip r:embed="rId4" cstate="print"/>
          <a:srcRect/>
          <a:stretch>
            <a:fillRect/>
          </a:stretch>
        </p:blipFill>
        <p:spPr bwMode="auto">
          <a:xfrm>
            <a:off x="1981200" y="3569928"/>
            <a:ext cx="5334000" cy="3211872"/>
          </a:xfrm>
          <a:prstGeom prst="rect">
            <a:avLst/>
          </a:prstGeom>
          <a:noFill/>
        </p:spPr>
      </p:pic>
      <p:sp>
        <p:nvSpPr>
          <p:cNvPr id="13" name="Rectangle 2"/>
          <p:cNvSpPr txBox="1">
            <a:spLocks noChangeArrowheads="1"/>
          </p:cNvSpPr>
          <p:nvPr/>
        </p:nvSpPr>
        <p:spPr>
          <a:xfrm>
            <a:off x="-152400" y="76200"/>
            <a:ext cx="8534400" cy="685800"/>
          </a:xfrm>
          <a:prstGeom prst="rect">
            <a:avLst/>
          </a:prstGeom>
          <a:effectLst>
            <a:outerShdw blurRad="50800" dist="38100" dir="2700000" algn="tl" rotWithShape="0">
              <a:prstClr val="black"/>
            </a:outerShdw>
          </a:effectLst>
        </p:spPr>
        <p:txBody>
          <a:bodyPr/>
          <a:lstStyle/>
          <a:p>
            <a:pPr>
              <a:defRPr/>
            </a:pPr>
            <a:r>
              <a:rPr lang="en-US" sz="4000" b="1" kern="0" dirty="0">
                <a:solidFill>
                  <a:srgbClr val="FF3300"/>
                </a:solidFill>
                <a:latin typeface="Arial" charset="0"/>
                <a:ea typeface="SimSun" pitchFamily="2" charset="-122"/>
              </a:rPr>
              <a:t>Climate Feedbacks</a:t>
            </a:r>
            <a:r>
              <a:rPr lang="en-US" sz="3200" b="1" kern="0" dirty="0">
                <a:solidFill>
                  <a:srgbClr val="FF3300"/>
                </a:solidFill>
                <a:latin typeface="Arial" charset="0"/>
                <a:ea typeface="SimSun" pitchFamily="2" charset="-122"/>
              </a:rPr>
              <a:t> </a:t>
            </a:r>
            <a:endParaRPr lang="en-US" sz="3000" b="1" kern="0" dirty="0">
              <a:solidFill>
                <a:srgbClr val="FF3300"/>
              </a:solidFill>
              <a:latin typeface="Arial" charset="0"/>
              <a:ea typeface="SimSun"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523">
                                            <p:txEl>
                                              <p:pRg st="2" end="2"/>
                                            </p:txEl>
                                          </p:spTgt>
                                        </p:tgtEl>
                                        <p:attrNameLst>
                                          <p:attrName>style.visibility</p:attrName>
                                        </p:attrNameLst>
                                      </p:cBhvr>
                                      <p:to>
                                        <p:strVal val="visible"/>
                                      </p:to>
                                    </p:set>
                                    <p:animEffect transition="in" filter="blinds(horizontal)">
                                      <p:cBhvr>
                                        <p:cTn id="7" dur="500"/>
                                        <p:tgtEl>
                                          <p:spTgt spid="7475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7523">
                                            <p:txEl>
                                              <p:pRg st="3" end="3"/>
                                            </p:txEl>
                                          </p:spTgt>
                                        </p:tgtEl>
                                        <p:attrNameLst>
                                          <p:attrName>style.visibility</p:attrName>
                                        </p:attrNameLst>
                                      </p:cBhvr>
                                      <p:to>
                                        <p:strVal val="visible"/>
                                      </p:to>
                                    </p:set>
                                    <p:animEffect transition="in" filter="blinds(horizontal)">
                                      <p:cBhvr>
                                        <p:cTn id="12" dur="500"/>
                                        <p:tgtEl>
                                          <p:spTgt spid="74752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47523">
                                            <p:txEl>
                                              <p:pRg st="4" end="4"/>
                                            </p:txEl>
                                          </p:spTgt>
                                        </p:tgtEl>
                                        <p:attrNameLst>
                                          <p:attrName>style.visibility</p:attrName>
                                        </p:attrNameLst>
                                      </p:cBhvr>
                                      <p:to>
                                        <p:strVal val="visible"/>
                                      </p:to>
                                    </p:set>
                                    <p:animEffect transition="in" filter="blinds(horizontal)">
                                      <p:cBhvr>
                                        <p:cTn id="15" dur="500"/>
                                        <p:tgtEl>
                                          <p:spTgt spid="74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9-from RichterXie_JGR08.png"/>
          <p:cNvPicPr>
            <a:picLocks noChangeAspect="1"/>
          </p:cNvPicPr>
          <p:nvPr/>
        </p:nvPicPr>
        <p:blipFill>
          <a:blip r:embed="rId3" cstate="print"/>
          <a:stretch>
            <a:fillRect/>
          </a:stretch>
        </p:blipFill>
        <p:spPr>
          <a:xfrm>
            <a:off x="1371600" y="96428"/>
            <a:ext cx="4009143" cy="6665143"/>
          </a:xfrm>
          <a:prstGeom prst="rect">
            <a:avLst/>
          </a:prstGeom>
        </p:spPr>
      </p:pic>
      <p:sp>
        <p:nvSpPr>
          <p:cNvPr id="4" name="TextBox 3"/>
          <p:cNvSpPr txBox="1"/>
          <p:nvPr/>
        </p:nvSpPr>
        <p:spPr>
          <a:xfrm>
            <a:off x="5486400" y="304800"/>
            <a:ext cx="3502882" cy="954107"/>
          </a:xfrm>
          <a:prstGeom prst="rect">
            <a:avLst/>
          </a:prstGeom>
          <a:noFill/>
        </p:spPr>
        <p:txBody>
          <a:bodyPr wrap="none" rtlCol="0">
            <a:spAutoFit/>
          </a:bodyPr>
          <a:lstStyle/>
          <a:p>
            <a:pPr algn="l"/>
            <a:r>
              <a:rPr lang="en-US" sz="2000" b="1" dirty="0"/>
              <a:t>RH change (%) from 2000 to 2100</a:t>
            </a:r>
          </a:p>
          <a:p>
            <a:pPr algn="l"/>
            <a:r>
              <a:rPr lang="en-US" sz="2000" dirty="0"/>
              <a:t>CMIP3, A1B scenario, ocean only</a:t>
            </a:r>
          </a:p>
          <a:p>
            <a:pPr algn="l"/>
            <a:r>
              <a:rPr lang="en-US" sz="1600" dirty="0"/>
              <a:t>(Richter and </a:t>
            </a:r>
            <a:r>
              <a:rPr lang="en-US" sz="1600" dirty="0" err="1"/>
              <a:t>Xie</a:t>
            </a:r>
            <a:r>
              <a:rPr lang="en-US" sz="1600" dirty="0"/>
              <a:t> 2008, JGR)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3" cstate="print"/>
          <a:srcRect/>
          <a:stretch>
            <a:fillRect/>
          </a:stretch>
        </p:blipFill>
        <p:spPr bwMode="auto">
          <a:xfrm>
            <a:off x="685800" y="253031"/>
            <a:ext cx="7612068" cy="5936631"/>
          </a:xfrm>
          <a:prstGeom prst="rect">
            <a:avLst/>
          </a:prstGeom>
          <a:noFill/>
          <a:ln w="9525">
            <a:noFill/>
            <a:miter lim="800000"/>
            <a:headEnd/>
            <a:tailEnd/>
          </a:ln>
        </p:spPr>
      </p:pic>
      <p:sp>
        <p:nvSpPr>
          <p:cNvPr id="3" name="TextBox 2"/>
          <p:cNvSpPr txBox="1"/>
          <p:nvPr/>
        </p:nvSpPr>
        <p:spPr>
          <a:xfrm>
            <a:off x="28244" y="6381690"/>
            <a:ext cx="9029138" cy="369332"/>
          </a:xfrm>
          <a:prstGeom prst="rect">
            <a:avLst/>
          </a:prstGeom>
          <a:noFill/>
        </p:spPr>
        <p:txBody>
          <a:bodyPr wrap="none" rtlCol="0">
            <a:spAutoFit/>
          </a:bodyPr>
          <a:lstStyle/>
          <a:p>
            <a:r>
              <a:rPr lang="en-US" sz="1800" b="1" dirty="0"/>
              <a:t>From Gavin Schmidt, NASA GISS Model                </a:t>
            </a:r>
            <a:r>
              <a:rPr lang="en-US" sz="1800" b="1" dirty="0">
                <a:solidFill>
                  <a:srgbClr val="FF0000"/>
                </a:solidFill>
              </a:rPr>
              <a:t>GHE  =  Surface </a:t>
            </a:r>
            <a:r>
              <a:rPr lang="en-US" sz="1800" b="1" dirty="0" err="1">
                <a:solidFill>
                  <a:srgbClr val="FF0000"/>
                </a:solidFill>
              </a:rPr>
              <a:t>LW_up</a:t>
            </a:r>
            <a:r>
              <a:rPr lang="en-US" sz="1800" b="1" dirty="0">
                <a:solidFill>
                  <a:srgbClr val="FF0000"/>
                </a:solidFill>
              </a:rPr>
              <a:t> minus TOA  LW Radiation</a:t>
            </a:r>
          </a:p>
        </p:txBody>
      </p:sp>
      <p:sp>
        <p:nvSpPr>
          <p:cNvPr id="4" name="TextBox 3"/>
          <p:cNvSpPr txBox="1"/>
          <p:nvPr/>
        </p:nvSpPr>
        <p:spPr>
          <a:xfrm>
            <a:off x="3810000" y="3200400"/>
            <a:ext cx="3266087" cy="2308324"/>
          </a:xfrm>
          <a:prstGeom prst="rect">
            <a:avLst/>
          </a:prstGeom>
          <a:noFill/>
        </p:spPr>
        <p:txBody>
          <a:bodyPr wrap="none" rtlCol="0">
            <a:spAutoFit/>
          </a:bodyPr>
          <a:lstStyle/>
          <a:p>
            <a:pPr algn="l">
              <a:buFont typeface="Arial" pitchFamily="34" charset="0"/>
              <a:buChar char="•"/>
            </a:pPr>
            <a:r>
              <a:rPr lang="en-US" sz="2400" dirty="0">
                <a:solidFill>
                  <a:schemeClr val="tx2"/>
                </a:solidFill>
              </a:rPr>
              <a:t> Larger at low-latitudes</a:t>
            </a:r>
          </a:p>
          <a:p>
            <a:pPr algn="l">
              <a:buFont typeface="Arial" pitchFamily="34" charset="0"/>
              <a:buChar char="•"/>
            </a:pPr>
            <a:r>
              <a:rPr lang="en-US" sz="2400" dirty="0">
                <a:solidFill>
                  <a:schemeClr val="tx2"/>
                </a:solidFill>
              </a:rPr>
              <a:t> Smallest at the poles</a:t>
            </a:r>
          </a:p>
          <a:p>
            <a:pPr algn="l">
              <a:buFont typeface="Arial" pitchFamily="34" charset="0"/>
              <a:buChar char="•"/>
            </a:pPr>
            <a:r>
              <a:rPr lang="en-US" sz="2400" dirty="0">
                <a:solidFill>
                  <a:schemeClr val="tx2"/>
                </a:solidFill>
              </a:rPr>
              <a:t> Water feedback is smaller</a:t>
            </a:r>
          </a:p>
          <a:p>
            <a:pPr algn="l"/>
            <a:r>
              <a:rPr lang="en-US" sz="2400" dirty="0">
                <a:solidFill>
                  <a:schemeClr val="tx2"/>
                </a:solidFill>
              </a:rPr>
              <a:t>   at high-latitudes</a:t>
            </a:r>
          </a:p>
          <a:p>
            <a:pPr algn="l">
              <a:buFont typeface="Arial" pitchFamily="34" charset="0"/>
              <a:buChar char="•"/>
            </a:pPr>
            <a:r>
              <a:rPr lang="en-US" sz="2400" dirty="0">
                <a:solidFill>
                  <a:schemeClr val="tx2"/>
                </a:solidFill>
              </a:rPr>
              <a:t> Why?</a:t>
            </a:r>
          </a:p>
          <a:p>
            <a:pPr algn="l"/>
            <a:endParaRPr lang="en-US"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Water Vapor Feedback</a:t>
            </a:r>
          </a:p>
        </p:txBody>
      </p:sp>
      <p:sp>
        <p:nvSpPr>
          <p:cNvPr id="6" name="TextBox 5"/>
          <p:cNvSpPr txBox="1"/>
          <p:nvPr/>
        </p:nvSpPr>
        <p:spPr>
          <a:xfrm>
            <a:off x="381000" y="914400"/>
            <a:ext cx="7007368" cy="1569660"/>
          </a:xfrm>
          <a:prstGeom prst="rect">
            <a:avLst/>
          </a:prstGeom>
          <a:noFill/>
        </p:spPr>
        <p:txBody>
          <a:bodyPr wrap="none" rtlCol="0">
            <a:spAutoFit/>
          </a:bodyPr>
          <a:lstStyle/>
          <a:p>
            <a:pPr algn="l">
              <a:buFont typeface="Arial" pitchFamily="34" charset="0"/>
              <a:buChar char="•"/>
            </a:pPr>
            <a:r>
              <a:rPr lang="en-US" sz="2400" dirty="0">
                <a:solidFill>
                  <a:srgbClr val="000000"/>
                </a:solidFill>
                <a:latin typeface="Calibri"/>
              </a:rPr>
              <a:t>  The strongest positive feedback</a:t>
            </a:r>
          </a:p>
          <a:p>
            <a:pPr algn="l">
              <a:buFont typeface="Arial" pitchFamily="34" charset="0"/>
              <a:buChar char="•"/>
            </a:pPr>
            <a:r>
              <a:rPr lang="en-US" sz="2400" dirty="0">
                <a:solidFill>
                  <a:srgbClr val="000000"/>
                </a:solidFill>
                <a:latin typeface="Calibri"/>
              </a:rPr>
              <a:t>  It roughly doubles the initial warming  </a:t>
            </a:r>
          </a:p>
          <a:p>
            <a:pPr algn="l">
              <a:buFont typeface="Arial" pitchFamily="34" charset="0"/>
              <a:buChar char="•"/>
            </a:pPr>
            <a:r>
              <a:rPr lang="en-US" sz="2400" dirty="0">
                <a:solidFill>
                  <a:srgbClr val="000000"/>
                </a:solidFill>
                <a:latin typeface="Calibri"/>
              </a:rPr>
              <a:t>  It is coupled to cloud, lapse rate and other feedbacks</a:t>
            </a:r>
          </a:p>
          <a:p>
            <a:pPr algn="l">
              <a:buFont typeface="Arial" pitchFamily="34" charset="0"/>
              <a:buChar char="•"/>
            </a:pPr>
            <a:r>
              <a:rPr lang="en-US" sz="2400" dirty="0">
                <a:solidFill>
                  <a:srgbClr val="000000"/>
                </a:solidFill>
                <a:latin typeface="Calibri"/>
              </a:rPr>
              <a:t>  Comes mostly from the mid-upper troposphere </a:t>
            </a:r>
          </a:p>
        </p:txBody>
      </p:sp>
      <p:pic>
        <p:nvPicPr>
          <p:cNvPr id="7" name="Picture 4" descr="http://chriscolose.files.wordpress.com/2009/10/i1520-0442-21-14-3504-f071.jpg?w=500"/>
          <p:cNvPicPr>
            <a:picLocks noChangeAspect="1" noChangeArrowheads="1"/>
          </p:cNvPicPr>
          <p:nvPr/>
        </p:nvPicPr>
        <p:blipFill>
          <a:blip r:embed="rId3" cstate="print"/>
          <a:srcRect/>
          <a:stretch>
            <a:fillRect/>
          </a:stretch>
        </p:blipFill>
        <p:spPr bwMode="auto">
          <a:xfrm>
            <a:off x="1524000" y="2487928"/>
            <a:ext cx="5715000" cy="4217671"/>
          </a:xfrm>
          <a:prstGeom prst="rect">
            <a:avLst/>
          </a:prstGeom>
          <a:noFill/>
        </p:spPr>
      </p:pic>
      <p:sp>
        <p:nvSpPr>
          <p:cNvPr id="8" name="Oval 7"/>
          <p:cNvSpPr/>
          <p:nvPr/>
        </p:nvSpPr>
        <p:spPr bwMode="auto">
          <a:xfrm>
            <a:off x="2139656" y="2947576"/>
            <a:ext cx="609600" cy="990600"/>
          </a:xfrm>
          <a:prstGeom prst="ellipse">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76200" y="1828800"/>
            <a:ext cx="3657600" cy="2985433"/>
          </a:xfrm>
          <a:prstGeom prst="rect">
            <a:avLst/>
          </a:prstGeom>
          <a:noFill/>
        </p:spPr>
        <p:txBody>
          <a:bodyPr wrap="square" rtlCol="0">
            <a:spAutoFit/>
          </a:bodyPr>
          <a:lstStyle/>
          <a:p>
            <a:pPr algn="l" eaLnBrk="1" fontAlgn="auto" hangingPunct="1">
              <a:spcBef>
                <a:spcPts val="0"/>
              </a:spcBef>
              <a:spcAft>
                <a:spcPts val="0"/>
              </a:spcAft>
            </a:pPr>
            <a:r>
              <a:rPr lang="en-US" b="1" dirty="0">
                <a:solidFill>
                  <a:srgbClr val="FF0000"/>
                </a:solidFill>
                <a:latin typeface="Calibri"/>
              </a:rPr>
              <a:t>Evaporation feedback:</a:t>
            </a:r>
          </a:p>
          <a:p>
            <a:pPr algn="l" eaLnBrk="1" fontAlgn="auto" hangingPunct="1">
              <a:spcBef>
                <a:spcPts val="0"/>
              </a:spcBef>
              <a:spcAft>
                <a:spcPts val="0"/>
              </a:spcAft>
            </a:pPr>
            <a:r>
              <a:rPr lang="en-US" sz="2000" b="1" dirty="0">
                <a:solidFill>
                  <a:schemeClr val="tx1"/>
                </a:solidFill>
                <a:latin typeface="Calibri"/>
              </a:rPr>
              <a:t>(</a:t>
            </a:r>
            <a:r>
              <a:rPr lang="en-US" sz="2000" b="1" dirty="0">
                <a:solidFill>
                  <a:srgbClr val="C00000"/>
                </a:solidFill>
                <a:latin typeface="Calibri"/>
              </a:rPr>
              <a:t>negative</a:t>
            </a:r>
            <a:r>
              <a:rPr lang="en-US" sz="2000" b="1" dirty="0">
                <a:solidFill>
                  <a:schemeClr val="tx1"/>
                </a:solidFill>
                <a:latin typeface="Calibri"/>
              </a:rPr>
              <a:t>, as surface LE</a:t>
            </a:r>
          </a:p>
          <a:p>
            <a:pPr algn="l" eaLnBrk="1" fontAlgn="auto" hangingPunct="1">
              <a:spcBef>
                <a:spcPts val="0"/>
              </a:spcBef>
              <a:spcAft>
                <a:spcPts val="0"/>
              </a:spcAft>
            </a:pPr>
            <a:r>
              <a:rPr lang="en-US" sz="2000" b="1" dirty="0">
                <a:solidFill>
                  <a:schemeClr val="tx1"/>
                </a:solidFill>
                <a:latin typeface="Calibri"/>
              </a:rPr>
              <a:t>cooling increases with </a:t>
            </a:r>
          </a:p>
          <a:p>
            <a:pPr algn="l" eaLnBrk="1" fontAlgn="auto" hangingPunct="1">
              <a:spcBef>
                <a:spcPts val="0"/>
              </a:spcBef>
              <a:spcAft>
                <a:spcPts val="0"/>
              </a:spcAft>
            </a:pPr>
            <a:r>
              <a:rPr lang="en-US" sz="2000" b="1" dirty="0">
                <a:solidFill>
                  <a:schemeClr val="tx1"/>
                </a:solidFill>
                <a:latin typeface="Calibri"/>
              </a:rPr>
              <a:t>increasing Ts at </a:t>
            </a:r>
            <a:r>
              <a:rPr lang="en-US" sz="2000" b="1" dirty="0">
                <a:solidFill>
                  <a:schemeClr val="tx1"/>
                </a:solidFill>
                <a:latin typeface="Calibri"/>
                <a:sym typeface="Symbol"/>
              </a:rPr>
              <a:t></a:t>
            </a:r>
            <a:r>
              <a:rPr lang="en-US" sz="2000" b="1" dirty="0">
                <a:solidFill>
                  <a:schemeClr val="tx1"/>
                </a:solidFill>
                <a:latin typeface="Calibri"/>
              </a:rPr>
              <a:t>7Wm</a:t>
            </a:r>
            <a:r>
              <a:rPr lang="en-US" sz="2000" b="1" baseline="30000" dirty="0">
                <a:solidFill>
                  <a:schemeClr val="tx1"/>
                </a:solidFill>
                <a:latin typeface="Calibri"/>
              </a:rPr>
              <a:t>-2 </a:t>
            </a:r>
            <a:r>
              <a:rPr lang="en-US" sz="2000" b="1" dirty="0">
                <a:solidFill>
                  <a:schemeClr val="tx1"/>
                </a:solidFill>
                <a:latin typeface="Calibri"/>
              </a:rPr>
              <a:t>K</a:t>
            </a:r>
            <a:r>
              <a:rPr lang="en-US" sz="2000" b="1" baseline="30000" dirty="0">
                <a:solidFill>
                  <a:schemeClr val="tx1"/>
                </a:solidFill>
                <a:latin typeface="Calibri"/>
              </a:rPr>
              <a:t>-1</a:t>
            </a:r>
          </a:p>
          <a:p>
            <a:pPr algn="l" eaLnBrk="1" fontAlgn="auto" hangingPunct="1">
              <a:spcBef>
                <a:spcPts val="0"/>
              </a:spcBef>
              <a:spcAft>
                <a:spcPts val="0"/>
              </a:spcAft>
            </a:pPr>
            <a:r>
              <a:rPr lang="en-US" sz="2000" b="1" dirty="0">
                <a:solidFill>
                  <a:schemeClr val="tx1"/>
                </a:solidFill>
                <a:latin typeface="Calibri"/>
              </a:rPr>
              <a:t>with fixed RH and T</a:t>
            </a:r>
            <a:r>
              <a:rPr lang="en-US" sz="1600" b="1" dirty="0">
                <a:solidFill>
                  <a:schemeClr val="tx1"/>
                </a:solidFill>
                <a:latin typeface="Calibri"/>
              </a:rPr>
              <a:t>s</a:t>
            </a:r>
            <a:r>
              <a:rPr lang="en-US" sz="2000" b="1" dirty="0">
                <a:solidFill>
                  <a:schemeClr val="tx1"/>
                </a:solidFill>
                <a:latin typeface="Calibri"/>
              </a:rPr>
              <a:t>-T</a:t>
            </a:r>
            <a:r>
              <a:rPr lang="en-US" sz="1600" b="1" dirty="0">
                <a:solidFill>
                  <a:schemeClr val="tx1"/>
                </a:solidFill>
                <a:latin typeface="Calibri"/>
              </a:rPr>
              <a:t>a</a:t>
            </a:r>
            <a:r>
              <a:rPr lang="en-US" sz="2000" b="1" dirty="0">
                <a:solidFill>
                  <a:schemeClr val="tx1"/>
                </a:solidFill>
                <a:latin typeface="Calibri"/>
              </a:rPr>
              <a:t>)</a:t>
            </a:r>
          </a:p>
          <a:p>
            <a:pPr algn="l" eaLnBrk="1" fontAlgn="auto" hangingPunct="1">
              <a:spcBef>
                <a:spcPts val="0"/>
              </a:spcBef>
              <a:spcAft>
                <a:spcPts val="0"/>
              </a:spcAft>
            </a:pPr>
            <a:endParaRPr lang="en-US" sz="2000" b="1" dirty="0">
              <a:solidFill>
                <a:schemeClr val="tx1"/>
              </a:solidFill>
              <a:latin typeface="Calibri"/>
            </a:endParaRPr>
          </a:p>
          <a:p>
            <a:pPr algn="l" eaLnBrk="1" fontAlgn="auto" hangingPunct="1">
              <a:spcBef>
                <a:spcPts val="0"/>
              </a:spcBef>
              <a:spcAft>
                <a:spcPts val="0"/>
              </a:spcAft>
            </a:pPr>
            <a:r>
              <a:rPr lang="en-US" sz="2000" b="1" dirty="0">
                <a:solidFill>
                  <a:srgbClr val="C00000"/>
                </a:solidFill>
                <a:latin typeface="Calibri"/>
              </a:rPr>
              <a:t>This feedback is reduced over</a:t>
            </a:r>
          </a:p>
          <a:p>
            <a:pPr algn="l" eaLnBrk="1" fontAlgn="auto" hangingPunct="1">
              <a:spcBef>
                <a:spcPts val="0"/>
              </a:spcBef>
              <a:spcAft>
                <a:spcPts val="0"/>
              </a:spcAft>
            </a:pPr>
            <a:r>
              <a:rPr lang="en-US" sz="2000" b="1" dirty="0">
                <a:solidFill>
                  <a:srgbClr val="C00000"/>
                </a:solidFill>
                <a:latin typeface="Calibri"/>
              </a:rPr>
              <a:t>dry land </a:t>
            </a:r>
            <a:r>
              <a:rPr lang="en-US" sz="2000" b="1" dirty="0">
                <a:solidFill>
                  <a:srgbClr val="C00000"/>
                </a:solidFill>
                <a:latin typeface="Calibri"/>
                <a:sym typeface="Wingdings" panose="05000000000000000000" pitchFamily="2" charset="2"/>
              </a:rPr>
              <a:t> larger warming </a:t>
            </a:r>
          </a:p>
          <a:p>
            <a:pPr algn="l" eaLnBrk="1" fontAlgn="auto" hangingPunct="1">
              <a:spcBef>
                <a:spcPts val="0"/>
              </a:spcBef>
              <a:spcAft>
                <a:spcPts val="0"/>
              </a:spcAft>
            </a:pPr>
            <a:r>
              <a:rPr lang="en-US" sz="2000" b="1" dirty="0">
                <a:solidFill>
                  <a:srgbClr val="C00000"/>
                </a:solidFill>
                <a:latin typeface="Calibri"/>
                <a:sym typeface="Wingdings" panose="05000000000000000000" pitchFamily="2" charset="2"/>
              </a:rPr>
              <a:t>over dry land. </a:t>
            </a:r>
            <a:endParaRPr lang="en-US" sz="2000" b="1" dirty="0">
              <a:solidFill>
                <a:srgbClr val="C00000"/>
              </a:solidFill>
              <a:latin typeface="Calibri"/>
            </a:endParaRPr>
          </a:p>
        </p:txBody>
      </p:sp>
      <p:grpSp>
        <p:nvGrpSpPr>
          <p:cNvPr id="9" name="Group 8"/>
          <p:cNvGrpSpPr/>
          <p:nvPr/>
        </p:nvGrpSpPr>
        <p:grpSpPr>
          <a:xfrm>
            <a:off x="3581400" y="0"/>
            <a:ext cx="5257800" cy="6324600"/>
            <a:chOff x="3620420" y="1066800"/>
            <a:chExt cx="4990180" cy="5410200"/>
          </a:xfrm>
        </p:grpSpPr>
        <p:pic>
          <p:nvPicPr>
            <p:cNvPr id="153602" name="Picture 2"/>
            <p:cNvPicPr>
              <a:picLocks noChangeAspect="1" noChangeArrowheads="1"/>
            </p:cNvPicPr>
            <p:nvPr/>
          </p:nvPicPr>
          <p:blipFill rotWithShape="1">
            <a:blip r:embed="rId2" cstate="print"/>
            <a:srcRect t="23457"/>
            <a:stretch/>
          </p:blipFill>
          <p:spPr bwMode="auto">
            <a:xfrm>
              <a:off x="3620420" y="1752600"/>
              <a:ext cx="4990180" cy="4724400"/>
            </a:xfrm>
            <a:prstGeom prst="rect">
              <a:avLst/>
            </a:prstGeom>
            <a:noFill/>
            <a:ln w="9525">
              <a:noFill/>
              <a:miter lim="800000"/>
              <a:headEnd/>
              <a:tailEnd/>
            </a:ln>
          </p:spPr>
        </p:pic>
        <p:sp>
          <p:nvSpPr>
            <p:cNvPr id="7" name="Rectangle 6"/>
            <p:cNvSpPr/>
            <p:nvPr/>
          </p:nvSpPr>
          <p:spPr>
            <a:xfrm>
              <a:off x="3657600" y="1066800"/>
              <a:ext cx="487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FF0000"/>
                </a:solidFill>
              </a:rPr>
              <a:t>Cloud Feedback</a:t>
            </a:r>
          </a:p>
        </p:txBody>
      </p:sp>
      <p:sp>
        <p:nvSpPr>
          <p:cNvPr id="3" name="TextBox 2"/>
          <p:cNvSpPr txBox="1"/>
          <p:nvPr/>
        </p:nvSpPr>
        <p:spPr>
          <a:xfrm>
            <a:off x="152400" y="868362"/>
            <a:ext cx="8915400" cy="6217087"/>
          </a:xfrm>
          <a:prstGeom prst="rect">
            <a:avLst/>
          </a:prstGeom>
          <a:noFill/>
        </p:spPr>
        <p:txBody>
          <a:bodyPr wrap="square" rtlCol="0">
            <a:spAutoFit/>
          </a:bodyPr>
          <a:lstStyle/>
          <a:p>
            <a:pPr marL="342900" indent="-342900" algn="l" defTabSz="457200" eaLnBrk="1" fontAlgn="auto" hangingPunct="1">
              <a:spcBef>
                <a:spcPts val="0"/>
              </a:spcBef>
              <a:spcAft>
                <a:spcPts val="0"/>
              </a:spcAft>
              <a:buFont typeface="+mj-lt"/>
              <a:buAutoNum type="arabicParenR"/>
            </a:pPr>
            <a:r>
              <a:rPr lang="en-US" sz="1800" dirty="0">
                <a:solidFill>
                  <a:srgbClr val="C00000"/>
                </a:solidFill>
                <a:latin typeface="News Gothic MT"/>
                <a:cs typeface="News Gothic MT"/>
              </a:rPr>
              <a:t>Clouds are expected to change as global-mean T changes, thus providing a feedback on global-mean temperature. </a:t>
            </a:r>
          </a:p>
          <a:p>
            <a:pPr algn="l" defTabSz="457200" eaLnBrk="1" fontAlgn="auto" hangingPunct="1">
              <a:spcBef>
                <a:spcPts val="0"/>
              </a:spcBef>
              <a:spcAft>
                <a:spcPts val="0"/>
              </a:spcAft>
            </a:pPr>
            <a:endParaRPr lang="en-US" sz="1800" dirty="0">
              <a:solidFill>
                <a:prstClr val="black"/>
              </a:solidFill>
              <a:latin typeface="News Gothic MT"/>
              <a:cs typeface="News Gothic MT"/>
            </a:endParaRPr>
          </a:p>
          <a:p>
            <a:pPr marL="342900" indent="-342900" algn="l" defTabSz="457200" eaLnBrk="1" fontAlgn="auto" hangingPunct="1">
              <a:spcBef>
                <a:spcPts val="0"/>
              </a:spcBef>
              <a:spcAft>
                <a:spcPts val="0"/>
              </a:spcAft>
            </a:pPr>
            <a:r>
              <a:rPr lang="en-US" sz="1800" dirty="0">
                <a:solidFill>
                  <a:prstClr val="black"/>
                </a:solidFill>
                <a:latin typeface="News Gothic MT"/>
                <a:cs typeface="News Gothic MT"/>
              </a:rPr>
              <a:t>2)  Not well-known how cloud distribution should change in a new climate, but </a:t>
            </a:r>
            <a:r>
              <a:rPr lang="en-US" sz="1800" dirty="0">
                <a:solidFill>
                  <a:srgbClr val="C00000"/>
                </a:solidFill>
                <a:latin typeface="News Gothic MT"/>
                <a:cs typeface="News Gothic MT"/>
              </a:rPr>
              <a:t>most GCMs suggest some decreases in low-mid level clouds and increases in high clouds. </a:t>
            </a:r>
          </a:p>
          <a:p>
            <a:pPr marL="342900" indent="-342900" algn="l" defTabSz="457200" eaLnBrk="1" fontAlgn="auto" hangingPunct="1">
              <a:spcBef>
                <a:spcPts val="0"/>
              </a:spcBef>
              <a:spcAft>
                <a:spcPts val="0"/>
              </a:spcAft>
            </a:pPr>
            <a:endParaRPr lang="en-US" sz="1800" dirty="0">
              <a:solidFill>
                <a:prstClr val="black"/>
              </a:solidFill>
              <a:latin typeface="News Gothic MT"/>
              <a:cs typeface="News Gothic MT"/>
            </a:endParaRPr>
          </a:p>
          <a:p>
            <a:pPr marL="342900" indent="-342900" algn="l" defTabSz="457200" eaLnBrk="1" fontAlgn="auto" hangingPunct="1">
              <a:spcBef>
                <a:spcPts val="0"/>
              </a:spcBef>
              <a:spcAft>
                <a:spcPts val="0"/>
              </a:spcAft>
            </a:pPr>
            <a:r>
              <a:rPr lang="en-US" sz="1800" dirty="0">
                <a:solidFill>
                  <a:prstClr val="black"/>
                </a:solidFill>
                <a:latin typeface="News Gothic MT"/>
                <a:cs typeface="News Gothic MT"/>
              </a:rPr>
              <a:t>3)  Clouds act to enhance the planetary albedo, exerting a global and annual shortwave radiative effect of </a:t>
            </a:r>
            <a:r>
              <a:rPr lang="en-US" sz="1800" dirty="0">
                <a:solidFill>
                  <a:prstClr val="black"/>
                </a:solidFill>
                <a:latin typeface="News Gothic MT"/>
                <a:cs typeface="News Gothic MT"/>
                <a:sym typeface="Symbol" panose="05050102010706020507" pitchFamily="18" charset="2"/>
              </a:rPr>
              <a:t>50</a:t>
            </a:r>
            <a:r>
              <a:rPr lang="en-US" sz="1800" dirty="0">
                <a:solidFill>
                  <a:prstClr val="black"/>
                </a:solidFill>
                <a:latin typeface="News Gothic MT"/>
                <a:cs typeface="News Gothic MT"/>
              </a:rPr>
              <a:t> W m</a:t>
            </a:r>
            <a:r>
              <a:rPr lang="en-US" sz="1800" baseline="30000" dirty="0">
                <a:solidFill>
                  <a:prstClr val="black"/>
                </a:solidFill>
                <a:latin typeface="News Gothic MT"/>
                <a:cs typeface="News Gothic MT"/>
              </a:rPr>
              <a:t>-2</a:t>
            </a:r>
            <a:r>
              <a:rPr lang="en-US" sz="1800" dirty="0">
                <a:solidFill>
                  <a:prstClr val="black"/>
                </a:solidFill>
                <a:latin typeface="News Gothic MT"/>
                <a:cs typeface="News Gothic MT"/>
              </a:rPr>
              <a:t>.  Clouds also are very good infrared trappers, exerting a mean </a:t>
            </a:r>
            <a:r>
              <a:rPr lang="en-US" sz="1800" dirty="0" err="1">
                <a:solidFill>
                  <a:prstClr val="black"/>
                </a:solidFill>
                <a:latin typeface="News Gothic MT"/>
                <a:cs typeface="News Gothic MT"/>
              </a:rPr>
              <a:t>longwave</a:t>
            </a:r>
            <a:r>
              <a:rPr lang="en-US" sz="1800" dirty="0">
                <a:solidFill>
                  <a:prstClr val="black"/>
                </a:solidFill>
                <a:latin typeface="News Gothic MT"/>
                <a:cs typeface="News Gothic MT"/>
              </a:rPr>
              <a:t> greenhouse effect of +30 W m</a:t>
            </a:r>
            <a:r>
              <a:rPr lang="en-US" sz="1800" baseline="30000" dirty="0">
                <a:solidFill>
                  <a:prstClr val="black"/>
                </a:solidFill>
                <a:latin typeface="News Gothic MT"/>
                <a:cs typeface="News Gothic MT"/>
              </a:rPr>
              <a:t>-2 </a:t>
            </a:r>
            <a:r>
              <a:rPr lang="en-US" sz="1800" dirty="0">
                <a:solidFill>
                  <a:prstClr val="black"/>
                </a:solidFill>
                <a:latin typeface="News Gothic MT"/>
                <a:cs typeface="News Gothic MT"/>
              </a:rPr>
              <a:t>(Loeb et al., 2009).  The net global effect of </a:t>
            </a:r>
            <a:r>
              <a:rPr lang="en-US" sz="1800" dirty="0">
                <a:solidFill>
                  <a:prstClr val="black"/>
                </a:solidFill>
                <a:latin typeface="News Gothic MT"/>
                <a:cs typeface="News Gothic MT"/>
                <a:sym typeface="Symbol" panose="05050102010706020507" pitchFamily="18" charset="2"/>
              </a:rPr>
              <a:t>20</a:t>
            </a:r>
            <a:r>
              <a:rPr lang="en-US" sz="1800" dirty="0">
                <a:solidFill>
                  <a:prstClr val="black"/>
                </a:solidFill>
                <a:latin typeface="News Gothic MT"/>
                <a:cs typeface="News Gothic MT"/>
              </a:rPr>
              <a:t> W m</a:t>
            </a:r>
            <a:r>
              <a:rPr lang="en-US" sz="1800" baseline="30000" dirty="0">
                <a:solidFill>
                  <a:prstClr val="black"/>
                </a:solidFill>
                <a:latin typeface="News Gothic MT"/>
                <a:cs typeface="News Gothic MT"/>
              </a:rPr>
              <a:t>-2 </a:t>
            </a:r>
            <a:r>
              <a:rPr lang="en-US" sz="1800" dirty="0">
                <a:solidFill>
                  <a:prstClr val="black"/>
                </a:solidFill>
                <a:latin typeface="News Gothic MT"/>
                <a:cs typeface="News Gothic MT"/>
              </a:rPr>
              <a:t>implies a net cooling effect of clouds in the modern climate</a:t>
            </a:r>
          </a:p>
          <a:p>
            <a:pPr marL="342900" indent="-342900" algn="l" defTabSz="457200" eaLnBrk="1" fontAlgn="auto" hangingPunct="1">
              <a:spcBef>
                <a:spcPts val="0"/>
              </a:spcBef>
              <a:spcAft>
                <a:spcPts val="0"/>
              </a:spcAft>
            </a:pPr>
            <a:endParaRPr lang="en-US" sz="1800" dirty="0">
              <a:solidFill>
                <a:prstClr val="black"/>
              </a:solidFill>
              <a:latin typeface="News Gothic MT"/>
              <a:cs typeface="News Gothic MT"/>
            </a:endParaRPr>
          </a:p>
          <a:p>
            <a:pPr marL="342900" indent="-342900" algn="l" defTabSz="457200" eaLnBrk="1" fontAlgn="auto" hangingPunct="1">
              <a:spcBef>
                <a:spcPts val="0"/>
              </a:spcBef>
              <a:spcAft>
                <a:spcPts val="0"/>
              </a:spcAft>
            </a:pPr>
            <a:r>
              <a:rPr lang="en-US" sz="1800" dirty="0">
                <a:solidFill>
                  <a:prstClr val="black"/>
                </a:solidFill>
                <a:latin typeface="News Gothic MT"/>
                <a:cs typeface="News Gothic MT"/>
              </a:rPr>
              <a:t> 4) This </a:t>
            </a:r>
            <a:r>
              <a:rPr lang="en-US" sz="1800" dirty="0" err="1">
                <a:solidFill>
                  <a:prstClr val="black"/>
                </a:solidFill>
                <a:latin typeface="News Gothic MT"/>
                <a:cs typeface="News Gothic MT"/>
              </a:rPr>
              <a:t>doesn</a:t>
            </a:r>
            <a:r>
              <a:rPr lang="fr-FR" sz="1800" dirty="0">
                <a:solidFill>
                  <a:prstClr val="black"/>
                </a:solidFill>
                <a:latin typeface="News Gothic MT"/>
                <a:cs typeface="News Gothic MT"/>
              </a:rPr>
              <a:t>’</a:t>
            </a:r>
            <a:r>
              <a:rPr lang="en-US" sz="1800" dirty="0">
                <a:solidFill>
                  <a:prstClr val="black"/>
                </a:solidFill>
                <a:latin typeface="News Gothic MT"/>
                <a:cs typeface="News Gothic MT"/>
              </a:rPr>
              <a:t>t tell us anything about cloud </a:t>
            </a:r>
            <a:r>
              <a:rPr lang="en-US" sz="1800" i="1" dirty="0">
                <a:solidFill>
                  <a:prstClr val="black"/>
                </a:solidFill>
                <a:latin typeface="News Gothic MT"/>
                <a:cs typeface="News Gothic MT"/>
              </a:rPr>
              <a:t>feedback</a:t>
            </a:r>
            <a:r>
              <a:rPr lang="en-US" sz="1800" dirty="0">
                <a:solidFill>
                  <a:prstClr val="black"/>
                </a:solidFill>
                <a:latin typeface="News Gothic MT"/>
                <a:cs typeface="News Gothic MT"/>
              </a:rPr>
              <a:t>, but very difficult to figure out the changing residual between two very large and competing terms.  No simple theory allows us to determine the sign or magnitude of cloud feedback</a:t>
            </a:r>
          </a:p>
          <a:p>
            <a:pPr marL="342900" indent="-342900" algn="l" defTabSz="457200" eaLnBrk="1" fontAlgn="auto" hangingPunct="1">
              <a:spcBef>
                <a:spcPts val="0"/>
              </a:spcBef>
              <a:spcAft>
                <a:spcPts val="0"/>
              </a:spcAft>
            </a:pPr>
            <a:endParaRPr lang="en-US" sz="1800" dirty="0">
              <a:solidFill>
                <a:prstClr val="black"/>
              </a:solidFill>
              <a:latin typeface="News Gothic MT"/>
              <a:cs typeface="News Gothic MT"/>
            </a:endParaRPr>
          </a:p>
          <a:p>
            <a:pPr marL="342900" indent="-342900" algn="l" defTabSz="457200" eaLnBrk="1" fontAlgn="auto" hangingPunct="1">
              <a:spcBef>
                <a:spcPts val="0"/>
              </a:spcBef>
              <a:spcAft>
                <a:spcPts val="0"/>
              </a:spcAft>
            </a:pPr>
            <a:r>
              <a:rPr lang="en-US" sz="1800" dirty="0">
                <a:solidFill>
                  <a:prstClr val="black"/>
                </a:solidFill>
                <a:latin typeface="News Gothic MT"/>
                <a:cs typeface="News Gothic MT"/>
              </a:rPr>
              <a:t> 5) </a:t>
            </a:r>
            <a:r>
              <a:rPr lang="en-US" sz="1800" dirty="0">
                <a:solidFill>
                  <a:srgbClr val="C00000"/>
                </a:solidFill>
                <a:latin typeface="News Gothic MT"/>
                <a:cs typeface="News Gothic MT"/>
              </a:rPr>
              <a:t>Cloud feedback, especially the shortwave component, is responsible for a substantial amount of spread in climate sensitivity estimates, </a:t>
            </a:r>
            <a:r>
              <a:rPr lang="en-US" sz="1800" dirty="0">
                <a:solidFill>
                  <a:prstClr val="black"/>
                </a:solidFill>
                <a:latin typeface="News Gothic MT"/>
                <a:cs typeface="News Gothic MT"/>
              </a:rPr>
              <a:t>and thus in the future response</a:t>
            </a:r>
          </a:p>
          <a:p>
            <a:pPr algn="l" defTabSz="457200" eaLnBrk="1" fontAlgn="auto" hangingPunct="1">
              <a:spcBef>
                <a:spcPts val="0"/>
              </a:spcBef>
              <a:spcAft>
                <a:spcPts val="0"/>
              </a:spcAft>
            </a:pPr>
            <a:endParaRPr lang="en-US" sz="2000" dirty="0">
              <a:solidFill>
                <a:prstClr val="black"/>
              </a:solidFill>
              <a:latin typeface="News Gothic MT"/>
              <a:cs typeface="News Gothic MT"/>
            </a:endParaRPr>
          </a:p>
        </p:txBody>
      </p:sp>
    </p:spTree>
    <p:extLst>
      <p:ext uri="{BB962C8B-B14F-4D97-AF65-F5344CB8AC3E}">
        <p14:creationId xmlns:p14="http://schemas.microsoft.com/office/powerpoint/2010/main" val="336775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3812" y="685800"/>
            <a:ext cx="6986588" cy="6013744"/>
            <a:chOff x="709613" y="533400"/>
            <a:chExt cx="7724775" cy="7613944"/>
          </a:xfrm>
        </p:grpSpPr>
        <p:pic>
          <p:nvPicPr>
            <p:cNvPr id="289798" name="Picture 6"/>
            <p:cNvPicPr>
              <a:picLocks noChangeAspect="1" noChangeArrowheads="1"/>
            </p:cNvPicPr>
            <p:nvPr/>
          </p:nvPicPr>
          <p:blipFill>
            <a:blip r:embed="rId3" cstate="print"/>
            <a:srcRect/>
            <a:stretch>
              <a:fillRect/>
            </a:stretch>
          </p:blipFill>
          <p:spPr bwMode="auto">
            <a:xfrm>
              <a:off x="709613" y="533400"/>
              <a:ext cx="7724775" cy="3810000"/>
            </a:xfrm>
            <a:prstGeom prst="rect">
              <a:avLst/>
            </a:prstGeom>
            <a:noFill/>
            <a:ln w="9525">
              <a:noFill/>
              <a:miter lim="800000"/>
              <a:headEnd/>
              <a:tailEnd/>
            </a:ln>
          </p:spPr>
        </p:pic>
        <p:pic>
          <p:nvPicPr>
            <p:cNvPr id="289799" name="Picture 7"/>
            <p:cNvPicPr>
              <a:picLocks noChangeAspect="1" noChangeArrowheads="1"/>
            </p:cNvPicPr>
            <p:nvPr/>
          </p:nvPicPr>
          <p:blipFill>
            <a:blip r:embed="rId4" cstate="print"/>
            <a:srcRect/>
            <a:stretch>
              <a:fillRect/>
            </a:stretch>
          </p:blipFill>
          <p:spPr bwMode="auto">
            <a:xfrm>
              <a:off x="709613" y="4289719"/>
              <a:ext cx="7724775" cy="3857625"/>
            </a:xfrm>
            <a:prstGeom prst="rect">
              <a:avLst/>
            </a:prstGeom>
            <a:noFill/>
            <a:ln w="9525">
              <a:noFill/>
              <a:miter lim="800000"/>
              <a:headEnd/>
              <a:tailEnd/>
            </a:ln>
          </p:spPr>
        </p:pic>
      </p:grpSp>
      <p:sp>
        <p:nvSpPr>
          <p:cNvPr id="5" name="TextBox 4"/>
          <p:cNvSpPr txBox="1"/>
          <p:nvPr/>
        </p:nvSpPr>
        <p:spPr>
          <a:xfrm>
            <a:off x="6553200" y="6400800"/>
            <a:ext cx="2743200" cy="338554"/>
          </a:xfrm>
          <a:prstGeom prst="rect">
            <a:avLst/>
          </a:prstGeom>
          <a:noFill/>
        </p:spPr>
        <p:txBody>
          <a:bodyPr wrap="square" rtlCol="0">
            <a:spAutoFit/>
          </a:bodyPr>
          <a:lstStyle/>
          <a:p>
            <a:r>
              <a:rPr lang="en-US" sz="1600" dirty="0">
                <a:solidFill>
                  <a:srgbClr val="000000"/>
                </a:solidFill>
                <a:latin typeface="Calibri"/>
              </a:rPr>
              <a:t>IPCC 2007</a:t>
            </a:r>
          </a:p>
        </p:txBody>
      </p:sp>
      <p:sp>
        <p:nvSpPr>
          <p:cNvPr id="6" name="Rectangle 2"/>
          <p:cNvSpPr txBox="1">
            <a:spLocks noChangeArrowheads="1"/>
          </p:cNvSpPr>
          <p:nvPr/>
        </p:nvSpPr>
        <p:spPr>
          <a:xfrm>
            <a:off x="-457200" y="0"/>
            <a:ext cx="9144000" cy="685800"/>
          </a:xfrm>
          <a:prstGeom prst="rect">
            <a:avLst/>
          </a:prstGeom>
          <a:effectLst>
            <a:outerShdw blurRad="50800" dist="38100" dir="2700000" algn="tl" rotWithShape="0">
              <a:prstClr val="black"/>
            </a:outerShdw>
          </a:effectLst>
        </p:spPr>
        <p:txBody>
          <a:bodyPr/>
          <a:lstStyle/>
          <a:p>
            <a:pPr>
              <a:defRPr/>
            </a:pPr>
            <a:r>
              <a:rPr lang="en-US" sz="2400" b="1" kern="0" dirty="0">
                <a:solidFill>
                  <a:srgbClr val="FF3300"/>
                </a:solidFill>
                <a:latin typeface="Arial" charset="0"/>
                <a:ea typeface="SimSun" pitchFamily="2" charset="-122"/>
              </a:rPr>
              <a:t>Model-simulated Cloud Amount Changes: </a:t>
            </a:r>
          </a:p>
          <a:p>
            <a:pPr>
              <a:defRPr/>
            </a:pPr>
            <a:r>
              <a:rPr lang="en-US" sz="2400" b="1" kern="0" dirty="0">
                <a:solidFill>
                  <a:srgbClr val="FF3300"/>
                </a:solidFill>
                <a:latin typeface="Arial" charset="0"/>
                <a:ea typeface="SimSun" pitchFamily="2" charset="-122"/>
              </a:rPr>
              <a:t>2080-2090 minus 1980-1990</a:t>
            </a:r>
          </a:p>
        </p:txBody>
      </p:sp>
      <p:sp>
        <p:nvSpPr>
          <p:cNvPr id="7" name="TextBox 6"/>
          <p:cNvSpPr txBox="1"/>
          <p:nvPr/>
        </p:nvSpPr>
        <p:spPr>
          <a:xfrm>
            <a:off x="6916316" y="1524000"/>
            <a:ext cx="2299027" cy="1631216"/>
          </a:xfrm>
          <a:prstGeom prst="rect">
            <a:avLst/>
          </a:prstGeom>
          <a:noFill/>
        </p:spPr>
        <p:txBody>
          <a:bodyPr wrap="none" rtlCol="0">
            <a:spAutoFit/>
          </a:bodyPr>
          <a:lstStyle/>
          <a:p>
            <a:pPr algn="l">
              <a:buFont typeface="Arial" pitchFamily="34" charset="0"/>
              <a:buChar char="•"/>
            </a:pPr>
            <a:r>
              <a:rPr lang="en-US" sz="2000" dirty="0">
                <a:solidFill>
                  <a:srgbClr val="000000"/>
                </a:solidFill>
              </a:rPr>
              <a:t>Decreases in low and</a:t>
            </a:r>
          </a:p>
          <a:p>
            <a:pPr algn="l"/>
            <a:r>
              <a:rPr lang="en-US" sz="2000" dirty="0">
                <a:solidFill>
                  <a:srgbClr val="000000"/>
                </a:solidFill>
              </a:rPr>
              <a:t>  mid-level clouds</a:t>
            </a:r>
          </a:p>
          <a:p>
            <a:pPr algn="l">
              <a:buFont typeface="Arial" pitchFamily="34" charset="0"/>
              <a:buChar char="•"/>
            </a:pPr>
            <a:r>
              <a:rPr lang="en-US" sz="2000" dirty="0">
                <a:solidFill>
                  <a:srgbClr val="000000"/>
                </a:solidFill>
              </a:rPr>
              <a:t>Increases in high </a:t>
            </a:r>
          </a:p>
          <a:p>
            <a:pPr algn="l"/>
            <a:r>
              <a:rPr lang="en-US" sz="2000" dirty="0">
                <a:solidFill>
                  <a:srgbClr val="000000"/>
                </a:solidFill>
              </a:rPr>
              <a:t>  clouds due to upward</a:t>
            </a:r>
          </a:p>
          <a:p>
            <a:pPr algn="l"/>
            <a:r>
              <a:rPr lang="en-US" sz="2000" dirty="0">
                <a:solidFill>
                  <a:srgbClr val="000000"/>
                </a:solidFill>
              </a:rPr>
              <a:t>  shift of convection</a:t>
            </a:r>
          </a:p>
        </p:txBody>
      </p:sp>
      <p:sp>
        <p:nvSpPr>
          <p:cNvPr id="8" name="TextBox 7"/>
          <p:cNvSpPr txBox="1"/>
          <p:nvPr/>
        </p:nvSpPr>
        <p:spPr>
          <a:xfrm>
            <a:off x="6934200" y="4467761"/>
            <a:ext cx="2287806" cy="1631216"/>
          </a:xfrm>
          <a:prstGeom prst="rect">
            <a:avLst/>
          </a:prstGeom>
          <a:noFill/>
        </p:spPr>
        <p:txBody>
          <a:bodyPr wrap="none" rtlCol="0">
            <a:spAutoFit/>
          </a:bodyPr>
          <a:lstStyle/>
          <a:p>
            <a:pPr algn="l">
              <a:buFont typeface="Arial" pitchFamily="34" charset="0"/>
              <a:buChar char="•"/>
            </a:pPr>
            <a:r>
              <a:rPr lang="en-US" sz="2000" dirty="0">
                <a:solidFill>
                  <a:srgbClr val="000000"/>
                </a:solidFill>
              </a:rPr>
              <a:t>Total cloud amount</a:t>
            </a:r>
          </a:p>
          <a:p>
            <a:pPr algn="l"/>
            <a:r>
              <a:rPr lang="en-US" sz="2000" dirty="0">
                <a:solidFill>
                  <a:srgbClr val="000000"/>
                </a:solidFill>
              </a:rPr>
              <a:t>  increases at high-</a:t>
            </a:r>
          </a:p>
          <a:p>
            <a:pPr algn="l"/>
            <a:r>
              <a:rPr lang="en-US" sz="2000" dirty="0">
                <a:solidFill>
                  <a:srgbClr val="000000"/>
                </a:solidFill>
              </a:rPr>
              <a:t>  latitudes, but </a:t>
            </a:r>
          </a:p>
          <a:p>
            <a:pPr algn="l"/>
            <a:r>
              <a:rPr lang="en-US" sz="2000" dirty="0">
                <a:solidFill>
                  <a:srgbClr val="000000"/>
                </a:solidFill>
              </a:rPr>
              <a:t>  decreases at mid-low</a:t>
            </a:r>
          </a:p>
          <a:p>
            <a:pPr algn="l"/>
            <a:r>
              <a:rPr lang="en-US" sz="2000" dirty="0">
                <a:solidFill>
                  <a:srgbClr val="000000"/>
                </a:solidFill>
              </a:rPr>
              <a:t>  latitudes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53200" y="6400800"/>
            <a:ext cx="2743200" cy="338554"/>
          </a:xfrm>
          <a:prstGeom prst="rect">
            <a:avLst/>
          </a:prstGeom>
          <a:noFill/>
        </p:spPr>
        <p:txBody>
          <a:bodyPr wrap="square" rtlCol="0">
            <a:spAutoFit/>
          </a:bodyPr>
          <a:lstStyle/>
          <a:p>
            <a:r>
              <a:rPr lang="en-US" sz="1600" dirty="0">
                <a:solidFill>
                  <a:srgbClr val="000000"/>
                </a:solidFill>
                <a:latin typeface="Calibri"/>
              </a:rPr>
              <a:t>IPCC 2007</a:t>
            </a:r>
          </a:p>
        </p:txBody>
      </p:sp>
      <p:sp>
        <p:nvSpPr>
          <p:cNvPr id="7" name="Rectangle 2"/>
          <p:cNvSpPr txBox="1">
            <a:spLocks noChangeArrowheads="1"/>
          </p:cNvSpPr>
          <p:nvPr/>
        </p:nvSpPr>
        <p:spPr>
          <a:xfrm>
            <a:off x="-152400" y="228600"/>
            <a:ext cx="9144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Cloud Radiative Forcing Changes</a:t>
            </a:r>
          </a:p>
          <a:p>
            <a:pPr>
              <a:defRPr/>
            </a:pPr>
            <a:r>
              <a:rPr lang="en-US" b="1" kern="0" dirty="0">
                <a:solidFill>
                  <a:srgbClr val="FF3300"/>
                </a:solidFill>
                <a:latin typeface="Arial" charset="0"/>
                <a:ea typeface="SimSun" pitchFamily="2" charset="-122"/>
              </a:rPr>
              <a:t>2080-2090 minus 1980-1990</a:t>
            </a:r>
          </a:p>
        </p:txBody>
      </p:sp>
      <p:sp>
        <p:nvSpPr>
          <p:cNvPr id="8" name="TextBox 7"/>
          <p:cNvSpPr txBox="1"/>
          <p:nvPr/>
        </p:nvSpPr>
        <p:spPr>
          <a:xfrm>
            <a:off x="3352800" y="5638800"/>
            <a:ext cx="2743200" cy="338554"/>
          </a:xfrm>
          <a:prstGeom prst="rect">
            <a:avLst/>
          </a:prstGeom>
          <a:noFill/>
        </p:spPr>
        <p:txBody>
          <a:bodyPr wrap="square" rtlCol="0">
            <a:spAutoFit/>
          </a:bodyPr>
          <a:lstStyle/>
          <a:p>
            <a:r>
              <a:rPr lang="en-US" sz="1600" dirty="0">
                <a:solidFill>
                  <a:srgbClr val="000000"/>
                </a:solidFill>
                <a:latin typeface="Calibri"/>
              </a:rPr>
              <a:t>CMIP3 Model Index</a:t>
            </a:r>
          </a:p>
        </p:txBody>
      </p:sp>
      <p:grpSp>
        <p:nvGrpSpPr>
          <p:cNvPr id="2" name="Group 14"/>
          <p:cNvGrpSpPr/>
          <p:nvPr/>
        </p:nvGrpSpPr>
        <p:grpSpPr>
          <a:xfrm>
            <a:off x="838200" y="1371600"/>
            <a:ext cx="7400925" cy="5005752"/>
            <a:chOff x="1285875" y="1395048"/>
            <a:chExt cx="6744723" cy="4472352"/>
          </a:xfrm>
        </p:grpSpPr>
        <p:grpSp>
          <p:nvGrpSpPr>
            <p:cNvPr id="3" name="Group 4"/>
            <p:cNvGrpSpPr/>
            <p:nvPr/>
          </p:nvGrpSpPr>
          <p:grpSpPr>
            <a:xfrm>
              <a:off x="1285875" y="1395048"/>
              <a:ext cx="6572250" cy="4472352"/>
              <a:chOff x="1285875" y="304800"/>
              <a:chExt cx="6572250" cy="4472352"/>
            </a:xfrm>
          </p:grpSpPr>
          <p:pic>
            <p:nvPicPr>
              <p:cNvPr id="290818" name="Picture 2"/>
              <p:cNvPicPr>
                <a:picLocks noChangeAspect="1" noChangeArrowheads="1"/>
              </p:cNvPicPr>
              <p:nvPr/>
            </p:nvPicPr>
            <p:blipFill>
              <a:blip r:embed="rId3" cstate="print"/>
              <a:srcRect/>
              <a:stretch>
                <a:fillRect/>
              </a:stretch>
            </p:blipFill>
            <p:spPr bwMode="auto">
              <a:xfrm>
                <a:off x="1285875" y="304800"/>
                <a:ext cx="6572250" cy="3733800"/>
              </a:xfrm>
              <a:prstGeom prst="rect">
                <a:avLst/>
              </a:prstGeom>
              <a:noFill/>
              <a:ln w="9525">
                <a:noFill/>
                <a:miter lim="800000"/>
                <a:headEnd/>
                <a:tailEnd/>
              </a:ln>
            </p:spPr>
          </p:pic>
          <p:pic>
            <p:nvPicPr>
              <p:cNvPr id="290819" name="Picture 3"/>
              <p:cNvPicPr>
                <a:picLocks noChangeAspect="1" noChangeArrowheads="1"/>
              </p:cNvPicPr>
              <p:nvPr/>
            </p:nvPicPr>
            <p:blipFill>
              <a:blip r:embed="rId4" cstate="print"/>
              <a:srcRect/>
              <a:stretch>
                <a:fillRect/>
              </a:stretch>
            </p:blipFill>
            <p:spPr bwMode="auto">
              <a:xfrm>
                <a:off x="1339362" y="4040552"/>
                <a:ext cx="6515100" cy="736600"/>
              </a:xfrm>
              <a:prstGeom prst="rect">
                <a:avLst/>
              </a:prstGeom>
              <a:noFill/>
              <a:ln w="9525">
                <a:noFill/>
                <a:miter lim="800000"/>
                <a:headEnd/>
                <a:tailEnd/>
              </a:ln>
            </p:spPr>
          </p:pic>
        </p:grpSp>
        <p:sp>
          <p:nvSpPr>
            <p:cNvPr id="9" name="TextBox 8"/>
            <p:cNvSpPr txBox="1"/>
            <p:nvPr/>
          </p:nvSpPr>
          <p:spPr>
            <a:xfrm>
              <a:off x="3467426" y="4277380"/>
              <a:ext cx="4563172" cy="523220"/>
            </a:xfrm>
            <a:prstGeom prst="rect">
              <a:avLst/>
            </a:prstGeom>
            <a:noFill/>
          </p:spPr>
          <p:txBody>
            <a:bodyPr wrap="none" rtlCol="0">
              <a:spAutoFit/>
            </a:bodyPr>
            <a:lstStyle/>
            <a:p>
              <a:pPr algn="l"/>
              <a:r>
                <a:rPr lang="en-US" sz="1800" b="1" dirty="0">
                  <a:solidFill>
                    <a:srgbClr val="000000"/>
                  </a:solidFill>
                </a:rPr>
                <a:t>Reduced CRF </a:t>
              </a:r>
              <a:r>
                <a:rPr lang="en-US" sz="1800" b="1" dirty="0">
                  <a:solidFill>
                    <a:srgbClr val="000000"/>
                  </a:solidFill>
                  <a:sym typeface="Wingdings" pitchFamily="2" charset="2"/>
                </a:rPr>
                <a:t> A positive (warming) feedback</a:t>
              </a:r>
              <a:r>
                <a:rPr lang="en-US" dirty="0">
                  <a:solidFill>
                    <a:srgbClr val="000000"/>
                  </a:solidFill>
                </a:rPr>
                <a:t> </a:t>
              </a:r>
            </a:p>
          </p:txBody>
        </p:sp>
        <p:sp>
          <p:nvSpPr>
            <p:cNvPr id="10" name="TextBox 9"/>
            <p:cNvSpPr txBox="1"/>
            <p:nvPr/>
          </p:nvSpPr>
          <p:spPr>
            <a:xfrm>
              <a:off x="3066534" y="1944132"/>
              <a:ext cx="3745641" cy="523220"/>
            </a:xfrm>
            <a:prstGeom prst="rect">
              <a:avLst/>
            </a:prstGeom>
            <a:noFill/>
          </p:spPr>
          <p:txBody>
            <a:bodyPr wrap="none" rtlCol="0">
              <a:spAutoFit/>
            </a:bodyPr>
            <a:lstStyle/>
            <a:p>
              <a:pPr algn="l"/>
              <a:r>
                <a:rPr lang="en-US" sz="1800" b="1" dirty="0">
                  <a:solidFill>
                    <a:srgbClr val="000000"/>
                  </a:solidFill>
                </a:rPr>
                <a:t>Increased CRF </a:t>
              </a:r>
              <a:r>
                <a:rPr lang="en-US" sz="1800" b="1" dirty="0">
                  <a:solidFill>
                    <a:srgbClr val="000000"/>
                  </a:solidFill>
                  <a:sym typeface="Wingdings" pitchFamily="2" charset="2"/>
                </a:rPr>
                <a:t> A negative feedback</a:t>
              </a:r>
              <a:r>
                <a:rPr lang="en-US" dirty="0">
                  <a:solidFill>
                    <a:srgbClr val="000000"/>
                  </a:solidFill>
                </a:rPr>
                <a:t> </a:t>
              </a:r>
            </a:p>
          </p:txBody>
        </p:sp>
        <p:cxnSp>
          <p:nvCxnSpPr>
            <p:cNvPr id="12" name="Straight Arrow Connector 11"/>
            <p:cNvCxnSpPr/>
            <p:nvPr/>
          </p:nvCxnSpPr>
          <p:spPr bwMode="auto">
            <a:xfrm>
              <a:off x="6629400" y="2286000"/>
              <a:ext cx="381000" cy="762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4" name="Straight Arrow Connector 13"/>
            <p:cNvCxnSpPr/>
            <p:nvPr/>
          </p:nvCxnSpPr>
          <p:spPr bwMode="auto">
            <a:xfrm flipH="1" flipV="1">
              <a:off x="3243646" y="4337222"/>
              <a:ext cx="267026" cy="19559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grpSp>
      <p:sp>
        <p:nvSpPr>
          <p:cNvPr id="13" name="TextBox 12"/>
          <p:cNvSpPr txBox="1"/>
          <p:nvPr/>
        </p:nvSpPr>
        <p:spPr>
          <a:xfrm>
            <a:off x="1408696" y="6400800"/>
            <a:ext cx="4892686" cy="400110"/>
          </a:xfrm>
          <a:prstGeom prst="rect">
            <a:avLst/>
          </a:prstGeom>
          <a:noFill/>
        </p:spPr>
        <p:txBody>
          <a:bodyPr wrap="none" rtlCol="0">
            <a:spAutoFit/>
          </a:bodyPr>
          <a:lstStyle/>
          <a:p>
            <a:r>
              <a:rPr lang="en-US" sz="2000" b="1" dirty="0">
                <a:solidFill>
                  <a:srgbClr val="C00000"/>
                </a:solidFill>
              </a:rPr>
              <a:t>Note: Net CRF is negative (cooling) of ~20W/m</a:t>
            </a:r>
            <a:r>
              <a:rPr lang="en-US" sz="2000" b="1" baseline="30000" dirty="0">
                <a:solidFill>
                  <a:srgbClr val="C00000"/>
                </a:solidFill>
              </a:rPr>
              <a:t>2</a:t>
            </a:r>
          </a:p>
        </p:txBody>
      </p:sp>
      <p:sp>
        <p:nvSpPr>
          <p:cNvPr id="15" name="TextBox 14">
            <a:extLst>
              <a:ext uri="{FF2B5EF4-FFF2-40B4-BE49-F238E27FC236}">
                <a16:creationId xmlns:a16="http://schemas.microsoft.com/office/drawing/2014/main" id="{4E0070AE-3388-485E-A249-420DEDE4C378}"/>
              </a:ext>
            </a:extLst>
          </p:cNvPr>
          <p:cNvSpPr txBox="1"/>
          <p:nvPr/>
        </p:nvSpPr>
        <p:spPr>
          <a:xfrm>
            <a:off x="3581400" y="6090621"/>
            <a:ext cx="2610074" cy="338554"/>
          </a:xfrm>
          <a:prstGeom prst="rect">
            <a:avLst/>
          </a:prstGeom>
          <a:noFill/>
        </p:spPr>
        <p:txBody>
          <a:bodyPr wrap="square">
            <a:spAutoFit/>
          </a:bodyPr>
          <a:lstStyle/>
          <a:p>
            <a:r>
              <a:rPr lang="en-US" sz="1600" dirty="0">
                <a:solidFill>
                  <a:srgbClr val="000000"/>
                </a:solidFill>
                <a:sym typeface="Wingdings" pitchFamily="2" charset="2"/>
              </a:rPr>
              <a:t>Model Index</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www.atmosedu.com/Geol390/figures/box%2002-02.jpg"/>
          <p:cNvPicPr>
            <a:picLocks noChangeAspect="1" noChangeArrowheads="1"/>
          </p:cNvPicPr>
          <p:nvPr/>
        </p:nvPicPr>
        <p:blipFill>
          <a:blip r:embed="rId2" cstate="print"/>
          <a:srcRect/>
          <a:stretch>
            <a:fillRect/>
          </a:stretch>
        </p:blipFill>
        <p:spPr bwMode="auto">
          <a:xfrm>
            <a:off x="838200" y="625475"/>
            <a:ext cx="7086442" cy="6080125"/>
          </a:xfrm>
          <a:prstGeom prst="rect">
            <a:avLst/>
          </a:prstGeom>
          <a:noFill/>
        </p:spPr>
      </p:pic>
      <p:sp>
        <p:nvSpPr>
          <p:cNvPr id="5" name="TextBox 4"/>
          <p:cNvSpPr txBox="1"/>
          <p:nvPr/>
        </p:nvSpPr>
        <p:spPr>
          <a:xfrm>
            <a:off x="1219200" y="162580"/>
            <a:ext cx="7538859" cy="1261884"/>
          </a:xfrm>
          <a:prstGeom prst="rect">
            <a:avLst/>
          </a:prstGeom>
          <a:noFill/>
        </p:spPr>
        <p:txBody>
          <a:bodyPr wrap="none" rtlCol="0">
            <a:spAutoFit/>
          </a:bodyPr>
          <a:lstStyle/>
          <a:p>
            <a:pPr algn="l" eaLnBrk="1" fontAlgn="auto" hangingPunct="1">
              <a:spcBef>
                <a:spcPts val="0"/>
              </a:spcBef>
              <a:spcAft>
                <a:spcPts val="0"/>
              </a:spcAft>
            </a:pPr>
            <a:r>
              <a:rPr lang="en-US" b="1" dirty="0">
                <a:solidFill>
                  <a:srgbClr val="FF0000"/>
                </a:solidFill>
                <a:latin typeface="Calibri"/>
              </a:rPr>
              <a:t>Snow-ice albedo positive feedback </a:t>
            </a:r>
            <a:r>
              <a:rPr lang="en-US" sz="2400" b="1" dirty="0">
                <a:solidFill>
                  <a:schemeClr val="tx1"/>
                </a:solidFill>
                <a:latin typeface="Calibri"/>
              </a:rPr>
              <a:t>(fast for snow &amp;</a:t>
            </a:r>
          </a:p>
          <a:p>
            <a:pPr algn="l" eaLnBrk="1" fontAlgn="auto" hangingPunct="1">
              <a:spcBef>
                <a:spcPts val="0"/>
              </a:spcBef>
              <a:spcAft>
                <a:spcPts val="0"/>
              </a:spcAft>
            </a:pPr>
            <a:r>
              <a:rPr lang="en-US" sz="2400" b="1" dirty="0">
                <a:solidFill>
                  <a:schemeClr val="tx1"/>
                </a:solidFill>
                <a:latin typeface="Calibri"/>
              </a:rPr>
              <a:t>					           sea-ice, slow</a:t>
            </a:r>
          </a:p>
          <a:p>
            <a:pPr algn="l" eaLnBrk="1" fontAlgn="auto" hangingPunct="1">
              <a:spcBef>
                <a:spcPts val="0"/>
              </a:spcBef>
              <a:spcAft>
                <a:spcPts val="0"/>
              </a:spcAft>
            </a:pPr>
            <a:r>
              <a:rPr lang="en-US" sz="2400" b="1" dirty="0">
                <a:solidFill>
                  <a:schemeClr val="tx1"/>
                </a:solidFill>
                <a:latin typeface="Calibri"/>
              </a:rPr>
              <a:t> 					           for ice-sheets)</a:t>
            </a:r>
          </a:p>
        </p:txBody>
      </p:sp>
      <p:sp>
        <p:nvSpPr>
          <p:cNvPr id="4" name="TextBox 3"/>
          <p:cNvSpPr txBox="1"/>
          <p:nvPr/>
        </p:nvSpPr>
        <p:spPr>
          <a:xfrm>
            <a:off x="3985209" y="2895600"/>
            <a:ext cx="891591" cy="1862048"/>
          </a:xfrm>
          <a:prstGeom prst="rect">
            <a:avLst/>
          </a:prstGeom>
          <a:noFill/>
        </p:spPr>
        <p:txBody>
          <a:bodyPr wrap="none" rtlCol="0">
            <a:spAutoFit/>
          </a:bodyPr>
          <a:lstStyle/>
          <a:p>
            <a:r>
              <a:rPr lang="en-US" sz="11500" dirty="0">
                <a:solidFill>
                  <a:srgbClr val="FF0000"/>
                </a:solidFill>
              </a:rPr>
              <a:t>+</a:t>
            </a:r>
            <a:endParaRPr lang="en-US" sz="4000" dirty="0">
              <a:solidFill>
                <a:srgbClr val="FF0000"/>
              </a:solidFill>
            </a:endParaRPr>
          </a:p>
        </p:txBody>
      </p:sp>
      <p:sp>
        <p:nvSpPr>
          <p:cNvPr id="6" name="TextBox 5"/>
          <p:cNvSpPr txBox="1"/>
          <p:nvPr/>
        </p:nvSpPr>
        <p:spPr>
          <a:xfrm>
            <a:off x="76200" y="1905000"/>
            <a:ext cx="2036776" cy="2246769"/>
          </a:xfrm>
          <a:prstGeom prst="rect">
            <a:avLst/>
          </a:prstGeom>
          <a:noFill/>
        </p:spPr>
        <p:txBody>
          <a:bodyPr wrap="none" rtlCol="0">
            <a:spAutoFit/>
          </a:bodyPr>
          <a:lstStyle/>
          <a:p>
            <a:pPr algn="l"/>
            <a:r>
              <a:rPr lang="en-US" sz="2000" b="1" dirty="0">
                <a:solidFill>
                  <a:srgbClr val="FF0000"/>
                </a:solidFill>
              </a:rPr>
              <a:t>Further increase</a:t>
            </a:r>
          </a:p>
          <a:p>
            <a:pPr algn="l"/>
            <a:r>
              <a:rPr lang="en-US" sz="2000" b="1" dirty="0">
                <a:solidFill>
                  <a:srgbClr val="FF0000"/>
                </a:solidFill>
              </a:rPr>
              <a:t>climate sensitivity,</a:t>
            </a:r>
          </a:p>
          <a:p>
            <a:pPr algn="l"/>
            <a:r>
              <a:rPr lang="en-US" sz="2000" b="1" dirty="0">
                <a:solidFill>
                  <a:srgbClr val="FF0000"/>
                </a:solidFill>
              </a:rPr>
              <a:t>mostly at high-lat.</a:t>
            </a:r>
          </a:p>
          <a:p>
            <a:pPr algn="l"/>
            <a:endParaRPr lang="en-US" sz="2000" b="1" dirty="0">
              <a:solidFill>
                <a:srgbClr val="FF0000"/>
              </a:solidFill>
            </a:endParaRPr>
          </a:p>
          <a:p>
            <a:pPr algn="l"/>
            <a:r>
              <a:rPr lang="en-US" sz="2000" b="1" dirty="0">
                <a:solidFill>
                  <a:srgbClr val="FF0000"/>
                </a:solidFill>
              </a:rPr>
              <a:t>Important for</a:t>
            </a:r>
          </a:p>
          <a:p>
            <a:pPr algn="l"/>
            <a:r>
              <a:rPr lang="en-US" sz="2000" b="1" dirty="0">
                <a:solidFill>
                  <a:srgbClr val="FF0000"/>
                </a:solidFill>
              </a:rPr>
              <a:t>formation of</a:t>
            </a:r>
          </a:p>
          <a:p>
            <a:pPr algn="l"/>
            <a:r>
              <a:rPr lang="en-US" sz="2000" b="1" dirty="0">
                <a:solidFill>
                  <a:srgbClr val="FF0000"/>
                </a:solidFill>
              </a:rPr>
              <a:t>ice ages.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F47E53-8F06-2A23-B6B3-D9984C98DF38}"/>
              </a:ext>
            </a:extLst>
          </p:cNvPr>
          <p:cNvSpPr>
            <a:spLocks noGrp="1"/>
          </p:cNvSpPr>
          <p:nvPr>
            <p:ph type="sldNum" sz="quarter" idx="12"/>
          </p:nvPr>
        </p:nvSpPr>
        <p:spPr/>
        <p:txBody>
          <a:bodyPr/>
          <a:lstStyle/>
          <a:p>
            <a:pPr>
              <a:defRPr/>
            </a:pPr>
            <a:fld id="{4CCA842F-4C99-4FF3-8840-EDECEE0536E7}" type="slidenum">
              <a:rPr lang="en-US" smtClean="0">
                <a:solidFill>
                  <a:srgbClr val="000000"/>
                </a:solidFill>
              </a:rPr>
              <a:pPr>
                <a:defRPr/>
              </a:pPr>
              <a:t>28</a:t>
            </a:fld>
            <a:endParaRPr lang="en-US">
              <a:solidFill>
                <a:srgbClr val="000000"/>
              </a:solidFill>
            </a:endParaRPr>
          </a:p>
        </p:txBody>
      </p:sp>
      <p:pic>
        <p:nvPicPr>
          <p:cNvPr id="7" name="Picture 6">
            <a:extLst>
              <a:ext uri="{FF2B5EF4-FFF2-40B4-BE49-F238E27FC236}">
                <a16:creationId xmlns:a16="http://schemas.microsoft.com/office/drawing/2014/main" id="{8BD348F8-A4B8-6404-C1F3-4C882F785200}"/>
              </a:ext>
            </a:extLst>
          </p:cNvPr>
          <p:cNvPicPr>
            <a:picLocks noChangeAspect="1"/>
          </p:cNvPicPr>
          <p:nvPr/>
        </p:nvPicPr>
        <p:blipFill>
          <a:blip r:embed="rId2"/>
          <a:stretch>
            <a:fillRect/>
          </a:stretch>
        </p:blipFill>
        <p:spPr>
          <a:xfrm>
            <a:off x="685800" y="62481"/>
            <a:ext cx="5730167" cy="6414519"/>
          </a:xfrm>
          <a:prstGeom prst="rect">
            <a:avLst/>
          </a:prstGeom>
        </p:spPr>
      </p:pic>
      <p:sp>
        <p:nvSpPr>
          <p:cNvPr id="9" name="TextBox 8">
            <a:extLst>
              <a:ext uri="{FF2B5EF4-FFF2-40B4-BE49-F238E27FC236}">
                <a16:creationId xmlns:a16="http://schemas.microsoft.com/office/drawing/2014/main" id="{CB0E7194-791C-E16A-E724-E62D0D2244CC}"/>
              </a:ext>
            </a:extLst>
          </p:cNvPr>
          <p:cNvSpPr txBox="1"/>
          <p:nvPr/>
        </p:nvSpPr>
        <p:spPr>
          <a:xfrm>
            <a:off x="3657600" y="6477000"/>
            <a:ext cx="1981200" cy="338554"/>
          </a:xfrm>
          <a:prstGeom prst="rect">
            <a:avLst/>
          </a:prstGeom>
          <a:noFill/>
        </p:spPr>
        <p:txBody>
          <a:bodyPr wrap="square">
            <a:spAutoFit/>
          </a:bodyPr>
          <a:lstStyle/>
          <a:p>
            <a:r>
              <a:rPr lang="en-US" sz="1600" dirty="0">
                <a:latin typeface="Calibri"/>
              </a:rPr>
              <a:t>Dai &amp; Jenkins (2023)</a:t>
            </a:r>
            <a:endParaRPr lang="en-US" sz="1600" dirty="0"/>
          </a:p>
        </p:txBody>
      </p:sp>
      <p:sp>
        <p:nvSpPr>
          <p:cNvPr id="11" name="TextBox 10">
            <a:extLst>
              <a:ext uri="{FF2B5EF4-FFF2-40B4-BE49-F238E27FC236}">
                <a16:creationId xmlns:a16="http://schemas.microsoft.com/office/drawing/2014/main" id="{885E2A51-CB40-FA24-7A3E-695FFC311F58}"/>
              </a:ext>
            </a:extLst>
          </p:cNvPr>
          <p:cNvSpPr txBox="1"/>
          <p:nvPr/>
        </p:nvSpPr>
        <p:spPr>
          <a:xfrm>
            <a:off x="6400800" y="533400"/>
            <a:ext cx="2819400" cy="2554545"/>
          </a:xfrm>
          <a:prstGeom prst="rect">
            <a:avLst/>
          </a:prstGeom>
          <a:noFill/>
        </p:spPr>
        <p:txBody>
          <a:bodyPr wrap="square">
            <a:spAutoFit/>
          </a:bodyPr>
          <a:lstStyle/>
          <a:p>
            <a:pPr algn="l"/>
            <a:r>
              <a:rPr lang="en-US" sz="2000" dirty="0">
                <a:solidFill>
                  <a:srgbClr val="C00000"/>
                </a:solidFill>
              </a:rPr>
              <a:t>Includes</a:t>
            </a:r>
          </a:p>
          <a:p>
            <a:pPr marL="514350" indent="-514350" algn="l">
              <a:buAutoNum type="arabicPeriod"/>
            </a:pPr>
            <a:r>
              <a:rPr lang="en-US" sz="2000" dirty="0">
                <a:solidFill>
                  <a:srgbClr val="C00000"/>
                </a:solidFill>
              </a:rPr>
              <a:t>Warm-season ice-albedo feedback</a:t>
            </a:r>
          </a:p>
          <a:p>
            <a:pPr marL="514350" indent="-514350" algn="l">
              <a:buAutoNum type="arabicPeriod"/>
            </a:pPr>
            <a:r>
              <a:rPr lang="en-US" sz="2000" dirty="0">
                <a:solidFill>
                  <a:srgbClr val="C00000"/>
                </a:solidFill>
              </a:rPr>
              <a:t>Ocean heat storage</a:t>
            </a:r>
          </a:p>
          <a:p>
            <a:pPr marL="514350" indent="-514350" algn="l">
              <a:buAutoNum type="arabicPeriod"/>
            </a:pPr>
            <a:r>
              <a:rPr lang="en-US" sz="2000" dirty="0">
                <a:solidFill>
                  <a:srgbClr val="C00000"/>
                </a:solidFill>
              </a:rPr>
              <a:t>Cold-season ice insulation effect</a:t>
            </a:r>
          </a:p>
          <a:p>
            <a:pPr marL="514350" indent="-514350" algn="l">
              <a:buAutoNum type="arabicPeriod"/>
            </a:pPr>
            <a:r>
              <a:rPr lang="en-US" sz="2000" dirty="0">
                <a:solidFill>
                  <a:srgbClr val="C00000"/>
                </a:solidFill>
              </a:rPr>
              <a:t>Ocean heat release</a:t>
            </a:r>
          </a:p>
          <a:p>
            <a:pPr algn="l"/>
            <a:endParaRPr lang="en-US" sz="2000" dirty="0"/>
          </a:p>
        </p:txBody>
      </p:sp>
    </p:spTree>
    <p:extLst>
      <p:ext uri="{BB962C8B-B14F-4D97-AF65-F5344CB8AC3E}">
        <p14:creationId xmlns:p14="http://schemas.microsoft.com/office/powerpoint/2010/main" val="339481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Putting it all together…</a:t>
            </a:r>
            <a:br>
              <a:rPr lang="en-US" dirty="0"/>
            </a:br>
            <a:r>
              <a:rPr lang="en-US" sz="4000" dirty="0"/>
              <a:t>for </a:t>
            </a:r>
            <a:r>
              <a:rPr lang="en-US" sz="4900" i="1" dirty="0" err="1"/>
              <a:t>f</a:t>
            </a:r>
            <a:r>
              <a:rPr lang="en-US" sz="4900" i="1" baseline="-25000" dirty="0" err="1"/>
              <a:t>r</a:t>
            </a:r>
            <a:r>
              <a:rPr lang="en-US" sz="4000" dirty="0"/>
              <a:t> of Roe (2009)</a:t>
            </a:r>
            <a:endParaRPr lang="en-US" dirty="0"/>
          </a:p>
        </p:txBody>
      </p:sp>
      <p:pic>
        <p:nvPicPr>
          <p:cNvPr id="3" name="Picture 2"/>
          <p:cNvPicPr>
            <a:picLocks noChangeAspect="1"/>
          </p:cNvPicPr>
          <p:nvPr/>
        </p:nvPicPr>
        <p:blipFill>
          <a:blip r:embed="rId2" cstate="print"/>
          <a:stretch>
            <a:fillRect/>
          </a:stretch>
        </p:blipFill>
        <p:spPr>
          <a:xfrm>
            <a:off x="25400" y="1447800"/>
            <a:ext cx="8661400" cy="4953000"/>
          </a:xfrm>
          <a:prstGeom prst="rect">
            <a:avLst/>
          </a:prstGeom>
        </p:spPr>
      </p:pic>
      <p:sp>
        <p:nvSpPr>
          <p:cNvPr id="4" name="TextBox 3"/>
          <p:cNvSpPr txBox="1"/>
          <p:nvPr/>
        </p:nvSpPr>
        <p:spPr>
          <a:xfrm>
            <a:off x="7112000" y="6350000"/>
            <a:ext cx="1707444" cy="381000"/>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Calibri"/>
              </a:rPr>
              <a:t>Roe (2009)</a:t>
            </a:r>
          </a:p>
        </p:txBody>
      </p:sp>
      <p:sp>
        <p:nvSpPr>
          <p:cNvPr id="5" name="Rectangle 4"/>
          <p:cNvSpPr/>
          <p:nvPr/>
        </p:nvSpPr>
        <p:spPr>
          <a:xfrm>
            <a:off x="1219745" y="6197025"/>
            <a:ext cx="5016117" cy="523220"/>
          </a:xfrm>
          <a:prstGeom prst="rect">
            <a:avLst/>
          </a:prstGeom>
        </p:spPr>
        <p:txBody>
          <a:bodyPr wrap="none">
            <a:spAutoFit/>
          </a:bodyPr>
          <a:lstStyle/>
          <a:p>
            <a:r>
              <a:rPr lang="en-US" i="1" dirty="0">
                <a:solidFill>
                  <a:srgbClr val="FF0000"/>
                </a:solidFill>
              </a:rPr>
              <a:t>Note: </a:t>
            </a:r>
            <a:r>
              <a:rPr lang="en-US" i="1" dirty="0" err="1">
                <a:solidFill>
                  <a:srgbClr val="FF0000"/>
                </a:solidFill>
              </a:rPr>
              <a:t>f</a:t>
            </a:r>
            <a:r>
              <a:rPr lang="en-US" i="1" baseline="-25000" dirty="0" err="1">
                <a:solidFill>
                  <a:srgbClr val="FF0000"/>
                </a:solidFill>
              </a:rPr>
              <a:t>h</a:t>
            </a:r>
            <a:r>
              <a:rPr lang="en-US" i="1" baseline="-25000" dirty="0">
                <a:solidFill>
                  <a:srgbClr val="FF0000"/>
                </a:solidFill>
              </a:rPr>
              <a:t> </a:t>
            </a:r>
            <a:r>
              <a:rPr lang="en-US" i="1" dirty="0">
                <a:solidFill>
                  <a:srgbClr val="FF0000"/>
                </a:solidFill>
              </a:rPr>
              <a:t>= 1/(1-f</a:t>
            </a:r>
            <a:r>
              <a:rPr lang="en-US" i="1" baseline="-25000" dirty="0">
                <a:solidFill>
                  <a:srgbClr val="FF0000"/>
                </a:solidFill>
              </a:rPr>
              <a:t>r</a:t>
            </a:r>
            <a:r>
              <a:rPr lang="en-US" i="1" dirty="0">
                <a:solidFill>
                  <a:srgbClr val="FF0000"/>
                </a:solidFill>
              </a:rPr>
              <a:t>), so for </a:t>
            </a:r>
            <a:r>
              <a:rPr lang="en-US" i="1" dirty="0" err="1">
                <a:solidFill>
                  <a:srgbClr val="FF0000"/>
                </a:solidFill>
              </a:rPr>
              <a:t>f</a:t>
            </a:r>
            <a:r>
              <a:rPr lang="en-US" i="1" baseline="-25000" dirty="0" err="1">
                <a:solidFill>
                  <a:srgbClr val="FF0000"/>
                </a:solidFill>
              </a:rPr>
              <a:t>r</a:t>
            </a:r>
            <a:r>
              <a:rPr lang="en-US" i="1" dirty="0">
                <a:solidFill>
                  <a:srgbClr val="FF0000"/>
                </a:solidFill>
              </a:rPr>
              <a:t>=0.5, </a:t>
            </a:r>
            <a:r>
              <a:rPr lang="en-US" i="1" dirty="0" err="1">
                <a:solidFill>
                  <a:srgbClr val="FF0000"/>
                </a:solidFill>
              </a:rPr>
              <a:t>f</a:t>
            </a:r>
            <a:r>
              <a:rPr lang="en-US" i="1" baseline="-25000" dirty="0" err="1">
                <a:solidFill>
                  <a:srgbClr val="FF0000"/>
                </a:solidFill>
              </a:rPr>
              <a:t>h</a:t>
            </a:r>
            <a:r>
              <a:rPr lang="en-US" i="1" dirty="0">
                <a:solidFill>
                  <a:srgbClr val="FF0000"/>
                </a:solidFill>
              </a:rPr>
              <a:t>=2.0</a:t>
            </a:r>
            <a:r>
              <a:rPr lang="en-US" sz="2400" i="1" baseline="-25000" dirty="0">
                <a:solidFill>
                  <a:srgbClr val="FF0000"/>
                </a:solidFill>
              </a:rPr>
              <a:t> </a:t>
            </a:r>
            <a:endParaRPr lang="en-US" sz="2400" dirty="0">
              <a:solidFill>
                <a:srgbClr val="FF0000"/>
              </a:solidFill>
            </a:endParaRPr>
          </a:p>
        </p:txBody>
      </p:sp>
      <p:sp>
        <p:nvSpPr>
          <p:cNvPr id="6" name="Rectangle 5"/>
          <p:cNvSpPr/>
          <p:nvPr/>
        </p:nvSpPr>
        <p:spPr>
          <a:xfrm rot="-5400000">
            <a:off x="195590" y="2115234"/>
            <a:ext cx="609601" cy="646331"/>
          </a:xfrm>
          <a:prstGeom prst="rect">
            <a:avLst/>
          </a:prstGeom>
        </p:spPr>
        <p:txBody>
          <a:bodyPr wrap="square">
            <a:spAutoFit/>
          </a:bodyPr>
          <a:lstStyle/>
          <a:p>
            <a:r>
              <a:rPr lang="en-US" sz="3600" b="1" i="1" dirty="0" err="1">
                <a:solidFill>
                  <a:srgbClr val="FF0000"/>
                </a:solidFill>
              </a:rPr>
              <a:t>f</a:t>
            </a:r>
            <a:r>
              <a:rPr lang="en-US" sz="3600" b="1" i="1" baseline="-25000" dirty="0" err="1">
                <a:solidFill>
                  <a:srgbClr val="FF0000"/>
                </a:solidFill>
              </a:rPr>
              <a:t>r</a:t>
            </a:r>
            <a:endParaRPr lang="en-US" sz="3600" b="1" dirty="0">
              <a:solidFill>
                <a:srgbClr val="FF0000"/>
              </a:solidFill>
            </a:endParaRPr>
          </a:p>
        </p:txBody>
      </p:sp>
    </p:spTree>
    <p:extLst>
      <p:ext uri="{BB962C8B-B14F-4D97-AF65-F5344CB8AC3E}">
        <p14:creationId xmlns:p14="http://schemas.microsoft.com/office/powerpoint/2010/main" val="76477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0A7240-FBC5-8CE9-E00C-5EFFF2B84D59}"/>
              </a:ext>
            </a:extLst>
          </p:cNvPr>
          <p:cNvSpPr>
            <a:spLocks noGrp="1"/>
          </p:cNvSpPr>
          <p:nvPr>
            <p:ph type="sldNum" sz="quarter" idx="12"/>
          </p:nvPr>
        </p:nvSpPr>
        <p:spPr/>
        <p:txBody>
          <a:bodyPr/>
          <a:lstStyle/>
          <a:p>
            <a:pPr>
              <a:defRPr/>
            </a:pPr>
            <a:fld id="{4CCA842F-4C99-4FF3-8840-EDECEE0536E7}" type="slidenum">
              <a:rPr lang="en-US" smtClean="0">
                <a:solidFill>
                  <a:srgbClr val="000000"/>
                </a:solidFill>
              </a:rPr>
              <a:pPr>
                <a:defRPr/>
              </a:pPr>
              <a:t>3</a:t>
            </a:fld>
            <a:endParaRPr lang="en-US">
              <a:solidFill>
                <a:srgbClr val="000000"/>
              </a:solidFill>
            </a:endParaRPr>
          </a:p>
        </p:txBody>
      </p:sp>
      <p:grpSp>
        <p:nvGrpSpPr>
          <p:cNvPr id="16" name="Group 15">
            <a:extLst>
              <a:ext uri="{FF2B5EF4-FFF2-40B4-BE49-F238E27FC236}">
                <a16:creationId xmlns:a16="http://schemas.microsoft.com/office/drawing/2014/main" id="{D4A03BE3-9527-8FDF-27EB-0B6AEE2533C8}"/>
              </a:ext>
            </a:extLst>
          </p:cNvPr>
          <p:cNvGrpSpPr/>
          <p:nvPr/>
        </p:nvGrpSpPr>
        <p:grpSpPr>
          <a:xfrm>
            <a:off x="1524000" y="1143000"/>
            <a:ext cx="6172200" cy="5257799"/>
            <a:chOff x="1447800" y="1143000"/>
            <a:chExt cx="6506808" cy="5638799"/>
          </a:xfrm>
        </p:grpSpPr>
        <p:pic>
          <p:nvPicPr>
            <p:cNvPr id="17" name="Picture 2" descr="http://www.atmosedu.com/Geol390/figures/box%2002-04.jpg">
              <a:extLst>
                <a:ext uri="{FF2B5EF4-FFF2-40B4-BE49-F238E27FC236}">
                  <a16:creationId xmlns:a16="http://schemas.microsoft.com/office/drawing/2014/main" id="{39548EBF-A665-4203-1914-0C371F3A0FA3}"/>
                </a:ext>
              </a:extLst>
            </p:cNvPr>
            <p:cNvPicPr>
              <a:picLocks noChangeAspect="1" noChangeArrowheads="1"/>
            </p:cNvPicPr>
            <p:nvPr/>
          </p:nvPicPr>
          <p:blipFill>
            <a:blip r:embed="rId2" cstate="print"/>
            <a:srcRect/>
            <a:stretch>
              <a:fillRect/>
            </a:stretch>
          </p:blipFill>
          <p:spPr bwMode="auto">
            <a:xfrm>
              <a:off x="1447800" y="1143000"/>
              <a:ext cx="6506808" cy="5638799"/>
            </a:xfrm>
            <a:prstGeom prst="rect">
              <a:avLst/>
            </a:prstGeom>
            <a:noFill/>
          </p:spPr>
        </p:pic>
        <p:sp>
          <p:nvSpPr>
            <p:cNvPr id="18" name="TextBox 17">
              <a:extLst>
                <a:ext uri="{FF2B5EF4-FFF2-40B4-BE49-F238E27FC236}">
                  <a16:creationId xmlns:a16="http://schemas.microsoft.com/office/drawing/2014/main" id="{FC5227E1-8F21-0AA3-AD09-FD273AFBB896}"/>
                </a:ext>
              </a:extLst>
            </p:cNvPr>
            <p:cNvSpPr txBox="1"/>
            <p:nvPr/>
          </p:nvSpPr>
          <p:spPr>
            <a:xfrm>
              <a:off x="5705341" y="4057518"/>
              <a:ext cx="2219459" cy="841702"/>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Increased surface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and atmospheric </a:t>
              </a:r>
              <a:r>
                <a:rPr kumimoji="0" lang="en-US" sz="2100" b="1" i="0" u="none" strike="noStrike" kern="0" cap="none" spc="0" normalizeH="0" baseline="0" noProof="0" dirty="0">
                  <a:ln>
                    <a:noFill/>
                  </a:ln>
                  <a:solidFill>
                    <a:prstClr val="black"/>
                  </a:solidFill>
                  <a:effectLst/>
                  <a:uLnTx/>
                  <a:uFillTx/>
                </a:rPr>
                <a:t>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dirty="0">
                <a:ln>
                  <a:noFill/>
                </a:ln>
                <a:solidFill>
                  <a:prstClr val="black"/>
                </a:solidFill>
                <a:effectLst/>
                <a:uLnTx/>
                <a:uFillTx/>
              </a:endParaRPr>
            </a:p>
          </p:txBody>
        </p:sp>
        <p:sp>
          <p:nvSpPr>
            <p:cNvPr id="19" name="TextBox 18">
              <a:extLst>
                <a:ext uri="{FF2B5EF4-FFF2-40B4-BE49-F238E27FC236}">
                  <a16:creationId xmlns:a16="http://schemas.microsoft.com/office/drawing/2014/main" id="{6F36C664-6757-167D-4A5B-D7A86A9C1A90}"/>
                </a:ext>
              </a:extLst>
            </p:cNvPr>
            <p:cNvSpPr txBox="1"/>
            <p:nvPr/>
          </p:nvSpPr>
          <p:spPr>
            <a:xfrm>
              <a:off x="3060612" y="5270940"/>
              <a:ext cx="1480664" cy="1369606"/>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Increased radiative cooling: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LW ~ </a:t>
              </a:r>
              <a:r>
                <a:rPr kumimoji="0" lang="en-US" sz="2000" b="1" i="0" u="none" strike="noStrike" kern="0" cap="none" spc="0" normalizeH="0" baseline="0" noProof="0" dirty="0">
                  <a:ln>
                    <a:noFill/>
                  </a:ln>
                  <a:solidFill>
                    <a:prstClr val="black"/>
                  </a:solidFill>
                  <a:effectLst/>
                  <a:uLnTx/>
                  <a:uFillTx/>
                  <a:sym typeface="Symbol"/>
                </a:rPr>
                <a:t></a:t>
              </a:r>
              <a:r>
                <a:rPr kumimoji="0" lang="en-US" sz="800" b="1" i="0" u="none" strike="noStrike" kern="0" cap="none" spc="0" normalizeH="0" baseline="0" noProof="0" dirty="0">
                  <a:ln>
                    <a:noFill/>
                  </a:ln>
                  <a:solidFill>
                    <a:prstClr val="black"/>
                  </a:solidFill>
                  <a:effectLst/>
                  <a:uLnTx/>
                  <a:uFillTx/>
                  <a:sym typeface="Symbol"/>
                </a:rPr>
                <a:t> </a:t>
              </a:r>
              <a:r>
                <a:rPr kumimoji="0" lang="en-US" sz="2000" b="1" i="0" u="none" strike="noStrike" kern="0" cap="none" spc="0" normalizeH="0" baseline="0" noProof="0" dirty="0">
                  <a:ln>
                    <a:noFill/>
                  </a:ln>
                  <a:solidFill>
                    <a:prstClr val="black"/>
                  </a:solidFill>
                  <a:effectLst/>
                  <a:uLnTx/>
                  <a:uFillTx/>
                  <a:sym typeface="Symbol"/>
                </a:rPr>
                <a:t>T</a:t>
              </a:r>
              <a:r>
                <a:rPr kumimoji="0" lang="en-US" sz="2000" b="1" i="0" u="none" strike="noStrike" kern="0" cap="none" spc="0" normalizeH="0" baseline="30000" noProof="0" dirty="0">
                  <a:ln>
                    <a:noFill/>
                  </a:ln>
                  <a:solidFill>
                    <a:prstClr val="black"/>
                  </a:solidFill>
                  <a:effectLst/>
                  <a:uLnTx/>
                  <a:uFillTx/>
                  <a:sym typeface="Symbol"/>
                </a:rPr>
                <a:t>4</a:t>
              </a:r>
              <a:endParaRPr kumimoji="0" lang="en-US" sz="2000" b="1" i="0" u="none" strike="noStrike" kern="0" cap="none" spc="0" normalizeH="0" baseline="3000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 b="1" i="0" u="none" strike="noStrike" kern="0" cap="none" spc="0" normalizeH="0" baseline="0" noProof="0" dirty="0">
                <a:ln>
                  <a:noFill/>
                </a:ln>
                <a:solidFill>
                  <a:prstClr val="black"/>
                </a:solidFill>
                <a:effectLst/>
                <a:uLnTx/>
                <a:uFillTx/>
              </a:endParaRPr>
            </a:p>
          </p:txBody>
        </p:sp>
        <p:sp>
          <p:nvSpPr>
            <p:cNvPr id="20" name="TextBox 19">
              <a:extLst>
                <a:ext uri="{FF2B5EF4-FFF2-40B4-BE49-F238E27FC236}">
                  <a16:creationId xmlns:a16="http://schemas.microsoft.com/office/drawing/2014/main" id="{D2FF434C-F1A2-8AEE-51C8-4A2740AB1B4A}"/>
                </a:ext>
              </a:extLst>
            </p:cNvPr>
            <p:cNvSpPr txBox="1"/>
            <p:nvPr/>
          </p:nvSpPr>
          <p:spPr>
            <a:xfrm>
              <a:off x="4254628" y="2813209"/>
              <a:ext cx="774572" cy="22159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800" b="0" i="0" u="none" strike="noStrike" kern="0" cap="none" spc="0" normalizeH="0" baseline="0" noProof="0" dirty="0">
                  <a:ln>
                    <a:noFill/>
                  </a:ln>
                  <a:solidFill>
                    <a:srgbClr val="0066FF"/>
                  </a:solidFill>
                  <a:effectLst/>
                  <a:uLnTx/>
                  <a:uFillTx/>
                  <a:latin typeface="Arial" pitchFamily="34" charset="0"/>
                  <a:cs typeface="Arial" pitchFamily="34" charset="0"/>
                </a:rPr>
                <a:t>-</a:t>
              </a:r>
              <a:endParaRPr kumimoji="0" lang="en-US" sz="4400" b="0" i="0" u="none" strike="noStrike" kern="0" cap="none" spc="0" normalizeH="0" baseline="0" noProof="0" dirty="0">
                <a:ln>
                  <a:noFill/>
                </a:ln>
                <a:solidFill>
                  <a:srgbClr val="0066FF"/>
                </a:solidFill>
                <a:effectLst/>
                <a:uLnTx/>
                <a:uFillTx/>
                <a:latin typeface="Arial" pitchFamily="34" charset="0"/>
                <a:cs typeface="Arial" pitchFamily="34" charset="0"/>
              </a:endParaRPr>
            </a:p>
          </p:txBody>
        </p:sp>
      </p:grpSp>
      <p:sp>
        <p:nvSpPr>
          <p:cNvPr id="23" name="Title 1">
            <a:extLst>
              <a:ext uri="{FF2B5EF4-FFF2-40B4-BE49-F238E27FC236}">
                <a16:creationId xmlns:a16="http://schemas.microsoft.com/office/drawing/2014/main" id="{1CFC18A8-88FE-6C7A-B03F-FD5E705286B1}"/>
              </a:ext>
            </a:extLst>
          </p:cNvPr>
          <p:cNvSpPr txBox="1">
            <a:spLocks/>
          </p:cNvSpPr>
          <p:nvPr/>
        </p:nvSpPr>
        <p:spPr>
          <a:xfrm>
            <a:off x="5334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j-ea"/>
                <a:cs typeface="+mj-cs"/>
              </a:rPr>
              <a:t>Temperature feedback (fast, </a:t>
            </a:r>
            <a:r>
              <a:rPr kumimoji="0" lang="en-US" sz="3600" b="1" i="0" u="none" strike="noStrike" kern="1200" cap="none" spc="0" normalizeH="0" baseline="0" noProof="0">
                <a:ln>
                  <a:noFill/>
                </a:ln>
                <a:solidFill>
                  <a:srgbClr val="0066FF"/>
                </a:solidFill>
                <a:effectLst/>
                <a:uLnTx/>
                <a:uFillTx/>
                <a:latin typeface="Calibri"/>
                <a:ea typeface="+mj-ea"/>
                <a:cs typeface="+mj-cs"/>
              </a:rPr>
              <a:t>negative</a:t>
            </a:r>
            <a:r>
              <a:rPr kumimoji="0" lang="en-US" sz="3600" b="1" i="0" u="none" strike="noStrike" kern="1200" cap="none" spc="0" normalizeH="0" baseline="0" noProof="0">
                <a:ln>
                  <a:noFill/>
                </a:ln>
                <a:solidFill>
                  <a:srgbClr val="FF0000"/>
                </a:solidFill>
                <a:effectLst/>
                <a:uLnTx/>
                <a:uFillTx/>
                <a:latin typeface="Calibri"/>
                <a:ea typeface="+mj-ea"/>
                <a:cs typeface="+mj-cs"/>
              </a:rPr>
              <a:t>)</a:t>
            </a:r>
            <a:endParaRPr kumimoji="0" lang="en-US" sz="3600" b="1"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2390520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http://www.atmosedu.com/Geol390/figures/figure%2004-07a.jpg"/>
          <p:cNvPicPr>
            <a:picLocks noChangeAspect="1" noChangeArrowheads="1"/>
          </p:cNvPicPr>
          <p:nvPr/>
        </p:nvPicPr>
        <p:blipFill>
          <a:blip r:embed="rId2" cstate="print"/>
          <a:srcRect/>
          <a:stretch>
            <a:fillRect/>
          </a:stretch>
        </p:blipFill>
        <p:spPr bwMode="auto">
          <a:xfrm>
            <a:off x="81084" y="76200"/>
            <a:ext cx="5329116" cy="4181977"/>
          </a:xfrm>
          <a:prstGeom prst="rect">
            <a:avLst/>
          </a:prstGeom>
          <a:noFill/>
        </p:spPr>
      </p:pic>
      <p:pic>
        <p:nvPicPr>
          <p:cNvPr id="8196" name="Picture 4" descr="http://www.atmosedu.com/Geol390/figures/figure%2004-07b.jpg"/>
          <p:cNvPicPr>
            <a:picLocks noChangeAspect="1" noChangeArrowheads="1"/>
          </p:cNvPicPr>
          <p:nvPr/>
        </p:nvPicPr>
        <p:blipFill>
          <a:blip r:embed="rId3" cstate="print"/>
          <a:srcRect/>
          <a:stretch>
            <a:fillRect/>
          </a:stretch>
        </p:blipFill>
        <p:spPr bwMode="auto">
          <a:xfrm>
            <a:off x="4021314" y="2971800"/>
            <a:ext cx="5122686" cy="3962400"/>
          </a:xfrm>
          <a:prstGeom prst="rect">
            <a:avLst/>
          </a:prstGeom>
          <a:noFill/>
        </p:spPr>
      </p:pic>
      <p:sp>
        <p:nvSpPr>
          <p:cNvPr id="6" name="Rectangle 5"/>
          <p:cNvSpPr/>
          <p:nvPr/>
        </p:nvSpPr>
        <p:spPr>
          <a:xfrm>
            <a:off x="5410200" y="914400"/>
            <a:ext cx="3404843" cy="1384995"/>
          </a:xfrm>
          <a:prstGeom prst="rect">
            <a:avLst/>
          </a:prstGeom>
        </p:spPr>
        <p:txBody>
          <a:bodyPr wrap="none">
            <a:spAutoFit/>
          </a:bodyPr>
          <a:lstStyle/>
          <a:p>
            <a:pPr algn="l" eaLnBrk="1" fontAlgn="auto" hangingPunct="1">
              <a:spcBef>
                <a:spcPts val="0"/>
              </a:spcBef>
              <a:spcAft>
                <a:spcPts val="0"/>
              </a:spcAft>
            </a:pPr>
            <a:r>
              <a:rPr lang="en-US" b="1" dirty="0">
                <a:solidFill>
                  <a:srgbClr val="FF0000"/>
                </a:solidFill>
                <a:latin typeface="Calibri"/>
              </a:rPr>
              <a:t>Chemical weathering </a:t>
            </a:r>
          </a:p>
          <a:p>
            <a:pPr eaLnBrk="1" fontAlgn="auto" hangingPunct="1">
              <a:spcBef>
                <a:spcPts val="0"/>
              </a:spcBef>
              <a:spcAft>
                <a:spcPts val="0"/>
              </a:spcAft>
            </a:pPr>
            <a:r>
              <a:rPr lang="en-US" b="1" dirty="0">
                <a:solidFill>
                  <a:srgbClr val="FF0000"/>
                </a:solidFill>
                <a:latin typeface="Calibri"/>
              </a:rPr>
              <a:t>negative feedback</a:t>
            </a:r>
          </a:p>
          <a:p>
            <a:pPr eaLnBrk="1" fontAlgn="auto" hangingPunct="1">
              <a:spcBef>
                <a:spcPts val="0"/>
              </a:spcBef>
              <a:spcAft>
                <a:spcPts val="0"/>
              </a:spcAft>
            </a:pPr>
            <a:r>
              <a:rPr lang="en-US" b="1" dirty="0">
                <a:solidFill>
                  <a:srgbClr val="FF0000"/>
                </a:solidFill>
                <a:latin typeface="Calibri"/>
              </a:rPr>
              <a:t>(very slow)</a:t>
            </a:r>
          </a:p>
        </p:txBody>
      </p:sp>
      <p:sp>
        <p:nvSpPr>
          <p:cNvPr id="7" name="TextBox 6"/>
          <p:cNvSpPr txBox="1"/>
          <p:nvPr/>
        </p:nvSpPr>
        <p:spPr>
          <a:xfrm>
            <a:off x="2753815" y="1143000"/>
            <a:ext cx="675185" cy="1862048"/>
          </a:xfrm>
          <a:prstGeom prst="rect">
            <a:avLst/>
          </a:prstGeom>
          <a:noFill/>
        </p:spPr>
        <p:txBody>
          <a:bodyPr wrap="none" rtlCol="0">
            <a:spAutoFit/>
          </a:bodyPr>
          <a:lstStyle/>
          <a:p>
            <a:r>
              <a:rPr lang="en-US" sz="11500" dirty="0">
                <a:solidFill>
                  <a:srgbClr val="0066FF"/>
                </a:solidFill>
                <a:latin typeface="Arial" pitchFamily="34" charset="0"/>
                <a:cs typeface="Arial" pitchFamily="34" charset="0"/>
              </a:rPr>
              <a:t>-</a:t>
            </a:r>
            <a:endParaRPr lang="en-US" sz="4000" dirty="0">
              <a:solidFill>
                <a:srgbClr val="0066FF"/>
              </a:solidFill>
              <a:latin typeface="Arial" pitchFamily="34" charset="0"/>
              <a:cs typeface="Arial" pitchFamily="34" charset="0"/>
            </a:endParaRPr>
          </a:p>
        </p:txBody>
      </p:sp>
      <p:sp>
        <p:nvSpPr>
          <p:cNvPr id="8" name="TextBox 7"/>
          <p:cNvSpPr txBox="1"/>
          <p:nvPr/>
        </p:nvSpPr>
        <p:spPr>
          <a:xfrm>
            <a:off x="6487615" y="4005352"/>
            <a:ext cx="675185" cy="1862048"/>
          </a:xfrm>
          <a:prstGeom prst="rect">
            <a:avLst/>
          </a:prstGeom>
          <a:noFill/>
        </p:spPr>
        <p:txBody>
          <a:bodyPr wrap="none" rtlCol="0">
            <a:spAutoFit/>
          </a:bodyPr>
          <a:lstStyle/>
          <a:p>
            <a:r>
              <a:rPr lang="en-US" sz="11500" dirty="0">
                <a:solidFill>
                  <a:srgbClr val="0066FF"/>
                </a:solidFill>
                <a:latin typeface="Arial" pitchFamily="34" charset="0"/>
                <a:cs typeface="Arial" pitchFamily="34" charset="0"/>
              </a:rPr>
              <a:t>-</a:t>
            </a:r>
            <a:endParaRPr lang="en-US" sz="4000" dirty="0">
              <a:solidFill>
                <a:srgbClr val="0066FF"/>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r>
              <a:rPr lang="en-US" sz="3600" b="1" dirty="0">
                <a:solidFill>
                  <a:srgbClr val="FF0000"/>
                </a:solidFill>
              </a:rPr>
              <a:t>Vegetation-albedo positive feedback (slow)</a:t>
            </a:r>
          </a:p>
        </p:txBody>
      </p:sp>
      <p:pic>
        <p:nvPicPr>
          <p:cNvPr id="6146" name="Picture 2" descr="http://www.atmosedu.com/Geol390/figures/box%2002-06a.jpg"/>
          <p:cNvPicPr>
            <a:picLocks noChangeAspect="1" noChangeArrowheads="1"/>
          </p:cNvPicPr>
          <p:nvPr/>
        </p:nvPicPr>
        <p:blipFill>
          <a:blip r:embed="rId2" cstate="print"/>
          <a:srcRect b="8357"/>
          <a:stretch>
            <a:fillRect/>
          </a:stretch>
        </p:blipFill>
        <p:spPr bwMode="auto">
          <a:xfrm>
            <a:off x="1368425" y="1035337"/>
            <a:ext cx="6556375" cy="5594063"/>
          </a:xfrm>
          <a:prstGeom prst="rect">
            <a:avLst/>
          </a:prstGeom>
          <a:noFill/>
        </p:spPr>
      </p:pic>
      <p:sp>
        <p:nvSpPr>
          <p:cNvPr id="5" name="TextBox 4"/>
          <p:cNvSpPr txBox="1"/>
          <p:nvPr/>
        </p:nvSpPr>
        <p:spPr>
          <a:xfrm>
            <a:off x="4290009" y="2938552"/>
            <a:ext cx="891591" cy="1862048"/>
          </a:xfrm>
          <a:prstGeom prst="rect">
            <a:avLst/>
          </a:prstGeom>
          <a:noFill/>
        </p:spPr>
        <p:txBody>
          <a:bodyPr wrap="none" rtlCol="0">
            <a:spAutoFit/>
          </a:bodyPr>
          <a:lstStyle/>
          <a:p>
            <a:r>
              <a:rPr lang="en-US" sz="11500" dirty="0">
                <a:solidFill>
                  <a:srgbClr val="FF0000"/>
                </a:solidFill>
              </a:rPr>
              <a:t>+</a:t>
            </a:r>
            <a:endParaRPr lang="en-US" sz="4000" dirty="0">
              <a:solidFill>
                <a:srgbClr val="FF0000"/>
              </a:solidFill>
            </a:endParaRPr>
          </a:p>
        </p:txBody>
      </p:sp>
      <p:sp>
        <p:nvSpPr>
          <p:cNvPr id="6" name="TextBox 5"/>
          <p:cNvSpPr txBox="1"/>
          <p:nvPr/>
        </p:nvSpPr>
        <p:spPr>
          <a:xfrm>
            <a:off x="76200" y="2325231"/>
            <a:ext cx="2036776" cy="1938992"/>
          </a:xfrm>
          <a:prstGeom prst="rect">
            <a:avLst/>
          </a:prstGeom>
          <a:noFill/>
        </p:spPr>
        <p:txBody>
          <a:bodyPr wrap="none" rtlCol="0">
            <a:spAutoFit/>
          </a:bodyPr>
          <a:lstStyle/>
          <a:p>
            <a:pPr algn="l"/>
            <a:r>
              <a:rPr lang="en-US" sz="2000" b="1" dirty="0">
                <a:solidFill>
                  <a:srgbClr val="FF0000"/>
                </a:solidFill>
              </a:rPr>
              <a:t>Further increase</a:t>
            </a:r>
          </a:p>
          <a:p>
            <a:pPr algn="l"/>
            <a:r>
              <a:rPr lang="en-US" sz="2000" b="1" dirty="0">
                <a:solidFill>
                  <a:srgbClr val="FF0000"/>
                </a:solidFill>
              </a:rPr>
              <a:t>climate sensitivity,</a:t>
            </a:r>
          </a:p>
          <a:p>
            <a:pPr algn="l"/>
            <a:r>
              <a:rPr lang="en-US" sz="2000" b="1" dirty="0">
                <a:solidFill>
                  <a:srgbClr val="FF0000"/>
                </a:solidFill>
              </a:rPr>
              <a:t>mostly at high-lat.</a:t>
            </a:r>
          </a:p>
          <a:p>
            <a:pPr algn="l"/>
            <a:endParaRPr lang="en-US" sz="2000" b="1" dirty="0">
              <a:solidFill>
                <a:srgbClr val="FF0000"/>
              </a:solidFill>
            </a:endParaRPr>
          </a:p>
          <a:p>
            <a:pPr algn="l"/>
            <a:r>
              <a:rPr lang="en-US" sz="2000" b="1" dirty="0">
                <a:solidFill>
                  <a:srgbClr val="FF0000"/>
                </a:solidFill>
              </a:rPr>
              <a:t>Important for</a:t>
            </a:r>
          </a:p>
          <a:p>
            <a:pPr algn="l"/>
            <a:r>
              <a:rPr lang="en-US" sz="2000" b="1" dirty="0">
                <a:solidFill>
                  <a:srgbClr val="FF0000"/>
                </a:solidFill>
              </a:rPr>
              <a:t>ice age cycles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www.atmosedu.com/Geol390/figures/box%2002-06b.jpg"/>
          <p:cNvPicPr>
            <a:picLocks noChangeAspect="1" noChangeArrowheads="1"/>
          </p:cNvPicPr>
          <p:nvPr/>
        </p:nvPicPr>
        <p:blipFill>
          <a:blip r:embed="rId2" cstate="print"/>
          <a:srcRect b="7477"/>
          <a:stretch>
            <a:fillRect/>
          </a:stretch>
        </p:blipFill>
        <p:spPr bwMode="auto">
          <a:xfrm>
            <a:off x="1295400" y="762000"/>
            <a:ext cx="7005990" cy="5977170"/>
          </a:xfrm>
          <a:prstGeom prst="rect">
            <a:avLst/>
          </a:prstGeom>
          <a:noFill/>
        </p:spPr>
      </p:pic>
      <p:sp>
        <p:nvSpPr>
          <p:cNvPr id="5" name="Title 1"/>
          <p:cNvSpPr>
            <a:spLocks noGrp="1"/>
          </p:cNvSpPr>
          <p:nvPr>
            <p:ph type="title"/>
          </p:nvPr>
        </p:nvSpPr>
        <p:spPr>
          <a:xfrm>
            <a:off x="457200" y="-76200"/>
            <a:ext cx="8534400" cy="1143000"/>
          </a:xfrm>
        </p:spPr>
        <p:txBody>
          <a:bodyPr>
            <a:normAutofit fontScale="90000"/>
          </a:bodyPr>
          <a:lstStyle/>
          <a:p>
            <a:r>
              <a:rPr lang="en-US" sz="3600" b="1" dirty="0">
                <a:solidFill>
                  <a:srgbClr val="FF0000"/>
                </a:solidFill>
              </a:rPr>
              <a:t>Vegetation-precipitation positive feedback (slow)</a:t>
            </a:r>
          </a:p>
        </p:txBody>
      </p:sp>
      <p:sp>
        <p:nvSpPr>
          <p:cNvPr id="6" name="TextBox 5"/>
          <p:cNvSpPr txBox="1"/>
          <p:nvPr/>
        </p:nvSpPr>
        <p:spPr>
          <a:xfrm>
            <a:off x="4594809" y="2938552"/>
            <a:ext cx="891591" cy="1862048"/>
          </a:xfrm>
          <a:prstGeom prst="rect">
            <a:avLst/>
          </a:prstGeom>
          <a:noFill/>
        </p:spPr>
        <p:txBody>
          <a:bodyPr wrap="none" rtlCol="0">
            <a:spAutoFit/>
          </a:bodyPr>
          <a:lstStyle/>
          <a:p>
            <a:r>
              <a:rPr lang="en-US" sz="11500" dirty="0">
                <a:solidFill>
                  <a:srgbClr val="FF0000"/>
                </a:solidFill>
              </a:rPr>
              <a:t>+</a:t>
            </a:r>
            <a:endParaRPr lang="en-US" sz="40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8382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Summary for Climate Feedbacks</a:t>
            </a:r>
          </a:p>
        </p:txBody>
      </p:sp>
      <p:sp>
        <p:nvSpPr>
          <p:cNvPr id="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76200" y="685800"/>
            <a:ext cx="8915400" cy="6294031"/>
          </a:xfrm>
          <a:prstGeom prst="rect">
            <a:avLst/>
          </a:prstGeom>
        </p:spPr>
        <p:txBody>
          <a:bodyPr wrap="square">
            <a:spAutoFit/>
          </a:bodyPr>
          <a:lstStyle/>
          <a:p>
            <a:pPr algn="l">
              <a:buFont typeface="Arial" pitchFamily="34" charset="0"/>
              <a:buChar char="•"/>
            </a:pPr>
            <a:r>
              <a:rPr lang="en-US" sz="2000" b="1" dirty="0">
                <a:solidFill>
                  <a:schemeClr val="tx2"/>
                </a:solidFill>
              </a:rPr>
              <a:t>  Climate feedbacks </a:t>
            </a:r>
            <a:r>
              <a:rPr lang="en-US" sz="2000" b="1" dirty="0"/>
              <a:t>refer to processes that either enlarge (positive feedback) or reduce </a:t>
            </a:r>
          </a:p>
          <a:p>
            <a:pPr algn="l"/>
            <a:r>
              <a:rPr lang="en-US" sz="2000" b="1" dirty="0"/>
              <a:t>   (negative) the initial global temperature change induced by a radiative forcing.</a:t>
            </a:r>
          </a:p>
          <a:p>
            <a:pPr algn="l"/>
            <a:endParaRPr lang="en-US" sz="2000" b="1" dirty="0"/>
          </a:p>
          <a:p>
            <a:pPr algn="l">
              <a:buFont typeface="Arial" pitchFamily="34" charset="0"/>
              <a:buChar char="•"/>
            </a:pPr>
            <a:r>
              <a:rPr lang="en-US" sz="2000" b="1" dirty="0">
                <a:solidFill>
                  <a:schemeClr val="tx2"/>
                </a:solidFill>
              </a:rPr>
              <a:t> Common climate feedbacks </a:t>
            </a:r>
            <a:r>
              <a:rPr lang="en-US" sz="2000" b="1" dirty="0"/>
              <a:t>include: </a:t>
            </a:r>
            <a:r>
              <a:rPr lang="en-US" sz="2000" b="1" dirty="0">
                <a:solidFill>
                  <a:schemeClr val="bg1"/>
                </a:solidFill>
              </a:rPr>
              <a:t>Stefan-Boltzmann or Planck (negative) feedback   </a:t>
            </a:r>
          </a:p>
          <a:p>
            <a:pPr algn="l"/>
            <a:r>
              <a:rPr lang="en-US" sz="2000" b="1" dirty="0">
                <a:solidFill>
                  <a:schemeClr val="bg1"/>
                </a:solidFill>
              </a:rPr>
              <a:t>    (through increased LW cooling with increasing Ts)</a:t>
            </a:r>
            <a:r>
              <a:rPr lang="en-US" sz="2000" b="1" dirty="0"/>
              <a:t>, </a:t>
            </a:r>
            <a:r>
              <a:rPr lang="en-US" sz="2000" b="1" dirty="0">
                <a:solidFill>
                  <a:srgbClr val="C00000"/>
                </a:solidFill>
              </a:rPr>
              <a:t>water vapor feedback (through its</a:t>
            </a:r>
          </a:p>
          <a:p>
            <a:pPr algn="l"/>
            <a:r>
              <a:rPr lang="en-US" sz="2000" b="1" dirty="0">
                <a:solidFill>
                  <a:srgbClr val="C00000"/>
                </a:solidFill>
              </a:rPr>
              <a:t>    strong dependence on Ts), ice-albedo feedback</a:t>
            </a:r>
            <a:r>
              <a:rPr lang="en-US" sz="2000" b="1" dirty="0"/>
              <a:t>, </a:t>
            </a:r>
            <a:r>
              <a:rPr lang="en-US" sz="2000" b="1" dirty="0">
                <a:solidFill>
                  <a:schemeClr val="bg1"/>
                </a:solidFill>
              </a:rPr>
              <a:t>lapse rate feedback (negative </a:t>
            </a:r>
          </a:p>
          <a:p>
            <a:pPr algn="l"/>
            <a:r>
              <a:rPr lang="en-US" sz="2000" b="1" dirty="0">
                <a:solidFill>
                  <a:schemeClr val="bg1"/>
                </a:solidFill>
              </a:rPr>
              <a:t>    globally), </a:t>
            </a:r>
            <a:r>
              <a:rPr lang="en-US" sz="2000" b="1" dirty="0">
                <a:solidFill>
                  <a:srgbClr val="C00000"/>
                </a:solidFill>
              </a:rPr>
              <a:t>cloud feedback (mostly positive), </a:t>
            </a:r>
            <a:r>
              <a:rPr lang="en-US" sz="2000" b="1" dirty="0">
                <a:solidFill>
                  <a:schemeClr val="bg1"/>
                </a:solidFill>
              </a:rPr>
              <a:t>chemical weathering (negative) feedback</a:t>
            </a:r>
            <a:r>
              <a:rPr lang="en-US" sz="2000" b="1" dirty="0"/>
              <a:t>. </a:t>
            </a:r>
          </a:p>
          <a:p>
            <a:pPr algn="l"/>
            <a:endParaRPr lang="en-US" sz="2000" b="1" dirty="0"/>
          </a:p>
          <a:p>
            <a:pPr algn="l">
              <a:buFont typeface="Arial" pitchFamily="34" charset="0"/>
              <a:buChar char="•"/>
            </a:pPr>
            <a:r>
              <a:rPr lang="en-US" sz="2000" b="1" dirty="0"/>
              <a:t> There are </a:t>
            </a:r>
            <a:r>
              <a:rPr lang="en-US" sz="2000" b="1" dirty="0">
                <a:solidFill>
                  <a:schemeClr val="tx2"/>
                </a:solidFill>
              </a:rPr>
              <a:t>three methods to quantify climate feedbacks</a:t>
            </a:r>
            <a:r>
              <a:rPr lang="en-US" sz="2000" b="1" dirty="0"/>
              <a:t>: </a:t>
            </a:r>
            <a:r>
              <a:rPr lang="en-US" sz="2000" b="1" dirty="0">
                <a:solidFill>
                  <a:schemeClr val="tx2"/>
                </a:solidFill>
              </a:rPr>
              <a:t>Hansen’s </a:t>
            </a:r>
            <a:r>
              <a:rPr lang="en-US" sz="2000" b="1" dirty="0" err="1">
                <a:solidFill>
                  <a:schemeClr val="tx2"/>
                </a:solidFill>
              </a:rPr>
              <a:t>f</a:t>
            </a:r>
            <a:r>
              <a:rPr lang="en-US" sz="1400" b="1" dirty="0" err="1">
                <a:solidFill>
                  <a:schemeClr val="tx2"/>
                </a:solidFill>
              </a:rPr>
              <a:t>h</a:t>
            </a:r>
            <a:r>
              <a:rPr lang="en-US" sz="2000" b="1" dirty="0">
                <a:solidFill>
                  <a:schemeClr val="tx2"/>
                </a:solidFill>
              </a:rPr>
              <a:t> = </a:t>
            </a:r>
            <a:r>
              <a:rPr lang="en-US" sz="2000" b="1" dirty="0">
                <a:solidFill>
                  <a:schemeClr val="tx2"/>
                </a:solidFill>
                <a:sym typeface="Symbol"/>
              </a:rPr>
              <a:t>T</a:t>
            </a:r>
            <a:r>
              <a:rPr lang="en-US" sz="1600" b="1" dirty="0">
                <a:solidFill>
                  <a:schemeClr val="tx2"/>
                </a:solidFill>
                <a:sym typeface="Symbol"/>
              </a:rPr>
              <a:t>s</a:t>
            </a:r>
            <a:r>
              <a:rPr lang="en-US" sz="2000" b="1" dirty="0">
                <a:solidFill>
                  <a:schemeClr val="tx2"/>
                </a:solidFill>
                <a:sym typeface="Symbol"/>
              </a:rPr>
              <a:t>/ T</a:t>
            </a:r>
            <a:r>
              <a:rPr lang="en-US" sz="1600" b="1" dirty="0">
                <a:solidFill>
                  <a:schemeClr val="tx2"/>
                </a:solidFill>
                <a:sym typeface="Symbol"/>
              </a:rPr>
              <a:t>o</a:t>
            </a:r>
            <a:r>
              <a:rPr lang="en-US" sz="2000" b="1" dirty="0">
                <a:solidFill>
                  <a:schemeClr val="tx2"/>
                </a:solidFill>
              </a:rPr>
              <a:t>, Roe’s  </a:t>
            </a:r>
          </a:p>
          <a:p>
            <a:pPr algn="l"/>
            <a:r>
              <a:rPr lang="en-US" sz="2000" b="1" dirty="0">
                <a:solidFill>
                  <a:schemeClr val="tx2"/>
                </a:solidFill>
              </a:rPr>
              <a:t>    </a:t>
            </a:r>
            <a:r>
              <a:rPr lang="en-US" sz="2000" b="1" dirty="0" err="1">
                <a:solidFill>
                  <a:schemeClr val="tx2"/>
                </a:solidFill>
              </a:rPr>
              <a:t>f</a:t>
            </a:r>
            <a:r>
              <a:rPr lang="en-US" sz="1400" b="1" dirty="0" err="1">
                <a:solidFill>
                  <a:schemeClr val="tx2"/>
                </a:solidFill>
              </a:rPr>
              <a:t>r</a:t>
            </a:r>
            <a:r>
              <a:rPr lang="en-US" sz="2000" b="1" dirty="0">
                <a:solidFill>
                  <a:schemeClr val="tx2"/>
                </a:solidFill>
              </a:rPr>
              <a:t> = 1 – 1/</a:t>
            </a:r>
            <a:r>
              <a:rPr lang="en-US" sz="2000" b="1" dirty="0" err="1">
                <a:solidFill>
                  <a:schemeClr val="tx2"/>
                </a:solidFill>
              </a:rPr>
              <a:t>f</a:t>
            </a:r>
            <a:r>
              <a:rPr lang="en-US" sz="1200" b="1" dirty="0" err="1">
                <a:solidFill>
                  <a:schemeClr val="tx2"/>
                </a:solidFill>
              </a:rPr>
              <a:t>h</a:t>
            </a:r>
            <a:r>
              <a:rPr lang="en-US" sz="2000" b="1" dirty="0">
                <a:solidFill>
                  <a:schemeClr val="tx2"/>
                </a:solidFill>
              </a:rPr>
              <a:t>, and </a:t>
            </a:r>
            <a:r>
              <a:rPr lang="en-US" sz="2000" b="1" dirty="0" err="1">
                <a:solidFill>
                  <a:schemeClr val="tx2"/>
                </a:solidFill>
              </a:rPr>
              <a:t>Soden’s</a:t>
            </a:r>
            <a:r>
              <a:rPr lang="en-US" sz="2000" b="1" dirty="0"/>
              <a:t>		             .  They are related in simplified analysis,   </a:t>
            </a:r>
          </a:p>
          <a:p>
            <a:pPr algn="l"/>
            <a:r>
              <a:rPr lang="en-US" sz="300" b="1" dirty="0"/>
              <a:t>  </a:t>
            </a:r>
          </a:p>
          <a:p>
            <a:pPr algn="l"/>
            <a:r>
              <a:rPr lang="en-US" sz="2000" b="1" dirty="0"/>
              <a:t>    but the relationship with </a:t>
            </a:r>
            <a:r>
              <a:rPr lang="en-US" sz="2000" b="1" dirty="0">
                <a:sym typeface="Symbol"/>
              </a:rPr>
              <a:t></a:t>
            </a:r>
            <a:r>
              <a:rPr lang="en-US" sz="2000" b="1" baseline="-25000" dirty="0">
                <a:sym typeface="Symbol"/>
              </a:rPr>
              <a:t>x</a:t>
            </a:r>
            <a:r>
              <a:rPr lang="en-US" sz="2000" b="1" dirty="0">
                <a:sym typeface="Symbol"/>
              </a:rPr>
              <a:t> </a:t>
            </a:r>
            <a:r>
              <a:rPr lang="en-US" sz="2000" b="1" dirty="0"/>
              <a:t>is unclear in GCMs and the real world.    </a:t>
            </a:r>
          </a:p>
          <a:p>
            <a:pPr algn="l"/>
            <a:endParaRPr lang="en-US" sz="2000" b="1" dirty="0"/>
          </a:p>
          <a:p>
            <a:pPr algn="l">
              <a:buFont typeface="Arial" pitchFamily="34" charset="0"/>
              <a:buChar char="•"/>
            </a:pPr>
            <a:r>
              <a:rPr lang="en-US" sz="2000" b="1" dirty="0"/>
              <a:t>  </a:t>
            </a:r>
            <a:r>
              <a:rPr lang="en-US" sz="2000" b="1" dirty="0">
                <a:solidFill>
                  <a:srgbClr val="C00000"/>
                </a:solidFill>
              </a:rPr>
              <a:t>Water vapor feedback </a:t>
            </a:r>
            <a:r>
              <a:rPr lang="en-US" sz="2000" b="1" dirty="0"/>
              <a:t>roughly </a:t>
            </a:r>
            <a:r>
              <a:rPr lang="en-US" sz="2000" b="1" dirty="0">
                <a:solidFill>
                  <a:srgbClr val="C00000"/>
                </a:solidFill>
              </a:rPr>
              <a:t>doubles </a:t>
            </a:r>
            <a:r>
              <a:rPr lang="en-US" sz="2000" b="1" dirty="0"/>
              <a:t>the CO2-induced </a:t>
            </a:r>
            <a:r>
              <a:rPr lang="en-US" sz="2000" b="1" dirty="0">
                <a:solidFill>
                  <a:srgbClr val="C00000"/>
                </a:solidFill>
              </a:rPr>
              <a:t>initial</a:t>
            </a:r>
            <a:r>
              <a:rPr lang="en-US" sz="2000" b="1" dirty="0"/>
              <a:t> warming. </a:t>
            </a:r>
          </a:p>
          <a:p>
            <a:pPr algn="l">
              <a:buFont typeface="Arial" pitchFamily="34" charset="0"/>
              <a:buChar char="•"/>
            </a:pPr>
            <a:endParaRPr lang="en-US" sz="2000" b="1" dirty="0"/>
          </a:p>
          <a:p>
            <a:pPr algn="l">
              <a:buFont typeface="Arial" pitchFamily="34" charset="0"/>
              <a:buChar char="•"/>
            </a:pPr>
            <a:r>
              <a:rPr lang="en-US" sz="2000" b="1" dirty="0">
                <a:solidFill>
                  <a:srgbClr val="C00000"/>
                </a:solidFill>
              </a:rPr>
              <a:t>  Cloud feedback</a:t>
            </a:r>
            <a:r>
              <a:rPr lang="en-US" sz="2000" b="1" dirty="0"/>
              <a:t> is quite uncertain, but generally positive in models.</a:t>
            </a:r>
          </a:p>
          <a:p>
            <a:pPr algn="l">
              <a:buFont typeface="Arial" pitchFamily="34" charset="0"/>
              <a:buChar char="•"/>
            </a:pPr>
            <a:endParaRPr lang="en-US" sz="2000" b="1" dirty="0"/>
          </a:p>
          <a:p>
            <a:pPr algn="l">
              <a:buFont typeface="Arial" pitchFamily="34" charset="0"/>
              <a:buChar char="•"/>
            </a:pPr>
            <a:r>
              <a:rPr lang="en-US" sz="2000" b="1" dirty="0"/>
              <a:t>  </a:t>
            </a:r>
            <a:r>
              <a:rPr lang="en-US" sz="2000" b="1" dirty="0">
                <a:solidFill>
                  <a:srgbClr val="C00000"/>
                </a:solidFill>
              </a:rPr>
              <a:t>Lapse rate feedback </a:t>
            </a:r>
            <a:r>
              <a:rPr lang="en-US" sz="2000" b="1" dirty="0"/>
              <a:t>is negative in the tropics and globally but positive in the Arctic  </a:t>
            </a:r>
          </a:p>
          <a:p>
            <a:pPr algn="l"/>
            <a:r>
              <a:rPr lang="en-US" sz="2000" b="1" dirty="0"/>
              <a:t>   due to top-heavy (bottom-heavy) warming profiles in the tropics (Arctic). </a:t>
            </a:r>
          </a:p>
          <a:p>
            <a:pPr algn="l"/>
            <a:endParaRPr lang="en-US" sz="2000" b="1" dirty="0">
              <a:solidFill>
                <a:schemeClr val="tx2"/>
              </a:solidFill>
            </a:endParaRPr>
          </a:p>
          <a:p>
            <a:pPr algn="l">
              <a:buFont typeface="Arial" pitchFamily="34" charset="0"/>
              <a:buChar char="•"/>
            </a:pPr>
            <a:endParaRPr lang="en-US" sz="2000" b="1" dirty="0">
              <a:solidFill>
                <a:schemeClr val="tx2"/>
              </a:solidFill>
            </a:endParaRPr>
          </a:p>
        </p:txBody>
      </p:sp>
      <mc:AlternateContent xmlns:mc="http://schemas.openxmlformats.org/markup-compatibility/2006" xmlns:a14="http://schemas.microsoft.com/office/drawing/2010/main">
        <mc:Choice Requires="a14">
          <p:sp>
            <p:nvSpPr>
              <p:cNvPr id="6" name="Object 5"/>
              <p:cNvSpPr txBox="1"/>
              <p:nvPr/>
            </p:nvSpPr>
            <p:spPr bwMode="auto">
              <a:xfrm>
                <a:off x="2788444" y="3429000"/>
                <a:ext cx="1783556" cy="457200"/>
              </a:xfrm>
              <a:prstGeom prst="rect">
                <a:avLst/>
              </a:prstGeom>
              <a:solidFill>
                <a:schemeClr val="tx1"/>
              </a:solidFill>
            </p:spPr>
            <p:txBody>
              <a:bodyPr>
                <a:normAutofit fontScale="4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den>
                          </m:f>
                        </m:e>
                      </m:d>
                      <m:d>
                        <m:dPr>
                          <m:ctrlPr>
                            <a:rPr lang="en-US" i="1">
                              <a:solidFill>
                                <a:srgbClr val="000000"/>
                              </a:solidFill>
                              <a:latin typeface="Cambria Math" panose="02040503050406030204" pitchFamily="18" charset="0"/>
                            </a:rPr>
                          </m:ctrlPr>
                        </m:dPr>
                        <m:e>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e>
                      </m:d>
                    </m:oMath>
                  </m:oMathPara>
                </a14:m>
                <a:endParaRPr lang="en-US"/>
              </a:p>
            </p:txBody>
          </p:sp>
        </mc:Choice>
        <mc:Fallback xmlns="">
          <p:sp>
            <p:nvSpPr>
              <p:cNvPr id="6" name="Object 5"/>
              <p:cNvSpPr txBox="1">
                <a:spLocks noRot="1" noChangeAspect="1" noMove="1" noResize="1" noEditPoints="1" noAdjustHandles="1" noChangeArrowheads="1" noChangeShapeType="1" noTextEdit="1"/>
              </p:cNvSpPr>
              <p:nvPr/>
            </p:nvSpPr>
            <p:spPr bwMode="auto">
              <a:xfrm>
                <a:off x="2788444" y="3429000"/>
                <a:ext cx="1783556" cy="457200"/>
              </a:xfrm>
              <a:prstGeom prst="rect">
                <a:avLst/>
              </a:prstGeom>
              <a:blipFill>
                <a:blip r:embed="rId3"/>
                <a:stretch>
                  <a:fillRect t="-58667" r="-8874" b="-86667"/>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linds(horizontal)">
                                      <p:cBhvr>
                                        <p:cTn id="19" dur="500"/>
                                        <p:tgtEl>
                                          <p:spTgt spid="5">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linds(horizontal)">
                                      <p:cBhvr>
                                        <p:cTn id="27" dur="500"/>
                                        <p:tgtEl>
                                          <p:spTgt spid="5">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blinds(horizontal)">
                                      <p:cBhvr>
                                        <p:cTn id="30" dur="500"/>
                                        <p:tgtEl>
                                          <p:spTgt spid="5">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Effect transition="in" filter="blinds(horizontal)">
                                      <p:cBhvr>
                                        <p:cTn id="33" dur="500"/>
                                        <p:tgtEl>
                                          <p:spTgt spid="5">
                                            <p:txEl>
                                              <p:pRg st="10" end="1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11" end="11"/>
                                            </p:txEl>
                                          </p:spTgt>
                                        </p:tgtEl>
                                        <p:attrNameLst>
                                          <p:attrName>style.visibility</p:attrName>
                                        </p:attrNameLst>
                                      </p:cBhvr>
                                      <p:to>
                                        <p:strVal val="visible"/>
                                      </p:to>
                                    </p:set>
                                    <p:animEffect transition="in" filter="blinds(horizontal)">
                                      <p:cBhvr>
                                        <p:cTn id="36" dur="500"/>
                                        <p:tgtEl>
                                          <p:spTgt spid="5">
                                            <p:txEl>
                                              <p:pRg st="11" end="11"/>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animEffect transition="in" filter="blinds(horizontal)">
                                      <p:cBhvr>
                                        <p:cTn id="39" dur="500"/>
                                        <p:tgtEl>
                                          <p:spTgt spid="5">
                                            <p:txEl>
                                              <p:pRg st="13" end="1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15" end="15"/>
                                            </p:txEl>
                                          </p:spTgt>
                                        </p:tgtEl>
                                        <p:attrNameLst>
                                          <p:attrName>style.visibility</p:attrName>
                                        </p:attrNameLst>
                                      </p:cBhvr>
                                      <p:to>
                                        <p:strVal val="visible"/>
                                      </p:to>
                                    </p:set>
                                    <p:animEffect transition="in" filter="blinds(horizontal)">
                                      <p:cBhvr>
                                        <p:cTn id="42" dur="500"/>
                                        <p:tgtEl>
                                          <p:spTgt spid="5">
                                            <p:txEl>
                                              <p:pRg st="15" end="15"/>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
                                            <p:txEl>
                                              <p:pRg st="17" end="17"/>
                                            </p:txEl>
                                          </p:spTgt>
                                        </p:tgtEl>
                                        <p:attrNameLst>
                                          <p:attrName>style.visibility</p:attrName>
                                        </p:attrNameLst>
                                      </p:cBhvr>
                                      <p:to>
                                        <p:strVal val="visible"/>
                                      </p:to>
                                    </p:set>
                                    <p:animEffect transition="in" filter="blinds(horizontal)">
                                      <p:cBhvr>
                                        <p:cTn id="45" dur="500"/>
                                        <p:tgtEl>
                                          <p:spTgt spid="5">
                                            <p:txEl>
                                              <p:pRg st="17" end="17"/>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5">
                                            <p:txEl>
                                              <p:pRg st="18" end="18"/>
                                            </p:txEl>
                                          </p:spTgt>
                                        </p:tgtEl>
                                        <p:attrNameLst>
                                          <p:attrName>style.visibility</p:attrName>
                                        </p:attrNameLst>
                                      </p:cBhvr>
                                      <p:to>
                                        <p:strVal val="visible"/>
                                      </p:to>
                                    </p:set>
                                    <p:animEffect transition="in" filter="blinds(horizontal)">
                                      <p:cBhvr>
                                        <p:cTn id="48"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Climate Sensitivity: 0-D Model Analysis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85800"/>
            <a:ext cx="8991600" cy="6524863"/>
          </a:xfrm>
          <a:prstGeom prst="rect">
            <a:avLst/>
          </a:prstGeom>
        </p:spPr>
        <p:txBody>
          <a:bodyPr wrap="square">
            <a:spAutoFit/>
          </a:bodyPr>
          <a:lstStyle/>
          <a:p>
            <a:pPr algn="l">
              <a:buFont typeface="Arial" pitchFamily="34" charset="0"/>
              <a:buChar char="•"/>
            </a:pPr>
            <a:r>
              <a:rPr lang="en-US" sz="1800" b="1" dirty="0">
                <a:solidFill>
                  <a:schemeClr val="tx2"/>
                </a:solidFill>
              </a:rPr>
              <a:t>  </a:t>
            </a:r>
            <a:r>
              <a:rPr lang="en-US" sz="1800" b="1" dirty="0"/>
              <a:t>Global energy balance at TOA:     </a:t>
            </a:r>
            <a:r>
              <a:rPr lang="en-US" sz="1800" b="1" dirty="0">
                <a:solidFill>
                  <a:schemeClr val="tx2"/>
                </a:solidFill>
              </a:rPr>
              <a:t>Net =  Net SW –  OLR  or  N = S – F  </a:t>
            </a:r>
            <a:r>
              <a:rPr lang="en-US" sz="1800" b="1" dirty="0"/>
              <a:t>(positive downward)</a:t>
            </a:r>
          </a:p>
          <a:p>
            <a:pPr algn="l">
              <a:buFont typeface="Arial" pitchFamily="34" charset="0"/>
              <a:buChar char="•"/>
            </a:pPr>
            <a:r>
              <a:rPr lang="en-US" sz="1800" b="1" dirty="0">
                <a:solidFill>
                  <a:schemeClr val="tx2"/>
                </a:solidFill>
              </a:rPr>
              <a:t>  </a:t>
            </a:r>
            <a:r>
              <a:rPr lang="en-US" sz="1800" b="1" dirty="0"/>
              <a:t>At equilibrium,  Net = 0 and S = F.   Note: Net SW =  S</a:t>
            </a:r>
            <a:r>
              <a:rPr lang="en-US" sz="1800" b="1" baseline="-25000" dirty="0"/>
              <a:t>o</a:t>
            </a:r>
            <a:r>
              <a:rPr lang="en-US" sz="1800" b="1" dirty="0"/>
              <a:t> (1 –</a:t>
            </a:r>
            <a:r>
              <a:rPr lang="en-US" sz="1800" b="1" dirty="0">
                <a:solidFill>
                  <a:schemeClr val="tx2"/>
                </a:solidFill>
              </a:rPr>
              <a:t> </a:t>
            </a:r>
            <a:r>
              <a:rPr lang="en-US" sz="1800" b="1" dirty="0">
                <a:sym typeface="Symbol"/>
              </a:rPr>
              <a:t></a:t>
            </a:r>
            <a:r>
              <a:rPr lang="en-US" sz="1200" b="1" dirty="0">
                <a:sym typeface="Symbol"/>
              </a:rPr>
              <a:t>p</a:t>
            </a:r>
            <a:r>
              <a:rPr lang="en-US" sz="1800" b="1" dirty="0">
                <a:sym typeface="Symbol"/>
              </a:rPr>
              <a:t>)/4</a:t>
            </a:r>
            <a:endParaRPr lang="en-US" sz="1800" b="1" dirty="0"/>
          </a:p>
          <a:p>
            <a:pPr algn="l">
              <a:buFont typeface="Arial" pitchFamily="34" charset="0"/>
              <a:buChar char="•"/>
            </a:pPr>
            <a:r>
              <a:rPr lang="en-US" sz="1800" b="1" dirty="0">
                <a:solidFill>
                  <a:schemeClr val="tx2"/>
                </a:solidFill>
              </a:rPr>
              <a:t>  </a:t>
            </a:r>
            <a:r>
              <a:rPr lang="en-US" sz="1800" b="1" dirty="0"/>
              <a:t>If there is a perturbation to the system (e.g., a doubling of CO2 ) that produces a TOA </a:t>
            </a:r>
          </a:p>
          <a:p>
            <a:pPr algn="l"/>
            <a:r>
              <a:rPr lang="en-US" sz="1800" b="1" dirty="0"/>
              <a:t>   net forcing of </a:t>
            </a:r>
            <a:r>
              <a:rPr lang="en-US" sz="1800" b="1" dirty="0" err="1"/>
              <a:t>dR</a:t>
            </a:r>
            <a:r>
              <a:rPr lang="en-US" sz="1800" b="1" dirty="0"/>
              <a:t> (positive downward, e.g., </a:t>
            </a:r>
            <a:r>
              <a:rPr lang="en-US" sz="1800" b="1" dirty="0" err="1"/>
              <a:t>dR</a:t>
            </a:r>
            <a:r>
              <a:rPr lang="en-US" sz="1800" b="1" dirty="0"/>
              <a:t>=4W/m</a:t>
            </a:r>
            <a:r>
              <a:rPr lang="en-US" sz="1800" b="1" baseline="30000" dirty="0"/>
              <a:t>2</a:t>
            </a:r>
            <a:r>
              <a:rPr lang="en-US" sz="1800" b="1" dirty="0"/>
              <a:t> for 2xCO2),  then the climate  </a:t>
            </a:r>
          </a:p>
          <a:p>
            <a:pPr algn="l"/>
            <a:r>
              <a:rPr lang="en-US" sz="1800" b="1" dirty="0"/>
              <a:t>   system will try to adjust itself to reach a new equilibrium with a surface temperature</a:t>
            </a:r>
          </a:p>
          <a:p>
            <a:pPr algn="l"/>
            <a:r>
              <a:rPr lang="en-US" sz="1800" b="1" dirty="0"/>
              <a:t>   change of </a:t>
            </a:r>
            <a:r>
              <a:rPr lang="en-US" sz="1800" b="1" dirty="0" err="1"/>
              <a:t>dTs</a:t>
            </a:r>
            <a:r>
              <a:rPr lang="en-US" sz="1800" b="1" dirty="0"/>
              <a:t> and a new TOA balance so that </a:t>
            </a:r>
            <a:r>
              <a:rPr lang="en-US" sz="1800" b="1" dirty="0" err="1">
                <a:solidFill>
                  <a:schemeClr val="tx2"/>
                </a:solidFill>
              </a:rPr>
              <a:t>dN</a:t>
            </a:r>
            <a:r>
              <a:rPr lang="en-US" sz="1800" b="1" dirty="0">
                <a:solidFill>
                  <a:schemeClr val="tx2"/>
                </a:solidFill>
              </a:rPr>
              <a:t> = </a:t>
            </a:r>
            <a:r>
              <a:rPr lang="en-US" sz="1800" b="1" dirty="0" err="1">
                <a:solidFill>
                  <a:schemeClr val="tx2"/>
                </a:solidFill>
              </a:rPr>
              <a:t>dS</a:t>
            </a:r>
            <a:r>
              <a:rPr lang="en-US" sz="1800" b="1" dirty="0">
                <a:solidFill>
                  <a:schemeClr val="tx2"/>
                </a:solidFill>
              </a:rPr>
              <a:t> – </a:t>
            </a:r>
            <a:r>
              <a:rPr lang="en-US" sz="1800" b="1" dirty="0" err="1">
                <a:solidFill>
                  <a:schemeClr val="tx2"/>
                </a:solidFill>
              </a:rPr>
              <a:t>dF</a:t>
            </a:r>
            <a:r>
              <a:rPr lang="en-US" sz="1800" b="1" dirty="0">
                <a:solidFill>
                  <a:schemeClr val="tx2"/>
                </a:solidFill>
              </a:rPr>
              <a:t> = –</a:t>
            </a:r>
            <a:r>
              <a:rPr lang="en-US" sz="1800" b="1" dirty="0" err="1">
                <a:solidFill>
                  <a:schemeClr val="tx2"/>
                </a:solidFill>
              </a:rPr>
              <a:t>dR</a:t>
            </a:r>
            <a:r>
              <a:rPr lang="en-US" sz="1800" b="1" dirty="0">
                <a:solidFill>
                  <a:schemeClr val="tx2"/>
                </a:solidFill>
              </a:rPr>
              <a:t> </a:t>
            </a:r>
            <a:r>
              <a:rPr lang="en-US" sz="1800" b="1" dirty="0"/>
              <a:t>(i.e., the </a:t>
            </a:r>
            <a:r>
              <a:rPr lang="en-US" sz="1800" b="1" dirty="0" err="1"/>
              <a:t>dN</a:t>
            </a:r>
            <a:r>
              <a:rPr lang="en-US" sz="1800" b="1" dirty="0"/>
              <a:t> is to cancel </a:t>
            </a:r>
          </a:p>
          <a:p>
            <a:pPr algn="l"/>
            <a:r>
              <a:rPr lang="en-US" sz="1800" b="1" dirty="0"/>
              <a:t>   the initial forcing </a:t>
            </a:r>
            <a:r>
              <a:rPr lang="en-US" sz="1800" b="1" dirty="0" err="1"/>
              <a:t>dR</a:t>
            </a:r>
            <a:r>
              <a:rPr lang="en-US" sz="1800" b="1" dirty="0"/>
              <a:t>).</a:t>
            </a:r>
            <a:r>
              <a:rPr lang="en-US" sz="1800" b="1" dirty="0">
                <a:solidFill>
                  <a:schemeClr val="tx2"/>
                </a:solidFill>
              </a:rPr>
              <a:t> </a:t>
            </a:r>
            <a:r>
              <a:rPr lang="en-US" sz="1800" b="1" dirty="0"/>
              <a:t>Then</a:t>
            </a:r>
            <a:r>
              <a:rPr lang="en-US" sz="1800" b="1" dirty="0">
                <a:solidFill>
                  <a:schemeClr val="tx2"/>
                </a:solidFill>
              </a:rPr>
              <a:t>  </a:t>
            </a:r>
          </a:p>
          <a:p>
            <a:pPr algn="l"/>
            <a:endParaRPr lang="en-US" sz="2000" b="1" dirty="0">
              <a:solidFill>
                <a:schemeClr val="tx2"/>
              </a:solidFill>
            </a:endParaRPr>
          </a:p>
          <a:p>
            <a:pPr algn="l"/>
            <a:endParaRPr lang="en-US" sz="2000" b="1" dirty="0">
              <a:solidFill>
                <a:schemeClr val="tx2"/>
              </a:solidFill>
            </a:endParaRPr>
          </a:p>
          <a:p>
            <a:pPr algn="l"/>
            <a:r>
              <a:rPr lang="en-US" sz="2000" b="1" dirty="0">
                <a:solidFill>
                  <a:schemeClr val="tx2"/>
                </a:solidFill>
              </a:rPr>
              <a:t>    </a:t>
            </a:r>
          </a:p>
          <a:p>
            <a:pPr algn="l"/>
            <a:endParaRPr lang="en-US" sz="2000" b="1" dirty="0">
              <a:solidFill>
                <a:schemeClr val="tx2"/>
              </a:solidFill>
            </a:endParaRPr>
          </a:p>
          <a:p>
            <a:pPr algn="l"/>
            <a:endParaRPr lang="en-US" sz="2000" b="1" dirty="0">
              <a:solidFill>
                <a:schemeClr val="tx2"/>
              </a:solidFill>
            </a:endParaRPr>
          </a:p>
          <a:p>
            <a:pPr algn="l"/>
            <a:endParaRPr lang="en-US" sz="2000" b="1" dirty="0">
              <a:solidFill>
                <a:schemeClr val="tx2"/>
              </a:solidFill>
            </a:endParaRPr>
          </a:p>
          <a:p>
            <a:pPr algn="l"/>
            <a:endParaRPr lang="en-US" sz="2000" b="1" dirty="0">
              <a:solidFill>
                <a:schemeClr val="tx2"/>
              </a:solidFill>
            </a:endParaRPr>
          </a:p>
          <a:p>
            <a:pPr algn="l"/>
            <a:endParaRPr lang="en-US" sz="2000" b="1" dirty="0">
              <a:solidFill>
                <a:schemeClr val="tx2"/>
              </a:solidFill>
            </a:endParaRPr>
          </a:p>
          <a:p>
            <a:pPr algn="l"/>
            <a:r>
              <a:rPr lang="en-US" sz="2000" b="1" dirty="0">
                <a:solidFill>
                  <a:srgbClr val="000000"/>
                </a:solidFill>
              </a:rPr>
              <a:t>w</a:t>
            </a:r>
            <a:r>
              <a:rPr lang="en-US" sz="1800" b="1" dirty="0">
                <a:solidFill>
                  <a:srgbClr val="000000"/>
                </a:solidFill>
              </a:rPr>
              <a:t>here W, C, and A represent water vapor, clouds, and surface albedo. Ignoring all </a:t>
            </a:r>
            <a:r>
              <a:rPr lang="en-US" sz="1800" b="1" dirty="0">
                <a:solidFill>
                  <a:schemeClr val="tx2"/>
                </a:solidFill>
              </a:rPr>
              <a:t>the feedbacks</a:t>
            </a:r>
            <a:r>
              <a:rPr lang="en-US" sz="1800" b="1" dirty="0">
                <a:solidFill>
                  <a:srgbClr val="000000"/>
                </a:solidFill>
              </a:rPr>
              <a:t>, assuming W, C, A and</a:t>
            </a:r>
            <a:r>
              <a:rPr lang="en-US" sz="1800" b="1" dirty="0"/>
              <a:t> </a:t>
            </a:r>
            <a:r>
              <a:rPr lang="en-US" sz="1800" b="1" dirty="0">
                <a:sym typeface="Symbol"/>
              </a:rPr>
              <a:t></a:t>
            </a:r>
            <a:r>
              <a:rPr lang="en-US" sz="1800" b="1" baseline="-25000" dirty="0">
                <a:sym typeface="Symbol"/>
              </a:rPr>
              <a:t>p </a:t>
            </a:r>
            <a:r>
              <a:rPr lang="en-US" sz="1800" b="1" dirty="0">
                <a:sym typeface="Symbol"/>
              </a:rPr>
              <a:t>do not change, and considering only the response of LW to Ts changes, then</a:t>
            </a:r>
          </a:p>
          <a:p>
            <a:pPr algn="l"/>
            <a:endParaRPr lang="en-US" sz="1800" b="1" dirty="0">
              <a:sym typeface="Symbol"/>
            </a:endParaRPr>
          </a:p>
          <a:p>
            <a:pPr algn="l"/>
            <a:endParaRPr lang="en-US" sz="1400" b="1" dirty="0">
              <a:sym typeface="Symbol"/>
            </a:endParaRPr>
          </a:p>
          <a:p>
            <a:pPr algn="l">
              <a:buFont typeface="Arial" pitchFamily="34" charset="0"/>
              <a:buChar char="•"/>
            </a:pPr>
            <a:r>
              <a:rPr lang="en-US" sz="1800" b="1" dirty="0">
                <a:sym typeface="Symbol"/>
              </a:rPr>
              <a:t> </a:t>
            </a:r>
            <a:r>
              <a:rPr lang="en-US" sz="1800" b="1" dirty="0">
                <a:solidFill>
                  <a:schemeClr val="tx2"/>
                </a:solidFill>
                <a:sym typeface="Symbol"/>
              </a:rPr>
              <a:t>Observed relationship: F  1.55Ts – 212</a:t>
            </a:r>
            <a:r>
              <a:rPr lang="en-US" sz="1800" b="1" dirty="0">
                <a:sym typeface="Symbol"/>
              </a:rPr>
              <a:t> (North 1975), which yields </a:t>
            </a:r>
            <a:r>
              <a:rPr lang="en-US" sz="1800" b="1" dirty="0">
                <a:solidFill>
                  <a:schemeClr val="tx2"/>
                </a:solidFill>
                <a:sym typeface="Symbol"/>
              </a:rPr>
              <a:t> = 0.6 </a:t>
            </a:r>
            <a:r>
              <a:rPr lang="en-US" sz="1800" b="1" dirty="0">
                <a:sym typeface="Symbol"/>
              </a:rPr>
              <a:t>K (W/m</a:t>
            </a:r>
            <a:r>
              <a:rPr lang="en-US" sz="1800" b="1" baseline="30000" dirty="0">
                <a:sym typeface="Symbol"/>
              </a:rPr>
              <a:t>2</a:t>
            </a:r>
            <a:r>
              <a:rPr lang="en-US" sz="1800" b="1" dirty="0">
                <a:sym typeface="Symbol"/>
              </a:rPr>
              <a:t>)</a:t>
            </a:r>
            <a:r>
              <a:rPr lang="en-US" sz="1800" b="1" baseline="30000" dirty="0">
                <a:sym typeface="Symbol"/>
              </a:rPr>
              <a:t>-1</a:t>
            </a:r>
            <a:r>
              <a:rPr lang="en-US" sz="1800" b="1" dirty="0">
                <a:sym typeface="Symbol"/>
              </a:rPr>
              <a:t>. </a:t>
            </a:r>
            <a:r>
              <a:rPr lang="en-US" sz="1800" b="1" dirty="0">
                <a:solidFill>
                  <a:schemeClr val="tx2"/>
                </a:solidFill>
                <a:sym typeface="Symbol"/>
              </a:rPr>
              <a:t>Why?</a:t>
            </a:r>
            <a:endParaRPr lang="en-US" sz="2000" b="1" dirty="0">
              <a:solidFill>
                <a:schemeClr val="tx2"/>
              </a:solidFill>
              <a:sym typeface="Symbol"/>
            </a:endParaRPr>
          </a:p>
          <a:p>
            <a:pPr algn="l"/>
            <a:endParaRPr lang="en-US" sz="2000" b="1" dirty="0"/>
          </a:p>
        </p:txBody>
      </p:sp>
      <mc:AlternateContent xmlns:mc="http://schemas.openxmlformats.org/markup-compatibility/2006">
        <mc:Choice xmlns:a14="http://schemas.microsoft.com/office/drawing/2010/main" Requires="a14">
          <p:sp>
            <p:nvSpPr>
              <p:cNvPr id="14" name="Object 13"/>
              <p:cNvSpPr txBox="1"/>
              <p:nvPr/>
            </p:nvSpPr>
            <p:spPr bwMode="auto">
              <a:xfrm>
                <a:off x="2971800" y="2590801"/>
                <a:ext cx="4876800" cy="2514600"/>
              </a:xfrm>
              <a:prstGeom prst="rect">
                <a:avLst/>
              </a:prstGeom>
              <a:solidFill>
                <a:srgbClr val="CCFFFF"/>
              </a:solidFill>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𝜆</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num>
                        <m:den>
                          <m:r>
                            <a:rPr lang="en-US" i="1">
                              <a:solidFill>
                                <a:srgbClr val="000000"/>
                              </a:solidFill>
                              <a:latin typeface="Cambria Math" panose="02040503050406030204" pitchFamily="18" charset="0"/>
                            </a:rPr>
                            <m:t>𝑑𝑅</m:t>
                          </m:r>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𝑑𝑅</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e>
                          </m:d>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𝑑𝐹</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𝑑𝑆</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den>
                      </m:f>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𝑑𝐹</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𝑑𝑆</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𝑜</m:t>
                              </m:r>
                            </m:sub>
                          </m:sSub>
                        </m:num>
                        <m:den>
                          <m:r>
                            <a:rPr lang="en-US" i="1">
                              <a:solidFill>
                                <a:srgbClr val="000000"/>
                              </a:solidFill>
                              <a:latin typeface="Cambria Math" panose="02040503050406030204" pitchFamily="18" charset="0"/>
                            </a:rPr>
                            <m:t>4</m:t>
                          </m:r>
                        </m:den>
                      </m:f>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𝑝</m:t>
                                  </m:r>
                                </m:sub>
                              </m:sSub>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𝑝</m:t>
                                  </m:r>
                                </m:sub>
                              </m:sSub>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𝑝</m:t>
                                  </m:r>
                                </m:sub>
                              </m:sSub>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𝑝</m:t>
                                  </m:r>
                                </m:sub>
                              </m:sSub>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e>
                      </m:d>
                    </m:oMath>
                  </m:oMathPara>
                </a14:m>
                <a:endParaRPr lang="en-US" dirty="0"/>
              </a:p>
            </p:txBody>
          </p:sp>
        </mc:Choice>
        <mc:Fallback>
          <p:sp>
            <p:nvSpPr>
              <p:cNvPr id="14" name="Object 13"/>
              <p:cNvSpPr txBox="1">
                <a:spLocks noRot="1" noChangeAspect="1" noMove="1" noResize="1" noEditPoints="1" noAdjustHandles="1" noChangeArrowheads="1" noChangeShapeType="1" noTextEdit="1"/>
              </p:cNvSpPr>
              <p:nvPr/>
            </p:nvSpPr>
            <p:spPr bwMode="auto">
              <a:xfrm>
                <a:off x="2971800" y="2590801"/>
                <a:ext cx="4876800" cy="2514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92" name="Object 4"/>
              <p:cNvSpPr txBox="1"/>
              <p:nvPr/>
            </p:nvSpPr>
            <p:spPr bwMode="auto">
              <a:xfrm>
                <a:off x="914400" y="5707063"/>
                <a:ext cx="6731000" cy="673100"/>
              </a:xfrm>
              <a:prstGeom prst="rect">
                <a:avLst/>
              </a:prstGeom>
              <a:solidFill>
                <a:srgbClr val="CCFFFF"/>
              </a:solidFill>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𝜆</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e>
                          </m:d>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𝜀𝜎</m:t>
                                  </m:r>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e>
                                    <m:sup>
                                      <m:r>
                                        <a:rPr lang="en-US" i="1">
                                          <a:solidFill>
                                            <a:srgbClr val="000000"/>
                                          </a:solidFill>
                                          <a:latin typeface="Cambria Math" panose="02040503050406030204" pitchFamily="18" charset="0"/>
                                        </a:rPr>
                                        <m:t>4</m:t>
                                      </m:r>
                                    </m:sup>
                                  </m:sSup>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e>
                          </m:d>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𝜀𝜎</m:t>
                          </m:r>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e>
                            <m:sup>
                              <m:r>
                                <a:rPr lang="en-US" i="1">
                                  <a:solidFill>
                                    <a:srgbClr val="000000"/>
                                  </a:solidFill>
                                  <a:latin typeface="Cambria Math" panose="02040503050406030204" pitchFamily="18" charset="0"/>
                                </a:rPr>
                                <m:t>3</m:t>
                              </m:r>
                            </m:sup>
                          </m:sSup>
                        </m:den>
                      </m:f>
                      <m:r>
                        <a:rPr lang="en-US" i="1">
                          <a:solidFill>
                            <a:srgbClr val="000000"/>
                          </a:solidFill>
                          <a:latin typeface="Cambria Math" panose="02040503050406030204" pitchFamily="18" charset="0"/>
                        </a:rPr>
                        <m:t>≈0.3</m:t>
                      </m:r>
                      <m:r>
                        <a:rPr lang="en-US" i="1">
                          <a:solidFill>
                            <a:srgbClr val="000000"/>
                          </a:solidFill>
                          <a:latin typeface="Cambria Math" panose="02040503050406030204" pitchFamily="18" charset="0"/>
                        </a:rPr>
                        <m:t>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2</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𝑓𝑜𝑟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𝜀</m:t>
                      </m:r>
                      <m:r>
                        <a:rPr lang="en-US" i="1">
                          <a:solidFill>
                            <a:srgbClr val="000000"/>
                          </a:solidFill>
                          <a:latin typeface="Cambria Math" panose="02040503050406030204" pitchFamily="18" charset="0"/>
                        </a:rPr>
                        <m:t>=0.612 </m:t>
                      </m:r>
                      <m:r>
                        <a:rPr lang="en-US" i="1">
                          <a:solidFill>
                            <a:srgbClr val="000000"/>
                          </a:solidFill>
                          <a:latin typeface="Cambria Math" panose="02040503050406030204" pitchFamily="18" charset="0"/>
                        </a:rPr>
                        <m:t>𝑎𝑛𝑑</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=288</m:t>
                      </m:r>
                      <m:r>
                        <a:rPr lang="en-US" i="1">
                          <a:solidFill>
                            <a:srgbClr val="000000"/>
                          </a:solidFill>
                          <a:latin typeface="Cambria Math" panose="02040503050406030204" pitchFamily="18" charset="0"/>
                        </a:rPr>
                        <m:t>𝐾</m:t>
                      </m:r>
                      <m:r>
                        <a:rPr lang="en-US" i="1">
                          <a:solidFill>
                            <a:srgbClr val="000000"/>
                          </a:solidFill>
                          <a:latin typeface="Cambria Math" panose="02040503050406030204" pitchFamily="18" charset="0"/>
                        </a:rPr>
                        <m:t>.</m:t>
                      </m:r>
                    </m:oMath>
                  </m:oMathPara>
                </a14:m>
                <a:endParaRPr lang="en-US" dirty="0"/>
              </a:p>
            </p:txBody>
          </p:sp>
        </mc:Choice>
        <mc:Fallback xmlns="">
          <p:sp>
            <p:nvSpPr>
              <p:cNvPr id="12292" name="Object 4"/>
              <p:cNvSpPr txBox="1">
                <a:spLocks noRot="1" noChangeAspect="1" noMove="1" noResize="1" noEditPoints="1" noAdjustHandles="1" noChangeArrowheads="1" noChangeShapeType="1" noTextEdit="1"/>
              </p:cNvSpPr>
              <p:nvPr/>
            </p:nvSpPr>
            <p:spPr bwMode="auto">
              <a:xfrm>
                <a:off x="914400" y="5707063"/>
                <a:ext cx="6731000" cy="673100"/>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linds(horizontal)">
                                      <p:cBhvr>
                                        <p:cTn id="13" dur="500"/>
                                        <p:tgtEl>
                                          <p:spTgt spid="8">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blinds(horizontal)">
                                      <p:cBhvr>
                                        <p:cTn id="16" dur="500"/>
                                        <p:tgtEl>
                                          <p:spTgt spid="8">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blinds(horizontal)">
                                      <p:cBhvr>
                                        <p:cTn id="19" dur="500"/>
                                        <p:tgtEl>
                                          <p:spTgt spid="8">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3" presetClass="entr" presetSubtype="10" fill="hold" nodeType="with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blinds(horizontal)">
                                      <p:cBhvr>
                                        <p:cTn id="26" dur="500"/>
                                        <p:tgtEl>
                                          <p:spTgt spid="8">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15" end="15"/>
                                            </p:txEl>
                                          </p:spTgt>
                                        </p:tgtEl>
                                        <p:attrNameLst>
                                          <p:attrName>style.visibility</p:attrName>
                                        </p:attrNameLst>
                                      </p:cBhvr>
                                      <p:to>
                                        <p:strVal val="visible"/>
                                      </p:to>
                                    </p:set>
                                    <p:animEffect transition="in" filter="blinds(horizontal)">
                                      <p:cBhvr>
                                        <p:cTn id="29" dur="500"/>
                                        <p:tgtEl>
                                          <p:spTgt spid="8">
                                            <p:txEl>
                                              <p:pRg st="15" end="1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29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18" end="18"/>
                                            </p:txEl>
                                          </p:spTgt>
                                        </p:tgtEl>
                                        <p:attrNameLst>
                                          <p:attrName>style.visibility</p:attrName>
                                        </p:attrNameLst>
                                      </p:cBhvr>
                                      <p:to>
                                        <p:strVal val="visible"/>
                                      </p:to>
                                    </p:set>
                                    <p:animEffect transition="in" filter="blinds(horizontal)">
                                      <p:cBhvr>
                                        <p:cTn id="38" dur="500"/>
                                        <p:tgtEl>
                                          <p:spTgt spid="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2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117776" y="4191000"/>
            <a:ext cx="1828800" cy="609600"/>
          </a:xfrm>
          <a:prstGeom prst="rect">
            <a:avLst/>
          </a:prstGeom>
          <a:solidFill>
            <a:schemeClr val="tx1"/>
          </a:solid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8" name="Rectangle 27"/>
          <p:cNvSpPr/>
          <p:nvPr/>
        </p:nvSpPr>
        <p:spPr bwMode="auto">
          <a:xfrm>
            <a:off x="3791082" y="6191118"/>
            <a:ext cx="1066800" cy="457200"/>
          </a:xfrm>
          <a:prstGeom prst="rect">
            <a:avLst/>
          </a:prstGeom>
          <a:solidFill>
            <a:schemeClr val="tx1"/>
          </a:solid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 name="Rectangle 2"/>
          <p:cNvSpPr txBox="1">
            <a:spLocks noChangeArrowheads="1"/>
          </p:cNvSpPr>
          <p:nvPr/>
        </p:nvSpPr>
        <p:spPr>
          <a:xfrm>
            <a:off x="-152400" y="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Climate Feedback Analysis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16434"/>
            <a:ext cx="8991600" cy="6401753"/>
          </a:xfrm>
          <a:prstGeom prst="rect">
            <a:avLst/>
          </a:prstGeom>
        </p:spPr>
        <p:txBody>
          <a:bodyPr wrap="square">
            <a:spAutoFit/>
          </a:bodyPr>
          <a:lstStyle/>
          <a:p>
            <a:pPr algn="l">
              <a:buFont typeface="Arial" pitchFamily="34" charset="0"/>
              <a:buChar char="•"/>
            </a:pPr>
            <a:r>
              <a:rPr lang="en-US" sz="1800" b="1" dirty="0"/>
              <a:t> There are at least </a:t>
            </a:r>
            <a:r>
              <a:rPr lang="en-US" sz="1800" b="1" dirty="0">
                <a:solidFill>
                  <a:schemeClr val="tx2"/>
                </a:solidFill>
              </a:rPr>
              <a:t>three different methods </a:t>
            </a:r>
            <a:r>
              <a:rPr lang="en-US" sz="1800" b="1" dirty="0"/>
              <a:t>to analyze/quantify climate feedbacks:</a:t>
            </a:r>
          </a:p>
          <a:p>
            <a:pPr algn="l">
              <a:buFont typeface="Arial" pitchFamily="34" charset="0"/>
              <a:buChar char="•"/>
            </a:pPr>
            <a:r>
              <a:rPr lang="en-US" sz="1800" b="1" dirty="0"/>
              <a:t>  </a:t>
            </a:r>
            <a:r>
              <a:rPr lang="en-US" sz="1800" b="1" dirty="0">
                <a:solidFill>
                  <a:srgbClr val="C00000"/>
                </a:solidFill>
              </a:rPr>
              <a:t>Method 1</a:t>
            </a:r>
            <a:r>
              <a:rPr lang="en-US" sz="1800" b="1" dirty="0"/>
              <a:t>: Using </a:t>
            </a:r>
            <a:r>
              <a:rPr lang="en-US" sz="1800" b="1" dirty="0" err="1">
                <a:solidFill>
                  <a:schemeClr val="tx2"/>
                </a:solidFill>
              </a:rPr>
              <a:t>dTs</a:t>
            </a:r>
            <a:r>
              <a:rPr lang="en-US" sz="1800" b="1" dirty="0">
                <a:solidFill>
                  <a:schemeClr val="tx2"/>
                </a:solidFill>
              </a:rPr>
              <a:t> ratios </a:t>
            </a:r>
            <a:r>
              <a:rPr lang="en-US" sz="1800" b="1" dirty="0"/>
              <a:t>between the cases with and without the feedback process as the </a:t>
            </a:r>
            <a:r>
              <a:rPr lang="en-US" sz="1800" b="1" dirty="0">
                <a:solidFill>
                  <a:schemeClr val="tx2"/>
                </a:solidFill>
              </a:rPr>
              <a:t>feedback factor </a:t>
            </a:r>
            <a:r>
              <a:rPr lang="en-US" sz="1800" b="1" i="1" dirty="0" err="1">
                <a:solidFill>
                  <a:schemeClr val="tx2"/>
                </a:solidFill>
              </a:rPr>
              <a:t>f</a:t>
            </a:r>
            <a:r>
              <a:rPr lang="en-US" sz="1800" b="1" i="1" baseline="-25000" dirty="0" err="1">
                <a:solidFill>
                  <a:schemeClr val="tx2"/>
                </a:solidFill>
              </a:rPr>
              <a:t>h</a:t>
            </a:r>
            <a:r>
              <a:rPr lang="en-US" sz="1800" b="1" dirty="0"/>
              <a:t> (Hansen et al. 1984). This method directly follows the original definition of climate feedback (modulation to the Ts change) and thus is easy to understand.     </a:t>
            </a:r>
          </a:p>
          <a:p>
            <a:pPr algn="l"/>
            <a:r>
              <a:rPr lang="en-US" sz="1800" b="1" dirty="0"/>
              <a:t>             </a:t>
            </a:r>
          </a:p>
          <a:p>
            <a:pPr algn="l"/>
            <a:r>
              <a:rPr lang="en-US" sz="1800" b="1" dirty="0"/>
              <a:t>         </a:t>
            </a:r>
          </a:p>
          <a:p>
            <a:pPr algn="l">
              <a:buFont typeface="Arial" pitchFamily="34" charset="0"/>
              <a:buChar char="•"/>
            </a:pPr>
            <a:endParaRPr lang="en-US" sz="1800" b="1" dirty="0"/>
          </a:p>
          <a:p>
            <a:pPr algn="l">
              <a:buFont typeface="Arial" pitchFamily="34" charset="0"/>
              <a:buChar char="•"/>
            </a:pPr>
            <a:endParaRPr lang="en-US" sz="1800" b="1" dirty="0"/>
          </a:p>
          <a:p>
            <a:pPr algn="l">
              <a:buFont typeface="Arial" pitchFamily="34" charset="0"/>
              <a:buChar char="•"/>
            </a:pPr>
            <a:r>
              <a:rPr lang="en-US" sz="1800" b="1" dirty="0"/>
              <a:t>  </a:t>
            </a:r>
            <a:r>
              <a:rPr lang="en-US" sz="1800" b="1" dirty="0">
                <a:solidFill>
                  <a:srgbClr val="C00000"/>
                </a:solidFill>
              </a:rPr>
              <a:t>Method 2</a:t>
            </a:r>
            <a:r>
              <a:rPr lang="en-US" sz="1800" b="1" dirty="0"/>
              <a:t>: Define the </a:t>
            </a:r>
            <a:r>
              <a:rPr lang="en-US" sz="1800" b="1" dirty="0">
                <a:solidFill>
                  <a:schemeClr val="tx2"/>
                </a:solidFill>
              </a:rPr>
              <a:t>feedback factor </a:t>
            </a:r>
            <a:r>
              <a:rPr lang="en-US" sz="1800" b="1" i="1" dirty="0" err="1">
                <a:solidFill>
                  <a:schemeClr val="tx2"/>
                </a:solidFill>
              </a:rPr>
              <a:t>f</a:t>
            </a:r>
            <a:r>
              <a:rPr lang="en-US" sz="1800" b="1" i="1" baseline="-25000" dirty="0" err="1">
                <a:solidFill>
                  <a:schemeClr val="tx2"/>
                </a:solidFill>
              </a:rPr>
              <a:t>r</a:t>
            </a:r>
            <a:r>
              <a:rPr lang="en-US" sz="1800" b="1" i="1" dirty="0">
                <a:solidFill>
                  <a:schemeClr val="tx2"/>
                </a:solidFill>
              </a:rPr>
              <a:t>  </a:t>
            </a:r>
            <a:r>
              <a:rPr lang="en-US" sz="1800" b="1" dirty="0"/>
              <a:t>as the gain factor for radiative forcing (Roe 2009): </a:t>
            </a:r>
          </a:p>
          <a:p>
            <a:pPr algn="l"/>
            <a:r>
              <a:rPr lang="en-US" sz="1800" b="1" dirty="0"/>
              <a:t> </a:t>
            </a:r>
            <a:r>
              <a:rPr lang="en-US" sz="1800" b="1" i="1" dirty="0">
                <a:solidFill>
                  <a:schemeClr val="tx2"/>
                </a:solidFill>
              </a:rPr>
              <a:t>    </a:t>
            </a:r>
            <a:r>
              <a:rPr lang="en-US" sz="2400" b="1" i="1" dirty="0" err="1">
                <a:solidFill>
                  <a:schemeClr val="tx2"/>
                </a:solidFill>
              </a:rPr>
              <a:t>f</a:t>
            </a:r>
            <a:r>
              <a:rPr lang="en-US" sz="2400" b="1" i="1" baseline="-25000" dirty="0" err="1">
                <a:solidFill>
                  <a:schemeClr val="tx2"/>
                </a:solidFill>
              </a:rPr>
              <a:t>r</a:t>
            </a:r>
            <a:r>
              <a:rPr lang="en-US" sz="2000" b="1" dirty="0">
                <a:solidFill>
                  <a:schemeClr val="tx2"/>
                </a:solidFill>
              </a:rPr>
              <a:t> </a:t>
            </a:r>
            <a:r>
              <a:rPr lang="en-US" sz="2000" b="1" dirty="0">
                <a:solidFill>
                  <a:schemeClr val="tx2"/>
                </a:solidFill>
                <a:sym typeface="Symbol"/>
              </a:rPr>
              <a:t> c</a:t>
            </a:r>
            <a:r>
              <a:rPr lang="en-US" sz="2000" b="1" baseline="-25000" dirty="0">
                <a:solidFill>
                  <a:schemeClr val="tx2"/>
                </a:solidFill>
                <a:sym typeface="Symbol"/>
              </a:rPr>
              <a:t>1</a:t>
            </a:r>
            <a:r>
              <a:rPr lang="en-US" sz="1200" b="1" dirty="0">
                <a:solidFill>
                  <a:schemeClr val="tx2"/>
                </a:solidFill>
                <a:sym typeface="Symbol"/>
              </a:rPr>
              <a:t> </a:t>
            </a:r>
            <a:r>
              <a:rPr lang="en-US" sz="2000" b="1" dirty="0">
                <a:solidFill>
                  <a:schemeClr val="tx2"/>
                </a:solidFill>
                <a:sym typeface="Symbol"/>
              </a:rPr>
              <a:t></a:t>
            </a:r>
            <a:r>
              <a:rPr lang="en-US" sz="2000" b="1" baseline="-25000" dirty="0">
                <a:solidFill>
                  <a:schemeClr val="tx2"/>
                </a:solidFill>
                <a:sym typeface="Symbol"/>
              </a:rPr>
              <a:t>o</a:t>
            </a:r>
            <a:r>
              <a:rPr lang="en-US" sz="2000" b="1" dirty="0">
                <a:solidFill>
                  <a:schemeClr val="tx2"/>
                </a:solidFill>
                <a:sym typeface="Symbol"/>
              </a:rPr>
              <a:t>  and </a:t>
            </a:r>
            <a:r>
              <a:rPr lang="en-US" sz="1800" b="1" dirty="0">
                <a:solidFill>
                  <a:schemeClr val="tx2"/>
                </a:solidFill>
                <a:sym typeface="Symbol"/>
              </a:rPr>
              <a:t>T = </a:t>
            </a:r>
            <a:r>
              <a:rPr lang="en-US" sz="1800" b="1" baseline="-25000" dirty="0">
                <a:solidFill>
                  <a:schemeClr val="tx2"/>
                </a:solidFill>
                <a:sym typeface="Symbol"/>
              </a:rPr>
              <a:t>o</a:t>
            </a:r>
            <a:r>
              <a:rPr lang="en-US" sz="1800" b="1" dirty="0">
                <a:solidFill>
                  <a:schemeClr val="tx2"/>
                </a:solidFill>
                <a:sym typeface="Symbol"/>
              </a:rPr>
              <a:t> (R + c</a:t>
            </a:r>
            <a:r>
              <a:rPr lang="en-US" sz="1800" b="1" baseline="-25000" dirty="0">
                <a:solidFill>
                  <a:schemeClr val="tx2"/>
                </a:solidFill>
                <a:sym typeface="Symbol"/>
              </a:rPr>
              <a:t>1</a:t>
            </a:r>
            <a:r>
              <a:rPr lang="en-US" sz="1100" b="1" dirty="0">
                <a:solidFill>
                  <a:schemeClr val="tx2"/>
                </a:solidFill>
                <a:sym typeface="Symbol"/>
              </a:rPr>
              <a:t> </a:t>
            </a:r>
            <a:r>
              <a:rPr lang="en-US" sz="1800" b="1" dirty="0">
                <a:solidFill>
                  <a:schemeClr val="tx2"/>
                </a:solidFill>
                <a:sym typeface="Symbol"/>
              </a:rPr>
              <a:t>T) </a:t>
            </a:r>
            <a:r>
              <a:rPr lang="en-US" sz="1800" b="1" dirty="0">
                <a:solidFill>
                  <a:schemeClr val="tx2"/>
                </a:solidFill>
                <a:sym typeface="Wingdings" pitchFamily="2" charset="2"/>
              </a:rPr>
              <a:t> 		</a:t>
            </a:r>
            <a:r>
              <a:rPr lang="en-US" sz="1800" b="1" dirty="0">
                <a:solidFill>
                  <a:schemeClr val="tx2"/>
                </a:solidFill>
                <a:sym typeface="Symbol"/>
              </a:rPr>
              <a:t>              </a:t>
            </a:r>
            <a:r>
              <a:rPr lang="en-US" sz="1800" b="1" baseline="-25000" dirty="0">
                <a:solidFill>
                  <a:schemeClr val="tx2"/>
                </a:solidFill>
                <a:sym typeface="Symbol"/>
              </a:rPr>
              <a:t>o</a:t>
            </a:r>
            <a:r>
              <a:rPr lang="en-US" sz="1800" b="1" dirty="0">
                <a:solidFill>
                  <a:schemeClr val="tx2"/>
                </a:solidFill>
                <a:sym typeface="Symbol"/>
              </a:rPr>
              <a:t>  T</a:t>
            </a:r>
            <a:r>
              <a:rPr lang="en-US" sz="1800" b="1" baseline="-25000" dirty="0">
                <a:solidFill>
                  <a:schemeClr val="tx2"/>
                </a:solidFill>
                <a:sym typeface="Symbol"/>
              </a:rPr>
              <a:t>o</a:t>
            </a:r>
            <a:r>
              <a:rPr lang="en-US" sz="1800" b="1" dirty="0">
                <a:solidFill>
                  <a:schemeClr val="tx2"/>
                </a:solidFill>
                <a:sym typeface="Symbol"/>
              </a:rPr>
              <a:t>/ R</a:t>
            </a:r>
            <a:endParaRPr lang="en-US" sz="1800" b="1" dirty="0">
              <a:solidFill>
                <a:schemeClr val="tx2"/>
              </a:solidFill>
              <a:sym typeface="Wingdings" pitchFamily="2" charset="2"/>
            </a:endParaRPr>
          </a:p>
          <a:p>
            <a:pPr algn="l"/>
            <a:r>
              <a:rPr lang="en-US" sz="1800" b="1" dirty="0">
                <a:solidFill>
                  <a:schemeClr val="tx2"/>
                </a:solidFill>
                <a:sym typeface="Wingdings" pitchFamily="2" charset="2"/>
              </a:rPr>
              <a:t>   </a:t>
            </a:r>
          </a:p>
          <a:p>
            <a:pPr algn="l"/>
            <a:r>
              <a:rPr lang="en-US" sz="1800" b="1" dirty="0">
                <a:solidFill>
                  <a:schemeClr val="tx2"/>
                </a:solidFill>
                <a:sym typeface="Wingdings" pitchFamily="2" charset="2"/>
              </a:rPr>
              <a:t>    </a:t>
            </a:r>
            <a:r>
              <a:rPr lang="en-US" sz="1800" b="1" dirty="0">
                <a:solidFill>
                  <a:schemeClr val="tx2"/>
                </a:solidFill>
                <a:sym typeface="Symbol"/>
              </a:rPr>
              <a:t>T = </a:t>
            </a:r>
            <a:r>
              <a:rPr lang="en-US" sz="1800" b="1" baseline="-25000" dirty="0">
                <a:solidFill>
                  <a:schemeClr val="tx2"/>
                </a:solidFill>
                <a:sym typeface="Symbol"/>
              </a:rPr>
              <a:t>o</a:t>
            </a:r>
            <a:r>
              <a:rPr lang="en-US" sz="1800" b="1" dirty="0">
                <a:solidFill>
                  <a:schemeClr val="tx2"/>
                </a:solidFill>
                <a:sym typeface="Symbol"/>
              </a:rPr>
              <a:t> R/(1 – c</a:t>
            </a:r>
            <a:r>
              <a:rPr lang="en-US" sz="1800" b="1" baseline="-25000" dirty="0">
                <a:solidFill>
                  <a:schemeClr val="tx2"/>
                </a:solidFill>
                <a:sym typeface="Symbol"/>
              </a:rPr>
              <a:t>1</a:t>
            </a:r>
            <a:r>
              <a:rPr lang="en-US" sz="1800" b="1" dirty="0">
                <a:solidFill>
                  <a:schemeClr val="tx2"/>
                </a:solidFill>
                <a:sym typeface="Symbol"/>
              </a:rPr>
              <a:t></a:t>
            </a:r>
            <a:r>
              <a:rPr lang="en-US" sz="1800" b="1" baseline="-25000" dirty="0">
                <a:solidFill>
                  <a:schemeClr val="tx2"/>
                </a:solidFill>
                <a:sym typeface="Symbol"/>
              </a:rPr>
              <a:t>o</a:t>
            </a:r>
            <a:r>
              <a:rPr lang="en-US" sz="1800" b="1" dirty="0">
                <a:solidFill>
                  <a:schemeClr val="tx2"/>
                </a:solidFill>
                <a:sym typeface="Symbol"/>
              </a:rPr>
              <a:t>) = T</a:t>
            </a:r>
            <a:r>
              <a:rPr lang="en-US" sz="1800" b="1" baseline="-25000" dirty="0">
                <a:solidFill>
                  <a:schemeClr val="tx2"/>
                </a:solidFill>
                <a:sym typeface="Symbol"/>
              </a:rPr>
              <a:t>o </a:t>
            </a:r>
            <a:r>
              <a:rPr lang="en-US" sz="1800" b="1" dirty="0">
                <a:solidFill>
                  <a:schemeClr val="tx2"/>
                </a:solidFill>
                <a:sym typeface="Symbol"/>
              </a:rPr>
              <a:t>/ (1 – </a:t>
            </a:r>
            <a:r>
              <a:rPr lang="en-US" sz="1800" b="1" i="1" dirty="0" err="1">
                <a:solidFill>
                  <a:schemeClr val="tx2"/>
                </a:solidFill>
                <a:sym typeface="Symbol"/>
              </a:rPr>
              <a:t>f</a:t>
            </a:r>
            <a:r>
              <a:rPr lang="en-US" sz="1800" b="1" i="1" baseline="-25000" dirty="0" err="1">
                <a:solidFill>
                  <a:schemeClr val="tx2"/>
                </a:solidFill>
                <a:sym typeface="Symbol"/>
              </a:rPr>
              <a:t>r</a:t>
            </a:r>
            <a:r>
              <a:rPr lang="en-US" sz="1800" b="1" i="1" dirty="0">
                <a:solidFill>
                  <a:schemeClr val="tx2"/>
                </a:solidFill>
                <a:sym typeface="Symbol"/>
              </a:rPr>
              <a:t> </a:t>
            </a:r>
            <a:r>
              <a:rPr lang="en-US" sz="1800" b="1" dirty="0">
                <a:solidFill>
                  <a:schemeClr val="tx2"/>
                </a:solidFill>
                <a:sym typeface="Symbol"/>
              </a:rPr>
              <a:t>) </a:t>
            </a:r>
            <a:r>
              <a:rPr lang="en-US" sz="1800" b="1" dirty="0">
                <a:solidFill>
                  <a:schemeClr val="tx2"/>
                </a:solidFill>
                <a:sym typeface="Wingdings" pitchFamily="2" charset="2"/>
              </a:rPr>
              <a:t> </a:t>
            </a:r>
            <a:r>
              <a:rPr lang="en-US" sz="1800" b="1" dirty="0">
                <a:solidFill>
                  <a:schemeClr val="tx2"/>
                </a:solidFill>
                <a:sym typeface="Symbol"/>
              </a:rPr>
              <a:t>  </a:t>
            </a:r>
          </a:p>
          <a:p>
            <a:pPr algn="l"/>
            <a:r>
              <a:rPr lang="en-US" sz="1800" b="1" dirty="0">
                <a:solidFill>
                  <a:schemeClr val="tx2"/>
                </a:solidFill>
                <a:sym typeface="Symbol"/>
              </a:rPr>
              <a:t>  	</a:t>
            </a:r>
          </a:p>
          <a:p>
            <a:pPr algn="l"/>
            <a:r>
              <a:rPr lang="en-US" sz="2400" b="1" i="1" dirty="0">
                <a:solidFill>
                  <a:schemeClr val="tx2"/>
                </a:solidFill>
                <a:sym typeface="Symbol"/>
              </a:rPr>
              <a:t>	  </a:t>
            </a:r>
            <a:r>
              <a:rPr lang="en-US" sz="2400" b="1" i="1" dirty="0" err="1">
                <a:solidFill>
                  <a:schemeClr val="tx2"/>
                </a:solidFill>
                <a:sym typeface="Symbol"/>
              </a:rPr>
              <a:t>f</a:t>
            </a:r>
            <a:r>
              <a:rPr lang="en-US" sz="2400" b="1" i="1" baseline="-25000" dirty="0" err="1">
                <a:solidFill>
                  <a:schemeClr val="tx2"/>
                </a:solidFill>
                <a:sym typeface="Symbol"/>
              </a:rPr>
              <a:t>h</a:t>
            </a:r>
            <a:r>
              <a:rPr lang="en-US" sz="2400" b="1" dirty="0">
                <a:solidFill>
                  <a:schemeClr val="tx2"/>
                </a:solidFill>
                <a:sym typeface="Symbol"/>
              </a:rPr>
              <a:t> = 1 / (1 – </a:t>
            </a:r>
            <a:r>
              <a:rPr lang="en-US" sz="2400" b="1" i="1" dirty="0" err="1">
                <a:solidFill>
                  <a:schemeClr val="tx2"/>
                </a:solidFill>
                <a:sym typeface="Symbol"/>
              </a:rPr>
              <a:t>f</a:t>
            </a:r>
            <a:r>
              <a:rPr lang="en-US" sz="2400" b="1" i="1" baseline="-25000" dirty="0" err="1">
                <a:solidFill>
                  <a:schemeClr val="tx2"/>
                </a:solidFill>
                <a:sym typeface="Symbol"/>
              </a:rPr>
              <a:t>r</a:t>
            </a:r>
            <a:r>
              <a:rPr lang="en-US" sz="2400" b="1" baseline="-25000" dirty="0">
                <a:solidFill>
                  <a:schemeClr val="tx2"/>
                </a:solidFill>
                <a:sym typeface="Symbol"/>
              </a:rPr>
              <a:t> </a:t>
            </a:r>
            <a:r>
              <a:rPr lang="en-US" sz="2400" b="1" dirty="0">
                <a:solidFill>
                  <a:schemeClr val="tx2"/>
                </a:solidFill>
                <a:sym typeface="Symbol"/>
              </a:rPr>
              <a:t>) </a:t>
            </a:r>
          </a:p>
          <a:p>
            <a:pPr algn="l"/>
            <a:r>
              <a:rPr lang="en-US" sz="2400" b="1" dirty="0">
                <a:solidFill>
                  <a:srgbClr val="C00000"/>
                </a:solidFill>
                <a:sym typeface="Symbol"/>
              </a:rPr>
              <a:t>   </a:t>
            </a:r>
            <a:r>
              <a:rPr lang="en-US" b="1" i="1" dirty="0" err="1">
                <a:solidFill>
                  <a:srgbClr val="C00000"/>
                </a:solidFill>
                <a:sym typeface="Symbol"/>
              </a:rPr>
              <a:t>f</a:t>
            </a:r>
            <a:r>
              <a:rPr lang="en-US" b="1" i="1" baseline="-25000" dirty="0" err="1">
                <a:solidFill>
                  <a:srgbClr val="C00000"/>
                </a:solidFill>
                <a:sym typeface="Symbol"/>
              </a:rPr>
              <a:t>r</a:t>
            </a:r>
            <a:r>
              <a:rPr lang="en-US" b="1" i="1" dirty="0">
                <a:solidFill>
                  <a:srgbClr val="C00000"/>
                </a:solidFill>
                <a:sym typeface="Symbol"/>
              </a:rPr>
              <a:t> </a:t>
            </a:r>
            <a:r>
              <a:rPr lang="en-US" sz="1800" b="1" dirty="0">
                <a:solidFill>
                  <a:srgbClr val="C00000"/>
                </a:solidFill>
                <a:sym typeface="Symbol"/>
              </a:rPr>
              <a:t>is the gain factor </a:t>
            </a:r>
            <a:r>
              <a:rPr lang="en-US" sz="2000" b="1" i="1" dirty="0">
                <a:solidFill>
                  <a:srgbClr val="C00000"/>
                </a:solidFill>
                <a:sym typeface="Symbol"/>
              </a:rPr>
              <a:t>g</a:t>
            </a:r>
            <a:r>
              <a:rPr lang="en-US" sz="1800" b="1" dirty="0">
                <a:solidFill>
                  <a:srgbClr val="C00000"/>
                </a:solidFill>
                <a:sym typeface="Symbol"/>
              </a:rPr>
              <a:t> of Hansen et al. (1984), and</a:t>
            </a:r>
          </a:p>
          <a:p>
            <a:pPr algn="l"/>
            <a:r>
              <a:rPr lang="en-US" sz="1800" b="1" dirty="0">
                <a:solidFill>
                  <a:srgbClr val="C00000"/>
                </a:solidFill>
                <a:sym typeface="Symbol"/>
              </a:rPr>
              <a:t>   the gain factor (G) in Roe (2009) is Hansen’s</a:t>
            </a:r>
          </a:p>
          <a:p>
            <a:pPr algn="l"/>
            <a:r>
              <a:rPr lang="en-US" sz="1800" b="1" dirty="0">
                <a:solidFill>
                  <a:srgbClr val="C00000"/>
                </a:solidFill>
                <a:sym typeface="Symbol"/>
              </a:rPr>
              <a:t>   feedback factor (</a:t>
            </a:r>
            <a:r>
              <a:rPr lang="en-US" sz="2000" b="1" dirty="0" err="1">
                <a:solidFill>
                  <a:srgbClr val="C00000"/>
                </a:solidFill>
                <a:sym typeface="Symbol"/>
              </a:rPr>
              <a:t>f</a:t>
            </a:r>
            <a:r>
              <a:rPr lang="en-US" sz="2000" b="1" baseline="-25000" dirty="0" err="1">
                <a:solidFill>
                  <a:srgbClr val="C00000"/>
                </a:solidFill>
                <a:sym typeface="Symbol"/>
              </a:rPr>
              <a:t>h</a:t>
            </a:r>
            <a:r>
              <a:rPr lang="en-US" sz="1800" b="1" dirty="0">
                <a:solidFill>
                  <a:srgbClr val="C00000"/>
                </a:solidFill>
                <a:sym typeface="Symbol"/>
              </a:rPr>
              <a:t>)!</a:t>
            </a:r>
          </a:p>
          <a:p>
            <a:pPr algn="l"/>
            <a:endParaRPr lang="en-US" sz="1200" b="1" dirty="0">
              <a:solidFill>
                <a:schemeClr val="tx2"/>
              </a:solidFill>
              <a:sym typeface="Symbol"/>
            </a:endParaRPr>
          </a:p>
          <a:p>
            <a:pPr algn="l">
              <a:buFont typeface="Arial" pitchFamily="34" charset="0"/>
              <a:buChar char="•"/>
            </a:pPr>
            <a:r>
              <a:rPr lang="en-US" sz="1800" b="1" dirty="0">
                <a:solidFill>
                  <a:schemeClr val="tx2"/>
                </a:solidFill>
                <a:sym typeface="Symbol"/>
              </a:rPr>
              <a:t> </a:t>
            </a:r>
            <a:r>
              <a:rPr lang="en-US" sz="1800" b="1" dirty="0">
                <a:sym typeface="Symbol"/>
              </a:rPr>
              <a:t>Relationship between </a:t>
            </a:r>
            <a:r>
              <a:rPr lang="en-US" sz="1800" b="1" dirty="0">
                <a:solidFill>
                  <a:schemeClr val="tx2"/>
                </a:solidFill>
                <a:sym typeface="Symbol"/>
              </a:rPr>
              <a:t>climate sensitivity () </a:t>
            </a:r>
            <a:r>
              <a:rPr lang="en-US" sz="1800" b="1" dirty="0">
                <a:sym typeface="Symbol"/>
              </a:rPr>
              <a:t>and </a:t>
            </a:r>
            <a:r>
              <a:rPr lang="en-US" sz="2000" b="1" i="1" dirty="0" err="1">
                <a:sym typeface="Symbol"/>
              </a:rPr>
              <a:t>f</a:t>
            </a:r>
            <a:r>
              <a:rPr lang="en-US" sz="2000" b="1" i="1" baseline="-25000" dirty="0" err="1">
                <a:sym typeface="Symbol"/>
              </a:rPr>
              <a:t>h</a:t>
            </a:r>
            <a:r>
              <a:rPr lang="en-US" sz="1800" b="1" dirty="0">
                <a:sym typeface="Symbol"/>
              </a:rPr>
              <a:t>:</a:t>
            </a:r>
          </a:p>
          <a:p>
            <a:pPr algn="l"/>
            <a:r>
              <a:rPr lang="en-US" sz="1800" b="1" dirty="0">
                <a:solidFill>
                  <a:schemeClr val="tx2"/>
                </a:solidFill>
                <a:sym typeface="Symbol"/>
              </a:rPr>
              <a:t> </a:t>
            </a:r>
            <a:r>
              <a:rPr lang="en-US" sz="1800" b="1" dirty="0">
                <a:solidFill>
                  <a:schemeClr val="tx2"/>
                </a:solidFill>
              </a:rPr>
              <a:t>T</a:t>
            </a:r>
            <a:r>
              <a:rPr lang="en-US" sz="1800" b="1" baseline="-25000" dirty="0">
                <a:solidFill>
                  <a:schemeClr val="tx2"/>
                </a:solidFill>
              </a:rPr>
              <a:t>s </a:t>
            </a:r>
            <a:r>
              <a:rPr lang="en-US" sz="1800" b="1" dirty="0">
                <a:solidFill>
                  <a:schemeClr val="tx2"/>
                </a:solidFill>
              </a:rPr>
              <a:t>= </a:t>
            </a:r>
            <a:r>
              <a:rPr lang="en-US" sz="1800" b="1" dirty="0">
                <a:solidFill>
                  <a:schemeClr val="tx2"/>
                </a:solidFill>
                <a:sym typeface="Symbol"/>
              </a:rPr>
              <a:t> </a:t>
            </a:r>
            <a:r>
              <a:rPr lang="en-US" sz="1600" b="1" dirty="0">
                <a:solidFill>
                  <a:schemeClr val="tx2"/>
                </a:solidFill>
                <a:sym typeface="Symbol"/>
              </a:rPr>
              <a:t>R   and</a:t>
            </a:r>
            <a:r>
              <a:rPr lang="en-US" sz="1800" b="1" dirty="0">
                <a:solidFill>
                  <a:schemeClr val="tx2"/>
                </a:solidFill>
                <a:sym typeface="Symbol"/>
              </a:rPr>
              <a:t> </a:t>
            </a:r>
            <a:r>
              <a:rPr lang="en-US" sz="1800" b="1" dirty="0">
                <a:solidFill>
                  <a:schemeClr val="tx2"/>
                </a:solidFill>
              </a:rPr>
              <a:t>T</a:t>
            </a:r>
            <a:r>
              <a:rPr lang="en-US" sz="1800" b="1" baseline="-25000" dirty="0">
                <a:solidFill>
                  <a:schemeClr val="tx2"/>
                </a:solidFill>
              </a:rPr>
              <a:t>s </a:t>
            </a:r>
            <a:r>
              <a:rPr lang="en-US" sz="1800" b="1" dirty="0">
                <a:solidFill>
                  <a:schemeClr val="tx2"/>
                </a:solidFill>
              </a:rPr>
              <a:t>= </a:t>
            </a:r>
            <a:r>
              <a:rPr lang="en-US" sz="1800" b="1" dirty="0" err="1">
                <a:solidFill>
                  <a:schemeClr val="tx2"/>
                </a:solidFill>
                <a:sym typeface="Symbol"/>
              </a:rPr>
              <a:t>f</a:t>
            </a:r>
            <a:r>
              <a:rPr lang="en-US" sz="1800" b="1" baseline="-25000" dirty="0" err="1">
                <a:solidFill>
                  <a:schemeClr val="tx2"/>
                </a:solidFill>
                <a:sym typeface="Symbol"/>
              </a:rPr>
              <a:t>h</a:t>
            </a:r>
            <a:r>
              <a:rPr lang="en-US" sz="1800" b="1" dirty="0">
                <a:solidFill>
                  <a:schemeClr val="tx2"/>
                </a:solidFill>
                <a:sym typeface="Symbol"/>
              </a:rPr>
              <a:t> T</a:t>
            </a:r>
            <a:r>
              <a:rPr lang="en-US" sz="1800" b="1" baseline="-25000" dirty="0">
                <a:solidFill>
                  <a:schemeClr val="tx2"/>
                </a:solidFill>
                <a:sym typeface="Symbol"/>
              </a:rPr>
              <a:t>o</a:t>
            </a:r>
            <a:r>
              <a:rPr lang="en-US" sz="1800" b="1" dirty="0">
                <a:solidFill>
                  <a:schemeClr val="tx2"/>
                </a:solidFill>
                <a:sym typeface="Symbol"/>
              </a:rPr>
              <a:t>= </a:t>
            </a:r>
            <a:r>
              <a:rPr lang="en-US" sz="1800" b="1" dirty="0" err="1">
                <a:solidFill>
                  <a:schemeClr val="tx2"/>
                </a:solidFill>
                <a:sym typeface="Symbol"/>
              </a:rPr>
              <a:t>f</a:t>
            </a:r>
            <a:r>
              <a:rPr lang="en-US" sz="1800" b="1" baseline="-25000" dirty="0" err="1">
                <a:solidFill>
                  <a:schemeClr val="tx2"/>
                </a:solidFill>
                <a:sym typeface="Symbol"/>
              </a:rPr>
              <a:t>h</a:t>
            </a:r>
            <a:r>
              <a:rPr lang="en-US" sz="1800" b="1" baseline="-25000" dirty="0">
                <a:solidFill>
                  <a:schemeClr val="tx2"/>
                </a:solidFill>
                <a:sym typeface="Symbol"/>
              </a:rPr>
              <a:t> </a:t>
            </a:r>
            <a:r>
              <a:rPr lang="en-US" sz="1800" b="1" dirty="0">
                <a:solidFill>
                  <a:schemeClr val="tx2"/>
                </a:solidFill>
                <a:sym typeface="Symbol"/>
              </a:rPr>
              <a:t></a:t>
            </a:r>
            <a:r>
              <a:rPr lang="en-US" sz="1800" b="1" baseline="-25000" dirty="0">
                <a:solidFill>
                  <a:schemeClr val="tx2"/>
                </a:solidFill>
                <a:sym typeface="Symbol"/>
              </a:rPr>
              <a:t>o</a:t>
            </a:r>
            <a:r>
              <a:rPr lang="en-US" sz="1800" b="1" dirty="0">
                <a:solidFill>
                  <a:schemeClr val="tx2"/>
                </a:solidFill>
                <a:sym typeface="Symbol"/>
              </a:rPr>
              <a:t> R </a:t>
            </a:r>
            <a:r>
              <a:rPr lang="en-US" sz="1800" b="1" dirty="0">
                <a:solidFill>
                  <a:schemeClr val="tx2"/>
                </a:solidFill>
                <a:sym typeface="Wingdings" pitchFamily="2" charset="2"/>
              </a:rPr>
              <a:t> </a:t>
            </a:r>
            <a:r>
              <a:rPr lang="en-US" sz="2400" b="1" dirty="0">
                <a:solidFill>
                  <a:schemeClr val="tx2"/>
                </a:solidFill>
                <a:sym typeface="Symbol"/>
              </a:rPr>
              <a:t> = </a:t>
            </a:r>
            <a:r>
              <a:rPr lang="en-US" sz="2400" b="1" dirty="0" err="1">
                <a:solidFill>
                  <a:schemeClr val="tx2"/>
                </a:solidFill>
                <a:sym typeface="Symbol"/>
              </a:rPr>
              <a:t>f</a:t>
            </a:r>
            <a:r>
              <a:rPr lang="en-US" sz="2400" b="1" baseline="-25000" dirty="0" err="1">
                <a:solidFill>
                  <a:schemeClr val="tx2"/>
                </a:solidFill>
                <a:sym typeface="Symbol"/>
              </a:rPr>
              <a:t>h</a:t>
            </a:r>
            <a:r>
              <a:rPr lang="en-US" sz="2400" b="1" baseline="-25000" dirty="0">
                <a:solidFill>
                  <a:schemeClr val="tx2"/>
                </a:solidFill>
                <a:sym typeface="Symbol"/>
              </a:rPr>
              <a:t> </a:t>
            </a:r>
            <a:r>
              <a:rPr lang="en-US" sz="2400" b="1" dirty="0">
                <a:solidFill>
                  <a:schemeClr val="tx2"/>
                </a:solidFill>
                <a:sym typeface="Symbol"/>
              </a:rPr>
              <a:t></a:t>
            </a:r>
            <a:r>
              <a:rPr lang="en-US" sz="2400" b="1" baseline="-25000" dirty="0">
                <a:solidFill>
                  <a:schemeClr val="tx2"/>
                </a:solidFill>
                <a:sym typeface="Symbol"/>
              </a:rPr>
              <a:t>o</a:t>
            </a:r>
            <a:r>
              <a:rPr lang="en-US" sz="2400" b="1" dirty="0">
                <a:solidFill>
                  <a:schemeClr val="tx2"/>
                </a:solidFill>
                <a:sym typeface="Symbol"/>
              </a:rPr>
              <a:t>  , </a:t>
            </a:r>
            <a:r>
              <a:rPr lang="en-US" sz="1800" b="1" dirty="0">
                <a:solidFill>
                  <a:schemeClr val="tx2"/>
                </a:solidFill>
                <a:sym typeface="Symbol"/>
              </a:rPr>
              <a:t>where</a:t>
            </a:r>
            <a:r>
              <a:rPr lang="en-US" sz="2400" b="1" dirty="0">
                <a:solidFill>
                  <a:schemeClr val="tx2"/>
                </a:solidFill>
                <a:sym typeface="Symbol"/>
              </a:rPr>
              <a:t> </a:t>
            </a:r>
            <a:r>
              <a:rPr lang="en-US" sz="1800" b="1" dirty="0">
                <a:solidFill>
                  <a:schemeClr val="tx2"/>
                </a:solidFill>
                <a:sym typeface="Symbol"/>
              </a:rPr>
              <a:t></a:t>
            </a:r>
            <a:r>
              <a:rPr lang="en-US" sz="1800" b="1" baseline="-25000" dirty="0">
                <a:solidFill>
                  <a:schemeClr val="tx2"/>
                </a:solidFill>
                <a:sym typeface="Symbol"/>
              </a:rPr>
              <a:t>o </a:t>
            </a:r>
            <a:r>
              <a:rPr lang="en-US" sz="1800" b="1" dirty="0">
                <a:solidFill>
                  <a:schemeClr val="tx2"/>
                </a:solidFill>
                <a:sym typeface="Symbol"/>
              </a:rPr>
              <a:t>is the sensitivity without the  </a:t>
            </a:r>
          </a:p>
          <a:p>
            <a:pPr algn="l"/>
            <a:r>
              <a:rPr lang="en-US" sz="1800" b="1" dirty="0">
                <a:solidFill>
                  <a:schemeClr val="tx2"/>
                </a:solidFill>
                <a:sym typeface="Symbol"/>
              </a:rPr>
              <a:t>  feedback.</a:t>
            </a:r>
            <a:endParaRPr lang="en-US" sz="1800" b="1" baseline="-25000" dirty="0">
              <a:solidFill>
                <a:schemeClr val="tx2"/>
              </a:solidFill>
            </a:endParaRPr>
          </a:p>
        </p:txBody>
      </p:sp>
      <p:grpSp>
        <p:nvGrpSpPr>
          <p:cNvPr id="16" name="Group 15"/>
          <p:cNvGrpSpPr/>
          <p:nvPr/>
        </p:nvGrpSpPr>
        <p:grpSpPr>
          <a:xfrm>
            <a:off x="155215" y="1888330"/>
            <a:ext cx="3349985" cy="778670"/>
            <a:chOff x="12756" y="1905000"/>
            <a:chExt cx="3349985" cy="778670"/>
          </a:xfrm>
        </p:grpSpPr>
        <p:sp>
          <p:nvSpPr>
            <p:cNvPr id="9" name="TextBox 8"/>
            <p:cNvSpPr txBox="1"/>
            <p:nvPr/>
          </p:nvSpPr>
          <p:spPr>
            <a:xfrm>
              <a:off x="810766" y="1981200"/>
              <a:ext cx="1581074" cy="584775"/>
            </a:xfrm>
            <a:prstGeom prst="rect">
              <a:avLst/>
            </a:prstGeom>
            <a:solidFill>
              <a:schemeClr val="tx1"/>
            </a:solidFill>
            <a:ln w="25400">
              <a:solidFill>
                <a:schemeClr val="tx2"/>
              </a:solidFill>
            </a:ln>
          </p:spPr>
          <p:txBody>
            <a:bodyPr wrap="none" rtlCol="0">
              <a:spAutoFit/>
            </a:bodyPr>
            <a:lstStyle/>
            <a:p>
              <a:r>
                <a:rPr lang="en-US" sz="1600" b="1" dirty="0"/>
                <a:t>Ref. System</a:t>
              </a:r>
            </a:p>
            <a:p>
              <a:r>
                <a:rPr lang="en-US" sz="1600" b="1" dirty="0"/>
                <a:t>Without feedback</a:t>
              </a:r>
            </a:p>
          </p:txBody>
        </p:sp>
        <p:cxnSp>
          <p:nvCxnSpPr>
            <p:cNvPr id="11" name="Straight Arrow Connector 10"/>
            <p:cNvCxnSpPr>
              <a:endCxn id="9" idx="1"/>
            </p:cNvCxnSpPr>
            <p:nvPr/>
          </p:nvCxnSpPr>
          <p:spPr bwMode="auto">
            <a:xfrm flipV="1">
              <a:off x="228600" y="2273588"/>
              <a:ext cx="582166" cy="12412"/>
            </a:xfrm>
            <a:prstGeom prst="straightConnector1">
              <a:avLst/>
            </a:prstGeom>
            <a:solidFill>
              <a:schemeClr val="accent1"/>
            </a:solidFill>
            <a:ln w="34925" cap="flat" cmpd="sng" algn="ctr">
              <a:solidFill>
                <a:schemeClr val="tx2"/>
              </a:solidFill>
              <a:prstDash val="solid"/>
              <a:round/>
              <a:headEnd type="none" w="med" len="med"/>
              <a:tailEnd type="arrow"/>
            </a:ln>
            <a:effectLst/>
          </p:spPr>
        </p:cxnSp>
        <p:cxnSp>
          <p:nvCxnSpPr>
            <p:cNvPr id="12" name="Straight Arrow Connector 11"/>
            <p:cNvCxnSpPr/>
            <p:nvPr/>
          </p:nvCxnSpPr>
          <p:spPr bwMode="auto">
            <a:xfrm flipV="1">
              <a:off x="2436121" y="2286000"/>
              <a:ext cx="535679" cy="12412"/>
            </a:xfrm>
            <a:prstGeom prst="straightConnector1">
              <a:avLst/>
            </a:prstGeom>
            <a:solidFill>
              <a:schemeClr val="accent1"/>
            </a:solidFill>
            <a:ln w="34925" cap="flat" cmpd="sng" algn="ctr">
              <a:solidFill>
                <a:schemeClr val="tx2"/>
              </a:solidFill>
              <a:prstDash val="solid"/>
              <a:round/>
              <a:headEnd type="none" w="med" len="med"/>
              <a:tailEnd type="arrow"/>
            </a:ln>
            <a:effectLst/>
          </p:spPr>
        </p:cxnSp>
        <p:sp>
          <p:nvSpPr>
            <p:cNvPr id="13" name="TextBox 12"/>
            <p:cNvSpPr txBox="1"/>
            <p:nvPr/>
          </p:nvSpPr>
          <p:spPr>
            <a:xfrm>
              <a:off x="12756" y="1905000"/>
              <a:ext cx="800219" cy="769441"/>
            </a:xfrm>
            <a:prstGeom prst="rect">
              <a:avLst/>
            </a:prstGeom>
            <a:noFill/>
          </p:spPr>
          <p:txBody>
            <a:bodyPr wrap="none" rtlCol="0">
              <a:spAutoFit/>
            </a:bodyPr>
            <a:lstStyle/>
            <a:p>
              <a:r>
                <a:rPr lang="en-US" sz="1600" b="1" dirty="0"/>
                <a:t>Forcing</a:t>
              </a:r>
            </a:p>
            <a:p>
              <a:endParaRPr lang="en-US" sz="1100" b="1" dirty="0"/>
            </a:p>
            <a:p>
              <a:r>
                <a:rPr lang="en-US" sz="1600" b="1" dirty="0">
                  <a:sym typeface="Symbol"/>
                </a:rPr>
                <a:t></a:t>
              </a:r>
              <a:r>
                <a:rPr lang="en-US" sz="1600" b="1" dirty="0"/>
                <a:t>R</a:t>
              </a:r>
            </a:p>
          </p:txBody>
        </p:sp>
        <p:sp>
          <p:nvSpPr>
            <p:cNvPr id="15" name="TextBox 14"/>
            <p:cNvSpPr txBox="1"/>
            <p:nvPr/>
          </p:nvSpPr>
          <p:spPr>
            <a:xfrm>
              <a:off x="2376574" y="1929617"/>
              <a:ext cx="986167" cy="754053"/>
            </a:xfrm>
            <a:prstGeom prst="rect">
              <a:avLst/>
            </a:prstGeom>
            <a:noFill/>
          </p:spPr>
          <p:txBody>
            <a:bodyPr wrap="none" rtlCol="0">
              <a:spAutoFit/>
            </a:bodyPr>
            <a:lstStyle/>
            <a:p>
              <a:r>
                <a:rPr lang="en-US" sz="1600" b="1" dirty="0"/>
                <a:t>Response</a:t>
              </a:r>
            </a:p>
            <a:p>
              <a:endParaRPr lang="en-US" sz="1100" b="1" dirty="0"/>
            </a:p>
            <a:p>
              <a:r>
                <a:rPr lang="en-US" sz="1600" b="1" dirty="0">
                  <a:sym typeface="Symbol"/>
                </a:rPr>
                <a:t></a:t>
              </a:r>
              <a:r>
                <a:rPr lang="en-US" sz="1600" b="1" dirty="0"/>
                <a:t>T</a:t>
              </a:r>
              <a:r>
                <a:rPr lang="en-US" sz="1600" b="1" baseline="-25000" dirty="0"/>
                <a:t>o</a:t>
              </a:r>
            </a:p>
          </p:txBody>
        </p:sp>
      </p:grpSp>
      <p:grpSp>
        <p:nvGrpSpPr>
          <p:cNvPr id="17" name="Group 16"/>
          <p:cNvGrpSpPr/>
          <p:nvPr/>
        </p:nvGrpSpPr>
        <p:grpSpPr>
          <a:xfrm>
            <a:off x="5032015" y="1828800"/>
            <a:ext cx="3349985" cy="778670"/>
            <a:chOff x="12756" y="1905000"/>
            <a:chExt cx="3349985" cy="778670"/>
          </a:xfrm>
        </p:grpSpPr>
        <p:sp>
          <p:nvSpPr>
            <p:cNvPr id="18" name="TextBox 17"/>
            <p:cNvSpPr txBox="1"/>
            <p:nvPr/>
          </p:nvSpPr>
          <p:spPr>
            <a:xfrm>
              <a:off x="966635" y="1981200"/>
              <a:ext cx="1430730" cy="584775"/>
            </a:xfrm>
            <a:prstGeom prst="rect">
              <a:avLst/>
            </a:prstGeom>
            <a:solidFill>
              <a:schemeClr val="tx1"/>
            </a:solidFill>
            <a:ln w="25400">
              <a:solidFill>
                <a:schemeClr val="tx2"/>
              </a:solidFill>
            </a:ln>
          </p:spPr>
          <p:txBody>
            <a:bodyPr wrap="square" rtlCol="0">
              <a:spAutoFit/>
            </a:bodyPr>
            <a:lstStyle/>
            <a:p>
              <a:r>
                <a:rPr lang="en-US" sz="1600" b="1" dirty="0"/>
                <a:t>Ref. System</a:t>
              </a:r>
            </a:p>
            <a:p>
              <a:r>
                <a:rPr lang="en-US" sz="1600" b="1" dirty="0"/>
                <a:t>With feedback</a:t>
              </a:r>
            </a:p>
          </p:txBody>
        </p:sp>
        <p:cxnSp>
          <p:nvCxnSpPr>
            <p:cNvPr id="19" name="Straight Arrow Connector 18"/>
            <p:cNvCxnSpPr>
              <a:endCxn id="18" idx="1"/>
            </p:cNvCxnSpPr>
            <p:nvPr/>
          </p:nvCxnSpPr>
          <p:spPr bwMode="auto">
            <a:xfrm flipV="1">
              <a:off x="253824" y="2273588"/>
              <a:ext cx="712811" cy="12412"/>
            </a:xfrm>
            <a:prstGeom prst="straightConnector1">
              <a:avLst/>
            </a:prstGeom>
            <a:solidFill>
              <a:schemeClr val="accent1"/>
            </a:solidFill>
            <a:ln w="34925" cap="flat" cmpd="sng" algn="ctr">
              <a:solidFill>
                <a:schemeClr val="tx2"/>
              </a:solidFill>
              <a:prstDash val="solid"/>
              <a:round/>
              <a:headEnd type="none" w="med" len="med"/>
              <a:tailEnd type="arrow"/>
            </a:ln>
            <a:effectLst/>
          </p:spPr>
        </p:cxnSp>
        <p:cxnSp>
          <p:nvCxnSpPr>
            <p:cNvPr id="20" name="Straight Arrow Connector 19"/>
            <p:cNvCxnSpPr/>
            <p:nvPr/>
          </p:nvCxnSpPr>
          <p:spPr bwMode="auto">
            <a:xfrm flipV="1">
              <a:off x="2436121" y="2286000"/>
              <a:ext cx="535679" cy="12412"/>
            </a:xfrm>
            <a:prstGeom prst="straightConnector1">
              <a:avLst/>
            </a:prstGeom>
            <a:solidFill>
              <a:schemeClr val="accent1"/>
            </a:solidFill>
            <a:ln w="34925" cap="flat" cmpd="sng" algn="ctr">
              <a:solidFill>
                <a:schemeClr val="tx2"/>
              </a:solidFill>
              <a:prstDash val="solid"/>
              <a:round/>
              <a:headEnd type="none" w="med" len="med"/>
              <a:tailEnd type="arrow"/>
            </a:ln>
            <a:effectLst/>
          </p:spPr>
        </p:cxnSp>
        <p:sp>
          <p:nvSpPr>
            <p:cNvPr id="21" name="TextBox 20"/>
            <p:cNvSpPr txBox="1"/>
            <p:nvPr/>
          </p:nvSpPr>
          <p:spPr>
            <a:xfrm>
              <a:off x="12756" y="1905000"/>
              <a:ext cx="800219" cy="769441"/>
            </a:xfrm>
            <a:prstGeom prst="rect">
              <a:avLst/>
            </a:prstGeom>
            <a:noFill/>
          </p:spPr>
          <p:txBody>
            <a:bodyPr wrap="none" rtlCol="0">
              <a:spAutoFit/>
            </a:bodyPr>
            <a:lstStyle/>
            <a:p>
              <a:r>
                <a:rPr lang="en-US" sz="1600" b="1" dirty="0"/>
                <a:t>Forcing</a:t>
              </a:r>
            </a:p>
            <a:p>
              <a:endParaRPr lang="en-US" sz="1100" b="1" dirty="0"/>
            </a:p>
            <a:p>
              <a:r>
                <a:rPr lang="en-US" sz="1600" b="1" dirty="0">
                  <a:sym typeface="Symbol"/>
                </a:rPr>
                <a:t></a:t>
              </a:r>
              <a:r>
                <a:rPr lang="en-US" sz="1600" b="1" dirty="0"/>
                <a:t>R</a:t>
              </a:r>
            </a:p>
          </p:txBody>
        </p:sp>
        <p:sp>
          <p:nvSpPr>
            <p:cNvPr id="22" name="TextBox 21"/>
            <p:cNvSpPr txBox="1"/>
            <p:nvPr/>
          </p:nvSpPr>
          <p:spPr>
            <a:xfrm>
              <a:off x="2376574" y="1929617"/>
              <a:ext cx="986167" cy="754053"/>
            </a:xfrm>
            <a:prstGeom prst="rect">
              <a:avLst/>
            </a:prstGeom>
            <a:noFill/>
          </p:spPr>
          <p:txBody>
            <a:bodyPr wrap="none" rtlCol="0">
              <a:spAutoFit/>
            </a:bodyPr>
            <a:lstStyle/>
            <a:p>
              <a:r>
                <a:rPr lang="en-US" sz="1600" b="1" dirty="0"/>
                <a:t>Response</a:t>
              </a:r>
            </a:p>
            <a:p>
              <a:endParaRPr lang="en-US" sz="1100" b="1" dirty="0"/>
            </a:p>
            <a:p>
              <a:r>
                <a:rPr lang="en-US" sz="1600" b="1" dirty="0">
                  <a:sym typeface="Symbol"/>
                </a:rPr>
                <a:t></a:t>
              </a:r>
              <a:r>
                <a:rPr lang="en-US" sz="1600" b="1" dirty="0"/>
                <a:t>T</a:t>
              </a:r>
              <a:r>
                <a:rPr lang="en-US" sz="1600" b="1" baseline="-25000" dirty="0"/>
                <a:t>s</a:t>
              </a:r>
            </a:p>
          </p:txBody>
        </p:sp>
      </p:grpSp>
      <p:sp>
        <p:nvSpPr>
          <p:cNvPr id="24" name="TextBox 23"/>
          <p:cNvSpPr txBox="1"/>
          <p:nvPr/>
        </p:nvSpPr>
        <p:spPr>
          <a:xfrm>
            <a:off x="3547968" y="2057400"/>
            <a:ext cx="1497205" cy="461665"/>
          </a:xfrm>
          <a:prstGeom prst="rect">
            <a:avLst/>
          </a:prstGeom>
          <a:noFill/>
        </p:spPr>
        <p:txBody>
          <a:bodyPr wrap="none" rtlCol="0">
            <a:spAutoFit/>
          </a:bodyPr>
          <a:lstStyle/>
          <a:p>
            <a:r>
              <a:rPr lang="en-US" sz="2400" b="1" i="1" dirty="0" err="1">
                <a:solidFill>
                  <a:schemeClr val="tx2"/>
                </a:solidFill>
              </a:rPr>
              <a:t>f</a:t>
            </a:r>
            <a:r>
              <a:rPr lang="en-US" sz="2400" b="1" i="1" baseline="-25000" dirty="0" err="1">
                <a:solidFill>
                  <a:schemeClr val="tx2"/>
                </a:solidFill>
              </a:rPr>
              <a:t>h</a:t>
            </a:r>
            <a:r>
              <a:rPr lang="en-US" sz="2000" b="1" dirty="0">
                <a:solidFill>
                  <a:schemeClr val="tx2"/>
                </a:solidFill>
              </a:rPr>
              <a:t> </a:t>
            </a:r>
            <a:r>
              <a:rPr lang="en-US" sz="2000" b="1" dirty="0">
                <a:solidFill>
                  <a:schemeClr val="tx2"/>
                </a:solidFill>
                <a:sym typeface="Symbol"/>
              </a:rPr>
              <a:t></a:t>
            </a:r>
            <a:r>
              <a:rPr lang="en-US" sz="2000" b="1" dirty="0">
                <a:solidFill>
                  <a:schemeClr val="tx2"/>
                </a:solidFill>
              </a:rPr>
              <a:t> </a:t>
            </a:r>
            <a:r>
              <a:rPr lang="en-US" sz="2000" b="1" dirty="0">
                <a:solidFill>
                  <a:schemeClr val="tx2"/>
                </a:solidFill>
                <a:sym typeface="Symbol"/>
              </a:rPr>
              <a:t></a:t>
            </a:r>
            <a:r>
              <a:rPr lang="en-US" sz="2000" b="1" dirty="0">
                <a:solidFill>
                  <a:schemeClr val="tx2"/>
                </a:solidFill>
              </a:rPr>
              <a:t>T</a:t>
            </a:r>
            <a:r>
              <a:rPr lang="en-US" sz="2000" b="1" baseline="-25000" dirty="0">
                <a:solidFill>
                  <a:schemeClr val="tx2"/>
                </a:solidFill>
              </a:rPr>
              <a:t>s</a:t>
            </a:r>
            <a:r>
              <a:rPr lang="en-US" sz="2000" b="1" dirty="0">
                <a:solidFill>
                  <a:schemeClr val="tx2"/>
                </a:solidFill>
              </a:rPr>
              <a:t>/</a:t>
            </a:r>
            <a:r>
              <a:rPr lang="en-US" sz="2000" b="1" dirty="0">
                <a:solidFill>
                  <a:schemeClr val="tx2"/>
                </a:solidFill>
                <a:sym typeface="Symbol"/>
              </a:rPr>
              <a:t> </a:t>
            </a:r>
            <a:r>
              <a:rPr lang="en-US" sz="2000" b="1" dirty="0">
                <a:solidFill>
                  <a:schemeClr val="tx2"/>
                </a:solidFill>
              </a:rPr>
              <a:t>T</a:t>
            </a:r>
            <a:r>
              <a:rPr lang="en-US" sz="2000" b="1" baseline="-25000" dirty="0">
                <a:solidFill>
                  <a:schemeClr val="tx2"/>
                </a:solidFill>
              </a:rPr>
              <a:t>o</a:t>
            </a:r>
            <a:endParaRPr lang="en-US" sz="2000" b="1" dirty="0">
              <a:solidFill>
                <a:schemeClr val="tx2"/>
              </a:solidFill>
            </a:endParaRPr>
          </a:p>
        </p:txBody>
      </p:sp>
      <p:pic>
        <p:nvPicPr>
          <p:cNvPr id="154630" name="Picture 6"/>
          <p:cNvPicPr>
            <a:picLocks noChangeAspect="1" noChangeArrowheads="1"/>
          </p:cNvPicPr>
          <p:nvPr/>
        </p:nvPicPr>
        <p:blipFill>
          <a:blip r:embed="rId3" cstate="print"/>
          <a:srcRect/>
          <a:stretch>
            <a:fillRect/>
          </a:stretch>
        </p:blipFill>
        <p:spPr bwMode="auto">
          <a:xfrm>
            <a:off x="5181600" y="4800600"/>
            <a:ext cx="3618542" cy="1371600"/>
          </a:xfrm>
          <a:prstGeom prst="rect">
            <a:avLst/>
          </a:prstGeom>
          <a:noFill/>
          <a:ln w="9525">
            <a:noFill/>
            <a:miter lim="800000"/>
            <a:headEnd/>
            <a:tailEnd/>
          </a:ln>
        </p:spPr>
      </p:pic>
      <p:grpSp>
        <p:nvGrpSpPr>
          <p:cNvPr id="27" name="Group 26"/>
          <p:cNvGrpSpPr/>
          <p:nvPr/>
        </p:nvGrpSpPr>
        <p:grpSpPr>
          <a:xfrm>
            <a:off x="5170715" y="3581400"/>
            <a:ext cx="3658745" cy="944880"/>
            <a:chOff x="5170715" y="3657600"/>
            <a:chExt cx="3658745" cy="944880"/>
          </a:xfrm>
        </p:grpSpPr>
        <p:pic>
          <p:nvPicPr>
            <p:cNvPr id="154629" name="Picture 5"/>
            <p:cNvPicPr>
              <a:picLocks noChangeAspect="1" noChangeArrowheads="1"/>
            </p:cNvPicPr>
            <p:nvPr/>
          </p:nvPicPr>
          <p:blipFill>
            <a:blip r:embed="rId4" cstate="print"/>
            <a:srcRect/>
            <a:stretch>
              <a:fillRect/>
            </a:stretch>
          </p:blipFill>
          <p:spPr bwMode="auto">
            <a:xfrm>
              <a:off x="5170715" y="3657600"/>
              <a:ext cx="3658745" cy="944880"/>
            </a:xfrm>
            <a:prstGeom prst="rect">
              <a:avLst/>
            </a:prstGeom>
            <a:noFill/>
            <a:ln w="9525">
              <a:noFill/>
              <a:miter lim="800000"/>
              <a:headEnd/>
              <a:tailEnd/>
            </a:ln>
          </p:spPr>
        </p:pic>
        <p:sp>
          <p:nvSpPr>
            <p:cNvPr id="26" name="TextBox 25"/>
            <p:cNvSpPr txBox="1"/>
            <p:nvPr/>
          </p:nvSpPr>
          <p:spPr>
            <a:xfrm>
              <a:off x="6613704" y="3733800"/>
              <a:ext cx="263214" cy="261610"/>
            </a:xfrm>
            <a:prstGeom prst="rect">
              <a:avLst/>
            </a:prstGeom>
            <a:noFill/>
          </p:spPr>
          <p:txBody>
            <a:bodyPr wrap="none" rtlCol="0">
              <a:spAutoFit/>
            </a:bodyPr>
            <a:lstStyle/>
            <a:p>
              <a:r>
                <a:rPr lang="en-US" sz="1100" dirty="0">
                  <a:latin typeface="Arial" pitchFamily="34" charset="0"/>
                  <a:cs typeface="Arial" pitchFamily="34" charset="0"/>
                </a:rPr>
                <a:t>o</a:t>
              </a:r>
              <a:endParaRPr lang="en-US"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blinds(horizontal)">
                                      <p:cBhvr>
                                        <p:cTn id="13" dur="500"/>
                                        <p:tgtEl>
                                          <p:spTgt spid="8">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blinds(horizontal)">
                                      <p:cBhvr>
                                        <p:cTn id="16" dur="500"/>
                                        <p:tgtEl>
                                          <p:spTgt spid="8">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animEffect transition="in" filter="blinds(horizontal)">
                                      <p:cBhvr>
                                        <p:cTn id="19" dur="500"/>
                                        <p:tgtEl>
                                          <p:spTgt spid="8">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11" end="11"/>
                                            </p:txEl>
                                          </p:spTgt>
                                        </p:tgtEl>
                                        <p:attrNameLst>
                                          <p:attrName>style.visibility</p:attrName>
                                        </p:attrNameLst>
                                      </p:cBhvr>
                                      <p:to>
                                        <p:strVal val="visible"/>
                                      </p:to>
                                    </p:set>
                                    <p:animEffect transition="in" filter="blinds(horizontal)">
                                      <p:cBhvr>
                                        <p:cTn id="22" dur="500"/>
                                        <p:tgtEl>
                                          <p:spTgt spid="8">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animEffect transition="in" filter="blinds(horizontal)">
                                      <p:cBhvr>
                                        <p:cTn id="25" dur="500"/>
                                        <p:tgtEl>
                                          <p:spTgt spid="8">
                                            <p:txEl>
                                              <p:pRg st="12" end="1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13" end="13"/>
                                            </p:txEl>
                                          </p:spTgt>
                                        </p:tgtEl>
                                        <p:attrNameLst>
                                          <p:attrName>style.visibility</p:attrName>
                                        </p:attrNameLst>
                                      </p:cBhvr>
                                      <p:to>
                                        <p:strVal val="visible"/>
                                      </p:to>
                                    </p:set>
                                    <p:animEffect transition="in" filter="blinds(horizontal)">
                                      <p:cBhvr>
                                        <p:cTn id="28" dur="500"/>
                                        <p:tgtEl>
                                          <p:spTgt spid="8">
                                            <p:txEl>
                                              <p:pRg st="13" end="1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animEffect transition="in" filter="blinds(horizontal)">
                                      <p:cBhvr>
                                        <p:cTn id="31" dur="500"/>
                                        <p:tgtEl>
                                          <p:spTgt spid="8">
                                            <p:txEl>
                                              <p:pRg st="14" end="1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nodeType="withEffect">
                                  <p:stCondLst>
                                    <p:cond delay="0"/>
                                  </p:stCondLst>
                                  <p:childTnLst>
                                    <p:set>
                                      <p:cBhvr>
                                        <p:cTn id="36" dur="1" fill="hold">
                                          <p:stCondLst>
                                            <p:cond delay="0"/>
                                          </p:stCondLst>
                                        </p:cTn>
                                        <p:tgtEl>
                                          <p:spTgt spid="154630"/>
                                        </p:tgtEl>
                                        <p:attrNameLst>
                                          <p:attrName>style.visibility</p:attrName>
                                        </p:attrNameLst>
                                      </p:cBhvr>
                                      <p:to>
                                        <p:strVal val="visible"/>
                                      </p:to>
                                    </p:set>
                                    <p:animEffect transition="in" filter="blinds(horizontal)">
                                      <p:cBhvr>
                                        <p:cTn id="37" dur="500"/>
                                        <p:tgtEl>
                                          <p:spTgt spid="154630"/>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16" end="16"/>
                                            </p:txEl>
                                          </p:spTgt>
                                        </p:tgtEl>
                                        <p:attrNameLst>
                                          <p:attrName>style.visibility</p:attrName>
                                        </p:attrNameLst>
                                      </p:cBhvr>
                                      <p:to>
                                        <p:strVal val="visible"/>
                                      </p:to>
                                    </p:set>
                                    <p:animEffect transition="in" filter="blinds(horizontal)">
                                      <p:cBhvr>
                                        <p:cTn id="45" dur="500"/>
                                        <p:tgtEl>
                                          <p:spTgt spid="8">
                                            <p:txEl>
                                              <p:pRg st="16" end="16"/>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8">
                                            <p:txEl>
                                              <p:pRg st="17" end="17"/>
                                            </p:txEl>
                                          </p:spTgt>
                                        </p:tgtEl>
                                        <p:attrNameLst>
                                          <p:attrName>style.visibility</p:attrName>
                                        </p:attrNameLst>
                                      </p:cBhvr>
                                      <p:to>
                                        <p:strVal val="visible"/>
                                      </p:to>
                                    </p:set>
                                    <p:animEffect transition="in" filter="blinds(horizontal)">
                                      <p:cBhvr>
                                        <p:cTn id="48" dur="500"/>
                                        <p:tgtEl>
                                          <p:spTgt spid="8">
                                            <p:txEl>
                                              <p:pRg st="17" end="17"/>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8">
                                            <p:txEl>
                                              <p:pRg st="18" end="18"/>
                                            </p:txEl>
                                          </p:spTgt>
                                        </p:tgtEl>
                                        <p:attrNameLst>
                                          <p:attrName>style.visibility</p:attrName>
                                        </p:attrNameLst>
                                      </p:cBhvr>
                                      <p:to>
                                        <p:strVal val="visible"/>
                                      </p:to>
                                    </p:set>
                                    <p:animEffect transition="in" filter="blinds(horizontal)">
                                      <p:cBhvr>
                                        <p:cTn id="51" dur="500"/>
                                        <p:tgtEl>
                                          <p:spTgt spid="8">
                                            <p:txEl>
                                              <p:pRg st="18" end="18"/>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pPr>
                <a:defRPr/>
              </a:pPr>
              <a:t>6</a:t>
            </a:fld>
            <a:endParaRPr lang="en-US"/>
          </a:p>
        </p:txBody>
      </p:sp>
      <p:sp>
        <p:nvSpPr>
          <p:cNvPr id="5" name="Rectangle 2"/>
          <p:cNvSpPr txBox="1">
            <a:spLocks noChangeArrowheads="1"/>
          </p:cNvSpPr>
          <p:nvPr/>
        </p:nvSpPr>
        <p:spPr>
          <a:xfrm>
            <a:off x="0" y="0"/>
            <a:ext cx="9144000" cy="7620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a:solidFill>
                  <a:schemeClr val="tx2"/>
                </a:solidFill>
                <a:latin typeface="Arial" charset="0"/>
                <a:ea typeface="SimSun" pitchFamily="2" charset="-122"/>
                <a:cs typeface="+mj-cs"/>
              </a:rPr>
              <a:t>Quantification of Climate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kern="0" dirty="0">
                <a:latin typeface="Arial" charset="0"/>
                <a:ea typeface="SimSun" pitchFamily="2" charset="-122"/>
                <a:cs typeface="+mj-cs"/>
              </a:rPr>
              <a:t>(Hansen et al. 1984)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mc:AlternateContent xmlns:mc="http://schemas.openxmlformats.org/markup-compatibility/2006" xmlns:a14="http://schemas.microsoft.com/office/drawing/2010/main">
        <mc:Choice Requires="a14">
          <p:sp>
            <p:nvSpPr>
              <p:cNvPr id="6" name="Object 5"/>
              <p:cNvSpPr txBox="1"/>
              <p:nvPr/>
            </p:nvSpPr>
            <p:spPr bwMode="auto">
              <a:xfrm>
                <a:off x="765175" y="1143000"/>
                <a:ext cx="6470650" cy="7874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𝑜</m:t>
                          </m:r>
                        </m:sub>
                      </m:sSub>
                    </m:oMath>
                  </m:oMathPara>
                </a14:m>
                <a:endParaRPr lang="en-US"/>
              </a:p>
            </p:txBody>
          </p:sp>
        </mc:Choice>
        <mc:Fallback xmlns="">
          <p:sp>
            <p:nvSpPr>
              <p:cNvPr id="6" name="Object 5"/>
              <p:cNvSpPr txBox="1">
                <a:spLocks noRot="1" noChangeAspect="1" noMove="1" noResize="1" noEditPoints="1" noAdjustHandles="1" noChangeArrowheads="1" noChangeShapeType="1" noTextEdit="1"/>
              </p:cNvSpPr>
              <p:nvPr/>
            </p:nvSpPr>
            <p:spPr bwMode="auto">
              <a:xfrm>
                <a:off x="765175" y="1143000"/>
                <a:ext cx="6470650" cy="787400"/>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228600" y="1752600"/>
            <a:ext cx="8763000" cy="6370975"/>
          </a:xfrm>
          <a:prstGeom prst="rect">
            <a:avLst/>
          </a:prstGeom>
          <a:noFill/>
        </p:spPr>
        <p:txBody>
          <a:bodyPr wrap="square" rtlCol="0">
            <a:spAutoFit/>
          </a:bodyPr>
          <a:lstStyle/>
          <a:p>
            <a:pPr algn="l"/>
            <a:r>
              <a:rPr lang="en-US" sz="2400" dirty="0">
                <a:latin typeface="+mj-lt"/>
              </a:rPr>
              <a:t>Where  </a:t>
            </a:r>
            <a:r>
              <a:rPr lang="en-US" sz="2400" dirty="0">
                <a:latin typeface="+mj-lt"/>
                <a:sym typeface="Symbol"/>
              </a:rPr>
              <a:t>T</a:t>
            </a:r>
            <a:r>
              <a:rPr lang="en-US" sz="2000" dirty="0">
                <a:latin typeface="+mj-lt"/>
                <a:sym typeface="Symbol"/>
              </a:rPr>
              <a:t>s</a:t>
            </a:r>
            <a:r>
              <a:rPr lang="en-US" sz="2400" dirty="0">
                <a:latin typeface="+mj-lt"/>
                <a:sym typeface="Symbol"/>
              </a:rPr>
              <a:t> is the change in global-mean surface air T at equilibrium. T</a:t>
            </a:r>
            <a:r>
              <a:rPr lang="en-US" sz="2400" baseline="-25000" dirty="0">
                <a:latin typeface="+mj-lt"/>
                <a:sym typeface="Symbol"/>
              </a:rPr>
              <a:t>o</a:t>
            </a:r>
            <a:r>
              <a:rPr lang="en-US" sz="2400" dirty="0">
                <a:latin typeface="+mj-lt"/>
                <a:sym typeface="Symbol"/>
              </a:rPr>
              <a:t> is the T change without the feedback.</a:t>
            </a:r>
            <a:r>
              <a:rPr lang="en-US" sz="2000" dirty="0">
                <a:latin typeface="+mj-lt"/>
                <a:sym typeface="Symbol"/>
              </a:rPr>
              <a:t> </a:t>
            </a:r>
            <a:r>
              <a:rPr lang="en-US" sz="2400" dirty="0">
                <a:latin typeface="+mj-lt"/>
                <a:sym typeface="Symbol"/>
              </a:rPr>
              <a:t> </a:t>
            </a:r>
            <a:r>
              <a:rPr lang="en-US" sz="2400" i="1" dirty="0">
                <a:latin typeface="+mj-lt"/>
                <a:sym typeface="Symbol"/>
              </a:rPr>
              <a:t>f</a:t>
            </a:r>
            <a:r>
              <a:rPr lang="en-US" sz="2400" dirty="0">
                <a:latin typeface="+mj-lt"/>
                <a:sym typeface="Symbol"/>
              </a:rPr>
              <a:t> is the </a:t>
            </a:r>
            <a:r>
              <a:rPr lang="en-US" sz="2400" b="1" dirty="0">
                <a:solidFill>
                  <a:schemeClr val="tx2"/>
                </a:solidFill>
                <a:latin typeface="+mj-lt"/>
                <a:sym typeface="Symbol"/>
              </a:rPr>
              <a:t>feedback factor </a:t>
            </a:r>
            <a:r>
              <a:rPr lang="en-US" sz="2400" dirty="0">
                <a:latin typeface="+mj-lt"/>
                <a:sym typeface="Symbol"/>
              </a:rPr>
              <a:t>(~2 for water vapor).</a:t>
            </a:r>
          </a:p>
          <a:p>
            <a:pPr algn="l"/>
            <a:endParaRPr lang="en-US" sz="2400" dirty="0">
              <a:latin typeface="+mj-lt"/>
              <a:sym typeface="Symbol"/>
            </a:endParaRPr>
          </a:p>
          <a:p>
            <a:pPr algn="l"/>
            <a:r>
              <a:rPr lang="en-US" b="1" dirty="0">
                <a:solidFill>
                  <a:schemeClr val="tx2"/>
                </a:solidFill>
                <a:latin typeface="+mj-lt"/>
                <a:sym typeface="Symbol"/>
              </a:rPr>
              <a:t>Gain factor (g):  </a:t>
            </a:r>
          </a:p>
          <a:p>
            <a:pPr algn="l"/>
            <a:endParaRPr lang="en-US" b="1" dirty="0">
              <a:solidFill>
                <a:schemeClr val="tx2"/>
              </a:solidFill>
              <a:latin typeface="+mj-lt"/>
              <a:sym typeface="Symbol"/>
            </a:endParaRPr>
          </a:p>
          <a:p>
            <a:pPr algn="l"/>
            <a:endParaRPr lang="en-US" b="1" dirty="0">
              <a:solidFill>
                <a:schemeClr val="tx2"/>
              </a:solidFill>
              <a:latin typeface="+mj-lt"/>
              <a:sym typeface="Symbol"/>
            </a:endParaRPr>
          </a:p>
          <a:p>
            <a:pPr algn="l"/>
            <a:r>
              <a:rPr lang="en-US" b="1" dirty="0">
                <a:solidFill>
                  <a:schemeClr val="tx2"/>
                </a:solidFill>
                <a:latin typeface="+mj-lt"/>
                <a:sym typeface="Symbol"/>
              </a:rPr>
              <a:t>For multiple processes: </a:t>
            </a:r>
          </a:p>
          <a:p>
            <a:pPr algn="l"/>
            <a:endParaRPr lang="en-US" b="1" dirty="0">
              <a:solidFill>
                <a:schemeClr val="tx2"/>
              </a:solidFill>
              <a:latin typeface="+mj-lt"/>
              <a:sym typeface="Symbol"/>
            </a:endParaRPr>
          </a:p>
          <a:p>
            <a:pPr algn="l"/>
            <a:endParaRPr lang="en-US" b="1" dirty="0">
              <a:solidFill>
                <a:schemeClr val="tx2"/>
              </a:solidFill>
              <a:latin typeface="+mj-lt"/>
              <a:sym typeface="Symbol"/>
            </a:endParaRPr>
          </a:p>
          <a:p>
            <a:pPr algn="l"/>
            <a:r>
              <a:rPr lang="en-US" sz="2400" dirty="0">
                <a:latin typeface="+mj-lt"/>
                <a:sym typeface="Symbol"/>
              </a:rPr>
              <a:t> </a:t>
            </a:r>
          </a:p>
          <a:p>
            <a:pPr algn="l"/>
            <a:endParaRPr lang="en-US" sz="2400" dirty="0">
              <a:latin typeface="+mj-lt"/>
              <a:sym typeface="Symbol"/>
            </a:endParaRPr>
          </a:p>
          <a:p>
            <a:pPr algn="l"/>
            <a:endParaRPr lang="en-US" sz="2400" dirty="0">
              <a:latin typeface="+mj-lt"/>
              <a:sym typeface="Symbol"/>
            </a:endParaRPr>
          </a:p>
          <a:p>
            <a:pPr algn="l"/>
            <a:endParaRPr lang="en-US" sz="2400" dirty="0">
              <a:latin typeface="+mj-lt"/>
              <a:sym typeface="Symbol"/>
            </a:endParaRPr>
          </a:p>
          <a:p>
            <a:pPr algn="l"/>
            <a:endParaRPr lang="en-US" sz="2400" dirty="0">
              <a:latin typeface="+mj-lt"/>
              <a:sym typeface="Symbol"/>
            </a:endParaRPr>
          </a:p>
          <a:p>
            <a:pPr algn="l"/>
            <a:r>
              <a:rPr lang="en-US" sz="2400" dirty="0">
                <a:latin typeface="+mj-lt"/>
                <a:sym typeface="Symbol"/>
              </a:rPr>
              <a:t> </a:t>
            </a:r>
            <a:endParaRPr lang="en-US" sz="2400" dirty="0">
              <a:latin typeface="+mj-lt"/>
            </a:endParaRPr>
          </a:p>
        </p:txBody>
      </p:sp>
      <mc:AlternateContent xmlns:mc="http://schemas.openxmlformats.org/markup-compatibility/2006" xmlns:a14="http://schemas.microsoft.com/office/drawing/2010/main">
        <mc:Choice Requires="a14">
          <p:sp>
            <p:nvSpPr>
              <p:cNvPr id="202754" name="Object 2"/>
              <p:cNvSpPr txBox="1"/>
              <p:nvPr/>
            </p:nvSpPr>
            <p:spPr bwMode="auto">
              <a:xfrm>
                <a:off x="363538" y="3533775"/>
                <a:ext cx="8328025" cy="1114425"/>
              </a:xfrm>
              <a:prstGeom prst="rect">
                <a:avLst/>
              </a:prstGeom>
              <a:noFill/>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𝑔</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𝑓</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𝑓</m:t>
                          </m:r>
                        </m:den>
                      </m:f>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𝑎𝑛𝑑</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𝑔</m:t>
                          </m:r>
                        </m:den>
                      </m:f>
                    </m:oMath>
                  </m:oMathPara>
                </a14:m>
                <a:endParaRPr lang="en-US"/>
              </a:p>
            </p:txBody>
          </p:sp>
        </mc:Choice>
        <mc:Fallback xmlns="">
          <p:sp>
            <p:nvSpPr>
              <p:cNvPr id="202754" name="Object 2"/>
              <p:cNvSpPr txBox="1">
                <a:spLocks noRot="1" noChangeAspect="1" noMove="1" noResize="1" noEditPoints="1" noAdjustHandles="1" noChangeArrowheads="1" noChangeShapeType="1" noTextEdit="1"/>
              </p:cNvSpPr>
              <p:nvPr/>
            </p:nvSpPr>
            <p:spPr bwMode="auto">
              <a:xfrm>
                <a:off x="363538" y="3533775"/>
                <a:ext cx="8328025" cy="11144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755" name="Object 3"/>
              <p:cNvSpPr txBox="1"/>
              <p:nvPr/>
            </p:nvSpPr>
            <p:spPr bwMode="auto">
              <a:xfrm>
                <a:off x="1797050" y="4930775"/>
                <a:ext cx="5449888" cy="1216025"/>
              </a:xfrm>
              <a:prstGeom prst="rect">
                <a:avLst/>
              </a:prstGeom>
              <a:noFill/>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𝑔</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𝑔</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𝑔</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𝑏𝑢𝑡</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1 </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2</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2</m:t>
                              </m:r>
                            </m:sub>
                          </m:sSub>
                        </m:den>
                      </m:f>
                    </m:oMath>
                  </m:oMathPara>
                </a14:m>
                <a:endParaRPr lang="en-US"/>
              </a:p>
            </p:txBody>
          </p:sp>
        </mc:Choice>
        <mc:Fallback xmlns="">
          <p:sp>
            <p:nvSpPr>
              <p:cNvPr id="202755" name="Object 3"/>
              <p:cNvSpPr txBox="1">
                <a:spLocks noRot="1" noChangeAspect="1" noMove="1" noResize="1" noEditPoints="1" noAdjustHandles="1" noChangeArrowheads="1" noChangeShapeType="1" noTextEdit="1"/>
              </p:cNvSpPr>
              <p:nvPr/>
            </p:nvSpPr>
            <p:spPr bwMode="auto">
              <a:xfrm>
                <a:off x="1797050" y="4930775"/>
                <a:ext cx="5449888" cy="1216025"/>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7</a:t>
            </a:fld>
            <a:endParaRPr lang="en-US">
              <a:solidFill>
                <a:srgbClr val="000000"/>
              </a:solidFill>
            </a:endParaRPr>
          </a:p>
        </p:txBody>
      </p:sp>
      <p:sp>
        <p:nvSpPr>
          <p:cNvPr id="4" name="TextBox 3"/>
          <p:cNvSpPr txBox="1"/>
          <p:nvPr/>
        </p:nvSpPr>
        <p:spPr>
          <a:xfrm>
            <a:off x="228600" y="6367046"/>
            <a:ext cx="8001000" cy="369332"/>
          </a:xfrm>
          <a:prstGeom prst="rect">
            <a:avLst/>
          </a:prstGeom>
          <a:noFill/>
        </p:spPr>
        <p:txBody>
          <a:bodyPr wrap="square" rtlCol="0">
            <a:spAutoFit/>
          </a:bodyPr>
          <a:lstStyle/>
          <a:p>
            <a:pPr algn="l"/>
            <a:r>
              <a:rPr lang="en-US" sz="1600" b="1" dirty="0">
                <a:solidFill>
                  <a:srgbClr val="000000"/>
                </a:solidFill>
                <a:latin typeface="Calibri"/>
              </a:rPr>
              <a:t>Hansen et al. (1984)</a:t>
            </a:r>
            <a:r>
              <a:rPr lang="en-US" sz="1600" dirty="0">
                <a:solidFill>
                  <a:srgbClr val="000000"/>
                </a:solidFill>
                <a:latin typeface="Calibri"/>
              </a:rPr>
              <a:t>		</a:t>
            </a:r>
            <a:r>
              <a:rPr lang="en-US" sz="1800" b="1" dirty="0">
                <a:solidFill>
                  <a:srgbClr val="000000"/>
                </a:solidFill>
                <a:latin typeface="Calibri"/>
              </a:rPr>
              <a:t>w=water vapor,  c=clouds,  s=snow/ice</a:t>
            </a:r>
            <a:r>
              <a:rPr lang="en-US" sz="1600" dirty="0">
                <a:solidFill>
                  <a:srgbClr val="000000"/>
                </a:solidFill>
                <a:latin typeface="Calibri"/>
              </a:rPr>
              <a:t>	 </a:t>
            </a:r>
          </a:p>
        </p:txBody>
      </p:sp>
      <p:pic>
        <p:nvPicPr>
          <p:cNvPr id="5" name="Picture 4" descr="Table1- from Hansen_etal_AGU-Monograph_1984-2.png"/>
          <p:cNvPicPr>
            <a:picLocks noChangeAspect="1"/>
          </p:cNvPicPr>
          <p:nvPr/>
        </p:nvPicPr>
        <p:blipFill>
          <a:blip r:embed="rId3" cstate="print"/>
          <a:stretch>
            <a:fillRect/>
          </a:stretch>
        </p:blipFill>
        <p:spPr>
          <a:xfrm>
            <a:off x="1752600" y="685800"/>
            <a:ext cx="6023325" cy="5671639"/>
          </a:xfrm>
          <a:prstGeom prst="rect">
            <a:avLst/>
          </a:prstGeom>
        </p:spPr>
      </p:pic>
      <p:sp>
        <p:nvSpPr>
          <p:cNvPr id="6" name="Rectangle 2"/>
          <p:cNvSpPr txBox="1">
            <a:spLocks noChangeArrowheads="1"/>
          </p:cNvSpPr>
          <p:nvPr/>
        </p:nvSpPr>
        <p:spPr>
          <a:xfrm>
            <a:off x="0" y="0"/>
            <a:ext cx="9144000" cy="7620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1-D Model Estimate of </a:t>
            </a:r>
            <a:r>
              <a:rPr lang="en-US" sz="3600" b="1" i="1" kern="0" dirty="0">
                <a:solidFill>
                  <a:srgbClr val="FF3300"/>
                </a:solidFill>
                <a:latin typeface="Arial" charset="0"/>
                <a:ea typeface="SimSun" pitchFamily="2" charset="-122"/>
              </a:rPr>
              <a:t>f</a:t>
            </a:r>
            <a:r>
              <a:rPr lang="en-US" sz="3600" b="1" kern="0" dirty="0">
                <a:solidFill>
                  <a:srgbClr val="FF3300"/>
                </a:solidFill>
                <a:latin typeface="Arial" charset="0"/>
                <a:ea typeface="SimSun" pitchFamily="2" charset="-122"/>
              </a:rPr>
              <a:t> and </a:t>
            </a:r>
            <a:r>
              <a:rPr lang="en-US" sz="3600" b="1" i="1" kern="0" dirty="0">
                <a:solidFill>
                  <a:srgbClr val="FF3300"/>
                </a:solidFill>
                <a:latin typeface="Arial" charset="0"/>
                <a:ea typeface="SimSun" pitchFamily="2" charset="-122"/>
              </a:rPr>
              <a:t>g</a:t>
            </a:r>
            <a:r>
              <a:rPr lang="en-US" sz="3600" b="1" kern="0" dirty="0">
                <a:solidFill>
                  <a:srgbClr val="FF3300"/>
                </a:solidFill>
                <a:latin typeface="Arial" charset="0"/>
                <a:ea typeface="SimSun" pitchFamily="2" charset="-122"/>
              </a:rPr>
              <a:t>:</a:t>
            </a:r>
          </a:p>
          <a:p>
            <a:pPr>
              <a:defRPr/>
            </a:pPr>
            <a:endParaRPr lang="en-US" sz="2000" kern="0" dirty="0">
              <a:solidFill>
                <a:srgbClr val="000000"/>
              </a:solidFill>
              <a:latin typeface="Arial" charset="0"/>
              <a:ea typeface="SimSun" pitchFamily="2" charset="-122"/>
            </a:endParaRPr>
          </a:p>
          <a:p>
            <a:pPr>
              <a:defRPr/>
            </a:pPr>
            <a:endParaRPr lang="en-US" sz="3600" b="1" kern="0" dirty="0">
              <a:solidFill>
                <a:srgbClr val="FF3300"/>
              </a:solidFill>
              <a:latin typeface="Arial" charset="0"/>
              <a:ea typeface="SimSun" pitchFamily="2" charset="-122"/>
            </a:endParaRPr>
          </a:p>
        </p:txBody>
      </p:sp>
      <p:sp>
        <p:nvSpPr>
          <p:cNvPr id="7" name="TextBox 6"/>
          <p:cNvSpPr txBox="1"/>
          <p:nvPr/>
        </p:nvSpPr>
        <p:spPr>
          <a:xfrm>
            <a:off x="274081" y="1524000"/>
            <a:ext cx="1173719" cy="1938992"/>
          </a:xfrm>
          <a:prstGeom prst="rect">
            <a:avLst/>
          </a:prstGeom>
          <a:noFill/>
        </p:spPr>
        <p:txBody>
          <a:bodyPr wrap="none" rtlCol="0">
            <a:spAutoFit/>
          </a:bodyPr>
          <a:lstStyle/>
          <a:p>
            <a:r>
              <a:rPr lang="en-US" sz="4000" b="1" i="1" dirty="0">
                <a:solidFill>
                  <a:srgbClr val="C00000"/>
                </a:solidFill>
              </a:rPr>
              <a:t>f = </a:t>
            </a:r>
            <a:r>
              <a:rPr lang="en-US" sz="4000" b="1" i="1" dirty="0" err="1">
                <a:solidFill>
                  <a:srgbClr val="C00000"/>
                </a:solidFill>
              </a:rPr>
              <a:t>f</a:t>
            </a:r>
            <a:r>
              <a:rPr lang="en-US" sz="4000" b="1" i="1" baseline="-25000" dirty="0" err="1">
                <a:solidFill>
                  <a:srgbClr val="C00000"/>
                </a:solidFill>
              </a:rPr>
              <a:t>h</a:t>
            </a:r>
            <a:endParaRPr lang="en-US" sz="4000" b="1" i="1" baseline="-25000" dirty="0">
              <a:solidFill>
                <a:srgbClr val="C00000"/>
              </a:solidFill>
            </a:endParaRPr>
          </a:p>
          <a:p>
            <a:endParaRPr lang="en-US" sz="4000" b="1" i="1" dirty="0">
              <a:solidFill>
                <a:srgbClr val="C00000"/>
              </a:solidFill>
              <a:latin typeface="Arno Pro Smbd SmText" pitchFamily="18" charset="0"/>
            </a:endParaRPr>
          </a:p>
          <a:p>
            <a:r>
              <a:rPr lang="en-US" sz="4000" b="1" i="1" dirty="0">
                <a:solidFill>
                  <a:srgbClr val="C00000"/>
                </a:solidFill>
                <a:latin typeface="Times New Roman" pitchFamily="18" charset="0"/>
                <a:cs typeface="Times New Roman" pitchFamily="18" charset="0"/>
              </a:rPr>
              <a:t>g</a:t>
            </a:r>
            <a:r>
              <a:rPr lang="en-US" sz="4000" b="1" i="1" dirty="0">
                <a:solidFill>
                  <a:srgbClr val="C00000"/>
                </a:solidFill>
              </a:rPr>
              <a:t> = </a:t>
            </a:r>
            <a:r>
              <a:rPr lang="en-US" sz="4000" b="1" i="1" dirty="0" err="1">
                <a:solidFill>
                  <a:srgbClr val="C00000"/>
                </a:solidFill>
              </a:rPr>
              <a:t>f</a:t>
            </a:r>
            <a:r>
              <a:rPr lang="en-US" sz="4000" b="1" i="1" baseline="-25000" dirty="0" err="1">
                <a:solidFill>
                  <a:srgbClr val="C00000"/>
                </a:solidFill>
              </a:rPr>
              <a:t>r</a:t>
            </a:r>
            <a:endParaRPr lang="en-US" sz="4000" b="1" i="1" baseline="-25000" dirty="0">
              <a:solidFill>
                <a:srgbClr val="C00000"/>
              </a:solidFill>
            </a:endParaRPr>
          </a:p>
        </p:txBody>
      </p:sp>
      <p:sp>
        <p:nvSpPr>
          <p:cNvPr id="8" name="Rectangle 7"/>
          <p:cNvSpPr/>
          <p:nvPr/>
        </p:nvSpPr>
        <p:spPr>
          <a:xfrm>
            <a:off x="609600" y="509281"/>
            <a:ext cx="8458200" cy="584775"/>
          </a:xfrm>
          <a:prstGeom prst="rect">
            <a:avLst/>
          </a:prstGeom>
        </p:spPr>
        <p:txBody>
          <a:bodyPr wrap="square">
            <a:spAutoFit/>
          </a:bodyPr>
          <a:lstStyle/>
          <a:p>
            <a:pPr algn="l"/>
            <a:r>
              <a:rPr lang="en-US" sz="1600" b="1" dirty="0"/>
              <a:t>Based on 1-D radiative-convective model calculations with 3-D GCM calculated global changes in the quantities. </a:t>
            </a:r>
          </a:p>
        </p:txBody>
      </p:sp>
      <p:sp>
        <p:nvSpPr>
          <p:cNvPr id="9" name="Rectangle 8"/>
          <p:cNvSpPr/>
          <p:nvPr/>
        </p:nvSpPr>
        <p:spPr bwMode="auto">
          <a:xfrm>
            <a:off x="6096000" y="1371600"/>
            <a:ext cx="1676400" cy="4876800"/>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0" name="Rectangle 9"/>
          <p:cNvSpPr/>
          <p:nvPr/>
        </p:nvSpPr>
        <p:spPr bwMode="auto">
          <a:xfrm>
            <a:off x="4572000" y="3124200"/>
            <a:ext cx="685800" cy="1295400"/>
          </a:xfrm>
          <a:prstGeom prst="rect">
            <a:avLst/>
          </a:prstGeom>
          <a:noFill/>
          <a:ln w="31750" cap="flat" cmpd="sng" algn="ctr">
            <a:solidFill>
              <a:srgbClr val="FF0000"/>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7" name="TextBox 6"/>
          <p:cNvSpPr txBox="1"/>
          <p:nvPr/>
        </p:nvSpPr>
        <p:spPr>
          <a:xfrm>
            <a:off x="88312" y="645936"/>
            <a:ext cx="8763000" cy="6894195"/>
          </a:xfrm>
          <a:prstGeom prst="rect">
            <a:avLst/>
          </a:prstGeom>
          <a:noFill/>
        </p:spPr>
        <p:txBody>
          <a:bodyPr wrap="square" rtlCol="0">
            <a:spAutoFit/>
          </a:bodyPr>
          <a:lstStyle/>
          <a:p>
            <a:pPr algn="l">
              <a:buFont typeface="Arial" pitchFamily="34" charset="0"/>
              <a:buChar char="•"/>
            </a:pPr>
            <a:r>
              <a:rPr lang="en-US" sz="2200" dirty="0">
                <a:solidFill>
                  <a:srgbClr val="000000"/>
                </a:solidFill>
                <a:latin typeface="Calibri"/>
              </a:rPr>
              <a:t> </a:t>
            </a:r>
            <a:r>
              <a:rPr lang="en-US" sz="2000" dirty="0">
                <a:latin typeface="Calibri"/>
              </a:rPr>
              <a:t>The feedback factor is defined in terms of changes in </a:t>
            </a:r>
            <a:r>
              <a:rPr lang="en-US" sz="2000" b="1" dirty="0">
                <a:solidFill>
                  <a:schemeClr val="tx2"/>
                </a:solidFill>
                <a:latin typeface="Calibri"/>
              </a:rPr>
              <a:t>radiative forcing </a:t>
            </a:r>
          </a:p>
          <a:p>
            <a:pPr algn="l"/>
            <a:r>
              <a:rPr lang="en-US" sz="2000" b="1" dirty="0">
                <a:solidFill>
                  <a:schemeClr val="tx2"/>
                </a:solidFill>
                <a:latin typeface="Calibri"/>
              </a:rPr>
              <a:t>   </a:t>
            </a:r>
            <a:r>
              <a:rPr lang="en-US" sz="2000" dirty="0">
                <a:latin typeface="Calibri"/>
              </a:rPr>
              <a:t>at the </a:t>
            </a:r>
            <a:r>
              <a:rPr lang="en-US" sz="2000" dirty="0" err="1">
                <a:latin typeface="Calibri"/>
              </a:rPr>
              <a:t>tropopause</a:t>
            </a:r>
            <a:r>
              <a:rPr lang="en-US" sz="2000" dirty="0">
                <a:latin typeface="Calibri"/>
              </a:rPr>
              <a:t> or top of the atmosphere (TOA): </a:t>
            </a:r>
          </a:p>
          <a:p>
            <a:pPr algn="l"/>
            <a:endParaRPr lang="en-US" sz="2200" dirty="0">
              <a:solidFill>
                <a:srgbClr val="C00000"/>
              </a:solidFill>
              <a:latin typeface="Calibri"/>
            </a:endParaRPr>
          </a:p>
          <a:p>
            <a:pPr algn="l"/>
            <a:endParaRPr lang="en-US" sz="2200" dirty="0">
              <a:solidFill>
                <a:srgbClr val="C00000"/>
              </a:solidFill>
              <a:latin typeface="Calibri"/>
            </a:endParaRPr>
          </a:p>
          <a:p>
            <a:pPr algn="l"/>
            <a:endParaRPr lang="en-US" sz="2200" dirty="0">
              <a:solidFill>
                <a:srgbClr val="C00000"/>
              </a:solidFill>
              <a:latin typeface="Calibri"/>
            </a:endParaRPr>
          </a:p>
          <a:p>
            <a:pPr algn="l"/>
            <a:r>
              <a:rPr lang="en-US" sz="1200" dirty="0">
                <a:solidFill>
                  <a:srgbClr val="C00000"/>
                </a:solidFill>
                <a:latin typeface="Calibri"/>
              </a:rPr>
              <a:t>  </a:t>
            </a:r>
            <a:r>
              <a:rPr lang="en-US" sz="1800" dirty="0">
                <a:latin typeface="Calibri"/>
              </a:rPr>
              <a:t>R is the TOA net radiative flux (positive downward), </a:t>
            </a:r>
            <a:r>
              <a:rPr lang="en-US" sz="1800" i="1" dirty="0">
                <a:latin typeface="+mj-lt"/>
              </a:rPr>
              <a:t>x</a:t>
            </a:r>
            <a:r>
              <a:rPr lang="en-US" sz="1800" dirty="0">
                <a:latin typeface="Calibri"/>
              </a:rPr>
              <a:t> represents a feedback variable (water   </a:t>
            </a:r>
          </a:p>
          <a:p>
            <a:pPr algn="l"/>
            <a:r>
              <a:rPr lang="en-US" sz="1800" dirty="0">
                <a:latin typeface="Calibri"/>
              </a:rPr>
              <a:t>    vapor W, clouds C, albedo A,  etc.), </a:t>
            </a:r>
            <a:r>
              <a:rPr lang="en-US" sz="1800" dirty="0">
                <a:latin typeface="Calibri"/>
                <a:sym typeface="Symbol"/>
              </a:rPr>
              <a:t>Ts is the global-mean surface air temperature. </a:t>
            </a:r>
          </a:p>
          <a:p>
            <a:pPr algn="l">
              <a:buFont typeface="Arial" pitchFamily="34" charset="0"/>
              <a:buChar char="•"/>
            </a:pPr>
            <a:r>
              <a:rPr lang="en-US" sz="2200" dirty="0">
                <a:latin typeface="Calibri"/>
                <a:sym typeface="Symbol"/>
              </a:rPr>
              <a:t>  </a:t>
            </a:r>
            <a:r>
              <a:rPr lang="en-US" sz="1800" b="1" dirty="0">
                <a:solidFill>
                  <a:schemeClr val="tx2"/>
                </a:solidFill>
                <a:latin typeface="Calibri"/>
                <a:sym typeface="Symbol"/>
              </a:rPr>
              <a:t></a:t>
            </a:r>
            <a:r>
              <a:rPr lang="en-US" sz="1800" b="1" baseline="-25000" dirty="0">
                <a:solidFill>
                  <a:schemeClr val="tx2"/>
                </a:solidFill>
                <a:latin typeface="Calibri"/>
                <a:sym typeface="Symbol"/>
              </a:rPr>
              <a:t>x</a:t>
            </a:r>
            <a:r>
              <a:rPr lang="en-US" sz="1800" dirty="0">
                <a:latin typeface="Calibri"/>
                <a:sym typeface="Symbol"/>
              </a:rPr>
              <a:t> is defined as the </a:t>
            </a:r>
            <a:r>
              <a:rPr lang="en-US" sz="1800" b="1" dirty="0">
                <a:solidFill>
                  <a:schemeClr val="tx2"/>
                </a:solidFill>
                <a:latin typeface="Calibri"/>
                <a:sym typeface="Symbol"/>
              </a:rPr>
              <a:t>TOA net radiative flux change </a:t>
            </a:r>
            <a:r>
              <a:rPr lang="en-US" sz="1800" dirty="0">
                <a:latin typeface="Calibri"/>
                <a:sym typeface="Symbol"/>
              </a:rPr>
              <a:t>due to changes in </a:t>
            </a:r>
            <a:r>
              <a:rPr lang="en-US" sz="1800" i="1" dirty="0">
                <a:latin typeface="+mn-lt"/>
                <a:sym typeface="Symbol"/>
              </a:rPr>
              <a:t>x</a:t>
            </a:r>
            <a:r>
              <a:rPr lang="en-US" sz="1800" dirty="0">
                <a:latin typeface="Calibri"/>
                <a:sym typeface="Symbol"/>
              </a:rPr>
              <a:t> per </a:t>
            </a:r>
          </a:p>
          <a:p>
            <a:pPr algn="l"/>
            <a:r>
              <a:rPr lang="en-US" sz="1800" dirty="0">
                <a:latin typeface="Calibri"/>
                <a:sym typeface="Symbol"/>
              </a:rPr>
              <a:t>   unit surface warming, in W/m</a:t>
            </a:r>
            <a:r>
              <a:rPr lang="en-US" sz="1800" baseline="30000" dirty="0">
                <a:latin typeface="Calibri"/>
                <a:sym typeface="Symbol"/>
              </a:rPr>
              <a:t>2</a:t>
            </a:r>
            <a:r>
              <a:rPr lang="en-US" sz="1800" dirty="0">
                <a:latin typeface="Calibri"/>
                <a:sym typeface="Symbol"/>
              </a:rPr>
              <a:t>/K. Often for global-mean or regional mean. </a:t>
            </a:r>
          </a:p>
          <a:p>
            <a:pPr algn="l">
              <a:buFont typeface="Arial" pitchFamily="34" charset="0"/>
              <a:buChar char="•"/>
            </a:pPr>
            <a:r>
              <a:rPr lang="en-US" sz="2000" dirty="0">
                <a:latin typeface="Calibri"/>
                <a:sym typeface="Symbol"/>
              </a:rPr>
              <a:t> </a:t>
            </a:r>
            <a:r>
              <a:rPr lang="en-US" sz="2000" dirty="0">
                <a:solidFill>
                  <a:schemeClr val="tx2"/>
                </a:solidFill>
                <a:latin typeface="Calibri"/>
                <a:sym typeface="Symbol"/>
              </a:rPr>
              <a:t>This is very different from the original definition of climate feedback and  </a:t>
            </a:r>
          </a:p>
          <a:p>
            <a:pPr algn="l"/>
            <a:r>
              <a:rPr lang="en-US" sz="2000" dirty="0">
                <a:solidFill>
                  <a:schemeClr val="tx2"/>
                </a:solidFill>
                <a:latin typeface="Calibri"/>
                <a:sym typeface="Symbol"/>
              </a:rPr>
              <a:t>   Hansen’s </a:t>
            </a:r>
            <a:r>
              <a:rPr lang="en-US" sz="2000" i="1" dirty="0" err="1">
                <a:latin typeface="Calibri"/>
                <a:sym typeface="Symbol"/>
              </a:rPr>
              <a:t>f</a:t>
            </a:r>
            <a:r>
              <a:rPr lang="en-US" sz="2000" i="1" baseline="-25000" dirty="0" err="1">
                <a:latin typeface="Calibri"/>
                <a:sym typeface="Symbol"/>
              </a:rPr>
              <a:t>h</a:t>
            </a:r>
            <a:r>
              <a:rPr lang="en-US" sz="2000" dirty="0">
                <a:latin typeface="Calibri"/>
                <a:sym typeface="Symbol"/>
              </a:rPr>
              <a:t>. In 0-D model analysis: </a:t>
            </a:r>
            <a:endParaRPr lang="en-US" sz="2200" dirty="0">
              <a:latin typeface="Calibri"/>
              <a:sym typeface="Symbol"/>
            </a:endParaRPr>
          </a:p>
          <a:p>
            <a:pPr algn="l"/>
            <a:r>
              <a:rPr lang="en-US" sz="2200" dirty="0">
                <a:latin typeface="Calibri"/>
                <a:sym typeface="Symbol"/>
              </a:rPr>
              <a:t>   </a:t>
            </a:r>
            <a:r>
              <a:rPr lang="en-US" sz="1800" dirty="0">
                <a:solidFill>
                  <a:srgbClr val="C00000"/>
                </a:solidFill>
                <a:latin typeface="Calibri"/>
                <a:sym typeface="Symbol"/>
              </a:rPr>
              <a:t></a:t>
            </a:r>
            <a:r>
              <a:rPr lang="en-US" sz="1800" baseline="-25000" dirty="0">
                <a:solidFill>
                  <a:srgbClr val="C00000"/>
                </a:solidFill>
                <a:latin typeface="Calibri"/>
                <a:sym typeface="Symbol"/>
              </a:rPr>
              <a:t>o</a:t>
            </a:r>
            <a:r>
              <a:rPr lang="en-US" sz="1800" dirty="0">
                <a:solidFill>
                  <a:srgbClr val="C00000"/>
                </a:solidFill>
                <a:latin typeface="Calibri"/>
                <a:sym typeface="Symbol"/>
              </a:rPr>
              <a:t>=0.26, </a:t>
            </a:r>
            <a:r>
              <a:rPr lang="en-US" sz="1800" baseline="-25000" dirty="0">
                <a:solidFill>
                  <a:srgbClr val="C00000"/>
                </a:solidFill>
                <a:latin typeface="Calibri"/>
                <a:sym typeface="Symbol"/>
              </a:rPr>
              <a:t>o</a:t>
            </a:r>
            <a:r>
              <a:rPr lang="en-US" sz="1800" dirty="0">
                <a:solidFill>
                  <a:srgbClr val="C00000"/>
                </a:solidFill>
                <a:latin typeface="Calibri"/>
                <a:sym typeface="Symbol"/>
              </a:rPr>
              <a:t>=1/</a:t>
            </a:r>
            <a:r>
              <a:rPr lang="en-US" sz="1800" baseline="-25000" dirty="0">
                <a:solidFill>
                  <a:srgbClr val="C00000"/>
                </a:solidFill>
                <a:latin typeface="Calibri"/>
                <a:sym typeface="Symbol"/>
              </a:rPr>
              <a:t>o</a:t>
            </a:r>
            <a:r>
              <a:rPr lang="en-US" sz="1800" dirty="0">
                <a:solidFill>
                  <a:srgbClr val="C00000"/>
                </a:solidFill>
                <a:latin typeface="Calibri"/>
                <a:sym typeface="Symbol"/>
              </a:rPr>
              <a:t>=3.85; for </a:t>
            </a:r>
            <a:r>
              <a:rPr lang="en-US" sz="1800" baseline="-25000" dirty="0">
                <a:solidFill>
                  <a:srgbClr val="C00000"/>
                </a:solidFill>
                <a:latin typeface="Calibri"/>
                <a:sym typeface="Symbol"/>
              </a:rPr>
              <a:t>w</a:t>
            </a:r>
            <a:r>
              <a:rPr lang="en-US" sz="1800" dirty="0">
                <a:solidFill>
                  <a:srgbClr val="C00000"/>
                </a:solidFill>
                <a:latin typeface="Calibri"/>
                <a:sym typeface="Symbol"/>
              </a:rPr>
              <a:t>=2, </a:t>
            </a:r>
            <a:r>
              <a:rPr lang="en-US" sz="1800" dirty="0" err="1">
                <a:solidFill>
                  <a:srgbClr val="C00000"/>
                </a:solidFill>
                <a:latin typeface="Calibri"/>
                <a:sym typeface="Symbol"/>
              </a:rPr>
              <a:t>f</a:t>
            </a:r>
            <a:r>
              <a:rPr lang="en-US" sz="1800" baseline="-25000" dirty="0" err="1">
                <a:solidFill>
                  <a:srgbClr val="C00000"/>
                </a:solidFill>
                <a:latin typeface="Calibri"/>
                <a:sym typeface="Symbol"/>
              </a:rPr>
              <a:t>h</a:t>
            </a:r>
            <a:r>
              <a:rPr lang="en-US" sz="1800" dirty="0">
                <a:solidFill>
                  <a:srgbClr val="C00000"/>
                </a:solidFill>
                <a:latin typeface="Calibri"/>
                <a:sym typeface="Symbol"/>
              </a:rPr>
              <a:t>=2.1</a:t>
            </a:r>
            <a:r>
              <a:rPr lang="en-US" sz="1800" dirty="0">
                <a:latin typeface="Calibri"/>
                <a:sym typeface="Symbol"/>
              </a:rPr>
              <a:t> </a:t>
            </a:r>
            <a:endParaRPr lang="en-US" sz="2200" baseline="-25000" dirty="0">
              <a:latin typeface="Calibri"/>
              <a:sym typeface="Symbol"/>
            </a:endParaRPr>
          </a:p>
          <a:p>
            <a:pPr algn="l">
              <a:buFont typeface="Arial" pitchFamily="34" charset="0"/>
              <a:buChar char="•"/>
            </a:pPr>
            <a:r>
              <a:rPr lang="en-US" sz="2200" dirty="0">
                <a:latin typeface="Calibri"/>
                <a:sym typeface="Symbol"/>
              </a:rPr>
              <a:t> </a:t>
            </a:r>
            <a:r>
              <a:rPr lang="en-US" sz="1800" dirty="0">
                <a:latin typeface="Calibri"/>
                <a:sym typeface="Symbol"/>
              </a:rPr>
              <a:t>But it is unclear how these two are related in GCMs, because the </a:t>
            </a:r>
            <a:r>
              <a:rPr lang="en-US" sz="1800" i="1" dirty="0">
                <a:latin typeface="Calibri"/>
                <a:sym typeface="Symbol"/>
              </a:rPr>
              <a:t>R</a:t>
            </a:r>
            <a:r>
              <a:rPr lang="en-US" sz="1800" dirty="0">
                <a:latin typeface="Calibri"/>
                <a:sym typeface="Symbol"/>
              </a:rPr>
              <a:t> change at TOA  </a:t>
            </a:r>
          </a:p>
          <a:p>
            <a:pPr algn="l"/>
            <a:r>
              <a:rPr lang="en-US" sz="1800" dirty="0">
                <a:latin typeface="Calibri"/>
                <a:sym typeface="Symbol"/>
              </a:rPr>
              <a:t>  is not directly related to Ts in the real world and GCMs, especially for transient </a:t>
            </a:r>
          </a:p>
          <a:p>
            <a:pPr algn="l"/>
            <a:r>
              <a:rPr lang="en-US" sz="1800" dirty="0">
                <a:latin typeface="Calibri"/>
                <a:sym typeface="Symbol"/>
              </a:rPr>
              <a:t>  climate changes (such as the CMIP5 and CMIP6 runs).    </a:t>
            </a:r>
          </a:p>
          <a:p>
            <a:pPr algn="l">
              <a:buFont typeface="Arial" pitchFamily="34" charset="0"/>
              <a:buChar char="•"/>
            </a:pPr>
            <a:r>
              <a:rPr lang="en-US" sz="1800" dirty="0">
                <a:latin typeface="Calibri"/>
                <a:sym typeface="Symbol"/>
              </a:rPr>
              <a:t> Even more confusing, </a:t>
            </a:r>
            <a:r>
              <a:rPr lang="en-US" sz="1800" dirty="0" err="1">
                <a:latin typeface="Calibri"/>
                <a:sym typeface="Symbol"/>
              </a:rPr>
              <a:t>Soden</a:t>
            </a:r>
            <a:r>
              <a:rPr lang="en-US" sz="1800" dirty="0">
                <a:latin typeface="Calibri"/>
                <a:sym typeface="Symbol"/>
              </a:rPr>
              <a:t> and others name their feedback factor also as </a:t>
            </a:r>
            <a:r>
              <a:rPr lang="en-US" sz="2000" b="1" dirty="0">
                <a:solidFill>
                  <a:srgbClr val="C00000"/>
                </a:solidFill>
                <a:latin typeface="Calibri"/>
                <a:sym typeface="Symbol"/>
              </a:rPr>
              <a:t></a:t>
            </a:r>
            <a:r>
              <a:rPr lang="en-US" sz="1800" dirty="0">
                <a:latin typeface="Calibri"/>
                <a:sym typeface="Symbol"/>
              </a:rPr>
              <a:t>.</a:t>
            </a:r>
          </a:p>
          <a:p>
            <a:pPr algn="l">
              <a:buFont typeface="Arial" pitchFamily="34" charset="0"/>
              <a:buChar char="•"/>
            </a:pPr>
            <a:r>
              <a:rPr lang="en-US" sz="1800" dirty="0">
                <a:latin typeface="Calibri"/>
                <a:sym typeface="Symbol"/>
              </a:rPr>
              <a:t>  </a:t>
            </a:r>
            <a:r>
              <a:rPr lang="en-US" sz="1800" dirty="0">
                <a:solidFill>
                  <a:schemeClr val="tx2"/>
                </a:solidFill>
                <a:latin typeface="Calibri"/>
                <a:sym typeface="Symbol"/>
              </a:rPr>
              <a:t></a:t>
            </a:r>
            <a:r>
              <a:rPr lang="en-US" sz="1800" i="1" dirty="0">
                <a:solidFill>
                  <a:schemeClr val="tx2"/>
                </a:solidFill>
                <a:latin typeface="Calibri"/>
                <a:sym typeface="Symbol"/>
              </a:rPr>
              <a:t>R</a:t>
            </a:r>
            <a:r>
              <a:rPr lang="en-US" sz="1800" dirty="0">
                <a:solidFill>
                  <a:schemeClr val="tx2"/>
                </a:solidFill>
                <a:latin typeface="Calibri"/>
                <a:sym typeface="Symbol"/>
              </a:rPr>
              <a:t>/</a:t>
            </a:r>
            <a:r>
              <a:rPr lang="en-US" sz="1800" dirty="0">
                <a:solidFill>
                  <a:schemeClr val="tx2"/>
                </a:solidFill>
                <a:sym typeface="Symbol"/>
              </a:rPr>
              <a:t></a:t>
            </a:r>
            <a:r>
              <a:rPr lang="en-US" sz="1800" i="1" dirty="0">
                <a:solidFill>
                  <a:schemeClr val="tx2"/>
                </a:solidFill>
                <a:sym typeface="Symbol"/>
              </a:rPr>
              <a:t>x</a:t>
            </a:r>
            <a:r>
              <a:rPr lang="en-US" sz="1800" i="1" dirty="0">
                <a:sym typeface="Symbol"/>
              </a:rPr>
              <a:t> </a:t>
            </a:r>
            <a:r>
              <a:rPr lang="en-US" sz="1800" dirty="0">
                <a:latin typeface="Calibri"/>
                <a:sym typeface="Symbol"/>
              </a:rPr>
              <a:t>is computed using 1-D radiative transfer model or AGCMs with the </a:t>
            </a:r>
            <a:r>
              <a:rPr lang="en-US" sz="1800" dirty="0">
                <a:solidFill>
                  <a:srgbClr val="FF0000"/>
                </a:solidFill>
                <a:latin typeface="Calibri"/>
                <a:sym typeface="Symbol"/>
              </a:rPr>
              <a:t>kernel</a:t>
            </a:r>
            <a:r>
              <a:rPr lang="en-US" sz="1800" dirty="0">
                <a:latin typeface="Calibri"/>
                <a:sym typeface="Symbol"/>
              </a:rPr>
              <a:t> </a:t>
            </a:r>
          </a:p>
          <a:p>
            <a:pPr algn="l"/>
            <a:r>
              <a:rPr lang="en-US" sz="1800" dirty="0">
                <a:latin typeface="Calibri"/>
                <a:sym typeface="Symbol"/>
              </a:rPr>
              <a:t>   method, </a:t>
            </a:r>
            <a:r>
              <a:rPr lang="en-US" sz="1800" dirty="0">
                <a:solidFill>
                  <a:schemeClr val="tx2"/>
                </a:solidFill>
                <a:latin typeface="Calibri"/>
                <a:sym typeface="Symbol"/>
              </a:rPr>
              <a:t>dx/</a:t>
            </a:r>
            <a:r>
              <a:rPr lang="en-US" sz="1800" dirty="0" err="1">
                <a:solidFill>
                  <a:schemeClr val="tx2"/>
                </a:solidFill>
                <a:latin typeface="Calibri"/>
                <a:sym typeface="Symbol"/>
              </a:rPr>
              <a:t>dT</a:t>
            </a:r>
            <a:r>
              <a:rPr lang="en-US" sz="1800" baseline="-25000" dirty="0" err="1">
                <a:solidFill>
                  <a:schemeClr val="tx2"/>
                </a:solidFill>
                <a:latin typeface="Calibri"/>
                <a:sym typeface="Symbol"/>
              </a:rPr>
              <a:t>s</a:t>
            </a:r>
            <a:r>
              <a:rPr lang="en-US" sz="1800" dirty="0">
                <a:latin typeface="Calibri"/>
                <a:sym typeface="Symbol"/>
              </a:rPr>
              <a:t> is estimated  from GCM output or observations. </a:t>
            </a:r>
          </a:p>
          <a:p>
            <a:pPr algn="l">
              <a:buFont typeface="Arial" pitchFamily="34" charset="0"/>
              <a:buChar char="•"/>
            </a:pPr>
            <a:r>
              <a:rPr lang="en-US" sz="1800" dirty="0">
                <a:latin typeface="Calibri"/>
                <a:sym typeface="Symbol"/>
              </a:rPr>
              <a:t> See Jenkins &amp; Dai (2021) for more details on the kernel method, and Dai &amp; Jenkins (2023)  </a:t>
            </a:r>
          </a:p>
          <a:p>
            <a:pPr algn="l"/>
            <a:r>
              <a:rPr lang="en-US" sz="1800" dirty="0">
                <a:latin typeface="Calibri"/>
                <a:sym typeface="Symbol"/>
              </a:rPr>
              <a:t>  for proper interpretation of the impact on Ts of the estimated TOA flux change. </a:t>
            </a:r>
          </a:p>
          <a:p>
            <a:pPr algn="l"/>
            <a:r>
              <a:rPr lang="en-US" sz="1800" dirty="0">
                <a:latin typeface="Calibri"/>
                <a:sym typeface="Symbol"/>
              </a:rPr>
              <a:t> </a:t>
            </a:r>
            <a:r>
              <a:rPr lang="en-US" sz="2300" dirty="0">
                <a:solidFill>
                  <a:srgbClr val="000000"/>
                </a:solidFill>
                <a:latin typeface="Calibri"/>
                <a:sym typeface="Symbol"/>
              </a:rPr>
              <a:t> </a:t>
            </a:r>
          </a:p>
          <a:p>
            <a:pPr algn="l"/>
            <a:r>
              <a:rPr lang="en-US" sz="2300" dirty="0">
                <a:solidFill>
                  <a:srgbClr val="000000"/>
                </a:solidFill>
                <a:latin typeface="Calibri"/>
                <a:sym typeface="Symbol"/>
              </a:rPr>
              <a:t> </a:t>
            </a:r>
            <a:endParaRPr lang="en-US" sz="2300" dirty="0">
              <a:solidFill>
                <a:srgbClr val="000000"/>
              </a:solidFill>
              <a:latin typeface="Calibri"/>
            </a:endParaRPr>
          </a:p>
        </p:txBody>
      </p:sp>
      <p:sp>
        <p:nvSpPr>
          <p:cNvPr id="5" name="Rectangle 2"/>
          <p:cNvSpPr txBox="1">
            <a:spLocks noChangeArrowheads="1"/>
          </p:cNvSpPr>
          <p:nvPr/>
        </p:nvSpPr>
        <p:spPr>
          <a:xfrm>
            <a:off x="0" y="0"/>
            <a:ext cx="9144000" cy="685800"/>
          </a:xfrm>
          <a:prstGeom prst="rect">
            <a:avLst/>
          </a:prstGeom>
        </p:spPr>
        <p:style>
          <a:lnRef idx="2">
            <a:schemeClr val="dk1"/>
          </a:lnRef>
          <a:fillRef idx="1">
            <a:schemeClr val="lt1"/>
          </a:fillRef>
          <a:effectRef idx="0">
            <a:schemeClr val="dk1"/>
          </a:effectRef>
          <a:fontRef idx="minor">
            <a:schemeClr val="dk1"/>
          </a:fontRef>
        </p:style>
        <p:txBody>
          <a:bodyPr/>
          <a:lstStyle/>
          <a:p>
            <a:pPr>
              <a:defRPr/>
            </a:pPr>
            <a:r>
              <a:rPr lang="en-US" sz="2400" b="1" kern="0" dirty="0">
                <a:solidFill>
                  <a:srgbClr val="FF3300"/>
                </a:solidFill>
                <a:latin typeface="Arial" charset="0"/>
                <a:ea typeface="SimSun" pitchFamily="2" charset="-122"/>
              </a:rPr>
              <a:t>Quantifying Climate Feedback: 3</a:t>
            </a:r>
            <a:r>
              <a:rPr lang="en-US" sz="2400" b="1" kern="0" baseline="30000" dirty="0">
                <a:solidFill>
                  <a:srgbClr val="FF3300"/>
                </a:solidFill>
                <a:latin typeface="Arial" charset="0"/>
                <a:ea typeface="SimSun" pitchFamily="2" charset="-122"/>
              </a:rPr>
              <a:t>rd</a:t>
            </a:r>
            <a:r>
              <a:rPr lang="en-US" sz="2400" b="1" kern="0" dirty="0">
                <a:solidFill>
                  <a:srgbClr val="FF3300"/>
                </a:solidFill>
                <a:latin typeface="Arial" charset="0"/>
                <a:ea typeface="SimSun" pitchFamily="2" charset="-122"/>
              </a:rPr>
              <a:t> Method</a:t>
            </a:r>
          </a:p>
          <a:p>
            <a:pPr>
              <a:defRPr/>
            </a:pPr>
            <a:r>
              <a:rPr lang="en-US" sz="1400" kern="0" dirty="0">
                <a:ln w="0"/>
                <a:solidFill>
                  <a:schemeClr val="bg2"/>
                </a:solidFill>
                <a:effectLst>
                  <a:outerShdw blurRad="38100" dist="25400" dir="5400000" algn="ctr" rotWithShape="0">
                    <a:srgbClr val="6E747A">
                      <a:alpha val="43000"/>
                    </a:srgbClr>
                  </a:outerShdw>
                </a:effectLst>
                <a:latin typeface="Arial" charset="0"/>
                <a:ea typeface="SimSun" pitchFamily="2" charset="-122"/>
              </a:rPr>
              <a:t>(</a:t>
            </a:r>
            <a:r>
              <a:rPr lang="en-US" sz="1400" kern="0" dirty="0" err="1">
                <a:ln w="0"/>
                <a:solidFill>
                  <a:schemeClr val="bg2"/>
                </a:solidFill>
                <a:effectLst>
                  <a:outerShdw blurRad="38100" dist="25400" dir="5400000" algn="ctr" rotWithShape="0">
                    <a:srgbClr val="6E747A">
                      <a:alpha val="43000"/>
                    </a:srgbClr>
                  </a:outerShdw>
                </a:effectLst>
                <a:latin typeface="Arial" charset="0"/>
                <a:ea typeface="SimSun" pitchFamily="2" charset="-122"/>
              </a:rPr>
              <a:t>Soden</a:t>
            </a:r>
            <a:r>
              <a:rPr lang="en-US" sz="1400" kern="0" dirty="0">
                <a:ln w="0"/>
                <a:solidFill>
                  <a:schemeClr val="bg2"/>
                </a:solidFill>
                <a:effectLst>
                  <a:outerShdw blurRad="38100" dist="25400" dir="5400000" algn="ctr" rotWithShape="0">
                    <a:srgbClr val="6E747A">
                      <a:alpha val="43000"/>
                    </a:srgbClr>
                  </a:outerShdw>
                </a:effectLst>
                <a:latin typeface="Arial" charset="0"/>
                <a:ea typeface="SimSun" pitchFamily="2" charset="-122"/>
              </a:rPr>
              <a:t> et al. 2008; Jenkins and Dai 2021, GRL)</a:t>
            </a:r>
            <a:endParaRPr lang="en-US" sz="1600" kern="0" dirty="0">
              <a:solidFill>
                <a:schemeClr val="bg2"/>
              </a:solidFill>
              <a:latin typeface="Arial" charset="0"/>
              <a:ea typeface="SimSun" pitchFamily="2" charset="-122"/>
            </a:endParaRPr>
          </a:p>
          <a:p>
            <a:pPr>
              <a:defRPr/>
            </a:pPr>
            <a:endParaRPr lang="en-US" sz="3200" b="1" kern="0" dirty="0">
              <a:solidFill>
                <a:srgbClr val="FF3300"/>
              </a:solidFill>
              <a:latin typeface="Arial" charset="0"/>
              <a:ea typeface="SimSun" pitchFamily="2" charset="-122"/>
            </a:endParaRPr>
          </a:p>
        </p:txBody>
      </p:sp>
      <mc:AlternateContent xmlns:mc="http://schemas.openxmlformats.org/markup-compatibility/2006" xmlns:a14="http://schemas.microsoft.com/office/drawing/2010/main">
        <mc:Choice Requires="a14">
          <p:sp>
            <p:nvSpPr>
              <p:cNvPr id="6" name="Object 5"/>
              <p:cNvSpPr txBox="1"/>
              <p:nvPr/>
            </p:nvSpPr>
            <p:spPr bwMode="auto">
              <a:xfrm>
                <a:off x="776288" y="1492250"/>
                <a:ext cx="1814512" cy="717550"/>
              </a:xfrm>
              <a:prstGeom prst="rect">
                <a:avLst/>
              </a:prstGeom>
              <a:solidFill>
                <a:srgbClr val="CCFFFF"/>
              </a:solid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𝛽</m:t>
                          </m:r>
                        </m:e>
                        <m:sub>
                          <m:r>
                            <a:rPr lang="en-US" sz="2000" i="1">
                              <a:solidFill>
                                <a:srgbClr val="000000"/>
                              </a:solidFill>
                              <a:latin typeface="Cambria Math" panose="02040503050406030204" pitchFamily="18" charset="0"/>
                            </a:rPr>
                            <m:t>𝑥</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𝑅</m:t>
                          </m:r>
                        </m:num>
                        <m:den>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𝑥</m:t>
                          </m:r>
                        </m:den>
                      </m:f>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𝑑𝑥</m:t>
                          </m:r>
                        </m:num>
                        <m:den>
                          <m:r>
                            <a:rPr lang="en-US" sz="2000" i="1">
                              <a:solidFill>
                                <a:srgbClr val="000000"/>
                              </a:solidFill>
                              <a:latin typeface="Cambria Math" panose="02040503050406030204" pitchFamily="18" charset="0"/>
                            </a:rPr>
                            <m:t>𝑑</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𝑇</m:t>
                              </m:r>
                            </m:e>
                            <m:sub>
                              <m:r>
                                <a:rPr lang="en-US" sz="2000" i="1">
                                  <a:solidFill>
                                    <a:srgbClr val="000000"/>
                                  </a:solidFill>
                                  <a:latin typeface="Cambria Math" panose="02040503050406030204" pitchFamily="18" charset="0"/>
                                </a:rPr>
                                <m:t>𝑠</m:t>
                              </m:r>
                            </m:sub>
                          </m:sSub>
                        </m:den>
                      </m:f>
                    </m:oMath>
                  </m:oMathPara>
                </a14:m>
                <a:endParaRPr lang="en-US" sz="2000" dirty="0"/>
              </a:p>
            </p:txBody>
          </p:sp>
        </mc:Choice>
        <mc:Fallback xmlns="">
          <p:sp>
            <p:nvSpPr>
              <p:cNvPr id="6" name="Object 5"/>
              <p:cNvSpPr txBox="1">
                <a:spLocks noRot="1" noChangeAspect="1" noMove="1" noResize="1" noEditPoints="1" noAdjustHandles="1" noChangeArrowheads="1" noChangeShapeType="1" noTextEdit="1"/>
              </p:cNvSpPr>
              <p:nvPr/>
            </p:nvSpPr>
            <p:spPr bwMode="auto">
              <a:xfrm>
                <a:off x="776288" y="1492250"/>
                <a:ext cx="1814512" cy="7175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651" name="Object 3"/>
              <p:cNvSpPr txBox="1"/>
              <p:nvPr/>
            </p:nvSpPr>
            <p:spPr bwMode="auto">
              <a:xfrm>
                <a:off x="3352800" y="1387475"/>
                <a:ext cx="4984750" cy="974725"/>
              </a:xfrm>
              <a:prstGeom prst="rect">
                <a:avLst/>
              </a:prstGeom>
              <a:solidFill>
                <a:srgbClr val="CCFFFF"/>
              </a:solidFill>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𝜆</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num>
                        <m:den>
                          <m:r>
                            <a:rPr lang="en-US" i="1">
                              <a:solidFill>
                                <a:srgbClr val="000000"/>
                              </a:solidFill>
                              <a:latin typeface="Cambria Math" panose="02040503050406030204" pitchFamily="18" charset="0"/>
                            </a:rPr>
                            <m:t>𝑑𝑅</m:t>
                          </m:r>
                        </m:den>
                      </m:f>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𝑎𝑛𝑑</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𝑑𝑅</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𝜆</m:t>
                          </m:r>
                        </m:den>
                      </m:f>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𝑊</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h</m:t>
                              </m:r>
                            </m:sub>
                          </m:sSub>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𝑜</m:t>
                              </m:r>
                            </m:sub>
                          </m:sSub>
                        </m:den>
                      </m:f>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𝑤h𝑒𝑟𝑒</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𝑜</m:t>
                              </m:r>
                            </m:sub>
                          </m:sSub>
                        </m:den>
                      </m:f>
                    </m:oMath>
                  </m:oMathPara>
                </a14:m>
                <a:endParaRPr lang="en-US" dirty="0"/>
              </a:p>
            </p:txBody>
          </p:sp>
        </mc:Choice>
        <mc:Fallback xmlns="">
          <p:sp>
            <p:nvSpPr>
              <p:cNvPr id="155651" name="Object 3"/>
              <p:cNvSpPr txBox="1">
                <a:spLocks noRot="1" noChangeAspect="1" noMove="1" noResize="1" noEditPoints="1" noAdjustHandles="1" noChangeArrowheads="1" noChangeShapeType="1" noTextEdit="1"/>
              </p:cNvSpPr>
              <p:nvPr/>
            </p:nvSpPr>
            <p:spPr bwMode="auto">
              <a:xfrm>
                <a:off x="3352800" y="1387475"/>
                <a:ext cx="4984750" cy="9747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652" name="Object 4"/>
              <p:cNvSpPr txBox="1"/>
              <p:nvPr/>
            </p:nvSpPr>
            <p:spPr bwMode="auto">
              <a:xfrm>
                <a:off x="4419600" y="3810000"/>
                <a:ext cx="3054699" cy="669925"/>
              </a:xfrm>
              <a:prstGeom prst="rect">
                <a:avLst/>
              </a:prstGeom>
              <a:solidFill>
                <a:srgbClr val="CCFFFF"/>
              </a:solidFill>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h</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𝑜</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𝑊</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m:t>
                              </m:r>
                            </m:e>
                          </m:d>
                        </m:den>
                      </m:f>
                    </m:oMath>
                  </m:oMathPara>
                </a14:m>
                <a:endParaRPr lang="en-US" dirty="0"/>
              </a:p>
            </p:txBody>
          </p:sp>
        </mc:Choice>
        <mc:Fallback xmlns="">
          <p:sp>
            <p:nvSpPr>
              <p:cNvPr id="155652" name="Object 4"/>
              <p:cNvSpPr txBox="1">
                <a:spLocks noRot="1" noChangeAspect="1" noMove="1" noResize="1" noEditPoints="1" noAdjustHandles="1" noChangeArrowheads="1" noChangeShapeType="1" noTextEdit="1"/>
              </p:cNvSpPr>
              <p:nvPr/>
            </p:nvSpPr>
            <p:spPr bwMode="auto">
              <a:xfrm>
                <a:off x="4419600" y="3810000"/>
                <a:ext cx="3054699" cy="669925"/>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blinds(horizontal)">
                                      <p:cBhvr>
                                        <p:cTn id="7" dur="500"/>
                                        <p:tgtEl>
                                          <p:spTgt spid="7">
                                            <p:txEl>
                                              <p:pRg st="9" end="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0" end="10"/>
                                            </p:txEl>
                                          </p:spTgt>
                                        </p:tgtEl>
                                        <p:attrNameLst>
                                          <p:attrName>style.visibility</p:attrName>
                                        </p:attrNameLst>
                                      </p:cBhvr>
                                      <p:to>
                                        <p:strVal val="visible"/>
                                      </p:to>
                                    </p:set>
                                    <p:animEffect transition="in" filter="blinds(horizontal)">
                                      <p:cBhvr>
                                        <p:cTn id="10" dur="500"/>
                                        <p:tgtEl>
                                          <p:spTgt spid="7">
                                            <p:txEl>
                                              <p:pRg st="10" end="1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animEffect transition="in" filter="blinds(horizontal)">
                                      <p:cBhvr>
                                        <p:cTn id="13" dur="500"/>
                                        <p:tgtEl>
                                          <p:spTgt spid="7">
                                            <p:txEl>
                                              <p:pRg st="11" end="11"/>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556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12" end="12"/>
                                            </p:txEl>
                                          </p:spTgt>
                                        </p:tgtEl>
                                        <p:attrNameLst>
                                          <p:attrName>style.visibility</p:attrName>
                                        </p:attrNameLst>
                                      </p:cBhvr>
                                      <p:to>
                                        <p:strVal val="visible"/>
                                      </p:to>
                                    </p:set>
                                    <p:animEffect transition="in" filter="blinds(horizontal)">
                                      <p:cBhvr>
                                        <p:cTn id="20" dur="500"/>
                                        <p:tgtEl>
                                          <p:spTgt spid="7">
                                            <p:txEl>
                                              <p:pRg st="12" end="1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
                                            <p:txEl>
                                              <p:pRg st="13" end="13"/>
                                            </p:txEl>
                                          </p:spTgt>
                                        </p:tgtEl>
                                        <p:attrNameLst>
                                          <p:attrName>style.visibility</p:attrName>
                                        </p:attrNameLst>
                                      </p:cBhvr>
                                      <p:to>
                                        <p:strVal val="visible"/>
                                      </p:to>
                                    </p:set>
                                    <p:animEffect transition="in" filter="blinds(horizontal)">
                                      <p:cBhvr>
                                        <p:cTn id="23" dur="500"/>
                                        <p:tgtEl>
                                          <p:spTgt spid="7">
                                            <p:txEl>
                                              <p:pRg st="13" end="1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
                                            <p:txEl>
                                              <p:pRg st="14" end="14"/>
                                            </p:txEl>
                                          </p:spTgt>
                                        </p:tgtEl>
                                        <p:attrNameLst>
                                          <p:attrName>style.visibility</p:attrName>
                                        </p:attrNameLst>
                                      </p:cBhvr>
                                      <p:to>
                                        <p:strVal val="visible"/>
                                      </p:to>
                                    </p:set>
                                    <p:animEffect transition="in" filter="blinds(horizontal)">
                                      <p:cBhvr>
                                        <p:cTn id="26" dur="500"/>
                                        <p:tgtEl>
                                          <p:spTgt spid="7">
                                            <p:txEl>
                                              <p:pRg st="14" end="1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
                                            <p:txEl>
                                              <p:pRg st="15" end="15"/>
                                            </p:txEl>
                                          </p:spTgt>
                                        </p:tgtEl>
                                        <p:attrNameLst>
                                          <p:attrName>style.visibility</p:attrName>
                                        </p:attrNameLst>
                                      </p:cBhvr>
                                      <p:to>
                                        <p:strVal val="visible"/>
                                      </p:to>
                                    </p:set>
                                    <p:animEffect transition="in" filter="blinds(horizontal)">
                                      <p:cBhvr>
                                        <p:cTn id="29" dur="500"/>
                                        <p:tgtEl>
                                          <p:spTgt spid="7">
                                            <p:txEl>
                                              <p:pRg st="15" end="1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xEl>
                                              <p:pRg st="16" end="16"/>
                                            </p:txEl>
                                          </p:spTgt>
                                        </p:tgtEl>
                                        <p:attrNameLst>
                                          <p:attrName>style.visibility</p:attrName>
                                        </p:attrNameLst>
                                      </p:cBhvr>
                                      <p:to>
                                        <p:strVal val="visible"/>
                                      </p:to>
                                    </p:set>
                                    <p:animEffect transition="in" filter="blinds(horizontal)">
                                      <p:cBhvr>
                                        <p:cTn id="34" dur="500"/>
                                        <p:tgtEl>
                                          <p:spTgt spid="7">
                                            <p:txEl>
                                              <p:pRg st="16" end="1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
                                            <p:txEl>
                                              <p:pRg st="17" end="17"/>
                                            </p:txEl>
                                          </p:spTgt>
                                        </p:tgtEl>
                                        <p:attrNameLst>
                                          <p:attrName>style.visibility</p:attrName>
                                        </p:attrNameLst>
                                      </p:cBhvr>
                                      <p:to>
                                        <p:strVal val="visible"/>
                                      </p:to>
                                    </p:set>
                                    <p:animEffect transition="in" filter="blinds(horizontal)">
                                      <p:cBhvr>
                                        <p:cTn id="37" dur="500"/>
                                        <p:tgtEl>
                                          <p:spTgt spid="7">
                                            <p:txEl>
                                              <p:pRg st="17" end="1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18" end="18"/>
                                            </p:txEl>
                                          </p:spTgt>
                                        </p:tgtEl>
                                        <p:attrNameLst>
                                          <p:attrName>style.visibility</p:attrName>
                                        </p:attrNameLst>
                                      </p:cBhvr>
                                      <p:to>
                                        <p:strVal val="visible"/>
                                      </p:to>
                                    </p:set>
                                    <p:animEffect transition="in" filter="blinds(horizontal)">
                                      <p:cBhvr>
                                        <p:cTn id="42" dur="500"/>
                                        <p:tgtEl>
                                          <p:spTgt spid="7">
                                            <p:txEl>
                                              <p:pRg st="18" end="1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7">
                                            <p:txEl>
                                              <p:pRg st="19" end="19"/>
                                            </p:txEl>
                                          </p:spTgt>
                                        </p:tgtEl>
                                        <p:attrNameLst>
                                          <p:attrName>style.visibility</p:attrName>
                                        </p:attrNameLst>
                                      </p:cBhvr>
                                      <p:to>
                                        <p:strVal val="visible"/>
                                      </p:to>
                                    </p:set>
                                    <p:animEffect transition="in" filter="blinds(horizontal)">
                                      <p:cBhvr>
                                        <p:cTn id="45" dur="500"/>
                                        <p:tgtEl>
                                          <p:spTgt spid="7">
                                            <p:txEl>
                                              <p:pRg st="19" end="19"/>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7">
                                            <p:txEl>
                                              <p:pRg st="20" end="20"/>
                                            </p:txEl>
                                          </p:spTgt>
                                        </p:tgtEl>
                                        <p:attrNameLst>
                                          <p:attrName>style.visibility</p:attrName>
                                        </p:attrNameLst>
                                      </p:cBhvr>
                                      <p:to>
                                        <p:strVal val="visible"/>
                                      </p:to>
                                    </p:set>
                                    <p:animEffect transition="in" filter="blinds(horizontal)">
                                      <p:cBhvr>
                                        <p:cTn id="48" dur="500"/>
                                        <p:tgtEl>
                                          <p:spTgt spid="7">
                                            <p:txEl>
                                              <p:pRg st="20" end="20"/>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7">
                                            <p:txEl>
                                              <p:pRg st="21" end="21"/>
                                            </p:txEl>
                                          </p:spTgt>
                                        </p:tgtEl>
                                        <p:attrNameLst>
                                          <p:attrName>style.visibility</p:attrName>
                                        </p:attrNameLst>
                                      </p:cBhvr>
                                      <p:to>
                                        <p:strVal val="visible"/>
                                      </p:to>
                                    </p:set>
                                    <p:animEffect transition="in" filter="blinds(horizontal)">
                                      <p:cBhvr>
                                        <p:cTn id="51" dur="500"/>
                                        <p:tgtEl>
                                          <p:spTgt spid="7">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52400"/>
            <a:ext cx="9144000" cy="762000"/>
          </a:xfrm>
          <a:prstGeom prst="rect">
            <a:avLst/>
          </a:prstGeom>
          <a:effectLst>
            <a:outerShdw blurRad="50800" dist="38100" dir="2700000" algn="tl" rotWithShape="0">
              <a:prstClr val="black"/>
            </a:outerShdw>
          </a:effectLst>
        </p:spPr>
        <p:txBody>
          <a:bodyPr/>
          <a:lstStyle/>
          <a:p>
            <a:pPr>
              <a:defRPr/>
            </a:pPr>
            <a:r>
              <a:rPr lang="en-US" sz="3600" b="1" kern="0" dirty="0">
                <a:solidFill>
                  <a:schemeClr val="tx2"/>
                </a:solidFill>
                <a:latin typeface="Arial" charset="0"/>
                <a:ea typeface="SimSun" pitchFamily="2" charset="-122"/>
                <a:sym typeface="Symbol"/>
              </a:rPr>
              <a:t></a:t>
            </a:r>
            <a:r>
              <a:rPr lang="en-US" sz="3200" b="1" kern="0" dirty="0">
                <a:solidFill>
                  <a:schemeClr val="tx2"/>
                </a:solidFill>
                <a:latin typeface="Arial" charset="0"/>
                <a:ea typeface="SimSun" pitchFamily="2" charset="-122"/>
              </a:rPr>
              <a:t> Estimates for Climate Models</a:t>
            </a:r>
          </a:p>
          <a:p>
            <a:pPr>
              <a:defRPr/>
            </a:pPr>
            <a:r>
              <a:rPr lang="en-US" sz="2000" kern="0" dirty="0">
                <a:solidFill>
                  <a:schemeClr val="tx2"/>
                </a:solidFill>
                <a:latin typeface="Arial" charset="0"/>
                <a:ea typeface="SimSun" pitchFamily="2" charset="-122"/>
              </a:rPr>
              <a:t>(</a:t>
            </a:r>
            <a:r>
              <a:rPr lang="en-US" sz="2000" kern="0" dirty="0" err="1">
                <a:solidFill>
                  <a:schemeClr val="tx2"/>
                </a:solidFill>
                <a:latin typeface="Arial" charset="0"/>
                <a:ea typeface="SimSun" pitchFamily="2" charset="-122"/>
              </a:rPr>
              <a:t>Soden</a:t>
            </a:r>
            <a:r>
              <a:rPr lang="en-US" sz="2000" kern="0" dirty="0">
                <a:solidFill>
                  <a:schemeClr val="tx2"/>
                </a:solidFill>
                <a:latin typeface="Arial" charset="0"/>
                <a:ea typeface="SimSun" pitchFamily="2" charset="-122"/>
              </a:rPr>
              <a:t> &amp; Held 2006, J </a:t>
            </a:r>
            <a:r>
              <a:rPr lang="en-US" sz="2000" kern="0" dirty="0" err="1">
                <a:solidFill>
                  <a:schemeClr val="tx2"/>
                </a:solidFill>
                <a:latin typeface="Arial" charset="0"/>
                <a:ea typeface="SimSun" pitchFamily="2" charset="-122"/>
              </a:rPr>
              <a:t>Clim</a:t>
            </a:r>
            <a:r>
              <a:rPr lang="en-US" sz="2000" kern="0" dirty="0">
                <a:solidFill>
                  <a:schemeClr val="tx2"/>
                </a:solidFill>
                <a:latin typeface="Arial" charset="0"/>
                <a:ea typeface="SimSun" pitchFamily="2" charset="-122"/>
              </a:rPr>
              <a:t>)</a:t>
            </a:r>
          </a:p>
          <a:p>
            <a:pPr>
              <a:defRPr/>
            </a:pPr>
            <a:endParaRPr lang="en-US" sz="3600" b="1" kern="0" dirty="0">
              <a:solidFill>
                <a:schemeClr val="tx2"/>
              </a:solidFill>
              <a:latin typeface="Arial" charset="0"/>
              <a:ea typeface="SimSun" pitchFamily="2" charset="-122"/>
            </a:endParaRPr>
          </a:p>
        </p:txBody>
      </p:sp>
      <p:pic>
        <p:nvPicPr>
          <p:cNvPr id="205827" name="Picture 3"/>
          <p:cNvPicPr>
            <a:picLocks noChangeAspect="1" noChangeArrowheads="1"/>
          </p:cNvPicPr>
          <p:nvPr/>
        </p:nvPicPr>
        <p:blipFill>
          <a:blip r:embed="rId3" cstate="print"/>
          <a:srcRect/>
          <a:stretch>
            <a:fillRect/>
          </a:stretch>
        </p:blipFill>
        <p:spPr bwMode="auto">
          <a:xfrm>
            <a:off x="1054100" y="1143000"/>
            <a:ext cx="7035800" cy="4756150"/>
          </a:xfrm>
          <a:prstGeom prst="rect">
            <a:avLst/>
          </a:prstGeom>
          <a:noFill/>
          <a:ln w="9525">
            <a:noFill/>
            <a:miter lim="800000"/>
            <a:headEnd/>
            <a:tailEnd/>
          </a:ln>
        </p:spPr>
      </p:pic>
      <p:sp>
        <p:nvSpPr>
          <p:cNvPr id="6" name="Rectangle 5"/>
          <p:cNvSpPr/>
          <p:nvPr/>
        </p:nvSpPr>
        <p:spPr>
          <a:xfrm>
            <a:off x="838200" y="5943600"/>
            <a:ext cx="7620000" cy="707886"/>
          </a:xfrm>
          <a:prstGeom prst="rect">
            <a:avLst/>
          </a:prstGeom>
        </p:spPr>
        <p:txBody>
          <a:bodyPr wrap="square">
            <a:spAutoFit/>
          </a:bodyPr>
          <a:lstStyle/>
          <a:p>
            <a:r>
              <a:rPr lang="en-US" sz="2000" b="1" dirty="0">
                <a:solidFill>
                  <a:schemeClr val="tx2"/>
                </a:solidFill>
                <a:latin typeface="Calibri"/>
                <a:sym typeface="Symbol"/>
              </a:rPr>
              <a:t>For </a:t>
            </a:r>
            <a:r>
              <a:rPr lang="en-US" sz="1600" b="1" dirty="0">
                <a:solidFill>
                  <a:schemeClr val="tx2"/>
                </a:solidFill>
                <a:latin typeface="Calibri"/>
                <a:sym typeface="Symbol"/>
              </a:rPr>
              <a:t>o</a:t>
            </a:r>
            <a:r>
              <a:rPr lang="en-US" sz="2000" b="1" dirty="0">
                <a:solidFill>
                  <a:schemeClr val="tx2"/>
                </a:solidFill>
                <a:latin typeface="Calibri"/>
                <a:sym typeface="Symbol"/>
              </a:rPr>
              <a:t>=0.26 and =1.8, f</a:t>
            </a:r>
            <a:r>
              <a:rPr lang="en-US" sz="2000" b="1" baseline="-25000" dirty="0">
                <a:solidFill>
                  <a:schemeClr val="tx2"/>
                </a:solidFill>
                <a:latin typeface="Calibri"/>
                <a:sym typeface="Symbol"/>
              </a:rPr>
              <a:t>h</a:t>
            </a:r>
            <a:r>
              <a:rPr lang="en-US" sz="2000" b="1" dirty="0">
                <a:solidFill>
                  <a:schemeClr val="tx2"/>
                </a:solidFill>
                <a:latin typeface="Calibri"/>
                <a:sym typeface="Symbol"/>
              </a:rPr>
              <a:t>1.9;     for </a:t>
            </a:r>
            <a:r>
              <a:rPr lang="en-US" sz="1600" b="1" dirty="0">
                <a:solidFill>
                  <a:schemeClr val="tx2"/>
                </a:solidFill>
                <a:latin typeface="Calibri"/>
                <a:sym typeface="Symbol"/>
              </a:rPr>
              <a:t>o</a:t>
            </a:r>
            <a:r>
              <a:rPr lang="en-US" sz="2000" b="1" dirty="0">
                <a:solidFill>
                  <a:schemeClr val="tx2"/>
                </a:solidFill>
                <a:latin typeface="Calibri"/>
                <a:sym typeface="Symbol"/>
              </a:rPr>
              <a:t>=0.3 and =1.8, f</a:t>
            </a:r>
            <a:r>
              <a:rPr lang="en-US" sz="2000" b="1" baseline="-25000" dirty="0">
                <a:solidFill>
                  <a:schemeClr val="tx2"/>
                </a:solidFill>
                <a:latin typeface="Calibri"/>
                <a:sym typeface="Symbol"/>
              </a:rPr>
              <a:t>h</a:t>
            </a:r>
            <a:r>
              <a:rPr lang="en-US" sz="2000" b="1" dirty="0">
                <a:solidFill>
                  <a:schemeClr val="tx2"/>
                </a:solidFill>
                <a:latin typeface="Calibri"/>
                <a:sym typeface="Symbol"/>
              </a:rPr>
              <a:t>2.2</a:t>
            </a:r>
          </a:p>
          <a:p>
            <a:r>
              <a:rPr lang="en-US" sz="2000" b="1" dirty="0">
                <a:solidFill>
                  <a:schemeClr val="tx2"/>
                </a:solidFill>
                <a:latin typeface="Calibri"/>
                <a:sym typeface="Symbol"/>
              </a:rPr>
              <a:t>Compared with Hansen’s estimate of </a:t>
            </a:r>
            <a:r>
              <a:rPr lang="en-US" sz="2000" b="1" dirty="0" err="1">
                <a:solidFill>
                  <a:schemeClr val="tx2"/>
                </a:solidFill>
                <a:latin typeface="Calibri"/>
                <a:sym typeface="Symbol"/>
              </a:rPr>
              <a:t>f</a:t>
            </a:r>
            <a:r>
              <a:rPr lang="en-US" sz="2000" b="1" baseline="-25000" dirty="0" err="1">
                <a:solidFill>
                  <a:schemeClr val="tx2"/>
                </a:solidFill>
                <a:latin typeface="Calibri"/>
                <a:sym typeface="Symbol"/>
              </a:rPr>
              <a:t>h</a:t>
            </a:r>
            <a:r>
              <a:rPr lang="en-US" sz="2000" b="1" dirty="0">
                <a:solidFill>
                  <a:schemeClr val="tx2"/>
                </a:solidFill>
                <a:latin typeface="Calibri"/>
                <a:sym typeface="Symbol"/>
              </a:rPr>
              <a:t> 1.7</a:t>
            </a:r>
            <a:endParaRPr lang="en-US" sz="2000" b="1" dirty="0">
              <a:solidFill>
                <a:schemeClr val="tx2"/>
              </a:solidFill>
            </a:endParaRPr>
          </a:p>
        </p:txBody>
      </p:sp>
      <p:sp>
        <p:nvSpPr>
          <p:cNvPr id="7" name="Rectangle 6"/>
          <p:cNvSpPr/>
          <p:nvPr/>
        </p:nvSpPr>
        <p:spPr>
          <a:xfrm rot="-5400000">
            <a:off x="985092" y="1910508"/>
            <a:ext cx="381836" cy="523220"/>
          </a:xfrm>
          <a:prstGeom prst="rect">
            <a:avLst/>
          </a:prstGeom>
        </p:spPr>
        <p:txBody>
          <a:bodyPr wrap="none">
            <a:spAutoFit/>
          </a:bodyPr>
          <a:lstStyle/>
          <a:p>
            <a:r>
              <a:rPr lang="en-US" b="1" kern="0" dirty="0">
                <a:solidFill>
                  <a:schemeClr val="tx2"/>
                </a:solidFill>
                <a:latin typeface="Arial" charset="0"/>
                <a:ea typeface="SimSun" pitchFamily="2" charset="-122"/>
                <a:sym typeface="Symbol"/>
              </a:rPr>
              <a:t></a:t>
            </a:r>
            <a:endParaRPr lang="en-US" dirty="0">
              <a:solidFill>
                <a:schemeClr val="tx2"/>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txDef>
      <a:spPr bwMode="auto">
        <a:noFill/>
        <a:ln w="9525">
          <a:noFill/>
          <a:miter lim="800000"/>
          <a:headEnd/>
          <a:tailEnd/>
        </a:ln>
      </a:spPr>
      <a:bodyPr wrap="none" rtlCol="0">
        <a:spAutoFit/>
      </a:bodyPr>
      <a:lstStyle>
        <a:defPPr marL="342900" indent="-342900" algn="l">
          <a:spcBef>
            <a:spcPct val="20000"/>
          </a:spcBef>
          <a:defRPr sz="2400" kern="0" dirty="0" err="1"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69661</TotalTime>
  <Words>2897</Words>
  <Application>Microsoft Office PowerPoint</Application>
  <PresentationFormat>On-screen Show (4:3)</PresentationFormat>
  <Paragraphs>379</Paragraphs>
  <Slides>33</Slides>
  <Notes>19</Notes>
  <HiddenSlides>3</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33</vt:i4>
      </vt:variant>
    </vt:vector>
  </HeadingPairs>
  <TitlesOfParts>
    <vt:vector size="50" baseType="lpstr">
      <vt:lpstr>Abadi Extra Light</vt:lpstr>
      <vt:lpstr>Arno Pro Smbd SmText</vt:lpstr>
      <vt:lpstr>News Gothic MT</vt:lpstr>
      <vt:lpstr>Arial</vt:lpstr>
      <vt:lpstr>Arial Narrow</vt:lpstr>
      <vt:lpstr>Calibri</vt:lpstr>
      <vt:lpstr>Cambria Math</vt:lpstr>
      <vt:lpstr>Symbol</vt:lpstr>
      <vt:lpstr>Times New Roman</vt:lpstr>
      <vt:lpstr>Wingdings</vt:lpstr>
      <vt:lpstr>Blank Presentation</vt:lpstr>
      <vt:lpstr>1_Blank Presentation</vt:lpstr>
      <vt:lpstr>3_Blank Presentation</vt:lpstr>
      <vt:lpstr>4_Blank Presentation</vt:lpstr>
      <vt:lpstr>Office Theme</vt:lpstr>
      <vt:lpstr>Custom Design</vt:lpstr>
      <vt:lpstr>5_Blank Presentation</vt:lpstr>
      <vt:lpstr>A ATM551: #22  Climate Feedbacks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feedback (fast, negative) (also called Stefan-Boltzmann feedback)</vt:lpstr>
      <vt:lpstr>Decomposition of the Temperature Feedback into Planck Feedback and Lapse Rate Feedback (Jenkins and Dai 2021, GRL)</vt:lpstr>
      <vt:lpstr>Lapse Rate Feedback</vt:lpstr>
      <vt:lpstr>Arctic (67-90oN) Warming Profiles CESM1 runs with 1%/yr CO2 increase, ANN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Feedback</vt:lpstr>
      <vt:lpstr>PowerPoint Presentation</vt:lpstr>
      <vt:lpstr>PowerPoint Presentation</vt:lpstr>
      <vt:lpstr>PowerPoint Presentation</vt:lpstr>
      <vt:lpstr>PowerPoint Presentation</vt:lpstr>
      <vt:lpstr>Putting it all together… for fr of Roe (2009)</vt:lpstr>
      <vt:lpstr>PowerPoint Presentation</vt:lpstr>
      <vt:lpstr>Vegetation-albedo positive feedback (slow)</vt:lpstr>
      <vt:lpstr>Vegetation-precipitation positive feedback (slow)</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Dai, Aiguo</cp:lastModifiedBy>
  <cp:revision>933</cp:revision>
  <cp:lastPrinted>2001-10-12T22:50:52Z</cp:lastPrinted>
  <dcterms:created xsi:type="dcterms:W3CDTF">2001-07-28T22:10:26Z</dcterms:created>
  <dcterms:modified xsi:type="dcterms:W3CDTF">2024-04-18T18:21:53Z</dcterms:modified>
</cp:coreProperties>
</file>