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xml" ContentType="application/vnd.openxmlformats-officedocument.presentationml.notesSlide+xml"/>
  <Override PartName="/ppt/embeddings/oleObject4.bin" ContentType="application/vnd.openxmlformats-officedocument.oleObject"/>
  <Override PartName="/ppt/notesSlides/notesSlide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7.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9.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10.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11.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12.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3.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14.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334" r:id="rId2"/>
    <p:sldId id="344" r:id="rId3"/>
    <p:sldId id="340" r:id="rId4"/>
    <p:sldId id="337" r:id="rId5"/>
    <p:sldId id="335" r:id="rId6"/>
    <p:sldId id="341" r:id="rId7"/>
    <p:sldId id="338" r:id="rId8"/>
    <p:sldId id="336" r:id="rId9"/>
    <p:sldId id="286" r:id="rId10"/>
    <p:sldId id="287" r:id="rId11"/>
    <p:sldId id="311" r:id="rId12"/>
    <p:sldId id="324" r:id="rId13"/>
    <p:sldId id="312" r:id="rId14"/>
    <p:sldId id="325" r:id="rId15"/>
    <p:sldId id="315" r:id="rId16"/>
    <p:sldId id="323" r:id="rId17"/>
    <p:sldId id="314" r:id="rId18"/>
    <p:sldId id="327" r:id="rId19"/>
    <p:sldId id="305" r:id="rId20"/>
    <p:sldId id="306" r:id="rId21"/>
    <p:sldId id="307" r:id="rId22"/>
    <p:sldId id="308" r:id="rId23"/>
    <p:sldId id="319" r:id="rId24"/>
    <p:sldId id="309" r:id="rId25"/>
    <p:sldId id="329" r:id="rId26"/>
    <p:sldId id="328" r:id="rId27"/>
    <p:sldId id="293" r:id="rId28"/>
    <p:sldId id="294" r:id="rId29"/>
    <p:sldId id="295" r:id="rId30"/>
    <p:sldId id="320" r:id="rId31"/>
    <p:sldId id="310" r:id="rId32"/>
    <p:sldId id="333" r:id="rId33"/>
    <p:sldId id="332" r:id="rId34"/>
    <p:sldId id="331" r:id="rId35"/>
    <p:sldId id="296" r:id="rId36"/>
    <p:sldId id="297" r:id="rId37"/>
    <p:sldId id="318" r:id="rId38"/>
    <p:sldId id="317" r:id="rId39"/>
    <p:sldId id="298" r:id="rId40"/>
    <p:sldId id="316" r:id="rId41"/>
    <p:sldId id="299" r:id="rId42"/>
    <p:sldId id="300" r:id="rId43"/>
    <p:sldId id="301" r:id="rId44"/>
    <p:sldId id="302" r:id="rId45"/>
    <p:sldId id="321" r:id="rId46"/>
    <p:sldId id="322" r:id="rId47"/>
    <p:sldId id="257" r:id="rId48"/>
    <p:sldId id="339" r:id="rId49"/>
    <p:sldId id="258" r:id="rId50"/>
    <p:sldId id="259" r:id="rId51"/>
    <p:sldId id="260" r:id="rId52"/>
    <p:sldId id="261" r:id="rId53"/>
    <p:sldId id="262" r:id="rId54"/>
    <p:sldId id="263" r:id="rId55"/>
    <p:sldId id="264" r:id="rId56"/>
    <p:sldId id="265" r:id="rId57"/>
    <p:sldId id="276" r:id="rId58"/>
    <p:sldId id="275" r:id="rId59"/>
    <p:sldId id="267" r:id="rId60"/>
    <p:sldId id="268" r:id="rId61"/>
    <p:sldId id="269" r:id="rId62"/>
    <p:sldId id="270" r:id="rId63"/>
    <p:sldId id="271" r:id="rId64"/>
    <p:sldId id="283" r:id="rId65"/>
    <p:sldId id="284" r:id="rId66"/>
    <p:sldId id="272" r:id="rId67"/>
    <p:sldId id="277" r:id="rId68"/>
    <p:sldId id="278" r:id="rId69"/>
    <p:sldId id="279" r:id="rId70"/>
    <p:sldId id="280" r:id="rId71"/>
    <p:sldId id="281" r:id="rId72"/>
    <p:sldId id="282" r:id="rId73"/>
    <p:sldId id="346" r:id="rId74"/>
    <p:sldId id="345" r:id="rId75"/>
    <p:sldId id="347" r:id="rId76"/>
    <p:sldId id="273" r:id="rId77"/>
    <p:sldId id="274" r:id="rId78"/>
    <p:sldId id="266"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94660"/>
  </p:normalViewPr>
  <p:slideViewPr>
    <p:cSldViewPr snapToGrid="0" snapToObjects="1">
      <p:cViewPr varScale="1">
        <p:scale>
          <a:sx n="71" d="100"/>
          <a:sy n="71" d="100"/>
        </p:scale>
        <p:origin x="-161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7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 Id="rId2" Type="http://schemas.openxmlformats.org/officeDocument/2006/relationships/image" Target="../media/image2.emf"/><Relationship Id="rId3"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1" Type="http://schemas.openxmlformats.org/officeDocument/2006/relationships/image" Target="../media/image97.emf"/><Relationship Id="rId2" Type="http://schemas.openxmlformats.org/officeDocument/2006/relationships/image" Target="../media/image98.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emf"/><Relationship Id="rId1" Type="http://schemas.openxmlformats.org/officeDocument/2006/relationships/image" Target="../media/image102.emf"/><Relationship Id="rId2" Type="http://schemas.openxmlformats.org/officeDocument/2006/relationships/image" Target="../media/image10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2.png"/><Relationship Id="rId2" Type="http://schemas.openxmlformats.org/officeDocument/2006/relationships/image" Target="../media/image14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image" Target="../media/image73.emf"/><Relationship Id="rId7" Type="http://schemas.openxmlformats.org/officeDocument/2006/relationships/image" Target="../media/image74.emf"/><Relationship Id="rId8" Type="http://schemas.openxmlformats.org/officeDocument/2006/relationships/image" Target="../media/image75.emf"/><Relationship Id="rId1" Type="http://schemas.openxmlformats.org/officeDocument/2006/relationships/image" Target="../media/image68.emf"/><Relationship Id="rId2"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1" Type="http://schemas.openxmlformats.org/officeDocument/2006/relationships/image" Target="../media/image77.emf"/><Relationship Id="rId2" Type="http://schemas.openxmlformats.org/officeDocument/2006/relationships/image" Target="../media/image7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1" Type="http://schemas.openxmlformats.org/officeDocument/2006/relationships/image" Target="../media/image82.emf"/><Relationship Id="rId2" Type="http://schemas.openxmlformats.org/officeDocument/2006/relationships/image" Target="../media/image8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1" Type="http://schemas.openxmlformats.org/officeDocument/2006/relationships/image" Target="../media/image87.emf"/><Relationship Id="rId2" Type="http://schemas.openxmlformats.org/officeDocument/2006/relationships/image" Target="../media/image8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1" Type="http://schemas.openxmlformats.org/officeDocument/2006/relationships/image" Target="../media/image92.emf"/><Relationship Id="rId2" Type="http://schemas.openxmlformats.org/officeDocument/2006/relationships/image" Target="../media/image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16B3E-C03E-4A49-914B-DACA53E63779}" type="datetimeFigureOut">
              <a:rPr lang="en-US" smtClean="0"/>
              <a:t>11/29/17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0624FD-2FCC-E745-A1E1-2F89E6D3958E}" type="slidenum">
              <a:rPr lang="en-US" smtClean="0"/>
              <a:t>‹#›</a:t>
            </a:fld>
            <a:endParaRPr lang="en-US"/>
          </a:p>
        </p:txBody>
      </p:sp>
    </p:spTree>
    <p:extLst>
      <p:ext uri="{BB962C8B-B14F-4D97-AF65-F5344CB8AC3E}">
        <p14:creationId xmlns:p14="http://schemas.microsoft.com/office/powerpoint/2010/main" val="13201099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4C4C96-2E8B-6140-BE70-FFA2A5A56D3E}" type="slidenum">
              <a:rPr lang="en-US" sz="1200"/>
              <a:pPr/>
              <a:t>4</a:t>
            </a:fld>
            <a:endParaRPr lang="en-US" sz="1200"/>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965986-A1BE-9D4A-A893-C313B26D952D}" type="slidenum">
              <a:rPr lang="en-US" sz="1200"/>
              <a:pPr/>
              <a:t>52</a:t>
            </a:fld>
            <a:endParaRPr lang="en-US" sz="1200"/>
          </a:p>
        </p:txBody>
      </p:sp>
      <p:sp>
        <p:nvSpPr>
          <p:cNvPr id="58371"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3206D3-5878-B144-BC85-E87F8A2F7828}" type="slidenum">
              <a:rPr lang="en-US" sz="1200"/>
              <a:pPr/>
              <a:t>53</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1D6385-289B-9F48-AACA-B09E04A39F94}" type="slidenum">
              <a:rPr lang="en-US" sz="1200"/>
              <a:pPr/>
              <a:t>54</a:t>
            </a:fld>
            <a:endParaRPr lang="en-US" sz="1200"/>
          </a:p>
        </p:txBody>
      </p:sp>
      <p:sp>
        <p:nvSpPr>
          <p:cNvPr id="62467" name="Rectangle 1026"/>
          <p:cNvSpPr>
            <a:spLocks noGrp="1" noRot="1" noChangeAspect="1" noChangeArrowheads="1"/>
          </p:cNvSpPr>
          <p:nvPr>
            <p:ph type="sldImg"/>
          </p:nvPr>
        </p:nvSpPr>
        <p:spPr>
          <a:solidFill>
            <a:srgbClr val="FFFFFF"/>
          </a:solidFill>
          <a:ln/>
        </p:spPr>
      </p:sp>
      <p:sp>
        <p:nvSpPr>
          <p:cNvPr id="14848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64E085-02AE-3F4F-B91C-D47546FB3A9E}" type="slidenum">
              <a:rPr lang="en-US" sz="1200"/>
              <a:pPr/>
              <a:t>55</a:t>
            </a:fld>
            <a:endParaRPr lang="en-US" sz="1200"/>
          </a:p>
        </p:txBody>
      </p:sp>
      <p:sp>
        <p:nvSpPr>
          <p:cNvPr id="64515"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92B7E8-B7AF-BB44-9689-10E2537EE042}" type="slidenum">
              <a:rPr lang="en-US" sz="1200"/>
              <a:pPr/>
              <a:t>56</a:t>
            </a:fld>
            <a:endParaRPr lang="en-US" sz="1200"/>
          </a:p>
        </p:txBody>
      </p:sp>
      <p:sp>
        <p:nvSpPr>
          <p:cNvPr id="66563"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fld id="{D057D03E-6D85-8443-ACF2-8A937CC0405C}" type="slidenum">
              <a:rPr lang="en-US" sz="1200">
                <a:solidFill>
                  <a:schemeClr val="tx1"/>
                </a:solidFill>
              </a:rPr>
              <a:pPr/>
              <a:t>58</a:t>
            </a:fld>
            <a:endParaRPr lang="en-US" sz="1200">
              <a:solidFill>
                <a:schemeClr val="tx1"/>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real-time guidance from the ensemble</a:t>
            </a:r>
            <a:r>
              <a:rPr lang="en-US" baseline="0" dirty="0" smtClean="0"/>
              <a:t> sensitivity analysis for this case provided products like those shown here, such as sensitivity to a isentropic potential </a:t>
            </a:r>
            <a:r>
              <a:rPr lang="en-US" baseline="0" dirty="0" err="1" smtClean="0"/>
              <a:t>vorticity</a:t>
            </a:r>
            <a:r>
              <a:rPr lang="en-US" baseline="0" dirty="0" smtClean="0"/>
              <a:t>. Here, and IPV anomaly from the Pacific Northwest to the central great plains. Along the PV gradient in northern AZ into NM, an increase in the potential </a:t>
            </a:r>
            <a:r>
              <a:rPr lang="en-US" baseline="0" dirty="0" err="1" smtClean="0"/>
              <a:t>vorticity</a:t>
            </a:r>
            <a:r>
              <a:rPr lang="en-US" baseline="0" dirty="0" smtClean="0"/>
              <a:t>, akin to a southward shift in the anomaly, is associated with increased precipitation within the eastern Kansas region. Another approach used to identify favorable locations for </a:t>
            </a:r>
            <a:r>
              <a:rPr lang="en-US" baseline="0" dirty="0" err="1" smtClean="0"/>
              <a:t>dropsondes</a:t>
            </a:r>
            <a:r>
              <a:rPr lang="en-US" baseline="0" dirty="0" smtClean="0"/>
              <a:t> is shown in the product on the right, which shows the hypothetical reduction in analysis variance given an observation.  Warm colors indicate the most favorable locations to sample.</a:t>
            </a:r>
            <a:endParaRPr lang="en-US" dirty="0"/>
          </a:p>
        </p:txBody>
      </p:sp>
      <p:sp>
        <p:nvSpPr>
          <p:cNvPr id="4" name="Slide Number Placeholder 3"/>
          <p:cNvSpPr>
            <a:spLocks noGrp="1"/>
          </p:cNvSpPr>
          <p:nvPr>
            <p:ph type="sldNum" sz="quarter" idx="10"/>
          </p:nvPr>
        </p:nvSpPr>
        <p:spPr/>
        <p:txBody>
          <a:bodyPr/>
          <a:lstStyle/>
          <a:p>
            <a:fld id="{0714735C-E892-914D-BBC4-7001295D10E3}" type="slidenum">
              <a:rPr lang="en-US" smtClean="0"/>
              <a:t>67</a:t>
            </a:fld>
            <a:endParaRPr lang="en-US"/>
          </a:p>
        </p:txBody>
      </p:sp>
    </p:spTree>
    <p:extLst>
      <p:ext uri="{BB962C8B-B14F-4D97-AF65-F5344CB8AC3E}">
        <p14:creationId xmlns:p14="http://schemas.microsoft.com/office/powerpoint/2010/main" val="386425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consider the potential impact on the analysis from assimilating the information provided by </a:t>
            </a:r>
            <a:r>
              <a:rPr lang="en-US" dirty="0" err="1" smtClean="0"/>
              <a:t>dropsonde</a:t>
            </a:r>
            <a:r>
              <a:rPr lang="en-US" dirty="0" smtClean="0"/>
              <a:t> observations. In these plots, the fill contours are the difference in analyses with and without </a:t>
            </a:r>
            <a:r>
              <a:rPr lang="en-US" dirty="0" err="1" smtClean="0"/>
              <a:t>dropsondes</a:t>
            </a:r>
            <a:r>
              <a:rPr lang="en-US" dirty="0" smtClean="0"/>
              <a:t> at different pressure levels</a:t>
            </a:r>
            <a:r>
              <a:rPr lang="en-US" baseline="0" dirty="0" smtClean="0"/>
              <a:t> from 300 </a:t>
            </a:r>
            <a:r>
              <a:rPr lang="en-US" baseline="0" dirty="0" err="1" smtClean="0"/>
              <a:t>mb</a:t>
            </a:r>
            <a:r>
              <a:rPr lang="en-US" baseline="0" dirty="0" smtClean="0"/>
              <a:t> down to 850 </a:t>
            </a:r>
            <a:r>
              <a:rPr lang="en-US" baseline="0" dirty="0" err="1" smtClean="0"/>
              <a:t>mb</a:t>
            </a:r>
            <a:r>
              <a:rPr lang="en-US" baseline="0" dirty="0" smtClean="0"/>
              <a:t> at 15 UTC, which represents the collective difference from assimilating all of the </a:t>
            </a:r>
            <a:r>
              <a:rPr lang="en-US" baseline="0" dirty="0" err="1" smtClean="0"/>
              <a:t>dropsonde</a:t>
            </a:r>
            <a:r>
              <a:rPr lang="en-US" baseline="0" dirty="0" smtClean="0"/>
              <a:t> observations. Overlain in the station models is the analysis increment associated with each assimilated </a:t>
            </a:r>
            <a:r>
              <a:rPr lang="en-US" baseline="0" dirty="0" err="1" smtClean="0"/>
              <a:t>dropsonde</a:t>
            </a:r>
            <a:r>
              <a:rPr lang="en-US" baseline="0" dirty="0" smtClean="0"/>
              <a:t>, showing the wind increment as a vector and the temperature increment as a colored dot. Largely, the </a:t>
            </a:r>
            <a:r>
              <a:rPr lang="en-US" baseline="0" dirty="0" err="1" smtClean="0"/>
              <a:t>dropsondes</a:t>
            </a:r>
            <a:r>
              <a:rPr lang="en-US" baseline="0" dirty="0" smtClean="0"/>
              <a:t> looked similar to the background environment, with some added noise. </a:t>
            </a:r>
            <a:endParaRPr lang="en-US" dirty="0"/>
          </a:p>
        </p:txBody>
      </p:sp>
      <p:sp>
        <p:nvSpPr>
          <p:cNvPr id="4" name="Slide Number Placeholder 3"/>
          <p:cNvSpPr>
            <a:spLocks noGrp="1"/>
          </p:cNvSpPr>
          <p:nvPr>
            <p:ph type="sldNum" sz="quarter" idx="10"/>
          </p:nvPr>
        </p:nvSpPr>
        <p:spPr/>
        <p:txBody>
          <a:bodyPr/>
          <a:lstStyle/>
          <a:p>
            <a:fld id="{0714735C-E892-914D-BBC4-7001295D10E3}" type="slidenum">
              <a:rPr lang="en-US" smtClean="0"/>
              <a:t>69</a:t>
            </a:fld>
            <a:endParaRPr lang="en-US"/>
          </a:p>
        </p:txBody>
      </p:sp>
    </p:spTree>
    <p:extLst>
      <p:ext uri="{BB962C8B-B14F-4D97-AF65-F5344CB8AC3E}">
        <p14:creationId xmlns:p14="http://schemas.microsoft.com/office/powerpoint/2010/main" val="1171475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in fill is the temperature difference between the </a:t>
            </a:r>
            <a:r>
              <a:rPr lang="en-US" dirty="0" err="1" smtClean="0"/>
              <a:t>dropsonde</a:t>
            </a:r>
            <a:r>
              <a:rPr lang="en-US" dirty="0" smtClean="0"/>
              <a:t> and control forecasts</a:t>
            </a:r>
            <a:r>
              <a:rPr lang="en-US" baseline="0" dirty="0" smtClean="0"/>
              <a:t> every three hours from analysis to the peak convective activity. </a:t>
            </a:r>
            <a:r>
              <a:rPr lang="en-US" dirty="0" smtClean="0"/>
              <a:t>Starting from this initially modest difference, as we integrate the ensembles we see growing differences with time</a:t>
            </a:r>
            <a:r>
              <a:rPr lang="en-US" baseline="0" dirty="0" smtClean="0"/>
              <a:t> in the mid-tropospheric temperatures, and accompanying patterns in winds, between the runs that did and did not assimilate </a:t>
            </a:r>
            <a:r>
              <a:rPr lang="en-US" baseline="0" dirty="0" err="1" smtClean="0"/>
              <a:t>dropsondes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E929C99-2D78-994C-A57A-5D1A98201343}" type="slidenum">
              <a:rPr lang="en-US" smtClean="0"/>
              <a:t>70</a:t>
            </a:fld>
            <a:endParaRPr lang="en-US"/>
          </a:p>
        </p:txBody>
      </p:sp>
    </p:spTree>
    <p:extLst>
      <p:ext uri="{BB962C8B-B14F-4D97-AF65-F5344CB8AC3E}">
        <p14:creationId xmlns:p14="http://schemas.microsoft.com/office/powerpoint/2010/main" val="278350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00 UTC, we see some indication that the control forecast is lagging too far west in eastern KS, although the differences are fairly subtle. </a:t>
            </a:r>
            <a:endParaRPr lang="en-US" dirty="0"/>
          </a:p>
        </p:txBody>
      </p:sp>
      <p:sp>
        <p:nvSpPr>
          <p:cNvPr id="4" name="Slide Number Placeholder 3"/>
          <p:cNvSpPr>
            <a:spLocks noGrp="1"/>
          </p:cNvSpPr>
          <p:nvPr>
            <p:ph type="sldNum" sz="quarter" idx="10"/>
          </p:nvPr>
        </p:nvSpPr>
        <p:spPr/>
        <p:txBody>
          <a:bodyPr/>
          <a:lstStyle/>
          <a:p>
            <a:fld id="{0714735C-E892-914D-BBC4-7001295D10E3}" type="slidenum">
              <a:rPr lang="en-US" smtClean="0"/>
              <a:t>71</a:t>
            </a:fld>
            <a:endParaRPr lang="en-US"/>
          </a:p>
        </p:txBody>
      </p:sp>
    </p:spTree>
    <p:extLst>
      <p:ext uri="{BB962C8B-B14F-4D97-AF65-F5344CB8AC3E}">
        <p14:creationId xmlns:p14="http://schemas.microsoft.com/office/powerpoint/2010/main" val="55451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97FC8E-2F44-634B-9902-81F363D612E8}" type="slidenum">
              <a:rPr lang="en-US" sz="1200"/>
              <a:pPr/>
              <a:t>5</a:t>
            </a:fld>
            <a:endParaRPr lang="en-US" sz="1200"/>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how this impact fits in with the impact</a:t>
            </a:r>
            <a:r>
              <a:rPr lang="en-US" baseline="0" dirty="0" smtClean="0"/>
              <a:t> from </a:t>
            </a:r>
            <a:r>
              <a:rPr lang="en-US" baseline="0" dirty="0" err="1" smtClean="0"/>
              <a:t>dropsondes</a:t>
            </a:r>
            <a:r>
              <a:rPr lang="en-US" baseline="0" dirty="0" smtClean="0"/>
              <a:t> in all of the IOPs. On the left, The scatter plot shows the forecast skill from the hourly cycled control forecasts, along the x-axis, and the difference in forecast skill for forecasts from analyses that included </a:t>
            </a:r>
            <a:r>
              <a:rPr lang="en-US" baseline="0" dirty="0" err="1" smtClean="0"/>
              <a:t>dropsonde</a:t>
            </a:r>
            <a:r>
              <a:rPr lang="en-US" baseline="0" dirty="0" smtClean="0"/>
              <a:t> observations. As you move toward the right, those are control forecasts that were more skillful, and those above the zero line on the y axis improved after assimilating drops. As you can see from the trend line, on average forecasts were improved with </a:t>
            </a:r>
            <a:r>
              <a:rPr lang="en-US" baseline="0" dirty="0" err="1" smtClean="0"/>
              <a:t>dropsondes</a:t>
            </a:r>
            <a:r>
              <a:rPr lang="en-US" baseline="0" dirty="0" smtClean="0"/>
              <a:t>, but the amount of improvement is not related to how skillful the control forecast was. Further, the amount of improvement is considerably smaller than the range of skills among forecasts, suggesting the changes in IC are a smaller driver in forecast differences than other factors. Those might include model error, or errors in the initial state not improved with </a:t>
            </a:r>
            <a:r>
              <a:rPr lang="en-US" baseline="0" dirty="0" err="1" smtClean="0"/>
              <a:t>dropsondes</a:t>
            </a:r>
            <a:r>
              <a:rPr lang="en-US" baseline="0" dirty="0" smtClean="0"/>
              <a:t>. Note that these impacts from </a:t>
            </a:r>
            <a:r>
              <a:rPr lang="en-US" baseline="0" dirty="0" err="1" smtClean="0"/>
              <a:t>dropsondes</a:t>
            </a:r>
            <a:r>
              <a:rPr lang="en-US" baseline="0" dirty="0" smtClean="0"/>
              <a:t> were determined by centering a 900x900 km box over the area showing the largest differences in precipitation forecasts with or without drops. The example I previously showed was from IOP4, which you can see was among the larger positive impacts, and among the more skillful controls. Let’s take a quick look at a few of the other IOPs to get a sense for the range of responses. We will first look at IOP1 which was slightly worse, and then IOP6, which was both unskillful in the control and markedly worse with </a:t>
            </a:r>
            <a:r>
              <a:rPr lang="en-US" baseline="0" dirty="0" err="1" smtClean="0"/>
              <a:t>dropsondes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714735C-E892-914D-BBC4-7001295D10E3}" type="slidenum">
              <a:rPr lang="en-US" smtClean="0"/>
              <a:t>72</a:t>
            </a:fld>
            <a:endParaRPr lang="en-US"/>
          </a:p>
        </p:txBody>
      </p:sp>
    </p:spTree>
    <p:extLst>
      <p:ext uri="{BB962C8B-B14F-4D97-AF65-F5344CB8AC3E}">
        <p14:creationId xmlns:p14="http://schemas.microsoft.com/office/powerpoint/2010/main" val="208973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29C99-2D78-994C-A57A-5D1A98201343}" type="slidenum">
              <a:rPr lang="en-US" smtClean="0"/>
              <a:t>73</a:t>
            </a:fld>
            <a:endParaRPr lang="en-US"/>
          </a:p>
        </p:txBody>
      </p:sp>
    </p:spTree>
    <p:extLst>
      <p:ext uri="{BB962C8B-B14F-4D97-AF65-F5344CB8AC3E}">
        <p14:creationId xmlns:p14="http://schemas.microsoft.com/office/powerpoint/2010/main" val="3604204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1D9005-48E1-E446-9EA1-43398CFFD69E}" type="slidenum">
              <a:rPr lang="en-US" sz="1200"/>
              <a:pPr/>
              <a:t>74</a:t>
            </a:fld>
            <a:endParaRPr lang="en-US" sz="1200"/>
          </a:p>
        </p:txBody>
      </p:sp>
      <p:sp>
        <p:nvSpPr>
          <p:cNvPr id="50179"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A59A3D-C193-4A47-A5F6-6346B2DDC0B3}" type="slidenum">
              <a:rPr lang="en-US" sz="1200"/>
              <a:pPr/>
              <a:t>78</a:t>
            </a:fld>
            <a:endParaRPr lang="en-US" sz="1200"/>
          </a:p>
        </p:txBody>
      </p:sp>
      <p:sp>
        <p:nvSpPr>
          <p:cNvPr id="3891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AEADD3-047E-5140-BCA9-636C70CA9ED9}" type="slidenum">
              <a:rPr lang="en-US" sz="1200"/>
              <a:pPr/>
              <a:t>6</a:t>
            </a:fld>
            <a:endParaRPr lang="en-US" sz="1200"/>
          </a:p>
        </p:txBody>
      </p:sp>
      <p:sp>
        <p:nvSpPr>
          <p:cNvPr id="124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947"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F862F0-6203-A648-B377-A16AC0064915}" type="slidenum">
              <a:rPr lang="en-US" sz="1200">
                <a:solidFill>
                  <a:srgbClr val="000000"/>
                </a:solidFill>
              </a:rPr>
              <a:pPr/>
              <a:t>7</a:t>
            </a:fld>
            <a:endParaRPr lang="en-US" sz="1200">
              <a:solidFill>
                <a:srgbClr val="000000"/>
              </a:solidFill>
            </a:endParaRPr>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6435"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1D9005-48E1-E446-9EA1-43398CFFD69E}" type="slidenum">
              <a:rPr lang="en-US" sz="1200"/>
              <a:pPr/>
              <a:t>47</a:t>
            </a:fld>
            <a:endParaRPr lang="en-US" sz="1200"/>
          </a:p>
        </p:txBody>
      </p:sp>
      <p:sp>
        <p:nvSpPr>
          <p:cNvPr id="50179"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053497-DBC5-C94F-A75D-3E3D3C93A513}" type="slidenum">
              <a:rPr lang="en-US" sz="1200"/>
              <a:pPr/>
              <a:t>48</a:t>
            </a:fld>
            <a:endParaRPr lang="en-US" sz="1200"/>
          </a:p>
        </p:txBody>
      </p:sp>
      <p:sp>
        <p:nvSpPr>
          <p:cNvPr id="1495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41612-9233-164F-AF93-6D66B6E3226D}" type="slidenum">
              <a:rPr lang="en-US" sz="1200"/>
              <a:pPr/>
              <a:t>49</a:t>
            </a:fld>
            <a:endParaRPr lang="en-US" sz="1200"/>
          </a:p>
        </p:txBody>
      </p:sp>
      <p:sp>
        <p:nvSpPr>
          <p:cNvPr id="52227" name="Rectangle 1026"/>
          <p:cNvSpPr>
            <a:spLocks noGrp="1" noRot="1" noChangeAspect="1" noChangeArrowheads="1" noTextEdit="1"/>
          </p:cNvSpPr>
          <p:nvPr>
            <p:ph type="sldImg"/>
          </p:nvPr>
        </p:nvSpPr>
        <p:spPr>
          <a:solidFill>
            <a:srgbClr val="FFFFFF"/>
          </a:solidFill>
          <a:ln/>
        </p:spPr>
      </p:sp>
      <p:sp>
        <p:nvSpPr>
          <p:cNvPr id="13824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7B882-D05E-D24D-B315-72B2ECC3AF35}" type="slidenum">
              <a:rPr lang="en-US" sz="1200"/>
              <a:pPr/>
              <a:t>50</a:t>
            </a:fld>
            <a:endParaRPr lang="en-US" sz="1200"/>
          </a:p>
        </p:txBody>
      </p:sp>
      <p:sp>
        <p:nvSpPr>
          <p:cNvPr id="54275"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0398" tIns="45199" rIns="90398" bIns="45199"/>
          <a:lstStyle/>
          <a:p>
            <a:pPr eaLnBrk="1" hangingPunct="1"/>
            <a:r>
              <a:rPr lang="en-US"/>
              <a:t>More systematic approach considers a growing baroclinic wave in a channel / moist instability.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8806B-BE3A-944A-8985-35AC7178864D}" type="slidenum">
              <a:rPr lang="en-US" sz="1200"/>
              <a:pPr/>
              <a:t>51</a:t>
            </a:fld>
            <a:endParaRPr lang="en-US" sz="1200"/>
          </a:p>
        </p:txBody>
      </p:sp>
      <p:sp>
        <p:nvSpPr>
          <p:cNvPr id="56323" name="Rectangle 1026"/>
          <p:cNvSpPr>
            <a:spLocks noGrp="1" noRot="1" noChangeAspect="1" noChangeArrowheads="1"/>
          </p:cNvSpPr>
          <p:nvPr>
            <p:ph type="sldImg"/>
          </p:nvPr>
        </p:nvSpPr>
        <p:spPr>
          <a:solidFill>
            <a:srgbClr val="FFFFFF"/>
          </a:solidFill>
          <a:ln/>
        </p:spPr>
      </p:sp>
      <p:sp>
        <p:nvSpPr>
          <p:cNvPr id="14233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9D9AE4-4ABE-5C40-9FDF-02F71FB2CED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388882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D9AE4-4ABE-5C40-9FDF-02F71FB2CED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5708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D9AE4-4ABE-5C40-9FDF-02F71FB2CED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45910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D9AE4-4ABE-5C40-9FDF-02F71FB2CED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46816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D9AE4-4ABE-5C40-9FDF-02F71FB2CED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343958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D9AE4-4ABE-5C40-9FDF-02F71FB2CED6}"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403336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D9AE4-4ABE-5C40-9FDF-02F71FB2CED6}" type="datetimeFigureOut">
              <a:rPr lang="en-US" smtClean="0"/>
              <a:t>11/29/17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66612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D9AE4-4ABE-5C40-9FDF-02F71FB2CED6}" type="datetimeFigureOut">
              <a:rPr lang="en-US" smtClean="0"/>
              <a:t>11/29/17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424460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D9AE4-4ABE-5C40-9FDF-02F71FB2CED6}" type="datetimeFigureOut">
              <a:rPr lang="en-US" smtClean="0"/>
              <a:t>11/29/17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1205100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D9AE4-4ABE-5C40-9FDF-02F71FB2CED6}"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97998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D9AE4-4ABE-5C40-9FDF-02F71FB2CED6}"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20784-61BF-0946-96B6-1F87EE8D1441}" type="slidenum">
              <a:rPr lang="en-US" smtClean="0"/>
              <a:t>‹#›</a:t>
            </a:fld>
            <a:endParaRPr lang="en-US"/>
          </a:p>
        </p:txBody>
      </p:sp>
    </p:spTree>
    <p:extLst>
      <p:ext uri="{BB962C8B-B14F-4D97-AF65-F5344CB8AC3E}">
        <p14:creationId xmlns:p14="http://schemas.microsoft.com/office/powerpoint/2010/main" val="41182825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D9AE4-4ABE-5C40-9FDF-02F71FB2CED6}" type="datetimeFigureOut">
              <a:rPr lang="en-US" smtClean="0"/>
              <a:t>11/29/17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20784-61BF-0946-96B6-1F87EE8D1441}" type="slidenum">
              <a:rPr lang="en-US" smtClean="0"/>
              <a:t>‹#›</a:t>
            </a:fld>
            <a:endParaRPr lang="en-US"/>
          </a:p>
        </p:txBody>
      </p:sp>
    </p:spTree>
    <p:extLst>
      <p:ext uri="{BB962C8B-B14F-4D97-AF65-F5344CB8AC3E}">
        <p14:creationId xmlns:p14="http://schemas.microsoft.com/office/powerpoint/2010/main" val="325897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5" Type="http://schemas.openxmlformats.org/officeDocument/2006/relationships/oleObject" Target="../embeddings/oleObject2.bin"/><Relationship Id="rId6" Type="http://schemas.openxmlformats.org/officeDocument/2006/relationships/image" Target="../media/image2.emf"/><Relationship Id="rId7" Type="http://schemas.openxmlformats.org/officeDocument/2006/relationships/oleObject" Target="../embeddings/oleObject3.bin"/><Relationship Id="rId8"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 Id="rId3" Type="http://schemas.openxmlformats.org/officeDocument/2006/relationships/image" Target="../media/image2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 Id="rId3" Type="http://schemas.openxmlformats.org/officeDocument/2006/relationships/image" Target="../media/image2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 Id="rId3" Type="http://schemas.openxmlformats.org/officeDocument/2006/relationships/image" Target="../media/image3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gif"/><Relationship Id="rId3" Type="http://schemas.openxmlformats.org/officeDocument/2006/relationships/image" Target="../media/image3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gif"/><Relationship Id="rId3" Type="http://schemas.openxmlformats.org/officeDocument/2006/relationships/image" Target="../media/image4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gif"/><Relationship Id="rId3" Type="http://schemas.openxmlformats.org/officeDocument/2006/relationships/image" Target="../media/image4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gif"/><Relationship Id="rId3" Type="http://schemas.openxmlformats.org/officeDocument/2006/relationships/image" Target="../media/image4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f"/><Relationship Id="rId3" Type="http://schemas.openxmlformats.org/officeDocument/2006/relationships/image" Target="../media/image5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emf"/><Relationship Id="rId5" Type="http://schemas.openxmlformats.org/officeDocument/2006/relationships/oleObject" Target="../embeddings/oleObject4.bin"/><Relationship Id="rId6" Type="http://schemas.openxmlformats.org/officeDocument/2006/relationships/image" Target="../media/image1.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gif"/><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tiff"/><Relationship Id="rId3" Type="http://schemas.openxmlformats.org/officeDocument/2006/relationships/image" Target="../media/image59.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tiff"/><Relationship Id="rId3" Type="http://schemas.openxmlformats.org/officeDocument/2006/relationships/image" Target="../media/image62.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66.png"/><Relationship Id="rId1" Type="http://schemas.microsoft.com/office/2007/relationships/media" Target="file://localhost/Volumes/Users/weisman/Desktop/Albany/10junecompare.avi" TargetMode="External"/><Relationship Id="rId2" Type="http://schemas.openxmlformats.org/officeDocument/2006/relationships/video" Target="file://localhost/Volumes/Users/weisman/Desktop/Albany/10junecompare.avi"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5.bin"/><Relationship Id="rId5" Type="http://schemas.openxmlformats.org/officeDocument/2006/relationships/image" Target="../media/image7.png"/><Relationship Id="rId6" Type="http://schemas.openxmlformats.org/officeDocument/2006/relationships/oleObject" Target="../embeddings/oleObject6.bin"/><Relationship Id="rId7" Type="http://schemas.openxmlformats.org/officeDocument/2006/relationships/image" Target="../media/image8.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9" Type="http://schemas.openxmlformats.org/officeDocument/2006/relationships/oleObject" Target="../embeddings/oleObject10.bin"/><Relationship Id="rId20" Type="http://schemas.openxmlformats.org/officeDocument/2006/relationships/image" Target="../media/image75.emf"/><Relationship Id="rId10" Type="http://schemas.openxmlformats.org/officeDocument/2006/relationships/image" Target="../media/image70.emf"/><Relationship Id="rId11" Type="http://schemas.openxmlformats.org/officeDocument/2006/relationships/oleObject" Target="../embeddings/oleObject11.bin"/><Relationship Id="rId12" Type="http://schemas.openxmlformats.org/officeDocument/2006/relationships/image" Target="../media/image71.emf"/><Relationship Id="rId13" Type="http://schemas.openxmlformats.org/officeDocument/2006/relationships/oleObject" Target="../embeddings/oleObject12.bin"/><Relationship Id="rId14" Type="http://schemas.openxmlformats.org/officeDocument/2006/relationships/image" Target="../media/image72.emf"/><Relationship Id="rId15" Type="http://schemas.openxmlformats.org/officeDocument/2006/relationships/oleObject" Target="../embeddings/oleObject13.bin"/><Relationship Id="rId16" Type="http://schemas.openxmlformats.org/officeDocument/2006/relationships/image" Target="../media/image73.emf"/><Relationship Id="rId17" Type="http://schemas.openxmlformats.org/officeDocument/2006/relationships/oleObject" Target="../embeddings/oleObject14.bin"/><Relationship Id="rId18" Type="http://schemas.openxmlformats.org/officeDocument/2006/relationships/image" Target="../media/image74.emf"/><Relationship Id="rId19" Type="http://schemas.openxmlformats.org/officeDocument/2006/relationships/oleObject" Target="../embeddings/oleObject15.bin"/><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image" Target="../media/image76.png"/><Relationship Id="rId5" Type="http://schemas.openxmlformats.org/officeDocument/2006/relationships/oleObject" Target="../embeddings/oleObject8.bin"/><Relationship Id="rId6" Type="http://schemas.openxmlformats.org/officeDocument/2006/relationships/image" Target="../media/image68.emf"/><Relationship Id="rId7" Type="http://schemas.openxmlformats.org/officeDocument/2006/relationships/oleObject" Target="../embeddings/oleObject9.bin"/><Relationship Id="rId8" Type="http://schemas.openxmlformats.org/officeDocument/2006/relationships/image" Target="../media/image69.emf"/></Relationships>
</file>

<file path=ppt/slides/_rels/slide51.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80.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image" Target="../media/image81.jpeg"/><Relationship Id="rId5" Type="http://schemas.openxmlformats.org/officeDocument/2006/relationships/oleObject" Target="../embeddings/oleObject16.bin"/><Relationship Id="rId6" Type="http://schemas.openxmlformats.org/officeDocument/2006/relationships/image" Target="../media/image77.emf"/><Relationship Id="rId7" Type="http://schemas.openxmlformats.org/officeDocument/2006/relationships/oleObject" Target="../embeddings/oleObject17.bin"/><Relationship Id="rId8" Type="http://schemas.openxmlformats.org/officeDocument/2006/relationships/image" Target="../media/image78.emf"/><Relationship Id="rId9" Type="http://schemas.openxmlformats.org/officeDocument/2006/relationships/oleObject" Target="../embeddings/oleObject18.bin"/><Relationship Id="rId10" Type="http://schemas.openxmlformats.org/officeDocument/2006/relationships/image" Target="../media/image79.emf"/></Relationships>
</file>

<file path=ppt/slides/_rels/slide52.xml.rels><?xml version="1.0" encoding="UTF-8" standalone="yes"?>
<Relationships xmlns="http://schemas.openxmlformats.org/package/2006/relationships"><Relationship Id="rId11" Type="http://schemas.openxmlformats.org/officeDocument/2006/relationships/oleObject" Target="../embeddings/oleObject23.bin"/><Relationship Id="rId12" Type="http://schemas.openxmlformats.org/officeDocument/2006/relationships/image" Target="../media/image85.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image" Target="../media/image86.jpeg"/><Relationship Id="rId5" Type="http://schemas.openxmlformats.org/officeDocument/2006/relationships/oleObject" Target="../embeddings/oleObject20.bin"/><Relationship Id="rId6" Type="http://schemas.openxmlformats.org/officeDocument/2006/relationships/image" Target="../media/image82.emf"/><Relationship Id="rId7" Type="http://schemas.openxmlformats.org/officeDocument/2006/relationships/oleObject" Target="../embeddings/oleObject21.bin"/><Relationship Id="rId8" Type="http://schemas.openxmlformats.org/officeDocument/2006/relationships/image" Target="../media/image83.emf"/><Relationship Id="rId9" Type="http://schemas.openxmlformats.org/officeDocument/2006/relationships/oleObject" Target="../embeddings/oleObject22.bin"/><Relationship Id="rId10" Type="http://schemas.openxmlformats.org/officeDocument/2006/relationships/image" Target="../media/image84.emf"/></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27.bin"/><Relationship Id="rId12" Type="http://schemas.openxmlformats.org/officeDocument/2006/relationships/image" Target="../media/image90.e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image" Target="../media/image91.jpeg"/><Relationship Id="rId5" Type="http://schemas.openxmlformats.org/officeDocument/2006/relationships/oleObject" Target="../embeddings/oleObject24.bin"/><Relationship Id="rId6" Type="http://schemas.openxmlformats.org/officeDocument/2006/relationships/image" Target="../media/image87.emf"/><Relationship Id="rId7" Type="http://schemas.openxmlformats.org/officeDocument/2006/relationships/oleObject" Target="../embeddings/oleObject25.bin"/><Relationship Id="rId8" Type="http://schemas.openxmlformats.org/officeDocument/2006/relationships/image" Target="../media/image88.emf"/><Relationship Id="rId9" Type="http://schemas.openxmlformats.org/officeDocument/2006/relationships/oleObject" Target="../embeddings/oleObject26.bin"/><Relationship Id="rId10" Type="http://schemas.openxmlformats.org/officeDocument/2006/relationships/image" Target="../media/image89.emf"/></Relationships>
</file>

<file path=ppt/slides/_rels/slide54.xml.rels><?xml version="1.0" encoding="UTF-8" standalone="yes"?>
<Relationships xmlns="http://schemas.openxmlformats.org/package/2006/relationships"><Relationship Id="rId11" Type="http://schemas.openxmlformats.org/officeDocument/2006/relationships/oleObject" Target="../embeddings/oleObject31.bin"/><Relationship Id="rId12" Type="http://schemas.openxmlformats.org/officeDocument/2006/relationships/image" Target="../media/image95.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96.jpeg"/><Relationship Id="rId5" Type="http://schemas.openxmlformats.org/officeDocument/2006/relationships/oleObject" Target="../embeddings/oleObject28.bin"/><Relationship Id="rId6" Type="http://schemas.openxmlformats.org/officeDocument/2006/relationships/image" Target="../media/image92.emf"/><Relationship Id="rId7" Type="http://schemas.openxmlformats.org/officeDocument/2006/relationships/oleObject" Target="../embeddings/oleObject29.bin"/><Relationship Id="rId8" Type="http://schemas.openxmlformats.org/officeDocument/2006/relationships/image" Target="../media/image93.emf"/><Relationship Id="rId9" Type="http://schemas.openxmlformats.org/officeDocument/2006/relationships/oleObject" Target="../embeddings/oleObject30.bin"/><Relationship Id="rId10" Type="http://schemas.openxmlformats.org/officeDocument/2006/relationships/image" Target="../media/image94.emf"/></Relationships>
</file>

<file path=ppt/slides/_rels/slide55.xml.rels><?xml version="1.0" encoding="UTF-8" standalone="yes"?>
<Relationships xmlns="http://schemas.openxmlformats.org/package/2006/relationships"><Relationship Id="rId11" Type="http://schemas.openxmlformats.org/officeDocument/2006/relationships/oleObject" Target="../embeddings/oleObject35.bin"/><Relationship Id="rId12" Type="http://schemas.openxmlformats.org/officeDocument/2006/relationships/image" Target="../media/image100.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101.jpeg"/><Relationship Id="rId5" Type="http://schemas.openxmlformats.org/officeDocument/2006/relationships/oleObject" Target="../embeddings/oleObject32.bin"/><Relationship Id="rId6" Type="http://schemas.openxmlformats.org/officeDocument/2006/relationships/image" Target="../media/image97.emf"/><Relationship Id="rId7" Type="http://schemas.openxmlformats.org/officeDocument/2006/relationships/oleObject" Target="../embeddings/oleObject33.bin"/><Relationship Id="rId8" Type="http://schemas.openxmlformats.org/officeDocument/2006/relationships/image" Target="../media/image98.emf"/><Relationship Id="rId9" Type="http://schemas.openxmlformats.org/officeDocument/2006/relationships/oleObject" Target="../embeddings/oleObject34.bin"/><Relationship Id="rId10" Type="http://schemas.openxmlformats.org/officeDocument/2006/relationships/image" Target="../media/image99.emf"/></Relationships>
</file>

<file path=ppt/slides/_rels/slide56.xml.rels><?xml version="1.0" encoding="UTF-8" standalone="yes"?>
<Relationships xmlns="http://schemas.openxmlformats.org/package/2006/relationships"><Relationship Id="rId11" Type="http://schemas.openxmlformats.org/officeDocument/2006/relationships/oleObject" Target="../embeddings/oleObject39.bin"/><Relationship Id="rId12" Type="http://schemas.openxmlformats.org/officeDocument/2006/relationships/image" Target="../media/image105.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106.jpeg"/><Relationship Id="rId5" Type="http://schemas.openxmlformats.org/officeDocument/2006/relationships/oleObject" Target="../embeddings/oleObject36.bin"/><Relationship Id="rId6" Type="http://schemas.openxmlformats.org/officeDocument/2006/relationships/image" Target="../media/image102.emf"/><Relationship Id="rId7" Type="http://schemas.openxmlformats.org/officeDocument/2006/relationships/oleObject" Target="../embeddings/oleObject37.bin"/><Relationship Id="rId8" Type="http://schemas.openxmlformats.org/officeDocument/2006/relationships/image" Target="../media/image103.emf"/><Relationship Id="rId9" Type="http://schemas.openxmlformats.org/officeDocument/2006/relationships/oleObject" Target="../embeddings/oleObject38.bin"/><Relationship Id="rId10" Type="http://schemas.openxmlformats.org/officeDocument/2006/relationships/image" Target="../media/image104.emf"/></Relationships>
</file>

<file path=ppt/slides/_rels/slide57.xml.rels><?xml version="1.0" encoding="UTF-8" standalone="yes"?>
<Relationships xmlns="http://schemas.openxmlformats.org/package/2006/relationships"><Relationship Id="rId3" Type="http://schemas.openxmlformats.org/officeDocument/2006/relationships/image" Target="../media/image108.tiff"/><Relationship Id="rId4" Type="http://schemas.openxmlformats.org/officeDocument/2006/relationships/image" Target="../media/image109.jpeg"/><Relationship Id="rId5"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17.png"/><Relationship Id="rId10" Type="http://schemas.openxmlformats.org/officeDocument/2006/relationships/image" Target="../media/image118.png"/><Relationship Id="rId11"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08.tiff"/><Relationship Id="rId7" Type="http://schemas.openxmlformats.org/officeDocument/2006/relationships/image" Target="../media/image123.tiff"/><Relationship Id="rId8" Type="http://schemas.openxmlformats.org/officeDocument/2006/relationships/image" Target="../media/image124.tiff"/><Relationship Id="rId9" Type="http://schemas.openxmlformats.org/officeDocument/2006/relationships/image" Target="../media/image125.tiff"/><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127.tiff"/><Relationship Id="rId4" Type="http://schemas.openxmlformats.org/officeDocument/2006/relationships/image" Target="../media/image128.tiff"/><Relationship Id="rId5" Type="http://schemas.openxmlformats.org/officeDocument/2006/relationships/image" Target="../media/image129.tiff"/><Relationship Id="rId6" Type="http://schemas.openxmlformats.org/officeDocument/2006/relationships/image" Target="../media/image130.tiff"/><Relationship Id="rId7" Type="http://schemas.openxmlformats.org/officeDocument/2006/relationships/image" Target="../media/image131.tiff"/><Relationship Id="rId8"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image" Target="../media/image126.tiff"/></Relationships>
</file>

<file path=ppt/slides/_rels/slide61.xml.rels><?xml version="1.0" encoding="UTF-8" standalone="yes"?>
<Relationships xmlns="http://schemas.openxmlformats.org/package/2006/relationships"><Relationship Id="rId3" Type="http://schemas.openxmlformats.org/officeDocument/2006/relationships/image" Target="../media/image133.tiff"/><Relationship Id="rId4" Type="http://schemas.openxmlformats.org/officeDocument/2006/relationships/image" Target="../media/image134.tiff"/><Relationship Id="rId5" Type="http://schemas.openxmlformats.org/officeDocument/2006/relationships/image" Target="../media/image135.tiff"/><Relationship Id="rId6" Type="http://schemas.openxmlformats.org/officeDocument/2006/relationships/image" Target="../media/image136.tiff"/><Relationship Id="rId1" Type="http://schemas.openxmlformats.org/officeDocument/2006/relationships/slideLayout" Target="../slideLayouts/slideLayout7.xml"/><Relationship Id="rId2" Type="http://schemas.openxmlformats.org/officeDocument/2006/relationships/image" Target="../media/image132.tiff"/></Relationships>
</file>

<file path=ppt/slides/_rels/slide62.xml.rels><?xml version="1.0" encoding="UTF-8" standalone="yes"?>
<Relationships xmlns="http://schemas.openxmlformats.org/package/2006/relationships"><Relationship Id="rId3" Type="http://schemas.openxmlformats.org/officeDocument/2006/relationships/image" Target="../media/image138.tiff"/><Relationship Id="rId4" Type="http://schemas.openxmlformats.org/officeDocument/2006/relationships/image" Target="../media/image139.tiff"/><Relationship Id="rId5" Type="http://schemas.openxmlformats.org/officeDocument/2006/relationships/image" Target="../media/image140.tiff"/><Relationship Id="rId6" Type="http://schemas.openxmlformats.org/officeDocument/2006/relationships/image" Target="../media/image141.tiff"/><Relationship Id="rId1" Type="http://schemas.openxmlformats.org/officeDocument/2006/relationships/slideLayout" Target="../slideLayouts/slideLayout7.xml"/><Relationship Id="rId2" Type="http://schemas.openxmlformats.org/officeDocument/2006/relationships/image" Target="../media/image137.tiff"/></Relationships>
</file>

<file path=ppt/slides/_rels/slide63.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42.png"/><Relationship Id="rId5" Type="http://schemas.openxmlformats.org/officeDocument/2006/relationships/oleObject" Target="apricot:weisman:Acorn:MPEX_DUMPSTER:MPEX_Dropsonde_Proposal__020412.doc!OLE_LINK1" TargetMode="External"/><Relationship Id="rId6" Type="http://schemas.openxmlformats.org/officeDocument/2006/relationships/image" Target="../media/image143.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jpe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tiff"/></Relationships>
</file>

<file path=ppt/slides/_rels/slide67.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emf"/></Relationships>
</file>

<file path=ppt/slides/_rels/slide69.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59.png"/><Relationship Id="rId6" Type="http://schemas.openxmlformats.org/officeDocument/2006/relationships/image" Target="../media/image16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png"/><Relationship Id="rId5" Type="http://schemas.openxmlformats.org/officeDocument/2006/relationships/oleObject" Target="../embeddings/oleObject7.bin"/><Relationship Id="rId6" Type="http://schemas.openxmlformats.org/officeDocument/2006/relationships/image" Target="../media/image11.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6" Type="http://schemas.openxmlformats.org/officeDocument/2006/relationships/image" Target="../media/image164.png"/><Relationship Id="rId7"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71.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72.xml.rels><?xml version="1.0" encoding="UTF-8" standalone="yes"?>
<Relationships xmlns="http://schemas.openxmlformats.org/package/2006/relationships"><Relationship Id="rId3" Type="http://schemas.openxmlformats.org/officeDocument/2006/relationships/image" Target="../media/image168.emf"/><Relationship Id="rId4" Type="http://schemas.openxmlformats.org/officeDocument/2006/relationships/image" Target="../media/image16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7" name="Object 2"/>
          <p:cNvGraphicFramePr>
            <a:graphicFrameLocks noChangeAspect="1"/>
          </p:cNvGraphicFramePr>
          <p:nvPr/>
        </p:nvGraphicFramePr>
        <p:xfrm>
          <a:off x="2589213" y="1168400"/>
          <a:ext cx="5440362" cy="1304925"/>
        </p:xfrm>
        <a:graphic>
          <a:graphicData uri="http://schemas.openxmlformats.org/presentationml/2006/ole">
            <mc:AlternateContent xmlns:mc="http://schemas.openxmlformats.org/markup-compatibility/2006">
              <mc:Choice xmlns:v="urn:schemas-microsoft-com:vml" Requires="v">
                <p:oleObj spid="_x0000_s1047" name="Equation" r:id="rId3" imgW="1854200" imgH="444500" progId="Equation.DSMT4">
                  <p:embed/>
                </p:oleObj>
              </mc:Choice>
              <mc:Fallback>
                <p:oleObj name="Equation" r:id="rId3" imgW="1854200" imgH="444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1168400"/>
                        <a:ext cx="5440362"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58" name="TextBox 3"/>
          <p:cNvSpPr txBox="1">
            <a:spLocks noChangeArrowheads="1"/>
          </p:cNvSpPr>
          <p:nvPr/>
        </p:nvSpPr>
        <p:spPr bwMode="auto">
          <a:xfrm>
            <a:off x="508000" y="328613"/>
            <a:ext cx="3498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0000"/>
                </a:solidFill>
              </a:rPr>
              <a:t>Potential Vorticity:</a:t>
            </a:r>
          </a:p>
        </p:txBody>
      </p:sp>
      <p:sp>
        <p:nvSpPr>
          <p:cNvPr id="147459" name="TextBox 4"/>
          <p:cNvSpPr txBox="1">
            <a:spLocks noChangeArrowheads="1"/>
          </p:cNvSpPr>
          <p:nvPr/>
        </p:nvSpPr>
        <p:spPr bwMode="auto">
          <a:xfrm>
            <a:off x="3976688" y="2662238"/>
            <a:ext cx="416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0000FF"/>
                </a:solidFill>
              </a:rPr>
              <a:t>= 0 for isentropic motions</a:t>
            </a:r>
          </a:p>
        </p:txBody>
      </p:sp>
      <p:graphicFrame>
        <p:nvGraphicFramePr>
          <p:cNvPr id="147460" name="Object 2"/>
          <p:cNvGraphicFramePr>
            <a:graphicFrameLocks noChangeAspect="1"/>
          </p:cNvGraphicFramePr>
          <p:nvPr/>
        </p:nvGraphicFramePr>
        <p:xfrm>
          <a:off x="2743200" y="4038600"/>
          <a:ext cx="5430838" cy="1066800"/>
        </p:xfrm>
        <a:graphic>
          <a:graphicData uri="http://schemas.openxmlformats.org/presentationml/2006/ole">
            <mc:AlternateContent xmlns:mc="http://schemas.openxmlformats.org/markup-compatibility/2006">
              <mc:Choice xmlns:v="urn:schemas-microsoft-com:vml" Requires="v">
                <p:oleObj spid="_x0000_s1048" name="Equation" r:id="rId5" imgW="2133600" imgH="419100" progId="Equation.DSMT4">
                  <p:embed/>
                </p:oleObj>
              </mc:Choice>
              <mc:Fallback>
                <p:oleObj name="Equation" r:id="rId5" imgW="2133600" imgH="419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038600"/>
                        <a:ext cx="54308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61" name="TextBox 3"/>
          <p:cNvSpPr txBox="1">
            <a:spLocks noChangeArrowheads="1"/>
          </p:cNvSpPr>
          <p:nvPr/>
        </p:nvSpPr>
        <p:spPr bwMode="auto">
          <a:xfrm>
            <a:off x="381000" y="3429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0000"/>
                </a:solidFill>
              </a:rPr>
              <a:t> Vorticity:</a:t>
            </a:r>
          </a:p>
        </p:txBody>
      </p:sp>
      <p:graphicFrame>
        <p:nvGraphicFramePr>
          <p:cNvPr id="147462" name="Object 7"/>
          <p:cNvGraphicFramePr>
            <a:graphicFrameLocks noChangeAspect="1"/>
          </p:cNvGraphicFramePr>
          <p:nvPr/>
        </p:nvGraphicFramePr>
        <p:xfrm>
          <a:off x="2819400" y="5257800"/>
          <a:ext cx="3810000" cy="1122363"/>
        </p:xfrm>
        <a:graphic>
          <a:graphicData uri="http://schemas.openxmlformats.org/presentationml/2006/ole">
            <mc:AlternateContent xmlns:mc="http://schemas.openxmlformats.org/markup-compatibility/2006">
              <mc:Choice xmlns:v="urn:schemas-microsoft-com:vml" Requires="v">
                <p:oleObj spid="_x0000_s1049" name="Equation" r:id="rId7" imgW="1422400" imgH="419100" progId="Equation.DSMT4">
                  <p:embed/>
                </p:oleObj>
              </mc:Choice>
              <mc:Fallback>
                <p:oleObj name="Equation" r:id="rId7" imgW="1422400" imgH="419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5257800"/>
                        <a:ext cx="38100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80598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362" y="950105"/>
            <a:ext cx="8963113" cy="4332065"/>
          </a:xfrm>
          <a:prstGeom prst="rect">
            <a:avLst/>
          </a:prstGeom>
        </p:spPr>
      </p:pic>
      <p:sp>
        <p:nvSpPr>
          <p:cNvPr id="5" name="TextBox 4"/>
          <p:cNvSpPr txBox="1"/>
          <p:nvPr/>
        </p:nvSpPr>
        <p:spPr>
          <a:xfrm>
            <a:off x="3550025" y="164812"/>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29714002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speed500_mean_f001_CON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686" y="182712"/>
            <a:ext cx="4718304" cy="3302813"/>
          </a:xfrm>
          <a:prstGeom prst="rect">
            <a:avLst/>
          </a:prstGeom>
        </p:spPr>
      </p:pic>
      <p:pic>
        <p:nvPicPr>
          <p:cNvPr id="3" name="Picture 2" descr="071315_speed850_mean_f001_CON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692" y="3531422"/>
            <a:ext cx="4718304" cy="3302813"/>
          </a:xfrm>
          <a:prstGeom prst="rect">
            <a:avLst/>
          </a:prstGeom>
        </p:spPr>
      </p:pic>
      <p:sp>
        <p:nvSpPr>
          <p:cNvPr id="5" name="TextBox 4"/>
          <p:cNvSpPr txBox="1"/>
          <p:nvPr/>
        </p:nvSpPr>
        <p:spPr>
          <a:xfrm>
            <a:off x="785340" y="841990"/>
            <a:ext cx="1398254" cy="523220"/>
          </a:xfrm>
          <a:prstGeom prst="rect">
            <a:avLst/>
          </a:prstGeom>
          <a:noFill/>
        </p:spPr>
        <p:txBody>
          <a:bodyPr wrap="square" rtlCol="0">
            <a:spAutoFit/>
          </a:bodyPr>
          <a:lstStyle/>
          <a:p>
            <a:r>
              <a:rPr lang="en-US" sz="2800" b="1" dirty="0" smtClean="0">
                <a:solidFill>
                  <a:srgbClr val="0000FF"/>
                </a:solidFill>
              </a:rPr>
              <a:t>00 UTC</a:t>
            </a:r>
            <a:endParaRPr lang="en-US" sz="2800" b="1" dirty="0">
              <a:solidFill>
                <a:srgbClr val="0000FF"/>
              </a:solidFill>
            </a:endParaRPr>
          </a:p>
        </p:txBody>
      </p:sp>
      <p:sp>
        <p:nvSpPr>
          <p:cNvPr id="6" name="TextBox 5"/>
          <p:cNvSpPr txBox="1"/>
          <p:nvPr/>
        </p:nvSpPr>
        <p:spPr>
          <a:xfrm>
            <a:off x="785340" y="1501338"/>
            <a:ext cx="1398254"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endParaRPr lang="en-US" sz="2800" b="1" dirty="0">
              <a:solidFill>
                <a:srgbClr val="0000FF"/>
              </a:solidFill>
            </a:endParaRPr>
          </a:p>
        </p:txBody>
      </p:sp>
      <p:sp>
        <p:nvSpPr>
          <p:cNvPr id="7" name="TextBox 6"/>
          <p:cNvSpPr txBox="1"/>
          <p:nvPr/>
        </p:nvSpPr>
        <p:spPr>
          <a:xfrm>
            <a:off x="785340" y="4241499"/>
            <a:ext cx="1398254" cy="523220"/>
          </a:xfrm>
          <a:prstGeom prst="rect">
            <a:avLst/>
          </a:prstGeom>
          <a:noFill/>
        </p:spPr>
        <p:txBody>
          <a:bodyPr wrap="square" rtlCol="0">
            <a:spAutoFit/>
          </a:bodyPr>
          <a:lstStyle/>
          <a:p>
            <a:r>
              <a:rPr lang="en-US" sz="2800" b="1" dirty="0" smtClean="0">
                <a:solidFill>
                  <a:srgbClr val="0000FF"/>
                </a:solidFill>
              </a:rPr>
              <a:t>850 </a:t>
            </a:r>
            <a:r>
              <a:rPr lang="en-US" sz="2800" b="1" dirty="0" err="1" smtClean="0">
                <a:solidFill>
                  <a:srgbClr val="0000FF"/>
                </a:solidFill>
              </a:rPr>
              <a:t>hPa</a:t>
            </a:r>
            <a:endParaRPr lang="en-US" sz="2800" b="1" dirty="0">
              <a:solidFill>
                <a:srgbClr val="0000FF"/>
              </a:solidFill>
            </a:endParaRPr>
          </a:p>
        </p:txBody>
      </p:sp>
      <p:sp>
        <p:nvSpPr>
          <p:cNvPr id="8" name="TextBox 7"/>
          <p:cNvSpPr txBox="1"/>
          <p:nvPr/>
        </p:nvSpPr>
        <p:spPr>
          <a:xfrm>
            <a:off x="1" y="241411"/>
            <a:ext cx="2183593"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14809711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sfc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439" y="214662"/>
            <a:ext cx="6488955" cy="6479482"/>
          </a:xfrm>
          <a:prstGeom prst="rect">
            <a:avLst/>
          </a:prstGeom>
        </p:spPr>
      </p:pic>
      <p:sp>
        <p:nvSpPr>
          <p:cNvPr id="3" name="TextBox 2"/>
          <p:cNvSpPr txBox="1"/>
          <p:nvPr/>
        </p:nvSpPr>
        <p:spPr>
          <a:xfrm>
            <a:off x="3907737" y="164812"/>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93072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mucape_mean_f000_CON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31" y="858699"/>
            <a:ext cx="8082533" cy="5657773"/>
          </a:xfrm>
          <a:prstGeom prst="rect">
            <a:avLst/>
          </a:prstGeom>
        </p:spPr>
      </p:pic>
      <p:sp>
        <p:nvSpPr>
          <p:cNvPr id="4" name="TextBox 3"/>
          <p:cNvSpPr txBox="1"/>
          <p:nvPr/>
        </p:nvSpPr>
        <p:spPr>
          <a:xfrm>
            <a:off x="4969415" y="511466"/>
            <a:ext cx="1398254" cy="523220"/>
          </a:xfrm>
          <a:prstGeom prst="rect">
            <a:avLst/>
          </a:prstGeom>
          <a:noFill/>
        </p:spPr>
        <p:txBody>
          <a:bodyPr wrap="square" rtlCol="0">
            <a:spAutoFit/>
          </a:bodyPr>
          <a:lstStyle/>
          <a:p>
            <a:r>
              <a:rPr lang="en-US" sz="2800" b="1" dirty="0" smtClean="0">
                <a:solidFill>
                  <a:srgbClr val="0000FF"/>
                </a:solidFill>
              </a:rPr>
              <a:t>00 UTC</a:t>
            </a:r>
            <a:endParaRPr lang="en-US" sz="2800" b="1" dirty="0">
              <a:solidFill>
                <a:srgbClr val="0000FF"/>
              </a:solidFill>
            </a:endParaRPr>
          </a:p>
        </p:txBody>
      </p:sp>
      <p:sp>
        <p:nvSpPr>
          <p:cNvPr id="5" name="TextBox 4"/>
          <p:cNvSpPr txBox="1"/>
          <p:nvPr/>
        </p:nvSpPr>
        <p:spPr>
          <a:xfrm>
            <a:off x="2219244" y="156599"/>
            <a:ext cx="6478865" cy="523220"/>
          </a:xfrm>
          <a:prstGeom prst="rect">
            <a:avLst/>
          </a:prstGeom>
          <a:noFill/>
        </p:spPr>
        <p:txBody>
          <a:bodyPr wrap="square" rtlCol="0">
            <a:spAutoFit/>
          </a:bodyPr>
          <a:lstStyle/>
          <a:p>
            <a:r>
              <a:rPr lang="en-US" sz="2800" b="1" dirty="0" smtClean="0">
                <a:solidFill>
                  <a:srgbClr val="0000FF"/>
                </a:solidFill>
              </a:rPr>
              <a:t> Ensemble Mean MUCAPE and 6 km shear </a:t>
            </a:r>
            <a:endParaRPr lang="en-US" sz="2800" b="1" dirty="0">
              <a:solidFill>
                <a:srgbClr val="0000FF"/>
              </a:solidFill>
            </a:endParaRPr>
          </a:p>
        </p:txBody>
      </p:sp>
      <p:sp>
        <p:nvSpPr>
          <p:cNvPr id="6" name="TextBox 5"/>
          <p:cNvSpPr txBox="1"/>
          <p:nvPr/>
        </p:nvSpPr>
        <p:spPr>
          <a:xfrm>
            <a:off x="178736" y="116425"/>
            <a:ext cx="2183593"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33167603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MPX_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9900"/>
            <a:ext cx="9144000" cy="5896809"/>
          </a:xfrm>
          <a:prstGeom prst="rect">
            <a:avLst/>
          </a:prstGeom>
        </p:spPr>
      </p:pic>
      <p:sp>
        <p:nvSpPr>
          <p:cNvPr id="3" name="TextBox 2"/>
          <p:cNvSpPr txBox="1"/>
          <p:nvPr/>
        </p:nvSpPr>
        <p:spPr>
          <a:xfrm>
            <a:off x="2217812" y="123455"/>
            <a:ext cx="1806443" cy="461665"/>
          </a:xfrm>
          <a:prstGeom prst="rect">
            <a:avLst/>
          </a:prstGeom>
          <a:noFill/>
        </p:spPr>
        <p:txBody>
          <a:bodyPr wrap="square" rtlCol="0">
            <a:spAutoFit/>
          </a:bodyPr>
          <a:lstStyle/>
          <a:p>
            <a:r>
              <a:rPr lang="en-US" sz="2400" b="1" dirty="0" smtClean="0">
                <a:solidFill>
                  <a:srgbClr val="FF0000"/>
                </a:solidFill>
              </a:rPr>
              <a:t>MPX 00 UTC</a:t>
            </a:r>
            <a:endParaRPr lang="en-US" sz="2400" b="1" dirty="0">
              <a:solidFill>
                <a:srgbClr val="FF0000"/>
              </a:solidFill>
            </a:endParaRPr>
          </a:p>
        </p:txBody>
      </p:sp>
    </p:spTree>
    <p:extLst>
      <p:ext uri="{BB962C8B-B14F-4D97-AF65-F5344CB8AC3E}">
        <p14:creationId xmlns:p14="http://schemas.microsoft.com/office/powerpoint/2010/main" val="8036362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speed500_mean_f006_CON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557" y="228609"/>
            <a:ext cx="4718304" cy="3302813"/>
          </a:xfrm>
          <a:prstGeom prst="rect">
            <a:avLst/>
          </a:prstGeom>
        </p:spPr>
      </p:pic>
      <p:pic>
        <p:nvPicPr>
          <p:cNvPr id="3" name="Picture 2" descr="071315_speed850_mean_f006_CON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22" y="3531422"/>
            <a:ext cx="4718304" cy="3302813"/>
          </a:xfrm>
          <a:prstGeom prst="rect">
            <a:avLst/>
          </a:prstGeom>
        </p:spPr>
      </p:pic>
      <p:sp>
        <p:nvSpPr>
          <p:cNvPr id="5" name="TextBox 4"/>
          <p:cNvSpPr txBox="1"/>
          <p:nvPr/>
        </p:nvSpPr>
        <p:spPr>
          <a:xfrm>
            <a:off x="812541" y="848151"/>
            <a:ext cx="1398254" cy="523220"/>
          </a:xfrm>
          <a:prstGeom prst="rect">
            <a:avLst/>
          </a:prstGeom>
          <a:noFill/>
        </p:spPr>
        <p:txBody>
          <a:bodyPr wrap="square" rtlCol="0">
            <a:spAutoFit/>
          </a:bodyPr>
          <a:lstStyle/>
          <a:p>
            <a:r>
              <a:rPr lang="en-US" sz="2800" b="1" dirty="0" smtClean="0">
                <a:solidFill>
                  <a:srgbClr val="0000FF"/>
                </a:solidFill>
              </a:rPr>
              <a:t>06 UTC</a:t>
            </a:r>
            <a:endParaRPr lang="en-US" sz="2800" b="1" dirty="0">
              <a:solidFill>
                <a:srgbClr val="0000FF"/>
              </a:solidFill>
            </a:endParaRPr>
          </a:p>
        </p:txBody>
      </p:sp>
      <p:sp>
        <p:nvSpPr>
          <p:cNvPr id="6" name="TextBox 5"/>
          <p:cNvSpPr txBox="1"/>
          <p:nvPr/>
        </p:nvSpPr>
        <p:spPr>
          <a:xfrm>
            <a:off x="812541" y="1692041"/>
            <a:ext cx="1398254"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endParaRPr lang="en-US" sz="2800" b="1" dirty="0">
              <a:solidFill>
                <a:srgbClr val="0000FF"/>
              </a:solidFill>
            </a:endParaRPr>
          </a:p>
        </p:txBody>
      </p:sp>
      <p:sp>
        <p:nvSpPr>
          <p:cNvPr id="7" name="TextBox 6"/>
          <p:cNvSpPr txBox="1"/>
          <p:nvPr/>
        </p:nvSpPr>
        <p:spPr>
          <a:xfrm>
            <a:off x="812541" y="4241499"/>
            <a:ext cx="1398254" cy="523220"/>
          </a:xfrm>
          <a:prstGeom prst="rect">
            <a:avLst/>
          </a:prstGeom>
          <a:noFill/>
        </p:spPr>
        <p:txBody>
          <a:bodyPr wrap="square" rtlCol="0">
            <a:spAutoFit/>
          </a:bodyPr>
          <a:lstStyle/>
          <a:p>
            <a:r>
              <a:rPr lang="en-US" sz="2800" b="1" dirty="0" smtClean="0">
                <a:solidFill>
                  <a:srgbClr val="0000FF"/>
                </a:solidFill>
              </a:rPr>
              <a:t>850 </a:t>
            </a:r>
            <a:r>
              <a:rPr lang="en-US" sz="2800" b="1" dirty="0" err="1" smtClean="0">
                <a:solidFill>
                  <a:srgbClr val="0000FF"/>
                </a:solidFill>
              </a:rPr>
              <a:t>hPa</a:t>
            </a:r>
            <a:endParaRPr lang="en-US" sz="2800" b="1" dirty="0">
              <a:solidFill>
                <a:srgbClr val="0000FF"/>
              </a:solidFill>
            </a:endParaRPr>
          </a:p>
        </p:txBody>
      </p:sp>
      <p:sp>
        <p:nvSpPr>
          <p:cNvPr id="8" name="TextBox 7"/>
          <p:cNvSpPr txBox="1"/>
          <p:nvPr/>
        </p:nvSpPr>
        <p:spPr>
          <a:xfrm>
            <a:off x="76918" y="274362"/>
            <a:ext cx="2183593"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21086166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sfc0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368" y="214662"/>
            <a:ext cx="6512026" cy="6512026"/>
          </a:xfrm>
          <a:prstGeom prst="rect">
            <a:avLst/>
          </a:prstGeom>
        </p:spPr>
      </p:pic>
      <p:sp>
        <p:nvSpPr>
          <p:cNvPr id="3" name="TextBox 2"/>
          <p:cNvSpPr txBox="1"/>
          <p:nvPr/>
        </p:nvSpPr>
        <p:spPr>
          <a:xfrm>
            <a:off x="3728881" y="164812"/>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41655102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mucape_mean_f006_CON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20" y="811143"/>
            <a:ext cx="8124599" cy="5687219"/>
          </a:xfrm>
          <a:prstGeom prst="rect">
            <a:avLst/>
          </a:prstGeom>
        </p:spPr>
      </p:pic>
      <p:sp>
        <p:nvSpPr>
          <p:cNvPr id="4" name="TextBox 3"/>
          <p:cNvSpPr txBox="1"/>
          <p:nvPr/>
        </p:nvSpPr>
        <p:spPr>
          <a:xfrm>
            <a:off x="4951529" y="549533"/>
            <a:ext cx="1398254" cy="523220"/>
          </a:xfrm>
          <a:prstGeom prst="rect">
            <a:avLst/>
          </a:prstGeom>
          <a:noFill/>
        </p:spPr>
        <p:txBody>
          <a:bodyPr wrap="square" rtlCol="0">
            <a:spAutoFit/>
          </a:bodyPr>
          <a:lstStyle/>
          <a:p>
            <a:r>
              <a:rPr lang="en-US" sz="2800" b="1" dirty="0" smtClean="0">
                <a:solidFill>
                  <a:srgbClr val="0000FF"/>
                </a:solidFill>
              </a:rPr>
              <a:t>06 UTC</a:t>
            </a:r>
            <a:endParaRPr lang="en-US" sz="2800" b="1" dirty="0">
              <a:solidFill>
                <a:srgbClr val="0000FF"/>
              </a:solidFill>
            </a:endParaRPr>
          </a:p>
        </p:txBody>
      </p:sp>
      <p:sp>
        <p:nvSpPr>
          <p:cNvPr id="5" name="TextBox 4"/>
          <p:cNvSpPr txBox="1"/>
          <p:nvPr/>
        </p:nvSpPr>
        <p:spPr>
          <a:xfrm>
            <a:off x="2219244" y="200216"/>
            <a:ext cx="6478865" cy="523220"/>
          </a:xfrm>
          <a:prstGeom prst="rect">
            <a:avLst/>
          </a:prstGeom>
          <a:noFill/>
        </p:spPr>
        <p:txBody>
          <a:bodyPr wrap="square" rtlCol="0">
            <a:spAutoFit/>
          </a:bodyPr>
          <a:lstStyle/>
          <a:p>
            <a:r>
              <a:rPr lang="en-US" sz="2800" b="1" dirty="0" smtClean="0">
                <a:solidFill>
                  <a:srgbClr val="0000FF"/>
                </a:solidFill>
              </a:rPr>
              <a:t> Ensemble Mean MUCAPE and 6 km shear </a:t>
            </a:r>
            <a:endParaRPr lang="en-US" sz="2800" b="1" dirty="0">
              <a:solidFill>
                <a:srgbClr val="0000FF"/>
              </a:solidFill>
            </a:endParaRPr>
          </a:p>
        </p:txBody>
      </p:sp>
      <p:sp>
        <p:nvSpPr>
          <p:cNvPr id="7" name="TextBox 6"/>
          <p:cNvSpPr txBox="1"/>
          <p:nvPr/>
        </p:nvSpPr>
        <p:spPr>
          <a:xfrm>
            <a:off x="156819" y="94735"/>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22518891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MPX_0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116"/>
            <a:ext cx="9144000" cy="5906683"/>
          </a:xfrm>
          <a:prstGeom prst="rect">
            <a:avLst/>
          </a:prstGeom>
        </p:spPr>
      </p:pic>
      <p:sp>
        <p:nvSpPr>
          <p:cNvPr id="3" name="TextBox 2"/>
          <p:cNvSpPr txBox="1"/>
          <p:nvPr/>
        </p:nvSpPr>
        <p:spPr>
          <a:xfrm>
            <a:off x="2217812" y="123455"/>
            <a:ext cx="1806443" cy="461665"/>
          </a:xfrm>
          <a:prstGeom prst="rect">
            <a:avLst/>
          </a:prstGeom>
          <a:noFill/>
        </p:spPr>
        <p:txBody>
          <a:bodyPr wrap="square" rtlCol="0">
            <a:spAutoFit/>
          </a:bodyPr>
          <a:lstStyle/>
          <a:p>
            <a:r>
              <a:rPr lang="en-US" sz="2400" b="1" dirty="0" smtClean="0">
                <a:solidFill>
                  <a:srgbClr val="FF0000"/>
                </a:solidFill>
              </a:rPr>
              <a:t>MPX 06 UTC</a:t>
            </a:r>
            <a:endParaRPr lang="en-US" sz="2400" b="1" dirty="0">
              <a:solidFill>
                <a:srgbClr val="FF0000"/>
              </a:solidFill>
            </a:endParaRPr>
          </a:p>
        </p:txBody>
      </p:sp>
    </p:spTree>
    <p:extLst>
      <p:ext uri="{BB962C8B-B14F-4D97-AF65-F5344CB8AC3E}">
        <p14:creationId xmlns:p14="http://schemas.microsoft.com/office/powerpoint/2010/main" val="440516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3600" y="107315"/>
            <a:ext cx="2214880" cy="523220"/>
          </a:xfrm>
          <a:prstGeom prst="rect">
            <a:avLst/>
          </a:prstGeom>
          <a:noFill/>
        </p:spPr>
        <p:txBody>
          <a:bodyPr wrap="square" rtlCol="0">
            <a:spAutoFit/>
          </a:bodyPr>
          <a:lstStyle/>
          <a:p>
            <a:r>
              <a:rPr lang="en-US" sz="2800" b="1" i="1" dirty="0">
                <a:solidFill>
                  <a:srgbClr val="FF0000"/>
                </a:solidFill>
              </a:rPr>
              <a:t>1</a:t>
            </a:r>
            <a:r>
              <a:rPr lang="en-US" sz="2800" b="1" i="1" dirty="0" smtClean="0">
                <a:solidFill>
                  <a:srgbClr val="FF0000"/>
                </a:solidFill>
              </a:rPr>
              <a:t>3 July 2015</a:t>
            </a:r>
            <a:endParaRPr lang="en-US" sz="2800" b="1" i="1" dirty="0">
              <a:solidFill>
                <a:srgbClr val="FF0000"/>
              </a:solidFill>
            </a:endParaRPr>
          </a:p>
        </p:txBody>
      </p:sp>
      <p:sp>
        <p:nvSpPr>
          <p:cNvPr id="4" name="TextBox 3"/>
          <p:cNvSpPr txBox="1"/>
          <p:nvPr/>
        </p:nvSpPr>
        <p:spPr>
          <a:xfrm>
            <a:off x="3837940" y="5080000"/>
            <a:ext cx="1526540" cy="461665"/>
          </a:xfrm>
          <a:prstGeom prst="rect">
            <a:avLst/>
          </a:prstGeom>
          <a:noFill/>
        </p:spPr>
        <p:txBody>
          <a:bodyPr wrap="square" rtlCol="0">
            <a:spAutoFit/>
          </a:bodyPr>
          <a:lstStyle/>
          <a:p>
            <a:r>
              <a:rPr lang="en-US" sz="2400" b="1" dirty="0" smtClean="0">
                <a:solidFill>
                  <a:srgbClr val="FF0000"/>
                </a:solidFill>
              </a:rPr>
              <a:t>06:</a:t>
            </a:r>
            <a:r>
              <a:rPr lang="en-US" sz="2400" b="1" dirty="0">
                <a:solidFill>
                  <a:srgbClr val="FF0000"/>
                </a:solidFill>
              </a:rPr>
              <a:t>0</a:t>
            </a:r>
            <a:r>
              <a:rPr lang="en-US" sz="2400" b="1" dirty="0" smtClean="0">
                <a:solidFill>
                  <a:srgbClr val="FF0000"/>
                </a:solidFill>
              </a:rPr>
              <a:t>0 UTC</a:t>
            </a:r>
            <a:endParaRPr lang="en-US" sz="2400" b="1" dirty="0">
              <a:solidFill>
                <a:srgbClr val="FF0000"/>
              </a:solidFill>
            </a:endParaRPr>
          </a:p>
        </p:txBody>
      </p:sp>
      <p:sp>
        <p:nvSpPr>
          <p:cNvPr id="5" name="TextBox 4"/>
          <p:cNvSpPr txBox="1"/>
          <p:nvPr/>
        </p:nvSpPr>
        <p:spPr>
          <a:xfrm>
            <a:off x="299686" y="1135642"/>
            <a:ext cx="1005840" cy="400110"/>
          </a:xfrm>
          <a:prstGeom prst="rect">
            <a:avLst/>
          </a:prstGeom>
          <a:noFill/>
        </p:spPr>
        <p:txBody>
          <a:bodyPr wrap="square" rtlCol="0">
            <a:spAutoFit/>
          </a:bodyPr>
          <a:lstStyle/>
          <a:p>
            <a:r>
              <a:rPr lang="en-US" sz="2000" b="1" dirty="0" smtClean="0">
                <a:solidFill>
                  <a:srgbClr val="FF0000"/>
                </a:solidFill>
              </a:rPr>
              <a:t>Radar</a:t>
            </a:r>
            <a:endParaRPr lang="en-US" sz="2000" b="1" dirty="0">
              <a:solidFill>
                <a:srgbClr val="FF0000"/>
              </a:solidFill>
            </a:endParaRPr>
          </a:p>
        </p:txBody>
      </p:sp>
      <p:sp>
        <p:nvSpPr>
          <p:cNvPr id="6" name="TextBox 5"/>
          <p:cNvSpPr txBox="1"/>
          <p:nvPr/>
        </p:nvSpPr>
        <p:spPr>
          <a:xfrm>
            <a:off x="4828480" y="1133938"/>
            <a:ext cx="3007360" cy="400110"/>
          </a:xfrm>
          <a:prstGeom prst="rect">
            <a:avLst/>
          </a:prstGeom>
          <a:noFill/>
        </p:spPr>
        <p:txBody>
          <a:bodyPr wrap="square" rtlCol="0">
            <a:spAutoFit/>
          </a:bodyPr>
          <a:lstStyle/>
          <a:p>
            <a:r>
              <a:rPr lang="en-US" sz="2000" b="1" dirty="0" smtClean="0">
                <a:solidFill>
                  <a:srgbClr val="FF0000"/>
                </a:solidFill>
              </a:rPr>
              <a:t>Model Reflectivity  06h</a:t>
            </a:r>
            <a:endParaRPr lang="en-US" sz="2000" b="1" dirty="0">
              <a:solidFill>
                <a:srgbClr val="FF0000"/>
              </a:solidFill>
            </a:endParaRPr>
          </a:p>
        </p:txBody>
      </p:sp>
      <p:pic>
        <p:nvPicPr>
          <p:cNvPr id="8" name="Picture 7" descr="071315_mem6_ref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176" y="1526829"/>
            <a:ext cx="4437206" cy="3384310"/>
          </a:xfrm>
          <a:prstGeom prst="rect">
            <a:avLst/>
          </a:prstGeom>
        </p:spPr>
      </p:pic>
      <p:pic>
        <p:nvPicPr>
          <p:cNvPr id="9" name="Picture 8" descr="upper_missvly_2015071306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36" y="1555988"/>
            <a:ext cx="4338832" cy="3254124"/>
          </a:xfrm>
          <a:prstGeom prst="rect">
            <a:avLst/>
          </a:prstGeom>
        </p:spPr>
      </p:pic>
    </p:spTree>
    <p:extLst>
      <p:ext uri="{BB962C8B-B14F-4D97-AF65-F5344CB8AC3E}">
        <p14:creationId xmlns:p14="http://schemas.microsoft.com/office/powerpoint/2010/main" val="33626588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48HI26.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3151" y="770592"/>
            <a:ext cx="5842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38084" y="114266"/>
            <a:ext cx="2325125" cy="584776"/>
          </a:xfrm>
          <a:prstGeom prst="rect">
            <a:avLst/>
          </a:prstGeom>
          <a:noFill/>
        </p:spPr>
        <p:txBody>
          <a:bodyPr wrap="square" rtlCol="0">
            <a:spAutoFit/>
          </a:bodyPr>
          <a:lstStyle/>
          <a:p>
            <a:r>
              <a:rPr lang="en-US" sz="3200" b="1" dirty="0" smtClean="0">
                <a:solidFill>
                  <a:srgbClr val="FF0000"/>
                </a:solidFill>
              </a:rPr>
              <a:t>No </a:t>
            </a:r>
            <a:r>
              <a:rPr lang="en-US" sz="3200" b="1" dirty="0" err="1" smtClean="0">
                <a:solidFill>
                  <a:srgbClr val="FF0000"/>
                </a:solidFill>
              </a:rPr>
              <a:t>Coriolis</a:t>
            </a:r>
            <a:endParaRPr lang="en-US" sz="3200" b="1" dirty="0">
              <a:solidFill>
                <a:srgbClr val="FF0000"/>
              </a:solidFill>
            </a:endParaRPr>
          </a:p>
        </p:txBody>
      </p:sp>
    </p:spTree>
    <p:extLst>
      <p:ext uri="{BB962C8B-B14F-4D97-AF65-F5344CB8AC3E}">
        <p14:creationId xmlns:p14="http://schemas.microsoft.com/office/powerpoint/2010/main" val="12777042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3600" y="107315"/>
            <a:ext cx="2214880" cy="523220"/>
          </a:xfrm>
          <a:prstGeom prst="rect">
            <a:avLst/>
          </a:prstGeom>
          <a:noFill/>
        </p:spPr>
        <p:txBody>
          <a:bodyPr wrap="square" rtlCol="0">
            <a:spAutoFit/>
          </a:bodyPr>
          <a:lstStyle/>
          <a:p>
            <a:r>
              <a:rPr lang="en-US" sz="2800" b="1" i="1" dirty="0">
                <a:solidFill>
                  <a:srgbClr val="FF0000"/>
                </a:solidFill>
              </a:rPr>
              <a:t>1</a:t>
            </a:r>
            <a:r>
              <a:rPr lang="en-US" sz="2800" b="1" i="1" dirty="0" smtClean="0">
                <a:solidFill>
                  <a:srgbClr val="FF0000"/>
                </a:solidFill>
              </a:rPr>
              <a:t>3 July 2015</a:t>
            </a:r>
            <a:endParaRPr lang="en-US" sz="2800" b="1" i="1" dirty="0">
              <a:solidFill>
                <a:srgbClr val="FF0000"/>
              </a:solidFill>
            </a:endParaRPr>
          </a:p>
        </p:txBody>
      </p:sp>
      <p:sp>
        <p:nvSpPr>
          <p:cNvPr id="4" name="TextBox 3"/>
          <p:cNvSpPr txBox="1"/>
          <p:nvPr/>
        </p:nvSpPr>
        <p:spPr>
          <a:xfrm>
            <a:off x="3837940" y="5080000"/>
            <a:ext cx="1526540" cy="461665"/>
          </a:xfrm>
          <a:prstGeom prst="rect">
            <a:avLst/>
          </a:prstGeom>
          <a:noFill/>
        </p:spPr>
        <p:txBody>
          <a:bodyPr wrap="square" rtlCol="0">
            <a:spAutoFit/>
          </a:bodyPr>
          <a:lstStyle/>
          <a:p>
            <a:r>
              <a:rPr lang="en-US" sz="2400" b="1" dirty="0" smtClean="0">
                <a:solidFill>
                  <a:srgbClr val="FF0000"/>
                </a:solidFill>
              </a:rPr>
              <a:t>09:</a:t>
            </a:r>
            <a:r>
              <a:rPr lang="en-US" sz="2400" b="1" dirty="0">
                <a:solidFill>
                  <a:srgbClr val="FF0000"/>
                </a:solidFill>
              </a:rPr>
              <a:t>0</a:t>
            </a:r>
            <a:r>
              <a:rPr lang="en-US" sz="2400" b="1" dirty="0" smtClean="0">
                <a:solidFill>
                  <a:srgbClr val="FF0000"/>
                </a:solidFill>
              </a:rPr>
              <a:t>0 UTC</a:t>
            </a:r>
            <a:endParaRPr lang="en-US" sz="2400" b="1" dirty="0">
              <a:solidFill>
                <a:srgbClr val="FF0000"/>
              </a:solidFill>
            </a:endParaRPr>
          </a:p>
        </p:txBody>
      </p:sp>
      <p:sp>
        <p:nvSpPr>
          <p:cNvPr id="5" name="TextBox 4"/>
          <p:cNvSpPr txBox="1"/>
          <p:nvPr/>
        </p:nvSpPr>
        <p:spPr>
          <a:xfrm>
            <a:off x="299686" y="1135642"/>
            <a:ext cx="1005840" cy="400110"/>
          </a:xfrm>
          <a:prstGeom prst="rect">
            <a:avLst/>
          </a:prstGeom>
          <a:noFill/>
        </p:spPr>
        <p:txBody>
          <a:bodyPr wrap="square" rtlCol="0">
            <a:spAutoFit/>
          </a:bodyPr>
          <a:lstStyle/>
          <a:p>
            <a:r>
              <a:rPr lang="en-US" sz="2000" b="1" dirty="0" smtClean="0">
                <a:solidFill>
                  <a:srgbClr val="FF0000"/>
                </a:solidFill>
              </a:rPr>
              <a:t>Radar</a:t>
            </a:r>
            <a:endParaRPr lang="en-US" sz="2000" b="1" dirty="0">
              <a:solidFill>
                <a:srgbClr val="FF0000"/>
              </a:solidFill>
            </a:endParaRPr>
          </a:p>
        </p:txBody>
      </p:sp>
      <p:sp>
        <p:nvSpPr>
          <p:cNvPr id="6" name="TextBox 5"/>
          <p:cNvSpPr txBox="1"/>
          <p:nvPr/>
        </p:nvSpPr>
        <p:spPr>
          <a:xfrm>
            <a:off x="4828480" y="1133938"/>
            <a:ext cx="3007360" cy="400110"/>
          </a:xfrm>
          <a:prstGeom prst="rect">
            <a:avLst/>
          </a:prstGeom>
          <a:noFill/>
        </p:spPr>
        <p:txBody>
          <a:bodyPr wrap="square" rtlCol="0">
            <a:spAutoFit/>
          </a:bodyPr>
          <a:lstStyle/>
          <a:p>
            <a:r>
              <a:rPr lang="en-US" sz="2000" b="1" dirty="0" smtClean="0">
                <a:solidFill>
                  <a:srgbClr val="FF0000"/>
                </a:solidFill>
              </a:rPr>
              <a:t>Model Reflectivity  09h</a:t>
            </a:r>
            <a:endParaRPr lang="en-US" sz="2000" b="1" dirty="0">
              <a:solidFill>
                <a:srgbClr val="FF0000"/>
              </a:solidFill>
            </a:endParaRPr>
          </a:p>
        </p:txBody>
      </p:sp>
      <p:pic>
        <p:nvPicPr>
          <p:cNvPr id="8" name="Picture 7" descr="071315_mem6_ref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539" y="1534047"/>
            <a:ext cx="4397797" cy="3358655"/>
          </a:xfrm>
          <a:prstGeom prst="rect">
            <a:avLst/>
          </a:prstGeom>
        </p:spPr>
      </p:pic>
      <p:pic>
        <p:nvPicPr>
          <p:cNvPr id="9" name="Picture 8" descr="upper_missvly_2015071309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42" y="1534047"/>
            <a:ext cx="4400791" cy="3300593"/>
          </a:xfrm>
          <a:prstGeom prst="rect">
            <a:avLst/>
          </a:prstGeom>
        </p:spPr>
      </p:pic>
    </p:spTree>
    <p:extLst>
      <p:ext uri="{BB962C8B-B14F-4D97-AF65-F5344CB8AC3E}">
        <p14:creationId xmlns:p14="http://schemas.microsoft.com/office/powerpoint/2010/main" val="29248798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3600" y="107315"/>
            <a:ext cx="2214880" cy="523220"/>
          </a:xfrm>
          <a:prstGeom prst="rect">
            <a:avLst/>
          </a:prstGeom>
          <a:noFill/>
        </p:spPr>
        <p:txBody>
          <a:bodyPr wrap="square" rtlCol="0">
            <a:spAutoFit/>
          </a:bodyPr>
          <a:lstStyle/>
          <a:p>
            <a:r>
              <a:rPr lang="en-US" sz="2800" b="1" i="1" dirty="0">
                <a:solidFill>
                  <a:srgbClr val="FF0000"/>
                </a:solidFill>
              </a:rPr>
              <a:t>1</a:t>
            </a:r>
            <a:r>
              <a:rPr lang="en-US" sz="2800" b="1" i="1" dirty="0" smtClean="0">
                <a:solidFill>
                  <a:srgbClr val="FF0000"/>
                </a:solidFill>
              </a:rPr>
              <a:t>3 July 2015</a:t>
            </a:r>
            <a:endParaRPr lang="en-US" sz="2800" b="1" i="1" dirty="0">
              <a:solidFill>
                <a:srgbClr val="FF0000"/>
              </a:solidFill>
            </a:endParaRPr>
          </a:p>
        </p:txBody>
      </p:sp>
      <p:sp>
        <p:nvSpPr>
          <p:cNvPr id="4" name="TextBox 3"/>
          <p:cNvSpPr txBox="1"/>
          <p:nvPr/>
        </p:nvSpPr>
        <p:spPr>
          <a:xfrm>
            <a:off x="3837940" y="5080000"/>
            <a:ext cx="1526540" cy="461665"/>
          </a:xfrm>
          <a:prstGeom prst="rect">
            <a:avLst/>
          </a:prstGeom>
          <a:noFill/>
        </p:spPr>
        <p:txBody>
          <a:bodyPr wrap="square" rtlCol="0">
            <a:spAutoFit/>
          </a:bodyPr>
          <a:lstStyle/>
          <a:p>
            <a:r>
              <a:rPr lang="en-US" sz="2400" b="1" dirty="0" smtClean="0">
                <a:solidFill>
                  <a:srgbClr val="FF0000"/>
                </a:solidFill>
              </a:rPr>
              <a:t>12:</a:t>
            </a:r>
            <a:r>
              <a:rPr lang="en-US" sz="2400" b="1" dirty="0">
                <a:solidFill>
                  <a:srgbClr val="FF0000"/>
                </a:solidFill>
              </a:rPr>
              <a:t>0</a:t>
            </a:r>
            <a:r>
              <a:rPr lang="en-US" sz="2400" b="1" dirty="0" smtClean="0">
                <a:solidFill>
                  <a:srgbClr val="FF0000"/>
                </a:solidFill>
              </a:rPr>
              <a:t>0 UTC</a:t>
            </a:r>
            <a:endParaRPr lang="en-US" sz="2400" b="1" dirty="0">
              <a:solidFill>
                <a:srgbClr val="FF0000"/>
              </a:solidFill>
            </a:endParaRPr>
          </a:p>
        </p:txBody>
      </p:sp>
      <p:sp>
        <p:nvSpPr>
          <p:cNvPr id="5" name="TextBox 4"/>
          <p:cNvSpPr txBox="1"/>
          <p:nvPr/>
        </p:nvSpPr>
        <p:spPr>
          <a:xfrm>
            <a:off x="299686" y="1135642"/>
            <a:ext cx="1005840" cy="400110"/>
          </a:xfrm>
          <a:prstGeom prst="rect">
            <a:avLst/>
          </a:prstGeom>
          <a:noFill/>
        </p:spPr>
        <p:txBody>
          <a:bodyPr wrap="square" rtlCol="0">
            <a:spAutoFit/>
          </a:bodyPr>
          <a:lstStyle/>
          <a:p>
            <a:r>
              <a:rPr lang="en-US" sz="2000" b="1" dirty="0" smtClean="0">
                <a:solidFill>
                  <a:srgbClr val="FF0000"/>
                </a:solidFill>
              </a:rPr>
              <a:t>Radar</a:t>
            </a:r>
            <a:endParaRPr lang="en-US" sz="2000" b="1" dirty="0">
              <a:solidFill>
                <a:srgbClr val="FF0000"/>
              </a:solidFill>
            </a:endParaRPr>
          </a:p>
        </p:txBody>
      </p:sp>
      <p:sp>
        <p:nvSpPr>
          <p:cNvPr id="6" name="TextBox 5"/>
          <p:cNvSpPr txBox="1"/>
          <p:nvPr/>
        </p:nvSpPr>
        <p:spPr>
          <a:xfrm>
            <a:off x="4828480" y="1133938"/>
            <a:ext cx="3007360" cy="400110"/>
          </a:xfrm>
          <a:prstGeom prst="rect">
            <a:avLst/>
          </a:prstGeom>
          <a:noFill/>
        </p:spPr>
        <p:txBody>
          <a:bodyPr wrap="square" rtlCol="0">
            <a:spAutoFit/>
          </a:bodyPr>
          <a:lstStyle/>
          <a:p>
            <a:r>
              <a:rPr lang="en-US" sz="2000" b="1" dirty="0" smtClean="0">
                <a:solidFill>
                  <a:srgbClr val="FF0000"/>
                </a:solidFill>
              </a:rPr>
              <a:t>Model Reflectivity  12h</a:t>
            </a:r>
            <a:endParaRPr lang="en-US" sz="2000" b="1" dirty="0">
              <a:solidFill>
                <a:srgbClr val="FF0000"/>
              </a:solidFill>
            </a:endParaRPr>
          </a:p>
        </p:txBody>
      </p:sp>
      <p:pic>
        <p:nvPicPr>
          <p:cNvPr id="8" name="Picture 7" descr="071315_mem6_ref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855" y="1535751"/>
            <a:ext cx="4498706" cy="3421285"/>
          </a:xfrm>
          <a:prstGeom prst="rect">
            <a:avLst/>
          </a:prstGeom>
        </p:spPr>
      </p:pic>
      <p:pic>
        <p:nvPicPr>
          <p:cNvPr id="9" name="Picture 8" descr="upper_missvly_201507131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05" y="1594096"/>
            <a:ext cx="4381921" cy="3286441"/>
          </a:xfrm>
          <a:prstGeom prst="rect">
            <a:avLst/>
          </a:prstGeom>
        </p:spPr>
      </p:pic>
    </p:spTree>
    <p:extLst>
      <p:ext uri="{BB962C8B-B14F-4D97-AF65-F5344CB8AC3E}">
        <p14:creationId xmlns:p14="http://schemas.microsoft.com/office/powerpoint/2010/main" val="3641106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086" y="164812"/>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pic>
        <p:nvPicPr>
          <p:cNvPr id="3" name="Picture 2" descr="speed500_mean_f012_0713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814" y="164812"/>
            <a:ext cx="4608576" cy="3226003"/>
          </a:xfrm>
          <a:prstGeom prst="rect">
            <a:avLst/>
          </a:prstGeom>
        </p:spPr>
      </p:pic>
      <p:pic>
        <p:nvPicPr>
          <p:cNvPr id="4" name="Picture 3" descr="speed850_mean_f012_0713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814" y="3559470"/>
            <a:ext cx="4608576" cy="3226003"/>
          </a:xfrm>
          <a:prstGeom prst="rect">
            <a:avLst/>
          </a:prstGeom>
        </p:spPr>
      </p:pic>
      <p:sp>
        <p:nvSpPr>
          <p:cNvPr id="5" name="TextBox 4"/>
          <p:cNvSpPr txBox="1"/>
          <p:nvPr/>
        </p:nvSpPr>
        <p:spPr>
          <a:xfrm>
            <a:off x="533793" y="841990"/>
            <a:ext cx="1398254" cy="523220"/>
          </a:xfrm>
          <a:prstGeom prst="rect">
            <a:avLst/>
          </a:prstGeom>
          <a:noFill/>
        </p:spPr>
        <p:txBody>
          <a:bodyPr wrap="square" rtlCol="0">
            <a:spAutoFit/>
          </a:bodyPr>
          <a:lstStyle/>
          <a:p>
            <a:r>
              <a:rPr lang="en-US" sz="2800" b="1" dirty="0" smtClean="0">
                <a:solidFill>
                  <a:srgbClr val="0000FF"/>
                </a:solidFill>
              </a:rPr>
              <a:t>12 UTC</a:t>
            </a:r>
            <a:endParaRPr lang="en-US" sz="2800" b="1" dirty="0">
              <a:solidFill>
                <a:srgbClr val="0000FF"/>
              </a:solidFill>
            </a:endParaRPr>
          </a:p>
        </p:txBody>
      </p:sp>
      <p:sp>
        <p:nvSpPr>
          <p:cNvPr id="6" name="TextBox 5"/>
          <p:cNvSpPr txBox="1"/>
          <p:nvPr/>
        </p:nvSpPr>
        <p:spPr>
          <a:xfrm>
            <a:off x="444691" y="1814489"/>
            <a:ext cx="1815820" cy="523220"/>
          </a:xfrm>
          <a:prstGeom prst="rect">
            <a:avLst/>
          </a:prstGeom>
          <a:noFill/>
        </p:spPr>
        <p:txBody>
          <a:bodyPr wrap="square" rtlCol="0">
            <a:spAutoFit/>
          </a:bodyPr>
          <a:lstStyle/>
          <a:p>
            <a:r>
              <a:rPr lang="en-US" sz="2800" b="1" dirty="0" smtClean="0">
                <a:solidFill>
                  <a:srgbClr val="0000FF"/>
                </a:solidFill>
              </a:rPr>
              <a:t>500 </a:t>
            </a:r>
            <a:r>
              <a:rPr lang="en-US" sz="2800" b="1" dirty="0" err="1" smtClean="0">
                <a:solidFill>
                  <a:srgbClr val="0000FF"/>
                </a:solidFill>
              </a:rPr>
              <a:t>hPa</a:t>
            </a:r>
            <a:endParaRPr lang="en-US" sz="2800" b="1" dirty="0">
              <a:solidFill>
                <a:srgbClr val="0000FF"/>
              </a:solidFill>
            </a:endParaRPr>
          </a:p>
        </p:txBody>
      </p:sp>
      <p:sp>
        <p:nvSpPr>
          <p:cNvPr id="7" name="TextBox 6"/>
          <p:cNvSpPr txBox="1"/>
          <p:nvPr/>
        </p:nvSpPr>
        <p:spPr>
          <a:xfrm>
            <a:off x="444691" y="3958270"/>
            <a:ext cx="1815820" cy="523220"/>
          </a:xfrm>
          <a:prstGeom prst="rect">
            <a:avLst/>
          </a:prstGeom>
          <a:noFill/>
        </p:spPr>
        <p:txBody>
          <a:bodyPr wrap="square" rtlCol="0">
            <a:spAutoFit/>
          </a:bodyPr>
          <a:lstStyle/>
          <a:p>
            <a:r>
              <a:rPr lang="en-US" sz="2800" b="1" dirty="0" smtClean="0">
                <a:solidFill>
                  <a:srgbClr val="0000FF"/>
                </a:solidFill>
              </a:rPr>
              <a:t>850 </a:t>
            </a:r>
            <a:r>
              <a:rPr lang="en-US" sz="2800" b="1" dirty="0" err="1" smtClean="0">
                <a:solidFill>
                  <a:srgbClr val="0000FF"/>
                </a:solidFill>
              </a:rPr>
              <a:t>hPa</a:t>
            </a:r>
            <a:endParaRPr lang="en-US" sz="2800" b="1" dirty="0">
              <a:solidFill>
                <a:srgbClr val="0000FF"/>
              </a:solidFill>
            </a:endParaRPr>
          </a:p>
        </p:txBody>
      </p:sp>
    </p:spTree>
    <p:extLst>
      <p:ext uri="{BB962C8B-B14F-4D97-AF65-F5344CB8AC3E}">
        <p14:creationId xmlns:p14="http://schemas.microsoft.com/office/powerpoint/2010/main" val="14791679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c_evv_20150713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101" y="668035"/>
            <a:ext cx="5972438" cy="5972438"/>
          </a:xfrm>
          <a:prstGeom prst="rect">
            <a:avLst/>
          </a:prstGeom>
          <a:ln>
            <a:solidFill>
              <a:schemeClr val="tx1"/>
            </a:solidFill>
          </a:ln>
        </p:spPr>
      </p:pic>
      <p:sp>
        <p:nvSpPr>
          <p:cNvPr id="3" name="TextBox 2"/>
          <p:cNvSpPr txBox="1"/>
          <p:nvPr/>
        </p:nvSpPr>
        <p:spPr>
          <a:xfrm>
            <a:off x="3952713" y="85345"/>
            <a:ext cx="2128382"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78207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086" y="164812"/>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pic>
        <p:nvPicPr>
          <p:cNvPr id="3" name="Picture 2" descr="mucape_mean_f012_0713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36" y="811143"/>
            <a:ext cx="7680960" cy="5376672"/>
          </a:xfrm>
          <a:prstGeom prst="rect">
            <a:avLst/>
          </a:prstGeom>
        </p:spPr>
      </p:pic>
      <p:sp>
        <p:nvSpPr>
          <p:cNvPr id="4" name="TextBox 3"/>
          <p:cNvSpPr txBox="1"/>
          <p:nvPr/>
        </p:nvSpPr>
        <p:spPr>
          <a:xfrm>
            <a:off x="2219244" y="200216"/>
            <a:ext cx="6478865" cy="523220"/>
          </a:xfrm>
          <a:prstGeom prst="rect">
            <a:avLst/>
          </a:prstGeom>
          <a:noFill/>
        </p:spPr>
        <p:txBody>
          <a:bodyPr wrap="square" rtlCol="0">
            <a:spAutoFit/>
          </a:bodyPr>
          <a:lstStyle/>
          <a:p>
            <a:r>
              <a:rPr lang="en-US" sz="2800" b="1" dirty="0" smtClean="0">
                <a:solidFill>
                  <a:srgbClr val="0000FF"/>
                </a:solidFill>
              </a:rPr>
              <a:t> Ensemble Mean MUCAPE and 6 km shear </a:t>
            </a:r>
            <a:endParaRPr lang="en-US" sz="2800" b="1" dirty="0">
              <a:solidFill>
                <a:srgbClr val="0000FF"/>
              </a:solidFill>
            </a:endParaRPr>
          </a:p>
        </p:txBody>
      </p:sp>
      <p:sp>
        <p:nvSpPr>
          <p:cNvPr id="5" name="TextBox 4"/>
          <p:cNvSpPr txBox="1"/>
          <p:nvPr/>
        </p:nvSpPr>
        <p:spPr>
          <a:xfrm>
            <a:off x="5076729" y="580380"/>
            <a:ext cx="1398254" cy="523220"/>
          </a:xfrm>
          <a:prstGeom prst="rect">
            <a:avLst/>
          </a:prstGeom>
          <a:noFill/>
        </p:spPr>
        <p:txBody>
          <a:bodyPr wrap="square" rtlCol="0">
            <a:spAutoFit/>
          </a:bodyPr>
          <a:lstStyle/>
          <a:p>
            <a:r>
              <a:rPr lang="en-US" sz="2800" b="1" dirty="0" smtClean="0">
                <a:solidFill>
                  <a:srgbClr val="0000FF"/>
                </a:solidFill>
              </a:rPr>
              <a:t>12 UTC</a:t>
            </a:r>
            <a:endParaRPr lang="en-US" sz="2800" b="1" dirty="0">
              <a:solidFill>
                <a:srgbClr val="0000FF"/>
              </a:solidFill>
            </a:endParaRPr>
          </a:p>
        </p:txBody>
      </p:sp>
    </p:spTree>
    <p:extLst>
      <p:ext uri="{BB962C8B-B14F-4D97-AF65-F5344CB8AC3E}">
        <p14:creationId xmlns:p14="http://schemas.microsoft.com/office/powerpoint/2010/main" val="32469927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ens_ilx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9900"/>
            <a:ext cx="9144000" cy="5908084"/>
          </a:xfrm>
          <a:prstGeom prst="rect">
            <a:avLst/>
          </a:prstGeom>
        </p:spPr>
      </p:pic>
      <p:sp>
        <p:nvSpPr>
          <p:cNvPr id="3" name="TextBox 2"/>
          <p:cNvSpPr txBox="1"/>
          <p:nvPr/>
        </p:nvSpPr>
        <p:spPr>
          <a:xfrm>
            <a:off x="2217812" y="123455"/>
            <a:ext cx="1806443" cy="461665"/>
          </a:xfrm>
          <a:prstGeom prst="rect">
            <a:avLst/>
          </a:prstGeom>
          <a:noFill/>
        </p:spPr>
        <p:txBody>
          <a:bodyPr wrap="square" rtlCol="0">
            <a:spAutoFit/>
          </a:bodyPr>
          <a:lstStyle/>
          <a:p>
            <a:r>
              <a:rPr lang="en-US" sz="2400" b="1" dirty="0" smtClean="0">
                <a:solidFill>
                  <a:srgbClr val="FF0000"/>
                </a:solidFill>
              </a:rPr>
              <a:t>ILX 12 UTC</a:t>
            </a:r>
            <a:endParaRPr lang="en-US" sz="2400" b="1" dirty="0">
              <a:solidFill>
                <a:srgbClr val="FF0000"/>
              </a:solidFill>
            </a:endParaRPr>
          </a:p>
        </p:txBody>
      </p:sp>
    </p:spTree>
    <p:extLst>
      <p:ext uri="{BB962C8B-B14F-4D97-AF65-F5344CB8AC3E}">
        <p14:creationId xmlns:p14="http://schemas.microsoft.com/office/powerpoint/2010/main" val="15285308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ens_iln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600"/>
            <a:ext cx="9144000" cy="5885534"/>
          </a:xfrm>
          <a:prstGeom prst="rect">
            <a:avLst/>
          </a:prstGeom>
        </p:spPr>
      </p:pic>
      <p:sp>
        <p:nvSpPr>
          <p:cNvPr id="3" name="TextBox 2"/>
          <p:cNvSpPr txBox="1"/>
          <p:nvPr/>
        </p:nvSpPr>
        <p:spPr>
          <a:xfrm>
            <a:off x="2217812" y="123455"/>
            <a:ext cx="1806443" cy="461665"/>
          </a:xfrm>
          <a:prstGeom prst="rect">
            <a:avLst/>
          </a:prstGeom>
          <a:noFill/>
        </p:spPr>
        <p:txBody>
          <a:bodyPr wrap="square" rtlCol="0">
            <a:spAutoFit/>
          </a:bodyPr>
          <a:lstStyle/>
          <a:p>
            <a:r>
              <a:rPr lang="en-US" sz="2400" b="1" dirty="0" smtClean="0">
                <a:solidFill>
                  <a:srgbClr val="FF0000"/>
                </a:solidFill>
              </a:rPr>
              <a:t>ILN 12 UTC</a:t>
            </a:r>
            <a:endParaRPr lang="en-US" sz="2400" b="1" dirty="0">
              <a:solidFill>
                <a:srgbClr val="FF0000"/>
              </a:solidFill>
            </a:endParaRPr>
          </a:p>
        </p:txBody>
      </p:sp>
    </p:spTree>
    <p:extLst>
      <p:ext uri="{BB962C8B-B14F-4D97-AF65-F5344CB8AC3E}">
        <p14:creationId xmlns:p14="http://schemas.microsoft.com/office/powerpoint/2010/main" val="39409984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_missvly_2015071312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89" y="1534048"/>
            <a:ext cx="4368800" cy="3276600"/>
          </a:xfrm>
          <a:prstGeom prst="rect">
            <a:avLst/>
          </a:prstGeom>
        </p:spPr>
      </p:pic>
      <p:sp>
        <p:nvSpPr>
          <p:cNvPr id="3" name="TextBox 2"/>
          <p:cNvSpPr txBox="1"/>
          <p:nvPr/>
        </p:nvSpPr>
        <p:spPr>
          <a:xfrm>
            <a:off x="3403600" y="107315"/>
            <a:ext cx="2700818" cy="646331"/>
          </a:xfrm>
          <a:prstGeom prst="rect">
            <a:avLst/>
          </a:prstGeom>
          <a:noFill/>
        </p:spPr>
        <p:txBody>
          <a:bodyPr wrap="square" rtlCol="0">
            <a:spAutoFit/>
          </a:bodyPr>
          <a:lstStyle/>
          <a:p>
            <a:r>
              <a:rPr lang="en-US" sz="3600" b="1" dirty="0">
                <a:solidFill>
                  <a:srgbClr val="FF0000"/>
                </a:solidFill>
              </a:rPr>
              <a:t>1</a:t>
            </a:r>
            <a:r>
              <a:rPr lang="en-US" sz="3600" b="1" dirty="0" smtClean="0">
                <a:solidFill>
                  <a:srgbClr val="FF0000"/>
                </a:solidFill>
              </a:rPr>
              <a:t>3 July 2015</a:t>
            </a:r>
            <a:endParaRPr lang="en-US" sz="3600" b="1" dirty="0">
              <a:solidFill>
                <a:srgbClr val="FF0000"/>
              </a:solidFill>
            </a:endParaRPr>
          </a:p>
        </p:txBody>
      </p:sp>
      <p:sp>
        <p:nvSpPr>
          <p:cNvPr id="4" name="TextBox 3"/>
          <p:cNvSpPr txBox="1"/>
          <p:nvPr/>
        </p:nvSpPr>
        <p:spPr>
          <a:xfrm>
            <a:off x="3837939" y="5080000"/>
            <a:ext cx="1862403" cy="523220"/>
          </a:xfrm>
          <a:prstGeom prst="rect">
            <a:avLst/>
          </a:prstGeom>
          <a:noFill/>
        </p:spPr>
        <p:txBody>
          <a:bodyPr wrap="square" rtlCol="0">
            <a:spAutoFit/>
          </a:bodyPr>
          <a:lstStyle/>
          <a:p>
            <a:r>
              <a:rPr lang="en-US" sz="2800" b="1" dirty="0" smtClean="0">
                <a:solidFill>
                  <a:srgbClr val="FF0000"/>
                </a:solidFill>
              </a:rPr>
              <a:t>12:</a:t>
            </a:r>
            <a:r>
              <a:rPr lang="en-US" sz="2800" b="1" dirty="0">
                <a:solidFill>
                  <a:srgbClr val="FF0000"/>
                </a:solidFill>
              </a:rPr>
              <a:t>0</a:t>
            </a:r>
            <a:r>
              <a:rPr lang="en-US" sz="2800" b="1" dirty="0" smtClean="0">
                <a:solidFill>
                  <a:srgbClr val="FF0000"/>
                </a:solidFill>
              </a:rPr>
              <a:t>0 UTC</a:t>
            </a:r>
            <a:endParaRPr lang="en-US" sz="2800" b="1" dirty="0">
              <a:solidFill>
                <a:srgbClr val="FF0000"/>
              </a:solidFill>
            </a:endParaRPr>
          </a:p>
        </p:txBody>
      </p:sp>
      <p:sp>
        <p:nvSpPr>
          <p:cNvPr id="5" name="TextBox 4"/>
          <p:cNvSpPr txBox="1"/>
          <p:nvPr/>
        </p:nvSpPr>
        <p:spPr>
          <a:xfrm>
            <a:off x="299686" y="1048063"/>
            <a:ext cx="1475358" cy="523220"/>
          </a:xfrm>
          <a:prstGeom prst="rect">
            <a:avLst/>
          </a:prstGeom>
          <a:noFill/>
        </p:spPr>
        <p:txBody>
          <a:bodyPr wrap="square" rtlCol="0">
            <a:spAutoFit/>
          </a:bodyPr>
          <a:lstStyle/>
          <a:p>
            <a:r>
              <a:rPr lang="en-US" sz="2800" b="1" dirty="0" smtClean="0">
                <a:solidFill>
                  <a:srgbClr val="FF0000"/>
                </a:solidFill>
              </a:rPr>
              <a:t>Radar</a:t>
            </a:r>
            <a:endParaRPr lang="en-US" sz="2800" b="1" dirty="0">
              <a:solidFill>
                <a:srgbClr val="FF0000"/>
              </a:solidFill>
            </a:endParaRPr>
          </a:p>
        </p:txBody>
      </p:sp>
      <p:sp>
        <p:nvSpPr>
          <p:cNvPr id="6" name="TextBox 5"/>
          <p:cNvSpPr txBox="1"/>
          <p:nvPr/>
        </p:nvSpPr>
        <p:spPr>
          <a:xfrm>
            <a:off x="4828479" y="985980"/>
            <a:ext cx="3685957" cy="523220"/>
          </a:xfrm>
          <a:prstGeom prst="rect">
            <a:avLst/>
          </a:prstGeom>
          <a:noFill/>
        </p:spPr>
        <p:txBody>
          <a:bodyPr wrap="square" rtlCol="0">
            <a:spAutoFit/>
          </a:bodyPr>
          <a:lstStyle/>
          <a:p>
            <a:r>
              <a:rPr lang="en-US" sz="2800" b="1" dirty="0" smtClean="0">
                <a:solidFill>
                  <a:srgbClr val="FF0000"/>
                </a:solidFill>
              </a:rPr>
              <a:t>Model Reflectivity  12h</a:t>
            </a:r>
            <a:endParaRPr lang="en-US" sz="2800" b="1" dirty="0">
              <a:solidFill>
                <a:srgbClr val="FF0000"/>
              </a:solidFill>
            </a:endParaRPr>
          </a:p>
        </p:txBody>
      </p:sp>
      <p:pic>
        <p:nvPicPr>
          <p:cNvPr id="7" name="Picture 6" descr="071315_ref12_mem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706" y="1486395"/>
            <a:ext cx="4585970" cy="3359150"/>
          </a:xfrm>
          <a:prstGeom prst="rect">
            <a:avLst/>
          </a:prstGeom>
        </p:spPr>
      </p:pic>
    </p:spTree>
    <p:extLst>
      <p:ext uri="{BB962C8B-B14F-4D97-AF65-F5344CB8AC3E}">
        <p14:creationId xmlns:p14="http://schemas.microsoft.com/office/powerpoint/2010/main" val="4324476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_missvly_2015071315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22" y="1556800"/>
            <a:ext cx="4368800" cy="3276600"/>
          </a:xfrm>
          <a:prstGeom prst="rect">
            <a:avLst/>
          </a:prstGeom>
        </p:spPr>
      </p:pic>
      <p:sp>
        <p:nvSpPr>
          <p:cNvPr id="3" name="TextBox 2"/>
          <p:cNvSpPr txBox="1"/>
          <p:nvPr/>
        </p:nvSpPr>
        <p:spPr>
          <a:xfrm>
            <a:off x="3403600" y="107315"/>
            <a:ext cx="2744112" cy="646331"/>
          </a:xfrm>
          <a:prstGeom prst="rect">
            <a:avLst/>
          </a:prstGeom>
          <a:noFill/>
        </p:spPr>
        <p:txBody>
          <a:bodyPr wrap="square" rtlCol="0">
            <a:spAutoFit/>
          </a:bodyPr>
          <a:lstStyle/>
          <a:p>
            <a:r>
              <a:rPr lang="en-US" sz="3600" b="1" dirty="0">
                <a:solidFill>
                  <a:srgbClr val="FF0000"/>
                </a:solidFill>
              </a:rPr>
              <a:t>1</a:t>
            </a:r>
            <a:r>
              <a:rPr lang="en-US" sz="3600" b="1" dirty="0" smtClean="0">
                <a:solidFill>
                  <a:srgbClr val="FF0000"/>
                </a:solidFill>
              </a:rPr>
              <a:t>3 July 2015</a:t>
            </a:r>
            <a:endParaRPr lang="en-US" sz="3600" b="1" dirty="0">
              <a:solidFill>
                <a:srgbClr val="FF0000"/>
              </a:solidFill>
            </a:endParaRPr>
          </a:p>
        </p:txBody>
      </p:sp>
      <p:sp>
        <p:nvSpPr>
          <p:cNvPr id="4" name="TextBox 3"/>
          <p:cNvSpPr txBox="1"/>
          <p:nvPr/>
        </p:nvSpPr>
        <p:spPr>
          <a:xfrm>
            <a:off x="3837939" y="5080000"/>
            <a:ext cx="2021147" cy="523220"/>
          </a:xfrm>
          <a:prstGeom prst="rect">
            <a:avLst/>
          </a:prstGeom>
          <a:noFill/>
        </p:spPr>
        <p:txBody>
          <a:bodyPr wrap="square" rtlCol="0">
            <a:spAutoFit/>
          </a:bodyPr>
          <a:lstStyle/>
          <a:p>
            <a:r>
              <a:rPr lang="en-US" sz="2800" b="1" dirty="0" smtClean="0">
                <a:solidFill>
                  <a:srgbClr val="FF0000"/>
                </a:solidFill>
              </a:rPr>
              <a:t>15:</a:t>
            </a:r>
            <a:r>
              <a:rPr lang="en-US" sz="2800" b="1" dirty="0">
                <a:solidFill>
                  <a:srgbClr val="FF0000"/>
                </a:solidFill>
              </a:rPr>
              <a:t>0</a:t>
            </a:r>
            <a:r>
              <a:rPr lang="en-US" sz="2800" b="1" dirty="0" smtClean="0">
                <a:solidFill>
                  <a:srgbClr val="FF0000"/>
                </a:solidFill>
              </a:rPr>
              <a:t>0 UTC</a:t>
            </a:r>
            <a:endParaRPr lang="en-US" sz="2800" b="1" dirty="0">
              <a:solidFill>
                <a:srgbClr val="FF0000"/>
              </a:solidFill>
            </a:endParaRPr>
          </a:p>
        </p:txBody>
      </p:sp>
      <p:sp>
        <p:nvSpPr>
          <p:cNvPr id="5" name="TextBox 4"/>
          <p:cNvSpPr txBox="1"/>
          <p:nvPr/>
        </p:nvSpPr>
        <p:spPr>
          <a:xfrm>
            <a:off x="292048" y="1033580"/>
            <a:ext cx="1482995" cy="523220"/>
          </a:xfrm>
          <a:prstGeom prst="rect">
            <a:avLst/>
          </a:prstGeom>
          <a:noFill/>
        </p:spPr>
        <p:txBody>
          <a:bodyPr wrap="square" rtlCol="0">
            <a:spAutoFit/>
          </a:bodyPr>
          <a:lstStyle/>
          <a:p>
            <a:r>
              <a:rPr lang="en-US" sz="2800" b="1" dirty="0" smtClean="0">
                <a:solidFill>
                  <a:srgbClr val="FF0000"/>
                </a:solidFill>
              </a:rPr>
              <a:t>Radar</a:t>
            </a:r>
            <a:endParaRPr lang="en-US" sz="2800" b="1" dirty="0">
              <a:solidFill>
                <a:srgbClr val="FF0000"/>
              </a:solidFill>
            </a:endParaRPr>
          </a:p>
        </p:txBody>
      </p:sp>
      <p:sp>
        <p:nvSpPr>
          <p:cNvPr id="6" name="TextBox 5"/>
          <p:cNvSpPr txBox="1"/>
          <p:nvPr/>
        </p:nvSpPr>
        <p:spPr>
          <a:xfrm>
            <a:off x="4802979" y="1033580"/>
            <a:ext cx="3870201" cy="523220"/>
          </a:xfrm>
          <a:prstGeom prst="rect">
            <a:avLst/>
          </a:prstGeom>
          <a:noFill/>
        </p:spPr>
        <p:txBody>
          <a:bodyPr wrap="square" rtlCol="0">
            <a:spAutoFit/>
          </a:bodyPr>
          <a:lstStyle/>
          <a:p>
            <a:r>
              <a:rPr lang="en-US" sz="2800" b="1" dirty="0" smtClean="0">
                <a:solidFill>
                  <a:srgbClr val="FF0000"/>
                </a:solidFill>
              </a:rPr>
              <a:t>Model Reflectivity  15h</a:t>
            </a:r>
            <a:endParaRPr lang="en-US" sz="2800" b="1" dirty="0">
              <a:solidFill>
                <a:srgbClr val="FF0000"/>
              </a:solidFill>
            </a:endParaRPr>
          </a:p>
        </p:txBody>
      </p:sp>
      <p:pic>
        <p:nvPicPr>
          <p:cNvPr id="7" name="Picture 6" descr="071315_ref15_mem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003" y="1510196"/>
            <a:ext cx="4542155" cy="3329940"/>
          </a:xfrm>
          <a:prstGeom prst="rect">
            <a:avLst/>
          </a:prstGeom>
        </p:spPr>
      </p:pic>
    </p:spTree>
    <p:extLst>
      <p:ext uri="{BB962C8B-B14F-4D97-AF65-F5344CB8AC3E}">
        <p14:creationId xmlns:p14="http://schemas.microsoft.com/office/powerpoint/2010/main" val="22418959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_missvly_2015071318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37" y="1565526"/>
            <a:ext cx="4368800" cy="3276600"/>
          </a:xfrm>
          <a:prstGeom prst="rect">
            <a:avLst/>
          </a:prstGeom>
        </p:spPr>
      </p:pic>
      <p:sp>
        <p:nvSpPr>
          <p:cNvPr id="3" name="TextBox 2"/>
          <p:cNvSpPr txBox="1"/>
          <p:nvPr/>
        </p:nvSpPr>
        <p:spPr>
          <a:xfrm>
            <a:off x="3403600" y="107315"/>
            <a:ext cx="2585368" cy="646331"/>
          </a:xfrm>
          <a:prstGeom prst="rect">
            <a:avLst/>
          </a:prstGeom>
          <a:noFill/>
        </p:spPr>
        <p:txBody>
          <a:bodyPr wrap="square" rtlCol="0">
            <a:spAutoFit/>
          </a:bodyPr>
          <a:lstStyle/>
          <a:p>
            <a:r>
              <a:rPr lang="en-US" sz="3600" b="1" dirty="0">
                <a:solidFill>
                  <a:srgbClr val="FF0000"/>
                </a:solidFill>
              </a:rPr>
              <a:t>1</a:t>
            </a:r>
            <a:r>
              <a:rPr lang="en-US" sz="3600" b="1" dirty="0" smtClean="0">
                <a:solidFill>
                  <a:srgbClr val="FF0000"/>
                </a:solidFill>
              </a:rPr>
              <a:t>3 July 2015</a:t>
            </a:r>
            <a:endParaRPr lang="en-US" sz="3600" b="1" dirty="0">
              <a:solidFill>
                <a:srgbClr val="FF0000"/>
              </a:solidFill>
            </a:endParaRPr>
          </a:p>
        </p:txBody>
      </p:sp>
      <p:sp>
        <p:nvSpPr>
          <p:cNvPr id="4" name="TextBox 3"/>
          <p:cNvSpPr txBox="1"/>
          <p:nvPr/>
        </p:nvSpPr>
        <p:spPr>
          <a:xfrm>
            <a:off x="3837940" y="5080000"/>
            <a:ext cx="1920128" cy="523220"/>
          </a:xfrm>
          <a:prstGeom prst="rect">
            <a:avLst/>
          </a:prstGeom>
          <a:noFill/>
        </p:spPr>
        <p:txBody>
          <a:bodyPr wrap="square" rtlCol="0">
            <a:spAutoFit/>
          </a:bodyPr>
          <a:lstStyle/>
          <a:p>
            <a:r>
              <a:rPr lang="en-US" sz="2800" b="1" dirty="0" smtClean="0">
                <a:solidFill>
                  <a:srgbClr val="FF0000"/>
                </a:solidFill>
              </a:rPr>
              <a:t>18:</a:t>
            </a:r>
            <a:r>
              <a:rPr lang="en-US" sz="2800" b="1" dirty="0">
                <a:solidFill>
                  <a:srgbClr val="FF0000"/>
                </a:solidFill>
              </a:rPr>
              <a:t>0</a:t>
            </a:r>
            <a:r>
              <a:rPr lang="en-US" sz="2800" b="1" dirty="0" smtClean="0">
                <a:solidFill>
                  <a:srgbClr val="FF0000"/>
                </a:solidFill>
              </a:rPr>
              <a:t>0 UTC</a:t>
            </a:r>
            <a:endParaRPr lang="en-US" sz="2800" b="1" dirty="0">
              <a:solidFill>
                <a:srgbClr val="FF0000"/>
              </a:solidFill>
            </a:endParaRPr>
          </a:p>
        </p:txBody>
      </p:sp>
      <p:sp>
        <p:nvSpPr>
          <p:cNvPr id="5" name="TextBox 4"/>
          <p:cNvSpPr txBox="1"/>
          <p:nvPr/>
        </p:nvSpPr>
        <p:spPr>
          <a:xfrm>
            <a:off x="319721" y="1055985"/>
            <a:ext cx="1383166" cy="523220"/>
          </a:xfrm>
          <a:prstGeom prst="rect">
            <a:avLst/>
          </a:prstGeom>
          <a:noFill/>
        </p:spPr>
        <p:txBody>
          <a:bodyPr wrap="square" rtlCol="0">
            <a:spAutoFit/>
          </a:bodyPr>
          <a:lstStyle/>
          <a:p>
            <a:r>
              <a:rPr lang="en-US" sz="2800" b="1" dirty="0" smtClean="0">
                <a:solidFill>
                  <a:srgbClr val="FF0000"/>
                </a:solidFill>
              </a:rPr>
              <a:t>Radar</a:t>
            </a:r>
            <a:endParaRPr lang="en-US" sz="2800" b="1" dirty="0">
              <a:solidFill>
                <a:srgbClr val="FF0000"/>
              </a:solidFill>
            </a:endParaRPr>
          </a:p>
        </p:txBody>
      </p:sp>
      <p:sp>
        <p:nvSpPr>
          <p:cNvPr id="6" name="TextBox 5"/>
          <p:cNvSpPr txBox="1"/>
          <p:nvPr/>
        </p:nvSpPr>
        <p:spPr>
          <a:xfrm>
            <a:off x="4872891" y="1097030"/>
            <a:ext cx="3901308" cy="523220"/>
          </a:xfrm>
          <a:prstGeom prst="rect">
            <a:avLst/>
          </a:prstGeom>
          <a:noFill/>
        </p:spPr>
        <p:txBody>
          <a:bodyPr wrap="square" rtlCol="0">
            <a:spAutoFit/>
          </a:bodyPr>
          <a:lstStyle/>
          <a:p>
            <a:r>
              <a:rPr lang="en-US" sz="2800" b="1" dirty="0" smtClean="0">
                <a:solidFill>
                  <a:srgbClr val="FF0000"/>
                </a:solidFill>
              </a:rPr>
              <a:t>Model Reflectivity  18h</a:t>
            </a:r>
            <a:endParaRPr lang="en-US" sz="2800" b="1" dirty="0">
              <a:solidFill>
                <a:srgbClr val="FF0000"/>
              </a:solidFill>
            </a:endParaRPr>
          </a:p>
        </p:txBody>
      </p:sp>
      <p:pic>
        <p:nvPicPr>
          <p:cNvPr id="7" name="Picture 6" descr="071315_ref18_mem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602" y="1530573"/>
            <a:ext cx="4600575" cy="3359150"/>
          </a:xfrm>
          <a:prstGeom prst="rect">
            <a:avLst/>
          </a:prstGeom>
        </p:spPr>
      </p:pic>
    </p:spTree>
    <p:extLst>
      <p:ext uri="{BB962C8B-B14F-4D97-AF65-F5344CB8AC3E}">
        <p14:creationId xmlns:p14="http://schemas.microsoft.com/office/powerpoint/2010/main" val="4212186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53hi26.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3144" y="781672"/>
            <a:ext cx="5891310" cy="589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06368" y="114266"/>
            <a:ext cx="1717016" cy="584776"/>
          </a:xfrm>
          <a:prstGeom prst="rect">
            <a:avLst/>
          </a:prstGeom>
          <a:noFill/>
        </p:spPr>
        <p:txBody>
          <a:bodyPr wrap="square" rtlCol="0">
            <a:spAutoFit/>
          </a:bodyPr>
          <a:lstStyle/>
          <a:p>
            <a:r>
              <a:rPr lang="en-US" sz="3200" b="1" dirty="0" err="1" smtClean="0">
                <a:solidFill>
                  <a:srgbClr val="FF0000"/>
                </a:solidFill>
              </a:rPr>
              <a:t>Coriolis</a:t>
            </a:r>
            <a:endParaRPr lang="en-US" sz="3200" b="1" dirty="0">
              <a:solidFill>
                <a:srgbClr val="FF0000"/>
              </a:solidFill>
            </a:endParaRPr>
          </a:p>
        </p:txBody>
      </p:sp>
    </p:spTree>
    <p:extLst>
      <p:ext uri="{BB962C8B-B14F-4D97-AF65-F5344CB8AC3E}">
        <p14:creationId xmlns:p14="http://schemas.microsoft.com/office/powerpoint/2010/main" val="2665355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c_evv_201507131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996" y="690809"/>
            <a:ext cx="5935573" cy="5935573"/>
          </a:xfrm>
          <a:prstGeom prst="rect">
            <a:avLst/>
          </a:prstGeom>
          <a:ln>
            <a:solidFill>
              <a:schemeClr val="tx1"/>
            </a:solidFill>
          </a:ln>
        </p:spPr>
      </p:pic>
      <p:sp>
        <p:nvSpPr>
          <p:cNvPr id="3" name="TextBox 2"/>
          <p:cNvSpPr txBox="1"/>
          <p:nvPr/>
        </p:nvSpPr>
        <p:spPr>
          <a:xfrm>
            <a:off x="3648658" y="44478"/>
            <a:ext cx="2217810"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788795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819" y="147598"/>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pic>
        <p:nvPicPr>
          <p:cNvPr id="4" name="Picture 3" descr="mucape_mean_f018_0713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87" y="811143"/>
            <a:ext cx="7680960" cy="5376672"/>
          </a:xfrm>
          <a:prstGeom prst="rect">
            <a:avLst/>
          </a:prstGeom>
        </p:spPr>
      </p:pic>
      <p:sp>
        <p:nvSpPr>
          <p:cNvPr id="5" name="TextBox 4"/>
          <p:cNvSpPr txBox="1"/>
          <p:nvPr/>
        </p:nvSpPr>
        <p:spPr>
          <a:xfrm>
            <a:off x="2219244" y="200216"/>
            <a:ext cx="6478865" cy="523220"/>
          </a:xfrm>
          <a:prstGeom prst="rect">
            <a:avLst/>
          </a:prstGeom>
          <a:noFill/>
        </p:spPr>
        <p:txBody>
          <a:bodyPr wrap="square" rtlCol="0">
            <a:spAutoFit/>
          </a:bodyPr>
          <a:lstStyle/>
          <a:p>
            <a:r>
              <a:rPr lang="en-US" sz="2800" b="1" dirty="0" smtClean="0">
                <a:solidFill>
                  <a:srgbClr val="0000FF"/>
                </a:solidFill>
              </a:rPr>
              <a:t> Ensemble Mean MUCAPE and 6 km shear </a:t>
            </a:r>
            <a:endParaRPr lang="en-US" sz="2800" b="1" dirty="0">
              <a:solidFill>
                <a:srgbClr val="0000FF"/>
              </a:solidFill>
            </a:endParaRPr>
          </a:p>
        </p:txBody>
      </p:sp>
      <p:sp>
        <p:nvSpPr>
          <p:cNvPr id="6" name="TextBox 5"/>
          <p:cNvSpPr txBox="1"/>
          <p:nvPr/>
        </p:nvSpPr>
        <p:spPr>
          <a:xfrm>
            <a:off x="5005186" y="580380"/>
            <a:ext cx="1398254" cy="523220"/>
          </a:xfrm>
          <a:prstGeom prst="rect">
            <a:avLst/>
          </a:prstGeom>
          <a:noFill/>
        </p:spPr>
        <p:txBody>
          <a:bodyPr wrap="square" rtlCol="0">
            <a:spAutoFit/>
          </a:bodyPr>
          <a:lstStyle/>
          <a:p>
            <a:r>
              <a:rPr lang="en-US" sz="2800" b="1" dirty="0" smtClean="0">
                <a:solidFill>
                  <a:srgbClr val="0000FF"/>
                </a:solidFill>
              </a:rPr>
              <a:t>18 UTC</a:t>
            </a:r>
            <a:endParaRPr lang="en-US" sz="2800" b="1" dirty="0">
              <a:solidFill>
                <a:srgbClr val="0000FF"/>
              </a:solidFill>
            </a:endParaRPr>
          </a:p>
        </p:txBody>
      </p:sp>
    </p:spTree>
    <p:extLst>
      <p:ext uri="{BB962C8B-B14F-4D97-AF65-F5344CB8AC3E}">
        <p14:creationId xmlns:p14="http://schemas.microsoft.com/office/powerpoint/2010/main" val="4339416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ens_ilx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144000" cy="5962983"/>
          </a:xfrm>
          <a:prstGeom prst="rect">
            <a:avLst/>
          </a:prstGeom>
        </p:spPr>
      </p:pic>
      <p:sp>
        <p:nvSpPr>
          <p:cNvPr id="3" name="TextBox 2"/>
          <p:cNvSpPr txBox="1"/>
          <p:nvPr/>
        </p:nvSpPr>
        <p:spPr>
          <a:xfrm>
            <a:off x="2217812" y="123455"/>
            <a:ext cx="1806443" cy="461665"/>
          </a:xfrm>
          <a:prstGeom prst="rect">
            <a:avLst/>
          </a:prstGeom>
          <a:noFill/>
        </p:spPr>
        <p:txBody>
          <a:bodyPr wrap="square" rtlCol="0">
            <a:spAutoFit/>
          </a:bodyPr>
          <a:lstStyle/>
          <a:p>
            <a:r>
              <a:rPr lang="en-US" sz="2400" b="1" dirty="0" smtClean="0">
                <a:solidFill>
                  <a:srgbClr val="FF0000"/>
                </a:solidFill>
              </a:rPr>
              <a:t>ILX 18 UTC</a:t>
            </a:r>
            <a:endParaRPr lang="en-US" sz="2400" b="1" dirty="0">
              <a:solidFill>
                <a:srgbClr val="FF0000"/>
              </a:solidFill>
            </a:endParaRPr>
          </a:p>
        </p:txBody>
      </p:sp>
    </p:spTree>
    <p:extLst>
      <p:ext uri="{BB962C8B-B14F-4D97-AF65-F5344CB8AC3E}">
        <p14:creationId xmlns:p14="http://schemas.microsoft.com/office/powerpoint/2010/main" val="17491699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ens_iln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9144000" cy="5970896"/>
          </a:xfrm>
          <a:prstGeom prst="rect">
            <a:avLst/>
          </a:prstGeom>
        </p:spPr>
      </p:pic>
      <p:sp>
        <p:nvSpPr>
          <p:cNvPr id="3" name="TextBox 2"/>
          <p:cNvSpPr txBox="1"/>
          <p:nvPr/>
        </p:nvSpPr>
        <p:spPr>
          <a:xfrm>
            <a:off x="2217812" y="123455"/>
            <a:ext cx="1806443" cy="461665"/>
          </a:xfrm>
          <a:prstGeom prst="rect">
            <a:avLst/>
          </a:prstGeom>
          <a:noFill/>
        </p:spPr>
        <p:txBody>
          <a:bodyPr wrap="square" rtlCol="0">
            <a:spAutoFit/>
          </a:bodyPr>
          <a:lstStyle/>
          <a:p>
            <a:r>
              <a:rPr lang="en-US" sz="2400" b="1" dirty="0" smtClean="0">
                <a:solidFill>
                  <a:srgbClr val="FF0000"/>
                </a:solidFill>
              </a:rPr>
              <a:t>ILN 18 UTC</a:t>
            </a:r>
            <a:endParaRPr lang="en-US" sz="2400" b="1" dirty="0">
              <a:solidFill>
                <a:srgbClr val="FF0000"/>
              </a:solidFill>
            </a:endParaRPr>
          </a:p>
        </p:txBody>
      </p:sp>
    </p:spTree>
    <p:extLst>
      <p:ext uri="{BB962C8B-B14F-4D97-AF65-F5344CB8AC3E}">
        <p14:creationId xmlns:p14="http://schemas.microsoft.com/office/powerpoint/2010/main" val="41330296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71318.72426.skewt.par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0"/>
            <a:ext cx="8572500" cy="6858000"/>
          </a:xfrm>
          <a:prstGeom prst="rect">
            <a:avLst/>
          </a:prstGeom>
        </p:spPr>
      </p:pic>
    </p:spTree>
    <p:extLst>
      <p:ext uri="{BB962C8B-B14F-4D97-AF65-F5344CB8AC3E}">
        <p14:creationId xmlns:p14="http://schemas.microsoft.com/office/powerpoint/2010/main" val="4167675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_missvly_2015071321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77" y="1572868"/>
            <a:ext cx="4368800" cy="3276600"/>
          </a:xfrm>
          <a:prstGeom prst="rect">
            <a:avLst/>
          </a:prstGeom>
        </p:spPr>
      </p:pic>
      <p:sp>
        <p:nvSpPr>
          <p:cNvPr id="3" name="TextBox 2"/>
          <p:cNvSpPr txBox="1"/>
          <p:nvPr/>
        </p:nvSpPr>
        <p:spPr>
          <a:xfrm>
            <a:off x="3403600" y="107315"/>
            <a:ext cx="2628662" cy="646331"/>
          </a:xfrm>
          <a:prstGeom prst="rect">
            <a:avLst/>
          </a:prstGeom>
          <a:noFill/>
        </p:spPr>
        <p:txBody>
          <a:bodyPr wrap="square" rtlCol="0">
            <a:spAutoFit/>
          </a:bodyPr>
          <a:lstStyle/>
          <a:p>
            <a:r>
              <a:rPr lang="en-US" sz="3600" b="1" dirty="0">
                <a:solidFill>
                  <a:srgbClr val="FF0000"/>
                </a:solidFill>
              </a:rPr>
              <a:t>1</a:t>
            </a:r>
            <a:r>
              <a:rPr lang="en-US" sz="3600" b="1" dirty="0" smtClean="0">
                <a:solidFill>
                  <a:srgbClr val="FF0000"/>
                </a:solidFill>
              </a:rPr>
              <a:t>3 July 2015</a:t>
            </a:r>
            <a:endParaRPr lang="en-US" sz="3600" b="1" dirty="0">
              <a:solidFill>
                <a:srgbClr val="FF0000"/>
              </a:solidFill>
            </a:endParaRPr>
          </a:p>
        </p:txBody>
      </p:sp>
      <p:sp>
        <p:nvSpPr>
          <p:cNvPr id="4" name="TextBox 3"/>
          <p:cNvSpPr txBox="1"/>
          <p:nvPr/>
        </p:nvSpPr>
        <p:spPr>
          <a:xfrm>
            <a:off x="3837940" y="5080000"/>
            <a:ext cx="1775816" cy="523220"/>
          </a:xfrm>
          <a:prstGeom prst="rect">
            <a:avLst/>
          </a:prstGeom>
          <a:noFill/>
        </p:spPr>
        <p:txBody>
          <a:bodyPr wrap="square" rtlCol="0">
            <a:spAutoFit/>
          </a:bodyPr>
          <a:lstStyle/>
          <a:p>
            <a:r>
              <a:rPr lang="en-US" sz="2800" b="1" dirty="0" smtClean="0">
                <a:solidFill>
                  <a:srgbClr val="FF0000"/>
                </a:solidFill>
              </a:rPr>
              <a:t>21:</a:t>
            </a:r>
            <a:r>
              <a:rPr lang="en-US" sz="2800" b="1" dirty="0">
                <a:solidFill>
                  <a:srgbClr val="FF0000"/>
                </a:solidFill>
              </a:rPr>
              <a:t>0</a:t>
            </a:r>
            <a:r>
              <a:rPr lang="en-US" sz="2800" b="1" dirty="0" smtClean="0">
                <a:solidFill>
                  <a:srgbClr val="FF0000"/>
                </a:solidFill>
              </a:rPr>
              <a:t>0 UTC</a:t>
            </a:r>
            <a:endParaRPr lang="en-US" sz="2800" b="1" dirty="0">
              <a:solidFill>
                <a:srgbClr val="FF0000"/>
              </a:solidFill>
            </a:endParaRPr>
          </a:p>
        </p:txBody>
      </p:sp>
      <p:sp>
        <p:nvSpPr>
          <p:cNvPr id="5" name="TextBox 4"/>
          <p:cNvSpPr txBox="1"/>
          <p:nvPr/>
        </p:nvSpPr>
        <p:spPr>
          <a:xfrm>
            <a:off x="322990" y="1046252"/>
            <a:ext cx="1553072" cy="523220"/>
          </a:xfrm>
          <a:prstGeom prst="rect">
            <a:avLst/>
          </a:prstGeom>
          <a:noFill/>
        </p:spPr>
        <p:txBody>
          <a:bodyPr wrap="square" rtlCol="0">
            <a:spAutoFit/>
          </a:bodyPr>
          <a:lstStyle/>
          <a:p>
            <a:r>
              <a:rPr lang="en-US" sz="2800" b="1" dirty="0" smtClean="0">
                <a:solidFill>
                  <a:srgbClr val="FF0000"/>
                </a:solidFill>
              </a:rPr>
              <a:t>Radar</a:t>
            </a:r>
            <a:endParaRPr lang="en-US" sz="2800" b="1" dirty="0">
              <a:solidFill>
                <a:srgbClr val="FF0000"/>
              </a:solidFill>
            </a:endParaRPr>
          </a:p>
        </p:txBody>
      </p:sp>
      <p:sp>
        <p:nvSpPr>
          <p:cNvPr id="6" name="TextBox 5"/>
          <p:cNvSpPr txBox="1"/>
          <p:nvPr/>
        </p:nvSpPr>
        <p:spPr>
          <a:xfrm>
            <a:off x="4840134" y="1046252"/>
            <a:ext cx="3732028" cy="523220"/>
          </a:xfrm>
          <a:prstGeom prst="rect">
            <a:avLst/>
          </a:prstGeom>
          <a:noFill/>
        </p:spPr>
        <p:txBody>
          <a:bodyPr wrap="square" rtlCol="0">
            <a:spAutoFit/>
          </a:bodyPr>
          <a:lstStyle/>
          <a:p>
            <a:r>
              <a:rPr lang="en-US" sz="2800" b="1" dirty="0" smtClean="0">
                <a:solidFill>
                  <a:srgbClr val="FF0000"/>
                </a:solidFill>
              </a:rPr>
              <a:t>Model Reflectivity  21h</a:t>
            </a:r>
            <a:endParaRPr lang="en-US" sz="2800" b="1" dirty="0">
              <a:solidFill>
                <a:srgbClr val="FF0000"/>
              </a:solidFill>
            </a:endParaRPr>
          </a:p>
        </p:txBody>
      </p:sp>
      <p:pic>
        <p:nvPicPr>
          <p:cNvPr id="7" name="Picture 6" descr="071315_ref21_mem6.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63" y="1537913"/>
            <a:ext cx="4571365" cy="3344545"/>
          </a:xfrm>
          <a:prstGeom prst="rect">
            <a:avLst/>
          </a:prstGeom>
        </p:spPr>
      </p:pic>
    </p:spTree>
    <p:extLst>
      <p:ext uri="{BB962C8B-B14F-4D97-AF65-F5344CB8AC3E}">
        <p14:creationId xmlns:p14="http://schemas.microsoft.com/office/powerpoint/2010/main" val="21069303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ref24_mem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651" y="1560719"/>
            <a:ext cx="4615180" cy="3359150"/>
          </a:xfrm>
          <a:prstGeom prst="rect">
            <a:avLst/>
          </a:prstGeom>
        </p:spPr>
      </p:pic>
      <p:sp>
        <p:nvSpPr>
          <p:cNvPr id="3" name="TextBox 2"/>
          <p:cNvSpPr txBox="1"/>
          <p:nvPr/>
        </p:nvSpPr>
        <p:spPr>
          <a:xfrm>
            <a:off x="3403599" y="107315"/>
            <a:ext cx="2845131" cy="646331"/>
          </a:xfrm>
          <a:prstGeom prst="rect">
            <a:avLst/>
          </a:prstGeom>
          <a:noFill/>
        </p:spPr>
        <p:txBody>
          <a:bodyPr wrap="square" rtlCol="0">
            <a:spAutoFit/>
          </a:bodyPr>
          <a:lstStyle/>
          <a:p>
            <a:r>
              <a:rPr lang="en-US" sz="3600" b="1" dirty="0">
                <a:solidFill>
                  <a:srgbClr val="FF0000"/>
                </a:solidFill>
              </a:rPr>
              <a:t>1</a:t>
            </a:r>
            <a:r>
              <a:rPr lang="en-US" sz="3600" b="1" dirty="0" smtClean="0">
                <a:solidFill>
                  <a:srgbClr val="FF0000"/>
                </a:solidFill>
              </a:rPr>
              <a:t>3 July 2015</a:t>
            </a:r>
            <a:endParaRPr lang="en-US" sz="3600" b="1" dirty="0">
              <a:solidFill>
                <a:srgbClr val="FF0000"/>
              </a:solidFill>
            </a:endParaRPr>
          </a:p>
        </p:txBody>
      </p:sp>
      <p:sp>
        <p:nvSpPr>
          <p:cNvPr id="4" name="TextBox 3"/>
          <p:cNvSpPr txBox="1"/>
          <p:nvPr/>
        </p:nvSpPr>
        <p:spPr>
          <a:xfrm>
            <a:off x="4840135" y="1056493"/>
            <a:ext cx="3746458" cy="523220"/>
          </a:xfrm>
          <a:prstGeom prst="rect">
            <a:avLst/>
          </a:prstGeom>
          <a:noFill/>
        </p:spPr>
        <p:txBody>
          <a:bodyPr wrap="square" rtlCol="0">
            <a:spAutoFit/>
          </a:bodyPr>
          <a:lstStyle/>
          <a:p>
            <a:r>
              <a:rPr lang="en-US" sz="2800" b="1" dirty="0" smtClean="0">
                <a:solidFill>
                  <a:srgbClr val="FF0000"/>
                </a:solidFill>
              </a:rPr>
              <a:t>Model Reflectivity  24h</a:t>
            </a:r>
            <a:endParaRPr lang="en-US" sz="2800" b="1" dirty="0">
              <a:solidFill>
                <a:srgbClr val="FF0000"/>
              </a:solidFill>
            </a:endParaRPr>
          </a:p>
        </p:txBody>
      </p:sp>
      <p:sp>
        <p:nvSpPr>
          <p:cNvPr id="5" name="TextBox 4"/>
          <p:cNvSpPr txBox="1"/>
          <p:nvPr/>
        </p:nvSpPr>
        <p:spPr>
          <a:xfrm>
            <a:off x="3837939" y="5080000"/>
            <a:ext cx="1833541" cy="523220"/>
          </a:xfrm>
          <a:prstGeom prst="rect">
            <a:avLst/>
          </a:prstGeom>
          <a:noFill/>
        </p:spPr>
        <p:txBody>
          <a:bodyPr wrap="square" rtlCol="0">
            <a:spAutoFit/>
          </a:bodyPr>
          <a:lstStyle/>
          <a:p>
            <a:r>
              <a:rPr lang="en-US" sz="2800" b="1" dirty="0" smtClean="0">
                <a:solidFill>
                  <a:srgbClr val="FF0000"/>
                </a:solidFill>
              </a:rPr>
              <a:t>00:</a:t>
            </a:r>
            <a:r>
              <a:rPr lang="en-US" sz="2800" b="1" dirty="0">
                <a:solidFill>
                  <a:srgbClr val="FF0000"/>
                </a:solidFill>
              </a:rPr>
              <a:t>0</a:t>
            </a:r>
            <a:r>
              <a:rPr lang="en-US" sz="2800" b="1" dirty="0" smtClean="0">
                <a:solidFill>
                  <a:srgbClr val="FF0000"/>
                </a:solidFill>
              </a:rPr>
              <a:t>0 UTC</a:t>
            </a:r>
            <a:endParaRPr lang="en-US" sz="2800" b="1" dirty="0">
              <a:solidFill>
                <a:srgbClr val="FF0000"/>
              </a:solidFill>
            </a:endParaRPr>
          </a:p>
        </p:txBody>
      </p:sp>
      <p:sp>
        <p:nvSpPr>
          <p:cNvPr id="6" name="TextBox 5"/>
          <p:cNvSpPr txBox="1"/>
          <p:nvPr/>
        </p:nvSpPr>
        <p:spPr>
          <a:xfrm>
            <a:off x="311337" y="1076320"/>
            <a:ext cx="1507000" cy="523220"/>
          </a:xfrm>
          <a:prstGeom prst="rect">
            <a:avLst/>
          </a:prstGeom>
          <a:noFill/>
        </p:spPr>
        <p:txBody>
          <a:bodyPr wrap="square" rtlCol="0">
            <a:spAutoFit/>
          </a:bodyPr>
          <a:lstStyle/>
          <a:p>
            <a:r>
              <a:rPr lang="en-US" sz="2800" b="1" dirty="0" smtClean="0">
                <a:solidFill>
                  <a:srgbClr val="FF0000"/>
                </a:solidFill>
              </a:rPr>
              <a:t>Radar</a:t>
            </a:r>
            <a:endParaRPr lang="en-US" sz="2800" b="1" dirty="0">
              <a:solidFill>
                <a:srgbClr val="FF0000"/>
              </a:solidFill>
            </a:endParaRPr>
          </a:p>
        </p:txBody>
      </p:sp>
      <p:pic>
        <p:nvPicPr>
          <p:cNvPr id="7" name="Picture 6" descr="cent_missvly_2015071400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57" y="1579713"/>
            <a:ext cx="4368800" cy="3276600"/>
          </a:xfrm>
          <a:prstGeom prst="rect">
            <a:avLst/>
          </a:prstGeom>
        </p:spPr>
      </p:pic>
    </p:spTree>
    <p:extLst>
      <p:ext uri="{BB962C8B-B14F-4D97-AF65-F5344CB8AC3E}">
        <p14:creationId xmlns:p14="http://schemas.microsoft.com/office/powerpoint/2010/main" val="15734505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600" y="34072"/>
            <a:ext cx="2700818" cy="646331"/>
          </a:xfrm>
          <a:prstGeom prst="rect">
            <a:avLst/>
          </a:prstGeom>
          <a:noFill/>
        </p:spPr>
        <p:txBody>
          <a:bodyPr wrap="square" rtlCol="0">
            <a:spAutoFit/>
          </a:bodyPr>
          <a:lstStyle/>
          <a:p>
            <a:r>
              <a:rPr lang="en-US" sz="3600" b="1" dirty="0" smtClean="0">
                <a:solidFill>
                  <a:srgbClr val="FF0000"/>
                </a:solidFill>
              </a:rPr>
              <a:t>13 July 2015</a:t>
            </a:r>
            <a:endParaRPr lang="en-US" sz="3600" b="1" dirty="0">
              <a:solidFill>
                <a:srgbClr val="FF0000"/>
              </a:solidFill>
            </a:endParaRPr>
          </a:p>
        </p:txBody>
      </p:sp>
      <p:sp>
        <p:nvSpPr>
          <p:cNvPr id="5" name="TextBox 4"/>
          <p:cNvSpPr txBox="1"/>
          <p:nvPr/>
        </p:nvSpPr>
        <p:spPr>
          <a:xfrm>
            <a:off x="1952917" y="678689"/>
            <a:ext cx="5897682" cy="523220"/>
          </a:xfrm>
          <a:prstGeom prst="rect">
            <a:avLst/>
          </a:prstGeom>
          <a:noFill/>
        </p:spPr>
        <p:txBody>
          <a:bodyPr wrap="square" rtlCol="0">
            <a:spAutoFit/>
          </a:bodyPr>
          <a:lstStyle/>
          <a:p>
            <a:r>
              <a:rPr lang="en-US" sz="2800" b="1" dirty="0" smtClean="0">
                <a:solidFill>
                  <a:srgbClr val="0000FF"/>
                </a:solidFill>
              </a:rPr>
              <a:t>06 h forecast   6 Ensemble Members</a:t>
            </a:r>
            <a:endParaRPr lang="en-US" sz="2800" b="1" dirty="0">
              <a:solidFill>
                <a:srgbClr val="0000FF"/>
              </a:solidFill>
            </a:endParaRPr>
          </a:p>
        </p:txBody>
      </p:sp>
      <p:pic>
        <p:nvPicPr>
          <p:cNvPr id="3" name="Picture 2" descr="071315_ref6_0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1117600"/>
            <a:ext cx="9029700" cy="4622800"/>
          </a:xfrm>
          <a:prstGeom prst="rect">
            <a:avLst/>
          </a:prstGeom>
        </p:spPr>
      </p:pic>
    </p:spTree>
    <p:extLst>
      <p:ext uri="{BB962C8B-B14F-4D97-AF65-F5344CB8AC3E}">
        <p14:creationId xmlns:p14="http://schemas.microsoft.com/office/powerpoint/2010/main" val="2679158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ref6_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6500"/>
            <a:ext cx="9144000" cy="4442739"/>
          </a:xfrm>
          <a:prstGeom prst="rect">
            <a:avLst/>
          </a:prstGeom>
        </p:spPr>
      </p:pic>
      <p:sp>
        <p:nvSpPr>
          <p:cNvPr id="4" name="TextBox 3"/>
          <p:cNvSpPr txBox="1"/>
          <p:nvPr/>
        </p:nvSpPr>
        <p:spPr>
          <a:xfrm>
            <a:off x="3403600" y="34072"/>
            <a:ext cx="2700818" cy="646331"/>
          </a:xfrm>
          <a:prstGeom prst="rect">
            <a:avLst/>
          </a:prstGeom>
          <a:noFill/>
        </p:spPr>
        <p:txBody>
          <a:bodyPr wrap="square" rtlCol="0">
            <a:spAutoFit/>
          </a:bodyPr>
          <a:lstStyle/>
          <a:p>
            <a:r>
              <a:rPr lang="en-US" sz="3600" b="1" dirty="0" smtClean="0">
                <a:solidFill>
                  <a:srgbClr val="FF0000"/>
                </a:solidFill>
              </a:rPr>
              <a:t>13 July 2015</a:t>
            </a:r>
            <a:endParaRPr lang="en-US" sz="3600" b="1" dirty="0">
              <a:solidFill>
                <a:srgbClr val="FF0000"/>
              </a:solidFill>
            </a:endParaRPr>
          </a:p>
        </p:txBody>
      </p:sp>
      <p:sp>
        <p:nvSpPr>
          <p:cNvPr id="5" name="TextBox 4"/>
          <p:cNvSpPr txBox="1"/>
          <p:nvPr/>
        </p:nvSpPr>
        <p:spPr>
          <a:xfrm>
            <a:off x="1952917" y="678689"/>
            <a:ext cx="5897682" cy="523220"/>
          </a:xfrm>
          <a:prstGeom prst="rect">
            <a:avLst/>
          </a:prstGeom>
          <a:noFill/>
        </p:spPr>
        <p:txBody>
          <a:bodyPr wrap="square" rtlCol="0">
            <a:spAutoFit/>
          </a:bodyPr>
          <a:lstStyle/>
          <a:p>
            <a:r>
              <a:rPr lang="en-US" sz="2800" b="1" dirty="0" smtClean="0">
                <a:solidFill>
                  <a:srgbClr val="0000FF"/>
                </a:solidFill>
              </a:rPr>
              <a:t>12 h forecast   6 Ensemble Members</a:t>
            </a:r>
            <a:endParaRPr lang="en-US" sz="2800" b="1" dirty="0">
              <a:solidFill>
                <a:srgbClr val="0000FF"/>
              </a:solidFill>
            </a:endParaRPr>
          </a:p>
        </p:txBody>
      </p:sp>
    </p:spTree>
    <p:extLst>
      <p:ext uri="{BB962C8B-B14F-4D97-AF65-F5344CB8AC3E}">
        <p14:creationId xmlns:p14="http://schemas.microsoft.com/office/powerpoint/2010/main" val="1261954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ref6_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100"/>
            <a:ext cx="9144000" cy="4480656"/>
          </a:xfrm>
          <a:prstGeom prst="rect">
            <a:avLst/>
          </a:prstGeom>
        </p:spPr>
      </p:pic>
      <p:sp>
        <p:nvSpPr>
          <p:cNvPr id="4" name="TextBox 3"/>
          <p:cNvSpPr txBox="1"/>
          <p:nvPr/>
        </p:nvSpPr>
        <p:spPr>
          <a:xfrm>
            <a:off x="3385714" y="34072"/>
            <a:ext cx="2700818" cy="646331"/>
          </a:xfrm>
          <a:prstGeom prst="rect">
            <a:avLst/>
          </a:prstGeom>
          <a:noFill/>
        </p:spPr>
        <p:txBody>
          <a:bodyPr wrap="square" rtlCol="0">
            <a:spAutoFit/>
          </a:bodyPr>
          <a:lstStyle/>
          <a:p>
            <a:r>
              <a:rPr lang="en-US" sz="3600" b="1" dirty="0" smtClean="0">
                <a:solidFill>
                  <a:srgbClr val="FF0000"/>
                </a:solidFill>
              </a:rPr>
              <a:t>13 July 2015</a:t>
            </a:r>
            <a:endParaRPr lang="en-US" sz="3600" b="1" dirty="0">
              <a:solidFill>
                <a:srgbClr val="FF0000"/>
              </a:solidFill>
            </a:endParaRPr>
          </a:p>
        </p:txBody>
      </p:sp>
      <p:sp>
        <p:nvSpPr>
          <p:cNvPr id="5" name="TextBox 4"/>
          <p:cNvSpPr txBox="1"/>
          <p:nvPr/>
        </p:nvSpPr>
        <p:spPr>
          <a:xfrm>
            <a:off x="1952917" y="678689"/>
            <a:ext cx="5897682" cy="523220"/>
          </a:xfrm>
          <a:prstGeom prst="rect">
            <a:avLst/>
          </a:prstGeom>
          <a:noFill/>
        </p:spPr>
        <p:txBody>
          <a:bodyPr wrap="square" rtlCol="0">
            <a:spAutoFit/>
          </a:bodyPr>
          <a:lstStyle/>
          <a:p>
            <a:r>
              <a:rPr lang="en-US" sz="2800" b="1" dirty="0" smtClean="0">
                <a:solidFill>
                  <a:srgbClr val="0000FF"/>
                </a:solidFill>
              </a:rPr>
              <a:t>18 h forecast   6 Ensemble Members</a:t>
            </a:r>
            <a:endParaRPr lang="en-US" sz="2800" b="1" dirty="0">
              <a:solidFill>
                <a:srgbClr val="0000FF"/>
              </a:solidFill>
            </a:endParaRPr>
          </a:p>
        </p:txBody>
      </p:sp>
    </p:spTree>
    <p:extLst>
      <p:ext uri="{BB962C8B-B14F-4D97-AF65-F5344CB8AC3E}">
        <p14:creationId xmlns:p14="http://schemas.microsoft.com/office/powerpoint/2010/main" val="37476934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c09f033.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0" y="302241"/>
            <a:ext cx="654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3826512830"/>
              </p:ext>
            </p:extLst>
          </p:nvPr>
        </p:nvGraphicFramePr>
        <p:xfrm>
          <a:off x="2195730" y="5139645"/>
          <a:ext cx="5440362" cy="1304925"/>
        </p:xfrm>
        <a:graphic>
          <a:graphicData uri="http://schemas.openxmlformats.org/presentationml/2006/ole">
            <mc:AlternateContent xmlns:mc="http://schemas.openxmlformats.org/markup-compatibility/2006">
              <mc:Choice xmlns:v="urn:schemas-microsoft-com:vml" Requires="v">
                <p:oleObj spid="_x0000_s33796" name="Equation" r:id="rId5" imgW="1854200" imgH="444500" progId="Equation.DSMT4">
                  <p:embed/>
                </p:oleObj>
              </mc:Choice>
              <mc:Fallback>
                <p:oleObj name="Equation" r:id="rId5" imgW="1854200" imgH="4445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0" y="5139645"/>
                        <a:ext cx="5440362"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60740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ref6_2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9144000" cy="4504906"/>
          </a:xfrm>
          <a:prstGeom prst="rect">
            <a:avLst/>
          </a:prstGeom>
        </p:spPr>
      </p:pic>
      <p:sp>
        <p:nvSpPr>
          <p:cNvPr id="4" name="TextBox 3"/>
          <p:cNvSpPr txBox="1"/>
          <p:nvPr/>
        </p:nvSpPr>
        <p:spPr>
          <a:xfrm>
            <a:off x="3403600" y="34072"/>
            <a:ext cx="2700818" cy="646331"/>
          </a:xfrm>
          <a:prstGeom prst="rect">
            <a:avLst/>
          </a:prstGeom>
          <a:noFill/>
        </p:spPr>
        <p:txBody>
          <a:bodyPr wrap="square" rtlCol="0">
            <a:spAutoFit/>
          </a:bodyPr>
          <a:lstStyle/>
          <a:p>
            <a:r>
              <a:rPr lang="en-US" sz="3600" b="1" dirty="0" smtClean="0">
                <a:solidFill>
                  <a:srgbClr val="FF0000"/>
                </a:solidFill>
              </a:rPr>
              <a:t>13 July 2015</a:t>
            </a:r>
            <a:endParaRPr lang="en-US" sz="3600" b="1" dirty="0">
              <a:solidFill>
                <a:srgbClr val="FF0000"/>
              </a:solidFill>
            </a:endParaRPr>
          </a:p>
        </p:txBody>
      </p:sp>
      <p:sp>
        <p:nvSpPr>
          <p:cNvPr id="5" name="TextBox 4"/>
          <p:cNvSpPr txBox="1"/>
          <p:nvPr/>
        </p:nvSpPr>
        <p:spPr>
          <a:xfrm>
            <a:off x="1952917" y="678689"/>
            <a:ext cx="5897682" cy="523220"/>
          </a:xfrm>
          <a:prstGeom prst="rect">
            <a:avLst/>
          </a:prstGeom>
          <a:noFill/>
        </p:spPr>
        <p:txBody>
          <a:bodyPr wrap="square" rtlCol="0">
            <a:spAutoFit/>
          </a:bodyPr>
          <a:lstStyle/>
          <a:p>
            <a:r>
              <a:rPr lang="en-US" sz="2800" b="1" dirty="0" smtClean="0">
                <a:solidFill>
                  <a:srgbClr val="0000FF"/>
                </a:solidFill>
              </a:rPr>
              <a:t>24 h forecast   6 Ensemble Members</a:t>
            </a:r>
            <a:endParaRPr lang="en-US" sz="2800" b="1" dirty="0">
              <a:solidFill>
                <a:srgbClr val="0000FF"/>
              </a:solidFill>
            </a:endParaRPr>
          </a:p>
        </p:txBody>
      </p:sp>
    </p:spTree>
    <p:extLst>
      <p:ext uri="{BB962C8B-B14F-4D97-AF65-F5344CB8AC3E}">
        <p14:creationId xmlns:p14="http://schemas.microsoft.com/office/powerpoint/2010/main" val="3339410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26118" y="144304"/>
            <a:ext cx="5799547" cy="523220"/>
          </a:xfrm>
          <a:prstGeom prst="rect">
            <a:avLst/>
          </a:prstGeom>
          <a:noFill/>
        </p:spPr>
        <p:txBody>
          <a:bodyPr wrap="square" rtlCol="0">
            <a:spAutoFit/>
          </a:bodyPr>
          <a:lstStyle/>
          <a:p>
            <a:r>
              <a:rPr lang="en-US" sz="2800" b="1" dirty="0" smtClean="0">
                <a:solidFill>
                  <a:srgbClr val="FF0000"/>
                </a:solidFill>
              </a:rPr>
              <a:t>Ensemble Maximum Surface Winds: </a:t>
            </a:r>
            <a:endParaRPr lang="en-US" sz="2800" b="1" dirty="0">
              <a:solidFill>
                <a:srgbClr val="FF0000"/>
              </a:solidFill>
            </a:endParaRPr>
          </a:p>
        </p:txBody>
      </p:sp>
      <p:pic>
        <p:nvPicPr>
          <p:cNvPr id="7" name="Picture 6" descr="150713_rpt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2" y="1241853"/>
            <a:ext cx="4379937" cy="3070471"/>
          </a:xfrm>
          <a:prstGeom prst="rect">
            <a:avLst/>
          </a:prstGeom>
        </p:spPr>
      </p:pic>
      <p:pic>
        <p:nvPicPr>
          <p:cNvPr id="12" name="Picture 11" descr="hmwind_max_f001-f024_CONUS_2015071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357" y="1241853"/>
            <a:ext cx="4428581" cy="3100007"/>
          </a:xfrm>
          <a:prstGeom prst="rect">
            <a:avLst/>
          </a:prstGeom>
        </p:spPr>
      </p:pic>
    </p:spTree>
    <p:extLst>
      <p:ext uri="{BB962C8B-B14F-4D97-AF65-F5344CB8AC3E}">
        <p14:creationId xmlns:p14="http://schemas.microsoft.com/office/powerpoint/2010/main" val="958512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71315_surfT6_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8400"/>
            <a:ext cx="9144000" cy="4519117"/>
          </a:xfrm>
          <a:prstGeom prst="rect">
            <a:avLst/>
          </a:prstGeom>
        </p:spPr>
      </p:pic>
      <p:pic>
        <p:nvPicPr>
          <p:cNvPr id="5" name="Picture 4" descr="sfcT_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153" y="5876963"/>
            <a:ext cx="6811645" cy="442595"/>
          </a:xfrm>
          <a:prstGeom prst="rect">
            <a:avLst/>
          </a:prstGeom>
        </p:spPr>
      </p:pic>
      <p:sp>
        <p:nvSpPr>
          <p:cNvPr id="6" name="TextBox 5"/>
          <p:cNvSpPr txBox="1"/>
          <p:nvPr/>
        </p:nvSpPr>
        <p:spPr>
          <a:xfrm>
            <a:off x="3403600" y="34072"/>
            <a:ext cx="2816268" cy="646331"/>
          </a:xfrm>
          <a:prstGeom prst="rect">
            <a:avLst/>
          </a:prstGeom>
          <a:noFill/>
        </p:spPr>
        <p:txBody>
          <a:bodyPr wrap="square" rtlCol="0">
            <a:spAutoFit/>
          </a:bodyPr>
          <a:lstStyle/>
          <a:p>
            <a:r>
              <a:rPr lang="en-US" sz="3600" b="1" dirty="0" smtClean="0">
                <a:solidFill>
                  <a:srgbClr val="FF0000"/>
                </a:solidFill>
              </a:rPr>
              <a:t>13 July 2015</a:t>
            </a:r>
            <a:endParaRPr lang="en-US" sz="3600" b="1" dirty="0">
              <a:solidFill>
                <a:srgbClr val="FF0000"/>
              </a:solidFill>
            </a:endParaRPr>
          </a:p>
        </p:txBody>
      </p:sp>
      <p:sp>
        <p:nvSpPr>
          <p:cNvPr id="7" name="TextBox 6"/>
          <p:cNvSpPr txBox="1"/>
          <p:nvPr/>
        </p:nvSpPr>
        <p:spPr>
          <a:xfrm>
            <a:off x="1269097" y="655688"/>
            <a:ext cx="7144321" cy="523220"/>
          </a:xfrm>
          <a:prstGeom prst="rect">
            <a:avLst/>
          </a:prstGeom>
          <a:noFill/>
        </p:spPr>
        <p:txBody>
          <a:bodyPr wrap="square" rtlCol="0">
            <a:spAutoFit/>
          </a:bodyPr>
          <a:lstStyle/>
          <a:p>
            <a:r>
              <a:rPr lang="en-US" sz="2800" b="1" dirty="0" smtClean="0">
                <a:solidFill>
                  <a:srgbClr val="0000FF"/>
                </a:solidFill>
              </a:rPr>
              <a:t>18 h forecast   Surface T  6 Ensemble Members</a:t>
            </a:r>
            <a:endParaRPr lang="en-US" sz="2800" b="1" dirty="0">
              <a:solidFill>
                <a:srgbClr val="0000FF"/>
              </a:solidFill>
            </a:endParaRPr>
          </a:p>
        </p:txBody>
      </p:sp>
    </p:spTree>
    <p:extLst>
      <p:ext uri="{BB962C8B-B14F-4D97-AF65-F5344CB8AC3E}">
        <p14:creationId xmlns:p14="http://schemas.microsoft.com/office/powerpoint/2010/main" val="18221502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1315_sfcobs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746" y="1129443"/>
            <a:ext cx="5067300" cy="4667250"/>
          </a:xfrm>
          <a:prstGeom prst="rect">
            <a:avLst/>
          </a:prstGeom>
          <a:ln>
            <a:solidFill>
              <a:schemeClr val="tx1"/>
            </a:solidFill>
          </a:ln>
        </p:spPr>
      </p:pic>
      <p:sp>
        <p:nvSpPr>
          <p:cNvPr id="3" name="TextBox 2"/>
          <p:cNvSpPr txBox="1"/>
          <p:nvPr/>
        </p:nvSpPr>
        <p:spPr>
          <a:xfrm>
            <a:off x="2637166" y="150580"/>
            <a:ext cx="4270307" cy="646331"/>
          </a:xfrm>
          <a:prstGeom prst="rect">
            <a:avLst/>
          </a:prstGeom>
          <a:noFill/>
        </p:spPr>
        <p:txBody>
          <a:bodyPr wrap="square" rtlCol="0">
            <a:spAutoFit/>
          </a:bodyPr>
          <a:lstStyle/>
          <a:p>
            <a:r>
              <a:rPr lang="en-US" sz="3600" b="1" dirty="0" smtClean="0">
                <a:solidFill>
                  <a:srgbClr val="FF0000"/>
                </a:solidFill>
              </a:rPr>
              <a:t>13 July 2015   18 UTC</a:t>
            </a:r>
            <a:endParaRPr lang="en-US" sz="3600" b="1" dirty="0">
              <a:solidFill>
                <a:srgbClr val="FF0000"/>
              </a:solidFill>
            </a:endParaRPr>
          </a:p>
        </p:txBody>
      </p:sp>
      <p:sp>
        <p:nvSpPr>
          <p:cNvPr id="4" name="TextBox 3"/>
          <p:cNvSpPr txBox="1"/>
          <p:nvPr/>
        </p:nvSpPr>
        <p:spPr>
          <a:xfrm>
            <a:off x="3449067" y="5988574"/>
            <a:ext cx="3016131" cy="523220"/>
          </a:xfrm>
          <a:prstGeom prst="rect">
            <a:avLst/>
          </a:prstGeom>
          <a:noFill/>
        </p:spPr>
        <p:txBody>
          <a:bodyPr wrap="square" rtlCol="0">
            <a:spAutoFit/>
          </a:bodyPr>
          <a:lstStyle/>
          <a:p>
            <a:r>
              <a:rPr lang="en-US" sz="2800" b="1" dirty="0" smtClean="0">
                <a:solidFill>
                  <a:srgbClr val="0000FF"/>
                </a:solidFill>
              </a:rPr>
              <a:t>~ 15-20 F Cold Pool</a:t>
            </a:r>
            <a:endParaRPr lang="en-US" sz="2800" b="1" dirty="0">
              <a:solidFill>
                <a:srgbClr val="0000FF"/>
              </a:solidFill>
            </a:endParaRPr>
          </a:p>
        </p:txBody>
      </p:sp>
    </p:spTree>
    <p:extLst>
      <p:ext uri="{BB962C8B-B14F-4D97-AF65-F5344CB8AC3E}">
        <p14:creationId xmlns:p14="http://schemas.microsoft.com/office/powerpoint/2010/main" val="88721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SW_0713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00" y="1043434"/>
            <a:ext cx="4488561" cy="4522089"/>
          </a:xfrm>
          <a:prstGeom prst="rect">
            <a:avLst/>
          </a:prstGeom>
        </p:spPr>
      </p:pic>
      <p:pic>
        <p:nvPicPr>
          <p:cNvPr id="5" name="Picture 4" descr="KRFD_07131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650" y="1049826"/>
            <a:ext cx="4484370" cy="4526280"/>
          </a:xfrm>
          <a:prstGeom prst="rect">
            <a:avLst/>
          </a:prstGeom>
        </p:spPr>
      </p:pic>
      <p:sp>
        <p:nvSpPr>
          <p:cNvPr id="6" name="TextBox 5"/>
          <p:cNvSpPr txBox="1"/>
          <p:nvPr/>
        </p:nvSpPr>
        <p:spPr>
          <a:xfrm>
            <a:off x="3710995" y="164812"/>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2189651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71315_precip_summean_f001-f024_CON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424" y="0"/>
            <a:ext cx="4828032" cy="3379622"/>
          </a:xfrm>
          <a:prstGeom prst="rect">
            <a:avLst/>
          </a:prstGeom>
        </p:spPr>
      </p:pic>
      <p:pic>
        <p:nvPicPr>
          <p:cNvPr id="4" name="Picture 3" descr="mrms_qpe_accum24_20150714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854" y="3473121"/>
            <a:ext cx="4718304" cy="3302813"/>
          </a:xfrm>
          <a:prstGeom prst="rect">
            <a:avLst/>
          </a:prstGeom>
        </p:spPr>
      </p:pic>
      <p:sp>
        <p:nvSpPr>
          <p:cNvPr id="5" name="TextBox 4"/>
          <p:cNvSpPr txBox="1"/>
          <p:nvPr/>
        </p:nvSpPr>
        <p:spPr>
          <a:xfrm>
            <a:off x="268284" y="107002"/>
            <a:ext cx="1967413" cy="1200329"/>
          </a:xfrm>
          <a:prstGeom prst="rect">
            <a:avLst/>
          </a:prstGeom>
          <a:noFill/>
        </p:spPr>
        <p:txBody>
          <a:bodyPr wrap="square" rtlCol="0">
            <a:spAutoFit/>
          </a:bodyPr>
          <a:lstStyle/>
          <a:p>
            <a:r>
              <a:rPr lang="en-US" sz="3600" b="1" dirty="0" smtClean="0">
                <a:solidFill>
                  <a:srgbClr val="FF0000"/>
                </a:solidFill>
              </a:rPr>
              <a:t>13 July 2015</a:t>
            </a:r>
            <a:endParaRPr lang="en-US" sz="3600" b="1" dirty="0">
              <a:solidFill>
                <a:srgbClr val="FF0000"/>
              </a:solidFill>
            </a:endParaRPr>
          </a:p>
        </p:txBody>
      </p:sp>
    </p:spTree>
    <p:extLst>
      <p:ext uri="{BB962C8B-B14F-4D97-AF65-F5344CB8AC3E}">
        <p14:creationId xmlns:p14="http://schemas.microsoft.com/office/powerpoint/2010/main" val="3737330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262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4"/>
          <p:cNvSpPr txBox="1">
            <a:spLocks noChangeArrowheads="1"/>
          </p:cNvSpPr>
          <p:nvPr/>
        </p:nvSpPr>
        <p:spPr bwMode="auto">
          <a:xfrm>
            <a:off x="762000" y="1524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u="sng">
                <a:solidFill>
                  <a:srgbClr val="FF0000"/>
                </a:solidFill>
              </a:rPr>
              <a:t>Predictability:</a:t>
            </a:r>
            <a:endParaRPr lang="en-US"/>
          </a:p>
        </p:txBody>
      </p:sp>
      <p:sp>
        <p:nvSpPr>
          <p:cNvPr id="135170" name="Text Box 5"/>
          <p:cNvSpPr txBox="1">
            <a:spLocks noChangeArrowheads="1"/>
          </p:cNvSpPr>
          <p:nvPr/>
        </p:nvSpPr>
        <p:spPr bwMode="auto">
          <a:xfrm>
            <a:off x="3810000" y="182563"/>
            <a:ext cx="510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t>What can we hope to do?</a:t>
            </a:r>
            <a:endParaRPr lang="en-US"/>
          </a:p>
        </p:txBody>
      </p:sp>
      <p:pic>
        <p:nvPicPr>
          <p:cNvPr id="135171" name="Picture 6" descr="scales_predict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1143000"/>
            <a:ext cx="77819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7473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10junecompare.avi" descr="/Volumes/Users/weisman/Desktop/ASPFINAL2006/MORRISASP_INTRO/10junecompare.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36659" y="1040315"/>
            <a:ext cx="8534586" cy="452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784" y="268326"/>
            <a:ext cx="6295724" cy="584776"/>
          </a:xfrm>
          <a:prstGeom prst="rect">
            <a:avLst/>
          </a:prstGeom>
          <a:noFill/>
        </p:spPr>
        <p:txBody>
          <a:bodyPr wrap="square" rtlCol="0">
            <a:spAutoFit/>
          </a:bodyPr>
          <a:lstStyle/>
          <a:p>
            <a:r>
              <a:rPr lang="en-US" sz="3200" b="1" dirty="0" smtClean="0">
                <a:solidFill>
                  <a:srgbClr val="FF0000"/>
                </a:solidFill>
              </a:rPr>
              <a:t>BAMEX 09 June 2003   4 km WRF</a:t>
            </a:r>
            <a:endParaRPr lang="en-US" sz="3200" b="1" dirty="0">
              <a:solidFill>
                <a:srgbClr val="FF0000"/>
              </a:solidFill>
            </a:endParaRPr>
          </a:p>
        </p:txBody>
      </p:sp>
    </p:spTree>
    <p:extLst>
      <p:ext uri="{BB962C8B-B14F-4D97-AF65-F5344CB8AC3E}">
        <p14:creationId xmlns:p14="http://schemas.microsoft.com/office/powerpoint/2010/main" val="19568941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54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5412"/>
                                        </p:tgtEl>
                                      </p:cBhvr>
                                    </p:cmd>
                                  </p:childTnLst>
                                </p:cTn>
                              </p:par>
                            </p:childTnLst>
                          </p:cTn>
                        </p:par>
                      </p:childTnLst>
                    </p:cTn>
                  </p:par>
                </p:childTnLst>
              </p:cTn>
              <p:nextCondLst>
                <p:cond evt="onClick" delay="0">
                  <p:tgtEl>
                    <p:spTgt spid="145412"/>
                  </p:tgtEl>
                </p:cond>
              </p:nextCondLst>
            </p:seq>
            <p:video>
              <p:cMediaNode>
                <p:cTn id="7" fill="hold" display="0">
                  <p:stCondLst>
                    <p:cond delay="indefinite"/>
                  </p:stCondLst>
                  <p:endCondLst>
                    <p:cond evt="onNext" delay="0">
                      <p:tgtEl>
                        <p:sldTgt/>
                      </p:tgtEl>
                    </p:cond>
                    <p:cond evt="onPrev" delay="0">
                      <p:tgtEl>
                        <p:sldTgt/>
                      </p:tgtEl>
                    </p:cond>
                  </p:endCondLst>
                </p:cTn>
                <p:tgtEl>
                  <p:spTgt spid="14541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026" descr="loren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672263"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1027"/>
          <p:cNvSpPr txBox="1">
            <a:spLocks noChangeArrowheads="1"/>
          </p:cNvSpPr>
          <p:nvPr/>
        </p:nvSpPr>
        <p:spPr bwMode="auto">
          <a:xfrm>
            <a:off x="1905000" y="228600"/>
            <a:ext cx="5638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600" b="1" u="sng">
                <a:solidFill>
                  <a:srgbClr val="FF0000"/>
                </a:solidFill>
              </a:rPr>
              <a:t>Theoretical Predictability Limits??</a:t>
            </a:r>
            <a:endParaRPr lang="en-US" sz="2200">
              <a:solidFill>
                <a:schemeClr val="accent2"/>
              </a:solidFill>
              <a:latin typeface="Times New Roman" charset="0"/>
            </a:endParaRPr>
          </a:p>
        </p:txBody>
      </p:sp>
      <p:sp>
        <p:nvSpPr>
          <p:cNvPr id="137219" name="Text Box 1028"/>
          <p:cNvSpPr txBox="1">
            <a:spLocks noChangeArrowheads="1"/>
          </p:cNvSpPr>
          <p:nvPr/>
        </p:nvSpPr>
        <p:spPr bwMode="auto">
          <a:xfrm>
            <a:off x="1981200" y="5943600"/>
            <a:ext cx="411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a:solidFill>
                  <a:srgbClr val="FF0000"/>
                </a:solidFill>
              </a:rPr>
              <a:t>Thunderstorms (~10 km):  ~ 1h</a:t>
            </a:r>
            <a:endParaRPr lang="en-US" sz="2200">
              <a:solidFill>
                <a:srgbClr val="FF0000"/>
              </a:solidFill>
              <a:latin typeface="Times New Roman" charset="0"/>
            </a:endParaRPr>
          </a:p>
        </p:txBody>
      </p:sp>
      <p:sp>
        <p:nvSpPr>
          <p:cNvPr id="137220" name="Text Box 1029"/>
          <p:cNvSpPr txBox="1">
            <a:spLocks noChangeArrowheads="1"/>
          </p:cNvSpPr>
          <p:nvPr/>
        </p:nvSpPr>
        <p:spPr bwMode="auto">
          <a:xfrm>
            <a:off x="1905000" y="5562600"/>
            <a:ext cx="5181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a:solidFill>
                  <a:srgbClr val="FF0000"/>
                </a:solidFill>
                <a:latin typeface="Times New Roman" charset="0"/>
              </a:rPr>
              <a:t> </a:t>
            </a:r>
            <a:r>
              <a:rPr lang="en-US" sz="2200">
                <a:solidFill>
                  <a:srgbClr val="FF0000"/>
                </a:solidFill>
              </a:rPr>
              <a:t>Convective Systems (~300 km):  ~12 h</a:t>
            </a:r>
          </a:p>
        </p:txBody>
      </p:sp>
      <p:sp>
        <p:nvSpPr>
          <p:cNvPr id="137221" name="Text Box 1030"/>
          <p:cNvSpPr txBox="1">
            <a:spLocks noChangeArrowheads="1"/>
          </p:cNvSpPr>
          <p:nvPr/>
        </p:nvSpPr>
        <p:spPr bwMode="auto">
          <a:xfrm>
            <a:off x="1981200" y="5181600"/>
            <a:ext cx="5791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a:solidFill>
                  <a:srgbClr val="FF0000"/>
                </a:solidFill>
              </a:rPr>
              <a:t>Subsynoptic waves (~1200 km): ~1.5 days</a:t>
            </a:r>
            <a:endParaRPr lang="en-US" sz="2200">
              <a:solidFill>
                <a:srgbClr val="FF0000"/>
              </a:solidFill>
              <a:latin typeface="Times New Roman" charset="0"/>
            </a:endParaRPr>
          </a:p>
        </p:txBody>
      </p:sp>
      <p:sp>
        <p:nvSpPr>
          <p:cNvPr id="137222" name="Text Box 1031"/>
          <p:cNvSpPr txBox="1">
            <a:spLocks noChangeArrowheads="1"/>
          </p:cNvSpPr>
          <p:nvPr/>
        </p:nvSpPr>
        <p:spPr bwMode="auto">
          <a:xfrm>
            <a:off x="5791200" y="1325563"/>
            <a:ext cx="1905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a:solidFill>
                  <a:schemeClr val="accent2"/>
                </a:solidFill>
              </a:rPr>
              <a:t>Lorenz, 1969</a:t>
            </a:r>
            <a:endParaRPr lang="en-US" sz="2200">
              <a:solidFill>
                <a:srgbClr val="FF0000"/>
              </a:solidFill>
              <a:latin typeface="Times New Roman" charset="0"/>
            </a:endParaRPr>
          </a:p>
        </p:txBody>
      </p:sp>
      <p:sp>
        <p:nvSpPr>
          <p:cNvPr id="137223" name="Text Box 1032"/>
          <p:cNvSpPr txBox="1">
            <a:spLocks noChangeArrowheads="1"/>
          </p:cNvSpPr>
          <p:nvPr/>
        </p:nvSpPr>
        <p:spPr bwMode="auto">
          <a:xfrm>
            <a:off x="1828800" y="1371600"/>
            <a:ext cx="1371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chemeClr val="accent2"/>
                </a:solidFill>
              </a:rPr>
              <a:t>Atmos. Energy Spectrum</a:t>
            </a:r>
            <a:endParaRPr lang="en-US" sz="2200">
              <a:solidFill>
                <a:srgbClr val="FF0000"/>
              </a:solidFill>
              <a:latin typeface="Times New Roman" charset="0"/>
            </a:endParaRPr>
          </a:p>
        </p:txBody>
      </p:sp>
      <p:sp>
        <p:nvSpPr>
          <p:cNvPr id="137224" name="Text Box 1033"/>
          <p:cNvSpPr txBox="1">
            <a:spLocks noChangeArrowheads="1"/>
          </p:cNvSpPr>
          <p:nvPr/>
        </p:nvSpPr>
        <p:spPr bwMode="auto">
          <a:xfrm>
            <a:off x="5943600" y="22098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chemeClr val="accent2"/>
                </a:solidFill>
              </a:rPr>
              <a:t>Predictability Limit for given scale</a:t>
            </a:r>
            <a:endParaRPr lang="en-US" sz="2200">
              <a:solidFill>
                <a:srgbClr val="FF0000"/>
              </a:solidFill>
              <a:latin typeface="Times New Roman" charset="0"/>
            </a:endParaRPr>
          </a:p>
        </p:txBody>
      </p:sp>
      <p:sp>
        <p:nvSpPr>
          <p:cNvPr id="137225" name="Text Box 1034"/>
          <p:cNvSpPr txBox="1">
            <a:spLocks noChangeArrowheads="1"/>
          </p:cNvSpPr>
          <p:nvPr/>
        </p:nvSpPr>
        <p:spPr bwMode="auto">
          <a:xfrm>
            <a:off x="4038600" y="4953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chemeClr val="accent2"/>
                </a:solidFill>
              </a:rPr>
              <a:t>Scale (km)</a:t>
            </a:r>
            <a:endParaRPr lang="en-US" sz="2200">
              <a:solidFill>
                <a:srgbClr val="FF0000"/>
              </a:solidFill>
              <a:latin typeface="Times New Roman" charset="0"/>
            </a:endParaRPr>
          </a:p>
        </p:txBody>
      </p:sp>
      <p:sp>
        <p:nvSpPr>
          <p:cNvPr id="137226" name="Line 1035"/>
          <p:cNvSpPr>
            <a:spLocks noChangeShapeType="1"/>
          </p:cNvSpPr>
          <p:nvPr/>
        </p:nvSpPr>
        <p:spPr bwMode="auto">
          <a:xfrm flipH="1">
            <a:off x="5791200" y="2362200"/>
            <a:ext cx="228600" cy="76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27" name="Line 1036"/>
          <p:cNvSpPr>
            <a:spLocks noChangeShapeType="1"/>
          </p:cNvSpPr>
          <p:nvPr/>
        </p:nvSpPr>
        <p:spPr bwMode="auto">
          <a:xfrm>
            <a:off x="5638800" y="36576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037"/>
          <p:cNvSpPr>
            <a:spLocks noChangeShapeType="1"/>
          </p:cNvSpPr>
          <p:nvPr/>
        </p:nvSpPr>
        <p:spPr bwMode="auto">
          <a:xfrm flipH="1">
            <a:off x="5562600" y="2514600"/>
            <a:ext cx="76200" cy="17526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Text Box 1038"/>
          <p:cNvSpPr txBox="1">
            <a:spLocks noChangeArrowheads="1"/>
          </p:cNvSpPr>
          <p:nvPr/>
        </p:nvSpPr>
        <p:spPr bwMode="auto">
          <a:xfrm>
            <a:off x="6629400" y="2971800"/>
            <a:ext cx="1524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chemeClr val="accent2"/>
                </a:solidFill>
              </a:rPr>
              <a:t>Error spectrum at given time</a:t>
            </a:r>
            <a:endParaRPr lang="en-US" sz="2200">
              <a:solidFill>
                <a:srgbClr val="FF0000"/>
              </a:solidFill>
              <a:latin typeface="Times New Roman" charset="0"/>
            </a:endParaRPr>
          </a:p>
        </p:txBody>
      </p:sp>
      <p:sp>
        <p:nvSpPr>
          <p:cNvPr id="137230" name="Line 1039"/>
          <p:cNvSpPr>
            <a:spLocks noChangeShapeType="1"/>
          </p:cNvSpPr>
          <p:nvPr/>
        </p:nvSpPr>
        <p:spPr bwMode="auto">
          <a:xfrm flipH="1">
            <a:off x="6248400" y="3200400"/>
            <a:ext cx="457200" cy="2286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343973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5" name="Group 2"/>
          <p:cNvGrpSpPr>
            <a:grpSpLocks/>
          </p:cNvGrpSpPr>
          <p:nvPr/>
        </p:nvGrpSpPr>
        <p:grpSpPr bwMode="auto">
          <a:xfrm>
            <a:off x="228600" y="777875"/>
            <a:ext cx="8610600" cy="4022725"/>
            <a:chOff x="144" y="490"/>
            <a:chExt cx="5424" cy="2534"/>
          </a:xfrm>
        </p:grpSpPr>
        <p:graphicFrame>
          <p:nvGraphicFramePr>
            <p:cNvPr id="149506" name="Object 3"/>
            <p:cNvGraphicFramePr>
              <a:graphicFrameLocks noChangeAspect="1"/>
            </p:cNvGraphicFramePr>
            <p:nvPr/>
          </p:nvGraphicFramePr>
          <p:xfrm>
            <a:off x="144" y="1490"/>
            <a:ext cx="2592" cy="1534"/>
          </p:xfrm>
          <a:graphic>
            <a:graphicData uri="http://schemas.openxmlformats.org/presentationml/2006/ole">
              <mc:AlternateContent xmlns:mc="http://schemas.openxmlformats.org/markup-compatibility/2006">
                <mc:Choice xmlns:v="urn:schemas-microsoft-com:vml" Requires="v">
                  <p:oleObj spid="_x0000_s23568" name="Photo Editor Photo" r:id="rId4" imgW="4133333" imgH="2448267" progId="MSPhotoEd.3">
                    <p:embed/>
                  </p:oleObj>
                </mc:Choice>
                <mc:Fallback>
                  <p:oleObj name="Photo Editor Photo" r:id="rId4" imgW="4133333" imgH="244826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490"/>
                          <a:ext cx="2592" cy="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49507" name="Object 4"/>
            <p:cNvGraphicFramePr>
              <a:graphicFrameLocks noChangeAspect="1"/>
            </p:cNvGraphicFramePr>
            <p:nvPr/>
          </p:nvGraphicFramePr>
          <p:xfrm>
            <a:off x="2880" y="1376"/>
            <a:ext cx="2688" cy="1648"/>
          </p:xfrm>
          <a:graphic>
            <a:graphicData uri="http://schemas.openxmlformats.org/presentationml/2006/ole">
              <mc:AlternateContent xmlns:mc="http://schemas.openxmlformats.org/markup-compatibility/2006">
                <mc:Choice xmlns:v="urn:schemas-microsoft-com:vml" Requires="v">
                  <p:oleObj spid="_x0000_s23569" name="Photo Editor Photo" r:id="rId6" imgW="4180952" imgH="2561905" progId="MSPhotoEd.3">
                    <p:embed/>
                  </p:oleObj>
                </mc:Choice>
                <mc:Fallback>
                  <p:oleObj name="Photo Editor Photo" r:id="rId6" imgW="4180952" imgH="2561905"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1376"/>
                          <a:ext cx="2688" cy="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317" name="Text Box 5"/>
            <p:cNvSpPr txBox="1">
              <a:spLocks noChangeArrowheads="1"/>
            </p:cNvSpPr>
            <p:nvPr/>
          </p:nvSpPr>
          <p:spPr bwMode="auto">
            <a:xfrm>
              <a:off x="336" y="490"/>
              <a:ext cx="506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atin typeface="Times New Roman" charset="0"/>
                </a:rPr>
                <a:t>Raymond and Jiang (JAS 1990) Conceptual Model of Isentropic</a:t>
              </a:r>
            </a:p>
            <a:p>
              <a:pPr eaLnBrk="1" hangingPunct="1">
                <a:defRPr/>
              </a:pPr>
              <a:r>
                <a:rPr lang="en-US">
                  <a:latin typeface="Times New Roman" charset="0"/>
                </a:rPr>
                <a:t>          Lifting within a Steady Balanced Vortex (e.g., MCV)</a:t>
              </a:r>
            </a:p>
          </p:txBody>
        </p:sp>
      </p:grpSp>
    </p:spTree>
    <p:extLst>
      <p:ext uri="{BB962C8B-B14F-4D97-AF65-F5344CB8AC3E}">
        <p14:creationId xmlns:p14="http://schemas.microsoft.com/office/powerpoint/2010/main" val="42919929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26"/>
          <p:cNvSpPr>
            <a:spLocks noChangeArrowheads="1"/>
          </p:cNvSpPr>
          <p:nvPr/>
        </p:nvSpPr>
        <p:spPr bwMode="auto">
          <a:xfrm>
            <a:off x="0" y="1219200"/>
            <a:ext cx="9144000" cy="426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39266" name="Group 1027"/>
          <p:cNvGrpSpPr>
            <a:grpSpLocks/>
          </p:cNvGrpSpPr>
          <p:nvPr/>
        </p:nvGrpSpPr>
        <p:grpSpPr bwMode="auto">
          <a:xfrm>
            <a:off x="417513" y="1371600"/>
            <a:ext cx="8116887" cy="4083050"/>
            <a:chOff x="263" y="960"/>
            <a:chExt cx="5113" cy="2572"/>
          </a:xfrm>
        </p:grpSpPr>
        <p:pic>
          <p:nvPicPr>
            <p:cNvPr id="139271"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960"/>
              <a:ext cx="5040" cy="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9272" name="Object 3"/>
            <p:cNvGraphicFramePr>
              <a:graphicFrameLocks noChangeAspect="1"/>
            </p:cNvGraphicFramePr>
            <p:nvPr/>
          </p:nvGraphicFramePr>
          <p:xfrm>
            <a:off x="2784" y="3336"/>
            <a:ext cx="137" cy="192"/>
          </p:xfrm>
          <a:graphic>
            <a:graphicData uri="http://schemas.openxmlformats.org/presentationml/2006/ole">
              <mc:AlternateContent xmlns:mc="http://schemas.openxmlformats.org/markup-compatibility/2006">
                <mc:Choice xmlns:v="urn:schemas-microsoft-com:vml" Requires="v">
                  <p:oleObj spid="_x0000_s5299" name="Equation" r:id="rId5" imgW="127000" imgH="177800" progId="Equation.DSMT4">
                    <p:embed/>
                  </p:oleObj>
                </mc:Choice>
                <mc:Fallback>
                  <p:oleObj name="Equation" r:id="rId5" imgW="127000" imgH="177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4" y="3336"/>
                          <a:ext cx="137" cy="19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9273" name="Object 4"/>
            <p:cNvGraphicFramePr>
              <a:graphicFrameLocks noChangeAspect="1"/>
            </p:cNvGraphicFramePr>
            <p:nvPr/>
          </p:nvGraphicFramePr>
          <p:xfrm>
            <a:off x="1415" y="3332"/>
            <a:ext cx="697" cy="200"/>
          </p:xfrm>
          <a:graphic>
            <a:graphicData uri="http://schemas.openxmlformats.org/presentationml/2006/ole">
              <mc:AlternateContent xmlns:mc="http://schemas.openxmlformats.org/markup-compatibility/2006">
                <mc:Choice xmlns:v="urn:schemas-microsoft-com:vml" Requires="v">
                  <p:oleObj spid="_x0000_s5300" name="Equation" r:id="rId7" imgW="622300" imgH="177800" progId="Equation.DSMT4">
                    <p:embed/>
                  </p:oleObj>
                </mc:Choice>
                <mc:Fallback>
                  <p:oleObj name="Equation" r:id="rId7" imgW="622300" imgH="177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5" y="3332"/>
                          <a:ext cx="697" cy="2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9274" name="Object 5"/>
            <p:cNvGraphicFramePr>
              <a:graphicFrameLocks noChangeAspect="1"/>
            </p:cNvGraphicFramePr>
            <p:nvPr/>
          </p:nvGraphicFramePr>
          <p:xfrm>
            <a:off x="3648" y="3332"/>
            <a:ext cx="697" cy="200"/>
          </p:xfrm>
          <a:graphic>
            <a:graphicData uri="http://schemas.openxmlformats.org/presentationml/2006/ole">
              <mc:AlternateContent xmlns:mc="http://schemas.openxmlformats.org/markup-compatibility/2006">
                <mc:Choice xmlns:v="urn:schemas-microsoft-com:vml" Requires="v">
                  <p:oleObj spid="_x0000_s5301" name="Equation" r:id="rId9" imgW="622300" imgH="177800" progId="Equation.DSMT4">
                    <p:embed/>
                  </p:oleObj>
                </mc:Choice>
                <mc:Fallback>
                  <p:oleObj name="Equation" r:id="rId9" imgW="6223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3332"/>
                          <a:ext cx="697" cy="2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9275" name="Line 1032"/>
            <p:cNvSpPr>
              <a:spLocks noChangeShapeType="1"/>
            </p:cNvSpPr>
            <p:nvPr/>
          </p:nvSpPr>
          <p:spPr bwMode="auto">
            <a:xfrm>
              <a:off x="1735" y="3216"/>
              <a:ext cx="0" cy="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76" name="Line 1033"/>
            <p:cNvSpPr>
              <a:spLocks noChangeShapeType="1"/>
            </p:cNvSpPr>
            <p:nvPr/>
          </p:nvSpPr>
          <p:spPr bwMode="auto">
            <a:xfrm>
              <a:off x="2846" y="3216"/>
              <a:ext cx="0" cy="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77" name="Line 1034"/>
            <p:cNvSpPr>
              <a:spLocks noChangeShapeType="1"/>
            </p:cNvSpPr>
            <p:nvPr/>
          </p:nvSpPr>
          <p:spPr bwMode="auto">
            <a:xfrm>
              <a:off x="3956" y="3216"/>
              <a:ext cx="0" cy="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78" name="Line 1035"/>
            <p:cNvSpPr>
              <a:spLocks noChangeShapeType="1"/>
            </p:cNvSpPr>
            <p:nvPr/>
          </p:nvSpPr>
          <p:spPr bwMode="auto">
            <a:xfrm>
              <a:off x="264" y="2112"/>
              <a:ext cx="9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79" name="Line 1036"/>
            <p:cNvSpPr>
              <a:spLocks noChangeShapeType="1"/>
            </p:cNvSpPr>
            <p:nvPr/>
          </p:nvSpPr>
          <p:spPr bwMode="auto">
            <a:xfrm>
              <a:off x="263" y="3079"/>
              <a:ext cx="9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80" name="Line 1037"/>
            <p:cNvSpPr>
              <a:spLocks noChangeShapeType="1"/>
            </p:cNvSpPr>
            <p:nvPr/>
          </p:nvSpPr>
          <p:spPr bwMode="auto">
            <a:xfrm>
              <a:off x="263" y="1152"/>
              <a:ext cx="9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39281" name="Object 6"/>
            <p:cNvGraphicFramePr>
              <a:graphicFrameLocks noChangeAspect="1"/>
            </p:cNvGraphicFramePr>
            <p:nvPr/>
          </p:nvGraphicFramePr>
          <p:xfrm>
            <a:off x="4512" y="1056"/>
            <a:ext cx="576" cy="165"/>
          </p:xfrm>
          <a:graphic>
            <a:graphicData uri="http://schemas.openxmlformats.org/presentationml/2006/ole">
              <mc:AlternateContent xmlns:mc="http://schemas.openxmlformats.org/markup-compatibility/2006">
                <mc:Choice xmlns:v="urn:schemas-microsoft-com:vml" Requires="v">
                  <p:oleObj spid="_x0000_s5302" name="Equation" r:id="rId11" imgW="622300" imgH="177800" progId="Equation.DSMT4">
                    <p:embed/>
                  </p:oleObj>
                </mc:Choice>
                <mc:Fallback>
                  <p:oleObj name="Equation" r:id="rId11" imgW="6223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2" y="1056"/>
                          <a:ext cx="576"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9282" name="Object 7"/>
            <p:cNvGraphicFramePr>
              <a:graphicFrameLocks noChangeAspect="1"/>
            </p:cNvGraphicFramePr>
            <p:nvPr/>
          </p:nvGraphicFramePr>
          <p:xfrm>
            <a:off x="3408" y="1426"/>
            <a:ext cx="576" cy="165"/>
          </p:xfrm>
          <a:graphic>
            <a:graphicData uri="http://schemas.openxmlformats.org/presentationml/2006/ole">
              <mc:AlternateContent xmlns:mc="http://schemas.openxmlformats.org/markup-compatibility/2006">
                <mc:Choice xmlns:v="urn:schemas-microsoft-com:vml" Requires="v">
                  <p:oleObj spid="_x0000_s5303" name="Equation" r:id="rId13" imgW="622300" imgH="177800" progId="Equation.DSMT4">
                    <p:embed/>
                  </p:oleObj>
                </mc:Choice>
                <mc:Fallback>
                  <p:oleObj name="Equation" r:id="rId13" imgW="622300" imgH="1778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8" y="1426"/>
                          <a:ext cx="576"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9283" name="Object 8"/>
            <p:cNvGraphicFramePr>
              <a:graphicFrameLocks noChangeAspect="1"/>
            </p:cNvGraphicFramePr>
            <p:nvPr/>
          </p:nvGraphicFramePr>
          <p:xfrm>
            <a:off x="3180" y="1823"/>
            <a:ext cx="564" cy="165"/>
          </p:xfrm>
          <a:graphic>
            <a:graphicData uri="http://schemas.openxmlformats.org/presentationml/2006/ole">
              <mc:AlternateContent xmlns:mc="http://schemas.openxmlformats.org/markup-compatibility/2006">
                <mc:Choice xmlns:v="urn:schemas-microsoft-com:vml" Requires="v">
                  <p:oleObj spid="_x0000_s5304" name="Equation" r:id="rId15" imgW="609600" imgH="177800" progId="Equation.DSMT4">
                    <p:embed/>
                  </p:oleObj>
                </mc:Choice>
                <mc:Fallback>
                  <p:oleObj name="Equation" r:id="rId15" imgW="609600" imgH="1778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80" y="1823"/>
                          <a:ext cx="564"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9284" name="Object 9"/>
            <p:cNvGraphicFramePr>
              <a:graphicFrameLocks noChangeAspect="1"/>
            </p:cNvGraphicFramePr>
            <p:nvPr/>
          </p:nvGraphicFramePr>
          <p:xfrm>
            <a:off x="3229" y="2187"/>
            <a:ext cx="611" cy="165"/>
          </p:xfrm>
          <a:graphic>
            <a:graphicData uri="http://schemas.openxmlformats.org/presentationml/2006/ole">
              <mc:AlternateContent xmlns:mc="http://schemas.openxmlformats.org/markup-compatibility/2006">
                <mc:Choice xmlns:v="urn:schemas-microsoft-com:vml" Requires="v">
                  <p:oleObj spid="_x0000_s5305" name="Equation" r:id="rId17" imgW="660400" imgH="177800" progId="Equation.DSMT4">
                    <p:embed/>
                  </p:oleObj>
                </mc:Choice>
                <mc:Fallback>
                  <p:oleObj name="Equation" r:id="rId17" imgW="660400" imgH="1778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29" y="2187"/>
                          <a:ext cx="611"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9285" name="Line 1042"/>
            <p:cNvSpPr>
              <a:spLocks noChangeShapeType="1"/>
            </p:cNvSpPr>
            <p:nvPr/>
          </p:nvSpPr>
          <p:spPr bwMode="auto">
            <a:xfrm flipH="1" flipV="1">
              <a:off x="3079" y="2167"/>
              <a:ext cx="144"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39267" name="Text Box 1043"/>
          <p:cNvSpPr txBox="1">
            <a:spLocks noChangeArrowheads="1"/>
          </p:cNvSpPr>
          <p:nvPr/>
        </p:nvSpPr>
        <p:spPr bwMode="auto">
          <a:xfrm>
            <a:off x="2163763" y="647700"/>
            <a:ext cx="5151437" cy="495300"/>
          </a:xfrm>
          <a:prstGeom prst="rect">
            <a:avLst/>
          </a:prstGeom>
          <a:solidFill>
            <a:schemeClr val="bg1"/>
          </a:solidFill>
          <a:ln w="38100">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0000"/>
                </a:solidFill>
                <a:latin typeface="Helvetica" charset="0"/>
              </a:rPr>
              <a:t>Baroclinic Waves / Moist Convection</a:t>
            </a:r>
          </a:p>
        </p:txBody>
      </p:sp>
      <p:sp>
        <p:nvSpPr>
          <p:cNvPr id="139268" name="Text Box 1044"/>
          <p:cNvSpPr txBox="1">
            <a:spLocks noChangeArrowheads="1"/>
          </p:cNvSpPr>
          <p:nvPr/>
        </p:nvSpPr>
        <p:spPr bwMode="auto">
          <a:xfrm>
            <a:off x="6248400" y="6248400"/>
            <a:ext cx="2622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i="1">
                <a:solidFill>
                  <a:srgbClr val="FF0000"/>
                </a:solidFill>
                <a:latin typeface="Helvetica" charset="0"/>
              </a:rPr>
              <a:t>Zhang et al.  (2006)</a:t>
            </a:r>
            <a:endParaRPr lang="en-US" sz="1600" i="1">
              <a:latin typeface="Helvetica" charset="0"/>
            </a:endParaRPr>
          </a:p>
        </p:txBody>
      </p:sp>
      <p:sp>
        <p:nvSpPr>
          <p:cNvPr id="139269" name="Text Box 1045"/>
          <p:cNvSpPr txBox="1">
            <a:spLocks noChangeArrowheads="1"/>
          </p:cNvSpPr>
          <p:nvPr/>
        </p:nvSpPr>
        <p:spPr bwMode="auto">
          <a:xfrm>
            <a:off x="2057400" y="5711825"/>
            <a:ext cx="52482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white noise                          added to D2 at t = 36h</a:t>
            </a:r>
          </a:p>
        </p:txBody>
      </p:sp>
      <p:graphicFrame>
        <p:nvGraphicFramePr>
          <p:cNvPr id="139270" name="Object 2"/>
          <p:cNvGraphicFramePr>
            <a:graphicFrameLocks noChangeAspect="1"/>
          </p:cNvGraphicFramePr>
          <p:nvPr/>
        </p:nvGraphicFramePr>
        <p:xfrm>
          <a:off x="3446463" y="5730875"/>
          <a:ext cx="1387475" cy="365125"/>
        </p:xfrm>
        <a:graphic>
          <a:graphicData uri="http://schemas.openxmlformats.org/presentationml/2006/ole">
            <mc:AlternateContent xmlns:mc="http://schemas.openxmlformats.org/markup-compatibility/2006">
              <mc:Choice xmlns:v="urn:schemas-microsoft-com:vml" Requires="v">
                <p:oleObj spid="_x0000_s5306" name="Equation" r:id="rId19" imgW="914400" imgH="241300" progId="Equation.DSMT4">
                  <p:embed/>
                </p:oleObj>
              </mc:Choice>
              <mc:Fallback>
                <p:oleObj name="Equation" r:id="rId19" imgW="914400" imgH="2413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6463" y="5730875"/>
                        <a:ext cx="13874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5754769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026" descr="Z04_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866775"/>
            <a:ext cx="5715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 Box 1027"/>
          <p:cNvSpPr txBox="1">
            <a:spLocks noChangeArrowheads="1"/>
          </p:cNvSpPr>
          <p:nvPr/>
        </p:nvSpPr>
        <p:spPr bwMode="auto">
          <a:xfrm>
            <a:off x="990600" y="457200"/>
            <a:ext cx="73247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Helvetica" charset="0"/>
              </a:rPr>
              <a:t>500 hPa height (solid), </a:t>
            </a:r>
            <a:r>
              <a:rPr lang="en-US" sz="1800" i="1">
                <a:latin typeface="Helvetica" charset="0"/>
              </a:rPr>
              <a:t>v</a:t>
            </a:r>
            <a:r>
              <a:rPr lang="ja-JP" altLang="en-US" sz="1800" i="1">
                <a:latin typeface="Helvetica" charset="0"/>
              </a:rPr>
              <a:t>’</a:t>
            </a:r>
            <a:r>
              <a:rPr lang="en-US" altLang="ja-JP" sz="1800" i="1">
                <a:latin typeface="Helvetica" charset="0"/>
              </a:rPr>
              <a:t> (color, c.i.=2m/s), 3h precip (shaded &gt; 3mm)</a:t>
            </a:r>
            <a:r>
              <a:rPr lang="en-US" altLang="ja-JP" sz="1800"/>
              <a:t> </a:t>
            </a:r>
            <a:endParaRPr lang="en-US" sz="1800"/>
          </a:p>
        </p:txBody>
      </p:sp>
      <p:sp>
        <p:nvSpPr>
          <p:cNvPr id="141315" name="Text Box 1028"/>
          <p:cNvSpPr txBox="1">
            <a:spLocks noChangeArrowheads="1"/>
          </p:cNvSpPr>
          <p:nvPr/>
        </p:nvSpPr>
        <p:spPr bwMode="auto">
          <a:xfrm>
            <a:off x="5318125" y="5500688"/>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latin typeface="Helvetica" charset="0"/>
              </a:rPr>
              <a:t>CAPE &gt; 50J/Kg</a:t>
            </a:r>
          </a:p>
        </p:txBody>
      </p:sp>
      <p:graphicFrame>
        <p:nvGraphicFramePr>
          <p:cNvPr id="141316" name="Object 2"/>
          <p:cNvGraphicFramePr>
            <a:graphicFrameLocks noChangeAspect="1"/>
          </p:cNvGraphicFramePr>
          <p:nvPr/>
        </p:nvGraphicFramePr>
        <p:xfrm>
          <a:off x="4510088" y="6019800"/>
          <a:ext cx="366712" cy="403225"/>
        </p:xfrm>
        <a:graphic>
          <a:graphicData uri="http://schemas.openxmlformats.org/presentationml/2006/ole">
            <mc:AlternateContent xmlns:mc="http://schemas.openxmlformats.org/markup-compatibility/2006">
              <mc:Choice xmlns:v="urn:schemas-microsoft-com:vml" Requires="v">
                <p:oleObj spid="_x0000_s7259" name="Equation" r:id="rId5" imgW="127000" imgH="139700" progId="Equation.DSMT4">
                  <p:embed/>
                </p:oleObj>
              </mc:Choice>
              <mc:Fallback>
                <p:oleObj name="Equation" r:id="rId5" imgW="127000" imgH="139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6019800"/>
                        <a:ext cx="366712" cy="403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1317" name="Object 3"/>
          <p:cNvGraphicFramePr>
            <a:graphicFrameLocks noChangeAspect="1"/>
          </p:cNvGraphicFramePr>
          <p:nvPr/>
        </p:nvGraphicFramePr>
        <p:xfrm>
          <a:off x="1273175" y="3163888"/>
          <a:ext cx="403225" cy="476250"/>
        </p:xfrm>
        <a:graphic>
          <a:graphicData uri="http://schemas.openxmlformats.org/presentationml/2006/ole">
            <mc:AlternateContent xmlns:mc="http://schemas.openxmlformats.org/markup-compatibility/2006">
              <mc:Choice xmlns:v="urn:schemas-microsoft-com:vml" Requires="v">
                <p:oleObj spid="_x0000_s7260" name="Equation" r:id="rId7" imgW="139700" imgH="165100" progId="Equation.DSMT4">
                  <p:embed/>
                </p:oleObj>
              </mc:Choice>
              <mc:Fallback>
                <p:oleObj name="Equation" r:id="rId7" imgW="139700" imgH="165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3175" y="3163888"/>
                        <a:ext cx="403225" cy="4762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1318" name="Object 4"/>
          <p:cNvGraphicFramePr>
            <a:graphicFrameLocks noChangeAspect="1"/>
          </p:cNvGraphicFramePr>
          <p:nvPr/>
        </p:nvGraphicFramePr>
        <p:xfrm>
          <a:off x="1855788" y="868363"/>
          <a:ext cx="1579562" cy="746125"/>
        </p:xfrm>
        <a:graphic>
          <a:graphicData uri="http://schemas.openxmlformats.org/presentationml/2006/ole">
            <mc:AlternateContent xmlns:mc="http://schemas.openxmlformats.org/markup-compatibility/2006">
              <mc:Choice xmlns:v="urn:schemas-microsoft-com:vml" Requires="v">
                <p:oleObj spid="_x0000_s7261" name="Equation" r:id="rId9" imgW="431800" imgH="203200" progId="Equation.DSMT4">
                  <p:embed/>
                </p:oleObj>
              </mc:Choice>
              <mc:Fallback>
                <p:oleObj name="Equation" r:id="rId9" imgW="431800" imgH="203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5788" y="868363"/>
                        <a:ext cx="1579562"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1319" name="Text Box 1032"/>
          <p:cNvSpPr txBox="1">
            <a:spLocks noChangeArrowheads="1"/>
          </p:cNvSpPr>
          <p:nvPr/>
        </p:nvSpPr>
        <p:spPr bwMode="auto">
          <a:xfrm>
            <a:off x="2924175" y="22225"/>
            <a:ext cx="3398838" cy="434975"/>
          </a:xfrm>
          <a:prstGeom prst="rect">
            <a:avLst/>
          </a:prstGeom>
          <a:solidFill>
            <a:schemeClr val="bg1"/>
          </a:solidFill>
          <a:ln w="38100">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Helvetica" charset="0"/>
              </a:rPr>
              <a:t>Evolution of Difference Field</a:t>
            </a:r>
          </a:p>
        </p:txBody>
      </p:sp>
      <p:grpSp>
        <p:nvGrpSpPr>
          <p:cNvPr id="141320" name="Group 1033"/>
          <p:cNvGrpSpPr>
            <a:grpSpLocks/>
          </p:cNvGrpSpPr>
          <p:nvPr/>
        </p:nvGrpSpPr>
        <p:grpSpPr bwMode="auto">
          <a:xfrm>
            <a:off x="1752600" y="6438900"/>
            <a:ext cx="5638800" cy="381000"/>
            <a:chOff x="1104" y="4056"/>
            <a:chExt cx="3552" cy="240"/>
          </a:xfrm>
        </p:grpSpPr>
        <p:sp>
          <p:nvSpPr>
            <p:cNvPr id="141322" name="Line 1034"/>
            <p:cNvSpPr>
              <a:spLocks noChangeShapeType="1"/>
            </p:cNvSpPr>
            <p:nvPr/>
          </p:nvSpPr>
          <p:spPr bwMode="auto">
            <a:xfrm>
              <a:off x="1104" y="4184"/>
              <a:ext cx="355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41323" name="Object 5"/>
            <p:cNvGraphicFramePr>
              <a:graphicFrameLocks noChangeAspect="1"/>
            </p:cNvGraphicFramePr>
            <p:nvPr/>
          </p:nvGraphicFramePr>
          <p:xfrm>
            <a:off x="2624" y="4056"/>
            <a:ext cx="720" cy="240"/>
          </p:xfrm>
          <a:graphic>
            <a:graphicData uri="http://schemas.openxmlformats.org/presentationml/2006/ole">
              <mc:AlternateContent xmlns:mc="http://schemas.openxmlformats.org/markup-compatibility/2006">
                <mc:Choice xmlns:v="urn:schemas-microsoft-com:vml" Requires="v">
                  <p:oleObj spid="_x0000_s7262" name="Equation" r:id="rId11" imgW="533400" imgH="177800" progId="Equation.DSMT4">
                    <p:embed/>
                  </p:oleObj>
                </mc:Choice>
                <mc:Fallback>
                  <p:oleObj name="Equation" r:id="rId11" imgW="5334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4" y="4056"/>
                          <a:ext cx="720" cy="24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41321" name="Text Box 1036"/>
          <p:cNvSpPr txBox="1">
            <a:spLocks noChangeArrowheads="1"/>
          </p:cNvSpPr>
          <p:nvPr/>
        </p:nvSpPr>
        <p:spPr bwMode="auto">
          <a:xfrm>
            <a:off x="7162800" y="6140450"/>
            <a:ext cx="19573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Helvetica" charset="0"/>
              </a:rPr>
              <a:t>Zhang et al.  (2006)</a:t>
            </a:r>
          </a:p>
        </p:txBody>
      </p:sp>
    </p:spTree>
    <p:extLst>
      <p:ext uri="{BB962C8B-B14F-4D97-AF65-F5344CB8AC3E}">
        <p14:creationId xmlns:p14="http://schemas.microsoft.com/office/powerpoint/2010/main" val="41294078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Z04_slid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852488"/>
            <a:ext cx="5715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ext Box 3"/>
          <p:cNvSpPr txBox="1">
            <a:spLocks noChangeArrowheads="1"/>
          </p:cNvSpPr>
          <p:nvPr/>
        </p:nvSpPr>
        <p:spPr bwMode="auto">
          <a:xfrm>
            <a:off x="5318125" y="5500688"/>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latin typeface="Helvetica" charset="0"/>
              </a:rPr>
              <a:t>CAPE &gt; 50J/Kg</a:t>
            </a:r>
          </a:p>
        </p:txBody>
      </p:sp>
      <p:graphicFrame>
        <p:nvGraphicFramePr>
          <p:cNvPr id="143363" name="Object 2"/>
          <p:cNvGraphicFramePr>
            <a:graphicFrameLocks noChangeAspect="1"/>
          </p:cNvGraphicFramePr>
          <p:nvPr/>
        </p:nvGraphicFramePr>
        <p:xfrm>
          <a:off x="4510088" y="6019800"/>
          <a:ext cx="366712" cy="403225"/>
        </p:xfrm>
        <a:graphic>
          <a:graphicData uri="http://schemas.openxmlformats.org/presentationml/2006/ole">
            <mc:AlternateContent xmlns:mc="http://schemas.openxmlformats.org/markup-compatibility/2006">
              <mc:Choice xmlns:v="urn:schemas-microsoft-com:vml" Requires="v">
                <p:oleObj spid="_x0000_s9307" name="Equation" r:id="rId5" imgW="127000" imgH="139700" progId="Equation.DSMT4">
                  <p:embed/>
                </p:oleObj>
              </mc:Choice>
              <mc:Fallback>
                <p:oleObj name="Equation" r:id="rId5" imgW="127000" imgH="139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6019800"/>
                        <a:ext cx="366712" cy="403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3364" name="Object 3"/>
          <p:cNvGraphicFramePr>
            <a:graphicFrameLocks noChangeAspect="1"/>
          </p:cNvGraphicFramePr>
          <p:nvPr/>
        </p:nvGraphicFramePr>
        <p:xfrm>
          <a:off x="1273175" y="3163888"/>
          <a:ext cx="403225" cy="476250"/>
        </p:xfrm>
        <a:graphic>
          <a:graphicData uri="http://schemas.openxmlformats.org/presentationml/2006/ole">
            <mc:AlternateContent xmlns:mc="http://schemas.openxmlformats.org/markup-compatibility/2006">
              <mc:Choice xmlns:v="urn:schemas-microsoft-com:vml" Requires="v">
                <p:oleObj spid="_x0000_s9308" name="Equation" r:id="rId7" imgW="139700" imgH="165100" progId="Equation.DSMT4">
                  <p:embed/>
                </p:oleObj>
              </mc:Choice>
              <mc:Fallback>
                <p:oleObj name="Equation" r:id="rId7" imgW="139700" imgH="165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3175" y="3163888"/>
                        <a:ext cx="403225" cy="4762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3365" name="Object 4"/>
          <p:cNvGraphicFramePr>
            <a:graphicFrameLocks noChangeAspect="1"/>
          </p:cNvGraphicFramePr>
          <p:nvPr/>
        </p:nvGraphicFramePr>
        <p:xfrm>
          <a:off x="1831975" y="868363"/>
          <a:ext cx="1627188" cy="746125"/>
        </p:xfrm>
        <a:graphic>
          <a:graphicData uri="http://schemas.openxmlformats.org/presentationml/2006/ole">
            <mc:AlternateContent xmlns:mc="http://schemas.openxmlformats.org/markup-compatibility/2006">
              <mc:Choice xmlns:v="urn:schemas-microsoft-com:vml" Requires="v">
                <p:oleObj spid="_x0000_s9309" name="Equation" r:id="rId9" imgW="444500" imgH="203200" progId="Equation.DSMT4">
                  <p:embed/>
                </p:oleObj>
              </mc:Choice>
              <mc:Fallback>
                <p:oleObj name="Equation" r:id="rId9" imgW="444500" imgH="203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1975" y="868363"/>
                        <a:ext cx="1627188"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3366" name="Text Box 7"/>
          <p:cNvSpPr txBox="1">
            <a:spLocks noChangeArrowheads="1"/>
          </p:cNvSpPr>
          <p:nvPr/>
        </p:nvSpPr>
        <p:spPr bwMode="auto">
          <a:xfrm>
            <a:off x="990600" y="457200"/>
            <a:ext cx="73247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Helvetica" charset="0"/>
              </a:rPr>
              <a:t>500 hPa height (solid), </a:t>
            </a:r>
            <a:r>
              <a:rPr lang="en-US" sz="1800" i="1">
                <a:latin typeface="Helvetica" charset="0"/>
              </a:rPr>
              <a:t>v</a:t>
            </a:r>
            <a:r>
              <a:rPr lang="ja-JP" altLang="en-US" sz="1800" i="1">
                <a:latin typeface="Helvetica" charset="0"/>
              </a:rPr>
              <a:t>’</a:t>
            </a:r>
            <a:r>
              <a:rPr lang="en-US" altLang="ja-JP" sz="1800" i="1">
                <a:latin typeface="Helvetica" charset="0"/>
              </a:rPr>
              <a:t> (color, c.i.=2m/s), 3h precip (shaded &gt; 3mm)</a:t>
            </a:r>
            <a:r>
              <a:rPr lang="en-US" altLang="ja-JP" sz="1800"/>
              <a:t> </a:t>
            </a:r>
            <a:endParaRPr lang="en-US" sz="1800"/>
          </a:p>
        </p:txBody>
      </p:sp>
      <p:sp>
        <p:nvSpPr>
          <p:cNvPr id="143367" name="Text Box 8"/>
          <p:cNvSpPr txBox="1">
            <a:spLocks noChangeArrowheads="1"/>
          </p:cNvSpPr>
          <p:nvPr/>
        </p:nvSpPr>
        <p:spPr bwMode="auto">
          <a:xfrm>
            <a:off x="2924175" y="22225"/>
            <a:ext cx="3398838" cy="434975"/>
          </a:xfrm>
          <a:prstGeom prst="rect">
            <a:avLst/>
          </a:prstGeom>
          <a:solidFill>
            <a:schemeClr val="bg1"/>
          </a:solidFill>
          <a:ln w="38100">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Helvetica" charset="0"/>
              </a:rPr>
              <a:t>Evolution of Difference Field</a:t>
            </a:r>
          </a:p>
        </p:txBody>
      </p:sp>
      <p:grpSp>
        <p:nvGrpSpPr>
          <p:cNvPr id="143368" name="Group 9"/>
          <p:cNvGrpSpPr>
            <a:grpSpLocks/>
          </p:cNvGrpSpPr>
          <p:nvPr/>
        </p:nvGrpSpPr>
        <p:grpSpPr bwMode="auto">
          <a:xfrm>
            <a:off x="1752600" y="6438900"/>
            <a:ext cx="5638800" cy="381000"/>
            <a:chOff x="1104" y="4056"/>
            <a:chExt cx="3552" cy="240"/>
          </a:xfrm>
        </p:grpSpPr>
        <p:sp>
          <p:nvSpPr>
            <p:cNvPr id="143370" name="Line 10"/>
            <p:cNvSpPr>
              <a:spLocks noChangeShapeType="1"/>
            </p:cNvSpPr>
            <p:nvPr/>
          </p:nvSpPr>
          <p:spPr bwMode="auto">
            <a:xfrm>
              <a:off x="1104" y="4184"/>
              <a:ext cx="355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43371" name="Object 5"/>
            <p:cNvGraphicFramePr>
              <a:graphicFrameLocks noChangeAspect="1"/>
            </p:cNvGraphicFramePr>
            <p:nvPr/>
          </p:nvGraphicFramePr>
          <p:xfrm>
            <a:off x="2624" y="4056"/>
            <a:ext cx="720" cy="240"/>
          </p:xfrm>
          <a:graphic>
            <a:graphicData uri="http://schemas.openxmlformats.org/presentationml/2006/ole">
              <mc:AlternateContent xmlns:mc="http://schemas.openxmlformats.org/markup-compatibility/2006">
                <mc:Choice xmlns:v="urn:schemas-microsoft-com:vml" Requires="v">
                  <p:oleObj spid="_x0000_s9310" name="Equation" r:id="rId11" imgW="533400" imgH="177800" progId="Equation.DSMT4">
                    <p:embed/>
                  </p:oleObj>
                </mc:Choice>
                <mc:Fallback>
                  <p:oleObj name="Equation" r:id="rId11" imgW="5334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4" y="4056"/>
                          <a:ext cx="720" cy="24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43369" name="Text Box 12"/>
          <p:cNvSpPr txBox="1">
            <a:spLocks noChangeArrowheads="1"/>
          </p:cNvSpPr>
          <p:nvPr/>
        </p:nvSpPr>
        <p:spPr bwMode="auto">
          <a:xfrm>
            <a:off x="7162800" y="6140450"/>
            <a:ext cx="19573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Helvetica" charset="0"/>
              </a:rPr>
              <a:t>Zhang et al.  (2006)</a:t>
            </a:r>
          </a:p>
        </p:txBody>
      </p:sp>
    </p:spTree>
    <p:extLst>
      <p:ext uri="{BB962C8B-B14F-4D97-AF65-F5344CB8AC3E}">
        <p14:creationId xmlns:p14="http://schemas.microsoft.com/office/powerpoint/2010/main" val="37685514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Z04_slid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866775"/>
            <a:ext cx="5715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Text Box 3"/>
          <p:cNvSpPr txBox="1">
            <a:spLocks noChangeArrowheads="1"/>
          </p:cNvSpPr>
          <p:nvPr/>
        </p:nvSpPr>
        <p:spPr bwMode="auto">
          <a:xfrm>
            <a:off x="5334000" y="5500688"/>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latin typeface="Helvetica" charset="0"/>
              </a:rPr>
              <a:t>CAPE &gt; 50J/Kg</a:t>
            </a:r>
          </a:p>
        </p:txBody>
      </p:sp>
      <p:graphicFrame>
        <p:nvGraphicFramePr>
          <p:cNvPr id="145411" name="Object 2"/>
          <p:cNvGraphicFramePr>
            <a:graphicFrameLocks noChangeAspect="1"/>
          </p:cNvGraphicFramePr>
          <p:nvPr/>
        </p:nvGraphicFramePr>
        <p:xfrm>
          <a:off x="4510088" y="6019800"/>
          <a:ext cx="366712" cy="403225"/>
        </p:xfrm>
        <a:graphic>
          <a:graphicData uri="http://schemas.openxmlformats.org/presentationml/2006/ole">
            <mc:AlternateContent xmlns:mc="http://schemas.openxmlformats.org/markup-compatibility/2006">
              <mc:Choice xmlns:v="urn:schemas-microsoft-com:vml" Requires="v">
                <p:oleObj spid="_x0000_s11355" name="Equation" r:id="rId5" imgW="127000" imgH="139700" progId="Equation.DSMT4">
                  <p:embed/>
                </p:oleObj>
              </mc:Choice>
              <mc:Fallback>
                <p:oleObj name="Equation" r:id="rId5" imgW="127000" imgH="139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6019800"/>
                        <a:ext cx="366712" cy="403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5412" name="Object 3"/>
          <p:cNvGraphicFramePr>
            <a:graphicFrameLocks noChangeAspect="1"/>
          </p:cNvGraphicFramePr>
          <p:nvPr/>
        </p:nvGraphicFramePr>
        <p:xfrm>
          <a:off x="1273175" y="3163888"/>
          <a:ext cx="403225" cy="476250"/>
        </p:xfrm>
        <a:graphic>
          <a:graphicData uri="http://schemas.openxmlformats.org/presentationml/2006/ole">
            <mc:AlternateContent xmlns:mc="http://schemas.openxmlformats.org/markup-compatibility/2006">
              <mc:Choice xmlns:v="urn:schemas-microsoft-com:vml" Requires="v">
                <p:oleObj spid="_x0000_s11356" name="Equation" r:id="rId7" imgW="139700" imgH="165100" progId="Equation.DSMT4">
                  <p:embed/>
                </p:oleObj>
              </mc:Choice>
              <mc:Fallback>
                <p:oleObj name="Equation" r:id="rId7" imgW="139700" imgH="165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3175" y="3163888"/>
                        <a:ext cx="403225" cy="4762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5413" name="Object 4"/>
          <p:cNvGraphicFramePr>
            <a:graphicFrameLocks noChangeAspect="1"/>
          </p:cNvGraphicFramePr>
          <p:nvPr/>
        </p:nvGraphicFramePr>
        <p:xfrm>
          <a:off x="1785938" y="914400"/>
          <a:ext cx="1719262" cy="652463"/>
        </p:xfrm>
        <a:graphic>
          <a:graphicData uri="http://schemas.openxmlformats.org/presentationml/2006/ole">
            <mc:AlternateContent xmlns:mc="http://schemas.openxmlformats.org/markup-compatibility/2006">
              <mc:Choice xmlns:v="urn:schemas-microsoft-com:vml" Requires="v">
                <p:oleObj spid="_x0000_s11357" name="Equation" r:id="rId9" imgW="469900" imgH="177800" progId="Equation.DSMT4">
                  <p:embed/>
                </p:oleObj>
              </mc:Choice>
              <mc:Fallback>
                <p:oleObj name="Equation" r:id="rId9" imgW="4699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5938" y="914400"/>
                        <a:ext cx="1719262"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5414" name="Text Box 7"/>
          <p:cNvSpPr txBox="1">
            <a:spLocks noChangeArrowheads="1"/>
          </p:cNvSpPr>
          <p:nvPr/>
        </p:nvSpPr>
        <p:spPr bwMode="auto">
          <a:xfrm>
            <a:off x="990600" y="457200"/>
            <a:ext cx="73247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Helvetica" charset="0"/>
              </a:rPr>
              <a:t>500 hPa height (solid), </a:t>
            </a:r>
            <a:r>
              <a:rPr lang="en-US" sz="1800" i="1">
                <a:latin typeface="Helvetica" charset="0"/>
              </a:rPr>
              <a:t>v</a:t>
            </a:r>
            <a:r>
              <a:rPr lang="ja-JP" altLang="en-US" sz="1800" i="1">
                <a:latin typeface="Helvetica" charset="0"/>
              </a:rPr>
              <a:t>’</a:t>
            </a:r>
            <a:r>
              <a:rPr lang="en-US" altLang="ja-JP" sz="1800" i="1">
                <a:latin typeface="Helvetica" charset="0"/>
              </a:rPr>
              <a:t> (color, c.i.=2m/s), 3h precip (shaded &gt; 3mm)</a:t>
            </a:r>
            <a:r>
              <a:rPr lang="en-US" altLang="ja-JP" sz="1800"/>
              <a:t> </a:t>
            </a:r>
            <a:endParaRPr lang="en-US" sz="1800"/>
          </a:p>
        </p:txBody>
      </p:sp>
      <p:sp>
        <p:nvSpPr>
          <p:cNvPr id="145415" name="Text Box 8"/>
          <p:cNvSpPr txBox="1">
            <a:spLocks noChangeArrowheads="1"/>
          </p:cNvSpPr>
          <p:nvPr/>
        </p:nvSpPr>
        <p:spPr bwMode="auto">
          <a:xfrm>
            <a:off x="2924175" y="22225"/>
            <a:ext cx="3398838" cy="434975"/>
          </a:xfrm>
          <a:prstGeom prst="rect">
            <a:avLst/>
          </a:prstGeom>
          <a:solidFill>
            <a:schemeClr val="bg1"/>
          </a:solidFill>
          <a:ln w="38100">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Helvetica" charset="0"/>
              </a:rPr>
              <a:t>Evolution of Difference Field</a:t>
            </a:r>
          </a:p>
        </p:txBody>
      </p:sp>
      <p:grpSp>
        <p:nvGrpSpPr>
          <p:cNvPr id="145416" name="Group 9"/>
          <p:cNvGrpSpPr>
            <a:grpSpLocks/>
          </p:cNvGrpSpPr>
          <p:nvPr/>
        </p:nvGrpSpPr>
        <p:grpSpPr bwMode="auto">
          <a:xfrm>
            <a:off x="1752600" y="6438900"/>
            <a:ext cx="5638800" cy="381000"/>
            <a:chOff x="1104" y="4056"/>
            <a:chExt cx="3552" cy="240"/>
          </a:xfrm>
        </p:grpSpPr>
        <p:sp>
          <p:nvSpPr>
            <p:cNvPr id="145418" name="Line 10"/>
            <p:cNvSpPr>
              <a:spLocks noChangeShapeType="1"/>
            </p:cNvSpPr>
            <p:nvPr/>
          </p:nvSpPr>
          <p:spPr bwMode="auto">
            <a:xfrm>
              <a:off x="1104" y="4184"/>
              <a:ext cx="355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45419" name="Object 5"/>
            <p:cNvGraphicFramePr>
              <a:graphicFrameLocks noChangeAspect="1"/>
            </p:cNvGraphicFramePr>
            <p:nvPr/>
          </p:nvGraphicFramePr>
          <p:xfrm>
            <a:off x="2624" y="4056"/>
            <a:ext cx="720" cy="240"/>
          </p:xfrm>
          <a:graphic>
            <a:graphicData uri="http://schemas.openxmlformats.org/presentationml/2006/ole">
              <mc:AlternateContent xmlns:mc="http://schemas.openxmlformats.org/markup-compatibility/2006">
                <mc:Choice xmlns:v="urn:schemas-microsoft-com:vml" Requires="v">
                  <p:oleObj spid="_x0000_s11358" name="Equation" r:id="rId11" imgW="533400" imgH="177800" progId="Equation.DSMT4">
                    <p:embed/>
                  </p:oleObj>
                </mc:Choice>
                <mc:Fallback>
                  <p:oleObj name="Equation" r:id="rId11" imgW="5334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4" y="4056"/>
                          <a:ext cx="720" cy="24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45417" name="Text Box 12"/>
          <p:cNvSpPr txBox="1">
            <a:spLocks noChangeArrowheads="1"/>
          </p:cNvSpPr>
          <p:nvPr/>
        </p:nvSpPr>
        <p:spPr bwMode="auto">
          <a:xfrm>
            <a:off x="7162800" y="6140450"/>
            <a:ext cx="19573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Helvetica" charset="0"/>
              </a:rPr>
              <a:t>Zhang et al.  (2006)</a:t>
            </a:r>
          </a:p>
        </p:txBody>
      </p:sp>
    </p:spTree>
    <p:extLst>
      <p:ext uri="{BB962C8B-B14F-4D97-AF65-F5344CB8AC3E}">
        <p14:creationId xmlns:p14="http://schemas.microsoft.com/office/powerpoint/2010/main" val="29402991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026" descr="Z04_slid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852488"/>
            <a:ext cx="5715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1027"/>
          <p:cNvSpPr txBox="1">
            <a:spLocks noChangeArrowheads="1"/>
          </p:cNvSpPr>
          <p:nvPr/>
        </p:nvSpPr>
        <p:spPr bwMode="auto">
          <a:xfrm>
            <a:off x="5318125" y="5500688"/>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latin typeface="Helvetica" charset="0"/>
              </a:rPr>
              <a:t>CAPE &gt; 50J/Kg</a:t>
            </a:r>
          </a:p>
        </p:txBody>
      </p:sp>
      <p:graphicFrame>
        <p:nvGraphicFramePr>
          <p:cNvPr id="147459" name="Object 2"/>
          <p:cNvGraphicFramePr>
            <a:graphicFrameLocks noChangeAspect="1"/>
          </p:cNvGraphicFramePr>
          <p:nvPr/>
        </p:nvGraphicFramePr>
        <p:xfrm>
          <a:off x="4510088" y="6019800"/>
          <a:ext cx="366712" cy="403225"/>
        </p:xfrm>
        <a:graphic>
          <a:graphicData uri="http://schemas.openxmlformats.org/presentationml/2006/ole">
            <mc:AlternateContent xmlns:mc="http://schemas.openxmlformats.org/markup-compatibility/2006">
              <mc:Choice xmlns:v="urn:schemas-microsoft-com:vml" Requires="v">
                <p:oleObj spid="_x0000_s13403" name="Equation" r:id="rId5" imgW="127000" imgH="139700" progId="Equation.DSMT4">
                  <p:embed/>
                </p:oleObj>
              </mc:Choice>
              <mc:Fallback>
                <p:oleObj name="Equation" r:id="rId5" imgW="127000" imgH="139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6019800"/>
                        <a:ext cx="366712" cy="403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7460" name="Object 3"/>
          <p:cNvGraphicFramePr>
            <a:graphicFrameLocks noChangeAspect="1"/>
          </p:cNvGraphicFramePr>
          <p:nvPr/>
        </p:nvGraphicFramePr>
        <p:xfrm>
          <a:off x="1273175" y="3163888"/>
          <a:ext cx="403225" cy="476250"/>
        </p:xfrm>
        <a:graphic>
          <a:graphicData uri="http://schemas.openxmlformats.org/presentationml/2006/ole">
            <mc:AlternateContent xmlns:mc="http://schemas.openxmlformats.org/markup-compatibility/2006">
              <mc:Choice xmlns:v="urn:schemas-microsoft-com:vml" Requires="v">
                <p:oleObj spid="_x0000_s13404" name="Equation" r:id="rId7" imgW="139700" imgH="165100" progId="Equation.DSMT4">
                  <p:embed/>
                </p:oleObj>
              </mc:Choice>
              <mc:Fallback>
                <p:oleObj name="Equation" r:id="rId7" imgW="139700" imgH="165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3175" y="3163888"/>
                        <a:ext cx="403225" cy="4762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7461" name="Object 4"/>
          <p:cNvGraphicFramePr>
            <a:graphicFrameLocks noChangeAspect="1"/>
          </p:cNvGraphicFramePr>
          <p:nvPr/>
        </p:nvGraphicFramePr>
        <p:xfrm>
          <a:off x="1809750" y="914400"/>
          <a:ext cx="1671638" cy="652463"/>
        </p:xfrm>
        <a:graphic>
          <a:graphicData uri="http://schemas.openxmlformats.org/presentationml/2006/ole">
            <mc:AlternateContent xmlns:mc="http://schemas.openxmlformats.org/markup-compatibility/2006">
              <mc:Choice xmlns:v="urn:schemas-microsoft-com:vml" Requires="v">
                <p:oleObj spid="_x0000_s13405" name="Equation" r:id="rId9" imgW="457200" imgH="177800" progId="Equation.DSMT4">
                  <p:embed/>
                </p:oleObj>
              </mc:Choice>
              <mc:Fallback>
                <p:oleObj name="Equation" r:id="rId9" imgW="4572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9750" y="914400"/>
                        <a:ext cx="1671638"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7462" name="Text Box 1031"/>
          <p:cNvSpPr txBox="1">
            <a:spLocks noChangeArrowheads="1"/>
          </p:cNvSpPr>
          <p:nvPr/>
        </p:nvSpPr>
        <p:spPr bwMode="auto">
          <a:xfrm>
            <a:off x="990600" y="457200"/>
            <a:ext cx="73247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Helvetica" charset="0"/>
              </a:rPr>
              <a:t>500 hPa height (solid), </a:t>
            </a:r>
            <a:r>
              <a:rPr lang="en-US" sz="1800" i="1">
                <a:latin typeface="Helvetica" charset="0"/>
              </a:rPr>
              <a:t>v</a:t>
            </a:r>
            <a:r>
              <a:rPr lang="ja-JP" altLang="en-US" sz="1800" i="1">
                <a:latin typeface="Helvetica" charset="0"/>
              </a:rPr>
              <a:t>’</a:t>
            </a:r>
            <a:r>
              <a:rPr lang="en-US" altLang="ja-JP" sz="1800" i="1">
                <a:latin typeface="Helvetica" charset="0"/>
              </a:rPr>
              <a:t> (color, c.i.=2m/s), 3h precip (shaded &gt; 3mm)</a:t>
            </a:r>
            <a:r>
              <a:rPr lang="en-US" altLang="ja-JP" sz="1800"/>
              <a:t> </a:t>
            </a:r>
            <a:endParaRPr lang="en-US" sz="1800"/>
          </a:p>
        </p:txBody>
      </p:sp>
      <p:sp>
        <p:nvSpPr>
          <p:cNvPr id="147463" name="Text Box 1032"/>
          <p:cNvSpPr txBox="1">
            <a:spLocks noChangeArrowheads="1"/>
          </p:cNvSpPr>
          <p:nvPr/>
        </p:nvSpPr>
        <p:spPr bwMode="auto">
          <a:xfrm>
            <a:off x="2924175" y="22225"/>
            <a:ext cx="3398838" cy="434975"/>
          </a:xfrm>
          <a:prstGeom prst="rect">
            <a:avLst/>
          </a:prstGeom>
          <a:solidFill>
            <a:schemeClr val="bg1"/>
          </a:solidFill>
          <a:ln w="38100">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Helvetica" charset="0"/>
              </a:rPr>
              <a:t>Evolution of Difference Field</a:t>
            </a:r>
          </a:p>
        </p:txBody>
      </p:sp>
      <p:grpSp>
        <p:nvGrpSpPr>
          <p:cNvPr id="147464" name="Group 1033"/>
          <p:cNvGrpSpPr>
            <a:grpSpLocks/>
          </p:cNvGrpSpPr>
          <p:nvPr/>
        </p:nvGrpSpPr>
        <p:grpSpPr bwMode="auto">
          <a:xfrm>
            <a:off x="1752600" y="6438900"/>
            <a:ext cx="5638800" cy="381000"/>
            <a:chOff x="1104" y="4056"/>
            <a:chExt cx="3552" cy="240"/>
          </a:xfrm>
        </p:grpSpPr>
        <p:sp>
          <p:nvSpPr>
            <p:cNvPr id="147466" name="Line 1034"/>
            <p:cNvSpPr>
              <a:spLocks noChangeShapeType="1"/>
            </p:cNvSpPr>
            <p:nvPr/>
          </p:nvSpPr>
          <p:spPr bwMode="auto">
            <a:xfrm>
              <a:off x="1104" y="4184"/>
              <a:ext cx="355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47467" name="Object 5"/>
            <p:cNvGraphicFramePr>
              <a:graphicFrameLocks noChangeAspect="1"/>
            </p:cNvGraphicFramePr>
            <p:nvPr/>
          </p:nvGraphicFramePr>
          <p:xfrm>
            <a:off x="2624" y="4056"/>
            <a:ext cx="720" cy="240"/>
          </p:xfrm>
          <a:graphic>
            <a:graphicData uri="http://schemas.openxmlformats.org/presentationml/2006/ole">
              <mc:AlternateContent xmlns:mc="http://schemas.openxmlformats.org/markup-compatibility/2006">
                <mc:Choice xmlns:v="urn:schemas-microsoft-com:vml" Requires="v">
                  <p:oleObj spid="_x0000_s13406" name="Equation" r:id="rId11" imgW="533400" imgH="177800" progId="Equation.DSMT4">
                    <p:embed/>
                  </p:oleObj>
                </mc:Choice>
                <mc:Fallback>
                  <p:oleObj name="Equation" r:id="rId11" imgW="5334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4" y="4056"/>
                          <a:ext cx="720" cy="24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47465" name="Text Box 1036"/>
          <p:cNvSpPr txBox="1">
            <a:spLocks noChangeArrowheads="1"/>
          </p:cNvSpPr>
          <p:nvPr/>
        </p:nvSpPr>
        <p:spPr bwMode="auto">
          <a:xfrm>
            <a:off x="7162800" y="6140450"/>
            <a:ext cx="19573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Helvetica" charset="0"/>
              </a:rPr>
              <a:t>Zhang et al.  (2006)</a:t>
            </a:r>
          </a:p>
        </p:txBody>
      </p:sp>
    </p:spTree>
    <p:extLst>
      <p:ext uri="{BB962C8B-B14F-4D97-AF65-F5344CB8AC3E}">
        <p14:creationId xmlns:p14="http://schemas.microsoft.com/office/powerpoint/2010/main" val="15000534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026" descr="Z04_slid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852488"/>
            <a:ext cx="5715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1027"/>
          <p:cNvSpPr txBox="1">
            <a:spLocks noChangeArrowheads="1"/>
          </p:cNvSpPr>
          <p:nvPr/>
        </p:nvSpPr>
        <p:spPr bwMode="auto">
          <a:xfrm>
            <a:off x="5334000" y="5576888"/>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latin typeface="Helvetica" charset="0"/>
              </a:rPr>
              <a:t>CAPE &gt; 50J/Kg</a:t>
            </a:r>
          </a:p>
        </p:txBody>
      </p:sp>
      <p:graphicFrame>
        <p:nvGraphicFramePr>
          <p:cNvPr id="149507" name="Object 2"/>
          <p:cNvGraphicFramePr>
            <a:graphicFrameLocks noChangeAspect="1"/>
          </p:cNvGraphicFramePr>
          <p:nvPr/>
        </p:nvGraphicFramePr>
        <p:xfrm>
          <a:off x="4510088" y="6019800"/>
          <a:ext cx="366712" cy="403225"/>
        </p:xfrm>
        <a:graphic>
          <a:graphicData uri="http://schemas.openxmlformats.org/presentationml/2006/ole">
            <mc:AlternateContent xmlns:mc="http://schemas.openxmlformats.org/markup-compatibility/2006">
              <mc:Choice xmlns:v="urn:schemas-microsoft-com:vml" Requires="v">
                <p:oleObj spid="_x0000_s15451" name="Equation" r:id="rId5" imgW="127000" imgH="139700" progId="Equation.DSMT4">
                  <p:embed/>
                </p:oleObj>
              </mc:Choice>
              <mc:Fallback>
                <p:oleObj name="Equation" r:id="rId5" imgW="127000" imgH="139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6019800"/>
                        <a:ext cx="366712" cy="403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9508" name="Object 3"/>
          <p:cNvGraphicFramePr>
            <a:graphicFrameLocks noChangeAspect="1"/>
          </p:cNvGraphicFramePr>
          <p:nvPr/>
        </p:nvGraphicFramePr>
        <p:xfrm>
          <a:off x="1273175" y="3163888"/>
          <a:ext cx="403225" cy="476250"/>
        </p:xfrm>
        <a:graphic>
          <a:graphicData uri="http://schemas.openxmlformats.org/presentationml/2006/ole">
            <mc:AlternateContent xmlns:mc="http://schemas.openxmlformats.org/markup-compatibility/2006">
              <mc:Choice xmlns:v="urn:schemas-microsoft-com:vml" Requires="v">
                <p:oleObj spid="_x0000_s15452" name="Equation" r:id="rId7" imgW="139700" imgH="165100" progId="Equation.DSMT4">
                  <p:embed/>
                </p:oleObj>
              </mc:Choice>
              <mc:Fallback>
                <p:oleObj name="Equation" r:id="rId7" imgW="139700" imgH="165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3175" y="3163888"/>
                        <a:ext cx="403225" cy="4762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9509" name="Object 4"/>
          <p:cNvGraphicFramePr>
            <a:graphicFrameLocks noChangeAspect="1"/>
          </p:cNvGraphicFramePr>
          <p:nvPr/>
        </p:nvGraphicFramePr>
        <p:xfrm>
          <a:off x="1762125" y="914400"/>
          <a:ext cx="1766888" cy="652463"/>
        </p:xfrm>
        <a:graphic>
          <a:graphicData uri="http://schemas.openxmlformats.org/presentationml/2006/ole">
            <mc:AlternateContent xmlns:mc="http://schemas.openxmlformats.org/markup-compatibility/2006">
              <mc:Choice xmlns:v="urn:schemas-microsoft-com:vml" Requires="v">
                <p:oleObj spid="_x0000_s15453" name="Equation" r:id="rId9" imgW="482600" imgH="177800" progId="Equation.DSMT4">
                  <p:embed/>
                </p:oleObj>
              </mc:Choice>
              <mc:Fallback>
                <p:oleObj name="Equation" r:id="rId9" imgW="4826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2125" y="914400"/>
                        <a:ext cx="1766888"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9510" name="Text Box 1031"/>
          <p:cNvSpPr txBox="1">
            <a:spLocks noChangeArrowheads="1"/>
          </p:cNvSpPr>
          <p:nvPr/>
        </p:nvSpPr>
        <p:spPr bwMode="auto">
          <a:xfrm>
            <a:off x="990600" y="457200"/>
            <a:ext cx="73247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Helvetica" charset="0"/>
              </a:rPr>
              <a:t>500 hPa height (solid), </a:t>
            </a:r>
            <a:r>
              <a:rPr lang="en-US" sz="1800" i="1">
                <a:latin typeface="Helvetica" charset="0"/>
              </a:rPr>
              <a:t>v</a:t>
            </a:r>
            <a:r>
              <a:rPr lang="ja-JP" altLang="en-US" sz="1800" i="1">
                <a:latin typeface="Helvetica" charset="0"/>
              </a:rPr>
              <a:t>’</a:t>
            </a:r>
            <a:r>
              <a:rPr lang="en-US" altLang="ja-JP" sz="1800" i="1">
                <a:latin typeface="Helvetica" charset="0"/>
              </a:rPr>
              <a:t> (color, c.i.=2m/s), 3h precip (shaded &gt; 3mm)</a:t>
            </a:r>
            <a:r>
              <a:rPr lang="en-US" altLang="ja-JP" sz="1800"/>
              <a:t> </a:t>
            </a:r>
            <a:endParaRPr lang="en-US" sz="1800"/>
          </a:p>
        </p:txBody>
      </p:sp>
      <p:sp>
        <p:nvSpPr>
          <p:cNvPr id="149511" name="Text Box 1032"/>
          <p:cNvSpPr txBox="1">
            <a:spLocks noChangeArrowheads="1"/>
          </p:cNvSpPr>
          <p:nvPr/>
        </p:nvSpPr>
        <p:spPr bwMode="auto">
          <a:xfrm>
            <a:off x="2924175" y="22225"/>
            <a:ext cx="3398838" cy="434975"/>
          </a:xfrm>
          <a:prstGeom prst="rect">
            <a:avLst/>
          </a:prstGeom>
          <a:solidFill>
            <a:schemeClr val="bg1"/>
          </a:solidFill>
          <a:ln w="38100">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Helvetica" charset="0"/>
              </a:rPr>
              <a:t>Evolution of Difference Field</a:t>
            </a:r>
          </a:p>
        </p:txBody>
      </p:sp>
      <p:grpSp>
        <p:nvGrpSpPr>
          <p:cNvPr id="149512" name="Group 1033"/>
          <p:cNvGrpSpPr>
            <a:grpSpLocks/>
          </p:cNvGrpSpPr>
          <p:nvPr/>
        </p:nvGrpSpPr>
        <p:grpSpPr bwMode="auto">
          <a:xfrm>
            <a:off x="1752600" y="6438900"/>
            <a:ext cx="5638800" cy="381000"/>
            <a:chOff x="1104" y="4056"/>
            <a:chExt cx="3552" cy="240"/>
          </a:xfrm>
        </p:grpSpPr>
        <p:sp>
          <p:nvSpPr>
            <p:cNvPr id="149514" name="Line 1034"/>
            <p:cNvSpPr>
              <a:spLocks noChangeShapeType="1"/>
            </p:cNvSpPr>
            <p:nvPr/>
          </p:nvSpPr>
          <p:spPr bwMode="auto">
            <a:xfrm>
              <a:off x="1104" y="4184"/>
              <a:ext cx="355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49515" name="Object 5"/>
            <p:cNvGraphicFramePr>
              <a:graphicFrameLocks noChangeAspect="1"/>
            </p:cNvGraphicFramePr>
            <p:nvPr/>
          </p:nvGraphicFramePr>
          <p:xfrm>
            <a:off x="2624" y="4056"/>
            <a:ext cx="720" cy="240"/>
          </p:xfrm>
          <a:graphic>
            <a:graphicData uri="http://schemas.openxmlformats.org/presentationml/2006/ole">
              <mc:AlternateContent xmlns:mc="http://schemas.openxmlformats.org/markup-compatibility/2006">
                <mc:Choice xmlns:v="urn:schemas-microsoft-com:vml" Requires="v">
                  <p:oleObj spid="_x0000_s15454" name="Equation" r:id="rId11" imgW="533400" imgH="177800" progId="Equation.DSMT4">
                    <p:embed/>
                  </p:oleObj>
                </mc:Choice>
                <mc:Fallback>
                  <p:oleObj name="Equation" r:id="rId11" imgW="5334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4" y="4056"/>
                          <a:ext cx="720" cy="24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49513" name="Text Box 1036"/>
          <p:cNvSpPr txBox="1">
            <a:spLocks noChangeArrowheads="1"/>
          </p:cNvSpPr>
          <p:nvPr/>
        </p:nvSpPr>
        <p:spPr bwMode="auto">
          <a:xfrm>
            <a:off x="7162800" y="6140450"/>
            <a:ext cx="19573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Helvetica" charset="0"/>
              </a:rPr>
              <a:t>Zhang et al.  (2006)</a:t>
            </a:r>
          </a:p>
        </p:txBody>
      </p:sp>
    </p:spTree>
    <p:extLst>
      <p:ext uri="{BB962C8B-B14F-4D97-AF65-F5344CB8AC3E}">
        <p14:creationId xmlns:p14="http://schemas.microsoft.com/office/powerpoint/2010/main" val="2860716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6" descr="Z04_slid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852488"/>
            <a:ext cx="5715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Text Box 1027"/>
          <p:cNvSpPr txBox="1">
            <a:spLocks noChangeArrowheads="1"/>
          </p:cNvSpPr>
          <p:nvPr/>
        </p:nvSpPr>
        <p:spPr bwMode="auto">
          <a:xfrm>
            <a:off x="4175125" y="5576888"/>
            <a:ext cx="199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a:latin typeface="Helvetica" charset="0"/>
              </a:rPr>
              <a:t>CAPE &gt; 50J/Kg</a:t>
            </a:r>
          </a:p>
        </p:txBody>
      </p:sp>
      <p:graphicFrame>
        <p:nvGraphicFramePr>
          <p:cNvPr id="151555" name="Object 2"/>
          <p:cNvGraphicFramePr>
            <a:graphicFrameLocks noChangeAspect="1"/>
          </p:cNvGraphicFramePr>
          <p:nvPr/>
        </p:nvGraphicFramePr>
        <p:xfrm>
          <a:off x="4510088" y="6019800"/>
          <a:ext cx="366712" cy="403225"/>
        </p:xfrm>
        <a:graphic>
          <a:graphicData uri="http://schemas.openxmlformats.org/presentationml/2006/ole">
            <mc:AlternateContent xmlns:mc="http://schemas.openxmlformats.org/markup-compatibility/2006">
              <mc:Choice xmlns:v="urn:schemas-microsoft-com:vml" Requires="v">
                <p:oleObj spid="_x0000_s17499" name="Equation" r:id="rId5" imgW="127000" imgH="139700" progId="Equation.DSMT4">
                  <p:embed/>
                </p:oleObj>
              </mc:Choice>
              <mc:Fallback>
                <p:oleObj name="Equation" r:id="rId5" imgW="127000" imgH="139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6019800"/>
                        <a:ext cx="366712" cy="4032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1556" name="Object 3"/>
          <p:cNvGraphicFramePr>
            <a:graphicFrameLocks noChangeAspect="1"/>
          </p:cNvGraphicFramePr>
          <p:nvPr/>
        </p:nvGraphicFramePr>
        <p:xfrm>
          <a:off x="1273175" y="3163888"/>
          <a:ext cx="403225" cy="476250"/>
        </p:xfrm>
        <a:graphic>
          <a:graphicData uri="http://schemas.openxmlformats.org/presentationml/2006/ole">
            <mc:AlternateContent xmlns:mc="http://schemas.openxmlformats.org/markup-compatibility/2006">
              <mc:Choice xmlns:v="urn:schemas-microsoft-com:vml" Requires="v">
                <p:oleObj spid="_x0000_s17500" name="Equation" r:id="rId7" imgW="139700" imgH="165100" progId="Equation.DSMT4">
                  <p:embed/>
                </p:oleObj>
              </mc:Choice>
              <mc:Fallback>
                <p:oleObj name="Equation" r:id="rId7" imgW="139700" imgH="165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3175" y="3163888"/>
                        <a:ext cx="403225" cy="4762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1557" name="Object 4"/>
          <p:cNvGraphicFramePr>
            <a:graphicFrameLocks noChangeAspect="1"/>
          </p:cNvGraphicFramePr>
          <p:nvPr/>
        </p:nvGraphicFramePr>
        <p:xfrm>
          <a:off x="1785938" y="914400"/>
          <a:ext cx="1719262" cy="652463"/>
        </p:xfrm>
        <a:graphic>
          <a:graphicData uri="http://schemas.openxmlformats.org/presentationml/2006/ole">
            <mc:AlternateContent xmlns:mc="http://schemas.openxmlformats.org/markup-compatibility/2006">
              <mc:Choice xmlns:v="urn:schemas-microsoft-com:vml" Requires="v">
                <p:oleObj spid="_x0000_s17501" name="Equation" r:id="rId9" imgW="469900" imgH="177800" progId="Equation.DSMT4">
                  <p:embed/>
                </p:oleObj>
              </mc:Choice>
              <mc:Fallback>
                <p:oleObj name="Equation" r:id="rId9" imgW="469900" imgH="177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5938" y="914400"/>
                        <a:ext cx="1719262"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1558" name="Text Box 1031"/>
          <p:cNvSpPr txBox="1">
            <a:spLocks noChangeArrowheads="1"/>
          </p:cNvSpPr>
          <p:nvPr/>
        </p:nvSpPr>
        <p:spPr bwMode="auto">
          <a:xfrm>
            <a:off x="990600" y="457200"/>
            <a:ext cx="73247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Helvetica" charset="0"/>
              </a:rPr>
              <a:t>500 hPa height (solid), </a:t>
            </a:r>
            <a:r>
              <a:rPr lang="en-US" sz="1800" i="1">
                <a:latin typeface="Helvetica" charset="0"/>
              </a:rPr>
              <a:t>v</a:t>
            </a:r>
            <a:r>
              <a:rPr lang="ja-JP" altLang="en-US" sz="1800" i="1">
                <a:latin typeface="Helvetica" charset="0"/>
              </a:rPr>
              <a:t>’</a:t>
            </a:r>
            <a:r>
              <a:rPr lang="en-US" altLang="ja-JP" sz="1800" i="1">
                <a:latin typeface="Helvetica" charset="0"/>
              </a:rPr>
              <a:t> (color, c.i.=2m/s), 3h precip (shaded &gt; 3mm)</a:t>
            </a:r>
            <a:r>
              <a:rPr lang="en-US" altLang="ja-JP" sz="1800"/>
              <a:t> </a:t>
            </a:r>
            <a:endParaRPr lang="en-US" sz="1800"/>
          </a:p>
        </p:txBody>
      </p:sp>
      <p:sp>
        <p:nvSpPr>
          <p:cNvPr id="151559" name="Text Box 1032"/>
          <p:cNvSpPr txBox="1">
            <a:spLocks noChangeArrowheads="1"/>
          </p:cNvSpPr>
          <p:nvPr/>
        </p:nvSpPr>
        <p:spPr bwMode="auto">
          <a:xfrm>
            <a:off x="2924175" y="22225"/>
            <a:ext cx="3398838" cy="434975"/>
          </a:xfrm>
          <a:prstGeom prst="rect">
            <a:avLst/>
          </a:prstGeom>
          <a:solidFill>
            <a:schemeClr val="bg1"/>
          </a:solidFill>
          <a:ln w="38100">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0000"/>
                </a:solidFill>
                <a:latin typeface="Helvetica" charset="0"/>
              </a:rPr>
              <a:t>Evolution of Difference Field</a:t>
            </a:r>
          </a:p>
        </p:txBody>
      </p:sp>
      <p:grpSp>
        <p:nvGrpSpPr>
          <p:cNvPr id="151560" name="Group 1033"/>
          <p:cNvGrpSpPr>
            <a:grpSpLocks/>
          </p:cNvGrpSpPr>
          <p:nvPr/>
        </p:nvGrpSpPr>
        <p:grpSpPr bwMode="auto">
          <a:xfrm>
            <a:off x="1752600" y="6438900"/>
            <a:ext cx="5638800" cy="381000"/>
            <a:chOff x="1104" y="4056"/>
            <a:chExt cx="3552" cy="240"/>
          </a:xfrm>
        </p:grpSpPr>
        <p:sp>
          <p:nvSpPr>
            <p:cNvPr id="151562" name="Line 1034"/>
            <p:cNvSpPr>
              <a:spLocks noChangeShapeType="1"/>
            </p:cNvSpPr>
            <p:nvPr/>
          </p:nvSpPr>
          <p:spPr bwMode="auto">
            <a:xfrm>
              <a:off x="1104" y="4184"/>
              <a:ext cx="3552"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51563" name="Object 5"/>
            <p:cNvGraphicFramePr>
              <a:graphicFrameLocks noChangeAspect="1"/>
            </p:cNvGraphicFramePr>
            <p:nvPr/>
          </p:nvGraphicFramePr>
          <p:xfrm>
            <a:off x="2624" y="4056"/>
            <a:ext cx="720" cy="240"/>
          </p:xfrm>
          <a:graphic>
            <a:graphicData uri="http://schemas.openxmlformats.org/presentationml/2006/ole">
              <mc:AlternateContent xmlns:mc="http://schemas.openxmlformats.org/markup-compatibility/2006">
                <mc:Choice xmlns:v="urn:schemas-microsoft-com:vml" Requires="v">
                  <p:oleObj spid="_x0000_s17502" name="Equation" r:id="rId11" imgW="533400" imgH="177800" progId="Equation.DSMT4">
                    <p:embed/>
                  </p:oleObj>
                </mc:Choice>
                <mc:Fallback>
                  <p:oleObj name="Equation" r:id="rId11" imgW="533400" imgH="177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4" y="4056"/>
                          <a:ext cx="720" cy="24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51561" name="Text Box 1036"/>
          <p:cNvSpPr txBox="1">
            <a:spLocks noChangeArrowheads="1"/>
          </p:cNvSpPr>
          <p:nvPr/>
        </p:nvSpPr>
        <p:spPr bwMode="auto">
          <a:xfrm>
            <a:off x="7162800" y="6140450"/>
            <a:ext cx="19573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Helvetica" charset="0"/>
              </a:rPr>
              <a:t>Zhang et al.  (2006)</a:t>
            </a:r>
          </a:p>
        </p:txBody>
      </p:sp>
    </p:spTree>
    <p:extLst>
      <p:ext uri="{BB962C8B-B14F-4D97-AF65-F5344CB8AC3E}">
        <p14:creationId xmlns:p14="http://schemas.microsoft.com/office/powerpoint/2010/main" val="17563273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62912_refr_21A.tiff"/>
          <p:cNvPicPr>
            <a:picLocks noChangeAspect="1"/>
          </p:cNvPicPr>
          <p:nvPr/>
        </p:nvPicPr>
        <p:blipFill>
          <a:blip r:embed="rId2"/>
          <a:srcRect/>
          <a:stretch>
            <a:fillRect/>
          </a:stretch>
        </p:blipFill>
        <p:spPr bwMode="auto">
          <a:xfrm>
            <a:off x="2360034" y="1125488"/>
            <a:ext cx="2609899" cy="2609899"/>
          </a:xfrm>
          <a:prstGeom prst="rect">
            <a:avLst/>
          </a:prstGeom>
          <a:noFill/>
          <a:ln w="9525">
            <a:solidFill>
              <a:schemeClr val="tx1"/>
            </a:solidFill>
            <a:miter lim="800000"/>
            <a:headEnd/>
            <a:tailEnd/>
          </a:ln>
        </p:spPr>
      </p:pic>
      <p:pic>
        <p:nvPicPr>
          <p:cNvPr id="3" name="Picture 2" descr="p062912_dart_ref09A.tiff"/>
          <p:cNvPicPr>
            <a:picLocks noChangeAspect="1"/>
          </p:cNvPicPr>
          <p:nvPr/>
        </p:nvPicPr>
        <p:blipFill>
          <a:blip r:embed="rId3"/>
          <a:stretch>
            <a:fillRect/>
          </a:stretch>
        </p:blipFill>
        <p:spPr>
          <a:xfrm>
            <a:off x="5490467" y="1125488"/>
            <a:ext cx="2586733" cy="2620327"/>
          </a:xfrm>
          <a:prstGeom prst="rect">
            <a:avLst/>
          </a:prstGeom>
          <a:ln>
            <a:solidFill>
              <a:schemeClr val="tx1"/>
            </a:solidFill>
          </a:ln>
        </p:spPr>
      </p:pic>
      <p:sp>
        <p:nvSpPr>
          <p:cNvPr id="4" name="TextBox 3"/>
          <p:cNvSpPr txBox="1"/>
          <p:nvPr/>
        </p:nvSpPr>
        <p:spPr>
          <a:xfrm>
            <a:off x="542120" y="145551"/>
            <a:ext cx="8347873" cy="584776"/>
          </a:xfrm>
          <a:prstGeom prst="rect">
            <a:avLst/>
          </a:prstGeom>
          <a:noFill/>
        </p:spPr>
        <p:txBody>
          <a:bodyPr wrap="square" rtlCol="0">
            <a:spAutoFit/>
          </a:bodyPr>
          <a:lstStyle/>
          <a:p>
            <a:r>
              <a:rPr lang="en-US" sz="3200" b="1" dirty="0" smtClean="0">
                <a:solidFill>
                  <a:srgbClr val="FF0000"/>
                </a:solidFill>
              </a:rPr>
              <a:t>So, really, how predictable were these events??</a:t>
            </a:r>
            <a:endParaRPr lang="en-US" sz="3200" b="1" dirty="0">
              <a:solidFill>
                <a:srgbClr val="FF0000"/>
              </a:solidFill>
            </a:endParaRPr>
          </a:p>
        </p:txBody>
      </p:sp>
      <p:pic>
        <p:nvPicPr>
          <p:cNvPr id="5" name="Picture 103" descr="1756radarkpah.jpg"/>
          <p:cNvPicPr>
            <a:picLocks noChangeAspect="1"/>
          </p:cNvPicPr>
          <p:nvPr/>
        </p:nvPicPr>
        <p:blipFill>
          <a:blip r:embed="rId4"/>
          <a:srcRect/>
          <a:stretch>
            <a:fillRect/>
          </a:stretch>
        </p:blipFill>
        <p:spPr bwMode="auto">
          <a:xfrm>
            <a:off x="2360034" y="3968737"/>
            <a:ext cx="2609899" cy="2565190"/>
          </a:xfrm>
          <a:prstGeom prst="rect">
            <a:avLst/>
          </a:prstGeom>
          <a:noFill/>
          <a:ln w="9525">
            <a:noFill/>
            <a:miter lim="800000"/>
            <a:headEnd/>
            <a:tailEnd/>
          </a:ln>
        </p:spPr>
      </p:pic>
      <p:pic>
        <p:nvPicPr>
          <p:cNvPr id="6" name="Picture 7" descr="p05070912_ruc_ref28"/>
          <p:cNvPicPr>
            <a:picLocks noChangeAspect="1" noChangeArrowheads="1"/>
          </p:cNvPicPr>
          <p:nvPr/>
        </p:nvPicPr>
        <p:blipFill>
          <a:blip r:embed="rId5"/>
          <a:srcRect/>
          <a:stretch>
            <a:fillRect/>
          </a:stretch>
        </p:blipFill>
        <p:spPr bwMode="auto">
          <a:xfrm>
            <a:off x="5351290" y="3871569"/>
            <a:ext cx="3106909" cy="2771751"/>
          </a:xfrm>
          <a:prstGeom prst="rect">
            <a:avLst/>
          </a:prstGeom>
          <a:noFill/>
          <a:ln w="9525">
            <a:noFill/>
            <a:miter lim="800000"/>
            <a:headEnd/>
            <a:tailEnd/>
          </a:ln>
        </p:spPr>
      </p:pic>
      <p:sp>
        <p:nvSpPr>
          <p:cNvPr id="7" name="TextBox 6"/>
          <p:cNvSpPr txBox="1"/>
          <p:nvPr/>
        </p:nvSpPr>
        <p:spPr>
          <a:xfrm>
            <a:off x="116625" y="1855582"/>
            <a:ext cx="2093175" cy="738664"/>
          </a:xfrm>
          <a:prstGeom prst="rect">
            <a:avLst/>
          </a:prstGeom>
          <a:noFill/>
        </p:spPr>
        <p:txBody>
          <a:bodyPr wrap="square" rtlCol="0">
            <a:spAutoFit/>
          </a:bodyPr>
          <a:lstStyle/>
          <a:p>
            <a:r>
              <a:rPr lang="en-US" dirty="0" smtClean="0"/>
              <a:t>    </a:t>
            </a:r>
            <a:r>
              <a:rPr lang="en-US" sz="2400" dirty="0" smtClean="0">
                <a:solidFill>
                  <a:srgbClr val="FF0000"/>
                </a:solidFill>
              </a:rPr>
              <a:t>29 June 2012</a:t>
            </a:r>
            <a:endParaRPr lang="en-US" sz="2400" dirty="0" smtClean="0">
              <a:solidFill>
                <a:srgbClr val="0000FF"/>
              </a:solidFill>
            </a:endParaRPr>
          </a:p>
          <a:p>
            <a:endParaRPr lang="en-US" dirty="0"/>
          </a:p>
        </p:txBody>
      </p:sp>
      <p:sp>
        <p:nvSpPr>
          <p:cNvPr id="8" name="TextBox 7"/>
          <p:cNvSpPr txBox="1"/>
          <p:nvPr/>
        </p:nvSpPr>
        <p:spPr>
          <a:xfrm>
            <a:off x="229113" y="4602046"/>
            <a:ext cx="1980687" cy="461665"/>
          </a:xfrm>
          <a:prstGeom prst="rect">
            <a:avLst/>
          </a:prstGeom>
          <a:noFill/>
        </p:spPr>
        <p:txBody>
          <a:bodyPr wrap="square" rtlCol="0">
            <a:spAutoFit/>
          </a:bodyPr>
          <a:lstStyle/>
          <a:p>
            <a:r>
              <a:rPr lang="en-US" dirty="0" smtClean="0"/>
              <a:t>   </a:t>
            </a:r>
            <a:r>
              <a:rPr lang="en-US" sz="2400" dirty="0" smtClean="0">
                <a:solidFill>
                  <a:srgbClr val="FF0000"/>
                </a:solidFill>
              </a:rPr>
              <a:t>08 May 2009</a:t>
            </a:r>
            <a:endParaRPr lang="en-US" sz="2400" dirty="0" smtClean="0">
              <a:solidFill>
                <a:srgbClr val="0000FF"/>
              </a:solidFill>
            </a:endParaRPr>
          </a:p>
        </p:txBody>
      </p:sp>
      <p:sp>
        <p:nvSpPr>
          <p:cNvPr id="9" name="TextBox 8"/>
          <p:cNvSpPr txBox="1"/>
          <p:nvPr/>
        </p:nvSpPr>
        <p:spPr>
          <a:xfrm>
            <a:off x="2777067" y="756156"/>
            <a:ext cx="2073398" cy="369332"/>
          </a:xfrm>
          <a:prstGeom prst="rect">
            <a:avLst/>
          </a:prstGeom>
          <a:noFill/>
        </p:spPr>
        <p:txBody>
          <a:bodyPr wrap="square" rtlCol="0">
            <a:spAutoFit/>
          </a:bodyPr>
          <a:lstStyle/>
          <a:p>
            <a:r>
              <a:rPr lang="en-US" dirty="0" smtClean="0">
                <a:solidFill>
                  <a:srgbClr val="000090"/>
                </a:solidFill>
              </a:rPr>
              <a:t>Radar Reflectivity</a:t>
            </a:r>
            <a:endParaRPr lang="en-US" dirty="0">
              <a:solidFill>
                <a:srgbClr val="000090"/>
              </a:solidFill>
            </a:endParaRPr>
          </a:p>
        </p:txBody>
      </p:sp>
      <p:sp>
        <p:nvSpPr>
          <p:cNvPr id="10" name="TextBox 9"/>
          <p:cNvSpPr txBox="1"/>
          <p:nvPr/>
        </p:nvSpPr>
        <p:spPr>
          <a:xfrm>
            <a:off x="5490467" y="756156"/>
            <a:ext cx="2859364" cy="369332"/>
          </a:xfrm>
          <a:prstGeom prst="rect">
            <a:avLst/>
          </a:prstGeom>
          <a:noFill/>
        </p:spPr>
        <p:txBody>
          <a:bodyPr wrap="square" rtlCol="0">
            <a:spAutoFit/>
          </a:bodyPr>
          <a:lstStyle/>
          <a:p>
            <a:r>
              <a:rPr lang="en-US" dirty="0" smtClean="0">
                <a:solidFill>
                  <a:srgbClr val="000090"/>
                </a:solidFill>
              </a:rPr>
              <a:t>Model Forecast Reflectivity</a:t>
            </a:r>
            <a:endParaRPr lang="en-US" dirty="0">
              <a:solidFill>
                <a:srgbClr val="000090"/>
              </a:solidFill>
            </a:endParaRPr>
          </a:p>
        </p:txBody>
      </p:sp>
    </p:spTree>
    <p:extLst>
      <p:ext uri="{BB962C8B-B14F-4D97-AF65-F5344CB8AC3E}">
        <p14:creationId xmlns:p14="http://schemas.microsoft.com/office/powerpoint/2010/main" val="289224224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09050712_db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70212"/>
            <a:ext cx="2065867" cy="18054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3" name="Picture 3" descr="05070912_GFSwsm6_ref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1" y="4792140"/>
            <a:ext cx="2069324" cy="18196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4" name="Picture 4" descr="05070912_GFSysu_ref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4800607"/>
            <a:ext cx="2057878" cy="18019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5" name="Picture 5" descr="05070912_RUCwsm6_ref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861744"/>
            <a:ext cx="2047571" cy="1795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6" name="Picture 6" descr="05070912_GFS_ref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1" y="4783672"/>
            <a:ext cx="2065866" cy="18196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7" name="Picture 7" descr="05070912_RUCysu_ref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1" y="2861744"/>
            <a:ext cx="2057877" cy="18049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8" name="Picture 8" descr="05070912_NAM_ref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1" y="931350"/>
            <a:ext cx="2065866" cy="18049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29" name="Text Box 9"/>
          <p:cNvSpPr txBox="1">
            <a:spLocks noChangeArrowheads="1"/>
          </p:cNvSpPr>
          <p:nvPr/>
        </p:nvSpPr>
        <p:spPr bwMode="auto">
          <a:xfrm>
            <a:off x="364068" y="1634066"/>
            <a:ext cx="1083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pPr>
              <a:spcBef>
                <a:spcPct val="50000"/>
              </a:spcBef>
            </a:pPr>
            <a:r>
              <a:rPr lang="en-US" sz="1800" dirty="0"/>
              <a:t>NAM</a:t>
            </a:r>
          </a:p>
        </p:txBody>
      </p:sp>
      <p:sp>
        <p:nvSpPr>
          <p:cNvPr id="133130" name="Text Box 10"/>
          <p:cNvSpPr txBox="1">
            <a:spLocks noChangeArrowheads="1"/>
          </p:cNvSpPr>
          <p:nvPr/>
        </p:nvSpPr>
        <p:spPr bwMode="auto">
          <a:xfrm>
            <a:off x="1544392" y="588491"/>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pPr>
              <a:spcBef>
                <a:spcPct val="50000"/>
              </a:spcBef>
            </a:pPr>
            <a:r>
              <a:rPr lang="en-US" sz="1800" dirty="0">
                <a:solidFill>
                  <a:srgbClr val="0000FF"/>
                </a:solidFill>
              </a:rPr>
              <a:t>Thompson / MYJ</a:t>
            </a:r>
          </a:p>
        </p:txBody>
      </p:sp>
      <p:sp>
        <p:nvSpPr>
          <p:cNvPr id="133131" name="Text Box 11"/>
          <p:cNvSpPr txBox="1">
            <a:spLocks noChangeArrowheads="1"/>
          </p:cNvSpPr>
          <p:nvPr/>
        </p:nvSpPr>
        <p:spPr bwMode="auto">
          <a:xfrm>
            <a:off x="152400" y="34798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pPr>
              <a:spcBef>
                <a:spcPct val="50000"/>
              </a:spcBef>
            </a:pPr>
            <a:r>
              <a:rPr lang="en-US" sz="1800" dirty="0"/>
              <a:t>RUC-DFI</a:t>
            </a:r>
          </a:p>
        </p:txBody>
      </p:sp>
      <p:sp>
        <p:nvSpPr>
          <p:cNvPr id="133132" name="Text Box 12"/>
          <p:cNvSpPr txBox="1">
            <a:spLocks noChangeArrowheads="1"/>
          </p:cNvSpPr>
          <p:nvPr/>
        </p:nvSpPr>
        <p:spPr bwMode="auto">
          <a:xfrm>
            <a:off x="406400" y="5300133"/>
            <a:ext cx="956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pPr>
              <a:spcBef>
                <a:spcPct val="50000"/>
              </a:spcBef>
            </a:pPr>
            <a:r>
              <a:rPr lang="en-US" sz="1800" dirty="0"/>
              <a:t>GFS</a:t>
            </a:r>
          </a:p>
        </p:txBody>
      </p:sp>
      <p:sp>
        <p:nvSpPr>
          <p:cNvPr id="133133" name="Text Box 13"/>
          <p:cNvSpPr txBox="1">
            <a:spLocks noChangeArrowheads="1"/>
          </p:cNvSpPr>
          <p:nvPr/>
        </p:nvSpPr>
        <p:spPr bwMode="auto">
          <a:xfrm>
            <a:off x="6172200" y="617314"/>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pPr>
              <a:spcBef>
                <a:spcPct val="50000"/>
              </a:spcBef>
            </a:pPr>
            <a:r>
              <a:rPr lang="en-US" sz="1800" dirty="0">
                <a:solidFill>
                  <a:srgbClr val="0000FF"/>
                </a:solidFill>
              </a:rPr>
              <a:t>Thompson / YSU</a:t>
            </a:r>
          </a:p>
        </p:txBody>
      </p:sp>
      <p:sp>
        <p:nvSpPr>
          <p:cNvPr id="133134" name="Text Box 14"/>
          <p:cNvSpPr txBox="1">
            <a:spLocks noChangeArrowheads="1"/>
          </p:cNvSpPr>
          <p:nvPr/>
        </p:nvSpPr>
        <p:spPr bwMode="auto">
          <a:xfrm>
            <a:off x="4050525" y="595885"/>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pPr>
              <a:spcBef>
                <a:spcPct val="50000"/>
              </a:spcBef>
            </a:pPr>
            <a:r>
              <a:rPr lang="en-US" sz="1800" dirty="0">
                <a:solidFill>
                  <a:srgbClr val="0000FF"/>
                </a:solidFill>
              </a:rPr>
              <a:t>WSM6 / MYJ</a:t>
            </a:r>
          </a:p>
        </p:txBody>
      </p:sp>
      <p:pic>
        <p:nvPicPr>
          <p:cNvPr id="133135" name="Picture 16" descr="05070912_NAM_ysu_ref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1" y="939816"/>
            <a:ext cx="2057877" cy="18049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36" name="Picture 17" descr="05070912_NAM_wsm6_ref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1" y="931349"/>
            <a:ext cx="2047570" cy="18049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37" name="Text Box 18"/>
          <p:cNvSpPr txBox="1">
            <a:spLocks noChangeArrowheads="1"/>
          </p:cNvSpPr>
          <p:nvPr/>
        </p:nvSpPr>
        <p:spPr bwMode="auto">
          <a:xfrm>
            <a:off x="1544392" y="108820"/>
            <a:ext cx="6452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FF0000"/>
                </a:solidFill>
                <a:latin typeface="Arial" charset="0"/>
                <a:ea typeface="ＭＳ Ｐゴシック" charset="0"/>
                <a:cs typeface="ＭＳ Ｐゴシック" charset="0"/>
              </a:defRPr>
            </a:lvl1pPr>
            <a:lvl2pPr marL="37931725" indent="-37474525">
              <a:defRPr sz="2400">
                <a:solidFill>
                  <a:srgbClr val="FF0000"/>
                </a:solidFill>
                <a:latin typeface="Arial" charset="0"/>
                <a:ea typeface="ＭＳ Ｐゴシック" charset="0"/>
              </a:defRPr>
            </a:lvl2pPr>
            <a:lvl3pPr>
              <a:defRPr sz="2400">
                <a:solidFill>
                  <a:srgbClr val="FF0000"/>
                </a:solidFill>
                <a:latin typeface="Arial" charset="0"/>
                <a:ea typeface="ＭＳ Ｐゴシック" charset="0"/>
              </a:defRPr>
            </a:lvl3pPr>
            <a:lvl4pPr>
              <a:defRPr sz="2400">
                <a:solidFill>
                  <a:srgbClr val="FF0000"/>
                </a:solidFill>
                <a:latin typeface="Arial" charset="0"/>
                <a:ea typeface="ＭＳ Ｐゴシック" charset="0"/>
              </a:defRPr>
            </a:lvl4pPr>
            <a:lvl5pPr>
              <a:defRPr sz="2400">
                <a:solidFill>
                  <a:srgbClr val="FF0000"/>
                </a:solidFill>
                <a:latin typeface="Arial" charset="0"/>
                <a:ea typeface="ＭＳ Ｐゴシック" charset="0"/>
              </a:defRPr>
            </a:lvl5pPr>
            <a:lvl6pPr marL="457200" eaLnBrk="0" fontAlgn="base" hangingPunct="0">
              <a:spcBef>
                <a:spcPct val="0"/>
              </a:spcBef>
              <a:spcAft>
                <a:spcPct val="0"/>
              </a:spcAft>
              <a:defRPr sz="2400">
                <a:solidFill>
                  <a:srgbClr val="FF0000"/>
                </a:solidFill>
                <a:latin typeface="Arial" charset="0"/>
                <a:ea typeface="ＭＳ Ｐゴシック" charset="0"/>
              </a:defRPr>
            </a:lvl6pPr>
            <a:lvl7pPr marL="914400" eaLnBrk="0" fontAlgn="base" hangingPunct="0">
              <a:spcBef>
                <a:spcPct val="0"/>
              </a:spcBef>
              <a:spcAft>
                <a:spcPct val="0"/>
              </a:spcAft>
              <a:defRPr sz="2400">
                <a:solidFill>
                  <a:srgbClr val="FF0000"/>
                </a:solidFill>
                <a:latin typeface="Arial" charset="0"/>
                <a:ea typeface="ＭＳ Ｐゴシック" charset="0"/>
              </a:defRPr>
            </a:lvl7pPr>
            <a:lvl8pPr marL="1371600" eaLnBrk="0" fontAlgn="base" hangingPunct="0">
              <a:spcBef>
                <a:spcPct val="0"/>
              </a:spcBef>
              <a:spcAft>
                <a:spcPct val="0"/>
              </a:spcAft>
              <a:defRPr sz="2400">
                <a:solidFill>
                  <a:srgbClr val="FF0000"/>
                </a:solidFill>
                <a:latin typeface="Arial" charset="0"/>
                <a:ea typeface="ＭＳ Ｐゴシック" charset="0"/>
              </a:defRPr>
            </a:lvl8pPr>
            <a:lvl9pPr marL="1828800" eaLnBrk="0" fontAlgn="base" hangingPunct="0">
              <a:spcBef>
                <a:spcPct val="0"/>
              </a:spcBef>
              <a:spcAft>
                <a:spcPct val="0"/>
              </a:spcAft>
              <a:defRPr sz="2400">
                <a:solidFill>
                  <a:srgbClr val="FF0000"/>
                </a:solidFill>
                <a:latin typeface="Arial" charset="0"/>
                <a:ea typeface="ＭＳ Ｐゴシック" charset="0"/>
              </a:defRPr>
            </a:lvl9pPr>
          </a:lstStyle>
          <a:p>
            <a:pPr>
              <a:spcBef>
                <a:spcPct val="50000"/>
              </a:spcBef>
            </a:pPr>
            <a:r>
              <a:rPr lang="en-US" b="1" u="sng" dirty="0" smtClean="0"/>
              <a:t>8 May 2009 Super-</a:t>
            </a:r>
            <a:r>
              <a:rPr lang="en-US" b="1" u="sng" dirty="0" err="1" smtClean="0"/>
              <a:t>derecho</a:t>
            </a:r>
            <a:r>
              <a:rPr lang="en-US" b="1" u="sng" dirty="0" smtClean="0"/>
              <a:t>  24 </a:t>
            </a:r>
            <a:r>
              <a:rPr lang="en-US" b="1" u="sng" dirty="0"/>
              <a:t>h </a:t>
            </a:r>
            <a:r>
              <a:rPr lang="en-US" b="1" u="sng" dirty="0" smtClean="0"/>
              <a:t>Forecasts</a:t>
            </a:r>
            <a:endParaRPr lang="en-US" b="1" dirty="0">
              <a:solidFill>
                <a:schemeClr val="tx1"/>
              </a:solidFill>
            </a:endParaRPr>
          </a:p>
        </p:txBody>
      </p:sp>
      <p:sp>
        <p:nvSpPr>
          <p:cNvPr id="2" name="TextBox 1"/>
          <p:cNvSpPr txBox="1"/>
          <p:nvPr/>
        </p:nvSpPr>
        <p:spPr>
          <a:xfrm>
            <a:off x="79659" y="812800"/>
            <a:ext cx="1464733" cy="707886"/>
          </a:xfrm>
          <a:prstGeom prst="rect">
            <a:avLst/>
          </a:prstGeom>
          <a:noFill/>
        </p:spPr>
        <p:txBody>
          <a:bodyPr wrap="square" rtlCol="0">
            <a:spAutoFit/>
          </a:bodyPr>
          <a:lstStyle/>
          <a:p>
            <a:r>
              <a:rPr lang="en-US" sz="2000" b="1" dirty="0">
                <a:solidFill>
                  <a:srgbClr val="FF0000"/>
                </a:solidFill>
              </a:rPr>
              <a:t>I</a:t>
            </a:r>
            <a:r>
              <a:rPr lang="en-US" sz="2000" b="1" dirty="0" smtClean="0">
                <a:solidFill>
                  <a:srgbClr val="FF0000"/>
                </a:solidFill>
              </a:rPr>
              <a:t>nitial conditions:</a:t>
            </a:r>
            <a:endParaRPr lang="en-US" sz="2000" b="1" dirty="0">
              <a:solidFill>
                <a:srgbClr val="FF0000"/>
              </a:solidFill>
            </a:endParaRPr>
          </a:p>
        </p:txBody>
      </p:sp>
    </p:spTree>
    <p:extLst>
      <p:ext uri="{BB962C8B-B14F-4D97-AF65-F5344CB8AC3E}">
        <p14:creationId xmlns:p14="http://schemas.microsoft.com/office/powerpoint/2010/main" val="375711594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062912_refr_18A.tiff"/>
          <p:cNvPicPr>
            <a:picLocks noChangeAspect="1"/>
          </p:cNvPicPr>
          <p:nvPr/>
        </p:nvPicPr>
        <p:blipFill>
          <a:blip r:embed="rId2"/>
          <a:srcRect/>
          <a:stretch>
            <a:fillRect/>
          </a:stretch>
        </p:blipFill>
        <p:spPr bwMode="auto">
          <a:xfrm>
            <a:off x="147638" y="4203700"/>
            <a:ext cx="2138362" cy="2120900"/>
          </a:xfrm>
          <a:prstGeom prst="rect">
            <a:avLst/>
          </a:prstGeom>
          <a:noFill/>
          <a:ln w="9525">
            <a:solidFill>
              <a:schemeClr val="tx1"/>
            </a:solidFill>
            <a:miter lim="800000"/>
            <a:headEnd/>
            <a:tailEnd/>
          </a:ln>
        </p:spPr>
      </p:pic>
      <p:pic>
        <p:nvPicPr>
          <p:cNvPr id="74755" name="Picture 3" descr="062912_refr_21A.tiff"/>
          <p:cNvPicPr>
            <a:picLocks noChangeAspect="1"/>
          </p:cNvPicPr>
          <p:nvPr/>
        </p:nvPicPr>
        <p:blipFill>
          <a:blip r:embed="rId3"/>
          <a:srcRect/>
          <a:stretch>
            <a:fillRect/>
          </a:stretch>
        </p:blipFill>
        <p:spPr bwMode="auto">
          <a:xfrm>
            <a:off x="2365375" y="4194175"/>
            <a:ext cx="2130425" cy="2130425"/>
          </a:xfrm>
          <a:prstGeom prst="rect">
            <a:avLst/>
          </a:prstGeom>
          <a:noFill/>
          <a:ln w="9525">
            <a:solidFill>
              <a:schemeClr val="tx1"/>
            </a:solidFill>
            <a:miter lim="800000"/>
            <a:headEnd/>
            <a:tailEnd/>
          </a:ln>
        </p:spPr>
      </p:pic>
      <p:pic>
        <p:nvPicPr>
          <p:cNvPr id="74756" name="Picture 4" descr="062912_refr_00A.tiff"/>
          <p:cNvPicPr>
            <a:picLocks noChangeAspect="1"/>
          </p:cNvPicPr>
          <p:nvPr/>
        </p:nvPicPr>
        <p:blipFill>
          <a:blip r:embed="rId4"/>
          <a:srcRect/>
          <a:stretch>
            <a:fillRect/>
          </a:stretch>
        </p:blipFill>
        <p:spPr bwMode="auto">
          <a:xfrm>
            <a:off x="4567238" y="4186238"/>
            <a:ext cx="2138362" cy="2138362"/>
          </a:xfrm>
          <a:prstGeom prst="rect">
            <a:avLst/>
          </a:prstGeom>
          <a:noFill/>
          <a:ln w="9525">
            <a:solidFill>
              <a:schemeClr val="tx1"/>
            </a:solidFill>
            <a:miter lim="800000"/>
            <a:headEnd/>
            <a:tailEnd/>
          </a:ln>
        </p:spPr>
      </p:pic>
      <p:pic>
        <p:nvPicPr>
          <p:cNvPr id="74757" name="Picture 5" descr="062912_refr_03A.tiff"/>
          <p:cNvPicPr>
            <a:picLocks noChangeAspect="1"/>
          </p:cNvPicPr>
          <p:nvPr/>
        </p:nvPicPr>
        <p:blipFill>
          <a:blip r:embed="rId5"/>
          <a:srcRect/>
          <a:stretch>
            <a:fillRect/>
          </a:stretch>
        </p:blipFill>
        <p:spPr bwMode="auto">
          <a:xfrm>
            <a:off x="6781800" y="4211638"/>
            <a:ext cx="2195513" cy="2112962"/>
          </a:xfrm>
          <a:prstGeom prst="rect">
            <a:avLst/>
          </a:prstGeom>
          <a:noFill/>
          <a:ln w="9525">
            <a:solidFill>
              <a:schemeClr val="tx1"/>
            </a:solidFill>
            <a:miter lim="800000"/>
            <a:headEnd/>
            <a:tailEnd/>
          </a:ln>
        </p:spPr>
      </p:pic>
      <p:sp>
        <p:nvSpPr>
          <p:cNvPr id="74758" name="TextBox 6"/>
          <p:cNvSpPr txBox="1">
            <a:spLocks noChangeArrowheads="1"/>
          </p:cNvSpPr>
          <p:nvPr/>
        </p:nvSpPr>
        <p:spPr bwMode="auto">
          <a:xfrm>
            <a:off x="863600" y="149214"/>
            <a:ext cx="7836124" cy="830997"/>
          </a:xfrm>
          <a:prstGeom prst="rect">
            <a:avLst/>
          </a:prstGeom>
          <a:noFill/>
          <a:ln w="9525">
            <a:noFill/>
            <a:miter lim="800000"/>
            <a:headEnd/>
            <a:tailEnd/>
          </a:ln>
        </p:spPr>
        <p:txBody>
          <a:bodyPr wrap="square">
            <a:prstTxWarp prst="textNoShape">
              <a:avLst/>
            </a:prstTxWarp>
            <a:spAutoFit/>
          </a:bodyPr>
          <a:lstStyle/>
          <a:p>
            <a:r>
              <a:rPr lang="en-US" sz="2400" b="1" dirty="0" smtClean="0">
                <a:solidFill>
                  <a:srgbClr val="000090"/>
                </a:solidFill>
              </a:rPr>
              <a:t>Convectively explicit (3 km) forecasts can be quite “good” </a:t>
            </a:r>
          </a:p>
          <a:p>
            <a:r>
              <a:rPr lang="en-US" sz="2400" dirty="0">
                <a:solidFill>
                  <a:srgbClr val="FF0000"/>
                </a:solidFill>
              </a:rPr>
              <a:t> </a:t>
            </a:r>
            <a:r>
              <a:rPr lang="en-US" sz="2400" dirty="0" smtClean="0">
                <a:solidFill>
                  <a:srgbClr val="FF0000"/>
                </a:solidFill>
              </a:rPr>
              <a:t>                            e.g. 29 </a:t>
            </a:r>
            <a:r>
              <a:rPr lang="en-US" sz="2400" dirty="0">
                <a:solidFill>
                  <a:srgbClr val="FF0000"/>
                </a:solidFill>
              </a:rPr>
              <a:t>June 2012 </a:t>
            </a:r>
            <a:r>
              <a:rPr lang="en-US" sz="2400" dirty="0" err="1">
                <a:solidFill>
                  <a:srgbClr val="FF0000"/>
                </a:solidFill>
              </a:rPr>
              <a:t>Derecho</a:t>
            </a:r>
            <a:r>
              <a:rPr lang="en-US" sz="2400" dirty="0">
                <a:solidFill>
                  <a:srgbClr val="FF0000"/>
                </a:solidFill>
              </a:rPr>
              <a:t>:</a:t>
            </a:r>
          </a:p>
        </p:txBody>
      </p:sp>
      <p:sp>
        <p:nvSpPr>
          <p:cNvPr id="74759" name="TextBox 8"/>
          <p:cNvSpPr txBox="1">
            <a:spLocks noChangeArrowheads="1"/>
          </p:cNvSpPr>
          <p:nvPr/>
        </p:nvSpPr>
        <p:spPr bwMode="auto">
          <a:xfrm>
            <a:off x="685800" y="3821113"/>
            <a:ext cx="1066800" cy="369887"/>
          </a:xfrm>
          <a:prstGeom prst="rect">
            <a:avLst/>
          </a:prstGeom>
          <a:noFill/>
          <a:ln w="9525">
            <a:noFill/>
            <a:miter lim="800000"/>
            <a:headEnd/>
            <a:tailEnd/>
          </a:ln>
        </p:spPr>
        <p:txBody>
          <a:bodyPr>
            <a:prstTxWarp prst="textNoShape">
              <a:avLst/>
            </a:prstTxWarp>
            <a:spAutoFit/>
          </a:bodyPr>
          <a:lstStyle/>
          <a:p>
            <a:r>
              <a:rPr lang="en-US">
                <a:solidFill>
                  <a:srgbClr val="FF0000"/>
                </a:solidFill>
              </a:rPr>
              <a:t>18 UTC</a:t>
            </a:r>
          </a:p>
        </p:txBody>
      </p:sp>
      <p:sp>
        <p:nvSpPr>
          <p:cNvPr id="74760" name="TextBox 9"/>
          <p:cNvSpPr txBox="1">
            <a:spLocks noChangeArrowheads="1"/>
          </p:cNvSpPr>
          <p:nvPr/>
        </p:nvSpPr>
        <p:spPr bwMode="auto">
          <a:xfrm>
            <a:off x="2819400" y="3821113"/>
            <a:ext cx="1066800" cy="369887"/>
          </a:xfrm>
          <a:prstGeom prst="rect">
            <a:avLst/>
          </a:prstGeom>
          <a:noFill/>
          <a:ln w="9525">
            <a:noFill/>
            <a:miter lim="800000"/>
            <a:headEnd/>
            <a:tailEnd/>
          </a:ln>
        </p:spPr>
        <p:txBody>
          <a:bodyPr>
            <a:prstTxWarp prst="textNoShape">
              <a:avLst/>
            </a:prstTxWarp>
            <a:spAutoFit/>
          </a:bodyPr>
          <a:lstStyle/>
          <a:p>
            <a:r>
              <a:rPr lang="en-US">
                <a:solidFill>
                  <a:srgbClr val="FF0000"/>
                </a:solidFill>
              </a:rPr>
              <a:t>21 UTC</a:t>
            </a:r>
          </a:p>
        </p:txBody>
      </p:sp>
      <p:sp>
        <p:nvSpPr>
          <p:cNvPr id="74761" name="TextBox 10"/>
          <p:cNvSpPr txBox="1">
            <a:spLocks noChangeArrowheads="1"/>
          </p:cNvSpPr>
          <p:nvPr/>
        </p:nvSpPr>
        <p:spPr bwMode="auto">
          <a:xfrm>
            <a:off x="5105400" y="3821113"/>
            <a:ext cx="1066800" cy="369887"/>
          </a:xfrm>
          <a:prstGeom prst="rect">
            <a:avLst/>
          </a:prstGeom>
          <a:noFill/>
          <a:ln w="9525">
            <a:noFill/>
            <a:miter lim="800000"/>
            <a:headEnd/>
            <a:tailEnd/>
          </a:ln>
        </p:spPr>
        <p:txBody>
          <a:bodyPr>
            <a:prstTxWarp prst="textNoShape">
              <a:avLst/>
            </a:prstTxWarp>
            <a:spAutoFit/>
          </a:bodyPr>
          <a:lstStyle/>
          <a:p>
            <a:r>
              <a:rPr lang="en-US">
                <a:solidFill>
                  <a:srgbClr val="FF0000"/>
                </a:solidFill>
              </a:rPr>
              <a:t>00 UTC</a:t>
            </a:r>
          </a:p>
        </p:txBody>
      </p:sp>
      <p:sp>
        <p:nvSpPr>
          <p:cNvPr id="74762" name="TextBox 11"/>
          <p:cNvSpPr txBox="1">
            <a:spLocks noChangeArrowheads="1"/>
          </p:cNvSpPr>
          <p:nvPr/>
        </p:nvSpPr>
        <p:spPr bwMode="auto">
          <a:xfrm>
            <a:off x="7391400" y="3821113"/>
            <a:ext cx="1066800" cy="369887"/>
          </a:xfrm>
          <a:prstGeom prst="rect">
            <a:avLst/>
          </a:prstGeom>
          <a:noFill/>
          <a:ln w="9525">
            <a:noFill/>
            <a:miter lim="800000"/>
            <a:headEnd/>
            <a:tailEnd/>
          </a:ln>
        </p:spPr>
        <p:txBody>
          <a:bodyPr>
            <a:prstTxWarp prst="textNoShape">
              <a:avLst/>
            </a:prstTxWarp>
            <a:spAutoFit/>
          </a:bodyPr>
          <a:lstStyle/>
          <a:p>
            <a:r>
              <a:rPr lang="en-US">
                <a:solidFill>
                  <a:srgbClr val="FF0000"/>
                </a:solidFill>
              </a:rPr>
              <a:t>03 UTC</a:t>
            </a:r>
          </a:p>
        </p:txBody>
      </p:sp>
      <p:sp>
        <p:nvSpPr>
          <p:cNvPr id="74767" name="TextBox 19"/>
          <p:cNvSpPr txBox="1">
            <a:spLocks noChangeArrowheads="1"/>
          </p:cNvSpPr>
          <p:nvPr/>
        </p:nvSpPr>
        <p:spPr bwMode="auto">
          <a:xfrm>
            <a:off x="533400" y="1045632"/>
            <a:ext cx="1600200" cy="369888"/>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18 UTC </a:t>
            </a:r>
            <a:r>
              <a:rPr lang="en-US" dirty="0">
                <a:solidFill>
                  <a:srgbClr val="0000FF"/>
                </a:solidFill>
              </a:rPr>
              <a:t>(6 h)</a:t>
            </a:r>
          </a:p>
        </p:txBody>
      </p:sp>
      <p:sp>
        <p:nvSpPr>
          <p:cNvPr id="74768" name="TextBox 20"/>
          <p:cNvSpPr txBox="1">
            <a:spLocks noChangeArrowheads="1"/>
          </p:cNvSpPr>
          <p:nvPr/>
        </p:nvSpPr>
        <p:spPr bwMode="auto">
          <a:xfrm>
            <a:off x="2743200" y="1058333"/>
            <a:ext cx="1600200" cy="369887"/>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21 UTC </a:t>
            </a:r>
            <a:r>
              <a:rPr lang="en-US" dirty="0">
                <a:solidFill>
                  <a:srgbClr val="0000FF"/>
                </a:solidFill>
              </a:rPr>
              <a:t>(9 h)</a:t>
            </a:r>
          </a:p>
        </p:txBody>
      </p:sp>
      <p:sp>
        <p:nvSpPr>
          <p:cNvPr id="74769" name="TextBox 21"/>
          <p:cNvSpPr txBox="1">
            <a:spLocks noChangeArrowheads="1"/>
          </p:cNvSpPr>
          <p:nvPr/>
        </p:nvSpPr>
        <p:spPr bwMode="auto">
          <a:xfrm>
            <a:off x="4876800" y="1020233"/>
            <a:ext cx="1828800" cy="369887"/>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00 UTC </a:t>
            </a:r>
            <a:r>
              <a:rPr lang="en-US" dirty="0">
                <a:solidFill>
                  <a:srgbClr val="0000FF"/>
                </a:solidFill>
              </a:rPr>
              <a:t>(12 h)</a:t>
            </a:r>
          </a:p>
        </p:txBody>
      </p:sp>
      <p:sp>
        <p:nvSpPr>
          <p:cNvPr id="74770" name="TextBox 22"/>
          <p:cNvSpPr txBox="1">
            <a:spLocks noChangeArrowheads="1"/>
          </p:cNvSpPr>
          <p:nvPr/>
        </p:nvSpPr>
        <p:spPr bwMode="auto">
          <a:xfrm>
            <a:off x="7010400" y="1065212"/>
            <a:ext cx="1828800" cy="369887"/>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03 UTC </a:t>
            </a:r>
            <a:r>
              <a:rPr lang="en-US" dirty="0">
                <a:solidFill>
                  <a:srgbClr val="0000FF"/>
                </a:solidFill>
              </a:rPr>
              <a:t>(15 h)</a:t>
            </a:r>
          </a:p>
        </p:txBody>
      </p:sp>
      <p:sp>
        <p:nvSpPr>
          <p:cNvPr id="74771" name="TextBox 23"/>
          <p:cNvSpPr txBox="1">
            <a:spLocks noChangeArrowheads="1"/>
          </p:cNvSpPr>
          <p:nvPr/>
        </p:nvSpPr>
        <p:spPr bwMode="auto">
          <a:xfrm>
            <a:off x="1468970" y="3463296"/>
            <a:ext cx="6484404" cy="400110"/>
          </a:xfrm>
          <a:prstGeom prst="rect">
            <a:avLst/>
          </a:prstGeom>
          <a:noFill/>
          <a:ln w="9525">
            <a:noFill/>
            <a:miter lim="800000"/>
            <a:headEnd/>
            <a:tailEnd/>
          </a:ln>
        </p:spPr>
        <p:txBody>
          <a:bodyPr wrap="square">
            <a:prstTxWarp prst="textNoShape">
              <a:avLst/>
            </a:prstTxWarp>
            <a:spAutoFit/>
          </a:bodyPr>
          <a:lstStyle/>
          <a:p>
            <a:r>
              <a:rPr lang="en-US" sz="2000" dirty="0">
                <a:solidFill>
                  <a:srgbClr val="000090"/>
                </a:solidFill>
              </a:rPr>
              <a:t>3 km WRF-ARW </a:t>
            </a:r>
            <a:r>
              <a:rPr lang="en-US" sz="2000" dirty="0" smtClean="0">
                <a:solidFill>
                  <a:srgbClr val="000090"/>
                </a:solidFill>
              </a:rPr>
              <a:t>Forecast</a:t>
            </a:r>
            <a:r>
              <a:rPr lang="en-US" sz="2000" dirty="0" smtClean="0">
                <a:solidFill>
                  <a:srgbClr val="0000FF"/>
                </a:solidFill>
              </a:rPr>
              <a:t>:   DART Analysis, MYJ, Morrison</a:t>
            </a:r>
            <a:endParaRPr lang="en-US" sz="2000" dirty="0">
              <a:solidFill>
                <a:srgbClr val="0000FF"/>
              </a:solidFill>
            </a:endParaRPr>
          </a:p>
        </p:txBody>
      </p:sp>
      <p:sp>
        <p:nvSpPr>
          <p:cNvPr id="74772" name="TextBox 24"/>
          <p:cNvSpPr txBox="1">
            <a:spLocks noChangeArrowheads="1"/>
          </p:cNvSpPr>
          <p:nvPr/>
        </p:nvSpPr>
        <p:spPr bwMode="auto">
          <a:xfrm>
            <a:off x="3754891" y="6330945"/>
            <a:ext cx="2243817" cy="400050"/>
          </a:xfrm>
          <a:prstGeom prst="rect">
            <a:avLst/>
          </a:prstGeom>
          <a:noFill/>
          <a:ln w="9525">
            <a:noFill/>
            <a:miter lim="800000"/>
            <a:headEnd/>
            <a:tailEnd/>
          </a:ln>
        </p:spPr>
        <p:txBody>
          <a:bodyPr wrap="square">
            <a:prstTxWarp prst="textNoShape">
              <a:avLst/>
            </a:prstTxWarp>
            <a:spAutoFit/>
          </a:bodyPr>
          <a:lstStyle/>
          <a:p>
            <a:r>
              <a:rPr lang="en-US" sz="2000" dirty="0">
                <a:solidFill>
                  <a:srgbClr val="000090"/>
                </a:solidFill>
              </a:rPr>
              <a:t>Composite Radar</a:t>
            </a:r>
          </a:p>
        </p:txBody>
      </p:sp>
      <p:pic>
        <p:nvPicPr>
          <p:cNvPr id="21" name="Picture 20" descr="p062912_dart_ref09A.tiff"/>
          <p:cNvPicPr>
            <a:picLocks noChangeAspect="1"/>
          </p:cNvPicPr>
          <p:nvPr/>
        </p:nvPicPr>
        <p:blipFill>
          <a:blip r:embed="rId6"/>
          <a:stretch>
            <a:fillRect/>
          </a:stretch>
        </p:blipFill>
        <p:spPr>
          <a:xfrm>
            <a:off x="2365375" y="1398689"/>
            <a:ext cx="2102485" cy="2129790"/>
          </a:xfrm>
          <a:prstGeom prst="rect">
            <a:avLst/>
          </a:prstGeom>
          <a:ln>
            <a:solidFill>
              <a:schemeClr val="tx1"/>
            </a:solidFill>
          </a:ln>
        </p:spPr>
      </p:pic>
      <p:pic>
        <p:nvPicPr>
          <p:cNvPr id="22" name="Picture 21" descr="p062912_dart_ref12A.tiff"/>
          <p:cNvPicPr>
            <a:picLocks noChangeAspect="1"/>
          </p:cNvPicPr>
          <p:nvPr/>
        </p:nvPicPr>
        <p:blipFill>
          <a:blip r:embed="rId7"/>
          <a:stretch>
            <a:fillRect/>
          </a:stretch>
        </p:blipFill>
        <p:spPr>
          <a:xfrm>
            <a:off x="4567238" y="1399029"/>
            <a:ext cx="2162556" cy="2156968"/>
          </a:xfrm>
          <a:prstGeom prst="rect">
            <a:avLst/>
          </a:prstGeom>
          <a:ln>
            <a:solidFill>
              <a:schemeClr val="tx1"/>
            </a:solidFill>
          </a:ln>
        </p:spPr>
      </p:pic>
      <p:pic>
        <p:nvPicPr>
          <p:cNvPr id="23" name="Picture 22" descr="p062912_dart_ref15A.tiff"/>
          <p:cNvPicPr>
            <a:picLocks/>
          </p:cNvPicPr>
          <p:nvPr/>
        </p:nvPicPr>
        <p:blipFill>
          <a:blip r:embed="rId8"/>
          <a:stretch>
            <a:fillRect/>
          </a:stretch>
        </p:blipFill>
        <p:spPr>
          <a:xfrm>
            <a:off x="6789788" y="1408327"/>
            <a:ext cx="2151634" cy="2131695"/>
          </a:xfrm>
          <a:prstGeom prst="rect">
            <a:avLst/>
          </a:prstGeom>
          <a:ln>
            <a:solidFill>
              <a:schemeClr val="tx1"/>
            </a:solidFill>
          </a:ln>
        </p:spPr>
      </p:pic>
      <p:pic>
        <p:nvPicPr>
          <p:cNvPr id="24" name="Picture 23" descr="p062912_dart_ref06A.tiff"/>
          <p:cNvPicPr>
            <a:picLocks noChangeAspect="1"/>
          </p:cNvPicPr>
          <p:nvPr/>
        </p:nvPicPr>
        <p:blipFill>
          <a:blip r:embed="rId9"/>
          <a:stretch>
            <a:fillRect/>
          </a:stretch>
        </p:blipFill>
        <p:spPr>
          <a:xfrm>
            <a:off x="145833" y="1384579"/>
            <a:ext cx="2146173" cy="2124329"/>
          </a:xfrm>
          <a:prstGeom prst="rect">
            <a:avLst/>
          </a:prstGeom>
          <a:ln>
            <a:solidFill>
              <a:schemeClr val="tx1"/>
            </a:solidFill>
          </a:ln>
        </p:spPr>
      </p:pic>
    </p:spTree>
    <p:extLst>
      <p:ext uri="{BB962C8B-B14F-4D97-AF65-F5344CB8AC3E}">
        <p14:creationId xmlns:p14="http://schemas.microsoft.com/office/powerpoint/2010/main" val="1672893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3795712" cy="62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3907" name="Text Box 3"/>
          <p:cNvSpPr txBox="1">
            <a:spLocks noChangeArrowheads="1"/>
          </p:cNvSpPr>
          <p:nvPr/>
        </p:nvSpPr>
        <p:spPr bwMode="auto">
          <a:xfrm>
            <a:off x="228600" y="685800"/>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t>dq/dt </a:t>
            </a:r>
            <a:r>
              <a:rPr lang="en-US" sz="2000">
                <a:cs typeface="Arial" charset="0"/>
              </a:rPr>
              <a:t>≈ </a:t>
            </a:r>
            <a:r>
              <a:rPr lang="en-US" sz="2000">
                <a:latin typeface="Symbol" charset="0"/>
                <a:cs typeface="Arial" charset="0"/>
              </a:rPr>
              <a:t>h</a:t>
            </a:r>
            <a:r>
              <a:rPr lang="en-US" sz="2000">
                <a:cs typeface="Arial" charset="0"/>
              </a:rPr>
              <a:t>H</a:t>
            </a:r>
            <a:r>
              <a:rPr lang="en-US" sz="2000" baseline="-25000">
                <a:cs typeface="Arial" charset="0"/>
              </a:rPr>
              <a:t>z</a:t>
            </a:r>
            <a:r>
              <a:rPr lang="en-US" sz="2000">
                <a:cs typeface="Arial" charset="0"/>
              </a:rPr>
              <a:t>/</a:t>
            </a:r>
            <a:r>
              <a:rPr lang="en-US" sz="2000">
                <a:latin typeface="Symbol" charset="0"/>
                <a:cs typeface="Arial" charset="0"/>
              </a:rPr>
              <a:t>r, </a:t>
            </a:r>
            <a:r>
              <a:rPr lang="en-US" sz="2000">
                <a:cs typeface="Arial" charset="0"/>
              </a:rPr>
              <a:t>H=heating</a:t>
            </a:r>
            <a:endParaRPr lang="el-GR" sz="2000" baseline="-25000">
              <a:latin typeface="Symbol" charset="0"/>
              <a:cs typeface="Arial" charset="0"/>
            </a:endParaRPr>
          </a:p>
        </p:txBody>
      </p:sp>
      <p:pic>
        <p:nvPicPr>
          <p:cNvPr id="1239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3555471"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3909" name="Text Box 5"/>
          <p:cNvSpPr txBox="1">
            <a:spLocks noChangeArrowheads="1"/>
          </p:cNvSpPr>
          <p:nvPr/>
        </p:nvSpPr>
        <p:spPr bwMode="auto">
          <a:xfrm>
            <a:off x="7010400" y="609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solidFill>
                  <a:srgbClr val="FF0000"/>
                </a:solidFill>
              </a:rPr>
              <a:t>+</a:t>
            </a:r>
          </a:p>
        </p:txBody>
      </p:sp>
      <p:sp>
        <p:nvSpPr>
          <p:cNvPr id="123910" name="Text Box 6"/>
          <p:cNvSpPr txBox="1">
            <a:spLocks noChangeArrowheads="1"/>
          </p:cNvSpPr>
          <p:nvPr/>
        </p:nvSpPr>
        <p:spPr bwMode="auto">
          <a:xfrm>
            <a:off x="6629400" y="1295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solidFill>
                  <a:schemeClr val="accent2"/>
                </a:solidFill>
              </a:rPr>
              <a:t>-</a:t>
            </a:r>
          </a:p>
        </p:txBody>
      </p:sp>
      <p:sp>
        <p:nvSpPr>
          <p:cNvPr id="123911" name="Text Box 7"/>
          <p:cNvSpPr txBox="1">
            <a:spLocks noChangeArrowheads="1"/>
          </p:cNvSpPr>
          <p:nvPr/>
        </p:nvSpPr>
        <p:spPr bwMode="auto">
          <a:xfrm>
            <a:off x="2667000" y="914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solidFill>
                  <a:srgbClr val="FF0000"/>
                </a:solidFill>
              </a:rPr>
              <a:t>+</a:t>
            </a:r>
          </a:p>
        </p:txBody>
      </p:sp>
      <p:sp>
        <p:nvSpPr>
          <p:cNvPr id="123912" name="Line 8"/>
          <p:cNvSpPr>
            <a:spLocks noChangeShapeType="1"/>
          </p:cNvSpPr>
          <p:nvPr/>
        </p:nvSpPr>
        <p:spPr bwMode="auto">
          <a:xfrm>
            <a:off x="6096000" y="7620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3913" name="Line 9"/>
          <p:cNvSpPr>
            <a:spLocks noChangeShapeType="1"/>
          </p:cNvSpPr>
          <p:nvPr/>
        </p:nvSpPr>
        <p:spPr bwMode="auto">
          <a:xfrm>
            <a:off x="6172200" y="15240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3914" name="Text Box 10"/>
          <p:cNvSpPr txBox="1">
            <a:spLocks noChangeArrowheads="1"/>
          </p:cNvSpPr>
          <p:nvPr/>
        </p:nvSpPr>
        <p:spPr bwMode="auto">
          <a:xfrm>
            <a:off x="5562600" y="990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sz="1800"/>
          </a:p>
        </p:txBody>
      </p:sp>
      <p:sp>
        <p:nvSpPr>
          <p:cNvPr id="123915" name="Text Box 11"/>
          <p:cNvSpPr txBox="1">
            <a:spLocks noChangeArrowheads="1"/>
          </p:cNvSpPr>
          <p:nvPr/>
        </p:nvSpPr>
        <p:spPr bwMode="auto">
          <a:xfrm>
            <a:off x="5943600" y="9144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cs typeface="Arial" charset="0"/>
              </a:rPr>
              <a:t>H</a:t>
            </a:r>
            <a:r>
              <a:rPr lang="en-US" sz="2000" baseline="-25000">
                <a:cs typeface="Arial" charset="0"/>
              </a:rPr>
              <a:t>z</a:t>
            </a:r>
            <a:r>
              <a:rPr lang="en-US" sz="2000">
                <a:cs typeface="Arial" charset="0"/>
              </a:rPr>
              <a:t>&gt;0</a:t>
            </a:r>
            <a:endParaRPr lang="en-US" sz="2000" baseline="-25000">
              <a:cs typeface="Arial" charset="0"/>
            </a:endParaRPr>
          </a:p>
        </p:txBody>
      </p:sp>
      <p:sp>
        <p:nvSpPr>
          <p:cNvPr id="123916" name="Line 12"/>
          <p:cNvSpPr>
            <a:spLocks noChangeShapeType="1"/>
          </p:cNvSpPr>
          <p:nvPr/>
        </p:nvSpPr>
        <p:spPr bwMode="auto">
          <a:xfrm>
            <a:off x="5181600" y="31242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3917" name="Line 13"/>
          <p:cNvSpPr>
            <a:spLocks noChangeShapeType="1"/>
          </p:cNvSpPr>
          <p:nvPr/>
        </p:nvSpPr>
        <p:spPr bwMode="auto">
          <a:xfrm>
            <a:off x="5257800" y="3886200"/>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3918" name="Text Box 14"/>
          <p:cNvSpPr txBox="1">
            <a:spLocks noChangeArrowheads="1"/>
          </p:cNvSpPr>
          <p:nvPr/>
        </p:nvSpPr>
        <p:spPr bwMode="auto">
          <a:xfrm>
            <a:off x="5029200" y="32766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cs typeface="Arial" charset="0"/>
              </a:rPr>
              <a:t>H</a:t>
            </a:r>
            <a:r>
              <a:rPr lang="en-US" sz="2000" baseline="-25000">
                <a:cs typeface="Arial" charset="0"/>
              </a:rPr>
              <a:t>z</a:t>
            </a:r>
            <a:r>
              <a:rPr lang="en-US" sz="2000">
                <a:cs typeface="Arial" charset="0"/>
              </a:rPr>
              <a:t>&gt;0</a:t>
            </a:r>
            <a:endParaRPr lang="en-US" sz="2000" baseline="-25000">
              <a:cs typeface="Arial" charset="0"/>
            </a:endParaRPr>
          </a:p>
        </p:txBody>
      </p:sp>
      <p:sp>
        <p:nvSpPr>
          <p:cNvPr id="15" name="Text Box 5"/>
          <p:cNvSpPr txBox="1">
            <a:spLocks noChangeArrowheads="1"/>
          </p:cNvSpPr>
          <p:nvPr/>
        </p:nvSpPr>
        <p:spPr bwMode="auto">
          <a:xfrm>
            <a:off x="457200" y="6491287"/>
            <a:ext cx="815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dirty="0" err="1"/>
              <a:t>Hertenstein</a:t>
            </a:r>
            <a:r>
              <a:rPr lang="en-US" sz="1800" dirty="0"/>
              <a:t> and Schubert 1991, MWR</a:t>
            </a:r>
          </a:p>
        </p:txBody>
      </p:sp>
    </p:spTree>
    <p:extLst>
      <p:ext uri="{BB962C8B-B14F-4D97-AF65-F5344CB8AC3E}">
        <p14:creationId xmlns:p14="http://schemas.microsoft.com/office/powerpoint/2010/main" val="331417173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062912_dart_ref0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24" y="1606996"/>
            <a:ext cx="2592922" cy="2373028"/>
          </a:xfrm>
          <a:prstGeom prst="rect">
            <a:avLst/>
          </a:prstGeom>
        </p:spPr>
      </p:pic>
      <p:pic>
        <p:nvPicPr>
          <p:cNvPr id="5" name="Picture 4" descr="p062912_gfs_ref0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24" y="4279910"/>
            <a:ext cx="2544255" cy="2336990"/>
          </a:xfrm>
          <a:prstGeom prst="rect">
            <a:avLst/>
          </a:prstGeom>
        </p:spPr>
      </p:pic>
      <p:pic>
        <p:nvPicPr>
          <p:cNvPr id="6" name="Picture 5" descr="p062912_nam_ref09.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394" y="4279910"/>
            <a:ext cx="2580444" cy="2364138"/>
          </a:xfrm>
          <a:prstGeom prst="rect">
            <a:avLst/>
          </a:prstGeom>
        </p:spPr>
      </p:pic>
      <p:pic>
        <p:nvPicPr>
          <p:cNvPr id="7" name="Picture 6" descr="p062912_ruc_ref09.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684" y="4294513"/>
            <a:ext cx="2595689" cy="2382178"/>
          </a:xfrm>
          <a:prstGeom prst="rect">
            <a:avLst/>
          </a:prstGeom>
        </p:spPr>
      </p:pic>
      <p:pic>
        <p:nvPicPr>
          <p:cNvPr id="8" name="Picture 7" descr="p062912_dartthom_ref09.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870" y="1659871"/>
            <a:ext cx="2556503" cy="2328993"/>
          </a:xfrm>
          <a:prstGeom prst="rect">
            <a:avLst/>
          </a:prstGeom>
        </p:spPr>
      </p:pic>
      <p:pic>
        <p:nvPicPr>
          <p:cNvPr id="9" name="Picture 8" descr="p062912_dartysu_ref09.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8617" y="1637334"/>
            <a:ext cx="2571221" cy="2347110"/>
          </a:xfrm>
          <a:prstGeom prst="rect">
            <a:avLst/>
          </a:prstGeom>
        </p:spPr>
      </p:pic>
      <p:sp>
        <p:nvSpPr>
          <p:cNvPr id="10" name="TextBox 9"/>
          <p:cNvSpPr txBox="1"/>
          <p:nvPr/>
        </p:nvSpPr>
        <p:spPr>
          <a:xfrm>
            <a:off x="1274233" y="3947902"/>
            <a:ext cx="613833" cy="369332"/>
          </a:xfrm>
          <a:prstGeom prst="rect">
            <a:avLst/>
          </a:prstGeom>
          <a:noFill/>
        </p:spPr>
        <p:txBody>
          <a:bodyPr wrap="square" rtlCol="0">
            <a:spAutoFit/>
          </a:bodyPr>
          <a:lstStyle/>
          <a:p>
            <a:r>
              <a:rPr lang="en-US" dirty="0" smtClean="0"/>
              <a:t>GFS</a:t>
            </a:r>
            <a:endParaRPr lang="en-US" dirty="0"/>
          </a:p>
        </p:txBody>
      </p:sp>
      <p:sp>
        <p:nvSpPr>
          <p:cNvPr id="11" name="TextBox 10"/>
          <p:cNvSpPr txBox="1"/>
          <p:nvPr/>
        </p:nvSpPr>
        <p:spPr>
          <a:xfrm>
            <a:off x="4104222" y="3961449"/>
            <a:ext cx="1100666" cy="369332"/>
          </a:xfrm>
          <a:prstGeom prst="rect">
            <a:avLst/>
          </a:prstGeom>
          <a:noFill/>
        </p:spPr>
        <p:txBody>
          <a:bodyPr wrap="square" rtlCol="0">
            <a:spAutoFit/>
          </a:bodyPr>
          <a:lstStyle/>
          <a:p>
            <a:r>
              <a:rPr lang="en-US" dirty="0" smtClean="0"/>
              <a:t>NAM</a:t>
            </a:r>
            <a:endParaRPr lang="en-US" dirty="0"/>
          </a:p>
        </p:txBody>
      </p:sp>
      <p:sp>
        <p:nvSpPr>
          <p:cNvPr id="12" name="TextBox 11"/>
          <p:cNvSpPr txBox="1"/>
          <p:nvPr/>
        </p:nvSpPr>
        <p:spPr>
          <a:xfrm>
            <a:off x="6946900" y="3966529"/>
            <a:ext cx="762000" cy="369332"/>
          </a:xfrm>
          <a:prstGeom prst="rect">
            <a:avLst/>
          </a:prstGeom>
          <a:noFill/>
        </p:spPr>
        <p:txBody>
          <a:bodyPr wrap="square" rtlCol="0">
            <a:spAutoFit/>
          </a:bodyPr>
          <a:lstStyle/>
          <a:p>
            <a:r>
              <a:rPr lang="en-US" dirty="0" smtClean="0"/>
              <a:t>RUC</a:t>
            </a:r>
            <a:endParaRPr lang="en-US" dirty="0"/>
          </a:p>
        </p:txBody>
      </p:sp>
      <p:sp>
        <p:nvSpPr>
          <p:cNvPr id="14" name="TextBox 13"/>
          <p:cNvSpPr txBox="1"/>
          <p:nvPr/>
        </p:nvSpPr>
        <p:spPr>
          <a:xfrm>
            <a:off x="3365361" y="1317468"/>
            <a:ext cx="2341055" cy="369332"/>
          </a:xfrm>
          <a:prstGeom prst="rect">
            <a:avLst/>
          </a:prstGeom>
          <a:noFill/>
        </p:spPr>
        <p:txBody>
          <a:bodyPr wrap="square" rtlCol="0">
            <a:spAutoFit/>
          </a:bodyPr>
          <a:lstStyle/>
          <a:p>
            <a:r>
              <a:rPr lang="en-US" dirty="0" smtClean="0"/>
              <a:t>DART-Morrison-YSU</a:t>
            </a:r>
            <a:endParaRPr lang="en-US" dirty="0"/>
          </a:p>
        </p:txBody>
      </p:sp>
      <p:sp>
        <p:nvSpPr>
          <p:cNvPr id="15" name="TextBox 14"/>
          <p:cNvSpPr txBox="1"/>
          <p:nvPr/>
        </p:nvSpPr>
        <p:spPr>
          <a:xfrm>
            <a:off x="471192" y="1288466"/>
            <a:ext cx="2341055" cy="369332"/>
          </a:xfrm>
          <a:prstGeom prst="rect">
            <a:avLst/>
          </a:prstGeom>
          <a:noFill/>
        </p:spPr>
        <p:txBody>
          <a:bodyPr wrap="square" rtlCol="0">
            <a:spAutoFit/>
          </a:bodyPr>
          <a:lstStyle/>
          <a:p>
            <a:r>
              <a:rPr lang="en-US" dirty="0" smtClean="0"/>
              <a:t>DART-Morrison-MYJ</a:t>
            </a:r>
            <a:endParaRPr lang="en-US" dirty="0"/>
          </a:p>
        </p:txBody>
      </p:sp>
      <p:sp>
        <p:nvSpPr>
          <p:cNvPr id="16" name="TextBox 15"/>
          <p:cNvSpPr txBox="1"/>
          <p:nvPr/>
        </p:nvSpPr>
        <p:spPr>
          <a:xfrm>
            <a:off x="6252632" y="1361139"/>
            <a:ext cx="2341055" cy="369332"/>
          </a:xfrm>
          <a:prstGeom prst="rect">
            <a:avLst/>
          </a:prstGeom>
          <a:noFill/>
        </p:spPr>
        <p:txBody>
          <a:bodyPr wrap="square" rtlCol="0">
            <a:spAutoFit/>
          </a:bodyPr>
          <a:lstStyle/>
          <a:p>
            <a:r>
              <a:rPr lang="en-US" dirty="0" smtClean="0"/>
              <a:t>DART-Thompson-MYJ</a:t>
            </a:r>
            <a:endParaRPr lang="en-US" dirty="0"/>
          </a:p>
        </p:txBody>
      </p:sp>
      <p:pic>
        <p:nvPicPr>
          <p:cNvPr id="17" name="Picture 3" descr="062912_refr_21A.tiff"/>
          <p:cNvPicPr>
            <a:picLocks noChangeAspect="1"/>
          </p:cNvPicPr>
          <p:nvPr/>
        </p:nvPicPr>
        <p:blipFill>
          <a:blip r:embed="rId8"/>
          <a:srcRect/>
          <a:stretch>
            <a:fillRect/>
          </a:stretch>
        </p:blipFill>
        <p:spPr bwMode="auto">
          <a:xfrm>
            <a:off x="7181142" y="43722"/>
            <a:ext cx="1412545" cy="1412545"/>
          </a:xfrm>
          <a:prstGeom prst="rect">
            <a:avLst/>
          </a:prstGeom>
          <a:noFill/>
          <a:ln w="9525">
            <a:solidFill>
              <a:schemeClr val="tx1"/>
            </a:solidFill>
            <a:miter lim="800000"/>
            <a:headEnd/>
            <a:tailEnd/>
          </a:ln>
        </p:spPr>
      </p:pic>
      <p:sp>
        <p:nvSpPr>
          <p:cNvPr id="18" name="TextBox 17"/>
          <p:cNvSpPr txBox="1"/>
          <p:nvPr/>
        </p:nvSpPr>
        <p:spPr>
          <a:xfrm>
            <a:off x="5416497" y="178108"/>
            <a:ext cx="1672270" cy="984885"/>
          </a:xfrm>
          <a:prstGeom prst="rect">
            <a:avLst/>
          </a:prstGeom>
          <a:noFill/>
        </p:spPr>
        <p:txBody>
          <a:bodyPr wrap="square" rtlCol="0">
            <a:spAutoFit/>
          </a:bodyPr>
          <a:lstStyle/>
          <a:p>
            <a:r>
              <a:rPr lang="en-US" sz="2000" b="1" dirty="0" smtClean="0">
                <a:solidFill>
                  <a:srgbClr val="FF0000"/>
                </a:solidFill>
              </a:rPr>
              <a:t>29 June 2012 </a:t>
            </a:r>
            <a:r>
              <a:rPr lang="en-US" sz="2000" b="1" dirty="0" err="1" smtClean="0">
                <a:solidFill>
                  <a:srgbClr val="FF0000"/>
                </a:solidFill>
              </a:rPr>
              <a:t>Derecho</a:t>
            </a:r>
            <a:endParaRPr lang="en-US" sz="2000" b="1" dirty="0" smtClean="0">
              <a:solidFill>
                <a:srgbClr val="0000FF"/>
              </a:solidFill>
            </a:endParaRPr>
          </a:p>
          <a:p>
            <a:endParaRPr lang="en-US" dirty="0"/>
          </a:p>
        </p:txBody>
      </p:sp>
      <p:sp>
        <p:nvSpPr>
          <p:cNvPr id="2" name="TextBox 1"/>
          <p:cNvSpPr txBox="1"/>
          <p:nvPr/>
        </p:nvSpPr>
        <p:spPr>
          <a:xfrm>
            <a:off x="833146" y="203508"/>
            <a:ext cx="4140200" cy="830997"/>
          </a:xfrm>
          <a:prstGeom prst="rect">
            <a:avLst/>
          </a:prstGeom>
          <a:noFill/>
        </p:spPr>
        <p:txBody>
          <a:bodyPr wrap="square" rtlCol="0">
            <a:spAutoFit/>
          </a:bodyPr>
          <a:lstStyle/>
          <a:p>
            <a:r>
              <a:rPr lang="en-US" sz="2400" b="1" dirty="0" smtClean="0">
                <a:solidFill>
                  <a:srgbClr val="000090"/>
                </a:solidFill>
              </a:rPr>
              <a:t>…but are especially sensitive to the initial analysis!!</a:t>
            </a:r>
            <a:endParaRPr lang="en-US" sz="2400" b="1" dirty="0">
              <a:solidFill>
                <a:srgbClr val="000090"/>
              </a:solidFill>
            </a:endParaRPr>
          </a:p>
        </p:txBody>
      </p:sp>
    </p:spTree>
    <p:extLst>
      <p:ext uri="{BB962C8B-B14F-4D97-AF65-F5344CB8AC3E}">
        <p14:creationId xmlns:p14="http://schemas.microsoft.com/office/powerpoint/2010/main" val="9860947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062912_500thA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129" y="266724"/>
            <a:ext cx="4045839" cy="2795905"/>
          </a:xfrm>
          <a:prstGeom prst="rect">
            <a:avLst/>
          </a:prstGeom>
        </p:spPr>
      </p:pic>
      <p:sp>
        <p:nvSpPr>
          <p:cNvPr id="3" name="TextBox 2"/>
          <p:cNvSpPr txBox="1"/>
          <p:nvPr/>
        </p:nvSpPr>
        <p:spPr>
          <a:xfrm>
            <a:off x="1115545" y="728389"/>
            <a:ext cx="2221105" cy="492443"/>
          </a:xfrm>
          <a:prstGeom prst="rect">
            <a:avLst/>
          </a:prstGeom>
          <a:noFill/>
        </p:spPr>
        <p:txBody>
          <a:bodyPr wrap="square" rtlCol="0">
            <a:spAutoFit/>
          </a:bodyPr>
          <a:lstStyle/>
          <a:p>
            <a:r>
              <a:rPr lang="en-US" sz="2600" dirty="0" smtClean="0">
                <a:solidFill>
                  <a:srgbClr val="FF0000"/>
                </a:solidFill>
              </a:rPr>
              <a:t>500 </a:t>
            </a:r>
            <a:r>
              <a:rPr lang="en-US" sz="2600" dirty="0" err="1" smtClean="0">
                <a:solidFill>
                  <a:srgbClr val="FF0000"/>
                </a:solidFill>
              </a:rPr>
              <a:t>hPa</a:t>
            </a:r>
            <a:r>
              <a:rPr lang="en-US" sz="2600" dirty="0" smtClean="0">
                <a:solidFill>
                  <a:srgbClr val="FF0000"/>
                </a:solidFill>
              </a:rPr>
              <a:t>  Theta</a:t>
            </a:r>
            <a:endParaRPr lang="en-US" sz="2600" dirty="0">
              <a:solidFill>
                <a:srgbClr val="FF0000"/>
              </a:solidFill>
            </a:endParaRPr>
          </a:p>
        </p:txBody>
      </p:sp>
      <p:pic>
        <p:nvPicPr>
          <p:cNvPr id="4" name="Picture 3" descr="p062912_dart-gfs_500thA0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78" y="3662385"/>
            <a:ext cx="4050538" cy="2795905"/>
          </a:xfrm>
          <a:prstGeom prst="rect">
            <a:avLst/>
          </a:prstGeom>
        </p:spPr>
      </p:pic>
      <p:pic>
        <p:nvPicPr>
          <p:cNvPr id="5" name="Picture 4" descr="p062912_dart-nam_500thA00.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733" y="3662385"/>
            <a:ext cx="4050538" cy="2800604"/>
          </a:xfrm>
          <a:prstGeom prst="rect">
            <a:avLst/>
          </a:prstGeom>
        </p:spPr>
      </p:pic>
      <p:pic>
        <p:nvPicPr>
          <p:cNvPr id="6" name="Picture 5" descr="thdiff.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014" y="6503550"/>
            <a:ext cx="6055995" cy="279400"/>
          </a:xfrm>
          <a:prstGeom prst="rect">
            <a:avLst/>
          </a:prstGeom>
        </p:spPr>
      </p:pic>
      <p:pic>
        <p:nvPicPr>
          <p:cNvPr id="7" name="Picture 6" descr="thet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2537" y="3105125"/>
            <a:ext cx="4083431" cy="197358"/>
          </a:xfrm>
          <a:prstGeom prst="rect">
            <a:avLst/>
          </a:prstGeom>
        </p:spPr>
      </p:pic>
      <p:sp>
        <p:nvSpPr>
          <p:cNvPr id="8" name="TextBox 7"/>
          <p:cNvSpPr txBox="1"/>
          <p:nvPr/>
        </p:nvSpPr>
        <p:spPr>
          <a:xfrm>
            <a:off x="1651014" y="3203804"/>
            <a:ext cx="1685636" cy="461665"/>
          </a:xfrm>
          <a:prstGeom prst="rect">
            <a:avLst/>
          </a:prstGeom>
          <a:noFill/>
        </p:spPr>
        <p:txBody>
          <a:bodyPr wrap="square" rtlCol="0">
            <a:spAutoFit/>
          </a:bodyPr>
          <a:lstStyle/>
          <a:p>
            <a:r>
              <a:rPr lang="en-US" sz="2400" dirty="0" smtClean="0">
                <a:solidFill>
                  <a:srgbClr val="0000FF"/>
                </a:solidFill>
              </a:rPr>
              <a:t>DART - GFS</a:t>
            </a:r>
            <a:endParaRPr lang="en-US" sz="2400" dirty="0">
              <a:solidFill>
                <a:srgbClr val="0000FF"/>
              </a:solidFill>
            </a:endParaRPr>
          </a:p>
        </p:txBody>
      </p:sp>
      <p:sp>
        <p:nvSpPr>
          <p:cNvPr id="9" name="TextBox 8"/>
          <p:cNvSpPr txBox="1"/>
          <p:nvPr/>
        </p:nvSpPr>
        <p:spPr>
          <a:xfrm>
            <a:off x="5694231" y="3203804"/>
            <a:ext cx="2191313" cy="461665"/>
          </a:xfrm>
          <a:prstGeom prst="rect">
            <a:avLst/>
          </a:prstGeom>
          <a:noFill/>
        </p:spPr>
        <p:txBody>
          <a:bodyPr wrap="square" rtlCol="0">
            <a:spAutoFit/>
          </a:bodyPr>
          <a:lstStyle/>
          <a:p>
            <a:r>
              <a:rPr lang="en-US" sz="2400" dirty="0" smtClean="0">
                <a:solidFill>
                  <a:srgbClr val="0000FF"/>
                </a:solidFill>
              </a:rPr>
              <a:t>DART - NAM</a:t>
            </a:r>
            <a:endParaRPr lang="en-US" sz="2400" dirty="0">
              <a:solidFill>
                <a:srgbClr val="0000FF"/>
              </a:solidFill>
            </a:endParaRPr>
          </a:p>
        </p:txBody>
      </p:sp>
      <p:sp>
        <p:nvSpPr>
          <p:cNvPr id="10" name="TextBox 9"/>
          <p:cNvSpPr txBox="1"/>
          <p:nvPr/>
        </p:nvSpPr>
        <p:spPr>
          <a:xfrm>
            <a:off x="337770" y="266724"/>
            <a:ext cx="4122359" cy="492443"/>
          </a:xfrm>
          <a:prstGeom prst="rect">
            <a:avLst/>
          </a:prstGeom>
          <a:noFill/>
        </p:spPr>
        <p:txBody>
          <a:bodyPr wrap="square" rtlCol="0">
            <a:spAutoFit/>
          </a:bodyPr>
          <a:lstStyle/>
          <a:p>
            <a:r>
              <a:rPr lang="en-US" sz="2600" dirty="0" smtClean="0">
                <a:solidFill>
                  <a:srgbClr val="FF0000"/>
                </a:solidFill>
              </a:rPr>
              <a:t>12 UTC Analysis Differences:</a:t>
            </a:r>
            <a:endParaRPr lang="en-US" sz="2600" dirty="0">
              <a:solidFill>
                <a:srgbClr val="FF0000"/>
              </a:solidFill>
            </a:endParaRPr>
          </a:p>
        </p:txBody>
      </p:sp>
      <p:sp>
        <p:nvSpPr>
          <p:cNvPr id="11" name="TextBox 10"/>
          <p:cNvSpPr txBox="1"/>
          <p:nvPr/>
        </p:nvSpPr>
        <p:spPr>
          <a:xfrm>
            <a:off x="447183" y="1697493"/>
            <a:ext cx="4012946" cy="461665"/>
          </a:xfrm>
          <a:prstGeom prst="rect">
            <a:avLst/>
          </a:prstGeom>
          <a:noFill/>
        </p:spPr>
        <p:txBody>
          <a:bodyPr wrap="square" rtlCol="0">
            <a:spAutoFit/>
          </a:bodyPr>
          <a:lstStyle/>
          <a:p>
            <a:r>
              <a:rPr lang="en-US" sz="2400" dirty="0" smtClean="0">
                <a:solidFill>
                  <a:srgbClr val="0000FF"/>
                </a:solidFill>
              </a:rPr>
              <a:t>**2K / 5 ms-1 Differences**</a:t>
            </a:r>
            <a:endParaRPr lang="en-US" sz="2400" dirty="0">
              <a:solidFill>
                <a:srgbClr val="0000FF"/>
              </a:solidFill>
            </a:endParaRPr>
          </a:p>
        </p:txBody>
      </p:sp>
    </p:spTree>
    <p:extLst>
      <p:ext uri="{BB962C8B-B14F-4D97-AF65-F5344CB8AC3E}">
        <p14:creationId xmlns:p14="http://schemas.microsoft.com/office/powerpoint/2010/main" val="119683889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062912_dart-gfs_850the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3623946"/>
            <a:ext cx="4041140" cy="2795905"/>
          </a:xfrm>
          <a:prstGeom prst="rect">
            <a:avLst/>
          </a:prstGeom>
        </p:spPr>
      </p:pic>
      <p:pic>
        <p:nvPicPr>
          <p:cNvPr id="4" name="Picture 3" descr="p062912_dart-nam_850the0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3638043"/>
            <a:ext cx="4041140" cy="2781808"/>
          </a:xfrm>
          <a:prstGeom prst="rect">
            <a:avLst/>
          </a:prstGeom>
        </p:spPr>
      </p:pic>
      <p:pic>
        <p:nvPicPr>
          <p:cNvPr id="5" name="Picture 4" descr="p062912_850the00.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161" y="116416"/>
            <a:ext cx="4045839" cy="2800604"/>
          </a:xfrm>
          <a:prstGeom prst="rect">
            <a:avLst/>
          </a:prstGeom>
        </p:spPr>
      </p:pic>
      <p:sp>
        <p:nvSpPr>
          <p:cNvPr id="6" name="TextBox 5"/>
          <p:cNvSpPr txBox="1"/>
          <p:nvPr/>
        </p:nvSpPr>
        <p:spPr>
          <a:xfrm>
            <a:off x="1099940" y="749306"/>
            <a:ext cx="2409560" cy="492443"/>
          </a:xfrm>
          <a:prstGeom prst="rect">
            <a:avLst/>
          </a:prstGeom>
          <a:noFill/>
        </p:spPr>
        <p:txBody>
          <a:bodyPr wrap="square" rtlCol="0">
            <a:spAutoFit/>
          </a:bodyPr>
          <a:lstStyle/>
          <a:p>
            <a:r>
              <a:rPr lang="en-US" sz="2600" dirty="0" smtClean="0">
                <a:solidFill>
                  <a:srgbClr val="FF0000"/>
                </a:solidFill>
              </a:rPr>
              <a:t>850 </a:t>
            </a:r>
            <a:r>
              <a:rPr lang="en-US" sz="2600" dirty="0" err="1" smtClean="0">
                <a:solidFill>
                  <a:srgbClr val="FF0000"/>
                </a:solidFill>
              </a:rPr>
              <a:t>hPa</a:t>
            </a:r>
            <a:r>
              <a:rPr lang="en-US" sz="2600" dirty="0" smtClean="0">
                <a:solidFill>
                  <a:srgbClr val="FF0000"/>
                </a:solidFill>
              </a:rPr>
              <a:t> Theta-E</a:t>
            </a:r>
            <a:endParaRPr lang="en-US" sz="2600" dirty="0">
              <a:solidFill>
                <a:srgbClr val="FF0000"/>
              </a:solidFill>
            </a:endParaRPr>
          </a:p>
        </p:txBody>
      </p:sp>
      <p:pic>
        <p:nvPicPr>
          <p:cNvPr id="7" name="Picture 6" descr="thediff.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5667" y="6528196"/>
            <a:ext cx="6076950" cy="314325"/>
          </a:xfrm>
          <a:prstGeom prst="rect">
            <a:avLst/>
          </a:prstGeom>
        </p:spPr>
      </p:pic>
      <p:pic>
        <p:nvPicPr>
          <p:cNvPr id="8" name="Picture 7" descr="sfcthe.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161" y="2991754"/>
            <a:ext cx="4064635" cy="220853"/>
          </a:xfrm>
          <a:prstGeom prst="rect">
            <a:avLst/>
          </a:prstGeom>
        </p:spPr>
      </p:pic>
      <p:sp>
        <p:nvSpPr>
          <p:cNvPr id="9" name="TextBox 8"/>
          <p:cNvSpPr txBox="1"/>
          <p:nvPr/>
        </p:nvSpPr>
        <p:spPr>
          <a:xfrm>
            <a:off x="1823864" y="3212607"/>
            <a:ext cx="1685636" cy="461665"/>
          </a:xfrm>
          <a:prstGeom prst="rect">
            <a:avLst/>
          </a:prstGeom>
          <a:noFill/>
        </p:spPr>
        <p:txBody>
          <a:bodyPr wrap="square" rtlCol="0">
            <a:spAutoFit/>
          </a:bodyPr>
          <a:lstStyle/>
          <a:p>
            <a:r>
              <a:rPr lang="en-US" sz="2400" dirty="0" smtClean="0">
                <a:solidFill>
                  <a:srgbClr val="0000FF"/>
                </a:solidFill>
              </a:rPr>
              <a:t>DART - GFS</a:t>
            </a:r>
            <a:endParaRPr lang="en-US" sz="2400" dirty="0">
              <a:solidFill>
                <a:srgbClr val="0000FF"/>
              </a:solidFill>
            </a:endParaRPr>
          </a:p>
        </p:txBody>
      </p:sp>
      <p:sp>
        <p:nvSpPr>
          <p:cNvPr id="10" name="TextBox 9"/>
          <p:cNvSpPr txBox="1"/>
          <p:nvPr/>
        </p:nvSpPr>
        <p:spPr>
          <a:xfrm>
            <a:off x="5888499" y="3169054"/>
            <a:ext cx="2043228" cy="461665"/>
          </a:xfrm>
          <a:prstGeom prst="rect">
            <a:avLst/>
          </a:prstGeom>
          <a:noFill/>
        </p:spPr>
        <p:txBody>
          <a:bodyPr wrap="square" rtlCol="0">
            <a:spAutoFit/>
          </a:bodyPr>
          <a:lstStyle/>
          <a:p>
            <a:r>
              <a:rPr lang="en-US" sz="2400" dirty="0" smtClean="0">
                <a:solidFill>
                  <a:srgbClr val="0000FF"/>
                </a:solidFill>
              </a:rPr>
              <a:t>DART - NAM</a:t>
            </a:r>
            <a:endParaRPr lang="en-US" sz="2400" dirty="0">
              <a:solidFill>
                <a:srgbClr val="0000FF"/>
              </a:solidFill>
            </a:endParaRPr>
          </a:p>
        </p:txBody>
      </p:sp>
      <p:sp>
        <p:nvSpPr>
          <p:cNvPr id="12" name="TextBox 11"/>
          <p:cNvSpPr txBox="1"/>
          <p:nvPr/>
        </p:nvSpPr>
        <p:spPr>
          <a:xfrm>
            <a:off x="337770" y="129580"/>
            <a:ext cx="4122359" cy="492443"/>
          </a:xfrm>
          <a:prstGeom prst="rect">
            <a:avLst/>
          </a:prstGeom>
          <a:noFill/>
        </p:spPr>
        <p:txBody>
          <a:bodyPr wrap="square" rtlCol="0">
            <a:spAutoFit/>
          </a:bodyPr>
          <a:lstStyle/>
          <a:p>
            <a:r>
              <a:rPr lang="en-US" sz="2600" dirty="0" smtClean="0">
                <a:solidFill>
                  <a:srgbClr val="FF0000"/>
                </a:solidFill>
              </a:rPr>
              <a:t>12 UTC Analysis Differences:</a:t>
            </a:r>
            <a:endParaRPr lang="en-US" sz="2600" dirty="0">
              <a:solidFill>
                <a:srgbClr val="FF0000"/>
              </a:solidFill>
            </a:endParaRPr>
          </a:p>
        </p:txBody>
      </p:sp>
      <p:sp>
        <p:nvSpPr>
          <p:cNvPr id="13" name="TextBox 12"/>
          <p:cNvSpPr txBox="1"/>
          <p:nvPr/>
        </p:nvSpPr>
        <p:spPr>
          <a:xfrm>
            <a:off x="997821" y="1541997"/>
            <a:ext cx="2889796" cy="461665"/>
          </a:xfrm>
          <a:prstGeom prst="rect">
            <a:avLst/>
          </a:prstGeom>
          <a:noFill/>
        </p:spPr>
        <p:txBody>
          <a:bodyPr wrap="square" rtlCol="0">
            <a:spAutoFit/>
          </a:bodyPr>
          <a:lstStyle/>
          <a:p>
            <a:r>
              <a:rPr lang="en-US" sz="2400" dirty="0" smtClean="0">
                <a:solidFill>
                  <a:srgbClr val="0000FF"/>
                </a:solidFill>
              </a:rPr>
              <a:t>**20 K Differences**</a:t>
            </a:r>
            <a:endParaRPr lang="en-US" sz="2400" dirty="0">
              <a:solidFill>
                <a:srgbClr val="0000FF"/>
              </a:solidFill>
            </a:endParaRPr>
          </a:p>
        </p:txBody>
      </p:sp>
      <p:sp>
        <p:nvSpPr>
          <p:cNvPr id="2" name="TextBox 1"/>
          <p:cNvSpPr txBox="1"/>
          <p:nvPr/>
        </p:nvSpPr>
        <p:spPr>
          <a:xfrm>
            <a:off x="816399" y="2160757"/>
            <a:ext cx="3322444" cy="830997"/>
          </a:xfrm>
          <a:prstGeom prst="rect">
            <a:avLst/>
          </a:prstGeom>
          <a:noFill/>
        </p:spPr>
        <p:txBody>
          <a:bodyPr wrap="square" rtlCol="0">
            <a:spAutoFit/>
          </a:bodyPr>
          <a:lstStyle/>
          <a:p>
            <a:r>
              <a:rPr lang="en-US" sz="2400" dirty="0" smtClean="0">
                <a:solidFill>
                  <a:srgbClr val="008000"/>
                </a:solidFill>
              </a:rPr>
              <a:t>***low-mid tropospheric moisture!!!</a:t>
            </a:r>
            <a:endParaRPr lang="en-US" sz="2400" dirty="0">
              <a:solidFill>
                <a:srgbClr val="008000"/>
              </a:solidFill>
            </a:endParaRPr>
          </a:p>
        </p:txBody>
      </p:sp>
    </p:spTree>
    <p:extLst>
      <p:ext uri="{BB962C8B-B14F-4D97-AF65-F5344CB8AC3E}">
        <p14:creationId xmlns:p14="http://schemas.microsoft.com/office/powerpoint/2010/main" val="391233148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2948916" y="183259"/>
          <a:ext cx="5937215" cy="2732065"/>
        </p:xfrm>
        <a:graphic>
          <a:graphicData uri="http://schemas.openxmlformats.org/presentationml/2006/ole">
            <mc:AlternateContent xmlns:mc="http://schemas.openxmlformats.org/markup-compatibility/2006">
              <mc:Choice xmlns:v="urn:schemas-microsoft-com:vml" Requires="v">
                <p:oleObj spid="_x0000_s21549" name="Document" r:id="rId3" imgW="5994400" imgH="2755900" progId="Word.Document.12">
                  <p:link updateAutomatic="1"/>
                </p:oleObj>
              </mc:Choice>
              <mc:Fallback>
                <p:oleObj name="Document" r:id="rId3" imgW="5994400" imgH="27559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916" y="183259"/>
                        <a:ext cx="5937215" cy="2732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Box 4"/>
          <p:cNvSpPr txBox="1"/>
          <p:nvPr/>
        </p:nvSpPr>
        <p:spPr>
          <a:xfrm>
            <a:off x="145841" y="3777940"/>
            <a:ext cx="2640333" cy="2308324"/>
          </a:xfrm>
          <a:prstGeom prst="rect">
            <a:avLst/>
          </a:prstGeom>
          <a:noFill/>
        </p:spPr>
        <p:txBody>
          <a:bodyPr wrap="square" rtlCol="0">
            <a:spAutoFit/>
          </a:bodyPr>
          <a:lstStyle/>
          <a:p>
            <a:r>
              <a:rPr lang="en-US" sz="2400" dirty="0" smtClean="0">
                <a:solidFill>
                  <a:srgbClr val="0000FF"/>
                </a:solidFill>
              </a:rPr>
              <a:t>Analysis differences are often at scales not sufficiently represented by the operational network….</a:t>
            </a:r>
            <a:endParaRPr lang="en-US" sz="2400" dirty="0">
              <a:solidFill>
                <a:srgbClr val="0000FF"/>
              </a:solidFill>
            </a:endParaRPr>
          </a:p>
        </p:txBody>
      </p:sp>
      <p:graphicFrame>
        <p:nvGraphicFramePr>
          <p:cNvPr id="45060" name="Object 4"/>
          <p:cNvGraphicFramePr>
            <a:graphicFrameLocks noChangeAspect="1"/>
          </p:cNvGraphicFramePr>
          <p:nvPr/>
        </p:nvGraphicFramePr>
        <p:xfrm>
          <a:off x="2728200" y="3537272"/>
          <a:ext cx="6245799" cy="2788582"/>
        </p:xfrm>
        <a:graphic>
          <a:graphicData uri="http://schemas.openxmlformats.org/presentationml/2006/ole">
            <mc:AlternateContent xmlns:mc="http://schemas.openxmlformats.org/markup-compatibility/2006">
              <mc:Choice xmlns:v="urn:schemas-microsoft-com:vml" Requires="v">
                <p:oleObj spid="_x0000_s21550" name="Document" r:id="rId5" imgW="5232400" imgH="2336800" progId="Word.Document.12">
                  <p:link updateAutomatic="1"/>
                </p:oleObj>
              </mc:Choice>
              <mc:Fallback>
                <p:oleObj name="Document" r:id="rId5" imgW="5232400" imgH="23368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200" y="3537272"/>
                        <a:ext cx="6245799" cy="278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203815" y="302270"/>
            <a:ext cx="2582359" cy="461665"/>
          </a:xfrm>
          <a:prstGeom prst="rect">
            <a:avLst/>
          </a:prstGeom>
          <a:noFill/>
        </p:spPr>
        <p:txBody>
          <a:bodyPr wrap="square" rtlCol="0">
            <a:spAutoFit/>
          </a:bodyPr>
          <a:lstStyle/>
          <a:p>
            <a:r>
              <a:rPr lang="en-US" sz="2400" u="sng" dirty="0" smtClean="0">
                <a:solidFill>
                  <a:srgbClr val="FF0000"/>
                </a:solidFill>
              </a:rPr>
              <a:t>Another Example:</a:t>
            </a:r>
            <a:endParaRPr lang="en-US" sz="2400" u="sng" dirty="0">
              <a:solidFill>
                <a:srgbClr val="FF0000"/>
              </a:solidFill>
            </a:endParaRPr>
          </a:p>
        </p:txBody>
      </p:sp>
      <p:sp>
        <p:nvSpPr>
          <p:cNvPr id="10" name="TextBox 9"/>
          <p:cNvSpPr txBox="1"/>
          <p:nvPr/>
        </p:nvSpPr>
        <p:spPr>
          <a:xfrm>
            <a:off x="4362813" y="6325854"/>
            <a:ext cx="3385328" cy="338554"/>
          </a:xfrm>
          <a:prstGeom prst="rect">
            <a:avLst/>
          </a:prstGeom>
          <a:noFill/>
        </p:spPr>
        <p:txBody>
          <a:bodyPr wrap="square" rtlCol="0">
            <a:spAutoFit/>
          </a:bodyPr>
          <a:lstStyle/>
          <a:p>
            <a:r>
              <a:rPr lang="en-US" sz="1600" dirty="0" smtClean="0">
                <a:solidFill>
                  <a:srgbClr val="008000"/>
                </a:solidFill>
              </a:rPr>
              <a:t>Wind, Theta-</a:t>
            </a:r>
            <a:r>
              <a:rPr lang="en-US" sz="1600" dirty="0" err="1" smtClean="0">
                <a:solidFill>
                  <a:srgbClr val="008000"/>
                </a:solidFill>
              </a:rPr>
              <a:t>e</a:t>
            </a:r>
            <a:r>
              <a:rPr lang="en-US" sz="1600" dirty="0" smtClean="0">
                <a:solidFill>
                  <a:srgbClr val="008000"/>
                </a:solidFill>
              </a:rPr>
              <a:t>, Height differences</a:t>
            </a:r>
            <a:endParaRPr lang="en-US" sz="1600" dirty="0">
              <a:solidFill>
                <a:srgbClr val="008000"/>
              </a:solidFill>
            </a:endParaRPr>
          </a:p>
        </p:txBody>
      </p:sp>
      <p:sp>
        <p:nvSpPr>
          <p:cNvPr id="13" name="TextBox 12"/>
          <p:cNvSpPr txBox="1"/>
          <p:nvPr/>
        </p:nvSpPr>
        <p:spPr>
          <a:xfrm>
            <a:off x="384839" y="990272"/>
            <a:ext cx="2343360" cy="1200328"/>
          </a:xfrm>
          <a:prstGeom prst="rect">
            <a:avLst/>
          </a:prstGeom>
          <a:noFill/>
        </p:spPr>
        <p:txBody>
          <a:bodyPr wrap="square" rtlCol="0">
            <a:spAutoFit/>
          </a:bodyPr>
          <a:lstStyle/>
          <a:p>
            <a:r>
              <a:rPr lang="en-US" sz="2400" dirty="0" smtClean="0">
                <a:solidFill>
                  <a:srgbClr val="0000FF"/>
                </a:solidFill>
              </a:rPr>
              <a:t>On this day, GFS produces best forecast…</a:t>
            </a:r>
            <a:endParaRPr lang="en-US" sz="2400" dirty="0">
              <a:solidFill>
                <a:srgbClr val="0000FF"/>
              </a:solidFill>
            </a:endParaRPr>
          </a:p>
        </p:txBody>
      </p:sp>
    </p:spTree>
    <p:extLst>
      <p:ext uri="{BB962C8B-B14F-4D97-AF65-F5344CB8AC3E}">
        <p14:creationId xmlns:p14="http://schemas.microsoft.com/office/powerpoint/2010/main" val="43444452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4167188" y="990600"/>
          <a:ext cx="4214812" cy="4205288"/>
        </p:xfrm>
        <a:graphic>
          <a:graphicData uri="http://schemas.openxmlformats.org/presentationml/2006/ole">
            <mc:AlternateContent xmlns:mc="http://schemas.openxmlformats.org/markup-compatibility/2006">
              <mc:Choice xmlns:v="urn:schemas-microsoft-com:vml" Requires="v">
                <p:oleObj spid="_x0000_s22550" name="Document" r:id="rId3" imgW="5626100" imgH="5613400" progId="Word.Document.12">
                  <p:link updateAutomatic="1"/>
                </p:oleObj>
              </mc:Choice>
              <mc:Fallback>
                <p:oleObj name="Document" r:id="rId3" imgW="5626100" imgH="5613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188" y="990600"/>
                        <a:ext cx="4214812" cy="420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5299" name="TextBox 3"/>
          <p:cNvSpPr txBox="1">
            <a:spLocks noChangeArrowheads="1"/>
          </p:cNvSpPr>
          <p:nvPr/>
        </p:nvSpPr>
        <p:spPr bwMode="auto">
          <a:xfrm>
            <a:off x="1195503" y="205443"/>
            <a:ext cx="7354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err="1">
                <a:solidFill>
                  <a:srgbClr val="FF0000"/>
                </a:solidFill>
              </a:rPr>
              <a:t>Mesoscale</a:t>
            </a:r>
            <a:r>
              <a:rPr lang="en-US" sz="2800" dirty="0">
                <a:solidFill>
                  <a:srgbClr val="FF0000"/>
                </a:solidFill>
              </a:rPr>
              <a:t> Predictability Experiment (MPEX) </a:t>
            </a:r>
          </a:p>
        </p:txBody>
      </p:sp>
      <p:sp>
        <p:nvSpPr>
          <p:cNvPr id="55300" name="TextBox 4"/>
          <p:cNvSpPr txBox="1">
            <a:spLocks noChangeArrowheads="1"/>
          </p:cNvSpPr>
          <p:nvPr/>
        </p:nvSpPr>
        <p:spPr bwMode="auto">
          <a:xfrm>
            <a:off x="685800" y="881063"/>
            <a:ext cx="2532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15 May – 15 June 2013</a:t>
            </a:r>
          </a:p>
        </p:txBody>
      </p:sp>
      <p:sp>
        <p:nvSpPr>
          <p:cNvPr id="55301" name="TextBox 5"/>
          <p:cNvSpPr txBox="1">
            <a:spLocks noChangeArrowheads="1"/>
          </p:cNvSpPr>
          <p:nvPr/>
        </p:nvSpPr>
        <p:spPr bwMode="auto">
          <a:xfrm>
            <a:off x="609600" y="1262063"/>
            <a:ext cx="2895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Early Morning GV Flights:  </a:t>
            </a:r>
          </a:p>
        </p:txBody>
      </p:sp>
      <p:sp>
        <p:nvSpPr>
          <p:cNvPr id="55302" name="TextBox 6"/>
          <p:cNvSpPr txBox="1">
            <a:spLocks noChangeArrowheads="1"/>
          </p:cNvSpPr>
          <p:nvPr/>
        </p:nvSpPr>
        <p:spPr bwMode="auto">
          <a:xfrm>
            <a:off x="304800" y="5410200"/>
            <a:ext cx="35638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srgbClr val="0000FF"/>
                </a:solidFill>
              </a:rPr>
              <a:t>Dropsonde</a:t>
            </a:r>
            <a:r>
              <a:rPr lang="en-US" sz="1800" dirty="0">
                <a:solidFill>
                  <a:srgbClr val="0000FF"/>
                </a:solidFill>
              </a:rPr>
              <a:t> observations to better characterize the upstream sub-synoptic and </a:t>
            </a:r>
            <a:r>
              <a:rPr lang="en-US" sz="1800" dirty="0" err="1">
                <a:solidFill>
                  <a:srgbClr val="0000FF"/>
                </a:solidFill>
              </a:rPr>
              <a:t>mesoscale</a:t>
            </a:r>
            <a:r>
              <a:rPr lang="en-US" sz="1800" dirty="0">
                <a:solidFill>
                  <a:srgbClr val="0000FF"/>
                </a:solidFill>
              </a:rPr>
              <a:t> structure of the troposphere…</a:t>
            </a:r>
          </a:p>
        </p:txBody>
      </p:sp>
      <p:sp>
        <p:nvSpPr>
          <p:cNvPr id="55304" name="TextBox 9"/>
          <p:cNvSpPr txBox="1">
            <a:spLocks noChangeArrowheads="1"/>
          </p:cNvSpPr>
          <p:nvPr/>
        </p:nvSpPr>
        <p:spPr bwMode="auto">
          <a:xfrm>
            <a:off x="4263402" y="5537985"/>
            <a:ext cx="47230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a:solidFill>
                  <a:srgbClr val="FF0000"/>
                </a:solidFill>
              </a:rPr>
              <a:t>**Overall Goal: improve 6–24 h downstream convective forecasts</a:t>
            </a:r>
          </a:p>
        </p:txBody>
      </p:sp>
      <p:sp>
        <p:nvSpPr>
          <p:cNvPr id="55305" name="TextBox 10"/>
          <p:cNvSpPr txBox="1">
            <a:spLocks noChangeArrowheads="1"/>
          </p:cNvSpPr>
          <p:nvPr/>
        </p:nvSpPr>
        <p:spPr bwMode="auto">
          <a:xfrm>
            <a:off x="7851775" y="3581400"/>
            <a:ext cx="1292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8000"/>
                </a:solidFill>
              </a:rPr>
              <a:t>Sample morning deployment</a:t>
            </a:r>
          </a:p>
        </p:txBody>
      </p:sp>
      <p:pic>
        <p:nvPicPr>
          <p:cNvPr id="553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82750"/>
            <a:ext cx="348297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2" descr="C:\Users\hock\Pictures\Picasa\Exports\My Pictures\GH Mini Dropson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98800"/>
            <a:ext cx="10287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4"/>
          <p:cNvSpPr txBox="1">
            <a:spLocks/>
          </p:cNvSpPr>
          <p:nvPr/>
        </p:nvSpPr>
        <p:spPr>
          <a:xfrm>
            <a:off x="304800" y="3429000"/>
            <a:ext cx="2133600" cy="1143000"/>
          </a:xfrm>
          <a:prstGeom prst="rect">
            <a:avLst/>
          </a:prstGeom>
          <a:ln w="38100">
            <a:solidFill>
              <a:srgbClr val="1752F9"/>
            </a:solidFill>
          </a:ln>
        </p:spPr>
        <p:txBody>
          <a:bodyPr anchor="ctr"/>
          <a:lstStyle/>
          <a:p>
            <a:pPr algn="ctr" fontAlgn="auto">
              <a:spcAft>
                <a:spcPts val="0"/>
              </a:spcAft>
              <a:defRPr/>
            </a:pPr>
            <a:r>
              <a:rPr lang="en-US" dirty="0">
                <a:solidFill>
                  <a:srgbClr val="FF0000"/>
                </a:solidFill>
                <a:latin typeface="+mj-lt"/>
                <a:ea typeface="+mj-ea"/>
                <a:cs typeface="+mj-cs"/>
              </a:rPr>
              <a:t>NCAR GPS </a:t>
            </a:r>
            <a:r>
              <a:rPr lang="en-US" dirty="0" err="1">
                <a:solidFill>
                  <a:srgbClr val="FF0000"/>
                </a:solidFill>
                <a:latin typeface="+mj-lt"/>
                <a:ea typeface="+mj-ea"/>
                <a:cs typeface="+mj-cs"/>
              </a:rPr>
              <a:t>Dropsondes</a:t>
            </a:r>
            <a:r>
              <a:rPr lang="en-US" dirty="0">
                <a:solidFill>
                  <a:srgbClr val="FF0000"/>
                </a:solidFill>
                <a:latin typeface="+mj-lt"/>
                <a:ea typeface="+mj-ea"/>
                <a:cs typeface="+mj-cs"/>
              </a:rPr>
              <a:t/>
            </a:r>
            <a:br>
              <a:rPr lang="en-US" dirty="0">
                <a:solidFill>
                  <a:srgbClr val="FF0000"/>
                </a:solidFill>
                <a:latin typeface="+mj-lt"/>
                <a:ea typeface="+mj-ea"/>
                <a:cs typeface="+mj-cs"/>
              </a:rPr>
            </a:br>
            <a:r>
              <a:rPr lang="en-US" dirty="0">
                <a:solidFill>
                  <a:srgbClr val="FF0000"/>
                </a:solidFill>
                <a:latin typeface="+mj-lt"/>
                <a:ea typeface="+mj-ea"/>
                <a:cs typeface="+mj-cs"/>
              </a:rPr>
              <a:t>( MIST, Mini, AVAPS II/</a:t>
            </a:r>
            <a:r>
              <a:rPr lang="en-US" dirty="0" err="1">
                <a:solidFill>
                  <a:srgbClr val="FF0000"/>
                </a:solidFill>
                <a:latin typeface="+mj-lt"/>
                <a:ea typeface="+mj-ea"/>
                <a:cs typeface="+mj-cs"/>
              </a:rPr>
              <a:t>Vaisala</a:t>
            </a:r>
            <a:r>
              <a:rPr lang="en-US" dirty="0">
                <a:solidFill>
                  <a:srgbClr val="FF0000"/>
                </a:solidFill>
                <a:latin typeface="+mj-lt"/>
                <a:ea typeface="+mj-ea"/>
                <a:cs typeface="+mj-cs"/>
              </a:rPr>
              <a:t> RD-94 )</a:t>
            </a:r>
          </a:p>
        </p:txBody>
      </p:sp>
    </p:spTree>
    <p:extLst>
      <p:ext uri="{BB962C8B-B14F-4D97-AF65-F5344CB8AC3E}">
        <p14:creationId xmlns:p14="http://schemas.microsoft.com/office/powerpoint/2010/main" val="1040355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var_ch3_201305151200_mem9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72" y="724573"/>
            <a:ext cx="2923286" cy="2676248"/>
          </a:xfrm>
          <a:prstGeom prst="rect">
            <a:avLst/>
          </a:prstGeom>
        </p:spPr>
      </p:pic>
      <p:pic>
        <p:nvPicPr>
          <p:cNvPr id="3" name="Picture 2" descr="gvar_ch3_201305211200_mem9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611" y="737702"/>
            <a:ext cx="2895973" cy="2651243"/>
          </a:xfrm>
          <a:prstGeom prst="rect">
            <a:avLst/>
          </a:prstGeom>
        </p:spPr>
      </p:pic>
      <p:pic>
        <p:nvPicPr>
          <p:cNvPr id="4" name="Picture 3" descr="gvar_ch3_201305281200_mem9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772" y="733912"/>
            <a:ext cx="2900113" cy="2655033"/>
          </a:xfrm>
          <a:prstGeom prst="rect">
            <a:avLst/>
          </a:prstGeom>
        </p:spPr>
      </p:pic>
      <p:pic>
        <p:nvPicPr>
          <p:cNvPr id="6" name="Picture 5" descr="gvar_ch3_201306081200_mem9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611" y="3366579"/>
            <a:ext cx="2895973" cy="2651243"/>
          </a:xfrm>
          <a:prstGeom prst="rect">
            <a:avLst/>
          </a:prstGeom>
        </p:spPr>
      </p:pic>
      <p:pic>
        <p:nvPicPr>
          <p:cNvPr id="7" name="Picture 6" descr="gvar_ch3_201306111200_mem9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5356" y="3349916"/>
            <a:ext cx="2883301" cy="2639642"/>
          </a:xfrm>
          <a:prstGeom prst="rect">
            <a:avLst/>
          </a:prstGeom>
        </p:spPr>
      </p:pic>
      <p:pic>
        <p:nvPicPr>
          <p:cNvPr id="8" name="Picture 7" descr="gvar_ch3_201305301200_mem9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153" y="3387591"/>
            <a:ext cx="2914405" cy="2668117"/>
          </a:xfrm>
          <a:prstGeom prst="rect">
            <a:avLst/>
          </a:prstGeom>
        </p:spPr>
      </p:pic>
      <p:sp>
        <p:nvSpPr>
          <p:cNvPr id="5" name="TextBox 4"/>
          <p:cNvSpPr txBox="1"/>
          <p:nvPr/>
        </p:nvSpPr>
        <p:spPr>
          <a:xfrm>
            <a:off x="1951596" y="224128"/>
            <a:ext cx="5752060" cy="523220"/>
          </a:xfrm>
          <a:prstGeom prst="rect">
            <a:avLst/>
          </a:prstGeom>
          <a:noFill/>
        </p:spPr>
        <p:txBody>
          <a:bodyPr wrap="square" rtlCol="0">
            <a:spAutoFit/>
          </a:bodyPr>
          <a:lstStyle/>
          <a:p>
            <a:r>
              <a:rPr lang="en-US" sz="2800" b="1" dirty="0" smtClean="0">
                <a:solidFill>
                  <a:srgbClr val="FF0000"/>
                </a:solidFill>
              </a:rPr>
              <a:t>MPEX Sample </a:t>
            </a:r>
            <a:r>
              <a:rPr lang="en-US" sz="2800" b="1" dirty="0" err="1" smtClean="0">
                <a:solidFill>
                  <a:srgbClr val="FF0000"/>
                </a:solidFill>
              </a:rPr>
              <a:t>Dropsonde</a:t>
            </a:r>
            <a:r>
              <a:rPr lang="en-US" sz="2800" b="1" dirty="0" smtClean="0">
                <a:solidFill>
                  <a:srgbClr val="FF0000"/>
                </a:solidFill>
              </a:rPr>
              <a:t> Missions:</a:t>
            </a:r>
            <a:endParaRPr lang="en-US" sz="2800" b="1" dirty="0">
              <a:solidFill>
                <a:srgbClr val="FF0000"/>
              </a:solidFill>
            </a:endParaRPr>
          </a:p>
        </p:txBody>
      </p:sp>
      <p:sp>
        <p:nvSpPr>
          <p:cNvPr id="9" name="TextBox 8"/>
          <p:cNvSpPr txBox="1"/>
          <p:nvPr/>
        </p:nvSpPr>
        <p:spPr>
          <a:xfrm>
            <a:off x="1792858" y="6017822"/>
            <a:ext cx="6104384" cy="461665"/>
          </a:xfrm>
          <a:prstGeom prst="rect">
            <a:avLst/>
          </a:prstGeom>
          <a:noFill/>
        </p:spPr>
        <p:txBody>
          <a:bodyPr wrap="square" rtlCol="0">
            <a:spAutoFit/>
          </a:bodyPr>
          <a:lstStyle/>
          <a:p>
            <a:r>
              <a:rPr lang="en-US" sz="2400" b="1" dirty="0" smtClean="0">
                <a:solidFill>
                  <a:srgbClr val="FF0000"/>
                </a:solidFill>
                <a:latin typeface="Arial"/>
              </a:rPr>
              <a:t>17 combined </a:t>
            </a:r>
            <a:r>
              <a:rPr lang="en-US" sz="2400" b="1" dirty="0" err="1" smtClean="0">
                <a:solidFill>
                  <a:srgbClr val="FF0000"/>
                </a:solidFill>
                <a:latin typeface="Arial"/>
              </a:rPr>
              <a:t>dropsonde</a:t>
            </a:r>
            <a:r>
              <a:rPr lang="en-US" sz="2400" b="1" dirty="0" smtClean="0">
                <a:solidFill>
                  <a:srgbClr val="FF0000"/>
                </a:solidFill>
                <a:latin typeface="Arial"/>
              </a:rPr>
              <a:t>/</a:t>
            </a:r>
            <a:r>
              <a:rPr lang="en-US" sz="2400" b="1" dirty="0" err="1" smtClean="0">
                <a:solidFill>
                  <a:srgbClr val="FF0000"/>
                </a:solidFill>
                <a:latin typeface="Arial"/>
              </a:rPr>
              <a:t>upsonde</a:t>
            </a:r>
            <a:r>
              <a:rPr lang="en-US" sz="2400" b="1" dirty="0" smtClean="0">
                <a:solidFill>
                  <a:srgbClr val="FF0000"/>
                </a:solidFill>
                <a:latin typeface="Arial"/>
              </a:rPr>
              <a:t> IOPs</a:t>
            </a:r>
            <a:endParaRPr lang="en-US" sz="2400" b="1" dirty="0">
              <a:solidFill>
                <a:srgbClr val="FF0000"/>
              </a:solidFill>
              <a:latin typeface="Arial"/>
            </a:endParaRPr>
          </a:p>
        </p:txBody>
      </p:sp>
    </p:spTree>
    <p:extLst>
      <p:ext uri="{BB962C8B-B14F-4D97-AF65-F5344CB8AC3E}">
        <p14:creationId xmlns:p14="http://schemas.microsoft.com/office/powerpoint/2010/main" val="87585317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PEX_BAMS_fig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4255222"/>
          </a:xfrm>
          <a:prstGeom prst="rect">
            <a:avLst/>
          </a:prstGeom>
        </p:spPr>
      </p:pic>
      <p:sp>
        <p:nvSpPr>
          <p:cNvPr id="3" name="TextBox 2"/>
          <p:cNvSpPr txBox="1"/>
          <p:nvPr/>
        </p:nvSpPr>
        <p:spPr>
          <a:xfrm>
            <a:off x="5243752" y="5132185"/>
            <a:ext cx="3176348" cy="646331"/>
          </a:xfrm>
          <a:prstGeom prst="rect">
            <a:avLst/>
          </a:prstGeom>
          <a:noFill/>
        </p:spPr>
        <p:txBody>
          <a:bodyPr wrap="square" rtlCol="0">
            <a:spAutoFit/>
          </a:bodyPr>
          <a:lstStyle/>
          <a:p>
            <a:r>
              <a:rPr lang="en-US" dirty="0" smtClean="0">
                <a:solidFill>
                  <a:srgbClr val="0000FF"/>
                </a:solidFill>
              </a:rPr>
              <a:t>Water Vapor and 500 </a:t>
            </a:r>
            <a:r>
              <a:rPr lang="en-US" dirty="0" err="1" smtClean="0">
                <a:solidFill>
                  <a:srgbClr val="0000FF"/>
                </a:solidFill>
              </a:rPr>
              <a:t>hPa</a:t>
            </a:r>
            <a:r>
              <a:rPr lang="en-US" dirty="0" smtClean="0">
                <a:solidFill>
                  <a:srgbClr val="0000FF"/>
                </a:solidFill>
              </a:rPr>
              <a:t> </a:t>
            </a:r>
            <a:r>
              <a:rPr lang="en-US" dirty="0" err="1" smtClean="0">
                <a:solidFill>
                  <a:srgbClr val="0000FF"/>
                </a:solidFill>
              </a:rPr>
              <a:t>dropsonde</a:t>
            </a:r>
            <a:r>
              <a:rPr lang="en-US" dirty="0" smtClean="0">
                <a:solidFill>
                  <a:srgbClr val="0000FF"/>
                </a:solidFill>
              </a:rPr>
              <a:t> winds</a:t>
            </a:r>
            <a:endParaRPr lang="en-US" dirty="0">
              <a:solidFill>
                <a:srgbClr val="0000FF"/>
              </a:solidFill>
            </a:endParaRPr>
          </a:p>
        </p:txBody>
      </p:sp>
      <p:sp>
        <p:nvSpPr>
          <p:cNvPr id="4" name="TextBox 3"/>
          <p:cNvSpPr txBox="1"/>
          <p:nvPr/>
        </p:nvSpPr>
        <p:spPr>
          <a:xfrm>
            <a:off x="579810" y="5271944"/>
            <a:ext cx="3775194" cy="400110"/>
          </a:xfrm>
          <a:prstGeom prst="rect">
            <a:avLst/>
          </a:prstGeom>
          <a:noFill/>
        </p:spPr>
        <p:txBody>
          <a:bodyPr wrap="square" rtlCol="0">
            <a:spAutoFit/>
          </a:bodyPr>
          <a:lstStyle/>
          <a:p>
            <a:r>
              <a:rPr lang="en-US" sz="2000" dirty="0" smtClean="0">
                <a:solidFill>
                  <a:srgbClr val="0000FF"/>
                </a:solidFill>
              </a:rPr>
              <a:t>500 </a:t>
            </a:r>
            <a:r>
              <a:rPr lang="en-US" sz="2000" dirty="0" err="1" smtClean="0">
                <a:solidFill>
                  <a:srgbClr val="0000FF"/>
                </a:solidFill>
              </a:rPr>
              <a:t>hPa</a:t>
            </a:r>
            <a:r>
              <a:rPr lang="en-US" sz="2000" dirty="0" smtClean="0">
                <a:solidFill>
                  <a:srgbClr val="0000FF"/>
                </a:solidFill>
              </a:rPr>
              <a:t> and Surface </a:t>
            </a:r>
            <a:r>
              <a:rPr lang="en-US" sz="2000" dirty="0">
                <a:solidFill>
                  <a:srgbClr val="0000FF"/>
                </a:solidFill>
              </a:rPr>
              <a:t>C</a:t>
            </a:r>
            <a:r>
              <a:rPr lang="en-US" sz="2000" dirty="0" smtClean="0">
                <a:solidFill>
                  <a:srgbClr val="0000FF"/>
                </a:solidFill>
              </a:rPr>
              <a:t>omposite</a:t>
            </a:r>
            <a:endParaRPr lang="en-US" sz="2000" dirty="0">
              <a:solidFill>
                <a:srgbClr val="0000FF"/>
              </a:solidFill>
            </a:endParaRPr>
          </a:p>
        </p:txBody>
      </p:sp>
      <p:sp>
        <p:nvSpPr>
          <p:cNvPr id="5" name="TextBox 4"/>
          <p:cNvSpPr txBox="1"/>
          <p:nvPr/>
        </p:nvSpPr>
        <p:spPr>
          <a:xfrm>
            <a:off x="1142640" y="279400"/>
            <a:ext cx="6782160" cy="523220"/>
          </a:xfrm>
          <a:prstGeom prst="rect">
            <a:avLst/>
          </a:prstGeom>
          <a:noFill/>
        </p:spPr>
        <p:txBody>
          <a:bodyPr wrap="square" rtlCol="0">
            <a:spAutoFit/>
          </a:bodyPr>
          <a:lstStyle/>
          <a:p>
            <a:r>
              <a:rPr lang="en-US" sz="2800" b="1" dirty="0" smtClean="0">
                <a:solidFill>
                  <a:srgbClr val="FF0000"/>
                </a:solidFill>
              </a:rPr>
              <a:t>MPEX Case Example:    19 May 2013  12 UTC</a:t>
            </a:r>
            <a:endParaRPr lang="en-US" sz="2800" b="1" dirty="0">
              <a:solidFill>
                <a:srgbClr val="FF0000"/>
              </a:solidFill>
            </a:endParaRPr>
          </a:p>
        </p:txBody>
      </p:sp>
    </p:spTree>
    <p:extLst>
      <p:ext uri="{BB962C8B-B14F-4D97-AF65-F5344CB8AC3E}">
        <p14:creationId xmlns:p14="http://schemas.microsoft.com/office/powerpoint/2010/main" val="266077435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506" y="585426"/>
            <a:ext cx="8584401" cy="1631216"/>
          </a:xfrm>
          <a:prstGeom prst="rect">
            <a:avLst/>
          </a:prstGeom>
          <a:noFill/>
        </p:spPr>
        <p:txBody>
          <a:bodyPr wrap="none" rtlCol="0">
            <a:spAutoFit/>
          </a:bodyPr>
          <a:lstStyle/>
          <a:p>
            <a:endParaRPr lang="en-US" sz="2000" dirty="0">
              <a:latin typeface="Helvetica"/>
              <a:cs typeface="Helvetica"/>
            </a:endParaRPr>
          </a:p>
          <a:p>
            <a:r>
              <a:rPr lang="en-US" sz="2000" dirty="0" smtClean="0">
                <a:latin typeface="Helvetica"/>
                <a:cs typeface="Helvetica"/>
              </a:rPr>
              <a:t>ESA method used in operations to help identify potential observing targets</a:t>
            </a:r>
          </a:p>
          <a:p>
            <a:endParaRPr lang="en-US" sz="2000" dirty="0">
              <a:latin typeface="Helvetica"/>
              <a:cs typeface="Helvetica"/>
            </a:endParaRPr>
          </a:p>
          <a:p>
            <a:r>
              <a:rPr lang="en-US" sz="2000" dirty="0" smtClean="0">
                <a:latin typeface="Helvetica"/>
                <a:cs typeface="Helvetica"/>
              </a:rPr>
              <a:t>Linear regression of forecast outcome to prior state (when aircraft is</a:t>
            </a:r>
          </a:p>
          <a:p>
            <a:r>
              <a:rPr lang="en-US" sz="2000" dirty="0">
                <a:latin typeface="Helvetica"/>
                <a:cs typeface="Helvetica"/>
              </a:rPr>
              <a:t>e</a:t>
            </a:r>
            <a:r>
              <a:rPr lang="en-US" sz="2000" dirty="0" smtClean="0">
                <a:latin typeface="Helvetica"/>
                <a:cs typeface="Helvetica"/>
              </a:rPr>
              <a:t>xpected to be sampling)  </a:t>
            </a:r>
            <a:r>
              <a:rPr lang="en-US" sz="2000" u="sng" dirty="0" smtClean="0">
                <a:latin typeface="Helvetica"/>
                <a:cs typeface="Helvetica"/>
              </a:rPr>
              <a:t>estimated</a:t>
            </a:r>
            <a:r>
              <a:rPr lang="en-US" sz="2000" dirty="0" smtClean="0">
                <a:latin typeface="Helvetica"/>
                <a:cs typeface="Helvetica"/>
              </a:rPr>
              <a:t> sensitive region of a future forecast</a:t>
            </a:r>
            <a:endParaRPr lang="en-US" sz="2000" dirty="0">
              <a:latin typeface="Helvetica"/>
              <a:cs typeface="Helvetica"/>
            </a:endParaRPr>
          </a:p>
        </p:txBody>
      </p:sp>
      <p:pic>
        <p:nvPicPr>
          <p:cNvPr id="3" name="Picture 2"/>
          <p:cNvPicPr>
            <a:picLocks noChangeAspect="1"/>
          </p:cNvPicPr>
          <p:nvPr/>
        </p:nvPicPr>
        <p:blipFill>
          <a:blip r:embed="rId3"/>
          <a:stretch>
            <a:fillRect/>
          </a:stretch>
        </p:blipFill>
        <p:spPr>
          <a:xfrm>
            <a:off x="457339" y="2436278"/>
            <a:ext cx="3621024" cy="3849624"/>
          </a:xfrm>
          <a:prstGeom prst="rect">
            <a:avLst/>
          </a:prstGeom>
        </p:spPr>
      </p:pic>
      <p:sp>
        <p:nvSpPr>
          <p:cNvPr id="7" name="TextBox 6"/>
          <p:cNvSpPr txBox="1"/>
          <p:nvPr/>
        </p:nvSpPr>
        <p:spPr>
          <a:xfrm>
            <a:off x="1484892" y="90139"/>
            <a:ext cx="6269089" cy="523220"/>
          </a:xfrm>
          <a:prstGeom prst="rect">
            <a:avLst/>
          </a:prstGeom>
          <a:noFill/>
        </p:spPr>
        <p:txBody>
          <a:bodyPr wrap="none" rtlCol="0">
            <a:spAutoFit/>
          </a:bodyPr>
          <a:lstStyle/>
          <a:p>
            <a:r>
              <a:rPr lang="en-US" sz="2800" b="1" dirty="0" smtClean="0">
                <a:solidFill>
                  <a:srgbClr val="FF0000"/>
                </a:solidFill>
              </a:rPr>
              <a:t>Day 2 Ensemble sensitivity analysis (ESA) </a:t>
            </a:r>
            <a:endParaRPr lang="en-US" sz="2800" b="1" dirty="0">
              <a:solidFill>
                <a:srgbClr val="FF0000"/>
              </a:solidFill>
            </a:endParaRPr>
          </a:p>
        </p:txBody>
      </p:sp>
      <p:pic>
        <p:nvPicPr>
          <p:cNvPr id="11" name="Picture 10" descr="gvar_ch3_201305191200_mem99.png"/>
          <p:cNvPicPr>
            <a:picLocks noChangeAspect="1"/>
          </p:cNvPicPr>
          <p:nvPr/>
        </p:nvPicPr>
        <p:blipFill rotWithShape="1">
          <a:blip r:embed="rId4">
            <a:extLst>
              <a:ext uri="{28A0092B-C50C-407E-A947-70E740481C1C}">
                <a14:useLocalDpi xmlns:a14="http://schemas.microsoft.com/office/drawing/2010/main" val="0"/>
              </a:ext>
            </a:extLst>
          </a:blip>
          <a:srcRect t="6612"/>
          <a:stretch/>
        </p:blipFill>
        <p:spPr>
          <a:xfrm>
            <a:off x="4619437" y="2560456"/>
            <a:ext cx="4209470" cy="3598905"/>
          </a:xfrm>
          <a:prstGeom prst="rect">
            <a:avLst/>
          </a:prstGeom>
        </p:spPr>
      </p:pic>
      <p:sp>
        <p:nvSpPr>
          <p:cNvPr id="12" name="TextBox 11"/>
          <p:cNvSpPr txBox="1"/>
          <p:nvPr/>
        </p:nvSpPr>
        <p:spPr>
          <a:xfrm>
            <a:off x="4619437" y="6207471"/>
            <a:ext cx="3984058" cy="369332"/>
          </a:xfrm>
          <a:prstGeom prst="rect">
            <a:avLst/>
          </a:prstGeom>
          <a:noFill/>
        </p:spPr>
        <p:txBody>
          <a:bodyPr wrap="square" rtlCol="0">
            <a:spAutoFit/>
          </a:bodyPr>
          <a:lstStyle/>
          <a:p>
            <a:r>
              <a:rPr lang="en-US" dirty="0" smtClean="0">
                <a:latin typeface="Helvetica"/>
                <a:cs typeface="Helvetica"/>
              </a:rPr>
              <a:t>500 </a:t>
            </a:r>
            <a:r>
              <a:rPr lang="en-US" dirty="0" err="1" smtClean="0">
                <a:latin typeface="Helvetica"/>
                <a:cs typeface="Helvetica"/>
              </a:rPr>
              <a:t>mb</a:t>
            </a:r>
            <a:r>
              <a:rPr lang="en-US" dirty="0" smtClean="0">
                <a:latin typeface="Helvetica"/>
                <a:cs typeface="Helvetica"/>
              </a:rPr>
              <a:t> </a:t>
            </a:r>
            <a:r>
              <a:rPr lang="en-US" dirty="0" err="1" smtClean="0">
                <a:latin typeface="Helvetica"/>
                <a:cs typeface="Helvetica"/>
              </a:rPr>
              <a:t>dropsonde</a:t>
            </a:r>
            <a:r>
              <a:rPr lang="en-US" dirty="0">
                <a:latin typeface="Helvetica"/>
                <a:cs typeface="Helvetica"/>
              </a:rPr>
              <a:t> </a:t>
            </a:r>
            <a:r>
              <a:rPr lang="en-US" dirty="0" smtClean="0">
                <a:latin typeface="Helvetica"/>
                <a:cs typeface="Helvetica"/>
              </a:rPr>
              <a:t>wind observation</a:t>
            </a:r>
          </a:p>
        </p:txBody>
      </p:sp>
    </p:spTree>
    <p:extLst>
      <p:ext uri="{BB962C8B-B14F-4D97-AF65-F5344CB8AC3E}">
        <p14:creationId xmlns:p14="http://schemas.microsoft.com/office/powerpoint/2010/main" val="419312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PEX_BAMS_fig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003300"/>
            <a:ext cx="7756902" cy="5029200"/>
          </a:xfrm>
          <a:prstGeom prst="rect">
            <a:avLst/>
          </a:prstGeom>
        </p:spPr>
      </p:pic>
      <p:sp>
        <p:nvSpPr>
          <p:cNvPr id="3" name="TextBox 2"/>
          <p:cNvSpPr txBox="1"/>
          <p:nvPr/>
        </p:nvSpPr>
        <p:spPr>
          <a:xfrm>
            <a:off x="883138" y="360681"/>
            <a:ext cx="7467600" cy="461665"/>
          </a:xfrm>
          <a:prstGeom prst="rect">
            <a:avLst/>
          </a:prstGeom>
          <a:noFill/>
        </p:spPr>
        <p:txBody>
          <a:bodyPr wrap="square" rtlCol="0">
            <a:spAutoFit/>
          </a:bodyPr>
          <a:lstStyle/>
          <a:p>
            <a:r>
              <a:rPr lang="en-US" sz="2400" dirty="0" smtClean="0">
                <a:solidFill>
                  <a:srgbClr val="FF0000"/>
                </a:solidFill>
              </a:rPr>
              <a:t>12 h Dart Ensemble Forecasts:  Valid  00 UTC  20 May 2013</a:t>
            </a:r>
            <a:endParaRPr lang="en-US" sz="2400" dirty="0">
              <a:solidFill>
                <a:srgbClr val="FF0000"/>
              </a:solidFill>
            </a:endParaRPr>
          </a:p>
        </p:txBody>
      </p:sp>
    </p:spTree>
    <p:extLst>
      <p:ext uri="{BB962C8B-B14F-4D97-AF65-F5344CB8AC3E}">
        <p14:creationId xmlns:p14="http://schemas.microsoft.com/office/powerpoint/2010/main" val="83171107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4952" y="172245"/>
            <a:ext cx="6723190" cy="523220"/>
          </a:xfrm>
          <a:prstGeom prst="rect">
            <a:avLst/>
          </a:prstGeom>
          <a:noFill/>
        </p:spPr>
        <p:txBody>
          <a:bodyPr wrap="none" rtlCol="0">
            <a:spAutoFit/>
          </a:bodyPr>
          <a:lstStyle/>
          <a:p>
            <a:r>
              <a:rPr lang="en-US" sz="2800" b="1" dirty="0" err="1" smtClean="0">
                <a:solidFill>
                  <a:srgbClr val="FF0000"/>
                </a:solidFill>
              </a:rPr>
              <a:t>Dropsonde</a:t>
            </a:r>
            <a:r>
              <a:rPr lang="en-US" sz="2800" b="1" dirty="0" smtClean="0">
                <a:solidFill>
                  <a:srgbClr val="FF0000"/>
                </a:solidFill>
              </a:rPr>
              <a:t> Assimilation </a:t>
            </a:r>
            <a:r>
              <a:rPr lang="en-US" sz="2800" b="1" dirty="0">
                <a:solidFill>
                  <a:srgbClr val="FF0000"/>
                </a:solidFill>
              </a:rPr>
              <a:t>I</a:t>
            </a:r>
            <a:r>
              <a:rPr lang="en-US" sz="2800" b="1" dirty="0" smtClean="0">
                <a:solidFill>
                  <a:srgbClr val="FF0000"/>
                </a:solidFill>
              </a:rPr>
              <a:t>mpact on Analysis:</a:t>
            </a:r>
            <a:endParaRPr lang="en-US" sz="2800" b="1" dirty="0">
              <a:solidFill>
                <a:srgbClr val="FF0000"/>
              </a:solidFill>
            </a:endParaRPr>
          </a:p>
        </p:txBody>
      </p:sp>
      <p:sp>
        <p:nvSpPr>
          <p:cNvPr id="17" name="TextBox 16"/>
          <p:cNvSpPr txBox="1"/>
          <p:nvPr/>
        </p:nvSpPr>
        <p:spPr>
          <a:xfrm>
            <a:off x="6498871" y="823294"/>
            <a:ext cx="2526593" cy="5632312"/>
          </a:xfrm>
          <a:prstGeom prst="rect">
            <a:avLst/>
          </a:prstGeom>
          <a:solidFill>
            <a:schemeClr val="accent3">
              <a:lumMod val="40000"/>
              <a:lumOff val="60000"/>
            </a:schemeClr>
          </a:solidFill>
          <a:ln w="25400">
            <a:solidFill>
              <a:schemeClr val="accent3">
                <a:lumMod val="75000"/>
              </a:schemeClr>
            </a:solidFill>
          </a:ln>
        </p:spPr>
        <p:txBody>
          <a:bodyPr wrap="square" rtlCol="0">
            <a:spAutoFit/>
          </a:bodyPr>
          <a:lstStyle/>
          <a:p>
            <a:r>
              <a:rPr lang="en-US" b="1" u="sng" dirty="0" smtClean="0">
                <a:latin typeface="Helvetica"/>
                <a:cs typeface="Helvetica"/>
              </a:rPr>
              <a:t>Fill contours:</a:t>
            </a:r>
          </a:p>
          <a:p>
            <a:r>
              <a:rPr lang="en-US" dirty="0" smtClean="0">
                <a:latin typeface="Helvetica"/>
                <a:cs typeface="Helvetica"/>
              </a:rPr>
              <a:t>Difference in</a:t>
            </a:r>
            <a:r>
              <a:rPr lang="en-US" dirty="0">
                <a:latin typeface="Helvetica"/>
                <a:cs typeface="Helvetica"/>
              </a:rPr>
              <a:t> </a:t>
            </a:r>
            <a:r>
              <a:rPr lang="en-US" dirty="0" smtClean="0">
                <a:latin typeface="Helvetica"/>
                <a:cs typeface="Helvetica"/>
              </a:rPr>
              <a:t>ensemble </a:t>
            </a:r>
          </a:p>
          <a:p>
            <a:r>
              <a:rPr lang="en-US" dirty="0">
                <a:latin typeface="Helvetica"/>
                <a:cs typeface="Helvetica"/>
              </a:rPr>
              <a:t>m</a:t>
            </a:r>
            <a:r>
              <a:rPr lang="en-US" dirty="0" smtClean="0">
                <a:latin typeface="Helvetica"/>
                <a:cs typeface="Helvetica"/>
              </a:rPr>
              <a:t>ean </a:t>
            </a:r>
            <a:r>
              <a:rPr lang="en-US" b="1" dirty="0" smtClean="0">
                <a:latin typeface="Helvetica"/>
                <a:cs typeface="Helvetica"/>
              </a:rPr>
              <a:t>temperature</a:t>
            </a:r>
          </a:p>
          <a:p>
            <a:r>
              <a:rPr lang="en-US" dirty="0" smtClean="0">
                <a:latin typeface="Helvetica"/>
                <a:cs typeface="Helvetica"/>
              </a:rPr>
              <a:t>analysis at 15 UTC </a:t>
            </a:r>
          </a:p>
          <a:p>
            <a:r>
              <a:rPr lang="en-US" dirty="0" smtClean="0">
                <a:latin typeface="Helvetica"/>
                <a:cs typeface="Helvetica"/>
              </a:rPr>
              <a:t>on 2013-05-19</a:t>
            </a:r>
          </a:p>
          <a:p>
            <a:endParaRPr lang="en-US" dirty="0" smtClean="0">
              <a:latin typeface="Helvetica"/>
              <a:cs typeface="Helvetica"/>
            </a:endParaRPr>
          </a:p>
          <a:p>
            <a:endParaRPr lang="en-US" dirty="0" smtClean="0">
              <a:latin typeface="Helvetica"/>
              <a:cs typeface="Helvetica"/>
            </a:endParaRPr>
          </a:p>
          <a:p>
            <a:r>
              <a:rPr lang="en-US" b="1" u="sng" dirty="0" smtClean="0">
                <a:latin typeface="Helvetica"/>
                <a:cs typeface="Helvetica"/>
              </a:rPr>
              <a:t>Weather symbols:</a:t>
            </a:r>
            <a:endParaRPr lang="en-US" b="1" u="sng" dirty="0">
              <a:latin typeface="Helvetica"/>
              <a:cs typeface="Helvetica"/>
            </a:endParaRPr>
          </a:p>
          <a:p>
            <a:r>
              <a:rPr lang="en-US" b="1" dirty="0" smtClean="0">
                <a:latin typeface="Helvetica"/>
                <a:cs typeface="Helvetica"/>
              </a:rPr>
              <a:t>Wind barbs:</a:t>
            </a:r>
          </a:p>
          <a:p>
            <a:r>
              <a:rPr lang="en-US" dirty="0" smtClean="0">
                <a:latin typeface="Helvetica"/>
                <a:cs typeface="Helvetica"/>
              </a:rPr>
              <a:t>Increment in wind for assimilated</a:t>
            </a:r>
            <a:r>
              <a:rPr lang="en-US" dirty="0">
                <a:latin typeface="Helvetica"/>
                <a:cs typeface="Helvetica"/>
              </a:rPr>
              <a:t> </a:t>
            </a:r>
            <a:r>
              <a:rPr lang="en-US" dirty="0" smtClean="0">
                <a:latin typeface="Helvetica"/>
                <a:cs typeface="Helvetica"/>
              </a:rPr>
              <a:t>drops</a:t>
            </a:r>
          </a:p>
          <a:p>
            <a:endParaRPr lang="en-US" dirty="0" smtClean="0">
              <a:latin typeface="Helvetica"/>
              <a:cs typeface="Helvetica"/>
            </a:endParaRPr>
          </a:p>
          <a:p>
            <a:endParaRPr lang="en-US" dirty="0">
              <a:latin typeface="Helvetica"/>
              <a:cs typeface="Helvetica"/>
            </a:endParaRPr>
          </a:p>
          <a:p>
            <a:r>
              <a:rPr lang="en-US" b="1" dirty="0" smtClean="0">
                <a:latin typeface="Helvetica"/>
                <a:cs typeface="Helvetica"/>
              </a:rPr>
              <a:t>Color dots:</a:t>
            </a:r>
          </a:p>
          <a:p>
            <a:r>
              <a:rPr lang="en-US" dirty="0" smtClean="0">
                <a:latin typeface="Helvetica"/>
                <a:cs typeface="Helvetica"/>
              </a:rPr>
              <a:t>Increment in temperature for assimilated drops</a:t>
            </a:r>
          </a:p>
          <a:p>
            <a:endParaRPr lang="en-US" dirty="0">
              <a:latin typeface="Helvetica"/>
              <a:cs typeface="Helvetica"/>
            </a:endParaRPr>
          </a:p>
          <a:p>
            <a:r>
              <a:rPr lang="en-US" dirty="0" smtClean="0">
                <a:latin typeface="Helvetica"/>
                <a:cs typeface="Helvetica"/>
              </a:rPr>
              <a:t>Prior forecast</a:t>
            </a:r>
            <a:r>
              <a:rPr lang="en-US" dirty="0">
                <a:latin typeface="Helvetica"/>
                <a:cs typeface="Helvetica"/>
              </a:rPr>
              <a:t> </a:t>
            </a:r>
            <a:r>
              <a:rPr lang="en-US" dirty="0" smtClean="0">
                <a:latin typeface="Helvetica"/>
                <a:cs typeface="Helvetica"/>
              </a:rPr>
              <a:t>agrees well with drops</a:t>
            </a:r>
            <a:endParaRPr lang="en-US" dirty="0">
              <a:latin typeface="Helvetica"/>
              <a:cs typeface="Helvetica"/>
            </a:endParaRPr>
          </a:p>
        </p:txBody>
      </p:sp>
      <p:grpSp>
        <p:nvGrpSpPr>
          <p:cNvPr id="31" name="Group 30"/>
          <p:cNvGrpSpPr/>
          <p:nvPr/>
        </p:nvGrpSpPr>
        <p:grpSpPr>
          <a:xfrm>
            <a:off x="86678" y="695465"/>
            <a:ext cx="6442293" cy="5986466"/>
            <a:chOff x="86678" y="695465"/>
            <a:chExt cx="6442293" cy="5986466"/>
          </a:xfrm>
        </p:grpSpPr>
        <p:pic>
          <p:nvPicPr>
            <p:cNvPr id="2" name="Picture 1"/>
            <p:cNvPicPr>
              <a:picLocks noChangeAspect="1"/>
            </p:cNvPicPr>
            <p:nvPr/>
          </p:nvPicPr>
          <p:blipFill rotWithShape="1">
            <a:blip r:embed="rId3"/>
            <a:srcRect r="12524" b="10769"/>
            <a:stretch/>
          </p:blipFill>
          <p:spPr>
            <a:xfrm>
              <a:off x="86678" y="721042"/>
              <a:ext cx="2732857" cy="2665626"/>
            </a:xfrm>
            <a:prstGeom prst="rect">
              <a:avLst/>
            </a:prstGeom>
          </p:spPr>
        </p:pic>
        <p:pic>
          <p:nvPicPr>
            <p:cNvPr id="4" name="Picture 3"/>
            <p:cNvPicPr>
              <a:picLocks noChangeAspect="1"/>
            </p:cNvPicPr>
            <p:nvPr/>
          </p:nvPicPr>
          <p:blipFill rotWithShape="1">
            <a:blip r:embed="rId4"/>
            <a:srcRect r="12248" b="10686"/>
            <a:stretch/>
          </p:blipFill>
          <p:spPr>
            <a:xfrm>
              <a:off x="2856482" y="721041"/>
              <a:ext cx="2734317" cy="2665627"/>
            </a:xfrm>
            <a:prstGeom prst="rect">
              <a:avLst/>
            </a:prstGeom>
          </p:spPr>
        </p:pic>
        <p:sp>
          <p:nvSpPr>
            <p:cNvPr id="12" name="Rectangle 11"/>
            <p:cNvSpPr/>
            <p:nvPr/>
          </p:nvSpPr>
          <p:spPr>
            <a:xfrm>
              <a:off x="2909798" y="763201"/>
              <a:ext cx="871220" cy="36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887151" y="742458"/>
              <a:ext cx="935504" cy="361945"/>
            </a:xfrm>
            <a:prstGeom prst="rect">
              <a:avLst/>
            </a:prstGeom>
            <a:noFill/>
          </p:spPr>
          <p:txBody>
            <a:bodyPr wrap="none" rtlCol="0">
              <a:spAutoFit/>
            </a:bodyPr>
            <a:lstStyle/>
            <a:p>
              <a:r>
                <a:rPr lang="en-US" dirty="0">
                  <a:latin typeface="Helvetica"/>
                  <a:cs typeface="Helvetica"/>
                </a:rPr>
                <a:t>5</a:t>
              </a:r>
              <a:r>
                <a:rPr lang="en-US" dirty="0" smtClean="0">
                  <a:latin typeface="Helvetica"/>
                  <a:cs typeface="Helvetica"/>
                </a:rPr>
                <a:t>00 </a:t>
              </a:r>
              <a:r>
                <a:rPr lang="en-US" dirty="0" err="1" smtClean="0">
                  <a:latin typeface="Helvetica"/>
                  <a:cs typeface="Helvetica"/>
                </a:rPr>
                <a:t>mb</a:t>
              </a:r>
              <a:endParaRPr lang="en-US" dirty="0">
                <a:latin typeface="Helvetica"/>
                <a:cs typeface="Helvetica"/>
              </a:endParaRPr>
            </a:p>
          </p:txBody>
        </p:sp>
        <p:pic>
          <p:nvPicPr>
            <p:cNvPr id="6" name="Picture 5"/>
            <p:cNvPicPr>
              <a:picLocks noChangeAspect="1"/>
            </p:cNvPicPr>
            <p:nvPr/>
          </p:nvPicPr>
          <p:blipFill rotWithShape="1">
            <a:blip r:embed="rId5"/>
            <a:srcRect r="12222" b="10620"/>
            <a:stretch/>
          </p:blipFill>
          <p:spPr>
            <a:xfrm>
              <a:off x="94813" y="3381153"/>
              <a:ext cx="2735134" cy="2672500"/>
            </a:xfrm>
            <a:prstGeom prst="rect">
              <a:avLst/>
            </a:prstGeom>
          </p:spPr>
        </p:pic>
        <p:pic>
          <p:nvPicPr>
            <p:cNvPr id="7" name="Picture 6"/>
            <p:cNvPicPr>
              <a:picLocks noChangeAspect="1"/>
            </p:cNvPicPr>
            <p:nvPr/>
          </p:nvPicPr>
          <p:blipFill rotWithShape="1">
            <a:blip r:embed="rId6"/>
            <a:srcRect r="11922" b="10639"/>
            <a:stretch/>
          </p:blipFill>
          <p:spPr>
            <a:xfrm>
              <a:off x="2856483" y="3386629"/>
              <a:ext cx="2749306" cy="2667024"/>
            </a:xfrm>
            <a:prstGeom prst="rect">
              <a:avLst/>
            </a:prstGeom>
          </p:spPr>
        </p:pic>
        <p:sp>
          <p:nvSpPr>
            <p:cNvPr id="13" name="Rectangle 12"/>
            <p:cNvSpPr/>
            <p:nvPr/>
          </p:nvSpPr>
          <p:spPr>
            <a:xfrm>
              <a:off x="139015" y="763201"/>
              <a:ext cx="871220" cy="36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97543" y="742458"/>
              <a:ext cx="935504" cy="361945"/>
            </a:xfrm>
            <a:prstGeom prst="rect">
              <a:avLst/>
            </a:prstGeom>
            <a:noFill/>
          </p:spPr>
          <p:txBody>
            <a:bodyPr wrap="none" rtlCol="0">
              <a:spAutoFit/>
            </a:bodyPr>
            <a:lstStyle/>
            <a:p>
              <a:r>
                <a:rPr lang="en-US" dirty="0" smtClean="0">
                  <a:latin typeface="Helvetica"/>
                  <a:cs typeface="Helvetica"/>
                </a:rPr>
                <a:t>300 </a:t>
              </a:r>
              <a:r>
                <a:rPr lang="en-US" dirty="0" err="1" smtClean="0">
                  <a:latin typeface="Helvetica"/>
                  <a:cs typeface="Helvetica"/>
                </a:rPr>
                <a:t>mb</a:t>
              </a:r>
              <a:endParaRPr lang="en-US" dirty="0">
                <a:latin typeface="Helvetica"/>
                <a:cs typeface="Helvetica"/>
              </a:endParaRPr>
            </a:p>
          </p:txBody>
        </p:sp>
        <p:sp>
          <p:nvSpPr>
            <p:cNvPr id="14" name="Rectangle 13"/>
            <p:cNvSpPr/>
            <p:nvPr/>
          </p:nvSpPr>
          <p:spPr>
            <a:xfrm>
              <a:off x="2912034" y="3433157"/>
              <a:ext cx="871220" cy="36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876780" y="3417680"/>
              <a:ext cx="935504" cy="361945"/>
            </a:xfrm>
            <a:prstGeom prst="rect">
              <a:avLst/>
            </a:prstGeom>
            <a:noFill/>
          </p:spPr>
          <p:txBody>
            <a:bodyPr wrap="none" rtlCol="0">
              <a:spAutoFit/>
            </a:bodyPr>
            <a:lstStyle/>
            <a:p>
              <a:r>
                <a:rPr lang="en-US" dirty="0" smtClean="0">
                  <a:latin typeface="Helvetica"/>
                  <a:cs typeface="Helvetica"/>
                </a:rPr>
                <a:t>850 </a:t>
              </a:r>
              <a:r>
                <a:rPr lang="en-US" dirty="0" err="1" smtClean="0">
                  <a:latin typeface="Helvetica"/>
                  <a:cs typeface="Helvetica"/>
                </a:rPr>
                <a:t>mb</a:t>
              </a:r>
              <a:endParaRPr lang="en-US" dirty="0">
                <a:latin typeface="Helvetica"/>
                <a:cs typeface="Helvetica"/>
              </a:endParaRPr>
            </a:p>
          </p:txBody>
        </p:sp>
        <p:sp>
          <p:nvSpPr>
            <p:cNvPr id="15" name="Rectangle 14"/>
            <p:cNvSpPr/>
            <p:nvPr/>
          </p:nvSpPr>
          <p:spPr>
            <a:xfrm>
              <a:off x="140933" y="3435061"/>
              <a:ext cx="871220" cy="36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99448" y="3419584"/>
              <a:ext cx="935504" cy="361945"/>
            </a:xfrm>
            <a:prstGeom prst="rect">
              <a:avLst/>
            </a:prstGeom>
            <a:noFill/>
          </p:spPr>
          <p:txBody>
            <a:bodyPr wrap="none" rtlCol="0">
              <a:spAutoFit/>
            </a:bodyPr>
            <a:lstStyle/>
            <a:p>
              <a:r>
                <a:rPr lang="en-US" dirty="0">
                  <a:latin typeface="Helvetica"/>
                  <a:cs typeface="Helvetica"/>
                </a:rPr>
                <a:t>7</a:t>
              </a:r>
              <a:r>
                <a:rPr lang="en-US" dirty="0" smtClean="0">
                  <a:latin typeface="Helvetica"/>
                  <a:cs typeface="Helvetica"/>
                </a:rPr>
                <a:t>00 </a:t>
              </a:r>
              <a:r>
                <a:rPr lang="en-US" dirty="0" err="1" smtClean="0">
                  <a:latin typeface="Helvetica"/>
                  <a:cs typeface="Helvetica"/>
                </a:rPr>
                <a:t>mb</a:t>
              </a:r>
              <a:endParaRPr lang="en-US" dirty="0">
                <a:latin typeface="Helvetica"/>
                <a:cs typeface="Helvetica"/>
              </a:endParaRPr>
            </a:p>
          </p:txBody>
        </p:sp>
        <p:pic>
          <p:nvPicPr>
            <p:cNvPr id="20" name="Picture 19"/>
            <p:cNvPicPr>
              <a:picLocks noChangeAspect="1"/>
            </p:cNvPicPr>
            <p:nvPr/>
          </p:nvPicPr>
          <p:blipFill rotWithShape="1">
            <a:blip r:embed="rId6"/>
            <a:srcRect l="88863" t="22128" r="-1613" b="15745"/>
            <a:stretch/>
          </p:blipFill>
          <p:spPr>
            <a:xfrm>
              <a:off x="5552622" y="2700841"/>
              <a:ext cx="719551" cy="3352812"/>
            </a:xfrm>
            <a:prstGeom prst="rect">
              <a:avLst/>
            </a:prstGeom>
          </p:spPr>
        </p:pic>
        <p:sp>
          <p:nvSpPr>
            <p:cNvPr id="21" name="Rectangle 20"/>
            <p:cNvSpPr/>
            <p:nvPr/>
          </p:nvSpPr>
          <p:spPr>
            <a:xfrm>
              <a:off x="2476239" y="762207"/>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16861" y="695465"/>
              <a:ext cx="402674" cy="584776"/>
            </a:xfrm>
            <a:prstGeom prst="rect">
              <a:avLst/>
            </a:prstGeom>
            <a:noFill/>
          </p:spPr>
          <p:txBody>
            <a:bodyPr wrap="none" rtlCol="0">
              <a:spAutoFit/>
            </a:bodyPr>
            <a:lstStyle/>
            <a:p>
              <a:pPr algn="ctr"/>
              <a:r>
                <a:rPr lang="en-US" sz="800" dirty="0" smtClean="0"/>
                <a:t>MAX</a:t>
              </a:r>
            </a:p>
            <a:p>
              <a:pPr algn="ctr"/>
              <a:r>
                <a:rPr lang="en-US" sz="800" dirty="0" smtClean="0"/>
                <a:t>0.88</a:t>
              </a:r>
            </a:p>
            <a:p>
              <a:pPr algn="ctr"/>
              <a:r>
                <a:rPr lang="en-US" sz="800" dirty="0" smtClean="0"/>
                <a:t>MIN</a:t>
              </a:r>
            </a:p>
            <a:p>
              <a:pPr algn="ctr"/>
              <a:r>
                <a:rPr lang="en-US" sz="800" dirty="0" smtClean="0"/>
                <a:t>-0.92</a:t>
              </a:r>
              <a:endParaRPr lang="en-US" sz="800" dirty="0"/>
            </a:p>
          </p:txBody>
        </p:sp>
        <p:sp>
          <p:nvSpPr>
            <p:cNvPr id="23" name="Rectangle 22"/>
            <p:cNvSpPr/>
            <p:nvPr/>
          </p:nvSpPr>
          <p:spPr>
            <a:xfrm>
              <a:off x="5255970" y="769680"/>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188125" y="702938"/>
              <a:ext cx="402674" cy="584776"/>
            </a:xfrm>
            <a:prstGeom prst="rect">
              <a:avLst/>
            </a:prstGeom>
            <a:noFill/>
          </p:spPr>
          <p:txBody>
            <a:bodyPr wrap="none" rtlCol="0">
              <a:spAutoFit/>
            </a:bodyPr>
            <a:lstStyle/>
            <a:p>
              <a:pPr algn="ctr"/>
              <a:r>
                <a:rPr lang="en-US" sz="800" dirty="0" smtClean="0"/>
                <a:t>MAX</a:t>
              </a:r>
            </a:p>
            <a:p>
              <a:pPr algn="ctr"/>
              <a:r>
                <a:rPr lang="en-US" sz="800" dirty="0" smtClean="0"/>
                <a:t>0.79</a:t>
              </a:r>
            </a:p>
            <a:p>
              <a:pPr algn="ctr"/>
              <a:r>
                <a:rPr lang="en-US" sz="800" dirty="0" smtClean="0"/>
                <a:t>MIN</a:t>
              </a:r>
            </a:p>
            <a:p>
              <a:pPr algn="ctr"/>
              <a:r>
                <a:rPr lang="en-US" sz="800" dirty="0" smtClean="0"/>
                <a:t>-0.95</a:t>
              </a:r>
              <a:endParaRPr lang="en-US" sz="800" dirty="0"/>
            </a:p>
          </p:txBody>
        </p:sp>
        <p:sp>
          <p:nvSpPr>
            <p:cNvPr id="25" name="Rectangle 24"/>
            <p:cNvSpPr/>
            <p:nvPr/>
          </p:nvSpPr>
          <p:spPr>
            <a:xfrm>
              <a:off x="2486651" y="3432259"/>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427273" y="3365517"/>
              <a:ext cx="402674" cy="584776"/>
            </a:xfrm>
            <a:prstGeom prst="rect">
              <a:avLst/>
            </a:prstGeom>
            <a:noFill/>
          </p:spPr>
          <p:txBody>
            <a:bodyPr wrap="none" rtlCol="0">
              <a:spAutoFit/>
            </a:bodyPr>
            <a:lstStyle/>
            <a:p>
              <a:pPr algn="ctr"/>
              <a:r>
                <a:rPr lang="en-US" sz="800" dirty="0" smtClean="0"/>
                <a:t>MAX</a:t>
              </a:r>
            </a:p>
            <a:p>
              <a:pPr algn="ctr"/>
              <a:r>
                <a:rPr lang="en-US" sz="800" dirty="0" smtClean="0"/>
                <a:t>3.45</a:t>
              </a:r>
            </a:p>
            <a:p>
              <a:pPr algn="ctr"/>
              <a:r>
                <a:rPr lang="en-US" sz="800" dirty="0" smtClean="0"/>
                <a:t>MIN</a:t>
              </a:r>
            </a:p>
            <a:p>
              <a:pPr algn="ctr"/>
              <a:r>
                <a:rPr lang="en-US" sz="800" dirty="0" smtClean="0"/>
                <a:t>-1.27</a:t>
              </a:r>
              <a:endParaRPr lang="en-US" sz="800" dirty="0"/>
            </a:p>
          </p:txBody>
        </p:sp>
        <p:sp>
          <p:nvSpPr>
            <p:cNvPr id="27" name="Rectangle 26"/>
            <p:cNvSpPr/>
            <p:nvPr/>
          </p:nvSpPr>
          <p:spPr>
            <a:xfrm>
              <a:off x="5262492" y="3430355"/>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203114" y="3363613"/>
              <a:ext cx="402674" cy="584776"/>
            </a:xfrm>
            <a:prstGeom prst="rect">
              <a:avLst/>
            </a:prstGeom>
            <a:noFill/>
          </p:spPr>
          <p:txBody>
            <a:bodyPr wrap="none" rtlCol="0">
              <a:spAutoFit/>
            </a:bodyPr>
            <a:lstStyle/>
            <a:p>
              <a:pPr algn="ctr"/>
              <a:r>
                <a:rPr lang="en-US" sz="800" dirty="0" smtClean="0"/>
                <a:t>MAX</a:t>
              </a:r>
            </a:p>
            <a:p>
              <a:pPr algn="ctr"/>
              <a:r>
                <a:rPr lang="en-US" sz="800" dirty="0" smtClean="0"/>
                <a:t>4.15</a:t>
              </a:r>
            </a:p>
            <a:p>
              <a:pPr algn="ctr"/>
              <a:r>
                <a:rPr lang="en-US" sz="800" dirty="0" smtClean="0"/>
                <a:t>MIN</a:t>
              </a:r>
            </a:p>
            <a:p>
              <a:pPr algn="ctr"/>
              <a:r>
                <a:rPr lang="en-US" sz="800" dirty="0" smtClean="0"/>
                <a:t>-3.68</a:t>
              </a:r>
              <a:endParaRPr lang="en-US" sz="800" dirty="0"/>
            </a:p>
          </p:txBody>
        </p:sp>
        <p:pic>
          <p:nvPicPr>
            <p:cNvPr id="29" name="Picture 28"/>
            <p:cNvPicPr>
              <a:picLocks noChangeAspect="1"/>
            </p:cNvPicPr>
            <p:nvPr/>
          </p:nvPicPr>
          <p:blipFill rotWithShape="1">
            <a:blip r:embed="rId6"/>
            <a:srcRect l="2451" t="91157" r="15786" b="371"/>
            <a:stretch/>
          </p:blipFill>
          <p:spPr>
            <a:xfrm>
              <a:off x="575795" y="6036730"/>
              <a:ext cx="4521143" cy="368202"/>
            </a:xfrm>
            <a:prstGeom prst="rect">
              <a:avLst/>
            </a:prstGeom>
          </p:spPr>
        </p:pic>
        <p:sp>
          <p:nvSpPr>
            <p:cNvPr id="18" name="TextBox 17"/>
            <p:cNvSpPr txBox="1"/>
            <p:nvPr/>
          </p:nvSpPr>
          <p:spPr>
            <a:xfrm>
              <a:off x="1596082" y="6404932"/>
              <a:ext cx="2528381" cy="276999"/>
            </a:xfrm>
            <a:prstGeom prst="rect">
              <a:avLst/>
            </a:prstGeom>
            <a:noFill/>
          </p:spPr>
          <p:txBody>
            <a:bodyPr wrap="none" rtlCol="0">
              <a:spAutoFit/>
            </a:bodyPr>
            <a:lstStyle/>
            <a:p>
              <a:r>
                <a:rPr lang="en-US" sz="1200" dirty="0" err="1" smtClean="0">
                  <a:latin typeface="Helvetica"/>
                  <a:cs typeface="Helvetica"/>
                </a:rPr>
                <a:t>Dropsonde</a:t>
              </a:r>
              <a:r>
                <a:rPr lang="en-US" sz="1200" dirty="0">
                  <a:latin typeface="Helvetica"/>
                  <a:cs typeface="Helvetica"/>
                </a:rPr>
                <a:t> </a:t>
              </a:r>
              <a:r>
                <a:rPr lang="en-US" sz="1200" dirty="0" smtClean="0">
                  <a:latin typeface="Helvetica"/>
                  <a:cs typeface="Helvetica"/>
                </a:rPr>
                <a:t>temperature increment</a:t>
              </a:r>
              <a:endParaRPr lang="en-US" sz="1200" dirty="0">
                <a:latin typeface="Helvetica"/>
                <a:cs typeface="Helvetica"/>
              </a:endParaRPr>
            </a:p>
          </p:txBody>
        </p:sp>
        <p:sp>
          <p:nvSpPr>
            <p:cNvPr id="30" name="TextBox 29"/>
            <p:cNvSpPr txBox="1"/>
            <p:nvPr/>
          </p:nvSpPr>
          <p:spPr>
            <a:xfrm>
              <a:off x="5514601" y="2082774"/>
              <a:ext cx="1014370" cy="646331"/>
            </a:xfrm>
            <a:prstGeom prst="rect">
              <a:avLst/>
            </a:prstGeom>
            <a:noFill/>
          </p:spPr>
          <p:txBody>
            <a:bodyPr wrap="none" rtlCol="0">
              <a:spAutoFit/>
            </a:bodyPr>
            <a:lstStyle/>
            <a:p>
              <a:r>
                <a:rPr lang="en-US" sz="1200" dirty="0" smtClean="0">
                  <a:latin typeface="Helvetica"/>
                  <a:cs typeface="Helvetica"/>
                </a:rPr>
                <a:t>Analysis</a:t>
              </a:r>
            </a:p>
            <a:p>
              <a:r>
                <a:rPr lang="en-US" sz="1200" dirty="0">
                  <a:latin typeface="Helvetica"/>
                  <a:cs typeface="Helvetica"/>
                </a:rPr>
                <a:t>t</a:t>
              </a:r>
              <a:r>
                <a:rPr lang="en-US" sz="1200" dirty="0" smtClean="0">
                  <a:latin typeface="Helvetica"/>
                  <a:cs typeface="Helvetica"/>
                </a:rPr>
                <a:t>emperature</a:t>
              </a:r>
            </a:p>
            <a:p>
              <a:r>
                <a:rPr lang="en-US" sz="1200" dirty="0" smtClean="0">
                  <a:latin typeface="Helvetica"/>
                  <a:cs typeface="Helvetica"/>
                </a:rPr>
                <a:t>difference</a:t>
              </a:r>
              <a:endParaRPr lang="en-US" sz="1200" dirty="0">
                <a:latin typeface="Helvetica"/>
                <a:cs typeface="Helvetica"/>
              </a:endParaRPr>
            </a:p>
          </p:txBody>
        </p:sp>
      </p:grpSp>
    </p:spTree>
    <p:extLst>
      <p:ext uri="{BB962C8B-B14F-4D97-AF65-F5344CB8AC3E}">
        <p14:creationId xmlns:p14="http://schemas.microsoft.com/office/powerpoint/2010/main" val="16408932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381000" y="274638"/>
            <a:ext cx="8229600" cy="1143000"/>
          </a:xfrm>
        </p:spPr>
        <p:txBody>
          <a:bodyPr/>
          <a:lstStyle/>
          <a:p>
            <a:pPr eaLnBrk="1" hangingPunct="1"/>
            <a:r>
              <a:rPr lang="en-US" sz="3600">
                <a:latin typeface="Arial" charset="0"/>
                <a:ea typeface="ＭＳ Ｐゴシック" charset="0"/>
                <a:cs typeface="ＭＳ Ｐゴシック" charset="0"/>
              </a:rPr>
              <a:t>Long-time Behavior of MCSs</a:t>
            </a:r>
          </a:p>
        </p:txBody>
      </p:sp>
      <p:pic>
        <p:nvPicPr>
          <p:cNvPr id="145410" name="Picture 3" descr="scenar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43000"/>
            <a:ext cx="6858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Oval 4"/>
          <p:cNvSpPr>
            <a:spLocks noChangeArrowheads="1"/>
          </p:cNvSpPr>
          <p:nvPr/>
        </p:nvSpPr>
        <p:spPr bwMode="auto">
          <a:xfrm>
            <a:off x="4419600" y="25908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49" name="Oval 5"/>
          <p:cNvSpPr>
            <a:spLocks noChangeArrowheads="1"/>
          </p:cNvSpPr>
          <p:nvPr/>
        </p:nvSpPr>
        <p:spPr bwMode="auto">
          <a:xfrm>
            <a:off x="4953000" y="24384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50" name="Oval 6"/>
          <p:cNvSpPr>
            <a:spLocks noChangeArrowheads="1"/>
          </p:cNvSpPr>
          <p:nvPr/>
        </p:nvSpPr>
        <p:spPr bwMode="auto">
          <a:xfrm>
            <a:off x="4953000" y="28194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51" name="Oval 7"/>
          <p:cNvSpPr>
            <a:spLocks noChangeArrowheads="1"/>
          </p:cNvSpPr>
          <p:nvPr/>
        </p:nvSpPr>
        <p:spPr bwMode="auto">
          <a:xfrm>
            <a:off x="4419600" y="24384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52" name="Oval 8"/>
          <p:cNvSpPr>
            <a:spLocks noChangeArrowheads="1"/>
          </p:cNvSpPr>
          <p:nvPr/>
        </p:nvSpPr>
        <p:spPr bwMode="auto">
          <a:xfrm>
            <a:off x="5105400" y="26670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53" name="Freeform 9"/>
          <p:cNvSpPr>
            <a:spLocks/>
          </p:cNvSpPr>
          <p:nvPr/>
        </p:nvSpPr>
        <p:spPr bwMode="auto">
          <a:xfrm>
            <a:off x="4610100" y="2971800"/>
            <a:ext cx="1866900" cy="2514600"/>
          </a:xfrm>
          <a:custGeom>
            <a:avLst/>
            <a:gdLst>
              <a:gd name="T0" fmla="*/ 840 w 840"/>
              <a:gd name="T1" fmla="*/ 1392 h 1392"/>
              <a:gd name="T2" fmla="*/ 312 w 840"/>
              <a:gd name="T3" fmla="*/ 816 h 1392"/>
              <a:gd name="T4" fmla="*/ 120 w 840"/>
              <a:gd name="T5" fmla="*/ 576 h 1392"/>
              <a:gd name="T6" fmla="*/ 24 w 840"/>
              <a:gd name="T7" fmla="*/ 288 h 1392"/>
              <a:gd name="T8" fmla="*/ 72 w 840"/>
              <a:gd name="T9" fmla="*/ 96 h 1392"/>
              <a:gd name="T10" fmla="*/ 456 w 840"/>
              <a:gd name="T11" fmla="*/ 0 h 1392"/>
            </a:gdLst>
            <a:ahLst/>
            <a:cxnLst>
              <a:cxn ang="0">
                <a:pos x="T0" y="T1"/>
              </a:cxn>
              <a:cxn ang="0">
                <a:pos x="T2" y="T3"/>
              </a:cxn>
              <a:cxn ang="0">
                <a:pos x="T4" y="T5"/>
              </a:cxn>
              <a:cxn ang="0">
                <a:pos x="T6" y="T7"/>
              </a:cxn>
              <a:cxn ang="0">
                <a:pos x="T8" y="T9"/>
              </a:cxn>
              <a:cxn ang="0">
                <a:pos x="T10" y="T11"/>
              </a:cxn>
            </a:cxnLst>
            <a:rect l="0" t="0" r="r" b="b"/>
            <a:pathLst>
              <a:path w="840" h="1392">
                <a:moveTo>
                  <a:pt x="840" y="1392"/>
                </a:moveTo>
                <a:cubicBezTo>
                  <a:pt x="636" y="1172"/>
                  <a:pt x="432" y="952"/>
                  <a:pt x="312" y="816"/>
                </a:cubicBezTo>
                <a:cubicBezTo>
                  <a:pt x="192" y="680"/>
                  <a:pt x="168" y="664"/>
                  <a:pt x="120" y="576"/>
                </a:cubicBezTo>
                <a:cubicBezTo>
                  <a:pt x="72" y="488"/>
                  <a:pt x="32" y="368"/>
                  <a:pt x="24" y="288"/>
                </a:cubicBezTo>
                <a:cubicBezTo>
                  <a:pt x="16" y="208"/>
                  <a:pt x="0" y="144"/>
                  <a:pt x="72" y="96"/>
                </a:cubicBezTo>
                <a:cubicBezTo>
                  <a:pt x="144" y="48"/>
                  <a:pt x="300" y="24"/>
                  <a:pt x="456" y="0"/>
                </a:cubicBezTo>
              </a:path>
            </a:pathLst>
          </a:custGeom>
          <a:noFill/>
          <a:ln w="127000" cmpd="sng">
            <a:solidFill>
              <a:srgbClr val="D7CE15"/>
            </a:solidFill>
            <a:round/>
            <a:headEnd/>
            <a:tailEnd type="triangl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31754" name="Freeform 10"/>
          <p:cNvSpPr>
            <a:spLocks/>
          </p:cNvSpPr>
          <p:nvPr/>
        </p:nvSpPr>
        <p:spPr bwMode="auto">
          <a:xfrm>
            <a:off x="4610100" y="2971800"/>
            <a:ext cx="1866900" cy="2514600"/>
          </a:xfrm>
          <a:custGeom>
            <a:avLst/>
            <a:gdLst>
              <a:gd name="T0" fmla="*/ 840 w 840"/>
              <a:gd name="T1" fmla="*/ 1392 h 1392"/>
              <a:gd name="T2" fmla="*/ 312 w 840"/>
              <a:gd name="T3" fmla="*/ 816 h 1392"/>
              <a:gd name="T4" fmla="*/ 120 w 840"/>
              <a:gd name="T5" fmla="*/ 576 h 1392"/>
              <a:gd name="T6" fmla="*/ 24 w 840"/>
              <a:gd name="T7" fmla="*/ 288 h 1392"/>
              <a:gd name="T8" fmla="*/ 72 w 840"/>
              <a:gd name="T9" fmla="*/ 96 h 1392"/>
              <a:gd name="T10" fmla="*/ 456 w 840"/>
              <a:gd name="T11" fmla="*/ 0 h 1392"/>
            </a:gdLst>
            <a:ahLst/>
            <a:cxnLst>
              <a:cxn ang="0">
                <a:pos x="T0" y="T1"/>
              </a:cxn>
              <a:cxn ang="0">
                <a:pos x="T2" y="T3"/>
              </a:cxn>
              <a:cxn ang="0">
                <a:pos x="T4" y="T5"/>
              </a:cxn>
              <a:cxn ang="0">
                <a:pos x="T6" y="T7"/>
              </a:cxn>
              <a:cxn ang="0">
                <a:pos x="T8" y="T9"/>
              </a:cxn>
              <a:cxn ang="0">
                <a:pos x="T10" y="T11"/>
              </a:cxn>
            </a:cxnLst>
            <a:rect l="0" t="0" r="r" b="b"/>
            <a:pathLst>
              <a:path w="840" h="1392">
                <a:moveTo>
                  <a:pt x="840" y="1392"/>
                </a:moveTo>
                <a:cubicBezTo>
                  <a:pt x="636" y="1172"/>
                  <a:pt x="432" y="952"/>
                  <a:pt x="312" y="816"/>
                </a:cubicBezTo>
                <a:cubicBezTo>
                  <a:pt x="192" y="680"/>
                  <a:pt x="168" y="664"/>
                  <a:pt x="120" y="576"/>
                </a:cubicBezTo>
                <a:cubicBezTo>
                  <a:pt x="72" y="488"/>
                  <a:pt x="32" y="368"/>
                  <a:pt x="24" y="288"/>
                </a:cubicBezTo>
                <a:cubicBezTo>
                  <a:pt x="16" y="208"/>
                  <a:pt x="0" y="144"/>
                  <a:pt x="72" y="96"/>
                </a:cubicBezTo>
                <a:cubicBezTo>
                  <a:pt x="144" y="48"/>
                  <a:pt x="300" y="24"/>
                  <a:pt x="456" y="0"/>
                </a:cubicBezTo>
              </a:path>
            </a:pathLst>
          </a:custGeom>
          <a:noFill/>
          <a:ln w="38100" cmpd="sng">
            <a:solidFill>
              <a:srgbClr val="F0E962"/>
            </a:solidFill>
            <a:round/>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31755" name="Text Box 11"/>
          <p:cNvSpPr txBox="1">
            <a:spLocks noChangeArrowheads="1"/>
          </p:cNvSpPr>
          <p:nvPr/>
        </p:nvSpPr>
        <p:spPr bwMode="auto">
          <a:xfrm>
            <a:off x="3352800" y="62484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D7CE15"/>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a:solidFill>
                  <a:srgbClr val="96900E"/>
                </a:solidFill>
              </a:rPr>
              <a:t>(twice)</a:t>
            </a:r>
          </a:p>
        </p:txBody>
      </p:sp>
      <p:sp>
        <p:nvSpPr>
          <p:cNvPr id="31756" name="Rectangle 12"/>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solidFill>
                <a:srgbClr val="000000"/>
              </a:solidFill>
            </a:endParaRPr>
          </a:p>
        </p:txBody>
      </p:sp>
      <p:graphicFrame>
        <p:nvGraphicFramePr>
          <p:cNvPr id="145420" name="Object 13"/>
          <p:cNvGraphicFramePr>
            <a:graphicFrameLocks noChangeAspect="1"/>
          </p:cNvGraphicFramePr>
          <p:nvPr/>
        </p:nvGraphicFramePr>
        <p:xfrm>
          <a:off x="4876800" y="1295400"/>
          <a:ext cx="2362200" cy="774700"/>
        </p:xfrm>
        <a:graphic>
          <a:graphicData uri="http://schemas.openxmlformats.org/presentationml/2006/ole">
            <mc:AlternateContent xmlns:mc="http://schemas.openxmlformats.org/markup-compatibility/2006">
              <mc:Choice xmlns:v="urn:schemas-microsoft-com:vml" Requires="v">
                <p:oleObj spid="_x0000_s35846" name="Equation" r:id="rId5" imgW="1193800" imgH="393700" progId="Equation.DSMT4">
                  <p:embed/>
                </p:oleObj>
              </mc:Choice>
              <mc:Fallback>
                <p:oleObj name="Equation" r:id="rId5" imgW="11938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295400"/>
                        <a:ext cx="23622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8" name="Text Box 14"/>
          <p:cNvSpPr txBox="1">
            <a:spLocks noChangeArrowheads="1"/>
          </p:cNvSpPr>
          <p:nvPr/>
        </p:nvSpPr>
        <p:spPr bwMode="auto">
          <a:xfrm>
            <a:off x="2743200" y="3962400"/>
            <a:ext cx="990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800">
                <a:solidFill>
                  <a:srgbClr val="000000"/>
                </a:solidFill>
              </a:rPr>
              <a:t>L</a:t>
            </a:r>
          </a:p>
        </p:txBody>
      </p:sp>
      <p:sp>
        <p:nvSpPr>
          <p:cNvPr id="31759" name="Text Box 15"/>
          <p:cNvSpPr txBox="1">
            <a:spLocks noChangeArrowheads="1"/>
          </p:cNvSpPr>
          <p:nvPr/>
        </p:nvSpPr>
        <p:spPr bwMode="auto">
          <a:xfrm>
            <a:off x="2971800" y="5181600"/>
            <a:ext cx="990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800">
                <a:solidFill>
                  <a:srgbClr val="000000"/>
                </a:solidFill>
              </a:rPr>
              <a:t>H</a:t>
            </a:r>
          </a:p>
        </p:txBody>
      </p:sp>
      <p:sp>
        <p:nvSpPr>
          <p:cNvPr id="31760" name="Oval 16"/>
          <p:cNvSpPr>
            <a:spLocks noChangeArrowheads="1"/>
          </p:cNvSpPr>
          <p:nvPr/>
        </p:nvSpPr>
        <p:spPr bwMode="auto">
          <a:xfrm>
            <a:off x="3048000" y="22098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1" name="Oval 17"/>
          <p:cNvSpPr>
            <a:spLocks noChangeArrowheads="1"/>
          </p:cNvSpPr>
          <p:nvPr/>
        </p:nvSpPr>
        <p:spPr bwMode="auto">
          <a:xfrm>
            <a:off x="3581400" y="22098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2" name="Oval 18"/>
          <p:cNvSpPr>
            <a:spLocks noChangeArrowheads="1"/>
          </p:cNvSpPr>
          <p:nvPr/>
        </p:nvSpPr>
        <p:spPr bwMode="auto">
          <a:xfrm>
            <a:off x="2819400" y="21336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3" name="Oval 19"/>
          <p:cNvSpPr>
            <a:spLocks noChangeArrowheads="1"/>
          </p:cNvSpPr>
          <p:nvPr/>
        </p:nvSpPr>
        <p:spPr bwMode="auto">
          <a:xfrm>
            <a:off x="3886200" y="21336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4" name="Oval 20"/>
          <p:cNvSpPr>
            <a:spLocks noChangeArrowheads="1"/>
          </p:cNvSpPr>
          <p:nvPr/>
        </p:nvSpPr>
        <p:spPr bwMode="auto">
          <a:xfrm>
            <a:off x="3276600" y="20574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5" name="Oval 21"/>
          <p:cNvSpPr>
            <a:spLocks noChangeArrowheads="1"/>
          </p:cNvSpPr>
          <p:nvPr/>
        </p:nvSpPr>
        <p:spPr bwMode="auto">
          <a:xfrm>
            <a:off x="3124200" y="19812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6" name="Oval 22"/>
          <p:cNvSpPr>
            <a:spLocks noChangeArrowheads="1"/>
          </p:cNvSpPr>
          <p:nvPr/>
        </p:nvSpPr>
        <p:spPr bwMode="auto">
          <a:xfrm>
            <a:off x="4267200" y="22098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7" name="Oval 23"/>
          <p:cNvSpPr>
            <a:spLocks noChangeArrowheads="1"/>
          </p:cNvSpPr>
          <p:nvPr/>
        </p:nvSpPr>
        <p:spPr bwMode="auto">
          <a:xfrm>
            <a:off x="3657600" y="19812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68" name="Text Box 24"/>
          <p:cNvSpPr txBox="1">
            <a:spLocks noChangeArrowheads="1"/>
          </p:cNvSpPr>
          <p:nvPr/>
        </p:nvSpPr>
        <p:spPr bwMode="auto">
          <a:xfrm>
            <a:off x="3429000" y="2300288"/>
            <a:ext cx="9906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800">
                <a:solidFill>
                  <a:srgbClr val="000000"/>
                </a:solidFill>
              </a:rPr>
              <a:t>H</a:t>
            </a:r>
          </a:p>
        </p:txBody>
      </p:sp>
      <p:grpSp>
        <p:nvGrpSpPr>
          <p:cNvPr id="145432" name="Group 25"/>
          <p:cNvGrpSpPr>
            <a:grpSpLocks/>
          </p:cNvGrpSpPr>
          <p:nvPr/>
        </p:nvGrpSpPr>
        <p:grpSpPr bwMode="auto">
          <a:xfrm>
            <a:off x="3810000" y="5181600"/>
            <a:ext cx="685800" cy="685800"/>
            <a:chOff x="2496" y="3456"/>
            <a:chExt cx="384" cy="384"/>
          </a:xfrm>
        </p:grpSpPr>
        <p:sp>
          <p:nvSpPr>
            <p:cNvPr id="31770" name="Oval 26"/>
            <p:cNvSpPr>
              <a:spLocks noChangeArrowheads="1"/>
            </p:cNvSpPr>
            <p:nvPr/>
          </p:nvSpPr>
          <p:spPr bwMode="auto">
            <a:xfrm>
              <a:off x="2496" y="3456"/>
              <a:ext cx="384" cy="384"/>
            </a:xfrm>
            <a:prstGeom prst="ellipse">
              <a:avLst/>
            </a:prstGeom>
            <a:solidFill>
              <a:schemeClr val="bg1"/>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71" name="Oval 27"/>
            <p:cNvSpPr>
              <a:spLocks noChangeArrowheads="1"/>
            </p:cNvSpPr>
            <p:nvPr/>
          </p:nvSpPr>
          <p:spPr bwMode="auto">
            <a:xfrm>
              <a:off x="2661" y="3618"/>
              <a:ext cx="48" cy="48"/>
            </a:xfrm>
            <a:prstGeom prst="ellipse">
              <a:avLst/>
            </a:prstGeom>
            <a:solidFill>
              <a:srgbClr val="FF0000"/>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grpSp>
      <p:grpSp>
        <p:nvGrpSpPr>
          <p:cNvPr id="145433" name="Group 28"/>
          <p:cNvGrpSpPr>
            <a:grpSpLocks/>
          </p:cNvGrpSpPr>
          <p:nvPr/>
        </p:nvGrpSpPr>
        <p:grpSpPr bwMode="auto">
          <a:xfrm>
            <a:off x="4343400" y="3962400"/>
            <a:ext cx="685800" cy="685800"/>
            <a:chOff x="4032" y="1728"/>
            <a:chExt cx="384" cy="384"/>
          </a:xfrm>
        </p:grpSpPr>
        <p:sp>
          <p:nvSpPr>
            <p:cNvPr id="31773" name="Oval 29"/>
            <p:cNvSpPr>
              <a:spLocks noChangeArrowheads="1"/>
            </p:cNvSpPr>
            <p:nvPr/>
          </p:nvSpPr>
          <p:spPr bwMode="auto">
            <a:xfrm>
              <a:off x="4032" y="1728"/>
              <a:ext cx="384" cy="384"/>
            </a:xfrm>
            <a:prstGeom prst="ellipse">
              <a:avLst/>
            </a:prstGeom>
            <a:solidFill>
              <a:schemeClr val="bg1"/>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74" name="Line 30"/>
            <p:cNvSpPr>
              <a:spLocks noChangeShapeType="1"/>
            </p:cNvSpPr>
            <p:nvPr/>
          </p:nvSpPr>
          <p:spPr bwMode="auto">
            <a:xfrm flipH="1">
              <a:off x="4128" y="1776"/>
              <a:ext cx="192" cy="2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31775" name="Line 31"/>
            <p:cNvSpPr>
              <a:spLocks noChangeShapeType="1"/>
            </p:cNvSpPr>
            <p:nvPr/>
          </p:nvSpPr>
          <p:spPr bwMode="auto">
            <a:xfrm>
              <a:off x="4080" y="1776"/>
              <a:ext cx="288" cy="2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grpSp>
      <p:grpSp>
        <p:nvGrpSpPr>
          <p:cNvPr id="145434" name="Group 32"/>
          <p:cNvGrpSpPr>
            <a:grpSpLocks/>
          </p:cNvGrpSpPr>
          <p:nvPr/>
        </p:nvGrpSpPr>
        <p:grpSpPr bwMode="auto">
          <a:xfrm>
            <a:off x="1752600" y="4191000"/>
            <a:ext cx="457200" cy="457200"/>
            <a:chOff x="2496" y="3456"/>
            <a:chExt cx="384" cy="384"/>
          </a:xfrm>
        </p:grpSpPr>
        <p:sp>
          <p:nvSpPr>
            <p:cNvPr id="31777" name="Oval 33"/>
            <p:cNvSpPr>
              <a:spLocks noChangeArrowheads="1"/>
            </p:cNvSpPr>
            <p:nvPr/>
          </p:nvSpPr>
          <p:spPr bwMode="auto">
            <a:xfrm>
              <a:off x="2496" y="3456"/>
              <a:ext cx="384" cy="384"/>
            </a:xfrm>
            <a:prstGeom prst="ellipse">
              <a:avLst/>
            </a:prstGeom>
            <a:solidFill>
              <a:schemeClr val="bg1"/>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78" name="Oval 34"/>
            <p:cNvSpPr>
              <a:spLocks noChangeArrowheads="1"/>
            </p:cNvSpPr>
            <p:nvPr/>
          </p:nvSpPr>
          <p:spPr bwMode="auto">
            <a:xfrm>
              <a:off x="2661" y="3619"/>
              <a:ext cx="48" cy="48"/>
            </a:xfrm>
            <a:prstGeom prst="ellipse">
              <a:avLst/>
            </a:prstGeom>
            <a:solidFill>
              <a:srgbClr val="FF0000"/>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grpSp>
      <p:grpSp>
        <p:nvGrpSpPr>
          <p:cNvPr id="145435" name="Group 35"/>
          <p:cNvGrpSpPr>
            <a:grpSpLocks/>
          </p:cNvGrpSpPr>
          <p:nvPr/>
        </p:nvGrpSpPr>
        <p:grpSpPr bwMode="auto">
          <a:xfrm>
            <a:off x="5105400" y="2819400"/>
            <a:ext cx="457200" cy="457200"/>
            <a:chOff x="2496" y="3456"/>
            <a:chExt cx="384" cy="384"/>
          </a:xfrm>
        </p:grpSpPr>
        <p:sp>
          <p:nvSpPr>
            <p:cNvPr id="31780" name="Oval 36"/>
            <p:cNvSpPr>
              <a:spLocks noChangeArrowheads="1"/>
            </p:cNvSpPr>
            <p:nvPr/>
          </p:nvSpPr>
          <p:spPr bwMode="auto">
            <a:xfrm>
              <a:off x="2496" y="3456"/>
              <a:ext cx="384" cy="384"/>
            </a:xfrm>
            <a:prstGeom prst="ellipse">
              <a:avLst/>
            </a:prstGeom>
            <a:solidFill>
              <a:schemeClr val="bg1"/>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81" name="Oval 37"/>
            <p:cNvSpPr>
              <a:spLocks noChangeArrowheads="1"/>
            </p:cNvSpPr>
            <p:nvPr/>
          </p:nvSpPr>
          <p:spPr bwMode="auto">
            <a:xfrm>
              <a:off x="2661" y="3619"/>
              <a:ext cx="48" cy="48"/>
            </a:xfrm>
            <a:prstGeom prst="ellipse">
              <a:avLst/>
            </a:prstGeom>
            <a:solidFill>
              <a:srgbClr val="FF0000"/>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grpSp>
      <p:sp>
        <p:nvSpPr>
          <p:cNvPr id="31782" name="Text Box 38"/>
          <p:cNvSpPr txBox="1">
            <a:spLocks noChangeArrowheads="1"/>
          </p:cNvSpPr>
          <p:nvPr/>
        </p:nvSpPr>
        <p:spPr bwMode="auto">
          <a:xfrm>
            <a:off x="3124200" y="3200400"/>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a:solidFill>
                  <a:srgbClr val="FF0000"/>
                </a:solidFill>
              </a:rPr>
              <a:t>Warm</a:t>
            </a:r>
          </a:p>
        </p:txBody>
      </p:sp>
      <p:sp>
        <p:nvSpPr>
          <p:cNvPr id="31783" name="Text Box 39"/>
          <p:cNvSpPr txBox="1">
            <a:spLocks noChangeArrowheads="1"/>
          </p:cNvSpPr>
          <p:nvPr/>
        </p:nvSpPr>
        <p:spPr bwMode="auto">
          <a:xfrm>
            <a:off x="3200400" y="5867400"/>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a:solidFill>
                  <a:srgbClr val="333399"/>
                </a:solidFill>
              </a:rPr>
              <a:t>Cool</a:t>
            </a:r>
          </a:p>
        </p:txBody>
      </p:sp>
      <p:sp>
        <p:nvSpPr>
          <p:cNvPr id="31784" name="Text Box 40"/>
          <p:cNvSpPr txBox="1">
            <a:spLocks noChangeArrowheads="1"/>
          </p:cNvSpPr>
          <p:nvPr/>
        </p:nvSpPr>
        <p:spPr bwMode="auto">
          <a:xfrm>
            <a:off x="3200400" y="2133600"/>
            <a:ext cx="838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a:solidFill>
                  <a:srgbClr val="333399"/>
                </a:solidFill>
              </a:rPr>
              <a:t>Cool</a:t>
            </a:r>
          </a:p>
        </p:txBody>
      </p:sp>
      <p:sp>
        <p:nvSpPr>
          <p:cNvPr id="31785" name="Oval 41"/>
          <p:cNvSpPr>
            <a:spLocks noChangeArrowheads="1"/>
          </p:cNvSpPr>
          <p:nvPr/>
        </p:nvSpPr>
        <p:spPr bwMode="auto">
          <a:xfrm>
            <a:off x="2057400" y="2438400"/>
            <a:ext cx="1092200" cy="606425"/>
          </a:xfrm>
          <a:prstGeom prst="ellipse">
            <a:avLst/>
          </a:prstGeom>
          <a:solidFill>
            <a:srgbClr val="FDFAF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grpSp>
        <p:nvGrpSpPr>
          <p:cNvPr id="145440" name="Group 42"/>
          <p:cNvGrpSpPr>
            <a:grpSpLocks/>
          </p:cNvGrpSpPr>
          <p:nvPr/>
        </p:nvGrpSpPr>
        <p:grpSpPr bwMode="auto">
          <a:xfrm>
            <a:off x="2590800" y="2743200"/>
            <a:ext cx="685800" cy="685800"/>
            <a:chOff x="4032" y="1728"/>
            <a:chExt cx="384" cy="384"/>
          </a:xfrm>
        </p:grpSpPr>
        <p:sp>
          <p:nvSpPr>
            <p:cNvPr id="31787" name="Oval 43"/>
            <p:cNvSpPr>
              <a:spLocks noChangeArrowheads="1"/>
            </p:cNvSpPr>
            <p:nvPr/>
          </p:nvSpPr>
          <p:spPr bwMode="auto">
            <a:xfrm>
              <a:off x="4032" y="1728"/>
              <a:ext cx="384" cy="384"/>
            </a:xfrm>
            <a:prstGeom prst="ellipse">
              <a:avLst/>
            </a:prstGeom>
            <a:solidFill>
              <a:schemeClr val="bg1"/>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31788" name="Line 44"/>
            <p:cNvSpPr>
              <a:spLocks noChangeShapeType="1"/>
            </p:cNvSpPr>
            <p:nvPr/>
          </p:nvSpPr>
          <p:spPr bwMode="auto">
            <a:xfrm flipH="1">
              <a:off x="4128" y="1776"/>
              <a:ext cx="192" cy="2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31789" name="Line 45"/>
            <p:cNvSpPr>
              <a:spLocks noChangeShapeType="1"/>
            </p:cNvSpPr>
            <p:nvPr/>
          </p:nvSpPr>
          <p:spPr bwMode="auto">
            <a:xfrm>
              <a:off x="4080" y="1776"/>
              <a:ext cx="288" cy="2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grpSp>
    </p:spTree>
    <p:extLst>
      <p:ext uri="{BB962C8B-B14F-4D97-AF65-F5344CB8AC3E}">
        <p14:creationId xmlns:p14="http://schemas.microsoft.com/office/powerpoint/2010/main" val="313042784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66381" y="120687"/>
            <a:ext cx="6003992" cy="523220"/>
          </a:xfrm>
          <a:prstGeom prst="rect">
            <a:avLst/>
          </a:prstGeom>
          <a:noFill/>
        </p:spPr>
        <p:txBody>
          <a:bodyPr wrap="none" rtlCol="0">
            <a:spAutoFit/>
          </a:bodyPr>
          <a:lstStyle/>
          <a:p>
            <a:r>
              <a:rPr lang="en-US" sz="2800" b="1" dirty="0" smtClean="0">
                <a:solidFill>
                  <a:srgbClr val="FF0000"/>
                </a:solidFill>
              </a:rPr>
              <a:t>Difference in Ensemble </a:t>
            </a:r>
            <a:r>
              <a:rPr lang="en-US" sz="2800" b="1" dirty="0">
                <a:solidFill>
                  <a:srgbClr val="FF0000"/>
                </a:solidFill>
              </a:rPr>
              <a:t>M</a:t>
            </a:r>
            <a:r>
              <a:rPr lang="en-US" sz="2800" b="1" dirty="0" smtClean="0">
                <a:solidFill>
                  <a:srgbClr val="FF0000"/>
                </a:solidFill>
              </a:rPr>
              <a:t>ean Forecast:</a:t>
            </a:r>
            <a:endParaRPr lang="en-US" sz="2800" b="1" dirty="0">
              <a:solidFill>
                <a:srgbClr val="FF0000"/>
              </a:solidFill>
            </a:endParaRPr>
          </a:p>
        </p:txBody>
      </p:sp>
      <p:sp>
        <p:nvSpPr>
          <p:cNvPr id="7" name="TextBox 6"/>
          <p:cNvSpPr txBox="1"/>
          <p:nvPr/>
        </p:nvSpPr>
        <p:spPr>
          <a:xfrm>
            <a:off x="6942139" y="973073"/>
            <a:ext cx="2143169" cy="3139321"/>
          </a:xfrm>
          <a:prstGeom prst="rect">
            <a:avLst/>
          </a:prstGeom>
          <a:solidFill>
            <a:schemeClr val="accent3">
              <a:lumMod val="40000"/>
              <a:lumOff val="60000"/>
            </a:schemeClr>
          </a:solidFill>
          <a:ln w="25400">
            <a:solidFill>
              <a:schemeClr val="accent3">
                <a:lumMod val="75000"/>
              </a:schemeClr>
            </a:solidFill>
          </a:ln>
        </p:spPr>
        <p:txBody>
          <a:bodyPr wrap="square" rtlCol="0">
            <a:spAutoFit/>
          </a:bodyPr>
          <a:lstStyle/>
          <a:p>
            <a:pPr algn="ctr"/>
            <a:r>
              <a:rPr lang="en-US" b="1" dirty="0">
                <a:latin typeface="Helvetica"/>
                <a:cs typeface="Helvetica"/>
              </a:rPr>
              <a:t>Ensemble </a:t>
            </a:r>
            <a:r>
              <a:rPr lang="en-US" b="1" dirty="0" smtClean="0">
                <a:latin typeface="Helvetica"/>
                <a:cs typeface="Helvetica"/>
              </a:rPr>
              <a:t>mean 500 </a:t>
            </a:r>
            <a:r>
              <a:rPr lang="en-US" b="1" dirty="0" err="1" smtClean="0">
                <a:latin typeface="Helvetica"/>
                <a:cs typeface="Helvetica"/>
              </a:rPr>
              <a:t>mb</a:t>
            </a:r>
            <a:r>
              <a:rPr lang="en-US" b="1" dirty="0" smtClean="0">
                <a:latin typeface="Helvetica"/>
                <a:cs typeface="Helvetica"/>
              </a:rPr>
              <a:t> diff in  temperature</a:t>
            </a:r>
          </a:p>
          <a:p>
            <a:pPr algn="ctr"/>
            <a:r>
              <a:rPr lang="en-US" b="1" dirty="0" smtClean="0">
                <a:latin typeface="Helvetica"/>
                <a:cs typeface="Helvetica"/>
              </a:rPr>
              <a:t>(Drop – Control)</a:t>
            </a:r>
          </a:p>
          <a:p>
            <a:pPr algn="ctr"/>
            <a:endParaRPr lang="en-US" b="1" dirty="0" smtClean="0">
              <a:latin typeface="Helvetica"/>
              <a:cs typeface="Helvetica"/>
            </a:endParaRPr>
          </a:p>
          <a:p>
            <a:pPr algn="ctr"/>
            <a:endParaRPr lang="en-US" b="1" dirty="0">
              <a:latin typeface="Helvetica"/>
              <a:cs typeface="Helvetica"/>
            </a:endParaRPr>
          </a:p>
          <a:p>
            <a:pPr algn="ctr"/>
            <a:r>
              <a:rPr lang="en-US" b="1" dirty="0" smtClean="0">
                <a:latin typeface="Helvetica"/>
                <a:cs typeface="Helvetica"/>
              </a:rPr>
              <a:t>Forecasts diverge on the </a:t>
            </a:r>
            <a:r>
              <a:rPr lang="en-US" b="1" dirty="0" err="1" smtClean="0">
                <a:latin typeface="Helvetica"/>
                <a:cs typeface="Helvetica"/>
              </a:rPr>
              <a:t>mesoscale</a:t>
            </a:r>
            <a:r>
              <a:rPr lang="en-US" b="1" dirty="0">
                <a:latin typeface="Helvetica"/>
                <a:cs typeface="Helvetica"/>
              </a:rPr>
              <a:t> </a:t>
            </a:r>
            <a:r>
              <a:rPr lang="en-US" b="1" dirty="0" smtClean="0">
                <a:latin typeface="Helvetica"/>
                <a:cs typeface="Helvetica"/>
              </a:rPr>
              <a:t>with increasing lead time</a:t>
            </a:r>
            <a:endParaRPr lang="en-US" b="1" dirty="0">
              <a:latin typeface="Helvetica"/>
              <a:cs typeface="Helvetica"/>
            </a:endParaRPr>
          </a:p>
          <a:p>
            <a:pPr algn="ctr"/>
            <a:endParaRPr lang="en-US" b="1" dirty="0">
              <a:latin typeface="Helvetica"/>
              <a:cs typeface="Helvetica"/>
            </a:endParaRPr>
          </a:p>
        </p:txBody>
      </p:sp>
      <p:pic>
        <p:nvPicPr>
          <p:cNvPr id="2" name="Picture 1"/>
          <p:cNvPicPr>
            <a:picLocks noChangeAspect="1"/>
          </p:cNvPicPr>
          <p:nvPr/>
        </p:nvPicPr>
        <p:blipFill rotWithShape="1">
          <a:blip r:embed="rId3"/>
          <a:srcRect l="1694" t="6937" r="11919"/>
          <a:stretch/>
        </p:blipFill>
        <p:spPr>
          <a:xfrm>
            <a:off x="186878" y="930836"/>
            <a:ext cx="2951687" cy="2742947"/>
          </a:xfrm>
          <a:prstGeom prst="rect">
            <a:avLst/>
          </a:prstGeom>
        </p:spPr>
      </p:pic>
      <p:pic>
        <p:nvPicPr>
          <p:cNvPr id="3" name="Picture 2"/>
          <p:cNvPicPr>
            <a:picLocks noChangeAspect="1"/>
          </p:cNvPicPr>
          <p:nvPr/>
        </p:nvPicPr>
        <p:blipFill rotWithShape="1">
          <a:blip r:embed="rId4"/>
          <a:srcRect l="2819" t="6937" r="11048"/>
          <a:stretch/>
        </p:blipFill>
        <p:spPr>
          <a:xfrm>
            <a:off x="3138565" y="921765"/>
            <a:ext cx="2966520" cy="2742947"/>
          </a:xfrm>
          <a:prstGeom prst="rect">
            <a:avLst/>
          </a:prstGeom>
        </p:spPr>
      </p:pic>
      <p:pic>
        <p:nvPicPr>
          <p:cNvPr id="4" name="Picture 3"/>
          <p:cNvPicPr>
            <a:picLocks noChangeAspect="1"/>
          </p:cNvPicPr>
          <p:nvPr/>
        </p:nvPicPr>
        <p:blipFill rotWithShape="1">
          <a:blip r:embed="rId5"/>
          <a:srcRect l="1711" t="6469" r="11903"/>
          <a:stretch/>
        </p:blipFill>
        <p:spPr>
          <a:xfrm>
            <a:off x="179462" y="3638644"/>
            <a:ext cx="2951687" cy="2761858"/>
          </a:xfrm>
          <a:prstGeom prst="rect">
            <a:avLst/>
          </a:prstGeom>
        </p:spPr>
      </p:pic>
      <p:pic>
        <p:nvPicPr>
          <p:cNvPr id="5" name="Picture 4"/>
          <p:cNvPicPr>
            <a:picLocks noChangeAspect="1"/>
          </p:cNvPicPr>
          <p:nvPr/>
        </p:nvPicPr>
        <p:blipFill rotWithShape="1">
          <a:blip r:embed="rId6"/>
          <a:srcRect l="2555" t="6763" r="10762"/>
          <a:stretch/>
        </p:blipFill>
        <p:spPr>
          <a:xfrm>
            <a:off x="3138565" y="3638449"/>
            <a:ext cx="2966521" cy="2773509"/>
          </a:xfrm>
          <a:prstGeom prst="rect">
            <a:avLst/>
          </a:prstGeom>
        </p:spPr>
      </p:pic>
      <p:sp>
        <p:nvSpPr>
          <p:cNvPr id="14" name="Rectangle 13"/>
          <p:cNvSpPr/>
          <p:nvPr/>
        </p:nvSpPr>
        <p:spPr>
          <a:xfrm>
            <a:off x="2792189" y="973073"/>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717822" y="906331"/>
            <a:ext cx="432652" cy="628311"/>
          </a:xfrm>
          <a:prstGeom prst="rect">
            <a:avLst/>
          </a:prstGeom>
          <a:noFill/>
        </p:spPr>
        <p:txBody>
          <a:bodyPr wrap="none" rtlCol="0">
            <a:spAutoFit/>
          </a:bodyPr>
          <a:lstStyle/>
          <a:p>
            <a:pPr algn="ctr"/>
            <a:r>
              <a:rPr lang="en-US" sz="800" dirty="0" smtClean="0"/>
              <a:t>MAX</a:t>
            </a:r>
          </a:p>
          <a:p>
            <a:pPr algn="ctr"/>
            <a:r>
              <a:rPr lang="en-US" sz="800" dirty="0" smtClean="0"/>
              <a:t>0.65</a:t>
            </a:r>
          </a:p>
          <a:p>
            <a:pPr algn="ctr"/>
            <a:r>
              <a:rPr lang="en-US" sz="800" dirty="0" smtClean="0"/>
              <a:t>MIN</a:t>
            </a:r>
          </a:p>
          <a:p>
            <a:pPr algn="ctr"/>
            <a:r>
              <a:rPr lang="en-US" sz="800" dirty="0" smtClean="0"/>
              <a:t>-0.92</a:t>
            </a:r>
            <a:endParaRPr lang="en-US" sz="800" dirty="0"/>
          </a:p>
        </p:txBody>
      </p:sp>
      <p:pic>
        <p:nvPicPr>
          <p:cNvPr id="16" name="Picture 15"/>
          <p:cNvPicPr>
            <a:picLocks noChangeAspect="1"/>
          </p:cNvPicPr>
          <p:nvPr/>
        </p:nvPicPr>
        <p:blipFill rotWithShape="1">
          <a:blip r:embed="rId3"/>
          <a:srcRect l="89149" t="30240" b="5921"/>
          <a:stretch/>
        </p:blipFill>
        <p:spPr>
          <a:xfrm>
            <a:off x="6143936" y="2549984"/>
            <a:ext cx="622220" cy="3157943"/>
          </a:xfrm>
          <a:prstGeom prst="rect">
            <a:avLst/>
          </a:prstGeom>
        </p:spPr>
      </p:pic>
      <p:sp>
        <p:nvSpPr>
          <p:cNvPr id="17" name="Rectangle 16"/>
          <p:cNvSpPr/>
          <p:nvPr/>
        </p:nvSpPr>
        <p:spPr>
          <a:xfrm>
            <a:off x="5727425" y="968728"/>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653058" y="901985"/>
            <a:ext cx="432652" cy="628311"/>
          </a:xfrm>
          <a:prstGeom prst="rect">
            <a:avLst/>
          </a:prstGeom>
          <a:noFill/>
        </p:spPr>
        <p:txBody>
          <a:bodyPr wrap="none" rtlCol="0">
            <a:spAutoFit/>
          </a:bodyPr>
          <a:lstStyle/>
          <a:p>
            <a:pPr algn="ctr"/>
            <a:r>
              <a:rPr lang="en-US" sz="800" dirty="0" smtClean="0"/>
              <a:t>MAX</a:t>
            </a:r>
          </a:p>
          <a:p>
            <a:pPr algn="ctr"/>
            <a:r>
              <a:rPr lang="en-US" sz="800" dirty="0" smtClean="0"/>
              <a:t>0.88</a:t>
            </a:r>
          </a:p>
          <a:p>
            <a:pPr algn="ctr"/>
            <a:r>
              <a:rPr lang="en-US" sz="800" dirty="0" smtClean="0"/>
              <a:t>MIN</a:t>
            </a:r>
          </a:p>
          <a:p>
            <a:pPr algn="ctr"/>
            <a:r>
              <a:rPr lang="en-US" sz="800" dirty="0" smtClean="0"/>
              <a:t>-1.25</a:t>
            </a:r>
            <a:endParaRPr lang="en-US" sz="800" dirty="0"/>
          </a:p>
        </p:txBody>
      </p:sp>
      <p:sp>
        <p:nvSpPr>
          <p:cNvPr id="19" name="Rectangle 18"/>
          <p:cNvSpPr/>
          <p:nvPr/>
        </p:nvSpPr>
        <p:spPr>
          <a:xfrm>
            <a:off x="2789882" y="3685142"/>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715515" y="3618399"/>
            <a:ext cx="432652" cy="628311"/>
          </a:xfrm>
          <a:prstGeom prst="rect">
            <a:avLst/>
          </a:prstGeom>
          <a:noFill/>
        </p:spPr>
        <p:txBody>
          <a:bodyPr wrap="none" rtlCol="0">
            <a:spAutoFit/>
          </a:bodyPr>
          <a:lstStyle/>
          <a:p>
            <a:pPr algn="ctr"/>
            <a:r>
              <a:rPr lang="en-US" sz="800" dirty="0" smtClean="0"/>
              <a:t>MAX</a:t>
            </a:r>
          </a:p>
          <a:p>
            <a:pPr algn="ctr"/>
            <a:r>
              <a:rPr lang="en-US" sz="800" dirty="0" smtClean="0"/>
              <a:t>2.21</a:t>
            </a:r>
          </a:p>
          <a:p>
            <a:pPr algn="ctr"/>
            <a:r>
              <a:rPr lang="en-US" sz="800" dirty="0" smtClean="0"/>
              <a:t>MIN</a:t>
            </a:r>
          </a:p>
          <a:p>
            <a:pPr algn="ctr"/>
            <a:r>
              <a:rPr lang="en-US" sz="800" dirty="0" smtClean="0"/>
              <a:t>-2.10</a:t>
            </a:r>
            <a:endParaRPr lang="en-US" sz="800" dirty="0"/>
          </a:p>
        </p:txBody>
      </p:sp>
      <p:sp>
        <p:nvSpPr>
          <p:cNvPr id="21" name="Rectangle 20"/>
          <p:cNvSpPr/>
          <p:nvPr/>
        </p:nvSpPr>
        <p:spPr>
          <a:xfrm>
            <a:off x="5730516" y="3686887"/>
            <a:ext cx="296652" cy="4968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656150" y="3620145"/>
            <a:ext cx="432652" cy="628311"/>
          </a:xfrm>
          <a:prstGeom prst="rect">
            <a:avLst/>
          </a:prstGeom>
          <a:noFill/>
        </p:spPr>
        <p:txBody>
          <a:bodyPr wrap="none" rtlCol="0">
            <a:spAutoFit/>
          </a:bodyPr>
          <a:lstStyle/>
          <a:p>
            <a:pPr algn="ctr"/>
            <a:r>
              <a:rPr lang="en-US" sz="800" dirty="0" smtClean="0"/>
              <a:t>MAX</a:t>
            </a:r>
          </a:p>
          <a:p>
            <a:pPr algn="ctr"/>
            <a:r>
              <a:rPr lang="en-US" sz="800" dirty="0" smtClean="0"/>
              <a:t>2.59</a:t>
            </a:r>
          </a:p>
          <a:p>
            <a:pPr algn="ctr"/>
            <a:r>
              <a:rPr lang="en-US" sz="800" dirty="0" smtClean="0"/>
              <a:t>MIN</a:t>
            </a:r>
          </a:p>
          <a:p>
            <a:pPr algn="ctr"/>
            <a:r>
              <a:rPr lang="en-US" sz="800" dirty="0" smtClean="0"/>
              <a:t>-2.11</a:t>
            </a:r>
            <a:endParaRPr lang="en-US" sz="800" dirty="0"/>
          </a:p>
        </p:txBody>
      </p:sp>
      <p:sp>
        <p:nvSpPr>
          <p:cNvPr id="24" name="Rectangle 23"/>
          <p:cNvSpPr/>
          <p:nvPr/>
        </p:nvSpPr>
        <p:spPr>
          <a:xfrm>
            <a:off x="2194708" y="3340612"/>
            <a:ext cx="894872" cy="28298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205970" y="3276787"/>
            <a:ext cx="890512" cy="396828"/>
          </a:xfrm>
          <a:prstGeom prst="rect">
            <a:avLst/>
          </a:prstGeom>
          <a:noFill/>
        </p:spPr>
        <p:txBody>
          <a:bodyPr wrap="none" rtlCol="0">
            <a:spAutoFit/>
          </a:bodyPr>
          <a:lstStyle/>
          <a:p>
            <a:r>
              <a:rPr lang="en-US" b="1" dirty="0" err="1" smtClean="0"/>
              <a:t>Fhr</a:t>
            </a:r>
            <a:r>
              <a:rPr lang="en-US" b="1" dirty="0" smtClean="0"/>
              <a:t> = 0</a:t>
            </a:r>
            <a:endParaRPr lang="en-US" b="1" dirty="0"/>
          </a:p>
        </p:txBody>
      </p:sp>
      <p:sp>
        <p:nvSpPr>
          <p:cNvPr id="26" name="Rectangle 25"/>
          <p:cNvSpPr/>
          <p:nvPr/>
        </p:nvSpPr>
        <p:spPr>
          <a:xfrm>
            <a:off x="5134292" y="3341579"/>
            <a:ext cx="894872" cy="28298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145554" y="3277754"/>
            <a:ext cx="832868" cy="369332"/>
          </a:xfrm>
          <a:prstGeom prst="rect">
            <a:avLst/>
          </a:prstGeom>
          <a:noFill/>
        </p:spPr>
        <p:txBody>
          <a:bodyPr wrap="none" rtlCol="0">
            <a:spAutoFit/>
          </a:bodyPr>
          <a:lstStyle/>
          <a:p>
            <a:r>
              <a:rPr lang="en-US" b="1" dirty="0" err="1" smtClean="0"/>
              <a:t>Fhr</a:t>
            </a:r>
            <a:r>
              <a:rPr lang="en-US" b="1" dirty="0" smtClean="0"/>
              <a:t> = 3</a:t>
            </a:r>
            <a:endParaRPr lang="en-US" b="1" dirty="0"/>
          </a:p>
        </p:txBody>
      </p:sp>
      <p:sp>
        <p:nvSpPr>
          <p:cNvPr id="28" name="Rectangle 27"/>
          <p:cNvSpPr/>
          <p:nvPr/>
        </p:nvSpPr>
        <p:spPr>
          <a:xfrm>
            <a:off x="2187562" y="6057401"/>
            <a:ext cx="894872" cy="28298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198824" y="5993576"/>
            <a:ext cx="832868" cy="369332"/>
          </a:xfrm>
          <a:prstGeom prst="rect">
            <a:avLst/>
          </a:prstGeom>
          <a:noFill/>
        </p:spPr>
        <p:txBody>
          <a:bodyPr wrap="none" rtlCol="0">
            <a:spAutoFit/>
          </a:bodyPr>
          <a:lstStyle/>
          <a:p>
            <a:r>
              <a:rPr lang="en-US" b="1" dirty="0" err="1" smtClean="0"/>
              <a:t>Fhr</a:t>
            </a:r>
            <a:r>
              <a:rPr lang="en-US" b="1" dirty="0" smtClean="0"/>
              <a:t> = 6</a:t>
            </a:r>
            <a:endParaRPr lang="en-US" b="1" dirty="0"/>
          </a:p>
        </p:txBody>
      </p:sp>
      <p:sp>
        <p:nvSpPr>
          <p:cNvPr id="30" name="Rectangle 29"/>
          <p:cNvSpPr/>
          <p:nvPr/>
        </p:nvSpPr>
        <p:spPr>
          <a:xfrm>
            <a:off x="5134292" y="6062134"/>
            <a:ext cx="894872" cy="28298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145554" y="5998309"/>
            <a:ext cx="832868" cy="369332"/>
          </a:xfrm>
          <a:prstGeom prst="rect">
            <a:avLst/>
          </a:prstGeom>
          <a:noFill/>
        </p:spPr>
        <p:txBody>
          <a:bodyPr wrap="none" rtlCol="0">
            <a:spAutoFit/>
          </a:bodyPr>
          <a:lstStyle/>
          <a:p>
            <a:r>
              <a:rPr lang="en-US" b="1" dirty="0" err="1" smtClean="0"/>
              <a:t>Fhr</a:t>
            </a:r>
            <a:r>
              <a:rPr lang="en-US" b="1" dirty="0" smtClean="0"/>
              <a:t> = 9</a:t>
            </a:r>
            <a:endParaRPr lang="en-US" b="1" dirty="0"/>
          </a:p>
        </p:txBody>
      </p:sp>
      <p:sp>
        <p:nvSpPr>
          <p:cNvPr id="8" name="TextBox 7"/>
          <p:cNvSpPr txBox="1"/>
          <p:nvPr/>
        </p:nvSpPr>
        <p:spPr>
          <a:xfrm>
            <a:off x="6001119" y="968728"/>
            <a:ext cx="999712" cy="1615827"/>
          </a:xfrm>
          <a:prstGeom prst="rect">
            <a:avLst/>
          </a:prstGeom>
          <a:noFill/>
        </p:spPr>
        <p:txBody>
          <a:bodyPr wrap="none" rtlCol="0">
            <a:spAutoFit/>
          </a:bodyPr>
          <a:lstStyle/>
          <a:p>
            <a:pPr algn="ctr"/>
            <a:r>
              <a:rPr lang="en-US" sz="1100" dirty="0" smtClean="0">
                <a:latin typeface="Helvetica"/>
                <a:cs typeface="Helvetica"/>
              </a:rPr>
              <a:t>2013/05/19</a:t>
            </a:r>
          </a:p>
          <a:p>
            <a:pPr algn="ctr"/>
            <a:r>
              <a:rPr lang="en-US" sz="1100" dirty="0" smtClean="0">
                <a:latin typeface="Helvetica"/>
                <a:cs typeface="Helvetica"/>
              </a:rPr>
              <a:t>15 UTC </a:t>
            </a:r>
          </a:p>
          <a:p>
            <a:pPr algn="ctr"/>
            <a:r>
              <a:rPr lang="en-US" sz="1100" dirty="0" smtClean="0">
                <a:latin typeface="Helvetica"/>
                <a:cs typeface="Helvetica"/>
              </a:rPr>
              <a:t>forecasts</a:t>
            </a:r>
          </a:p>
          <a:p>
            <a:pPr algn="ctr"/>
            <a:r>
              <a:rPr lang="en-US" sz="1100" dirty="0" smtClean="0">
                <a:latin typeface="Helvetica"/>
                <a:cs typeface="Helvetica"/>
              </a:rPr>
              <a:t>(Drop-CNTL)</a:t>
            </a:r>
          </a:p>
          <a:p>
            <a:pPr algn="ctr"/>
            <a:endParaRPr lang="en-US" sz="1100" dirty="0" smtClean="0">
              <a:latin typeface="Helvetica"/>
              <a:cs typeface="Helvetica"/>
            </a:endParaRPr>
          </a:p>
          <a:p>
            <a:pPr algn="ctr"/>
            <a:endParaRPr lang="en-US" sz="1100" dirty="0" smtClean="0">
              <a:latin typeface="Helvetica"/>
              <a:cs typeface="Helvetica"/>
            </a:endParaRPr>
          </a:p>
          <a:p>
            <a:pPr algn="ctr"/>
            <a:r>
              <a:rPr lang="en-US" sz="1100" dirty="0" smtClean="0">
                <a:latin typeface="Helvetica"/>
                <a:cs typeface="Helvetica"/>
              </a:rPr>
              <a:t>500 </a:t>
            </a:r>
            <a:r>
              <a:rPr lang="en-US" sz="1100" dirty="0" err="1" smtClean="0">
                <a:latin typeface="Helvetica"/>
                <a:cs typeface="Helvetica"/>
              </a:rPr>
              <a:t>mb</a:t>
            </a:r>
            <a:endParaRPr lang="en-US" sz="1100" dirty="0">
              <a:latin typeface="Helvetica"/>
              <a:cs typeface="Helvetica"/>
            </a:endParaRPr>
          </a:p>
          <a:p>
            <a:pPr algn="ctr"/>
            <a:r>
              <a:rPr lang="en-US" sz="1100" dirty="0" smtClean="0">
                <a:latin typeface="Helvetica"/>
                <a:cs typeface="Helvetica"/>
              </a:rPr>
              <a:t>Temperature</a:t>
            </a:r>
          </a:p>
          <a:p>
            <a:pPr algn="ctr"/>
            <a:r>
              <a:rPr lang="en-US" sz="1100" dirty="0" smtClean="0">
                <a:latin typeface="Helvetica"/>
                <a:cs typeface="Helvetica"/>
              </a:rPr>
              <a:t>difference</a:t>
            </a:r>
          </a:p>
        </p:txBody>
      </p:sp>
      <p:pic>
        <p:nvPicPr>
          <p:cNvPr id="10" name="Picture 9"/>
          <p:cNvPicPr>
            <a:picLocks noChangeAspect="1"/>
          </p:cNvPicPr>
          <p:nvPr/>
        </p:nvPicPr>
        <p:blipFill>
          <a:blip r:embed="rId7"/>
          <a:stretch>
            <a:fillRect/>
          </a:stretch>
        </p:blipFill>
        <p:spPr>
          <a:xfrm>
            <a:off x="6203018" y="5863833"/>
            <a:ext cx="435082" cy="368994"/>
          </a:xfrm>
          <a:prstGeom prst="rect">
            <a:avLst/>
          </a:prstGeom>
        </p:spPr>
      </p:pic>
      <p:sp>
        <p:nvSpPr>
          <p:cNvPr id="9" name="Rectangle 8"/>
          <p:cNvSpPr/>
          <p:nvPr/>
        </p:nvSpPr>
        <p:spPr>
          <a:xfrm>
            <a:off x="227807" y="968728"/>
            <a:ext cx="318297" cy="3113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217807" y="913997"/>
            <a:ext cx="389913" cy="369332"/>
          </a:xfrm>
          <a:prstGeom prst="rect">
            <a:avLst/>
          </a:prstGeom>
          <a:noFill/>
        </p:spPr>
        <p:txBody>
          <a:bodyPr wrap="none" rtlCol="0">
            <a:spAutoFit/>
          </a:bodyPr>
          <a:lstStyle/>
          <a:p>
            <a:r>
              <a:rPr lang="en-US" dirty="0" smtClean="0">
                <a:latin typeface="Helvetica"/>
                <a:cs typeface="Helvetica"/>
              </a:rPr>
              <a:t>a)</a:t>
            </a:r>
            <a:endParaRPr lang="en-US" dirty="0">
              <a:latin typeface="Helvetica"/>
              <a:cs typeface="Helvetica"/>
            </a:endParaRPr>
          </a:p>
        </p:txBody>
      </p:sp>
      <p:sp>
        <p:nvSpPr>
          <p:cNvPr id="32" name="Rectangle 31"/>
          <p:cNvSpPr/>
          <p:nvPr/>
        </p:nvSpPr>
        <p:spPr>
          <a:xfrm>
            <a:off x="3170474" y="965492"/>
            <a:ext cx="318297" cy="3113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p:cNvSpPr txBox="1"/>
          <p:nvPr/>
        </p:nvSpPr>
        <p:spPr>
          <a:xfrm>
            <a:off x="3160474" y="910761"/>
            <a:ext cx="389913" cy="369332"/>
          </a:xfrm>
          <a:prstGeom prst="rect">
            <a:avLst/>
          </a:prstGeom>
          <a:noFill/>
        </p:spPr>
        <p:txBody>
          <a:bodyPr wrap="none" rtlCol="0">
            <a:spAutoFit/>
          </a:bodyPr>
          <a:lstStyle/>
          <a:p>
            <a:r>
              <a:rPr lang="en-US" dirty="0">
                <a:latin typeface="Helvetica"/>
                <a:cs typeface="Helvetica"/>
              </a:rPr>
              <a:t>b</a:t>
            </a:r>
            <a:r>
              <a:rPr lang="en-US" dirty="0" smtClean="0">
                <a:latin typeface="Helvetica"/>
                <a:cs typeface="Helvetica"/>
              </a:rPr>
              <a:t>)</a:t>
            </a:r>
            <a:endParaRPr lang="en-US" dirty="0">
              <a:latin typeface="Helvetica"/>
              <a:cs typeface="Helvetica"/>
            </a:endParaRPr>
          </a:p>
        </p:txBody>
      </p:sp>
      <p:sp>
        <p:nvSpPr>
          <p:cNvPr id="34" name="Rectangle 33"/>
          <p:cNvSpPr/>
          <p:nvPr/>
        </p:nvSpPr>
        <p:spPr>
          <a:xfrm>
            <a:off x="229582" y="3686338"/>
            <a:ext cx="318297" cy="3113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p:cNvSpPr txBox="1"/>
          <p:nvPr/>
        </p:nvSpPr>
        <p:spPr>
          <a:xfrm>
            <a:off x="219582" y="3631607"/>
            <a:ext cx="376951" cy="369332"/>
          </a:xfrm>
          <a:prstGeom prst="rect">
            <a:avLst/>
          </a:prstGeom>
          <a:noFill/>
        </p:spPr>
        <p:txBody>
          <a:bodyPr wrap="none" rtlCol="0">
            <a:spAutoFit/>
          </a:bodyPr>
          <a:lstStyle/>
          <a:p>
            <a:r>
              <a:rPr lang="en-US" dirty="0">
                <a:latin typeface="Helvetica"/>
                <a:cs typeface="Helvetica"/>
              </a:rPr>
              <a:t>c</a:t>
            </a:r>
            <a:r>
              <a:rPr lang="en-US" dirty="0" smtClean="0">
                <a:latin typeface="Helvetica"/>
                <a:cs typeface="Helvetica"/>
              </a:rPr>
              <a:t>)</a:t>
            </a:r>
            <a:endParaRPr lang="en-US" dirty="0">
              <a:latin typeface="Helvetica"/>
              <a:cs typeface="Helvetica"/>
            </a:endParaRPr>
          </a:p>
        </p:txBody>
      </p:sp>
      <p:sp>
        <p:nvSpPr>
          <p:cNvPr id="36" name="Rectangle 35"/>
          <p:cNvSpPr/>
          <p:nvPr/>
        </p:nvSpPr>
        <p:spPr>
          <a:xfrm>
            <a:off x="3173555" y="3691613"/>
            <a:ext cx="318297" cy="3113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7" name="TextBox 36"/>
          <p:cNvSpPr txBox="1"/>
          <p:nvPr/>
        </p:nvSpPr>
        <p:spPr>
          <a:xfrm>
            <a:off x="3163555" y="3636882"/>
            <a:ext cx="389913" cy="369332"/>
          </a:xfrm>
          <a:prstGeom prst="rect">
            <a:avLst/>
          </a:prstGeom>
          <a:noFill/>
        </p:spPr>
        <p:txBody>
          <a:bodyPr wrap="none" rtlCol="0">
            <a:spAutoFit/>
          </a:bodyPr>
          <a:lstStyle/>
          <a:p>
            <a:r>
              <a:rPr lang="en-US" dirty="0">
                <a:latin typeface="Helvetica"/>
                <a:cs typeface="Helvetica"/>
              </a:rPr>
              <a:t>d</a:t>
            </a:r>
            <a:r>
              <a:rPr lang="en-US" dirty="0" smtClean="0">
                <a:latin typeface="Helvetica"/>
                <a:cs typeface="Helvetica"/>
              </a:rPr>
              <a:t>)</a:t>
            </a:r>
            <a:endParaRPr lang="en-US" dirty="0">
              <a:latin typeface="Helvetica"/>
              <a:cs typeface="Helvetica"/>
            </a:endParaRPr>
          </a:p>
        </p:txBody>
      </p:sp>
    </p:spTree>
    <p:extLst>
      <p:ext uri="{BB962C8B-B14F-4D97-AF65-F5344CB8AC3E}">
        <p14:creationId xmlns:p14="http://schemas.microsoft.com/office/powerpoint/2010/main" val="303359531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396" b="10992"/>
          <a:stretch/>
        </p:blipFill>
        <p:spPr>
          <a:xfrm>
            <a:off x="21108" y="973182"/>
            <a:ext cx="4523232" cy="3954418"/>
          </a:xfrm>
          <a:prstGeom prst="rect">
            <a:avLst/>
          </a:prstGeom>
        </p:spPr>
      </p:pic>
      <p:pic>
        <p:nvPicPr>
          <p:cNvPr id="6" name="Picture 5"/>
          <p:cNvPicPr>
            <a:picLocks noChangeAspect="1"/>
          </p:cNvPicPr>
          <p:nvPr/>
        </p:nvPicPr>
        <p:blipFill rotWithShape="1">
          <a:blip r:embed="rId4"/>
          <a:srcRect t="5315" b="12067"/>
          <a:stretch/>
        </p:blipFill>
        <p:spPr>
          <a:xfrm>
            <a:off x="4538472" y="973182"/>
            <a:ext cx="4544568" cy="3954418"/>
          </a:xfrm>
          <a:prstGeom prst="rect">
            <a:avLst/>
          </a:prstGeom>
        </p:spPr>
      </p:pic>
      <p:sp>
        <p:nvSpPr>
          <p:cNvPr id="11" name="TextBox 10"/>
          <p:cNvSpPr txBox="1"/>
          <p:nvPr/>
        </p:nvSpPr>
        <p:spPr>
          <a:xfrm>
            <a:off x="1890632" y="58559"/>
            <a:ext cx="5360011" cy="523220"/>
          </a:xfrm>
          <a:prstGeom prst="rect">
            <a:avLst/>
          </a:prstGeom>
          <a:noFill/>
        </p:spPr>
        <p:txBody>
          <a:bodyPr wrap="none" rtlCol="0">
            <a:spAutoFit/>
          </a:bodyPr>
          <a:lstStyle/>
          <a:p>
            <a:r>
              <a:rPr lang="en-US" sz="2800" b="1" dirty="0" smtClean="0">
                <a:solidFill>
                  <a:srgbClr val="FF0000"/>
                </a:solidFill>
              </a:rPr>
              <a:t>Ensemble Forecasts of Reflectivity:</a:t>
            </a:r>
            <a:endParaRPr lang="en-US" sz="2800" b="1" dirty="0">
              <a:solidFill>
                <a:srgbClr val="FF0000"/>
              </a:solidFill>
            </a:endParaRPr>
          </a:p>
        </p:txBody>
      </p:sp>
      <p:sp>
        <p:nvSpPr>
          <p:cNvPr id="12" name="TextBox 11"/>
          <p:cNvSpPr txBox="1"/>
          <p:nvPr/>
        </p:nvSpPr>
        <p:spPr>
          <a:xfrm>
            <a:off x="174549" y="4311860"/>
            <a:ext cx="1461057" cy="523220"/>
          </a:xfrm>
          <a:prstGeom prst="rect">
            <a:avLst/>
          </a:prstGeom>
          <a:noFill/>
        </p:spPr>
        <p:txBody>
          <a:bodyPr wrap="none" rtlCol="0">
            <a:spAutoFit/>
          </a:bodyPr>
          <a:lstStyle/>
          <a:p>
            <a:r>
              <a:rPr lang="en-US" sz="2800" b="1" dirty="0" smtClean="0">
                <a:latin typeface="Helvetica"/>
                <a:cs typeface="Helvetica"/>
              </a:rPr>
              <a:t>Control</a:t>
            </a:r>
            <a:endParaRPr lang="en-US" sz="2800" b="1" dirty="0">
              <a:latin typeface="Helvetica"/>
              <a:cs typeface="Helvetica"/>
            </a:endParaRPr>
          </a:p>
        </p:txBody>
      </p:sp>
      <p:sp>
        <p:nvSpPr>
          <p:cNvPr id="13" name="TextBox 12"/>
          <p:cNvSpPr txBox="1"/>
          <p:nvPr/>
        </p:nvSpPr>
        <p:spPr>
          <a:xfrm>
            <a:off x="764300" y="5600362"/>
            <a:ext cx="7548344" cy="923330"/>
          </a:xfrm>
          <a:prstGeom prst="rect">
            <a:avLst/>
          </a:prstGeom>
          <a:solidFill>
            <a:schemeClr val="accent3">
              <a:lumMod val="40000"/>
              <a:lumOff val="60000"/>
            </a:schemeClr>
          </a:solidFill>
          <a:ln w="25400">
            <a:solidFill>
              <a:schemeClr val="accent3">
                <a:lumMod val="75000"/>
              </a:schemeClr>
            </a:solidFill>
          </a:ln>
        </p:spPr>
        <p:txBody>
          <a:bodyPr wrap="square" rtlCol="0">
            <a:spAutoFit/>
          </a:bodyPr>
          <a:lstStyle/>
          <a:p>
            <a:r>
              <a:rPr lang="en-US" dirty="0" smtClean="0">
                <a:latin typeface="Helvetica"/>
                <a:cs typeface="Helvetica"/>
              </a:rPr>
              <a:t>Fill contours where observed (black) and model forecast (solid fill color) </a:t>
            </a:r>
          </a:p>
          <a:p>
            <a:r>
              <a:rPr lang="en-US" dirty="0" smtClean="0">
                <a:latin typeface="Helvetica"/>
                <a:cs typeface="Helvetica"/>
              </a:rPr>
              <a:t>reflectivity &gt; 45 </a:t>
            </a:r>
            <a:r>
              <a:rPr lang="en-US" dirty="0" err="1" smtClean="0">
                <a:latin typeface="Helvetica"/>
                <a:cs typeface="Helvetica"/>
              </a:rPr>
              <a:t>dbz</a:t>
            </a:r>
            <a:endParaRPr lang="en-US" dirty="0" smtClean="0">
              <a:latin typeface="Helvetica"/>
              <a:cs typeface="Helvetica"/>
            </a:endParaRPr>
          </a:p>
          <a:p>
            <a:r>
              <a:rPr lang="en-US" dirty="0">
                <a:latin typeface="Helvetica"/>
                <a:cs typeface="Helvetica"/>
              </a:rPr>
              <a:t>Paintballs from first 10 (of 30) ensemble </a:t>
            </a:r>
            <a:r>
              <a:rPr lang="en-US" dirty="0" smtClean="0">
                <a:latin typeface="Helvetica"/>
                <a:cs typeface="Helvetica"/>
              </a:rPr>
              <a:t>members</a:t>
            </a:r>
            <a:endParaRPr lang="en-US" dirty="0">
              <a:latin typeface="Helvetica"/>
              <a:cs typeface="Helvetica"/>
            </a:endParaRPr>
          </a:p>
        </p:txBody>
      </p:sp>
      <p:sp>
        <p:nvSpPr>
          <p:cNvPr id="14" name="TextBox 13"/>
          <p:cNvSpPr txBox="1"/>
          <p:nvPr/>
        </p:nvSpPr>
        <p:spPr>
          <a:xfrm>
            <a:off x="4669245" y="4323774"/>
            <a:ext cx="1222084" cy="523220"/>
          </a:xfrm>
          <a:prstGeom prst="rect">
            <a:avLst/>
          </a:prstGeom>
          <a:noFill/>
        </p:spPr>
        <p:txBody>
          <a:bodyPr wrap="none" rtlCol="0">
            <a:spAutoFit/>
          </a:bodyPr>
          <a:lstStyle/>
          <a:p>
            <a:r>
              <a:rPr lang="en-US" sz="2800" b="1" dirty="0" smtClean="0">
                <a:latin typeface="Helvetica"/>
                <a:cs typeface="Helvetica"/>
              </a:rPr>
              <a:t>Drops</a:t>
            </a:r>
            <a:endParaRPr lang="en-US" sz="2800" b="1" dirty="0">
              <a:latin typeface="Helvetica"/>
              <a:cs typeface="Helvetica"/>
            </a:endParaRPr>
          </a:p>
        </p:txBody>
      </p:sp>
      <p:sp>
        <p:nvSpPr>
          <p:cNvPr id="15" name="TextBox 14"/>
          <p:cNvSpPr txBox="1"/>
          <p:nvPr/>
        </p:nvSpPr>
        <p:spPr>
          <a:xfrm>
            <a:off x="3268884" y="646123"/>
            <a:ext cx="2810230" cy="400110"/>
          </a:xfrm>
          <a:prstGeom prst="rect">
            <a:avLst/>
          </a:prstGeom>
          <a:noFill/>
        </p:spPr>
        <p:txBody>
          <a:bodyPr wrap="square" rtlCol="0">
            <a:spAutoFit/>
          </a:bodyPr>
          <a:lstStyle/>
          <a:p>
            <a:pPr algn="ctr"/>
            <a:r>
              <a:rPr lang="en-US" sz="2000" b="1" dirty="0" smtClean="0">
                <a:latin typeface="Helvetica"/>
                <a:cs typeface="Helvetica"/>
              </a:rPr>
              <a:t>20 May 2013 00 UTC</a:t>
            </a:r>
            <a:endParaRPr lang="en-US" sz="2000" b="1" dirty="0">
              <a:latin typeface="Helvetica"/>
              <a:cs typeface="Helvetica"/>
            </a:endParaRPr>
          </a:p>
        </p:txBody>
      </p:sp>
      <p:grpSp>
        <p:nvGrpSpPr>
          <p:cNvPr id="16" name="Group 15"/>
          <p:cNvGrpSpPr/>
          <p:nvPr/>
        </p:nvGrpSpPr>
        <p:grpSpPr>
          <a:xfrm>
            <a:off x="455121" y="4947920"/>
            <a:ext cx="8132158" cy="379492"/>
            <a:chOff x="528320" y="3891280"/>
            <a:chExt cx="8132158" cy="379492"/>
          </a:xfrm>
        </p:grpSpPr>
        <p:sp>
          <p:nvSpPr>
            <p:cNvPr id="17" name="Rectangle 16"/>
            <p:cNvSpPr/>
            <p:nvPr/>
          </p:nvSpPr>
          <p:spPr>
            <a:xfrm>
              <a:off x="528320" y="3972560"/>
              <a:ext cx="233680" cy="203200"/>
            </a:xfrm>
            <a:prstGeom prst="rect">
              <a:avLst/>
            </a:prstGeom>
            <a:solidFill>
              <a:srgbClr val="9C15B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9680" y="3972560"/>
              <a:ext cx="233680" cy="203200"/>
            </a:xfrm>
            <a:prstGeom prst="rect">
              <a:avLst/>
            </a:prstGeom>
            <a:solidFill>
              <a:srgbClr val="521C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71040" y="3972560"/>
              <a:ext cx="233680" cy="203200"/>
            </a:xfrm>
            <a:prstGeom prst="rect">
              <a:avLst/>
            </a:prstGeom>
            <a:solidFill>
              <a:srgbClr val="49848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692400" y="3972560"/>
              <a:ext cx="233680" cy="203200"/>
            </a:xfrm>
            <a:prstGeom prst="rect">
              <a:avLst/>
            </a:prstGeom>
            <a:solidFill>
              <a:srgbClr val="1D590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413760" y="3972560"/>
              <a:ext cx="233680" cy="203200"/>
            </a:xfrm>
            <a:prstGeom prst="rect">
              <a:avLst/>
            </a:prstGeom>
            <a:solidFill>
              <a:srgbClr val="3F4BD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35120" y="3972560"/>
              <a:ext cx="233680" cy="203200"/>
            </a:xfrm>
            <a:prstGeom prst="rect">
              <a:avLst/>
            </a:prstGeom>
            <a:solidFill>
              <a:srgbClr val="1A197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856480" y="3972560"/>
              <a:ext cx="233680" cy="203200"/>
            </a:xfrm>
            <a:prstGeom prst="rect">
              <a:avLst/>
            </a:prstGeom>
            <a:solidFill>
              <a:srgbClr val="EAD53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77840" y="3972560"/>
              <a:ext cx="233680" cy="203200"/>
            </a:xfrm>
            <a:prstGeom prst="rect">
              <a:avLst/>
            </a:prstGeom>
            <a:solidFill>
              <a:srgbClr val="E4A21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299200" y="3972560"/>
              <a:ext cx="233680" cy="203200"/>
            </a:xfrm>
            <a:prstGeom prst="rect">
              <a:avLst/>
            </a:prstGeom>
            <a:solidFill>
              <a:srgbClr val="A7721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020560" y="3972560"/>
              <a:ext cx="233680" cy="203200"/>
            </a:xfrm>
            <a:prstGeom prst="rect">
              <a:avLst/>
            </a:prstGeom>
            <a:solidFill>
              <a:srgbClr val="75482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741920" y="3972560"/>
              <a:ext cx="233680" cy="203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72160" y="3891280"/>
              <a:ext cx="313044" cy="369332"/>
            </a:xfrm>
            <a:prstGeom prst="rect">
              <a:avLst/>
            </a:prstGeom>
            <a:noFill/>
          </p:spPr>
          <p:txBody>
            <a:bodyPr wrap="none" rtlCol="0">
              <a:spAutoFit/>
            </a:bodyPr>
            <a:lstStyle/>
            <a:p>
              <a:r>
                <a:rPr lang="en-US" b="1" dirty="0" smtClean="0">
                  <a:latin typeface="Helvetica"/>
                  <a:cs typeface="Helvetica"/>
                </a:rPr>
                <a:t>1</a:t>
              </a:r>
              <a:endParaRPr lang="en-US" b="1" dirty="0">
                <a:latin typeface="Helvetica"/>
                <a:cs typeface="Helvetica"/>
              </a:endParaRPr>
            </a:p>
          </p:txBody>
        </p:sp>
        <p:sp>
          <p:nvSpPr>
            <p:cNvPr id="29" name="TextBox 28"/>
            <p:cNvSpPr txBox="1"/>
            <p:nvPr/>
          </p:nvSpPr>
          <p:spPr>
            <a:xfrm>
              <a:off x="1493520" y="3899654"/>
              <a:ext cx="313044" cy="369332"/>
            </a:xfrm>
            <a:prstGeom prst="rect">
              <a:avLst/>
            </a:prstGeom>
            <a:noFill/>
          </p:spPr>
          <p:txBody>
            <a:bodyPr wrap="none" rtlCol="0">
              <a:spAutoFit/>
            </a:bodyPr>
            <a:lstStyle/>
            <a:p>
              <a:r>
                <a:rPr lang="en-US" b="1" dirty="0">
                  <a:latin typeface="Helvetica"/>
                  <a:cs typeface="Helvetica"/>
                </a:rPr>
                <a:t>2</a:t>
              </a:r>
            </a:p>
          </p:txBody>
        </p:sp>
        <p:sp>
          <p:nvSpPr>
            <p:cNvPr id="30" name="TextBox 29"/>
            <p:cNvSpPr txBox="1"/>
            <p:nvPr/>
          </p:nvSpPr>
          <p:spPr>
            <a:xfrm>
              <a:off x="2204720" y="3891280"/>
              <a:ext cx="313044" cy="369332"/>
            </a:xfrm>
            <a:prstGeom prst="rect">
              <a:avLst/>
            </a:prstGeom>
            <a:noFill/>
          </p:spPr>
          <p:txBody>
            <a:bodyPr wrap="none" rtlCol="0">
              <a:spAutoFit/>
            </a:bodyPr>
            <a:lstStyle/>
            <a:p>
              <a:r>
                <a:rPr lang="en-US" b="1" dirty="0" smtClean="0">
                  <a:latin typeface="Helvetica"/>
                  <a:cs typeface="Helvetica"/>
                </a:rPr>
                <a:t>3</a:t>
              </a:r>
              <a:endParaRPr lang="en-US" b="1" dirty="0">
                <a:latin typeface="Helvetica"/>
                <a:cs typeface="Helvetica"/>
              </a:endParaRPr>
            </a:p>
          </p:txBody>
        </p:sp>
        <p:sp>
          <p:nvSpPr>
            <p:cNvPr id="31" name="TextBox 30"/>
            <p:cNvSpPr txBox="1"/>
            <p:nvPr/>
          </p:nvSpPr>
          <p:spPr>
            <a:xfrm>
              <a:off x="2944484" y="3901440"/>
              <a:ext cx="313044" cy="369332"/>
            </a:xfrm>
            <a:prstGeom prst="rect">
              <a:avLst/>
            </a:prstGeom>
            <a:noFill/>
          </p:spPr>
          <p:txBody>
            <a:bodyPr wrap="none" rtlCol="0">
              <a:spAutoFit/>
            </a:bodyPr>
            <a:lstStyle/>
            <a:p>
              <a:r>
                <a:rPr lang="en-US" b="1" dirty="0" smtClean="0">
                  <a:latin typeface="Helvetica"/>
                  <a:cs typeface="Helvetica"/>
                </a:rPr>
                <a:t>4</a:t>
              </a:r>
              <a:endParaRPr lang="en-US" b="1" dirty="0">
                <a:latin typeface="Helvetica"/>
                <a:cs typeface="Helvetica"/>
              </a:endParaRPr>
            </a:p>
          </p:txBody>
        </p:sp>
        <p:sp>
          <p:nvSpPr>
            <p:cNvPr id="32" name="TextBox 31"/>
            <p:cNvSpPr txBox="1"/>
            <p:nvPr/>
          </p:nvSpPr>
          <p:spPr>
            <a:xfrm>
              <a:off x="3647440" y="3901440"/>
              <a:ext cx="313044" cy="369332"/>
            </a:xfrm>
            <a:prstGeom prst="rect">
              <a:avLst/>
            </a:prstGeom>
            <a:noFill/>
          </p:spPr>
          <p:txBody>
            <a:bodyPr wrap="none" rtlCol="0">
              <a:spAutoFit/>
            </a:bodyPr>
            <a:lstStyle/>
            <a:p>
              <a:r>
                <a:rPr lang="en-US" b="1" dirty="0">
                  <a:latin typeface="Helvetica"/>
                  <a:cs typeface="Helvetica"/>
                </a:rPr>
                <a:t>5</a:t>
              </a:r>
            </a:p>
          </p:txBody>
        </p:sp>
        <p:sp>
          <p:nvSpPr>
            <p:cNvPr id="33" name="TextBox 32"/>
            <p:cNvSpPr txBox="1"/>
            <p:nvPr/>
          </p:nvSpPr>
          <p:spPr>
            <a:xfrm>
              <a:off x="4368800" y="3901440"/>
              <a:ext cx="313044" cy="369332"/>
            </a:xfrm>
            <a:prstGeom prst="rect">
              <a:avLst/>
            </a:prstGeom>
            <a:noFill/>
          </p:spPr>
          <p:txBody>
            <a:bodyPr wrap="none" rtlCol="0">
              <a:spAutoFit/>
            </a:bodyPr>
            <a:lstStyle/>
            <a:p>
              <a:r>
                <a:rPr lang="en-US" b="1" dirty="0">
                  <a:latin typeface="Helvetica"/>
                  <a:cs typeface="Helvetica"/>
                </a:rPr>
                <a:t>6</a:t>
              </a:r>
            </a:p>
          </p:txBody>
        </p:sp>
        <p:sp>
          <p:nvSpPr>
            <p:cNvPr id="34" name="TextBox 33"/>
            <p:cNvSpPr txBox="1"/>
            <p:nvPr/>
          </p:nvSpPr>
          <p:spPr>
            <a:xfrm>
              <a:off x="5090160" y="3891280"/>
              <a:ext cx="313044" cy="369332"/>
            </a:xfrm>
            <a:prstGeom prst="rect">
              <a:avLst/>
            </a:prstGeom>
            <a:noFill/>
          </p:spPr>
          <p:txBody>
            <a:bodyPr wrap="none" rtlCol="0">
              <a:spAutoFit/>
            </a:bodyPr>
            <a:lstStyle/>
            <a:p>
              <a:r>
                <a:rPr lang="en-US" b="1" dirty="0">
                  <a:latin typeface="Helvetica"/>
                  <a:cs typeface="Helvetica"/>
                </a:rPr>
                <a:t>7</a:t>
              </a:r>
            </a:p>
          </p:txBody>
        </p:sp>
        <p:sp>
          <p:nvSpPr>
            <p:cNvPr id="35" name="TextBox 34"/>
            <p:cNvSpPr txBox="1"/>
            <p:nvPr/>
          </p:nvSpPr>
          <p:spPr>
            <a:xfrm>
              <a:off x="5811520" y="3901440"/>
              <a:ext cx="313044" cy="369332"/>
            </a:xfrm>
            <a:prstGeom prst="rect">
              <a:avLst/>
            </a:prstGeom>
            <a:noFill/>
          </p:spPr>
          <p:txBody>
            <a:bodyPr wrap="none" rtlCol="0">
              <a:spAutoFit/>
            </a:bodyPr>
            <a:lstStyle/>
            <a:p>
              <a:r>
                <a:rPr lang="en-US" b="1" dirty="0">
                  <a:latin typeface="Helvetica"/>
                  <a:cs typeface="Helvetica"/>
                </a:rPr>
                <a:t>8</a:t>
              </a:r>
            </a:p>
          </p:txBody>
        </p:sp>
        <p:sp>
          <p:nvSpPr>
            <p:cNvPr id="36" name="TextBox 35"/>
            <p:cNvSpPr txBox="1"/>
            <p:nvPr/>
          </p:nvSpPr>
          <p:spPr>
            <a:xfrm>
              <a:off x="6532880" y="3899654"/>
              <a:ext cx="313044" cy="369332"/>
            </a:xfrm>
            <a:prstGeom prst="rect">
              <a:avLst/>
            </a:prstGeom>
            <a:noFill/>
          </p:spPr>
          <p:txBody>
            <a:bodyPr wrap="none" rtlCol="0">
              <a:spAutoFit/>
            </a:bodyPr>
            <a:lstStyle/>
            <a:p>
              <a:r>
                <a:rPr lang="en-US" b="1" dirty="0">
                  <a:latin typeface="Helvetica"/>
                  <a:cs typeface="Helvetica"/>
                </a:rPr>
                <a:t>9</a:t>
              </a:r>
            </a:p>
          </p:txBody>
        </p:sp>
        <p:sp>
          <p:nvSpPr>
            <p:cNvPr id="37" name="TextBox 36"/>
            <p:cNvSpPr txBox="1"/>
            <p:nvPr/>
          </p:nvSpPr>
          <p:spPr>
            <a:xfrm>
              <a:off x="7254240" y="3901440"/>
              <a:ext cx="441422" cy="369332"/>
            </a:xfrm>
            <a:prstGeom prst="rect">
              <a:avLst/>
            </a:prstGeom>
            <a:noFill/>
          </p:spPr>
          <p:txBody>
            <a:bodyPr wrap="none" rtlCol="0">
              <a:spAutoFit/>
            </a:bodyPr>
            <a:lstStyle/>
            <a:p>
              <a:r>
                <a:rPr lang="en-US" b="1" dirty="0" smtClean="0">
                  <a:latin typeface="Helvetica"/>
                  <a:cs typeface="Helvetica"/>
                </a:rPr>
                <a:t>10</a:t>
              </a:r>
              <a:endParaRPr lang="en-US" b="1" dirty="0">
                <a:latin typeface="Helvetica"/>
                <a:cs typeface="Helvetica"/>
              </a:endParaRPr>
            </a:p>
          </p:txBody>
        </p:sp>
        <p:sp>
          <p:nvSpPr>
            <p:cNvPr id="38" name="TextBox 37"/>
            <p:cNvSpPr txBox="1"/>
            <p:nvPr/>
          </p:nvSpPr>
          <p:spPr>
            <a:xfrm>
              <a:off x="7975600" y="3901440"/>
              <a:ext cx="684878" cy="369332"/>
            </a:xfrm>
            <a:prstGeom prst="rect">
              <a:avLst/>
            </a:prstGeom>
            <a:noFill/>
          </p:spPr>
          <p:txBody>
            <a:bodyPr wrap="none" rtlCol="0">
              <a:spAutoFit/>
            </a:bodyPr>
            <a:lstStyle/>
            <a:p>
              <a:r>
                <a:rPr lang="en-US" b="1" dirty="0" smtClean="0">
                  <a:latin typeface="Helvetica"/>
                  <a:cs typeface="Helvetica"/>
                </a:rPr>
                <a:t>OBS</a:t>
              </a:r>
              <a:endParaRPr lang="en-US" b="1" dirty="0">
                <a:latin typeface="Helvetica"/>
                <a:cs typeface="Helvetica"/>
              </a:endParaRPr>
            </a:p>
          </p:txBody>
        </p:sp>
      </p:grpSp>
    </p:spTree>
    <p:extLst>
      <p:ext uri="{BB962C8B-B14F-4D97-AF65-F5344CB8AC3E}">
        <p14:creationId xmlns:p14="http://schemas.microsoft.com/office/powerpoint/2010/main" val="223903256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12127" y="5590904"/>
            <a:ext cx="4260884" cy="931718"/>
          </a:xfrm>
          <a:prstGeom prst="rect">
            <a:avLst/>
          </a:prstGeom>
          <a:solidFill>
            <a:schemeClr val="accent1">
              <a:lumMod val="20000"/>
              <a:lumOff val="80000"/>
            </a:schemeClr>
          </a:solidFill>
          <a:ln w="254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80475" y="900709"/>
            <a:ext cx="4204196" cy="1510460"/>
          </a:xfrm>
          <a:prstGeom prst="rect">
            <a:avLst/>
          </a:prstGeom>
          <a:solidFill>
            <a:schemeClr val="accent3">
              <a:lumMod val="40000"/>
              <a:lumOff val="60000"/>
            </a:schemeClr>
          </a:solidFill>
          <a:ln w="254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16852" y="57482"/>
            <a:ext cx="6907460" cy="523220"/>
          </a:xfrm>
          <a:prstGeom prst="rect">
            <a:avLst/>
          </a:prstGeom>
          <a:noFill/>
        </p:spPr>
        <p:txBody>
          <a:bodyPr wrap="none" rtlCol="0">
            <a:spAutoFit/>
          </a:bodyPr>
          <a:lstStyle/>
          <a:p>
            <a:r>
              <a:rPr lang="en-US" sz="2800" b="1" dirty="0" err="1" smtClean="0">
                <a:solidFill>
                  <a:srgbClr val="FF0000"/>
                </a:solidFill>
              </a:rPr>
              <a:t>Dropsonde</a:t>
            </a:r>
            <a:r>
              <a:rPr lang="en-US" sz="2800" b="1" dirty="0" smtClean="0">
                <a:solidFill>
                  <a:srgbClr val="FF0000"/>
                </a:solidFill>
              </a:rPr>
              <a:t> Assimilation </a:t>
            </a:r>
            <a:r>
              <a:rPr lang="en-US" sz="2800" b="1" dirty="0">
                <a:solidFill>
                  <a:srgbClr val="FF0000"/>
                </a:solidFill>
              </a:rPr>
              <a:t>I</a:t>
            </a:r>
            <a:r>
              <a:rPr lang="en-US" sz="2800" b="1" dirty="0" smtClean="0">
                <a:solidFill>
                  <a:srgbClr val="FF0000"/>
                </a:solidFill>
              </a:rPr>
              <a:t>mpact on Forecasts:</a:t>
            </a:r>
            <a:endParaRPr lang="en-US" sz="2800" b="1" dirty="0">
              <a:solidFill>
                <a:srgbClr val="FF0000"/>
              </a:solidFill>
            </a:endParaRPr>
          </a:p>
        </p:txBody>
      </p:sp>
      <p:pic>
        <p:nvPicPr>
          <p:cNvPr id="5" name="Picture 4" descr="model_rain_boxes.pdf"/>
          <p:cNvPicPr>
            <a:picLocks noChangeAspect="1"/>
          </p:cNvPicPr>
          <p:nvPr/>
        </p:nvPicPr>
        <p:blipFill rotWithShape="1">
          <a:blip r:embed="rId3">
            <a:extLst>
              <a:ext uri="{28A0092B-C50C-407E-A947-70E740481C1C}">
                <a14:useLocalDpi xmlns:a14="http://schemas.microsoft.com/office/drawing/2010/main" val="0"/>
              </a:ext>
            </a:extLst>
          </a:blip>
          <a:srcRect l="9059" t="24296" r="17704" b="19259"/>
          <a:stretch/>
        </p:blipFill>
        <p:spPr>
          <a:xfrm>
            <a:off x="5368405" y="3147147"/>
            <a:ext cx="3228564" cy="3220113"/>
          </a:xfrm>
          <a:prstGeom prst="rect">
            <a:avLst/>
          </a:prstGeom>
        </p:spPr>
      </p:pic>
      <p:pic>
        <p:nvPicPr>
          <p:cNvPr id="6" name="Picture 5"/>
          <p:cNvPicPr>
            <a:picLocks noChangeAspect="1"/>
          </p:cNvPicPr>
          <p:nvPr/>
        </p:nvPicPr>
        <p:blipFill rotWithShape="1">
          <a:blip r:embed="rId4"/>
          <a:srcRect t="8431"/>
          <a:stretch/>
        </p:blipFill>
        <p:spPr>
          <a:xfrm>
            <a:off x="358485" y="845281"/>
            <a:ext cx="4312097" cy="4114007"/>
          </a:xfrm>
          <a:prstGeom prst="rect">
            <a:avLst/>
          </a:prstGeom>
        </p:spPr>
      </p:pic>
      <p:sp>
        <p:nvSpPr>
          <p:cNvPr id="7" name="TextBox 6"/>
          <p:cNvSpPr txBox="1"/>
          <p:nvPr/>
        </p:nvSpPr>
        <p:spPr>
          <a:xfrm>
            <a:off x="4820475" y="960715"/>
            <a:ext cx="4204196" cy="1323439"/>
          </a:xfrm>
          <a:prstGeom prst="rect">
            <a:avLst/>
          </a:prstGeom>
          <a:noFill/>
        </p:spPr>
        <p:txBody>
          <a:bodyPr wrap="none" rtlCol="0">
            <a:spAutoFit/>
          </a:bodyPr>
          <a:lstStyle/>
          <a:p>
            <a:r>
              <a:rPr lang="en-US" sz="2000" dirty="0" smtClean="0">
                <a:latin typeface="Helvetica"/>
                <a:cs typeface="Helvetica"/>
              </a:rPr>
              <a:t>Improvement in skill by assimilating </a:t>
            </a:r>
          </a:p>
          <a:p>
            <a:r>
              <a:rPr lang="en-US" sz="2000" dirty="0">
                <a:latin typeface="Helvetica"/>
                <a:cs typeface="Helvetica"/>
              </a:rPr>
              <a:t>d</a:t>
            </a:r>
            <a:r>
              <a:rPr lang="en-US" sz="2000" dirty="0" smtClean="0">
                <a:latin typeface="Helvetica"/>
                <a:cs typeface="Helvetica"/>
              </a:rPr>
              <a:t>rops not </a:t>
            </a:r>
            <a:r>
              <a:rPr lang="en-US" sz="2000" dirty="0">
                <a:latin typeface="Helvetica"/>
                <a:cs typeface="Helvetica"/>
              </a:rPr>
              <a:t>r</a:t>
            </a:r>
            <a:r>
              <a:rPr lang="en-US" sz="2000" dirty="0" smtClean="0">
                <a:latin typeface="Helvetica"/>
                <a:cs typeface="Helvetica"/>
              </a:rPr>
              <a:t>elated to how good the </a:t>
            </a:r>
          </a:p>
          <a:p>
            <a:r>
              <a:rPr lang="en-US" sz="2000" dirty="0" smtClean="0">
                <a:latin typeface="Helvetica"/>
                <a:cs typeface="Helvetica"/>
              </a:rPr>
              <a:t>control forecast was, something </a:t>
            </a:r>
          </a:p>
          <a:p>
            <a:r>
              <a:rPr lang="en-US" sz="2000" dirty="0" smtClean="0">
                <a:latin typeface="Helvetica"/>
                <a:cs typeface="Helvetica"/>
              </a:rPr>
              <a:t>else is dominating forecast error</a:t>
            </a:r>
            <a:endParaRPr lang="en-US" sz="2000" dirty="0">
              <a:latin typeface="Helvetica"/>
              <a:cs typeface="Helvetica"/>
            </a:endParaRPr>
          </a:p>
        </p:txBody>
      </p:sp>
      <p:sp>
        <p:nvSpPr>
          <p:cNvPr id="8" name="TextBox 7"/>
          <p:cNvSpPr txBox="1"/>
          <p:nvPr/>
        </p:nvSpPr>
        <p:spPr>
          <a:xfrm>
            <a:off x="-925182" y="2471175"/>
            <a:ext cx="2351926" cy="369332"/>
          </a:xfrm>
          <a:prstGeom prst="rect">
            <a:avLst/>
          </a:prstGeom>
          <a:noFill/>
        </p:spPr>
        <p:txBody>
          <a:bodyPr wrap="none" rtlCol="0">
            <a:spAutoFit/>
            <a:scene3d>
              <a:camera prst="orthographicFront">
                <a:rot lat="0" lon="21599991" rev="5400000"/>
              </a:camera>
              <a:lightRig rig="threePt" dir="t"/>
            </a:scene3d>
          </a:bodyPr>
          <a:lstStyle/>
          <a:p>
            <a:r>
              <a:rPr lang="en-US" dirty="0" smtClean="0">
                <a:latin typeface="Helvetica"/>
                <a:cs typeface="Helvetica"/>
              </a:rPr>
              <a:t>Mean FSS difference</a:t>
            </a:r>
            <a:endParaRPr lang="en-US" dirty="0">
              <a:latin typeface="Helvetica"/>
              <a:cs typeface="Helvetica"/>
            </a:endParaRPr>
          </a:p>
        </p:txBody>
      </p:sp>
      <p:sp>
        <p:nvSpPr>
          <p:cNvPr id="9" name="TextBox 8"/>
          <p:cNvSpPr txBox="1"/>
          <p:nvPr/>
        </p:nvSpPr>
        <p:spPr>
          <a:xfrm>
            <a:off x="1644041" y="4897826"/>
            <a:ext cx="2083398" cy="369332"/>
          </a:xfrm>
          <a:prstGeom prst="rect">
            <a:avLst/>
          </a:prstGeom>
          <a:noFill/>
        </p:spPr>
        <p:txBody>
          <a:bodyPr wrap="none" rtlCol="0">
            <a:spAutoFit/>
          </a:bodyPr>
          <a:lstStyle/>
          <a:p>
            <a:r>
              <a:rPr lang="en-US" dirty="0" smtClean="0">
                <a:latin typeface="Helvetica"/>
                <a:cs typeface="Helvetica"/>
              </a:rPr>
              <a:t>Control mean FSS</a:t>
            </a:r>
            <a:endParaRPr lang="en-US" dirty="0">
              <a:latin typeface="Helvetica"/>
              <a:cs typeface="Helvetica"/>
            </a:endParaRPr>
          </a:p>
        </p:txBody>
      </p:sp>
      <p:sp>
        <p:nvSpPr>
          <p:cNvPr id="10" name="TextBox 9"/>
          <p:cNvSpPr txBox="1"/>
          <p:nvPr/>
        </p:nvSpPr>
        <p:spPr>
          <a:xfrm>
            <a:off x="5151946" y="2840856"/>
            <a:ext cx="3828166" cy="369332"/>
          </a:xfrm>
          <a:prstGeom prst="rect">
            <a:avLst/>
          </a:prstGeom>
          <a:noFill/>
        </p:spPr>
        <p:txBody>
          <a:bodyPr wrap="none" rtlCol="0">
            <a:spAutoFit/>
          </a:bodyPr>
          <a:lstStyle/>
          <a:p>
            <a:r>
              <a:rPr lang="en-US" dirty="0" smtClean="0">
                <a:latin typeface="Helvetica"/>
                <a:cs typeface="Helvetica"/>
              </a:rPr>
              <a:t>Case specific forecast impact areas</a:t>
            </a:r>
            <a:endParaRPr lang="en-US" dirty="0">
              <a:latin typeface="Helvetica"/>
              <a:cs typeface="Helvetica"/>
            </a:endParaRPr>
          </a:p>
        </p:txBody>
      </p:sp>
      <p:sp>
        <p:nvSpPr>
          <p:cNvPr id="13" name="TextBox 12"/>
          <p:cNvSpPr txBox="1"/>
          <p:nvPr/>
        </p:nvSpPr>
        <p:spPr>
          <a:xfrm>
            <a:off x="569305" y="5611388"/>
            <a:ext cx="4191071" cy="830997"/>
          </a:xfrm>
          <a:prstGeom prst="rect">
            <a:avLst/>
          </a:prstGeom>
          <a:noFill/>
        </p:spPr>
        <p:txBody>
          <a:bodyPr wrap="none" rtlCol="0">
            <a:spAutoFit/>
          </a:bodyPr>
          <a:lstStyle/>
          <a:p>
            <a:r>
              <a:rPr lang="en-US" sz="1600" dirty="0" smtClean="0">
                <a:latin typeface="Helvetica"/>
                <a:cs typeface="Helvetica"/>
              </a:rPr>
              <a:t>Mission ‘dots’ on the </a:t>
            </a:r>
            <a:r>
              <a:rPr lang="en-US" sz="1600" b="1" dirty="0" smtClean="0">
                <a:latin typeface="Helvetica"/>
                <a:cs typeface="Helvetica"/>
              </a:rPr>
              <a:t>right</a:t>
            </a:r>
            <a:r>
              <a:rPr lang="en-US" sz="1600" dirty="0" smtClean="0">
                <a:latin typeface="Helvetica"/>
                <a:cs typeface="Helvetica"/>
              </a:rPr>
              <a:t> have more skillful </a:t>
            </a:r>
          </a:p>
          <a:p>
            <a:r>
              <a:rPr lang="en-US" sz="1600" dirty="0" smtClean="0">
                <a:latin typeface="Helvetica"/>
                <a:cs typeface="Helvetica"/>
              </a:rPr>
              <a:t>control, ‘dots’ </a:t>
            </a:r>
            <a:r>
              <a:rPr lang="en-US" sz="1600" b="1" dirty="0" smtClean="0">
                <a:latin typeface="Helvetica"/>
                <a:cs typeface="Helvetica"/>
              </a:rPr>
              <a:t>above zero </a:t>
            </a:r>
            <a:r>
              <a:rPr lang="en-US" sz="1600" dirty="0" smtClean="0">
                <a:latin typeface="Helvetica"/>
                <a:cs typeface="Helvetica"/>
              </a:rPr>
              <a:t>improved skill</a:t>
            </a:r>
          </a:p>
          <a:p>
            <a:r>
              <a:rPr lang="en-US" sz="1600" dirty="0">
                <a:latin typeface="Helvetica"/>
                <a:cs typeface="Helvetica"/>
              </a:rPr>
              <a:t>f</a:t>
            </a:r>
            <a:r>
              <a:rPr lang="en-US" sz="1600" dirty="0" smtClean="0">
                <a:latin typeface="Helvetica"/>
                <a:cs typeface="Helvetica"/>
              </a:rPr>
              <a:t>rom assimilating </a:t>
            </a:r>
            <a:r>
              <a:rPr lang="en-US" sz="1600" dirty="0" err="1" smtClean="0">
                <a:latin typeface="Helvetica"/>
                <a:cs typeface="Helvetica"/>
              </a:rPr>
              <a:t>dropsondes</a:t>
            </a:r>
            <a:endParaRPr lang="en-US" sz="1600" dirty="0">
              <a:latin typeface="Helvetica"/>
              <a:cs typeface="Helvetica"/>
            </a:endParaRPr>
          </a:p>
        </p:txBody>
      </p:sp>
      <p:grpSp>
        <p:nvGrpSpPr>
          <p:cNvPr id="18" name="Group 17"/>
          <p:cNvGrpSpPr/>
          <p:nvPr/>
        </p:nvGrpSpPr>
        <p:grpSpPr>
          <a:xfrm>
            <a:off x="1505644" y="1700094"/>
            <a:ext cx="2079234" cy="369332"/>
            <a:chOff x="1505644" y="1700094"/>
            <a:chExt cx="2079234" cy="369332"/>
          </a:xfrm>
        </p:grpSpPr>
        <p:sp>
          <p:nvSpPr>
            <p:cNvPr id="15" name="TextBox 14"/>
            <p:cNvSpPr txBox="1"/>
            <p:nvPr/>
          </p:nvSpPr>
          <p:spPr>
            <a:xfrm>
              <a:off x="1505644" y="1700094"/>
              <a:ext cx="1581270" cy="369332"/>
            </a:xfrm>
            <a:prstGeom prst="rect">
              <a:avLst/>
            </a:prstGeom>
            <a:noFill/>
          </p:spPr>
          <p:txBody>
            <a:bodyPr wrap="none" rtlCol="0">
              <a:spAutoFit/>
            </a:bodyPr>
            <a:lstStyle/>
            <a:p>
              <a:r>
                <a:rPr lang="en-US" b="1" dirty="0" smtClean="0">
                  <a:solidFill>
                    <a:srgbClr val="FF0000"/>
                  </a:solidFill>
                  <a:latin typeface="Helvetica"/>
                  <a:cs typeface="Helvetica"/>
                </a:rPr>
                <a:t>19 May 2013</a:t>
              </a:r>
              <a:endParaRPr lang="en-US" b="1" dirty="0">
                <a:solidFill>
                  <a:srgbClr val="FF0000"/>
                </a:solidFill>
                <a:latin typeface="Helvetica"/>
                <a:cs typeface="Helvetica"/>
              </a:endParaRPr>
            </a:p>
          </p:txBody>
        </p:sp>
        <p:cxnSp>
          <p:nvCxnSpPr>
            <p:cNvPr id="17" name="Straight Arrow Connector 16"/>
            <p:cNvCxnSpPr>
              <a:stCxn id="15" idx="3"/>
            </p:cNvCxnSpPr>
            <p:nvPr/>
          </p:nvCxnSpPr>
          <p:spPr>
            <a:xfrm>
              <a:off x="3086914" y="1884760"/>
              <a:ext cx="497964" cy="9186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3542793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140" y="780868"/>
            <a:ext cx="8575883" cy="4708981"/>
          </a:xfrm>
          <a:prstGeom prst="rect">
            <a:avLst/>
          </a:prstGeom>
          <a:noFill/>
        </p:spPr>
        <p:txBody>
          <a:bodyPr wrap="square" rtlCol="0">
            <a:spAutoFit/>
          </a:bodyPr>
          <a:lstStyle/>
          <a:p>
            <a:endParaRPr lang="en-US" sz="2400" dirty="0">
              <a:latin typeface="Helvetica"/>
              <a:cs typeface="Helvetica"/>
            </a:endParaRPr>
          </a:p>
          <a:p>
            <a:r>
              <a:rPr lang="en-US" sz="2400" dirty="0" smtClean="0">
                <a:solidFill>
                  <a:srgbClr val="000090"/>
                </a:solidFill>
                <a:latin typeface="Helvetica"/>
                <a:cs typeface="Helvetica"/>
              </a:rPr>
              <a:t>Atmospheric predictability was high during Spring 2013, </a:t>
            </a:r>
          </a:p>
          <a:p>
            <a:r>
              <a:rPr lang="en-US" sz="2400" dirty="0" smtClean="0">
                <a:solidFill>
                  <a:srgbClr val="000090"/>
                </a:solidFill>
                <a:latin typeface="Helvetica"/>
                <a:cs typeface="Helvetica"/>
              </a:rPr>
              <a:t>indicated by particularly skillful control forecasts</a:t>
            </a:r>
          </a:p>
          <a:p>
            <a:r>
              <a:rPr lang="en-US" sz="2400" dirty="0">
                <a:solidFill>
                  <a:srgbClr val="000090"/>
                </a:solidFill>
                <a:latin typeface="Helvetica"/>
                <a:cs typeface="Helvetica"/>
              </a:rPr>
              <a:t>	</a:t>
            </a:r>
            <a:r>
              <a:rPr lang="en-US" sz="2000" dirty="0" smtClean="0">
                <a:solidFill>
                  <a:srgbClr val="0000FF"/>
                </a:solidFill>
                <a:latin typeface="Helvetica"/>
                <a:cs typeface="Helvetica"/>
              </a:rPr>
              <a:t>- many strongly forced convective events</a:t>
            </a:r>
          </a:p>
          <a:p>
            <a:endParaRPr lang="en-US" dirty="0">
              <a:solidFill>
                <a:srgbClr val="0000FF"/>
              </a:solidFill>
              <a:latin typeface="Helvetica"/>
              <a:cs typeface="Helvetica"/>
            </a:endParaRPr>
          </a:p>
          <a:p>
            <a:r>
              <a:rPr lang="en-US" sz="2400" dirty="0" smtClean="0">
                <a:solidFill>
                  <a:srgbClr val="000090"/>
                </a:solidFill>
                <a:latin typeface="Helvetica"/>
                <a:cs typeface="Helvetica"/>
              </a:rPr>
              <a:t>Impact on forecasts from assimilating </a:t>
            </a:r>
            <a:r>
              <a:rPr lang="en-US" sz="2400" dirty="0" err="1" smtClean="0">
                <a:solidFill>
                  <a:srgbClr val="000090"/>
                </a:solidFill>
                <a:latin typeface="Helvetica"/>
                <a:cs typeface="Helvetica"/>
              </a:rPr>
              <a:t>dropsonde</a:t>
            </a:r>
            <a:r>
              <a:rPr lang="en-US" sz="2400" dirty="0" smtClean="0">
                <a:solidFill>
                  <a:srgbClr val="000090"/>
                </a:solidFill>
                <a:latin typeface="Helvetica"/>
                <a:cs typeface="Helvetica"/>
              </a:rPr>
              <a:t> observations </a:t>
            </a:r>
          </a:p>
          <a:p>
            <a:r>
              <a:rPr lang="en-US" sz="2400" dirty="0" smtClean="0">
                <a:solidFill>
                  <a:srgbClr val="000090"/>
                </a:solidFill>
                <a:latin typeface="Helvetica"/>
                <a:cs typeface="Helvetica"/>
              </a:rPr>
              <a:t>was positive but modest overall, in line with prior studies</a:t>
            </a:r>
          </a:p>
          <a:p>
            <a:r>
              <a:rPr lang="en-US" dirty="0">
                <a:solidFill>
                  <a:srgbClr val="000090"/>
                </a:solidFill>
                <a:latin typeface="Helvetica"/>
                <a:cs typeface="Helvetica"/>
              </a:rPr>
              <a:t>	</a:t>
            </a:r>
            <a:r>
              <a:rPr lang="en-US" dirty="0" smtClean="0">
                <a:solidFill>
                  <a:srgbClr val="0000FF"/>
                </a:solidFill>
                <a:latin typeface="Helvetica"/>
                <a:cs typeface="Helvetica"/>
              </a:rPr>
              <a:t>- 8 improved, 5 about the same, 2 less skillful forecasts</a:t>
            </a:r>
            <a:endParaRPr lang="en-US" dirty="0">
              <a:solidFill>
                <a:srgbClr val="0000FF"/>
              </a:solidFill>
              <a:latin typeface="Helvetica"/>
              <a:cs typeface="Helvetica"/>
            </a:endParaRPr>
          </a:p>
          <a:p>
            <a:r>
              <a:rPr lang="en-US" sz="2400" dirty="0">
                <a:solidFill>
                  <a:srgbClr val="000090"/>
                </a:solidFill>
                <a:latin typeface="Helvetica"/>
                <a:cs typeface="Helvetica"/>
              </a:rPr>
              <a:t>	</a:t>
            </a:r>
          </a:p>
          <a:p>
            <a:r>
              <a:rPr lang="en-US" sz="2400" dirty="0" smtClean="0">
                <a:solidFill>
                  <a:srgbClr val="000090"/>
                </a:solidFill>
                <a:latin typeface="Helvetica"/>
                <a:cs typeface="Helvetica"/>
              </a:rPr>
              <a:t>Investigation of the effectiveness of our real-time targeting </a:t>
            </a:r>
          </a:p>
          <a:p>
            <a:r>
              <a:rPr lang="en-US" sz="2400" dirty="0">
                <a:solidFill>
                  <a:srgbClr val="000090"/>
                </a:solidFill>
                <a:latin typeface="Helvetica"/>
                <a:cs typeface="Helvetica"/>
              </a:rPr>
              <a:t>a</a:t>
            </a:r>
            <a:r>
              <a:rPr lang="en-US" sz="2400" dirty="0" smtClean="0">
                <a:solidFill>
                  <a:srgbClr val="000090"/>
                </a:solidFill>
                <a:latin typeface="Helvetica"/>
                <a:cs typeface="Helvetica"/>
              </a:rPr>
              <a:t>pproach is still underway  </a:t>
            </a:r>
            <a:r>
              <a:rPr lang="en-US" sz="2000" dirty="0" smtClean="0">
                <a:solidFill>
                  <a:srgbClr val="0000FF"/>
                </a:solidFill>
                <a:latin typeface="Helvetica"/>
                <a:cs typeface="Helvetica"/>
              </a:rPr>
              <a:t>(e.g., Torn and Romine, MWR 2015)</a:t>
            </a:r>
          </a:p>
          <a:p>
            <a:endParaRPr lang="en-US" sz="2400" dirty="0">
              <a:latin typeface="Helvetica"/>
              <a:cs typeface="Helvetica"/>
            </a:endParaRPr>
          </a:p>
          <a:p>
            <a:endParaRPr lang="en-US" sz="2400" dirty="0">
              <a:latin typeface="Helvetica"/>
              <a:cs typeface="Helvetica"/>
            </a:endParaRPr>
          </a:p>
        </p:txBody>
      </p:sp>
      <p:sp>
        <p:nvSpPr>
          <p:cNvPr id="4" name="TextBox 3"/>
          <p:cNvSpPr txBox="1"/>
          <p:nvPr/>
        </p:nvSpPr>
        <p:spPr>
          <a:xfrm>
            <a:off x="1726626" y="106503"/>
            <a:ext cx="5634675" cy="584776"/>
          </a:xfrm>
          <a:prstGeom prst="rect">
            <a:avLst/>
          </a:prstGeom>
          <a:noFill/>
        </p:spPr>
        <p:txBody>
          <a:bodyPr wrap="none" rtlCol="0">
            <a:spAutoFit/>
          </a:bodyPr>
          <a:lstStyle/>
          <a:p>
            <a:r>
              <a:rPr lang="en-US" sz="3200" b="1" u="sng" dirty="0" smtClean="0">
                <a:solidFill>
                  <a:srgbClr val="FF0000"/>
                </a:solidFill>
                <a:latin typeface="Helvetica"/>
                <a:cs typeface="Helvetica"/>
              </a:rPr>
              <a:t>Summary and </a:t>
            </a:r>
            <a:r>
              <a:rPr lang="en-US" sz="3200" b="1" u="sng" dirty="0">
                <a:solidFill>
                  <a:srgbClr val="FF0000"/>
                </a:solidFill>
                <a:latin typeface="Helvetica"/>
                <a:cs typeface="Helvetica"/>
              </a:rPr>
              <a:t>F</a:t>
            </a:r>
            <a:r>
              <a:rPr lang="en-US" sz="3200" b="1" u="sng" dirty="0" smtClean="0">
                <a:solidFill>
                  <a:srgbClr val="FF0000"/>
                </a:solidFill>
                <a:latin typeface="Helvetica"/>
                <a:cs typeface="Helvetica"/>
              </a:rPr>
              <a:t>uture </a:t>
            </a:r>
            <a:r>
              <a:rPr lang="en-US" sz="3200" b="1" u="sng" dirty="0">
                <a:solidFill>
                  <a:srgbClr val="FF0000"/>
                </a:solidFill>
                <a:latin typeface="Helvetica"/>
                <a:cs typeface="Helvetica"/>
              </a:rPr>
              <a:t>P</a:t>
            </a:r>
            <a:r>
              <a:rPr lang="en-US" sz="3200" b="1" u="sng" dirty="0" smtClean="0">
                <a:solidFill>
                  <a:srgbClr val="FF0000"/>
                </a:solidFill>
                <a:latin typeface="Helvetica"/>
                <a:cs typeface="Helvetica"/>
              </a:rPr>
              <a:t>lans:</a:t>
            </a:r>
            <a:endParaRPr lang="en-US" sz="3200" b="1" u="sng" dirty="0">
              <a:solidFill>
                <a:srgbClr val="FF0000"/>
              </a:solidFill>
              <a:latin typeface="Helvetica"/>
              <a:cs typeface="Helvetica"/>
            </a:endParaRPr>
          </a:p>
        </p:txBody>
      </p:sp>
    </p:spTree>
    <p:extLst>
      <p:ext uri="{BB962C8B-B14F-4D97-AF65-F5344CB8AC3E}">
        <p14:creationId xmlns:p14="http://schemas.microsoft.com/office/powerpoint/2010/main" val="273715640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4"/>
          <p:cNvSpPr txBox="1">
            <a:spLocks noChangeArrowheads="1"/>
          </p:cNvSpPr>
          <p:nvPr/>
        </p:nvSpPr>
        <p:spPr bwMode="auto">
          <a:xfrm>
            <a:off x="762000" y="1524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u="sng">
                <a:solidFill>
                  <a:srgbClr val="FF0000"/>
                </a:solidFill>
              </a:rPr>
              <a:t>Predictability:</a:t>
            </a:r>
            <a:endParaRPr lang="en-US"/>
          </a:p>
        </p:txBody>
      </p:sp>
      <p:sp>
        <p:nvSpPr>
          <p:cNvPr id="135170" name="Text Box 5"/>
          <p:cNvSpPr txBox="1">
            <a:spLocks noChangeArrowheads="1"/>
          </p:cNvSpPr>
          <p:nvPr/>
        </p:nvSpPr>
        <p:spPr bwMode="auto">
          <a:xfrm>
            <a:off x="3810000" y="182563"/>
            <a:ext cx="510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t>What can we hope to do?</a:t>
            </a:r>
            <a:endParaRPr lang="en-US"/>
          </a:p>
        </p:txBody>
      </p:sp>
      <p:pic>
        <p:nvPicPr>
          <p:cNvPr id="135171" name="Picture 6" descr="scales_predict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1143000"/>
            <a:ext cx="77819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03181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03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2" y="-76200"/>
            <a:ext cx="8491538" cy="1143000"/>
          </a:xfrm>
        </p:spPr>
        <p:txBody>
          <a:bodyPr>
            <a:normAutofit/>
          </a:bodyPr>
          <a:lstStyle/>
          <a:p>
            <a:r>
              <a:rPr lang="en-US" sz="3200" b="1" dirty="0" smtClean="0">
                <a:solidFill>
                  <a:srgbClr val="FF0000"/>
                </a:solidFill>
              </a:rPr>
              <a:t>GFSANL and </a:t>
            </a:r>
            <a:r>
              <a:rPr lang="en-US" sz="3200" b="1" dirty="0" err="1" smtClean="0">
                <a:solidFill>
                  <a:srgbClr val="FF0000"/>
                </a:solidFill>
              </a:rPr>
              <a:t>Dropsonde</a:t>
            </a:r>
            <a:r>
              <a:rPr lang="en-US" sz="3200" b="1" dirty="0" smtClean="0">
                <a:solidFill>
                  <a:srgbClr val="FF0000"/>
                </a:solidFill>
              </a:rPr>
              <a:t> </a:t>
            </a:r>
            <a:r>
              <a:rPr lang="en-US" sz="3200" b="1" dirty="0" err="1" smtClean="0">
                <a:solidFill>
                  <a:srgbClr val="FF0000"/>
                </a:solidFill>
              </a:rPr>
              <a:t>θ</a:t>
            </a:r>
            <a:r>
              <a:rPr lang="en-US" sz="3200" b="1" baseline="-25000" dirty="0" err="1" smtClean="0">
                <a:solidFill>
                  <a:srgbClr val="FF0000"/>
                </a:solidFill>
              </a:rPr>
              <a:t>e</a:t>
            </a:r>
            <a:r>
              <a:rPr lang="en-US" sz="3200" b="1" dirty="0">
                <a:solidFill>
                  <a:srgbClr val="FF0000"/>
                </a:solidFill>
              </a:rPr>
              <a:t> </a:t>
            </a:r>
            <a:r>
              <a:rPr lang="en-US" sz="3200" b="1" dirty="0" smtClean="0">
                <a:solidFill>
                  <a:srgbClr val="FF0000"/>
                </a:solidFill>
              </a:rPr>
              <a:t>at 1200 UTC</a:t>
            </a:r>
            <a:endParaRPr lang="en-US" sz="3200" b="1" baseline="-25000" dirty="0">
              <a:solidFill>
                <a:srgbClr val="FF0000"/>
              </a:solidFill>
            </a:endParaRPr>
          </a:p>
        </p:txBody>
      </p:sp>
      <p:sp>
        <p:nvSpPr>
          <p:cNvPr id="66" name="TextBox 65"/>
          <p:cNvSpPr txBox="1"/>
          <p:nvPr/>
        </p:nvSpPr>
        <p:spPr>
          <a:xfrm>
            <a:off x="2553072" y="801469"/>
            <a:ext cx="3518912" cy="646331"/>
          </a:xfrm>
          <a:prstGeom prst="rect">
            <a:avLst/>
          </a:prstGeom>
          <a:noFill/>
        </p:spPr>
        <p:txBody>
          <a:bodyPr wrap="none" rtlCol="0">
            <a:spAutoFit/>
          </a:bodyPr>
          <a:lstStyle/>
          <a:p>
            <a:pPr algn="ctr"/>
            <a:r>
              <a:rPr lang="en-US" b="1" dirty="0" smtClean="0">
                <a:solidFill>
                  <a:srgbClr val="0000FF"/>
                </a:solidFill>
              </a:rPr>
              <a:t>650 </a:t>
            </a:r>
            <a:r>
              <a:rPr lang="en-US" b="1" dirty="0" err="1" smtClean="0">
                <a:solidFill>
                  <a:srgbClr val="0000FF"/>
                </a:solidFill>
              </a:rPr>
              <a:t>hPa</a:t>
            </a:r>
            <a:r>
              <a:rPr lang="en-US" b="1" dirty="0" smtClean="0">
                <a:solidFill>
                  <a:srgbClr val="0000FF"/>
                </a:solidFill>
              </a:rPr>
              <a:t> </a:t>
            </a:r>
            <a:r>
              <a:rPr lang="en-US" b="1" dirty="0" err="1" smtClean="0">
                <a:solidFill>
                  <a:srgbClr val="0000FF"/>
                </a:solidFill>
              </a:rPr>
              <a:t>θ</a:t>
            </a:r>
            <a:r>
              <a:rPr lang="en-US" b="1" baseline="-25000" dirty="0" err="1" smtClean="0">
                <a:solidFill>
                  <a:srgbClr val="0000FF"/>
                </a:solidFill>
              </a:rPr>
              <a:t>e</a:t>
            </a:r>
            <a:r>
              <a:rPr lang="en-US" b="1" dirty="0" smtClean="0">
                <a:solidFill>
                  <a:srgbClr val="0000FF"/>
                </a:solidFill>
              </a:rPr>
              <a:t>, </a:t>
            </a:r>
            <a:r>
              <a:rPr lang="en-US" b="1" dirty="0" err="1" smtClean="0">
                <a:solidFill>
                  <a:srgbClr val="0000FF"/>
                </a:solidFill>
              </a:rPr>
              <a:t>θ</a:t>
            </a:r>
            <a:r>
              <a:rPr lang="en-US" b="1" baseline="-25000" dirty="0" err="1" smtClean="0">
                <a:solidFill>
                  <a:srgbClr val="0000FF"/>
                </a:solidFill>
              </a:rPr>
              <a:t>e</a:t>
            </a:r>
            <a:r>
              <a:rPr lang="en-US" b="1" dirty="0" smtClean="0">
                <a:solidFill>
                  <a:srgbClr val="0000FF"/>
                </a:solidFill>
              </a:rPr>
              <a:t> error, wind, and WV </a:t>
            </a:r>
          </a:p>
          <a:p>
            <a:pPr algn="ctr"/>
            <a:r>
              <a:rPr lang="en-US" b="1" dirty="0">
                <a:solidFill>
                  <a:srgbClr val="0000FF"/>
                </a:solidFill>
              </a:rPr>
              <a:t>a</a:t>
            </a:r>
            <a:r>
              <a:rPr lang="en-US" b="1" dirty="0" smtClean="0">
                <a:solidFill>
                  <a:srgbClr val="0000FF"/>
                </a:solidFill>
              </a:rPr>
              <a:t>t 1200 UTC for </a:t>
            </a:r>
            <a:r>
              <a:rPr lang="en-US" b="1" dirty="0" smtClean="0">
                <a:solidFill>
                  <a:srgbClr val="FF6600"/>
                </a:solidFill>
              </a:rPr>
              <a:t>IOP4</a:t>
            </a:r>
            <a:r>
              <a:rPr lang="en-US" b="1" dirty="0" smtClean="0">
                <a:solidFill>
                  <a:srgbClr val="0000FF"/>
                </a:solidFill>
              </a:rPr>
              <a:t> (20130519) </a:t>
            </a:r>
            <a:endParaRPr lang="en-US" b="1" dirty="0">
              <a:solidFill>
                <a:srgbClr val="0000FF"/>
              </a:solidFill>
            </a:endParaRPr>
          </a:p>
        </p:txBody>
      </p:sp>
      <p:pic>
        <p:nvPicPr>
          <p:cNvPr id="15" name="Picture 14" descr="iop4dropmap.png"/>
          <p:cNvPicPr>
            <a:picLocks noChangeAspect="1"/>
          </p:cNvPicPr>
          <p:nvPr/>
        </p:nvPicPr>
        <p:blipFill rotWithShape="1">
          <a:blip r:embed="rId2">
            <a:extLst>
              <a:ext uri="{28A0092B-C50C-407E-A947-70E740481C1C}">
                <a14:useLocalDpi xmlns:a14="http://schemas.microsoft.com/office/drawing/2010/main" val="0"/>
              </a:ext>
            </a:extLst>
          </a:blip>
          <a:srcRect l="31908" t="40414" r="21005" b="12854"/>
          <a:stretch/>
        </p:blipFill>
        <p:spPr>
          <a:xfrm>
            <a:off x="1219200" y="1447800"/>
            <a:ext cx="6400800" cy="5075682"/>
          </a:xfrm>
          <a:prstGeom prst="rect">
            <a:avLst/>
          </a:prstGeom>
        </p:spPr>
      </p:pic>
      <p:sp>
        <p:nvSpPr>
          <p:cNvPr id="22" name="Freeform 21"/>
          <p:cNvSpPr/>
          <p:nvPr/>
        </p:nvSpPr>
        <p:spPr>
          <a:xfrm>
            <a:off x="2674471" y="3648687"/>
            <a:ext cx="1561353" cy="1857137"/>
          </a:xfrm>
          <a:custGeom>
            <a:avLst/>
            <a:gdLst>
              <a:gd name="connsiteX0" fmla="*/ 0 w 1561353"/>
              <a:gd name="connsiteY0" fmla="*/ 11901 h 1857137"/>
              <a:gd name="connsiteX1" fmla="*/ 440764 w 1561353"/>
              <a:gd name="connsiteY1" fmla="*/ 71666 h 1857137"/>
              <a:gd name="connsiteX2" fmla="*/ 1001058 w 1561353"/>
              <a:gd name="connsiteY2" fmla="*/ 557254 h 1857137"/>
              <a:gd name="connsiteX3" fmla="*/ 1411941 w 1561353"/>
              <a:gd name="connsiteY3" fmla="*/ 1102607 h 1857137"/>
              <a:gd name="connsiteX4" fmla="*/ 1561353 w 1561353"/>
              <a:gd name="connsiteY4" fmla="*/ 1857137 h 1857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53" h="1857137">
                <a:moveTo>
                  <a:pt x="0" y="11901"/>
                </a:moveTo>
                <a:cubicBezTo>
                  <a:pt x="136960" y="-3663"/>
                  <a:pt x="273921" y="-19226"/>
                  <a:pt x="440764" y="71666"/>
                </a:cubicBezTo>
                <a:cubicBezTo>
                  <a:pt x="607607" y="162558"/>
                  <a:pt x="839195" y="385431"/>
                  <a:pt x="1001058" y="557254"/>
                </a:cubicBezTo>
                <a:cubicBezTo>
                  <a:pt x="1162921" y="729077"/>
                  <a:pt x="1318559" y="885960"/>
                  <a:pt x="1411941" y="1102607"/>
                </a:cubicBezTo>
                <a:cubicBezTo>
                  <a:pt x="1505323" y="1319254"/>
                  <a:pt x="1533338" y="1588195"/>
                  <a:pt x="1561353" y="1857137"/>
                </a:cubicBezTo>
              </a:path>
            </a:pathLst>
          </a:cu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3" name="Freeform 22"/>
          <p:cNvSpPr/>
          <p:nvPr/>
        </p:nvSpPr>
        <p:spPr>
          <a:xfrm>
            <a:off x="4930588" y="2233706"/>
            <a:ext cx="1187359" cy="3010647"/>
          </a:xfrm>
          <a:custGeom>
            <a:avLst/>
            <a:gdLst>
              <a:gd name="connsiteX0" fmla="*/ 0 w 1187359"/>
              <a:gd name="connsiteY0" fmla="*/ 3010647 h 3010647"/>
              <a:gd name="connsiteX1" fmla="*/ 82177 w 1187359"/>
              <a:gd name="connsiteY1" fmla="*/ 2330823 h 3010647"/>
              <a:gd name="connsiteX2" fmla="*/ 478118 w 1187359"/>
              <a:gd name="connsiteY2" fmla="*/ 1710765 h 3010647"/>
              <a:gd name="connsiteX3" fmla="*/ 829236 w 1187359"/>
              <a:gd name="connsiteY3" fmla="*/ 1299882 h 3010647"/>
              <a:gd name="connsiteX4" fmla="*/ 1150471 w 1187359"/>
              <a:gd name="connsiteY4" fmla="*/ 694765 h 3010647"/>
              <a:gd name="connsiteX5" fmla="*/ 1180353 w 1187359"/>
              <a:gd name="connsiteY5" fmla="*/ 0 h 30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359" h="3010647">
                <a:moveTo>
                  <a:pt x="0" y="3010647"/>
                </a:moveTo>
                <a:cubicBezTo>
                  <a:pt x="1245" y="2779058"/>
                  <a:pt x="2491" y="2547470"/>
                  <a:pt x="82177" y="2330823"/>
                </a:cubicBezTo>
                <a:cubicBezTo>
                  <a:pt x="161863" y="2114176"/>
                  <a:pt x="353608" y="1882588"/>
                  <a:pt x="478118" y="1710765"/>
                </a:cubicBezTo>
                <a:cubicBezTo>
                  <a:pt x="602628" y="1538942"/>
                  <a:pt x="717177" y="1469215"/>
                  <a:pt x="829236" y="1299882"/>
                </a:cubicBezTo>
                <a:cubicBezTo>
                  <a:pt x="941295" y="1130549"/>
                  <a:pt x="1091952" y="911412"/>
                  <a:pt x="1150471" y="694765"/>
                </a:cubicBezTo>
                <a:cubicBezTo>
                  <a:pt x="1208991" y="478118"/>
                  <a:pt x="1180353" y="0"/>
                  <a:pt x="1180353" y="0"/>
                </a:cubicBezTo>
              </a:path>
            </a:pathLst>
          </a:cu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475941" y="3175000"/>
            <a:ext cx="1255059" cy="2039471"/>
          </a:xfrm>
          <a:custGeom>
            <a:avLst/>
            <a:gdLst>
              <a:gd name="connsiteX0" fmla="*/ 0 w 1255059"/>
              <a:gd name="connsiteY0" fmla="*/ 2039471 h 2039471"/>
              <a:gd name="connsiteX1" fmla="*/ 89647 w 1255059"/>
              <a:gd name="connsiteY1" fmla="*/ 1411941 h 2039471"/>
              <a:gd name="connsiteX2" fmla="*/ 493059 w 1255059"/>
              <a:gd name="connsiteY2" fmla="*/ 814294 h 2039471"/>
              <a:gd name="connsiteX3" fmla="*/ 911412 w 1255059"/>
              <a:gd name="connsiteY3" fmla="*/ 321235 h 2039471"/>
              <a:gd name="connsiteX4" fmla="*/ 1255059 w 1255059"/>
              <a:gd name="connsiteY4" fmla="*/ 0 h 203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059" h="2039471">
                <a:moveTo>
                  <a:pt x="0" y="2039471"/>
                </a:moveTo>
                <a:cubicBezTo>
                  <a:pt x="3735" y="1827804"/>
                  <a:pt x="7471" y="1616137"/>
                  <a:pt x="89647" y="1411941"/>
                </a:cubicBezTo>
                <a:cubicBezTo>
                  <a:pt x="171823" y="1207745"/>
                  <a:pt x="356098" y="996078"/>
                  <a:pt x="493059" y="814294"/>
                </a:cubicBezTo>
                <a:cubicBezTo>
                  <a:pt x="630020" y="632510"/>
                  <a:pt x="784412" y="456951"/>
                  <a:pt x="911412" y="321235"/>
                </a:cubicBezTo>
                <a:cubicBezTo>
                  <a:pt x="1038412" y="185519"/>
                  <a:pt x="1255059" y="0"/>
                  <a:pt x="1255059" y="0"/>
                </a:cubicBezTo>
              </a:path>
            </a:pathLst>
          </a:cu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3018118" y="2286000"/>
            <a:ext cx="2308411" cy="1271073"/>
          </a:xfrm>
          <a:custGeom>
            <a:avLst/>
            <a:gdLst>
              <a:gd name="connsiteX0" fmla="*/ 0 w 2308411"/>
              <a:gd name="connsiteY0" fmla="*/ 0 h 1271073"/>
              <a:gd name="connsiteX1" fmla="*/ 298823 w 2308411"/>
              <a:gd name="connsiteY1" fmla="*/ 515471 h 1271073"/>
              <a:gd name="connsiteX2" fmla="*/ 806823 w 2308411"/>
              <a:gd name="connsiteY2" fmla="*/ 1038412 h 1271073"/>
              <a:gd name="connsiteX3" fmla="*/ 1068294 w 2308411"/>
              <a:gd name="connsiteY3" fmla="*/ 1270000 h 1271073"/>
              <a:gd name="connsiteX4" fmla="*/ 1509058 w 2308411"/>
              <a:gd name="connsiteY4" fmla="*/ 956235 h 1271073"/>
              <a:gd name="connsiteX5" fmla="*/ 1807882 w 2308411"/>
              <a:gd name="connsiteY5" fmla="*/ 575235 h 1271073"/>
              <a:gd name="connsiteX6" fmla="*/ 2308411 w 2308411"/>
              <a:gd name="connsiteY6" fmla="*/ 7471 h 127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411" h="1271073">
                <a:moveTo>
                  <a:pt x="0" y="0"/>
                </a:moveTo>
                <a:cubicBezTo>
                  <a:pt x="82176" y="171201"/>
                  <a:pt x="164353" y="342402"/>
                  <a:pt x="298823" y="515471"/>
                </a:cubicBezTo>
                <a:cubicBezTo>
                  <a:pt x="433294" y="688540"/>
                  <a:pt x="678578" y="912657"/>
                  <a:pt x="806823" y="1038412"/>
                </a:cubicBezTo>
                <a:cubicBezTo>
                  <a:pt x="935068" y="1164167"/>
                  <a:pt x="951255" y="1283696"/>
                  <a:pt x="1068294" y="1270000"/>
                </a:cubicBezTo>
                <a:cubicBezTo>
                  <a:pt x="1185333" y="1256304"/>
                  <a:pt x="1385793" y="1072029"/>
                  <a:pt x="1509058" y="956235"/>
                </a:cubicBezTo>
                <a:cubicBezTo>
                  <a:pt x="1632323" y="840441"/>
                  <a:pt x="1674657" y="733362"/>
                  <a:pt x="1807882" y="575235"/>
                </a:cubicBezTo>
                <a:cubicBezTo>
                  <a:pt x="1941107" y="417108"/>
                  <a:pt x="2124759" y="212289"/>
                  <a:pt x="2308411" y="7471"/>
                </a:cubicBezTo>
              </a:path>
            </a:pathLst>
          </a:cu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3264647" y="2151529"/>
            <a:ext cx="1128221" cy="1084695"/>
          </a:xfrm>
          <a:custGeom>
            <a:avLst/>
            <a:gdLst>
              <a:gd name="connsiteX0" fmla="*/ 0 w 1128221"/>
              <a:gd name="connsiteY0" fmla="*/ 156883 h 1084695"/>
              <a:gd name="connsiteX1" fmla="*/ 283882 w 1128221"/>
              <a:gd name="connsiteY1" fmla="*/ 657412 h 1084695"/>
              <a:gd name="connsiteX2" fmla="*/ 672353 w 1128221"/>
              <a:gd name="connsiteY2" fmla="*/ 1016000 h 1084695"/>
              <a:gd name="connsiteX3" fmla="*/ 948765 w 1128221"/>
              <a:gd name="connsiteY3" fmla="*/ 1060824 h 1084695"/>
              <a:gd name="connsiteX4" fmla="*/ 1128059 w 1128221"/>
              <a:gd name="connsiteY4" fmla="*/ 739589 h 1084695"/>
              <a:gd name="connsiteX5" fmla="*/ 978647 w 1128221"/>
              <a:gd name="connsiteY5" fmla="*/ 373530 h 1084695"/>
              <a:gd name="connsiteX6" fmla="*/ 866588 w 1128221"/>
              <a:gd name="connsiteY6" fmla="*/ 0 h 10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221" h="1084695">
                <a:moveTo>
                  <a:pt x="0" y="156883"/>
                </a:moveTo>
                <a:cubicBezTo>
                  <a:pt x="85911" y="335554"/>
                  <a:pt x="171823" y="514226"/>
                  <a:pt x="283882" y="657412"/>
                </a:cubicBezTo>
                <a:cubicBezTo>
                  <a:pt x="395941" y="800598"/>
                  <a:pt x="561539" y="948765"/>
                  <a:pt x="672353" y="1016000"/>
                </a:cubicBezTo>
                <a:cubicBezTo>
                  <a:pt x="783167" y="1083235"/>
                  <a:pt x="872814" y="1106892"/>
                  <a:pt x="948765" y="1060824"/>
                </a:cubicBezTo>
                <a:cubicBezTo>
                  <a:pt x="1024716" y="1014756"/>
                  <a:pt x="1123079" y="854138"/>
                  <a:pt x="1128059" y="739589"/>
                </a:cubicBezTo>
                <a:cubicBezTo>
                  <a:pt x="1133039" y="625040"/>
                  <a:pt x="1022225" y="496795"/>
                  <a:pt x="978647" y="373530"/>
                </a:cubicBezTo>
                <a:cubicBezTo>
                  <a:pt x="935069" y="250265"/>
                  <a:pt x="866588" y="0"/>
                  <a:pt x="866588" y="0"/>
                </a:cubicBezTo>
              </a:path>
            </a:pathLst>
          </a:cu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4810525" y="2792771"/>
            <a:ext cx="986657" cy="1208340"/>
          </a:xfrm>
          <a:custGeom>
            <a:avLst/>
            <a:gdLst>
              <a:gd name="connsiteX0" fmla="*/ 852181 w 986657"/>
              <a:gd name="connsiteY0" fmla="*/ 397170 h 1208340"/>
              <a:gd name="connsiteX1" fmla="*/ 740122 w 986657"/>
              <a:gd name="connsiteY1" fmla="*/ 673582 h 1208340"/>
              <a:gd name="connsiteX2" fmla="*/ 389004 w 986657"/>
              <a:gd name="connsiteY2" fmla="*/ 1121817 h 1208340"/>
              <a:gd name="connsiteX3" fmla="*/ 172357 w 986657"/>
              <a:gd name="connsiteY3" fmla="*/ 1203994 h 1208340"/>
              <a:gd name="connsiteX4" fmla="*/ 534 w 986657"/>
              <a:gd name="connsiteY4" fmla="*/ 1054582 h 1208340"/>
              <a:gd name="connsiteX5" fmla="*/ 127534 w 986657"/>
              <a:gd name="connsiteY5" fmla="*/ 636229 h 1208340"/>
              <a:gd name="connsiteX6" fmla="*/ 374063 w 986657"/>
              <a:gd name="connsiteY6" fmla="*/ 322464 h 1208340"/>
              <a:gd name="connsiteX7" fmla="*/ 732651 w 986657"/>
              <a:gd name="connsiteY7" fmla="*/ 23641 h 1208340"/>
              <a:gd name="connsiteX8" fmla="*/ 949299 w 986657"/>
              <a:gd name="connsiteY8" fmla="*/ 38582 h 1208340"/>
              <a:gd name="connsiteX9" fmla="*/ 979181 w 986657"/>
              <a:gd name="connsiteY9" fmla="*/ 195464 h 1208340"/>
              <a:gd name="connsiteX10" fmla="*/ 852181 w 986657"/>
              <a:gd name="connsiteY10" fmla="*/ 397170 h 120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657" h="1208340">
                <a:moveTo>
                  <a:pt x="852181" y="397170"/>
                </a:moveTo>
                <a:cubicBezTo>
                  <a:pt x="812338" y="476856"/>
                  <a:pt x="817318" y="552808"/>
                  <a:pt x="740122" y="673582"/>
                </a:cubicBezTo>
                <a:cubicBezTo>
                  <a:pt x="662926" y="794357"/>
                  <a:pt x="483631" y="1033415"/>
                  <a:pt x="389004" y="1121817"/>
                </a:cubicBezTo>
                <a:cubicBezTo>
                  <a:pt x="294376" y="1210219"/>
                  <a:pt x="237102" y="1215200"/>
                  <a:pt x="172357" y="1203994"/>
                </a:cubicBezTo>
                <a:cubicBezTo>
                  <a:pt x="107612" y="1192788"/>
                  <a:pt x="8004" y="1149210"/>
                  <a:pt x="534" y="1054582"/>
                </a:cubicBezTo>
                <a:cubicBezTo>
                  <a:pt x="-6937" y="959955"/>
                  <a:pt x="65279" y="758249"/>
                  <a:pt x="127534" y="636229"/>
                </a:cubicBezTo>
                <a:cubicBezTo>
                  <a:pt x="189789" y="514209"/>
                  <a:pt x="273210" y="424562"/>
                  <a:pt x="374063" y="322464"/>
                </a:cubicBezTo>
                <a:cubicBezTo>
                  <a:pt x="474916" y="220366"/>
                  <a:pt x="636778" y="70955"/>
                  <a:pt x="732651" y="23641"/>
                </a:cubicBezTo>
                <a:cubicBezTo>
                  <a:pt x="828524" y="-23673"/>
                  <a:pt x="908211" y="9945"/>
                  <a:pt x="949299" y="38582"/>
                </a:cubicBezTo>
                <a:cubicBezTo>
                  <a:pt x="990387" y="67219"/>
                  <a:pt x="992877" y="138190"/>
                  <a:pt x="979181" y="195464"/>
                </a:cubicBezTo>
                <a:cubicBezTo>
                  <a:pt x="965485" y="252738"/>
                  <a:pt x="892024" y="317484"/>
                  <a:pt x="852181" y="397170"/>
                </a:cubicBezTo>
                <a:close/>
              </a:path>
            </a:pathLst>
          </a:custGeom>
          <a:noFill/>
          <a:ln w="38100" cmpd="sng">
            <a:solidFill>
              <a:srgbClr val="FFFF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800600" y="3668121"/>
            <a:ext cx="416625" cy="369332"/>
          </a:xfrm>
          <a:prstGeom prst="rect">
            <a:avLst/>
          </a:prstGeom>
          <a:noFill/>
        </p:spPr>
        <p:txBody>
          <a:bodyPr wrap="none" rtlCol="0">
            <a:spAutoFit/>
          </a:bodyPr>
          <a:lstStyle/>
          <a:p>
            <a:r>
              <a:rPr lang="en-US" b="1" dirty="0" smtClean="0">
                <a:solidFill>
                  <a:schemeClr val="bg1"/>
                </a:solidFill>
              </a:rPr>
              <a:t>−2</a:t>
            </a:r>
            <a:endParaRPr lang="en-US" b="1" dirty="0">
              <a:solidFill>
                <a:schemeClr val="bg1"/>
              </a:solidFill>
            </a:endParaRPr>
          </a:p>
        </p:txBody>
      </p:sp>
      <p:sp>
        <p:nvSpPr>
          <p:cNvPr id="34" name="TextBox 33"/>
          <p:cNvSpPr txBox="1"/>
          <p:nvPr/>
        </p:nvSpPr>
        <p:spPr>
          <a:xfrm>
            <a:off x="4744687" y="5136492"/>
            <a:ext cx="301660" cy="369332"/>
          </a:xfrm>
          <a:prstGeom prst="rect">
            <a:avLst/>
          </a:prstGeom>
          <a:noFill/>
        </p:spPr>
        <p:txBody>
          <a:bodyPr wrap="none" rtlCol="0">
            <a:spAutoFit/>
          </a:bodyPr>
          <a:lstStyle/>
          <a:p>
            <a:r>
              <a:rPr lang="en-US" b="1" dirty="0" smtClean="0">
                <a:solidFill>
                  <a:schemeClr val="bg1"/>
                </a:solidFill>
              </a:rPr>
              <a:t>0</a:t>
            </a:r>
            <a:endParaRPr lang="en-US" b="1" dirty="0">
              <a:solidFill>
                <a:schemeClr val="bg1"/>
              </a:solidFill>
            </a:endParaRPr>
          </a:p>
        </p:txBody>
      </p:sp>
      <p:sp>
        <p:nvSpPr>
          <p:cNvPr id="35" name="TextBox 34"/>
          <p:cNvSpPr txBox="1"/>
          <p:nvPr/>
        </p:nvSpPr>
        <p:spPr>
          <a:xfrm>
            <a:off x="4099858" y="5421868"/>
            <a:ext cx="301660" cy="369332"/>
          </a:xfrm>
          <a:prstGeom prst="rect">
            <a:avLst/>
          </a:prstGeom>
          <a:noFill/>
        </p:spPr>
        <p:txBody>
          <a:bodyPr wrap="none" rtlCol="0">
            <a:spAutoFit/>
          </a:bodyPr>
          <a:lstStyle/>
          <a:p>
            <a:r>
              <a:rPr lang="en-US" b="1" dirty="0" smtClean="0">
                <a:solidFill>
                  <a:schemeClr val="bg1"/>
                </a:solidFill>
              </a:rPr>
              <a:t>0</a:t>
            </a:r>
            <a:endParaRPr lang="en-US" b="1" dirty="0">
              <a:solidFill>
                <a:schemeClr val="bg1"/>
              </a:solidFill>
            </a:endParaRPr>
          </a:p>
        </p:txBody>
      </p:sp>
      <p:sp>
        <p:nvSpPr>
          <p:cNvPr id="36" name="TextBox 35"/>
          <p:cNvSpPr txBox="1"/>
          <p:nvPr/>
        </p:nvSpPr>
        <p:spPr>
          <a:xfrm>
            <a:off x="5921154" y="1925348"/>
            <a:ext cx="301660" cy="369332"/>
          </a:xfrm>
          <a:prstGeom prst="rect">
            <a:avLst/>
          </a:prstGeom>
          <a:noFill/>
        </p:spPr>
        <p:txBody>
          <a:bodyPr wrap="none" rtlCol="0">
            <a:spAutoFit/>
          </a:bodyPr>
          <a:lstStyle/>
          <a:p>
            <a:r>
              <a:rPr lang="en-US" b="1" dirty="0" smtClean="0">
                <a:solidFill>
                  <a:schemeClr val="bg1"/>
                </a:solidFill>
              </a:rPr>
              <a:t>0</a:t>
            </a:r>
            <a:endParaRPr lang="en-US" b="1" dirty="0">
              <a:solidFill>
                <a:schemeClr val="bg1"/>
              </a:solidFill>
            </a:endParaRPr>
          </a:p>
        </p:txBody>
      </p:sp>
      <p:sp>
        <p:nvSpPr>
          <p:cNvPr id="38" name="TextBox 37"/>
          <p:cNvSpPr txBox="1"/>
          <p:nvPr/>
        </p:nvSpPr>
        <p:spPr>
          <a:xfrm>
            <a:off x="2439597" y="3468513"/>
            <a:ext cx="301660" cy="369332"/>
          </a:xfrm>
          <a:prstGeom prst="rect">
            <a:avLst/>
          </a:prstGeom>
          <a:noFill/>
        </p:spPr>
        <p:txBody>
          <a:bodyPr wrap="none" rtlCol="0">
            <a:spAutoFit/>
          </a:bodyPr>
          <a:lstStyle/>
          <a:p>
            <a:r>
              <a:rPr lang="en-US" b="1" dirty="0" smtClean="0">
                <a:solidFill>
                  <a:schemeClr val="bg1"/>
                </a:solidFill>
              </a:rPr>
              <a:t>0</a:t>
            </a:r>
            <a:endParaRPr lang="en-US" b="1" dirty="0">
              <a:solidFill>
                <a:schemeClr val="bg1"/>
              </a:solidFill>
            </a:endParaRPr>
          </a:p>
        </p:txBody>
      </p:sp>
      <p:sp>
        <p:nvSpPr>
          <p:cNvPr id="41" name="TextBox 40"/>
          <p:cNvSpPr txBox="1"/>
          <p:nvPr/>
        </p:nvSpPr>
        <p:spPr>
          <a:xfrm>
            <a:off x="2867288" y="1966863"/>
            <a:ext cx="301660" cy="369332"/>
          </a:xfrm>
          <a:prstGeom prst="rect">
            <a:avLst/>
          </a:prstGeom>
          <a:noFill/>
        </p:spPr>
        <p:txBody>
          <a:bodyPr wrap="none" rtlCol="0">
            <a:spAutoFit/>
          </a:bodyPr>
          <a:lstStyle/>
          <a:p>
            <a:r>
              <a:rPr lang="en-US" b="1" dirty="0" smtClean="0">
                <a:solidFill>
                  <a:schemeClr val="bg1"/>
                </a:solidFill>
              </a:rPr>
              <a:t>0</a:t>
            </a:r>
            <a:endParaRPr lang="en-US" b="1" dirty="0">
              <a:solidFill>
                <a:schemeClr val="bg1"/>
              </a:solidFill>
            </a:endParaRPr>
          </a:p>
        </p:txBody>
      </p:sp>
      <p:sp>
        <p:nvSpPr>
          <p:cNvPr id="42" name="TextBox 41"/>
          <p:cNvSpPr txBox="1"/>
          <p:nvPr/>
        </p:nvSpPr>
        <p:spPr>
          <a:xfrm>
            <a:off x="5183170" y="1989272"/>
            <a:ext cx="301660" cy="369332"/>
          </a:xfrm>
          <a:prstGeom prst="rect">
            <a:avLst/>
          </a:prstGeom>
          <a:noFill/>
        </p:spPr>
        <p:txBody>
          <a:bodyPr wrap="none" rtlCol="0">
            <a:spAutoFit/>
          </a:bodyPr>
          <a:lstStyle/>
          <a:p>
            <a:r>
              <a:rPr lang="en-US" b="1" dirty="0" smtClean="0">
                <a:solidFill>
                  <a:schemeClr val="bg1"/>
                </a:solidFill>
              </a:rPr>
              <a:t>0</a:t>
            </a:r>
            <a:endParaRPr lang="en-US" b="1" dirty="0">
              <a:solidFill>
                <a:schemeClr val="bg1"/>
              </a:solidFill>
            </a:endParaRPr>
          </a:p>
        </p:txBody>
      </p:sp>
      <p:sp>
        <p:nvSpPr>
          <p:cNvPr id="43" name="TextBox 42"/>
          <p:cNvSpPr txBox="1"/>
          <p:nvPr/>
        </p:nvSpPr>
        <p:spPr>
          <a:xfrm>
            <a:off x="3949028" y="1864374"/>
            <a:ext cx="301660" cy="369332"/>
          </a:xfrm>
          <a:prstGeom prst="rect">
            <a:avLst/>
          </a:prstGeom>
          <a:noFill/>
        </p:spPr>
        <p:txBody>
          <a:bodyPr wrap="none" rtlCol="0">
            <a:spAutoFit/>
          </a:bodyPr>
          <a:lstStyle/>
          <a:p>
            <a:r>
              <a:rPr lang="en-US" b="1" dirty="0">
                <a:solidFill>
                  <a:schemeClr val="bg1"/>
                </a:solidFill>
              </a:rPr>
              <a:t>2</a:t>
            </a:r>
          </a:p>
        </p:txBody>
      </p:sp>
      <p:sp>
        <p:nvSpPr>
          <p:cNvPr id="44" name="TextBox 43"/>
          <p:cNvSpPr txBox="1"/>
          <p:nvPr/>
        </p:nvSpPr>
        <p:spPr>
          <a:xfrm>
            <a:off x="3130251" y="1994363"/>
            <a:ext cx="301660" cy="369332"/>
          </a:xfrm>
          <a:prstGeom prst="rect">
            <a:avLst/>
          </a:prstGeom>
          <a:noFill/>
        </p:spPr>
        <p:txBody>
          <a:bodyPr wrap="none" rtlCol="0">
            <a:spAutoFit/>
          </a:bodyPr>
          <a:lstStyle/>
          <a:p>
            <a:r>
              <a:rPr lang="en-US" b="1" dirty="0">
                <a:solidFill>
                  <a:schemeClr val="bg1"/>
                </a:solidFill>
              </a:rPr>
              <a:t>2</a:t>
            </a:r>
          </a:p>
        </p:txBody>
      </p:sp>
      <p:sp>
        <p:nvSpPr>
          <p:cNvPr id="45" name="TextBox 44"/>
          <p:cNvSpPr txBox="1"/>
          <p:nvPr/>
        </p:nvSpPr>
        <p:spPr>
          <a:xfrm>
            <a:off x="6651813" y="2964329"/>
            <a:ext cx="301660" cy="369332"/>
          </a:xfrm>
          <a:prstGeom prst="rect">
            <a:avLst/>
          </a:prstGeom>
          <a:noFill/>
        </p:spPr>
        <p:txBody>
          <a:bodyPr wrap="none" rtlCol="0">
            <a:spAutoFit/>
          </a:bodyPr>
          <a:lstStyle/>
          <a:p>
            <a:r>
              <a:rPr lang="en-US" b="1" dirty="0">
                <a:solidFill>
                  <a:schemeClr val="bg1"/>
                </a:solidFill>
              </a:rPr>
              <a:t>2</a:t>
            </a:r>
          </a:p>
        </p:txBody>
      </p:sp>
      <p:sp>
        <p:nvSpPr>
          <p:cNvPr id="46" name="TextBox 45"/>
          <p:cNvSpPr txBox="1"/>
          <p:nvPr/>
        </p:nvSpPr>
        <p:spPr>
          <a:xfrm>
            <a:off x="5347448" y="5126317"/>
            <a:ext cx="301660" cy="369332"/>
          </a:xfrm>
          <a:prstGeom prst="rect">
            <a:avLst/>
          </a:prstGeom>
          <a:noFill/>
        </p:spPr>
        <p:txBody>
          <a:bodyPr wrap="none" rtlCol="0">
            <a:spAutoFit/>
          </a:bodyPr>
          <a:lstStyle/>
          <a:p>
            <a:r>
              <a:rPr lang="en-US" b="1" dirty="0">
                <a:solidFill>
                  <a:schemeClr val="bg1"/>
                </a:solidFill>
              </a:rPr>
              <a:t>2</a:t>
            </a:r>
          </a:p>
        </p:txBody>
      </p:sp>
    </p:spTree>
    <p:extLst>
      <p:ext uri="{BB962C8B-B14F-4D97-AF65-F5344CB8AC3E}">
        <p14:creationId xmlns:p14="http://schemas.microsoft.com/office/powerpoint/2010/main" val="205425113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p_fig_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19639"/>
            <a:ext cx="6019800" cy="4879542"/>
          </a:xfrm>
          <a:prstGeom prst="rect">
            <a:avLst/>
          </a:prstGeom>
        </p:spPr>
      </p:pic>
      <p:sp>
        <p:nvSpPr>
          <p:cNvPr id="3" name="TextBox 2"/>
          <p:cNvSpPr txBox="1"/>
          <p:nvPr/>
        </p:nvSpPr>
        <p:spPr>
          <a:xfrm>
            <a:off x="817684" y="266700"/>
            <a:ext cx="7513516" cy="461665"/>
          </a:xfrm>
          <a:prstGeom prst="rect">
            <a:avLst/>
          </a:prstGeom>
          <a:noFill/>
        </p:spPr>
        <p:txBody>
          <a:bodyPr wrap="square" rtlCol="0">
            <a:spAutoFit/>
          </a:bodyPr>
          <a:lstStyle/>
          <a:p>
            <a:r>
              <a:rPr lang="en-US" sz="2400" dirty="0" smtClean="0">
                <a:solidFill>
                  <a:srgbClr val="000090"/>
                </a:solidFill>
              </a:rPr>
              <a:t>Impacts of </a:t>
            </a:r>
            <a:r>
              <a:rPr lang="en-US" sz="2400" dirty="0" err="1" smtClean="0">
                <a:solidFill>
                  <a:srgbClr val="000090"/>
                </a:solidFill>
              </a:rPr>
              <a:t>dropsondes</a:t>
            </a:r>
            <a:r>
              <a:rPr lang="en-US" sz="2400" dirty="0" smtClean="0">
                <a:solidFill>
                  <a:srgbClr val="000090"/>
                </a:solidFill>
              </a:rPr>
              <a:t> on 500 </a:t>
            </a:r>
            <a:r>
              <a:rPr lang="en-US" sz="2400" dirty="0" err="1" smtClean="0">
                <a:solidFill>
                  <a:srgbClr val="000090"/>
                </a:solidFill>
              </a:rPr>
              <a:t>hPa</a:t>
            </a:r>
            <a:r>
              <a:rPr lang="en-US" sz="2400" dirty="0" smtClean="0">
                <a:solidFill>
                  <a:srgbClr val="000090"/>
                </a:solidFill>
              </a:rPr>
              <a:t>  analysis and forecasts:</a:t>
            </a:r>
            <a:endParaRPr lang="en-US" sz="2400" dirty="0">
              <a:solidFill>
                <a:srgbClr val="000090"/>
              </a:solidFill>
            </a:endParaRPr>
          </a:p>
        </p:txBody>
      </p:sp>
      <p:sp>
        <p:nvSpPr>
          <p:cNvPr id="4" name="TextBox 3"/>
          <p:cNvSpPr txBox="1"/>
          <p:nvPr/>
        </p:nvSpPr>
        <p:spPr>
          <a:xfrm>
            <a:off x="2692400" y="5935990"/>
            <a:ext cx="3657600" cy="523220"/>
          </a:xfrm>
          <a:prstGeom prst="rect">
            <a:avLst/>
          </a:prstGeom>
          <a:noFill/>
        </p:spPr>
        <p:txBody>
          <a:bodyPr wrap="square" rtlCol="0">
            <a:spAutoFit/>
          </a:bodyPr>
          <a:lstStyle/>
          <a:p>
            <a:r>
              <a:rPr lang="en-US" sz="2800" dirty="0" smtClean="0">
                <a:solidFill>
                  <a:srgbClr val="FF0000"/>
                </a:solidFill>
              </a:rPr>
              <a:t>Tune-in Next Week!</a:t>
            </a:r>
            <a:endParaRPr lang="en-US" sz="2800" dirty="0">
              <a:solidFill>
                <a:srgbClr val="FF0000"/>
              </a:solidFill>
            </a:endParaRPr>
          </a:p>
        </p:txBody>
      </p:sp>
    </p:spTree>
    <p:extLst>
      <p:ext uri="{BB962C8B-B14F-4D97-AF65-F5344CB8AC3E}">
        <p14:creationId xmlns:p14="http://schemas.microsoft.com/office/powerpoint/2010/main" val="200440325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20%"/>
          <p:cNvSpPr>
            <a:spLocks noChangeArrowheads="1"/>
          </p:cNvSpPr>
          <p:nvPr/>
        </p:nvSpPr>
        <p:spPr bwMode="auto">
          <a:xfrm>
            <a:off x="3090863" y="1331913"/>
            <a:ext cx="1754187" cy="4383087"/>
          </a:xfrm>
          <a:prstGeom prst="rect">
            <a:avLst/>
          </a:prstGeom>
          <a:pattFill prst="pct20">
            <a:fgClr>
              <a:schemeClr val="tx1"/>
            </a:fgClr>
            <a:bgClr>
              <a:srgbClr val="FFFFFF"/>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p>
        </p:txBody>
      </p:sp>
      <p:grpSp>
        <p:nvGrpSpPr>
          <p:cNvPr id="126978" name="Group 3"/>
          <p:cNvGrpSpPr>
            <a:grpSpLocks/>
          </p:cNvGrpSpPr>
          <p:nvPr/>
        </p:nvGrpSpPr>
        <p:grpSpPr bwMode="auto">
          <a:xfrm>
            <a:off x="1085850" y="2819400"/>
            <a:ext cx="7677150" cy="552450"/>
            <a:chOff x="186" y="1769"/>
            <a:chExt cx="5356" cy="395"/>
          </a:xfrm>
        </p:grpSpPr>
        <p:grpSp>
          <p:nvGrpSpPr>
            <p:cNvPr id="126994" name="Group 4"/>
            <p:cNvGrpSpPr>
              <a:grpSpLocks/>
            </p:cNvGrpSpPr>
            <p:nvPr/>
          </p:nvGrpSpPr>
          <p:grpSpPr bwMode="auto">
            <a:xfrm>
              <a:off x="186" y="1769"/>
              <a:ext cx="5356" cy="142"/>
              <a:chOff x="104" y="1784"/>
              <a:chExt cx="5356" cy="142"/>
            </a:xfrm>
          </p:grpSpPr>
          <p:sp>
            <p:nvSpPr>
              <p:cNvPr id="37893" name="Line 5"/>
              <p:cNvSpPr>
                <a:spLocks noChangeShapeType="1"/>
              </p:cNvSpPr>
              <p:nvPr/>
            </p:nvSpPr>
            <p:spPr bwMode="auto">
              <a:xfrm flipV="1">
                <a:off x="104" y="1856"/>
                <a:ext cx="5356" cy="0"/>
              </a:xfrm>
              <a:prstGeom prst="line">
                <a:avLst/>
              </a:prstGeom>
              <a:noFill/>
              <a:ln w="76200">
                <a:solidFill>
                  <a:srgbClr val="CC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894" name="Line 6"/>
              <p:cNvSpPr>
                <a:spLocks noChangeShapeType="1"/>
              </p:cNvSpPr>
              <p:nvPr/>
            </p:nvSpPr>
            <p:spPr bwMode="auto">
              <a:xfrm>
                <a:off x="481" y="1784"/>
                <a:ext cx="0" cy="142"/>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895" name="Line 7"/>
              <p:cNvSpPr>
                <a:spLocks noChangeShapeType="1"/>
              </p:cNvSpPr>
              <p:nvPr/>
            </p:nvSpPr>
            <p:spPr bwMode="auto">
              <a:xfrm>
                <a:off x="2462" y="1784"/>
                <a:ext cx="0" cy="142"/>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896" name="Line 8"/>
              <p:cNvSpPr>
                <a:spLocks noChangeShapeType="1"/>
              </p:cNvSpPr>
              <p:nvPr/>
            </p:nvSpPr>
            <p:spPr bwMode="auto">
              <a:xfrm>
                <a:off x="4444" y="1784"/>
                <a:ext cx="0" cy="142"/>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37897" name="Text Box 9"/>
            <p:cNvSpPr txBox="1">
              <a:spLocks noChangeArrowheads="1"/>
            </p:cNvSpPr>
            <p:nvPr/>
          </p:nvSpPr>
          <p:spPr bwMode="auto">
            <a:xfrm>
              <a:off x="470" y="1902"/>
              <a:ext cx="4820"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CC0000"/>
                  </a:solidFill>
                </a:rPr>
                <a:t>1                                         10                                        100        km</a:t>
              </a:r>
            </a:p>
          </p:txBody>
        </p:sp>
      </p:grpSp>
      <p:grpSp>
        <p:nvGrpSpPr>
          <p:cNvPr id="126979" name="Group 10"/>
          <p:cNvGrpSpPr>
            <a:grpSpLocks/>
          </p:cNvGrpSpPr>
          <p:nvPr/>
        </p:nvGrpSpPr>
        <p:grpSpPr bwMode="auto">
          <a:xfrm>
            <a:off x="1066800" y="3835400"/>
            <a:ext cx="7718425" cy="1616075"/>
            <a:chOff x="196" y="2283"/>
            <a:chExt cx="5302" cy="1156"/>
          </a:xfrm>
        </p:grpSpPr>
        <p:sp>
          <p:nvSpPr>
            <p:cNvPr id="37899" name="Line 11"/>
            <p:cNvSpPr>
              <a:spLocks noChangeShapeType="1"/>
            </p:cNvSpPr>
            <p:nvPr/>
          </p:nvSpPr>
          <p:spPr bwMode="auto">
            <a:xfrm>
              <a:off x="3131" y="2512"/>
              <a:ext cx="2367" cy="7"/>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900" name="Line 12"/>
            <p:cNvSpPr>
              <a:spLocks noChangeShapeType="1"/>
            </p:cNvSpPr>
            <p:nvPr/>
          </p:nvSpPr>
          <p:spPr bwMode="auto">
            <a:xfrm flipH="1">
              <a:off x="239" y="2958"/>
              <a:ext cx="1037" cy="1"/>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901" name="Line 13"/>
            <p:cNvSpPr>
              <a:spLocks noChangeShapeType="1"/>
            </p:cNvSpPr>
            <p:nvPr/>
          </p:nvSpPr>
          <p:spPr bwMode="auto">
            <a:xfrm>
              <a:off x="1748" y="3402"/>
              <a:ext cx="3750" cy="8"/>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902" name="Line 14"/>
            <p:cNvSpPr>
              <a:spLocks noChangeShapeType="1"/>
            </p:cNvSpPr>
            <p:nvPr/>
          </p:nvSpPr>
          <p:spPr bwMode="auto">
            <a:xfrm flipH="1" flipV="1">
              <a:off x="239" y="3402"/>
              <a:ext cx="759" cy="8"/>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903" name="Line 15"/>
            <p:cNvSpPr>
              <a:spLocks noChangeShapeType="1"/>
            </p:cNvSpPr>
            <p:nvPr/>
          </p:nvSpPr>
          <p:spPr bwMode="auto">
            <a:xfrm>
              <a:off x="2555" y="2960"/>
              <a:ext cx="2943" cy="0"/>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904" name="Line 16"/>
            <p:cNvSpPr>
              <a:spLocks noChangeShapeType="1"/>
            </p:cNvSpPr>
            <p:nvPr/>
          </p:nvSpPr>
          <p:spPr bwMode="auto">
            <a:xfrm flipH="1">
              <a:off x="239" y="2515"/>
              <a:ext cx="1361" cy="1"/>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7905" name="Text Box 17"/>
            <p:cNvSpPr txBox="1">
              <a:spLocks noChangeArrowheads="1"/>
            </p:cNvSpPr>
            <p:nvPr/>
          </p:nvSpPr>
          <p:spPr bwMode="auto">
            <a:xfrm>
              <a:off x="3336" y="2292"/>
              <a:ext cx="1977"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Cumulus Parameterization</a:t>
              </a:r>
            </a:p>
          </p:txBody>
        </p:sp>
        <p:sp>
          <p:nvSpPr>
            <p:cNvPr id="37906" name="Text Box 18"/>
            <p:cNvSpPr txBox="1">
              <a:spLocks noChangeArrowheads="1"/>
            </p:cNvSpPr>
            <p:nvPr/>
          </p:nvSpPr>
          <p:spPr bwMode="auto">
            <a:xfrm>
              <a:off x="196" y="2283"/>
              <a:ext cx="1654"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Resolved  Convection</a:t>
              </a:r>
            </a:p>
          </p:txBody>
        </p:sp>
        <p:sp>
          <p:nvSpPr>
            <p:cNvPr id="37907" name="Text Box 19"/>
            <p:cNvSpPr txBox="1">
              <a:spLocks noChangeArrowheads="1"/>
            </p:cNvSpPr>
            <p:nvPr/>
          </p:nvSpPr>
          <p:spPr bwMode="auto">
            <a:xfrm>
              <a:off x="421" y="3174"/>
              <a:ext cx="42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LES</a:t>
              </a:r>
            </a:p>
          </p:txBody>
        </p:sp>
        <p:sp>
          <p:nvSpPr>
            <p:cNvPr id="37908" name="Text Box 20"/>
            <p:cNvSpPr txBox="1">
              <a:spLocks noChangeArrowheads="1"/>
            </p:cNvSpPr>
            <p:nvPr/>
          </p:nvSpPr>
          <p:spPr bwMode="auto">
            <a:xfrm>
              <a:off x="2827" y="3177"/>
              <a:ext cx="1652"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PBL Parameterization</a:t>
              </a:r>
            </a:p>
          </p:txBody>
        </p:sp>
        <p:sp>
          <p:nvSpPr>
            <p:cNvPr id="37909" name="Text Box 21"/>
            <p:cNvSpPr txBox="1">
              <a:spLocks noChangeArrowheads="1"/>
            </p:cNvSpPr>
            <p:nvPr/>
          </p:nvSpPr>
          <p:spPr bwMode="auto">
            <a:xfrm>
              <a:off x="3274" y="2730"/>
              <a:ext cx="1675"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Two Stream Radiation</a:t>
              </a:r>
            </a:p>
          </p:txBody>
        </p:sp>
        <p:sp>
          <p:nvSpPr>
            <p:cNvPr id="37910" name="Text Box 22"/>
            <p:cNvSpPr txBox="1">
              <a:spLocks noChangeArrowheads="1"/>
            </p:cNvSpPr>
            <p:nvPr/>
          </p:nvSpPr>
          <p:spPr bwMode="auto">
            <a:xfrm>
              <a:off x="302" y="2717"/>
              <a:ext cx="1086"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t>3-D Radiation</a:t>
              </a:r>
            </a:p>
          </p:txBody>
        </p:sp>
      </p:grpSp>
      <p:sp>
        <p:nvSpPr>
          <p:cNvPr id="37911" name="Text Box 23"/>
          <p:cNvSpPr txBox="1">
            <a:spLocks noChangeArrowheads="1"/>
          </p:cNvSpPr>
          <p:nvPr/>
        </p:nvSpPr>
        <p:spPr bwMode="auto">
          <a:xfrm>
            <a:off x="1219200" y="352425"/>
            <a:ext cx="7086600" cy="561975"/>
          </a:xfrm>
          <a:prstGeom prst="rect">
            <a:avLst/>
          </a:prstGeom>
          <a:noFill/>
          <a:ln w="12700">
            <a:solidFill>
              <a:srgbClr val="99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solidFill>
                  <a:srgbClr val="000066"/>
                </a:solidFill>
              </a:rPr>
              <a:t>Model Physics in High Resolution NWP</a:t>
            </a:r>
          </a:p>
        </p:txBody>
      </p:sp>
      <p:sp>
        <p:nvSpPr>
          <p:cNvPr id="37912" name="Text Box 24"/>
          <p:cNvSpPr txBox="1">
            <a:spLocks noChangeArrowheads="1"/>
          </p:cNvSpPr>
          <p:nvPr/>
        </p:nvSpPr>
        <p:spPr bwMode="auto">
          <a:xfrm>
            <a:off x="2940050" y="1728788"/>
            <a:ext cx="2062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a:t>Physics</a:t>
            </a:r>
          </a:p>
          <a:p>
            <a:pPr algn="ctr">
              <a:defRPr/>
            </a:pPr>
            <a:r>
              <a:rPr lang="ja-JP" altLang="en-US" sz="2000">
                <a:latin typeface="Arial"/>
              </a:rPr>
              <a:t>“</a:t>
            </a:r>
            <a:r>
              <a:rPr lang="en-US" sz="2000"/>
              <a:t>No Man</a:t>
            </a:r>
            <a:r>
              <a:rPr lang="ja-JP" altLang="en-US" sz="2000">
                <a:latin typeface="Arial"/>
              </a:rPr>
              <a:t>’</a:t>
            </a:r>
            <a:r>
              <a:rPr lang="en-US" sz="2000"/>
              <a:t>s Land</a:t>
            </a:r>
            <a:r>
              <a:rPr lang="ja-JP" altLang="en-US" sz="2000">
                <a:latin typeface="Arial"/>
              </a:rPr>
              <a:t>”</a:t>
            </a:r>
            <a:endParaRPr lang="en-US" sz="2000"/>
          </a:p>
        </p:txBody>
      </p:sp>
    </p:spTree>
    <p:extLst>
      <p:ext uri="{BB962C8B-B14F-4D97-AF65-F5344CB8AC3E}">
        <p14:creationId xmlns:p14="http://schemas.microsoft.com/office/powerpoint/2010/main" val="1655326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52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muh_neprob_75.0_f013-f036_CONUS_2015071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380" y="1027191"/>
            <a:ext cx="6950480" cy="4865336"/>
          </a:xfrm>
          <a:prstGeom prst="rect">
            <a:avLst/>
          </a:prstGeom>
        </p:spPr>
      </p:pic>
      <p:sp>
        <p:nvSpPr>
          <p:cNvPr id="3" name="TextBox 2"/>
          <p:cNvSpPr txBox="1"/>
          <p:nvPr/>
        </p:nvSpPr>
        <p:spPr>
          <a:xfrm>
            <a:off x="3550025" y="164812"/>
            <a:ext cx="2062425" cy="646331"/>
          </a:xfrm>
          <a:prstGeom prst="rect">
            <a:avLst/>
          </a:prstGeom>
          <a:noFill/>
        </p:spPr>
        <p:txBody>
          <a:bodyPr wrap="square" rtlCol="0">
            <a:spAutoFit/>
          </a:bodyPr>
          <a:lstStyle/>
          <a:p>
            <a:r>
              <a:rPr lang="en-US" sz="3600" b="1" dirty="0" smtClean="0">
                <a:solidFill>
                  <a:srgbClr val="FF0000"/>
                </a:solidFill>
              </a:rPr>
              <a:t>07/1</a:t>
            </a:r>
            <a:r>
              <a:rPr lang="en-US" sz="3600" b="1" dirty="0">
                <a:solidFill>
                  <a:srgbClr val="FF0000"/>
                </a:solidFill>
              </a:rPr>
              <a:t>3</a:t>
            </a:r>
            <a:r>
              <a:rPr lang="en-US" sz="3600" b="1" dirty="0" smtClean="0">
                <a:solidFill>
                  <a:srgbClr val="FF0000"/>
                </a:solidFill>
              </a:rPr>
              <a:t>/15</a:t>
            </a:r>
            <a:endParaRPr lang="en-US" sz="3600" b="1" dirty="0">
              <a:solidFill>
                <a:srgbClr val="FF0000"/>
              </a:solidFill>
            </a:endParaRPr>
          </a:p>
        </p:txBody>
      </p:sp>
    </p:spTree>
    <p:extLst>
      <p:ext uri="{BB962C8B-B14F-4D97-AF65-F5344CB8AC3E}">
        <p14:creationId xmlns:p14="http://schemas.microsoft.com/office/powerpoint/2010/main" val="233650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374</TotalTime>
  <Words>2159</Words>
  <Application>Microsoft Macintosh PowerPoint</Application>
  <PresentationFormat>On-screen Show (4:3)</PresentationFormat>
  <Paragraphs>391</Paragraphs>
  <Slides>78</Slides>
  <Notes>23</Notes>
  <HiddenSlides>0</HiddenSlides>
  <MMClips>1</MMClips>
  <ScaleCrop>false</ScaleCrop>
  <HeadingPairs>
    <vt:vector size="8" baseType="variant">
      <vt:variant>
        <vt:lpstr>Theme</vt:lpstr>
      </vt:variant>
      <vt:variant>
        <vt:i4>1</vt:i4>
      </vt:variant>
      <vt:variant>
        <vt:lpstr>Links</vt:lpstr>
      </vt:variant>
      <vt:variant>
        <vt:i4>3</vt:i4>
      </vt:variant>
      <vt:variant>
        <vt:lpstr>Embedded OLE Servers</vt:lpstr>
      </vt:variant>
      <vt:variant>
        <vt:i4>3</vt:i4>
      </vt:variant>
      <vt:variant>
        <vt:lpstr>Slide Titles</vt:lpstr>
      </vt:variant>
      <vt:variant>
        <vt:i4>78</vt:i4>
      </vt:variant>
    </vt:vector>
  </HeadingPairs>
  <TitlesOfParts>
    <vt:vector size="85" baseType="lpstr">
      <vt:lpstr>Office Theme</vt:lpstr>
      <vt:lpstr>???</vt:lpstr>
      <vt:lpstr>apricot:weisman:Acorn:MPEX_DUMPSTER:MPEX_Dropsonde_Proposal__020412.doc!OLE_LINK1</vt:lpstr>
      <vt:lpstr>???</vt:lpstr>
      <vt:lpstr>Equation</vt:lpstr>
      <vt:lpstr>Photo Editor Photo</vt:lpstr>
      <vt:lpstr>MathType 6.0 Equation</vt:lpstr>
      <vt:lpstr>PowerPoint Presentation</vt:lpstr>
      <vt:lpstr>PowerPoint Presentation</vt:lpstr>
      <vt:lpstr>PowerPoint Presentation</vt:lpstr>
      <vt:lpstr>PowerPoint Presentation</vt:lpstr>
      <vt:lpstr>PowerPoint Presentation</vt:lpstr>
      <vt:lpstr>PowerPoint Presentation</vt:lpstr>
      <vt:lpstr>Long-time Behavior of MCSs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GFSANL and Dropsonde θe at 1200 UTC</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 Weisman</dc:creator>
  <cp:lastModifiedBy>Morris Weisman</cp:lastModifiedBy>
  <cp:revision>20</cp:revision>
  <dcterms:created xsi:type="dcterms:W3CDTF">2017-11-22T22:10:09Z</dcterms:created>
  <dcterms:modified xsi:type="dcterms:W3CDTF">2017-11-29T17:10:45Z</dcterms:modified>
</cp:coreProperties>
</file>