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7.xml" ContentType="application/vnd.openxmlformats-officedocument.presentationml.notesSlide+xml"/>
  <Override PartName="/ppt/embeddings/oleObject29.bin" ContentType="application/vnd.openxmlformats-officedocument.oleObject"/>
  <Override PartName="/ppt/notesSlides/notesSlide8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notesSlides/notesSlide9.xml" ContentType="application/vnd.openxmlformats-officedocument.presentationml.notesSlide+xml"/>
  <Override PartName="/ppt/embeddings/oleObject50.bin" ContentType="application/vnd.openxmlformats-officedocument.oleObject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24" r:id="rId2"/>
    <p:sldId id="265" r:id="rId3"/>
    <p:sldId id="325" r:id="rId4"/>
    <p:sldId id="266" r:id="rId5"/>
    <p:sldId id="267" r:id="rId6"/>
    <p:sldId id="326" r:id="rId7"/>
    <p:sldId id="279" r:id="rId8"/>
    <p:sldId id="299" r:id="rId9"/>
    <p:sldId id="273" r:id="rId10"/>
    <p:sldId id="284" r:id="rId11"/>
    <p:sldId id="300" r:id="rId12"/>
    <p:sldId id="298" r:id="rId13"/>
    <p:sldId id="286" r:id="rId14"/>
    <p:sldId id="295" r:id="rId15"/>
    <p:sldId id="302" r:id="rId16"/>
    <p:sldId id="275" r:id="rId17"/>
    <p:sldId id="276" r:id="rId18"/>
    <p:sldId id="277" r:id="rId19"/>
    <p:sldId id="331" r:id="rId20"/>
    <p:sldId id="306" r:id="rId21"/>
    <p:sldId id="305" r:id="rId22"/>
    <p:sldId id="312" r:id="rId23"/>
    <p:sldId id="313" r:id="rId24"/>
    <p:sldId id="315" r:id="rId25"/>
    <p:sldId id="258" r:id="rId26"/>
    <p:sldId id="259" r:id="rId27"/>
    <p:sldId id="260" r:id="rId28"/>
    <p:sldId id="311" r:id="rId29"/>
    <p:sldId id="318" r:id="rId30"/>
    <p:sldId id="319" r:id="rId31"/>
    <p:sldId id="332" r:id="rId32"/>
    <p:sldId id="322" r:id="rId33"/>
    <p:sldId id="333" r:id="rId34"/>
    <p:sldId id="334" r:id="rId35"/>
    <p:sldId id="335" r:id="rId36"/>
    <p:sldId id="329" r:id="rId37"/>
    <p:sldId id="261" r:id="rId38"/>
    <p:sldId id="321" r:id="rId39"/>
    <p:sldId id="330" r:id="rId40"/>
    <p:sldId id="271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664" y="-104"/>
      </p:cViewPr>
      <p:guideLst>
        <p:guide orient="horz" pos="2160"/>
        <p:guide pos="2880"/>
      </p:guideLst>
    </p:cSldViewPr>
  </p:slideViewPr>
  <p:sorterViewPr>
    <p:cViewPr>
      <p:scale>
        <a:sx n="66" d="100"/>
        <a:sy n="66" d="100"/>
      </p:scale>
      <p:origin x="0" y="4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image" Target="../media/image51.emf"/><Relationship Id="rId2" Type="http://schemas.openxmlformats.org/officeDocument/2006/relationships/image" Target="../media/image5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image" Target="../media/image55.emf"/><Relationship Id="rId2" Type="http://schemas.openxmlformats.org/officeDocument/2006/relationships/image" Target="../media/image57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3.emf"/><Relationship Id="rId1" Type="http://schemas.openxmlformats.org/officeDocument/2006/relationships/image" Target="../media/image55.emf"/><Relationship Id="rId2" Type="http://schemas.openxmlformats.org/officeDocument/2006/relationships/image" Target="../media/image57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42312-047E-FC49-83EA-A4CBFA8BA0A4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B904A-8C6B-3446-9F31-21EE53AC6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768965-146D-DF46-B5DA-525DEFF90F9E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90C178-1632-5446-B683-BE661B569D78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97C571-3C4C-C042-9650-AD8DFB8554C1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Placeholder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Placeholder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C4FD44-FB3C-3045-898E-3DC95ABC1160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4612CC-9B0C-754F-AE0E-B242E2074A6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6E32E6-09A6-9F41-A6EB-5992AECB109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EEB8430-631D-3D4B-BC89-2C1C16AB249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BBBE23-6098-054D-93DC-1BD7487E4B50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F0C5E3-8675-7346-97E2-E1B07A46B53E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1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9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5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7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80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1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6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3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4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9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4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B9A9E-829A-0047-90C6-9523932C4C01}" type="datetimeFigureOut">
              <a:rPr lang="en-US" smtClean="0"/>
              <a:t>9/13/17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54AA5-3DD7-D941-9E0F-516A70FCE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2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5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3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40.emf"/><Relationship Id="rId10" Type="http://schemas.openxmlformats.org/officeDocument/2006/relationships/oleObject" Target="../embeddings/oleObject21.bin"/><Relationship Id="rId11" Type="http://schemas.openxmlformats.org/officeDocument/2006/relationships/image" Target="../media/image4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oleObject" Target="../embeddings/oleObject22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25.bin"/><Relationship Id="rId11" Type="http://schemas.openxmlformats.org/officeDocument/2006/relationships/image" Target="../media/image4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8.png"/><Relationship Id="rId1" Type="http://schemas.microsoft.com/office/2007/relationships/media" Target="file://localhost/Volumes/Users/weisman/Desktop/Albany/2d12.avi" TargetMode="External"/><Relationship Id="rId2" Type="http://schemas.openxmlformats.org/officeDocument/2006/relationships/video" Target="file://localhost/Volumes/Users/weisman/Desktop/Albany/2d12.av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9.png"/><Relationship Id="rId1" Type="http://schemas.microsoft.com/office/2007/relationships/media" Target="file://localhost/Volumes/Users/weisman/Desktop/Albany/2d13.avi" TargetMode="External"/><Relationship Id="rId2" Type="http://schemas.openxmlformats.org/officeDocument/2006/relationships/video" Target="file://localhost/Volumes/Users/weisman/Desktop/Albany/2d13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50.png"/><Relationship Id="rId1" Type="http://schemas.microsoft.com/office/2007/relationships/media" Target="file://localhost/Volumes/Users/weisman/Desktop/Albany/2d14.avi" TargetMode="External"/><Relationship Id="rId2" Type="http://schemas.openxmlformats.org/officeDocument/2006/relationships/video" Target="file://localhost/Volumes/Users/weisman/Desktop/Albany/2d14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5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Volumes/Users/weisman/Desktop/Albany/cpsprd3m.avi" TargetMode="Externa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53.png"/><Relationship Id="rId7" Type="http://schemas.openxmlformats.org/officeDocument/2006/relationships/oleObject" Target="../embeddings/oleObject29.bin"/><Relationship Id="rId8" Type="http://schemas.openxmlformats.org/officeDocument/2006/relationships/image" Target="../media/image52.emf"/><Relationship Id="rId1" Type="http://schemas.openxmlformats.org/officeDocument/2006/relationships/vmlDrawing" Target="../drawings/vmlDrawing11.vml"/><Relationship Id="rId2" Type="http://schemas.microsoft.com/office/2007/relationships/media" Target="file://localhost/Volumes/Users/weisman/Desktop/Albany/cpsprd3m.av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54.png"/><Relationship Id="rId1" Type="http://schemas.microsoft.com/office/2007/relationships/media" Target="file://localhost/Volumes/Users/weisman/Desktop/Albany/cpshr2m.avi" TargetMode="External"/><Relationship Id="rId2" Type="http://schemas.openxmlformats.org/officeDocument/2006/relationships/video" Target="file://localhost/Volumes/Users/weisman/Desktop/Albany/cpshr2m.av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1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55.e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56.emf"/><Relationship Id="rId10" Type="http://schemas.openxmlformats.org/officeDocument/2006/relationships/oleObject" Target="../embeddings/oleObject33.bin"/><Relationship Id="rId11" Type="http://schemas.openxmlformats.org/officeDocument/2006/relationships/image" Target="../media/image5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5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emf"/><Relationship Id="rId12" Type="http://schemas.openxmlformats.org/officeDocument/2006/relationships/oleObject" Target="../embeddings/oleObject39.bin"/><Relationship Id="rId13" Type="http://schemas.openxmlformats.org/officeDocument/2006/relationships/image" Target="../media/image62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8.emf"/><Relationship Id="rId4" Type="http://schemas.openxmlformats.org/officeDocument/2006/relationships/oleObject" Target="../embeddings/oleObject35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57.e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60.emf"/><Relationship Id="rId10" Type="http://schemas.openxmlformats.org/officeDocument/2006/relationships/oleObject" Target="../embeddings/oleObject3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oleObject" Target="../embeddings/oleObject40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57.emf"/><Relationship Id="rId8" Type="http://schemas.openxmlformats.org/officeDocument/2006/relationships/oleObject" Target="../embeddings/oleObject42.bin"/><Relationship Id="rId9" Type="http://schemas.openxmlformats.org/officeDocument/2006/relationships/image" Target="../media/image61.emf"/><Relationship Id="rId10" Type="http://schemas.openxmlformats.org/officeDocument/2006/relationships/oleObject" Target="../embeddings/oleObject43.bin"/><Relationship Id="rId11" Type="http://schemas.openxmlformats.org/officeDocument/2006/relationships/image" Target="../media/image6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oleObject" Target="../embeddings/oleObject48.bin"/><Relationship Id="rId13" Type="http://schemas.openxmlformats.org/officeDocument/2006/relationships/image" Target="../media/image68.emf"/><Relationship Id="rId14" Type="http://schemas.openxmlformats.org/officeDocument/2006/relationships/oleObject" Target="../embeddings/oleObject49.bin"/><Relationship Id="rId15" Type="http://schemas.openxmlformats.org/officeDocument/2006/relationships/image" Target="../media/image6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8.emf"/><Relationship Id="rId4" Type="http://schemas.openxmlformats.org/officeDocument/2006/relationships/oleObject" Target="../embeddings/oleObject44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45.bin"/><Relationship Id="rId7" Type="http://schemas.openxmlformats.org/officeDocument/2006/relationships/image" Target="../media/image65.emf"/><Relationship Id="rId8" Type="http://schemas.openxmlformats.org/officeDocument/2006/relationships/oleObject" Target="../embeddings/oleObject46.bin"/><Relationship Id="rId9" Type="http://schemas.openxmlformats.org/officeDocument/2006/relationships/image" Target="../media/image66.emf"/><Relationship Id="rId10" Type="http://schemas.openxmlformats.org/officeDocument/2006/relationships/oleObject" Target="../embeddings/oleObject4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0.png"/><Relationship Id="rId5" Type="http://schemas.openxmlformats.org/officeDocument/2006/relationships/image" Target="../media/image71.tiff"/><Relationship Id="rId6" Type="http://schemas.openxmlformats.org/officeDocument/2006/relationships/image" Target="../media/image72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tiff"/><Relationship Id="rId3" Type="http://schemas.openxmlformats.org/officeDocument/2006/relationships/image" Target="../media/image77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oleObject" Target="../embeddings/oleObject50.bin"/><Relationship Id="rId5" Type="http://schemas.openxmlformats.org/officeDocument/2006/relationships/image" Target="../media/image7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2209800" y="914400"/>
          <a:ext cx="38544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7" name="Equation" r:id="rId3" imgW="1244600" imgH="393700" progId="Equation.DSMT4">
                  <p:embed/>
                </p:oleObj>
              </mc:Choice>
              <mc:Fallback>
                <p:oleObj name="Equation" r:id="rId3" imgW="1244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914400"/>
                        <a:ext cx="385445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0" name="Object 4"/>
          <p:cNvGraphicFramePr>
            <a:graphicFrameLocks noChangeAspect="1"/>
          </p:cNvGraphicFramePr>
          <p:nvPr/>
        </p:nvGraphicFramePr>
        <p:xfrm>
          <a:off x="5410200" y="2743200"/>
          <a:ext cx="2362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8" name="Equation" r:id="rId5" imgW="1092200" imgH="393700" progId="Equation.DSMT4">
                  <p:embed/>
                </p:oleObj>
              </mc:Choice>
              <mc:Fallback>
                <p:oleObj name="Equation" r:id="rId5" imgW="10922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743200"/>
                        <a:ext cx="2362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838200" y="304800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So, where does the buoyancy term come from?</a:t>
            </a:r>
          </a:p>
        </p:txBody>
      </p:sp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1143000" y="22098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>
                <a:solidFill>
                  <a:srgbClr val="0000FF"/>
                </a:solidFill>
              </a:rPr>
              <a:t>…linearize about a hydrostatic base state:</a:t>
            </a:r>
            <a:endParaRPr lang="en-US">
              <a:solidFill>
                <a:srgbClr val="0000FF"/>
              </a:solidFill>
            </a:endParaRPr>
          </a:p>
        </p:txBody>
      </p:sp>
      <p:graphicFrame>
        <p:nvGraphicFramePr>
          <p:cNvPr id="43013" name="Object 3"/>
          <p:cNvGraphicFramePr>
            <a:graphicFrameLocks noChangeAspect="1"/>
          </p:cNvGraphicFramePr>
          <p:nvPr/>
        </p:nvGraphicFramePr>
        <p:xfrm>
          <a:off x="1066800" y="2895600"/>
          <a:ext cx="17637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9" name="Equation" r:id="rId7" imgW="685800" imgH="177800" progId="Equation.DSMT4">
                  <p:embed/>
                </p:oleObj>
              </mc:Choice>
              <mc:Fallback>
                <p:oleObj name="Equation" r:id="rId7" imgW="6858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895600"/>
                        <a:ext cx="176371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4"/>
          <p:cNvGraphicFramePr>
            <a:graphicFrameLocks noChangeAspect="1"/>
          </p:cNvGraphicFramePr>
          <p:nvPr/>
        </p:nvGraphicFramePr>
        <p:xfrm>
          <a:off x="3352800" y="2895600"/>
          <a:ext cx="16589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0" name="Equation" r:id="rId9" imgW="711200" imgH="228600" progId="Equation.DSMT4">
                  <p:embed/>
                </p:oleObj>
              </mc:Choice>
              <mc:Fallback>
                <p:oleObj name="Equation" r:id="rId9" imgW="71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95600"/>
                        <a:ext cx="16589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5"/>
          <p:cNvGraphicFramePr>
            <a:graphicFrameLocks noChangeAspect="1"/>
          </p:cNvGraphicFramePr>
          <p:nvPr/>
        </p:nvGraphicFramePr>
        <p:xfrm>
          <a:off x="2743200" y="4191000"/>
          <a:ext cx="329882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1" name="Equation" r:id="rId11" imgW="1333500" imgH="431800" progId="Equation.DSMT4">
                  <p:embed/>
                </p:oleObj>
              </mc:Choice>
              <mc:Fallback>
                <p:oleObj name="Equation" r:id="rId11" imgW="1333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191000"/>
                        <a:ext cx="3298825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6"/>
          <p:cNvGraphicFramePr>
            <a:graphicFrameLocks noChangeAspect="1"/>
          </p:cNvGraphicFramePr>
          <p:nvPr/>
        </p:nvGraphicFramePr>
        <p:xfrm>
          <a:off x="2971800" y="5562600"/>
          <a:ext cx="2995613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2" name="Equation" r:id="rId13" imgW="1282700" imgH="419100" progId="Equation.DSMT4">
                  <p:embed/>
                </p:oleObj>
              </mc:Choice>
              <mc:Fallback>
                <p:oleObj name="Equation" r:id="rId13" imgW="1282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562600"/>
                        <a:ext cx="2995613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1371600" y="37338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>
                <a:solidFill>
                  <a:srgbClr val="0000FF"/>
                </a:solidFill>
              </a:rPr>
              <a:t>…final form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3018" name="TextBox 9"/>
          <p:cNvSpPr txBox="1">
            <a:spLocks noChangeArrowheads="1"/>
          </p:cNvSpPr>
          <p:nvPr/>
        </p:nvSpPr>
        <p:spPr bwMode="auto">
          <a:xfrm>
            <a:off x="1752600" y="53340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>
                <a:solidFill>
                  <a:srgbClr val="0000FF"/>
                </a:solidFill>
              </a:rPr>
              <a:t>…or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3019" name="TextBox 10"/>
          <p:cNvSpPr txBox="1">
            <a:spLocks noChangeArrowheads="1"/>
          </p:cNvSpPr>
          <p:nvPr/>
        </p:nvSpPr>
        <p:spPr bwMode="auto">
          <a:xfrm>
            <a:off x="6324600" y="44958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-precip loading</a:t>
            </a:r>
          </a:p>
        </p:txBody>
      </p:sp>
      <p:sp>
        <p:nvSpPr>
          <p:cNvPr id="43020" name="TextBox 15"/>
          <p:cNvSpPr txBox="1">
            <a:spLocks noChangeArrowheads="1"/>
          </p:cNvSpPr>
          <p:nvPr/>
        </p:nvSpPr>
        <p:spPr bwMode="auto">
          <a:xfrm>
            <a:off x="6400800" y="57912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-precip loading</a:t>
            </a:r>
          </a:p>
        </p:txBody>
      </p:sp>
    </p:spTree>
    <p:extLst>
      <p:ext uri="{BB962C8B-B14F-4D97-AF65-F5344CB8AC3E}">
        <p14:creationId xmlns:p14="http://schemas.microsoft.com/office/powerpoint/2010/main" val="268546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5f0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7" y="706432"/>
            <a:ext cx="7229420" cy="48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IMG0020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053388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23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5f0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05" y="1041400"/>
            <a:ext cx="5075995" cy="41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2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5f0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05" y="714437"/>
            <a:ext cx="6675466" cy="4934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2550" y="5431208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Fujita (1955)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677" y="1288957"/>
            <a:ext cx="979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ertical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ross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ection: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852" y="387595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surface: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4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5f0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10" y="827741"/>
            <a:ext cx="6188767" cy="43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5f02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33500"/>
            <a:ext cx="5715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2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4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817563"/>
            <a:ext cx="6319837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Box 2"/>
          <p:cNvSpPr txBox="1">
            <a:spLocks noChangeArrowheads="1"/>
          </p:cNvSpPr>
          <p:nvPr/>
        </p:nvSpPr>
        <p:spPr bwMode="auto">
          <a:xfrm>
            <a:off x="1558925" y="142875"/>
            <a:ext cx="555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charset="0"/>
              </a:rPr>
              <a:t>Droegemeier and Wilhelmson, JAS, 1987</a:t>
            </a:r>
          </a:p>
        </p:txBody>
      </p:sp>
      <p:pic>
        <p:nvPicPr>
          <p:cNvPr id="68611" name="Picture 3" descr="KelvinD.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9350"/>
            <a:ext cx="17843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4"/>
          <p:cNvSpPr txBox="1">
            <a:spLocks noChangeArrowheads="1"/>
          </p:cNvSpPr>
          <p:nvPr/>
        </p:nvSpPr>
        <p:spPr bwMode="auto">
          <a:xfrm>
            <a:off x="381000" y="3919538"/>
            <a:ext cx="2020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  <a:latin typeface="Calibri" charset="0"/>
              </a:rPr>
              <a:t>…2D </a:t>
            </a:r>
          </a:p>
          <a:p>
            <a:r>
              <a:rPr lang="en-US">
                <a:solidFill>
                  <a:srgbClr val="0000FF"/>
                </a:solidFill>
                <a:latin typeface="Calibri" charset="0"/>
              </a:rPr>
              <a:t>…30 – 40 km </a:t>
            </a:r>
          </a:p>
          <a:p>
            <a:r>
              <a:rPr lang="en-US">
                <a:solidFill>
                  <a:srgbClr val="0000FF"/>
                </a:solidFill>
                <a:latin typeface="Calibri" charset="0"/>
              </a:rPr>
              <a:t>…100 – 200 m</a:t>
            </a:r>
          </a:p>
        </p:txBody>
      </p:sp>
      <p:sp>
        <p:nvSpPr>
          <p:cNvPr id="68613" name="TextBox 5"/>
          <p:cNvSpPr txBox="1">
            <a:spLocks noChangeArrowheads="1"/>
          </p:cNvSpPr>
          <p:nvPr/>
        </p:nvSpPr>
        <p:spPr bwMode="auto">
          <a:xfrm>
            <a:off x="1130300" y="5967413"/>
            <a:ext cx="727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charset="0"/>
              </a:rPr>
              <a:t>You’ve all heard of “Kelvin” Helmholtz instability…????</a:t>
            </a:r>
          </a:p>
        </p:txBody>
      </p:sp>
    </p:spTree>
    <p:extLst>
      <p:ext uri="{BB962C8B-B14F-4D97-AF65-F5344CB8AC3E}">
        <p14:creationId xmlns:p14="http://schemas.microsoft.com/office/powerpoint/2010/main" val="47892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DroegG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756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5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DroegG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82550"/>
            <a:ext cx="7578725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5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5f0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21" y="762181"/>
            <a:ext cx="6217784" cy="4656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9217" y="193524"/>
            <a:ext cx="560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Density currents in the laboratory: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2"/>
          <p:cNvGraphicFramePr>
            <a:graphicFrameLocks noChangeAspect="1"/>
          </p:cNvGraphicFramePr>
          <p:nvPr/>
        </p:nvGraphicFramePr>
        <p:xfrm>
          <a:off x="1219200" y="1524000"/>
          <a:ext cx="718978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3" imgW="2336800" imgH="495300" progId="Equation.DSMT4">
                  <p:embed/>
                </p:oleObj>
              </mc:Choice>
              <mc:Fallback>
                <p:oleObj name="Equation" r:id="rId3" imgW="23368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24000"/>
                        <a:ext cx="718978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Vertical Momentum Eq. (rewritten)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2743200" y="3209925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FF"/>
                </a:solidFill>
              </a:rPr>
              <a:t>(dynamic)   +       (buoyancy)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19200" y="4389212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 sz="2800" b="1" dirty="0">
                <a:solidFill>
                  <a:srgbClr val="0000FF"/>
                </a:solidFill>
              </a:rPr>
              <a:t>**Impact of buoyancy is scale dependent!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3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5f02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990600"/>
            <a:ext cx="568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2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457200" y="847000"/>
            <a:ext cx="84248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7693" y="250663"/>
            <a:ext cx="745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Density Currents…Gravity Currents…Cold Pools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100270"/>
              </p:ext>
            </p:extLst>
          </p:nvPr>
        </p:nvGraphicFramePr>
        <p:xfrm>
          <a:off x="2794000" y="5068888"/>
          <a:ext cx="3594100" cy="124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8" name="Equation" r:id="rId3" imgW="1358900" imgH="469900" progId="Equation.DSMT4">
                  <p:embed/>
                </p:oleObj>
              </mc:Choice>
              <mc:Fallback>
                <p:oleObj name="Equation" r:id="rId3" imgW="13589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4000" y="5068888"/>
                        <a:ext cx="3594100" cy="1243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8333" y="4369449"/>
            <a:ext cx="326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Bernoulli Equation: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884760"/>
              </p:ext>
            </p:extLst>
          </p:nvPr>
        </p:nvGraphicFramePr>
        <p:xfrm>
          <a:off x="2825505" y="235852"/>
          <a:ext cx="3763962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9" name="Equation" r:id="rId5" imgW="1676400" imgH="444500" progId="Equation.DSMT4">
                  <p:embed/>
                </p:oleObj>
              </mc:Choice>
              <mc:Fallback>
                <p:oleObj name="Equation" r:id="rId5" imgW="16764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505" y="235852"/>
                        <a:ext cx="3763962" cy="998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71175"/>
              </p:ext>
            </p:extLst>
          </p:nvPr>
        </p:nvGraphicFramePr>
        <p:xfrm>
          <a:off x="1914299" y="1308246"/>
          <a:ext cx="5743575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0" name="Equation" r:id="rId7" imgW="2374900" imgH="469900" progId="Equation.DSMT4">
                  <p:embed/>
                </p:oleObj>
              </mc:Choice>
              <mc:Fallback>
                <p:oleObj name="Equation" r:id="rId7" imgW="23749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14299" y="1308246"/>
                        <a:ext cx="5743575" cy="113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658614"/>
              </p:ext>
            </p:extLst>
          </p:nvPr>
        </p:nvGraphicFramePr>
        <p:xfrm>
          <a:off x="2462604" y="3305974"/>
          <a:ext cx="4483841" cy="106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1" name="Equation" r:id="rId9" imgW="1981200" imgH="469900" progId="Equation.DSMT4">
                  <p:embed/>
                </p:oleObj>
              </mc:Choice>
              <mc:Fallback>
                <p:oleObj name="Equation" r:id="rId9" imgW="19812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62604" y="3305974"/>
                        <a:ext cx="4483841" cy="106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8333" y="2576285"/>
            <a:ext cx="374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Assume steady state, follow along streamline: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034" y="466684"/>
            <a:ext cx="241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Momentum Eq.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4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05f02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450850"/>
            <a:ext cx="765175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4830763" y="3143250"/>
          <a:ext cx="3527425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3" name="Equation" r:id="rId4" imgW="1333500" imgH="469900" progId="Equation.DSMT4">
                  <p:embed/>
                </p:oleObj>
              </mc:Choice>
              <mc:Fallback>
                <p:oleObj name="Equation" r:id="rId4" imgW="13335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763" y="3143250"/>
                        <a:ext cx="3527425" cy="124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990600" y="3200400"/>
            <a:ext cx="3263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Bernoulli Equation:</a:t>
            </a:r>
          </a:p>
          <a:p>
            <a:r>
              <a:rPr lang="en-US">
                <a:solidFill>
                  <a:srgbClr val="FF0000"/>
                </a:solidFill>
              </a:rPr>
              <a:t>(along a steady-state streamline)</a:t>
            </a:r>
          </a:p>
        </p:txBody>
      </p:sp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3324225" y="5105400"/>
          <a:ext cx="281305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4" name="Equation" r:id="rId6" imgW="1066800" imgH="342900" progId="Equation.DSMT4">
                  <p:embed/>
                </p:oleObj>
              </mc:Choice>
              <mc:Fallback>
                <p:oleObj name="Equation" r:id="rId6" imgW="10668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5105400"/>
                        <a:ext cx="2813050" cy="90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74675" y="5181600"/>
            <a:ext cx="2855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Theoretical speed of propagation: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7414" name="Object 7"/>
          <p:cNvGraphicFramePr>
            <a:graphicFrameLocks noChangeAspect="1"/>
          </p:cNvGraphicFramePr>
          <p:nvPr/>
        </p:nvGraphicFramePr>
        <p:xfrm>
          <a:off x="6553200" y="5105400"/>
          <a:ext cx="152082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5" name="Equation" r:id="rId8" imgW="647700" imgH="419100" progId="Equation.DSMT4">
                  <p:embed/>
                </p:oleObj>
              </mc:Choice>
              <mc:Fallback>
                <p:oleObj name="Equation" r:id="rId8" imgW="647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105400"/>
                        <a:ext cx="152082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6"/>
          <p:cNvGraphicFramePr>
            <a:graphicFrameLocks noChangeAspect="1"/>
          </p:cNvGraphicFramePr>
          <p:nvPr/>
        </p:nvGraphicFramePr>
        <p:xfrm>
          <a:off x="8153400" y="5105400"/>
          <a:ext cx="838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6" name="Equation" r:id="rId10" imgW="406400" imgH="393700" progId="Equation.DSMT4">
                  <p:embed/>
                </p:oleObj>
              </mc:Choice>
              <mc:Fallback>
                <p:oleObj name="Equation" r:id="rId10" imgW="4064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5105400"/>
                        <a:ext cx="838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3200400" y="1524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Density Currents</a:t>
            </a:r>
          </a:p>
        </p:txBody>
      </p:sp>
    </p:spTree>
    <p:extLst>
      <p:ext uri="{BB962C8B-B14F-4D97-AF65-F5344CB8AC3E}">
        <p14:creationId xmlns:p14="http://schemas.microsoft.com/office/powerpoint/2010/main" val="284260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nsitycurrent_klem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17" y="151899"/>
            <a:ext cx="5393832" cy="3882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304" y="151898"/>
            <a:ext cx="148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J. Fluid Mech. (1994)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960394"/>
              </p:ext>
            </p:extLst>
          </p:nvPr>
        </p:nvGraphicFramePr>
        <p:xfrm>
          <a:off x="3298782" y="5381810"/>
          <a:ext cx="4248642" cy="95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4" imgW="2044700" imgH="457200" progId="Equation.DSMT4">
                  <p:embed/>
                </p:oleObj>
              </mc:Choice>
              <mc:Fallback>
                <p:oleObj name="Equation" r:id="rId4" imgW="20447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98782" y="5381810"/>
                        <a:ext cx="4248642" cy="95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843465"/>
              </p:ext>
            </p:extLst>
          </p:nvPr>
        </p:nvGraphicFramePr>
        <p:xfrm>
          <a:off x="3682582" y="4501196"/>
          <a:ext cx="1796864" cy="482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6" imgW="850900" imgH="228600" progId="Equation.DSMT4">
                  <p:embed/>
                </p:oleObj>
              </mc:Choice>
              <mc:Fallback>
                <p:oleObj name="Equation" r:id="rId6" imgW="8509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82582" y="4501196"/>
                        <a:ext cx="1796864" cy="482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556" y="4501196"/>
            <a:ext cx="211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von Karman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556" y="5598140"/>
            <a:ext cx="18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Benjamin: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81460"/>
              </p:ext>
            </p:extLst>
          </p:nvPr>
        </p:nvGraphicFramePr>
        <p:xfrm>
          <a:off x="7800926" y="5381810"/>
          <a:ext cx="897420" cy="83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8" imgW="469900" imgH="393700" progId="Equation.DSMT4">
                  <p:embed/>
                </p:oleObj>
              </mc:Choice>
              <mc:Fallback>
                <p:oleObj name="Equation" r:id="rId8" imgW="469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0926" y="5381810"/>
                        <a:ext cx="897420" cy="839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689126"/>
              </p:ext>
            </p:extLst>
          </p:nvPr>
        </p:nvGraphicFramePr>
        <p:xfrm>
          <a:off x="5957482" y="4368149"/>
          <a:ext cx="1485084" cy="765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10" imgW="838200" imgH="431800" progId="Equation.DSMT4">
                  <p:embed/>
                </p:oleObj>
              </mc:Choice>
              <mc:Fallback>
                <p:oleObj name="Equation" r:id="rId10" imgW="838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57482" y="4368149"/>
                        <a:ext cx="1485084" cy="765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4304" y="957159"/>
            <a:ext cx="180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“On the dynamics of gravity currents in a channel”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7021" y="1001509"/>
            <a:ext cx="2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von Karman (1940)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7850" y="2563397"/>
            <a:ext cx="175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Benjamin (1968)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9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2d12.avi" descr="/Volumes/Users/weisman/Desktop/ASPFINAL2006/MORRISASP_CONVECTION/2d12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641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9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2d13.avi" descr="/Volumes/Users/weisman/Desktop/ASPFINAL2006/MORRISASP_CONVECTION/2d1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022350"/>
            <a:ext cx="48641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57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5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2d14.avi" descr="/Volumes/Users/weisman/Desktop/ASPFINAL2006/MORRISASP_CONVECTION/2d14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022350"/>
            <a:ext cx="48641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58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462744"/>
              </p:ext>
            </p:extLst>
          </p:nvPr>
        </p:nvGraphicFramePr>
        <p:xfrm>
          <a:off x="2326761" y="1446867"/>
          <a:ext cx="1981200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6" name="Equation" r:id="rId3" imgW="698500" imgH="419100" progId="Equation.DSMT4">
                  <p:embed/>
                </p:oleObj>
              </mc:Choice>
              <mc:Fallback>
                <p:oleObj name="Equation" r:id="rId3" imgW="698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761" y="1446867"/>
                        <a:ext cx="1981200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24783"/>
              </p:ext>
            </p:extLst>
          </p:nvPr>
        </p:nvGraphicFramePr>
        <p:xfrm>
          <a:off x="4879533" y="1587821"/>
          <a:ext cx="20574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7" name="Equation" r:id="rId5" imgW="939800" imgH="393700" progId="Equation.DSMT4">
                  <p:embed/>
                </p:oleObj>
              </mc:Choice>
              <mc:Fallback>
                <p:oleObj name="Equation" r:id="rId5" imgW="9398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533" y="1587821"/>
                        <a:ext cx="20574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74580"/>
              </p:ext>
            </p:extLst>
          </p:nvPr>
        </p:nvGraphicFramePr>
        <p:xfrm>
          <a:off x="2326761" y="3994467"/>
          <a:ext cx="4789383" cy="111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8" name="Equation" r:id="rId7" imgW="1739900" imgH="406400" progId="Equation.DSMT4">
                  <p:embed/>
                </p:oleObj>
              </mc:Choice>
              <mc:Fallback>
                <p:oleObj name="Equation" r:id="rId7" imgW="17399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26761" y="3994467"/>
                        <a:ext cx="4789383" cy="111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3000" y="503243"/>
            <a:ext cx="326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Horizontal </a:t>
            </a:r>
            <a:r>
              <a:rPr lang="en-US" sz="2800" b="1" dirty="0" err="1" smtClean="0">
                <a:solidFill>
                  <a:srgbClr val="FF0000"/>
                </a:solidFill>
              </a:rPr>
              <a:t>Vorticity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936" y="3210583"/>
            <a:ext cx="199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(in flux form)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5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psprd3m.avi" descr="/Volumes/Users/weisman/Desktop/ASPFINAL2006/MORRISASP_CONVECTION/cpsprd3m.avi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104899"/>
            <a:ext cx="5791075" cy="434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732" name="Object 5"/>
          <p:cNvGraphicFramePr>
            <a:graphicFrameLocks noChangeAspect="1"/>
          </p:cNvGraphicFramePr>
          <p:nvPr/>
        </p:nvGraphicFramePr>
        <p:xfrm>
          <a:off x="381000" y="2138363"/>
          <a:ext cx="1389063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8" name="Equation" r:id="rId7" imgW="698500" imgH="419100" progId="Equation.DSMT4">
                  <p:embed/>
                </p:oleObj>
              </mc:Choice>
              <mc:Fallback>
                <p:oleObj name="Equation" r:id="rId7" imgW="698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38363"/>
                        <a:ext cx="1389063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3352800" y="228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Density Current: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MR_3.1_bubb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56388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3276600" y="601980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FF"/>
                </a:solidFill>
              </a:rPr>
              <a:t>Buoyancy is Scale-Dependent!!!</a:t>
            </a: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304800" y="2438400"/>
            <a:ext cx="2819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The basic response of the pressure field to a warm bubble is to generate high pressure above the bubble and low pressure beneath</a:t>
            </a:r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228600" y="381000"/>
          <a:ext cx="28956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name="Equation" r:id="rId4" imgW="1473200" imgH="393700" progId="Equation.3">
                  <p:embed/>
                </p:oleObj>
              </mc:Choice>
              <mc:Fallback>
                <p:oleObj name="Equation" r:id="rId4" imgW="1473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28956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3" name="Object 3"/>
          <p:cNvGraphicFramePr>
            <a:graphicFrameLocks noChangeAspect="1"/>
          </p:cNvGraphicFramePr>
          <p:nvPr/>
        </p:nvGraphicFramePr>
        <p:xfrm>
          <a:off x="838200" y="1371600"/>
          <a:ext cx="182880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Equation" r:id="rId6" imgW="622300" imgH="177800" progId="Equation.DSMT4">
                  <p:embed/>
                </p:oleObj>
              </mc:Choice>
              <mc:Fallback>
                <p:oleObj name="Equation" r:id="rId6" imgW="6223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71600"/>
                        <a:ext cx="182880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361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pshr2m.avi" descr="/Volumes/Users/weisman/Desktop/ASPFINAL2006/MORRISASP_CONVECTION/cpshr2m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012825"/>
            <a:ext cx="6270625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09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0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47663"/>
            <a:ext cx="5113337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810000" y="4221163"/>
          <a:ext cx="396240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69" name="Equation" r:id="rId4" imgW="1739900" imgH="406400" progId="Equation.DSMT4">
                  <p:embed/>
                </p:oleObj>
              </mc:Choice>
              <mc:Fallback>
                <p:oleObj name="Equation" r:id="rId4" imgW="17399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221163"/>
                        <a:ext cx="3962400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469900" y="4230688"/>
            <a:ext cx="3263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Horizontal Vorticity:</a:t>
            </a:r>
          </a:p>
          <a:p>
            <a:r>
              <a:rPr lang="en-US">
                <a:solidFill>
                  <a:srgbClr val="FF0000"/>
                </a:solidFill>
              </a:rPr>
              <a:t>       (in flux form)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38125" y="914400"/>
            <a:ext cx="180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No vertical wind shear</a:t>
            </a:r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0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211101"/>
              </p:ext>
            </p:extLst>
          </p:nvPr>
        </p:nvGraphicFramePr>
        <p:xfrm>
          <a:off x="3032654" y="5253744"/>
          <a:ext cx="11049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1" name="Equation" r:id="rId8" imgW="266700" imgH="292100" progId="Equation.DSMT4">
                  <p:embed/>
                </p:oleObj>
              </mc:Choice>
              <mc:Fallback>
                <p:oleObj name="Equation" r:id="rId8" imgW="2667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654" y="5253744"/>
                        <a:ext cx="11049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3740943" y="5604933"/>
            <a:ext cx="3643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Over control </a:t>
            </a:r>
            <a:r>
              <a:rPr lang="en-US" dirty="0" smtClean="0">
                <a:solidFill>
                  <a:srgbClr val="0000FF"/>
                </a:solidFill>
              </a:rPr>
              <a:t>volume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4594225" y="347663"/>
            <a:ext cx="96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W=0</a:t>
            </a:r>
          </a:p>
        </p:txBody>
      </p:sp>
      <p:graphicFrame>
        <p:nvGraphicFramePr>
          <p:cNvPr id="18442" name="Object 11"/>
          <p:cNvGraphicFramePr>
            <a:graphicFrameLocks noChangeAspect="1"/>
          </p:cNvGraphicFramePr>
          <p:nvPr/>
        </p:nvGraphicFramePr>
        <p:xfrm>
          <a:off x="3124200" y="1295400"/>
          <a:ext cx="13652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2" name="Equation" r:id="rId10" imgW="685800" imgH="215900" progId="Equation.DSMT4">
                  <p:embed/>
                </p:oleObj>
              </mc:Choice>
              <mc:Fallback>
                <p:oleObj name="Equation" r:id="rId10" imgW="685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295400"/>
                        <a:ext cx="13652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5092700" y="3260725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</a:t>
            </a:r>
            <a:endParaRPr lang="en-US" sz="1800"/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2578100" y="2201863"/>
            <a:ext cx="238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</a:t>
            </a:r>
            <a:endParaRPr lang="en-US" sz="1800"/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4878388" y="2422525"/>
            <a:ext cx="40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</a:t>
            </a:r>
            <a:endParaRPr lang="en-US" sz="1800"/>
          </a:p>
        </p:txBody>
      </p:sp>
      <p:sp>
        <p:nvSpPr>
          <p:cNvPr id="18446" name="TextBox 10"/>
          <p:cNvSpPr txBox="1">
            <a:spLocks noChangeArrowheads="1"/>
          </p:cNvSpPr>
          <p:nvPr/>
        </p:nvSpPr>
        <p:spPr bwMode="auto">
          <a:xfrm>
            <a:off x="6629400" y="1524000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/>
          </a:p>
        </p:txBody>
      </p: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2590800" y="990600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73544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Object 4"/>
          <p:cNvGraphicFramePr>
            <a:graphicFrameLocks noChangeAspect="1"/>
          </p:cNvGraphicFramePr>
          <p:nvPr/>
        </p:nvGraphicFramePr>
        <p:xfrm>
          <a:off x="1905000" y="685800"/>
          <a:ext cx="5715000" cy="515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Drawing" r:id="rId3" imgW="5315372" imgH="5324881" progId="Presentations.Drawing.11">
                  <p:embed/>
                </p:oleObj>
              </mc:Choice>
              <mc:Fallback>
                <p:oleObj name="Drawing" r:id="rId3" imgW="5315372" imgH="5324881" progId="Presentations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685800"/>
                        <a:ext cx="5715000" cy="515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005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22" y="295623"/>
            <a:ext cx="4150606" cy="28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4594225" y="305330"/>
            <a:ext cx="96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W=0</a:t>
            </a:r>
          </a:p>
        </p:txBody>
      </p:sp>
      <p:graphicFrame>
        <p:nvGraphicFramePr>
          <p:cNvPr id="184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843687"/>
              </p:ext>
            </p:extLst>
          </p:nvPr>
        </p:nvGraphicFramePr>
        <p:xfrm>
          <a:off x="3263900" y="1295400"/>
          <a:ext cx="13652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" name="Equation" r:id="rId6" imgW="685800" imgH="215900" progId="Equation.DSMT4">
                  <p:embed/>
                </p:oleObj>
              </mc:Choice>
              <mc:Fallback>
                <p:oleObj name="Equation" r:id="rId6" imgW="685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1295400"/>
                        <a:ext cx="13652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5092700" y="2653952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3128429" y="1834977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4963054" y="2069750"/>
            <a:ext cx="403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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</a:t>
            </a:r>
            <a:endParaRPr lang="en-US" sz="1800" dirty="0"/>
          </a:p>
        </p:txBody>
      </p:sp>
      <p:sp>
        <p:nvSpPr>
          <p:cNvPr id="18446" name="TextBox 10"/>
          <p:cNvSpPr txBox="1">
            <a:spLocks noChangeArrowheads="1"/>
          </p:cNvSpPr>
          <p:nvPr/>
        </p:nvSpPr>
        <p:spPr bwMode="auto">
          <a:xfrm>
            <a:off x="6445957" y="874894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2858909" y="736602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624511"/>
              </p:ext>
            </p:extLst>
          </p:nvPr>
        </p:nvGraphicFramePr>
        <p:xfrm>
          <a:off x="661634" y="3443110"/>
          <a:ext cx="8256588" cy="101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Equation" r:id="rId8" imgW="3911600" imgH="482600" progId="Equation.DSMT4">
                  <p:embed/>
                </p:oleObj>
              </mc:Choice>
              <mc:Fallback>
                <p:oleObj name="Equation" r:id="rId8" imgW="39116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1634" y="3443110"/>
                        <a:ext cx="8256588" cy="1018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918171"/>
              </p:ext>
            </p:extLst>
          </p:nvPr>
        </p:nvGraphicFramePr>
        <p:xfrm>
          <a:off x="1939840" y="5508272"/>
          <a:ext cx="5308770" cy="1039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name="Equation" r:id="rId10" imgW="2400300" imgH="469900" progId="Equation.DSMT4">
                  <p:embed/>
                </p:oleObj>
              </mc:Choice>
              <mc:Fallback>
                <p:oleObj name="Equation" r:id="rId10" imgW="2400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39840" y="5508272"/>
                        <a:ext cx="5308770" cy="1039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26443" y="4713112"/>
            <a:ext cx="523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Assume steady state, Br=0, W=0     Use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97354"/>
              </p:ext>
            </p:extLst>
          </p:nvPr>
        </p:nvGraphicFramePr>
        <p:xfrm>
          <a:off x="6391446" y="4519582"/>
          <a:ext cx="979662" cy="82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Equation" r:id="rId12" imgW="469900" imgH="393700" progId="Equation.DSMT4">
                  <p:embed/>
                </p:oleObj>
              </mc:Choice>
              <mc:Fallback>
                <p:oleObj name="Equation" r:id="rId12" imgW="469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91446" y="4519582"/>
                        <a:ext cx="979662" cy="820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4012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22" y="295623"/>
            <a:ext cx="4150606" cy="28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38125" y="914400"/>
            <a:ext cx="180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No vertical wind shear</a:t>
            </a:r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7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4594225" y="305330"/>
            <a:ext cx="96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W=0</a:t>
            </a:r>
          </a:p>
        </p:txBody>
      </p:sp>
      <p:graphicFrame>
        <p:nvGraphicFramePr>
          <p:cNvPr id="184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726758"/>
              </p:ext>
            </p:extLst>
          </p:nvPr>
        </p:nvGraphicFramePr>
        <p:xfrm>
          <a:off x="3263900" y="1295400"/>
          <a:ext cx="13652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" name="Equation" r:id="rId6" imgW="685800" imgH="215900" progId="Equation.DSMT4">
                  <p:embed/>
                </p:oleObj>
              </mc:Choice>
              <mc:Fallback>
                <p:oleObj name="Equation" r:id="rId6" imgW="685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1295400"/>
                        <a:ext cx="13652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5092700" y="2653952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3128429" y="1834977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4963054" y="2069750"/>
            <a:ext cx="403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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</a:t>
            </a:r>
            <a:endParaRPr lang="en-US" sz="1800" dirty="0"/>
          </a:p>
        </p:txBody>
      </p:sp>
      <p:sp>
        <p:nvSpPr>
          <p:cNvPr id="18446" name="TextBox 10"/>
          <p:cNvSpPr txBox="1">
            <a:spLocks noChangeArrowheads="1"/>
          </p:cNvSpPr>
          <p:nvPr/>
        </p:nvSpPr>
        <p:spPr bwMode="auto">
          <a:xfrm>
            <a:off x="6445957" y="874894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2858909" y="736602"/>
            <a:ext cx="38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</a:t>
            </a:r>
            <a:endParaRPr lang="en-US" sz="1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359699"/>
              </p:ext>
            </p:extLst>
          </p:nvPr>
        </p:nvGraphicFramePr>
        <p:xfrm>
          <a:off x="2041525" y="3334456"/>
          <a:ext cx="5308770" cy="1039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Equation" r:id="rId8" imgW="2400300" imgH="469900" progId="Equation.DSMT4">
                  <p:embed/>
                </p:oleObj>
              </mc:Choice>
              <mc:Fallback>
                <p:oleObj name="Equation" r:id="rId8" imgW="2400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41525" y="3334456"/>
                        <a:ext cx="5308770" cy="1039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80833" y="4524613"/>
            <a:ext cx="606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Assume no shear, no flow in cold pool</a:t>
            </a:r>
            <a:r>
              <a:rPr lang="is-IS" sz="2400" dirty="0" smtClean="0">
                <a:solidFill>
                  <a:srgbClr val="0000FF"/>
                </a:solidFill>
              </a:rPr>
              <a:t>….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88779"/>
              </p:ext>
            </p:extLst>
          </p:nvPr>
        </p:nvGraphicFramePr>
        <p:xfrm>
          <a:off x="3239909" y="5264858"/>
          <a:ext cx="3051175" cy="10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Equation" r:id="rId10" imgW="1320800" imgH="469900" progId="Equation.DSMT4">
                  <p:embed/>
                </p:oleObj>
              </mc:Choice>
              <mc:Fallback>
                <p:oleObj name="Equation" r:id="rId10" imgW="1320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9909" y="5264858"/>
                        <a:ext cx="3051175" cy="10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426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05f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91" y="463445"/>
            <a:ext cx="4373122" cy="305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5030610" y="537281"/>
            <a:ext cx="381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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</a:t>
            </a:r>
            <a:endParaRPr lang="en-US" sz="1800" dirty="0"/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5220582" y="2952565"/>
            <a:ext cx="119203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</a:t>
            </a:r>
            <a:r>
              <a:rPr lang="en-US" sz="1800" dirty="0" smtClean="0">
                <a:latin typeface="Wingdings" charset="0"/>
                <a:cs typeface="Wingdings" charset="0"/>
                <a:sym typeface="Wingdings" charset="0"/>
              </a:rPr>
              <a:t></a:t>
            </a:r>
            <a:endParaRPr lang="en-US" sz="1800" dirty="0"/>
          </a:p>
        </p:txBody>
      </p:sp>
      <p:sp>
        <p:nvSpPr>
          <p:cNvPr id="9" name="U-Turn Arrow 8"/>
          <p:cNvSpPr/>
          <p:nvPr/>
        </p:nvSpPr>
        <p:spPr>
          <a:xfrm flipH="1">
            <a:off x="4609040" y="637647"/>
            <a:ext cx="368300" cy="439737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-Turn Arrow 9"/>
          <p:cNvSpPr/>
          <p:nvPr/>
        </p:nvSpPr>
        <p:spPr>
          <a:xfrm>
            <a:off x="5383388" y="639058"/>
            <a:ext cx="485775" cy="452437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946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030747"/>
              </p:ext>
            </p:extLst>
          </p:nvPr>
        </p:nvGraphicFramePr>
        <p:xfrm>
          <a:off x="3184525" y="1672874"/>
          <a:ext cx="1077030" cy="435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1" name="Equation" r:id="rId4" imgW="533400" imgH="215900" progId="Equation.DSMT4">
                  <p:embed/>
                </p:oleObj>
              </mc:Choice>
              <mc:Fallback>
                <p:oleObj name="Equation" r:id="rId4" imgW="5334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1672874"/>
                        <a:ext cx="1077030" cy="435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5556"/>
              </p:ext>
            </p:extLst>
          </p:nvPr>
        </p:nvGraphicFramePr>
        <p:xfrm>
          <a:off x="5776559" y="1680635"/>
          <a:ext cx="1098903" cy="445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" name="Equation" r:id="rId6" imgW="533400" imgH="215900" progId="Equation.DSMT4">
                  <p:embed/>
                </p:oleObj>
              </mc:Choice>
              <mc:Fallback>
                <p:oleObj name="Equation" r:id="rId6" imgW="5334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6559" y="1680635"/>
                        <a:ext cx="1098903" cy="445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80326"/>
              </p:ext>
            </p:extLst>
          </p:nvPr>
        </p:nvGraphicFramePr>
        <p:xfrm>
          <a:off x="4393670" y="0"/>
          <a:ext cx="1382889" cy="78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Equation" r:id="rId8" imgW="825500" imgH="469900" progId="Equation.DSMT4">
                  <p:embed/>
                </p:oleObj>
              </mc:Choice>
              <mc:Fallback>
                <p:oleObj name="Equation" r:id="rId8" imgW="8255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3670" y="0"/>
                        <a:ext cx="1382889" cy="78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5" name="TextBox 13"/>
          <p:cNvSpPr txBox="1">
            <a:spLocks noChangeArrowheads="1"/>
          </p:cNvSpPr>
          <p:nvPr/>
        </p:nvSpPr>
        <p:spPr bwMode="auto">
          <a:xfrm>
            <a:off x="228600" y="895616"/>
            <a:ext cx="19573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With “optimal” vertical wind shear</a:t>
            </a:r>
          </a:p>
        </p:txBody>
      </p:sp>
      <p:graphicFrame>
        <p:nvGraphicFramePr>
          <p:cNvPr id="1946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1860"/>
              </p:ext>
            </p:extLst>
          </p:nvPr>
        </p:nvGraphicFramePr>
        <p:xfrm>
          <a:off x="3019425" y="5530850"/>
          <a:ext cx="3179763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Equation" r:id="rId10" imgW="1473200" imgH="469900" progId="Equation.DSMT4">
                  <p:embed/>
                </p:oleObj>
              </mc:Choice>
              <mc:Fallback>
                <p:oleObj name="Equation" r:id="rId10" imgW="14732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5530850"/>
                        <a:ext cx="3179763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314152"/>
              </p:ext>
            </p:extLst>
          </p:nvPr>
        </p:nvGraphicFramePr>
        <p:xfrm>
          <a:off x="7072313" y="5675137"/>
          <a:ext cx="109378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Equation" r:id="rId12" imgW="495300" imgH="393700" progId="Equation.DSMT4">
                  <p:embed/>
                </p:oleObj>
              </mc:Choice>
              <mc:Fallback>
                <p:oleObj name="Equation" r:id="rId12" imgW="495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5675137"/>
                        <a:ext cx="109378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8" name="TextBox 16"/>
          <p:cNvSpPr txBox="1">
            <a:spLocks noChangeArrowheads="1"/>
          </p:cNvSpPr>
          <p:nvPr/>
        </p:nvSpPr>
        <p:spPr bwMode="auto">
          <a:xfrm>
            <a:off x="228600" y="5768975"/>
            <a:ext cx="2955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RKW “optimal” state: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180130"/>
              </p:ext>
            </p:extLst>
          </p:nvPr>
        </p:nvGraphicFramePr>
        <p:xfrm>
          <a:off x="1662640" y="3592444"/>
          <a:ext cx="6629400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6" name="Equation" r:id="rId14" imgW="2997200" imgH="469900" progId="Equation.DSMT4">
                  <p:embed/>
                </p:oleObj>
              </mc:Choice>
              <mc:Fallback>
                <p:oleObj name="Equation" r:id="rId14" imgW="29972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62640" y="3592444"/>
                        <a:ext cx="6629400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49373" y="4815890"/>
            <a:ext cx="651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Now assume UL=0, </a:t>
            </a:r>
            <a:r>
              <a:rPr lang="en-US" sz="2400" dirty="0" err="1" smtClean="0">
                <a:solidFill>
                  <a:srgbClr val="0000FF"/>
                </a:solidFill>
              </a:rPr>
              <a:t>Urd</a:t>
            </a:r>
            <a:r>
              <a:rPr lang="en-US" sz="2400" dirty="0" smtClean="0">
                <a:solidFill>
                  <a:srgbClr val="0000FF"/>
                </a:solidFill>
              </a:rPr>
              <a:t>=0, symmetric updraft</a:t>
            </a:r>
            <a:r>
              <a:rPr lang="is-IS" sz="2400" dirty="0" smtClean="0">
                <a:solidFill>
                  <a:srgbClr val="0000FF"/>
                </a:solidFill>
              </a:rPr>
              <a:t>…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19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s01c_3Yvl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0"/>
            <a:ext cx="8877300" cy="685800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599775"/>
            <a:ext cx="8229600" cy="70650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Simulation with necessary conditions for vertically oriented jet</a:t>
            </a:r>
            <a:endParaRPr lang="en-US" sz="2400" dirty="0"/>
          </a:p>
        </p:txBody>
      </p:sp>
      <p:pic>
        <p:nvPicPr>
          <p:cNvPr id="7" name="Picture 6" descr="eqn1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5" y="1126491"/>
            <a:ext cx="1302190" cy="456181"/>
          </a:xfrm>
          <a:prstGeom prst="rect">
            <a:avLst/>
          </a:prstGeom>
        </p:spPr>
      </p:pic>
      <p:pic>
        <p:nvPicPr>
          <p:cNvPr id="8" name="Picture 7" descr="eqn1b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2" y="1143046"/>
            <a:ext cx="1152188" cy="423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0080" y="6367013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x/H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98155" y="3973759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/H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49" y="138110"/>
            <a:ext cx="576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George Bryan:  </a:t>
            </a:r>
            <a:r>
              <a:rPr lang="en-US" sz="2400" b="1" dirty="0" smtClean="0">
                <a:solidFill>
                  <a:srgbClr val="0000FF"/>
                </a:solidFill>
              </a:rPr>
              <a:t>31 m resolution using CM1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5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2dcpsh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81000"/>
            <a:ext cx="33623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2dcpshr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2532063"/>
            <a:ext cx="33623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4" descr="2dcpsh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608513"/>
            <a:ext cx="33623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304800" y="2819400"/>
            <a:ext cx="2362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Optimal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/>
              <a:t> </a:t>
            </a:r>
            <a:r>
              <a:rPr lang="en-US" altLang="ja-JP">
                <a:solidFill>
                  <a:schemeClr val="accent2"/>
                </a:solidFill>
              </a:rPr>
              <a:t>condition for cold pool lifting</a:t>
            </a:r>
            <a:endParaRPr lang="en-US"/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6705600" y="990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&gt; 1</a:t>
            </a:r>
            <a:endParaRPr lang="en-US"/>
          </a:p>
        </p:txBody>
      </p:sp>
      <p:sp>
        <p:nvSpPr>
          <p:cNvPr id="75782" name="Text Box 7"/>
          <p:cNvSpPr txBox="1">
            <a:spLocks noChangeArrowheads="1"/>
          </p:cNvSpPr>
          <p:nvPr/>
        </p:nvSpPr>
        <p:spPr bwMode="auto">
          <a:xfrm>
            <a:off x="6858000" y="2971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= 1</a:t>
            </a:r>
            <a:endParaRPr lang="en-US"/>
          </a:p>
        </p:txBody>
      </p:sp>
      <p:sp>
        <p:nvSpPr>
          <p:cNvPr id="75783" name="Text Box 8"/>
          <p:cNvSpPr txBox="1">
            <a:spLocks noChangeArrowheads="1"/>
          </p:cNvSpPr>
          <p:nvPr/>
        </p:nvSpPr>
        <p:spPr bwMode="auto">
          <a:xfrm>
            <a:off x="6781800" y="5105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&lt; 1</a:t>
            </a:r>
            <a:endParaRPr lang="en-US"/>
          </a:p>
        </p:txBody>
      </p:sp>
      <p:sp>
        <p:nvSpPr>
          <p:cNvPr id="75784" name="Text Box 9"/>
          <p:cNvSpPr txBox="1">
            <a:spLocks noChangeArrowheads="1"/>
          </p:cNvSpPr>
          <p:nvPr/>
        </p:nvSpPr>
        <p:spPr bwMode="auto">
          <a:xfrm>
            <a:off x="381000" y="609600"/>
            <a:ext cx="205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RKW Theory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Rotunno et al. (JAS, 1988)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Approaches to Environmental Shear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Vertically confined 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757" y="2438400"/>
            <a:ext cx="4261363" cy="3951288"/>
          </a:xfrm>
        </p:spPr>
        <p:txBody>
          <a:bodyPr/>
          <a:lstStyle/>
          <a:p>
            <a:r>
              <a:rPr lang="en-US" dirty="0"/>
              <a:t>Originated </a:t>
            </a:r>
            <a:r>
              <a:rPr lang="en-US" dirty="0" smtClean="0"/>
              <a:t>with Benjamin </a:t>
            </a:r>
            <a:r>
              <a:rPr lang="en-US" dirty="0"/>
              <a:t>(1968) (without shear)</a:t>
            </a:r>
          </a:p>
          <a:p>
            <a:endParaRPr lang="en-US" sz="1000" dirty="0"/>
          </a:p>
          <a:p>
            <a:r>
              <a:rPr lang="en-US" dirty="0"/>
              <a:t>Xu (1992), Xu et al. (1996), Xue (2000), etc, added shear</a:t>
            </a:r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Vertically unconfined flow</a:t>
            </a:r>
            <a:endParaRPr lang="en-US" dirty="0"/>
          </a:p>
        </p:txBody>
      </p:sp>
      <p:pic>
        <p:nvPicPr>
          <p:cNvPr id="9" name="Picture 8" descr="xu9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4" y="4464870"/>
            <a:ext cx="4389120" cy="136574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754879" y="2438400"/>
            <a:ext cx="4303069" cy="3951288"/>
          </a:xfrm>
        </p:spPr>
        <p:txBody>
          <a:bodyPr/>
          <a:lstStyle/>
          <a:p>
            <a:r>
              <a:rPr lang="en-US" dirty="0" smtClean="0"/>
              <a:t>Originated with Rotunno, Klemp, and Weisman (1988)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First to include shear analytically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 descr="rkw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26" y="4360482"/>
            <a:ext cx="2750529" cy="15054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73296" y="5007252"/>
            <a:ext cx="413332" cy="293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40702" y="5873402"/>
            <a:ext cx="973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Xu (1992)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5683" y="5830619"/>
            <a:ext cx="1871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Rotunno et al. (1988)</a:t>
            </a:r>
            <a:endParaRPr lang="en-US" sz="1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3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Shallow (Trapped) Wave-Like Disturbances</a:t>
            </a:r>
          </a:p>
        </p:txBody>
      </p:sp>
      <p:pic>
        <p:nvPicPr>
          <p:cNvPr id="72706" name="Picture 3" descr="simpson_lowr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772400" cy="2705100"/>
          </a:xfrm>
        </p:spPr>
      </p:pic>
      <p:sp>
        <p:nvSpPr>
          <p:cNvPr id="72707" name="Line 4"/>
          <p:cNvSpPr>
            <a:spLocks noChangeShapeType="1"/>
          </p:cNvSpPr>
          <p:nvPr/>
        </p:nvSpPr>
        <p:spPr bwMode="auto">
          <a:xfrm flipV="1">
            <a:off x="3352800" y="3581400"/>
            <a:ext cx="4572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2514600" y="4159250"/>
            <a:ext cx="1595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</a:rPr>
              <a:t>Density Current</a:t>
            </a:r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 flipH="1" flipV="1">
            <a:off x="5257800" y="35814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4649788" y="4143375"/>
            <a:ext cx="15732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</a:rPr>
              <a:t>Internal Bore of</a:t>
            </a:r>
          </a:p>
          <a:p>
            <a:pPr algn="ctr" eaLnBrk="1" hangingPunct="1"/>
            <a:r>
              <a:rPr lang="en-US" sz="1600">
                <a:solidFill>
                  <a:srgbClr val="0000FF"/>
                </a:solidFill>
              </a:rPr>
              <a:t>Wavelength </a:t>
            </a:r>
          </a:p>
        </p:txBody>
      </p:sp>
      <p:sp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685800" y="4905375"/>
            <a:ext cx="78882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/>
              <a:t> Gravity-wave related phenomena can be excited by antecedent convection</a:t>
            </a:r>
          </a:p>
          <a:p>
            <a:pPr eaLnBrk="1" hangingPunct="1">
              <a:buFontTx/>
              <a:buChar char="•"/>
            </a:pPr>
            <a:endParaRPr lang="en-US" sz="1800"/>
          </a:p>
          <a:p>
            <a:pPr eaLnBrk="1" hangingPunct="1">
              <a:buFontTx/>
              <a:buChar char="•"/>
            </a:pPr>
            <a:r>
              <a:rPr lang="en-US" sz="1800"/>
              <a:t> Statically stable nocturnal PBL provides an environment where such </a:t>
            </a:r>
          </a:p>
          <a:p>
            <a:pPr eaLnBrk="1" hangingPunct="1"/>
            <a:r>
              <a:rPr lang="en-US" sz="1800"/>
              <a:t>  disturbances can maintain coherence</a:t>
            </a:r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425450" y="6338888"/>
            <a:ext cx="7413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From Simpson (1997), </a:t>
            </a:r>
            <a:r>
              <a:rPr lang="en-US" sz="1800" i="1">
                <a:solidFill>
                  <a:srgbClr val="FF0000"/>
                </a:solidFill>
              </a:rPr>
              <a:t>An Introduction to Atmospheric Density Currents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72714" name="Object 11"/>
          <p:cNvGraphicFramePr>
            <a:graphicFrameLocks noChangeAspect="1"/>
          </p:cNvGraphicFramePr>
          <p:nvPr/>
        </p:nvGraphicFramePr>
        <p:xfrm>
          <a:off x="5943600" y="4419600"/>
          <a:ext cx="23971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6" name="Equation" r:id="rId4" imgW="139700" imgH="177800" progId="Equation.DSMT4">
                  <p:embed/>
                </p:oleObj>
              </mc:Choice>
              <mc:Fallback>
                <p:oleObj name="Equation" r:id="rId4" imgW="1397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419600"/>
                        <a:ext cx="239713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681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368799"/>
              </p:ext>
            </p:extLst>
          </p:nvPr>
        </p:nvGraphicFramePr>
        <p:xfrm>
          <a:off x="3443515" y="2235200"/>
          <a:ext cx="1981200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1" name="Equation" r:id="rId3" imgW="698500" imgH="419100" progId="Equation.DSMT4">
                  <p:embed/>
                </p:oleObj>
              </mc:Choice>
              <mc:Fallback>
                <p:oleObj name="Equation" r:id="rId3" imgW="698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3515" y="2235200"/>
                        <a:ext cx="1981200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Box 11"/>
          <p:cNvSpPr txBox="1">
            <a:spLocks noChangeArrowheads="1"/>
          </p:cNvSpPr>
          <p:nvPr/>
        </p:nvSpPr>
        <p:spPr bwMode="auto">
          <a:xfrm>
            <a:off x="1787676" y="938591"/>
            <a:ext cx="563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Or, more simply, consider the 2D horizontal </a:t>
            </a:r>
            <a:r>
              <a:rPr lang="en-US" sz="2800" dirty="0" err="1">
                <a:solidFill>
                  <a:srgbClr val="FF0000"/>
                </a:solidFill>
              </a:rPr>
              <a:t>vorticity</a:t>
            </a:r>
            <a:r>
              <a:rPr lang="en-US" sz="2800" dirty="0">
                <a:solidFill>
                  <a:srgbClr val="FF0000"/>
                </a:solidFill>
              </a:rPr>
              <a:t> equation:</a:t>
            </a:r>
          </a:p>
        </p:txBody>
      </p:sp>
      <p:graphicFrame>
        <p:nvGraphicFramePr>
          <p:cNvPr id="4096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580598"/>
              </p:ext>
            </p:extLst>
          </p:nvPr>
        </p:nvGraphicFramePr>
        <p:xfrm>
          <a:off x="4038600" y="3876524"/>
          <a:ext cx="20574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2" name="Equation" r:id="rId5" imgW="939800" imgH="393700" progId="Equation.DSMT4">
                  <p:embed/>
                </p:oleObj>
              </mc:Choice>
              <mc:Fallback>
                <p:oleObj name="Equation" r:id="rId5" imgW="9398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876524"/>
                        <a:ext cx="20574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TextBox 13"/>
          <p:cNvSpPr txBox="1">
            <a:spLocks noChangeArrowheads="1"/>
          </p:cNvSpPr>
          <p:nvPr/>
        </p:nvSpPr>
        <p:spPr bwMode="auto">
          <a:xfrm>
            <a:off x="2699053" y="4141409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418680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multce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96595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3657600" y="152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Multicell:</a:t>
            </a:r>
          </a:p>
        </p:txBody>
      </p:sp>
    </p:spTree>
    <p:extLst>
      <p:ext uri="{BB962C8B-B14F-4D97-AF65-F5344CB8AC3E}">
        <p14:creationId xmlns:p14="http://schemas.microsoft.com/office/powerpoint/2010/main" val="275624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2dh2vt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0213"/>
            <a:ext cx="34925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3" descr="mlw3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095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 descr="vertme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1013"/>
            <a:ext cx="33274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2895600" y="304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sng">
                <a:solidFill>
                  <a:srgbClr val="FF0000"/>
                </a:solidFill>
              </a:rPr>
              <a:t>Buoyant Processes:</a:t>
            </a:r>
            <a:endParaRPr lang="en-US"/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1828800" y="5486400"/>
            <a:ext cx="586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</a:rPr>
              <a:t>Buoyancy is Scale-Dependent!!!</a:t>
            </a:r>
          </a:p>
        </p:txBody>
      </p:sp>
    </p:spTree>
    <p:extLst>
      <p:ext uri="{BB962C8B-B14F-4D97-AF65-F5344CB8AC3E}">
        <p14:creationId xmlns:p14="http://schemas.microsoft.com/office/powerpoint/2010/main" val="56255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5"/>
          <p:cNvGraphicFramePr>
            <a:graphicFrameLocks noChangeAspect="1"/>
          </p:cNvGraphicFramePr>
          <p:nvPr/>
        </p:nvGraphicFramePr>
        <p:xfrm>
          <a:off x="2209800" y="5029200"/>
          <a:ext cx="13938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5" name="Equation" r:id="rId3" imgW="812800" imgH="533400" progId="Equation.DSMT4">
                  <p:embed/>
                </p:oleObj>
              </mc:Choice>
              <mc:Fallback>
                <p:oleObj name="Equation" r:id="rId3" imgW="8128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029200"/>
                        <a:ext cx="139382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838200" y="52578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CAPE =</a:t>
            </a:r>
          </a:p>
        </p:txBody>
      </p:sp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3048000" y="61722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Wmax = (2CAPE)</a:t>
            </a:r>
          </a:p>
        </p:txBody>
      </p: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5486400" y="6019800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.5</a:t>
            </a:r>
          </a:p>
        </p:txBody>
      </p:sp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3962400" y="5181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/>
              <a:t>…following a parcel, ignoring p’</a:t>
            </a:r>
            <a:endParaRPr lang="en-US"/>
          </a:p>
        </p:txBody>
      </p:sp>
      <p:sp>
        <p:nvSpPr>
          <p:cNvPr id="44039" name="TextBox 1"/>
          <p:cNvSpPr txBox="1">
            <a:spLocks noChangeArrowheads="1"/>
          </p:cNvSpPr>
          <p:nvPr/>
        </p:nvSpPr>
        <p:spPr bwMode="auto">
          <a:xfrm>
            <a:off x="3810000" y="19352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CAPE:</a:t>
            </a:r>
          </a:p>
        </p:txBody>
      </p:sp>
      <p:sp>
        <p:nvSpPr>
          <p:cNvPr id="44040" name="TextBox 3"/>
          <p:cNvSpPr txBox="1">
            <a:spLocks noChangeArrowheads="1"/>
          </p:cNvSpPr>
          <p:nvPr/>
        </p:nvSpPr>
        <p:spPr bwMode="auto">
          <a:xfrm>
            <a:off x="228600" y="228600"/>
            <a:ext cx="190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Parcel Theory:</a:t>
            </a:r>
          </a:p>
        </p:txBody>
      </p:sp>
      <p:pic>
        <p:nvPicPr>
          <p:cNvPr id="2" name="Picture 1" descr="c02f009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53" y="603552"/>
            <a:ext cx="4550229" cy="42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c02f0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338263"/>
            <a:ext cx="88455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3581400" y="3810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DCAPE</a:t>
            </a:r>
          </a:p>
        </p:txBody>
      </p:sp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1066800" y="48768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DCAPE =</a:t>
            </a:r>
          </a:p>
        </p:txBody>
      </p:sp>
      <p:graphicFrame>
        <p:nvGraphicFramePr>
          <p:cNvPr id="54276" name="Object 5"/>
          <p:cNvGraphicFramePr>
            <a:graphicFrameLocks noChangeAspect="1"/>
          </p:cNvGraphicFramePr>
          <p:nvPr/>
        </p:nvGraphicFramePr>
        <p:xfrm>
          <a:off x="2667000" y="4648200"/>
          <a:ext cx="13938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4" name="Equation" r:id="rId4" imgW="812800" imgH="533400" progId="Equation.DSMT4">
                  <p:embed/>
                </p:oleObj>
              </mc:Choice>
              <mc:Fallback>
                <p:oleObj name="Equation" r:id="rId4" imgW="8128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648200"/>
                        <a:ext cx="139382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4191000" y="48768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/>
              <a:t>…following a parcel downward</a:t>
            </a:r>
            <a:endParaRPr lang="en-US"/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3124200" y="57150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Wmin = (2DCAPE)</a:t>
            </a:r>
          </a:p>
        </p:txBody>
      </p:sp>
    </p:spTree>
    <p:extLst>
      <p:ext uri="{BB962C8B-B14F-4D97-AF65-F5344CB8AC3E}">
        <p14:creationId xmlns:p14="http://schemas.microsoft.com/office/powerpoint/2010/main" val="105725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028" descr="DI005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31361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057400" y="152400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Cold Pools:   Density Currents</a:t>
            </a:r>
          </a:p>
        </p:txBody>
      </p:sp>
    </p:spTree>
    <p:extLst>
      <p:ext uri="{BB962C8B-B14F-4D97-AF65-F5344CB8AC3E}">
        <p14:creationId xmlns:p14="http://schemas.microsoft.com/office/powerpoint/2010/main" val="395088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026" descr="DI00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01095"/>
            <a:ext cx="73215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8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631</Words>
  <Application>Microsoft Macintosh PowerPoint</Application>
  <PresentationFormat>On-screen Show (4:3)</PresentationFormat>
  <Paragraphs>124</Paragraphs>
  <Slides>40</Slides>
  <Notes>10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Office Theme</vt:lpstr>
      <vt:lpstr>Equation</vt:lpstr>
      <vt:lpstr>Drawing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Approaches to Environmental Shear</vt:lpstr>
      <vt:lpstr>Shallow (Trapped) Wave-Like Disturbances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 Weisman</dc:creator>
  <cp:lastModifiedBy>Morris Weisman</cp:lastModifiedBy>
  <cp:revision>44</cp:revision>
  <dcterms:created xsi:type="dcterms:W3CDTF">2014-01-29T17:11:04Z</dcterms:created>
  <dcterms:modified xsi:type="dcterms:W3CDTF">2017-09-13T15:47:52Z</dcterms:modified>
</cp:coreProperties>
</file>