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55" r:id="rId2"/>
    <p:sldId id="373" r:id="rId3"/>
    <p:sldId id="356" r:id="rId4"/>
    <p:sldId id="359" r:id="rId5"/>
    <p:sldId id="360" r:id="rId6"/>
    <p:sldId id="361" r:id="rId7"/>
    <p:sldId id="358" r:id="rId8"/>
    <p:sldId id="362" r:id="rId9"/>
    <p:sldId id="296" r:id="rId10"/>
    <p:sldId id="295" r:id="rId11"/>
    <p:sldId id="363" r:id="rId12"/>
    <p:sldId id="343" r:id="rId13"/>
    <p:sldId id="364" r:id="rId14"/>
    <p:sldId id="292" r:id="rId15"/>
    <p:sldId id="309" r:id="rId16"/>
    <p:sldId id="297" r:id="rId17"/>
    <p:sldId id="299" r:id="rId18"/>
    <p:sldId id="261" r:id="rId19"/>
    <p:sldId id="372" r:id="rId20"/>
    <p:sldId id="370" r:id="rId21"/>
    <p:sldId id="336" r:id="rId22"/>
    <p:sldId id="339" r:id="rId23"/>
    <p:sldId id="369" r:id="rId24"/>
    <p:sldId id="328" r:id="rId25"/>
    <p:sldId id="325" r:id="rId26"/>
    <p:sldId id="344" r:id="rId27"/>
    <p:sldId id="312" r:id="rId28"/>
    <p:sldId id="313" r:id="rId29"/>
    <p:sldId id="314" r:id="rId30"/>
    <p:sldId id="327" r:id="rId31"/>
    <p:sldId id="329" r:id="rId32"/>
    <p:sldId id="371" r:id="rId33"/>
    <p:sldId id="334" r:id="rId34"/>
    <p:sldId id="346" r:id="rId35"/>
    <p:sldId id="335" r:id="rId36"/>
    <p:sldId id="266" r:id="rId37"/>
    <p:sldId id="316" r:id="rId38"/>
    <p:sldId id="315" r:id="rId39"/>
    <p:sldId id="317" r:id="rId40"/>
    <p:sldId id="345" r:id="rId41"/>
    <p:sldId id="323" r:id="rId42"/>
    <p:sldId id="320" r:id="rId43"/>
    <p:sldId id="321" r:id="rId44"/>
    <p:sldId id="322" r:id="rId45"/>
    <p:sldId id="268" r:id="rId46"/>
    <p:sldId id="269" r:id="rId47"/>
    <p:sldId id="270" r:id="rId48"/>
    <p:sldId id="271" r:id="rId49"/>
    <p:sldId id="272" r:id="rId50"/>
    <p:sldId id="278" r:id="rId51"/>
    <p:sldId id="279" r:id="rId52"/>
    <p:sldId id="280" r:id="rId53"/>
    <p:sldId id="281" r:id="rId54"/>
    <p:sldId id="282" r:id="rId55"/>
    <p:sldId id="283" r:id="rId56"/>
    <p:sldId id="365" r:id="rId57"/>
    <p:sldId id="366" r:id="rId58"/>
    <p:sldId id="367" r:id="rId59"/>
    <p:sldId id="368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664" y="-104"/>
      </p:cViewPr>
      <p:guideLst>
        <p:guide orient="horz" pos="2160"/>
        <p:guide pos="2880"/>
      </p:guideLst>
    </p:cSldViewPr>
  </p:slide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image" Target="../media/image10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7.emf"/><Relationship Id="rId1" Type="http://schemas.openxmlformats.org/officeDocument/2006/relationships/image" Target="../media/image10.emf"/><Relationship Id="rId2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A22F4-B89B-DD48-BAC1-D6023A4AD2E7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39ECE-3E95-4140-8139-A54AC0701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4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8C9C7B-74E0-0E47-B3C1-432A15E1AA11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574E0-63E6-EB4E-A275-0E84E06976FD}" type="slidenum">
              <a:rPr lang="en-US"/>
              <a:pPr/>
              <a:t>23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6740DC-59A5-6D4F-8D6E-D3B41FDEB9DE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44ED46-0F71-434F-9F9A-A22BA573DEDE}" type="slidenum">
              <a:rPr lang="en-US"/>
              <a:pPr/>
              <a:t>25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262E4-5C41-C447-B838-2DA24203CEF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8CC3DD-E971-6040-A86B-D3B9E5B42862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0E5682-6298-5342-B810-0BC929F13853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24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CF2139-29D9-F943-AE95-B7EAF6A01119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B1EF18-07ED-9F4C-AB8E-9CAD97AD0F2E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CC03B7-6847-7A4D-9630-0A80B836351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FFD9F2-37DB-5540-A637-FE7A01D89C27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8C9C7B-74E0-0E47-B3C1-432A15E1AA1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94616C-1804-E242-A8B9-24499C4F0DDF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8CC416-04FA-A44A-BCA5-AAD87C4AAE05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A6B754-3694-DF49-9657-604B72E01436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986B30-7CDC-E148-BE17-9483B5156224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35C380-60E7-FD4B-87E2-C18C3CB0B6A6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3344E4-E2EC-4E4E-A50E-44128C3DBC22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E4792F-59D8-9A41-95B5-4922A03A8A6A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E79FED-D244-804B-9593-6EDEF4C202C7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90C178-1632-5446-B683-BE661B569D78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Placeholder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Placeholder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Placeholder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47075-E54A-0B40-91AD-BAC61F68EE0C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110BCD-AE85-0E46-A995-5F166C96DC29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90C178-1632-5446-B683-BE661B569D78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BF8551-55F1-274C-B83B-DAEB949C3EEA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9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8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5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7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2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2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8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08A3D-6D3A-BD45-A533-224D177B939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06A45-D19F-BD49-A3DF-6DF5C66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oleObject" Target="../embeddings/oleObject24.bin"/><Relationship Id="rId5" Type="http://schemas.openxmlformats.org/officeDocument/2006/relationships/image" Target="../media/image3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0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1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65.png"/><Relationship Id="rId1" Type="http://schemas.microsoft.com/office/2007/relationships/media" Target="file://localhost/Volumes/Users/weisman/Desktop/Albany/kfdr.avi" TargetMode="External"/><Relationship Id="rId2" Type="http://schemas.openxmlformats.org/officeDocument/2006/relationships/video" Target="file://localhost/Volumes/Users/weisman/Desktop/Albany/kfdr.avi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3.e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12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15.emf"/><Relationship Id="rId10" Type="http://schemas.openxmlformats.org/officeDocument/2006/relationships/oleObject" Target="../embeddings/oleObject17.bin"/><Relationship Id="rId11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22.emf"/><Relationship Id="rId14" Type="http://schemas.openxmlformats.org/officeDocument/2006/relationships/oleObject" Target="../embeddings/oleObject23.bin"/><Relationship Id="rId15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3.emf"/><Relationship Id="rId4" Type="http://schemas.openxmlformats.org/officeDocument/2006/relationships/oleObject" Target="../embeddings/oleObject18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20.emf"/><Relationship Id="rId10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05f02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450850"/>
            <a:ext cx="76517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4830763" y="3143250"/>
          <a:ext cx="3527425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2" name="Equation" r:id="rId4" imgW="1333500" imgH="469900" progId="Equation.DSMT4">
                  <p:embed/>
                </p:oleObj>
              </mc:Choice>
              <mc:Fallback>
                <p:oleObj name="Equation" r:id="rId4" imgW="13335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763" y="3143250"/>
                        <a:ext cx="3527425" cy="124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990600" y="3200400"/>
            <a:ext cx="3263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Bernoulli Equation:</a:t>
            </a:r>
          </a:p>
          <a:p>
            <a:r>
              <a:rPr lang="en-US">
                <a:solidFill>
                  <a:srgbClr val="FF0000"/>
                </a:solidFill>
              </a:rPr>
              <a:t>(along a steady-state streamline)</a:t>
            </a:r>
          </a:p>
        </p:txBody>
      </p:sp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3324225" y="5105400"/>
          <a:ext cx="281305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3" name="Equation" r:id="rId6" imgW="1066800" imgH="342900" progId="Equation.DSMT4">
                  <p:embed/>
                </p:oleObj>
              </mc:Choice>
              <mc:Fallback>
                <p:oleObj name="Equation" r:id="rId6" imgW="10668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5105400"/>
                        <a:ext cx="2813050" cy="90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74675" y="5181600"/>
            <a:ext cx="2855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Theoretical speed of propagation: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7414" name="Object 7"/>
          <p:cNvGraphicFramePr>
            <a:graphicFrameLocks noChangeAspect="1"/>
          </p:cNvGraphicFramePr>
          <p:nvPr/>
        </p:nvGraphicFramePr>
        <p:xfrm>
          <a:off x="6553200" y="5105400"/>
          <a:ext cx="152082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4" name="Equation" r:id="rId8" imgW="647700" imgH="419100" progId="Equation.DSMT4">
                  <p:embed/>
                </p:oleObj>
              </mc:Choice>
              <mc:Fallback>
                <p:oleObj name="Equation" r:id="rId8" imgW="647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105400"/>
                        <a:ext cx="152082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6"/>
          <p:cNvGraphicFramePr>
            <a:graphicFrameLocks noChangeAspect="1"/>
          </p:cNvGraphicFramePr>
          <p:nvPr/>
        </p:nvGraphicFramePr>
        <p:xfrm>
          <a:off x="8153400" y="5105400"/>
          <a:ext cx="838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5" name="Equation" r:id="rId10" imgW="406400" imgH="393700" progId="Equation.DSMT4">
                  <p:embed/>
                </p:oleObj>
              </mc:Choice>
              <mc:Fallback>
                <p:oleObj name="Equation" r:id="rId10" imgW="4064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5105400"/>
                        <a:ext cx="838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3200400" y="1524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Density Currents</a:t>
            </a:r>
          </a:p>
        </p:txBody>
      </p:sp>
    </p:spTree>
    <p:extLst>
      <p:ext uri="{BB962C8B-B14F-4D97-AF65-F5344CB8AC3E}">
        <p14:creationId xmlns:p14="http://schemas.microsoft.com/office/powerpoint/2010/main" val="300989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 descr="ConvMatrix_spl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9050"/>
            <a:ext cx="2997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6" descr="ConvMatrix_supercell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9050"/>
            <a:ext cx="307975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7" descr="ConvMatrix_hpsupercel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3421063"/>
            <a:ext cx="300355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8" descr="ConvMatrix_bow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3471863"/>
            <a:ext cx="3005137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9"/>
          <p:cNvSpPr txBox="1">
            <a:spLocks noChangeArrowheads="1"/>
          </p:cNvSpPr>
          <p:nvPr/>
        </p:nvSpPr>
        <p:spPr bwMode="auto">
          <a:xfrm>
            <a:off x="61913" y="155575"/>
            <a:ext cx="14652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charset="0"/>
              </a:rPr>
              <a:t>Splitting Supercells</a:t>
            </a:r>
          </a:p>
        </p:txBody>
      </p:sp>
      <p:sp>
        <p:nvSpPr>
          <p:cNvPr id="67590" name="TextBox 10"/>
          <p:cNvSpPr txBox="1">
            <a:spLocks noChangeArrowheads="1"/>
          </p:cNvSpPr>
          <p:nvPr/>
        </p:nvSpPr>
        <p:spPr bwMode="auto">
          <a:xfrm>
            <a:off x="7643813" y="3802063"/>
            <a:ext cx="1465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charset="0"/>
              </a:rPr>
              <a:t>Bow-Echo</a:t>
            </a:r>
          </a:p>
        </p:txBody>
      </p:sp>
      <p:sp>
        <p:nvSpPr>
          <p:cNvPr id="67591" name="TextBox 11"/>
          <p:cNvSpPr txBox="1">
            <a:spLocks noChangeArrowheads="1"/>
          </p:cNvSpPr>
          <p:nvPr/>
        </p:nvSpPr>
        <p:spPr bwMode="auto">
          <a:xfrm>
            <a:off x="14288" y="3802063"/>
            <a:ext cx="14652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charset="0"/>
              </a:rPr>
              <a:t>High-Prec. Supercell</a:t>
            </a:r>
          </a:p>
        </p:txBody>
      </p:sp>
      <p:sp>
        <p:nvSpPr>
          <p:cNvPr id="67592" name="TextBox 12"/>
          <p:cNvSpPr txBox="1">
            <a:spLocks noChangeArrowheads="1"/>
          </p:cNvSpPr>
          <p:nvPr/>
        </p:nvSpPr>
        <p:spPr bwMode="auto">
          <a:xfrm>
            <a:off x="7613650" y="155575"/>
            <a:ext cx="1495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charset="0"/>
              </a:rPr>
              <a:t>Right-moving Supercell</a:t>
            </a:r>
          </a:p>
        </p:txBody>
      </p:sp>
      <p:pic>
        <p:nvPicPr>
          <p:cNvPr id="67593" name="Picture 15" descr="supercell_hodo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1457325"/>
            <a:ext cx="12890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6" descr="split_hodo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1288"/>
            <a:ext cx="12890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7" descr="HPsupercell_hodo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841875"/>
            <a:ext cx="1282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18" descr="Bowecho_hodo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4732338"/>
            <a:ext cx="12890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84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26" descr="chis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838200"/>
            <a:ext cx="62801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5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nval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25" y="415607"/>
            <a:ext cx="5796744" cy="4347558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896516"/>
              </p:ext>
            </p:extLst>
          </p:nvPr>
        </p:nvGraphicFramePr>
        <p:xfrm>
          <a:off x="3233721" y="4899359"/>
          <a:ext cx="3050740" cy="129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9" name="Equation" r:id="rId4" imgW="1104900" imgH="469900" progId="Equation.DSMT4">
                  <p:embed/>
                </p:oleObj>
              </mc:Choice>
              <mc:Fallback>
                <p:oleObj name="Equation" r:id="rId4" imgW="11049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3721" y="4899359"/>
                        <a:ext cx="3050740" cy="1297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579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G0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08"/>
            <a:ext cx="9153756" cy="61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G0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2400"/>
            <a:ext cx="4663440" cy="65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82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i1520-0434-18-6-1243-f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1" y="738187"/>
            <a:ext cx="8012073" cy="53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152400" y="122237"/>
            <a:ext cx="243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Thompson et al. WAF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63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i1520-0434-18-6-1243-f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6" y="755592"/>
            <a:ext cx="8454705" cy="55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76200" y="122237"/>
            <a:ext cx="243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Thompson et al. WAF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17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i1520-0434-18-6-1243-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5" y="761647"/>
            <a:ext cx="7930224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52400" y="222956"/>
            <a:ext cx="243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Thompson et al. WAF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4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F_Bunkers_2006_fig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55" y="827021"/>
            <a:ext cx="5734498" cy="5438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4981" y="214611"/>
            <a:ext cx="673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Bunkers et al. WAF 2006:    Long-lived </a:t>
            </a:r>
            <a:r>
              <a:rPr lang="en-US" sz="2400" dirty="0" err="1" smtClean="0">
                <a:solidFill>
                  <a:srgbClr val="0000FF"/>
                </a:solidFill>
              </a:rPr>
              <a:t>Supercells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83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26" descr="ocellc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46" y="623712"/>
            <a:ext cx="4800600" cy="483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1027"/>
          <p:cNvSpPr txBox="1">
            <a:spLocks noChangeArrowheads="1"/>
          </p:cNvSpPr>
          <p:nvPr/>
        </p:nvSpPr>
        <p:spPr bwMode="auto">
          <a:xfrm>
            <a:off x="3564467" y="76200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</a:rPr>
              <a:t>Ordinary Cell: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94846" y="5788279"/>
            <a:ext cx="4961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Buoyancy processes dominate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9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2dcpsh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81000"/>
            <a:ext cx="33623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2dcpshr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2532063"/>
            <a:ext cx="33623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2dcpsh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608513"/>
            <a:ext cx="33623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2819400"/>
            <a:ext cx="2362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Optimal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/>
              <a:t> </a:t>
            </a:r>
            <a:r>
              <a:rPr lang="en-US" altLang="ja-JP">
                <a:solidFill>
                  <a:schemeClr val="accent2"/>
                </a:solidFill>
              </a:rPr>
              <a:t>condition for cold pool lifting</a:t>
            </a:r>
            <a:endParaRPr lang="en-US"/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381000" y="609600"/>
            <a:ext cx="205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RKW Theory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Rotunno et al. (JAS, 1988)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64111" y="986556"/>
            <a:ext cx="265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Weak low-level shear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3163" y="5301734"/>
            <a:ext cx="265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trong low-level shear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2607" y="3139912"/>
            <a:ext cx="301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Moderate low-level shear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6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multce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89" y="722491"/>
            <a:ext cx="6019800" cy="469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4010378" y="1524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Multicell</a:t>
            </a:r>
            <a:r>
              <a:rPr lang="en-US" sz="2800" b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16666" y="5616222"/>
            <a:ext cx="5446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Cold pool / vertical shear processes contribute to cell regeneration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5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08f03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05" y="1070173"/>
            <a:ext cx="6683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1061" y="223308"/>
            <a:ext cx="301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Supercells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15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IMG0011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053388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02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IMG0016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3275"/>
            <a:ext cx="8053388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8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26" descr="mcrscmv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4166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1027"/>
          <p:cNvSpPr txBox="1">
            <a:spLocks noChangeArrowheads="1"/>
          </p:cNvSpPr>
          <p:nvPr/>
        </p:nvSpPr>
        <p:spPr bwMode="auto">
          <a:xfrm>
            <a:off x="3505200" y="228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Supercell: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IMG0012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53388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8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95" y="565150"/>
            <a:ext cx="6616399" cy="4277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5915" y="5205869"/>
            <a:ext cx="304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Browning 1964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3492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08f01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23900"/>
            <a:ext cx="4114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132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08f02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4676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567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cur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00868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4343400" y="6308725"/>
            <a:ext cx="464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2000">
                <a:latin typeface="Times New Roman" charset="0"/>
              </a:rPr>
              <a:t>from:  Wakimoto et al. (1996)</a:t>
            </a:r>
          </a:p>
        </p:txBody>
      </p:sp>
    </p:spTree>
    <p:extLst>
      <p:ext uri="{BB962C8B-B14F-4D97-AF65-F5344CB8AC3E}">
        <p14:creationId xmlns:p14="http://schemas.microsoft.com/office/powerpoint/2010/main" val="281019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47663"/>
            <a:ext cx="5113337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810000" y="4221163"/>
          <a:ext cx="396240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5" name="Equation" r:id="rId4" imgW="1739900" imgH="406400" progId="Equation.DSMT4">
                  <p:embed/>
                </p:oleObj>
              </mc:Choice>
              <mc:Fallback>
                <p:oleObj name="Equation" r:id="rId4" imgW="17399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221163"/>
                        <a:ext cx="3962400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469900" y="4230688"/>
            <a:ext cx="3263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Horizontal Vorticity:</a:t>
            </a:r>
          </a:p>
          <a:p>
            <a:r>
              <a:rPr lang="en-US">
                <a:solidFill>
                  <a:srgbClr val="FF0000"/>
                </a:solidFill>
              </a:rPr>
              <a:t>       (in flux form)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38125" y="914400"/>
            <a:ext cx="180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No vertical wind shear</a:t>
            </a:r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6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352153"/>
              </p:ext>
            </p:extLst>
          </p:nvPr>
        </p:nvGraphicFramePr>
        <p:xfrm>
          <a:off x="3032654" y="5253744"/>
          <a:ext cx="11049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7" name="Equation" r:id="rId8" imgW="266700" imgH="292100" progId="Equation.DSMT4">
                  <p:embed/>
                </p:oleObj>
              </mc:Choice>
              <mc:Fallback>
                <p:oleObj name="Equation" r:id="rId8" imgW="2667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654" y="5253744"/>
                        <a:ext cx="11049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3740943" y="5604933"/>
            <a:ext cx="364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Over control </a:t>
            </a:r>
            <a:r>
              <a:rPr lang="en-US" dirty="0" smtClean="0">
                <a:solidFill>
                  <a:srgbClr val="0000FF"/>
                </a:solidFill>
              </a:rPr>
              <a:t>volume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4594225" y="347663"/>
            <a:ext cx="96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W=0</a:t>
            </a:r>
          </a:p>
        </p:txBody>
      </p:sp>
      <p:graphicFrame>
        <p:nvGraphicFramePr>
          <p:cNvPr id="18442" name="Object 11"/>
          <p:cNvGraphicFramePr>
            <a:graphicFrameLocks noChangeAspect="1"/>
          </p:cNvGraphicFramePr>
          <p:nvPr/>
        </p:nvGraphicFramePr>
        <p:xfrm>
          <a:off x="3124200" y="1295400"/>
          <a:ext cx="13652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8" name="Equation" r:id="rId10" imgW="685800" imgH="215900" progId="Equation.DSMT4">
                  <p:embed/>
                </p:oleObj>
              </mc:Choice>
              <mc:Fallback>
                <p:oleObj name="Equation" r:id="rId10" imgW="685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295400"/>
                        <a:ext cx="13652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5092700" y="3260725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</a:t>
            </a:r>
            <a:endParaRPr lang="en-US" sz="1800"/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2578100" y="2201863"/>
            <a:ext cx="238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</a:t>
            </a:r>
            <a:endParaRPr lang="en-US" sz="1800"/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4878388" y="2422525"/>
            <a:ext cx="40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</a:t>
            </a:r>
            <a:endParaRPr lang="en-US" sz="1800"/>
          </a:p>
        </p:txBody>
      </p:sp>
      <p:sp>
        <p:nvSpPr>
          <p:cNvPr id="18446" name="TextBox 10"/>
          <p:cNvSpPr txBox="1">
            <a:spLocks noChangeArrowheads="1"/>
          </p:cNvSpPr>
          <p:nvPr/>
        </p:nvSpPr>
        <p:spPr bwMode="auto">
          <a:xfrm>
            <a:off x="6629400" y="1524000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/>
          </a:p>
        </p:txBody>
      </p: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2590800" y="990600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13184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Binger_rada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21055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73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4495800"/>
            <a:ext cx="506888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9" descr="unioncit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485900"/>
            <a:ext cx="4067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15"/>
          <p:cNvSpPr txBox="1">
            <a:spLocks noChangeArrowheads="1"/>
          </p:cNvSpPr>
          <p:nvPr/>
        </p:nvSpPr>
        <p:spPr bwMode="auto">
          <a:xfrm>
            <a:off x="2314575" y="6418263"/>
            <a:ext cx="661988" cy="169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>
                <a:cs typeface="Arial" charset="0"/>
              </a:rPr>
              <a:t>hook echo</a:t>
            </a:r>
          </a:p>
        </p:txBody>
      </p:sp>
      <p:cxnSp>
        <p:nvCxnSpPr>
          <p:cNvPr id="74757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2473326" y="6203950"/>
            <a:ext cx="328612" cy="211137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58" name="Straight Arrow Connector 18"/>
          <p:cNvCxnSpPr>
            <a:cxnSpLocks noChangeShapeType="1"/>
          </p:cNvCxnSpPr>
          <p:nvPr/>
        </p:nvCxnSpPr>
        <p:spPr bwMode="auto">
          <a:xfrm rot="10800000">
            <a:off x="5499100" y="6145213"/>
            <a:ext cx="347663" cy="3063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59" name="TextBox 21"/>
          <p:cNvSpPr txBox="1">
            <a:spLocks noChangeArrowheads="1"/>
          </p:cNvSpPr>
          <p:nvPr/>
        </p:nvSpPr>
        <p:spPr bwMode="auto">
          <a:xfrm>
            <a:off x="5832475" y="6145213"/>
            <a:ext cx="1019175" cy="50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100">
                <a:cs typeface="Arial" charset="0"/>
              </a:rPr>
              <a:t>velocity couplet  associated with mesocyclone</a:t>
            </a:r>
          </a:p>
        </p:txBody>
      </p:sp>
      <p:pic>
        <p:nvPicPr>
          <p:cNvPr id="74760" name="Picture 23" descr="l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17625"/>
            <a:ext cx="36782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300163" y="254000"/>
            <a:ext cx="7021512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cs typeface="Arial" charset="0"/>
              </a:rPr>
              <a:t>Supercell Surface Features</a:t>
            </a:r>
            <a:endParaRPr lang="en-US">
              <a:cs typeface="Arial" charset="0"/>
            </a:endParaRPr>
          </a:p>
        </p:txBody>
      </p:sp>
      <p:pic>
        <p:nvPicPr>
          <p:cNvPr id="7476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2963863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557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08f01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9898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608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Image 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12738"/>
            <a:ext cx="5761037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2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unioncit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71366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01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i1520-0493-130-11-2626-f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811213"/>
            <a:ext cx="582771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radar.NEXRAD_comp.201104272208.nat_N0R_comp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560763"/>
            <a:ext cx="2905125" cy="2535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1676400" y="80963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Calibri" charset="0"/>
              </a:rPr>
              <a:t>27 April 2011  Tornado Outbreak</a:t>
            </a: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4973638" y="6183313"/>
            <a:ext cx="2722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>
                <a:solidFill>
                  <a:srgbClr val="0000FF"/>
                </a:solidFill>
                <a:latin typeface="Calibri" charset="0"/>
              </a:rPr>
              <a:t>Radar Observations (22 UTC)</a:t>
            </a:r>
          </a:p>
        </p:txBody>
      </p:sp>
      <p:pic>
        <p:nvPicPr>
          <p:cNvPr id="14340" name="Picture 9" descr="042711_dbze_scale.hr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468688"/>
            <a:ext cx="2667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110427_rp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4354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LongTrack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171575"/>
            <a:ext cx="35782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5005388" y="628650"/>
            <a:ext cx="320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1800">
                <a:solidFill>
                  <a:srgbClr val="0000FF"/>
                </a:solidFill>
                <a:latin typeface="Calibri" charset="0"/>
              </a:rPr>
              <a:t>Tuscaloosa-Birmingham Storm (Radar Observations)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5029200" y="3733800"/>
            <a:ext cx="2514600" cy="38100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762000" y="5257800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Storm Longevity!!</a:t>
            </a:r>
          </a:p>
        </p:txBody>
      </p:sp>
    </p:spTree>
    <p:extLst>
      <p:ext uri="{BB962C8B-B14F-4D97-AF65-F5344CB8AC3E}">
        <p14:creationId xmlns:p14="http://schemas.microsoft.com/office/powerpoint/2010/main" val="37992163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kfdr.avi" descr="/Volumes/Users/weisman/Desktop/Italy_Morris_2012/Weisman_lecture1/kfdr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1143000"/>
            <a:ext cx="6097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1029"/>
          <p:cNvSpPr txBox="1">
            <a:spLocks noChangeArrowheads="1"/>
          </p:cNvSpPr>
          <p:nvPr/>
        </p:nvSpPr>
        <p:spPr bwMode="auto">
          <a:xfrm>
            <a:off x="2286000" y="3810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Splitting Supercells, 3 May 1999</a:t>
            </a:r>
          </a:p>
        </p:txBody>
      </p:sp>
    </p:spTree>
    <p:extLst>
      <p:ext uri="{BB962C8B-B14F-4D97-AF65-F5344CB8AC3E}">
        <p14:creationId xmlns:p14="http://schemas.microsoft.com/office/powerpoint/2010/main" val="108361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8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obvsmd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96595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88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08f03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7086600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70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22" y="295623"/>
            <a:ext cx="4150606" cy="28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4594225" y="305330"/>
            <a:ext cx="96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W=0</a:t>
            </a:r>
          </a:p>
        </p:txBody>
      </p:sp>
      <p:graphicFrame>
        <p:nvGraphicFramePr>
          <p:cNvPr id="184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238354"/>
              </p:ext>
            </p:extLst>
          </p:nvPr>
        </p:nvGraphicFramePr>
        <p:xfrm>
          <a:off x="3263900" y="1295400"/>
          <a:ext cx="13652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6" imgW="685800" imgH="215900" progId="Equation.DSMT4">
                  <p:embed/>
                </p:oleObj>
              </mc:Choice>
              <mc:Fallback>
                <p:oleObj name="Equation" r:id="rId6" imgW="685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1295400"/>
                        <a:ext cx="13652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5092700" y="2653952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3128429" y="1834977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4963054" y="2069750"/>
            <a:ext cx="403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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</a:t>
            </a:r>
            <a:endParaRPr lang="en-US" sz="1800" dirty="0"/>
          </a:p>
        </p:txBody>
      </p:sp>
      <p:sp>
        <p:nvSpPr>
          <p:cNvPr id="18446" name="TextBox 10"/>
          <p:cNvSpPr txBox="1">
            <a:spLocks noChangeArrowheads="1"/>
          </p:cNvSpPr>
          <p:nvPr/>
        </p:nvSpPr>
        <p:spPr bwMode="auto">
          <a:xfrm>
            <a:off x="6445957" y="874894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2858909" y="736602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29192"/>
              </p:ext>
            </p:extLst>
          </p:nvPr>
        </p:nvGraphicFramePr>
        <p:xfrm>
          <a:off x="661634" y="3443110"/>
          <a:ext cx="8256588" cy="101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8" imgW="3911600" imgH="482600" progId="Equation.DSMT4">
                  <p:embed/>
                </p:oleObj>
              </mc:Choice>
              <mc:Fallback>
                <p:oleObj name="Equation" r:id="rId8" imgW="39116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1634" y="3443110"/>
                        <a:ext cx="8256588" cy="1018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728869"/>
              </p:ext>
            </p:extLst>
          </p:nvPr>
        </p:nvGraphicFramePr>
        <p:xfrm>
          <a:off x="1939840" y="5508272"/>
          <a:ext cx="5308770" cy="1039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10" imgW="2400300" imgH="469900" progId="Equation.DSMT4">
                  <p:embed/>
                </p:oleObj>
              </mc:Choice>
              <mc:Fallback>
                <p:oleObj name="Equation" r:id="rId10" imgW="2400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39840" y="5508272"/>
                        <a:ext cx="5308770" cy="1039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26443" y="4713112"/>
            <a:ext cx="523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Assume steady state, Br=0, W=0     Use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909425"/>
              </p:ext>
            </p:extLst>
          </p:nvPr>
        </p:nvGraphicFramePr>
        <p:xfrm>
          <a:off x="6391446" y="4519582"/>
          <a:ext cx="979662" cy="82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12" imgW="469900" imgH="393700" progId="Equation.DSMT4">
                  <p:embed/>
                </p:oleObj>
              </mc:Choice>
              <mc:Fallback>
                <p:oleObj name="Equation" r:id="rId12" imgW="469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91446" y="4519582"/>
                        <a:ext cx="979662" cy="820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8520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jita_spli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0075" y="153527"/>
            <a:ext cx="7606418" cy="60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5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c08f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5248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108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4" descr="Image 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066800" y="665163"/>
            <a:ext cx="7358063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Text Box 5"/>
          <p:cNvSpPr txBox="1">
            <a:spLocks noChangeArrowheads="1"/>
          </p:cNvSpPr>
          <p:nvPr/>
        </p:nvSpPr>
        <p:spPr bwMode="auto">
          <a:xfrm>
            <a:off x="5029200" y="838200"/>
            <a:ext cx="3429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Klemp et al., JAS 1981 </a:t>
            </a: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Del City storm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2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Image 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388938"/>
            <a:ext cx="5711825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183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Image 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88913"/>
            <a:ext cx="58166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58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Wak_BAMS_2004_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884613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4" descr="Wak_BAMS2004_fi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886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22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Wak_BAMS2004_fig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0"/>
            <a:ext cx="534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00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Wak_BAMS1994_fig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700"/>
            <a:ext cx="9144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707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Wak_BAMS2004_fig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0"/>
            <a:ext cx="3455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952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Wak_BAMS2004_fig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0"/>
            <a:ext cx="6884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10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22" y="295623"/>
            <a:ext cx="4150606" cy="28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38125" y="914400"/>
            <a:ext cx="180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No vertical wind shear</a:t>
            </a:r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4594225" y="305330"/>
            <a:ext cx="96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W=0</a:t>
            </a:r>
          </a:p>
        </p:txBody>
      </p:sp>
      <p:graphicFrame>
        <p:nvGraphicFramePr>
          <p:cNvPr id="184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487878"/>
              </p:ext>
            </p:extLst>
          </p:nvPr>
        </p:nvGraphicFramePr>
        <p:xfrm>
          <a:off x="3263900" y="1295400"/>
          <a:ext cx="13652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8" name="Equation" r:id="rId6" imgW="685800" imgH="215900" progId="Equation.DSMT4">
                  <p:embed/>
                </p:oleObj>
              </mc:Choice>
              <mc:Fallback>
                <p:oleObj name="Equation" r:id="rId6" imgW="685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1295400"/>
                        <a:ext cx="13652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5092700" y="2653952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3128429" y="1834977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4963054" y="2069750"/>
            <a:ext cx="403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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</a:t>
            </a:r>
            <a:endParaRPr lang="en-US" sz="1800" dirty="0"/>
          </a:p>
        </p:txBody>
      </p:sp>
      <p:sp>
        <p:nvSpPr>
          <p:cNvPr id="18446" name="TextBox 10"/>
          <p:cNvSpPr txBox="1">
            <a:spLocks noChangeArrowheads="1"/>
          </p:cNvSpPr>
          <p:nvPr/>
        </p:nvSpPr>
        <p:spPr bwMode="auto">
          <a:xfrm>
            <a:off x="6445957" y="874894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2858909" y="736602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15954"/>
              </p:ext>
            </p:extLst>
          </p:nvPr>
        </p:nvGraphicFramePr>
        <p:xfrm>
          <a:off x="2041525" y="3334456"/>
          <a:ext cx="5308770" cy="1039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Equation" r:id="rId8" imgW="2400300" imgH="469900" progId="Equation.DSMT4">
                  <p:embed/>
                </p:oleObj>
              </mc:Choice>
              <mc:Fallback>
                <p:oleObj name="Equation" r:id="rId8" imgW="2400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41525" y="3334456"/>
                        <a:ext cx="5308770" cy="1039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80833" y="4524613"/>
            <a:ext cx="606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Assume no shear, no flow in cold pool</a:t>
            </a:r>
            <a:r>
              <a:rPr lang="is-IS" sz="2400" dirty="0" smtClean="0">
                <a:solidFill>
                  <a:srgbClr val="0000FF"/>
                </a:solidFill>
              </a:rPr>
              <a:t>….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191532"/>
              </p:ext>
            </p:extLst>
          </p:nvPr>
        </p:nvGraphicFramePr>
        <p:xfrm>
          <a:off x="3239909" y="5264858"/>
          <a:ext cx="3051175" cy="10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Equation" r:id="rId10" imgW="1320800" imgH="469900" progId="Equation.DSMT4">
                  <p:embed/>
                </p:oleObj>
              </mc:Choice>
              <mc:Fallback>
                <p:oleObj name="Equation" r:id="rId10" imgW="1320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9909" y="5264858"/>
                        <a:ext cx="3051175" cy="10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2917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4" descr="scellv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390525"/>
            <a:ext cx="58959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79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 descr="bowhp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220788"/>
            <a:ext cx="6399212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05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Image D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358775"/>
            <a:ext cx="612775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51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 descr="IMG0004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 descr="IMG0005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67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 descr="IMG0006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19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up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838200"/>
            <a:ext cx="279717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 descr="low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9813"/>
            <a:ext cx="28067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up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8350"/>
            <a:ext cx="2787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687805" y="4267200"/>
            <a:ext cx="35545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Storm Motion: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   Mean + Propagation</a:t>
            </a:r>
            <a:endParaRPr lang="en-US" dirty="0"/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2895600" y="1524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chemeClr val="accent2"/>
                </a:solidFill>
              </a:rPr>
              <a:t>Supercell Hodographs: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1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5" descr="i1520-0434-15-1-61-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381000"/>
            <a:ext cx="5795962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7"/>
          <p:cNvSpPr txBox="1">
            <a:spLocks noChangeArrowheads="1"/>
          </p:cNvSpPr>
          <p:nvPr/>
        </p:nvSpPr>
        <p:spPr bwMode="auto">
          <a:xfrm>
            <a:off x="228600" y="6096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Bunkers et al. WAF 2000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185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2f01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673100"/>
            <a:ext cx="55118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87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2f014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495300"/>
            <a:ext cx="38227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3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91" y="463445"/>
            <a:ext cx="4373122" cy="305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5030610" y="537281"/>
            <a:ext cx="381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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</a:t>
            </a:r>
            <a:endParaRPr lang="en-US" sz="1800" dirty="0"/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5220582" y="2952565"/>
            <a:ext cx="119203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9" name="U-Turn Arrow 8"/>
          <p:cNvSpPr/>
          <p:nvPr/>
        </p:nvSpPr>
        <p:spPr>
          <a:xfrm flipH="1">
            <a:off x="4609040" y="637647"/>
            <a:ext cx="368300" cy="439737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>
            <a:off x="5383388" y="639058"/>
            <a:ext cx="485775" cy="452437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946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158341"/>
              </p:ext>
            </p:extLst>
          </p:nvPr>
        </p:nvGraphicFramePr>
        <p:xfrm>
          <a:off x="3184525" y="1672874"/>
          <a:ext cx="1077030" cy="435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9" name="Equation" r:id="rId4" imgW="533400" imgH="215900" progId="Equation.DSMT4">
                  <p:embed/>
                </p:oleObj>
              </mc:Choice>
              <mc:Fallback>
                <p:oleObj name="Equation" r:id="rId4" imgW="5334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1672874"/>
                        <a:ext cx="1077030" cy="435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366412"/>
              </p:ext>
            </p:extLst>
          </p:nvPr>
        </p:nvGraphicFramePr>
        <p:xfrm>
          <a:off x="5776559" y="1680635"/>
          <a:ext cx="1098903" cy="445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0" name="Equation" r:id="rId6" imgW="533400" imgH="215900" progId="Equation.DSMT4">
                  <p:embed/>
                </p:oleObj>
              </mc:Choice>
              <mc:Fallback>
                <p:oleObj name="Equation" r:id="rId6" imgW="5334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6559" y="1680635"/>
                        <a:ext cx="1098903" cy="445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710763"/>
              </p:ext>
            </p:extLst>
          </p:nvPr>
        </p:nvGraphicFramePr>
        <p:xfrm>
          <a:off x="4393670" y="0"/>
          <a:ext cx="1382889" cy="78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1" name="Equation" r:id="rId8" imgW="825500" imgH="469900" progId="Equation.DSMT4">
                  <p:embed/>
                </p:oleObj>
              </mc:Choice>
              <mc:Fallback>
                <p:oleObj name="Equation" r:id="rId8" imgW="8255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3670" y="0"/>
                        <a:ext cx="1382889" cy="78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5" name="TextBox 13"/>
          <p:cNvSpPr txBox="1">
            <a:spLocks noChangeArrowheads="1"/>
          </p:cNvSpPr>
          <p:nvPr/>
        </p:nvSpPr>
        <p:spPr bwMode="auto">
          <a:xfrm>
            <a:off x="228600" y="895616"/>
            <a:ext cx="19573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With “optimal” vertical wind shear</a:t>
            </a:r>
          </a:p>
        </p:txBody>
      </p:sp>
      <p:graphicFrame>
        <p:nvGraphicFramePr>
          <p:cNvPr id="1946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372292"/>
              </p:ext>
            </p:extLst>
          </p:nvPr>
        </p:nvGraphicFramePr>
        <p:xfrm>
          <a:off x="3019425" y="5530850"/>
          <a:ext cx="3179763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2" name="Equation" r:id="rId10" imgW="1473200" imgH="469900" progId="Equation.DSMT4">
                  <p:embed/>
                </p:oleObj>
              </mc:Choice>
              <mc:Fallback>
                <p:oleObj name="Equation" r:id="rId10" imgW="14732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5530850"/>
                        <a:ext cx="3179763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516815"/>
              </p:ext>
            </p:extLst>
          </p:nvPr>
        </p:nvGraphicFramePr>
        <p:xfrm>
          <a:off x="7072313" y="5675137"/>
          <a:ext cx="109378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3" name="Equation" r:id="rId12" imgW="495300" imgH="393700" progId="Equation.DSMT4">
                  <p:embed/>
                </p:oleObj>
              </mc:Choice>
              <mc:Fallback>
                <p:oleObj name="Equation" r:id="rId12" imgW="495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5675137"/>
                        <a:ext cx="109378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8" name="TextBox 16"/>
          <p:cNvSpPr txBox="1">
            <a:spLocks noChangeArrowheads="1"/>
          </p:cNvSpPr>
          <p:nvPr/>
        </p:nvSpPr>
        <p:spPr bwMode="auto">
          <a:xfrm>
            <a:off x="228600" y="5768975"/>
            <a:ext cx="2955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RKW “optimal” state: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566731"/>
              </p:ext>
            </p:extLst>
          </p:nvPr>
        </p:nvGraphicFramePr>
        <p:xfrm>
          <a:off x="1662640" y="3592444"/>
          <a:ext cx="6629400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4" name="Equation" r:id="rId14" imgW="2997200" imgH="469900" progId="Equation.DSMT4">
                  <p:embed/>
                </p:oleObj>
              </mc:Choice>
              <mc:Fallback>
                <p:oleObj name="Equation" r:id="rId14" imgW="29972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62640" y="3592444"/>
                        <a:ext cx="6629400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49373" y="4815890"/>
            <a:ext cx="651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Now assume UL=0, </a:t>
            </a:r>
            <a:r>
              <a:rPr lang="en-US" sz="2400" dirty="0" err="1" smtClean="0">
                <a:solidFill>
                  <a:srgbClr val="0000FF"/>
                </a:solidFill>
              </a:rPr>
              <a:t>Urd</a:t>
            </a:r>
            <a:r>
              <a:rPr lang="en-US" sz="2400" dirty="0" smtClean="0">
                <a:solidFill>
                  <a:srgbClr val="0000FF"/>
                </a:solidFill>
              </a:rPr>
              <a:t>=0, symmetric updraft</a:t>
            </a:r>
            <a:r>
              <a:rPr lang="is-IS" sz="2400" dirty="0" smtClean="0">
                <a:solidFill>
                  <a:srgbClr val="0000FF"/>
                </a:solidFill>
              </a:rPr>
              <a:t>…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6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2dcpsh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81000"/>
            <a:ext cx="33623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2dcpshr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2532063"/>
            <a:ext cx="33623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2dcpsh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608513"/>
            <a:ext cx="33623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2819400"/>
            <a:ext cx="2362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Optimal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/>
              <a:t> </a:t>
            </a:r>
            <a:r>
              <a:rPr lang="en-US" altLang="ja-JP">
                <a:solidFill>
                  <a:schemeClr val="accent2"/>
                </a:solidFill>
              </a:rPr>
              <a:t>condition for cold pool lifting</a:t>
            </a:r>
            <a:endParaRPr lang="en-US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6705600" y="990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&gt; 1</a:t>
            </a:r>
            <a:endParaRPr lang="en-US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6858000" y="2971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= 1</a:t>
            </a:r>
            <a:endParaRPr lang="en-US"/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6781800" y="5105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&lt; 1</a:t>
            </a:r>
            <a:endParaRPr lang="en-US"/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381000" y="609600"/>
            <a:ext cx="205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RKW Theory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Rotunno et al. (JAS, 1988)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5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multce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96595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3657600" y="152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Multicell:</a:t>
            </a:r>
          </a:p>
        </p:txBody>
      </p:sp>
    </p:spTree>
    <p:extLst>
      <p:ext uri="{BB962C8B-B14F-4D97-AF65-F5344CB8AC3E}">
        <p14:creationId xmlns:p14="http://schemas.microsoft.com/office/powerpoint/2010/main" val="416083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Convective_Matri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11150"/>
            <a:ext cx="76708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71600" y="6319838"/>
            <a:ext cx="662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http://www.meted.ucar.edu/convectn/csmatrix/</a:t>
            </a:r>
          </a:p>
        </p:txBody>
      </p:sp>
    </p:spTree>
    <p:extLst>
      <p:ext uri="{BB962C8B-B14F-4D97-AF65-F5344CB8AC3E}">
        <p14:creationId xmlns:p14="http://schemas.microsoft.com/office/powerpoint/2010/main" val="56786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427</Words>
  <Application>Microsoft Macintosh PowerPoint</Application>
  <PresentationFormat>On-screen Show (4:3)</PresentationFormat>
  <Paragraphs>102</Paragraphs>
  <Slides>59</Slides>
  <Notes>27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 Weisman</dc:creator>
  <cp:lastModifiedBy>Morris Weisman</cp:lastModifiedBy>
  <cp:revision>51</cp:revision>
  <dcterms:created xsi:type="dcterms:W3CDTF">2014-02-12T21:50:03Z</dcterms:created>
  <dcterms:modified xsi:type="dcterms:W3CDTF">2017-09-13T18:02:16Z</dcterms:modified>
</cp:coreProperties>
</file>