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gif" ContentType="video/unknown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89" r:id="rId2"/>
    <p:sldId id="561" r:id="rId3"/>
    <p:sldId id="507" r:id="rId4"/>
    <p:sldId id="508" r:id="rId5"/>
    <p:sldId id="509" r:id="rId6"/>
    <p:sldId id="491" r:id="rId7"/>
    <p:sldId id="492" r:id="rId8"/>
    <p:sldId id="493" r:id="rId9"/>
    <p:sldId id="527" r:id="rId10"/>
    <p:sldId id="510" r:id="rId11"/>
    <p:sldId id="494" r:id="rId12"/>
    <p:sldId id="512" r:id="rId13"/>
    <p:sldId id="554" r:id="rId14"/>
    <p:sldId id="545" r:id="rId15"/>
    <p:sldId id="546" r:id="rId16"/>
    <p:sldId id="549" r:id="rId17"/>
    <p:sldId id="550" r:id="rId18"/>
    <p:sldId id="551" r:id="rId19"/>
    <p:sldId id="552" r:id="rId20"/>
    <p:sldId id="257" r:id="rId21"/>
    <p:sldId id="258" r:id="rId22"/>
    <p:sldId id="259" r:id="rId23"/>
    <p:sldId id="260" r:id="rId24"/>
    <p:sldId id="261" r:id="rId25"/>
    <p:sldId id="431" r:id="rId26"/>
    <p:sldId id="547" r:id="rId27"/>
    <p:sldId id="548" r:id="rId28"/>
    <p:sldId id="262" r:id="rId29"/>
    <p:sldId id="263" r:id="rId30"/>
    <p:sldId id="265" r:id="rId31"/>
    <p:sldId id="266" r:id="rId32"/>
    <p:sldId id="267" r:id="rId33"/>
    <p:sldId id="268" r:id="rId34"/>
    <p:sldId id="524" r:id="rId35"/>
    <p:sldId id="269" r:id="rId36"/>
    <p:sldId id="270" r:id="rId37"/>
    <p:sldId id="271" r:id="rId38"/>
    <p:sldId id="272" r:id="rId39"/>
    <p:sldId id="525" r:id="rId40"/>
    <p:sldId id="273" r:id="rId41"/>
    <p:sldId id="274" r:id="rId42"/>
    <p:sldId id="286" r:id="rId43"/>
    <p:sldId id="287" r:id="rId44"/>
    <p:sldId id="288" r:id="rId45"/>
    <p:sldId id="289" r:id="rId46"/>
    <p:sldId id="290" r:id="rId47"/>
    <p:sldId id="291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538" r:id="rId61"/>
    <p:sldId id="539" r:id="rId62"/>
    <p:sldId id="542" r:id="rId63"/>
    <p:sldId id="543" r:id="rId64"/>
    <p:sldId id="544" r:id="rId65"/>
    <p:sldId id="532" r:id="rId66"/>
    <p:sldId id="555" r:id="rId67"/>
    <p:sldId id="558" r:id="rId68"/>
    <p:sldId id="533" r:id="rId69"/>
    <p:sldId id="534" r:id="rId70"/>
    <p:sldId id="535" r:id="rId71"/>
    <p:sldId id="560" r:id="rId72"/>
    <p:sldId id="556" r:id="rId73"/>
    <p:sldId id="557" r:id="rId74"/>
    <p:sldId id="541" r:id="rId75"/>
    <p:sldId id="562" r:id="rId76"/>
    <p:sldId id="559" r:id="rId77"/>
    <p:sldId id="362" r:id="rId78"/>
    <p:sldId id="471" r:id="rId79"/>
    <p:sldId id="476" r:id="rId80"/>
    <p:sldId id="477" r:id="rId81"/>
    <p:sldId id="473" r:id="rId82"/>
    <p:sldId id="475" r:id="rId83"/>
    <p:sldId id="478" r:id="rId84"/>
    <p:sldId id="410" r:id="rId85"/>
    <p:sldId id="414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280" y="-10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1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9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2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0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9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3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6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CB7E5-7C67-444D-8F7B-91683AA70F21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BC44-93F9-9A49-8F7A-824D25EF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6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8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tiff"/><Relationship Id="rId3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tiff"/><Relationship Id="rId3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91.tiff"/><Relationship Id="rId6" Type="http://schemas.openxmlformats.org/officeDocument/2006/relationships/image" Target="../media/image92.tiff"/><Relationship Id="rId7" Type="http://schemas.openxmlformats.org/officeDocument/2006/relationships/image" Target="../media/image9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pic>
        <p:nvPicPr>
          <p:cNvPr id="15363" name="Picture 6" descr="MPEX-logo-final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80" y="1857255"/>
            <a:ext cx="7662140" cy="453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2830" y="2315405"/>
            <a:ext cx="3766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NCAR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NOAA-GSD-NSSL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SUNY Albany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Purdue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Univ. Wisconsin-Milwaukee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Colorado State University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68" y="4297497"/>
            <a:ext cx="1575110" cy="15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nesl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11" y="4297497"/>
            <a:ext cx="1706262" cy="162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7148" y="6282035"/>
            <a:ext cx="4693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MMM Lab Seminar   01/22/15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5" y="191452"/>
            <a:ext cx="7491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“The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</a:rPr>
              <a:t>Mesoscale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 Predictability Experiment: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   Overview and Results from a </a:t>
            </a:r>
            <a:r>
              <a:rPr lang="en-US" sz="2800" b="1" dirty="0" err="1" smtClean="0">
                <a:solidFill>
                  <a:srgbClr val="FF0000"/>
                </a:solidFill>
                <a:latin typeface="Arial"/>
              </a:rPr>
              <a:t>Realtime</a:t>
            </a:r>
            <a:endParaRPr lang="en-US" sz="2800" b="1" dirty="0" smtClean="0">
              <a:solidFill>
                <a:srgbClr val="FF0000"/>
              </a:solidFill>
              <a:latin typeface="Arial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       Ensemble-based Forecast System”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4733" y="1590794"/>
            <a:ext cx="4316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Arial"/>
              </a:rPr>
              <a:t>Morris Weisman, NCAR/MMM</a:t>
            </a:r>
            <a:endParaRPr lang="en-US" sz="22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4915984" y="4254397"/>
            <a:ext cx="1563789" cy="1501013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57" y="1020164"/>
            <a:ext cx="6334175" cy="475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2036964" y="225876"/>
            <a:ext cx="5624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Moore, </a:t>
            </a:r>
            <a:r>
              <a:rPr lang="en-US" sz="2800" b="1" dirty="0" smtClean="0">
                <a:solidFill>
                  <a:srgbClr val="FF0000"/>
                </a:solidFill>
              </a:rPr>
              <a:t>Oklahoma May </a:t>
            </a:r>
            <a:r>
              <a:rPr lang="en-US" sz="2800" b="1" dirty="0">
                <a:solidFill>
                  <a:srgbClr val="FF0000"/>
                </a:solidFill>
              </a:rPr>
              <a:t>20, 2013</a:t>
            </a:r>
          </a:p>
        </p:txBody>
      </p:sp>
    </p:spTree>
    <p:extLst>
      <p:ext uri="{BB962C8B-B14F-4D97-AF65-F5344CB8AC3E}">
        <p14:creationId xmlns:p14="http://schemas.microsoft.com/office/powerpoint/2010/main" val="13240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_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57" y="926471"/>
            <a:ext cx="5619543" cy="4867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640" y="279400"/>
            <a:ext cx="678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MPEX Case Example:    19 May 2013  12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4641" y="5794104"/>
            <a:ext cx="524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500 </a:t>
            </a:r>
            <a:r>
              <a:rPr lang="en-US" sz="2400" dirty="0" err="1" smtClean="0">
                <a:solidFill>
                  <a:srgbClr val="0000FF"/>
                </a:solidFill>
              </a:rPr>
              <a:t>hPa</a:t>
            </a:r>
            <a:r>
              <a:rPr lang="en-US" sz="2400" dirty="0" smtClean="0">
                <a:solidFill>
                  <a:srgbClr val="0000FF"/>
                </a:solidFill>
              </a:rPr>
              <a:t> winds, height, temperature and composite surface features: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2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Constant_Pressure.201305191200.850_mb_cha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913_sfc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37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32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51912.72357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10446"/>
            <a:ext cx="7299473" cy="58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9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51912.72456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68" y="345143"/>
            <a:ext cx="7109955" cy="56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4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NCEP_NAM.201305191200.000_500_heights_v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" y="248504"/>
            <a:ext cx="8365751" cy="627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3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NCEP_NAM.201305191200.012_500_heights_v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7" y="262309"/>
            <a:ext cx="8269116" cy="62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3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NCEP_NAM.201305191200.006_mslp_wind_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3" y="262309"/>
            <a:ext cx="8227702" cy="61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7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NCEP_NAM.201305191200.012_mslp_wind_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7" y="151863"/>
            <a:ext cx="8476189" cy="63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9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1079" y="142600"/>
            <a:ext cx="24664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FF0000"/>
                </a:solidFill>
              </a:rPr>
              <a:t>MPEX PIs: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2985" y="1084589"/>
            <a:ext cx="69286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NCAR</a:t>
            </a:r>
            <a:r>
              <a:rPr lang="en-US" sz="2000" dirty="0">
                <a:solidFill>
                  <a:srgbClr val="0000FF"/>
                </a:solidFill>
              </a:rPr>
              <a:t>/</a:t>
            </a:r>
            <a:r>
              <a:rPr lang="en-US" sz="2000" dirty="0" smtClean="0">
                <a:solidFill>
                  <a:srgbClr val="0000FF"/>
                </a:solidFill>
              </a:rPr>
              <a:t>MMM: </a:t>
            </a:r>
            <a:r>
              <a:rPr lang="en-US" sz="2000" dirty="0" smtClean="0"/>
              <a:t>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Morris Weisman, Chris Davis, Glen Romine, Craig Schwartz,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Tom </a:t>
            </a:r>
            <a:r>
              <a:rPr lang="en-US" sz="2000" dirty="0" err="1" smtClean="0"/>
              <a:t>Galarneau</a:t>
            </a:r>
            <a:r>
              <a:rPr lang="en-US" sz="2000" dirty="0" smtClean="0"/>
              <a:t>, Stan Trier, Wei Wang , Kevin Manning,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Dave </a:t>
            </a:r>
            <a:r>
              <a:rPr lang="en-US" sz="2000" dirty="0" err="1" smtClean="0"/>
              <a:t>Ahijevych</a:t>
            </a:r>
            <a:r>
              <a:rPr lang="en-US" sz="2000" dirty="0" smtClean="0"/>
              <a:t>, Kate </a:t>
            </a:r>
            <a:r>
              <a:rPr lang="en-US" sz="2000" dirty="0" err="1" smtClean="0"/>
              <a:t>Fossel</a:t>
            </a:r>
            <a:r>
              <a:rPr lang="en-US" sz="2000" dirty="0" smtClean="0"/>
              <a:t>, Ryan </a:t>
            </a:r>
            <a:r>
              <a:rPr lang="en-US" sz="2000" dirty="0" err="1" smtClean="0"/>
              <a:t>Sobash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Purdue:       </a:t>
            </a:r>
          </a:p>
          <a:p>
            <a:r>
              <a:rPr lang="en-US" sz="2000" dirty="0" smtClean="0"/>
              <a:t>   Jeff Trapp, Mike Baldwin 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SUNY Albany:</a:t>
            </a:r>
          </a:p>
          <a:p>
            <a:r>
              <a:rPr lang="en-US" sz="2000" dirty="0" smtClean="0"/>
              <a:t>   Ryan Torn, Lance </a:t>
            </a:r>
            <a:r>
              <a:rPr lang="en-US" sz="2000" dirty="0" err="1" smtClean="0"/>
              <a:t>Bosart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CSU:</a:t>
            </a:r>
          </a:p>
          <a:p>
            <a:r>
              <a:rPr lang="en-US" sz="2000" dirty="0" smtClean="0"/>
              <a:t>   Russ Schumacher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Univ. Wisconsin/Milwaukee:</a:t>
            </a:r>
          </a:p>
          <a:p>
            <a:r>
              <a:rPr lang="en-US" sz="2000" dirty="0" smtClean="0"/>
              <a:t>   Clark Evans, Paul </a:t>
            </a:r>
            <a:r>
              <a:rPr lang="en-US" sz="2000" dirty="0" err="1" smtClean="0"/>
              <a:t>Roebber</a:t>
            </a:r>
            <a:endParaRPr lang="en-US" sz="2000" dirty="0"/>
          </a:p>
          <a:p>
            <a:r>
              <a:rPr lang="en-US" sz="2000" dirty="0" smtClean="0">
                <a:solidFill>
                  <a:srgbClr val="0000FF"/>
                </a:solidFill>
              </a:rPr>
              <a:t>NOAA/NSSL:</a:t>
            </a:r>
          </a:p>
          <a:p>
            <a:r>
              <a:rPr lang="en-US" sz="2000" dirty="0" smtClean="0"/>
              <a:t>   Dave </a:t>
            </a:r>
            <a:r>
              <a:rPr lang="en-US" sz="2000" dirty="0" err="1"/>
              <a:t>Stensrud</a:t>
            </a:r>
            <a:r>
              <a:rPr lang="en-US" sz="2000" dirty="0"/>
              <a:t>, Jack </a:t>
            </a:r>
            <a:r>
              <a:rPr lang="en-US" sz="2000" dirty="0" err="1"/>
              <a:t>Kain</a:t>
            </a:r>
            <a:r>
              <a:rPr lang="en-US" sz="2000" dirty="0"/>
              <a:t>, Mike </a:t>
            </a:r>
            <a:r>
              <a:rPr lang="en-US" sz="2000" dirty="0" err="1"/>
              <a:t>Coniglio</a:t>
            </a:r>
            <a:r>
              <a:rPr lang="en-US" sz="2000" dirty="0"/>
              <a:t> 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NOAA/GSD:</a:t>
            </a:r>
          </a:p>
          <a:p>
            <a:r>
              <a:rPr lang="en-US" sz="2000" dirty="0" smtClean="0"/>
              <a:t>   John </a:t>
            </a:r>
            <a:r>
              <a:rPr lang="en-US" sz="2000" dirty="0"/>
              <a:t>Brown and David Dowell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4187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35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7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0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9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8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_ict_201305191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51918.72357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9" y="193280"/>
            <a:ext cx="7178984" cy="5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6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051918.72456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17" y="317532"/>
            <a:ext cx="6885327" cy="55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2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19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41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8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62912_refr_18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8" y="4203700"/>
            <a:ext cx="2138362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5" name="Picture 3" descr="062912_refr_21A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375" y="4194175"/>
            <a:ext cx="2130425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6" name="Picture 4" descr="062912_refr_00A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4186238"/>
            <a:ext cx="2138362" cy="213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7" name="Picture 5" descr="062912_refr_03A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211638"/>
            <a:ext cx="2195513" cy="211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863600" y="149214"/>
            <a:ext cx="78361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Convectively explicit (3 km) forecasts can be quite “good”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              e.g. 29 </a:t>
            </a:r>
            <a:r>
              <a:rPr lang="en-US" sz="2400" dirty="0">
                <a:solidFill>
                  <a:srgbClr val="FF0000"/>
                </a:solidFill>
              </a:rPr>
              <a:t>June 2012 </a:t>
            </a:r>
            <a:r>
              <a:rPr lang="en-US" sz="2400" dirty="0" err="1">
                <a:solidFill>
                  <a:srgbClr val="FF0000"/>
                </a:solidFill>
              </a:rPr>
              <a:t>Derecho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4759" name="TextBox 8"/>
          <p:cNvSpPr txBox="1">
            <a:spLocks noChangeArrowheads="1"/>
          </p:cNvSpPr>
          <p:nvPr/>
        </p:nvSpPr>
        <p:spPr bwMode="auto">
          <a:xfrm>
            <a:off x="685800" y="3821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18 UTC</a:t>
            </a:r>
          </a:p>
        </p:txBody>
      </p:sp>
      <p:sp>
        <p:nvSpPr>
          <p:cNvPr id="74760" name="TextBox 9"/>
          <p:cNvSpPr txBox="1">
            <a:spLocks noChangeArrowheads="1"/>
          </p:cNvSpPr>
          <p:nvPr/>
        </p:nvSpPr>
        <p:spPr bwMode="auto">
          <a:xfrm>
            <a:off x="2819400" y="3821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21 UTC</a:t>
            </a:r>
          </a:p>
        </p:txBody>
      </p:sp>
      <p:sp>
        <p:nvSpPr>
          <p:cNvPr id="74761" name="TextBox 10"/>
          <p:cNvSpPr txBox="1">
            <a:spLocks noChangeArrowheads="1"/>
          </p:cNvSpPr>
          <p:nvPr/>
        </p:nvSpPr>
        <p:spPr bwMode="auto">
          <a:xfrm>
            <a:off x="5105400" y="3821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00 UTC</a:t>
            </a:r>
          </a:p>
        </p:txBody>
      </p:sp>
      <p:sp>
        <p:nvSpPr>
          <p:cNvPr id="74762" name="TextBox 11"/>
          <p:cNvSpPr txBox="1">
            <a:spLocks noChangeArrowheads="1"/>
          </p:cNvSpPr>
          <p:nvPr/>
        </p:nvSpPr>
        <p:spPr bwMode="auto">
          <a:xfrm>
            <a:off x="7391400" y="3821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03 UTC</a:t>
            </a:r>
          </a:p>
        </p:txBody>
      </p:sp>
      <p:sp>
        <p:nvSpPr>
          <p:cNvPr id="74767" name="TextBox 19"/>
          <p:cNvSpPr txBox="1">
            <a:spLocks noChangeArrowheads="1"/>
          </p:cNvSpPr>
          <p:nvPr/>
        </p:nvSpPr>
        <p:spPr bwMode="auto">
          <a:xfrm>
            <a:off x="533400" y="104563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18 UTC </a:t>
            </a:r>
            <a:r>
              <a:rPr lang="en-US" dirty="0">
                <a:solidFill>
                  <a:srgbClr val="0000FF"/>
                </a:solidFill>
              </a:rPr>
              <a:t>(6 h)</a:t>
            </a:r>
          </a:p>
        </p:txBody>
      </p:sp>
      <p:sp>
        <p:nvSpPr>
          <p:cNvPr id="74768" name="TextBox 20"/>
          <p:cNvSpPr txBox="1">
            <a:spLocks noChangeArrowheads="1"/>
          </p:cNvSpPr>
          <p:nvPr/>
        </p:nvSpPr>
        <p:spPr bwMode="auto">
          <a:xfrm>
            <a:off x="2743200" y="1058333"/>
            <a:ext cx="160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21 UTC </a:t>
            </a:r>
            <a:r>
              <a:rPr lang="en-US" dirty="0">
                <a:solidFill>
                  <a:srgbClr val="0000FF"/>
                </a:solidFill>
              </a:rPr>
              <a:t>(9 h)</a:t>
            </a:r>
          </a:p>
        </p:txBody>
      </p:sp>
      <p:sp>
        <p:nvSpPr>
          <p:cNvPr id="74769" name="TextBox 21"/>
          <p:cNvSpPr txBox="1">
            <a:spLocks noChangeArrowheads="1"/>
          </p:cNvSpPr>
          <p:nvPr/>
        </p:nvSpPr>
        <p:spPr bwMode="auto">
          <a:xfrm>
            <a:off x="4876800" y="1020233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00 UTC </a:t>
            </a:r>
            <a:r>
              <a:rPr lang="en-US" dirty="0">
                <a:solidFill>
                  <a:srgbClr val="0000FF"/>
                </a:solidFill>
              </a:rPr>
              <a:t>(12 h)</a:t>
            </a:r>
          </a:p>
        </p:txBody>
      </p:sp>
      <p:sp>
        <p:nvSpPr>
          <p:cNvPr id="74770" name="TextBox 22"/>
          <p:cNvSpPr txBox="1">
            <a:spLocks noChangeArrowheads="1"/>
          </p:cNvSpPr>
          <p:nvPr/>
        </p:nvSpPr>
        <p:spPr bwMode="auto">
          <a:xfrm>
            <a:off x="7010400" y="1065212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03 UTC </a:t>
            </a:r>
            <a:r>
              <a:rPr lang="en-US" dirty="0">
                <a:solidFill>
                  <a:srgbClr val="0000FF"/>
                </a:solidFill>
              </a:rPr>
              <a:t>(15 h)</a:t>
            </a:r>
          </a:p>
        </p:txBody>
      </p:sp>
      <p:sp>
        <p:nvSpPr>
          <p:cNvPr id="74771" name="TextBox 23"/>
          <p:cNvSpPr txBox="1">
            <a:spLocks noChangeArrowheads="1"/>
          </p:cNvSpPr>
          <p:nvPr/>
        </p:nvSpPr>
        <p:spPr bwMode="auto">
          <a:xfrm>
            <a:off x="1468970" y="3463296"/>
            <a:ext cx="64844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3 km WRF-ARW </a:t>
            </a:r>
            <a:r>
              <a:rPr lang="en-US" sz="2000" dirty="0" smtClean="0">
                <a:solidFill>
                  <a:srgbClr val="000090"/>
                </a:solidFill>
              </a:rPr>
              <a:t>Forecast</a:t>
            </a:r>
            <a:r>
              <a:rPr lang="en-US" sz="2000" dirty="0" smtClean="0">
                <a:solidFill>
                  <a:srgbClr val="0000FF"/>
                </a:solidFill>
              </a:rPr>
              <a:t>:   DART Analysis, MYJ, Morrison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4772" name="TextBox 24"/>
          <p:cNvSpPr txBox="1">
            <a:spLocks noChangeArrowheads="1"/>
          </p:cNvSpPr>
          <p:nvPr/>
        </p:nvSpPr>
        <p:spPr bwMode="auto">
          <a:xfrm>
            <a:off x="3754891" y="6330945"/>
            <a:ext cx="224381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Composite Radar</a:t>
            </a:r>
          </a:p>
        </p:txBody>
      </p:sp>
      <p:pic>
        <p:nvPicPr>
          <p:cNvPr id="21" name="Picture 20" descr="p062912_dart_ref09A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375" y="1398689"/>
            <a:ext cx="2102485" cy="2129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p062912_dart_ref12A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7238" y="1399029"/>
            <a:ext cx="2162556" cy="2156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p062912_dart_ref15A.tif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789788" y="1408327"/>
            <a:ext cx="2151634" cy="2131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p062912_dart_ref06A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833" y="1384579"/>
            <a:ext cx="2146173" cy="21243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6300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87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6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3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6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_20130519_2200_with_nmq_bd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419100"/>
            <a:ext cx="7988300" cy="5970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7100" y="228600"/>
            <a:ext cx="473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19 May 2013  22:00 UTC  Surface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5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2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06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54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1923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200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9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_20130520_0000_with_nmq_bd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93701"/>
            <a:ext cx="7875417" cy="629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7100" y="228600"/>
            <a:ext cx="473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 May 2013  00:00 UTC  Surface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062912_dart_ref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4" y="1606996"/>
            <a:ext cx="2592922" cy="2373028"/>
          </a:xfrm>
          <a:prstGeom prst="rect">
            <a:avLst/>
          </a:prstGeom>
        </p:spPr>
      </p:pic>
      <p:pic>
        <p:nvPicPr>
          <p:cNvPr id="5" name="Picture 4" descr="p062912_gfs_ref0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4" y="4279910"/>
            <a:ext cx="2544255" cy="2336990"/>
          </a:xfrm>
          <a:prstGeom prst="rect">
            <a:avLst/>
          </a:prstGeom>
        </p:spPr>
      </p:pic>
      <p:pic>
        <p:nvPicPr>
          <p:cNvPr id="6" name="Picture 5" descr="p062912_nam_ref09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4" y="4279910"/>
            <a:ext cx="2580444" cy="2364138"/>
          </a:xfrm>
          <a:prstGeom prst="rect">
            <a:avLst/>
          </a:prstGeom>
        </p:spPr>
      </p:pic>
      <p:pic>
        <p:nvPicPr>
          <p:cNvPr id="7" name="Picture 6" descr="p062912_ruc_ref0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4" y="4294513"/>
            <a:ext cx="2595689" cy="2382178"/>
          </a:xfrm>
          <a:prstGeom prst="rect">
            <a:avLst/>
          </a:prstGeom>
        </p:spPr>
      </p:pic>
      <p:pic>
        <p:nvPicPr>
          <p:cNvPr id="8" name="Picture 7" descr="p062912_dartthom_ref0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0" y="1659871"/>
            <a:ext cx="2556503" cy="2328993"/>
          </a:xfrm>
          <a:prstGeom prst="rect">
            <a:avLst/>
          </a:prstGeom>
        </p:spPr>
      </p:pic>
      <p:pic>
        <p:nvPicPr>
          <p:cNvPr id="9" name="Picture 8" descr="p062912_dartysu_ref09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17" y="1637334"/>
            <a:ext cx="2571221" cy="2347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4233" y="3947902"/>
            <a:ext cx="61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04222" y="3961449"/>
            <a:ext cx="11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46900" y="396652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65361" y="1317468"/>
            <a:ext cx="234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DART-Morrison-YSU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1192" y="1288466"/>
            <a:ext cx="234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DART-Morrison-MYJ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52632" y="1361139"/>
            <a:ext cx="234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DART-Thompson-MYJ</a:t>
            </a:r>
            <a:endParaRPr lang="en-US" dirty="0"/>
          </a:p>
        </p:txBody>
      </p:sp>
      <p:pic>
        <p:nvPicPr>
          <p:cNvPr id="17" name="Picture 3" descr="062912_refr_21A.tif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1142" y="43722"/>
            <a:ext cx="1412545" cy="1412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16497" y="178108"/>
            <a:ext cx="16722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29 June 2012 </a:t>
            </a:r>
            <a:r>
              <a:rPr lang="en-US" sz="2000" b="1" dirty="0" err="1" smtClean="0">
                <a:solidFill>
                  <a:srgbClr val="FF0000"/>
                </a:solidFill>
              </a:rPr>
              <a:t>Derecho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3146" y="203508"/>
            <a:ext cx="414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…but are especially sensitive to the initial analysis!!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20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71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_vis_ict_20130520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43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18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18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74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19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2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2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0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2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1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4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1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6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4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510" y="165278"/>
            <a:ext cx="40677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Key MPEX Question: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9800" y="3257034"/>
            <a:ext cx="7581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r>
              <a:rPr lang="en-US" sz="2400" dirty="0" smtClean="0">
                <a:solidFill>
                  <a:srgbClr val="0000FF"/>
                </a:solidFill>
              </a:rPr>
              <a:t>Morning </a:t>
            </a:r>
            <a:r>
              <a:rPr lang="en-US" sz="2400" dirty="0" err="1" smtClean="0">
                <a:solidFill>
                  <a:srgbClr val="0000FF"/>
                </a:solidFill>
              </a:rPr>
              <a:t>dropsonde</a:t>
            </a:r>
            <a:r>
              <a:rPr lang="en-US" sz="2400" dirty="0" smtClean="0">
                <a:solidFill>
                  <a:srgbClr val="0000FF"/>
                </a:solidFill>
              </a:rPr>
              <a:t> and MTP observations over the Rocky </a:t>
            </a:r>
            <a:r>
              <a:rPr lang="en-US" sz="2400" dirty="0">
                <a:solidFill>
                  <a:srgbClr val="0000FF"/>
                </a:solidFill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ountain states, upstream of anticipated convective outbreaks over the High Plains    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9800" y="4660900"/>
            <a:ext cx="7454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…Afternoon mobile sounding observations to validate morning model forecasts and to measure the impact of convection on its local environment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1100" y="965200"/>
            <a:ext cx="6972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Can the predictability of significant convective events be improved by reducing analysis uncertainty at the synoptic and sub-synoptic scales?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2540962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Enhanced observational periods: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1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2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1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3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8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1923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1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0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838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1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78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1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68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95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2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1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plains_2013052003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167188" y="990600"/>
          <a:ext cx="4214812" cy="420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3" imgW="5626100" imgH="5613400" progId="Word.Document.12">
                  <p:link updateAutomatic="1"/>
                </p:oleObj>
              </mc:Choice>
              <mc:Fallback>
                <p:oleObj name="Document" r:id="rId3" imgW="5626100" imgH="5613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188" y="990600"/>
                        <a:ext cx="4214812" cy="420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1820978" y="116543"/>
            <a:ext cx="6208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Morning </a:t>
            </a:r>
            <a:r>
              <a:rPr lang="en-US" sz="2800" dirty="0" err="1" smtClean="0">
                <a:solidFill>
                  <a:srgbClr val="FF0000"/>
                </a:solidFill>
              </a:rPr>
              <a:t>Dropsonde</a:t>
            </a:r>
            <a:r>
              <a:rPr lang="en-US" sz="2800" dirty="0" smtClean="0">
                <a:solidFill>
                  <a:srgbClr val="FF0000"/>
                </a:solidFill>
              </a:rPr>
              <a:t> Observations: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685800" y="881063"/>
            <a:ext cx="2532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15 May – 15 June 2013</a:t>
            </a:r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609600" y="1262063"/>
            <a:ext cx="2895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Early Morning GV Flights:  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381000" y="5334000"/>
            <a:ext cx="3213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</a:rPr>
              <a:t>Dropsonde observations to better characterize the upstream sub-synoptic and mesoscale structure of the troposphere…</a:t>
            </a:r>
          </a:p>
        </p:txBody>
      </p:sp>
      <p:sp>
        <p:nvSpPr>
          <p:cNvPr id="55304" name="TextBox 9"/>
          <p:cNvSpPr txBox="1">
            <a:spLocks noChangeArrowheads="1"/>
          </p:cNvSpPr>
          <p:nvPr/>
        </p:nvSpPr>
        <p:spPr bwMode="auto">
          <a:xfrm>
            <a:off x="4191000" y="5410200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**Overall Goal: improve 6–24 h downstream convective forecasts</a:t>
            </a:r>
          </a:p>
        </p:txBody>
      </p:sp>
      <p:sp>
        <p:nvSpPr>
          <p:cNvPr id="55305" name="TextBox 10"/>
          <p:cNvSpPr txBox="1">
            <a:spLocks noChangeArrowheads="1"/>
          </p:cNvSpPr>
          <p:nvPr/>
        </p:nvSpPr>
        <p:spPr bwMode="auto">
          <a:xfrm>
            <a:off x="7851775" y="3581400"/>
            <a:ext cx="1292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8000"/>
                </a:solidFill>
              </a:rPr>
              <a:t>Sample morning deployment</a:t>
            </a:r>
          </a:p>
        </p:txBody>
      </p:sp>
      <p:pic>
        <p:nvPicPr>
          <p:cNvPr id="553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2750"/>
            <a:ext cx="348297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2" descr="C:\Users\hock\Pictures\Picasa\Exports\My Pictures\GH Mini Dropson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98800"/>
            <a:ext cx="10287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4"/>
          <p:cNvSpPr txBox="1">
            <a:spLocks/>
          </p:cNvSpPr>
          <p:nvPr/>
        </p:nvSpPr>
        <p:spPr>
          <a:xfrm>
            <a:off x="304800" y="3429000"/>
            <a:ext cx="2133600" cy="1143000"/>
          </a:xfrm>
          <a:prstGeom prst="rect">
            <a:avLst/>
          </a:prstGeom>
          <a:ln w="38100">
            <a:solidFill>
              <a:srgbClr val="1752F9"/>
            </a:solidFill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NCAR GPS </a:t>
            </a:r>
            <a:r>
              <a:rPr lang="en-US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Dropsondes</a:t>
            </a: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 MIST, Mini, AVAPS II/</a:t>
            </a:r>
            <a:r>
              <a:rPr lang="en-US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Vaisala</a:t>
            </a: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RD-94 )</a:t>
            </a:r>
          </a:p>
        </p:txBody>
      </p:sp>
      <p:pic>
        <p:nvPicPr>
          <p:cNvPr id="55309" name="Picture 14" descr="nesl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68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621" y="5540065"/>
            <a:ext cx="7708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5/19; two </a:t>
            </a:r>
            <a:r>
              <a:rPr lang="en-US" sz="2400" dirty="0" err="1" smtClean="0"/>
              <a:t>tornadic</a:t>
            </a:r>
            <a:r>
              <a:rPr lang="en-US" sz="2400" dirty="0" smtClean="0"/>
              <a:t> </a:t>
            </a:r>
            <a:r>
              <a:rPr lang="en-US" sz="2400" dirty="0" err="1" smtClean="0"/>
              <a:t>supercells</a:t>
            </a:r>
            <a:r>
              <a:rPr lang="en-US" sz="2400" dirty="0" smtClean="0"/>
              <a:t>;  pre-CI, upstream/downstream sampling, and surround sampling</a:t>
            </a:r>
            <a:endParaRPr lang="en-US" sz="2400" dirty="0"/>
          </a:p>
        </p:txBody>
      </p:sp>
      <p:pic>
        <p:nvPicPr>
          <p:cNvPr id="2" name="Picture 1" descr="20130519_1845_0115-25 (dragged)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57" y="0"/>
            <a:ext cx="61231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ni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38" y="0"/>
            <a:ext cx="7653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CSU_sonde.201305191858.skew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96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CSU_sonde.201305192110.skew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5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CSU_sonde.201305192247.skew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0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.19layers_flattened_event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520700"/>
            <a:ext cx="88646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PEX_Cape21_0519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12" y="765125"/>
            <a:ext cx="6277672" cy="5508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762" y="103848"/>
            <a:ext cx="171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05/19/13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9325" y="6274102"/>
            <a:ext cx="335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</a:rPr>
              <a:t>WRF CAPE/Shear:  21 UTC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91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radar_051913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6" y="1012234"/>
            <a:ext cx="3972560" cy="431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MPEX_wrfdart12_05191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54" y="767635"/>
            <a:ext cx="4559046" cy="4811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763" y="241905"/>
            <a:ext cx="171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05/19/13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12945" y="5461539"/>
            <a:ext cx="2493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Radar 00:00 UTC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5262865" y="5461539"/>
            <a:ext cx="3143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WRF-DART 12 h Forecast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27354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BAMS_fig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" y="939799"/>
            <a:ext cx="7997781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138" y="347981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36 h Dart Ensemble Forecasts:  Valid  00 UTC  20 May 2013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5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BAMS_fig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003300"/>
            <a:ext cx="7756902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138" y="360681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12 h Dart Ensemble Forecasts:  Valid  00 UTC  20 May 2013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053113_Flight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59" y="281840"/>
            <a:ext cx="4525264" cy="3152140"/>
          </a:xfrm>
          <a:prstGeom prst="rect">
            <a:avLst/>
          </a:prstGeom>
        </p:spPr>
      </p:pic>
      <p:pic>
        <p:nvPicPr>
          <p:cNvPr id="3" name="Picture 2" descr="MPEX_053113_Flight2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18" y="3585891"/>
            <a:ext cx="4516628" cy="3160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901" y="175660"/>
            <a:ext cx="2867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31 May 2013       “El Reno Tornado”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766" y="1258133"/>
            <a:ext cx="2481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Aircraft observations taken early in the morning, upstream from expected severe storms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489" y="4103630"/>
            <a:ext cx="2598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Severe storms develop over central Oklahoma later that afternoon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60860" y="1258133"/>
            <a:ext cx="1289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12:00 UTC ~200 </a:t>
            </a:r>
            <a:r>
              <a:rPr lang="en-US" sz="2000" dirty="0" err="1" smtClean="0">
                <a:solidFill>
                  <a:srgbClr val="FF0000"/>
                </a:solidFill>
              </a:rPr>
              <a:t>hPa</a:t>
            </a:r>
            <a:r>
              <a:rPr lang="en-US" sz="2000" dirty="0" smtClean="0">
                <a:solidFill>
                  <a:srgbClr val="FF0000"/>
                </a:solidFill>
              </a:rPr>
              <a:t>       winds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619" y="4232968"/>
            <a:ext cx="128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23:00 UTC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2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BAMS_fig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3847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938" y="424181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36 h Dart Ensemble Forecasts:  Valid  00 UTC  20 May 2013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4975444"/>
            <a:ext cx="4203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Updraft </a:t>
            </a:r>
            <a:r>
              <a:rPr lang="en-US" sz="2000" dirty="0" err="1" smtClean="0">
                <a:solidFill>
                  <a:srgbClr val="0000FF"/>
                </a:solidFill>
              </a:rPr>
              <a:t>Helicity</a:t>
            </a:r>
            <a:r>
              <a:rPr lang="en-US" sz="2000" dirty="0" smtClean="0">
                <a:solidFill>
                  <a:srgbClr val="0000FF"/>
                </a:solidFill>
              </a:rPr>
              <a:t> (UH)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en-US" sz="2000" dirty="0" smtClean="0"/>
              <a:t>&gt; ~75:   Severe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&gt; ~150: Sign. Severe</a:t>
            </a:r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444667"/>
              </p:ext>
            </p:extLst>
          </p:nvPr>
        </p:nvGraphicFramePr>
        <p:xfrm>
          <a:off x="2555239" y="4777910"/>
          <a:ext cx="1655963" cy="88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4" imgW="901700" imgH="482600" progId="Equation.DSMT4">
                  <p:embed/>
                </p:oleObj>
              </mc:Choice>
              <mc:Fallback>
                <p:oleObj name="Equation" r:id="rId4" imgW="901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239" y="4777910"/>
                        <a:ext cx="1655963" cy="886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3300" y="4975444"/>
            <a:ext cx="371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Probability of </a:t>
            </a:r>
            <a:r>
              <a:rPr lang="en-US" sz="2000" dirty="0" err="1" smtClean="0">
                <a:solidFill>
                  <a:srgbClr val="0000FF"/>
                </a:solidFill>
              </a:rPr>
              <a:t>Accum</a:t>
            </a:r>
            <a:r>
              <a:rPr lang="en-US" sz="2000" dirty="0" smtClean="0">
                <a:solidFill>
                  <a:srgbClr val="0000FF"/>
                </a:solidFill>
              </a:rPr>
              <a:t>. 00-03 UTC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5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00_Neighborhood_Probability_Sfc_Winds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63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radar_051913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6" y="1012234"/>
            <a:ext cx="3972560" cy="431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06763" y="241905"/>
            <a:ext cx="171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05/19/13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48131" y="5445951"/>
            <a:ext cx="2493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Radar 00:00 UTC</a:t>
            </a:r>
            <a:endParaRPr lang="en-US" sz="2200" dirty="0"/>
          </a:p>
        </p:txBody>
      </p:sp>
      <p:pic>
        <p:nvPicPr>
          <p:cNvPr id="7" name="Picture 6" descr="z_neighbor_refw_ALL_0519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88" y="795554"/>
            <a:ext cx="4798990" cy="50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32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radar_051913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6" y="1012234"/>
            <a:ext cx="3972560" cy="431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06763" y="241905"/>
            <a:ext cx="171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05/19/13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12945" y="5461539"/>
            <a:ext cx="2493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Radar 00:00 UTC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72" y="917664"/>
            <a:ext cx="4560574" cy="50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92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.CSU_sonde.201305191858.skew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1" y="817862"/>
            <a:ext cx="2926080" cy="2926080"/>
          </a:xfrm>
          <a:prstGeom prst="rect">
            <a:avLst/>
          </a:prstGeom>
        </p:spPr>
      </p:pic>
      <p:pic>
        <p:nvPicPr>
          <p:cNvPr id="3" name="Picture 2" descr="research.CSU_sonde.201305192110.skew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41" y="840004"/>
            <a:ext cx="2926080" cy="2926080"/>
          </a:xfrm>
          <a:prstGeom prst="rect">
            <a:avLst/>
          </a:prstGeom>
        </p:spPr>
      </p:pic>
      <p:pic>
        <p:nvPicPr>
          <p:cNvPr id="4" name="Picture 3" descr="research.CSU_sonde.201305192247.skew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2" y="888991"/>
            <a:ext cx="2926080" cy="2926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0128" y="48985"/>
            <a:ext cx="587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MPEX Mobile Soundings  19 May 2013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MPEX_WRF_oun_1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6" y="4044020"/>
            <a:ext cx="2844800" cy="2590800"/>
          </a:xfrm>
          <a:prstGeom prst="rect">
            <a:avLst/>
          </a:prstGeom>
        </p:spPr>
      </p:pic>
      <p:pic>
        <p:nvPicPr>
          <p:cNvPr id="10" name="Picture 9" descr="MPEX_WRF_oun_2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009560"/>
            <a:ext cx="2806700" cy="2616200"/>
          </a:xfrm>
          <a:prstGeom prst="rect">
            <a:avLst/>
          </a:prstGeom>
        </p:spPr>
      </p:pic>
      <p:pic>
        <p:nvPicPr>
          <p:cNvPr id="11" name="Picture 10" descr="MPEX_WRF_oun_00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21" y="3996860"/>
            <a:ext cx="2844800" cy="273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800" y="3781666"/>
            <a:ext cx="189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WRF  OUN  19 UTC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3863992"/>
            <a:ext cx="189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WRF  OUN  00 UTC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0600" y="3816126"/>
            <a:ext cx="189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WRF  OUN  23 UTC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500" y="572205"/>
            <a:ext cx="135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CSU  19 UTC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5400" y="565655"/>
            <a:ext cx="135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CSU  21 UTC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2272" y="572205"/>
            <a:ext cx="1351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CSU  23 UTC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er_mw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0"/>
            <a:ext cx="65248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779" y="808144"/>
            <a:ext cx="1026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MWR 2015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008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EX_BAMS_fig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255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3752" y="5132185"/>
            <a:ext cx="317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Water Vapor and 500 </a:t>
            </a:r>
            <a:r>
              <a:rPr lang="en-US" dirty="0" err="1" smtClean="0">
                <a:solidFill>
                  <a:srgbClr val="0000FF"/>
                </a:solidFill>
              </a:rPr>
              <a:t>hPa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dropsonde</a:t>
            </a:r>
            <a:r>
              <a:rPr lang="en-US" dirty="0" smtClean="0">
                <a:solidFill>
                  <a:srgbClr val="0000FF"/>
                </a:solidFill>
              </a:rPr>
              <a:t> winds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810" y="5271944"/>
            <a:ext cx="3775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500 </a:t>
            </a:r>
            <a:r>
              <a:rPr lang="en-US" sz="2000" dirty="0" err="1" smtClean="0">
                <a:solidFill>
                  <a:srgbClr val="0000FF"/>
                </a:solidFill>
              </a:rPr>
              <a:t>hPa</a:t>
            </a:r>
            <a:r>
              <a:rPr lang="en-US" sz="2000" dirty="0" smtClean="0">
                <a:solidFill>
                  <a:srgbClr val="0000FF"/>
                </a:solidFill>
              </a:rPr>
              <a:t> and Surface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omposite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640" y="279400"/>
            <a:ext cx="678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MPEX Case Example:    19 May 2013  12 UTC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3315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mean_PV_3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84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PV_3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0" y="1421518"/>
            <a:ext cx="7289290" cy="4915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410" y="238580"/>
            <a:ext cx="82798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      </a:t>
            </a:r>
            <a:r>
              <a:rPr lang="en-US" sz="2800" b="1" dirty="0" smtClean="0">
                <a:solidFill>
                  <a:srgbClr val="FF0000"/>
                </a:solidFill>
              </a:rPr>
              <a:t>Afternoon Mobile Sounding Launches: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(Jeff Trapp, Mike </a:t>
            </a:r>
            <a:r>
              <a:rPr lang="en-US" sz="2400" dirty="0" err="1" smtClean="0">
                <a:solidFill>
                  <a:srgbClr val="0000FF"/>
                </a:solidFill>
              </a:rPr>
              <a:t>Coniglio</a:t>
            </a:r>
            <a:r>
              <a:rPr lang="en-US" sz="2400" dirty="0" smtClean="0">
                <a:solidFill>
                  <a:srgbClr val="0000FF"/>
                </a:solidFill>
              </a:rPr>
              <a:t>, Russ Schumacher, Dave </a:t>
            </a:r>
            <a:r>
              <a:rPr lang="en-US" sz="2400" dirty="0" err="1" smtClean="0">
                <a:solidFill>
                  <a:srgbClr val="0000FF"/>
                </a:solidFill>
              </a:rPr>
              <a:t>Stensrud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9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Geop_Ht_5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645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Abs_Vort_5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127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PV_5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15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Geop_Ht_700_H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918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el.WRF_Ensemble.201305191200.012_Ensemble_spread_Dew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61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.WRF_Ensemble.201305191200.012_Ensemble_spread_Temp_Sf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0"/>
            <a:ext cx="734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0519_rp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2" y="899965"/>
            <a:ext cx="6877822" cy="4821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763" y="241905"/>
            <a:ext cx="171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05/19/13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76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667</Words>
  <Application>Microsoft Macintosh PowerPoint</Application>
  <PresentationFormat>On-screen Show (4:3)</PresentationFormat>
  <Paragraphs>102</Paragraphs>
  <Slides>85</Slides>
  <Notes>0</Notes>
  <HiddenSlides>0</HiddenSlides>
  <MMClips>2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Office Theme</vt:lpstr>
      <vt:lpstr>???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45</cp:revision>
  <dcterms:created xsi:type="dcterms:W3CDTF">2014-04-27T15:45:15Z</dcterms:created>
  <dcterms:modified xsi:type="dcterms:W3CDTF">2017-09-25T17:32:27Z</dcterms:modified>
</cp:coreProperties>
</file>