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3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14" r:id="rId2"/>
    <p:sldId id="257" r:id="rId3"/>
    <p:sldId id="258" r:id="rId4"/>
    <p:sldId id="259" r:id="rId5"/>
    <p:sldId id="260" r:id="rId6"/>
    <p:sldId id="309" r:id="rId7"/>
    <p:sldId id="315" r:id="rId8"/>
    <p:sldId id="261" r:id="rId9"/>
    <p:sldId id="316" r:id="rId10"/>
    <p:sldId id="310" r:id="rId11"/>
    <p:sldId id="311" r:id="rId12"/>
    <p:sldId id="312" r:id="rId13"/>
    <p:sldId id="313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306" r:id="rId23"/>
    <p:sldId id="324" r:id="rId24"/>
    <p:sldId id="308" r:id="rId25"/>
    <p:sldId id="307" r:id="rId26"/>
    <p:sldId id="270" r:id="rId27"/>
    <p:sldId id="271" r:id="rId28"/>
    <p:sldId id="272" r:id="rId29"/>
    <p:sldId id="273" r:id="rId30"/>
    <p:sldId id="276" r:id="rId31"/>
    <p:sldId id="277" r:id="rId32"/>
    <p:sldId id="323" r:id="rId33"/>
    <p:sldId id="297" r:id="rId34"/>
    <p:sldId id="274" r:id="rId35"/>
    <p:sldId id="296" r:id="rId36"/>
    <p:sldId id="322" r:id="rId37"/>
    <p:sldId id="278" r:id="rId38"/>
    <p:sldId id="295" r:id="rId39"/>
    <p:sldId id="281" r:id="rId40"/>
    <p:sldId id="319" r:id="rId41"/>
    <p:sldId id="299" r:id="rId42"/>
    <p:sldId id="320" r:id="rId43"/>
    <p:sldId id="321" r:id="rId44"/>
    <p:sldId id="317" r:id="rId45"/>
    <p:sldId id="283" r:id="rId46"/>
    <p:sldId id="284" r:id="rId47"/>
    <p:sldId id="285" r:id="rId48"/>
    <p:sldId id="286" r:id="rId49"/>
    <p:sldId id="287" r:id="rId50"/>
    <p:sldId id="288" r:id="rId51"/>
    <p:sldId id="298" r:id="rId52"/>
    <p:sldId id="289" r:id="rId53"/>
    <p:sldId id="290" r:id="rId54"/>
    <p:sldId id="291" r:id="rId55"/>
    <p:sldId id="292" r:id="rId56"/>
    <p:sldId id="293" r:id="rId57"/>
    <p:sldId id="294" r:id="rId58"/>
    <p:sldId id="300" r:id="rId59"/>
    <p:sldId id="301" r:id="rId60"/>
    <p:sldId id="302" r:id="rId61"/>
    <p:sldId id="303" r:id="rId62"/>
    <p:sldId id="304" r:id="rId63"/>
    <p:sldId id="305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76" y="-104"/>
      </p:cViewPr>
      <p:guideLst>
        <p:guide orient="horz" pos="2160"/>
        <p:guide pos="2880"/>
      </p:guideLst>
    </p:cSldViewPr>
  </p:slide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3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C395E-299D-464B-B600-13503B1BE199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4330C-95BC-3E40-8E4A-EF3618C9D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D8F621-8265-2641-85C7-E2B25679885C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715556-020C-F441-A7C0-1122C6E30916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3D99D-806E-7D49-8D45-656F44FC9EB5}" type="slidenum">
              <a:rPr lang="en-US"/>
              <a:pPr/>
              <a:t>45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D2C83-FACD-9647-BAE4-D95D336E0046}" type="slidenum">
              <a:rPr lang="en-US"/>
              <a:pPr/>
              <a:t>46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D8F621-8265-2641-85C7-E2B25679885C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7" name="Placeholder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Placeholder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5" name="Placeholder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1EAB1A-2D68-A54C-9853-4768E1490CC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426D0A-56F1-0D47-907D-F660281F4470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5C9900-D5A7-194B-BDE4-0312762F65D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E5C649-192A-6843-9A7E-6228AA38406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8B77FF-1C74-9246-B7F8-F8A2DF0BBA5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426D0A-56F1-0D47-907D-F660281F4470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2ED05E-49E1-604D-8BB7-2514F588B265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426D0A-56F1-0D47-907D-F660281F447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0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0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3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4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5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4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5509-EF4A-CE47-9763-DD33764F30D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CDCE-8C71-2847-A10A-DA3A6095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5.png"/><Relationship Id="rId1" Type="http://schemas.microsoft.com/office/2007/relationships/media" Target="file://localhost/Volumes/Users/weisman/Desktop/Albany/csdyn3.avi" TargetMode="External"/><Relationship Id="rId2" Type="http://schemas.openxmlformats.org/officeDocument/2006/relationships/video" Target="file://localhost/Volumes/Users/weisman/Desktop/Albany/csdyn3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8.png"/><Relationship Id="rId1" Type="http://schemas.microsoft.com/office/2007/relationships/media" Target="file://localhost/Volumes/Users/weisman/Desktop/Albany/sqlitsqa.avi" TargetMode="External"/><Relationship Id="rId2" Type="http://schemas.openxmlformats.org/officeDocument/2006/relationships/video" Target="file://localhost/Volumes/Users/weisman/Desktop/Albany/sqlitsqa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1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4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8.png"/><Relationship Id="rId1" Type="http://schemas.microsoft.com/office/2007/relationships/media" Target="file://localhost/Volumes/Users/weisman/Desktop/Albany/sqlitsqa.avi" TargetMode="External"/><Relationship Id="rId2" Type="http://schemas.openxmlformats.org/officeDocument/2006/relationships/video" Target="file://localhost/Volumes/Users/weisman/Desktop/Albany/sqlitsqa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5.png"/><Relationship Id="rId1" Type="http://schemas.microsoft.com/office/2007/relationships/media" Target="file://localhost/Volumes/Users/weisman/Desktop/Albany/csdyn3.avi" TargetMode="External"/><Relationship Id="rId2" Type="http://schemas.openxmlformats.org/officeDocument/2006/relationships/video" Target="file://localhost/Volumes/Users/weisman/Desktop/Albany/csdyn3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49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0.e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5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53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5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5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oleObject" Target="../embeddings/oleObject35.bin"/><Relationship Id="rId5" Type="http://schemas.openxmlformats.org/officeDocument/2006/relationships/image" Target="../media/image60.e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6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1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8.png"/><Relationship Id="rId1" Type="http://schemas.microsoft.com/office/2007/relationships/media" Target="file://localhost/Volumes/Users/weisman/Desktop/Albany/sqlitsqa.avi" TargetMode="External"/><Relationship Id="rId2" Type="http://schemas.openxmlformats.org/officeDocument/2006/relationships/video" Target="file://localhost/Volumes/Users/weisman/Desktop/Albany/sqlitsqa.avi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2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08f03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683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352800" y="152400"/>
            <a:ext cx="297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0000"/>
                </a:solidFill>
              </a:rPr>
              <a:t>Supercells</a:t>
            </a:r>
          </a:p>
        </p:txBody>
      </p:sp>
    </p:spTree>
    <p:extLst>
      <p:ext uri="{BB962C8B-B14F-4D97-AF65-F5344CB8AC3E}">
        <p14:creationId xmlns:p14="http://schemas.microsoft.com/office/powerpoint/2010/main" val="34162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csdy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589597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4" descr="csho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905000"/>
            <a:ext cx="17748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81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csdyn3.avi" descr="/Volumes/Users/weisman/Desktop/Italy_Morris_2012/csdyn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62484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58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up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838200"/>
            <a:ext cx="27971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3" descr="low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9813"/>
            <a:ext cx="28067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up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8350"/>
            <a:ext cx="2787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1371600" y="4267200"/>
            <a:ext cx="2819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Supercell processes are Galilean invariant!!!</a:t>
            </a:r>
            <a:endParaRPr lang="en-US"/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2895600" y="1524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chemeClr val="accent2"/>
                </a:solidFill>
              </a:rPr>
              <a:t>Supercell Hodographs: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3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 descr="i1520-0434-15-1-61-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381000"/>
            <a:ext cx="5795962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7"/>
          <p:cNvSpPr txBox="1">
            <a:spLocks noChangeArrowheads="1"/>
          </p:cNvSpPr>
          <p:nvPr/>
        </p:nvSpPr>
        <p:spPr bwMode="auto">
          <a:xfrm>
            <a:off x="228600" y="6096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Bunkers et al. WAF 2000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1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 descr="c08f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5248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i1520-0469-57-9-1452-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7475"/>
            <a:ext cx="330041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3" descr="i1520-0469-57-9-1452-f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36385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358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Weisman and Rotunno, Jas 2000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65058" y="864255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5058" y="2025424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7996" y="3818750"/>
            <a:ext cx="138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7983" y="5457525"/>
            <a:ext cx="17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ull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3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i1520-0469-57-9-1452-f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0488"/>
            <a:ext cx="561340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259" y="1049984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871" y="122821"/>
            <a:ext cx="210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Hodographs: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044" y="3238282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044" y="5245642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26" descr="i1520-0469-57-9-1452-f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73213"/>
            <a:ext cx="582771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141" y="522034"/>
            <a:ext cx="17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ull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2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i1520-0469-57-9-1452-f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26" y="441845"/>
            <a:ext cx="6377097" cy="56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92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26" descr="i1520-0469-57-9-1452-f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1234"/>
            <a:ext cx="3269044" cy="65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46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2"/>
          <p:cNvGraphicFramePr>
            <a:graphicFrameLocks noChangeAspect="1"/>
          </p:cNvGraphicFramePr>
          <p:nvPr/>
        </p:nvGraphicFramePr>
        <p:xfrm>
          <a:off x="1219200" y="914400"/>
          <a:ext cx="718978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3" imgW="2336800" imgH="495300" progId="Equation.DSMT4">
                  <p:embed/>
                </p:oleObj>
              </mc:Choice>
              <mc:Fallback>
                <p:oleObj name="Equation" r:id="rId3" imgW="23368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14400"/>
                        <a:ext cx="718978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Vertical Momentum Eq. (rewritten)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743200" y="2438400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</a:rPr>
              <a:t>(dynamic)   +       (buoyancy)</a:t>
            </a:r>
          </a:p>
        </p:txBody>
      </p:sp>
      <p:graphicFrame>
        <p:nvGraphicFramePr>
          <p:cNvPr id="40964" name="Object 3"/>
          <p:cNvGraphicFramePr>
            <a:graphicFrameLocks noChangeAspect="1"/>
          </p:cNvGraphicFramePr>
          <p:nvPr/>
        </p:nvGraphicFramePr>
        <p:xfrm>
          <a:off x="1066800" y="3581400"/>
          <a:ext cx="48768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5" imgW="2032000" imgH="342900" progId="Equation.DSMT4">
                  <p:embed/>
                </p:oleObj>
              </mc:Choice>
              <mc:Fallback>
                <p:oleObj name="Equation" r:id="rId5" imgW="20320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81400"/>
                        <a:ext cx="487680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4"/>
          <p:cNvGraphicFramePr>
            <a:graphicFrameLocks noChangeAspect="1"/>
          </p:cNvGraphicFramePr>
          <p:nvPr/>
        </p:nvGraphicFramePr>
        <p:xfrm>
          <a:off x="3657600" y="4419600"/>
          <a:ext cx="3937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7" imgW="1917700" imgH="482600" progId="Equation.DSMT4">
                  <p:embed/>
                </p:oleObj>
              </mc:Choice>
              <mc:Fallback>
                <p:oleObj name="Equation" r:id="rId7" imgW="1917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419600"/>
                        <a:ext cx="39370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5"/>
          <p:cNvGraphicFramePr>
            <a:graphicFrameLocks noChangeAspect="1"/>
          </p:cNvGraphicFramePr>
          <p:nvPr/>
        </p:nvGraphicFramePr>
        <p:xfrm>
          <a:off x="3886200" y="5410200"/>
          <a:ext cx="5143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9" imgW="2628900" imgH="584200" progId="Equation.DSMT4">
                  <p:embed/>
                </p:oleObj>
              </mc:Choice>
              <mc:Fallback>
                <p:oleObj name="Equation" r:id="rId9" imgW="26289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410200"/>
                        <a:ext cx="5143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654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026" descr="i1520-0469-57-9-1452-f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76225"/>
            <a:ext cx="5827713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259" y="1049984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5063" y="1168904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044" y="4589272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5063" y="4611894"/>
            <a:ext cx="17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ull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6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i1520-0469-57-9-1452-f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954588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4388" y="1611625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377" y="4860381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1528" y="4860381"/>
            <a:ext cx="17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ull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259" y="1049984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476982"/>
              </p:ext>
            </p:extLst>
          </p:nvPr>
        </p:nvGraphicFramePr>
        <p:xfrm>
          <a:off x="1922357" y="3579804"/>
          <a:ext cx="6630668" cy="1205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6" name="Equation" r:id="rId3" imgW="2514600" imgH="457200" progId="Equation.DSMT4">
                  <p:embed/>
                </p:oleObj>
              </mc:Choice>
              <mc:Fallback>
                <p:oleObj name="Equation" r:id="rId3" imgW="2514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2357" y="3579804"/>
                        <a:ext cx="6630668" cy="1205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839215"/>
              </p:ext>
            </p:extLst>
          </p:nvPr>
        </p:nvGraphicFramePr>
        <p:xfrm>
          <a:off x="3324070" y="5450212"/>
          <a:ext cx="2811456" cy="70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" name="Equation" r:id="rId5" imgW="812800" imgH="203200" progId="Equation.DSMT4">
                  <p:embed/>
                </p:oleObj>
              </mc:Choice>
              <mc:Fallback>
                <p:oleObj name="Equation" r:id="rId5" imgW="812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24070" y="5450212"/>
                        <a:ext cx="2811456" cy="702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170313"/>
              </p:ext>
            </p:extLst>
          </p:nvPr>
        </p:nvGraphicFramePr>
        <p:xfrm>
          <a:off x="3799812" y="970547"/>
          <a:ext cx="3937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8" name="Equation" r:id="rId7" imgW="1917700" imgH="482600" progId="Equation.DSMT4">
                  <p:embed/>
                </p:oleObj>
              </mc:Choice>
              <mc:Fallback>
                <p:oleObj name="Equation" r:id="rId7" imgW="1917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9812" y="970547"/>
                        <a:ext cx="39370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596329"/>
              </p:ext>
            </p:extLst>
          </p:nvPr>
        </p:nvGraphicFramePr>
        <p:xfrm>
          <a:off x="3936688" y="1915250"/>
          <a:ext cx="5143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Equation" r:id="rId9" imgW="2628900" imgH="584200" progId="Equation.DSMT4">
                  <p:embed/>
                </p:oleObj>
              </mc:Choice>
              <mc:Fallback>
                <p:oleObj name="Equation" r:id="rId9" imgW="26289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688" y="1915250"/>
                        <a:ext cx="5143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685787"/>
              </p:ext>
            </p:extLst>
          </p:nvPr>
        </p:nvGraphicFramePr>
        <p:xfrm>
          <a:off x="1258726" y="178820"/>
          <a:ext cx="48768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Equation" r:id="rId11" imgW="2032000" imgH="342900" progId="Equation.DSMT4">
                  <p:embed/>
                </p:oleObj>
              </mc:Choice>
              <mc:Fallback>
                <p:oleObj name="Equation" r:id="rId11" imgW="20320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726" y="178820"/>
                        <a:ext cx="487680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0930" y="3104149"/>
            <a:ext cx="205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Linear: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987" y="4829830"/>
            <a:ext cx="236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Non-Linear: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3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sqlitsqa.avi" descr="/Volumes/Users/weisman/Desktop/Albany2008/sqlitsq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33" y="909248"/>
            <a:ext cx="6324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0925" y="256841"/>
            <a:ext cx="319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Non-linear forcing: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9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csdy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589597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4" descr="csho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905000"/>
            <a:ext cx="17748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7695" y="256841"/>
            <a:ext cx="2568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</a:t>
            </a:r>
            <a:r>
              <a:rPr lang="en-US" sz="2800" b="1" dirty="0" smtClean="0">
                <a:solidFill>
                  <a:srgbClr val="FF0000"/>
                </a:solidFill>
              </a:rPr>
              <a:t>inear forcing: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3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760814"/>
              </p:ext>
            </p:extLst>
          </p:nvPr>
        </p:nvGraphicFramePr>
        <p:xfrm>
          <a:off x="1219200" y="657560"/>
          <a:ext cx="718978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Equation" r:id="rId3" imgW="2336800" imgH="495300" progId="Equation.DSMT4">
                  <p:embed/>
                </p:oleObj>
              </mc:Choice>
              <mc:Fallback>
                <p:oleObj name="Equation" r:id="rId3" imgW="23368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57560"/>
                        <a:ext cx="718978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989832"/>
              </p:ext>
            </p:extLst>
          </p:nvPr>
        </p:nvGraphicFramePr>
        <p:xfrm>
          <a:off x="2839110" y="2489989"/>
          <a:ext cx="3906784" cy="124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Equation" r:id="rId5" imgW="1231900" imgH="393700" progId="Equation.DSMT4">
                  <p:embed/>
                </p:oleObj>
              </mc:Choice>
              <mc:Fallback>
                <p:oleObj name="Equation" r:id="rId5" imgW="1231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9110" y="2489989"/>
                        <a:ext cx="3906784" cy="1248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15599"/>
              </p:ext>
            </p:extLst>
          </p:nvPr>
        </p:nvGraphicFramePr>
        <p:xfrm>
          <a:off x="100157" y="4730386"/>
          <a:ext cx="9047519" cy="109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name="Equation" r:id="rId7" imgW="3263900" imgH="393700" progId="Equation.DSMT4">
                  <p:embed/>
                </p:oleObj>
              </mc:Choice>
              <mc:Fallback>
                <p:oleObj name="Equation" r:id="rId7" imgW="326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157" y="4730386"/>
                        <a:ext cx="9047519" cy="1091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2289" y="3992768"/>
            <a:ext cx="4466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 smtClean="0">
                <a:solidFill>
                  <a:srgbClr val="0000FF"/>
                </a:solidFill>
              </a:rPr>
              <a:t>…integrate along parcel path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2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26" descr="i1520-0469-57-9-1452-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9" y="474459"/>
            <a:ext cx="5827713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027" descr="i1520-0469-57-9-1452-f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97" y="314214"/>
            <a:ext cx="2028825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24097"/>
            <a:ext cx="104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Total: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39" y="3103154"/>
            <a:ext cx="127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Non-Linear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4" y="5112754"/>
            <a:ext cx="1303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Linear: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44" y="84428"/>
            <a:ext cx="309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Updraft Forcing: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39" y="636186"/>
            <a:ext cx="125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40 min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463" y="6247357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2280" y="6247357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9837" y="6284843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7698" y="6265211"/>
            <a:ext cx="17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ull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4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i1520-0469-57-9-1452-f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28600"/>
            <a:ext cx="4954587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779" y="479227"/>
            <a:ext cx="125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40 min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5471" y="1463783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0349" y="1463783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471" y="4722422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4722422"/>
            <a:ext cx="17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ull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026" descr="i1520-0469-57-9-1452-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99" y="445921"/>
            <a:ext cx="5827713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244" y="84428"/>
            <a:ext cx="309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Updraft Forcing: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268" y="1324097"/>
            <a:ext cx="104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Total: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268" y="3003272"/>
            <a:ext cx="127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Non-Linear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268" y="5112754"/>
            <a:ext cx="1303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Linear: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39" y="636186"/>
            <a:ext cx="125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r>
              <a:rPr lang="en-US" sz="2800" b="1" dirty="0" smtClean="0">
                <a:solidFill>
                  <a:srgbClr val="FF0000"/>
                </a:solidFill>
              </a:rPr>
              <a:t>0 min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3799" y="6334780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8896" y="6334780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2710" y="6311013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2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i1520-0469-57-9-1452-f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5339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39" y="636186"/>
            <a:ext cx="125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r>
              <a:rPr lang="en-US" sz="2800" b="1" dirty="0" smtClean="0">
                <a:solidFill>
                  <a:srgbClr val="FF0000"/>
                </a:solidFill>
              </a:rPr>
              <a:t>0 min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477" y="1573204"/>
            <a:ext cx="157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straight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0768" y="1573204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¼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784" y="4375238"/>
            <a:ext cx="153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½ circle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/>
          <p:cNvGraphicFramePr>
            <a:graphicFrameLocks noChangeAspect="1"/>
          </p:cNvGraphicFramePr>
          <p:nvPr/>
        </p:nvGraphicFramePr>
        <p:xfrm>
          <a:off x="4114800" y="3200400"/>
          <a:ext cx="36210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3" imgW="1422400" imgH="419100" progId="Equation.DSMT4">
                  <p:embed/>
                </p:oleObj>
              </mc:Choice>
              <mc:Fallback>
                <p:oleObj name="Equation" r:id="rId3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200400"/>
                        <a:ext cx="36210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1828800" y="1295400"/>
          <a:ext cx="58181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5" imgW="2133600" imgH="419100" progId="Equation.DSMT4">
                  <p:embed/>
                </p:oleObj>
              </mc:Choice>
              <mc:Fallback>
                <p:oleObj name="Equation" r:id="rId5" imgW="2133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95400"/>
                        <a:ext cx="581818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048000" y="304800"/>
            <a:ext cx="324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Vorticity Equation: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914400" y="35052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Vertical Vorticity:</a:t>
            </a: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5029200" y="4267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tilting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6629400" y="42672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stretching</a:t>
            </a:r>
          </a:p>
        </p:txBody>
      </p:sp>
    </p:spTree>
    <p:extLst>
      <p:ext uri="{BB962C8B-B14F-4D97-AF65-F5344CB8AC3E}">
        <p14:creationId xmlns:p14="http://schemas.microsoft.com/office/powerpoint/2010/main" val="41480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sqlitsqa.avi" descr="/Volumes/Users/weisman/Desktop/Albany2008/sqlitsq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6324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10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csdyn3.avi" descr="/Volumes/Users/weisman/Desktop/Italy_Morris_2012/csdyn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62484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94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2286000" y="2057400"/>
          <a:ext cx="32766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1" name="Equation" r:id="rId3" imgW="1155700" imgH="457200" progId="Equation.DSMT4">
                  <p:embed/>
                </p:oleObj>
              </mc:Choice>
              <mc:Fallback>
                <p:oleObj name="Equation" r:id="rId3" imgW="11557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57400"/>
                        <a:ext cx="327660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676400" y="381000"/>
          <a:ext cx="5791200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Equation" r:id="rId5" imgW="1778000" imgH="431800" progId="Equation.DSMT4">
                  <p:embed/>
                </p:oleObj>
              </mc:Choice>
              <mc:Fallback>
                <p:oleObj name="Equation" r:id="rId5" imgW="17780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1000"/>
                        <a:ext cx="5791200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2362200" y="3657600"/>
          <a:ext cx="26590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Equation" r:id="rId7" imgW="850900" imgH="203200" progId="Equation.DSMT4">
                  <p:embed/>
                </p:oleObj>
              </mc:Choice>
              <mc:Fallback>
                <p:oleObj name="Equation" r:id="rId7" imgW="8509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657600"/>
                        <a:ext cx="2659063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762000" y="23622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Splat: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762000" y="36576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Spin: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715000" y="207645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(stagnation pressures near saddle pts. in streamline pattern)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867400" y="37338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(eddy rotation)</a:t>
            </a: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1524000" y="50292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For flow in solid body rotation:</a:t>
            </a:r>
          </a:p>
        </p:txBody>
      </p:sp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5943600" y="4953000"/>
          <a:ext cx="1600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4" name="Equation" r:id="rId9" imgW="533400" imgH="228600" progId="Equation.DSMT4">
                  <p:embed/>
                </p:oleObj>
              </mc:Choice>
              <mc:Fallback>
                <p:oleObj name="Equation" r:id="rId9" imgW="533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953000"/>
                        <a:ext cx="16002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4561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579022"/>
              </p:ext>
            </p:extLst>
          </p:nvPr>
        </p:nvGraphicFramePr>
        <p:xfrm>
          <a:off x="1412344" y="1259368"/>
          <a:ext cx="2243807" cy="668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1" name="Equation" r:id="rId3" imgW="596900" imgH="177800" progId="Equation.DSMT4">
                  <p:embed/>
                </p:oleObj>
              </mc:Choice>
              <mc:Fallback>
                <p:oleObj name="Equation" r:id="rId3" imgW="5969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2344" y="1259368"/>
                        <a:ext cx="2243807" cy="668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453456"/>
              </p:ext>
            </p:extLst>
          </p:nvPr>
        </p:nvGraphicFramePr>
        <p:xfrm>
          <a:off x="4698215" y="1305266"/>
          <a:ext cx="2223107" cy="62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Equation" r:id="rId5" imgW="635000" imgH="177800" progId="Equation.DSMT4">
                  <p:embed/>
                </p:oleObj>
              </mc:Choice>
              <mc:Fallback>
                <p:oleObj name="Equation" r:id="rId5" imgW="6350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98215" y="1305266"/>
                        <a:ext cx="2223107" cy="62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12115"/>
              </p:ext>
            </p:extLst>
          </p:nvPr>
        </p:nvGraphicFramePr>
        <p:xfrm>
          <a:off x="2392310" y="3540737"/>
          <a:ext cx="5236812" cy="1309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7" imgW="1676400" imgH="419100" progId="Equation.DSMT4">
                  <p:embed/>
                </p:oleObj>
              </mc:Choice>
              <mc:Fallback>
                <p:oleObj name="Equation" r:id="rId7" imgW="1676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92310" y="3540737"/>
                        <a:ext cx="5236812" cy="1309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213" y="198896"/>
            <a:ext cx="4742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Helicity</a:t>
            </a:r>
            <a:r>
              <a:rPr lang="en-US" sz="4000" dirty="0" smtClean="0">
                <a:solidFill>
                  <a:srgbClr val="FF0000"/>
                </a:solidFill>
              </a:rPr>
              <a:t>: (Lilly, 1986)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6530" y="1988934"/>
            <a:ext cx="69612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…a quasi-conserved property of the flow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536" y="3063683"/>
            <a:ext cx="4237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*for purely helical flow: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1325" y="4865240"/>
            <a:ext cx="747623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…reduces non-linear interactions between scales, thereby reducing dissipating effects of turbulence on rotating storms and possibly increasing their predictability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1211" y="3434707"/>
            <a:ext cx="637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  <a:sym typeface="Wingdings"/>
              </a:rPr>
              <a:t>⁄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8918" y="3281717"/>
            <a:ext cx="83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=0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1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c08f03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79" y="355600"/>
            <a:ext cx="4800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005" y="428390"/>
            <a:ext cx="399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Davies-Jones, 1984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312" y="1254559"/>
            <a:ext cx="3625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…from linear theory of circular, convective cells in a sheared environment, covariance of vertical velocity and vertical </a:t>
            </a:r>
            <a:r>
              <a:rPr lang="en-US" sz="2400" dirty="0" err="1" smtClean="0">
                <a:solidFill>
                  <a:srgbClr val="0000FF"/>
                </a:solidFill>
              </a:rPr>
              <a:t>vorticity</a:t>
            </a:r>
            <a:r>
              <a:rPr lang="en-US" sz="2400" dirty="0" smtClean="0">
                <a:solidFill>
                  <a:srgbClr val="0000FF"/>
                </a:solidFill>
              </a:rPr>
              <a:t> is proportional to the storm-relative environmental </a:t>
            </a:r>
            <a:r>
              <a:rPr lang="en-US" sz="2400" dirty="0" err="1" smtClean="0">
                <a:solidFill>
                  <a:srgbClr val="0000FF"/>
                </a:solidFill>
              </a:rPr>
              <a:t>helicity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312" y="4620449"/>
            <a:ext cx="3625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*assumes steady-state, propagating storm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1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8f03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2" y="946627"/>
            <a:ext cx="7214702" cy="40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8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097066"/>
              </p:ext>
            </p:extLst>
          </p:nvPr>
        </p:nvGraphicFramePr>
        <p:xfrm>
          <a:off x="2729795" y="4327200"/>
          <a:ext cx="367665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Equation" r:id="rId3" imgW="1257300" imgH="419100" progId="Equation.DSMT4">
                  <p:embed/>
                </p:oleObj>
              </mc:Choice>
              <mc:Fallback>
                <p:oleObj name="Equation" r:id="rId3" imgW="12573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9795" y="4327200"/>
                        <a:ext cx="3676650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807260"/>
              </p:ext>
            </p:extLst>
          </p:nvPr>
        </p:nvGraphicFramePr>
        <p:xfrm>
          <a:off x="2588683" y="1168783"/>
          <a:ext cx="5440539" cy="1304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Equation" r:id="rId5" imgW="1854200" imgH="444500" progId="Equation.DSMT4">
                  <p:embed/>
                </p:oleObj>
              </mc:Choice>
              <mc:Fallback>
                <p:oleObj name="Equation" r:id="rId5" imgW="1854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88683" y="1168783"/>
                        <a:ext cx="5440539" cy="1304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8000" y="328501"/>
            <a:ext cx="34995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Potential </a:t>
            </a:r>
            <a:r>
              <a:rPr lang="en-US" sz="3200" dirty="0" err="1" smtClean="0">
                <a:solidFill>
                  <a:srgbClr val="FF0000"/>
                </a:solidFill>
              </a:rPr>
              <a:t>Vorticity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6742" y="2662908"/>
            <a:ext cx="41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= 0 for isentropic motions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73" y="3449785"/>
            <a:ext cx="5154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Equivalent Potential </a:t>
            </a:r>
            <a:r>
              <a:rPr lang="en-US" sz="3200" dirty="0" err="1" smtClean="0">
                <a:solidFill>
                  <a:srgbClr val="FF0000"/>
                </a:solidFill>
              </a:rPr>
              <a:t>Vorticity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8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2f0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78" y="781308"/>
            <a:ext cx="5242286" cy="46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65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i1520-0469-57-9-1452-f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73" y="1016486"/>
            <a:ext cx="5350308" cy="28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919180" y="366625"/>
            <a:ext cx="7710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Storm-relative Environmental </a:t>
            </a:r>
            <a:r>
              <a:rPr lang="en-US" sz="2800" dirty="0" err="1" smtClean="0">
                <a:solidFill>
                  <a:srgbClr val="FF0000"/>
                </a:solidFill>
              </a:rPr>
              <a:t>Helicity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(SREH)</a:t>
            </a:r>
            <a:endParaRPr lang="en-US" sz="2800" dirty="0"/>
          </a:p>
        </p:txBody>
      </p:sp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2467481" y="6296679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dirty="0" smtClean="0">
                <a:solidFill>
                  <a:srgbClr val="0000FF"/>
                </a:solidFill>
              </a:rPr>
              <a:t>(actually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</a:rPr>
              <a:t>treamwise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dirty="0" err="1" smtClean="0">
                <a:solidFill>
                  <a:srgbClr val="0000FF"/>
                </a:solidFill>
              </a:rPr>
              <a:t>orticity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671386"/>
              </p:ext>
            </p:extLst>
          </p:nvPr>
        </p:nvGraphicFramePr>
        <p:xfrm>
          <a:off x="2874189" y="3854257"/>
          <a:ext cx="3521447" cy="116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Equation" r:id="rId4" imgW="1422400" imgH="469900" progId="Equation.DSMT4">
                  <p:embed/>
                </p:oleObj>
              </mc:Choice>
              <mc:Fallback>
                <p:oleObj name="Equation" r:id="rId4" imgW="1422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4189" y="3854257"/>
                        <a:ext cx="3521447" cy="116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935425"/>
              </p:ext>
            </p:extLst>
          </p:nvPr>
        </p:nvGraphicFramePr>
        <p:xfrm>
          <a:off x="3717553" y="4938229"/>
          <a:ext cx="3521447" cy="113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Equation" r:id="rId6" imgW="1460500" imgH="469900" progId="Equation.DSMT4">
                  <p:embed/>
                </p:oleObj>
              </mc:Choice>
              <mc:Fallback>
                <p:oleObj name="Equation" r:id="rId6" imgW="14605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17553" y="4938229"/>
                        <a:ext cx="3521447" cy="113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47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340" y="933269"/>
            <a:ext cx="702295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Unidirectional shear </a:t>
            </a:r>
            <a:r>
              <a:rPr lang="en-US" sz="2800" dirty="0">
                <a:solidFill>
                  <a:srgbClr val="FF0000"/>
                </a:solidFill>
              </a:rPr>
              <a:t>(straight hodograph):  </a:t>
            </a:r>
            <a:r>
              <a:rPr lang="en-US" sz="2800" dirty="0">
                <a:solidFill>
                  <a:srgbClr val="0000FF"/>
                </a:solidFill>
              </a:rPr>
              <a:t>mean motion on hodograph implies no SREH…..need to develop off-hodograph propagation to develop </a:t>
            </a:r>
            <a:r>
              <a:rPr lang="en-US" sz="2800" dirty="0" smtClean="0">
                <a:solidFill>
                  <a:srgbClr val="0000FF"/>
                </a:solidFill>
              </a:rPr>
              <a:t>storm updraft rotation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340" y="3288797"/>
            <a:ext cx="7022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Directionally varying </a:t>
            </a:r>
            <a:r>
              <a:rPr lang="en-US" sz="3200" u="sng" dirty="0">
                <a:solidFill>
                  <a:srgbClr val="FF0000"/>
                </a:solidFill>
              </a:rPr>
              <a:t>shear </a:t>
            </a:r>
            <a:r>
              <a:rPr lang="en-US" sz="3200" u="sng" dirty="0" smtClean="0">
                <a:solidFill>
                  <a:srgbClr val="FF0000"/>
                </a:solidFill>
              </a:rPr>
              <a:t>vector</a:t>
            </a:r>
            <a:r>
              <a:rPr lang="en-US" sz="2800" dirty="0" smtClean="0">
                <a:solidFill>
                  <a:srgbClr val="FF0000"/>
                </a:solidFill>
              </a:rPr>
              <a:t>(curved </a:t>
            </a:r>
            <a:r>
              <a:rPr lang="en-US" sz="2800" dirty="0">
                <a:solidFill>
                  <a:srgbClr val="FF0000"/>
                </a:solidFill>
              </a:rPr>
              <a:t>hodograph):  </a:t>
            </a:r>
            <a:r>
              <a:rPr lang="en-US" sz="2800" dirty="0">
                <a:solidFill>
                  <a:srgbClr val="0000FF"/>
                </a:solidFill>
              </a:rPr>
              <a:t>mean motion </a:t>
            </a:r>
            <a:r>
              <a:rPr lang="en-US" sz="2800" dirty="0" smtClean="0">
                <a:solidFill>
                  <a:srgbClr val="0000FF"/>
                </a:solidFill>
              </a:rPr>
              <a:t>off </a:t>
            </a:r>
            <a:r>
              <a:rPr lang="en-US" sz="2800" dirty="0">
                <a:solidFill>
                  <a:srgbClr val="0000FF"/>
                </a:solidFill>
              </a:rPr>
              <a:t>hodograph implies </a:t>
            </a:r>
            <a:r>
              <a:rPr lang="en-US" sz="2800" dirty="0" smtClean="0">
                <a:solidFill>
                  <a:srgbClr val="0000FF"/>
                </a:solidFill>
              </a:rPr>
              <a:t>rotating storm updraft from get-go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12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Image D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34559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4" name="Object 5"/>
          <p:cNvGraphicFramePr>
            <a:graphicFrameLocks noChangeAspect="1"/>
          </p:cNvGraphicFramePr>
          <p:nvPr/>
        </p:nvGraphicFramePr>
        <p:xfrm>
          <a:off x="5181600" y="2057400"/>
          <a:ext cx="315436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5" imgW="1739900" imgH="304800" progId="Equation.DSMT4">
                  <p:embed/>
                </p:oleObj>
              </mc:Choice>
              <mc:Fallback>
                <p:oleObj name="Equation" r:id="rId5" imgW="17399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057400"/>
                        <a:ext cx="315436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6"/>
          <p:cNvGraphicFramePr>
            <a:graphicFrameLocks noChangeAspect="1"/>
          </p:cNvGraphicFramePr>
          <p:nvPr/>
        </p:nvGraphicFramePr>
        <p:xfrm>
          <a:off x="5181600" y="3352800"/>
          <a:ext cx="2952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7" imgW="1638300" imgH="419100" progId="Equation.DSMT4">
                  <p:embed/>
                </p:oleObj>
              </mc:Choice>
              <mc:Fallback>
                <p:oleObj name="Equation" r:id="rId7" imgW="1638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352800"/>
                        <a:ext cx="29527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828800" y="304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Vortex Tube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5181600" y="1219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Circulation:</a:t>
            </a:r>
          </a:p>
        </p:txBody>
      </p:sp>
    </p:spTree>
    <p:extLst>
      <p:ext uri="{BB962C8B-B14F-4D97-AF65-F5344CB8AC3E}">
        <p14:creationId xmlns:p14="http://schemas.microsoft.com/office/powerpoint/2010/main" val="56325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340" y="1311226"/>
            <a:ext cx="702295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Vertical wind shear</a:t>
            </a:r>
            <a:r>
              <a:rPr lang="en-US" sz="2800" dirty="0" smtClean="0">
                <a:solidFill>
                  <a:srgbClr val="FF0000"/>
                </a:solidFill>
              </a:rPr>
              <a:t>:  </a:t>
            </a:r>
            <a:r>
              <a:rPr lang="en-US" sz="2800" dirty="0" smtClean="0">
                <a:solidFill>
                  <a:srgbClr val="0000FF"/>
                </a:solidFill>
              </a:rPr>
              <a:t>updraft rotation develops as result of tilting and subsequent stretching of environmental horizontal </a:t>
            </a:r>
            <a:r>
              <a:rPr lang="en-US" sz="2800" dirty="0" err="1" smtClean="0">
                <a:solidFill>
                  <a:srgbClr val="0000FF"/>
                </a:solidFill>
              </a:rPr>
              <a:t>vorticity</a:t>
            </a:r>
            <a:r>
              <a:rPr lang="en-US" sz="2800" dirty="0" smtClean="0">
                <a:solidFill>
                  <a:srgbClr val="0000FF"/>
                </a:solidFill>
              </a:rPr>
              <a:t>, producing dynamic PGFs that promotes the maintenance and propagation of the rotating storm (</a:t>
            </a:r>
            <a:r>
              <a:rPr lang="en-US" sz="2800" dirty="0" err="1" smtClean="0">
                <a:solidFill>
                  <a:srgbClr val="0000FF"/>
                </a:solidFill>
              </a:rPr>
              <a:t>Gallilean</a:t>
            </a:r>
            <a:r>
              <a:rPr lang="en-US" sz="2800" dirty="0" smtClean="0">
                <a:solidFill>
                  <a:srgbClr val="0000FF"/>
                </a:solidFill>
              </a:rPr>
              <a:t> invariant)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340" y="4351203"/>
            <a:ext cx="7199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SREH</a:t>
            </a:r>
            <a:r>
              <a:rPr lang="en-US" sz="2800" dirty="0" smtClean="0">
                <a:solidFill>
                  <a:srgbClr val="FF0000"/>
                </a:solidFill>
              </a:rPr>
              <a:t>:  </a:t>
            </a:r>
            <a:r>
              <a:rPr lang="en-US" sz="2800" dirty="0" smtClean="0">
                <a:solidFill>
                  <a:srgbClr val="0000FF"/>
                </a:solidFill>
              </a:rPr>
              <a:t>assumes steady, propagating updraft and deduces updraft rotational </a:t>
            </a:r>
            <a:r>
              <a:rPr lang="en-US" sz="2800" dirty="0" err="1" smtClean="0">
                <a:solidFill>
                  <a:srgbClr val="0000FF"/>
                </a:solidFill>
              </a:rPr>
              <a:t>characeristics</a:t>
            </a:r>
            <a:r>
              <a:rPr lang="en-US" sz="2800" dirty="0" smtClean="0">
                <a:solidFill>
                  <a:srgbClr val="0000FF"/>
                </a:solidFill>
              </a:rPr>
              <a:t> based on storm motion (not </a:t>
            </a:r>
            <a:r>
              <a:rPr lang="en-US" sz="2800" dirty="0" err="1" smtClean="0">
                <a:solidFill>
                  <a:srgbClr val="0000FF"/>
                </a:solidFill>
              </a:rPr>
              <a:t>Gallilean</a:t>
            </a:r>
            <a:r>
              <a:rPr lang="en-US" sz="2800" dirty="0" smtClean="0">
                <a:solidFill>
                  <a:srgbClr val="0000FF"/>
                </a:solidFill>
              </a:rPr>
              <a:t> invariant)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0036" y="184321"/>
            <a:ext cx="523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Supercell</a:t>
            </a:r>
            <a:r>
              <a:rPr lang="en-US" sz="4000" dirty="0" smtClean="0">
                <a:solidFill>
                  <a:srgbClr val="FF0000"/>
                </a:solidFill>
              </a:rPr>
              <a:t> Perspectives: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97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G0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08"/>
            <a:ext cx="9153756" cy="61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14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f-d-11-00116.1-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842839"/>
            <a:ext cx="7458770" cy="4490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6477" y="200539"/>
            <a:ext cx="411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Thompson et al., WAF 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55251"/>
            <a:ext cx="113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EBWD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942" y="6016156"/>
            <a:ext cx="775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EBWD: Effective Bulk Wind Difference  (half storm depth)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6856" y="5394702"/>
            <a:ext cx="315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Convective Modes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9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f-d-11-00116.1-f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5" y="922384"/>
            <a:ext cx="7492188" cy="4495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6477" y="200539"/>
            <a:ext cx="411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Thompson et al., WAF 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6856" y="5394702"/>
            <a:ext cx="315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Convective Modes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55251"/>
            <a:ext cx="1136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ESRH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941" y="5999444"/>
            <a:ext cx="813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ESRH: Effective Storm-Relative </a:t>
            </a:r>
            <a:r>
              <a:rPr lang="en-US" sz="2400" dirty="0" err="1" smtClean="0">
                <a:solidFill>
                  <a:srgbClr val="0000FF"/>
                </a:solidFill>
              </a:rPr>
              <a:t>Helicity</a:t>
            </a:r>
            <a:r>
              <a:rPr lang="en-US" sz="2400" dirty="0" smtClean="0">
                <a:solidFill>
                  <a:srgbClr val="0000FF"/>
                </a:solidFill>
              </a:rPr>
              <a:t> (effective inflow layer)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14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sdyn3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989" y="710596"/>
            <a:ext cx="7024108" cy="52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3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12738"/>
            <a:ext cx="5761037" cy="62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53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G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14488"/>
            <a:ext cx="8278813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90600" y="1524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200">
                <a:solidFill>
                  <a:srgbClr val="FF0000"/>
                </a:solidFill>
              </a:rPr>
              <a:t>“</a:t>
            </a:r>
            <a:r>
              <a:rPr lang="en-US" sz="2200">
                <a:solidFill>
                  <a:srgbClr val="FF0000"/>
                </a:solidFill>
              </a:rPr>
              <a:t>On the rotation and propagation of simulated supercell thunderstorms</a:t>
            </a:r>
            <a:r>
              <a:rPr lang="ja-JP" altLang="en-US" sz="2200">
                <a:solidFill>
                  <a:srgbClr val="FF0000"/>
                </a:solidFill>
              </a:rPr>
              <a:t>”</a:t>
            </a:r>
            <a:r>
              <a:rPr lang="en-US" sz="2200">
                <a:solidFill>
                  <a:srgbClr val="FF0000"/>
                </a:solidFill>
              </a:rPr>
              <a:t>     Rotunno and Klemp, JAS, 1985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62200" y="1066800"/>
            <a:ext cx="4191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chemeClr val="accent2"/>
                </a:solidFill>
              </a:rPr>
              <a:t>…… used </a:t>
            </a:r>
            <a:r>
              <a:rPr lang="en-US" sz="2200" u="sng">
                <a:solidFill>
                  <a:schemeClr val="accent2"/>
                </a:solidFill>
              </a:rPr>
              <a:t>unidirectional</a:t>
            </a:r>
            <a:r>
              <a:rPr lang="en-US" sz="2200">
                <a:solidFill>
                  <a:schemeClr val="accent2"/>
                </a:solidFill>
              </a:rPr>
              <a:t> shear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14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G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325"/>
            <a:ext cx="5127625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Z = 4 km</a:t>
            </a:r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" y="3962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Z = .25 km</a:t>
            </a:r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33400" y="136525"/>
            <a:ext cx="1447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u="sng">
                <a:solidFill>
                  <a:srgbClr val="FF0000"/>
                </a:solidFill>
              </a:rPr>
              <a:t>W, Qr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G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215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5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lev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295400"/>
            <a:ext cx="5583237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0" name="Object 5"/>
          <p:cNvGraphicFramePr>
            <a:graphicFrameLocks noChangeAspect="1"/>
          </p:cNvGraphicFramePr>
          <p:nvPr/>
        </p:nvGraphicFramePr>
        <p:xfrm>
          <a:off x="3276600" y="228600"/>
          <a:ext cx="2852738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5" imgW="1422400" imgH="419100" progId="Equation.DSMT4">
                  <p:embed/>
                </p:oleObj>
              </mc:Choice>
              <mc:Fallback>
                <p:oleObj name="Equation" r:id="rId5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28600"/>
                        <a:ext cx="2852738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24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G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63513"/>
            <a:ext cx="64563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01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Image D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34559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4" name="Object 5"/>
          <p:cNvGraphicFramePr>
            <a:graphicFrameLocks noChangeAspect="1"/>
          </p:cNvGraphicFramePr>
          <p:nvPr/>
        </p:nvGraphicFramePr>
        <p:xfrm>
          <a:off x="5181600" y="2057400"/>
          <a:ext cx="315436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5" imgW="1739900" imgH="304800" progId="Equation.DSMT4">
                  <p:embed/>
                </p:oleObj>
              </mc:Choice>
              <mc:Fallback>
                <p:oleObj name="Equation" r:id="rId5" imgW="17399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057400"/>
                        <a:ext cx="315436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6"/>
          <p:cNvGraphicFramePr>
            <a:graphicFrameLocks noChangeAspect="1"/>
          </p:cNvGraphicFramePr>
          <p:nvPr/>
        </p:nvGraphicFramePr>
        <p:xfrm>
          <a:off x="5181600" y="3352800"/>
          <a:ext cx="2952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7" imgW="1638300" imgH="419100" progId="Equation.DSMT4">
                  <p:embed/>
                </p:oleObj>
              </mc:Choice>
              <mc:Fallback>
                <p:oleObj name="Equation" r:id="rId7" imgW="1638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352800"/>
                        <a:ext cx="29527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828800" y="304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Vortex Tube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5181600" y="1219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Circulation:</a:t>
            </a:r>
          </a:p>
        </p:txBody>
      </p:sp>
    </p:spTree>
    <p:extLst>
      <p:ext uri="{BB962C8B-B14F-4D97-AF65-F5344CB8AC3E}">
        <p14:creationId xmlns:p14="http://schemas.microsoft.com/office/powerpoint/2010/main" val="290951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G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0025"/>
            <a:ext cx="5614987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7669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G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73025"/>
            <a:ext cx="5280025" cy="67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9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G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98438" y="1828800"/>
            <a:ext cx="8793162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48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G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798513"/>
            <a:ext cx="6746875" cy="49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82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lorota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2390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33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743200" y="152400"/>
            <a:ext cx="4324350" cy="66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671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026" descr="Image H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623175" cy="62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685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mage H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8613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66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3" name="Object 2"/>
          <p:cNvGraphicFramePr>
            <a:graphicFrameLocks noChangeAspect="1"/>
          </p:cNvGraphicFramePr>
          <p:nvPr/>
        </p:nvGraphicFramePr>
        <p:xfrm>
          <a:off x="3238500" y="3200400"/>
          <a:ext cx="30099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Equation" r:id="rId3" imgW="1003300" imgH="330200" progId="Equation.DSMT4">
                  <p:embed/>
                </p:oleObj>
              </mc:Choice>
              <mc:Fallback>
                <p:oleObj name="Equation" r:id="rId3" imgW="10033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0" y="3200400"/>
                        <a:ext cx="30099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1752600" y="2743200"/>
            <a:ext cx="624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So, for a wind profile in pure rotation: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3429000" y="4343400"/>
          <a:ext cx="1866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3" name="Equation" r:id="rId5" imgW="622300" imgH="177800" progId="Equation.3">
                  <p:embed/>
                </p:oleObj>
              </mc:Choice>
              <mc:Fallback>
                <p:oleObj name="Equation" r:id="rId5" imgW="622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343400"/>
                        <a:ext cx="1866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3429000" y="5257800"/>
          <a:ext cx="2590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4" name="Equation" r:id="rId7" imgW="546100" imgH="203200" progId="Equation.3">
                  <p:embed/>
                </p:oleObj>
              </mc:Choice>
              <mc:Fallback>
                <p:oleObj name="Equation" r:id="rId7" imgW="546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257800"/>
                        <a:ext cx="25908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1371600" y="1752600"/>
          <a:ext cx="3581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5" name="Equation" r:id="rId9" imgW="1193800" imgH="228600" progId="Equation.3">
                  <p:embed/>
                </p:oleObj>
              </mc:Choice>
              <mc:Fallback>
                <p:oleObj name="Equation" r:id="rId9" imgW="119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752600"/>
                        <a:ext cx="3581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8" name="TextBox 9"/>
          <p:cNvSpPr txBox="1">
            <a:spLocks noChangeArrowheads="1"/>
          </p:cNvSpPr>
          <p:nvPr/>
        </p:nvSpPr>
        <p:spPr bwMode="auto">
          <a:xfrm>
            <a:off x="5334000" y="1676400"/>
            <a:ext cx="358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(H = horizontal shearing deformation)</a:t>
            </a:r>
          </a:p>
        </p:txBody>
      </p:sp>
      <p:graphicFrame>
        <p:nvGraphicFramePr>
          <p:cNvPr id="54279" name="Object 6"/>
          <p:cNvGraphicFramePr>
            <a:graphicFrameLocks noChangeAspect="1"/>
          </p:cNvGraphicFramePr>
          <p:nvPr/>
        </p:nvGraphicFramePr>
        <p:xfrm>
          <a:off x="2514600" y="381000"/>
          <a:ext cx="43783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6" name="Equation" r:id="rId11" imgW="1739900" imgH="393700" progId="Equation.DSMT4">
                  <p:embed/>
                </p:oleObj>
              </mc:Choice>
              <mc:Fallback>
                <p:oleObj name="Equation" r:id="rId11" imgW="1739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81000"/>
                        <a:ext cx="43783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838200" y="44196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So, again, since</a:t>
            </a:r>
          </a:p>
        </p:txBody>
      </p:sp>
    </p:spTree>
    <p:extLst>
      <p:ext uri="{BB962C8B-B14F-4D97-AF65-F5344CB8AC3E}">
        <p14:creationId xmlns:p14="http://schemas.microsoft.com/office/powerpoint/2010/main" val="303601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026" descr="Image H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705725" cy="61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45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Image H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69988"/>
            <a:ext cx="8328025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0811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i1520-0469-56-13-2045-f2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1450"/>
            <a:ext cx="5776912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4"/>
          <p:cNvSpPr txBox="1">
            <a:spLocks noChangeArrowheads="1"/>
          </p:cNvSpPr>
          <p:nvPr/>
        </p:nvSpPr>
        <p:spPr bwMode="auto">
          <a:xfrm>
            <a:off x="261938" y="171450"/>
            <a:ext cx="22510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F0000"/>
                </a:solidFill>
                <a:latin typeface="Calibri" charset="0"/>
              </a:rPr>
              <a:t>Adlerman and Droegemeier JAS 1999</a:t>
            </a:r>
            <a:endParaRPr lang="en-US" sz="1800">
              <a:latin typeface="Calibri" charset="0"/>
            </a:endParaRPr>
          </a:p>
        </p:txBody>
      </p:sp>
      <p:sp>
        <p:nvSpPr>
          <p:cNvPr id="92164" name="TextBox 6"/>
          <p:cNvSpPr txBox="1">
            <a:spLocks noChangeArrowheads="1"/>
          </p:cNvSpPr>
          <p:nvPr/>
        </p:nvSpPr>
        <p:spPr bwMode="auto">
          <a:xfrm>
            <a:off x="261938" y="4189413"/>
            <a:ext cx="2581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  <a:latin typeface="Calibri" charset="0"/>
              </a:rPr>
              <a:t>100 km x 100 km,</a:t>
            </a:r>
          </a:p>
          <a:p>
            <a:r>
              <a:rPr lang="en-US">
                <a:solidFill>
                  <a:schemeClr val="hlink"/>
                </a:solidFill>
                <a:latin typeface="Calibri" charset="0"/>
              </a:rPr>
              <a:t> 500 m grid</a:t>
            </a:r>
          </a:p>
        </p:txBody>
      </p:sp>
      <p:sp>
        <p:nvSpPr>
          <p:cNvPr id="92165" name="TextBox 7"/>
          <p:cNvSpPr txBox="1">
            <a:spLocks noChangeArrowheads="1"/>
          </p:cNvSpPr>
          <p:nvPr/>
        </p:nvSpPr>
        <p:spPr bwMode="auto">
          <a:xfrm>
            <a:off x="261938" y="2955925"/>
            <a:ext cx="2406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  <a:latin typeface="Calibri" charset="0"/>
              </a:rPr>
              <a:t>Back to Del City….   20 May, 1977</a:t>
            </a:r>
          </a:p>
        </p:txBody>
      </p:sp>
      <p:sp>
        <p:nvSpPr>
          <p:cNvPr id="92166" name="Text Box 5"/>
          <p:cNvSpPr txBox="1">
            <a:spLocks noChangeArrowheads="1"/>
          </p:cNvSpPr>
          <p:nvPr/>
        </p:nvSpPr>
        <p:spPr bwMode="auto">
          <a:xfrm>
            <a:off x="261938" y="1644650"/>
            <a:ext cx="2913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>
                <a:solidFill>
                  <a:srgbClr val="FF0000"/>
                </a:solidFill>
              </a:rPr>
              <a:t>Cyclic- Mesocyclogenesis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1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i1520-0493-133-12-3595-f2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057275"/>
            <a:ext cx="660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1884363" y="163513"/>
            <a:ext cx="60737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F0000"/>
                </a:solidFill>
                <a:latin typeface="Calibri" charset="0"/>
              </a:rPr>
              <a:t>Adlerman and Droegemeier, MWR, 2005</a:t>
            </a:r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2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sqlitsqa.avi" descr="/Volumes/Users/weisman/Desktop/Albany2008/sqlitsq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6324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7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08f0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1054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76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2"/>
          <p:cNvGraphicFramePr>
            <a:graphicFrameLocks noChangeAspect="1"/>
          </p:cNvGraphicFramePr>
          <p:nvPr/>
        </p:nvGraphicFramePr>
        <p:xfrm>
          <a:off x="1524000" y="1447800"/>
          <a:ext cx="61356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2" name="Equation" r:id="rId3" imgW="2590800" imgH="482600" progId="Equation.DSMT4">
                  <p:embed/>
                </p:oleObj>
              </mc:Choice>
              <mc:Fallback>
                <p:oleObj name="Equation" r:id="rId3" imgW="2590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613568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2" name="Object 3"/>
          <p:cNvGraphicFramePr>
            <a:graphicFrameLocks noChangeAspect="1"/>
          </p:cNvGraphicFramePr>
          <p:nvPr/>
        </p:nvGraphicFramePr>
        <p:xfrm>
          <a:off x="4533900" y="3124200"/>
          <a:ext cx="1866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3" name="Equation" r:id="rId5" imgW="622300" imgH="177800" progId="Equation.3">
                  <p:embed/>
                </p:oleObj>
              </mc:Choice>
              <mc:Fallback>
                <p:oleObj name="Equation" r:id="rId5" imgW="622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3124200"/>
                        <a:ext cx="1866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1447800" y="228600"/>
            <a:ext cx="632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Linearise pressure eq. about U(z), V(z)       (environmental vertical wind shear)</a:t>
            </a:r>
          </a:p>
        </p:txBody>
      </p:sp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2667000" y="32004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So, since</a:t>
            </a:r>
          </a:p>
        </p:txBody>
      </p:sp>
      <p:graphicFrame>
        <p:nvGraphicFramePr>
          <p:cNvPr id="71685" name="Object 4"/>
          <p:cNvGraphicFramePr>
            <a:graphicFrameLocks noChangeAspect="1"/>
          </p:cNvGraphicFramePr>
          <p:nvPr/>
        </p:nvGraphicFramePr>
        <p:xfrm>
          <a:off x="2514600" y="4343400"/>
          <a:ext cx="3916363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Equation" r:id="rId7" imgW="1282700" imgH="368300" progId="Equation.DSMT4">
                  <p:embed/>
                </p:oleObj>
              </mc:Choice>
              <mc:Fallback>
                <p:oleObj name="Equation" r:id="rId7" imgW="12827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343400"/>
                        <a:ext cx="3916363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08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582</Words>
  <Application>Microsoft Macintosh PowerPoint</Application>
  <PresentationFormat>On-screen Show (4:3)</PresentationFormat>
  <Paragraphs>124</Paragraphs>
  <Slides>63</Slides>
  <Notes>15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30</cp:revision>
  <dcterms:created xsi:type="dcterms:W3CDTF">2014-02-27T21:24:08Z</dcterms:created>
  <dcterms:modified xsi:type="dcterms:W3CDTF">2017-10-04T17:39:11Z</dcterms:modified>
</cp:coreProperties>
</file>