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embeddings/oleObject2.bin" ContentType="application/vnd.openxmlformats-officedocument.oleObject"/>
  <Override PartName="/ppt/notesSlides/notesSlide3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6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302" r:id="rId2"/>
    <p:sldId id="303" r:id="rId3"/>
    <p:sldId id="306" r:id="rId4"/>
    <p:sldId id="300" r:id="rId5"/>
    <p:sldId id="301" r:id="rId6"/>
    <p:sldId id="257" r:id="rId7"/>
    <p:sldId id="305" r:id="rId8"/>
    <p:sldId id="259" r:id="rId9"/>
    <p:sldId id="304" r:id="rId10"/>
    <p:sldId id="292" r:id="rId11"/>
    <p:sldId id="293" r:id="rId12"/>
    <p:sldId id="262" r:id="rId13"/>
    <p:sldId id="263" r:id="rId14"/>
    <p:sldId id="264" r:id="rId15"/>
    <p:sldId id="265" r:id="rId16"/>
    <p:sldId id="266" r:id="rId17"/>
    <p:sldId id="267" r:id="rId18"/>
    <p:sldId id="282" r:id="rId19"/>
    <p:sldId id="268" r:id="rId20"/>
    <p:sldId id="269" r:id="rId21"/>
    <p:sldId id="270" r:id="rId22"/>
    <p:sldId id="271" r:id="rId23"/>
    <p:sldId id="272" r:id="rId24"/>
    <p:sldId id="273" r:id="rId25"/>
    <p:sldId id="287" r:id="rId26"/>
    <p:sldId id="288" r:id="rId27"/>
    <p:sldId id="286" r:id="rId28"/>
    <p:sldId id="284" r:id="rId29"/>
    <p:sldId id="285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9" r:id="rId38"/>
    <p:sldId id="307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preferSingleView="1"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-1616" y="-104"/>
      </p:cViewPr>
      <p:guideLst>
        <p:guide orient="horz" pos="2160"/>
        <p:guide pos="2880"/>
      </p:guideLst>
    </p:cSldViewPr>
  </p:slide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Relationship Id="rId2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Relationship Id="rId2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image" Target="../media/image21.emf"/><Relationship Id="rId2" Type="http://schemas.openxmlformats.org/officeDocument/2006/relationships/image" Target="../media/image2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Relationship Id="rId2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DEDD7F-845C-4446-9DDF-CCFB3F1333AB}" type="datetimeFigureOut">
              <a:rPr lang="en-US" smtClean="0"/>
              <a:t>10/9/17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B99ABD-C36A-234C-80DC-3AD5E90FF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48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5426D0A-56F1-0D47-907D-F660281F4470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Placeholder 2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5235" name="Placeholder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AE5C649-192A-6843-9A7E-6228AA384067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A5C9900-D5A7-194B-BDE4-0312762F65D4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53D99D-806E-7D49-8D45-656F44FC9EB5}" type="slidenum">
              <a:rPr lang="en-US"/>
              <a:pPr/>
              <a:t>13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CD2C83-FACD-9647-BAE4-D95D336E0046}" type="slidenum">
              <a:rPr lang="en-US"/>
              <a:pPr/>
              <a:t>14</a:t>
            </a:fld>
            <a:endParaRPr lang="en-US"/>
          </a:p>
        </p:txBody>
      </p:sp>
      <p:sp>
        <p:nvSpPr>
          <p:cNvPr id="71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D8F621-8265-2641-85C7-E2B25679885C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Placeholder 2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3187" name="Placeholder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8CAF-B872-F94E-8123-2EAF9C60203F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8EE3-9C98-BB4B-A9F0-73535AAE1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444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8CAF-B872-F94E-8123-2EAF9C60203F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8EE3-9C98-BB4B-A9F0-73535AAE1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50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8CAF-B872-F94E-8123-2EAF9C60203F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8EE3-9C98-BB4B-A9F0-73535AAE1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29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8CAF-B872-F94E-8123-2EAF9C60203F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8EE3-9C98-BB4B-A9F0-73535AAE1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35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8CAF-B872-F94E-8123-2EAF9C60203F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8EE3-9C98-BB4B-A9F0-73535AAE1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9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8CAF-B872-F94E-8123-2EAF9C60203F}" type="datetimeFigureOut">
              <a:rPr lang="en-US" smtClean="0"/>
              <a:t>10/9/17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8EE3-9C98-BB4B-A9F0-73535AAE1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46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8CAF-B872-F94E-8123-2EAF9C60203F}" type="datetimeFigureOut">
              <a:rPr lang="en-US" smtClean="0"/>
              <a:t>10/9/17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8EE3-9C98-BB4B-A9F0-73535AAE1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641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8CAF-B872-F94E-8123-2EAF9C60203F}" type="datetimeFigureOut">
              <a:rPr lang="en-US" smtClean="0"/>
              <a:t>10/9/17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8EE3-9C98-BB4B-A9F0-73535AAE1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717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8CAF-B872-F94E-8123-2EAF9C60203F}" type="datetimeFigureOut">
              <a:rPr lang="en-US" smtClean="0"/>
              <a:t>10/9/17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8EE3-9C98-BB4B-A9F0-73535AAE1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69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8CAF-B872-F94E-8123-2EAF9C60203F}" type="datetimeFigureOut">
              <a:rPr lang="en-US" smtClean="0"/>
              <a:t>10/9/17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8EE3-9C98-BB4B-A9F0-73535AAE1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3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8CAF-B872-F94E-8123-2EAF9C60203F}" type="datetimeFigureOut">
              <a:rPr lang="en-US" smtClean="0"/>
              <a:t>10/9/17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8EE3-9C98-BB4B-A9F0-73535AAE1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7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A8CAF-B872-F94E-8123-2EAF9C60203F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B8EE3-9C98-BB4B-A9F0-73535AAE1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15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file://localhost/Volumes/Users/weisman/Desktop/Albany/sqlitsqa.avi" TargetMode="External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1.xml"/><Relationship Id="rId6" Type="http://schemas.openxmlformats.org/officeDocument/2006/relationships/image" Target="../media/image2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1.emf"/><Relationship Id="rId1" Type="http://schemas.openxmlformats.org/officeDocument/2006/relationships/vmlDrawing" Target="../drawings/vmlDrawing1.vml"/><Relationship Id="rId2" Type="http://schemas.microsoft.com/office/2007/relationships/media" Target="file://localhost/Volumes/Users/weisman/Desktop/Albany/sqlitsqa.avi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21.e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22.emf"/><Relationship Id="rId7" Type="http://schemas.openxmlformats.org/officeDocument/2006/relationships/oleObject" Target="../embeddings/oleObject9.bin"/><Relationship Id="rId8" Type="http://schemas.openxmlformats.org/officeDocument/2006/relationships/image" Target="../media/image23.emf"/><Relationship Id="rId9" Type="http://schemas.openxmlformats.org/officeDocument/2006/relationships/oleObject" Target="../embeddings/oleObject10.bin"/><Relationship Id="rId10" Type="http://schemas.openxmlformats.org/officeDocument/2006/relationships/image" Target="../media/image24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file://localhost/Volumes/Users/weisman/Desktop/Albany/csdyn3.avi" TargetMode="External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2.xml"/><Relationship Id="rId6" Type="http://schemas.openxmlformats.org/officeDocument/2006/relationships/image" Target="../media/image4.png"/><Relationship Id="rId7" Type="http://schemas.openxmlformats.org/officeDocument/2006/relationships/oleObject" Target="../embeddings/oleObject2.bin"/><Relationship Id="rId8" Type="http://schemas.openxmlformats.org/officeDocument/2006/relationships/image" Target="../media/image3.emf"/><Relationship Id="rId1" Type="http://schemas.openxmlformats.org/officeDocument/2006/relationships/vmlDrawing" Target="../drawings/vmlDrawing2.vml"/><Relationship Id="rId2" Type="http://schemas.microsoft.com/office/2007/relationships/media" Target="file://localhost/Volumes/Users/weisman/Desktop/Albany/csdyn3.avi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28.png"/><Relationship Id="rId5" Type="http://schemas.openxmlformats.org/officeDocument/2006/relationships/oleObject" Target="../embeddings/oleObject11.bin"/><Relationship Id="rId6" Type="http://schemas.openxmlformats.org/officeDocument/2006/relationships/image" Target="../media/image26.emf"/><Relationship Id="rId7" Type="http://schemas.openxmlformats.org/officeDocument/2006/relationships/oleObject" Target="../embeddings/oleObject12.bin"/><Relationship Id="rId8" Type="http://schemas.openxmlformats.org/officeDocument/2006/relationships/image" Target="../media/image27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1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7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oleObject" Target="../embeddings/oleObject5.bin"/><Relationship Id="rId5" Type="http://schemas.openxmlformats.org/officeDocument/2006/relationships/image" Target="../media/image10.e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11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sqlitsqa.avi" descr="/Volumes/Users/weisman/Desktop/Albany2008/sqlitsqa.avi">
            <a:hlinkClick r:id="" action="ppaction://media"/>
          </p:cNvPr>
          <p:cNvPicPr>
            <a:picLocks noChangeAspect="1" noChangeArrowheads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93440"/>
            <a:ext cx="6324600" cy="474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9746883"/>
              </p:ext>
            </p:extLst>
          </p:nvPr>
        </p:nvGraphicFramePr>
        <p:xfrm>
          <a:off x="4550466" y="5489889"/>
          <a:ext cx="2435051" cy="907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" name="Equation" r:id="rId7" imgW="546100" imgH="203200" progId="Equation.3">
                  <p:embed/>
                </p:oleObj>
              </mc:Choice>
              <mc:Fallback>
                <p:oleObj name="Equation" r:id="rId7" imgW="5461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0466" y="5489889"/>
                        <a:ext cx="2435051" cy="9071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856921" y="5489889"/>
            <a:ext cx="24532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Non-linear forcing</a:t>
            </a:r>
            <a:r>
              <a:rPr lang="en-US" sz="3200" dirty="0" smtClean="0"/>
              <a:t>: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93024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93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39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939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f-d-11-00116.1-f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48" y="842839"/>
            <a:ext cx="7458770" cy="44901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6477" y="200539"/>
            <a:ext cx="4110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Thompson et al., WAF 2012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955251"/>
            <a:ext cx="1136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EBWD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4942" y="6016156"/>
            <a:ext cx="7752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EBWD: Effective Bulk Wind Difference  (half storm depth)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26856" y="5394702"/>
            <a:ext cx="3155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Convective Modes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048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f-d-11-00116.1-f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5" y="922384"/>
            <a:ext cx="7492188" cy="44953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6477" y="200539"/>
            <a:ext cx="4110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Thompson et al., WAF 2012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26856" y="5394702"/>
            <a:ext cx="3155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Convective Modes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955251"/>
            <a:ext cx="1136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ESRH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4941" y="5999444"/>
            <a:ext cx="8137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ESRH: Effective Storm-Relative </a:t>
            </a:r>
            <a:r>
              <a:rPr lang="en-US" sz="2400" dirty="0" err="1" smtClean="0">
                <a:solidFill>
                  <a:srgbClr val="0000FF"/>
                </a:solidFill>
              </a:rPr>
              <a:t>Helicity</a:t>
            </a:r>
            <a:r>
              <a:rPr lang="en-US" sz="2400" dirty="0" smtClean="0">
                <a:solidFill>
                  <a:srgbClr val="0000FF"/>
                </a:solidFill>
              </a:rPr>
              <a:t> (effective inflow layer)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639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c08f03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90600"/>
            <a:ext cx="668337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3352800" y="152400"/>
            <a:ext cx="2971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>
                <a:solidFill>
                  <a:srgbClr val="FF0000"/>
                </a:solidFill>
              </a:rPr>
              <a:t>Supercells</a:t>
            </a:r>
          </a:p>
        </p:txBody>
      </p:sp>
    </p:spTree>
    <p:extLst>
      <p:ext uri="{BB962C8B-B14F-4D97-AF65-F5344CB8AC3E}">
        <p14:creationId xmlns:p14="http://schemas.microsoft.com/office/powerpoint/2010/main" val="2713168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Image 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163" y="312738"/>
            <a:ext cx="5761037" cy="623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0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905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G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614488"/>
            <a:ext cx="8278813" cy="493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990600" y="152400"/>
            <a:ext cx="7315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200">
                <a:solidFill>
                  <a:srgbClr val="FF0000"/>
                </a:solidFill>
              </a:rPr>
              <a:t>“</a:t>
            </a:r>
            <a:r>
              <a:rPr lang="en-US" sz="2200">
                <a:solidFill>
                  <a:srgbClr val="FF0000"/>
                </a:solidFill>
              </a:rPr>
              <a:t>On the rotation and propagation of simulated supercell thunderstorms</a:t>
            </a:r>
            <a:r>
              <a:rPr lang="ja-JP" altLang="en-US" sz="2200">
                <a:solidFill>
                  <a:srgbClr val="FF0000"/>
                </a:solidFill>
              </a:rPr>
              <a:t>”</a:t>
            </a:r>
            <a:r>
              <a:rPr lang="en-US" sz="2200">
                <a:solidFill>
                  <a:srgbClr val="FF0000"/>
                </a:solidFill>
              </a:rPr>
              <a:t>     Rotunno and Klemp, JAS, 1985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362200" y="1066800"/>
            <a:ext cx="41910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>
                <a:solidFill>
                  <a:schemeClr val="accent2"/>
                </a:solidFill>
              </a:rPr>
              <a:t>…… used </a:t>
            </a:r>
            <a:r>
              <a:rPr lang="en-US" sz="2200" u="sng">
                <a:solidFill>
                  <a:schemeClr val="accent2"/>
                </a:solidFill>
              </a:rPr>
              <a:t>unidirectional</a:t>
            </a:r>
            <a:r>
              <a:rPr lang="en-US" sz="2200">
                <a:solidFill>
                  <a:schemeClr val="accent2"/>
                </a:solidFill>
              </a:rPr>
              <a:t> shear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928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 G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0325"/>
            <a:ext cx="5127625" cy="679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533400" y="9906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Z = 4 km</a:t>
            </a:r>
            <a:endParaRPr lang="en-US"/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457200" y="39624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Z = .25 km</a:t>
            </a:r>
            <a:endParaRPr lang="en-US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533400" y="136525"/>
            <a:ext cx="14478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u="sng">
                <a:solidFill>
                  <a:srgbClr val="FF0000"/>
                </a:solidFill>
              </a:rPr>
              <a:t>W, Qr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33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G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732155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569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6165725"/>
              </p:ext>
            </p:extLst>
          </p:nvPr>
        </p:nvGraphicFramePr>
        <p:xfrm>
          <a:off x="4114800" y="3033280"/>
          <a:ext cx="3621088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9" name="Equation" r:id="rId3" imgW="1422400" imgH="419100" progId="Equation.DSMT4">
                  <p:embed/>
                </p:oleObj>
              </mc:Choice>
              <mc:Fallback>
                <p:oleObj name="Equation" r:id="rId3" imgW="14224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033280"/>
                        <a:ext cx="3621088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4" name="Object 3"/>
          <p:cNvGraphicFramePr>
            <a:graphicFrameLocks noChangeAspect="1"/>
          </p:cNvGraphicFramePr>
          <p:nvPr/>
        </p:nvGraphicFramePr>
        <p:xfrm>
          <a:off x="1828800" y="1295400"/>
          <a:ext cx="5818188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0" name="Equation" r:id="rId5" imgW="2133600" imgH="419100" progId="Equation.DSMT4">
                  <p:embed/>
                </p:oleObj>
              </mc:Choice>
              <mc:Fallback>
                <p:oleObj name="Equation" r:id="rId5" imgW="21336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295400"/>
                        <a:ext cx="5818188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3048000" y="304800"/>
            <a:ext cx="3246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FF0000"/>
                </a:solidFill>
              </a:rPr>
              <a:t>Vorticity Equation:</a:t>
            </a:r>
          </a:p>
        </p:txBody>
      </p:sp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914400" y="3321368"/>
            <a:ext cx="281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Vertical </a:t>
            </a:r>
            <a:r>
              <a:rPr lang="en-US" sz="2800" dirty="0" err="1">
                <a:solidFill>
                  <a:srgbClr val="FF0000"/>
                </a:solidFill>
              </a:rPr>
              <a:t>Vorticity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28677" name="TextBox 5"/>
          <p:cNvSpPr txBox="1">
            <a:spLocks noChangeArrowheads="1"/>
          </p:cNvSpPr>
          <p:nvPr/>
        </p:nvSpPr>
        <p:spPr bwMode="auto">
          <a:xfrm>
            <a:off x="5029200" y="4166928"/>
            <a:ext cx="106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tilting</a:t>
            </a:r>
          </a:p>
        </p:txBody>
      </p:sp>
      <p:sp>
        <p:nvSpPr>
          <p:cNvPr id="28678" name="TextBox 6"/>
          <p:cNvSpPr txBox="1">
            <a:spLocks noChangeArrowheads="1"/>
          </p:cNvSpPr>
          <p:nvPr/>
        </p:nvSpPr>
        <p:spPr bwMode="auto">
          <a:xfrm>
            <a:off x="6629400" y="4166928"/>
            <a:ext cx="152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stretching</a:t>
            </a:r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3108333"/>
              </p:ext>
            </p:extLst>
          </p:nvPr>
        </p:nvGraphicFramePr>
        <p:xfrm>
          <a:off x="4215054" y="5375917"/>
          <a:ext cx="1692587" cy="1015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1" name="Equation" r:id="rId7" imgW="698500" imgH="419100" progId="Equation.DSMT4">
                  <p:embed/>
                </p:oleObj>
              </mc:Choice>
              <mc:Fallback>
                <p:oleObj name="Equation" r:id="rId7" imgW="6985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5054" y="5375917"/>
                        <a:ext cx="1692587" cy="10158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1741337"/>
              </p:ext>
            </p:extLst>
          </p:nvPr>
        </p:nvGraphicFramePr>
        <p:xfrm>
          <a:off x="6729062" y="5457334"/>
          <a:ext cx="2057400" cy="86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2" name="Equation" r:id="rId9" imgW="939800" imgH="393700" progId="Equation.DSMT4">
                  <p:embed/>
                </p:oleObj>
              </mc:Choice>
              <mc:Fallback>
                <p:oleObj name="Equation" r:id="rId9" imgW="9398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9062" y="5457334"/>
                        <a:ext cx="2057400" cy="862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63835" y="5495661"/>
            <a:ext cx="38918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solidFill>
                  <a:srgbClr val="FF0000"/>
                </a:solidFill>
              </a:rPr>
              <a:t>2D Horizontal </a:t>
            </a:r>
            <a:r>
              <a:rPr lang="en-US" sz="2800" dirty="0" err="1">
                <a:solidFill>
                  <a:srgbClr val="FF0000"/>
                </a:solidFill>
              </a:rPr>
              <a:t>Vorticity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88593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1310" y="306994"/>
            <a:ext cx="6392687" cy="6449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6529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csdyn3.avi" descr="/Volumes/Users/weisman/Desktop/Italy_Morris_2012/csdyn3.avi">
            <a:hlinkClick r:id="" action="ppaction://media"/>
          </p:cNvPr>
          <p:cNvPicPr>
            <a:picLocks noChangeAspect="1" noChangeArrowheads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74500"/>
            <a:ext cx="6248400" cy="468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8611009"/>
              </p:ext>
            </p:extLst>
          </p:nvPr>
        </p:nvGraphicFramePr>
        <p:xfrm>
          <a:off x="3703624" y="5467350"/>
          <a:ext cx="3916363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7" imgW="1282700" imgH="368300" progId="Equation.DSMT4">
                  <p:embed/>
                </p:oleObj>
              </mc:Choice>
              <mc:Fallback>
                <p:oleObj name="Equation" r:id="rId7" imgW="1282700" imgH="368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3624" y="5467350"/>
                        <a:ext cx="3916363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723241" y="5467350"/>
            <a:ext cx="183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L</a:t>
            </a:r>
            <a:r>
              <a:rPr lang="en-US" sz="3200" b="1" dirty="0" smtClean="0">
                <a:solidFill>
                  <a:srgbClr val="0000FF"/>
                </a:solidFill>
              </a:rPr>
              <a:t>inear forcing</a:t>
            </a:r>
            <a:r>
              <a:rPr lang="en-US" sz="3200" dirty="0" smtClean="0"/>
              <a:t>: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76295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9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99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4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994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 descr="Image D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3455988" cy="463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3794" name="Object 5"/>
          <p:cNvGraphicFramePr>
            <a:graphicFrameLocks noChangeAspect="1"/>
          </p:cNvGraphicFramePr>
          <p:nvPr/>
        </p:nvGraphicFramePr>
        <p:xfrm>
          <a:off x="5181600" y="2057400"/>
          <a:ext cx="3154363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" name="Equation" r:id="rId5" imgW="1739900" imgH="304800" progId="Equation.DSMT4">
                  <p:embed/>
                </p:oleObj>
              </mc:Choice>
              <mc:Fallback>
                <p:oleObj name="Equation" r:id="rId5" imgW="1739900" imgH="304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2057400"/>
                        <a:ext cx="3154363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5" name="Object 6"/>
          <p:cNvGraphicFramePr>
            <a:graphicFrameLocks noChangeAspect="1"/>
          </p:cNvGraphicFramePr>
          <p:nvPr/>
        </p:nvGraphicFramePr>
        <p:xfrm>
          <a:off x="5181600" y="3352800"/>
          <a:ext cx="2952750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" name="Equation" r:id="rId7" imgW="1638300" imgH="419100" progId="Equation.DSMT4">
                  <p:embed/>
                </p:oleObj>
              </mc:Choice>
              <mc:Fallback>
                <p:oleObj name="Equation" r:id="rId7" imgW="16383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3352800"/>
                        <a:ext cx="2952750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6" name="Text Box 7"/>
          <p:cNvSpPr txBox="1">
            <a:spLocks noChangeArrowheads="1"/>
          </p:cNvSpPr>
          <p:nvPr/>
        </p:nvSpPr>
        <p:spPr bwMode="auto">
          <a:xfrm>
            <a:off x="1828800" y="3048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Vortex Tube</a:t>
            </a:r>
          </a:p>
        </p:txBody>
      </p:sp>
      <p:sp>
        <p:nvSpPr>
          <p:cNvPr id="33797" name="Text Box 8"/>
          <p:cNvSpPr txBox="1">
            <a:spLocks noChangeArrowheads="1"/>
          </p:cNvSpPr>
          <p:nvPr/>
        </p:nvSpPr>
        <p:spPr bwMode="auto">
          <a:xfrm>
            <a:off x="5181600" y="1219200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Circulation:</a:t>
            </a:r>
          </a:p>
        </p:txBody>
      </p:sp>
    </p:spTree>
    <p:extLst>
      <p:ext uri="{BB962C8B-B14F-4D97-AF65-F5344CB8AC3E}">
        <p14:creationId xmlns:p14="http://schemas.microsoft.com/office/powerpoint/2010/main" val="30225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3789" y="678210"/>
            <a:ext cx="5602682" cy="551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0231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17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5743" y="249623"/>
            <a:ext cx="5028556" cy="650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7132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583" y="1336048"/>
            <a:ext cx="8911348" cy="3441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23482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18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6337" y="597322"/>
            <a:ext cx="7386587" cy="514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85298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23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113" y="801688"/>
            <a:ext cx="4008437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 descr="16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6263" y="942975"/>
            <a:ext cx="4316412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 descr="20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9788" y="2590800"/>
            <a:ext cx="4052887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2114550" y="131763"/>
            <a:ext cx="454183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600">
                <a:solidFill>
                  <a:srgbClr val="FF0000"/>
                </a:solidFill>
                <a:latin typeface="Calibri" pitchFamily="84" charset="0"/>
              </a:rPr>
              <a:t>Rotunno and Klemp, JAS, 1985</a:t>
            </a:r>
          </a:p>
        </p:txBody>
      </p:sp>
      <p:sp>
        <p:nvSpPr>
          <p:cNvPr id="28677" name="Text Box 1029"/>
          <p:cNvSpPr txBox="1">
            <a:spLocks noChangeArrowheads="1"/>
          </p:cNvSpPr>
          <p:nvPr/>
        </p:nvSpPr>
        <p:spPr bwMode="auto">
          <a:xfrm>
            <a:off x="265113" y="6167438"/>
            <a:ext cx="41211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>
                <a:solidFill>
                  <a:schemeClr val="hlink"/>
                </a:solidFill>
              </a:rPr>
              <a:t>Unidirectonal shear, Warm rain</a:t>
            </a:r>
            <a:endParaRPr lang="en-US"/>
          </a:p>
        </p:txBody>
      </p:sp>
      <p:sp>
        <p:nvSpPr>
          <p:cNvPr id="28678" name="Text Box 1030"/>
          <p:cNvSpPr txBox="1">
            <a:spLocks noChangeArrowheads="1"/>
          </p:cNvSpPr>
          <p:nvPr/>
        </p:nvSpPr>
        <p:spPr bwMode="auto">
          <a:xfrm>
            <a:off x="4649788" y="4591050"/>
            <a:ext cx="432276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…surface mesocyclone formed from tilting of horizontal vorticity generated in storm’s forward flank region</a:t>
            </a:r>
          </a:p>
        </p:txBody>
      </p:sp>
    </p:spTree>
    <p:extLst>
      <p:ext uri="{BB962C8B-B14F-4D97-AF65-F5344CB8AC3E}">
        <p14:creationId xmlns:p14="http://schemas.microsoft.com/office/powerpoint/2010/main" val="336425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c08f03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90600"/>
            <a:ext cx="668337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3352800" y="152400"/>
            <a:ext cx="2971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>
                <a:solidFill>
                  <a:srgbClr val="FF0000"/>
                </a:solidFill>
              </a:rPr>
              <a:t>Supercells</a:t>
            </a:r>
          </a:p>
        </p:txBody>
      </p:sp>
    </p:spTree>
    <p:extLst>
      <p:ext uri="{BB962C8B-B14F-4D97-AF65-F5344CB8AC3E}">
        <p14:creationId xmlns:p14="http://schemas.microsoft.com/office/powerpoint/2010/main" val="87300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25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0605" y="220089"/>
            <a:ext cx="5905486" cy="626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extBox 3"/>
          <p:cNvSpPr txBox="1">
            <a:spLocks noChangeArrowheads="1"/>
          </p:cNvSpPr>
          <p:nvPr/>
        </p:nvSpPr>
        <p:spPr bwMode="auto">
          <a:xfrm>
            <a:off x="196564" y="598676"/>
            <a:ext cx="2776436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Calibri" pitchFamily="84" charset="0"/>
              </a:rPr>
              <a:t>Klemp</a:t>
            </a:r>
            <a:r>
              <a:rPr lang="en-US" sz="2600" dirty="0">
                <a:solidFill>
                  <a:srgbClr val="FF0000"/>
                </a:solidFill>
                <a:latin typeface="Calibri" pitchFamily="84" charset="0"/>
              </a:rPr>
              <a:t> and </a:t>
            </a:r>
            <a:r>
              <a:rPr lang="en-US" sz="2600" dirty="0" err="1">
                <a:solidFill>
                  <a:srgbClr val="FF0000"/>
                </a:solidFill>
                <a:latin typeface="Calibri" pitchFamily="84" charset="0"/>
              </a:rPr>
              <a:t>Rotunno</a:t>
            </a:r>
            <a:r>
              <a:rPr lang="en-US" sz="2600" dirty="0">
                <a:solidFill>
                  <a:srgbClr val="FF0000"/>
                </a:solidFill>
                <a:latin typeface="Calibri" pitchFamily="84" charset="0"/>
              </a:rPr>
              <a:t>, JAS, 1983</a:t>
            </a:r>
          </a:p>
        </p:txBody>
      </p:sp>
      <p:sp>
        <p:nvSpPr>
          <p:cNvPr id="26629" name="Text Box 1029"/>
          <p:cNvSpPr txBox="1">
            <a:spLocks noChangeArrowheads="1"/>
          </p:cNvSpPr>
          <p:nvPr/>
        </p:nvSpPr>
        <p:spPr bwMode="auto">
          <a:xfrm>
            <a:off x="57605" y="1972322"/>
            <a:ext cx="2973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>
                <a:solidFill>
                  <a:schemeClr val="hlink"/>
                </a:solidFill>
              </a:rPr>
              <a:t>1 way nest, adjustment from 1km to 250m, 6 min simulation….</a:t>
            </a:r>
            <a:endParaRPr lang="en-US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336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i1520-0493-130-4-852-f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581025"/>
            <a:ext cx="5827713" cy="569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0814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i1520-0493-130-4-852-f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04800"/>
            <a:ext cx="5365750" cy="629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157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3" descr="csdy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990600"/>
            <a:ext cx="5895975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6" name="Picture 4" descr="csho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1905000"/>
            <a:ext cx="17748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088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mage E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2743200" y="152400"/>
            <a:ext cx="4324350" cy="666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2109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3" descr="i1520-0469-56-13-2045-f20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71450"/>
            <a:ext cx="5776912" cy="636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Box 4"/>
          <p:cNvSpPr txBox="1">
            <a:spLocks noChangeArrowheads="1"/>
          </p:cNvSpPr>
          <p:nvPr/>
        </p:nvSpPr>
        <p:spPr bwMode="auto">
          <a:xfrm>
            <a:off x="261938" y="171450"/>
            <a:ext cx="2251075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>
                <a:solidFill>
                  <a:srgbClr val="FF0000"/>
                </a:solidFill>
                <a:latin typeface="Calibri" charset="0"/>
              </a:rPr>
              <a:t>Adlerman and Droegemeier JAS 1999</a:t>
            </a:r>
            <a:endParaRPr lang="en-US" sz="1800">
              <a:latin typeface="Calibri" charset="0"/>
            </a:endParaRPr>
          </a:p>
        </p:txBody>
      </p:sp>
      <p:sp>
        <p:nvSpPr>
          <p:cNvPr id="92164" name="TextBox 6"/>
          <p:cNvSpPr txBox="1">
            <a:spLocks noChangeArrowheads="1"/>
          </p:cNvSpPr>
          <p:nvPr/>
        </p:nvSpPr>
        <p:spPr bwMode="auto">
          <a:xfrm>
            <a:off x="261938" y="4189413"/>
            <a:ext cx="2581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hlink"/>
                </a:solidFill>
                <a:latin typeface="Calibri" charset="0"/>
              </a:rPr>
              <a:t>100 km x 100 km,</a:t>
            </a:r>
          </a:p>
          <a:p>
            <a:r>
              <a:rPr lang="en-US">
                <a:solidFill>
                  <a:schemeClr val="hlink"/>
                </a:solidFill>
                <a:latin typeface="Calibri" charset="0"/>
              </a:rPr>
              <a:t> 500 m grid</a:t>
            </a:r>
          </a:p>
        </p:txBody>
      </p:sp>
      <p:sp>
        <p:nvSpPr>
          <p:cNvPr id="92165" name="TextBox 7"/>
          <p:cNvSpPr txBox="1">
            <a:spLocks noChangeArrowheads="1"/>
          </p:cNvSpPr>
          <p:nvPr/>
        </p:nvSpPr>
        <p:spPr bwMode="auto">
          <a:xfrm>
            <a:off x="261938" y="2955925"/>
            <a:ext cx="24066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hlink"/>
                </a:solidFill>
                <a:latin typeface="Calibri" charset="0"/>
              </a:rPr>
              <a:t>Back to Del City….   20 May, 1977</a:t>
            </a:r>
          </a:p>
        </p:txBody>
      </p:sp>
      <p:sp>
        <p:nvSpPr>
          <p:cNvPr id="92166" name="Text Box 5"/>
          <p:cNvSpPr txBox="1">
            <a:spLocks noChangeArrowheads="1"/>
          </p:cNvSpPr>
          <p:nvPr/>
        </p:nvSpPr>
        <p:spPr bwMode="auto">
          <a:xfrm>
            <a:off x="261938" y="1644650"/>
            <a:ext cx="29130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</a:rPr>
              <a:t>“</a:t>
            </a:r>
            <a:r>
              <a:rPr lang="en-US">
                <a:solidFill>
                  <a:srgbClr val="FF0000"/>
                </a:solidFill>
              </a:rPr>
              <a:t>Cyclic- Mesocyclogenesis</a:t>
            </a:r>
            <a:r>
              <a:rPr lang="ja-JP" altLang="en-US">
                <a:solidFill>
                  <a:srgbClr val="FF0000"/>
                </a:solidFill>
              </a:rPr>
              <a:t>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08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" descr="i1520-0493-133-12-3595-f2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38" y="1057275"/>
            <a:ext cx="660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Box 2"/>
          <p:cNvSpPr txBox="1">
            <a:spLocks noChangeArrowheads="1"/>
          </p:cNvSpPr>
          <p:nvPr/>
        </p:nvSpPr>
        <p:spPr bwMode="auto">
          <a:xfrm>
            <a:off x="1884363" y="163513"/>
            <a:ext cx="60737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>
                <a:solidFill>
                  <a:srgbClr val="FF0000"/>
                </a:solidFill>
                <a:latin typeface="Calibri" charset="0"/>
              </a:rPr>
              <a:t>Adlerman and Droegemeier, MWR, 2005</a:t>
            </a:r>
            <a:endParaRPr lang="en-US" sz="18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009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1026" descr="Image H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7200"/>
            <a:ext cx="7623175" cy="621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5390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Image H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7861300" cy="596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8716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1026" descr="Image H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7705725" cy="618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293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Image H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1169988"/>
            <a:ext cx="8328025" cy="451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8761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lorotat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33400"/>
            <a:ext cx="7239000" cy="564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6416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5979" y="405299"/>
            <a:ext cx="583702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Vertical wind shear vs. </a:t>
            </a:r>
            <a:r>
              <a:rPr lang="en-US" sz="3200" b="1" dirty="0" err="1">
                <a:solidFill>
                  <a:srgbClr val="FF0000"/>
                </a:solidFill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</a:rPr>
              <a:t>elicity</a:t>
            </a:r>
            <a:r>
              <a:rPr lang="en-US" sz="3200" b="1" dirty="0" smtClean="0">
                <a:solidFill>
                  <a:srgbClr val="FF0000"/>
                </a:solidFill>
              </a:rPr>
              <a:t>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098" y="1483270"/>
            <a:ext cx="13646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VWS: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8098" y="3666034"/>
            <a:ext cx="160788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Helicity</a:t>
            </a:r>
            <a:r>
              <a:rPr lang="en-US" sz="3200" b="1" dirty="0" smtClean="0">
                <a:solidFill>
                  <a:srgbClr val="FF0000"/>
                </a:solidFill>
              </a:rPr>
              <a:t>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2774" y="1483270"/>
            <a:ext cx="74313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b="1" dirty="0" smtClean="0">
                <a:solidFill>
                  <a:srgbClr val="0000FF"/>
                </a:solidFill>
              </a:rPr>
              <a:t>…</a:t>
            </a:r>
            <a:r>
              <a:rPr lang="en-US" sz="2800" b="1" dirty="0" smtClean="0">
                <a:solidFill>
                  <a:srgbClr val="0000FF"/>
                </a:solidFill>
              </a:rPr>
              <a:t>Rotation generates updraft maintenance and propagation</a:t>
            </a:r>
            <a:r>
              <a:rPr lang="is-IS" sz="2800" b="1" dirty="0" smtClean="0">
                <a:solidFill>
                  <a:srgbClr val="0000FF"/>
                </a:solidFill>
              </a:rPr>
              <a:t>… (Galiean invariant)</a:t>
            </a:r>
            <a:endParaRPr lang="en-US" sz="2800" b="1" dirty="0" smtClean="0">
              <a:solidFill>
                <a:srgbClr val="0000FF"/>
              </a:solidFill>
            </a:endParaRPr>
          </a:p>
          <a:p>
            <a:r>
              <a:rPr lang="is-IS" sz="2800" b="1" dirty="0" smtClean="0">
                <a:solidFill>
                  <a:srgbClr val="0000FF"/>
                </a:solidFill>
              </a:rPr>
              <a:t>…Forcing primarily non-linear</a:t>
            </a:r>
          </a:p>
          <a:p>
            <a:r>
              <a:rPr lang="is-IS" sz="2800" b="1" dirty="0" smtClean="0">
                <a:solidFill>
                  <a:srgbClr val="0000FF"/>
                </a:solidFill>
              </a:rPr>
              <a:t>...considers straight and curved hodographs alike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5979" y="3666034"/>
            <a:ext cx="67017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b="1" dirty="0" smtClean="0">
                <a:solidFill>
                  <a:srgbClr val="0000FF"/>
                </a:solidFill>
              </a:rPr>
              <a:t>…</a:t>
            </a:r>
            <a:r>
              <a:rPr lang="en-US" sz="2800" b="1" dirty="0" smtClean="0">
                <a:solidFill>
                  <a:srgbClr val="0000FF"/>
                </a:solidFill>
              </a:rPr>
              <a:t>A steady, propagating storm is assumed</a:t>
            </a:r>
            <a:r>
              <a:rPr lang="is-IS" sz="2800" b="1" dirty="0" smtClean="0">
                <a:solidFill>
                  <a:srgbClr val="0000FF"/>
                </a:solidFill>
              </a:rPr>
              <a:t>…(not Galilean invariant)</a:t>
            </a:r>
            <a:endParaRPr lang="en-US" sz="2800" b="1" dirty="0" smtClean="0">
              <a:solidFill>
                <a:srgbClr val="0000FF"/>
              </a:solidFill>
            </a:endParaRPr>
          </a:p>
          <a:p>
            <a:r>
              <a:rPr lang="is-IS" sz="2800" b="1" dirty="0" smtClean="0">
                <a:solidFill>
                  <a:srgbClr val="0000FF"/>
                </a:solidFill>
              </a:rPr>
              <a:t>…Propagation generates rotation</a:t>
            </a:r>
          </a:p>
          <a:p>
            <a:r>
              <a:rPr lang="is-IS" sz="2800" b="1" dirty="0" smtClean="0">
                <a:solidFill>
                  <a:srgbClr val="0000FF"/>
                </a:solidFill>
              </a:rPr>
              <a:t>...Forcing primarily linear</a:t>
            </a:r>
          </a:p>
          <a:p>
            <a:r>
              <a:rPr lang="is-IS" sz="2800" b="1" dirty="0" smtClean="0">
                <a:solidFill>
                  <a:srgbClr val="0000FF"/>
                </a:solidFill>
              </a:rPr>
              <a:t>...curved hodographs favored, straight hodographs problematic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8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9041032"/>
              </p:ext>
            </p:extLst>
          </p:nvPr>
        </p:nvGraphicFramePr>
        <p:xfrm>
          <a:off x="2729795" y="4327200"/>
          <a:ext cx="3676650" cy="122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9" name="Equation" r:id="rId3" imgW="1257300" imgH="419100" progId="Equation.DSMT4">
                  <p:embed/>
                </p:oleObj>
              </mc:Choice>
              <mc:Fallback>
                <p:oleObj name="Equation" r:id="rId3" imgW="12573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29795" y="4327200"/>
                        <a:ext cx="3676650" cy="1225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4850331"/>
              </p:ext>
            </p:extLst>
          </p:nvPr>
        </p:nvGraphicFramePr>
        <p:xfrm>
          <a:off x="2588683" y="1168783"/>
          <a:ext cx="5440539" cy="1304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0" name="Equation" r:id="rId5" imgW="1854200" imgH="444500" progId="Equation.DSMT4">
                  <p:embed/>
                </p:oleObj>
              </mc:Choice>
              <mc:Fallback>
                <p:oleObj name="Equation" r:id="rId5" imgW="18542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88683" y="1168783"/>
                        <a:ext cx="5440539" cy="13042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08000" y="328501"/>
            <a:ext cx="34995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Potential </a:t>
            </a:r>
            <a:r>
              <a:rPr lang="en-US" sz="3200" dirty="0" err="1" smtClean="0">
                <a:solidFill>
                  <a:srgbClr val="FF0000"/>
                </a:solidFill>
              </a:rPr>
              <a:t>Vorticity</a:t>
            </a:r>
            <a:r>
              <a:rPr lang="en-US" sz="3200" dirty="0" smtClean="0">
                <a:solidFill>
                  <a:srgbClr val="FF0000"/>
                </a:solidFill>
              </a:rPr>
              <a:t>: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76742" y="2662908"/>
            <a:ext cx="4160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= 0 for isentropic motions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473" y="3449785"/>
            <a:ext cx="51543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Equivalent Potential </a:t>
            </a:r>
            <a:r>
              <a:rPr lang="en-US" sz="3200" dirty="0" err="1" smtClean="0">
                <a:solidFill>
                  <a:srgbClr val="FF0000"/>
                </a:solidFill>
              </a:rPr>
              <a:t>Vorticity</a:t>
            </a:r>
            <a:r>
              <a:rPr lang="en-US" sz="3200" dirty="0" smtClean="0">
                <a:solidFill>
                  <a:srgbClr val="FF0000"/>
                </a:solidFill>
              </a:rPr>
              <a:t>: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124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 descr="c08f03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521" y="572856"/>
            <a:ext cx="4338450" cy="55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1369" y="1053309"/>
            <a:ext cx="44770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For a horizontally homogeneous atmosphere with vertical wind shear,  vortex lines and Theta-E surfaces are initially horizontal (EPV=0). Since EPV is conserved, vortex lines remain on the original theta-E surfaces if they are subsequently tilted up or down…. </a:t>
            </a:r>
            <a:r>
              <a:rPr lang="en-US" sz="2400" dirty="0" smtClean="0">
                <a:solidFill>
                  <a:srgbClr val="FF0000"/>
                </a:solidFill>
              </a:rPr>
              <a:t>Thus, vertical </a:t>
            </a:r>
            <a:r>
              <a:rPr lang="en-US" sz="2400" dirty="0" err="1" smtClean="0">
                <a:solidFill>
                  <a:srgbClr val="FF0000"/>
                </a:solidFill>
              </a:rPr>
              <a:t>vorticity</a:t>
            </a:r>
            <a:r>
              <a:rPr lang="en-US" sz="2400" dirty="0" smtClean="0">
                <a:solidFill>
                  <a:srgbClr val="FF0000"/>
                </a:solidFill>
              </a:rPr>
              <a:t> generated via tilting must be </a:t>
            </a:r>
            <a:r>
              <a:rPr lang="en-US" sz="2400" dirty="0" err="1" smtClean="0">
                <a:solidFill>
                  <a:srgbClr val="FF0000"/>
                </a:solidFill>
              </a:rPr>
              <a:t>colocated</a:t>
            </a:r>
            <a:r>
              <a:rPr lang="en-US" sz="2400" dirty="0" smtClean="0">
                <a:solidFill>
                  <a:srgbClr val="FF0000"/>
                </a:solidFill>
              </a:rPr>
              <a:t> within a horizontal gradient of </a:t>
            </a:r>
            <a:r>
              <a:rPr lang="en-US" sz="2400" dirty="0" err="1">
                <a:solidFill>
                  <a:srgbClr val="FF0000"/>
                </a:solidFill>
              </a:rPr>
              <a:t>t</a:t>
            </a:r>
            <a:r>
              <a:rPr lang="en-US" sz="2400" dirty="0" err="1" smtClean="0">
                <a:solidFill>
                  <a:srgbClr val="FF0000"/>
                </a:solidFill>
              </a:rPr>
              <a:t>heat</a:t>
            </a:r>
            <a:r>
              <a:rPr lang="en-US" sz="2400" dirty="0" smtClean="0">
                <a:solidFill>
                  <a:srgbClr val="FF0000"/>
                </a:solidFill>
              </a:rPr>
              <a:t>-E!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605" y="281646"/>
            <a:ext cx="4552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Equivalent Potential </a:t>
            </a:r>
            <a:r>
              <a:rPr lang="en-US" sz="2800" dirty="0" err="1" smtClean="0">
                <a:solidFill>
                  <a:srgbClr val="FF0000"/>
                </a:solidFill>
              </a:rPr>
              <a:t>Vorticity</a:t>
            </a:r>
            <a:r>
              <a:rPr lang="en-US" sz="2800" dirty="0" smtClean="0">
                <a:solidFill>
                  <a:srgbClr val="FF0000"/>
                </a:solidFill>
              </a:rPr>
              <a:t>: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270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 descr="c08f03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579" y="355600"/>
            <a:ext cx="4800600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3005" y="428390"/>
            <a:ext cx="3993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Davies-Jones, 1984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1312" y="1254559"/>
            <a:ext cx="36252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…from linear theory of circular, convective cells in a sheared environment, covariance of vertical velocity and vertical </a:t>
            </a:r>
            <a:r>
              <a:rPr lang="en-US" sz="2400" dirty="0" err="1" smtClean="0">
                <a:solidFill>
                  <a:srgbClr val="0000FF"/>
                </a:solidFill>
              </a:rPr>
              <a:t>vorticity</a:t>
            </a:r>
            <a:r>
              <a:rPr lang="en-US" sz="2400" dirty="0" smtClean="0">
                <a:solidFill>
                  <a:srgbClr val="0000FF"/>
                </a:solidFill>
              </a:rPr>
              <a:t> is proportional to the storm-relative environmental </a:t>
            </a:r>
            <a:r>
              <a:rPr lang="en-US" sz="2400" dirty="0" err="1" smtClean="0">
                <a:solidFill>
                  <a:srgbClr val="0000FF"/>
                </a:solidFill>
              </a:rPr>
              <a:t>helicity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312" y="4620449"/>
            <a:ext cx="36252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*assumes steady-state, propagating storm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80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6340" y="1176126"/>
            <a:ext cx="702295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FF0000"/>
                </a:solidFill>
              </a:rPr>
              <a:t>Vertical wind shear</a:t>
            </a:r>
            <a:r>
              <a:rPr lang="en-US" sz="2800" dirty="0" smtClean="0">
                <a:solidFill>
                  <a:srgbClr val="FF0000"/>
                </a:solidFill>
              </a:rPr>
              <a:t>:  </a:t>
            </a:r>
            <a:r>
              <a:rPr lang="en-US" sz="2800" dirty="0" smtClean="0">
                <a:solidFill>
                  <a:srgbClr val="0000FF"/>
                </a:solidFill>
              </a:rPr>
              <a:t>updraft rotation develops as result of tilting and subsequent stretching of environmental horizontal </a:t>
            </a:r>
            <a:r>
              <a:rPr lang="en-US" sz="2800" dirty="0" err="1" smtClean="0">
                <a:solidFill>
                  <a:srgbClr val="0000FF"/>
                </a:solidFill>
              </a:rPr>
              <a:t>vorticity</a:t>
            </a:r>
            <a:r>
              <a:rPr lang="en-US" sz="2800" dirty="0" smtClean="0">
                <a:solidFill>
                  <a:srgbClr val="0000FF"/>
                </a:solidFill>
              </a:rPr>
              <a:t>, producing dynamic PGFs that promotes the maintenance and propagation of the rotating storm (</a:t>
            </a:r>
            <a:r>
              <a:rPr lang="en-US" sz="2800" dirty="0" smtClean="0">
                <a:solidFill>
                  <a:srgbClr val="0000FF"/>
                </a:solidFill>
              </a:rPr>
              <a:t>Galilean </a:t>
            </a:r>
            <a:r>
              <a:rPr lang="en-US" sz="2800" dirty="0" smtClean="0">
                <a:solidFill>
                  <a:srgbClr val="0000FF"/>
                </a:solidFill>
              </a:rPr>
              <a:t>invariant)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6340" y="4162064"/>
            <a:ext cx="71995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FF0000"/>
                </a:solidFill>
              </a:rPr>
              <a:t>SREH</a:t>
            </a:r>
            <a:r>
              <a:rPr lang="en-US" sz="2800" dirty="0" smtClean="0">
                <a:solidFill>
                  <a:srgbClr val="FF0000"/>
                </a:solidFill>
              </a:rPr>
              <a:t>:  </a:t>
            </a:r>
            <a:r>
              <a:rPr lang="en-US" sz="2800" dirty="0" smtClean="0">
                <a:solidFill>
                  <a:srgbClr val="0000FF"/>
                </a:solidFill>
              </a:rPr>
              <a:t>assumes steady, propagating updraft and deduces updraft rotational </a:t>
            </a:r>
            <a:r>
              <a:rPr lang="en-US" sz="2800" dirty="0" err="1" smtClean="0">
                <a:solidFill>
                  <a:srgbClr val="0000FF"/>
                </a:solidFill>
              </a:rPr>
              <a:t>characeristics</a:t>
            </a:r>
            <a:r>
              <a:rPr lang="en-US" sz="2800" dirty="0" smtClean="0">
                <a:solidFill>
                  <a:srgbClr val="0000FF"/>
                </a:solidFill>
              </a:rPr>
              <a:t> based on storm motion (not </a:t>
            </a:r>
            <a:r>
              <a:rPr lang="en-US" sz="2800" dirty="0" smtClean="0">
                <a:solidFill>
                  <a:srgbClr val="0000FF"/>
                </a:solidFill>
              </a:rPr>
              <a:t>Galilean </a:t>
            </a:r>
            <a:r>
              <a:rPr lang="en-US" sz="2800" dirty="0" smtClean="0">
                <a:solidFill>
                  <a:srgbClr val="0000FF"/>
                </a:solidFill>
              </a:rPr>
              <a:t>invariant)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6757" y="184321"/>
            <a:ext cx="5231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Supercell</a:t>
            </a:r>
            <a:r>
              <a:rPr lang="en-US" sz="3600" b="1" dirty="0" smtClean="0">
                <a:solidFill>
                  <a:srgbClr val="FF0000"/>
                </a:solidFill>
              </a:rPr>
              <a:t> Perspectives: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78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6340" y="933269"/>
            <a:ext cx="702295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</a:rPr>
              <a:t>Unidirectional shear </a:t>
            </a:r>
            <a:r>
              <a:rPr lang="en-US" sz="2800" dirty="0">
                <a:solidFill>
                  <a:srgbClr val="FF0000"/>
                </a:solidFill>
              </a:rPr>
              <a:t>(straight hodograph):  </a:t>
            </a:r>
            <a:r>
              <a:rPr lang="en-US" sz="2800" dirty="0">
                <a:solidFill>
                  <a:srgbClr val="0000FF"/>
                </a:solidFill>
              </a:rPr>
              <a:t>mean motion on hodograph implies no SREH…..need to develop off-hodograph propagation to develop </a:t>
            </a:r>
            <a:r>
              <a:rPr lang="en-US" sz="2800" dirty="0" smtClean="0">
                <a:solidFill>
                  <a:srgbClr val="0000FF"/>
                </a:solidFill>
              </a:rPr>
              <a:t>storm updraft rotation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6340" y="3288797"/>
            <a:ext cx="70229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FF0000"/>
                </a:solidFill>
              </a:rPr>
              <a:t>Directionally varying </a:t>
            </a:r>
            <a:r>
              <a:rPr lang="en-US" sz="3200" u="sng" dirty="0">
                <a:solidFill>
                  <a:srgbClr val="FF0000"/>
                </a:solidFill>
              </a:rPr>
              <a:t>shear </a:t>
            </a:r>
            <a:r>
              <a:rPr lang="en-US" sz="3200" u="sng" dirty="0" smtClean="0">
                <a:solidFill>
                  <a:srgbClr val="FF0000"/>
                </a:solidFill>
              </a:rPr>
              <a:t>vector</a:t>
            </a:r>
            <a:r>
              <a:rPr lang="en-US" sz="2800" dirty="0" smtClean="0">
                <a:solidFill>
                  <a:srgbClr val="FF0000"/>
                </a:solidFill>
              </a:rPr>
              <a:t>(curved </a:t>
            </a:r>
            <a:r>
              <a:rPr lang="en-US" sz="2800" dirty="0">
                <a:solidFill>
                  <a:srgbClr val="FF0000"/>
                </a:solidFill>
              </a:rPr>
              <a:t>hodograph):  </a:t>
            </a:r>
            <a:r>
              <a:rPr lang="en-US" sz="2800" dirty="0">
                <a:solidFill>
                  <a:srgbClr val="0000FF"/>
                </a:solidFill>
              </a:rPr>
              <a:t>mean motion </a:t>
            </a:r>
            <a:r>
              <a:rPr lang="en-US" sz="2800" dirty="0" smtClean="0">
                <a:solidFill>
                  <a:srgbClr val="0000FF"/>
                </a:solidFill>
              </a:rPr>
              <a:t>off </a:t>
            </a:r>
            <a:r>
              <a:rPr lang="en-US" sz="2800" dirty="0">
                <a:solidFill>
                  <a:srgbClr val="0000FF"/>
                </a:solidFill>
              </a:rPr>
              <a:t>hodograph implies </a:t>
            </a:r>
            <a:r>
              <a:rPr lang="en-US" sz="2800" dirty="0" smtClean="0">
                <a:solidFill>
                  <a:srgbClr val="0000FF"/>
                </a:solidFill>
              </a:rPr>
              <a:t>rotating storm updraft from get-go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560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4" descr="i1520-0469-57-9-1452-f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73" y="1016486"/>
            <a:ext cx="5350308" cy="285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Text Box 5"/>
          <p:cNvSpPr txBox="1">
            <a:spLocks noChangeArrowheads="1"/>
          </p:cNvSpPr>
          <p:nvPr/>
        </p:nvSpPr>
        <p:spPr bwMode="auto">
          <a:xfrm>
            <a:off x="919180" y="366625"/>
            <a:ext cx="77103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Storm-relative Environmental </a:t>
            </a:r>
            <a:r>
              <a:rPr lang="en-US" sz="2800" dirty="0" err="1" smtClean="0">
                <a:solidFill>
                  <a:srgbClr val="FF0000"/>
                </a:solidFill>
              </a:rPr>
              <a:t>Helicity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(SREH)</a:t>
            </a:r>
            <a:endParaRPr lang="en-US" sz="2800" dirty="0"/>
          </a:p>
        </p:txBody>
      </p:sp>
      <p:sp>
        <p:nvSpPr>
          <p:cNvPr id="81923" name="Text Box 6"/>
          <p:cNvSpPr txBox="1">
            <a:spLocks noChangeArrowheads="1"/>
          </p:cNvSpPr>
          <p:nvPr/>
        </p:nvSpPr>
        <p:spPr bwMode="auto">
          <a:xfrm>
            <a:off x="2467481" y="6296679"/>
            <a:ext cx="487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 </a:t>
            </a:r>
            <a:r>
              <a:rPr lang="en-US" dirty="0" smtClean="0">
                <a:solidFill>
                  <a:srgbClr val="0000FF"/>
                </a:solidFill>
              </a:rPr>
              <a:t>(actually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dirty="0" err="1">
                <a:solidFill>
                  <a:srgbClr val="0000FF"/>
                </a:solidFill>
              </a:rPr>
              <a:t>s</a:t>
            </a:r>
            <a:r>
              <a:rPr lang="en-US" dirty="0" err="1" smtClean="0">
                <a:solidFill>
                  <a:srgbClr val="0000FF"/>
                </a:solidFill>
              </a:rPr>
              <a:t>treamwise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v</a:t>
            </a:r>
            <a:r>
              <a:rPr lang="en-US" dirty="0" err="1" smtClean="0">
                <a:solidFill>
                  <a:srgbClr val="0000FF"/>
                </a:solidFill>
              </a:rPr>
              <a:t>orticity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  <a:endParaRPr lang="en-US" dirty="0">
              <a:solidFill>
                <a:srgbClr val="0000FF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5451196"/>
              </p:ext>
            </p:extLst>
          </p:nvPr>
        </p:nvGraphicFramePr>
        <p:xfrm>
          <a:off x="2874189" y="3854257"/>
          <a:ext cx="3521447" cy="1163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3" name="Equation" r:id="rId4" imgW="1422400" imgH="469900" progId="Equation.DSMT4">
                  <p:embed/>
                </p:oleObj>
              </mc:Choice>
              <mc:Fallback>
                <p:oleObj name="Equation" r:id="rId4" imgW="1422400" imgH="469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74189" y="3854257"/>
                        <a:ext cx="3521447" cy="11633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2558255"/>
              </p:ext>
            </p:extLst>
          </p:nvPr>
        </p:nvGraphicFramePr>
        <p:xfrm>
          <a:off x="3717553" y="4938229"/>
          <a:ext cx="3521447" cy="1132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4" name="Equation" r:id="rId6" imgW="1460500" imgH="469900" progId="Equation.DSMT4">
                  <p:embed/>
                </p:oleObj>
              </mc:Choice>
              <mc:Fallback>
                <p:oleObj name="Equation" r:id="rId6" imgW="1460500" imgH="469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17553" y="4938229"/>
                        <a:ext cx="3521447" cy="1132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9121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522</Words>
  <Application>Microsoft Macintosh PowerPoint</Application>
  <PresentationFormat>On-screen Show (4:3)</PresentationFormat>
  <Paragraphs>66</Paragraphs>
  <Slides>38</Slides>
  <Notes>10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Morris Weisman</dc:creator>
  <cp:lastModifiedBy>Morris Weisman</cp:lastModifiedBy>
  <cp:revision>26</cp:revision>
  <dcterms:created xsi:type="dcterms:W3CDTF">2014-03-03T16:24:54Z</dcterms:created>
  <dcterms:modified xsi:type="dcterms:W3CDTF">2017-10-09T18:28:29Z</dcterms:modified>
</cp:coreProperties>
</file>