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91" r:id="rId2"/>
    <p:sldId id="293" r:id="rId3"/>
    <p:sldId id="292" r:id="rId4"/>
    <p:sldId id="280" r:id="rId5"/>
    <p:sldId id="281" r:id="rId6"/>
    <p:sldId id="282" r:id="rId7"/>
    <p:sldId id="283" r:id="rId8"/>
    <p:sldId id="284" r:id="rId9"/>
    <p:sldId id="285" r:id="rId10"/>
    <p:sldId id="294" r:id="rId11"/>
    <p:sldId id="295" r:id="rId12"/>
    <p:sldId id="315" r:id="rId13"/>
    <p:sldId id="296" r:id="rId14"/>
    <p:sldId id="297" r:id="rId15"/>
    <p:sldId id="300" r:id="rId16"/>
    <p:sldId id="301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299" r:id="rId41"/>
    <p:sldId id="302" r:id="rId42"/>
    <p:sldId id="303" r:id="rId43"/>
    <p:sldId id="304" r:id="rId44"/>
    <p:sldId id="305" r:id="rId45"/>
    <p:sldId id="306" r:id="rId46"/>
    <p:sldId id="307" r:id="rId47"/>
    <p:sldId id="314" r:id="rId48"/>
    <p:sldId id="309" r:id="rId49"/>
    <p:sldId id="310" r:id="rId50"/>
    <p:sldId id="311" r:id="rId51"/>
    <p:sldId id="312" r:id="rId52"/>
    <p:sldId id="313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92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528" y="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E0EDF-F056-5F46-BE84-F52646F070D0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743A1-EA75-4440-A43F-65BA7B248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29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743A1-EA75-4440-A43F-65BA7B2480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51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743A1-EA75-4440-A43F-65BA7B2480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51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743A1-EA75-4440-A43F-65BA7B2480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51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743A1-EA75-4440-A43F-65BA7B2480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51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743A1-EA75-4440-A43F-65BA7B2480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51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743A1-EA75-4440-A43F-65BA7B2480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51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743A1-EA75-4440-A43F-65BA7B2480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51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743A1-EA75-4440-A43F-65BA7B2480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51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Justifying the choice of frontogenesis</a:t>
            </a:r>
            <a:r>
              <a:rPr lang="en-US" baseline="0" dirty="0" smtClean="0"/>
              <a:t> as a fourth panel. Notice most Q-vectors are of the </a:t>
            </a:r>
            <a:r>
              <a:rPr lang="en-US" baseline="0" dirty="0" err="1" smtClean="0"/>
              <a:t>Qn</a:t>
            </a:r>
            <a:r>
              <a:rPr lang="en-US" baseline="0" smtClean="0"/>
              <a:t> variety.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743A1-EA75-4440-A43F-65BA7B24807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80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743A1-EA75-4440-A43F-65BA7B2480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51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743A1-EA75-4440-A43F-65BA7B2480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51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743A1-EA75-4440-A43F-65BA7B2480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51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743A1-EA75-4440-A43F-65BA7B2480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51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743A1-EA75-4440-A43F-65BA7B2480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51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743A1-EA75-4440-A43F-65BA7B2480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51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743A1-EA75-4440-A43F-65BA7B2480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51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743A1-EA75-4440-A43F-65BA7B2480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51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0DC0-9529-9B42-A588-A6006A90986E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89F0-7447-E643-A8EE-2BEE04343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07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0DC0-9529-9B42-A588-A6006A90986E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89F0-7447-E643-A8EE-2BEE04343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6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0DC0-9529-9B42-A588-A6006A90986E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89F0-7447-E643-A8EE-2BEE04343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46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0DC0-9529-9B42-A588-A6006A90986E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89F0-7447-E643-A8EE-2BEE04343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90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0DC0-9529-9B42-A588-A6006A90986E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89F0-7447-E643-A8EE-2BEE04343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43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0DC0-9529-9B42-A588-A6006A90986E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89F0-7447-E643-A8EE-2BEE04343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05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0DC0-9529-9B42-A588-A6006A90986E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89F0-7447-E643-A8EE-2BEE04343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28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0DC0-9529-9B42-A588-A6006A90986E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89F0-7447-E643-A8EE-2BEE04343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86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0DC0-9529-9B42-A588-A6006A90986E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89F0-7447-E643-A8EE-2BEE04343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3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0DC0-9529-9B42-A588-A6006A90986E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89F0-7447-E643-A8EE-2BEE04343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54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0DC0-9529-9B42-A588-A6006A90986E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89F0-7447-E643-A8EE-2BEE04343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9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B0DC0-9529-9B42-A588-A6006A90986E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689F0-7447-E643-A8EE-2BEE04343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10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1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1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5" Type="http://schemas.openxmlformats.org/officeDocument/2006/relationships/image" Target="../media/image60.emf"/><Relationship Id="rId6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6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6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6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6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emf"/><Relationship Id="rId5" Type="http://schemas.openxmlformats.org/officeDocument/2006/relationships/image" Target="../media/image81.emf"/><Relationship Id="rId6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5" Type="http://schemas.openxmlformats.org/officeDocument/2006/relationships/image" Target="../media/image85.emf"/><Relationship Id="rId6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88.emf"/><Relationship Id="rId5" Type="http://schemas.openxmlformats.org/officeDocument/2006/relationships/image" Target="../media/image89.emf"/><Relationship Id="rId6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92.emf"/><Relationship Id="rId5" Type="http://schemas.openxmlformats.org/officeDocument/2006/relationships/image" Target="../media/image93.emf"/><Relationship Id="rId6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96.emf"/><Relationship Id="rId5" Type="http://schemas.openxmlformats.org/officeDocument/2006/relationships/image" Target="../media/image97.emf"/><Relationship Id="rId6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4" Type="http://schemas.openxmlformats.org/officeDocument/2006/relationships/image" Target="../media/image100.emf"/><Relationship Id="rId5" Type="http://schemas.openxmlformats.org/officeDocument/2006/relationships/image" Target="../media/image101.emf"/><Relationship Id="rId6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4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4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4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4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4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4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4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4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4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4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4" Type="http://schemas.openxmlformats.org/officeDocument/2006/relationships/image" Target="../media/image126.emf"/><Relationship Id="rId5" Type="http://schemas.openxmlformats.org/officeDocument/2006/relationships/image" Target="../media/image1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4" Type="http://schemas.openxmlformats.org/officeDocument/2006/relationships/image" Target="../media/image130.emf"/><Relationship Id="rId5" Type="http://schemas.openxmlformats.org/officeDocument/2006/relationships/image" Target="../media/image131.emf"/><Relationship Id="rId6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4" Type="http://schemas.openxmlformats.org/officeDocument/2006/relationships/image" Target="../media/image134.emf"/><Relationship Id="rId5" Type="http://schemas.openxmlformats.org/officeDocument/2006/relationships/image" Target="../media/image135.emf"/><Relationship Id="rId6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4" Type="http://schemas.openxmlformats.org/officeDocument/2006/relationships/image" Target="../media/image138.emf"/><Relationship Id="rId5" Type="http://schemas.openxmlformats.org/officeDocument/2006/relationships/image" Target="../media/image139.emf"/><Relationship Id="rId6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4" Type="http://schemas.openxmlformats.org/officeDocument/2006/relationships/image" Target="../media/image142.emf"/><Relationship Id="rId5" Type="http://schemas.openxmlformats.org/officeDocument/2006/relationships/image" Target="../media/image143.emf"/><Relationship Id="rId6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4" Type="http://schemas.openxmlformats.org/officeDocument/2006/relationships/image" Target="../media/image146.emf"/><Relationship Id="rId5" Type="http://schemas.openxmlformats.org/officeDocument/2006/relationships/image" Target="../media/image147.emf"/><Relationship Id="rId6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4" Type="http://schemas.openxmlformats.org/officeDocument/2006/relationships/image" Target="../media/image150.emf"/><Relationship Id="rId5" Type="http://schemas.openxmlformats.org/officeDocument/2006/relationships/image" Target="../media/image151.emf"/><Relationship Id="rId6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4" Type="http://schemas.openxmlformats.org/officeDocument/2006/relationships/image" Target="../media/image150.emf"/><Relationship Id="rId5" Type="http://schemas.openxmlformats.org/officeDocument/2006/relationships/image" Target="../media/image151.emf"/><Relationship Id="rId6" Type="http://schemas.openxmlformats.org/officeDocument/2006/relationships/image" Target="../media/image61.emf"/><Relationship Id="rId7" Type="http://schemas.openxmlformats.org/officeDocument/2006/relationships/image" Target="../media/image154.emf"/><Relationship Id="rId8" Type="http://schemas.openxmlformats.org/officeDocument/2006/relationships/image" Target="../media/image1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4" Type="http://schemas.openxmlformats.org/officeDocument/2006/relationships/image" Target="../media/image158.emf"/><Relationship Id="rId5" Type="http://schemas.openxmlformats.org/officeDocument/2006/relationships/image" Target="../media/image159.emf"/><Relationship Id="rId6" Type="http://schemas.openxmlformats.org/officeDocument/2006/relationships/image" Target="../media/image61.emf"/><Relationship Id="rId7" Type="http://schemas.openxmlformats.org/officeDocument/2006/relationships/image" Target="../media/image154.emf"/><Relationship Id="rId8" Type="http://schemas.openxmlformats.org/officeDocument/2006/relationships/image" Target="../media/image1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4" Type="http://schemas.openxmlformats.org/officeDocument/2006/relationships/image" Target="../media/image162.emf"/><Relationship Id="rId5" Type="http://schemas.openxmlformats.org/officeDocument/2006/relationships/image" Target="../media/image163.emf"/><Relationship Id="rId6" Type="http://schemas.openxmlformats.org/officeDocument/2006/relationships/image" Target="../media/image61.emf"/><Relationship Id="rId7" Type="http://schemas.openxmlformats.org/officeDocument/2006/relationships/image" Target="../media/image154.emf"/><Relationship Id="rId8" Type="http://schemas.openxmlformats.org/officeDocument/2006/relationships/image" Target="../media/image1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4" Type="http://schemas.openxmlformats.org/officeDocument/2006/relationships/image" Target="../media/image166.emf"/><Relationship Id="rId5" Type="http://schemas.openxmlformats.org/officeDocument/2006/relationships/image" Target="../media/image167.emf"/><Relationship Id="rId6" Type="http://schemas.openxmlformats.org/officeDocument/2006/relationships/image" Target="../media/image61.emf"/><Relationship Id="rId7" Type="http://schemas.openxmlformats.org/officeDocument/2006/relationships/image" Target="../media/image154.emf"/><Relationship Id="rId8" Type="http://schemas.openxmlformats.org/officeDocument/2006/relationships/image" Target="../media/image1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4" Type="http://schemas.openxmlformats.org/officeDocument/2006/relationships/image" Target="../media/image170.emf"/><Relationship Id="rId5" Type="http://schemas.openxmlformats.org/officeDocument/2006/relationships/image" Target="../media/image171.emf"/><Relationship Id="rId6" Type="http://schemas.openxmlformats.org/officeDocument/2006/relationships/image" Target="../media/image61.emf"/><Relationship Id="rId7" Type="http://schemas.openxmlformats.org/officeDocument/2006/relationships/image" Target="../media/image154.emf"/><Relationship Id="rId8" Type="http://schemas.openxmlformats.org/officeDocument/2006/relationships/image" Target="../media/image1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2.emf"/><Relationship Id="rId3" Type="http://schemas.openxmlformats.org/officeDocument/2006/relationships/image" Target="../media/image17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1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82600" y="230320"/>
            <a:ext cx="8082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cs typeface="Myriad Pro Bold"/>
              </a:rPr>
              <a:t>Event Statistics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267" y="1423784"/>
            <a:ext cx="4555067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 smtClean="0"/>
              <a:t>Two </a:t>
            </a:r>
            <a:r>
              <a:rPr lang="en-US" sz="2000" b="1" dirty="0" smtClean="0">
                <a:solidFill>
                  <a:srgbClr val="0000FF"/>
                </a:solidFill>
              </a:rPr>
              <a:t>sequential </a:t>
            </a:r>
            <a:r>
              <a:rPr lang="en-US" sz="2000" b="1" dirty="0" err="1" smtClean="0">
                <a:solidFill>
                  <a:srgbClr val="0000FF"/>
                </a:solidFill>
              </a:rPr>
              <a:t>cyclogenesis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/>
              <a:t>events impacted East Coast in January 2015.</a:t>
            </a:r>
          </a:p>
          <a:p>
            <a:endParaRPr lang="en-US" sz="800" dirty="0" smtClean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Snowfall totals for the second storm were </a:t>
            </a:r>
            <a:r>
              <a:rPr lang="en-US" sz="2000" b="1" dirty="0" smtClean="0">
                <a:solidFill>
                  <a:srgbClr val="0000FF"/>
                </a:solidFill>
              </a:rPr>
              <a:t>&gt;1 m (3 </a:t>
            </a:r>
            <a:r>
              <a:rPr lang="en-US" sz="2000" b="1" dirty="0" err="1" smtClean="0">
                <a:solidFill>
                  <a:srgbClr val="0000FF"/>
                </a:solidFill>
              </a:rPr>
              <a:t>ft</a:t>
            </a:r>
            <a:r>
              <a:rPr lang="en-US" sz="2000" b="1" dirty="0" smtClean="0">
                <a:solidFill>
                  <a:srgbClr val="0000FF"/>
                </a:solidFill>
              </a:rPr>
              <a:t>) </a:t>
            </a:r>
            <a:r>
              <a:rPr lang="en-US" sz="2000" dirty="0" smtClean="0"/>
              <a:t>in some locations.</a:t>
            </a:r>
          </a:p>
          <a:p>
            <a:endParaRPr lang="en-US" sz="800" dirty="0" smtClean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Considerable coastal flooding reported in MA with wind gusts </a:t>
            </a:r>
            <a:r>
              <a:rPr lang="en-US" sz="2000" b="1" dirty="0" smtClean="0">
                <a:solidFill>
                  <a:srgbClr val="0000FF"/>
                </a:solidFill>
              </a:rPr>
              <a:t>&gt;60 </a:t>
            </a:r>
            <a:r>
              <a:rPr lang="en-US" sz="2000" b="1" dirty="0" err="1" smtClean="0">
                <a:solidFill>
                  <a:srgbClr val="0000FF"/>
                </a:solidFill>
              </a:rPr>
              <a:t>kts</a:t>
            </a:r>
            <a:r>
              <a:rPr lang="en-US" sz="2000" dirty="0" smtClean="0"/>
              <a:t>.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pPr marL="342900" indent="-342900">
              <a:buFontTx/>
              <a:buChar char="-"/>
            </a:pPr>
            <a:endParaRPr lang="en-US" sz="800" dirty="0" smtClean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Worcester, MA, </a:t>
            </a:r>
            <a:r>
              <a:rPr lang="en-US" sz="2000" b="1" dirty="0" smtClean="0">
                <a:solidFill>
                  <a:srgbClr val="0000FF"/>
                </a:solidFill>
              </a:rPr>
              <a:t>tallied 87 cm (34.5 in.)</a:t>
            </a:r>
            <a:r>
              <a:rPr lang="en-US" sz="2000" dirty="0" smtClean="0"/>
              <a:t> (all-time record).</a:t>
            </a:r>
          </a:p>
          <a:p>
            <a:endParaRPr lang="en-US" sz="800" dirty="0" smtClean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Delta pre-emptively canceled </a:t>
            </a:r>
            <a:r>
              <a:rPr lang="en-US" sz="2000" b="1" dirty="0" smtClean="0">
                <a:solidFill>
                  <a:srgbClr val="0000FF"/>
                </a:solidFill>
              </a:rPr>
              <a:t>600 flights </a:t>
            </a:r>
            <a:r>
              <a:rPr lang="en-US" sz="2000" dirty="0" smtClean="0"/>
              <a:t>on 26 Jan.</a:t>
            </a:r>
          </a:p>
          <a:p>
            <a:endParaRPr lang="en-US" sz="800" dirty="0" smtClean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The second storm was characterized by considerable </a:t>
            </a:r>
            <a:r>
              <a:rPr lang="en-US" sz="2000" b="1" dirty="0" smtClean="0">
                <a:solidFill>
                  <a:srgbClr val="0000FF"/>
                </a:solidFill>
              </a:rPr>
              <a:t>forecast uncertainty</a:t>
            </a:r>
            <a:r>
              <a:rPr lang="en-US" sz="2000" dirty="0" smtClean="0"/>
              <a:t>.</a:t>
            </a:r>
            <a:endParaRPr lang="en-US" sz="2000" dirty="0"/>
          </a:p>
          <a:p>
            <a:endParaRPr lang="en-US" sz="800" dirty="0" smtClean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pic>
        <p:nvPicPr>
          <p:cNvPr id="6" name="Picture 5" descr="nycsn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222" y="1227666"/>
            <a:ext cx="4084907" cy="2296718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16" name="Picture 15" descr="bostonsno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222" y="3838222"/>
            <a:ext cx="4157066" cy="2337289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7783621" y="6420556"/>
            <a:ext cx="1227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 Photos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839383" y="3169163"/>
            <a:ext cx="162957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Times Square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854222" y="5806179"/>
            <a:ext cx="162957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Boston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586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221" y="684489"/>
            <a:ext cx="3342125" cy="2785684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9" y="687063"/>
            <a:ext cx="3344669" cy="278780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3" y="3648692"/>
            <a:ext cx="3345366" cy="278200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42512" y="681140"/>
            <a:ext cx="2151447" cy="338554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0000 UTC 27 Jan. 2015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81685" y="673465"/>
            <a:ext cx="2143665" cy="338554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0600 UTC 27 Jan. 2015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630" y="3650722"/>
            <a:ext cx="3341188" cy="277794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50294" y="3631652"/>
            <a:ext cx="2143665" cy="338554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1200 UTC 27 Jan. 2015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70379" y="3636301"/>
            <a:ext cx="2143665" cy="338554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1800 UTC 27 Jan. 2015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93865" y="1274265"/>
            <a:ext cx="22061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Rel. </a:t>
            </a:r>
            <a:r>
              <a:rPr lang="en-US" sz="2000" b="1" dirty="0" err="1" smtClean="0"/>
              <a:t>Vor</a:t>
            </a:r>
            <a:r>
              <a:rPr lang="en-US" sz="2000" b="1" dirty="0" smtClean="0"/>
              <a:t>. (10</a:t>
            </a:r>
            <a:r>
              <a:rPr lang="en-US" sz="2000" b="1" baseline="30000" dirty="0" smtClean="0"/>
              <a:t>–5 </a:t>
            </a:r>
            <a:r>
              <a:rPr lang="en-US" sz="2000" b="1" dirty="0" smtClean="0"/>
              <a:t>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</a:t>
            </a:r>
          </a:p>
          <a:p>
            <a:endParaRPr lang="en-US" sz="2000" b="1" dirty="0"/>
          </a:p>
          <a:p>
            <a:r>
              <a:rPr lang="en-US" sz="2000" b="1" dirty="0" smtClean="0"/>
              <a:t>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Temp.</a:t>
            </a:r>
          </a:p>
          <a:p>
            <a:r>
              <a:rPr lang="en-US" sz="2000" b="1" dirty="0" smtClean="0"/>
              <a:t>(K; red dashed)</a:t>
            </a:r>
          </a:p>
          <a:p>
            <a:endParaRPr lang="en-US" sz="2000" b="1" dirty="0"/>
          </a:p>
          <a:p>
            <a:r>
              <a:rPr lang="en-US" sz="2000" b="1" dirty="0" smtClean="0"/>
              <a:t>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Heights (dam; black) </a:t>
            </a:r>
          </a:p>
          <a:p>
            <a:endParaRPr lang="en-US" sz="2000" b="1" dirty="0"/>
          </a:p>
          <a:p>
            <a:r>
              <a:rPr lang="en-US" sz="2000" b="1" dirty="0" smtClean="0"/>
              <a:t>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Winds (</a:t>
            </a:r>
            <a:r>
              <a:rPr lang="en-US" sz="2000" b="1" dirty="0" err="1" smtClean="0"/>
              <a:t>kts</a:t>
            </a:r>
            <a:r>
              <a:rPr lang="en-US" sz="2000" b="1" dirty="0" smtClean="0"/>
              <a:t>; barbs)</a:t>
            </a:r>
          </a:p>
          <a:p>
            <a:endParaRPr lang="en-US" sz="2000" b="1" dirty="0"/>
          </a:p>
          <a:p>
            <a:r>
              <a:rPr lang="en-US" sz="2000" b="1" dirty="0" smtClean="0"/>
              <a:t>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Ascent (</a:t>
            </a:r>
            <a:r>
              <a:rPr lang="en-US" sz="2000" b="1" dirty="0" err="1" smtClean="0"/>
              <a:t>dPa</a:t>
            </a:r>
            <a:r>
              <a:rPr lang="en-US" sz="2000" b="1" dirty="0" smtClean="0"/>
              <a:t>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blue)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33447" y="88"/>
            <a:ext cx="8774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Sub-Synoptic Scale Evolution – 27 Jan 2015</a:t>
            </a:r>
            <a:endParaRPr lang="en-US" sz="3600" b="1" dirty="0"/>
          </a:p>
        </p:txBody>
      </p:sp>
      <p:pic>
        <p:nvPicPr>
          <p:cNvPr id="17" name="Picture 16" descr="vortlegen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20" y="6496681"/>
            <a:ext cx="6201915" cy="32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33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960" y="684489"/>
            <a:ext cx="3338647" cy="2785684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9" y="687063"/>
            <a:ext cx="3344669" cy="2787804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8" y="3648692"/>
            <a:ext cx="3337716" cy="278200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42512" y="681140"/>
            <a:ext cx="2151447" cy="338554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0000 UTC 27 Jan. 2015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81685" y="673465"/>
            <a:ext cx="2143665" cy="338554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0600 UTC 27 Jan. 2015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455" y="3650722"/>
            <a:ext cx="3333538" cy="277794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50294" y="3631652"/>
            <a:ext cx="2143665" cy="338554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1200 UTC 27 Jan. 2015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70379" y="3636301"/>
            <a:ext cx="2143665" cy="338554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1800 UTC 27 Jan. 2015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01700" y="1584938"/>
            <a:ext cx="188825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Coupling Index (K; black)</a:t>
            </a:r>
          </a:p>
          <a:p>
            <a:endParaRPr lang="en-US" sz="2000" b="1" dirty="0"/>
          </a:p>
          <a:p>
            <a:r>
              <a:rPr lang="en-US" sz="2000" b="1" dirty="0" smtClean="0"/>
              <a:t>500–200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Thermal </a:t>
            </a:r>
            <a:r>
              <a:rPr lang="en-US" sz="2000" b="1" dirty="0" err="1" smtClean="0"/>
              <a:t>Vort</a:t>
            </a:r>
            <a:r>
              <a:rPr lang="en-US" sz="2000" b="1" dirty="0" smtClean="0"/>
              <a:t>. (10</a:t>
            </a:r>
            <a:r>
              <a:rPr lang="en-US" sz="2000" b="1" baseline="30000" dirty="0" smtClean="0"/>
              <a:t>–5</a:t>
            </a:r>
            <a:r>
              <a:rPr lang="en-US" sz="2000" b="1" dirty="0" smtClean="0"/>
              <a:t>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850–200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 Shear (</a:t>
            </a:r>
            <a:r>
              <a:rPr lang="en-US" sz="2000" b="1" dirty="0" err="1" smtClean="0"/>
              <a:t>kts</a:t>
            </a:r>
            <a:r>
              <a:rPr lang="en-US" sz="2000" b="1" dirty="0" smtClean="0"/>
              <a:t>; barbs)</a:t>
            </a:r>
          </a:p>
          <a:p>
            <a:endParaRPr lang="en-US" sz="2000" b="1" dirty="0"/>
          </a:p>
          <a:p>
            <a:r>
              <a:rPr lang="en-US" sz="2000" b="1" dirty="0" smtClean="0"/>
              <a:t>Surface Low (</a:t>
            </a:r>
            <a:r>
              <a:rPr lang="en-US" sz="2000" b="1" dirty="0" smtClean="0">
                <a:solidFill>
                  <a:srgbClr val="FF0000"/>
                </a:solidFill>
              </a:rPr>
              <a:t>“L”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33447" y="88"/>
            <a:ext cx="8774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Sub-Synoptic Scale Evolution – 27 Jan 2015</a:t>
            </a:r>
            <a:endParaRPr lang="en-US" sz="3600" b="1" dirty="0"/>
          </a:p>
        </p:txBody>
      </p:sp>
      <p:pic>
        <p:nvPicPr>
          <p:cNvPr id="4" name="Picture 3" descr="thermalvorlegen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07" y="6521705"/>
            <a:ext cx="6240509" cy="32278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758950" y="5041900"/>
            <a:ext cx="806450" cy="17145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7700" y="5137666"/>
            <a:ext cx="1066800" cy="369332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CI</a:t>
            </a:r>
            <a:r>
              <a:rPr lang="en-US" baseline="-25000" dirty="0" err="1" smtClean="0">
                <a:solidFill>
                  <a:srgbClr val="000000"/>
                </a:solidFill>
              </a:rPr>
              <a:t>min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smtClean="0">
                <a:solidFill>
                  <a:srgbClr val="000000"/>
                </a:solidFill>
              </a:rPr>
              <a:t>–8K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04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201700" y="1584938"/>
            <a:ext cx="188825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Coupling Index (K; black)</a:t>
            </a:r>
          </a:p>
          <a:p>
            <a:endParaRPr lang="en-US" sz="2000" b="1" dirty="0"/>
          </a:p>
          <a:p>
            <a:r>
              <a:rPr lang="en-US" sz="2000" b="1" dirty="0" smtClean="0"/>
              <a:t>500–200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Thermal </a:t>
            </a:r>
            <a:r>
              <a:rPr lang="en-US" sz="2000" b="1" dirty="0" err="1" smtClean="0"/>
              <a:t>Vort</a:t>
            </a:r>
            <a:r>
              <a:rPr lang="en-US" sz="2000" b="1" dirty="0" smtClean="0"/>
              <a:t>. (10</a:t>
            </a:r>
            <a:r>
              <a:rPr lang="en-US" sz="2000" b="1" baseline="30000" dirty="0" smtClean="0"/>
              <a:t>–5</a:t>
            </a:r>
            <a:r>
              <a:rPr lang="en-US" sz="2000" b="1" dirty="0" smtClean="0"/>
              <a:t>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850–200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 Shear (</a:t>
            </a:r>
            <a:r>
              <a:rPr lang="en-US" sz="2000" b="1" dirty="0" err="1" smtClean="0"/>
              <a:t>kts</a:t>
            </a:r>
            <a:r>
              <a:rPr lang="en-US" sz="2000" b="1" dirty="0" smtClean="0"/>
              <a:t>; barbs)</a:t>
            </a:r>
          </a:p>
          <a:p>
            <a:endParaRPr lang="en-US" sz="2000" b="1" dirty="0"/>
          </a:p>
          <a:p>
            <a:r>
              <a:rPr lang="en-US" sz="2000" b="1" dirty="0" smtClean="0"/>
              <a:t>Surface Low (</a:t>
            </a:r>
            <a:r>
              <a:rPr lang="en-US" sz="2000" b="1" dirty="0" smtClean="0">
                <a:solidFill>
                  <a:srgbClr val="FF0000"/>
                </a:solidFill>
              </a:rPr>
              <a:t>“L”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33447" y="88"/>
            <a:ext cx="8774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Sub-Synoptic Scale Evolution – 27 Jan 2015</a:t>
            </a:r>
            <a:endParaRPr lang="en-US" sz="3600" b="1" dirty="0"/>
          </a:p>
        </p:txBody>
      </p:sp>
      <p:pic>
        <p:nvPicPr>
          <p:cNvPr id="11" name="Picture 10" descr="150127-12_17i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0917" y="774365"/>
            <a:ext cx="4275283" cy="5532719"/>
          </a:xfrm>
          <a:prstGeom prst="rect">
            <a:avLst/>
          </a:prstGeom>
        </p:spPr>
      </p:pic>
      <p:pic>
        <p:nvPicPr>
          <p:cNvPr id="5" name="Picture 4" descr="150127-06_11i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1"/>
          <a:stretch/>
        </p:blipFill>
        <p:spPr>
          <a:xfrm rot="5400000">
            <a:off x="-181841" y="1165825"/>
            <a:ext cx="4275282" cy="474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294" y="1246384"/>
            <a:ext cx="3813705" cy="461665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0600–1200 </a:t>
            </a:r>
            <a:r>
              <a:rPr lang="en-US" sz="2400" b="1" dirty="0" smtClean="0">
                <a:solidFill>
                  <a:srgbClr val="FF0000"/>
                </a:solidFill>
              </a:rPr>
              <a:t>UTC 27 Jan. 2015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7494" y="1233806"/>
            <a:ext cx="3851006" cy="461665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1200–1800 </a:t>
            </a:r>
            <a:r>
              <a:rPr lang="en-US" sz="2400" b="1" dirty="0" smtClean="0">
                <a:solidFill>
                  <a:srgbClr val="FF0000"/>
                </a:solidFill>
              </a:rPr>
              <a:t>UTC 27 Jan. 2015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7294" y="749300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Lightning Strikes and IR Brightness Temperature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46850" y="5296334"/>
            <a:ext cx="252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Dave </a:t>
            </a:r>
            <a:r>
              <a:rPr lang="en-US" dirty="0" err="1" smtClean="0"/>
              <a:t>Vollaro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959369" y="5627566"/>
            <a:ext cx="3371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Age of Strikes</a:t>
            </a:r>
            <a:endParaRPr lang="en-US" sz="2000" b="1" dirty="0"/>
          </a:p>
        </p:txBody>
      </p:sp>
      <p:sp>
        <p:nvSpPr>
          <p:cNvPr id="27" name="Rectangle 26"/>
          <p:cNvSpPr/>
          <p:nvPr/>
        </p:nvSpPr>
        <p:spPr>
          <a:xfrm>
            <a:off x="1511300" y="6047698"/>
            <a:ext cx="1028700" cy="251502"/>
          </a:xfrm>
          <a:prstGeom prst="rect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540000" y="6047698"/>
            <a:ext cx="1028700" cy="251502"/>
          </a:xfrm>
          <a:prstGeom prst="rect">
            <a:avLst/>
          </a:prstGeom>
          <a:solidFill>
            <a:srgbClr val="660066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568700" y="6048947"/>
            <a:ext cx="1028700" cy="25150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597400" y="6048947"/>
            <a:ext cx="1028700" cy="251502"/>
          </a:xfrm>
          <a:prstGeom prst="rect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626100" y="6048947"/>
            <a:ext cx="1028700" cy="251502"/>
          </a:xfrm>
          <a:prstGeom prst="rect">
            <a:avLst/>
          </a:prstGeom>
          <a:solidFill>
            <a:srgbClr val="FF66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54800" y="6047698"/>
            <a:ext cx="1028700" cy="251502"/>
          </a:xfrm>
          <a:prstGeom prst="rect">
            <a:avLst/>
          </a:prstGeom>
          <a:solidFill>
            <a:srgbClr val="E292D8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7785100" y="5971715"/>
            <a:ext cx="81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</a:t>
            </a:r>
            <a:endParaRPr lang="en-US" sz="20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531100" y="6252147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</a:t>
            </a:r>
            <a:endParaRPr lang="en-US" sz="20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6508750" y="6252147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</a:t>
            </a:r>
            <a:endParaRPr lang="en-US" sz="20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5486400" y="6252147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</a:t>
            </a:r>
            <a:endParaRPr lang="en-US" sz="2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4445000" y="6255292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3</a:t>
            </a:r>
            <a:endParaRPr lang="en-US" sz="20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3416300" y="6252147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  <a:endParaRPr lang="en-US" sz="2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2374900" y="6252147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5</a:t>
            </a:r>
            <a:endParaRPr lang="en-US" sz="20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1358900" y="6255292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12287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960" y="692295"/>
            <a:ext cx="3338647" cy="2770071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9" y="687063"/>
            <a:ext cx="3344668" cy="2787804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8" y="3653608"/>
            <a:ext cx="3337716" cy="277217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42512" y="681140"/>
            <a:ext cx="2746761" cy="338554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310-K: 0000 UTC 27 Jan. 2015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81684" y="673465"/>
            <a:ext cx="2800911" cy="338554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295-K: 0000 UTC 27 Jan. 2015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190" y="3650722"/>
            <a:ext cx="3330066" cy="277794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50294" y="3631652"/>
            <a:ext cx="2738979" cy="338554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310-K: 1200 UTC 27 Jan. 2015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70379" y="3636301"/>
            <a:ext cx="2812216" cy="338554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295-K: 1200 UTC 27 Jan. 2015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15212" y="2351482"/>
            <a:ext cx="18882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Pressure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black)</a:t>
            </a:r>
          </a:p>
          <a:p>
            <a:endParaRPr lang="en-US" sz="2000" b="1" dirty="0"/>
          </a:p>
          <a:p>
            <a:r>
              <a:rPr lang="en-US" sz="2000" b="1" dirty="0" smtClean="0"/>
              <a:t>PV (fill)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Winds (</a:t>
            </a:r>
            <a:r>
              <a:rPr lang="en-US" sz="2000" b="1" dirty="0" err="1" smtClean="0"/>
              <a:t>kts</a:t>
            </a:r>
            <a:r>
              <a:rPr lang="en-US" sz="2000" b="1" dirty="0" smtClean="0"/>
              <a:t>; barbs)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33447" y="88"/>
            <a:ext cx="8774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Sub-Synoptic Scale Evolution – 27 Jan 2015</a:t>
            </a:r>
            <a:endParaRPr lang="en-US" sz="3600" b="1" dirty="0"/>
          </a:p>
        </p:txBody>
      </p:sp>
      <p:pic>
        <p:nvPicPr>
          <p:cNvPr id="4" name="Picture 3" descr="PVlegen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70" y="6494522"/>
            <a:ext cx="6510741" cy="34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22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960" y="687967"/>
            <a:ext cx="3338647" cy="2778728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32" y="687063"/>
            <a:ext cx="3337022" cy="2787804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86" y="3653608"/>
            <a:ext cx="3325920" cy="277217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42512" y="681140"/>
            <a:ext cx="2151447" cy="338554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0000 UTC 27 Jan. 2015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81685" y="673465"/>
            <a:ext cx="2143665" cy="338554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0600 UTC 27 Jan. 2015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801" y="3651011"/>
            <a:ext cx="3332845" cy="277737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50294" y="3631652"/>
            <a:ext cx="2143665" cy="338554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1200 UTC 27 Jan. 2015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70379" y="3636301"/>
            <a:ext cx="2143665" cy="338554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1800 UTC 27 Jan. 2015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67141" y="2197594"/>
            <a:ext cx="18882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DT Theta (K; fill)</a:t>
            </a:r>
          </a:p>
          <a:p>
            <a:endParaRPr lang="en-US" sz="2000" b="1" dirty="0"/>
          </a:p>
          <a:p>
            <a:r>
              <a:rPr lang="en-US" sz="2000" b="1" dirty="0" smtClean="0"/>
              <a:t>DT Winds (</a:t>
            </a:r>
            <a:r>
              <a:rPr lang="en-US" sz="2000" b="1" dirty="0" err="1" smtClean="0"/>
              <a:t>kts</a:t>
            </a:r>
            <a:r>
              <a:rPr lang="en-US" sz="2000" b="1" dirty="0" smtClean="0"/>
              <a:t>; barbs)</a:t>
            </a:r>
          </a:p>
          <a:p>
            <a:endParaRPr lang="en-US" sz="2000" b="1" dirty="0"/>
          </a:p>
          <a:p>
            <a:r>
              <a:rPr lang="en-US" sz="2000" b="1" dirty="0" smtClean="0"/>
              <a:t>925–850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Rel. </a:t>
            </a:r>
            <a:r>
              <a:rPr lang="en-US" sz="2000" b="1" dirty="0" err="1" smtClean="0"/>
              <a:t>Vor</a:t>
            </a:r>
            <a:r>
              <a:rPr lang="en-US" sz="2000" b="1" dirty="0" smtClean="0"/>
              <a:t>.</a:t>
            </a:r>
          </a:p>
          <a:p>
            <a:r>
              <a:rPr lang="en-US" sz="2000" b="1" dirty="0" smtClean="0"/>
              <a:t>(10</a:t>
            </a:r>
            <a:r>
              <a:rPr lang="en-US" sz="2000" b="1" baseline="30000" dirty="0" smtClean="0"/>
              <a:t>–5</a:t>
            </a:r>
            <a:r>
              <a:rPr lang="en-US" sz="2000" b="1" dirty="0" smtClean="0"/>
              <a:t> s</a:t>
            </a:r>
            <a:r>
              <a:rPr lang="en-US" sz="2000" b="1" baseline="30000" dirty="0" smtClean="0"/>
              <a:t>–1</a:t>
            </a:r>
            <a:r>
              <a:rPr lang="en-US" sz="2000" b="1" dirty="0"/>
              <a:t>;</a:t>
            </a:r>
            <a:r>
              <a:rPr lang="en-US" sz="2000" b="1" dirty="0" smtClean="0"/>
              <a:t> black)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33447" y="88"/>
            <a:ext cx="8774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Sub-Synoptic Scale Evolution – 27 Jan 2015</a:t>
            </a:r>
            <a:endParaRPr lang="en-US" sz="3600" b="1" dirty="0"/>
          </a:p>
        </p:txBody>
      </p:sp>
      <p:pic>
        <p:nvPicPr>
          <p:cNvPr id="17" name="Picture 16" descr="DTlegen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4" y="6504755"/>
            <a:ext cx="6307003" cy="326225"/>
          </a:xfrm>
          <a:prstGeom prst="rect">
            <a:avLst/>
          </a:prstGeom>
          <a:ln w="19050" cmpd="sng">
            <a:noFill/>
          </a:ln>
        </p:spPr>
      </p:pic>
    </p:spTree>
    <p:extLst>
      <p:ext uri="{BB962C8B-B14F-4D97-AF65-F5344CB8AC3E}">
        <p14:creationId xmlns:p14="http://schemas.microsoft.com/office/powerpoint/2010/main" val="380520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214" y="1230686"/>
            <a:ext cx="4084342" cy="3404327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07" y="1221240"/>
            <a:ext cx="4091414" cy="3413774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43208" y="593641"/>
            <a:ext cx="7775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cs typeface="Myriad Pro Bold"/>
              </a:rPr>
              <a:t>0000 UTC 27 Jan. 2015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6906" y="5195804"/>
            <a:ext cx="44458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250 </a:t>
            </a:r>
            <a:r>
              <a:rPr lang="en-US" sz="2000" b="1" dirty="0" err="1">
                <a:solidFill>
                  <a:srgbClr val="000000"/>
                </a:solidFill>
              </a:rPr>
              <a:t>hPa</a:t>
            </a:r>
            <a:r>
              <a:rPr lang="en-US" sz="2000" b="1" dirty="0">
                <a:solidFill>
                  <a:srgbClr val="000000"/>
                </a:solidFill>
              </a:rPr>
              <a:t> Jet </a:t>
            </a:r>
            <a:r>
              <a:rPr lang="en-US" sz="2000" b="1" dirty="0" smtClean="0">
                <a:solidFill>
                  <a:srgbClr val="000000"/>
                </a:solidFill>
              </a:rPr>
              <a:t>(</a:t>
            </a:r>
            <a:r>
              <a:rPr lang="en-US" sz="2000" b="1" dirty="0" err="1" smtClean="0">
                <a:solidFill>
                  <a:srgbClr val="000000"/>
                </a:solidFill>
              </a:rPr>
              <a:t>ms</a:t>
            </a:r>
            <a:r>
              <a:rPr lang="en-US" sz="2000" b="1" baseline="30000" dirty="0" smtClean="0">
                <a:solidFill>
                  <a:srgbClr val="000000"/>
                </a:solidFill>
              </a:rPr>
              <a:t>–1</a:t>
            </a:r>
            <a:r>
              <a:rPr lang="en-US" sz="2000" b="1" dirty="0" smtClean="0">
                <a:solidFill>
                  <a:srgbClr val="000000"/>
                </a:solidFill>
              </a:rPr>
              <a:t>; fill </a:t>
            </a:r>
            <a:r>
              <a:rPr lang="en-US" sz="2000" b="1" dirty="0">
                <a:solidFill>
                  <a:srgbClr val="000000"/>
                </a:solidFill>
              </a:rPr>
              <a:t>pattern</a:t>
            </a:r>
            <a:r>
              <a:rPr lang="en-US" sz="2000" b="1" dirty="0" smtClean="0">
                <a:solidFill>
                  <a:srgbClr val="000000"/>
                </a:solidFill>
              </a:rPr>
              <a:t>)</a:t>
            </a:r>
            <a:endParaRPr lang="en-US" sz="1000" b="1" dirty="0">
              <a:solidFill>
                <a:srgbClr val="000000"/>
              </a:solidFill>
            </a:endParaRPr>
          </a:p>
          <a:p>
            <a:r>
              <a:rPr lang="en-US" sz="2000" b="1" dirty="0"/>
              <a:t>600–400 </a:t>
            </a:r>
            <a:r>
              <a:rPr lang="en-US" sz="2000" b="1" dirty="0" err="1"/>
              <a:t>hPa</a:t>
            </a:r>
            <a:r>
              <a:rPr lang="en-US" sz="2000" b="1" dirty="0"/>
              <a:t> </a:t>
            </a:r>
            <a:r>
              <a:rPr lang="en-US" sz="2000" b="1" dirty="0" smtClean="0">
                <a:solidFill>
                  <a:srgbClr val="000000"/>
                </a:solidFill>
              </a:rPr>
              <a:t>Ascent (</a:t>
            </a:r>
            <a:r>
              <a:rPr lang="en-US" sz="2000" b="1" dirty="0" err="1" smtClean="0">
                <a:solidFill>
                  <a:srgbClr val="000000"/>
                </a:solidFill>
              </a:rPr>
              <a:t>dPa</a:t>
            </a:r>
            <a:r>
              <a:rPr lang="en-US" sz="2000" b="1" dirty="0" smtClean="0">
                <a:solidFill>
                  <a:srgbClr val="000000"/>
                </a:solidFill>
              </a:rPr>
              <a:t> s</a:t>
            </a:r>
            <a:r>
              <a:rPr lang="en-US" sz="2000" b="1" baseline="30000" dirty="0" smtClean="0">
                <a:solidFill>
                  <a:srgbClr val="000000"/>
                </a:solidFill>
              </a:rPr>
              <a:t>–1</a:t>
            </a:r>
            <a:r>
              <a:rPr lang="en-US" sz="2000" b="1" dirty="0" smtClean="0">
                <a:solidFill>
                  <a:srgbClr val="000000"/>
                </a:solidFill>
              </a:rPr>
              <a:t>; red)</a:t>
            </a:r>
            <a:endParaRPr lang="en-US" sz="1000" b="1" dirty="0">
              <a:solidFill>
                <a:srgbClr val="000000"/>
              </a:solidFill>
            </a:endParaRPr>
          </a:p>
          <a:p>
            <a:r>
              <a:rPr lang="en-US" sz="2000" b="1" dirty="0">
                <a:solidFill>
                  <a:srgbClr val="000000"/>
                </a:solidFill>
              </a:rPr>
              <a:t>300–200 </a:t>
            </a:r>
            <a:r>
              <a:rPr lang="en-US" sz="2000" b="1" dirty="0" err="1">
                <a:solidFill>
                  <a:srgbClr val="000000"/>
                </a:solidFill>
              </a:rPr>
              <a:t>hPa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</a:rPr>
              <a:t>PV (gray)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300–200 </a:t>
            </a:r>
            <a:r>
              <a:rPr lang="en-US" sz="2000" b="1" dirty="0" err="1" smtClean="0">
                <a:solidFill>
                  <a:srgbClr val="000000"/>
                </a:solidFill>
              </a:rPr>
              <a:t>hPa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I</a:t>
            </a:r>
            <a:r>
              <a:rPr lang="en-US" sz="2000" b="1" dirty="0" err="1" smtClean="0">
                <a:solidFill>
                  <a:srgbClr val="000000"/>
                </a:solidFill>
              </a:rPr>
              <a:t>rr</a:t>
            </a:r>
            <a:r>
              <a:rPr lang="en-US" sz="2000" b="1" dirty="0">
                <a:solidFill>
                  <a:srgbClr val="000000"/>
                </a:solidFill>
              </a:rPr>
              <a:t>. </a:t>
            </a:r>
            <a:r>
              <a:rPr lang="en-US" sz="2000" b="1" dirty="0" smtClean="0">
                <a:solidFill>
                  <a:srgbClr val="000000"/>
                </a:solidFill>
              </a:rPr>
              <a:t>Wind (vectors)</a:t>
            </a:r>
            <a:endParaRPr lang="en-US" sz="1000" b="1" dirty="0">
              <a:solidFill>
                <a:srgbClr val="000000"/>
              </a:solidFill>
            </a:endParaRPr>
          </a:p>
          <a:p>
            <a:r>
              <a:rPr lang="en-US" sz="2000" b="1" dirty="0">
                <a:solidFill>
                  <a:srgbClr val="000000"/>
                </a:solidFill>
              </a:rPr>
              <a:t>PW </a:t>
            </a:r>
            <a:r>
              <a:rPr lang="en-US" sz="2000" b="1" dirty="0" smtClean="0">
                <a:solidFill>
                  <a:srgbClr val="000000"/>
                </a:solidFill>
              </a:rPr>
              <a:t>(mm; gray fill)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2789" y="5198952"/>
            <a:ext cx="4348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black)</a:t>
            </a:r>
            <a:endParaRPr lang="en-US" sz="1000" b="1" dirty="0"/>
          </a:p>
          <a:p>
            <a:r>
              <a:rPr lang="en-US" sz="2000" b="1" dirty="0"/>
              <a:t>850 </a:t>
            </a:r>
            <a:r>
              <a:rPr lang="en-US" sz="2000" b="1" dirty="0" err="1"/>
              <a:t>hPa</a:t>
            </a:r>
            <a:r>
              <a:rPr lang="en-US" sz="2000" b="1" dirty="0"/>
              <a:t> </a:t>
            </a:r>
            <a:r>
              <a:rPr lang="en-US" sz="2000" b="1" dirty="0" smtClean="0"/>
              <a:t>Theta (K; fill </a:t>
            </a:r>
            <a:r>
              <a:rPr lang="en-US" sz="2000" b="1" dirty="0"/>
              <a:t>pattern</a:t>
            </a:r>
            <a:r>
              <a:rPr lang="en-US" sz="2000" b="1" dirty="0" smtClean="0"/>
              <a:t>)</a:t>
            </a:r>
            <a:endParaRPr lang="en-US" sz="1000" b="1" dirty="0"/>
          </a:p>
          <a:p>
            <a:r>
              <a:rPr lang="en-US" sz="2000" b="1" dirty="0"/>
              <a:t>900–800 </a:t>
            </a:r>
            <a:r>
              <a:rPr lang="en-US" sz="2000" b="1" dirty="0" err="1"/>
              <a:t>hPa</a:t>
            </a:r>
            <a:r>
              <a:rPr lang="en-US" sz="2000" b="1" dirty="0"/>
              <a:t> </a:t>
            </a:r>
            <a:r>
              <a:rPr lang="en-US" sz="2000" b="1" dirty="0" err="1"/>
              <a:t>irr</a:t>
            </a:r>
            <a:r>
              <a:rPr lang="en-US" sz="2000" b="1" dirty="0"/>
              <a:t>. wind (vectors</a:t>
            </a:r>
            <a:r>
              <a:rPr lang="en-US" sz="2000" b="1" dirty="0" smtClean="0"/>
              <a:t>)</a:t>
            </a:r>
            <a:endParaRPr lang="en-US" sz="1000" b="1" dirty="0"/>
          </a:p>
          <a:p>
            <a:r>
              <a:rPr lang="en-US" sz="2000" b="1" dirty="0" smtClean="0"/>
              <a:t>700–500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Ascent (</a:t>
            </a:r>
            <a:r>
              <a:rPr lang="en-US" sz="2000" b="1" dirty="0" err="1" smtClean="0"/>
              <a:t>dPa</a:t>
            </a:r>
            <a:r>
              <a:rPr lang="en-US" sz="2000" b="1" dirty="0" smtClean="0"/>
              <a:t>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red)</a:t>
            </a:r>
            <a:endParaRPr lang="en-US" sz="2000" b="1" dirty="0"/>
          </a:p>
          <a:p>
            <a:r>
              <a:rPr lang="en-US" sz="800" b="1" dirty="0" smtClean="0"/>
              <a:t> </a:t>
            </a:r>
            <a:endParaRPr lang="en-US" sz="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33447" y="88"/>
            <a:ext cx="8774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Sub-Synoptic Scale Evolution – 27 Jan 2015</a:t>
            </a:r>
            <a:endParaRPr lang="en-US" sz="3600" b="1" dirty="0"/>
          </a:p>
        </p:txBody>
      </p:sp>
      <p:pic>
        <p:nvPicPr>
          <p:cNvPr id="15" name="Picture 14" descr="mslplege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8" y="4715273"/>
            <a:ext cx="4247444" cy="219696"/>
          </a:xfrm>
          <a:prstGeom prst="rect">
            <a:avLst/>
          </a:prstGeom>
        </p:spPr>
      </p:pic>
      <p:pic>
        <p:nvPicPr>
          <p:cNvPr id="16" name="Picture 15" descr="precipwaterlege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6" y="4971266"/>
            <a:ext cx="2354067" cy="252950"/>
          </a:xfrm>
          <a:prstGeom prst="rect">
            <a:avLst/>
          </a:prstGeom>
        </p:spPr>
      </p:pic>
      <p:pic>
        <p:nvPicPr>
          <p:cNvPr id="17" name="Picture 16" descr="thetalegen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72" y="4707963"/>
            <a:ext cx="4303700" cy="23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47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214" y="1367821"/>
            <a:ext cx="4084342" cy="3130056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07" y="1355983"/>
            <a:ext cx="4091414" cy="314428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43208" y="593641"/>
            <a:ext cx="7775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cs typeface="Myriad Pro Bold"/>
              </a:rPr>
              <a:t>1200 UTC 27 Jan. 2015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6906" y="5195804"/>
            <a:ext cx="44458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250 </a:t>
            </a:r>
            <a:r>
              <a:rPr lang="en-US" sz="2000" b="1" dirty="0" err="1">
                <a:solidFill>
                  <a:srgbClr val="000000"/>
                </a:solidFill>
              </a:rPr>
              <a:t>hPa</a:t>
            </a:r>
            <a:r>
              <a:rPr lang="en-US" sz="2000" b="1" dirty="0">
                <a:solidFill>
                  <a:srgbClr val="000000"/>
                </a:solidFill>
              </a:rPr>
              <a:t> Jet </a:t>
            </a:r>
            <a:r>
              <a:rPr lang="en-US" sz="2000" b="1" dirty="0" smtClean="0">
                <a:solidFill>
                  <a:srgbClr val="000000"/>
                </a:solidFill>
              </a:rPr>
              <a:t>(</a:t>
            </a:r>
            <a:r>
              <a:rPr lang="en-US" sz="2000" b="1" dirty="0" err="1" smtClean="0">
                <a:solidFill>
                  <a:srgbClr val="000000"/>
                </a:solidFill>
              </a:rPr>
              <a:t>ms</a:t>
            </a:r>
            <a:r>
              <a:rPr lang="en-US" sz="2000" b="1" baseline="30000" dirty="0" smtClean="0">
                <a:solidFill>
                  <a:srgbClr val="000000"/>
                </a:solidFill>
              </a:rPr>
              <a:t>–1</a:t>
            </a:r>
            <a:r>
              <a:rPr lang="en-US" sz="2000" b="1" dirty="0" smtClean="0">
                <a:solidFill>
                  <a:srgbClr val="000000"/>
                </a:solidFill>
              </a:rPr>
              <a:t>; fill </a:t>
            </a:r>
            <a:r>
              <a:rPr lang="en-US" sz="2000" b="1" dirty="0">
                <a:solidFill>
                  <a:srgbClr val="000000"/>
                </a:solidFill>
              </a:rPr>
              <a:t>pattern</a:t>
            </a:r>
            <a:r>
              <a:rPr lang="en-US" sz="2000" b="1" dirty="0" smtClean="0">
                <a:solidFill>
                  <a:srgbClr val="000000"/>
                </a:solidFill>
              </a:rPr>
              <a:t>)</a:t>
            </a:r>
            <a:endParaRPr lang="en-US" sz="1000" b="1" dirty="0">
              <a:solidFill>
                <a:srgbClr val="000000"/>
              </a:solidFill>
            </a:endParaRPr>
          </a:p>
          <a:p>
            <a:r>
              <a:rPr lang="en-US" sz="2000" b="1" dirty="0"/>
              <a:t>600–400 </a:t>
            </a:r>
            <a:r>
              <a:rPr lang="en-US" sz="2000" b="1" dirty="0" err="1"/>
              <a:t>hPa</a:t>
            </a:r>
            <a:r>
              <a:rPr lang="en-US" sz="2000" b="1" dirty="0"/>
              <a:t> </a:t>
            </a:r>
            <a:r>
              <a:rPr lang="en-US" sz="2000" b="1" dirty="0" smtClean="0">
                <a:solidFill>
                  <a:srgbClr val="000000"/>
                </a:solidFill>
              </a:rPr>
              <a:t>Ascent (</a:t>
            </a:r>
            <a:r>
              <a:rPr lang="en-US" sz="2000" b="1" dirty="0" err="1" smtClean="0">
                <a:solidFill>
                  <a:srgbClr val="000000"/>
                </a:solidFill>
              </a:rPr>
              <a:t>dPa</a:t>
            </a:r>
            <a:r>
              <a:rPr lang="en-US" sz="2000" b="1" dirty="0" smtClean="0">
                <a:solidFill>
                  <a:srgbClr val="000000"/>
                </a:solidFill>
              </a:rPr>
              <a:t> s</a:t>
            </a:r>
            <a:r>
              <a:rPr lang="en-US" sz="2000" b="1" baseline="30000" dirty="0" smtClean="0">
                <a:solidFill>
                  <a:srgbClr val="000000"/>
                </a:solidFill>
              </a:rPr>
              <a:t>–1</a:t>
            </a:r>
            <a:r>
              <a:rPr lang="en-US" sz="2000" b="1" dirty="0" smtClean="0">
                <a:solidFill>
                  <a:srgbClr val="000000"/>
                </a:solidFill>
              </a:rPr>
              <a:t>; red)</a:t>
            </a:r>
            <a:endParaRPr lang="en-US" sz="1000" b="1" dirty="0">
              <a:solidFill>
                <a:srgbClr val="000000"/>
              </a:solidFill>
            </a:endParaRPr>
          </a:p>
          <a:p>
            <a:r>
              <a:rPr lang="en-US" sz="2000" b="1" dirty="0">
                <a:solidFill>
                  <a:srgbClr val="000000"/>
                </a:solidFill>
              </a:rPr>
              <a:t>300–200 </a:t>
            </a:r>
            <a:r>
              <a:rPr lang="en-US" sz="2000" b="1" dirty="0" err="1">
                <a:solidFill>
                  <a:srgbClr val="000000"/>
                </a:solidFill>
              </a:rPr>
              <a:t>hPa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</a:rPr>
              <a:t>PV (gray)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300–200 </a:t>
            </a:r>
            <a:r>
              <a:rPr lang="en-US" sz="2000" b="1" dirty="0" err="1" smtClean="0">
                <a:solidFill>
                  <a:srgbClr val="000000"/>
                </a:solidFill>
              </a:rPr>
              <a:t>hPa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I</a:t>
            </a:r>
            <a:r>
              <a:rPr lang="en-US" sz="2000" b="1" dirty="0" err="1" smtClean="0">
                <a:solidFill>
                  <a:srgbClr val="000000"/>
                </a:solidFill>
              </a:rPr>
              <a:t>rr</a:t>
            </a:r>
            <a:r>
              <a:rPr lang="en-US" sz="2000" b="1" dirty="0">
                <a:solidFill>
                  <a:srgbClr val="000000"/>
                </a:solidFill>
              </a:rPr>
              <a:t>. </a:t>
            </a:r>
            <a:r>
              <a:rPr lang="en-US" sz="2000" b="1" dirty="0" smtClean="0">
                <a:solidFill>
                  <a:srgbClr val="000000"/>
                </a:solidFill>
              </a:rPr>
              <a:t>Wind (vectors)</a:t>
            </a:r>
            <a:endParaRPr lang="en-US" sz="1000" b="1" dirty="0">
              <a:solidFill>
                <a:srgbClr val="000000"/>
              </a:solidFill>
            </a:endParaRPr>
          </a:p>
          <a:p>
            <a:r>
              <a:rPr lang="en-US" sz="2000" b="1" dirty="0">
                <a:solidFill>
                  <a:srgbClr val="000000"/>
                </a:solidFill>
              </a:rPr>
              <a:t>PW </a:t>
            </a:r>
            <a:r>
              <a:rPr lang="en-US" sz="2000" b="1" dirty="0" smtClean="0">
                <a:solidFill>
                  <a:srgbClr val="000000"/>
                </a:solidFill>
              </a:rPr>
              <a:t>(mm; gray fill)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2789" y="5198952"/>
            <a:ext cx="4348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black)</a:t>
            </a:r>
            <a:endParaRPr lang="en-US" sz="1000" b="1" dirty="0"/>
          </a:p>
          <a:p>
            <a:r>
              <a:rPr lang="en-US" sz="2000" b="1" dirty="0"/>
              <a:t>850 </a:t>
            </a:r>
            <a:r>
              <a:rPr lang="en-US" sz="2000" b="1" dirty="0" err="1"/>
              <a:t>hPa</a:t>
            </a:r>
            <a:r>
              <a:rPr lang="en-US" sz="2000" b="1" dirty="0"/>
              <a:t> </a:t>
            </a:r>
            <a:r>
              <a:rPr lang="en-US" sz="2000" b="1" dirty="0" smtClean="0"/>
              <a:t>Theta (K; fill </a:t>
            </a:r>
            <a:r>
              <a:rPr lang="en-US" sz="2000" b="1" dirty="0"/>
              <a:t>pattern</a:t>
            </a:r>
            <a:r>
              <a:rPr lang="en-US" sz="2000" b="1" dirty="0" smtClean="0"/>
              <a:t>)</a:t>
            </a:r>
            <a:endParaRPr lang="en-US" sz="1000" b="1" dirty="0"/>
          </a:p>
          <a:p>
            <a:r>
              <a:rPr lang="en-US" sz="2000" b="1" dirty="0"/>
              <a:t>900–800 </a:t>
            </a:r>
            <a:r>
              <a:rPr lang="en-US" sz="2000" b="1" dirty="0" err="1"/>
              <a:t>hPa</a:t>
            </a:r>
            <a:r>
              <a:rPr lang="en-US" sz="2000" b="1" dirty="0"/>
              <a:t> </a:t>
            </a:r>
            <a:r>
              <a:rPr lang="en-US" sz="2000" b="1" dirty="0" err="1"/>
              <a:t>irr</a:t>
            </a:r>
            <a:r>
              <a:rPr lang="en-US" sz="2000" b="1" dirty="0"/>
              <a:t>. wind (vectors</a:t>
            </a:r>
            <a:r>
              <a:rPr lang="en-US" sz="2000" b="1" dirty="0" smtClean="0"/>
              <a:t>)</a:t>
            </a:r>
            <a:endParaRPr lang="en-US" sz="1000" b="1" dirty="0"/>
          </a:p>
          <a:p>
            <a:r>
              <a:rPr lang="en-US" sz="2000" b="1" dirty="0" smtClean="0"/>
              <a:t>700–500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Ascent (</a:t>
            </a:r>
            <a:r>
              <a:rPr lang="en-US" sz="2000" b="1" dirty="0" err="1" smtClean="0"/>
              <a:t>dPa</a:t>
            </a:r>
            <a:r>
              <a:rPr lang="en-US" sz="2000" b="1" dirty="0" smtClean="0"/>
              <a:t>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red)</a:t>
            </a:r>
            <a:endParaRPr lang="en-US" sz="2000" b="1" dirty="0"/>
          </a:p>
          <a:p>
            <a:r>
              <a:rPr lang="en-US" sz="800" b="1" dirty="0" smtClean="0"/>
              <a:t> </a:t>
            </a:r>
            <a:endParaRPr lang="en-US" sz="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33447" y="88"/>
            <a:ext cx="8774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Sub-Synoptic Scale Evolution – 27 Jan 2015</a:t>
            </a:r>
            <a:endParaRPr lang="en-US" sz="3600" b="1" dirty="0"/>
          </a:p>
        </p:txBody>
      </p:sp>
      <p:pic>
        <p:nvPicPr>
          <p:cNvPr id="15" name="Picture 14" descr="mslplege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8" y="4715273"/>
            <a:ext cx="4247444" cy="219696"/>
          </a:xfrm>
          <a:prstGeom prst="rect">
            <a:avLst/>
          </a:prstGeom>
        </p:spPr>
      </p:pic>
      <p:pic>
        <p:nvPicPr>
          <p:cNvPr id="16" name="Picture 15" descr="precipwaterlege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6" y="4971266"/>
            <a:ext cx="2354067" cy="252950"/>
          </a:xfrm>
          <a:prstGeom prst="rect">
            <a:avLst/>
          </a:prstGeom>
        </p:spPr>
      </p:pic>
      <p:pic>
        <p:nvPicPr>
          <p:cNvPr id="17" name="Picture 16" descr="thetalegen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72" y="4707963"/>
            <a:ext cx="4303700" cy="23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12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66" y="1339107"/>
            <a:ext cx="4072499" cy="315844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04" y="1335590"/>
            <a:ext cx="4072499" cy="316548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02228" y="1175777"/>
            <a:ext cx="99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yriad Pro Bold"/>
                <a:cs typeface="Myriad Pro Bold"/>
              </a:rPr>
              <a:t>250</a:t>
            </a:r>
            <a:endParaRPr lang="en-US" dirty="0">
              <a:latin typeface="Myriad Pro Bold"/>
              <a:cs typeface="Myriad Pro Bold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9135" y="3027033"/>
            <a:ext cx="99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yriad Pro Bold"/>
                <a:cs typeface="Myriad Pro Bold"/>
              </a:rPr>
              <a:t>1</a:t>
            </a:r>
            <a:r>
              <a:rPr lang="en-US" dirty="0" smtClean="0">
                <a:latin typeface="Myriad Pro Bold"/>
                <a:cs typeface="Myriad Pro Bold"/>
              </a:rPr>
              <a:t>00</a:t>
            </a:r>
            <a:endParaRPr lang="en-US" dirty="0">
              <a:latin typeface="Myriad Pro Bold"/>
              <a:cs typeface="Myriad Pro Bold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3380" y="3636959"/>
            <a:ext cx="99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yriad Pro Bold"/>
                <a:cs typeface="Myriad Pro Bold"/>
              </a:rPr>
              <a:t>50</a:t>
            </a:r>
            <a:endParaRPr lang="en-US" dirty="0">
              <a:latin typeface="Myriad Pro Bold"/>
              <a:cs typeface="Myriad Pro Bold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9856" y="4152395"/>
            <a:ext cx="991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yriad Pro Bold"/>
                <a:cs typeface="Myriad Pro Bold"/>
              </a:rPr>
              <a:t> </a:t>
            </a:r>
            <a:r>
              <a:rPr lang="en-US" sz="2400" dirty="0" smtClean="0">
                <a:latin typeface="Myriad Pro Bold"/>
                <a:cs typeface="Myriad Pro Bold"/>
              </a:rPr>
              <a:t>    </a:t>
            </a:r>
            <a:r>
              <a:rPr lang="en-US" dirty="0" smtClean="0">
                <a:latin typeface="Myriad Pro Bold"/>
                <a:cs typeface="Myriad Pro Bold"/>
              </a:rPr>
              <a:t>0</a:t>
            </a:r>
            <a:endParaRPr lang="en-US" dirty="0">
              <a:latin typeface="Myriad Pro Bold"/>
              <a:cs typeface="Myriad Pro Bold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89510" y="221670"/>
            <a:ext cx="77752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cs typeface="Myriad Pro Bold"/>
              </a:rPr>
              <a:t>RMSE of </a:t>
            </a:r>
            <a:r>
              <a:rPr lang="en-US" sz="3200" b="1" dirty="0" err="1" smtClean="0">
                <a:cs typeface="Myriad Pro Bold"/>
              </a:rPr>
              <a:t>Geopotential</a:t>
            </a:r>
            <a:r>
              <a:rPr lang="en-US" sz="3200" b="1" dirty="0" smtClean="0">
                <a:cs typeface="Myriad Pro Bold"/>
              </a:rPr>
              <a:t> Heights (m) Verifying </a:t>
            </a:r>
          </a:p>
          <a:p>
            <a:pPr algn="ctr"/>
            <a:r>
              <a:rPr lang="en-US" sz="3200" b="1" dirty="0" smtClean="0">
                <a:cs typeface="Myriad Pro Bold"/>
              </a:rPr>
              <a:t>1800 UTC 27 January 2015</a:t>
            </a:r>
            <a:endParaRPr lang="en-US" sz="3200" b="1" dirty="0">
              <a:cs typeface="Myriad Pro Bold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9202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222</a:t>
            </a:r>
          </a:p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01/18</a:t>
            </a:r>
            <a:endParaRPr lang="en-US" sz="1400" dirty="0">
              <a:latin typeface="Myriad Pro Bold"/>
              <a:cs typeface="Myriad Pro Bold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61694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168</a:t>
            </a:r>
          </a:p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01/20</a:t>
            </a:r>
            <a:endParaRPr lang="en-US" sz="1400" dirty="0">
              <a:latin typeface="Myriad Pro Bold"/>
              <a:cs typeface="Myriad Pro Bold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75352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120</a:t>
            </a:r>
          </a:p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01/22</a:t>
            </a:r>
            <a:endParaRPr lang="en-US" sz="1400" dirty="0">
              <a:latin typeface="Myriad Pro Bold"/>
              <a:cs typeface="Myriad Pro Bold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074506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72</a:t>
            </a:r>
          </a:p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01/24</a:t>
            </a:r>
            <a:endParaRPr lang="en-US" sz="1400" dirty="0">
              <a:latin typeface="Myriad Pro Bold"/>
              <a:cs typeface="Myriad Pro Bold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00306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24</a:t>
            </a:r>
          </a:p>
          <a:p>
            <a:pPr algn="ctr"/>
            <a:r>
              <a:rPr lang="en-US" sz="1400" dirty="0">
                <a:latin typeface="Myriad Pro Bold"/>
                <a:cs typeface="Myriad Pro Bold"/>
              </a:rPr>
              <a:t>0</a:t>
            </a:r>
            <a:r>
              <a:rPr lang="en-US" sz="1400" dirty="0" smtClean="0">
                <a:latin typeface="Myriad Pro Bold"/>
                <a:cs typeface="Myriad Pro Bold"/>
              </a:rPr>
              <a:t>1/26</a:t>
            </a:r>
            <a:endParaRPr lang="en-US" sz="1400" dirty="0">
              <a:latin typeface="Myriad Pro Bold"/>
              <a:cs typeface="Myriad Pro Bold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139040" y="4970794"/>
            <a:ext cx="3236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cs typeface="Myriad Pro Bold"/>
              </a:rPr>
              <a:t>Forecast Hour (h)</a:t>
            </a:r>
            <a:endParaRPr lang="en-US" sz="2400" b="1" dirty="0">
              <a:cs typeface="Myriad Pro Bold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62248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222</a:t>
            </a:r>
          </a:p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01/18</a:t>
            </a:r>
            <a:endParaRPr lang="en-US" sz="1400" dirty="0">
              <a:latin typeface="Myriad Pro Bold"/>
              <a:cs typeface="Myriad Pro Bold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684728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168</a:t>
            </a:r>
          </a:p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01/20</a:t>
            </a:r>
            <a:endParaRPr lang="en-US" sz="1400" dirty="0">
              <a:latin typeface="Myriad Pro Bold"/>
              <a:cs typeface="Myriad Pro Bold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84581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120</a:t>
            </a:r>
          </a:p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01/22</a:t>
            </a:r>
            <a:endParaRPr lang="en-US" sz="1400" dirty="0">
              <a:latin typeface="Myriad Pro Bold"/>
              <a:cs typeface="Myriad Pro Bold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283735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72</a:t>
            </a:r>
          </a:p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01/24</a:t>
            </a:r>
            <a:endParaRPr lang="en-US" sz="1400" dirty="0">
              <a:latin typeface="Myriad Pro Bold"/>
              <a:cs typeface="Myriad Pro Bold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109535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24</a:t>
            </a:r>
          </a:p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01/26</a:t>
            </a:r>
            <a:endParaRPr lang="en-US" sz="1400" dirty="0">
              <a:latin typeface="Myriad Pro Bold"/>
              <a:cs typeface="Myriad Pro Bold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3125139" y="1348684"/>
            <a:ext cx="0" cy="3111984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88369" y="5722180"/>
            <a:ext cx="8459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96-h: GEFS Forecasts improve after ridge amplification begins in the eastern N. Pacific (1800 UTC 23 Jan.)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7311345" y="1389090"/>
            <a:ext cx="0" cy="3111984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737138" y="1322495"/>
            <a:ext cx="119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5</a:t>
            </a:r>
            <a:r>
              <a:rPr lang="en-US" sz="2000" b="1" dirty="0" smtClean="0"/>
              <a:t>00 </a:t>
            </a:r>
            <a:r>
              <a:rPr lang="en-US" sz="2000" b="1" dirty="0" err="1" smtClean="0"/>
              <a:t>hPa</a:t>
            </a:r>
            <a:endParaRPr lang="en-US" sz="20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4898490" y="1322495"/>
            <a:ext cx="119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1000 </a:t>
            </a:r>
            <a:r>
              <a:rPr lang="en-US" sz="2000" b="1" dirty="0" err="1" smtClean="0"/>
              <a:t>hPa</a:t>
            </a:r>
            <a:endParaRPr lang="en-US" sz="2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98253" y="2406311"/>
            <a:ext cx="99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yriad Pro Bold"/>
                <a:cs typeface="Myriad Pro Bold"/>
              </a:rPr>
              <a:t>1</a:t>
            </a:r>
            <a:r>
              <a:rPr lang="en-US" dirty="0">
                <a:latin typeface="Myriad Pro Bold"/>
                <a:cs typeface="Myriad Pro Bold"/>
              </a:rPr>
              <a:t>5</a:t>
            </a:r>
            <a:r>
              <a:rPr lang="en-US" dirty="0" smtClean="0">
                <a:latin typeface="Myriad Pro Bold"/>
                <a:cs typeface="Myriad Pro Bold"/>
              </a:rPr>
              <a:t>0</a:t>
            </a:r>
            <a:endParaRPr lang="en-US" dirty="0">
              <a:latin typeface="Myriad Pro Bold"/>
              <a:cs typeface="Myriad Pro Bold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0389" y="1785052"/>
            <a:ext cx="99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yriad Pro Bold"/>
                <a:cs typeface="Myriad Pro Bold"/>
              </a:rPr>
              <a:t>2</a:t>
            </a:r>
            <a:r>
              <a:rPr lang="en-US" dirty="0" smtClean="0">
                <a:latin typeface="Myriad Pro Bold"/>
                <a:cs typeface="Myriad Pro Bold"/>
              </a:rPr>
              <a:t>00</a:t>
            </a:r>
            <a:endParaRPr lang="en-US" dirty="0">
              <a:latin typeface="Myriad Pro Bold"/>
              <a:cs typeface="Myriad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72884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00hghtspag_ob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2" y="319834"/>
            <a:ext cx="3494419" cy="3146659"/>
          </a:xfrm>
          <a:prstGeom prst="rect">
            <a:avLst/>
          </a:prstGeom>
        </p:spPr>
      </p:pic>
      <p:pic>
        <p:nvPicPr>
          <p:cNvPr id="5" name="Picture 4" descr="500hghtspag_ob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19835"/>
            <a:ext cx="3494419" cy="3146660"/>
          </a:xfrm>
          <a:prstGeom prst="rect">
            <a:avLst/>
          </a:prstGeom>
        </p:spPr>
      </p:pic>
      <p:pic>
        <p:nvPicPr>
          <p:cNvPr id="6" name="Picture 5" descr="325ktrop_ob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64" y="3504283"/>
            <a:ext cx="3495037" cy="3147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504282"/>
            <a:ext cx="3494418" cy="3147217"/>
          </a:xfrm>
          <a:prstGeom prst="rect">
            <a:avLst/>
          </a:prstGeom>
        </p:spPr>
      </p:pic>
      <p:pic>
        <p:nvPicPr>
          <p:cNvPr id="8" name="Picture 7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6" y="2536420"/>
            <a:ext cx="1283029" cy="41150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59" y="140357"/>
            <a:ext cx="1926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</a:t>
            </a:r>
            <a:r>
              <a:rPr lang="en-US" sz="2400" b="1" dirty="0" err="1" smtClean="0"/>
              <a:t>DeterministicForecasts</a:t>
            </a:r>
            <a:r>
              <a:rPr lang="en-US" sz="2400" b="1" dirty="0" smtClean="0"/>
              <a:t> Verifying </a:t>
            </a:r>
            <a:r>
              <a:rPr lang="en-US" sz="2400" b="1" dirty="0" smtClean="0">
                <a:solidFill>
                  <a:srgbClr val="FF0000"/>
                </a:solidFill>
              </a:rPr>
              <a:t>1800 UTC 27 January 2015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100" y="2590800"/>
            <a:ext cx="1155699" cy="35162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27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2" y="319834"/>
            <a:ext cx="3494418" cy="3146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19835"/>
            <a:ext cx="3494419" cy="3146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64" y="3504283"/>
            <a:ext cx="3495036" cy="3147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504282"/>
            <a:ext cx="3494418" cy="3147216"/>
          </a:xfrm>
          <a:prstGeom prst="rect">
            <a:avLst/>
          </a:prstGeom>
        </p:spPr>
      </p:pic>
      <p:pic>
        <p:nvPicPr>
          <p:cNvPr id="8" name="Picture 7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6" y="2536420"/>
            <a:ext cx="1283029" cy="41150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" y="2926816"/>
            <a:ext cx="1155699" cy="31802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859" y="140357"/>
            <a:ext cx="1926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</a:t>
            </a:r>
            <a:r>
              <a:rPr lang="en-US" sz="2400" b="1" dirty="0" err="1" smtClean="0"/>
              <a:t>DeterministicForecasts</a:t>
            </a:r>
            <a:r>
              <a:rPr lang="en-US" sz="2400" b="1" dirty="0" smtClean="0"/>
              <a:t> Verifying </a:t>
            </a:r>
            <a:r>
              <a:rPr lang="en-US" sz="2400" b="1" dirty="0" smtClean="0">
                <a:solidFill>
                  <a:srgbClr val="FF0000"/>
                </a:solidFill>
              </a:rPr>
              <a:t>1800 UTC 27 January 2015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419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82600" y="230320"/>
            <a:ext cx="8082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cs typeface="Myriad Pro Bold"/>
              </a:rPr>
              <a:t>NOAA 24-h Quantitative Precipitation Estimates</a:t>
            </a:r>
          </a:p>
        </p:txBody>
      </p:sp>
      <p:pic>
        <p:nvPicPr>
          <p:cNvPr id="2" name="Picture 1" descr="precip27j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2260600"/>
            <a:ext cx="3921595" cy="373380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23" y="2260600"/>
            <a:ext cx="3921594" cy="373380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3" name="Picture 2" descr="preciplege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63" y="1577622"/>
            <a:ext cx="679097" cy="4445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222" y="1688317"/>
            <a:ext cx="4307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cs typeface="Myriad Pro Bold"/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  <a:cs typeface="Myriad Pro Bold"/>
              </a:rPr>
              <a:t>nding: 1200 UTC 27 Jan.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86695" y="1688317"/>
            <a:ext cx="424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cs typeface="Myriad Pro Bold"/>
              </a:rPr>
              <a:t>Ending: 1200 UTC 28 Jan. 2015</a:t>
            </a:r>
          </a:p>
        </p:txBody>
      </p:sp>
    </p:spTree>
    <p:extLst>
      <p:ext uri="{BB962C8B-B14F-4D97-AF65-F5344CB8AC3E}">
        <p14:creationId xmlns:p14="http://schemas.microsoft.com/office/powerpoint/2010/main" val="2494766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2" y="319834"/>
            <a:ext cx="3494418" cy="3146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19835"/>
            <a:ext cx="3494418" cy="3146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64" y="3504283"/>
            <a:ext cx="3495036" cy="3147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504282"/>
            <a:ext cx="3494417" cy="3147216"/>
          </a:xfrm>
          <a:prstGeom prst="rect">
            <a:avLst/>
          </a:prstGeom>
        </p:spPr>
      </p:pic>
      <p:pic>
        <p:nvPicPr>
          <p:cNvPr id="8" name="Picture 7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6" y="2536420"/>
            <a:ext cx="1283029" cy="41150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" y="3244348"/>
            <a:ext cx="1155699" cy="2862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859" y="140357"/>
            <a:ext cx="1926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</a:t>
            </a:r>
            <a:r>
              <a:rPr lang="en-US" sz="2400" b="1" dirty="0" err="1" smtClean="0"/>
              <a:t>DeterministicForecasts</a:t>
            </a:r>
            <a:r>
              <a:rPr lang="en-US" sz="2400" b="1" dirty="0" smtClean="0"/>
              <a:t> Verifying </a:t>
            </a:r>
            <a:r>
              <a:rPr lang="en-US" sz="2400" b="1" dirty="0" smtClean="0">
                <a:solidFill>
                  <a:srgbClr val="FF0000"/>
                </a:solidFill>
              </a:rPr>
              <a:t>1800 UTC 27 January 2015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2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3" y="319834"/>
            <a:ext cx="3494416" cy="3146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19835"/>
            <a:ext cx="3494418" cy="3146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64" y="3504283"/>
            <a:ext cx="3495035" cy="3147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504282"/>
            <a:ext cx="3494417" cy="3147215"/>
          </a:xfrm>
          <a:prstGeom prst="rect">
            <a:avLst/>
          </a:prstGeom>
        </p:spPr>
      </p:pic>
      <p:pic>
        <p:nvPicPr>
          <p:cNvPr id="8" name="Picture 7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6" y="2536420"/>
            <a:ext cx="1283029" cy="41150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" y="3617102"/>
            <a:ext cx="1155699" cy="2489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859" y="140357"/>
            <a:ext cx="1926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</a:t>
            </a:r>
            <a:r>
              <a:rPr lang="en-US" sz="2400" b="1" dirty="0" err="1" smtClean="0"/>
              <a:t>DeterministicForecasts</a:t>
            </a:r>
            <a:r>
              <a:rPr lang="en-US" sz="2400" b="1" dirty="0" smtClean="0"/>
              <a:t> Verifying </a:t>
            </a:r>
            <a:r>
              <a:rPr lang="en-US" sz="2400" b="1" dirty="0" smtClean="0">
                <a:solidFill>
                  <a:srgbClr val="FF0000"/>
                </a:solidFill>
              </a:rPr>
              <a:t>1800 UTC 27 January 2015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594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3" y="319834"/>
            <a:ext cx="3494416" cy="3146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5" y="319835"/>
            <a:ext cx="3494416" cy="3146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64" y="3504283"/>
            <a:ext cx="3495035" cy="3147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504282"/>
            <a:ext cx="3494416" cy="3147215"/>
          </a:xfrm>
          <a:prstGeom prst="rect">
            <a:avLst/>
          </a:prstGeom>
        </p:spPr>
      </p:pic>
      <p:pic>
        <p:nvPicPr>
          <p:cNvPr id="8" name="Picture 7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6" y="2536420"/>
            <a:ext cx="1283029" cy="41150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" y="3934635"/>
            <a:ext cx="1155699" cy="2172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859" y="140357"/>
            <a:ext cx="1926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</a:t>
            </a:r>
            <a:r>
              <a:rPr lang="en-US" sz="2400" b="1" dirty="0" err="1" smtClean="0"/>
              <a:t>DeterministicForecasts</a:t>
            </a:r>
            <a:r>
              <a:rPr lang="en-US" sz="2400" b="1" dirty="0" smtClean="0"/>
              <a:t> Verifying </a:t>
            </a:r>
            <a:r>
              <a:rPr lang="en-US" sz="2400" b="1" dirty="0" smtClean="0">
                <a:solidFill>
                  <a:srgbClr val="FF0000"/>
                </a:solidFill>
              </a:rPr>
              <a:t>1800 UTC 27 January 2015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75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3" y="319834"/>
            <a:ext cx="3494415" cy="3146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5" y="319835"/>
            <a:ext cx="3494416" cy="3146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64" y="3504283"/>
            <a:ext cx="3495034" cy="3147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504282"/>
            <a:ext cx="3494416" cy="3147214"/>
          </a:xfrm>
          <a:prstGeom prst="rect">
            <a:avLst/>
          </a:prstGeom>
        </p:spPr>
      </p:pic>
      <p:pic>
        <p:nvPicPr>
          <p:cNvPr id="8" name="Picture 7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6" y="2536420"/>
            <a:ext cx="1283029" cy="41150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" y="4307389"/>
            <a:ext cx="1155699" cy="17997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859" y="140357"/>
            <a:ext cx="1926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</a:t>
            </a:r>
            <a:r>
              <a:rPr lang="en-US" sz="2400" b="1" dirty="0" err="1" smtClean="0"/>
              <a:t>DeterministicForecasts</a:t>
            </a:r>
            <a:r>
              <a:rPr lang="en-US" sz="2400" b="1" dirty="0" smtClean="0"/>
              <a:t> Verifying </a:t>
            </a:r>
            <a:r>
              <a:rPr lang="en-US" sz="2400" b="1" dirty="0" smtClean="0">
                <a:solidFill>
                  <a:srgbClr val="FF0000"/>
                </a:solidFill>
              </a:rPr>
              <a:t>1800 UTC 27 January 2015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746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3" y="319834"/>
            <a:ext cx="3494415" cy="3146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5" y="319835"/>
            <a:ext cx="3494415" cy="3146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64" y="3504283"/>
            <a:ext cx="3495034" cy="3147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504282"/>
            <a:ext cx="3494415" cy="3147214"/>
          </a:xfrm>
          <a:prstGeom prst="rect">
            <a:avLst/>
          </a:prstGeom>
        </p:spPr>
      </p:pic>
      <p:pic>
        <p:nvPicPr>
          <p:cNvPr id="8" name="Picture 7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6" y="2536420"/>
            <a:ext cx="1283029" cy="41150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" y="4611116"/>
            <a:ext cx="1155699" cy="14959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859" y="140357"/>
            <a:ext cx="1926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</a:t>
            </a:r>
            <a:r>
              <a:rPr lang="en-US" sz="2400" b="1" dirty="0" err="1" smtClean="0"/>
              <a:t>DeterministicForecasts</a:t>
            </a:r>
            <a:r>
              <a:rPr lang="en-US" sz="2400" b="1" dirty="0" smtClean="0"/>
              <a:t> Verifying </a:t>
            </a:r>
            <a:r>
              <a:rPr lang="en-US" sz="2400" b="1" dirty="0" smtClean="0">
                <a:solidFill>
                  <a:srgbClr val="FF0000"/>
                </a:solidFill>
              </a:rPr>
              <a:t>1800 UTC 27 January 2015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48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3" y="319834"/>
            <a:ext cx="3494414" cy="3146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5" y="319835"/>
            <a:ext cx="3494415" cy="31466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64" y="3504283"/>
            <a:ext cx="3495033" cy="3147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504282"/>
            <a:ext cx="3494415" cy="3147213"/>
          </a:xfrm>
          <a:prstGeom prst="rect">
            <a:avLst/>
          </a:prstGeom>
        </p:spPr>
      </p:pic>
      <p:pic>
        <p:nvPicPr>
          <p:cNvPr id="8" name="Picture 7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6" y="2536420"/>
            <a:ext cx="1283029" cy="41150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" y="5052900"/>
            <a:ext cx="1155699" cy="10541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859" y="140357"/>
            <a:ext cx="1926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</a:t>
            </a:r>
            <a:r>
              <a:rPr lang="en-US" sz="2400" b="1" dirty="0" err="1" smtClean="0"/>
              <a:t>DeterministicForecasts</a:t>
            </a:r>
            <a:r>
              <a:rPr lang="en-US" sz="2400" b="1" dirty="0" smtClean="0"/>
              <a:t> Verifying </a:t>
            </a:r>
            <a:r>
              <a:rPr lang="en-US" sz="2400" b="1" dirty="0" smtClean="0">
                <a:solidFill>
                  <a:srgbClr val="FF0000"/>
                </a:solidFill>
              </a:rPr>
              <a:t>1800 UTC 27 January 2015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62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3" y="319834"/>
            <a:ext cx="3494414" cy="3146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5" y="319835"/>
            <a:ext cx="3494414" cy="31466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64" y="3504283"/>
            <a:ext cx="3495033" cy="3147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504282"/>
            <a:ext cx="3494414" cy="3147213"/>
          </a:xfrm>
          <a:prstGeom prst="rect">
            <a:avLst/>
          </a:prstGeom>
        </p:spPr>
      </p:pic>
      <p:pic>
        <p:nvPicPr>
          <p:cNvPr id="8" name="Picture 7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6" y="2536420"/>
            <a:ext cx="1283029" cy="41150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" y="5411848"/>
            <a:ext cx="1155699" cy="6952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859" y="140357"/>
            <a:ext cx="1926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</a:t>
            </a:r>
            <a:r>
              <a:rPr lang="en-US" sz="2400" b="1" dirty="0" err="1" smtClean="0"/>
              <a:t>DeterministicForecasts</a:t>
            </a:r>
            <a:r>
              <a:rPr lang="en-US" sz="2400" b="1" dirty="0" smtClean="0"/>
              <a:t> Verifying </a:t>
            </a:r>
            <a:r>
              <a:rPr lang="en-US" sz="2400" b="1" dirty="0" smtClean="0">
                <a:solidFill>
                  <a:srgbClr val="FF0000"/>
                </a:solidFill>
              </a:rPr>
              <a:t>1800 UTC 27 January 2015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83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3" y="319834"/>
            <a:ext cx="3494413" cy="3146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5" y="319835"/>
            <a:ext cx="3494414" cy="3146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64" y="3504283"/>
            <a:ext cx="3495032" cy="3147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504282"/>
            <a:ext cx="3494414" cy="3147212"/>
          </a:xfrm>
          <a:prstGeom prst="rect">
            <a:avLst/>
          </a:prstGeom>
        </p:spPr>
      </p:pic>
      <p:pic>
        <p:nvPicPr>
          <p:cNvPr id="8" name="Picture 7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6" y="2536420"/>
            <a:ext cx="1283029" cy="41150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" y="5770798"/>
            <a:ext cx="1155699" cy="3362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859" y="140357"/>
            <a:ext cx="1926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</a:t>
            </a:r>
            <a:r>
              <a:rPr lang="en-US" sz="2400" b="1" dirty="0" err="1" smtClean="0"/>
              <a:t>DeterministicForecasts</a:t>
            </a:r>
            <a:r>
              <a:rPr lang="en-US" sz="2400" b="1" dirty="0" smtClean="0"/>
              <a:t> Verifying </a:t>
            </a:r>
            <a:r>
              <a:rPr lang="en-US" sz="2400" b="1" dirty="0" smtClean="0">
                <a:solidFill>
                  <a:srgbClr val="FF0000"/>
                </a:solidFill>
              </a:rPr>
              <a:t>1800 UTC 27 January 2015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431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3" y="319834"/>
            <a:ext cx="3494413" cy="3146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5" y="319835"/>
            <a:ext cx="3494413" cy="3146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64" y="3504283"/>
            <a:ext cx="3495032" cy="3147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504282"/>
            <a:ext cx="3494413" cy="3147212"/>
          </a:xfrm>
          <a:prstGeom prst="rect">
            <a:avLst/>
          </a:prstGeom>
        </p:spPr>
      </p:pic>
      <p:pic>
        <p:nvPicPr>
          <p:cNvPr id="8" name="Picture 7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6" y="2536420"/>
            <a:ext cx="1283029" cy="41150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59" y="140357"/>
            <a:ext cx="1926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</a:t>
            </a:r>
            <a:r>
              <a:rPr lang="en-US" sz="2400" b="1" dirty="0" err="1" smtClean="0"/>
              <a:t>DeterministicForecasts</a:t>
            </a:r>
            <a:r>
              <a:rPr lang="en-US" sz="2400" b="1" dirty="0" smtClean="0"/>
              <a:t> Verifying </a:t>
            </a:r>
            <a:r>
              <a:rPr lang="en-US" sz="2400" b="1" dirty="0" smtClean="0">
                <a:solidFill>
                  <a:srgbClr val="FF0000"/>
                </a:solidFill>
              </a:rPr>
              <a:t>1800 UTC 27 January 2015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051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17" y="1932806"/>
            <a:ext cx="4265851" cy="3842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02" y="1932806"/>
            <a:ext cx="4273455" cy="38420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7023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1000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pic>
        <p:nvPicPr>
          <p:cNvPr id="12" name="Picture 11" descr="legendsprea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89" y="5774805"/>
            <a:ext cx="7696200" cy="927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3217" y="5807026"/>
            <a:ext cx="168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Spread: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60291" y="6351567"/>
            <a:ext cx="287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Mean Geo. Heights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88494" y="6351567"/>
            <a:ext cx="287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Observed Geo. Heights</a:t>
            </a:r>
            <a:endParaRPr lang="en-US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21219" y="6556160"/>
            <a:ext cx="115960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32250" y="6554595"/>
            <a:ext cx="1159609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1923" y="270810"/>
            <a:ext cx="85342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GEFS Ensemble Spread of Geo. Heights (m) Verifying 1800 UTC 27 January 2015  </a:t>
            </a:r>
            <a:endParaRPr lang="en-US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73217" y="1348030"/>
            <a:ext cx="26810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240-h Forecast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99707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5</a:t>
            </a:r>
            <a:r>
              <a:rPr lang="en-US" sz="2400" b="1" dirty="0" smtClean="0"/>
              <a:t>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25803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82600" y="51937"/>
            <a:ext cx="8082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cs typeface="Myriad Pro Bold"/>
              </a:rPr>
              <a:t>NOAA National Snow Analysis Statistics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1456681" y="2097434"/>
            <a:ext cx="3541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cs typeface="Myriad Pro Bold"/>
              </a:rPr>
              <a:t>0600 UTC 27 Jan. 2015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1456680" y="4611545"/>
            <a:ext cx="3541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cs typeface="Myriad Pro Bold"/>
              </a:rPr>
              <a:t>0600 UTC 28 Jan. 2015</a:t>
            </a:r>
          </a:p>
        </p:txBody>
      </p:sp>
      <p:pic>
        <p:nvPicPr>
          <p:cNvPr id="4" name="Picture 3" descr="snowprecip27j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10" y="1117599"/>
            <a:ext cx="4038686" cy="2951842"/>
          </a:xfrm>
          <a:prstGeom prst="rect">
            <a:avLst/>
          </a:prstGeom>
        </p:spPr>
      </p:pic>
      <p:pic>
        <p:nvPicPr>
          <p:cNvPr id="5" name="Picture 4" descr="snowprecip28ja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9" y="3627371"/>
            <a:ext cx="4038687" cy="2920379"/>
          </a:xfrm>
          <a:prstGeom prst="rect">
            <a:avLst/>
          </a:prstGeom>
        </p:spPr>
      </p:pic>
      <p:pic>
        <p:nvPicPr>
          <p:cNvPr id="8" name="Picture 7" descr="snowdepth27ja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627" y="1117600"/>
            <a:ext cx="4054728" cy="2951842"/>
          </a:xfrm>
          <a:prstGeom prst="rect">
            <a:avLst/>
          </a:prstGeom>
        </p:spPr>
      </p:pic>
      <p:pic>
        <p:nvPicPr>
          <p:cNvPr id="11" name="Picture 10" descr="snowdepth28ja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626" y="3628183"/>
            <a:ext cx="4054729" cy="29795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1296" y="655934"/>
            <a:ext cx="389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Snow Precipitation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10455" y="655935"/>
            <a:ext cx="389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Snow Depth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39900" y="3536950"/>
            <a:ext cx="6953250" cy="9677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nowprecip27ja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62" y="5995920"/>
            <a:ext cx="4419600" cy="8035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29" y="6038542"/>
            <a:ext cx="4536237" cy="260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49320" y="6000442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0.1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035120" y="5997556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616145" y="6006792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22570" y="6010256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75020" y="6003906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368745" y="6010256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956120" y="6010256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28670" y="6509768"/>
            <a:ext cx="4536237" cy="260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120970" y="6376629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m</a:t>
            </a:r>
            <a:endParaRPr lang="en-US" dirty="0"/>
          </a:p>
        </p:txBody>
      </p:sp>
      <p:pic>
        <p:nvPicPr>
          <p:cNvPr id="34" name="Picture 33" descr="snowdepthlegen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62" y="6001763"/>
            <a:ext cx="4626377" cy="774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25359" y="6001763"/>
            <a:ext cx="4536237" cy="2663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610601" y="5982713"/>
            <a:ext cx="41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353551" y="5988547"/>
            <a:ext cx="41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007601" y="5989063"/>
            <a:ext cx="54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150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712451" y="5989063"/>
            <a:ext cx="54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8360151" y="5995413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1000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958547" y="5982713"/>
            <a:ext cx="41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4683160" y="6497584"/>
            <a:ext cx="4536237" cy="2663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694274" y="6366893"/>
            <a:ext cx="70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35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17" y="1935879"/>
            <a:ext cx="4265851" cy="38358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02" y="1932806"/>
            <a:ext cx="4273455" cy="384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7023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1000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pic>
        <p:nvPicPr>
          <p:cNvPr id="12" name="Picture 11" descr="legendsprea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89" y="5774805"/>
            <a:ext cx="7696200" cy="927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3217" y="5807026"/>
            <a:ext cx="168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Spread: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60291" y="6351567"/>
            <a:ext cx="287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Mean Geo. Heights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88494" y="6351567"/>
            <a:ext cx="287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Observed Geo. Heights</a:t>
            </a:r>
            <a:endParaRPr lang="en-US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21219" y="6556160"/>
            <a:ext cx="115960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32250" y="6554595"/>
            <a:ext cx="1159609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3217" y="1348030"/>
            <a:ext cx="26810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222-h Forecast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99707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5</a:t>
            </a:r>
            <a:r>
              <a:rPr lang="en-US" sz="2400" b="1" dirty="0" smtClean="0"/>
              <a:t>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71923" y="270810"/>
            <a:ext cx="85342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GEFS Ensemble Spread of Geo. Heights (m) Verifying 1800 UTC 27 January 2015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02647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30" y="1935879"/>
            <a:ext cx="4259025" cy="38358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02" y="1932806"/>
            <a:ext cx="4273455" cy="384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7023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1000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pic>
        <p:nvPicPr>
          <p:cNvPr id="12" name="Picture 11" descr="legendsprea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89" y="5774805"/>
            <a:ext cx="7696200" cy="927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3217" y="5807026"/>
            <a:ext cx="168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Spread: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60291" y="6351567"/>
            <a:ext cx="287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Mean Geo. Heights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88494" y="6351567"/>
            <a:ext cx="287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Observed Geo. Heights</a:t>
            </a:r>
            <a:endParaRPr lang="en-US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21219" y="6556160"/>
            <a:ext cx="115960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32250" y="6554595"/>
            <a:ext cx="1159609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3217" y="1348030"/>
            <a:ext cx="26810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192-h Forecast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99707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5</a:t>
            </a:r>
            <a:r>
              <a:rPr lang="en-US" sz="2400" b="1" dirty="0" smtClean="0"/>
              <a:t>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71923" y="270810"/>
            <a:ext cx="85342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GEFS Ensemble Spread of Geo. Heights (m) Verifying 1800 UTC 27 January 2015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76767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30" y="1935879"/>
            <a:ext cx="4259025" cy="38358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02" y="1932806"/>
            <a:ext cx="4273455" cy="384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7023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1000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pic>
        <p:nvPicPr>
          <p:cNvPr id="12" name="Picture 11" descr="legendsprea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89" y="5774805"/>
            <a:ext cx="7696200" cy="927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3217" y="5807026"/>
            <a:ext cx="168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Spread: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60291" y="6351567"/>
            <a:ext cx="287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Mean Geo. Heights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88494" y="6351567"/>
            <a:ext cx="287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Observed Geo. Heights</a:t>
            </a:r>
            <a:endParaRPr lang="en-US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21219" y="6556160"/>
            <a:ext cx="115960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32250" y="6554595"/>
            <a:ext cx="1159609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3217" y="1348030"/>
            <a:ext cx="26810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168-h Forecast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99707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5</a:t>
            </a:r>
            <a:r>
              <a:rPr lang="en-US" sz="2400" b="1" dirty="0" smtClean="0"/>
              <a:t>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71923" y="270810"/>
            <a:ext cx="85342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GEFS Ensemble Spread of Geo. Heights (m) Verifying 1800 UTC 27 January 2015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23989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30" y="1935879"/>
            <a:ext cx="4259024" cy="38358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02" y="1932806"/>
            <a:ext cx="4273455" cy="384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7023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1000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pic>
        <p:nvPicPr>
          <p:cNvPr id="12" name="Picture 11" descr="legendsprea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89" y="5774805"/>
            <a:ext cx="7696200" cy="927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3217" y="5807026"/>
            <a:ext cx="168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Spread: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60291" y="6351567"/>
            <a:ext cx="287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Mean Geo. Heights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88494" y="6351567"/>
            <a:ext cx="287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Observed Geo. Heights</a:t>
            </a:r>
            <a:endParaRPr lang="en-US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21219" y="6556160"/>
            <a:ext cx="115960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32250" y="6554595"/>
            <a:ext cx="1159609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3217" y="1348030"/>
            <a:ext cx="26810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144-h Forecast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99707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5</a:t>
            </a:r>
            <a:r>
              <a:rPr lang="en-US" sz="2400" b="1" dirty="0" smtClean="0"/>
              <a:t>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71923" y="270810"/>
            <a:ext cx="85342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GEFS Ensemble Spread of Geo. Heights (m) Verifying 1800 UTC 27 January 2015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61199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30" y="1935879"/>
            <a:ext cx="4259024" cy="3835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02" y="1932806"/>
            <a:ext cx="4273455" cy="384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7023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1000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pic>
        <p:nvPicPr>
          <p:cNvPr id="12" name="Picture 11" descr="legendsprea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89" y="5774805"/>
            <a:ext cx="7696200" cy="927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3217" y="5807026"/>
            <a:ext cx="168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Spread: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60291" y="6351567"/>
            <a:ext cx="287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Mean Geo. Heights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88494" y="6351567"/>
            <a:ext cx="287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Observed Geo. Heights</a:t>
            </a:r>
            <a:endParaRPr lang="en-US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21219" y="6556160"/>
            <a:ext cx="115960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32250" y="6554595"/>
            <a:ext cx="1159609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3217" y="1348030"/>
            <a:ext cx="26810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120-h Forecast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99707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5</a:t>
            </a:r>
            <a:r>
              <a:rPr lang="en-US" sz="2400" b="1" dirty="0" smtClean="0"/>
              <a:t>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71923" y="270810"/>
            <a:ext cx="85342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GEFS Ensemble Spread of Geo. Heights (m) Verifying 1800 UTC 27 January 2015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73375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30" y="1935879"/>
            <a:ext cx="4259023" cy="3835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02" y="1932806"/>
            <a:ext cx="4273455" cy="384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7023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1000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pic>
        <p:nvPicPr>
          <p:cNvPr id="12" name="Picture 11" descr="legendsprea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89" y="5774805"/>
            <a:ext cx="7696200" cy="927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3217" y="5807026"/>
            <a:ext cx="168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Spread: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60291" y="6351567"/>
            <a:ext cx="287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Mean Geo. Heights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88494" y="6351567"/>
            <a:ext cx="287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Observed Geo. Heights</a:t>
            </a:r>
            <a:endParaRPr lang="en-US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21219" y="6556160"/>
            <a:ext cx="115960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32250" y="6554595"/>
            <a:ext cx="1159609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3217" y="1348030"/>
            <a:ext cx="26810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96-h Forecast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99707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5</a:t>
            </a:r>
            <a:r>
              <a:rPr lang="en-US" sz="2400" b="1" dirty="0" smtClean="0"/>
              <a:t>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71923" y="270810"/>
            <a:ext cx="85342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GEFS Ensemble Spread of Geo. Heights (m) Verifying 1800 UTC 27 January 2015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78800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30" y="1935879"/>
            <a:ext cx="4259023" cy="3835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02" y="1932806"/>
            <a:ext cx="4273455" cy="384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7023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1000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pic>
        <p:nvPicPr>
          <p:cNvPr id="12" name="Picture 11" descr="legendsprea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89" y="5774805"/>
            <a:ext cx="7696200" cy="927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3217" y="5807026"/>
            <a:ext cx="168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Spread: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60291" y="6351567"/>
            <a:ext cx="287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Mean Geo. Heights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88494" y="6351567"/>
            <a:ext cx="287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Observed Geo. Heights</a:t>
            </a:r>
            <a:endParaRPr lang="en-US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21219" y="6556160"/>
            <a:ext cx="115960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32250" y="6554595"/>
            <a:ext cx="1159609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3217" y="1348030"/>
            <a:ext cx="26810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72-h Forecast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99707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5</a:t>
            </a:r>
            <a:r>
              <a:rPr lang="en-US" sz="2400" b="1" dirty="0" smtClean="0"/>
              <a:t>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71923" y="270810"/>
            <a:ext cx="85342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GEFS Ensemble Spread of Geo. Heights (m) Verifying 1800 UTC 27 January 2015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18803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30" y="1935879"/>
            <a:ext cx="4259022" cy="3835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02" y="1932806"/>
            <a:ext cx="4273455" cy="384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7023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1000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pic>
        <p:nvPicPr>
          <p:cNvPr id="12" name="Picture 11" descr="legendsprea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89" y="5774805"/>
            <a:ext cx="7696200" cy="927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3217" y="5807026"/>
            <a:ext cx="168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Spread: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60291" y="6351567"/>
            <a:ext cx="287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Mean Geo. Heights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88494" y="6351567"/>
            <a:ext cx="287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Observed Geo. Heights</a:t>
            </a:r>
            <a:endParaRPr lang="en-US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21219" y="6556160"/>
            <a:ext cx="115960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32250" y="6554595"/>
            <a:ext cx="1159609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3217" y="1348030"/>
            <a:ext cx="26810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48-h Forecast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99707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5</a:t>
            </a:r>
            <a:r>
              <a:rPr lang="en-US" sz="2400" b="1" dirty="0" smtClean="0"/>
              <a:t>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71923" y="270810"/>
            <a:ext cx="85342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GEFS Ensemble Spread of Geo. Heights (m) Verifying 1800 UTC 27 January 2015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75214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30" y="1935879"/>
            <a:ext cx="4259022" cy="38358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02" y="1932806"/>
            <a:ext cx="4273455" cy="384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7023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1000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pic>
        <p:nvPicPr>
          <p:cNvPr id="12" name="Picture 11" descr="legendsprea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89" y="5774805"/>
            <a:ext cx="7696200" cy="927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3217" y="5807026"/>
            <a:ext cx="168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Spread: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60291" y="6351567"/>
            <a:ext cx="287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Mean Geo. Heights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88494" y="6351567"/>
            <a:ext cx="287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Observed Geo. Heights</a:t>
            </a:r>
            <a:endParaRPr lang="en-US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21219" y="6556160"/>
            <a:ext cx="115960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32250" y="6554595"/>
            <a:ext cx="1159609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3217" y="1348030"/>
            <a:ext cx="26810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24-h Forecast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99707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5</a:t>
            </a:r>
            <a:r>
              <a:rPr lang="en-US" sz="2400" b="1" dirty="0" smtClean="0"/>
              <a:t>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71923" y="270810"/>
            <a:ext cx="85342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GEFS Ensemble Spread of Geo. Heights (m) Verifying 1800 UTC 27 January 2015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69099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31" y="1935879"/>
            <a:ext cx="4259020" cy="38358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02" y="1932806"/>
            <a:ext cx="4273455" cy="384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7023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1000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pic>
        <p:nvPicPr>
          <p:cNvPr id="12" name="Picture 11" descr="legendsprea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89" y="5774805"/>
            <a:ext cx="7696200" cy="927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3217" y="5807026"/>
            <a:ext cx="168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Spread: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60291" y="6351567"/>
            <a:ext cx="287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Mean Geo. Heights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88494" y="6351567"/>
            <a:ext cx="287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Observed Geo. Heights</a:t>
            </a:r>
            <a:endParaRPr lang="en-US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21219" y="6556160"/>
            <a:ext cx="115960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32250" y="6554595"/>
            <a:ext cx="1159609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3217" y="1348030"/>
            <a:ext cx="26810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00-h Forecast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99707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5</a:t>
            </a:r>
            <a:r>
              <a:rPr lang="en-US" sz="2400" b="1" dirty="0" smtClean="0"/>
              <a:t>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71923" y="270810"/>
            <a:ext cx="85342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GEFS Ensemble Spread of Geo. Heights (m) Verifying 1800 UTC 27 January 2015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50004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500vort24j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91" y="1432057"/>
            <a:ext cx="4272135" cy="3094076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8" name="Picture 7" descr="mslp_jet_24ja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8" y="1422610"/>
            <a:ext cx="4284915" cy="309763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89510" y="154120"/>
            <a:ext cx="7775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cs typeface="Myriad Pro Bold"/>
              </a:rPr>
              <a:t>Synoptic Evolution – </a:t>
            </a:r>
            <a:r>
              <a:rPr lang="en-US" sz="3600" b="1" dirty="0">
                <a:cs typeface="Myriad Pro Bold"/>
              </a:rPr>
              <a:t>L</a:t>
            </a:r>
            <a:r>
              <a:rPr lang="en-US" sz="3600" b="1" dirty="0" smtClean="0">
                <a:cs typeface="Myriad Pro Bold"/>
              </a:rPr>
              <a:t>ate-January 2015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208" y="795011"/>
            <a:ext cx="7775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cs typeface="Myriad Pro Bold"/>
              </a:rPr>
              <a:t>0000 UTC 24 Jan. 2015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6906" y="5267992"/>
            <a:ext cx="44458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black)</a:t>
            </a:r>
            <a:endParaRPr lang="en-US" sz="800" b="1" dirty="0" smtClean="0"/>
          </a:p>
          <a:p>
            <a:r>
              <a:rPr lang="en-US" sz="2000" b="1" dirty="0" smtClean="0"/>
              <a:t>1000–500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Thickness (dam; dashed)</a:t>
            </a:r>
            <a:endParaRPr lang="en-US" sz="800" b="1" dirty="0" smtClean="0"/>
          </a:p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Jet (</a:t>
            </a:r>
            <a:r>
              <a:rPr lang="en-US" sz="2000" b="1" dirty="0" err="1" smtClean="0"/>
              <a:t>ms</a:t>
            </a:r>
            <a:r>
              <a:rPr lang="en-US" sz="2000" b="1" baseline="30000" dirty="0" smtClean="0"/>
              <a:t>–1</a:t>
            </a:r>
            <a:r>
              <a:rPr lang="en-US" sz="2000" b="1" dirty="0"/>
              <a:t>;</a:t>
            </a:r>
            <a:r>
              <a:rPr lang="en-US" sz="2000" b="1" dirty="0" smtClean="0"/>
              <a:t> fill pattern)</a:t>
            </a:r>
            <a:endParaRPr lang="en-US" sz="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612789" y="4990784"/>
            <a:ext cx="434843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Heights (dam; black)</a:t>
            </a:r>
          </a:p>
          <a:p>
            <a:r>
              <a:rPr lang="en-US" sz="2000" b="1" dirty="0" smtClean="0"/>
              <a:t>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Winds (</a:t>
            </a:r>
            <a:r>
              <a:rPr lang="en-US" sz="2000" b="1" dirty="0" err="1" smtClean="0"/>
              <a:t>kts</a:t>
            </a:r>
            <a:r>
              <a:rPr lang="en-US" sz="2000" b="1" dirty="0" smtClean="0"/>
              <a:t>; barbs)</a:t>
            </a:r>
            <a:endParaRPr lang="en-US" sz="800" b="1" dirty="0" smtClean="0"/>
          </a:p>
          <a:p>
            <a:r>
              <a:rPr lang="en-US" sz="2000" b="1" dirty="0" smtClean="0"/>
              <a:t>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Rel. </a:t>
            </a:r>
            <a:r>
              <a:rPr lang="en-US" sz="2000" b="1" dirty="0" err="1" smtClean="0"/>
              <a:t>Vor</a:t>
            </a:r>
            <a:r>
              <a:rPr lang="en-US" sz="2000" b="1" dirty="0" smtClean="0"/>
              <a:t>. (10</a:t>
            </a:r>
            <a:r>
              <a:rPr lang="en-US" sz="2000" b="1" baseline="30000" dirty="0" smtClean="0"/>
              <a:t>–5</a:t>
            </a:r>
            <a:r>
              <a:rPr lang="en-US" sz="2000" b="1" dirty="0" smtClean="0"/>
              <a:t>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  fill pattern)</a:t>
            </a:r>
            <a:r>
              <a:rPr lang="en-US" sz="2000" b="1" baseline="30000" dirty="0" smtClean="0"/>
              <a:t> </a:t>
            </a:r>
            <a:endParaRPr lang="en-US" sz="800" b="1" dirty="0" smtClean="0"/>
          </a:p>
          <a:p>
            <a:r>
              <a:rPr lang="en-US" sz="2000" b="1" dirty="0" smtClean="0"/>
              <a:t>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Temp. (</a:t>
            </a:r>
            <a:r>
              <a:rPr lang="en-US" sz="2000" b="1" baseline="30000" dirty="0" err="1" smtClean="0"/>
              <a:t>o</a:t>
            </a:r>
            <a:r>
              <a:rPr lang="en-US" sz="2000" b="1" dirty="0" err="1" smtClean="0"/>
              <a:t>C</a:t>
            </a:r>
            <a:r>
              <a:rPr lang="en-US" sz="2000" b="1" dirty="0" smtClean="0"/>
              <a:t>; dashed red)</a:t>
            </a:r>
            <a:endParaRPr lang="en-US" sz="800" b="1" dirty="0"/>
          </a:p>
          <a:p>
            <a:r>
              <a:rPr lang="en-US" sz="2000" b="1" dirty="0" smtClean="0"/>
              <a:t>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Ascent (</a:t>
            </a:r>
            <a:r>
              <a:rPr lang="en-US" sz="2000" b="1" dirty="0" err="1" smtClean="0"/>
              <a:t>dPa</a:t>
            </a:r>
            <a:r>
              <a:rPr lang="en-US" sz="2000" b="1" dirty="0" smtClean="0"/>
              <a:t>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blue)</a:t>
            </a:r>
          </a:p>
          <a:p>
            <a:r>
              <a:rPr lang="en-US" sz="800" b="1" dirty="0" smtClean="0"/>
              <a:t> </a:t>
            </a:r>
            <a:endParaRPr lang="en-US" sz="800" b="1" dirty="0"/>
          </a:p>
        </p:txBody>
      </p:sp>
      <p:pic>
        <p:nvPicPr>
          <p:cNvPr id="2" name="Picture 1" descr="mslplege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7" y="4616688"/>
            <a:ext cx="4247444" cy="219696"/>
          </a:xfrm>
          <a:prstGeom prst="rect">
            <a:avLst/>
          </a:prstGeom>
        </p:spPr>
      </p:pic>
      <p:pic>
        <p:nvPicPr>
          <p:cNvPr id="3" name="Picture 2" descr="vortlege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90" y="4616688"/>
            <a:ext cx="4614334" cy="23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27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71923" y="270810"/>
            <a:ext cx="85342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Supplementary Slides</a:t>
            </a:r>
            <a:endParaRPr lang="en-US" sz="3200" b="1" dirty="0"/>
          </a:p>
        </p:txBody>
      </p:sp>
      <p:pic>
        <p:nvPicPr>
          <p:cNvPr id="4" name="Picture 3" descr="qvector_heath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676" y="1538111"/>
            <a:ext cx="6881324" cy="53198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86" y="2949222"/>
            <a:ext cx="4142979" cy="2342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31" y="1830662"/>
            <a:ext cx="2605597" cy="1076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812" y="4868333"/>
            <a:ext cx="153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Martin 2006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7196666" y="2681111"/>
            <a:ext cx="1792990" cy="1806222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31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2" y="322355"/>
            <a:ext cx="3494419" cy="3141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22356"/>
            <a:ext cx="3494419" cy="3141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74" y="3504283"/>
            <a:ext cx="3494417" cy="3147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507082"/>
            <a:ext cx="3494418" cy="3141616"/>
          </a:xfrm>
          <a:prstGeom prst="rect">
            <a:avLst/>
          </a:prstGeom>
        </p:spPr>
      </p:pic>
      <p:pic>
        <p:nvPicPr>
          <p:cNvPr id="8" name="Picture 7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6" y="2536420"/>
            <a:ext cx="1283029" cy="41150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59" y="140357"/>
            <a:ext cx="1926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</a:t>
            </a:r>
            <a:r>
              <a:rPr lang="en-US" sz="2400" b="1" dirty="0" err="1" smtClean="0"/>
              <a:t>DeterministicForecasts</a:t>
            </a:r>
            <a:r>
              <a:rPr lang="en-US" sz="2400" b="1" dirty="0" smtClean="0"/>
              <a:t> Verifying </a:t>
            </a:r>
            <a:r>
              <a:rPr lang="en-US" sz="2400" b="1" dirty="0" smtClean="0">
                <a:solidFill>
                  <a:srgbClr val="FF0000"/>
                </a:solidFill>
              </a:rPr>
              <a:t>1200 UTC 27 January 2015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100" y="2590800"/>
            <a:ext cx="1155699" cy="35162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09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2" y="322355"/>
            <a:ext cx="3494419" cy="3141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22356"/>
            <a:ext cx="3494418" cy="3141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74" y="3504283"/>
            <a:ext cx="3494417" cy="3147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507082"/>
            <a:ext cx="3494418" cy="3141616"/>
          </a:xfrm>
          <a:prstGeom prst="rect">
            <a:avLst/>
          </a:prstGeom>
        </p:spPr>
      </p:pic>
      <p:pic>
        <p:nvPicPr>
          <p:cNvPr id="8" name="Picture 7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6" y="2536420"/>
            <a:ext cx="1283029" cy="41150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59" y="140357"/>
            <a:ext cx="1926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</a:t>
            </a:r>
            <a:r>
              <a:rPr lang="en-US" sz="2400" b="1" dirty="0" err="1" smtClean="0"/>
              <a:t>DeterministicForecasts</a:t>
            </a:r>
            <a:r>
              <a:rPr lang="en-US" sz="2400" b="1" dirty="0" smtClean="0"/>
              <a:t> Verifying </a:t>
            </a:r>
            <a:r>
              <a:rPr lang="en-US" sz="2400" b="1" dirty="0" smtClean="0">
                <a:solidFill>
                  <a:srgbClr val="FF0000"/>
                </a:solidFill>
              </a:rPr>
              <a:t>1200 UTC 27 January 2015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100" y="2881058"/>
            <a:ext cx="1155699" cy="3226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54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2" y="322355"/>
            <a:ext cx="3494419" cy="3141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22356"/>
            <a:ext cx="3494418" cy="3141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74" y="3504283"/>
            <a:ext cx="3494417" cy="3147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507082"/>
            <a:ext cx="3494418" cy="3141616"/>
          </a:xfrm>
          <a:prstGeom prst="rect">
            <a:avLst/>
          </a:prstGeom>
        </p:spPr>
      </p:pic>
      <p:pic>
        <p:nvPicPr>
          <p:cNvPr id="8" name="Picture 7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6" y="2536420"/>
            <a:ext cx="1283029" cy="41150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59" y="140357"/>
            <a:ext cx="1926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</a:t>
            </a:r>
            <a:r>
              <a:rPr lang="en-US" sz="2400" b="1" dirty="0" err="1" smtClean="0"/>
              <a:t>DeterministicForecasts</a:t>
            </a:r>
            <a:r>
              <a:rPr lang="en-US" sz="2400" b="1" dirty="0" smtClean="0"/>
              <a:t> Verifying </a:t>
            </a:r>
            <a:r>
              <a:rPr lang="en-US" sz="2400" b="1" dirty="0" smtClean="0">
                <a:solidFill>
                  <a:srgbClr val="FF0000"/>
                </a:solidFill>
              </a:rPr>
              <a:t>1200 UTC 27 January 2015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100" y="3268296"/>
            <a:ext cx="1155699" cy="28388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33450" y="2821716"/>
            <a:ext cx="641349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87802" y="2821716"/>
            <a:ext cx="102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yriad Pro Bold"/>
                <a:cs typeface="Myriad Pro Bold"/>
              </a:rPr>
              <a:t>216-h</a:t>
            </a:r>
            <a:endParaRPr lang="en-US" b="1" dirty="0">
              <a:latin typeface="Myriad Pro Bold"/>
              <a:cs typeface="Myriad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2003251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2" y="322355"/>
            <a:ext cx="3494419" cy="3141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22356"/>
            <a:ext cx="3494417" cy="3141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74" y="3504283"/>
            <a:ext cx="3494417" cy="3147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507082"/>
            <a:ext cx="3494418" cy="3141616"/>
          </a:xfrm>
          <a:prstGeom prst="rect">
            <a:avLst/>
          </a:prstGeom>
        </p:spPr>
      </p:pic>
      <p:pic>
        <p:nvPicPr>
          <p:cNvPr id="8" name="Picture 7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6" y="2536420"/>
            <a:ext cx="1283029" cy="41150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59" y="140357"/>
            <a:ext cx="1926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</a:t>
            </a:r>
            <a:r>
              <a:rPr lang="en-US" sz="2400" b="1" dirty="0" err="1" smtClean="0"/>
              <a:t>DeterministicForecasts</a:t>
            </a:r>
            <a:r>
              <a:rPr lang="en-US" sz="2400" b="1" dirty="0" smtClean="0"/>
              <a:t> Verifying </a:t>
            </a:r>
            <a:r>
              <a:rPr lang="en-US" sz="2400" b="1" dirty="0" smtClean="0">
                <a:solidFill>
                  <a:srgbClr val="FF0000"/>
                </a:solidFill>
              </a:rPr>
              <a:t>1200 UTC 27 January 2015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100" y="3632200"/>
            <a:ext cx="1155699" cy="24748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33450" y="2821716"/>
            <a:ext cx="641349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87802" y="2821716"/>
            <a:ext cx="102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yriad Pro Bold"/>
                <a:cs typeface="Myriad Pro Bold"/>
              </a:rPr>
              <a:t>216-h</a:t>
            </a:r>
            <a:endParaRPr lang="en-US" b="1" dirty="0">
              <a:latin typeface="Myriad Pro Bold"/>
              <a:cs typeface="Myriad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582443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2" y="322355"/>
            <a:ext cx="3494419" cy="3141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22356"/>
            <a:ext cx="3494417" cy="3141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74" y="3504283"/>
            <a:ext cx="3494417" cy="3147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507082"/>
            <a:ext cx="3494418" cy="3141616"/>
          </a:xfrm>
          <a:prstGeom prst="rect">
            <a:avLst/>
          </a:prstGeom>
        </p:spPr>
      </p:pic>
      <p:pic>
        <p:nvPicPr>
          <p:cNvPr id="8" name="Picture 7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6" y="2536420"/>
            <a:ext cx="1283029" cy="41150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59" y="140357"/>
            <a:ext cx="1926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</a:t>
            </a:r>
            <a:r>
              <a:rPr lang="en-US" sz="2400" b="1" dirty="0" err="1" smtClean="0"/>
              <a:t>DeterministicForecasts</a:t>
            </a:r>
            <a:r>
              <a:rPr lang="en-US" sz="2400" b="1" dirty="0" smtClean="0"/>
              <a:t> Verifying </a:t>
            </a:r>
            <a:r>
              <a:rPr lang="en-US" sz="2400" b="1" dirty="0" smtClean="0">
                <a:solidFill>
                  <a:srgbClr val="FF0000"/>
                </a:solidFill>
              </a:rPr>
              <a:t>1200 UTC 27 January 2015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100" y="3987800"/>
            <a:ext cx="1155699" cy="21192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33450" y="2821716"/>
            <a:ext cx="641349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87802" y="2821716"/>
            <a:ext cx="102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yriad Pro Bold"/>
                <a:cs typeface="Myriad Pro Bold"/>
              </a:rPr>
              <a:t>216-h</a:t>
            </a:r>
            <a:endParaRPr lang="en-US" b="1" dirty="0">
              <a:latin typeface="Myriad Pro Bold"/>
              <a:cs typeface="Myriad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2591557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2" y="322355"/>
            <a:ext cx="3494419" cy="3141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22356"/>
            <a:ext cx="3494416" cy="3141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74" y="3504283"/>
            <a:ext cx="3494417" cy="3147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507082"/>
            <a:ext cx="3494418" cy="3141616"/>
          </a:xfrm>
          <a:prstGeom prst="rect">
            <a:avLst/>
          </a:prstGeom>
        </p:spPr>
      </p:pic>
      <p:pic>
        <p:nvPicPr>
          <p:cNvPr id="8" name="Picture 7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6" y="2536420"/>
            <a:ext cx="1283029" cy="41150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59" y="140357"/>
            <a:ext cx="1926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</a:t>
            </a:r>
            <a:r>
              <a:rPr lang="en-US" sz="2400" b="1" dirty="0" err="1" smtClean="0"/>
              <a:t>DeterministicForecasts</a:t>
            </a:r>
            <a:r>
              <a:rPr lang="en-US" sz="2400" b="1" dirty="0" smtClean="0"/>
              <a:t> Verifying </a:t>
            </a:r>
            <a:r>
              <a:rPr lang="en-US" sz="2400" b="1" dirty="0" smtClean="0">
                <a:solidFill>
                  <a:srgbClr val="FF0000"/>
                </a:solidFill>
              </a:rPr>
              <a:t>1200 UTC 27 January 2015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100" y="4343400"/>
            <a:ext cx="1155699" cy="17636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33450" y="2821716"/>
            <a:ext cx="641349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87802" y="2821716"/>
            <a:ext cx="102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yriad Pro Bold"/>
                <a:cs typeface="Myriad Pro Bold"/>
              </a:rPr>
              <a:t>216-h</a:t>
            </a:r>
            <a:endParaRPr lang="en-US" b="1" dirty="0">
              <a:latin typeface="Myriad Pro Bold"/>
              <a:cs typeface="Myriad Pro Bol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3450" y="3962400"/>
            <a:ext cx="641349" cy="2921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86822" y="3888516"/>
            <a:ext cx="102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yriad Pro Bold"/>
                <a:cs typeface="Myriad Pro Bold"/>
              </a:rPr>
              <a:t>150-h</a:t>
            </a:r>
            <a:endParaRPr lang="en-US" b="1" dirty="0">
              <a:latin typeface="Myriad Pro Bold"/>
              <a:cs typeface="Myriad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3468032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3" y="322355"/>
            <a:ext cx="3494418" cy="3141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913" y="322356"/>
            <a:ext cx="3488198" cy="3141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74" y="3504283"/>
            <a:ext cx="3494417" cy="3147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507082"/>
            <a:ext cx="3494418" cy="3141616"/>
          </a:xfrm>
          <a:prstGeom prst="rect">
            <a:avLst/>
          </a:prstGeom>
        </p:spPr>
      </p:pic>
      <p:pic>
        <p:nvPicPr>
          <p:cNvPr id="8" name="Picture 7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6" y="2536420"/>
            <a:ext cx="1283029" cy="41150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59" y="140357"/>
            <a:ext cx="1926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</a:t>
            </a:r>
            <a:r>
              <a:rPr lang="en-US" sz="2400" b="1" dirty="0" err="1" smtClean="0"/>
              <a:t>DeterministicForecasts</a:t>
            </a:r>
            <a:r>
              <a:rPr lang="en-US" sz="2400" b="1" dirty="0" smtClean="0"/>
              <a:t> Verifying </a:t>
            </a:r>
            <a:r>
              <a:rPr lang="en-US" sz="2400" b="1" dirty="0" smtClean="0">
                <a:solidFill>
                  <a:srgbClr val="FF0000"/>
                </a:solidFill>
              </a:rPr>
              <a:t>1200 UTC 27 January 2015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100" y="4686300"/>
            <a:ext cx="1155699" cy="14207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33450" y="2821716"/>
            <a:ext cx="641349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87802" y="2821716"/>
            <a:ext cx="102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yriad Pro Bold"/>
                <a:cs typeface="Myriad Pro Bold"/>
              </a:rPr>
              <a:t>216-h</a:t>
            </a:r>
            <a:endParaRPr lang="en-US" b="1" dirty="0">
              <a:latin typeface="Myriad Pro Bold"/>
              <a:cs typeface="Myriad Pro Bol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3450" y="3962400"/>
            <a:ext cx="641349" cy="2921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86822" y="3888516"/>
            <a:ext cx="102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yriad Pro Bold"/>
                <a:cs typeface="Myriad Pro Bold"/>
              </a:rPr>
              <a:t>150-h</a:t>
            </a:r>
            <a:endParaRPr lang="en-US" b="1" dirty="0">
              <a:latin typeface="Myriad Pro Bold"/>
              <a:cs typeface="Myriad Pro Bold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3450" y="4257848"/>
            <a:ext cx="641349" cy="365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86822" y="4229100"/>
            <a:ext cx="102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yriad Pro Bold"/>
                <a:cs typeface="Myriad Pro Bold"/>
              </a:rPr>
              <a:t>126-h</a:t>
            </a:r>
            <a:endParaRPr lang="en-US" b="1" dirty="0">
              <a:latin typeface="Myriad Pro Bold"/>
              <a:cs typeface="Myriad Pro Bold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501226"/>
            <a:ext cx="3490059" cy="31416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9" y="3505200"/>
            <a:ext cx="3494417" cy="314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88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2" y="322355"/>
            <a:ext cx="3494418" cy="3141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913" y="322356"/>
            <a:ext cx="3488197" cy="31416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74" y="3504283"/>
            <a:ext cx="3494417" cy="3147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507082"/>
            <a:ext cx="3494418" cy="3141616"/>
          </a:xfrm>
          <a:prstGeom prst="rect">
            <a:avLst/>
          </a:prstGeom>
        </p:spPr>
      </p:pic>
      <p:pic>
        <p:nvPicPr>
          <p:cNvPr id="8" name="Picture 7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6" y="2536420"/>
            <a:ext cx="1283029" cy="41150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59" y="140357"/>
            <a:ext cx="1926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</a:t>
            </a:r>
            <a:r>
              <a:rPr lang="en-US" sz="2400" b="1" dirty="0" err="1" smtClean="0"/>
              <a:t>DeterministicForecasts</a:t>
            </a:r>
            <a:r>
              <a:rPr lang="en-US" sz="2400" b="1" dirty="0" smtClean="0"/>
              <a:t> Verifying </a:t>
            </a:r>
            <a:r>
              <a:rPr lang="en-US" sz="2400" b="1" dirty="0" smtClean="0">
                <a:solidFill>
                  <a:srgbClr val="FF0000"/>
                </a:solidFill>
              </a:rPr>
              <a:t>1200 UTC 27 January 2015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100" y="4978400"/>
            <a:ext cx="1155699" cy="11286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33450" y="2821716"/>
            <a:ext cx="641349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87802" y="2821716"/>
            <a:ext cx="102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yriad Pro Bold"/>
                <a:cs typeface="Myriad Pro Bold"/>
              </a:rPr>
              <a:t>216-h</a:t>
            </a:r>
            <a:endParaRPr lang="en-US" b="1" dirty="0">
              <a:latin typeface="Myriad Pro Bold"/>
              <a:cs typeface="Myriad Pro Bol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3450" y="3962400"/>
            <a:ext cx="641349" cy="2921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86822" y="3888516"/>
            <a:ext cx="102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yriad Pro Bold"/>
                <a:cs typeface="Myriad Pro Bold"/>
              </a:rPr>
              <a:t>150-h</a:t>
            </a:r>
            <a:endParaRPr lang="en-US" b="1" dirty="0">
              <a:latin typeface="Myriad Pro Bold"/>
              <a:cs typeface="Myriad Pro Bold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3450" y="4257848"/>
            <a:ext cx="641349" cy="365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86822" y="4229100"/>
            <a:ext cx="102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yriad Pro Bold"/>
                <a:cs typeface="Myriad Pro Bold"/>
              </a:rPr>
              <a:t>126-h</a:t>
            </a:r>
            <a:endParaRPr lang="en-US" b="1" dirty="0">
              <a:latin typeface="Myriad Pro Bold"/>
              <a:cs typeface="Myriad Pro Bold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501226"/>
            <a:ext cx="3490059" cy="31416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9" y="3505200"/>
            <a:ext cx="3494417" cy="314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39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2" y="322355"/>
            <a:ext cx="3494418" cy="3141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913" y="322356"/>
            <a:ext cx="3488196" cy="3141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74" y="3504283"/>
            <a:ext cx="3494417" cy="3147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507082"/>
            <a:ext cx="3494418" cy="3141616"/>
          </a:xfrm>
          <a:prstGeom prst="rect">
            <a:avLst/>
          </a:prstGeom>
        </p:spPr>
      </p:pic>
      <p:pic>
        <p:nvPicPr>
          <p:cNvPr id="8" name="Picture 7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6" y="2536420"/>
            <a:ext cx="1283029" cy="41150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59" y="140357"/>
            <a:ext cx="1926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</a:t>
            </a:r>
            <a:r>
              <a:rPr lang="en-US" sz="2400" b="1" dirty="0" err="1" smtClean="0"/>
              <a:t>DeterministicForecasts</a:t>
            </a:r>
            <a:r>
              <a:rPr lang="en-US" sz="2400" b="1" dirty="0" smtClean="0"/>
              <a:t> Verifying </a:t>
            </a:r>
            <a:r>
              <a:rPr lang="en-US" sz="2400" b="1" dirty="0" smtClean="0">
                <a:solidFill>
                  <a:srgbClr val="FF0000"/>
                </a:solidFill>
              </a:rPr>
              <a:t>1200 UTC 27 January 2015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100" y="5410200"/>
            <a:ext cx="1155699" cy="6968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33450" y="2821716"/>
            <a:ext cx="641349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87802" y="2821716"/>
            <a:ext cx="102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yriad Pro Bold"/>
                <a:cs typeface="Myriad Pro Bold"/>
              </a:rPr>
              <a:t>216-h</a:t>
            </a:r>
            <a:endParaRPr lang="en-US" b="1" dirty="0">
              <a:latin typeface="Myriad Pro Bold"/>
              <a:cs typeface="Myriad Pro Bol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3450" y="3962400"/>
            <a:ext cx="641349" cy="2921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86822" y="3888516"/>
            <a:ext cx="102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yriad Pro Bold"/>
                <a:cs typeface="Myriad Pro Bold"/>
              </a:rPr>
              <a:t>150-h</a:t>
            </a:r>
            <a:endParaRPr lang="en-US" b="1" dirty="0">
              <a:latin typeface="Myriad Pro Bold"/>
              <a:cs typeface="Myriad Pro Bold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3450" y="4257848"/>
            <a:ext cx="641349" cy="365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86822" y="4229100"/>
            <a:ext cx="102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yriad Pro Bold"/>
                <a:cs typeface="Myriad Pro Bold"/>
              </a:rPr>
              <a:t>126-h</a:t>
            </a:r>
            <a:endParaRPr lang="en-US" b="1" dirty="0">
              <a:latin typeface="Myriad Pro Bold"/>
              <a:cs typeface="Myriad Pro Bold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501226"/>
            <a:ext cx="3490059" cy="31416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9" y="3505200"/>
            <a:ext cx="3494417" cy="314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14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91" y="1434280"/>
            <a:ext cx="4272135" cy="3089629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6" y="1422610"/>
            <a:ext cx="4264798" cy="309763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89510" y="154120"/>
            <a:ext cx="7775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cs typeface="Myriad Pro Bold"/>
              </a:rPr>
              <a:t>Synoptic Evolution – Late-January 2015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208" y="795011"/>
            <a:ext cx="7775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cs typeface="Myriad Pro Bold"/>
              </a:rPr>
              <a:t>0000 UTC 26 Jan. 2015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6906" y="5267992"/>
            <a:ext cx="44458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black)</a:t>
            </a:r>
            <a:endParaRPr lang="en-US" sz="800" b="1" dirty="0" smtClean="0"/>
          </a:p>
          <a:p>
            <a:r>
              <a:rPr lang="en-US" sz="2000" b="1" dirty="0" smtClean="0"/>
              <a:t>1000–500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Thickness (dam; dashed)</a:t>
            </a:r>
            <a:endParaRPr lang="en-US" sz="800" b="1" dirty="0" smtClean="0"/>
          </a:p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Jet (</a:t>
            </a:r>
            <a:r>
              <a:rPr lang="en-US" sz="2000" b="1" dirty="0" err="1" smtClean="0"/>
              <a:t>ms</a:t>
            </a:r>
            <a:r>
              <a:rPr lang="en-US" sz="2000" b="1" baseline="30000" dirty="0" smtClean="0"/>
              <a:t>–1</a:t>
            </a:r>
            <a:r>
              <a:rPr lang="en-US" sz="2000" b="1" dirty="0"/>
              <a:t>;</a:t>
            </a:r>
            <a:r>
              <a:rPr lang="en-US" sz="2000" b="1" dirty="0" smtClean="0"/>
              <a:t> fill pattern)</a:t>
            </a:r>
            <a:endParaRPr lang="en-US" sz="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612789" y="4990784"/>
            <a:ext cx="434843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Heights (dam; black)</a:t>
            </a:r>
          </a:p>
          <a:p>
            <a:r>
              <a:rPr lang="en-US" sz="2000" b="1" dirty="0" smtClean="0"/>
              <a:t>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Winds (</a:t>
            </a:r>
            <a:r>
              <a:rPr lang="en-US" sz="2000" b="1" dirty="0" err="1" smtClean="0"/>
              <a:t>kts</a:t>
            </a:r>
            <a:r>
              <a:rPr lang="en-US" sz="2000" b="1" dirty="0" smtClean="0"/>
              <a:t>; barbs)</a:t>
            </a:r>
            <a:endParaRPr lang="en-US" sz="800" b="1" dirty="0" smtClean="0"/>
          </a:p>
          <a:p>
            <a:r>
              <a:rPr lang="en-US" sz="2000" b="1" dirty="0" smtClean="0"/>
              <a:t>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Rel. </a:t>
            </a:r>
            <a:r>
              <a:rPr lang="en-US" sz="2000" b="1" dirty="0" err="1" smtClean="0"/>
              <a:t>Vor</a:t>
            </a:r>
            <a:r>
              <a:rPr lang="en-US" sz="2000" b="1" dirty="0" smtClean="0"/>
              <a:t>. (10</a:t>
            </a:r>
            <a:r>
              <a:rPr lang="en-US" sz="2000" b="1" baseline="30000" dirty="0" smtClean="0"/>
              <a:t>–5</a:t>
            </a:r>
            <a:r>
              <a:rPr lang="en-US" sz="2000" b="1" dirty="0" smtClean="0"/>
              <a:t>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  fill pattern)</a:t>
            </a:r>
            <a:r>
              <a:rPr lang="en-US" sz="2000" b="1" baseline="30000" dirty="0" smtClean="0"/>
              <a:t> </a:t>
            </a:r>
            <a:endParaRPr lang="en-US" sz="800" b="1" dirty="0" smtClean="0"/>
          </a:p>
          <a:p>
            <a:r>
              <a:rPr lang="en-US" sz="2000" b="1" dirty="0" smtClean="0"/>
              <a:t>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Temp. (</a:t>
            </a:r>
            <a:r>
              <a:rPr lang="en-US" sz="2000" b="1" baseline="30000" dirty="0" err="1" smtClean="0"/>
              <a:t>o</a:t>
            </a:r>
            <a:r>
              <a:rPr lang="en-US" sz="2000" b="1" dirty="0" err="1" smtClean="0"/>
              <a:t>C</a:t>
            </a:r>
            <a:r>
              <a:rPr lang="en-US" sz="2000" b="1" dirty="0" smtClean="0"/>
              <a:t>; dashed red)</a:t>
            </a:r>
            <a:endParaRPr lang="en-US" sz="800" b="1" dirty="0"/>
          </a:p>
          <a:p>
            <a:r>
              <a:rPr lang="en-US" sz="2000" b="1" dirty="0" smtClean="0"/>
              <a:t>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Ascent (</a:t>
            </a:r>
            <a:r>
              <a:rPr lang="en-US" sz="2000" b="1" dirty="0" err="1" smtClean="0"/>
              <a:t>dPa</a:t>
            </a:r>
            <a:r>
              <a:rPr lang="en-US" sz="2000" b="1" dirty="0" smtClean="0"/>
              <a:t>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blue)</a:t>
            </a:r>
          </a:p>
          <a:p>
            <a:r>
              <a:rPr lang="en-US" sz="800" b="1" dirty="0" smtClean="0"/>
              <a:t> </a:t>
            </a:r>
            <a:endParaRPr lang="en-US" sz="800" b="1" dirty="0"/>
          </a:p>
        </p:txBody>
      </p:sp>
      <p:pic>
        <p:nvPicPr>
          <p:cNvPr id="15" name="Picture 14" descr="mslplege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7" y="4616688"/>
            <a:ext cx="4247444" cy="219696"/>
          </a:xfrm>
          <a:prstGeom prst="rect">
            <a:avLst/>
          </a:prstGeom>
        </p:spPr>
      </p:pic>
      <p:pic>
        <p:nvPicPr>
          <p:cNvPr id="16" name="Picture 15" descr="vortlege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90" y="4616688"/>
            <a:ext cx="4614334" cy="23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80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2" y="322355"/>
            <a:ext cx="3494418" cy="3141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913" y="322356"/>
            <a:ext cx="3488196" cy="3141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74" y="3504283"/>
            <a:ext cx="3494417" cy="3147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507082"/>
            <a:ext cx="3494418" cy="3141616"/>
          </a:xfrm>
          <a:prstGeom prst="rect">
            <a:avLst/>
          </a:prstGeom>
        </p:spPr>
      </p:pic>
      <p:pic>
        <p:nvPicPr>
          <p:cNvPr id="8" name="Picture 7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6" y="2536420"/>
            <a:ext cx="1283029" cy="41150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59" y="140357"/>
            <a:ext cx="1926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</a:t>
            </a:r>
            <a:r>
              <a:rPr lang="en-US" sz="2400" b="1" dirty="0" err="1" smtClean="0"/>
              <a:t>DeterministicForecasts</a:t>
            </a:r>
            <a:r>
              <a:rPr lang="en-US" sz="2400" b="1" dirty="0" smtClean="0"/>
              <a:t> Verifying </a:t>
            </a:r>
            <a:r>
              <a:rPr lang="en-US" sz="2400" b="1" dirty="0" smtClean="0">
                <a:solidFill>
                  <a:srgbClr val="FF0000"/>
                </a:solidFill>
              </a:rPr>
              <a:t>1200 UTC 27 January 2015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100" y="5791200"/>
            <a:ext cx="1155699" cy="3158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33450" y="2821716"/>
            <a:ext cx="641349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87802" y="2821716"/>
            <a:ext cx="102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yriad Pro Bold"/>
                <a:cs typeface="Myriad Pro Bold"/>
              </a:rPr>
              <a:t>216-h</a:t>
            </a:r>
            <a:endParaRPr lang="en-US" b="1" dirty="0">
              <a:latin typeface="Myriad Pro Bold"/>
              <a:cs typeface="Myriad Pro Bol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3450" y="3962400"/>
            <a:ext cx="641349" cy="2921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86822" y="3888516"/>
            <a:ext cx="102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yriad Pro Bold"/>
                <a:cs typeface="Myriad Pro Bold"/>
              </a:rPr>
              <a:t>150-h</a:t>
            </a:r>
            <a:endParaRPr lang="en-US" b="1" dirty="0">
              <a:latin typeface="Myriad Pro Bold"/>
              <a:cs typeface="Myriad Pro Bold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3450" y="4257848"/>
            <a:ext cx="641349" cy="365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86822" y="4229100"/>
            <a:ext cx="102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yriad Pro Bold"/>
                <a:cs typeface="Myriad Pro Bold"/>
              </a:rPr>
              <a:t>126-h</a:t>
            </a:r>
            <a:endParaRPr lang="en-US" b="1" dirty="0">
              <a:latin typeface="Myriad Pro Bold"/>
              <a:cs typeface="Myriad Pro Bold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501226"/>
            <a:ext cx="3490059" cy="31416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9" y="3505200"/>
            <a:ext cx="3494417" cy="314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1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2" y="322355"/>
            <a:ext cx="3494418" cy="3141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913" y="322356"/>
            <a:ext cx="3488195" cy="3141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74" y="3504283"/>
            <a:ext cx="3494417" cy="3147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507082"/>
            <a:ext cx="3494418" cy="3141616"/>
          </a:xfrm>
          <a:prstGeom prst="rect">
            <a:avLst/>
          </a:prstGeom>
        </p:spPr>
      </p:pic>
      <p:pic>
        <p:nvPicPr>
          <p:cNvPr id="8" name="Picture 7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6" y="2536420"/>
            <a:ext cx="1283029" cy="41150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59" y="140357"/>
            <a:ext cx="1926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</a:t>
            </a:r>
            <a:r>
              <a:rPr lang="en-US" sz="2400" b="1" dirty="0" err="1" smtClean="0"/>
              <a:t>DeterministicForecasts</a:t>
            </a:r>
            <a:r>
              <a:rPr lang="en-US" sz="2400" b="1" dirty="0" smtClean="0"/>
              <a:t> Verifying </a:t>
            </a:r>
            <a:r>
              <a:rPr lang="en-US" sz="2400" b="1" dirty="0" smtClean="0">
                <a:solidFill>
                  <a:srgbClr val="FF0000"/>
                </a:solidFill>
              </a:rPr>
              <a:t>1200 UTC 27 January 2015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3450" y="2821716"/>
            <a:ext cx="641349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87802" y="2821716"/>
            <a:ext cx="102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yriad Pro Bold"/>
                <a:cs typeface="Myriad Pro Bold"/>
              </a:rPr>
              <a:t>216-h</a:t>
            </a:r>
            <a:endParaRPr lang="en-US" b="1" dirty="0">
              <a:latin typeface="Myriad Pro Bold"/>
              <a:cs typeface="Myriad Pro Bol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3450" y="3962400"/>
            <a:ext cx="641349" cy="2921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86822" y="3888516"/>
            <a:ext cx="102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yriad Pro Bold"/>
                <a:cs typeface="Myriad Pro Bold"/>
              </a:rPr>
              <a:t>150-h</a:t>
            </a:r>
            <a:endParaRPr lang="en-US" b="1" dirty="0">
              <a:latin typeface="Myriad Pro Bold"/>
              <a:cs typeface="Myriad Pro Bold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3450" y="4257848"/>
            <a:ext cx="641349" cy="365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86822" y="4229100"/>
            <a:ext cx="102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yriad Pro Bold"/>
                <a:cs typeface="Myriad Pro Bold"/>
              </a:rPr>
              <a:t>126-h</a:t>
            </a:r>
            <a:endParaRPr lang="en-US" b="1" dirty="0">
              <a:latin typeface="Myriad Pro Bold"/>
              <a:cs typeface="Myriad Pro Bold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04" y="3501226"/>
            <a:ext cx="3490059" cy="31416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9" y="3505200"/>
            <a:ext cx="3494417" cy="314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62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66" y="1339107"/>
            <a:ext cx="4072498" cy="315844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04" y="1335590"/>
            <a:ext cx="4072499" cy="316548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02228" y="1175777"/>
            <a:ext cx="99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yriad Pro Bold"/>
                <a:cs typeface="Myriad Pro Bold"/>
              </a:rPr>
              <a:t>250</a:t>
            </a:r>
            <a:endParaRPr lang="en-US" dirty="0">
              <a:latin typeface="Myriad Pro Bold"/>
              <a:cs typeface="Myriad Pro Bold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9135" y="3027033"/>
            <a:ext cx="99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yriad Pro Bold"/>
                <a:cs typeface="Myriad Pro Bold"/>
              </a:rPr>
              <a:t>1</a:t>
            </a:r>
            <a:r>
              <a:rPr lang="en-US" dirty="0" smtClean="0">
                <a:latin typeface="Myriad Pro Bold"/>
                <a:cs typeface="Myriad Pro Bold"/>
              </a:rPr>
              <a:t>00</a:t>
            </a:r>
            <a:endParaRPr lang="en-US" dirty="0">
              <a:latin typeface="Myriad Pro Bold"/>
              <a:cs typeface="Myriad Pro Bold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3380" y="3636959"/>
            <a:ext cx="99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yriad Pro Bold"/>
                <a:cs typeface="Myriad Pro Bold"/>
              </a:rPr>
              <a:t>50</a:t>
            </a:r>
            <a:endParaRPr lang="en-US" dirty="0">
              <a:latin typeface="Myriad Pro Bold"/>
              <a:cs typeface="Myriad Pro Bold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9856" y="4152395"/>
            <a:ext cx="991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yriad Pro Bold"/>
                <a:cs typeface="Myriad Pro Bold"/>
              </a:rPr>
              <a:t> </a:t>
            </a:r>
            <a:r>
              <a:rPr lang="en-US" sz="2400" dirty="0" smtClean="0">
                <a:latin typeface="Myriad Pro Bold"/>
                <a:cs typeface="Myriad Pro Bold"/>
              </a:rPr>
              <a:t>    </a:t>
            </a:r>
            <a:r>
              <a:rPr lang="en-US" dirty="0" smtClean="0">
                <a:latin typeface="Myriad Pro Bold"/>
                <a:cs typeface="Myriad Pro Bold"/>
              </a:rPr>
              <a:t>0</a:t>
            </a:r>
            <a:endParaRPr lang="en-US" dirty="0">
              <a:latin typeface="Myriad Pro Bold"/>
              <a:cs typeface="Myriad Pro Bold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89510" y="221670"/>
            <a:ext cx="77752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cs typeface="Myriad Pro Bold"/>
              </a:rPr>
              <a:t>RMSE of </a:t>
            </a:r>
            <a:r>
              <a:rPr lang="en-US" sz="3200" b="1" dirty="0" err="1" smtClean="0">
                <a:cs typeface="Myriad Pro Bold"/>
              </a:rPr>
              <a:t>Geopotential</a:t>
            </a:r>
            <a:r>
              <a:rPr lang="en-US" sz="3200" b="1" dirty="0" smtClean="0">
                <a:cs typeface="Myriad Pro Bold"/>
              </a:rPr>
              <a:t> Heights (m) Verifying </a:t>
            </a:r>
          </a:p>
          <a:p>
            <a:pPr algn="ctr"/>
            <a:r>
              <a:rPr lang="en-US" sz="3200" b="1" dirty="0" smtClean="0">
                <a:cs typeface="Myriad Pro Bold"/>
              </a:rPr>
              <a:t>1200 UTC 27 January 2015</a:t>
            </a:r>
            <a:endParaRPr lang="en-US" sz="3200" b="1" dirty="0">
              <a:cs typeface="Myriad Pro Bold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9202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222</a:t>
            </a:r>
          </a:p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01/18</a:t>
            </a:r>
            <a:endParaRPr lang="en-US" sz="1400" dirty="0">
              <a:latin typeface="Myriad Pro Bold"/>
              <a:cs typeface="Myriad Pro Bold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61694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168</a:t>
            </a:r>
          </a:p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01/20</a:t>
            </a:r>
            <a:endParaRPr lang="en-US" sz="1400" dirty="0">
              <a:latin typeface="Myriad Pro Bold"/>
              <a:cs typeface="Myriad Pro Bold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75352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120</a:t>
            </a:r>
          </a:p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01/22</a:t>
            </a:r>
            <a:endParaRPr lang="en-US" sz="1400" dirty="0">
              <a:latin typeface="Myriad Pro Bold"/>
              <a:cs typeface="Myriad Pro Bold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074506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72</a:t>
            </a:r>
          </a:p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01/24</a:t>
            </a:r>
            <a:endParaRPr lang="en-US" sz="1400" dirty="0">
              <a:latin typeface="Myriad Pro Bold"/>
              <a:cs typeface="Myriad Pro Bold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00306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24</a:t>
            </a:r>
          </a:p>
          <a:p>
            <a:pPr algn="ctr"/>
            <a:r>
              <a:rPr lang="en-US" sz="1400" dirty="0">
                <a:latin typeface="Myriad Pro Bold"/>
                <a:cs typeface="Myriad Pro Bold"/>
              </a:rPr>
              <a:t>0</a:t>
            </a:r>
            <a:r>
              <a:rPr lang="en-US" sz="1400" dirty="0" smtClean="0">
                <a:latin typeface="Myriad Pro Bold"/>
                <a:cs typeface="Myriad Pro Bold"/>
              </a:rPr>
              <a:t>1/26</a:t>
            </a:r>
            <a:endParaRPr lang="en-US" sz="1400" dirty="0">
              <a:latin typeface="Myriad Pro Bold"/>
              <a:cs typeface="Myriad Pro Bold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139040" y="4970794"/>
            <a:ext cx="3236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cs typeface="Myriad Pro Bold"/>
              </a:rPr>
              <a:t>Forecast Hour (h)</a:t>
            </a:r>
            <a:endParaRPr lang="en-US" sz="2400" b="1" dirty="0">
              <a:cs typeface="Myriad Pro Bold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62248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222</a:t>
            </a:r>
          </a:p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01/18</a:t>
            </a:r>
            <a:endParaRPr lang="en-US" sz="1400" dirty="0">
              <a:latin typeface="Myriad Pro Bold"/>
              <a:cs typeface="Myriad Pro Bold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684728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168</a:t>
            </a:r>
          </a:p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01/20</a:t>
            </a:r>
            <a:endParaRPr lang="en-US" sz="1400" dirty="0">
              <a:latin typeface="Myriad Pro Bold"/>
              <a:cs typeface="Myriad Pro Bold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84581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120</a:t>
            </a:r>
          </a:p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01/22</a:t>
            </a:r>
            <a:endParaRPr lang="en-US" sz="1400" dirty="0">
              <a:latin typeface="Myriad Pro Bold"/>
              <a:cs typeface="Myriad Pro Bold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283735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72</a:t>
            </a:r>
          </a:p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01/24</a:t>
            </a:r>
            <a:endParaRPr lang="en-US" sz="1400" dirty="0">
              <a:latin typeface="Myriad Pro Bold"/>
              <a:cs typeface="Myriad Pro Bold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109535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24</a:t>
            </a:r>
          </a:p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01/26</a:t>
            </a:r>
            <a:endParaRPr lang="en-US" sz="1400" dirty="0">
              <a:latin typeface="Myriad Pro Bold"/>
              <a:cs typeface="Myriad Pro Bold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3125139" y="1348684"/>
            <a:ext cx="0" cy="3111984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88369" y="5722180"/>
            <a:ext cx="8459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96-h: GEFS Forecasts improve after ridge amplification begins in the eastern N. Pacific (1800 UTC 23 Jan.)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7311345" y="1389090"/>
            <a:ext cx="0" cy="3111984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737138" y="1322495"/>
            <a:ext cx="119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5</a:t>
            </a:r>
            <a:r>
              <a:rPr lang="en-US" sz="2000" b="1" dirty="0" smtClean="0"/>
              <a:t>00 </a:t>
            </a:r>
            <a:r>
              <a:rPr lang="en-US" sz="2000" b="1" dirty="0" err="1" smtClean="0"/>
              <a:t>hPa</a:t>
            </a:r>
            <a:endParaRPr lang="en-US" sz="20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4898490" y="1322495"/>
            <a:ext cx="119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1000 </a:t>
            </a:r>
            <a:r>
              <a:rPr lang="en-US" sz="2000" b="1" dirty="0" err="1" smtClean="0"/>
              <a:t>hPa</a:t>
            </a:r>
            <a:endParaRPr lang="en-US" sz="2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98253" y="2406311"/>
            <a:ext cx="99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yriad Pro Bold"/>
                <a:cs typeface="Myriad Pro Bold"/>
              </a:rPr>
              <a:t>1</a:t>
            </a:r>
            <a:r>
              <a:rPr lang="en-US" dirty="0">
                <a:latin typeface="Myriad Pro Bold"/>
                <a:cs typeface="Myriad Pro Bold"/>
              </a:rPr>
              <a:t>5</a:t>
            </a:r>
            <a:r>
              <a:rPr lang="en-US" dirty="0" smtClean="0">
                <a:latin typeface="Myriad Pro Bold"/>
                <a:cs typeface="Myriad Pro Bold"/>
              </a:rPr>
              <a:t>0</a:t>
            </a:r>
            <a:endParaRPr lang="en-US" dirty="0">
              <a:latin typeface="Myriad Pro Bold"/>
              <a:cs typeface="Myriad Pro Bold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0389" y="1785052"/>
            <a:ext cx="99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yriad Pro Bold"/>
                <a:cs typeface="Myriad Pro Bold"/>
              </a:rPr>
              <a:t>2</a:t>
            </a:r>
            <a:r>
              <a:rPr lang="en-US" dirty="0" smtClean="0">
                <a:latin typeface="Myriad Pro Bold"/>
                <a:cs typeface="Myriad Pro Bold"/>
              </a:rPr>
              <a:t>00</a:t>
            </a:r>
            <a:endParaRPr lang="en-US" dirty="0">
              <a:latin typeface="Myriad Pro Bold"/>
              <a:cs typeface="Myriad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4007914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91" y="290199"/>
            <a:ext cx="4272135" cy="3089629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6" y="290199"/>
            <a:ext cx="4264798" cy="309763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437274" y="3496332"/>
            <a:ext cx="48083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cs typeface="Myriad Pro Bold"/>
              </a:rPr>
              <a:t>0000 UTC 26 Jan. 2015</a:t>
            </a:r>
          </a:p>
        </p:txBody>
      </p:sp>
      <p:pic>
        <p:nvPicPr>
          <p:cNvPr id="2" name="Picture 1" descr="dt_winds_26ja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6" y="3558092"/>
            <a:ext cx="4264798" cy="308876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618536" y="4276140"/>
            <a:ext cx="445490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Top Left: </a:t>
            </a:r>
            <a:r>
              <a:rPr lang="en-US" dirty="0" smtClean="0"/>
              <a:t>SLP, 1000–500 </a:t>
            </a:r>
            <a:r>
              <a:rPr lang="en-US" dirty="0" err="1" smtClean="0"/>
              <a:t>hPa</a:t>
            </a:r>
            <a:r>
              <a:rPr lang="en-US" dirty="0" smtClean="0"/>
              <a:t> Thickness, and the 250-hPa Jet</a:t>
            </a:r>
          </a:p>
          <a:p>
            <a:endParaRPr lang="en-US" sz="800" b="1" dirty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Top Right: </a:t>
            </a:r>
            <a:r>
              <a:rPr lang="en-US" dirty="0" smtClean="0">
                <a:solidFill>
                  <a:srgbClr val="000000"/>
                </a:solidFill>
              </a:rPr>
              <a:t>500 </a:t>
            </a:r>
            <a:r>
              <a:rPr lang="en-US" dirty="0" err="1" smtClean="0">
                <a:solidFill>
                  <a:srgbClr val="000000"/>
                </a:solidFill>
              </a:rPr>
              <a:t>hPa</a:t>
            </a:r>
            <a:r>
              <a:rPr lang="en-US" dirty="0" smtClean="0">
                <a:solidFill>
                  <a:srgbClr val="000000"/>
                </a:solidFill>
              </a:rPr>
              <a:t> Rel. </a:t>
            </a:r>
            <a:r>
              <a:rPr lang="en-US" dirty="0" err="1" smtClean="0">
                <a:solidFill>
                  <a:srgbClr val="000000"/>
                </a:solidFill>
              </a:rPr>
              <a:t>Vor</a:t>
            </a:r>
            <a:r>
              <a:rPr lang="en-US" dirty="0" smtClean="0">
                <a:solidFill>
                  <a:srgbClr val="000000"/>
                </a:solidFill>
              </a:rPr>
              <a:t>., Heights, Winds, Temperature, and Ascent</a:t>
            </a:r>
          </a:p>
          <a:p>
            <a:endParaRPr lang="en-US" sz="800" b="1" dirty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Bottom Left: </a:t>
            </a:r>
            <a:r>
              <a:rPr lang="en-US" dirty="0" smtClean="0"/>
              <a:t>DT </a:t>
            </a:r>
            <a:r>
              <a:rPr lang="en-US" dirty="0" smtClean="0">
                <a:solidFill>
                  <a:srgbClr val="000000"/>
                </a:solidFill>
              </a:rPr>
              <a:t>Theta (K; fill), Winds (</a:t>
            </a:r>
            <a:r>
              <a:rPr lang="en-US" dirty="0" err="1" smtClean="0">
                <a:solidFill>
                  <a:srgbClr val="000000"/>
                </a:solidFill>
              </a:rPr>
              <a:t>kts</a:t>
            </a:r>
            <a:r>
              <a:rPr lang="en-US" dirty="0" smtClean="0">
                <a:solidFill>
                  <a:srgbClr val="000000"/>
                </a:solidFill>
              </a:rPr>
              <a:t>; barbs), 925–850 </a:t>
            </a:r>
            <a:r>
              <a:rPr lang="en-US" dirty="0" err="1" smtClean="0">
                <a:solidFill>
                  <a:srgbClr val="000000"/>
                </a:solidFill>
              </a:rPr>
              <a:t>hPa</a:t>
            </a:r>
            <a:r>
              <a:rPr lang="en-US" dirty="0" smtClean="0">
                <a:solidFill>
                  <a:srgbClr val="000000"/>
                </a:solidFill>
              </a:rPr>
              <a:t> Rel. </a:t>
            </a:r>
            <a:r>
              <a:rPr lang="en-US" dirty="0" err="1" smtClean="0">
                <a:solidFill>
                  <a:srgbClr val="000000"/>
                </a:solidFill>
              </a:rPr>
              <a:t>Vor</a:t>
            </a:r>
            <a:r>
              <a:rPr lang="en-US" dirty="0" smtClean="0">
                <a:solidFill>
                  <a:srgbClr val="000000"/>
                </a:solidFill>
              </a:rPr>
              <a:t>. (10</a:t>
            </a:r>
            <a:r>
              <a:rPr lang="en-US" baseline="30000" dirty="0" smtClean="0">
                <a:solidFill>
                  <a:srgbClr val="000000"/>
                </a:solidFill>
              </a:rPr>
              <a:t>–5</a:t>
            </a:r>
            <a:r>
              <a:rPr lang="en-US" dirty="0" smtClean="0">
                <a:solidFill>
                  <a:srgbClr val="000000"/>
                </a:solidFill>
              </a:rPr>
              <a:t> s</a:t>
            </a:r>
            <a:r>
              <a:rPr lang="en-US" baseline="30000" dirty="0" smtClean="0">
                <a:solidFill>
                  <a:srgbClr val="000000"/>
                </a:solidFill>
              </a:rPr>
              <a:t>–1</a:t>
            </a:r>
            <a:r>
              <a:rPr lang="en-US" dirty="0" smtClean="0">
                <a:solidFill>
                  <a:srgbClr val="000000"/>
                </a:solidFill>
              </a:rPr>
              <a:t>;black)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9" name="Picture 8" descr="mslplege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77" y="3176894"/>
            <a:ext cx="3650575" cy="188823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10" name="Picture 9" descr="vortlegen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202" y="3160106"/>
            <a:ext cx="3975131" cy="205611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3" name="Picture 2" descr="DTlegen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2" y="6422498"/>
            <a:ext cx="4064734" cy="210245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1500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380" y="290199"/>
            <a:ext cx="4261557" cy="3089629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6" y="293028"/>
            <a:ext cx="4264798" cy="3091978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09" y="3558092"/>
            <a:ext cx="4263111" cy="308876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437274" y="3496332"/>
            <a:ext cx="48083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cs typeface="Myriad Pro Bold"/>
              </a:rPr>
              <a:t>0000 UTC 27 Jan. 2015</a:t>
            </a:r>
          </a:p>
        </p:txBody>
      </p:sp>
      <p:pic>
        <p:nvPicPr>
          <p:cNvPr id="13" name="Picture 12" descr="mslplege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77" y="3176894"/>
            <a:ext cx="3650575" cy="188823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14" name="Picture 13" descr="vortlegen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202" y="3160106"/>
            <a:ext cx="3975131" cy="205611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15" name="Picture 14" descr="DTlegen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2" y="6422498"/>
            <a:ext cx="4064734" cy="210245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4618536" y="4276140"/>
            <a:ext cx="445490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Top Left: </a:t>
            </a:r>
            <a:r>
              <a:rPr lang="en-US" dirty="0" smtClean="0"/>
              <a:t>SLP, 1000–500 </a:t>
            </a:r>
            <a:r>
              <a:rPr lang="en-US" dirty="0" err="1" smtClean="0"/>
              <a:t>hPa</a:t>
            </a:r>
            <a:r>
              <a:rPr lang="en-US" dirty="0" smtClean="0"/>
              <a:t> Thickness, and the 250-hPa Jet</a:t>
            </a:r>
          </a:p>
          <a:p>
            <a:endParaRPr lang="en-US" sz="800" b="1" dirty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Top Right: </a:t>
            </a:r>
            <a:r>
              <a:rPr lang="en-US" dirty="0" smtClean="0">
                <a:solidFill>
                  <a:srgbClr val="000000"/>
                </a:solidFill>
              </a:rPr>
              <a:t>500 </a:t>
            </a:r>
            <a:r>
              <a:rPr lang="en-US" dirty="0" err="1" smtClean="0">
                <a:solidFill>
                  <a:srgbClr val="000000"/>
                </a:solidFill>
              </a:rPr>
              <a:t>hPa</a:t>
            </a:r>
            <a:r>
              <a:rPr lang="en-US" dirty="0" smtClean="0">
                <a:solidFill>
                  <a:srgbClr val="000000"/>
                </a:solidFill>
              </a:rPr>
              <a:t> Rel. </a:t>
            </a:r>
            <a:r>
              <a:rPr lang="en-US" dirty="0" err="1" smtClean="0">
                <a:solidFill>
                  <a:srgbClr val="000000"/>
                </a:solidFill>
              </a:rPr>
              <a:t>Vor</a:t>
            </a:r>
            <a:r>
              <a:rPr lang="en-US" dirty="0" smtClean="0">
                <a:solidFill>
                  <a:srgbClr val="000000"/>
                </a:solidFill>
              </a:rPr>
              <a:t>., Heights, Winds, Temperature, and Ascent</a:t>
            </a:r>
          </a:p>
          <a:p>
            <a:endParaRPr lang="en-US" sz="800" b="1" dirty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Bottom Left: </a:t>
            </a:r>
            <a:r>
              <a:rPr lang="en-US" dirty="0" smtClean="0"/>
              <a:t>DT </a:t>
            </a:r>
            <a:r>
              <a:rPr lang="en-US" dirty="0" smtClean="0">
                <a:solidFill>
                  <a:srgbClr val="000000"/>
                </a:solidFill>
              </a:rPr>
              <a:t>Theta (K; fill), Winds (</a:t>
            </a:r>
            <a:r>
              <a:rPr lang="en-US" dirty="0" err="1" smtClean="0">
                <a:solidFill>
                  <a:srgbClr val="000000"/>
                </a:solidFill>
              </a:rPr>
              <a:t>kts</a:t>
            </a:r>
            <a:r>
              <a:rPr lang="en-US" dirty="0" smtClean="0">
                <a:solidFill>
                  <a:srgbClr val="000000"/>
                </a:solidFill>
              </a:rPr>
              <a:t>; barbs), 925–850 </a:t>
            </a:r>
            <a:r>
              <a:rPr lang="en-US" dirty="0" err="1" smtClean="0">
                <a:solidFill>
                  <a:srgbClr val="000000"/>
                </a:solidFill>
              </a:rPr>
              <a:t>hPa</a:t>
            </a:r>
            <a:r>
              <a:rPr lang="en-US" dirty="0" smtClean="0">
                <a:solidFill>
                  <a:srgbClr val="000000"/>
                </a:solidFill>
              </a:rPr>
              <a:t> Rel. </a:t>
            </a:r>
            <a:r>
              <a:rPr lang="en-US" dirty="0" err="1" smtClean="0">
                <a:solidFill>
                  <a:srgbClr val="000000"/>
                </a:solidFill>
              </a:rPr>
              <a:t>Vor</a:t>
            </a:r>
            <a:r>
              <a:rPr lang="en-US" dirty="0" smtClean="0">
                <a:solidFill>
                  <a:srgbClr val="000000"/>
                </a:solidFill>
              </a:rPr>
              <a:t>. (10</a:t>
            </a:r>
            <a:r>
              <a:rPr lang="en-US" baseline="30000" dirty="0" smtClean="0">
                <a:solidFill>
                  <a:srgbClr val="000000"/>
                </a:solidFill>
              </a:rPr>
              <a:t>–5</a:t>
            </a:r>
            <a:r>
              <a:rPr lang="en-US" dirty="0" smtClean="0">
                <a:solidFill>
                  <a:srgbClr val="000000"/>
                </a:solidFill>
              </a:rPr>
              <a:t> s</a:t>
            </a:r>
            <a:r>
              <a:rPr lang="en-US" baseline="30000" dirty="0" smtClean="0">
                <a:solidFill>
                  <a:srgbClr val="000000"/>
                </a:solidFill>
              </a:rPr>
              <a:t>–1</a:t>
            </a:r>
            <a:r>
              <a:rPr lang="en-US" dirty="0" smtClean="0">
                <a:solidFill>
                  <a:srgbClr val="000000"/>
                </a:solidFill>
              </a:rPr>
              <a:t>;black)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212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60" y="1528850"/>
            <a:ext cx="4265996" cy="3089629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6" y="1523223"/>
            <a:ext cx="4264798" cy="308555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4308" y="5296202"/>
            <a:ext cx="4658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Jet (</a:t>
            </a:r>
            <a:r>
              <a:rPr lang="en-US" sz="2000" b="1" dirty="0" err="1" smtClean="0"/>
              <a:t>ms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blue fill)</a:t>
            </a:r>
            <a:endParaRPr lang="en-US" sz="800" b="1" dirty="0" smtClean="0"/>
          </a:p>
          <a:p>
            <a:r>
              <a:rPr lang="en-US" sz="2000" b="1" dirty="0" smtClean="0"/>
              <a:t>600–400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Ascent (</a:t>
            </a:r>
            <a:r>
              <a:rPr lang="en-US" sz="2000" b="1" dirty="0" err="1" smtClean="0"/>
              <a:t>dPa</a:t>
            </a:r>
            <a:r>
              <a:rPr lang="en-US" sz="2000" b="1" dirty="0" smtClean="0"/>
              <a:t>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red)</a:t>
            </a:r>
            <a:endParaRPr lang="en-US" sz="800" b="1" dirty="0" smtClean="0"/>
          </a:p>
          <a:p>
            <a:r>
              <a:rPr lang="en-US" sz="2000" b="1" dirty="0" smtClean="0"/>
              <a:t>300–200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PV/</a:t>
            </a:r>
            <a:r>
              <a:rPr lang="en-US" sz="2000" b="1" dirty="0" err="1"/>
              <a:t>I</a:t>
            </a:r>
            <a:r>
              <a:rPr lang="en-US" sz="2000" b="1" dirty="0" err="1" smtClean="0"/>
              <a:t>rr</a:t>
            </a:r>
            <a:r>
              <a:rPr lang="en-US" sz="2000" b="1" dirty="0" smtClean="0"/>
              <a:t>. Wind (gray/vectors)</a:t>
            </a:r>
            <a:endParaRPr lang="en-US" sz="800" b="1" dirty="0"/>
          </a:p>
          <a:p>
            <a:r>
              <a:rPr lang="en-US" sz="2000" b="1" dirty="0" smtClean="0"/>
              <a:t>PW (mm; gray fill)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89510" y="154120"/>
            <a:ext cx="7775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cs typeface="Myriad Pro Bold"/>
              </a:rPr>
              <a:t>Synoptic Evolution – January 2015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208" y="889581"/>
            <a:ext cx="7775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cs typeface="Myriad Pro Bold"/>
              </a:rPr>
              <a:t>1200 UTC 27 Jan. 2015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98117" y="5289860"/>
            <a:ext cx="4445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black)</a:t>
            </a:r>
            <a:endParaRPr lang="en-US" sz="800" b="1" dirty="0" smtClean="0"/>
          </a:p>
          <a:p>
            <a:r>
              <a:rPr lang="en-US" sz="2000" b="1" dirty="0" smtClean="0"/>
              <a:t>700–500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Ascent (</a:t>
            </a:r>
            <a:r>
              <a:rPr lang="en-US" sz="2000" b="1" dirty="0" err="1" smtClean="0"/>
              <a:t>dPa</a:t>
            </a:r>
            <a:r>
              <a:rPr lang="en-US" sz="2000" b="1" dirty="0" smtClean="0"/>
              <a:t>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red)</a:t>
            </a:r>
            <a:r>
              <a:rPr lang="en-US" sz="2000" b="1" baseline="30000" dirty="0" smtClean="0"/>
              <a:t> </a:t>
            </a:r>
            <a:endParaRPr lang="en-US" sz="800" b="1" dirty="0" smtClean="0"/>
          </a:p>
          <a:p>
            <a:r>
              <a:rPr lang="en-US" sz="2000" b="1" dirty="0" smtClean="0"/>
              <a:t>900–800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Irr</a:t>
            </a:r>
            <a:r>
              <a:rPr lang="en-US" sz="2000" b="1" dirty="0" smtClean="0"/>
              <a:t>. </a:t>
            </a:r>
            <a:r>
              <a:rPr lang="en-US" sz="2000" b="1" dirty="0"/>
              <a:t>W</a:t>
            </a:r>
            <a:r>
              <a:rPr lang="en-US" sz="2000" b="1" dirty="0" smtClean="0"/>
              <a:t>ind (vectors)</a:t>
            </a:r>
            <a:endParaRPr lang="en-US" sz="800" b="1" dirty="0"/>
          </a:p>
          <a:p>
            <a:r>
              <a:rPr lang="en-US" sz="2000" b="1" dirty="0" smtClean="0"/>
              <a:t>850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Theta (K; fill)</a:t>
            </a:r>
          </a:p>
          <a:p>
            <a:endParaRPr lang="en-US" sz="800" b="1" dirty="0"/>
          </a:p>
        </p:txBody>
      </p:sp>
      <p:pic>
        <p:nvPicPr>
          <p:cNvPr id="13" name="Picture 12" descr="mslplege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8" y="4715273"/>
            <a:ext cx="4247444" cy="219696"/>
          </a:xfrm>
          <a:prstGeom prst="rect">
            <a:avLst/>
          </a:prstGeom>
        </p:spPr>
      </p:pic>
      <p:pic>
        <p:nvPicPr>
          <p:cNvPr id="2" name="Picture 1" descr="precipwaterlege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6" y="4971266"/>
            <a:ext cx="2354067" cy="252950"/>
          </a:xfrm>
          <a:prstGeom prst="rect">
            <a:avLst/>
          </a:prstGeom>
        </p:spPr>
      </p:pic>
      <p:pic>
        <p:nvPicPr>
          <p:cNvPr id="3" name="Picture 2" descr="thetalegen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72" y="4707963"/>
            <a:ext cx="4303700" cy="23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92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6633" y="673641"/>
            <a:ext cx="6890371" cy="5758684"/>
            <a:chOff x="270795" y="309458"/>
            <a:chExt cx="7600003" cy="63517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4463" y="321617"/>
              <a:ext cx="3696335" cy="3072579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07" y="324456"/>
              <a:ext cx="3689899" cy="3074918"/>
            </a:xfrm>
            <a:prstGeom prst="rect">
              <a:avLst/>
            </a:prstGeom>
            <a:ln w="38100" cmpd="sng">
              <a:solidFill>
                <a:srgbClr val="000000"/>
              </a:solidFill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08" y="3589505"/>
              <a:ext cx="3689902" cy="3071718"/>
            </a:xfrm>
            <a:prstGeom prst="rect">
              <a:avLst/>
            </a:prstGeom>
            <a:ln w="38100" cmpd="sng">
              <a:solidFill>
                <a:srgbClr val="000000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270795" y="317923"/>
              <a:ext cx="2373022" cy="373421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0000 UTC 27 Jan. 2015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74464" y="309458"/>
              <a:ext cx="2364439" cy="373421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0600 UTC 27 Jan. 2015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5506" y="3589505"/>
              <a:ext cx="3685293" cy="3071718"/>
            </a:xfrm>
            <a:prstGeom prst="rect">
              <a:avLst/>
            </a:prstGeom>
            <a:ln w="38100" cmpd="sng">
              <a:solidFill>
                <a:srgbClr val="000000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279378" y="3572306"/>
              <a:ext cx="2364439" cy="373421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1200 UTC 27 Jan. 2015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61993" y="3577433"/>
              <a:ext cx="2364439" cy="373421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1800 UTC 27 Jan. 2015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33447" y="88"/>
            <a:ext cx="8774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Sub-Synoptic Scale Evolution – 27 Jan 2015</a:t>
            </a:r>
            <a:endParaRPr lang="en-US" sz="3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174676" y="2132998"/>
            <a:ext cx="18882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Jet</a:t>
            </a:r>
          </a:p>
          <a:p>
            <a:r>
              <a:rPr lang="en-US" sz="2000" b="1" dirty="0" smtClean="0"/>
              <a:t>(</a:t>
            </a:r>
            <a:r>
              <a:rPr lang="en-US" sz="2000" b="1" dirty="0" err="1" smtClean="0"/>
              <a:t>ms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</a:t>
            </a:r>
          </a:p>
          <a:p>
            <a:endParaRPr lang="en-US" sz="2000" b="1" dirty="0"/>
          </a:p>
          <a:p>
            <a:r>
              <a:rPr lang="en-US" sz="2000" b="1" dirty="0" smtClean="0"/>
              <a:t>1000–500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Thickness (dam; dashed)</a:t>
            </a:r>
          </a:p>
          <a:p>
            <a:endParaRPr lang="en-US" sz="2000" b="1" dirty="0"/>
          </a:p>
          <a:p>
            <a:r>
              <a:rPr lang="en-US" sz="2000" b="1" dirty="0" smtClean="0"/>
              <a:t>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black)</a:t>
            </a:r>
            <a:endParaRPr lang="en-US" sz="2000" b="1" dirty="0"/>
          </a:p>
        </p:txBody>
      </p:sp>
      <p:pic>
        <p:nvPicPr>
          <p:cNvPr id="14" name="Picture 13" descr="mslplegen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7" y="6517006"/>
            <a:ext cx="5958633" cy="3082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6300" y="2266950"/>
            <a:ext cx="895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Bell MT"/>
                <a:cs typeface="Bell MT"/>
              </a:rPr>
              <a:t>L</a:t>
            </a:r>
            <a:r>
              <a:rPr lang="en-US" sz="1200" b="1" baseline="-25000" dirty="0" smtClean="0">
                <a:solidFill>
                  <a:srgbClr val="FF0000"/>
                </a:solidFill>
                <a:latin typeface="Bell MT"/>
                <a:cs typeface="Bell MT"/>
              </a:rPr>
              <a:t>996</a:t>
            </a:r>
            <a:endParaRPr lang="en-US" sz="1200" b="1" baseline="-25000" dirty="0">
              <a:solidFill>
                <a:srgbClr val="FF0000"/>
              </a:solidFill>
              <a:latin typeface="Bell MT"/>
              <a:cs typeface="Bell M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16175" y="4819650"/>
            <a:ext cx="895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Bell MT"/>
                <a:cs typeface="Bell MT"/>
              </a:rPr>
              <a:t>L</a:t>
            </a:r>
            <a:r>
              <a:rPr lang="en-US" sz="1200" b="1" baseline="-25000" dirty="0" smtClean="0">
                <a:solidFill>
                  <a:srgbClr val="FF0000"/>
                </a:solidFill>
                <a:latin typeface="Bell MT"/>
                <a:cs typeface="Bell MT"/>
              </a:rPr>
              <a:t>982</a:t>
            </a:r>
            <a:endParaRPr lang="en-US" sz="1200" b="1" baseline="-25000" dirty="0">
              <a:solidFill>
                <a:srgbClr val="FF0000"/>
              </a:solidFill>
              <a:latin typeface="Bell MT"/>
              <a:cs typeface="Bell M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30571" y="2036117"/>
            <a:ext cx="895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Bell MT"/>
                <a:cs typeface="Bell MT"/>
              </a:rPr>
              <a:t>L</a:t>
            </a:r>
            <a:r>
              <a:rPr lang="en-US" sz="1200" b="1" baseline="-25000" dirty="0" smtClean="0">
                <a:solidFill>
                  <a:srgbClr val="FF0000"/>
                </a:solidFill>
                <a:latin typeface="Bell MT"/>
                <a:cs typeface="Bell MT"/>
              </a:rPr>
              <a:t>984</a:t>
            </a:r>
            <a:endParaRPr lang="en-US" sz="1200" b="1" baseline="-25000" dirty="0">
              <a:solidFill>
                <a:srgbClr val="FF0000"/>
              </a:solidFill>
              <a:latin typeface="Bell MT"/>
              <a:cs typeface="Bell M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32515" y="4622158"/>
            <a:ext cx="895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Bell MT"/>
                <a:cs typeface="Bell MT"/>
              </a:rPr>
              <a:t>L</a:t>
            </a:r>
            <a:r>
              <a:rPr lang="en-US" sz="1200" b="1" baseline="-25000" dirty="0" smtClean="0">
                <a:solidFill>
                  <a:srgbClr val="FF0000"/>
                </a:solidFill>
                <a:latin typeface="Bell MT"/>
                <a:cs typeface="Bell MT"/>
              </a:rPr>
              <a:t>982</a:t>
            </a:r>
            <a:endParaRPr lang="en-US" sz="1200" b="1" baseline="-25000" dirty="0">
              <a:solidFill>
                <a:srgbClr val="FF0000"/>
              </a:solidFill>
              <a:latin typeface="Bell MT"/>
              <a:cs typeface="Bell MT"/>
            </a:endParaRPr>
          </a:p>
        </p:txBody>
      </p:sp>
    </p:spTree>
    <p:extLst>
      <p:ext uri="{BB962C8B-B14F-4D97-AF65-F5344CB8AC3E}">
        <p14:creationId xmlns:p14="http://schemas.microsoft.com/office/powerpoint/2010/main" val="219951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2117</Words>
  <Application>Microsoft Macintosh PowerPoint</Application>
  <PresentationFormat>On-screen Show (4:3)</PresentationFormat>
  <Paragraphs>394</Paragraphs>
  <Slides>52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Albany-SUNY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Winters</dc:creator>
  <cp:lastModifiedBy>Andrew Winters</cp:lastModifiedBy>
  <cp:revision>95</cp:revision>
  <dcterms:created xsi:type="dcterms:W3CDTF">2015-11-30T14:41:42Z</dcterms:created>
  <dcterms:modified xsi:type="dcterms:W3CDTF">2015-12-10T17:55:46Z</dcterms:modified>
</cp:coreProperties>
</file>