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73" autoAdjust="0"/>
  </p:normalViewPr>
  <p:slideViewPr>
    <p:cSldViewPr snapToGrid="0">
      <p:cViewPr>
        <p:scale>
          <a:sx n="100" d="100"/>
          <a:sy n="100" d="100"/>
        </p:scale>
        <p:origin x="-175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200" d="100"/>
          <a:sy n="200" d="100"/>
        </p:scale>
        <p:origin x="352" y="40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31ADB-5320-4C94-89AD-E21DD0304985}" type="datetimeFigureOut">
              <a:rPr lang="en-US" smtClean="0"/>
              <a:t>7/8/16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0D523-6D48-4DB2-A036-E2176E434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8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en-US" dirty="0" smtClean="0"/>
              <a:t>Top priorities/activities for FY 16: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Conduct composite analyses of extreme temperature and precipitation events based upon the projection of antecedent environments onto the North Pacific Jet phase diagram.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Perform an evaluation of operational NCEP 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GFS/GEFS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week two forecast skill for the extreme events with an emphasis on the 8–10 day time range. </a:t>
            </a:r>
            <a:endParaRPr lang="en-US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Continue work on transitioning the North Pacific Jet phase diagram into operations and begin development of other potential forecast products.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Most significant issue or coordination need: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Technical discussions with personnel at NCEP-WPC that will permit a seamless transition of potential products into the operational and computational infrastructure at NCEP-WPC.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D523-6D48-4DB2-A036-E2176E434F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6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5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0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7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7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6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F903-7C6D-4016-87D9-C3EEEF42E4C6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A5E5-D5BB-4622-8640-8825184AE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3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724" y="76022"/>
            <a:ext cx="8067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8288" indent="-1538288"/>
            <a:r>
              <a:rPr lang="en-US" b="1" dirty="0" smtClean="0"/>
              <a:t>Title of Project: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An Investigation of the Skill of Week Two Extreme Temperature and Precipitation Forecasts at the NCEP-WPC</a:t>
            </a:r>
          </a:p>
          <a:p>
            <a:r>
              <a:rPr lang="en-US" b="1" dirty="0" smtClean="0"/>
              <a:t>PIs:  </a:t>
            </a:r>
            <a:r>
              <a:rPr lang="en-US" b="1" dirty="0" smtClean="0">
                <a:solidFill>
                  <a:srgbClr val="FF0000"/>
                </a:solidFill>
              </a:rPr>
              <a:t>Lance F. </a:t>
            </a:r>
            <a:r>
              <a:rPr lang="en-US" b="1" dirty="0" err="1" smtClean="0">
                <a:solidFill>
                  <a:srgbClr val="FF0000"/>
                </a:solidFill>
              </a:rPr>
              <a:t>Bosart</a:t>
            </a:r>
            <a:r>
              <a:rPr lang="en-US" b="1" dirty="0" smtClean="0">
                <a:solidFill>
                  <a:srgbClr val="FF0000"/>
                </a:solidFill>
              </a:rPr>
              <a:t> and Daniel Keyser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800" y="1099543"/>
            <a:ext cx="35052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Key </a:t>
            </a:r>
            <a:r>
              <a:rPr lang="en-US" b="1" u="sng" dirty="0"/>
              <a:t>scientific </a:t>
            </a:r>
            <a:r>
              <a:rPr lang="en-US" b="1" u="sng" dirty="0" smtClean="0"/>
              <a:t>accomplishments </a:t>
            </a:r>
          </a:p>
          <a:p>
            <a:r>
              <a:rPr lang="en-US" b="1" u="sng" dirty="0" smtClean="0"/>
              <a:t>to date: </a:t>
            </a:r>
          </a:p>
          <a:p>
            <a:endParaRPr lang="en-US" sz="200" b="1" u="sng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Developed methodology to identify extreme temperature and precipitation events and to cluster them by geographic region (Figs. 1a,b).</a:t>
            </a:r>
          </a:p>
          <a:p>
            <a:pPr lvl="0"/>
            <a:endParaRPr lang="en-US" sz="800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Employed the two leading modes of 250-hPa zonal wind variability to develop a N. Pacific Jet phase diagram and to identify antecedent environments conducive to the production of extreme events (Figs. 1c</a:t>
            </a:r>
            <a:r>
              <a:rPr lang="en-US" sz="1400" b="1" dirty="0">
                <a:solidFill>
                  <a:srgbClr val="FF0000"/>
                </a:solidFill>
              </a:rPr>
              <a:t>,</a:t>
            </a:r>
            <a:r>
              <a:rPr lang="en-US" sz="1400" b="1" dirty="0" smtClean="0">
                <a:solidFill>
                  <a:srgbClr val="FF0000"/>
                </a:solidFill>
              </a:rPr>
              <a:t>d,e).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Initiated efforts with WPC personnel to transition the N. Pacific Jet phase diagram into operations as a tool to characterize the upper-tropospheric flow pattern in the N. Pacific (Fig. </a:t>
            </a:r>
            <a:r>
              <a:rPr lang="en-US" sz="1400" b="1" dirty="0" smtClean="0">
                <a:solidFill>
                  <a:srgbClr val="FF0000"/>
                </a:solidFill>
              </a:rPr>
              <a:t>1f)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" y="5252331"/>
            <a:ext cx="352679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Significance:</a:t>
            </a:r>
            <a:r>
              <a:rPr lang="en-US" b="1" dirty="0" smtClean="0"/>
              <a:t> </a:t>
            </a:r>
          </a:p>
          <a:p>
            <a:endParaRPr lang="en-US" sz="200" b="1" dirty="0" smtClean="0"/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Provide </a:t>
            </a: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forecasters with a “first alert” to the possibility of the occurrence of </a:t>
            </a:r>
            <a:r>
              <a:rPr lang="en-US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extreme events </a:t>
            </a: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during week two on the basis of current conditions and model forecasts.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1"/>
            <a:ext cx="761999" cy="761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5638800"/>
            <a:ext cx="5448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000000"/>
                </a:solidFill>
              </a:rPr>
              <a:t>Figure 1: (a) Number of </a:t>
            </a:r>
            <a:r>
              <a:rPr lang="en-US" sz="1000" b="1" i="1" dirty="0">
                <a:solidFill>
                  <a:srgbClr val="000000"/>
                </a:solidFill>
              </a:rPr>
              <a:t>e</a:t>
            </a:r>
            <a:r>
              <a:rPr lang="en-US" sz="1000" b="1" i="1" dirty="0" smtClean="0">
                <a:solidFill>
                  <a:srgbClr val="000000"/>
                </a:solidFill>
              </a:rPr>
              <a:t>xtreme </a:t>
            </a:r>
            <a:r>
              <a:rPr lang="en-US" sz="1000" b="1" i="1" dirty="0">
                <a:solidFill>
                  <a:srgbClr val="000000"/>
                </a:solidFill>
              </a:rPr>
              <a:t>w</a:t>
            </a:r>
            <a:r>
              <a:rPr lang="en-US" sz="1000" b="1" i="1" dirty="0" smtClean="0">
                <a:solidFill>
                  <a:srgbClr val="000000"/>
                </a:solidFill>
              </a:rPr>
              <a:t>arm events east of the Rockies binned by </a:t>
            </a:r>
            <a:r>
              <a:rPr lang="en-US" sz="1000" b="1" i="1" dirty="0">
                <a:solidFill>
                  <a:srgbClr val="000000"/>
                </a:solidFill>
              </a:rPr>
              <a:t>g</a:t>
            </a:r>
            <a:r>
              <a:rPr lang="en-US" sz="1000" b="1" i="1" dirty="0" smtClean="0">
                <a:solidFill>
                  <a:srgbClr val="000000"/>
                </a:solidFill>
              </a:rPr>
              <a:t>eographic region. (b) Event centroids for extreme warm events colored by geographic region. (c) First and (d) second EOFs of 250-hPa zonal wind in the N. Pacific during Sept.–May (shading) and the Sept.–May mean 250-hPa zonal wind (m s</a:t>
            </a:r>
            <a:r>
              <a:rPr lang="en-US" sz="1000" b="1" i="1" baseline="30000" dirty="0" smtClean="0">
                <a:solidFill>
                  <a:srgbClr val="000000"/>
                </a:solidFill>
              </a:rPr>
              <a:t>–1</a:t>
            </a:r>
            <a:r>
              <a:rPr lang="en-US" sz="1000" b="1" i="1" dirty="0" smtClean="0">
                <a:solidFill>
                  <a:srgbClr val="000000"/>
                </a:solidFill>
              </a:rPr>
              <a:t>; black contours). (e) N. Pacific Jet phase diagram with S. Plains/SE US extreme warm events (x’s) projected onto the EOFs in (c) and (d). (f) 9-day probabilistic forecast trajectory within the N. Pacific Jet phase diagram employing GEFS forecasts initialized at 0000 UTC 24 May </a:t>
            </a:r>
            <a:r>
              <a:rPr lang="en-US" sz="1000" b="1" i="1" dirty="0" smtClean="0">
                <a:solidFill>
                  <a:srgbClr val="000000"/>
                </a:solidFill>
              </a:rPr>
              <a:t>2016; </a:t>
            </a:r>
            <a:r>
              <a:rPr lang="en-US" sz="1000" b="1" i="1" dirty="0">
                <a:solidFill>
                  <a:srgbClr val="000000"/>
                </a:solidFill>
              </a:rPr>
              <a:t>p</a:t>
            </a:r>
            <a:r>
              <a:rPr lang="en-US" sz="1000" b="1" i="1" dirty="0" smtClean="0">
                <a:solidFill>
                  <a:srgbClr val="000000"/>
                </a:solidFill>
              </a:rPr>
              <a:t>robability </a:t>
            </a:r>
            <a:r>
              <a:rPr lang="en-US" sz="1000" b="1" i="1" dirty="0" smtClean="0">
                <a:solidFill>
                  <a:srgbClr val="000000"/>
                </a:solidFill>
              </a:rPr>
              <a:t>is shaded and the ensemble mean is denoted by the dotted black and white line.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02753"/>
              </p:ext>
            </p:extLst>
          </p:nvPr>
        </p:nvGraphicFramePr>
        <p:xfrm>
          <a:off x="3581400" y="1054100"/>
          <a:ext cx="2667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182"/>
                <a:gridCol w="96981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(a)   Extreme</a:t>
                      </a:r>
                      <a:r>
                        <a:rPr lang="en-US" sz="1500" baseline="0" dirty="0" smtClean="0"/>
                        <a:t> Warm Events </a:t>
                      </a:r>
                      <a:r>
                        <a:rPr lang="en-US" sz="1200" baseline="0" dirty="0" smtClean="0"/>
                        <a:t>(304)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Northern</a:t>
                      </a:r>
                      <a:r>
                        <a:rPr lang="en-US" sz="1600" b="1" baseline="0" dirty="0" smtClean="0">
                          <a:solidFill>
                            <a:srgbClr val="008000"/>
                          </a:solidFill>
                        </a:rPr>
                        <a:t> Plains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116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S. Plains/SE US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102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n w="635"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tx1">
                                <a:alpha val="75000"/>
                              </a:schemeClr>
                            </a:glow>
                          </a:effectLst>
                        </a:rPr>
                        <a:t>Eastern US</a:t>
                      </a:r>
                      <a:endParaRPr lang="en-US" sz="1600" b="1" dirty="0">
                        <a:ln w="635">
                          <a:noFill/>
                        </a:ln>
                        <a:solidFill>
                          <a:srgbClr val="FFFF00"/>
                        </a:solidFill>
                        <a:effectLst>
                          <a:glow rad="63500">
                            <a:schemeClr val="tx1">
                              <a:alpha val="75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86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38244"/>
            <a:ext cx="2666999" cy="1335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34729"/>
            <a:ext cx="2667000" cy="133877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00600" y="3710470"/>
            <a:ext cx="2971800" cy="163030"/>
            <a:chOff x="4876800" y="4114800"/>
            <a:chExt cx="2971800" cy="163030"/>
          </a:xfrm>
        </p:grpSpPr>
        <p:sp>
          <p:nvSpPr>
            <p:cNvPr id="8" name="Rectangle 7"/>
            <p:cNvSpPr/>
            <p:nvPr/>
          </p:nvSpPr>
          <p:spPr>
            <a:xfrm>
              <a:off x="4876800" y="4114800"/>
              <a:ext cx="2971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eoflegend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800"/>
              <a:ext cx="2971800" cy="16303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585632" y="2548467"/>
            <a:ext cx="381001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(c)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52632" y="2542117"/>
            <a:ext cx="406401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(d)</a:t>
            </a:r>
            <a:endParaRPr lang="en-US" sz="1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74" y="3873500"/>
            <a:ext cx="2268924" cy="18558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65332" y="3920067"/>
            <a:ext cx="406401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(f)</a:t>
            </a:r>
            <a:endParaRPr lang="en-US" sz="1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3886200"/>
            <a:ext cx="2336800" cy="18434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98332" y="3907367"/>
            <a:ext cx="406401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(e)</a:t>
            </a:r>
            <a:endParaRPr lang="en-US" sz="1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119033" y="3983567"/>
            <a:ext cx="2006600" cy="1591733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119033" y="3975100"/>
            <a:ext cx="1998134" cy="158750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07121" y="3955068"/>
            <a:ext cx="1822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>
                <a:solidFill>
                  <a:srgbClr val="FF0000"/>
                </a:solidFill>
              </a:rPr>
              <a:t>Poleward</a:t>
            </a:r>
            <a:r>
              <a:rPr lang="en-US" sz="1000" b="1" i="1" dirty="0" smtClean="0">
                <a:solidFill>
                  <a:srgbClr val="FF0000"/>
                </a:solidFill>
              </a:rPr>
              <a:t> Shift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3522" y="5333750"/>
            <a:ext cx="2098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>
                <a:solidFill>
                  <a:srgbClr val="008000"/>
                </a:solidFill>
              </a:rPr>
              <a:t>Equatorward</a:t>
            </a:r>
            <a:r>
              <a:rPr lang="en-US" sz="1000" b="1" i="1" dirty="0" smtClean="0">
                <a:solidFill>
                  <a:srgbClr val="008000"/>
                </a:solidFill>
              </a:rPr>
              <a:t> Shift</a:t>
            </a:r>
            <a:endParaRPr lang="en-US" sz="1000" b="1" i="1" dirty="0">
              <a:solidFill>
                <a:srgbClr val="008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5233750" y="4653776"/>
            <a:ext cx="1546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/>
              <a:t>Extension</a:t>
            </a:r>
            <a:endParaRPr lang="en-US" sz="1000" b="1" i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3422110" y="4685524"/>
            <a:ext cx="1546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0000FF"/>
                </a:solidFill>
              </a:rPr>
              <a:t>Retraction</a:t>
            </a:r>
            <a:endParaRPr lang="en-US" sz="1000" b="1" i="1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6171" y="3923319"/>
            <a:ext cx="182224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 err="1" smtClean="0">
                <a:solidFill>
                  <a:srgbClr val="000000"/>
                </a:solidFill>
              </a:rPr>
              <a:t>Poleward</a:t>
            </a:r>
            <a:r>
              <a:rPr lang="en-US" sz="800" b="1" i="1" dirty="0" smtClean="0">
                <a:solidFill>
                  <a:srgbClr val="000000"/>
                </a:solidFill>
              </a:rPr>
              <a:t> Shift</a:t>
            </a:r>
            <a:endParaRPr lang="en-US" sz="800" b="1" i="1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85272" y="5327401"/>
            <a:ext cx="2098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 err="1" smtClean="0"/>
              <a:t>Equatorward</a:t>
            </a:r>
            <a:r>
              <a:rPr lang="en-US" sz="800" b="1" i="1" dirty="0" smtClean="0"/>
              <a:t> Shift</a:t>
            </a:r>
            <a:endParaRPr lang="en-US" sz="800" b="1" i="1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7684850" y="4650115"/>
            <a:ext cx="1546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 smtClean="0"/>
              <a:t>Extension</a:t>
            </a:r>
            <a:endParaRPr lang="en-US" sz="800" b="1" i="1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6209760" y="4650113"/>
            <a:ext cx="1546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 smtClean="0">
                <a:solidFill>
                  <a:srgbClr val="000000"/>
                </a:solidFill>
              </a:rPr>
              <a:t>Retraction</a:t>
            </a:r>
            <a:endParaRPr lang="en-US" sz="800" b="1" i="1" dirty="0">
              <a:solidFill>
                <a:srgbClr val="000000"/>
              </a:solidFill>
            </a:endParaRPr>
          </a:p>
        </p:txBody>
      </p:sp>
      <p:pic>
        <p:nvPicPr>
          <p:cNvPr id="45" name="Picture 44" descr="freqmap99eroc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1045874"/>
            <a:ext cx="2660649" cy="150074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246282" y="1056217"/>
            <a:ext cx="406401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(b)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966632" y="2548467"/>
            <a:ext cx="1570568" cy="2154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EOF 1: Jet Extension/Retraction</a:t>
            </a:r>
            <a:endParaRPr lang="en-US" sz="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665382" y="2542117"/>
            <a:ext cx="1722968" cy="2154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EOF 2: </a:t>
            </a:r>
            <a:r>
              <a:rPr lang="en-US" sz="800" b="1" dirty="0" err="1" smtClean="0"/>
              <a:t>Poleward</a:t>
            </a:r>
            <a:r>
              <a:rPr lang="en-US" sz="800" b="1" dirty="0" smtClean="0"/>
              <a:t>/</a:t>
            </a:r>
            <a:r>
              <a:rPr lang="en-US" sz="800" b="1" dirty="0" err="1" smtClean="0"/>
              <a:t>Equatorward</a:t>
            </a:r>
            <a:r>
              <a:rPr lang="en-US" sz="800" b="1" dirty="0" smtClean="0"/>
              <a:t> Shift</a:t>
            </a:r>
            <a:endParaRPr lang="en-US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591982" y="1068917"/>
            <a:ext cx="406401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(a)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8075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522</Words>
  <Application>Microsoft Macintosh PowerPoint</Application>
  <PresentationFormat>On-screen Show (4:3)</PresentationFormat>
  <Paragraphs>45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Davidson</dc:creator>
  <cp:lastModifiedBy>Andrew Winters</cp:lastModifiedBy>
  <cp:revision>102</cp:revision>
  <dcterms:created xsi:type="dcterms:W3CDTF">2014-10-14T21:38:27Z</dcterms:created>
  <dcterms:modified xsi:type="dcterms:W3CDTF">2016-07-08T14:56:51Z</dcterms:modified>
</cp:coreProperties>
</file>