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87" r:id="rId3"/>
    <p:sldId id="288" r:id="rId4"/>
    <p:sldId id="289" r:id="rId5"/>
    <p:sldId id="283" r:id="rId6"/>
    <p:sldId id="259" r:id="rId7"/>
    <p:sldId id="270" r:id="rId8"/>
    <p:sldId id="271" r:id="rId9"/>
    <p:sldId id="272" r:id="rId10"/>
    <p:sldId id="273" r:id="rId11"/>
    <p:sldId id="274" r:id="rId12"/>
    <p:sldId id="275" r:id="rId13"/>
    <p:sldId id="285" r:id="rId14"/>
    <p:sldId id="286" r:id="rId15"/>
    <p:sldId id="268" r:id="rId16"/>
    <p:sldId id="276" r:id="rId17"/>
    <p:sldId id="277" r:id="rId18"/>
    <p:sldId id="278" r:id="rId19"/>
    <p:sldId id="279" r:id="rId20"/>
    <p:sldId id="280" r:id="rId21"/>
    <p:sldId id="281" r:id="rId22"/>
    <p:sldId id="284" r:id="rId23"/>
    <p:sldId id="26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CA632-A5D4-8945-89A9-11CFCFCAF163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5B0DB-CEF7-E640-AFEE-2206894E1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1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936E-5528-BF41-87AB-C916AB2DFD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7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8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3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7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9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48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4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2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4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4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3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BF9F5-A16D-3B42-A5D9-D90D4F0C3F49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898CC-F75D-DF45-880E-5EDAC0D8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4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atmos.albany.edu/facstaff/awinters/mayrepor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24942"/>
            <a:ext cx="9144000" cy="508857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An Investigation of the Skill of Week Two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Extreme Temperature and Precipitation </a:t>
            </a:r>
            <a:b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Forecasts at the NCEP-WPC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Lance F.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Bosart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, Daniel Keyser, and Andrew C. Winters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latin typeface="Arial"/>
                <a:cs typeface="Arial"/>
              </a:rPr>
              <a:t>Department </a:t>
            </a:r>
            <a:r>
              <a:rPr lang="en-US" sz="2200" dirty="0">
                <a:latin typeface="Arial"/>
                <a:cs typeface="Arial"/>
              </a:rPr>
              <a:t>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>
              <a:lnSpc>
                <a:spcPts val="2000"/>
              </a:lnSpc>
            </a:pPr>
            <a:endParaRPr lang="en-US" sz="2200" dirty="0" smtClean="0"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latin typeface="Arial"/>
                <a:cs typeface="Arial"/>
              </a:rPr>
              <a:t> 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NCEP-WPC Collaborative Visit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College Park, MD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13–14 July 2016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05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Extreme Warm Events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" y="1241777"/>
            <a:ext cx="8680609" cy="5369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199" y="1256919"/>
            <a:ext cx="63247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Extreme Warm Event Centroids East of the Rockies (304 events) 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3894768">
            <a:off x="3802630" y="2623130"/>
            <a:ext cx="1441736" cy="2455780"/>
          </a:xfrm>
          <a:prstGeom prst="ellipse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5000" y="5741832"/>
            <a:ext cx="785988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North Pacific </a:t>
            </a:r>
            <a:r>
              <a:rPr lang="en-US" b="1" dirty="0" smtClean="0"/>
              <a:t>jet phase diagram </a:t>
            </a:r>
            <a:r>
              <a:rPr lang="en-US" b="1" dirty="0" smtClean="0"/>
              <a:t>can be used to identify the antecedent flow patterns most conducive to the production of extreme warm events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6199" y="1626251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6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6"/>
            <a:ext cx="8782562" cy="11365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8" y="195395"/>
            <a:ext cx="50489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E. Rockies – S. Plains Cluster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15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16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35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3" y="196177"/>
            <a:ext cx="3380351" cy="209079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59705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555738" y="207511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2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5"/>
            <a:ext cx="8782558" cy="1136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8" y="195395"/>
            <a:ext cx="510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E. Rockies – S. Plains Cluster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14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26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48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COLD EVENTS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2" name="Rectangle 31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-659705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4" y="198021"/>
            <a:ext cx="3342530" cy="19456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57782" y="211827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1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6"/>
            <a:ext cx="8782561" cy="11365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7" y="195395"/>
            <a:ext cx="52974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effectLst/>
              </a:rPr>
              <a:t>W</a:t>
            </a:r>
            <a:r>
              <a:rPr lang="en-US" sz="3200" b="1" dirty="0" smtClean="0">
                <a:solidFill>
                  <a:srgbClr val="008000"/>
                </a:solidFill>
                <a:effectLst/>
              </a:rPr>
              <a:t>. Rockies – </a:t>
            </a:r>
            <a:r>
              <a:rPr lang="en-US" sz="3200" b="1" dirty="0" smtClean="0">
                <a:solidFill>
                  <a:srgbClr val="008000"/>
                </a:solidFill>
              </a:rPr>
              <a:t>Pac. NW Cluster</a:t>
            </a:r>
            <a:endParaRPr lang="en-US" sz="3200" b="1" dirty="0">
              <a:solidFill>
                <a:srgbClr val="008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27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27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89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659705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81" y="195395"/>
            <a:ext cx="3354594" cy="19259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46186" y="213268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6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83" y="-1800305"/>
            <a:ext cx="8782557" cy="11365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17" y="195395"/>
            <a:ext cx="5302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effectLst/>
              </a:rPr>
              <a:t>W</a:t>
            </a:r>
            <a:r>
              <a:rPr lang="en-US" sz="3200" b="1" dirty="0" smtClean="0">
                <a:solidFill>
                  <a:srgbClr val="008000"/>
                </a:solidFill>
                <a:effectLst/>
              </a:rPr>
              <a:t>. Rockies – Pac. NW Cluster</a:t>
            </a:r>
            <a:endParaRPr lang="en-US" sz="3200" b="1" dirty="0">
              <a:solidFill>
                <a:srgbClr val="008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021" y="1256318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7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8000"/>
                </a:solidFill>
              </a:rPr>
              <a:t>Equatorward</a:t>
            </a:r>
            <a:r>
              <a:rPr lang="en-US" b="1" i="1" dirty="0" smtClean="0">
                <a:solidFill>
                  <a:srgbClr val="008000"/>
                </a:solidFill>
              </a:rPr>
              <a:t> Shift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6097350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Extension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341" y="3506654"/>
            <a:ext cx="607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0791" y="5536633"/>
            <a:ext cx="60741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20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791" y="1604648"/>
            <a:ext cx="6074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5" y="5861655"/>
            <a:ext cx="172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78 events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965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6769" y="1256318"/>
            <a:ext cx="6429124" cy="505001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7251" y="766060"/>
            <a:ext cx="20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COLD EVENTS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9021" y="847903"/>
            <a:ext cx="1822243" cy="355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7422" y="2326092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</a:t>
            </a:r>
            <a:r>
              <a:rPr lang="en-US" sz="2000" b="1" smtClean="0"/>
              <a:t>phase diagram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111533" y="3905417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 for</a:t>
            </a:r>
          </a:p>
          <a:p>
            <a:pPr algn="ctr"/>
            <a:r>
              <a:rPr lang="en-US" sz="2000" b="1" dirty="0" smtClean="0"/>
              <a:t> 3–7 days prior to the event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659705" y="3567225"/>
            <a:ext cx="175927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PC 2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32887" y="6498886"/>
            <a:ext cx="1759274" cy="363176"/>
          </a:xfrm>
          <a:prstGeom prst="rect">
            <a:avLst/>
          </a:prstGeom>
          <a:solidFill>
            <a:srgbClr val="FFFFFF"/>
          </a:solidFill>
        </p:spPr>
        <p:txBody>
          <a:bodyPr wrap="square" tIns="9144" rtlCol="0">
            <a:spAutoFit/>
          </a:bodyPr>
          <a:lstStyle/>
          <a:p>
            <a:pPr algn="ctr"/>
            <a:r>
              <a:rPr lang="en-US" sz="2000" dirty="0" smtClean="0"/>
              <a:t>PC 1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53" y="198020"/>
            <a:ext cx="3345449" cy="19207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50758" y="211826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4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Project Summary (5)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7" y="755773"/>
            <a:ext cx="8112187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 an evaluation of operational NCEP GFS week two forecast skill for the identified extreme temperature and precipitation events over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CONUS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1979–present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the 8–10 day time range.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investigated during Fall 2016</a:t>
            </a:r>
          </a:p>
          <a:p>
            <a:pPr lvl="1"/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Test methodology and new forecast formats under development at WPC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incorporate them into forecast operations.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arenR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teleconferences with WPC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  <a:p>
            <a:pPr marL="914400" lvl="1" indent="-45720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visits to NCEP-WPC </a:t>
            </a:r>
          </a:p>
          <a:p>
            <a:pPr marL="914400" lvl="1" indent="-45720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North Pacific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iagram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2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  <p:pic>
        <p:nvPicPr>
          <p:cNvPr id="8" name="Picture 7" descr="NuriPhaseDiagram110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076915"/>
            <a:ext cx="3366358" cy="27080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53" y="45252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2677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4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0000 UTC 10 November 2014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076915"/>
            <a:ext cx="3366358" cy="2708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53" y="45252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9823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0" y="929105"/>
            <a:ext cx="8815053" cy="4424948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12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6" cy="2708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53" y="45252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7943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0" y="934912"/>
            <a:ext cx="8815053" cy="4413334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14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6" cy="2708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53" y="45252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0575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888" y="768825"/>
            <a:ext cx="87488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One or several e</a:t>
            </a:r>
            <a:r>
              <a:rPr lang="en-US" sz="2400" dirty="0" smtClean="0">
                <a:latin typeface="Arial"/>
                <a:cs typeface="Arial"/>
              </a:rPr>
              <a:t>xtreme </a:t>
            </a:r>
            <a:r>
              <a:rPr lang="en-US" sz="2400" dirty="0">
                <a:latin typeface="Arial"/>
                <a:cs typeface="Arial"/>
              </a:rPr>
              <a:t>w</a:t>
            </a:r>
            <a:r>
              <a:rPr lang="en-US" sz="2400" dirty="0" smtClean="0">
                <a:latin typeface="Arial"/>
                <a:cs typeface="Arial"/>
              </a:rPr>
              <a:t>eather </a:t>
            </a:r>
            <a:r>
              <a:rPr lang="en-US" sz="2400" dirty="0">
                <a:latin typeface="Arial"/>
                <a:cs typeface="Arial"/>
              </a:rPr>
              <a:t>e</a:t>
            </a:r>
            <a:r>
              <a:rPr lang="en-US" sz="2400" dirty="0" smtClean="0">
                <a:latin typeface="Arial"/>
                <a:cs typeface="Arial"/>
              </a:rPr>
              <a:t>vents (EWEs) </a:t>
            </a:r>
            <a:r>
              <a:rPr lang="en-US" sz="2400" dirty="0">
                <a:latin typeface="Arial"/>
                <a:cs typeface="Arial"/>
              </a:rPr>
              <a:t>during a single season can contribute disproportionately to temperature and precipitation anomaly statistics for a particular season.  </a:t>
            </a:r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disproportionate contribution </a:t>
            </a:r>
            <a:r>
              <a:rPr lang="en-US" sz="2400" dirty="0" smtClean="0">
                <a:latin typeface="Arial"/>
                <a:cs typeface="Arial"/>
              </a:rPr>
              <a:t>of EWEs to seasonal temperature and precipitation anomaly statistics suggests that EWEs need to be considered in </a:t>
            </a:r>
            <a:r>
              <a:rPr lang="en-US" sz="2400" dirty="0" smtClean="0">
                <a:latin typeface="Arial"/>
                <a:cs typeface="Arial"/>
              </a:rPr>
              <a:t>understanding </a:t>
            </a:r>
            <a:r>
              <a:rPr lang="en-US" sz="2400" dirty="0">
                <a:latin typeface="Arial"/>
                <a:cs typeface="Arial"/>
              </a:rPr>
              <a:t>the dynamical </a:t>
            </a:r>
            <a:r>
              <a:rPr lang="en-US" sz="2400" dirty="0" smtClean="0">
                <a:latin typeface="Arial"/>
                <a:cs typeface="Arial"/>
              </a:rPr>
              <a:t>and thermodynamic </a:t>
            </a:r>
            <a:r>
              <a:rPr lang="en-US" sz="2400" dirty="0">
                <a:latin typeface="Arial"/>
                <a:cs typeface="Arial"/>
              </a:rPr>
              <a:t>processes that operate at the </a:t>
            </a:r>
            <a:r>
              <a:rPr lang="en-US" sz="2400" dirty="0" smtClean="0">
                <a:latin typeface="Arial"/>
                <a:cs typeface="Arial"/>
              </a:rPr>
              <a:t>weather–climate intersection.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Consideration of EWEs may result in improved operational </a:t>
            </a:r>
            <a:r>
              <a:rPr lang="en-US" sz="2400" dirty="0">
                <a:latin typeface="Arial"/>
                <a:cs typeface="Arial"/>
              </a:rPr>
              <a:t>probabilistic temperature and precipitation forecasts </a:t>
            </a:r>
            <a:r>
              <a:rPr lang="en-US" sz="2400" dirty="0" smtClean="0">
                <a:latin typeface="Arial"/>
                <a:cs typeface="Arial"/>
              </a:rPr>
              <a:t>in the 8–10 </a:t>
            </a:r>
            <a:r>
              <a:rPr lang="en-US" sz="2400" dirty="0">
                <a:latin typeface="Arial"/>
                <a:cs typeface="Arial"/>
              </a:rPr>
              <a:t>day time </a:t>
            </a:r>
            <a:r>
              <a:rPr lang="en-US" sz="2400" dirty="0" smtClean="0">
                <a:latin typeface="Arial"/>
                <a:cs typeface="Arial"/>
              </a:rPr>
              <a:t>range.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Project Motivation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92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8" y="934912"/>
            <a:ext cx="8791917" cy="4413333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16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5" cy="2708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053" y="45252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8283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9" y="934912"/>
            <a:ext cx="8791915" cy="4413333"/>
          </a:xfrm>
          <a:prstGeom prst="rect">
            <a:avLst/>
          </a:prstGeom>
        </p:spPr>
      </p:pic>
      <p:pic>
        <p:nvPicPr>
          <p:cNvPr id="3" name="Picture 2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18 November 2014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4076915"/>
            <a:ext cx="3366355" cy="2708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023" y="6049694"/>
            <a:ext cx="363324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053" y="45252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442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Real-Time NPJ Phase Diagram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3" y="1375644"/>
            <a:ext cx="6645352" cy="543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053" y="1162756"/>
            <a:ext cx="61665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GEFS Ensemble Trajectories Initialized at 0000 UTC 24 May 2016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43889" y="1681286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01557" y="2427111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801557" y="3045177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6912" y="2398889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(initialization)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76912" y="3045177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3051818" y="2713562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184401" y="4830234"/>
            <a:ext cx="343647" cy="324556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60754" y="3808778"/>
            <a:ext cx="211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Ensemble mean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773335" y="4007555"/>
            <a:ext cx="44591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914445" y="3922889"/>
            <a:ext cx="188426" cy="17055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57180" y="6462890"/>
            <a:ext cx="192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72828" y="1636440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Poleward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8684" y="5890394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Equatorward</a:t>
            </a:r>
            <a:r>
              <a:rPr lang="en-US" b="1" i="1" dirty="0" smtClean="0">
                <a:solidFill>
                  <a:srgbClr val="FF0000"/>
                </a:solidFill>
              </a:rPr>
              <a:t> Shift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4866937" y="3784632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Extension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66823" y="3779641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Retraction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1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Project Outcomes 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7" y="911740"/>
            <a:ext cx="81121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forecasters with a “first alert” to the possibility of the occurrence of extreme temperature and precipitation events during week two on the basis of current conditions and model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forecasts.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rovide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forecasters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an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indication of the character and flavor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extreme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inferred from where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events lie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frequency distributions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anticipated event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types.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forecasters with knowledge that allows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them to make science-based adjustments to model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guidance and add value to week two forecasts of temperature and precipitation.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Project Summary (1)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603" y="726679"/>
            <a:ext cx="86195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temperature and precipitation forecasts on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8–10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day time range at the WPC in collaboration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WPC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personnel.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 illustrative case studies of individual extreme temperature and precipitation events and conduct verification studies of GFS model and associated human forecasts for the illustrative case studies. </a:t>
            </a:r>
          </a:p>
          <a:p>
            <a:pPr lvl="1"/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8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Project Summary (2)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603" y="726679"/>
            <a:ext cx="8619549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forecasts for </a:t>
            </a:r>
            <a:r>
              <a:rPr lang="en-US" sz="2400" dirty="0" smtClean="0">
                <a:latin typeface="Arial"/>
                <a:cs typeface="Arial"/>
              </a:rPr>
              <a:t>the following </a:t>
            </a:r>
            <a:r>
              <a:rPr lang="en-US" sz="2400" dirty="0">
                <a:latin typeface="Arial"/>
                <a:cs typeface="Arial"/>
              </a:rPr>
              <a:t>events </a:t>
            </a:r>
            <a:r>
              <a:rPr lang="en-US" sz="2400" dirty="0" smtClean="0">
                <a:latin typeface="Arial"/>
                <a:cs typeface="Arial"/>
              </a:rPr>
              <a:t>were strongly </a:t>
            </a:r>
            <a:r>
              <a:rPr lang="en-US" sz="2400" dirty="0">
                <a:latin typeface="Arial"/>
                <a:cs typeface="Arial"/>
              </a:rPr>
              <a:t>influenced by precursor events that </a:t>
            </a:r>
            <a:r>
              <a:rPr lang="en-US" sz="2400" dirty="0" smtClean="0">
                <a:latin typeface="Arial"/>
                <a:cs typeface="Arial"/>
              </a:rPr>
              <a:t>perturbed </a:t>
            </a:r>
            <a:r>
              <a:rPr lang="en-US" sz="2400" dirty="0">
                <a:latin typeface="Arial"/>
                <a:cs typeface="Arial"/>
              </a:rPr>
              <a:t>the North Pacific waveguide and </a:t>
            </a:r>
            <a:r>
              <a:rPr lang="en-US" sz="2400" dirty="0" smtClean="0">
                <a:latin typeface="Arial"/>
                <a:cs typeface="Arial"/>
              </a:rPr>
              <a:t>contributed </a:t>
            </a:r>
            <a:r>
              <a:rPr lang="en-US" sz="2400" dirty="0">
                <a:latin typeface="Arial"/>
                <a:cs typeface="Arial"/>
              </a:rPr>
              <a:t>to </a:t>
            </a:r>
            <a:r>
              <a:rPr lang="en-US" sz="2400" dirty="0" smtClean="0">
                <a:latin typeface="Arial"/>
                <a:cs typeface="Arial"/>
              </a:rPr>
              <a:t>an amplification </a:t>
            </a:r>
            <a:r>
              <a:rPr lang="en-US" sz="2400" dirty="0">
                <a:latin typeface="Arial"/>
                <a:cs typeface="Arial"/>
              </a:rPr>
              <a:t>of the upper-tropospheric flow </a:t>
            </a:r>
            <a:r>
              <a:rPr lang="en-US" sz="2400" dirty="0" smtClean="0">
                <a:latin typeface="Arial"/>
                <a:cs typeface="Arial"/>
              </a:rPr>
              <a:t>pattern:</a:t>
            </a: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pPr marL="909638" lvl="2" indent="-455613">
              <a:buAutoNum type="arabicParenR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22–23 Dec 2013 Northeast ice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torm</a:t>
            </a:r>
          </a:p>
          <a:p>
            <a:pPr marL="909638" lvl="2" indent="-455613">
              <a:buFontTx/>
              <a:buAutoNum type="arabicParenR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2014 record US cold that followed the ET of STY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western N. Pacific</a:t>
            </a:r>
          </a:p>
          <a:p>
            <a:pPr marL="909638" lvl="2" indent="-455613">
              <a:buAutoNum type="arabicParenR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25–27 January 2015 East Coast blizzard</a:t>
            </a:r>
          </a:p>
          <a:p>
            <a:pPr marL="909638" lvl="2" indent="-455613">
              <a:buAutoNum type="arabicParenR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22–24 January 2016 mid-Atlantic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lizzard</a:t>
            </a:r>
          </a:p>
          <a:p>
            <a:pPr lvl="2"/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175"/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Presentations accessible via</a:t>
            </a:r>
            <a:r>
              <a:rPr lang="en-US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sz="2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www.atmos.albany.edu</a:t>
            </a:r>
            <a:r>
              <a:rPr lang="en-US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sz="2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facstaff</a:t>
            </a:r>
            <a:r>
              <a:rPr lang="en-US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sz="2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awinters</a:t>
            </a:r>
            <a:r>
              <a:rPr lang="en-US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sz="2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mayreport</a:t>
            </a:r>
            <a:endParaRPr lang="en-US" sz="2000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15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Project Summary (3)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174" y="699612"/>
            <a:ext cx="90428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“events of opportunity” during the tenure of the project:</a:t>
            </a:r>
          </a:p>
          <a:p>
            <a:pPr lvl="1"/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id-February 2016 sequential mid-Atlantic cyclones </a:t>
            </a:r>
          </a:p>
          <a:p>
            <a:pPr marL="914400" lvl="1" indent="-457200">
              <a:buAutoNum type="arabicParenR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20–21 March 2016 potential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Nor’easter </a:t>
            </a:r>
          </a:p>
          <a:p>
            <a:pPr marL="914400" lvl="1" indent="-457200">
              <a:buAutoNum type="arabicParenR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–24 March 2016 Colorado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Range snowstorm</a:t>
            </a:r>
          </a:p>
          <a:p>
            <a:pPr marL="914400" lvl="1" indent="-45720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3–4 April 2016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cold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Northeast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</a:p>
          <a:p>
            <a:pPr marL="914400" lvl="1" indent="-45720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April 2016 High Plains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precipitation event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April 2016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Plains severe weather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utbreak</a:t>
            </a:r>
          </a:p>
          <a:p>
            <a:pPr marL="914400" lvl="1" indent="-45720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2016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heat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Southwest US</a:t>
            </a:r>
          </a:p>
          <a:p>
            <a:pPr lvl="1"/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529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Project Summary (4)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7" y="727785"/>
            <a:ext cx="81121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a methodology for identifying extreme temperature and precipitation events over the CONUS for all seasons during 1979–present.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 composite analyses of characteristic event types in order to determine the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evolution of the governing atmospheric flow patterns that culminate in these event types. 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91" y="3672326"/>
            <a:ext cx="4900525" cy="3031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470" y="4225016"/>
            <a:ext cx="301801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Objectively identified extreme </a:t>
            </a:r>
            <a:r>
              <a:rPr lang="en-US" sz="2000" dirty="0"/>
              <a:t>w</a:t>
            </a:r>
            <a:r>
              <a:rPr lang="en-US" sz="2000" dirty="0" smtClean="0"/>
              <a:t>arm </a:t>
            </a:r>
            <a:r>
              <a:rPr lang="en-US" sz="2000" dirty="0"/>
              <a:t>e</a:t>
            </a:r>
            <a:r>
              <a:rPr lang="en-US" sz="2000" dirty="0" smtClean="0"/>
              <a:t>vent </a:t>
            </a:r>
            <a:r>
              <a:rPr lang="en-US" sz="2000" dirty="0"/>
              <a:t>c</a:t>
            </a:r>
            <a:r>
              <a:rPr lang="en-US" sz="2000" dirty="0" smtClean="0"/>
              <a:t>entroids east of the Rockies (304 events)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6470" y="6071311"/>
            <a:ext cx="785988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Considerable variability characterizes the antecedent environments associated with extreme events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48396" y="3679883"/>
            <a:ext cx="25667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Geographic </a:t>
            </a:r>
            <a:r>
              <a:rPr lang="en-US" dirty="0"/>
              <a:t>C</a:t>
            </a:r>
            <a:r>
              <a:rPr lang="en-US" dirty="0" smtClean="0"/>
              <a:t>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9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250-hPa N. Pacific Zonal Wind EOF Patterns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5" y="978478"/>
            <a:ext cx="8705910" cy="4358690"/>
          </a:xfrm>
          <a:prstGeom prst="rect">
            <a:avLst/>
          </a:prstGeom>
        </p:spPr>
      </p:pic>
      <p:pic>
        <p:nvPicPr>
          <p:cNvPr id="9" name="Picture 8" descr="eoflege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" y="5386730"/>
            <a:ext cx="8956843" cy="491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737" y="991974"/>
            <a:ext cx="4324406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EOF1 – Jet Extension/Retraction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0920" y="5998540"/>
            <a:ext cx="311945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250-hPa Zonal Wind: black contours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10082" y="5878093"/>
            <a:ext cx="3577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 EOF1</a:t>
            </a:r>
            <a:r>
              <a:rPr lang="en-US" sz="2400" dirty="0" smtClean="0"/>
              <a:t>: Jet Extension</a:t>
            </a:r>
          </a:p>
          <a:p>
            <a:r>
              <a:rPr lang="en-US" sz="2400" b="1" dirty="0" smtClean="0"/>
              <a:t>– EOF1</a:t>
            </a:r>
            <a:r>
              <a:rPr lang="en-US" sz="2400" dirty="0" smtClean="0"/>
              <a:t>: Jet Retraction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345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250-hPa N. Pacific Zonal Wind EOF Patterns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" y="978478"/>
            <a:ext cx="8683059" cy="4358690"/>
          </a:xfrm>
          <a:prstGeom prst="rect">
            <a:avLst/>
          </a:prstGeom>
        </p:spPr>
      </p:pic>
      <p:pic>
        <p:nvPicPr>
          <p:cNvPr id="9" name="Picture 8" descr="eof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" y="5386730"/>
            <a:ext cx="8956843" cy="491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736" y="996113"/>
            <a:ext cx="4170947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EOF2 – </a:t>
            </a:r>
            <a:r>
              <a:rPr lang="en-US" sz="2000" b="1" dirty="0" err="1" smtClean="0"/>
              <a:t>Poleward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Equatorward</a:t>
            </a:r>
            <a:r>
              <a:rPr lang="en-US" sz="2000" b="1" dirty="0" smtClean="0"/>
              <a:t> Shift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0920" y="5998540"/>
            <a:ext cx="311945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/>
              <a:t>Mean </a:t>
            </a:r>
            <a:r>
              <a:rPr lang="en-US" b="1" dirty="0" smtClean="0"/>
              <a:t>250-hPa Zonal Wind: black contours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56081" y="5878093"/>
            <a:ext cx="4335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 EOF2</a:t>
            </a:r>
            <a:r>
              <a:rPr lang="en-US" sz="2400" dirty="0" smtClean="0"/>
              <a:t>: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</a:t>
            </a:r>
          </a:p>
          <a:p>
            <a:r>
              <a:rPr lang="en-US" sz="2400" b="1" dirty="0" smtClean="0"/>
              <a:t>– EOF2</a:t>
            </a:r>
            <a:r>
              <a:rPr lang="en-US" sz="2400" dirty="0" smtClean="0"/>
              <a:t>: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582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7" y="37240"/>
            <a:ext cx="93044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250-hPa N. Pacific Zonal Wind EOF Patterns</a:t>
            </a:r>
            <a:endParaRPr lang="en-US" sz="3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16" name="Picture 15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pic>
        <p:nvPicPr>
          <p:cNvPr id="17" name="Picture 16" descr="NuriPhaseDiagram110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8" y="3893218"/>
            <a:ext cx="3594714" cy="28917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28770" y="5993250"/>
            <a:ext cx="337749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7379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1068</Words>
  <Application>Microsoft Macintosh PowerPoint</Application>
  <PresentationFormat>On-screen Show (4:3)</PresentationFormat>
  <Paragraphs>183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Winters</dc:creator>
  <cp:lastModifiedBy>Andrew Winters</cp:lastModifiedBy>
  <cp:revision>60</cp:revision>
  <dcterms:created xsi:type="dcterms:W3CDTF">2016-07-06T14:05:02Z</dcterms:created>
  <dcterms:modified xsi:type="dcterms:W3CDTF">2016-07-11T19:36:33Z</dcterms:modified>
</cp:coreProperties>
</file>