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293" r:id="rId2"/>
    <p:sldId id="262" r:id="rId3"/>
    <p:sldId id="302" r:id="rId4"/>
    <p:sldId id="257" r:id="rId5"/>
    <p:sldId id="259" r:id="rId6"/>
    <p:sldId id="258" r:id="rId7"/>
    <p:sldId id="263" r:id="rId8"/>
    <p:sldId id="264" r:id="rId9"/>
    <p:sldId id="267" r:id="rId10"/>
    <p:sldId id="269" r:id="rId11"/>
    <p:sldId id="271" r:id="rId12"/>
    <p:sldId id="272" r:id="rId13"/>
    <p:sldId id="276" r:id="rId14"/>
    <p:sldId id="274" r:id="rId15"/>
    <p:sldId id="275" r:id="rId16"/>
    <p:sldId id="295" r:id="rId17"/>
    <p:sldId id="298" r:id="rId18"/>
    <p:sldId id="297" r:id="rId19"/>
    <p:sldId id="299" r:id="rId20"/>
    <p:sldId id="300" r:id="rId21"/>
    <p:sldId id="301" r:id="rId22"/>
    <p:sldId id="294" r:id="rId23"/>
    <p:sldId id="277" r:id="rId24"/>
    <p:sldId id="278" r:id="rId25"/>
    <p:sldId id="279" r:id="rId26"/>
    <p:sldId id="287" r:id="rId27"/>
    <p:sldId id="280" r:id="rId28"/>
    <p:sldId id="281" r:id="rId29"/>
    <p:sldId id="282" r:id="rId30"/>
    <p:sldId id="283" r:id="rId31"/>
    <p:sldId id="284" r:id="rId32"/>
    <p:sldId id="285" r:id="rId33"/>
    <p:sldId id="288" r:id="rId34"/>
    <p:sldId id="289" r:id="rId35"/>
    <p:sldId id="290" r:id="rId36"/>
    <p:sldId id="291" r:id="rId37"/>
    <p:sldId id="292" r:id="rId38"/>
    <p:sldId id="265" r:id="rId39"/>
    <p:sldId id="260" r:id="rId40"/>
    <p:sldId id="266" r:id="rId41"/>
    <p:sldId id="270" r:id="rId42"/>
    <p:sldId id="273" r:id="rId43"/>
    <p:sldId id="286" r:id="rId44"/>
    <p:sldId id="31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5" d="100"/>
          <a:sy n="95" d="100"/>
        </p:scale>
        <p:origin x="-97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B1B53-56D1-5F48-82D6-B83C52BA1690}" type="datetimeFigureOut">
              <a:rPr lang="en-US" smtClean="0"/>
              <a:t>7/11/16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99132-A876-EC40-84A6-C529EDF6D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19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B936E-5528-BF41-87AB-C916AB2DFD7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975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75C8-B47E-564C-A176-DF7A36B64F2C}" type="datetimeFigureOut">
              <a:rPr lang="en-US" smtClean="0"/>
              <a:t>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95260-66C6-6D4B-BB0D-FF0F9DE4D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95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75C8-B47E-564C-A176-DF7A36B64F2C}" type="datetimeFigureOut">
              <a:rPr lang="en-US" smtClean="0"/>
              <a:t>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95260-66C6-6D4B-BB0D-FF0F9DE4D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13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75C8-B47E-564C-A176-DF7A36B64F2C}" type="datetimeFigureOut">
              <a:rPr lang="en-US" smtClean="0"/>
              <a:t>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95260-66C6-6D4B-BB0D-FF0F9DE4D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176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75C8-B47E-564C-A176-DF7A36B64F2C}" type="datetimeFigureOut">
              <a:rPr lang="en-US" smtClean="0"/>
              <a:t>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95260-66C6-6D4B-BB0D-FF0F9DE4D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56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75C8-B47E-564C-A176-DF7A36B64F2C}" type="datetimeFigureOut">
              <a:rPr lang="en-US" smtClean="0"/>
              <a:t>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95260-66C6-6D4B-BB0D-FF0F9DE4D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179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75C8-B47E-564C-A176-DF7A36B64F2C}" type="datetimeFigureOut">
              <a:rPr lang="en-US" smtClean="0"/>
              <a:t>7/11/16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95260-66C6-6D4B-BB0D-FF0F9DE4D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571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75C8-B47E-564C-A176-DF7A36B64F2C}" type="datetimeFigureOut">
              <a:rPr lang="en-US" smtClean="0"/>
              <a:t>7/11/16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95260-66C6-6D4B-BB0D-FF0F9DE4D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32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75C8-B47E-564C-A176-DF7A36B64F2C}" type="datetimeFigureOut">
              <a:rPr lang="en-US" smtClean="0"/>
              <a:t>7/11/16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95260-66C6-6D4B-BB0D-FF0F9DE4D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26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75C8-B47E-564C-A176-DF7A36B64F2C}" type="datetimeFigureOut">
              <a:rPr lang="en-US" smtClean="0"/>
              <a:t>7/11/16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95260-66C6-6D4B-BB0D-FF0F9DE4D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60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75C8-B47E-564C-A176-DF7A36B64F2C}" type="datetimeFigureOut">
              <a:rPr lang="en-US" smtClean="0"/>
              <a:t>7/11/16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95260-66C6-6D4B-BB0D-FF0F9DE4D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40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75C8-B47E-564C-A176-DF7A36B64F2C}" type="datetimeFigureOut">
              <a:rPr lang="en-US" smtClean="0"/>
              <a:t>7/11/16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95260-66C6-6D4B-BB0D-FF0F9DE4D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09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875C8-B47E-564C-A176-DF7A36B64F2C}" type="datetimeFigureOut">
              <a:rPr lang="en-US" smtClean="0"/>
              <a:t>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95260-66C6-6D4B-BB0D-FF0F9DE4D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23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emf"/><Relationship Id="rId3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emf"/><Relationship Id="rId3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emf"/><Relationship Id="rId3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emf"/><Relationship Id="rId3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emf"/><Relationship Id="rId3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emf"/><Relationship Id="rId3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emf"/><Relationship Id="rId3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824942"/>
            <a:ext cx="9144000" cy="497572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Antecedent Environments Conducive to the Production of Extreme Temperature and Precipitation Events in the United States </a:t>
            </a:r>
          </a:p>
          <a:p>
            <a:pPr algn="ctr"/>
            <a:r>
              <a:rPr lang="en-US" sz="3600" dirty="0" smtClean="0">
                <a:latin typeface="Arial"/>
                <a:cs typeface="Arial"/>
              </a:rPr>
              <a:t> </a:t>
            </a:r>
          </a:p>
          <a:p>
            <a:pPr algn="ctr"/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Andrew C. Winters, Daniel Keyser, and Lance F. </a:t>
            </a:r>
            <a:r>
              <a:rPr lang="en-US" sz="2200" dirty="0" err="1" smtClean="0">
                <a:solidFill>
                  <a:srgbClr val="0000FF"/>
                </a:solidFill>
                <a:latin typeface="Arial"/>
                <a:cs typeface="Arial"/>
              </a:rPr>
              <a:t>Bosart</a:t>
            </a:r>
            <a:endParaRPr lang="en-US" sz="2200" baseline="300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sz="2200" baseline="300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sz="2200" dirty="0" smtClean="0">
                <a:latin typeface="Arial"/>
                <a:cs typeface="Arial"/>
              </a:rPr>
              <a:t>Department </a:t>
            </a:r>
            <a:r>
              <a:rPr lang="en-US" sz="2200" dirty="0">
                <a:latin typeface="Arial"/>
                <a:cs typeface="Arial"/>
              </a:rPr>
              <a:t>of Atmospheric and Environmental Sciences </a:t>
            </a:r>
            <a:br>
              <a:rPr lang="en-US" sz="2200" dirty="0"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>University at Albany, State University of New York, Albany, NY </a:t>
            </a:r>
            <a:r>
              <a:rPr lang="en-US" sz="2200" dirty="0" smtClean="0">
                <a:latin typeface="Arial"/>
                <a:cs typeface="Arial"/>
              </a:rPr>
              <a:t>12222</a:t>
            </a:r>
          </a:p>
          <a:p>
            <a:pPr algn="ctr">
              <a:lnSpc>
                <a:spcPts val="2000"/>
              </a:lnSpc>
            </a:pPr>
            <a:endParaRPr lang="en-US" sz="2200" dirty="0" smtClean="0">
              <a:latin typeface="Arial"/>
              <a:cs typeface="Arial"/>
            </a:endParaRPr>
          </a:p>
          <a:p>
            <a:pPr algn="ctr"/>
            <a:r>
              <a:rPr lang="en-US" sz="2200" dirty="0" smtClean="0">
                <a:latin typeface="Arial"/>
                <a:cs typeface="Arial"/>
              </a:rPr>
              <a:t>  </a:t>
            </a:r>
          </a:p>
          <a:p>
            <a:pPr algn="ctr"/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NCEP-WPC Collaborative Visit</a:t>
            </a:r>
            <a:b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College Park, MD</a:t>
            </a: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13–14 July 2016</a:t>
            </a: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5052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01053" y="1016000"/>
            <a:ext cx="8328526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1053" y="199884"/>
            <a:ext cx="763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Extreme Warm Event Identification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8" y="1241777"/>
            <a:ext cx="8680609" cy="53690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199" y="1256919"/>
            <a:ext cx="632474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dirty="0" smtClean="0"/>
              <a:t>Extreme Warm Event Centroids East of the Rockies (304 events)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5000" y="5741832"/>
            <a:ext cx="7859889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Considerable variability characterizes the antecedent environments associated with extreme warm events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16199" y="1626251"/>
            <a:ext cx="256673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3 Geographic </a:t>
            </a:r>
            <a:r>
              <a:rPr lang="en-US" dirty="0"/>
              <a:t>C</a:t>
            </a:r>
            <a:r>
              <a:rPr lang="en-US" dirty="0" smtClean="0"/>
              <a:t>lusters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268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157" y="37240"/>
            <a:ext cx="930442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/>
              <a:t>250-hPa N. Pacific Zonal Wind EOF Patterns</a:t>
            </a:r>
            <a:endParaRPr lang="en-US" sz="38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75" y="978478"/>
            <a:ext cx="8705910" cy="4358690"/>
          </a:xfrm>
          <a:prstGeom prst="rect">
            <a:avLst/>
          </a:prstGeom>
        </p:spPr>
      </p:pic>
      <p:pic>
        <p:nvPicPr>
          <p:cNvPr id="9" name="Picture 8" descr="eoflegen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57" y="5386730"/>
            <a:ext cx="8956843" cy="4913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0737" y="991974"/>
            <a:ext cx="4324406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EOF1 – Jet Extension/Retraction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40920" y="5998540"/>
            <a:ext cx="3119459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Mean 250-hPa Zonal Wind: black contours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410082" y="5878093"/>
            <a:ext cx="3577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+ EOF1</a:t>
            </a:r>
            <a:r>
              <a:rPr lang="en-US" sz="2400" dirty="0" smtClean="0"/>
              <a:t>: Jet Extension</a:t>
            </a:r>
          </a:p>
          <a:p>
            <a:r>
              <a:rPr lang="en-US" sz="2400" b="1" dirty="0" smtClean="0"/>
              <a:t>– EOF1</a:t>
            </a:r>
            <a:r>
              <a:rPr lang="en-US" sz="2400" dirty="0" smtClean="0"/>
              <a:t>: Jet Retraction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23569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157" y="37240"/>
            <a:ext cx="930442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/>
              <a:t>250-hPa N. Pacific Zonal Wind EOF Patterns</a:t>
            </a:r>
            <a:endParaRPr lang="en-US" sz="38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0" y="978478"/>
            <a:ext cx="8683059" cy="4358690"/>
          </a:xfrm>
          <a:prstGeom prst="rect">
            <a:avLst/>
          </a:prstGeom>
        </p:spPr>
      </p:pic>
      <p:pic>
        <p:nvPicPr>
          <p:cNvPr id="9" name="Picture 8" descr="eofleg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57" y="5386730"/>
            <a:ext cx="8956843" cy="4913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0736" y="996113"/>
            <a:ext cx="4170947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EOF2 – </a:t>
            </a:r>
            <a:r>
              <a:rPr lang="en-US" sz="2000" b="1" dirty="0" err="1" smtClean="0"/>
              <a:t>Poleward</a:t>
            </a:r>
            <a:r>
              <a:rPr lang="en-US" sz="2000" b="1" dirty="0" smtClean="0"/>
              <a:t>/</a:t>
            </a:r>
            <a:r>
              <a:rPr lang="en-US" sz="2000" b="1" dirty="0" err="1" smtClean="0"/>
              <a:t>Equatorward</a:t>
            </a:r>
            <a:r>
              <a:rPr lang="en-US" sz="2000" b="1" dirty="0" smtClean="0"/>
              <a:t> Shift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40920" y="5998540"/>
            <a:ext cx="3119459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smtClean="0"/>
              <a:t>Mean </a:t>
            </a:r>
            <a:r>
              <a:rPr lang="en-US" b="1" dirty="0" smtClean="0"/>
              <a:t>250-hPa Zonal Wind: black contours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156081" y="5878093"/>
            <a:ext cx="4335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+ EOF2</a:t>
            </a:r>
            <a:r>
              <a:rPr lang="en-US" sz="2400" dirty="0" smtClean="0"/>
              <a:t>: </a:t>
            </a:r>
            <a:r>
              <a:rPr lang="en-US" sz="2400" dirty="0" err="1" smtClean="0"/>
              <a:t>Poleward</a:t>
            </a:r>
            <a:r>
              <a:rPr lang="en-US" sz="2400" dirty="0" smtClean="0"/>
              <a:t> Shift</a:t>
            </a:r>
          </a:p>
          <a:p>
            <a:r>
              <a:rPr lang="en-US" sz="2400" b="1" dirty="0" smtClean="0"/>
              <a:t>– EOF2</a:t>
            </a:r>
            <a:r>
              <a:rPr lang="en-US" sz="2400" dirty="0" smtClean="0"/>
              <a:t>: </a:t>
            </a:r>
            <a:r>
              <a:rPr lang="en-US" sz="2400" dirty="0" err="1" smtClean="0"/>
              <a:t>Equatorward</a:t>
            </a:r>
            <a:r>
              <a:rPr lang="en-US" sz="2400" dirty="0" smtClean="0"/>
              <a:t> Shift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98818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157" y="37240"/>
            <a:ext cx="930442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/>
              <a:t>250-hPa N. Pacific Zonal Wind EOF Patterns</a:t>
            </a:r>
            <a:endParaRPr lang="en-US" sz="38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09" y="929105"/>
            <a:ext cx="8815055" cy="4424948"/>
          </a:xfrm>
          <a:prstGeom prst="rect">
            <a:avLst/>
          </a:prstGeom>
        </p:spPr>
      </p:pic>
      <p:pic>
        <p:nvPicPr>
          <p:cNvPr id="16" name="Picture 15" descr="windleg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53" y="5390820"/>
            <a:ext cx="4000500" cy="444500"/>
          </a:xfrm>
          <a:prstGeom prst="rect">
            <a:avLst/>
          </a:prstGeom>
        </p:spPr>
      </p:pic>
      <p:pic>
        <p:nvPicPr>
          <p:cNvPr id="17" name="Picture 16" descr="NuriPhaseDiagram1108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8" y="3893218"/>
            <a:ext cx="3594714" cy="289171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628770" y="5993250"/>
            <a:ext cx="337749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250-hPa Wind </a:t>
            </a:r>
            <a:r>
              <a:rPr lang="en-US" b="1" dirty="0"/>
              <a:t>S</a:t>
            </a:r>
            <a:r>
              <a:rPr lang="en-US" b="1" dirty="0" smtClean="0"/>
              <a:t>peed: shaded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3893" y="944339"/>
            <a:ext cx="3449054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0000 UTC 8 November 2014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4171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01053" y="1016000"/>
            <a:ext cx="8328526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1053" y="199884"/>
            <a:ext cx="763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Extreme Warm Event Identification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8" y="1241777"/>
            <a:ext cx="8680609" cy="53690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199" y="1256919"/>
            <a:ext cx="632474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dirty="0" smtClean="0"/>
              <a:t>Extreme Warm Event Centroids East of the Rockies (304 events) 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 rot="3894768">
            <a:off x="3802630" y="2623130"/>
            <a:ext cx="1441736" cy="2455780"/>
          </a:xfrm>
          <a:prstGeom prst="ellipse">
            <a:avLst/>
          </a:prstGeom>
          <a:noFill/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5000" y="5741832"/>
            <a:ext cx="7859889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The North Pacific </a:t>
            </a:r>
            <a:r>
              <a:rPr lang="en-US" b="1" dirty="0"/>
              <a:t>j</a:t>
            </a:r>
            <a:r>
              <a:rPr lang="en-US" b="1" dirty="0" smtClean="0"/>
              <a:t>et phase </a:t>
            </a:r>
            <a:r>
              <a:rPr lang="en-US" b="1" dirty="0"/>
              <a:t>d</a:t>
            </a:r>
            <a:r>
              <a:rPr lang="en-US" b="1" dirty="0" smtClean="0"/>
              <a:t>iagram </a:t>
            </a:r>
            <a:r>
              <a:rPr lang="en-US" b="1" dirty="0" smtClean="0"/>
              <a:t>can be used to identify the antecedent flow patterns most conducive to the production of extreme warm events 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16199" y="1626251"/>
            <a:ext cx="256673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3 Geographic </a:t>
            </a:r>
            <a:r>
              <a:rPr lang="en-US" dirty="0"/>
              <a:t>C</a:t>
            </a:r>
            <a:r>
              <a:rPr lang="en-US" dirty="0" smtClean="0"/>
              <a:t>lusters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588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983" y="-1800306"/>
            <a:ext cx="8782562" cy="113656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918" y="195395"/>
            <a:ext cx="504898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</a:rPr>
              <a:t>E. Rockies – S. Plains Cluster</a:t>
            </a:r>
            <a:endParaRPr lang="en-US" sz="3200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97422" y="2326092"/>
            <a:ext cx="194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Events during</a:t>
            </a:r>
          </a:p>
          <a:p>
            <a:pPr algn="ctr"/>
            <a:r>
              <a:rPr lang="en-US" sz="2000" b="1" dirty="0" smtClean="0"/>
              <a:t>Sept. – May projected onto phase diagram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899021" y="1256318"/>
            <a:ext cx="1822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Poleward</a:t>
            </a:r>
            <a:r>
              <a:rPr lang="en-US" b="1" i="1" dirty="0" smtClean="0">
                <a:solidFill>
                  <a:srgbClr val="FF0000"/>
                </a:solidFill>
              </a:rPr>
              <a:t> Shift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0972" y="5937000"/>
            <a:ext cx="209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8000"/>
                </a:solidFill>
              </a:rPr>
              <a:t>Equatorward</a:t>
            </a:r>
            <a:r>
              <a:rPr lang="en-US" b="1" i="1" dirty="0" smtClean="0">
                <a:solidFill>
                  <a:srgbClr val="008000"/>
                </a:solidFill>
              </a:rPr>
              <a:t> Shift</a:t>
            </a:r>
            <a:endParaRPr lang="en-US" b="1" i="1" dirty="0">
              <a:solidFill>
                <a:srgbClr val="008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5400000">
            <a:off x="6097350" y="3576219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Extension</a:t>
            </a:r>
            <a:endParaRPr lang="en-US" b="1" i="1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37559" y="3576219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Retraction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60341" y="3506654"/>
            <a:ext cx="60741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15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520791" y="5536633"/>
            <a:ext cx="607414" cy="461665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16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20791" y="1604648"/>
            <a:ext cx="607414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5298" y="3527069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35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00875" y="5861655"/>
            <a:ext cx="1721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  <a:r>
              <a:rPr lang="en-US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 events</a:t>
            </a:r>
            <a:endParaRPr lang="en-US" sz="2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11533" y="3905417"/>
            <a:ext cx="19414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Each point is an average of the PCs for</a:t>
            </a:r>
          </a:p>
          <a:p>
            <a:pPr algn="ctr"/>
            <a:r>
              <a:rPr lang="en-US" sz="2000" b="1" dirty="0" smtClean="0"/>
              <a:t> 3–7 days prior to the event</a:t>
            </a:r>
            <a:endParaRPr lang="en-US" sz="2000" b="1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25965" y="1256318"/>
            <a:ext cx="6429124" cy="5050014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96769" y="1256318"/>
            <a:ext cx="6429124" cy="5050014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933" y="196177"/>
            <a:ext cx="3380351" cy="209079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77251" y="766060"/>
            <a:ext cx="2007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WARM EVENTS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-673073" y="3567225"/>
            <a:ext cx="1759274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PC 2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2899021" y="847903"/>
            <a:ext cx="1822243" cy="3552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932887" y="6498886"/>
            <a:ext cx="1759274" cy="363176"/>
          </a:xfrm>
          <a:prstGeom prst="rect">
            <a:avLst/>
          </a:prstGeom>
          <a:solidFill>
            <a:srgbClr val="FFFFFF"/>
          </a:solidFill>
        </p:spPr>
        <p:txBody>
          <a:bodyPr wrap="square" tIns="9144" rtlCol="0">
            <a:spAutoFit/>
          </a:bodyPr>
          <a:lstStyle/>
          <a:p>
            <a:pPr algn="ctr"/>
            <a:r>
              <a:rPr lang="en-US" sz="2000" dirty="0" smtClean="0"/>
              <a:t>PC 1</a:t>
            </a:r>
            <a:endParaRPr lang="en-US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5561682" y="209545"/>
            <a:ext cx="256673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3 Geographic </a:t>
            </a:r>
            <a:r>
              <a:rPr lang="en-US" dirty="0"/>
              <a:t>C</a:t>
            </a:r>
            <a:r>
              <a:rPr lang="en-US" dirty="0" smtClean="0"/>
              <a:t>lusters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69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82" y="142477"/>
            <a:ext cx="8226776" cy="32205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58" y="3491795"/>
            <a:ext cx="8185224" cy="3212437"/>
          </a:xfrm>
          <a:prstGeom prst="rect">
            <a:avLst/>
          </a:prstGeom>
        </p:spPr>
      </p:pic>
      <p:pic>
        <p:nvPicPr>
          <p:cNvPr id="5" name="Picture 4" descr="250wnd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28" y="3038615"/>
            <a:ext cx="3788872" cy="3212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3737" y="155812"/>
            <a:ext cx="674889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250-hPa Wind Speed, Geo. Heights, Std. Height Anomalies</a:t>
            </a:r>
            <a:r>
              <a:rPr lang="en-US" dirty="0" smtClean="0"/>
              <a:t>: </a:t>
            </a:r>
            <a:r>
              <a:rPr lang="en-US" b="1" dirty="0" smtClean="0">
                <a:solidFill>
                  <a:srgbClr val="FF0000"/>
                </a:solidFill>
              </a:rPr>
              <a:t>Day −10 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23268" y="3131138"/>
            <a:ext cx="1032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 s</a:t>
            </a:r>
            <a:r>
              <a:rPr lang="en-US" sz="1200" baseline="30000" dirty="0" smtClean="0">
                <a:solidFill>
                  <a:schemeClr val="bg1"/>
                </a:solidFill>
              </a:rPr>
              <a:t>–1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3728" y="3505906"/>
            <a:ext cx="8148607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Mean Sea-Level Pressure, 1000–500-hPa Thickness, 950-hPa Std. Temp. Anomalies</a:t>
            </a:r>
            <a:r>
              <a:rPr lang="en-US" sz="1600" dirty="0" smtClean="0"/>
              <a:t>: </a:t>
            </a:r>
            <a:r>
              <a:rPr lang="en-US" sz="1600" b="1" dirty="0" smtClean="0">
                <a:solidFill>
                  <a:srgbClr val="FF0000"/>
                </a:solidFill>
              </a:rPr>
              <a:t>Day −10 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13" name="Picture 12" descr="950Templege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37" y="6350000"/>
            <a:ext cx="4407305" cy="3542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63534" y="6350000"/>
            <a:ext cx="1032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σ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00035" y="5282644"/>
            <a:ext cx="1295400" cy="707886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56935" y="5163929"/>
            <a:ext cx="1295400" cy="707886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87700" y="4114800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4000" b="1" dirty="0">
              <a:solidFill>
                <a:srgbClr val="FF00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15" name="Plus 14"/>
          <p:cNvSpPr/>
          <p:nvPr/>
        </p:nvSpPr>
        <p:spPr>
          <a:xfrm>
            <a:off x="7067551" y="5353050"/>
            <a:ext cx="225884" cy="222250"/>
          </a:xfrm>
          <a:prstGeom prst="mathPlus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lus 18"/>
          <p:cNvSpPr/>
          <p:nvPr/>
        </p:nvSpPr>
        <p:spPr>
          <a:xfrm>
            <a:off x="7067551" y="2012950"/>
            <a:ext cx="225884" cy="222250"/>
          </a:xfrm>
          <a:prstGeom prst="mathPlus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93151" y="525144"/>
            <a:ext cx="3799450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S. Plains Warm Event – Jet Retraction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36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82" y="140880"/>
            <a:ext cx="8226776" cy="32237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82" y="3486835"/>
            <a:ext cx="8226776" cy="3222357"/>
          </a:xfrm>
          <a:prstGeom prst="rect">
            <a:avLst/>
          </a:prstGeom>
        </p:spPr>
      </p:pic>
      <p:pic>
        <p:nvPicPr>
          <p:cNvPr id="5" name="Picture 4" descr="250wnd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28" y="3043708"/>
            <a:ext cx="3788872" cy="3212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3737" y="155812"/>
            <a:ext cx="674889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250-hPa Wind Speed, Geo. Heights, Std. Height Anomalies</a:t>
            </a:r>
            <a:r>
              <a:rPr lang="en-US" dirty="0" smtClean="0"/>
              <a:t>: </a:t>
            </a:r>
            <a:r>
              <a:rPr lang="en-US" b="1" dirty="0" smtClean="0">
                <a:solidFill>
                  <a:srgbClr val="FF0000"/>
                </a:solidFill>
              </a:rPr>
              <a:t>Day −8 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23268" y="3131138"/>
            <a:ext cx="1032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 s</a:t>
            </a:r>
            <a:r>
              <a:rPr lang="en-US" sz="1200" baseline="30000" dirty="0" smtClean="0">
                <a:solidFill>
                  <a:schemeClr val="bg1"/>
                </a:solidFill>
              </a:rPr>
              <a:t>–1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736" y="3505906"/>
            <a:ext cx="821282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Mean Sea-Level Pressure, 1000–500-hPa Thickness, 950-hPa Std. Temp. Anomalies</a:t>
            </a:r>
            <a:r>
              <a:rPr lang="en-US" sz="1600" dirty="0" smtClean="0"/>
              <a:t>: </a:t>
            </a:r>
            <a:r>
              <a:rPr lang="en-US" sz="1600" b="1" dirty="0" smtClean="0">
                <a:solidFill>
                  <a:srgbClr val="FF0000"/>
                </a:solidFill>
              </a:rPr>
              <a:t>Day −8 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9" name="Picture 8" descr="950Templege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37" y="6350000"/>
            <a:ext cx="4407305" cy="3542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63534" y="6350000"/>
            <a:ext cx="1032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σ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53342" y="5163929"/>
            <a:ext cx="1295400" cy="707886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27868" y="4095472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4000" b="1" dirty="0">
              <a:solidFill>
                <a:srgbClr val="FF00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83100" y="4057372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4000" b="1" dirty="0">
              <a:solidFill>
                <a:srgbClr val="FF00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13" name="Plus 12"/>
          <p:cNvSpPr/>
          <p:nvPr/>
        </p:nvSpPr>
        <p:spPr>
          <a:xfrm>
            <a:off x="7067551" y="5353050"/>
            <a:ext cx="225884" cy="222250"/>
          </a:xfrm>
          <a:prstGeom prst="mathPlus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lus 13"/>
          <p:cNvSpPr/>
          <p:nvPr/>
        </p:nvSpPr>
        <p:spPr>
          <a:xfrm>
            <a:off x="7067551" y="2012950"/>
            <a:ext cx="225884" cy="222250"/>
          </a:xfrm>
          <a:prstGeom prst="mathPlus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93151" y="525144"/>
            <a:ext cx="3799450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S. Plains Warm Event – Jet Retraction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351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82" y="156019"/>
            <a:ext cx="8226776" cy="32074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82" y="3493385"/>
            <a:ext cx="8226776" cy="3209257"/>
          </a:xfrm>
          <a:prstGeom prst="rect">
            <a:avLst/>
          </a:prstGeom>
        </p:spPr>
      </p:pic>
      <p:pic>
        <p:nvPicPr>
          <p:cNvPr id="5" name="Picture 4" descr="250wnd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28" y="3038615"/>
            <a:ext cx="3788872" cy="3212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3737" y="162162"/>
            <a:ext cx="674889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250-hPa Wind Speed, Geo. Heights, Std. Height Anomalies</a:t>
            </a:r>
            <a:r>
              <a:rPr lang="en-US" dirty="0" smtClean="0"/>
              <a:t>: </a:t>
            </a:r>
            <a:r>
              <a:rPr lang="en-US" b="1" dirty="0" smtClean="0">
                <a:solidFill>
                  <a:srgbClr val="FF0000"/>
                </a:solidFill>
              </a:rPr>
              <a:t>Day −6 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23268" y="3124788"/>
            <a:ext cx="1032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 s</a:t>
            </a:r>
            <a:r>
              <a:rPr lang="en-US" sz="1200" baseline="30000" dirty="0" smtClean="0">
                <a:solidFill>
                  <a:schemeClr val="bg1"/>
                </a:solidFill>
              </a:rPr>
              <a:t>–1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736" y="3505906"/>
            <a:ext cx="821282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Mean Sea-Level Pressure, 1000–500-hPa Thickness, 950-hPa Std. Temp. Anomalies</a:t>
            </a:r>
            <a:r>
              <a:rPr lang="en-US" sz="1600" dirty="0" smtClean="0"/>
              <a:t>: </a:t>
            </a:r>
            <a:r>
              <a:rPr lang="en-US" sz="1600" b="1" dirty="0" smtClean="0">
                <a:solidFill>
                  <a:srgbClr val="FF0000"/>
                </a:solidFill>
              </a:rPr>
              <a:t>Day −6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9" name="Picture 8" descr="950Templege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37" y="6350000"/>
            <a:ext cx="4407305" cy="3542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63534" y="6350000"/>
            <a:ext cx="1032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σ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48668" y="5113129"/>
            <a:ext cx="1295400" cy="707886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16768" y="4064000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4000" b="1" dirty="0">
              <a:solidFill>
                <a:srgbClr val="FF00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13" name="Plus 12"/>
          <p:cNvSpPr/>
          <p:nvPr/>
        </p:nvSpPr>
        <p:spPr>
          <a:xfrm>
            <a:off x="7067551" y="5353050"/>
            <a:ext cx="225884" cy="222250"/>
          </a:xfrm>
          <a:prstGeom prst="mathPlus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lus 15"/>
          <p:cNvSpPr/>
          <p:nvPr/>
        </p:nvSpPr>
        <p:spPr>
          <a:xfrm>
            <a:off x="7067551" y="2012950"/>
            <a:ext cx="225884" cy="222250"/>
          </a:xfrm>
          <a:prstGeom prst="mathPlus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93151" y="525144"/>
            <a:ext cx="3799450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S. Plains Warm Event – Jet Retraction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961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36" y="156019"/>
            <a:ext cx="8212821" cy="32074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83" y="3483641"/>
            <a:ext cx="8226774" cy="3228744"/>
          </a:xfrm>
          <a:prstGeom prst="rect">
            <a:avLst/>
          </a:prstGeom>
        </p:spPr>
      </p:pic>
      <p:pic>
        <p:nvPicPr>
          <p:cNvPr id="5" name="Picture 4" descr="250wnd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28" y="3044965"/>
            <a:ext cx="3788872" cy="3212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3737" y="162162"/>
            <a:ext cx="674889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250-hPa Wind Speed, Geo. Heights, Std. Height Anomalies</a:t>
            </a:r>
            <a:r>
              <a:rPr lang="en-US" dirty="0" smtClean="0"/>
              <a:t>: </a:t>
            </a:r>
            <a:r>
              <a:rPr lang="en-US" b="1" dirty="0" smtClean="0">
                <a:solidFill>
                  <a:srgbClr val="FF0000"/>
                </a:solidFill>
              </a:rPr>
              <a:t>Day −4 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23268" y="3131138"/>
            <a:ext cx="1032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 s</a:t>
            </a:r>
            <a:r>
              <a:rPr lang="en-US" sz="1200" baseline="30000" dirty="0" smtClean="0">
                <a:solidFill>
                  <a:schemeClr val="bg1"/>
                </a:solidFill>
              </a:rPr>
              <a:t>–1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736" y="3505906"/>
            <a:ext cx="821282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Mean Sea-Level Pressure, 1000–500-hPa Thickness, 950-hPa Std. Temp. Anomalies</a:t>
            </a:r>
            <a:r>
              <a:rPr lang="en-US" sz="1600" dirty="0" smtClean="0"/>
              <a:t>: </a:t>
            </a:r>
            <a:r>
              <a:rPr lang="en-US" sz="1600" b="1" dirty="0" smtClean="0">
                <a:solidFill>
                  <a:srgbClr val="FF0000"/>
                </a:solidFill>
              </a:rPr>
              <a:t>Day −4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9" name="Picture 8" descr="950Templege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37" y="6350000"/>
            <a:ext cx="4407305" cy="3542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63534" y="6350000"/>
            <a:ext cx="1032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σ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42635" y="4988887"/>
            <a:ext cx="1295400" cy="707886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35968" y="5062329"/>
            <a:ext cx="1295400" cy="707886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74900" y="4264987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4000" b="1" dirty="0">
              <a:solidFill>
                <a:srgbClr val="FF00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63534" y="4102100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4000" b="1" dirty="0">
              <a:solidFill>
                <a:srgbClr val="FF00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14" name="Plus 13"/>
          <p:cNvSpPr/>
          <p:nvPr/>
        </p:nvSpPr>
        <p:spPr>
          <a:xfrm>
            <a:off x="7067551" y="5353050"/>
            <a:ext cx="225884" cy="222250"/>
          </a:xfrm>
          <a:prstGeom prst="mathPlus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lus 14"/>
          <p:cNvSpPr/>
          <p:nvPr/>
        </p:nvSpPr>
        <p:spPr>
          <a:xfrm>
            <a:off x="7067551" y="2012950"/>
            <a:ext cx="225884" cy="222250"/>
          </a:xfrm>
          <a:prstGeom prst="mathPlus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93151" y="525144"/>
            <a:ext cx="3799450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S. Plains Warm Event – Jet Retraction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921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01053" y="1016000"/>
            <a:ext cx="8328526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01053" y="199884"/>
            <a:ext cx="763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Motivation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39888" y="1382782"/>
            <a:ext cx="874888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cs typeface="Arial"/>
              </a:rPr>
              <a:t>One or several extreme weather events (EWEs) during a single season can contribute disproportionately to temperature and precipitation anomaly statistics for a particular season.  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cs typeface="Arial"/>
              </a:rPr>
              <a:t>The disproportionate contribution of EWEs to seasonal temperature and precipitation anomaly statistics suggests that EWEs need to be considered in </a:t>
            </a:r>
            <a:r>
              <a:rPr lang="en-US" sz="2400" dirty="0" smtClean="0">
                <a:cs typeface="Arial"/>
              </a:rPr>
              <a:t>understanding </a:t>
            </a:r>
            <a:r>
              <a:rPr lang="en-US" sz="2400" dirty="0">
                <a:cs typeface="Arial"/>
              </a:rPr>
              <a:t>the dynamical and thermodynamic processes that operate at the weather–climate intersection.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cs typeface="Arial"/>
              </a:rPr>
              <a:t>Consideration of EWEs may result in improved operational probabilistic temperature and precipitation forecasts in the 8–10 day time range. </a:t>
            </a:r>
          </a:p>
        </p:txBody>
      </p:sp>
    </p:spTree>
    <p:extLst>
      <p:ext uri="{BB962C8B-B14F-4D97-AF65-F5344CB8AC3E}">
        <p14:creationId xmlns:p14="http://schemas.microsoft.com/office/powerpoint/2010/main" val="4173769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86" y="156019"/>
            <a:ext cx="8185120" cy="32074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44" y="3486120"/>
            <a:ext cx="8193451" cy="3223786"/>
          </a:xfrm>
          <a:prstGeom prst="rect">
            <a:avLst/>
          </a:prstGeom>
        </p:spPr>
      </p:pic>
      <p:pic>
        <p:nvPicPr>
          <p:cNvPr id="5" name="Picture 4" descr="250wnd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28" y="3044965"/>
            <a:ext cx="3788872" cy="3212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3737" y="162162"/>
            <a:ext cx="674889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250-hPa Wind Speed, Geo. Heights, Std. Height Anomalies</a:t>
            </a:r>
            <a:r>
              <a:rPr lang="en-US" dirty="0" smtClean="0"/>
              <a:t>: </a:t>
            </a:r>
            <a:r>
              <a:rPr lang="en-US" b="1" dirty="0" smtClean="0">
                <a:solidFill>
                  <a:srgbClr val="FF0000"/>
                </a:solidFill>
              </a:rPr>
              <a:t>Day −2 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23268" y="3131138"/>
            <a:ext cx="1032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 s</a:t>
            </a:r>
            <a:r>
              <a:rPr lang="en-US" sz="1200" baseline="30000" dirty="0" smtClean="0">
                <a:solidFill>
                  <a:schemeClr val="bg1"/>
                </a:solidFill>
              </a:rPr>
              <a:t>–1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736" y="3505906"/>
            <a:ext cx="8196159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Mean Sea-Level Pressure, 1000–500-hPa Thickness, 950-hPa Std. Temp. Anomalies</a:t>
            </a:r>
            <a:r>
              <a:rPr lang="en-US" sz="1600" dirty="0" smtClean="0"/>
              <a:t>: </a:t>
            </a:r>
            <a:r>
              <a:rPr lang="en-US" sz="1600" b="1" dirty="0" smtClean="0">
                <a:solidFill>
                  <a:srgbClr val="FF0000"/>
                </a:solidFill>
              </a:rPr>
              <a:t>Day −2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9" name="Picture 8" descr="950Templege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37" y="6350000"/>
            <a:ext cx="4407305" cy="3542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63534" y="6350000"/>
            <a:ext cx="1032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σ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01067" y="4949686"/>
            <a:ext cx="1295400" cy="707886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50858" y="5303629"/>
            <a:ext cx="1295400" cy="707886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27868" y="4267200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4000" b="1" dirty="0">
              <a:solidFill>
                <a:srgbClr val="FF00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84900" y="4516229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4000" b="1" dirty="0">
              <a:solidFill>
                <a:srgbClr val="FF00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14" name="Plus 13"/>
          <p:cNvSpPr/>
          <p:nvPr/>
        </p:nvSpPr>
        <p:spPr>
          <a:xfrm>
            <a:off x="7067551" y="5353050"/>
            <a:ext cx="225884" cy="222250"/>
          </a:xfrm>
          <a:prstGeom prst="mathPlus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lus 18"/>
          <p:cNvSpPr/>
          <p:nvPr/>
        </p:nvSpPr>
        <p:spPr>
          <a:xfrm>
            <a:off x="7067551" y="2012950"/>
            <a:ext cx="225884" cy="222250"/>
          </a:xfrm>
          <a:prstGeom prst="mathPlus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93151" y="525144"/>
            <a:ext cx="3799450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S. Plains Warm Event – Jet Retraction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200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20" y="156019"/>
            <a:ext cx="8164451" cy="32074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03" y="3487718"/>
            <a:ext cx="8214133" cy="3220591"/>
          </a:xfrm>
          <a:prstGeom prst="rect">
            <a:avLst/>
          </a:prstGeom>
        </p:spPr>
      </p:pic>
      <p:pic>
        <p:nvPicPr>
          <p:cNvPr id="5" name="Picture 4" descr="250wnd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28" y="3044965"/>
            <a:ext cx="3788872" cy="3212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3737" y="162162"/>
            <a:ext cx="674889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250-hPa Wind Speed, Geo. Heights, Std. Height Anomalies</a:t>
            </a:r>
            <a:r>
              <a:rPr lang="en-US" dirty="0" smtClean="0"/>
              <a:t>: </a:t>
            </a:r>
            <a:r>
              <a:rPr lang="en-US" b="1" dirty="0" smtClean="0">
                <a:solidFill>
                  <a:srgbClr val="FF0000"/>
                </a:solidFill>
              </a:rPr>
              <a:t>Day 0 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23268" y="3131138"/>
            <a:ext cx="1032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 s</a:t>
            </a:r>
            <a:r>
              <a:rPr lang="en-US" sz="1200" baseline="30000" dirty="0" smtClean="0">
                <a:solidFill>
                  <a:schemeClr val="bg1"/>
                </a:solidFill>
              </a:rPr>
              <a:t>–1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736" y="3505906"/>
            <a:ext cx="821282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Mean Sea-Level Pressure, 1000–500-hPa Thickness, 950-hPa Std. Temp. Anomalies</a:t>
            </a:r>
            <a:r>
              <a:rPr lang="en-US" sz="1600" dirty="0" smtClean="0"/>
              <a:t>: </a:t>
            </a:r>
            <a:r>
              <a:rPr lang="en-US" sz="1600" b="1" dirty="0" smtClean="0">
                <a:solidFill>
                  <a:srgbClr val="FF0000"/>
                </a:solidFill>
              </a:rPr>
              <a:t>Day 0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9" name="Picture 8" descr="950Templege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37" y="6350000"/>
            <a:ext cx="4407305" cy="3542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63534" y="6350000"/>
            <a:ext cx="1032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σ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87700" y="4267200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4000" b="1" dirty="0">
              <a:solidFill>
                <a:srgbClr val="FF00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4834" y="5163929"/>
            <a:ext cx="1295400" cy="707886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02034" y="5341729"/>
            <a:ext cx="1295400" cy="707886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54234" y="4135229"/>
            <a:ext cx="1295400" cy="707886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31000" y="5038586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4000" b="1" dirty="0">
              <a:solidFill>
                <a:srgbClr val="FF00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" name="Plus 1"/>
          <p:cNvSpPr/>
          <p:nvPr/>
        </p:nvSpPr>
        <p:spPr>
          <a:xfrm>
            <a:off x="7067551" y="5353050"/>
            <a:ext cx="225884" cy="222250"/>
          </a:xfrm>
          <a:prstGeom prst="mathPlus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lus 18"/>
          <p:cNvSpPr/>
          <p:nvPr/>
        </p:nvSpPr>
        <p:spPr>
          <a:xfrm>
            <a:off x="7067551" y="2012950"/>
            <a:ext cx="225884" cy="222250"/>
          </a:xfrm>
          <a:prstGeom prst="mathPlus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93151" y="525144"/>
            <a:ext cx="3799450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S. Plains Warm Event – Jet Retraction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127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983" y="-1800306"/>
            <a:ext cx="8782562" cy="113656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918" y="195395"/>
            <a:ext cx="504898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</a:rPr>
              <a:t>E. Rockies – S. Plains Cluster</a:t>
            </a:r>
            <a:endParaRPr lang="en-US" sz="3200" b="1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9021" y="1256318"/>
            <a:ext cx="1822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Poleward</a:t>
            </a:r>
            <a:r>
              <a:rPr lang="en-US" b="1" i="1" dirty="0" smtClean="0">
                <a:solidFill>
                  <a:srgbClr val="FF0000"/>
                </a:solidFill>
              </a:rPr>
              <a:t> Shift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0972" y="5937000"/>
            <a:ext cx="209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8000"/>
                </a:solidFill>
              </a:rPr>
              <a:t>Equatorward</a:t>
            </a:r>
            <a:r>
              <a:rPr lang="en-US" b="1" i="1" dirty="0" smtClean="0">
                <a:solidFill>
                  <a:srgbClr val="008000"/>
                </a:solidFill>
              </a:rPr>
              <a:t> Shift</a:t>
            </a:r>
            <a:endParaRPr lang="en-US" b="1" i="1" dirty="0">
              <a:solidFill>
                <a:srgbClr val="008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5400000">
            <a:off x="6097350" y="3576219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Extension</a:t>
            </a:r>
            <a:endParaRPr lang="en-US" b="1" i="1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37559" y="3576219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Retraction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60341" y="3506654"/>
            <a:ext cx="60741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15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520791" y="5536633"/>
            <a:ext cx="607414" cy="461665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16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20791" y="1604648"/>
            <a:ext cx="607414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5298" y="3527069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35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00875" y="5861655"/>
            <a:ext cx="1721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  <a:r>
              <a:rPr lang="en-US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 events</a:t>
            </a:r>
            <a:endParaRPr lang="en-US" sz="2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25965" y="1256318"/>
            <a:ext cx="6429124" cy="5050014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96769" y="1256318"/>
            <a:ext cx="6429124" cy="5050014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933" y="196177"/>
            <a:ext cx="3380351" cy="209079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77251" y="766060"/>
            <a:ext cx="2007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WARM EVENTS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99021" y="847903"/>
            <a:ext cx="1822243" cy="3552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097422" y="2326092"/>
            <a:ext cx="194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Events during</a:t>
            </a:r>
          </a:p>
          <a:p>
            <a:pPr algn="ctr"/>
            <a:r>
              <a:rPr lang="en-US" sz="2000" b="1" dirty="0" smtClean="0"/>
              <a:t>Sept. – May projected onto phase diagram</a:t>
            </a:r>
            <a:endParaRPr lang="en-US" sz="20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7111533" y="3905417"/>
            <a:ext cx="19414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Each point is an average of the PCs for</a:t>
            </a:r>
          </a:p>
          <a:p>
            <a:pPr algn="ctr"/>
            <a:r>
              <a:rPr lang="en-US" sz="2000" b="1" dirty="0" smtClean="0"/>
              <a:t> 3–7 days prior to the event</a:t>
            </a:r>
            <a:endParaRPr lang="en-US" sz="2000" b="1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-673073" y="3567225"/>
            <a:ext cx="1759274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PC 2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2932887" y="6498886"/>
            <a:ext cx="1759274" cy="363176"/>
          </a:xfrm>
          <a:prstGeom prst="rect">
            <a:avLst/>
          </a:prstGeom>
          <a:solidFill>
            <a:srgbClr val="FFFFFF"/>
          </a:solidFill>
        </p:spPr>
        <p:txBody>
          <a:bodyPr wrap="square" tIns="9144" rtlCol="0">
            <a:spAutoFit/>
          </a:bodyPr>
          <a:lstStyle/>
          <a:p>
            <a:pPr algn="ctr"/>
            <a:r>
              <a:rPr lang="en-US" sz="2000" dirty="0" smtClean="0"/>
              <a:t>PC 1</a:t>
            </a:r>
            <a:endParaRPr lang="en-US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5555301" y="211034"/>
            <a:ext cx="256673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3 Geographic </a:t>
            </a:r>
            <a:r>
              <a:rPr lang="en-US" dirty="0"/>
              <a:t>C</a:t>
            </a:r>
            <a:r>
              <a:rPr lang="en-US" dirty="0" smtClean="0"/>
              <a:t>lusters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592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983" y="-1800305"/>
            <a:ext cx="8782558" cy="113656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918" y="195395"/>
            <a:ext cx="5104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E. Rockies – S. Plains Cluster</a:t>
            </a:r>
            <a:endParaRPr lang="en-US" sz="3200" b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9021" y="1256318"/>
            <a:ext cx="1822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Poleward</a:t>
            </a:r>
            <a:r>
              <a:rPr lang="en-US" b="1" i="1" dirty="0" smtClean="0">
                <a:solidFill>
                  <a:srgbClr val="FF0000"/>
                </a:solidFill>
              </a:rPr>
              <a:t> Shift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0972" y="5937000"/>
            <a:ext cx="209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8000"/>
                </a:solidFill>
              </a:rPr>
              <a:t>Equatorward</a:t>
            </a:r>
            <a:r>
              <a:rPr lang="en-US" b="1" i="1" dirty="0" smtClean="0">
                <a:solidFill>
                  <a:srgbClr val="008000"/>
                </a:solidFill>
              </a:rPr>
              <a:t> Shift</a:t>
            </a:r>
            <a:endParaRPr lang="en-US" b="1" i="1" dirty="0">
              <a:solidFill>
                <a:srgbClr val="008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5400000">
            <a:off x="6097350" y="3576219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Extension</a:t>
            </a:r>
            <a:endParaRPr lang="en-US" b="1" i="1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37559" y="3576219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Retraction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60341" y="3506654"/>
            <a:ext cx="60741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14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520791" y="5536633"/>
            <a:ext cx="607414" cy="461665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26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20791" y="1604648"/>
            <a:ext cx="607414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5298" y="3527069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4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00875" y="5861655"/>
            <a:ext cx="1721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48 events</a:t>
            </a:r>
            <a:endParaRPr lang="en-US" sz="2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625965" y="1256318"/>
            <a:ext cx="6429124" cy="5050014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96769" y="1256318"/>
            <a:ext cx="6429124" cy="5050014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77251" y="766060"/>
            <a:ext cx="2007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COLD EVENTS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99021" y="847903"/>
            <a:ext cx="1822243" cy="3552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097422" y="2326092"/>
            <a:ext cx="194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Events during</a:t>
            </a:r>
          </a:p>
          <a:p>
            <a:pPr algn="ctr"/>
            <a:r>
              <a:rPr lang="en-US" sz="2000" b="1" dirty="0" smtClean="0"/>
              <a:t>Sept. – May projected onto phase diagram</a:t>
            </a:r>
            <a:endParaRPr lang="en-US" sz="20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7111533" y="3905417"/>
            <a:ext cx="19414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Each point is an average of the PCs for</a:t>
            </a:r>
          </a:p>
          <a:p>
            <a:pPr algn="ctr"/>
            <a:r>
              <a:rPr lang="en-US" sz="2000" b="1" dirty="0" smtClean="0"/>
              <a:t> 3–7 days prior to the event</a:t>
            </a:r>
            <a:endParaRPr lang="en-US" sz="2000" b="1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-673073" y="3567225"/>
            <a:ext cx="1759274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PC 2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2932887" y="6498886"/>
            <a:ext cx="1759274" cy="363176"/>
          </a:xfrm>
          <a:prstGeom prst="rect">
            <a:avLst/>
          </a:prstGeom>
          <a:solidFill>
            <a:srgbClr val="FFFFFF"/>
          </a:solidFill>
        </p:spPr>
        <p:txBody>
          <a:bodyPr wrap="square" tIns="9144" rtlCol="0">
            <a:spAutoFit/>
          </a:bodyPr>
          <a:lstStyle/>
          <a:p>
            <a:pPr algn="ctr"/>
            <a:r>
              <a:rPr lang="en-US" sz="2000" dirty="0" smtClean="0"/>
              <a:t>PC 1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444" y="198021"/>
            <a:ext cx="3342530" cy="194566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657812" y="208527"/>
            <a:ext cx="256673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 Geographic </a:t>
            </a:r>
            <a:r>
              <a:rPr lang="en-US" dirty="0"/>
              <a:t>C</a:t>
            </a:r>
            <a:r>
              <a:rPr lang="en-US" dirty="0" smtClean="0"/>
              <a:t>lusters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437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983" y="-1800306"/>
            <a:ext cx="8782561" cy="113656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917" y="195395"/>
            <a:ext cx="52974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  <a:effectLst/>
              </a:rPr>
              <a:t>W</a:t>
            </a:r>
            <a:r>
              <a:rPr lang="en-US" sz="3200" b="1" dirty="0" smtClean="0">
                <a:solidFill>
                  <a:srgbClr val="008000"/>
                </a:solidFill>
                <a:effectLst/>
              </a:rPr>
              <a:t>. Rockies – </a:t>
            </a:r>
            <a:r>
              <a:rPr lang="en-US" sz="3200" b="1" dirty="0" smtClean="0">
                <a:solidFill>
                  <a:srgbClr val="008000"/>
                </a:solidFill>
              </a:rPr>
              <a:t>Pac. NW Cluster</a:t>
            </a:r>
            <a:endParaRPr lang="en-US" sz="3200" b="1" dirty="0">
              <a:solidFill>
                <a:srgbClr val="008000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9021" y="1256318"/>
            <a:ext cx="1822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Poleward</a:t>
            </a:r>
            <a:r>
              <a:rPr lang="en-US" b="1" i="1" dirty="0" smtClean="0">
                <a:solidFill>
                  <a:srgbClr val="FF0000"/>
                </a:solidFill>
              </a:rPr>
              <a:t> Shift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0972" y="5937000"/>
            <a:ext cx="209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8000"/>
                </a:solidFill>
              </a:rPr>
              <a:t>Equatorward</a:t>
            </a:r>
            <a:r>
              <a:rPr lang="en-US" b="1" i="1" dirty="0" smtClean="0">
                <a:solidFill>
                  <a:srgbClr val="008000"/>
                </a:solidFill>
              </a:rPr>
              <a:t> Shift</a:t>
            </a:r>
            <a:endParaRPr lang="en-US" b="1" i="1" dirty="0">
              <a:solidFill>
                <a:srgbClr val="008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5400000">
            <a:off x="6097350" y="3576219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Extension</a:t>
            </a:r>
            <a:endParaRPr lang="en-US" b="1" i="1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37559" y="3576219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Retraction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60341" y="3506654"/>
            <a:ext cx="60741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27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520791" y="5536633"/>
            <a:ext cx="607414" cy="461665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27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20791" y="1604648"/>
            <a:ext cx="607414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5298" y="3527069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13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00875" y="5861655"/>
            <a:ext cx="1721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89 events</a:t>
            </a:r>
            <a:endParaRPr lang="en-US" sz="2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625965" y="1256318"/>
            <a:ext cx="6429124" cy="5050014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96769" y="1256318"/>
            <a:ext cx="6429124" cy="5050014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77251" y="766060"/>
            <a:ext cx="2007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WARM EVENTS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899021" y="847903"/>
            <a:ext cx="1822243" cy="3552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097422" y="2326092"/>
            <a:ext cx="194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Events during</a:t>
            </a:r>
          </a:p>
          <a:p>
            <a:pPr algn="ctr"/>
            <a:r>
              <a:rPr lang="en-US" sz="2000" b="1" dirty="0" smtClean="0"/>
              <a:t>Sept. – May projected onto phase diagram</a:t>
            </a:r>
            <a:endParaRPr lang="en-US" sz="20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7111533" y="3905417"/>
            <a:ext cx="19414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Each point is an average of the PCs for</a:t>
            </a:r>
          </a:p>
          <a:p>
            <a:pPr algn="ctr"/>
            <a:r>
              <a:rPr lang="en-US" sz="2000" b="1" dirty="0" smtClean="0"/>
              <a:t> 3–7 days prior to the event</a:t>
            </a:r>
            <a:endParaRPr lang="en-US" sz="2000" b="1" dirty="0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-673073" y="3567225"/>
            <a:ext cx="1759274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PC 2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2932887" y="6498886"/>
            <a:ext cx="1759274" cy="363176"/>
          </a:xfrm>
          <a:prstGeom prst="rect">
            <a:avLst/>
          </a:prstGeom>
          <a:solidFill>
            <a:srgbClr val="FFFFFF"/>
          </a:solidFill>
        </p:spPr>
        <p:txBody>
          <a:bodyPr wrap="square" tIns="9144" rtlCol="0">
            <a:spAutoFit/>
          </a:bodyPr>
          <a:lstStyle/>
          <a:p>
            <a:pPr algn="ctr"/>
            <a:r>
              <a:rPr lang="en-US" sz="2000" dirty="0" smtClean="0"/>
              <a:t>PC 1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381" y="195395"/>
            <a:ext cx="3354594" cy="192597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645749" y="205901"/>
            <a:ext cx="256673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3 Geographic </a:t>
            </a:r>
            <a:r>
              <a:rPr lang="en-US" dirty="0"/>
              <a:t>C</a:t>
            </a:r>
            <a:r>
              <a:rPr lang="en-US" dirty="0" smtClean="0"/>
              <a:t>lusters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006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983" y="-1800305"/>
            <a:ext cx="8782557" cy="113656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917" y="195395"/>
            <a:ext cx="53020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  <a:effectLst/>
              </a:rPr>
              <a:t>W</a:t>
            </a:r>
            <a:r>
              <a:rPr lang="en-US" sz="3200" b="1" dirty="0" smtClean="0">
                <a:solidFill>
                  <a:srgbClr val="008000"/>
                </a:solidFill>
                <a:effectLst/>
              </a:rPr>
              <a:t>. Rockies – Pac. NW Cluster</a:t>
            </a:r>
            <a:endParaRPr lang="en-US" sz="3200" b="1" dirty="0">
              <a:solidFill>
                <a:srgbClr val="008000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9021" y="1256318"/>
            <a:ext cx="1822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Poleward</a:t>
            </a:r>
            <a:r>
              <a:rPr lang="en-US" b="1" i="1" dirty="0" smtClean="0">
                <a:solidFill>
                  <a:srgbClr val="FF0000"/>
                </a:solidFill>
              </a:rPr>
              <a:t> Shift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0972" y="5937000"/>
            <a:ext cx="209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8000"/>
                </a:solidFill>
              </a:rPr>
              <a:t>Equatorward</a:t>
            </a:r>
            <a:r>
              <a:rPr lang="en-US" b="1" i="1" dirty="0" smtClean="0">
                <a:solidFill>
                  <a:srgbClr val="008000"/>
                </a:solidFill>
              </a:rPr>
              <a:t> Shift</a:t>
            </a:r>
            <a:endParaRPr lang="en-US" b="1" i="1" dirty="0">
              <a:solidFill>
                <a:srgbClr val="008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5400000">
            <a:off x="6097350" y="3576219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Extension</a:t>
            </a:r>
            <a:endParaRPr lang="en-US" b="1" i="1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37559" y="3576219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Retraction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60341" y="3506654"/>
            <a:ext cx="60741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20791" y="5536633"/>
            <a:ext cx="607414" cy="461665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20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20791" y="1604648"/>
            <a:ext cx="607414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5298" y="3527069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31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00875" y="5861655"/>
            <a:ext cx="1721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78 events</a:t>
            </a:r>
            <a:endParaRPr lang="en-US" sz="2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625965" y="1256318"/>
            <a:ext cx="6429124" cy="5050014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96769" y="1256318"/>
            <a:ext cx="6429124" cy="5050014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77251" y="766060"/>
            <a:ext cx="2007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COLD EVENTS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899021" y="847903"/>
            <a:ext cx="1822243" cy="3552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097422" y="2326092"/>
            <a:ext cx="194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Events during</a:t>
            </a:r>
          </a:p>
          <a:p>
            <a:pPr algn="ctr"/>
            <a:r>
              <a:rPr lang="en-US" sz="2000" b="1" dirty="0" smtClean="0"/>
              <a:t>Sept. – May projected onto phase diagram</a:t>
            </a:r>
            <a:endParaRPr lang="en-US" sz="20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7111533" y="3905417"/>
            <a:ext cx="19414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Each point is an average of the PCs for</a:t>
            </a:r>
          </a:p>
          <a:p>
            <a:pPr algn="ctr"/>
            <a:r>
              <a:rPr lang="en-US" sz="2000" b="1" dirty="0" smtClean="0"/>
              <a:t> 3–7 days prior to the event</a:t>
            </a:r>
            <a:endParaRPr lang="en-US" sz="2000" b="1" dirty="0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-673073" y="3567225"/>
            <a:ext cx="1759274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PC 2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2932887" y="6498886"/>
            <a:ext cx="1759274" cy="363176"/>
          </a:xfrm>
          <a:prstGeom prst="rect">
            <a:avLst/>
          </a:prstGeom>
          <a:solidFill>
            <a:srgbClr val="FFFFFF"/>
          </a:solidFill>
        </p:spPr>
        <p:txBody>
          <a:bodyPr wrap="square" tIns="9144" rtlCol="0">
            <a:spAutoFit/>
          </a:bodyPr>
          <a:lstStyle/>
          <a:p>
            <a:pPr algn="ctr"/>
            <a:r>
              <a:rPr lang="en-US" sz="2000" dirty="0" smtClean="0"/>
              <a:t>PC 1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953" y="198020"/>
            <a:ext cx="3345449" cy="192072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650321" y="208526"/>
            <a:ext cx="256673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3 Geographic </a:t>
            </a:r>
            <a:r>
              <a:rPr lang="en-US" dirty="0"/>
              <a:t>C</a:t>
            </a:r>
            <a:r>
              <a:rPr lang="en-US" dirty="0" smtClean="0"/>
              <a:t>lusters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495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Real-Time North Pacific Jet Phase Diagram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558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157" y="37240"/>
            <a:ext cx="930442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/>
              <a:t>November 2014: Record US Cold</a:t>
            </a:r>
            <a:endParaRPr lang="en-US" sz="38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09" y="929105"/>
            <a:ext cx="8815055" cy="4424948"/>
          </a:xfrm>
          <a:prstGeom prst="rect">
            <a:avLst/>
          </a:prstGeom>
        </p:spPr>
      </p:pic>
      <p:pic>
        <p:nvPicPr>
          <p:cNvPr id="3" name="Picture 2" descr="windleg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53" y="5390820"/>
            <a:ext cx="4000500" cy="444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3893" y="944339"/>
            <a:ext cx="3449054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0000 UTC 8 November 2014</a:t>
            </a:r>
            <a:endParaRPr lang="en-US" sz="2000" b="1" dirty="0"/>
          </a:p>
        </p:txBody>
      </p:sp>
      <p:pic>
        <p:nvPicPr>
          <p:cNvPr id="8" name="Picture 7" descr="NuriPhaseDiagram1108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9" y="4076915"/>
            <a:ext cx="3366358" cy="270801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73023" y="6049694"/>
            <a:ext cx="3633241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250-hPa Wind </a:t>
            </a:r>
            <a:r>
              <a:rPr lang="en-US" b="1" dirty="0"/>
              <a:t>S</a:t>
            </a:r>
            <a:r>
              <a:rPr lang="en-US" b="1" dirty="0" smtClean="0"/>
              <a:t>peed: shaded</a:t>
            </a:r>
          </a:p>
        </p:txBody>
      </p:sp>
    </p:spTree>
    <p:extLst>
      <p:ext uri="{BB962C8B-B14F-4D97-AF65-F5344CB8AC3E}">
        <p14:creationId xmlns:p14="http://schemas.microsoft.com/office/powerpoint/2010/main" val="2569789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157" y="37240"/>
            <a:ext cx="930442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/>
              <a:t>November 2014: Record US Cold</a:t>
            </a:r>
            <a:endParaRPr lang="en-US" sz="38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09" y="929105"/>
            <a:ext cx="8815055" cy="4424948"/>
          </a:xfrm>
          <a:prstGeom prst="rect">
            <a:avLst/>
          </a:prstGeom>
        </p:spPr>
      </p:pic>
      <p:pic>
        <p:nvPicPr>
          <p:cNvPr id="3" name="Picture 2" descr="windleg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53" y="5390820"/>
            <a:ext cx="4000500" cy="444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3894" y="944339"/>
            <a:ext cx="3449054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0000 UTC 10 November 2014</a:t>
            </a:r>
            <a:endParaRPr lang="en-US" sz="2000" b="1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9" y="4076915"/>
            <a:ext cx="3366358" cy="27080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73023" y="6049694"/>
            <a:ext cx="3633241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250-hPa Wind </a:t>
            </a:r>
            <a:r>
              <a:rPr lang="en-US" b="1" dirty="0"/>
              <a:t>S</a:t>
            </a:r>
            <a:r>
              <a:rPr lang="en-US" b="1" dirty="0" smtClean="0"/>
              <a:t>peed: shaded</a:t>
            </a:r>
          </a:p>
        </p:txBody>
      </p:sp>
    </p:spTree>
    <p:extLst>
      <p:ext uri="{BB962C8B-B14F-4D97-AF65-F5344CB8AC3E}">
        <p14:creationId xmlns:p14="http://schemas.microsoft.com/office/powerpoint/2010/main" val="736948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157" y="37240"/>
            <a:ext cx="930442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/>
              <a:t>November 2014: Record US Cold</a:t>
            </a:r>
            <a:endParaRPr lang="en-US" sz="38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10" y="929105"/>
            <a:ext cx="8815053" cy="4424948"/>
          </a:xfrm>
          <a:prstGeom prst="rect">
            <a:avLst/>
          </a:prstGeom>
        </p:spPr>
      </p:pic>
      <p:pic>
        <p:nvPicPr>
          <p:cNvPr id="3" name="Picture 2" descr="windleg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53" y="5390820"/>
            <a:ext cx="4000500" cy="444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3893" y="944339"/>
            <a:ext cx="3449054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0000 UTC 12 November 2014</a:t>
            </a:r>
            <a:endParaRPr lang="en-US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0" y="4076915"/>
            <a:ext cx="3366356" cy="27080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73023" y="6049694"/>
            <a:ext cx="3633241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250-hPa Wind </a:t>
            </a:r>
            <a:r>
              <a:rPr lang="en-US" b="1" dirty="0"/>
              <a:t>S</a:t>
            </a:r>
            <a:r>
              <a:rPr lang="en-US" b="1" dirty="0" smtClean="0"/>
              <a:t>peed: shaded</a:t>
            </a:r>
          </a:p>
        </p:txBody>
      </p:sp>
    </p:spTree>
    <p:extLst>
      <p:ext uri="{BB962C8B-B14F-4D97-AF65-F5344CB8AC3E}">
        <p14:creationId xmlns:p14="http://schemas.microsoft.com/office/powerpoint/2010/main" val="2309300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01053" y="1016000"/>
            <a:ext cx="8328526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01053" y="199884"/>
            <a:ext cx="763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Outline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39888" y="1284111"/>
            <a:ext cx="87488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0" indent="-508000"/>
            <a:r>
              <a:rPr lang="en-US" sz="2800" dirty="0" smtClean="0"/>
              <a:t>1) Examine extreme warm events in the context of North Pacific Jet (NPJ) variability</a:t>
            </a:r>
          </a:p>
          <a:p>
            <a:pPr marL="742950" indent="-742950">
              <a:buAutoNum type="arabicParenR"/>
            </a:pPr>
            <a:endParaRPr lang="en-US" sz="2800" dirty="0"/>
          </a:p>
          <a:p>
            <a:pPr marL="508000" indent="-508000"/>
            <a:r>
              <a:rPr lang="en-US" sz="2800" dirty="0" smtClean="0"/>
              <a:t>2) Update the development of a real-time NPJ phase diagram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18380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157" y="37240"/>
            <a:ext cx="930442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/>
              <a:t>November 2014: Record US Cold</a:t>
            </a:r>
            <a:endParaRPr lang="en-US" sz="38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10" y="934912"/>
            <a:ext cx="8815053" cy="4413334"/>
          </a:xfrm>
          <a:prstGeom prst="rect">
            <a:avLst/>
          </a:prstGeom>
        </p:spPr>
      </p:pic>
      <p:pic>
        <p:nvPicPr>
          <p:cNvPr id="3" name="Picture 2" descr="windleg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53" y="5390820"/>
            <a:ext cx="4000500" cy="444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3893" y="944339"/>
            <a:ext cx="3449054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0000 UTC 14 November 2014</a:t>
            </a:r>
            <a:endParaRPr lang="en-US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0" y="4076915"/>
            <a:ext cx="3366356" cy="27080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73023" y="6049694"/>
            <a:ext cx="3633241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250-hPa Wind </a:t>
            </a:r>
            <a:r>
              <a:rPr lang="en-US" b="1" dirty="0"/>
              <a:t>S</a:t>
            </a:r>
            <a:r>
              <a:rPr lang="en-US" b="1" dirty="0" smtClean="0"/>
              <a:t>peed: shaded</a:t>
            </a:r>
          </a:p>
        </p:txBody>
      </p:sp>
    </p:spTree>
    <p:extLst>
      <p:ext uri="{BB962C8B-B14F-4D97-AF65-F5344CB8AC3E}">
        <p14:creationId xmlns:p14="http://schemas.microsoft.com/office/powerpoint/2010/main" val="2104046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157" y="37240"/>
            <a:ext cx="930442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/>
              <a:t>November 2014: Record US Cold</a:t>
            </a:r>
            <a:endParaRPr lang="en-US" sz="38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78" y="934912"/>
            <a:ext cx="8791917" cy="4413333"/>
          </a:xfrm>
          <a:prstGeom prst="rect">
            <a:avLst/>
          </a:prstGeom>
        </p:spPr>
      </p:pic>
      <p:pic>
        <p:nvPicPr>
          <p:cNvPr id="3" name="Picture 2" descr="windleg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53" y="5390820"/>
            <a:ext cx="4000500" cy="444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3893" y="944339"/>
            <a:ext cx="3449054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0000 UTC 16 November 2014</a:t>
            </a:r>
            <a:endParaRPr lang="en-US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0" y="4076915"/>
            <a:ext cx="3366355" cy="27080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73023" y="6049694"/>
            <a:ext cx="3633241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250-hPa Wind </a:t>
            </a:r>
            <a:r>
              <a:rPr lang="en-US" b="1" dirty="0"/>
              <a:t>S</a:t>
            </a:r>
            <a:r>
              <a:rPr lang="en-US" b="1" dirty="0" smtClean="0"/>
              <a:t>peed: shaded</a:t>
            </a:r>
          </a:p>
        </p:txBody>
      </p:sp>
    </p:spTree>
    <p:extLst>
      <p:ext uri="{BB962C8B-B14F-4D97-AF65-F5344CB8AC3E}">
        <p14:creationId xmlns:p14="http://schemas.microsoft.com/office/powerpoint/2010/main" val="995475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157" y="37240"/>
            <a:ext cx="930442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/>
              <a:t>November 2014: Record US Cold</a:t>
            </a:r>
            <a:endParaRPr lang="en-US" sz="38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79" y="934912"/>
            <a:ext cx="8791915" cy="4413333"/>
          </a:xfrm>
          <a:prstGeom prst="rect">
            <a:avLst/>
          </a:prstGeom>
        </p:spPr>
      </p:pic>
      <p:pic>
        <p:nvPicPr>
          <p:cNvPr id="3" name="Picture 2" descr="windleg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53" y="5390820"/>
            <a:ext cx="4000500" cy="444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3893" y="944339"/>
            <a:ext cx="3449054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0000 UTC 18 November 2014</a:t>
            </a:r>
            <a:endParaRPr lang="en-US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0" y="4076915"/>
            <a:ext cx="3366355" cy="27080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73023" y="6049694"/>
            <a:ext cx="3633241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250-hPa Wind </a:t>
            </a:r>
            <a:r>
              <a:rPr lang="en-US" b="1" dirty="0"/>
              <a:t>S</a:t>
            </a:r>
            <a:r>
              <a:rPr lang="en-US" b="1" dirty="0" smtClean="0"/>
              <a:t>peed: shaded</a:t>
            </a:r>
          </a:p>
        </p:txBody>
      </p:sp>
    </p:spTree>
    <p:extLst>
      <p:ext uri="{BB962C8B-B14F-4D97-AF65-F5344CB8AC3E}">
        <p14:creationId xmlns:p14="http://schemas.microsoft.com/office/powerpoint/2010/main" val="3782705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01053" y="1016000"/>
            <a:ext cx="8328526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1053" y="199884"/>
            <a:ext cx="763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Real-Time NPJ Phase Diagram</a:t>
            </a:r>
            <a:endParaRPr lang="en-US" sz="4000" b="1" dirty="0"/>
          </a:p>
        </p:txBody>
      </p:sp>
      <p:pic>
        <p:nvPicPr>
          <p:cNvPr id="4" name="Picture 3" descr="EOF_gefsForeca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7247467" cy="543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0801" y="1241399"/>
            <a:ext cx="621308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GEFS Ensemble Trajectories Initialized at 0000 UTC 24 May 2016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43889" y="1681286"/>
            <a:ext cx="2116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9-day forecast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6801557" y="2427111"/>
            <a:ext cx="343647" cy="324556"/>
          </a:xfrm>
          <a:prstGeom prst="star5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176912" y="2398889"/>
            <a:ext cx="189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0000 UTC 24 May</a:t>
            </a:r>
          </a:p>
          <a:p>
            <a:r>
              <a:rPr lang="en-US" dirty="0" smtClean="0"/>
              <a:t>(initialization)</a:t>
            </a:r>
            <a:endParaRPr lang="en-US" dirty="0"/>
          </a:p>
        </p:txBody>
      </p:sp>
      <p:sp>
        <p:nvSpPr>
          <p:cNvPr id="16" name="5-Point Star 15"/>
          <p:cNvSpPr/>
          <p:nvPr/>
        </p:nvSpPr>
        <p:spPr>
          <a:xfrm>
            <a:off x="2099735" y="5091289"/>
            <a:ext cx="343647" cy="324556"/>
          </a:xfrm>
          <a:prstGeom prst="star5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076222" y="6392334"/>
            <a:ext cx="1321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PC 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214488" y="3736623"/>
            <a:ext cx="1321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PC 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847145" y="1641691"/>
            <a:ext cx="1822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Poleward</a:t>
            </a:r>
            <a:r>
              <a:rPr lang="en-US" b="1" i="1" dirty="0" smtClean="0">
                <a:solidFill>
                  <a:srgbClr val="FF0000"/>
                </a:solidFill>
              </a:rPr>
              <a:t> Shift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13465" y="5772568"/>
            <a:ext cx="209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Equatorward</a:t>
            </a:r>
            <a:r>
              <a:rPr lang="en-US" b="1" i="1" dirty="0" smtClean="0">
                <a:solidFill>
                  <a:srgbClr val="FF0000"/>
                </a:solidFill>
              </a:rPr>
              <a:t> Shift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5400000">
            <a:off x="5615564" y="3744528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Extension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326719" y="3766273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Retraction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591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OF_gefsForeca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0" y="263376"/>
            <a:ext cx="3706681" cy="27800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6271" y="201820"/>
            <a:ext cx="3516489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GEFS Ensemble Trajectories Initialized at 0000 UTC 24 May 2016 </a:t>
            </a:r>
            <a:endParaRPr lang="en-US" sz="1000" dirty="0"/>
          </a:p>
        </p:txBody>
      </p:sp>
      <p:sp>
        <p:nvSpPr>
          <p:cNvPr id="15" name="5-Point Star 14"/>
          <p:cNvSpPr/>
          <p:nvPr/>
        </p:nvSpPr>
        <p:spPr>
          <a:xfrm>
            <a:off x="1190138" y="2161706"/>
            <a:ext cx="208451" cy="196871"/>
          </a:xfrm>
          <a:prstGeom prst="star5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986" y="347118"/>
            <a:ext cx="5148128" cy="29810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970" y="3601072"/>
            <a:ext cx="5122172" cy="296383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52514" y="347118"/>
            <a:ext cx="514908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250-hPa Zonal Wind Anomalies and EOF1: 0000 UTC 24 May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3752514" y="3601072"/>
            <a:ext cx="514908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250-hPa Zonal Wind Anomalies and EOF2: 0000 UTC 24 May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772399" y="3051853"/>
            <a:ext cx="60113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</a:t>
            </a:r>
            <a:r>
              <a:rPr lang="en-US" sz="1200" dirty="0"/>
              <a:t> </a:t>
            </a:r>
            <a:r>
              <a:rPr lang="en-US" sz="1200" dirty="0" smtClean="0"/>
              <a:t>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7755465" y="6287911"/>
            <a:ext cx="60113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</a:t>
            </a:r>
            <a:r>
              <a:rPr lang="en-US" sz="1200" dirty="0"/>
              <a:t> </a:t>
            </a:r>
            <a:r>
              <a:rPr lang="en-US" sz="1200" dirty="0" smtClean="0"/>
              <a:t>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111480" y="4153521"/>
            <a:ext cx="3637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250-hPa </a:t>
            </a:r>
            <a:r>
              <a:rPr lang="en-US" sz="2000" dirty="0"/>
              <a:t>z</a:t>
            </a:r>
            <a:r>
              <a:rPr lang="en-US" sz="2000" dirty="0" smtClean="0"/>
              <a:t>onal </a:t>
            </a:r>
            <a:r>
              <a:rPr lang="en-US" sz="2000" dirty="0"/>
              <a:t>w</a:t>
            </a:r>
            <a:r>
              <a:rPr lang="en-US" sz="2000" dirty="0" smtClean="0"/>
              <a:t>ind </a:t>
            </a:r>
            <a:r>
              <a:rPr lang="en-US" sz="2000" dirty="0"/>
              <a:t>a</a:t>
            </a:r>
            <a:r>
              <a:rPr lang="en-US" sz="2000" dirty="0" smtClean="0"/>
              <a:t>nomalies at 0000 UTC 24 May project strongly onto</a:t>
            </a:r>
          </a:p>
          <a:p>
            <a:pPr algn="ctr"/>
            <a:r>
              <a:rPr lang="en-US" sz="2000" dirty="0" smtClean="0"/>
              <a:t> EOF1 &lt; 0 and EOF2 &lt; 0</a:t>
            </a:r>
            <a:endParaRPr lang="en-US" sz="2000" dirty="0"/>
          </a:p>
        </p:txBody>
      </p:sp>
      <p:sp>
        <p:nvSpPr>
          <p:cNvPr id="16" name="5-Point Star 15"/>
          <p:cNvSpPr/>
          <p:nvPr/>
        </p:nvSpPr>
        <p:spPr>
          <a:xfrm>
            <a:off x="747223" y="3071608"/>
            <a:ext cx="343647" cy="324556"/>
          </a:xfrm>
          <a:prstGeom prst="star5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122578" y="3043386"/>
            <a:ext cx="189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0000 UTC 24 May </a:t>
            </a:r>
          </a:p>
          <a:p>
            <a:r>
              <a:rPr lang="en-US" dirty="0" smtClean="0"/>
              <a:t>(initialization)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719344" y="2863015"/>
            <a:ext cx="625925" cy="2308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PC 1</a:t>
            </a:r>
            <a:endParaRPr lang="en-US" sz="900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13564" y="1499884"/>
            <a:ext cx="625925" cy="2308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PC 2</a:t>
            </a:r>
            <a:endParaRPr lang="en-US" sz="900" dirty="0"/>
          </a:p>
        </p:txBody>
      </p:sp>
      <p:sp>
        <p:nvSpPr>
          <p:cNvPr id="23" name="TextBox 22"/>
          <p:cNvSpPr txBox="1"/>
          <p:nvPr/>
        </p:nvSpPr>
        <p:spPr>
          <a:xfrm>
            <a:off x="1112423" y="467169"/>
            <a:ext cx="1822243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i="1" dirty="0" err="1" smtClean="0">
                <a:solidFill>
                  <a:srgbClr val="FF0000"/>
                </a:solidFill>
              </a:rPr>
              <a:t>Poleward</a:t>
            </a:r>
            <a:r>
              <a:rPr lang="en-US" sz="1000" b="1" i="1" dirty="0" smtClean="0">
                <a:solidFill>
                  <a:srgbClr val="FF0000"/>
                </a:solidFill>
              </a:rPr>
              <a:t> Shift</a:t>
            </a:r>
            <a:endParaRPr lang="en-US" sz="1000" b="1" i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85889" y="2510674"/>
            <a:ext cx="20983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i="1" dirty="0" err="1" smtClean="0">
                <a:solidFill>
                  <a:srgbClr val="FF0000"/>
                </a:solidFill>
              </a:rPr>
              <a:t>Equatorward</a:t>
            </a:r>
            <a:r>
              <a:rPr lang="en-US" sz="1000" b="1" i="1" dirty="0" smtClean="0">
                <a:solidFill>
                  <a:srgbClr val="FF0000"/>
                </a:solidFill>
              </a:rPr>
              <a:t> Shift</a:t>
            </a:r>
            <a:endParaRPr lang="en-US" sz="1000" b="1" i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5400000">
            <a:off x="2600528" y="1475761"/>
            <a:ext cx="15461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i="1" dirty="0" smtClean="0">
                <a:solidFill>
                  <a:srgbClr val="FF0000"/>
                </a:solidFill>
              </a:rPr>
              <a:t>Extension</a:t>
            </a:r>
            <a:endParaRPr lang="en-US" sz="1000" b="1" i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94995" y="1475761"/>
            <a:ext cx="15461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i="1" dirty="0" smtClean="0">
                <a:solidFill>
                  <a:srgbClr val="FF0000"/>
                </a:solidFill>
              </a:rPr>
              <a:t>Retraction</a:t>
            </a:r>
            <a:endParaRPr lang="en-US" sz="1000" b="1" i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744" y="5947227"/>
            <a:ext cx="3637506" cy="5847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250-hPa </a:t>
            </a:r>
            <a:r>
              <a:rPr lang="en-US" sz="1600" b="1" dirty="0" smtClean="0"/>
              <a:t>zonal </a:t>
            </a:r>
            <a:r>
              <a:rPr lang="en-US" sz="1600" b="1" dirty="0"/>
              <a:t>w</a:t>
            </a:r>
            <a:r>
              <a:rPr lang="en-US" sz="1600" b="1" dirty="0" smtClean="0"/>
              <a:t>ind </a:t>
            </a:r>
            <a:r>
              <a:rPr lang="en-US" sz="1600" b="1" dirty="0"/>
              <a:t>a</a:t>
            </a:r>
            <a:r>
              <a:rPr lang="en-US" sz="1600" b="1" dirty="0" smtClean="0"/>
              <a:t>nomalies</a:t>
            </a:r>
            <a:r>
              <a:rPr lang="en-US" sz="1600" b="1" dirty="0" smtClean="0"/>
              <a:t>: shading</a:t>
            </a:r>
          </a:p>
          <a:p>
            <a:r>
              <a:rPr lang="en-US" sz="1600" b="1" dirty="0" smtClean="0"/>
              <a:t>EOF patterns: white contours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954878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01053" y="1016000"/>
            <a:ext cx="8328526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1053" y="199884"/>
            <a:ext cx="763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Real-Time NPJ Phase Diagram</a:t>
            </a:r>
            <a:endParaRPr lang="en-US" sz="4000" b="1" dirty="0"/>
          </a:p>
        </p:txBody>
      </p:sp>
      <p:pic>
        <p:nvPicPr>
          <p:cNvPr id="4" name="Picture 3" descr="EOF_gefsForeca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7247467" cy="543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0801" y="1241399"/>
            <a:ext cx="621308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GEFS Ensemble Trajectories Initialized at 0000 UTC 24 May 2016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43889" y="1681286"/>
            <a:ext cx="2116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9-day forecast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6801557" y="2427111"/>
            <a:ext cx="343647" cy="324556"/>
          </a:xfrm>
          <a:prstGeom prst="star5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6801557" y="3045177"/>
            <a:ext cx="343647" cy="32455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176912" y="2398889"/>
            <a:ext cx="189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0000 UTC 24 May</a:t>
            </a:r>
          </a:p>
          <a:p>
            <a:r>
              <a:rPr lang="en-US" dirty="0" smtClean="0"/>
              <a:t>(initialization)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176912" y="3045177"/>
            <a:ext cx="189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0000 UTC 2 Jun (verification)</a:t>
            </a:r>
            <a:endParaRPr lang="en-US" dirty="0"/>
          </a:p>
        </p:txBody>
      </p:sp>
      <p:sp>
        <p:nvSpPr>
          <p:cNvPr id="15" name="5-Point Star 14"/>
          <p:cNvSpPr/>
          <p:nvPr/>
        </p:nvSpPr>
        <p:spPr>
          <a:xfrm>
            <a:off x="3426179" y="2431342"/>
            <a:ext cx="343647" cy="32455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2099735" y="5091289"/>
            <a:ext cx="343647" cy="324556"/>
          </a:xfrm>
          <a:prstGeom prst="star5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076222" y="6392334"/>
            <a:ext cx="1321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PC 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214488" y="3736623"/>
            <a:ext cx="1321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PC 2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847145" y="1641691"/>
            <a:ext cx="1822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Poleward</a:t>
            </a:r>
            <a:r>
              <a:rPr lang="en-US" b="1" i="1" dirty="0" smtClean="0">
                <a:solidFill>
                  <a:srgbClr val="FF0000"/>
                </a:solidFill>
              </a:rPr>
              <a:t> Shift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13465" y="5772568"/>
            <a:ext cx="209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Equatorward</a:t>
            </a:r>
            <a:r>
              <a:rPr lang="en-US" b="1" i="1" dirty="0" smtClean="0">
                <a:solidFill>
                  <a:srgbClr val="FF0000"/>
                </a:solidFill>
              </a:rPr>
              <a:t> Shift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5400000">
            <a:off x="5615564" y="3744528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Extension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326719" y="3766273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Retraction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788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OF_gefsForeca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0" y="263376"/>
            <a:ext cx="3706681" cy="27800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6271" y="201820"/>
            <a:ext cx="3516489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GEFS Ensemble Trajectories Initialized at 0000 UTC 24 May 2016 </a:t>
            </a:r>
            <a:endParaRPr lang="en-US" sz="1000" dirty="0"/>
          </a:p>
        </p:txBody>
      </p:sp>
      <p:sp>
        <p:nvSpPr>
          <p:cNvPr id="12" name="5-Point Star 11"/>
          <p:cNvSpPr/>
          <p:nvPr/>
        </p:nvSpPr>
        <p:spPr>
          <a:xfrm>
            <a:off x="795463" y="3047557"/>
            <a:ext cx="343647" cy="32455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180975" y="3005686"/>
            <a:ext cx="2927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0000 UTC 2 Jun</a:t>
            </a:r>
          </a:p>
          <a:p>
            <a:r>
              <a:rPr lang="en-US" dirty="0" smtClean="0"/>
              <a:t> (verification)</a:t>
            </a:r>
            <a:endParaRPr lang="en-US" dirty="0"/>
          </a:p>
        </p:txBody>
      </p:sp>
      <p:sp>
        <p:nvSpPr>
          <p:cNvPr id="15" name="5-Point Star 14"/>
          <p:cNvSpPr/>
          <p:nvPr/>
        </p:nvSpPr>
        <p:spPr>
          <a:xfrm>
            <a:off x="1862394" y="837729"/>
            <a:ext cx="208451" cy="196871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June2eof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502" y="347118"/>
            <a:ext cx="5157097" cy="2981041"/>
          </a:xfrm>
          <a:prstGeom prst="rect">
            <a:avLst/>
          </a:prstGeom>
        </p:spPr>
      </p:pic>
      <p:pic>
        <p:nvPicPr>
          <p:cNvPr id="5" name="Picture 4" descr="June2eof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14" y="3601072"/>
            <a:ext cx="5149085" cy="296383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52514" y="347118"/>
            <a:ext cx="514908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250-hPa Zonal Wind Anomalies and EOF1: 0000 UTC 2 Jun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3752514" y="3601072"/>
            <a:ext cx="514908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250-hPa Zonal Wind Anomalies and EOF2: 0000 UTC 2 Jun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772399" y="3051853"/>
            <a:ext cx="60113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</a:t>
            </a:r>
            <a:r>
              <a:rPr lang="en-US" sz="1200" dirty="0"/>
              <a:t> </a:t>
            </a:r>
            <a:r>
              <a:rPr lang="en-US" sz="1200" dirty="0" smtClean="0"/>
              <a:t>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7755465" y="6287911"/>
            <a:ext cx="60113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</a:t>
            </a:r>
            <a:r>
              <a:rPr lang="en-US" sz="1200" dirty="0"/>
              <a:t> </a:t>
            </a:r>
            <a:r>
              <a:rPr lang="en-US" sz="1200" dirty="0" smtClean="0"/>
              <a:t>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276271" y="4086674"/>
            <a:ext cx="33126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250-hPa </a:t>
            </a:r>
            <a:r>
              <a:rPr lang="en-US" sz="2000" dirty="0"/>
              <a:t>z</a:t>
            </a:r>
            <a:r>
              <a:rPr lang="en-US" sz="2000" dirty="0" smtClean="0"/>
              <a:t>onal </a:t>
            </a:r>
            <a:r>
              <a:rPr lang="en-US" sz="2000" dirty="0"/>
              <a:t>w</a:t>
            </a:r>
            <a:r>
              <a:rPr lang="en-US" sz="2000" dirty="0" smtClean="0"/>
              <a:t>ind </a:t>
            </a:r>
            <a:r>
              <a:rPr lang="en-US" sz="2000" dirty="0"/>
              <a:t>a</a:t>
            </a:r>
            <a:r>
              <a:rPr lang="en-US" sz="2000" dirty="0" smtClean="0"/>
              <a:t>nomalies at 0000 UTC 2 Jun project strongly onto </a:t>
            </a:r>
          </a:p>
          <a:p>
            <a:pPr algn="ctr"/>
            <a:r>
              <a:rPr lang="en-US" sz="2000" dirty="0" smtClean="0"/>
              <a:t>EOF2 &gt; 0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1719344" y="2863015"/>
            <a:ext cx="625925" cy="2308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PC 1</a:t>
            </a:r>
            <a:endParaRPr lang="en-US" sz="900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13564" y="1499884"/>
            <a:ext cx="625925" cy="2308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PC 2</a:t>
            </a:r>
            <a:endParaRPr lang="en-US" sz="900" dirty="0"/>
          </a:p>
        </p:txBody>
      </p:sp>
      <p:sp>
        <p:nvSpPr>
          <p:cNvPr id="21" name="TextBox 20"/>
          <p:cNvSpPr txBox="1"/>
          <p:nvPr/>
        </p:nvSpPr>
        <p:spPr>
          <a:xfrm>
            <a:off x="1112423" y="467169"/>
            <a:ext cx="1822243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i="1" dirty="0" err="1" smtClean="0">
                <a:solidFill>
                  <a:srgbClr val="FF0000"/>
                </a:solidFill>
              </a:rPr>
              <a:t>Poleward</a:t>
            </a:r>
            <a:r>
              <a:rPr lang="en-US" sz="1000" b="1" i="1" dirty="0" smtClean="0">
                <a:solidFill>
                  <a:srgbClr val="FF0000"/>
                </a:solidFill>
              </a:rPr>
              <a:t> Shift</a:t>
            </a:r>
            <a:endParaRPr lang="en-US" sz="1000" b="1" i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85889" y="2510674"/>
            <a:ext cx="20983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i="1" dirty="0" err="1" smtClean="0">
                <a:solidFill>
                  <a:srgbClr val="FF0000"/>
                </a:solidFill>
              </a:rPr>
              <a:t>Equatorward</a:t>
            </a:r>
            <a:r>
              <a:rPr lang="en-US" sz="1000" b="1" i="1" dirty="0" smtClean="0">
                <a:solidFill>
                  <a:srgbClr val="FF0000"/>
                </a:solidFill>
              </a:rPr>
              <a:t> Shift</a:t>
            </a:r>
            <a:endParaRPr lang="en-US" sz="1000" b="1" i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5400000">
            <a:off x="2600528" y="1475761"/>
            <a:ext cx="15461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i="1" dirty="0" smtClean="0">
                <a:solidFill>
                  <a:srgbClr val="FF0000"/>
                </a:solidFill>
              </a:rPr>
              <a:t>Extension</a:t>
            </a:r>
            <a:endParaRPr lang="en-US" sz="1000" b="1" i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-94995" y="1475761"/>
            <a:ext cx="15461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i="1" dirty="0" smtClean="0">
                <a:solidFill>
                  <a:srgbClr val="FF0000"/>
                </a:solidFill>
              </a:rPr>
              <a:t>Retraction</a:t>
            </a:r>
            <a:endParaRPr lang="en-US" sz="1000" b="1" i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4744" y="5947227"/>
            <a:ext cx="3637506" cy="5847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250-hPa </a:t>
            </a:r>
            <a:r>
              <a:rPr lang="en-US" sz="1600" b="1" dirty="0" smtClean="0"/>
              <a:t>zonal </a:t>
            </a:r>
            <a:r>
              <a:rPr lang="en-US" sz="1600" b="1" dirty="0"/>
              <a:t>w</a:t>
            </a:r>
            <a:r>
              <a:rPr lang="en-US" sz="1600" b="1" dirty="0" smtClean="0"/>
              <a:t>ind </a:t>
            </a:r>
            <a:r>
              <a:rPr lang="en-US" sz="1600" b="1" dirty="0"/>
              <a:t>a</a:t>
            </a:r>
            <a:r>
              <a:rPr lang="en-US" sz="1600" b="1" dirty="0" smtClean="0"/>
              <a:t>nomalies</a:t>
            </a:r>
            <a:r>
              <a:rPr lang="en-US" sz="1600" b="1" dirty="0" smtClean="0"/>
              <a:t>: shading</a:t>
            </a:r>
          </a:p>
          <a:p>
            <a:r>
              <a:rPr lang="en-US" sz="1600" b="1" dirty="0" smtClean="0"/>
              <a:t>EOF patterns: white contours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463529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01053" y="1016000"/>
            <a:ext cx="8328526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1053" y="199884"/>
            <a:ext cx="763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Real-Time NPJ Phase Diagram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83" y="1375644"/>
            <a:ext cx="6645352" cy="543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1053" y="1162756"/>
            <a:ext cx="616655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GEFS Ensemble Trajectories Initialized at 0000 UTC 24 May 2016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43889" y="1681286"/>
            <a:ext cx="2116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9-day forecast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6801557" y="2427111"/>
            <a:ext cx="343647" cy="324556"/>
          </a:xfrm>
          <a:prstGeom prst="star5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6801557" y="3045177"/>
            <a:ext cx="343647" cy="32455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176912" y="2398889"/>
            <a:ext cx="189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0000 UTC 24 May</a:t>
            </a:r>
          </a:p>
          <a:p>
            <a:r>
              <a:rPr lang="en-US" dirty="0" smtClean="0"/>
              <a:t>(initialization)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176912" y="3045177"/>
            <a:ext cx="189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0000 UTC 2 Jun (verification)</a:t>
            </a:r>
            <a:endParaRPr lang="en-US" dirty="0"/>
          </a:p>
        </p:txBody>
      </p:sp>
      <p:sp>
        <p:nvSpPr>
          <p:cNvPr id="15" name="5-Point Star 14"/>
          <p:cNvSpPr/>
          <p:nvPr/>
        </p:nvSpPr>
        <p:spPr>
          <a:xfrm>
            <a:off x="3051818" y="2713562"/>
            <a:ext cx="343647" cy="32455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2184401" y="4830234"/>
            <a:ext cx="343647" cy="324556"/>
          </a:xfrm>
          <a:prstGeom prst="star5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060754" y="3808778"/>
            <a:ext cx="2116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Ensemble mean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773335" y="4007555"/>
            <a:ext cx="445910" cy="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6914445" y="3922889"/>
            <a:ext cx="188426" cy="170555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557180" y="6462890"/>
            <a:ext cx="1924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Probability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457607" y="1652470"/>
            <a:ext cx="1822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Poleward</a:t>
            </a:r>
            <a:r>
              <a:rPr lang="en-US" b="1" i="1" dirty="0" smtClean="0">
                <a:solidFill>
                  <a:srgbClr val="FF0000"/>
                </a:solidFill>
              </a:rPr>
              <a:t> Shift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25793" y="5903659"/>
            <a:ext cx="209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Equatorward</a:t>
            </a:r>
            <a:r>
              <a:rPr lang="en-US" b="1" i="1" dirty="0" smtClean="0">
                <a:solidFill>
                  <a:srgbClr val="FF0000"/>
                </a:solidFill>
              </a:rPr>
              <a:t> Shift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5400000">
            <a:off x="4931155" y="3782043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Extension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326719" y="3777052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Retraction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74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Supplementary Slides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427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01053" y="1016000"/>
            <a:ext cx="8328526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1053" y="199884"/>
            <a:ext cx="763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Event </a:t>
            </a:r>
            <a:r>
              <a:rPr lang="en-US" sz="4000" b="1" dirty="0" err="1" smtClean="0"/>
              <a:t>Precip</a:t>
            </a:r>
            <a:r>
              <a:rPr lang="en-US" sz="4000" b="1" dirty="0" smtClean="0"/>
              <a:t>. Event Identification</a:t>
            </a:r>
            <a:endParaRPr lang="en-US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13895" y="1310106"/>
            <a:ext cx="870284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008000"/>
                </a:solidFill>
              </a:rPr>
              <a:t>Precipitation</a:t>
            </a:r>
            <a:r>
              <a:rPr lang="en-US" sz="3200" b="1" dirty="0" smtClean="0">
                <a:solidFill>
                  <a:srgbClr val="008000"/>
                </a:solidFill>
              </a:rPr>
              <a:t>:</a:t>
            </a:r>
          </a:p>
          <a:p>
            <a:endParaRPr lang="en-US" sz="800" b="1" dirty="0" smtClean="0">
              <a:solidFill>
                <a:srgbClr val="008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Employed CPC Unified Gauge-Based Analysis of Daily Precipitation over CONUS (0.25°× 0.25°) </a:t>
            </a:r>
          </a:p>
          <a:p>
            <a:endParaRPr lang="en-US" sz="2800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Compiled data within 21-day windows centered on each time for all 36 years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Each grid point has 756 data points for a given time</a:t>
            </a:r>
          </a:p>
          <a:p>
            <a:pPr marL="914400" lvl="1" indent="-457200">
              <a:buFont typeface="Arial"/>
              <a:buChar char="•"/>
            </a:pPr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Determined the precipitation values that correspond to the 99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percentile for each grid point at a given time (only for days precipitation was observed)</a:t>
            </a:r>
          </a:p>
        </p:txBody>
      </p:sp>
    </p:spTree>
    <p:extLst>
      <p:ext uri="{BB962C8B-B14F-4D97-AF65-F5344CB8AC3E}">
        <p14:creationId xmlns:p14="http://schemas.microsoft.com/office/powerpoint/2010/main" val="1507805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01053" y="1016000"/>
            <a:ext cx="8328526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1053" y="199884"/>
            <a:ext cx="763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Extreme Warm Event Identification</a:t>
            </a:r>
            <a:endParaRPr lang="en-US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13895" y="1310106"/>
            <a:ext cx="870284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FF0000"/>
                </a:solidFill>
              </a:rPr>
              <a:t>Temperature</a:t>
            </a:r>
            <a:r>
              <a:rPr lang="en-US" sz="3200" b="1" dirty="0" smtClean="0">
                <a:solidFill>
                  <a:srgbClr val="FF0000"/>
                </a:solidFill>
              </a:rPr>
              <a:t>:</a:t>
            </a:r>
          </a:p>
          <a:p>
            <a:endParaRPr lang="en-US" sz="800" b="1" dirty="0" smtClean="0">
              <a:solidFill>
                <a:srgbClr val="FF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Employed 1-h forecast of 2-m temperature (1979–2014) from the CFSR (0.5°× 0.5°) at 6-h intervals</a:t>
            </a:r>
          </a:p>
          <a:p>
            <a:endParaRPr lang="en-US" sz="2800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Compiled data within 21-day windows centered on each time for all 36 years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Each grid point has 756 data points for a given time</a:t>
            </a:r>
          </a:p>
          <a:p>
            <a:pPr marL="914400" lvl="1" indent="-457200">
              <a:buFont typeface="Arial"/>
              <a:buChar char="•"/>
            </a:pPr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Determined the temperature value that corresponds to the </a:t>
            </a:r>
            <a:r>
              <a:rPr lang="en-US" sz="2800" b="1" dirty="0" smtClean="0"/>
              <a:t>99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percentile </a:t>
            </a:r>
            <a:r>
              <a:rPr lang="en-US" sz="2800" dirty="0" smtClean="0"/>
              <a:t>for each grid point at a given time</a:t>
            </a:r>
          </a:p>
        </p:txBody>
      </p:sp>
    </p:spTree>
    <p:extLst>
      <p:ext uri="{BB962C8B-B14F-4D97-AF65-F5344CB8AC3E}">
        <p14:creationId xmlns:p14="http://schemas.microsoft.com/office/powerpoint/2010/main" val="3445646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8920229" cy="685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01053" y="1016000"/>
            <a:ext cx="8328526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1053" y="199884"/>
            <a:ext cx="763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Event Identification</a:t>
            </a:r>
            <a:endParaRPr lang="en-US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13895" y="1018562"/>
            <a:ext cx="4358105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FF0000"/>
                </a:solidFill>
              </a:rPr>
              <a:t>Temperature</a:t>
            </a:r>
          </a:p>
          <a:p>
            <a:endParaRPr lang="en-US" sz="1200" dirty="0" smtClean="0"/>
          </a:p>
          <a:p>
            <a:r>
              <a:rPr lang="en-US" sz="2000" dirty="0" smtClean="0">
                <a:solidFill>
                  <a:srgbClr val="000000"/>
                </a:solidFill>
              </a:rPr>
              <a:t>Eastern US (</a:t>
            </a:r>
            <a:r>
              <a:rPr lang="en-US" sz="2000" b="1" dirty="0" smtClean="0">
                <a:solidFill>
                  <a:srgbClr val="0000FF"/>
                </a:solidFill>
              </a:rPr>
              <a:t>1</a:t>
            </a:r>
            <a:r>
              <a:rPr lang="en-US" sz="2000" b="1" baseline="30000" dirty="0" smtClean="0">
                <a:solidFill>
                  <a:srgbClr val="0000FF"/>
                </a:solidFill>
              </a:rPr>
              <a:t>st</a:t>
            </a:r>
            <a:r>
              <a:rPr lang="en-US" sz="2000" b="1" dirty="0" smtClean="0">
                <a:solidFill>
                  <a:srgbClr val="0000FF"/>
                </a:solidFill>
              </a:rPr>
              <a:t> % Cold</a:t>
            </a:r>
            <a:r>
              <a:rPr lang="en-US" sz="2000" dirty="0" smtClean="0">
                <a:solidFill>
                  <a:srgbClr val="000000"/>
                </a:solidFill>
              </a:rPr>
              <a:t>):</a:t>
            </a:r>
          </a:p>
          <a:p>
            <a:pPr marL="401638" indent="-401638"/>
            <a:r>
              <a:rPr lang="en-US" sz="1600" dirty="0" smtClean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- </a:t>
            </a:r>
            <a:r>
              <a:rPr lang="en-US" u="sng" dirty="0" smtClean="0">
                <a:solidFill>
                  <a:srgbClr val="000000"/>
                </a:solidFill>
              </a:rPr>
              <a:t>Threshold</a:t>
            </a:r>
            <a:r>
              <a:rPr lang="en-US" dirty="0" smtClean="0">
                <a:solidFill>
                  <a:srgbClr val="000000"/>
                </a:solidFill>
              </a:rPr>
              <a:t>: 221 grid points </a:t>
            </a:r>
          </a:p>
          <a:p>
            <a:pPr marL="401638" indent="-401638"/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sz="1600" dirty="0" smtClean="0">
                <a:solidFill>
                  <a:srgbClr val="000000"/>
                </a:solidFill>
              </a:rPr>
              <a:t>~7.0°×7.0° box</a:t>
            </a:r>
          </a:p>
          <a:p>
            <a:pPr marL="401638" indent="-401638"/>
            <a:r>
              <a:rPr lang="en-US" sz="1600" dirty="0" smtClean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- </a:t>
            </a:r>
            <a:r>
              <a:rPr lang="en-US" u="sng" dirty="0" smtClean="0">
                <a:solidFill>
                  <a:srgbClr val="000000"/>
                </a:solidFill>
              </a:rPr>
              <a:t>After QC</a:t>
            </a:r>
            <a:r>
              <a:rPr lang="en-US" dirty="0" smtClean="0">
                <a:solidFill>
                  <a:srgbClr val="000000"/>
                </a:solidFill>
              </a:rPr>
              <a:t>: 226 events</a:t>
            </a:r>
          </a:p>
          <a:p>
            <a:pPr marL="401638" indent="-401638"/>
            <a:endParaRPr lang="en-US" sz="1200" dirty="0" smtClean="0">
              <a:solidFill>
                <a:srgbClr val="000000"/>
              </a:solidFill>
            </a:endParaRPr>
          </a:p>
          <a:p>
            <a:pPr marL="401638" indent="-401638"/>
            <a:r>
              <a:rPr lang="en-US" sz="2000" dirty="0" smtClean="0">
                <a:solidFill>
                  <a:srgbClr val="000000"/>
                </a:solidFill>
              </a:rPr>
              <a:t>Eastern US (</a:t>
            </a:r>
            <a:r>
              <a:rPr lang="en-US" sz="2000" b="1" dirty="0" smtClean="0">
                <a:solidFill>
                  <a:srgbClr val="FF0000"/>
                </a:solidFill>
              </a:rPr>
              <a:t>99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th</a:t>
            </a:r>
            <a:r>
              <a:rPr lang="en-US" sz="2000" b="1" dirty="0" smtClean="0">
                <a:solidFill>
                  <a:srgbClr val="FF0000"/>
                </a:solidFill>
              </a:rPr>
              <a:t> % Warm</a:t>
            </a:r>
            <a:r>
              <a:rPr lang="en-US" sz="2000" dirty="0" smtClean="0">
                <a:solidFill>
                  <a:srgbClr val="000000"/>
                </a:solidFill>
              </a:rPr>
              <a:t>):</a:t>
            </a:r>
          </a:p>
          <a:p>
            <a:pPr marL="401638" indent="-401638"/>
            <a:r>
              <a:rPr lang="en-US" sz="1600" dirty="0" smtClean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- </a:t>
            </a:r>
            <a:r>
              <a:rPr lang="en-US" u="sng" dirty="0" smtClean="0">
                <a:solidFill>
                  <a:srgbClr val="000000"/>
                </a:solidFill>
              </a:rPr>
              <a:t>Threshold</a:t>
            </a:r>
            <a:r>
              <a:rPr lang="en-US" dirty="0" smtClean="0">
                <a:solidFill>
                  <a:srgbClr val="000000"/>
                </a:solidFill>
              </a:rPr>
              <a:t>: 224 grid points</a:t>
            </a:r>
          </a:p>
          <a:p>
            <a:pPr marL="401638" indent="-401638"/>
            <a:r>
              <a:rPr lang="en-US" sz="1600" dirty="0" smtClean="0">
                <a:solidFill>
                  <a:srgbClr val="000000"/>
                </a:solidFill>
              </a:rPr>
              <a:t>	~7.0°×7.0° box</a:t>
            </a:r>
          </a:p>
          <a:p>
            <a:pPr marL="401638" indent="-401638"/>
            <a:r>
              <a:rPr lang="en-US" sz="1600" dirty="0" smtClean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- </a:t>
            </a:r>
            <a:r>
              <a:rPr lang="en-US" u="sng" dirty="0" smtClean="0">
                <a:solidFill>
                  <a:srgbClr val="000000"/>
                </a:solidFill>
              </a:rPr>
              <a:t>After QC:</a:t>
            </a:r>
            <a:r>
              <a:rPr lang="en-US" dirty="0" smtClean="0">
                <a:solidFill>
                  <a:srgbClr val="000000"/>
                </a:solidFill>
              </a:rPr>
              <a:t> 304 events</a:t>
            </a:r>
          </a:p>
          <a:p>
            <a:pPr marL="401638" indent="-401638"/>
            <a:endParaRPr lang="en-US" sz="1200" dirty="0">
              <a:solidFill>
                <a:srgbClr val="000000"/>
              </a:solidFill>
            </a:endParaRPr>
          </a:p>
          <a:p>
            <a:pPr marL="401638" indent="-401638"/>
            <a:r>
              <a:rPr lang="en-US" sz="2000" dirty="0" smtClean="0">
                <a:solidFill>
                  <a:srgbClr val="000000"/>
                </a:solidFill>
              </a:rPr>
              <a:t>Western </a:t>
            </a:r>
            <a:r>
              <a:rPr lang="en-US" sz="2000" dirty="0">
                <a:solidFill>
                  <a:srgbClr val="000000"/>
                </a:solidFill>
              </a:rPr>
              <a:t>US </a:t>
            </a:r>
            <a:r>
              <a:rPr lang="en-US" sz="2000" dirty="0" smtClean="0">
                <a:solidFill>
                  <a:srgbClr val="000000"/>
                </a:solidFill>
              </a:rPr>
              <a:t>(</a:t>
            </a:r>
            <a:r>
              <a:rPr lang="en-US" sz="2000" b="1" dirty="0" smtClean="0">
                <a:solidFill>
                  <a:srgbClr val="0000FF"/>
                </a:solidFill>
              </a:rPr>
              <a:t>1</a:t>
            </a:r>
            <a:r>
              <a:rPr lang="en-US" sz="2000" b="1" baseline="30000" dirty="0" smtClean="0">
                <a:solidFill>
                  <a:srgbClr val="0000FF"/>
                </a:solidFill>
              </a:rPr>
              <a:t>st</a:t>
            </a:r>
            <a:r>
              <a:rPr lang="en-US" sz="2000" b="1" dirty="0" smtClean="0">
                <a:solidFill>
                  <a:srgbClr val="0000FF"/>
                </a:solidFill>
              </a:rPr>
              <a:t> % Cold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  <a:r>
              <a:rPr lang="en-US" sz="2000" dirty="0">
                <a:solidFill>
                  <a:srgbClr val="000000"/>
                </a:solidFill>
              </a:rPr>
              <a:t>:</a:t>
            </a:r>
          </a:p>
          <a:p>
            <a:pPr marL="401638" indent="-401638"/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dirty="0">
                <a:solidFill>
                  <a:srgbClr val="000000"/>
                </a:solidFill>
              </a:rPr>
              <a:t>- </a:t>
            </a:r>
            <a:r>
              <a:rPr lang="en-US" u="sng" dirty="0">
                <a:solidFill>
                  <a:srgbClr val="000000"/>
                </a:solidFill>
              </a:rPr>
              <a:t>Threshold</a:t>
            </a:r>
            <a:r>
              <a:rPr lang="en-US" dirty="0">
                <a:solidFill>
                  <a:srgbClr val="000000"/>
                </a:solidFill>
              </a:rPr>
              <a:t>: </a:t>
            </a:r>
            <a:r>
              <a:rPr lang="en-US" dirty="0" smtClean="0">
                <a:solidFill>
                  <a:srgbClr val="000000"/>
                </a:solidFill>
              </a:rPr>
              <a:t>125 </a:t>
            </a:r>
            <a:r>
              <a:rPr lang="en-US" dirty="0">
                <a:solidFill>
                  <a:srgbClr val="000000"/>
                </a:solidFill>
              </a:rPr>
              <a:t>grid points</a:t>
            </a:r>
          </a:p>
          <a:p>
            <a:pPr marL="401638" indent="-401638"/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sz="1600" dirty="0" smtClean="0">
                <a:solidFill>
                  <a:srgbClr val="000000"/>
                </a:solidFill>
              </a:rPr>
              <a:t>~5.0°×5.0° box</a:t>
            </a:r>
            <a:endParaRPr lang="en-US" sz="1600" dirty="0">
              <a:solidFill>
                <a:srgbClr val="000000"/>
              </a:solidFill>
            </a:endParaRPr>
          </a:p>
          <a:p>
            <a:pPr marL="401638" indent="-401638"/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dirty="0">
                <a:solidFill>
                  <a:srgbClr val="000000"/>
                </a:solidFill>
              </a:rPr>
              <a:t>- </a:t>
            </a:r>
            <a:r>
              <a:rPr lang="en-US" u="sng" dirty="0" smtClean="0">
                <a:solidFill>
                  <a:srgbClr val="000000"/>
                </a:solidFill>
              </a:rPr>
              <a:t>After QC</a:t>
            </a:r>
            <a:r>
              <a:rPr lang="en-US" u="sng" dirty="0">
                <a:solidFill>
                  <a:srgbClr val="000000"/>
                </a:solidFill>
              </a:rPr>
              <a:t>: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271 </a:t>
            </a:r>
            <a:r>
              <a:rPr lang="en-US" dirty="0">
                <a:solidFill>
                  <a:srgbClr val="000000"/>
                </a:solidFill>
              </a:rPr>
              <a:t>events</a:t>
            </a:r>
          </a:p>
          <a:p>
            <a:pPr marL="401638" indent="-401638"/>
            <a:endParaRPr lang="en-US" sz="1200" dirty="0" smtClean="0">
              <a:solidFill>
                <a:srgbClr val="000000"/>
              </a:solidFill>
            </a:endParaRPr>
          </a:p>
          <a:p>
            <a:pPr marL="401638" indent="-401638"/>
            <a:r>
              <a:rPr lang="en-US" sz="2000" dirty="0" smtClean="0">
                <a:solidFill>
                  <a:srgbClr val="000000"/>
                </a:solidFill>
              </a:rPr>
              <a:t>Western </a:t>
            </a:r>
            <a:r>
              <a:rPr lang="en-US" sz="2000" dirty="0">
                <a:solidFill>
                  <a:srgbClr val="000000"/>
                </a:solidFill>
              </a:rPr>
              <a:t>US (</a:t>
            </a:r>
            <a:r>
              <a:rPr lang="en-US" sz="2000" b="1" dirty="0">
                <a:solidFill>
                  <a:srgbClr val="FF0000"/>
                </a:solidFill>
              </a:rPr>
              <a:t>99</a:t>
            </a:r>
            <a:r>
              <a:rPr lang="en-US" sz="2000" b="1" baseline="30000" dirty="0">
                <a:solidFill>
                  <a:srgbClr val="FF0000"/>
                </a:solidFill>
              </a:rPr>
              <a:t>th</a:t>
            </a:r>
            <a:r>
              <a:rPr lang="en-US" sz="2000" b="1" dirty="0">
                <a:solidFill>
                  <a:srgbClr val="FF0000"/>
                </a:solidFill>
              </a:rPr>
              <a:t> % Warm</a:t>
            </a:r>
            <a:r>
              <a:rPr lang="en-US" sz="2000" dirty="0">
                <a:solidFill>
                  <a:srgbClr val="000000"/>
                </a:solidFill>
              </a:rPr>
              <a:t>):</a:t>
            </a:r>
          </a:p>
          <a:p>
            <a:pPr marL="401638" indent="-401638"/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dirty="0">
                <a:solidFill>
                  <a:srgbClr val="000000"/>
                </a:solidFill>
              </a:rPr>
              <a:t>- </a:t>
            </a:r>
            <a:r>
              <a:rPr lang="en-US" u="sng" dirty="0">
                <a:solidFill>
                  <a:srgbClr val="000000"/>
                </a:solidFill>
              </a:rPr>
              <a:t>Threshold</a:t>
            </a:r>
            <a:r>
              <a:rPr lang="en-US" dirty="0">
                <a:solidFill>
                  <a:srgbClr val="000000"/>
                </a:solidFill>
              </a:rPr>
              <a:t>: </a:t>
            </a:r>
            <a:r>
              <a:rPr lang="en-US" dirty="0" smtClean="0">
                <a:solidFill>
                  <a:srgbClr val="000000"/>
                </a:solidFill>
              </a:rPr>
              <a:t>144 </a:t>
            </a:r>
            <a:r>
              <a:rPr lang="en-US" dirty="0">
                <a:solidFill>
                  <a:srgbClr val="000000"/>
                </a:solidFill>
              </a:rPr>
              <a:t>grid points</a:t>
            </a:r>
          </a:p>
          <a:p>
            <a:pPr marL="401638" indent="-401638"/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sz="1600" dirty="0" smtClean="0">
                <a:solidFill>
                  <a:srgbClr val="000000"/>
                </a:solidFill>
              </a:rPr>
              <a:t>~5.5°×5.5° box</a:t>
            </a:r>
            <a:endParaRPr lang="en-US" sz="1600" dirty="0">
              <a:solidFill>
                <a:srgbClr val="000000"/>
              </a:solidFill>
            </a:endParaRPr>
          </a:p>
          <a:p>
            <a:pPr marL="401638" indent="-401638"/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dirty="0">
                <a:solidFill>
                  <a:srgbClr val="000000"/>
                </a:solidFill>
              </a:rPr>
              <a:t>- </a:t>
            </a:r>
            <a:r>
              <a:rPr lang="en-US" u="sng" dirty="0" smtClean="0">
                <a:solidFill>
                  <a:srgbClr val="000000"/>
                </a:solidFill>
              </a:rPr>
              <a:t>After QC</a:t>
            </a:r>
            <a:r>
              <a:rPr lang="en-US" u="sng" dirty="0">
                <a:solidFill>
                  <a:srgbClr val="000000"/>
                </a:solidFill>
              </a:rPr>
              <a:t>: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264 events</a:t>
            </a: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1066717"/>
            <a:ext cx="4851108" cy="4401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008000"/>
                </a:solidFill>
              </a:rPr>
              <a:t>Precipitation</a:t>
            </a:r>
          </a:p>
          <a:p>
            <a:pPr algn="ctr"/>
            <a:endParaRPr lang="en-US" sz="2800" b="1" u="sng" dirty="0" smtClean="0">
              <a:solidFill>
                <a:srgbClr val="008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Eastern US (</a:t>
            </a:r>
            <a:r>
              <a:rPr lang="en-US" sz="2800" b="1" dirty="0" smtClean="0">
                <a:solidFill>
                  <a:srgbClr val="008000"/>
                </a:solidFill>
              </a:rPr>
              <a:t>99</a:t>
            </a:r>
            <a:r>
              <a:rPr lang="en-US" sz="2800" b="1" baseline="30000" dirty="0" smtClean="0">
                <a:solidFill>
                  <a:srgbClr val="008000"/>
                </a:solidFill>
              </a:rPr>
              <a:t>th</a:t>
            </a:r>
            <a:r>
              <a:rPr lang="en-US" sz="2800" b="1" dirty="0" smtClean="0">
                <a:solidFill>
                  <a:srgbClr val="008000"/>
                </a:solidFill>
              </a:rPr>
              <a:t> %</a:t>
            </a:r>
            <a:r>
              <a:rPr lang="en-US" sz="2800" dirty="0" smtClean="0">
                <a:solidFill>
                  <a:srgbClr val="000000"/>
                </a:solidFill>
              </a:rPr>
              <a:t>):</a:t>
            </a:r>
          </a:p>
          <a:p>
            <a:pPr marL="401638" indent="-401638"/>
            <a:r>
              <a:rPr lang="en-US" sz="2800" dirty="0">
                <a:solidFill>
                  <a:srgbClr val="000000"/>
                </a:solidFill>
              </a:rPr>
              <a:t>	</a:t>
            </a:r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u="sng" dirty="0" smtClean="0">
                <a:solidFill>
                  <a:srgbClr val="000000"/>
                </a:solidFill>
              </a:rPr>
              <a:t>Threshold</a:t>
            </a:r>
            <a:r>
              <a:rPr lang="en-US" sz="2400" dirty="0" smtClean="0">
                <a:solidFill>
                  <a:srgbClr val="000000"/>
                </a:solidFill>
              </a:rPr>
              <a:t>: 211 grid points </a:t>
            </a:r>
            <a:r>
              <a:rPr lang="en-US" sz="2000" dirty="0" smtClean="0">
                <a:solidFill>
                  <a:srgbClr val="000000"/>
                </a:solidFill>
              </a:rPr>
              <a:t>~3.5°×3.5° box</a:t>
            </a:r>
          </a:p>
          <a:p>
            <a:pPr marL="401638" indent="-401638"/>
            <a:r>
              <a:rPr lang="en-US" sz="2400" dirty="0">
                <a:solidFill>
                  <a:srgbClr val="000000"/>
                </a:solidFill>
              </a:rPr>
              <a:t>	</a:t>
            </a:r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u="sng" dirty="0" smtClean="0">
                <a:solidFill>
                  <a:srgbClr val="000000"/>
                </a:solidFill>
              </a:rPr>
              <a:t>After QC</a:t>
            </a:r>
            <a:r>
              <a:rPr lang="en-US" sz="2400" dirty="0" smtClean="0">
                <a:solidFill>
                  <a:srgbClr val="000000"/>
                </a:solidFill>
              </a:rPr>
              <a:t>: 351 events</a:t>
            </a:r>
          </a:p>
          <a:p>
            <a:pPr marL="401638" indent="-401638"/>
            <a:endParaRPr lang="en-US" sz="2000" dirty="0">
              <a:solidFill>
                <a:srgbClr val="000000"/>
              </a:solidFill>
            </a:endParaRPr>
          </a:p>
          <a:p>
            <a:pPr marL="401638" indent="-401638"/>
            <a:r>
              <a:rPr lang="en-US" sz="2800" dirty="0" smtClean="0">
                <a:solidFill>
                  <a:srgbClr val="000000"/>
                </a:solidFill>
              </a:rPr>
              <a:t>Western US (</a:t>
            </a:r>
            <a:r>
              <a:rPr lang="en-US" sz="2800" b="1" dirty="0" smtClean="0">
                <a:solidFill>
                  <a:srgbClr val="008000"/>
                </a:solidFill>
              </a:rPr>
              <a:t>99</a:t>
            </a:r>
            <a:r>
              <a:rPr lang="en-US" sz="2800" b="1" baseline="30000" dirty="0" smtClean="0">
                <a:solidFill>
                  <a:srgbClr val="008000"/>
                </a:solidFill>
              </a:rPr>
              <a:t>th</a:t>
            </a:r>
            <a:r>
              <a:rPr lang="en-US" sz="2800" b="1" dirty="0" smtClean="0">
                <a:solidFill>
                  <a:srgbClr val="008000"/>
                </a:solidFill>
              </a:rPr>
              <a:t> %</a:t>
            </a:r>
            <a:r>
              <a:rPr lang="en-US" sz="2800" dirty="0" smtClean="0">
                <a:solidFill>
                  <a:srgbClr val="000000"/>
                </a:solidFill>
              </a:rPr>
              <a:t>):</a:t>
            </a:r>
          </a:p>
          <a:p>
            <a:pPr marL="401638" indent="-401638"/>
            <a:r>
              <a:rPr lang="en-US" sz="2800" dirty="0">
                <a:solidFill>
                  <a:srgbClr val="000000"/>
                </a:solidFill>
              </a:rPr>
              <a:t>	</a:t>
            </a:r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u="sng" dirty="0" smtClean="0">
                <a:solidFill>
                  <a:srgbClr val="000000"/>
                </a:solidFill>
              </a:rPr>
              <a:t>Threshold</a:t>
            </a:r>
            <a:r>
              <a:rPr lang="en-US" sz="2400" dirty="0" smtClean="0">
                <a:solidFill>
                  <a:srgbClr val="000000"/>
                </a:solidFill>
              </a:rPr>
              <a:t>: 141 grid points</a:t>
            </a:r>
          </a:p>
          <a:p>
            <a:pPr marL="401638" indent="-401638"/>
            <a:r>
              <a:rPr lang="en-US" sz="2400" dirty="0">
                <a:solidFill>
                  <a:srgbClr val="000000"/>
                </a:solidFill>
              </a:rPr>
              <a:t>	</a:t>
            </a:r>
            <a:r>
              <a:rPr lang="en-US" sz="2000" dirty="0" smtClean="0">
                <a:solidFill>
                  <a:srgbClr val="000000"/>
                </a:solidFill>
              </a:rPr>
              <a:t>~2.75°×2.75° box</a:t>
            </a:r>
          </a:p>
          <a:p>
            <a:pPr marL="401638" indent="-401638"/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u="sng" dirty="0" smtClean="0">
                <a:solidFill>
                  <a:srgbClr val="000000"/>
                </a:solidFill>
              </a:rPr>
              <a:t>After QC:</a:t>
            </a:r>
            <a:r>
              <a:rPr lang="en-US" sz="2400" dirty="0" smtClean="0">
                <a:solidFill>
                  <a:srgbClr val="000000"/>
                </a:solidFill>
              </a:rPr>
              <a:t> 333 events</a:t>
            </a:r>
            <a:endParaRPr lang="en-US" sz="2800" dirty="0" smtClean="0">
              <a:solidFill>
                <a:srgbClr val="00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531896" y="1195138"/>
            <a:ext cx="0" cy="48867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0985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152" y="-59569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/>
              <a:t>EOF Calculations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152" y="1225884"/>
            <a:ext cx="8526374" cy="5284537"/>
          </a:xfrm>
        </p:spPr>
        <p:txBody>
          <a:bodyPr>
            <a:normAutofit/>
          </a:bodyPr>
          <a:lstStyle/>
          <a:p>
            <a:r>
              <a:rPr lang="en-US" dirty="0" smtClean="0"/>
              <a:t>Removed the mean and the annual and diurnal cycles from 6-hourly 250-hPa zonal wind data from the CFSR (1979–2014)</a:t>
            </a:r>
          </a:p>
          <a:p>
            <a:r>
              <a:rPr lang="en-US" dirty="0" smtClean="0"/>
              <a:t>Isolated data for September – May</a:t>
            </a:r>
          </a:p>
          <a:p>
            <a:r>
              <a:rPr lang="en-US" dirty="0" smtClean="0"/>
              <a:t>Calculated EOF patterns within the domain,   10–80°N ; 100</a:t>
            </a:r>
            <a:r>
              <a:rPr lang="en-US" dirty="0" smtClean="0">
                <a:solidFill>
                  <a:prstClr val="black"/>
                </a:solidFill>
              </a:rPr>
              <a:t>°E–120°W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80737" y="93110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500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Isosceles Triangle 46"/>
          <p:cNvSpPr/>
          <p:nvPr/>
        </p:nvSpPr>
        <p:spPr>
          <a:xfrm>
            <a:off x="2933710" y="3935397"/>
            <a:ext cx="5283650" cy="2326105"/>
          </a:xfrm>
          <a:prstGeom prst="triangle">
            <a:avLst/>
          </a:prstGeom>
          <a:solidFill>
            <a:srgbClr val="B9CDE5">
              <a:alpha val="5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7157" y="37240"/>
            <a:ext cx="930442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/>
              <a:t>Notes on Phase Space Diagram</a:t>
            </a:r>
            <a:endParaRPr lang="en-US" sz="38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>
          <a:xfrm>
            <a:off x="310152" y="797383"/>
            <a:ext cx="8526374" cy="5284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Each point on the phase space is a weighted average of the principal components within     +/− 1 day of the time under consideration</a:t>
            </a:r>
          </a:p>
          <a:p>
            <a:pPr algn="l"/>
            <a:r>
              <a:rPr lang="en-US" b="1" u="sng" dirty="0" smtClean="0">
                <a:solidFill>
                  <a:srgbClr val="000000"/>
                </a:solidFill>
              </a:rPr>
              <a:t>Example</a:t>
            </a:r>
            <a:r>
              <a:rPr lang="en-US" b="1" dirty="0" smtClean="0">
                <a:solidFill>
                  <a:srgbClr val="000000"/>
                </a:solidFill>
              </a:rPr>
              <a:t>: </a:t>
            </a:r>
            <a:r>
              <a:rPr lang="en-US" dirty="0" smtClean="0">
                <a:solidFill>
                  <a:srgbClr val="000000"/>
                </a:solidFill>
              </a:rPr>
              <a:t>0000 UTC 15 November 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13877" y="3396287"/>
            <a:ext cx="215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Weight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453749" y="6034502"/>
            <a:ext cx="215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Date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2929477" y="3935398"/>
            <a:ext cx="2646057" cy="23176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5575529" y="3935398"/>
            <a:ext cx="2646057" cy="23176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130811" y="6261503"/>
            <a:ext cx="8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0000 UTC 15 Nov.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7781319" y="6261503"/>
            <a:ext cx="8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0000 UTC 16 Nov.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2489210" y="6253036"/>
            <a:ext cx="8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0000 UTC 14 Nov.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3776148" y="6261503"/>
            <a:ext cx="8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1200 UTC 14 Nov.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6519348" y="6253036"/>
            <a:ext cx="8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1200 UTC 15 Nov.</a:t>
            </a:r>
            <a:endParaRPr lang="en-US" sz="1200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6959615" y="6068999"/>
            <a:ext cx="0" cy="1925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217360" y="6068999"/>
            <a:ext cx="0" cy="1925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212182" y="6068999"/>
            <a:ext cx="0" cy="1925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933710" y="6060532"/>
            <a:ext cx="0" cy="1925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931849" y="6157899"/>
            <a:ext cx="0" cy="1036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560255" y="6157899"/>
            <a:ext cx="0" cy="1036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278049" y="6157899"/>
            <a:ext cx="0" cy="1036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594615" y="6157899"/>
            <a:ext cx="0" cy="1036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575529" y="3761609"/>
            <a:ext cx="0" cy="2499894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2691960" y="6261503"/>
            <a:ext cx="5761789" cy="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0" y="2977187"/>
            <a:ext cx="3366355" cy="2708015"/>
          </a:xfrm>
          <a:prstGeom prst="rect">
            <a:avLst/>
          </a:prstGeom>
        </p:spPr>
      </p:pic>
      <p:cxnSp>
        <p:nvCxnSpPr>
          <p:cNvPr id="53" name="Straight Arrow Connector 52"/>
          <p:cNvCxnSpPr/>
          <p:nvPr/>
        </p:nvCxnSpPr>
        <p:spPr>
          <a:xfrm flipH="1">
            <a:off x="2882900" y="3691467"/>
            <a:ext cx="1104900" cy="4699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2569633" y="4042833"/>
            <a:ext cx="313267" cy="30056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575529" y="3775617"/>
            <a:ext cx="118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596705" y="4367199"/>
            <a:ext cx="118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596705" y="4944480"/>
            <a:ext cx="118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596705" y="5500536"/>
            <a:ext cx="118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5564955" y="5916304"/>
            <a:ext cx="118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cxnSp>
        <p:nvCxnSpPr>
          <p:cNvPr id="45" name="Straight Connector 44"/>
          <p:cNvCxnSpPr/>
          <p:nvPr/>
        </p:nvCxnSpPr>
        <p:spPr>
          <a:xfrm flipH="1">
            <a:off x="5485586" y="3956565"/>
            <a:ext cx="17988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5485591" y="4578865"/>
            <a:ext cx="17988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5485586" y="5156715"/>
            <a:ext cx="17988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5485586" y="5698417"/>
            <a:ext cx="17988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402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157" y="37240"/>
            <a:ext cx="930442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/>
              <a:t>November 2014: Record US Cold</a:t>
            </a:r>
            <a:endParaRPr lang="en-US" sz="38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766" t="9669"/>
          <a:stretch/>
        </p:blipFill>
        <p:spPr>
          <a:xfrm>
            <a:off x="0" y="2404309"/>
            <a:ext cx="5013158" cy="38390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0153" t="10312" r="4777"/>
          <a:stretch/>
        </p:blipFill>
        <p:spPr>
          <a:xfrm>
            <a:off x="4571451" y="2444413"/>
            <a:ext cx="4658796" cy="37989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0737" y="1170665"/>
            <a:ext cx="748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13–18 November 2014 Composite Anomalies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95158" y="1942644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500-hPa Geo. Height (m)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120105" y="1942644"/>
            <a:ext cx="3716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Surface Temperature (°C)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40916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983" y="-1800305"/>
            <a:ext cx="8782558" cy="113656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918" y="195395"/>
            <a:ext cx="5104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E. Rockies – S. Plains Cluster</a:t>
            </a:r>
            <a:endParaRPr lang="en-US" sz="3200" b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9021" y="1256318"/>
            <a:ext cx="1822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Poleward</a:t>
            </a:r>
            <a:r>
              <a:rPr lang="en-US" b="1" i="1" dirty="0" smtClean="0">
                <a:solidFill>
                  <a:srgbClr val="FF0000"/>
                </a:solidFill>
              </a:rPr>
              <a:t> Shift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0972" y="5937000"/>
            <a:ext cx="209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8000"/>
                </a:solidFill>
              </a:rPr>
              <a:t>Equatorward</a:t>
            </a:r>
            <a:r>
              <a:rPr lang="en-US" b="1" i="1" dirty="0" smtClean="0">
                <a:solidFill>
                  <a:srgbClr val="008000"/>
                </a:solidFill>
              </a:rPr>
              <a:t> Shift</a:t>
            </a:r>
            <a:endParaRPr lang="en-US" b="1" i="1" dirty="0">
              <a:solidFill>
                <a:srgbClr val="008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5400000">
            <a:off x="6097350" y="3576219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Extension</a:t>
            </a:r>
            <a:endParaRPr lang="en-US" b="1" i="1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37559" y="3576219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Retraction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60341" y="3506654"/>
            <a:ext cx="60741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14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520791" y="5536633"/>
            <a:ext cx="607414" cy="461665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26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20791" y="1604648"/>
            <a:ext cx="607414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5298" y="3527069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4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00875" y="5861655"/>
            <a:ext cx="1721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48 events</a:t>
            </a:r>
            <a:endParaRPr lang="en-US" sz="2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625965" y="1256318"/>
            <a:ext cx="6429124" cy="5050014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96769" y="1256318"/>
            <a:ext cx="6429124" cy="5050014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77251" y="766060"/>
            <a:ext cx="2007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COLD EVENTS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99021" y="847903"/>
            <a:ext cx="1822243" cy="3552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097422" y="2326092"/>
            <a:ext cx="194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Events during</a:t>
            </a:r>
          </a:p>
          <a:p>
            <a:pPr algn="ctr"/>
            <a:r>
              <a:rPr lang="en-US" sz="2000" b="1" dirty="0" smtClean="0"/>
              <a:t>Sept. – May projected onto phase diagram</a:t>
            </a:r>
            <a:endParaRPr lang="en-US" sz="20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7111533" y="3905417"/>
            <a:ext cx="19414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Each point is an average of the PCs for</a:t>
            </a:r>
          </a:p>
          <a:p>
            <a:pPr algn="ctr"/>
            <a:r>
              <a:rPr lang="en-US" sz="2000" b="1" dirty="0" smtClean="0"/>
              <a:t> 3–7 days prior to the event</a:t>
            </a:r>
            <a:endParaRPr lang="en-US" sz="2000" b="1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-673073" y="3567225"/>
            <a:ext cx="1759274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PC 2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2932887" y="6498886"/>
            <a:ext cx="1759274" cy="363176"/>
          </a:xfrm>
          <a:prstGeom prst="rect">
            <a:avLst/>
          </a:prstGeom>
          <a:solidFill>
            <a:srgbClr val="FFFFFF"/>
          </a:solidFill>
        </p:spPr>
        <p:txBody>
          <a:bodyPr wrap="square" tIns="9144" rtlCol="0">
            <a:spAutoFit/>
          </a:bodyPr>
          <a:lstStyle/>
          <a:p>
            <a:pPr algn="ctr"/>
            <a:r>
              <a:rPr lang="en-US" sz="2000" dirty="0" smtClean="0"/>
              <a:t>PC 1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444" y="198021"/>
            <a:ext cx="3342530" cy="194566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657812" y="208527"/>
            <a:ext cx="256673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 Geographic </a:t>
            </a:r>
            <a:r>
              <a:rPr lang="en-US" dirty="0"/>
              <a:t>C</a:t>
            </a:r>
            <a:r>
              <a:rPr lang="en-US" dirty="0" smtClean="0"/>
              <a:t>lusters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208421" y="4344737"/>
            <a:ext cx="1029368" cy="89568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39278" y="5213686"/>
            <a:ext cx="2026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16–19 Nov. 2014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23090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01053" y="1016000"/>
            <a:ext cx="8328526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1053" y="199884"/>
            <a:ext cx="763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Real-Time NPJ Phase Diagram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7247466" cy="543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0801" y="1268135"/>
            <a:ext cx="621308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GEFS Ensemble Trajectories Initialized at 0000 UTC 24 May 2016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43889" y="1681286"/>
            <a:ext cx="2116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  <a:r>
              <a:rPr lang="en-US" sz="2400" b="1" dirty="0" smtClean="0">
                <a:solidFill>
                  <a:srgbClr val="FF0000"/>
                </a:solidFill>
              </a:rPr>
              <a:t>-day forecast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6801557" y="2427111"/>
            <a:ext cx="343647" cy="324556"/>
          </a:xfrm>
          <a:prstGeom prst="star5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176912" y="2398889"/>
            <a:ext cx="189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0000 UTC 24 May</a:t>
            </a:r>
          </a:p>
          <a:p>
            <a:r>
              <a:rPr lang="en-US" dirty="0" smtClean="0"/>
              <a:t>(initialization)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076222" y="6392334"/>
            <a:ext cx="1321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PC 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214488" y="3736623"/>
            <a:ext cx="1321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PC 2</a:t>
            </a:r>
            <a:endParaRPr lang="en-US" dirty="0"/>
          </a:p>
        </p:txBody>
      </p:sp>
      <p:sp>
        <p:nvSpPr>
          <p:cNvPr id="19" name="5-Point Star 18"/>
          <p:cNvSpPr/>
          <p:nvPr/>
        </p:nvSpPr>
        <p:spPr>
          <a:xfrm>
            <a:off x="2456082" y="4779433"/>
            <a:ext cx="343647" cy="324556"/>
          </a:xfrm>
          <a:prstGeom prst="star5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839833" y="1680043"/>
            <a:ext cx="1822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Poleward</a:t>
            </a:r>
            <a:r>
              <a:rPr lang="en-US" b="1" i="1" dirty="0" smtClean="0">
                <a:solidFill>
                  <a:srgbClr val="FF0000"/>
                </a:solidFill>
              </a:rPr>
              <a:t> Shift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06153" y="5785833"/>
            <a:ext cx="209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Equatorward</a:t>
            </a:r>
            <a:r>
              <a:rPr lang="en-US" b="1" i="1" dirty="0" smtClean="0">
                <a:solidFill>
                  <a:srgbClr val="FF0000"/>
                </a:solidFill>
              </a:rPr>
              <a:t> Shift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5400000">
            <a:off x="5639680" y="3736948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Extension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340087" y="3763684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Retraction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064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01053" y="1016000"/>
            <a:ext cx="8328526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1053" y="199884"/>
            <a:ext cx="763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Real-Time NPJ Phase Diagram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7247466" cy="5435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43889" y="1681286"/>
            <a:ext cx="2116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</a:rPr>
              <a:t>-day forecast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6801557" y="2427111"/>
            <a:ext cx="343647" cy="324556"/>
          </a:xfrm>
          <a:prstGeom prst="star5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176912" y="2398889"/>
            <a:ext cx="189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0000 UTC 24 May </a:t>
            </a:r>
          </a:p>
          <a:p>
            <a:r>
              <a:rPr lang="en-US" dirty="0" smtClean="0"/>
              <a:t>(initialization)</a:t>
            </a:r>
            <a:endParaRPr lang="en-US" dirty="0"/>
          </a:p>
        </p:txBody>
      </p:sp>
      <p:sp>
        <p:nvSpPr>
          <p:cNvPr id="16" name="5-Point Star 15"/>
          <p:cNvSpPr/>
          <p:nvPr/>
        </p:nvSpPr>
        <p:spPr>
          <a:xfrm>
            <a:off x="2456082" y="4779433"/>
            <a:ext cx="343647" cy="324556"/>
          </a:xfrm>
          <a:prstGeom prst="star5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076222" y="6392334"/>
            <a:ext cx="1321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PC 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214488" y="3736623"/>
            <a:ext cx="1321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PC 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30801" y="1268135"/>
            <a:ext cx="621308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GEFS Ensemble Trajectories Initialized at 0000 UTC 24 May 2016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839833" y="1680043"/>
            <a:ext cx="1822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Poleward</a:t>
            </a:r>
            <a:r>
              <a:rPr lang="en-US" b="1" i="1" dirty="0" smtClean="0">
                <a:solidFill>
                  <a:srgbClr val="FF0000"/>
                </a:solidFill>
              </a:rPr>
              <a:t> Shift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06153" y="5785833"/>
            <a:ext cx="209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Equatorward</a:t>
            </a:r>
            <a:r>
              <a:rPr lang="en-US" b="1" i="1" dirty="0" smtClean="0">
                <a:solidFill>
                  <a:srgbClr val="FF0000"/>
                </a:solidFill>
              </a:rPr>
              <a:t> Shift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5400000">
            <a:off x="5639680" y="3736948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Extension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340087" y="3763684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Retraction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996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01053" y="1016000"/>
            <a:ext cx="8328526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1053" y="199884"/>
            <a:ext cx="763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Real-Time NPJ Phase Diagram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7247465" cy="5435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43889" y="1681286"/>
            <a:ext cx="2116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</a:rPr>
              <a:t>-day forecast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6801557" y="2427111"/>
            <a:ext cx="343647" cy="324556"/>
          </a:xfrm>
          <a:prstGeom prst="star5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176912" y="2398889"/>
            <a:ext cx="189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0000 UTC 24 May </a:t>
            </a:r>
          </a:p>
          <a:p>
            <a:r>
              <a:rPr lang="en-US" dirty="0" smtClean="0"/>
              <a:t>(initialization)</a:t>
            </a:r>
            <a:endParaRPr lang="en-US" dirty="0"/>
          </a:p>
        </p:txBody>
      </p:sp>
      <p:sp>
        <p:nvSpPr>
          <p:cNvPr id="16" name="5-Point Star 15"/>
          <p:cNvSpPr/>
          <p:nvPr/>
        </p:nvSpPr>
        <p:spPr>
          <a:xfrm>
            <a:off x="2456082" y="4779433"/>
            <a:ext cx="343647" cy="324556"/>
          </a:xfrm>
          <a:prstGeom prst="star5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076222" y="6392334"/>
            <a:ext cx="1321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PC 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214488" y="3736623"/>
            <a:ext cx="1321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PC 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30801" y="1268135"/>
            <a:ext cx="621308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GEFS Ensemble Trajectories Initialized at 0000 UTC 24 May 2016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839833" y="1680043"/>
            <a:ext cx="1822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Poleward</a:t>
            </a:r>
            <a:r>
              <a:rPr lang="en-US" b="1" i="1" dirty="0" smtClean="0">
                <a:solidFill>
                  <a:srgbClr val="FF0000"/>
                </a:solidFill>
              </a:rPr>
              <a:t> Shift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06153" y="5785833"/>
            <a:ext cx="209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Equatorward</a:t>
            </a:r>
            <a:r>
              <a:rPr lang="en-US" b="1" i="1" dirty="0" smtClean="0">
                <a:solidFill>
                  <a:srgbClr val="FF0000"/>
                </a:solidFill>
              </a:rPr>
              <a:t> Shift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5400000">
            <a:off x="5639680" y="3736948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Extension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340087" y="3763684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Retraction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134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01053" y="1016000"/>
            <a:ext cx="8328526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1053" y="199884"/>
            <a:ext cx="763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Real-Time NPJ Phase Diagram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7247465" cy="54355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43889" y="1681286"/>
            <a:ext cx="2116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4-day forecast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6801557" y="2427111"/>
            <a:ext cx="343647" cy="324556"/>
          </a:xfrm>
          <a:prstGeom prst="star5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176912" y="2398889"/>
            <a:ext cx="189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0000 UTC 24 May </a:t>
            </a:r>
          </a:p>
          <a:p>
            <a:r>
              <a:rPr lang="en-US" dirty="0" smtClean="0"/>
              <a:t>(initialization)</a:t>
            </a:r>
            <a:endParaRPr lang="en-US" dirty="0"/>
          </a:p>
        </p:txBody>
      </p:sp>
      <p:sp>
        <p:nvSpPr>
          <p:cNvPr id="16" name="5-Point Star 15"/>
          <p:cNvSpPr/>
          <p:nvPr/>
        </p:nvSpPr>
        <p:spPr>
          <a:xfrm>
            <a:off x="2456082" y="4779433"/>
            <a:ext cx="343647" cy="324556"/>
          </a:xfrm>
          <a:prstGeom prst="star5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076222" y="6392334"/>
            <a:ext cx="1321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PC 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214488" y="3736623"/>
            <a:ext cx="1321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PC 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0801" y="1268135"/>
            <a:ext cx="621308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GEFS Ensemble Trajectories Initialized at 0000 UTC 24 May 2016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839833" y="1680043"/>
            <a:ext cx="1822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Poleward</a:t>
            </a:r>
            <a:r>
              <a:rPr lang="en-US" b="1" i="1" dirty="0" smtClean="0">
                <a:solidFill>
                  <a:srgbClr val="FF0000"/>
                </a:solidFill>
              </a:rPr>
              <a:t> Shift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06153" y="5785833"/>
            <a:ext cx="209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Equatorward</a:t>
            </a:r>
            <a:r>
              <a:rPr lang="en-US" b="1" i="1" dirty="0" smtClean="0">
                <a:solidFill>
                  <a:srgbClr val="FF0000"/>
                </a:solidFill>
              </a:rPr>
              <a:t> Shift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5400000">
            <a:off x="5639680" y="3736948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Extension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340087" y="3763684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Retraction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24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01053" y="1016000"/>
            <a:ext cx="8328526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1053" y="199884"/>
            <a:ext cx="763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Real-Time NPJ Phase Diagram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5141"/>
            <a:ext cx="7247465" cy="54161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43889" y="1681286"/>
            <a:ext cx="2116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</a:t>
            </a:r>
            <a:r>
              <a:rPr lang="en-US" sz="2400" b="1" dirty="0" smtClean="0">
                <a:solidFill>
                  <a:srgbClr val="FF0000"/>
                </a:solidFill>
              </a:rPr>
              <a:t>-day forecast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6801557" y="2427111"/>
            <a:ext cx="343647" cy="324556"/>
          </a:xfrm>
          <a:prstGeom prst="star5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176912" y="2398889"/>
            <a:ext cx="189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0000 UTC 24 May</a:t>
            </a:r>
          </a:p>
          <a:p>
            <a:r>
              <a:rPr lang="en-US" dirty="0" smtClean="0"/>
              <a:t>(initialization)</a:t>
            </a:r>
            <a:endParaRPr lang="en-US" dirty="0"/>
          </a:p>
        </p:txBody>
      </p:sp>
      <p:sp>
        <p:nvSpPr>
          <p:cNvPr id="16" name="5-Point Star 15"/>
          <p:cNvSpPr/>
          <p:nvPr/>
        </p:nvSpPr>
        <p:spPr>
          <a:xfrm>
            <a:off x="2456082" y="4779433"/>
            <a:ext cx="343647" cy="324556"/>
          </a:xfrm>
          <a:prstGeom prst="star5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076222" y="6392334"/>
            <a:ext cx="1321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PC 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214488" y="3736623"/>
            <a:ext cx="1321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PC 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0801" y="1268135"/>
            <a:ext cx="621308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GEFS Ensemble Trajectories Initialized at 0000 UTC 24 May 2016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839833" y="1680043"/>
            <a:ext cx="1822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Poleward</a:t>
            </a:r>
            <a:r>
              <a:rPr lang="en-US" b="1" i="1" dirty="0" smtClean="0">
                <a:solidFill>
                  <a:srgbClr val="FF0000"/>
                </a:solidFill>
              </a:rPr>
              <a:t> Shift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06153" y="5785833"/>
            <a:ext cx="209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Equatorward</a:t>
            </a:r>
            <a:r>
              <a:rPr lang="en-US" b="1" i="1" dirty="0" smtClean="0">
                <a:solidFill>
                  <a:srgbClr val="FF0000"/>
                </a:solidFill>
              </a:rPr>
              <a:t> Shift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5400000">
            <a:off x="5639680" y="3736948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Extension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340087" y="3763684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Retraction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163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27000" y="-1"/>
            <a:ext cx="9461500" cy="68572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32604" y="2479011"/>
            <a:ext cx="819157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65144" y="234037"/>
            <a:ext cx="6702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Example: 1900 UTC 30 May</a:t>
            </a:r>
            <a:endParaRPr lang="en-US" sz="2400" b="1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508500" y="2275811"/>
            <a:ext cx="0" cy="45720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33408" y="2352011"/>
            <a:ext cx="0" cy="25400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58104" y="2352011"/>
            <a:ext cx="0" cy="25400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39004" y="2352011"/>
            <a:ext cx="0" cy="25400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89904" y="2352011"/>
            <a:ext cx="0" cy="25400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109808" y="2352011"/>
            <a:ext cx="0" cy="25400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515404" y="2352011"/>
            <a:ext cx="0" cy="25400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315504" y="2352011"/>
            <a:ext cx="0" cy="25400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734604" y="2352011"/>
            <a:ext cx="0" cy="25400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128304" y="2352011"/>
            <a:ext cx="0" cy="25400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921804" y="2352011"/>
            <a:ext cx="0" cy="25400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903808" y="2352011"/>
            <a:ext cx="0" cy="25400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728504" y="2352011"/>
            <a:ext cx="0" cy="25400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309404" y="2352011"/>
            <a:ext cx="0" cy="25400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160304" y="2352011"/>
            <a:ext cx="0" cy="25400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80208" y="2352011"/>
            <a:ext cx="0" cy="25400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985804" y="2352011"/>
            <a:ext cx="0" cy="25400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785904" y="2352011"/>
            <a:ext cx="0" cy="25400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205004" y="2352011"/>
            <a:ext cx="0" cy="25400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611404" y="2352011"/>
            <a:ext cx="0" cy="25400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392204" y="2352011"/>
            <a:ext cx="0" cy="25400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8980" y="838200"/>
            <a:ext cx="9168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1) For each year during 1979–2014 compile the 1-h forecast of 2-</a:t>
            </a:r>
            <a:r>
              <a:rPr lang="en-US" sz="2000" b="1" dirty="0" smtClean="0">
                <a:solidFill>
                  <a:srgbClr val="0000FF"/>
                </a:solidFill>
              </a:rPr>
              <a:t>m air temperature </a:t>
            </a:r>
            <a:r>
              <a:rPr lang="en-US" sz="2000" b="1" dirty="0" smtClean="0">
                <a:solidFill>
                  <a:srgbClr val="0000FF"/>
                </a:solidFill>
              </a:rPr>
              <a:t>valid at 1900 UTC within a 21-day window centered on 1900 UTC 30 May in the CFSR.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92550" y="2733011"/>
            <a:ext cx="123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1900 UTC 30 May 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686300" y="1933943"/>
            <a:ext cx="572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+1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124464" y="1917700"/>
            <a:ext cx="572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+2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549900" y="1917700"/>
            <a:ext cx="572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+3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988452" y="1907511"/>
            <a:ext cx="572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+4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395656" y="1905000"/>
            <a:ext cx="572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+5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788552" y="1905000"/>
            <a:ext cx="572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+6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7194952" y="1907511"/>
            <a:ext cx="572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+7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7588652" y="1907511"/>
            <a:ext cx="572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+8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8007752" y="1905000"/>
            <a:ext cx="572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+9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8325252" y="1908543"/>
            <a:ext cx="572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+10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163544" y="1946643"/>
            <a:ext cx="572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–10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635856" y="1946643"/>
            <a:ext cx="572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–9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1033896" y="1937486"/>
            <a:ext cx="572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–8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1505352" y="1937486"/>
            <a:ext cx="572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–7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1925256" y="1937486"/>
            <a:ext cx="572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–6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321792" y="1933943"/>
            <a:ext cx="572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–5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2710296" y="1933943"/>
            <a:ext cx="572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–4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3118252" y="1933943"/>
            <a:ext cx="572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–</a:t>
            </a:r>
            <a:r>
              <a:rPr lang="en-US" dirty="0"/>
              <a:t>3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515592" y="1933943"/>
            <a:ext cx="572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–2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3956050" y="1924786"/>
            <a:ext cx="572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–1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2044752" y="1663700"/>
            <a:ext cx="1777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Days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6484128" y="1651000"/>
            <a:ext cx="1777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Days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110376" y="3986508"/>
            <a:ext cx="4126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2) Calculate the 2-m air temperature that corresponds to the 99</a:t>
            </a:r>
            <a:r>
              <a:rPr lang="en-US" sz="2000" b="1" baseline="30000" dirty="0" smtClean="0">
                <a:solidFill>
                  <a:srgbClr val="0000FF"/>
                </a:solidFill>
              </a:rPr>
              <a:t>th</a:t>
            </a:r>
            <a:r>
              <a:rPr lang="en-US" sz="2000" b="1" dirty="0" smtClean="0">
                <a:solidFill>
                  <a:srgbClr val="0000FF"/>
                </a:solidFill>
              </a:rPr>
              <a:t> percentile at that date and time for each grid point in the CFSR.</a:t>
            </a:r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520" y="3223227"/>
            <a:ext cx="4845374" cy="363403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87689" y="2429479"/>
            <a:ext cx="99064" cy="9906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789472" y="2429479"/>
            <a:ext cx="99064" cy="9906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204417" y="2429479"/>
            <a:ext cx="99064" cy="9906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637950" y="2429479"/>
            <a:ext cx="99064" cy="9906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2065243" y="2429479"/>
            <a:ext cx="99064" cy="9906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2467026" y="2429479"/>
            <a:ext cx="99064" cy="9906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2875621" y="2429479"/>
            <a:ext cx="99064" cy="9906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271054" y="2429479"/>
            <a:ext cx="99064" cy="9906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3684143" y="2429479"/>
            <a:ext cx="99064" cy="9906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079576" y="2429479"/>
            <a:ext cx="99064" cy="9906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4462771" y="2429479"/>
            <a:ext cx="99064" cy="9906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4858204" y="2429479"/>
            <a:ext cx="99064" cy="9906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5266222" y="2429479"/>
            <a:ext cx="99064" cy="9906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5677718" y="2429479"/>
            <a:ext cx="99064" cy="9906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6114925" y="2429479"/>
            <a:ext cx="99064" cy="9906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6530676" y="2429479"/>
            <a:ext cx="99064" cy="9906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6938932" y="2429479"/>
            <a:ext cx="99064" cy="9906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7346950" y="2429479"/>
            <a:ext cx="99064" cy="9906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7739396" y="2429479"/>
            <a:ext cx="99064" cy="9906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8158821" y="2429479"/>
            <a:ext cx="99064" cy="9906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8568233" y="2429479"/>
            <a:ext cx="99064" cy="9906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57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01053" y="1016000"/>
            <a:ext cx="8328526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1053" y="199884"/>
            <a:ext cx="763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Real-Time NPJ Phase Diagram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8" y="1305141"/>
            <a:ext cx="7221488" cy="54161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43889" y="1681286"/>
            <a:ext cx="2116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</a:t>
            </a:r>
            <a:r>
              <a:rPr lang="en-US" sz="2400" b="1" dirty="0" smtClean="0">
                <a:solidFill>
                  <a:srgbClr val="FF0000"/>
                </a:solidFill>
              </a:rPr>
              <a:t>-day forecast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6801557" y="2427111"/>
            <a:ext cx="343647" cy="324556"/>
          </a:xfrm>
          <a:prstGeom prst="star5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176912" y="2398889"/>
            <a:ext cx="189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0000 UTC 24 May</a:t>
            </a:r>
          </a:p>
          <a:p>
            <a:r>
              <a:rPr lang="en-US" dirty="0" smtClean="0"/>
              <a:t>(initialization)</a:t>
            </a:r>
            <a:endParaRPr lang="en-US" dirty="0"/>
          </a:p>
        </p:txBody>
      </p:sp>
      <p:sp>
        <p:nvSpPr>
          <p:cNvPr id="16" name="5-Point Star 15"/>
          <p:cNvSpPr/>
          <p:nvPr/>
        </p:nvSpPr>
        <p:spPr>
          <a:xfrm>
            <a:off x="2456082" y="4779433"/>
            <a:ext cx="343647" cy="324556"/>
          </a:xfrm>
          <a:prstGeom prst="star5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076222" y="6392334"/>
            <a:ext cx="1321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PC 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214488" y="3736623"/>
            <a:ext cx="1321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PC 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0801" y="1268135"/>
            <a:ext cx="621308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GEFS Ensemble Trajectories Initialized at 0000 UTC 24 May 2016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839833" y="1680043"/>
            <a:ext cx="1822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Poleward</a:t>
            </a:r>
            <a:r>
              <a:rPr lang="en-US" b="1" i="1" dirty="0" smtClean="0">
                <a:solidFill>
                  <a:srgbClr val="FF0000"/>
                </a:solidFill>
              </a:rPr>
              <a:t> Shift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06153" y="5785833"/>
            <a:ext cx="209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Equatorward</a:t>
            </a:r>
            <a:r>
              <a:rPr lang="en-US" b="1" i="1" dirty="0" smtClean="0">
                <a:solidFill>
                  <a:srgbClr val="FF0000"/>
                </a:solidFill>
              </a:rPr>
              <a:t> Shift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5400000">
            <a:off x="5639680" y="3736948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Extension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340087" y="3763684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Retraction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027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01053" y="1016000"/>
            <a:ext cx="8328526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1053" y="199884"/>
            <a:ext cx="763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Real-Time NPJ Phase Diagram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8" y="1314847"/>
            <a:ext cx="7221488" cy="53967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43889" y="1681286"/>
            <a:ext cx="2116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</a:t>
            </a:r>
            <a:r>
              <a:rPr lang="en-US" sz="2400" b="1" dirty="0" smtClean="0">
                <a:solidFill>
                  <a:srgbClr val="FF0000"/>
                </a:solidFill>
              </a:rPr>
              <a:t>-day forecast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6801557" y="2427111"/>
            <a:ext cx="343647" cy="324556"/>
          </a:xfrm>
          <a:prstGeom prst="star5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176912" y="2398889"/>
            <a:ext cx="189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0000 UTC 24 May</a:t>
            </a:r>
          </a:p>
          <a:p>
            <a:r>
              <a:rPr lang="en-US" dirty="0" smtClean="0"/>
              <a:t>(initialization)</a:t>
            </a:r>
            <a:endParaRPr lang="en-US" dirty="0"/>
          </a:p>
        </p:txBody>
      </p:sp>
      <p:sp>
        <p:nvSpPr>
          <p:cNvPr id="16" name="5-Point Star 15"/>
          <p:cNvSpPr/>
          <p:nvPr/>
        </p:nvSpPr>
        <p:spPr>
          <a:xfrm>
            <a:off x="2456082" y="4779433"/>
            <a:ext cx="343647" cy="324556"/>
          </a:xfrm>
          <a:prstGeom prst="star5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076222" y="6392334"/>
            <a:ext cx="1321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PC 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214488" y="3736623"/>
            <a:ext cx="1321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PC 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0801" y="1268135"/>
            <a:ext cx="621308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GEFS Ensemble Trajectories Initialized at 0000 UTC 24 May 2016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839833" y="1680043"/>
            <a:ext cx="1822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Poleward</a:t>
            </a:r>
            <a:r>
              <a:rPr lang="en-US" b="1" i="1" dirty="0" smtClean="0">
                <a:solidFill>
                  <a:srgbClr val="FF0000"/>
                </a:solidFill>
              </a:rPr>
              <a:t> Shift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06153" y="5785833"/>
            <a:ext cx="209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Equatorward</a:t>
            </a:r>
            <a:r>
              <a:rPr lang="en-US" b="1" i="1" dirty="0" smtClean="0">
                <a:solidFill>
                  <a:srgbClr val="FF0000"/>
                </a:solidFill>
              </a:rPr>
              <a:t> Shift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5400000">
            <a:off x="5639680" y="3736948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Extension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340087" y="3763684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Retraction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708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01053" y="1016000"/>
            <a:ext cx="8328526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1053" y="199884"/>
            <a:ext cx="763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Real-Time NPJ Phase Diagram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" y="1314847"/>
            <a:ext cx="7195604" cy="53967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43889" y="1681286"/>
            <a:ext cx="2116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</a:t>
            </a:r>
            <a:r>
              <a:rPr lang="en-US" sz="2400" b="1" dirty="0" smtClean="0">
                <a:solidFill>
                  <a:srgbClr val="FF0000"/>
                </a:solidFill>
              </a:rPr>
              <a:t>-day forecast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6801557" y="2427111"/>
            <a:ext cx="343647" cy="324556"/>
          </a:xfrm>
          <a:prstGeom prst="star5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176912" y="2398889"/>
            <a:ext cx="189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0000 UTC 24 May</a:t>
            </a:r>
          </a:p>
          <a:p>
            <a:r>
              <a:rPr lang="en-US" dirty="0" smtClean="0"/>
              <a:t>(initialization)</a:t>
            </a:r>
            <a:endParaRPr lang="en-US" dirty="0"/>
          </a:p>
        </p:txBody>
      </p:sp>
      <p:sp>
        <p:nvSpPr>
          <p:cNvPr id="16" name="5-Point Star 15"/>
          <p:cNvSpPr/>
          <p:nvPr/>
        </p:nvSpPr>
        <p:spPr>
          <a:xfrm>
            <a:off x="2456082" y="4779433"/>
            <a:ext cx="343647" cy="324556"/>
          </a:xfrm>
          <a:prstGeom prst="star5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076222" y="6392334"/>
            <a:ext cx="1321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PC 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214488" y="3736623"/>
            <a:ext cx="1321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PC 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0801" y="1268135"/>
            <a:ext cx="621308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GEFS Ensemble Trajectories Initialized at 0000 UTC 24 May 2016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839833" y="1680043"/>
            <a:ext cx="1822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Poleward</a:t>
            </a:r>
            <a:r>
              <a:rPr lang="en-US" b="1" i="1" dirty="0" smtClean="0">
                <a:solidFill>
                  <a:srgbClr val="FF0000"/>
                </a:solidFill>
              </a:rPr>
              <a:t> Shift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06153" y="5785833"/>
            <a:ext cx="209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Equatorward</a:t>
            </a:r>
            <a:r>
              <a:rPr lang="en-US" b="1" i="1" dirty="0" smtClean="0">
                <a:solidFill>
                  <a:srgbClr val="FF0000"/>
                </a:solidFill>
              </a:rPr>
              <a:t> Shift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5400000">
            <a:off x="5639680" y="3736948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Extension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340087" y="3763684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Retraction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87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01053" y="1016000"/>
            <a:ext cx="8328526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1053" y="199884"/>
            <a:ext cx="763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Real-Time NPJ Phase Diagram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" y="1324519"/>
            <a:ext cx="7195604" cy="53773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43889" y="1681286"/>
            <a:ext cx="2116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9-day forecast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6801557" y="2427111"/>
            <a:ext cx="343647" cy="324556"/>
          </a:xfrm>
          <a:prstGeom prst="star5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6801557" y="3045177"/>
            <a:ext cx="343647" cy="32455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176912" y="2398889"/>
            <a:ext cx="189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0000 UTC 24 May</a:t>
            </a:r>
          </a:p>
          <a:p>
            <a:r>
              <a:rPr lang="en-US" dirty="0" smtClean="0"/>
              <a:t>(initialization)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176912" y="3045177"/>
            <a:ext cx="189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0000 UTC 2 Jun (verification)</a:t>
            </a:r>
            <a:endParaRPr lang="en-US" dirty="0"/>
          </a:p>
        </p:txBody>
      </p:sp>
      <p:sp>
        <p:nvSpPr>
          <p:cNvPr id="15" name="5-Point Star 14"/>
          <p:cNvSpPr/>
          <p:nvPr/>
        </p:nvSpPr>
        <p:spPr>
          <a:xfrm>
            <a:off x="3426179" y="2682143"/>
            <a:ext cx="343647" cy="32455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2456082" y="4779433"/>
            <a:ext cx="343647" cy="324556"/>
          </a:xfrm>
          <a:prstGeom prst="star5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076222" y="6392334"/>
            <a:ext cx="1321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PC 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214488" y="3736623"/>
            <a:ext cx="1321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PC 2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30801" y="1268135"/>
            <a:ext cx="621308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GEFS Ensemble Trajectories Initialized at 0000 UTC 24 May 2016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839833" y="1680043"/>
            <a:ext cx="1822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Poleward</a:t>
            </a:r>
            <a:r>
              <a:rPr lang="en-US" b="1" i="1" dirty="0" smtClean="0">
                <a:solidFill>
                  <a:srgbClr val="FF0000"/>
                </a:solidFill>
              </a:rPr>
              <a:t> Shift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06153" y="5785833"/>
            <a:ext cx="209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Equatorward</a:t>
            </a:r>
            <a:r>
              <a:rPr lang="en-US" b="1" i="1" dirty="0" smtClean="0">
                <a:solidFill>
                  <a:srgbClr val="FF0000"/>
                </a:solidFill>
              </a:rPr>
              <a:t> Shift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5400000">
            <a:off x="5639680" y="3736948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Extension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340087" y="3763684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Retraction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131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53" y="1274007"/>
            <a:ext cx="8671182" cy="5243174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401053" y="1016000"/>
            <a:ext cx="8328526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01053" y="199884"/>
            <a:ext cx="763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Extreme Warm Event Identification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229244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53" y="1274007"/>
            <a:ext cx="8671182" cy="5243174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401053" y="1016000"/>
            <a:ext cx="8328526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01053" y="199884"/>
            <a:ext cx="763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Extreme Warm Event Identification</a:t>
            </a:r>
            <a:endParaRPr lang="en-US" sz="4000" b="1" dirty="0"/>
          </a:p>
        </p:txBody>
      </p:sp>
      <p:sp>
        <p:nvSpPr>
          <p:cNvPr id="6" name="Rectangle 5"/>
          <p:cNvSpPr/>
          <p:nvPr/>
        </p:nvSpPr>
        <p:spPr>
          <a:xfrm>
            <a:off x="3659649" y="2225692"/>
            <a:ext cx="3782547" cy="2894766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>
            <a:glow rad="101600">
              <a:schemeClr val="bg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42642" y="2225692"/>
            <a:ext cx="2405543" cy="2894766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>
            <a:glow rad="101600">
              <a:schemeClr val="bg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94722" y="4697613"/>
            <a:ext cx="1419564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Eastern US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242642" y="4695326"/>
            <a:ext cx="1529405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Western US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70593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01053" y="1016000"/>
            <a:ext cx="8328526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1053" y="199884"/>
            <a:ext cx="763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Extreme Warm Event Identification</a:t>
            </a:r>
            <a:endParaRPr lang="en-US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13895" y="1233741"/>
            <a:ext cx="870284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FF0000"/>
                </a:solidFill>
              </a:rPr>
              <a:t>Temperature</a:t>
            </a:r>
            <a:r>
              <a:rPr lang="en-US" sz="3200" b="1" dirty="0" smtClean="0">
                <a:solidFill>
                  <a:srgbClr val="FF0000"/>
                </a:solidFill>
              </a:rPr>
              <a:t>:</a:t>
            </a:r>
          </a:p>
          <a:p>
            <a:endParaRPr lang="en-US" sz="800" b="1" dirty="0" smtClean="0">
              <a:solidFill>
                <a:srgbClr val="FF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To identify </a:t>
            </a:r>
            <a:r>
              <a:rPr lang="en-US" sz="2800" b="1" dirty="0" smtClean="0">
                <a:solidFill>
                  <a:srgbClr val="FF0000"/>
                </a:solidFill>
              </a:rPr>
              <a:t>extreme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warm events</a:t>
            </a:r>
            <a:r>
              <a:rPr lang="en-US" sz="2800" dirty="0" smtClean="0"/>
              <a:t>, catalog the times during which at least one grid point was characterized by a temperature </a:t>
            </a:r>
            <a:r>
              <a:rPr lang="en-US" sz="2800" b="1" dirty="0"/>
              <a:t>&gt;</a:t>
            </a:r>
            <a:r>
              <a:rPr lang="en-US" sz="2800" b="1" dirty="0" smtClean="0"/>
              <a:t> 99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percentile</a:t>
            </a:r>
            <a:r>
              <a:rPr lang="en-US" sz="2800" dirty="0" smtClean="0"/>
              <a:t>.</a:t>
            </a:r>
          </a:p>
          <a:p>
            <a:endParaRPr lang="en-US" sz="2800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Times were subsequently ranked within each domain by the </a:t>
            </a:r>
            <a:r>
              <a:rPr lang="en-US" sz="2800" b="1" dirty="0" smtClean="0"/>
              <a:t>number of grid points &gt; 99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percentile</a:t>
            </a:r>
            <a:r>
              <a:rPr lang="en-US" sz="2800" dirty="0" smtClean="0"/>
              <a:t>.</a:t>
            </a:r>
          </a:p>
          <a:p>
            <a:pPr marL="457200" indent="-457200">
              <a:buFont typeface="Arial"/>
              <a:buChar char="•"/>
            </a:pPr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Times that rank in the </a:t>
            </a:r>
            <a:r>
              <a:rPr lang="en-US" sz="2800" b="1" dirty="0" smtClean="0"/>
              <a:t>top 5%</a:t>
            </a:r>
            <a:r>
              <a:rPr lang="en-US" sz="2800" dirty="0" smtClean="0"/>
              <a:t> in terms of the number of grid points &gt; 99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percentile within each domain were identified as </a:t>
            </a:r>
            <a:r>
              <a:rPr lang="en-US" sz="2800" b="1" dirty="0" smtClean="0">
                <a:solidFill>
                  <a:srgbClr val="FF0000"/>
                </a:solidFill>
              </a:rPr>
              <a:t>extreme warm events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74490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01053" y="1016000"/>
            <a:ext cx="8328526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1053" y="199884"/>
            <a:ext cx="763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Extreme Warm Event Identification</a:t>
            </a:r>
            <a:endParaRPr lang="en-US" sz="4000" b="1" dirty="0"/>
          </a:p>
        </p:txBody>
      </p:sp>
      <p:pic>
        <p:nvPicPr>
          <p:cNvPr id="4" name="Picture 3" descr="warmdatefreq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55" y="1241777"/>
            <a:ext cx="8687356" cy="53690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200" y="1256919"/>
            <a:ext cx="636570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dirty="0" smtClean="0"/>
              <a:t>Extreme Warm Event Frequency East of the Rockies (304 events)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284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1262</TotalTime>
  <Words>2308</Words>
  <Application>Microsoft Macintosh PowerPoint</Application>
  <PresentationFormat>On-screen Show (4:3)</PresentationFormat>
  <Paragraphs>503</Paragraphs>
  <Slides>53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Real-Time North Pacific Jet Phase Diagram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Supplementary Slides</vt:lpstr>
      <vt:lpstr>PowerPoint Presentation</vt:lpstr>
      <vt:lpstr>PowerPoint Presentation</vt:lpstr>
      <vt:lpstr>EOF Calculations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Albany-SUNY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WPC Site Visit: NGGPS Project Update</dc:title>
  <dc:creator>Andrew Winters</dc:creator>
  <cp:lastModifiedBy>Andrew Winters</cp:lastModifiedBy>
  <cp:revision>114</cp:revision>
  <dcterms:created xsi:type="dcterms:W3CDTF">2016-07-05T19:14:57Z</dcterms:created>
  <dcterms:modified xsi:type="dcterms:W3CDTF">2016-07-11T18:55:21Z</dcterms:modified>
</cp:coreProperties>
</file>