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7" r:id="rId2"/>
    <p:sldId id="258" r:id="rId3"/>
    <p:sldId id="372" r:id="rId4"/>
    <p:sldId id="373" r:id="rId5"/>
    <p:sldId id="374" r:id="rId6"/>
    <p:sldId id="360" r:id="rId7"/>
    <p:sldId id="268" r:id="rId8"/>
    <p:sldId id="332" r:id="rId9"/>
    <p:sldId id="269" r:id="rId10"/>
    <p:sldId id="270" r:id="rId11"/>
    <p:sldId id="271" r:id="rId12"/>
    <p:sldId id="272" r:id="rId13"/>
    <p:sldId id="273" r:id="rId14"/>
    <p:sldId id="274" r:id="rId15"/>
    <p:sldId id="275" r:id="rId16"/>
    <p:sldId id="276" r:id="rId17"/>
    <p:sldId id="277" r:id="rId18"/>
    <p:sldId id="278" r:id="rId19"/>
    <p:sldId id="279" r:id="rId20"/>
    <p:sldId id="333" r:id="rId21"/>
    <p:sldId id="334" r:id="rId22"/>
    <p:sldId id="284" r:id="rId23"/>
    <p:sldId id="337" r:id="rId24"/>
    <p:sldId id="285" r:id="rId25"/>
    <p:sldId id="338" r:id="rId26"/>
    <p:sldId id="286" r:id="rId27"/>
    <p:sldId id="339" r:id="rId28"/>
    <p:sldId id="287" r:id="rId29"/>
    <p:sldId id="289" r:id="rId30"/>
    <p:sldId id="375" r:id="rId31"/>
    <p:sldId id="288" r:id="rId32"/>
    <p:sldId id="329" r:id="rId33"/>
    <p:sldId id="328" r:id="rId34"/>
    <p:sldId id="340" r:id="rId35"/>
    <p:sldId id="345" r:id="rId36"/>
    <p:sldId id="346" r:id="rId37"/>
    <p:sldId id="347" r:id="rId38"/>
    <p:sldId id="370" r:id="rId39"/>
    <p:sldId id="344" r:id="rId40"/>
    <p:sldId id="371" r:id="rId41"/>
    <p:sldId id="292" r:id="rId42"/>
    <p:sldId id="352" r:id="rId43"/>
    <p:sldId id="353" r:id="rId44"/>
    <p:sldId id="354" r:id="rId45"/>
    <p:sldId id="356" r:id="rId46"/>
    <p:sldId id="351" r:id="rId47"/>
    <p:sldId id="263" r:id="rId48"/>
    <p:sldId id="325" r:id="rId49"/>
    <p:sldId id="305" r:id="rId50"/>
    <p:sldId id="357" r:id="rId51"/>
    <p:sldId id="361" r:id="rId52"/>
    <p:sldId id="362" r:id="rId53"/>
    <p:sldId id="363" r:id="rId54"/>
    <p:sldId id="364" r:id="rId55"/>
    <p:sldId id="264" r:id="rId56"/>
    <p:sldId id="265" r:id="rId57"/>
    <p:sldId id="267" r:id="rId58"/>
    <p:sldId id="307" r:id="rId59"/>
    <p:sldId id="308" r:id="rId60"/>
    <p:sldId id="291" r:id="rId61"/>
    <p:sldId id="290" r:id="rId62"/>
    <p:sldId id="366" r:id="rId63"/>
    <p:sldId id="367" r:id="rId64"/>
    <p:sldId id="368" r:id="rId65"/>
    <p:sldId id="369" r:id="rId66"/>
    <p:sldId id="358" r:id="rId67"/>
    <p:sldId id="321" r:id="rId68"/>
    <p:sldId id="322" r:id="rId69"/>
    <p:sldId id="294" r:id="rId70"/>
    <p:sldId id="266" r:id="rId71"/>
    <p:sldId id="306" r:id="rId72"/>
    <p:sldId id="295" r:id="rId73"/>
    <p:sldId id="296" r:id="rId74"/>
    <p:sldId id="297" r:id="rId75"/>
    <p:sldId id="298" r:id="rId76"/>
    <p:sldId id="299" r:id="rId77"/>
    <p:sldId id="300" r:id="rId78"/>
    <p:sldId id="301" r:id="rId79"/>
    <p:sldId id="302" r:id="rId80"/>
    <p:sldId id="304" r:id="rId81"/>
    <p:sldId id="309"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5" d="100"/>
          <a:sy n="95" d="100"/>
        </p:scale>
        <p:origin x="-65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41148D-1A0E-A640-9501-C41441DCCC33}" type="datetimeFigureOut">
              <a:rPr lang="en-US" smtClean="0"/>
              <a:t>1/19/17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95C24B-8820-F646-B889-F1DA0A75228E}" type="slidenum">
              <a:rPr lang="en-US" smtClean="0"/>
              <a:t>‹#›</a:t>
            </a:fld>
            <a:endParaRPr lang="en-US"/>
          </a:p>
        </p:txBody>
      </p:sp>
    </p:spTree>
    <p:extLst>
      <p:ext uri="{BB962C8B-B14F-4D97-AF65-F5344CB8AC3E}">
        <p14:creationId xmlns:p14="http://schemas.microsoft.com/office/powerpoint/2010/main" val="3199120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25</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26</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27</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28</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32</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bullet for transformation of </a:t>
            </a:r>
            <a:r>
              <a:rPr lang="en-US" dirty="0" err="1" smtClean="0"/>
              <a:t>rmse</a:t>
            </a:r>
            <a:r>
              <a:rPr lang="en-US" dirty="0" smtClean="0"/>
              <a:t> and </a:t>
            </a:r>
            <a:r>
              <a:rPr lang="en-US" dirty="0" err="1" smtClean="0"/>
              <a:t>acc</a:t>
            </a:r>
            <a:r>
              <a:rPr lang="en-US" dirty="0" smtClean="0"/>
              <a:t> into sigma units?</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35</a:t>
            </a:fld>
            <a:endParaRPr lang="en-US"/>
          </a:p>
        </p:txBody>
      </p:sp>
    </p:spTree>
    <p:extLst>
      <p:ext uri="{BB962C8B-B14F-4D97-AF65-F5344CB8AC3E}">
        <p14:creationId xmlns:p14="http://schemas.microsoft.com/office/powerpoint/2010/main" val="182185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go with bad. Quote good</a:t>
            </a:r>
            <a:r>
              <a:rPr lang="en-US" baseline="0" dirty="0" smtClean="0"/>
              <a:t> and bad.</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37</a:t>
            </a:fld>
            <a:endParaRPr lang="en-US"/>
          </a:p>
        </p:txBody>
      </p:sp>
    </p:spTree>
    <p:extLst>
      <p:ext uri="{BB962C8B-B14F-4D97-AF65-F5344CB8AC3E}">
        <p14:creationId xmlns:p14="http://schemas.microsoft.com/office/powerpoint/2010/main" val="33373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41</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60</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Reconsider “with respect</a:t>
            </a:r>
            <a:r>
              <a:rPr lang="en-US" baseline="0" dirty="0" smtClean="0"/>
              <a:t> to”.. Add schematics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68</a:t>
            </a:fld>
            <a:endParaRPr lang="en-US"/>
          </a:p>
        </p:txBody>
      </p:sp>
    </p:spTree>
    <p:extLst>
      <p:ext uri="{BB962C8B-B14F-4D97-AF65-F5344CB8AC3E}">
        <p14:creationId xmlns:p14="http://schemas.microsoft.com/office/powerpoint/2010/main" val="190955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12</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78</a:t>
            </a:fld>
            <a:endParaRPr lang="en-US"/>
          </a:p>
        </p:txBody>
      </p:sp>
    </p:spTree>
    <p:extLst>
      <p:ext uri="{BB962C8B-B14F-4D97-AF65-F5344CB8AC3E}">
        <p14:creationId xmlns:p14="http://schemas.microsoft.com/office/powerpoint/2010/main" val="4174551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80</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13</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14</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16</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17</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22</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23</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24</a:t>
            </a:fld>
            <a:endParaRPr lang="en-US"/>
          </a:p>
        </p:txBody>
      </p:sp>
    </p:spTree>
    <p:extLst>
      <p:ext uri="{BB962C8B-B14F-4D97-AF65-F5344CB8AC3E}">
        <p14:creationId xmlns:p14="http://schemas.microsoft.com/office/powerpoint/2010/main" val="225038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636221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41780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06617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424690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A7B7D2-C844-5347-9D1C-CB8F212F0E0E}"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68590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A7B7D2-C844-5347-9D1C-CB8F212F0E0E}" type="datetimeFigureOut">
              <a:rPr lang="en-US" smtClean="0"/>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25233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A7B7D2-C844-5347-9D1C-CB8F212F0E0E}" type="datetimeFigureOut">
              <a:rPr lang="en-US" smtClean="0"/>
              <a:t>1/19/17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80929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A7B7D2-C844-5347-9D1C-CB8F212F0E0E}" type="datetimeFigureOut">
              <a:rPr lang="en-US" smtClean="0"/>
              <a:t>1/19/17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153163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7B7D2-C844-5347-9D1C-CB8F212F0E0E}" type="datetimeFigureOut">
              <a:rPr lang="en-US" smtClean="0"/>
              <a:t>1/19/17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68214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A7B7D2-C844-5347-9D1C-CB8F212F0E0E}" type="datetimeFigureOut">
              <a:rPr lang="en-US" smtClean="0"/>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86016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A7B7D2-C844-5347-9D1C-CB8F212F0E0E}" type="datetimeFigureOut">
              <a:rPr lang="en-US" smtClean="0"/>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3638965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7B7D2-C844-5347-9D1C-CB8F212F0E0E}" type="datetimeFigureOut">
              <a:rPr lang="en-US" smtClean="0"/>
              <a:t>1/19/17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8A9BD-55C8-164B-BA8F-FB81CA1C2BCA}" type="slidenum">
              <a:rPr lang="en-US" smtClean="0"/>
              <a:t>‹#›</a:t>
            </a:fld>
            <a:endParaRPr lang="en-US"/>
          </a:p>
        </p:txBody>
      </p:sp>
    </p:spTree>
    <p:extLst>
      <p:ext uri="{BB962C8B-B14F-4D97-AF65-F5344CB8AC3E}">
        <p14:creationId xmlns:p14="http://schemas.microsoft.com/office/powerpoint/2010/main" val="114793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 Id="rId3"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emf"/><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emf"/><Relationship Id="rId5"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 Id="rId3" Type="http://schemas.openxmlformats.org/officeDocument/2006/relationships/image" Target="../media/image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 Id="rId3"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 Id="rId3"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 Id="rId3" Type="http://schemas.openxmlformats.org/officeDocument/2006/relationships/image" Target="../media/image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 Id="rId3"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emf"/><Relationship Id="rId3" Type="http://schemas.openxmlformats.org/officeDocument/2006/relationships/image" Target="../media/image3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8.emf"/><Relationship Id="rId5" Type="http://schemas.openxmlformats.org/officeDocument/2006/relationships/oleObject" Target="../embeddings/oleObject2.bin"/><Relationship Id="rId6" Type="http://schemas.openxmlformats.org/officeDocument/2006/relationships/image" Target="../media/image3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oleObject" Target="../embeddings/oleObject3.bin"/><Relationship Id="rId5" Type="http://schemas.openxmlformats.org/officeDocument/2006/relationships/image" Target="../media/image3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oleObject" Target="../embeddings/oleObject4.bin"/><Relationship Id="rId5" Type="http://schemas.openxmlformats.org/officeDocument/2006/relationships/image" Target="../media/image37.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oleObject" Target="../embeddings/oleObject5.bin"/><Relationship Id="rId5" Type="http://schemas.openxmlformats.org/officeDocument/2006/relationships/image" Target="../media/image37.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 Id="rId3" Type="http://schemas.openxmlformats.org/officeDocument/2006/relationships/image" Target="../media/image5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6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73.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55.emf"/><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74.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57.emf"/><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7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59.emf"/><Relationship Id="rId1" Type="http://schemas.openxmlformats.org/officeDocument/2006/relationships/slideLayout" Target="../slideLayouts/slideLayout1.xml"/><Relationship Id="rId2" Type="http://schemas.openxmlformats.org/officeDocument/2006/relationships/image" Target="../media/image58.emf"/></Relationships>
</file>

<file path=ppt/slides/_rels/slide7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61.emf"/><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77.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53.emf"/><Relationship Id="rId1" Type="http://schemas.openxmlformats.org/officeDocument/2006/relationships/slideLayout" Target="../slideLayouts/slideLayout1.xml"/><Relationship Id="rId2" Type="http://schemas.openxmlformats.org/officeDocument/2006/relationships/image" Target="../media/image62.emf"/></Relationships>
</file>

<file path=ppt/slides/_rels/slide78.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 Id="rId3"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emf"/><Relationship Id="rId5" Type="http://schemas.openxmlformats.org/officeDocument/2006/relationships/image" Target="../media/image68.em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69413"/>
            <a:ext cx="10098094" cy="7203613"/>
          </a:xfrm>
          <a:prstGeom prst="rect">
            <a:avLst/>
          </a:prstGeom>
        </p:spPr>
      </p:pic>
      <p:sp>
        <p:nvSpPr>
          <p:cNvPr id="2" name="Title 1"/>
          <p:cNvSpPr>
            <a:spLocks noGrp="1"/>
          </p:cNvSpPr>
          <p:nvPr>
            <p:ph type="ctrTitle"/>
          </p:nvPr>
        </p:nvSpPr>
        <p:spPr>
          <a:xfrm>
            <a:off x="538390" y="660400"/>
            <a:ext cx="8296726" cy="1470025"/>
          </a:xfrm>
        </p:spPr>
        <p:txBody>
          <a:bodyPr>
            <a:noAutofit/>
          </a:bodyPr>
          <a:lstStyle/>
          <a:p>
            <a:r>
              <a:rPr lang="en-US" sz="3400" b="1" dirty="0" smtClean="0">
                <a:solidFill>
                  <a:srgbClr val="FF0000"/>
                </a:solidFill>
              </a:rPr>
              <a:t>Weather Regime-Dependent Predictability: Antecedent Environments Conducive to the Production of High-Impact Weather Events over the United States</a:t>
            </a:r>
            <a:endParaRPr lang="en-US" sz="3400" b="1" dirty="0">
              <a:solidFill>
                <a:srgbClr val="FF0000"/>
              </a:solidFill>
            </a:endParaRPr>
          </a:p>
        </p:txBody>
      </p:sp>
      <p:sp>
        <p:nvSpPr>
          <p:cNvPr id="3" name="Subtitle 2"/>
          <p:cNvSpPr>
            <a:spLocks noGrp="1"/>
          </p:cNvSpPr>
          <p:nvPr>
            <p:ph type="subTitle" idx="1"/>
          </p:nvPr>
        </p:nvSpPr>
        <p:spPr>
          <a:xfrm>
            <a:off x="0" y="2760303"/>
            <a:ext cx="9144000" cy="1752600"/>
          </a:xfrm>
        </p:spPr>
        <p:txBody>
          <a:bodyPr>
            <a:noAutofit/>
          </a:bodyPr>
          <a:lstStyle/>
          <a:p>
            <a:r>
              <a:rPr lang="en-US" sz="2200" b="1" dirty="0" smtClean="0">
                <a:solidFill>
                  <a:srgbClr val="0000FF"/>
                </a:solidFill>
                <a:latin typeface="Arial"/>
                <a:cs typeface="Arial"/>
              </a:rPr>
              <a:t>Andrew C. Winters, Daniel Keyser, and Lance F. </a:t>
            </a:r>
            <a:r>
              <a:rPr lang="en-US" sz="2200" b="1" dirty="0" err="1" smtClean="0">
                <a:solidFill>
                  <a:srgbClr val="0000FF"/>
                </a:solidFill>
                <a:latin typeface="Arial"/>
                <a:cs typeface="Arial"/>
              </a:rPr>
              <a:t>Bosart</a:t>
            </a:r>
            <a:endParaRPr lang="en-US" sz="2200" b="1" dirty="0" smtClean="0">
              <a:solidFill>
                <a:srgbClr val="0000FF"/>
              </a:solidFill>
              <a:latin typeface="Arial"/>
              <a:cs typeface="Arial"/>
            </a:endParaRPr>
          </a:p>
          <a:p>
            <a:r>
              <a:rPr lang="en-US" sz="2200" b="1" dirty="0" smtClean="0">
                <a:solidFill>
                  <a:srgbClr val="0000FF"/>
                </a:solidFill>
                <a:latin typeface="Arial"/>
                <a:cs typeface="Arial"/>
              </a:rPr>
              <a:t> </a:t>
            </a: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latin typeface="Arial"/>
              <a:cs typeface="Arial"/>
            </a:endParaRPr>
          </a:p>
          <a:p>
            <a:r>
              <a:rPr lang="en-US" sz="2400" b="1" dirty="0" smtClean="0">
                <a:solidFill>
                  <a:srgbClr val="0000FF"/>
                </a:solidFill>
                <a:latin typeface="Arial"/>
                <a:cs typeface="Arial"/>
              </a:rPr>
              <a:t>28</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Conference on Weather Analysis and Forecasting</a:t>
            </a:r>
          </a:p>
          <a:p>
            <a:r>
              <a:rPr lang="en-US" sz="2400" b="1" dirty="0" smtClean="0">
                <a:solidFill>
                  <a:srgbClr val="0000FF"/>
                </a:solidFill>
                <a:latin typeface="Arial"/>
                <a:cs typeface="Arial"/>
              </a:rPr>
              <a:t>24</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Conference on Numerical Weather Prediction</a:t>
            </a:r>
          </a:p>
          <a:p>
            <a:r>
              <a:rPr lang="en-US" sz="2400" b="1" dirty="0" smtClean="0">
                <a:solidFill>
                  <a:srgbClr val="0000FF"/>
                </a:solidFill>
                <a:latin typeface="Arial"/>
                <a:cs typeface="Arial"/>
              </a:rPr>
              <a:t>Seattle, WA </a:t>
            </a:r>
          </a:p>
          <a:p>
            <a:r>
              <a:rPr lang="en-US" sz="2400" b="1" dirty="0" smtClean="0">
                <a:solidFill>
                  <a:srgbClr val="0000FF"/>
                </a:solidFill>
                <a:latin typeface="Arial"/>
                <a:cs typeface="Arial"/>
              </a:rPr>
              <a:t>25 January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16537099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Antecedent Environments Associated with Cool-Season (Sept.–May) EWEs in the Context of North Pacific Jet Variability </a:t>
            </a:r>
            <a:endParaRPr lang="en-US" sz="4800" b="1" dirty="0">
              <a:solidFill>
                <a:srgbClr val="FF0000"/>
              </a:solidFill>
            </a:endParaRPr>
          </a:p>
        </p:txBody>
      </p:sp>
    </p:spTree>
    <p:extLst>
      <p:ext uri="{BB962C8B-B14F-4D97-AF65-F5344CB8AC3E}">
        <p14:creationId xmlns:p14="http://schemas.microsoft.com/office/powerpoint/2010/main" val="42843822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a:bodyPr>
          <a:lstStyle/>
          <a:p>
            <a:r>
              <a:rPr lang="en-US" sz="2400" dirty="0" smtClean="0"/>
              <a:t>Removed the mean</a:t>
            </a:r>
            <a:r>
              <a:rPr lang="en-US" sz="2400" dirty="0"/>
              <a:t> </a:t>
            </a:r>
            <a:r>
              <a:rPr lang="en-US" sz="2400" dirty="0" smtClean="0"/>
              <a:t>and the annual and diurnal cycles from       6-hourly, 250-hPa zonal wind data from the CFSR (1979–2014)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(2016)</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1840997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27345286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0130959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9492176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4508406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7683642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4007286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432789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1"/>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a:t>
            </a:r>
            <a:r>
              <a:rPr lang="en-US" dirty="0"/>
              <a:t>5</a:t>
            </a:r>
            <a:r>
              <a:rPr lang="en-US" dirty="0" smtClean="0"/>
              <a:t>)</a:t>
            </a:r>
            <a:endParaRPr lang="en-US" dirty="0"/>
          </a:p>
        </p:txBody>
      </p:sp>
      <p:sp>
        <p:nvSpPr>
          <p:cNvPr id="8" name="Oval 7"/>
          <p:cNvSpPr/>
          <p:nvPr/>
        </p:nvSpPr>
        <p:spPr>
          <a:xfrm rot="20311307">
            <a:off x="3038038" y="3304109"/>
            <a:ext cx="1694845" cy="2452075"/>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2511" y="5820598"/>
            <a:ext cx="8352390" cy="923330"/>
          </a:xfrm>
          <a:prstGeom prst="rect">
            <a:avLst/>
          </a:prstGeom>
          <a:solidFill>
            <a:srgbClr val="FFFFFF"/>
          </a:solidFill>
          <a:ln>
            <a:solidFill>
              <a:schemeClr val="tx1"/>
            </a:solidFill>
          </a:ln>
        </p:spPr>
        <p:txBody>
          <a:bodyPr wrap="square" rtlCol="0">
            <a:spAutoFit/>
          </a:bodyPr>
          <a:lstStyle/>
          <a:p>
            <a:pPr algn="ctr"/>
            <a:r>
              <a:rPr lang="en-US" b="1" dirty="0" smtClean="0"/>
              <a:t>Projecting antecedent environments associated with extreme cold events onto the North Pacific Jet phase diagram can identify flow patterns conducive to the development of these events</a:t>
            </a:r>
            <a:endParaRPr lang="en-US" b="1" dirty="0"/>
          </a:p>
        </p:txBody>
      </p: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
        <p:nvSpPr>
          <p:cNvPr id="12" name="TextBox 11"/>
          <p:cNvSpPr txBox="1"/>
          <p:nvPr/>
        </p:nvSpPr>
        <p:spPr>
          <a:xfrm>
            <a:off x="372511" y="1634398"/>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cxnSp>
        <p:nvCxnSpPr>
          <p:cNvPr id="3" name="Straight Arrow Connector 2"/>
          <p:cNvCxnSpPr/>
          <p:nvPr/>
        </p:nvCxnSpPr>
        <p:spPr>
          <a:xfrm flipH="1">
            <a:off x="3196520" y="2061224"/>
            <a:ext cx="1355097" cy="35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04054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123342"/>
            <a:ext cx="8748889" cy="1815882"/>
          </a:xfrm>
          <a:prstGeom prst="rect">
            <a:avLst/>
          </a:prstGeom>
          <a:noFill/>
        </p:spPr>
        <p:txBody>
          <a:bodyPr wrap="square" rtlCol="0">
            <a:spAutoFit/>
          </a:bodyPr>
          <a:lstStyle/>
          <a:p>
            <a:pPr marL="342900" indent="-342900">
              <a:buFont typeface="Arial"/>
              <a:buChar char="•"/>
            </a:pPr>
            <a:r>
              <a:rPr lang="en-US" sz="2400" dirty="0">
                <a:cs typeface="Arial"/>
              </a:rPr>
              <a:t>One or several extreme weather events (EWEs) during a single season can contribute disproportionately to temperature and precipitation 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endParaRPr lang="en-US" sz="2400" dirty="0">
              <a:cs typeface="Arial"/>
            </a:endParaRPr>
          </a:p>
        </p:txBody>
      </p:sp>
    </p:spTree>
    <p:extLst>
      <p:ext uri="{BB962C8B-B14F-4D97-AF65-F5344CB8AC3E}">
        <p14:creationId xmlns:p14="http://schemas.microsoft.com/office/powerpoint/2010/main" val="31857907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2" name="TextBox 1"/>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Tree>
    <p:extLst>
      <p:ext uri="{BB962C8B-B14F-4D97-AF65-F5344CB8AC3E}">
        <p14:creationId xmlns:p14="http://schemas.microsoft.com/office/powerpoint/2010/main" val="2067484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Isosceles Triangle 17"/>
          <p:cNvSpPr/>
          <p:nvPr/>
        </p:nvSpPr>
        <p:spPr>
          <a:xfrm rot="10800000" flipV="1">
            <a:off x="611854" y="3866444"/>
            <a:ext cx="6240028" cy="2439888"/>
          </a:xfrm>
          <a:prstGeom prst="triangle">
            <a:avLst>
              <a:gd name="adj" fmla="val 49926"/>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9" name="TextBox 28"/>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Tree>
    <p:extLst>
      <p:ext uri="{BB962C8B-B14F-4D97-AF65-F5344CB8AC3E}">
        <p14:creationId xmlns:p14="http://schemas.microsoft.com/office/powerpoint/2010/main" val="22692285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97492"/>
            <a:ext cx="8209192"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1764"/>
            <a:ext cx="8209195" cy="3202015"/>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981828" y="453223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5402792" y="47172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4996392" y="3699548"/>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594935" y="47172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6</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6</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29341187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25" y="3497492"/>
            <a:ext cx="8187479"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4746"/>
            <a:ext cx="8209195" cy="3196050"/>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011895" y="445455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03157" y="3746669"/>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957554" y="502529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3" name="TextBox 22"/>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5</a:t>
            </a:r>
            <a:r>
              <a:rPr lang="en-US" b="1" dirty="0" smtClean="0">
                <a:solidFill>
                  <a:srgbClr val="0000FF"/>
                </a:solidFill>
              </a:rPr>
              <a:t>  </a:t>
            </a:r>
            <a:endParaRPr lang="en-US" b="1" dirty="0">
              <a:solidFill>
                <a:srgbClr val="0000FF"/>
              </a:solidFill>
            </a:endParaRPr>
          </a:p>
        </p:txBody>
      </p:sp>
      <p:sp>
        <p:nvSpPr>
          <p:cNvPr id="25" name="TextBox 24"/>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5</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8" name="TextBox 27"/>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9" name="Group 28"/>
          <p:cNvGrpSpPr/>
          <p:nvPr/>
        </p:nvGrpSpPr>
        <p:grpSpPr>
          <a:xfrm>
            <a:off x="486796" y="2974869"/>
            <a:ext cx="4691043" cy="406353"/>
            <a:chOff x="486796" y="2974869"/>
            <a:chExt cx="4691043" cy="406353"/>
          </a:xfrm>
        </p:grpSpPr>
        <p:sp>
          <p:nvSpPr>
            <p:cNvPr id="36" name="Rectangle 3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8" name="TextBox 37"/>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5236176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95045"/>
            <a:ext cx="8209192" cy="3199199"/>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00" y="151598"/>
            <a:ext cx="8208337" cy="320234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95601" y="435098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7046515" y="49572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5658908" y="393354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−4  </a:t>
            </a:r>
            <a:endParaRPr lang="en-US" b="1" dirty="0">
              <a:solidFill>
                <a:srgbClr val="0000FF"/>
              </a:solidFill>
            </a:endParaRPr>
          </a:p>
        </p:txBody>
      </p:sp>
      <p:sp>
        <p:nvSpPr>
          <p:cNvPr id="42" name="TextBox 41"/>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3" name="TextBox 22"/>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5" name="Group 24"/>
          <p:cNvGrpSpPr/>
          <p:nvPr/>
        </p:nvGrpSpPr>
        <p:grpSpPr>
          <a:xfrm>
            <a:off x="486796" y="2974869"/>
            <a:ext cx="4691043" cy="406353"/>
            <a:chOff x="486796" y="2974869"/>
            <a:chExt cx="4691043" cy="406353"/>
          </a:xfrm>
        </p:grpSpPr>
        <p:sp>
          <p:nvSpPr>
            <p:cNvPr id="26" name="Rectangle 2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7" name="TextBox 36"/>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39251344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26" y="3495045"/>
            <a:ext cx="8205877" cy="3199199"/>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80" y="159605"/>
            <a:ext cx="8181178" cy="318633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453158" y="4457707"/>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5658908" y="40906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81991" y="456427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2" name="TextBox 2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3</a:t>
            </a:r>
            <a:r>
              <a:rPr lang="en-US" b="1" dirty="0" smtClean="0">
                <a:solidFill>
                  <a:srgbClr val="0000FF"/>
                </a:solidFill>
              </a:rPr>
              <a:t>  </a:t>
            </a:r>
            <a:endParaRPr lang="en-US" b="1" dirty="0">
              <a:solidFill>
                <a:srgbClr val="0000FF"/>
              </a:solidFill>
            </a:endParaRPr>
          </a:p>
        </p:txBody>
      </p:sp>
      <p:sp>
        <p:nvSpPr>
          <p:cNvPr id="23" name="TextBox 2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3</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8" name="TextBox 27"/>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9" name="Group 28"/>
          <p:cNvGrpSpPr/>
          <p:nvPr/>
        </p:nvGrpSpPr>
        <p:grpSpPr>
          <a:xfrm>
            <a:off x="486796" y="2974869"/>
            <a:ext cx="4691043" cy="406353"/>
            <a:chOff x="486796" y="2974869"/>
            <a:chExt cx="4691043" cy="406353"/>
          </a:xfrm>
        </p:grpSpPr>
        <p:sp>
          <p:nvSpPr>
            <p:cNvPr id="37" name="Rectangle 36"/>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9" name="TextBox 38"/>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5555125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1684"/>
            <a:ext cx="8209190" cy="3205921"/>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53337"/>
            <a:ext cx="8209192" cy="3198868"/>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235201" y="44760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5771092" y="424390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09949" y="43617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42" name="TextBox 4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2</a:t>
            </a:r>
            <a:r>
              <a:rPr lang="en-US" b="1" dirty="0" smtClean="0">
                <a:solidFill>
                  <a:srgbClr val="0000FF"/>
                </a:solidFill>
              </a:rPr>
              <a:t>  </a:t>
            </a:r>
            <a:endParaRPr lang="en-US" b="1" dirty="0">
              <a:solidFill>
                <a:srgbClr val="0000FF"/>
              </a:solidFill>
            </a:endParaRPr>
          </a:p>
        </p:txBody>
      </p:sp>
      <p:sp>
        <p:nvSpPr>
          <p:cNvPr id="43" name="TextBox 4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2</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3" name="TextBox 22"/>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5" name="Group 24"/>
          <p:cNvGrpSpPr/>
          <p:nvPr/>
        </p:nvGrpSpPr>
        <p:grpSpPr>
          <a:xfrm>
            <a:off x="486796" y="2974869"/>
            <a:ext cx="4691043" cy="406353"/>
            <a:chOff x="486796" y="2974869"/>
            <a:chExt cx="4691043" cy="406353"/>
          </a:xfrm>
        </p:grpSpPr>
        <p:sp>
          <p:nvSpPr>
            <p:cNvPr id="26" name="Rectangle 2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0" name="TextBox 29"/>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10831018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4234"/>
            <a:ext cx="8209190" cy="3200821"/>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21" y="155879"/>
            <a:ext cx="8180295" cy="319378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313762" y="446298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6229354" y="448917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−1  </a:t>
            </a:r>
            <a:endParaRPr lang="en-US" b="1" dirty="0">
              <a:solidFill>
                <a:srgbClr val="0000FF"/>
              </a:solidFill>
            </a:endParaRPr>
          </a:p>
        </p:txBody>
      </p:sp>
      <p:sp>
        <p:nvSpPr>
          <p:cNvPr id="22" name="TextBox 21"/>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−1  </a:t>
            </a:r>
            <a:endParaRPr lang="en-US" sz="1600" b="1" dirty="0">
              <a:solidFill>
                <a:srgbClr val="0000FF"/>
              </a:solidFill>
            </a:endParaRPr>
          </a:p>
        </p:txBody>
      </p:sp>
      <p:grpSp>
        <p:nvGrpSpPr>
          <p:cNvPr id="19" name="Group 18"/>
          <p:cNvGrpSpPr/>
          <p:nvPr/>
        </p:nvGrpSpPr>
        <p:grpSpPr>
          <a:xfrm>
            <a:off x="484677" y="6330605"/>
            <a:ext cx="4068271" cy="398802"/>
            <a:chOff x="510078" y="6305204"/>
            <a:chExt cx="4068271" cy="398802"/>
          </a:xfrm>
        </p:grpSpPr>
        <p:sp>
          <p:nvSpPr>
            <p:cNvPr id="20" name="Rectangle 19"/>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5" name="TextBox 24"/>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6" name="Group 25"/>
          <p:cNvGrpSpPr/>
          <p:nvPr/>
        </p:nvGrpSpPr>
        <p:grpSpPr>
          <a:xfrm>
            <a:off x="486796" y="2974869"/>
            <a:ext cx="4691043" cy="406353"/>
            <a:chOff x="486796" y="2974869"/>
            <a:chExt cx="4691043" cy="406353"/>
          </a:xfrm>
        </p:grpSpPr>
        <p:sp>
          <p:nvSpPr>
            <p:cNvPr id="28" name="Rectangle 27"/>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3" name="TextBox 32"/>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12893908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4018"/>
            <a:ext cx="8209190" cy="3201252"/>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61" y="154150"/>
            <a:ext cx="8202215" cy="3197242"/>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6" name="TextBox 25"/>
          <p:cNvSpPr txBox="1"/>
          <p:nvPr/>
        </p:nvSpPr>
        <p:spPr>
          <a:xfrm>
            <a:off x="3050141" y="4519497"/>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6527800" y="483534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us 29"/>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7457041" y="5322956"/>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grpSp>
        <p:nvGrpSpPr>
          <p:cNvPr id="38" name="Group 37"/>
          <p:cNvGrpSpPr/>
          <p:nvPr/>
        </p:nvGrpSpPr>
        <p:grpSpPr>
          <a:xfrm>
            <a:off x="484677" y="6330605"/>
            <a:ext cx="4068271" cy="398802"/>
            <a:chOff x="510078" y="6305204"/>
            <a:chExt cx="4068271" cy="398802"/>
          </a:xfrm>
        </p:grpSpPr>
        <p:sp>
          <p:nvSpPr>
            <p:cNvPr id="39" name="Rectangle 38"/>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41" name="TextBox 40"/>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42" name="TextBox 4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43" name="TextBox 4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0  </a:t>
            </a:r>
            <a:endParaRPr lang="en-US" sz="1600" b="1" dirty="0">
              <a:solidFill>
                <a:srgbClr val="0000FF"/>
              </a:solidFill>
            </a:endParaRPr>
          </a:p>
        </p:txBody>
      </p:sp>
      <p:grpSp>
        <p:nvGrpSpPr>
          <p:cNvPr id="20" name="Group 19"/>
          <p:cNvGrpSpPr/>
          <p:nvPr/>
        </p:nvGrpSpPr>
        <p:grpSpPr>
          <a:xfrm>
            <a:off x="486796" y="2974869"/>
            <a:ext cx="4691043" cy="406353"/>
            <a:chOff x="486796" y="2974869"/>
            <a:chExt cx="4691043" cy="406353"/>
          </a:xfrm>
        </p:grpSpPr>
        <p:sp>
          <p:nvSpPr>
            <p:cNvPr id="23" name="Rectangle 2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25" name="TextBox 2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25523688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Tree>
    <p:extLst>
      <p:ext uri="{BB962C8B-B14F-4D97-AF65-F5344CB8AC3E}">
        <p14:creationId xmlns:p14="http://schemas.microsoft.com/office/powerpoint/2010/main" val="33753941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123342"/>
            <a:ext cx="8748889" cy="3785652"/>
          </a:xfrm>
          <a:prstGeom prst="rect">
            <a:avLst/>
          </a:prstGeom>
          <a:noFill/>
        </p:spPr>
        <p:txBody>
          <a:bodyPr wrap="square" rtlCol="0">
            <a:spAutoFit/>
          </a:bodyPr>
          <a:lstStyle/>
          <a:p>
            <a:pPr marL="342900" indent="-342900">
              <a:buFont typeface="Arial"/>
              <a:buChar char="•"/>
            </a:pPr>
            <a:r>
              <a:rPr lang="en-US" sz="2400" dirty="0">
                <a:cs typeface="Arial"/>
              </a:rPr>
              <a:t>One or several extreme weather events (EWEs) during a single season can contribute disproportionately to temperature and precipitation 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pPr marL="342900" indent="-342900">
              <a:buFont typeface="Arial"/>
              <a:buChar char="•"/>
            </a:pPr>
            <a:r>
              <a:rPr lang="en-US" sz="2400" dirty="0">
                <a:cs typeface="Arial"/>
              </a:rPr>
              <a:t>The disproportionate contribution of EWEs to seasonal temperature and precipitation anomaly statistics suggests that EWEs need to be considered in </a:t>
            </a:r>
            <a:r>
              <a:rPr lang="en-US" sz="2400" dirty="0" smtClean="0">
                <a:cs typeface="Arial"/>
              </a:rPr>
              <a:t>understanding </a:t>
            </a:r>
            <a:r>
              <a:rPr lang="en-US" sz="2400" dirty="0">
                <a:cs typeface="Arial"/>
              </a:rPr>
              <a:t>the dynamical and thermodynamic processes that operate at the weather–climate intersection.</a:t>
            </a:r>
          </a:p>
          <a:p>
            <a:endParaRPr lang="en-US" sz="2400" dirty="0">
              <a:cs typeface="Arial"/>
            </a:endParaRPr>
          </a:p>
        </p:txBody>
      </p:sp>
    </p:spTree>
    <p:extLst>
      <p:ext uri="{BB962C8B-B14F-4D97-AF65-F5344CB8AC3E}">
        <p14:creationId xmlns:p14="http://schemas.microsoft.com/office/powerpoint/2010/main" val="17905099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 name="Oval 1"/>
          <p:cNvSpPr/>
          <p:nvPr/>
        </p:nvSpPr>
        <p:spPr>
          <a:xfrm>
            <a:off x="3876844" y="4012546"/>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Tree>
    <p:extLst>
      <p:ext uri="{BB962C8B-B14F-4D97-AF65-F5344CB8AC3E}">
        <p14:creationId xmlns:p14="http://schemas.microsoft.com/office/powerpoint/2010/main" val="38831908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664978"/>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0468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8397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9523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Forecast Skill of Extreme Temperature Events</a:t>
            </a:r>
            <a:endParaRPr lang="en-US" sz="4800" b="1" dirty="0">
              <a:solidFill>
                <a:srgbClr val="FF0000"/>
              </a:solidFill>
            </a:endParaRPr>
          </a:p>
        </p:txBody>
      </p:sp>
    </p:spTree>
    <p:extLst>
      <p:ext uri="{BB962C8B-B14F-4D97-AF65-F5344CB8AC3E}">
        <p14:creationId xmlns:p14="http://schemas.microsoft.com/office/powerpoint/2010/main" val="30380384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6" name="TextBox 5"/>
          <p:cNvSpPr txBox="1"/>
          <p:nvPr/>
        </p:nvSpPr>
        <p:spPr>
          <a:xfrm>
            <a:off x="280737" y="993450"/>
            <a:ext cx="8647363" cy="3693318"/>
          </a:xfrm>
          <a:prstGeom prst="rect">
            <a:avLst/>
          </a:prstGeom>
          <a:noFill/>
        </p:spPr>
        <p:txBody>
          <a:bodyPr wrap="square" rtlCol="0">
            <a:spAutoFit/>
          </a:bodyPr>
          <a:lstStyle/>
          <a:p>
            <a:pPr marL="285750" indent="-285750">
              <a:buFont typeface="Arial"/>
              <a:buChar char="•"/>
            </a:pPr>
            <a:r>
              <a:rPr lang="en-US" sz="2400" dirty="0" smtClean="0"/>
              <a:t>GEFS Reforecasts (Hamill et al. 2013) of extreme cold and warm events at each forecast lead time were binned based on whether they exhibited </a:t>
            </a:r>
            <a:r>
              <a:rPr lang="en-US" sz="2400" dirty="0" smtClean="0"/>
              <a:t>a standardized root</a:t>
            </a:r>
            <a:r>
              <a:rPr lang="en-US" sz="2400" dirty="0" smtClean="0"/>
              <a:t>-mean-square error (RMSE) or </a:t>
            </a:r>
            <a:r>
              <a:rPr lang="en-US" sz="2400" dirty="0" smtClean="0"/>
              <a:t>standardized anomaly </a:t>
            </a:r>
            <a:r>
              <a:rPr lang="en-US" sz="2400" dirty="0" smtClean="0"/>
              <a:t>correlation coefficient (ACC) of 500-hPa </a:t>
            </a:r>
            <a:r>
              <a:rPr lang="en-US" sz="2400" dirty="0" err="1" smtClean="0"/>
              <a:t>geopotential</a:t>
            </a:r>
            <a:r>
              <a:rPr lang="en-US" sz="2400" dirty="0" smtClean="0"/>
              <a:t> height </a:t>
            </a:r>
            <a:r>
              <a:rPr lang="en-US" sz="2400" dirty="0"/>
              <a:t>over the CONUS (25–55°N; 140–60°W</a:t>
            </a:r>
            <a:r>
              <a:rPr lang="en-US" sz="2400" dirty="0" smtClean="0"/>
              <a:t>)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(&gt;0.5σ)</a:t>
            </a:r>
          </a:p>
          <a:p>
            <a:pPr marL="742950" lvl="1" indent="-285750">
              <a:buFont typeface="Arial"/>
              <a:buChar char="•"/>
            </a:pPr>
            <a:r>
              <a:rPr lang="en-US" sz="2400" dirty="0">
                <a:solidFill>
                  <a:srgbClr val="0000FF"/>
                </a:solidFill>
              </a:rPr>
              <a:t>B</a:t>
            </a:r>
            <a:r>
              <a:rPr lang="en-US" sz="2400" dirty="0" smtClean="0">
                <a:solidFill>
                  <a:srgbClr val="0000FF"/>
                </a:solidFill>
              </a:rPr>
              <a:t>elow-normal (&lt;–0.5σ)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p:txBody>
      </p:sp>
    </p:spTree>
    <p:extLst>
      <p:ext uri="{BB962C8B-B14F-4D97-AF65-F5344CB8AC3E}">
        <p14:creationId xmlns:p14="http://schemas.microsoft.com/office/powerpoint/2010/main" val="7373593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6" name="TextBox 5"/>
          <p:cNvSpPr txBox="1"/>
          <p:nvPr/>
        </p:nvSpPr>
        <p:spPr>
          <a:xfrm>
            <a:off x="280737" y="993450"/>
            <a:ext cx="8647363" cy="4801314"/>
          </a:xfrm>
          <a:prstGeom prst="rect">
            <a:avLst/>
          </a:prstGeom>
          <a:noFill/>
        </p:spPr>
        <p:txBody>
          <a:bodyPr wrap="square" rtlCol="0">
            <a:spAutoFit/>
          </a:bodyPr>
          <a:lstStyle/>
          <a:p>
            <a:pPr marL="285750" indent="-285750">
              <a:buFont typeface="Arial"/>
              <a:buChar char="•"/>
            </a:pPr>
            <a:r>
              <a:rPr lang="en-US" sz="2400" dirty="0" smtClean="0"/>
              <a:t>GEFS Reforecasts (Hamill et al. 2013) of extreme cold and warm events at each forecast lead time were binned based on whether they exhibited a </a:t>
            </a:r>
            <a:r>
              <a:rPr lang="en-US" sz="2400" dirty="0" smtClean="0"/>
              <a:t>standardized root</a:t>
            </a:r>
            <a:r>
              <a:rPr lang="en-US" sz="2400" dirty="0" smtClean="0"/>
              <a:t>-mean-square error (RMSE) or </a:t>
            </a:r>
            <a:r>
              <a:rPr lang="en-US" sz="2400" dirty="0" smtClean="0"/>
              <a:t>standardized anomaly </a:t>
            </a:r>
            <a:r>
              <a:rPr lang="en-US" sz="2400" dirty="0" smtClean="0"/>
              <a:t>correlation coefficient (ACC) of 500-hPa </a:t>
            </a:r>
            <a:r>
              <a:rPr lang="en-US" sz="2400" dirty="0" err="1" smtClean="0"/>
              <a:t>geopotential</a:t>
            </a:r>
            <a:r>
              <a:rPr lang="en-US" sz="2400" dirty="0" smtClean="0"/>
              <a:t> height over the CONUS (25–55°N; 140–60°W)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(&gt;0.5σ)</a:t>
            </a:r>
          </a:p>
          <a:p>
            <a:pPr marL="742950" lvl="1" indent="-285750">
              <a:buFont typeface="Arial"/>
              <a:buChar char="•"/>
            </a:pPr>
            <a:r>
              <a:rPr lang="en-US" sz="2400" dirty="0">
                <a:solidFill>
                  <a:srgbClr val="0000FF"/>
                </a:solidFill>
              </a:rPr>
              <a:t>B</a:t>
            </a:r>
            <a:r>
              <a:rPr lang="en-US" sz="2400" dirty="0" smtClean="0">
                <a:solidFill>
                  <a:srgbClr val="0000FF"/>
                </a:solidFill>
              </a:rPr>
              <a:t>elow-normal (&lt;–0.5σ)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a:p>
            <a:pPr marL="342900" indent="-342900">
              <a:buFont typeface="Arial"/>
              <a:buChar char="•"/>
            </a:pPr>
            <a:r>
              <a:rPr lang="en-US" sz="2400" dirty="0" smtClean="0"/>
              <a:t>The percent difference between the frequency of events with below-normal and above-normal RMSE or ACC offers information regarding the forecast skill of extreme events.</a:t>
            </a:r>
          </a:p>
        </p:txBody>
      </p:sp>
      <p:graphicFrame>
        <p:nvGraphicFramePr>
          <p:cNvPr id="3" name="Object 2"/>
          <p:cNvGraphicFramePr>
            <a:graphicFrameLocks noChangeAspect="1"/>
          </p:cNvGraphicFramePr>
          <p:nvPr>
            <p:extLst>
              <p:ext uri="{D42A27DB-BD31-4B8C-83A1-F6EECF244321}">
                <p14:modId xmlns:p14="http://schemas.microsoft.com/office/powerpoint/2010/main" val="2950929265"/>
              </p:ext>
            </p:extLst>
          </p:nvPr>
        </p:nvGraphicFramePr>
        <p:xfrm>
          <a:off x="1804649" y="5922752"/>
          <a:ext cx="5451907" cy="648129"/>
        </p:xfrm>
        <a:graphic>
          <a:graphicData uri="http://schemas.openxmlformats.org/presentationml/2006/ole">
            <mc:AlternateContent xmlns:mc="http://schemas.openxmlformats.org/markup-compatibility/2006">
              <mc:Choice xmlns:v="urn:schemas-microsoft-com:vml" Requires="v">
                <p:oleObj spid="_x0000_s1115" name="Equation" r:id="rId3" imgW="1816100" imgH="215900" progId="Equation.3">
                  <p:embed/>
                </p:oleObj>
              </mc:Choice>
              <mc:Fallback>
                <p:oleObj name="Equation" r:id="rId3" imgW="1816100" imgH="215900" progId="Equation.3">
                  <p:embed/>
                  <p:pic>
                    <p:nvPicPr>
                      <p:cNvPr id="0" name=""/>
                      <p:cNvPicPr/>
                      <p:nvPr/>
                    </p:nvPicPr>
                    <p:blipFill>
                      <a:blip r:embed="rId4"/>
                      <a:stretch>
                        <a:fillRect/>
                      </a:stretch>
                    </p:blipFill>
                    <p:spPr>
                      <a:xfrm>
                        <a:off x="1804649" y="5922752"/>
                        <a:ext cx="5451907" cy="64812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38464765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1" y="1500186"/>
            <a:ext cx="7126817" cy="5345112"/>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3" name="TextBox 2"/>
          <p:cNvSpPr txBox="1"/>
          <p:nvPr/>
        </p:nvSpPr>
        <p:spPr>
          <a:xfrm>
            <a:off x="6088018" y="2061583"/>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ACC </a:t>
            </a:r>
          </a:p>
          <a:p>
            <a:r>
              <a:rPr lang="en-US" dirty="0" smtClean="0"/>
              <a:t>(i.e., more </a:t>
            </a:r>
            <a:r>
              <a:rPr lang="en-US" dirty="0" smtClean="0"/>
              <a:t>bad </a:t>
            </a:r>
            <a:r>
              <a:rPr lang="en-US" dirty="0" smtClean="0"/>
              <a:t>forecasts</a:t>
            </a:r>
            <a:r>
              <a:rPr lang="en-US" dirty="0" smtClean="0"/>
              <a:t>)</a:t>
            </a:r>
            <a:endParaRPr lang="en-US" dirty="0"/>
          </a:p>
        </p:txBody>
      </p:sp>
      <p:sp>
        <p:nvSpPr>
          <p:cNvPr id="7" name="TextBox 6"/>
          <p:cNvSpPr txBox="1"/>
          <p:nvPr/>
        </p:nvSpPr>
        <p:spPr>
          <a:xfrm>
            <a:off x="6088019" y="4259452"/>
            <a:ext cx="3055980" cy="923330"/>
          </a:xfrm>
          <a:prstGeom prst="rect">
            <a:avLst/>
          </a:prstGeom>
          <a:noFill/>
        </p:spPr>
        <p:txBody>
          <a:bodyPr wrap="square" rtlCol="0">
            <a:spAutoFit/>
          </a:bodyPr>
          <a:lstStyle/>
          <a:p>
            <a:r>
              <a:rPr lang="en-US" dirty="0" smtClean="0"/>
              <a:t>Higher frequency of forecasts with </a:t>
            </a:r>
            <a:r>
              <a:rPr lang="en-US" u="sng" dirty="0" smtClean="0"/>
              <a:t>above-normal </a:t>
            </a:r>
            <a:r>
              <a:rPr lang="en-US" dirty="0" smtClean="0"/>
              <a:t>ACC </a:t>
            </a:r>
          </a:p>
          <a:p>
            <a:r>
              <a:rPr lang="en-US" dirty="0" smtClean="0"/>
              <a:t>(i.e., more good forecasts)</a:t>
            </a:r>
            <a:endParaRPr lang="en-US" dirty="0"/>
          </a:p>
        </p:txBody>
      </p:sp>
      <p:sp>
        <p:nvSpPr>
          <p:cNvPr id="11" name="Right Brace 10"/>
          <p:cNvSpPr/>
          <p:nvPr/>
        </p:nvSpPr>
        <p:spPr>
          <a:xfrm>
            <a:off x="5800311" y="1911729"/>
            <a:ext cx="287708" cy="124393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808857" y="3155662"/>
            <a:ext cx="279162" cy="3103286"/>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280737" y="940090"/>
            <a:ext cx="8555789" cy="830997"/>
          </a:xfrm>
          <a:prstGeom prst="rect">
            <a:avLst/>
          </a:prstGeom>
          <a:noFill/>
        </p:spPr>
        <p:txBody>
          <a:bodyPr wrap="square" rtlCol="0">
            <a:spAutoFit/>
          </a:bodyPr>
          <a:lstStyle/>
          <a:p>
            <a:pPr algn="ctr"/>
            <a:r>
              <a:rPr lang="en-US" sz="2400" b="1" dirty="0" smtClean="0"/>
              <a:t>Percent Difference Between the Frequency of Forecasts with Below-Normal and Above-Normal ACC</a:t>
            </a:r>
            <a:endParaRPr lang="en-US" sz="2400" b="1" dirty="0"/>
          </a:p>
        </p:txBody>
      </p:sp>
      <p:sp>
        <p:nvSpPr>
          <p:cNvPr id="2" name="Rectangle 1"/>
          <p:cNvSpPr/>
          <p:nvPr/>
        </p:nvSpPr>
        <p:spPr>
          <a:xfrm>
            <a:off x="700039" y="3162300"/>
            <a:ext cx="5013491" cy="303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931617703"/>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2077" name="Equation" r:id="rId5" imgW="1816100" imgH="215900" progId="Equation.3">
                  <p:embed/>
                </p:oleObj>
              </mc:Choice>
              <mc:Fallback>
                <p:oleObj name="Equation" r:id="rId5" imgW="1816100" imgH="215900" progId="Equation.3">
                  <p:embed/>
                  <p:pic>
                    <p:nvPicPr>
                      <p:cNvPr id="0" name=""/>
                      <p:cNvPicPr/>
                      <p:nvPr/>
                    </p:nvPicPr>
                    <p:blipFill>
                      <a:blip r:embed="rId6"/>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27447545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1" y="1500186"/>
            <a:ext cx="7126817" cy="5345112"/>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11" name="Right Brace 10"/>
          <p:cNvSpPr/>
          <p:nvPr/>
        </p:nvSpPr>
        <p:spPr>
          <a:xfrm>
            <a:off x="5800311" y="1911729"/>
            <a:ext cx="287708" cy="124393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808857" y="3155662"/>
            <a:ext cx="279162" cy="3103286"/>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280737" y="940090"/>
            <a:ext cx="8555789" cy="830997"/>
          </a:xfrm>
          <a:prstGeom prst="rect">
            <a:avLst/>
          </a:prstGeom>
          <a:noFill/>
        </p:spPr>
        <p:txBody>
          <a:bodyPr wrap="square" rtlCol="0">
            <a:spAutoFit/>
          </a:bodyPr>
          <a:lstStyle/>
          <a:p>
            <a:pPr algn="ctr"/>
            <a:r>
              <a:rPr lang="en-US" sz="2400" b="1" dirty="0" smtClean="0"/>
              <a:t>Percent Difference Between the Frequency of Forecasts with Below-Normal and Above-Normal ACC</a:t>
            </a:r>
            <a:endParaRPr lang="en-US" sz="2400" b="1" dirty="0"/>
          </a:p>
        </p:txBody>
      </p:sp>
      <p:sp>
        <p:nvSpPr>
          <p:cNvPr id="14" name="TextBox 13"/>
          <p:cNvSpPr txBox="1"/>
          <p:nvPr/>
        </p:nvSpPr>
        <p:spPr>
          <a:xfrm>
            <a:off x="6088018" y="2061583"/>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ACC </a:t>
            </a:r>
          </a:p>
          <a:p>
            <a:r>
              <a:rPr lang="en-US" dirty="0" smtClean="0"/>
              <a:t>(i.e., more </a:t>
            </a:r>
            <a:r>
              <a:rPr lang="en-US" dirty="0" smtClean="0"/>
              <a:t>bad forecasts</a:t>
            </a:r>
            <a:r>
              <a:rPr lang="en-US" dirty="0" smtClean="0"/>
              <a:t>)</a:t>
            </a:r>
            <a:endParaRPr lang="en-US" dirty="0"/>
          </a:p>
        </p:txBody>
      </p:sp>
      <p:sp>
        <p:nvSpPr>
          <p:cNvPr id="15" name="TextBox 14"/>
          <p:cNvSpPr txBox="1"/>
          <p:nvPr/>
        </p:nvSpPr>
        <p:spPr>
          <a:xfrm>
            <a:off x="6088019" y="4259452"/>
            <a:ext cx="3055980" cy="923330"/>
          </a:xfrm>
          <a:prstGeom prst="rect">
            <a:avLst/>
          </a:prstGeom>
          <a:noFill/>
        </p:spPr>
        <p:txBody>
          <a:bodyPr wrap="square" rtlCol="0">
            <a:spAutoFit/>
          </a:bodyPr>
          <a:lstStyle/>
          <a:p>
            <a:r>
              <a:rPr lang="en-US" dirty="0" smtClean="0"/>
              <a:t>Higher frequency of forecasts with </a:t>
            </a:r>
            <a:r>
              <a:rPr lang="en-US" u="sng" dirty="0" smtClean="0"/>
              <a:t>above-normal </a:t>
            </a:r>
            <a:r>
              <a:rPr lang="en-US" dirty="0" smtClean="0"/>
              <a:t>ACC </a:t>
            </a:r>
          </a:p>
          <a:p>
            <a:r>
              <a:rPr lang="en-US" dirty="0" smtClean="0"/>
              <a:t>(i.e., more good forecasts)</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1500969992"/>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3101"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18426762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500187"/>
            <a:ext cx="6350000" cy="5357812"/>
          </a:xfrm>
          <a:prstGeom prst="rect">
            <a:avLst/>
          </a:prstGeom>
        </p:spPr>
      </p:pic>
      <p:sp>
        <p:nvSpPr>
          <p:cNvPr id="3" name="TextBox 2"/>
          <p:cNvSpPr txBox="1"/>
          <p:nvPr/>
        </p:nvSpPr>
        <p:spPr>
          <a:xfrm>
            <a:off x="6088018" y="2290446"/>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RMSE </a:t>
            </a:r>
          </a:p>
          <a:p>
            <a:r>
              <a:rPr lang="en-US" dirty="0" smtClean="0"/>
              <a:t>(i.e., more good forecasts)</a:t>
            </a:r>
            <a:endParaRPr lang="en-US" dirty="0"/>
          </a:p>
        </p:txBody>
      </p:sp>
      <p:sp>
        <p:nvSpPr>
          <p:cNvPr id="7" name="TextBox 6"/>
          <p:cNvSpPr txBox="1"/>
          <p:nvPr/>
        </p:nvSpPr>
        <p:spPr>
          <a:xfrm>
            <a:off x="6088019" y="4465693"/>
            <a:ext cx="3055980" cy="923330"/>
          </a:xfrm>
          <a:prstGeom prst="rect">
            <a:avLst/>
          </a:prstGeom>
          <a:noFill/>
        </p:spPr>
        <p:txBody>
          <a:bodyPr wrap="square" rtlCol="0">
            <a:spAutoFit/>
          </a:bodyPr>
          <a:lstStyle/>
          <a:p>
            <a:r>
              <a:rPr lang="en-US" dirty="0" smtClean="0">
                <a:solidFill>
                  <a:srgbClr val="000000"/>
                </a:solidFill>
              </a:rPr>
              <a:t>Higher frequency of forecasts with </a:t>
            </a:r>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a:t>
            </a:r>
            <a:r>
              <a:rPr lang="en-US" dirty="0" smtClean="0">
                <a:solidFill>
                  <a:srgbClr val="000000"/>
                </a:solidFill>
              </a:rPr>
              <a:t>bad forecasts</a:t>
            </a:r>
            <a:r>
              <a:rPr lang="en-US" dirty="0" smtClean="0">
                <a:solidFill>
                  <a:srgbClr val="000000"/>
                </a:solidFill>
              </a:rPr>
              <a:t>)</a:t>
            </a:r>
            <a:endParaRPr lang="en-US" dirty="0">
              <a:solidFill>
                <a:srgbClr val="000000"/>
              </a:solidFill>
            </a:endParaRPr>
          </a:p>
        </p:txBody>
      </p:sp>
      <p:sp>
        <p:nvSpPr>
          <p:cNvPr id="8" name="TextBox 7"/>
          <p:cNvSpPr txBox="1"/>
          <p:nvPr/>
        </p:nvSpPr>
        <p:spPr>
          <a:xfrm>
            <a:off x="280737" y="940090"/>
            <a:ext cx="8555789" cy="830997"/>
          </a:xfrm>
          <a:prstGeom prst="rect">
            <a:avLst/>
          </a:prstGeom>
          <a:noFill/>
        </p:spPr>
        <p:txBody>
          <a:bodyPr wrap="square" rtlCol="0">
            <a:spAutoFit/>
          </a:bodyPr>
          <a:lstStyle/>
          <a:p>
            <a:pPr algn="ctr"/>
            <a:r>
              <a:rPr lang="en-US" sz="2400" b="1" dirty="0" smtClean="0"/>
              <a:t>Percent Difference Between the Frequency of Forecasts with Below-Normal and Above-Normal RMSE</a:t>
            </a:r>
            <a:endParaRPr lang="en-US" sz="2400" b="1" dirty="0"/>
          </a:p>
        </p:txBody>
      </p:sp>
      <p:sp>
        <p:nvSpPr>
          <p:cNvPr id="10" name="Right Brace 9"/>
          <p:cNvSpPr/>
          <p:nvPr/>
        </p:nvSpPr>
        <p:spPr>
          <a:xfrm>
            <a:off x="5800311" y="1911729"/>
            <a:ext cx="287708" cy="170222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5808857" y="3613954"/>
            <a:ext cx="279162" cy="2658088"/>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673587" y="1957239"/>
            <a:ext cx="5013491"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73587" y="3662458"/>
            <a:ext cx="5013491"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37087" y="4500340"/>
            <a:ext cx="2628413"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500969992"/>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4125"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15060843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123342"/>
            <a:ext cx="8748889" cy="3785652"/>
          </a:xfrm>
          <a:prstGeom prst="rect">
            <a:avLst/>
          </a:prstGeom>
          <a:noFill/>
        </p:spPr>
        <p:txBody>
          <a:bodyPr wrap="square" rtlCol="0">
            <a:spAutoFit/>
          </a:bodyPr>
          <a:lstStyle/>
          <a:p>
            <a:pPr marL="342900" indent="-342900">
              <a:buFont typeface="Arial"/>
              <a:buChar char="•"/>
            </a:pPr>
            <a:r>
              <a:rPr lang="en-US" sz="2400" dirty="0">
                <a:cs typeface="Arial"/>
              </a:rPr>
              <a:t>One or several extreme weather events (EWEs) during a single season can contribute disproportionately to temperature and precipitation 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pPr marL="342900" indent="-342900">
              <a:buFont typeface="Arial"/>
              <a:buChar char="•"/>
            </a:pPr>
            <a:r>
              <a:rPr lang="en-US" sz="2400" dirty="0">
                <a:cs typeface="Arial"/>
              </a:rPr>
              <a:t>The disproportionate contribution of EWEs to seasonal temperature and precipitation anomaly statistics suggests that EWEs need to be considered in </a:t>
            </a:r>
            <a:r>
              <a:rPr lang="en-US" sz="2400" dirty="0" smtClean="0">
                <a:cs typeface="Arial"/>
              </a:rPr>
              <a:t>understanding </a:t>
            </a:r>
            <a:r>
              <a:rPr lang="en-US" sz="2400" dirty="0">
                <a:cs typeface="Arial"/>
              </a:rPr>
              <a:t>the dynamical and thermodynamic processes that operate at the weather–climate intersection.</a:t>
            </a:r>
          </a:p>
          <a:p>
            <a:endParaRPr lang="en-US" sz="2400" dirty="0">
              <a:cs typeface="Arial"/>
            </a:endParaRPr>
          </a:p>
        </p:txBody>
      </p:sp>
      <p:sp>
        <p:nvSpPr>
          <p:cNvPr id="2" name="TextBox 1"/>
          <p:cNvSpPr txBox="1"/>
          <p:nvPr/>
        </p:nvSpPr>
        <p:spPr>
          <a:xfrm>
            <a:off x="239888" y="4492050"/>
            <a:ext cx="8748889" cy="1477327"/>
          </a:xfrm>
          <a:prstGeom prst="rect">
            <a:avLst/>
          </a:prstGeom>
          <a:noFill/>
        </p:spPr>
        <p:txBody>
          <a:bodyPr wrap="square" rtlCol="0">
            <a:spAutoFit/>
          </a:bodyPr>
          <a:lstStyle/>
          <a:p>
            <a:pPr marL="342900" indent="-342900">
              <a:buFont typeface="Arial"/>
              <a:buChar char="•"/>
            </a:pPr>
            <a:r>
              <a:rPr lang="en-US" sz="2400" dirty="0">
                <a:cs typeface="Arial"/>
              </a:rPr>
              <a:t>Consideration of EWEs may improve operational probabilistic temperature and precipitation forecasts in the 8–10 day time range. </a:t>
            </a:r>
          </a:p>
          <a:p>
            <a:endParaRPr lang="en-US" dirty="0"/>
          </a:p>
        </p:txBody>
      </p:sp>
    </p:spTree>
    <p:extLst>
      <p:ext uri="{BB962C8B-B14F-4D97-AF65-F5344CB8AC3E}">
        <p14:creationId xmlns:p14="http://schemas.microsoft.com/office/powerpoint/2010/main" val="38111876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500187"/>
            <a:ext cx="6350000" cy="5357812"/>
          </a:xfrm>
          <a:prstGeom prst="rect">
            <a:avLst/>
          </a:prstGeom>
        </p:spPr>
      </p:pic>
      <p:sp>
        <p:nvSpPr>
          <p:cNvPr id="8" name="TextBox 7"/>
          <p:cNvSpPr txBox="1"/>
          <p:nvPr/>
        </p:nvSpPr>
        <p:spPr>
          <a:xfrm>
            <a:off x="280737" y="940090"/>
            <a:ext cx="8555789" cy="830997"/>
          </a:xfrm>
          <a:prstGeom prst="rect">
            <a:avLst/>
          </a:prstGeom>
          <a:noFill/>
        </p:spPr>
        <p:txBody>
          <a:bodyPr wrap="square" rtlCol="0">
            <a:spAutoFit/>
          </a:bodyPr>
          <a:lstStyle/>
          <a:p>
            <a:pPr algn="ctr"/>
            <a:r>
              <a:rPr lang="en-US" sz="2400" b="1" dirty="0" smtClean="0"/>
              <a:t>Percent Difference Between the Frequency of Forecasts with Below-Normal and Above-Normal RMSE</a:t>
            </a:r>
            <a:endParaRPr lang="en-US" sz="2400" b="1" dirty="0"/>
          </a:p>
        </p:txBody>
      </p:sp>
      <p:sp>
        <p:nvSpPr>
          <p:cNvPr id="10" name="Right Brace 9"/>
          <p:cNvSpPr/>
          <p:nvPr/>
        </p:nvSpPr>
        <p:spPr>
          <a:xfrm>
            <a:off x="5800311" y="1911729"/>
            <a:ext cx="287708" cy="170222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5808857" y="3613954"/>
            <a:ext cx="279162" cy="2658088"/>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088018" y="2290446"/>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088019" y="4465693"/>
            <a:ext cx="3055980" cy="923330"/>
          </a:xfrm>
          <a:prstGeom prst="rect">
            <a:avLst/>
          </a:prstGeom>
          <a:noFill/>
        </p:spPr>
        <p:txBody>
          <a:bodyPr wrap="square" rtlCol="0">
            <a:spAutoFit/>
          </a:bodyPr>
          <a:lstStyle/>
          <a:p>
            <a:r>
              <a:rPr lang="en-US" dirty="0" smtClean="0">
                <a:solidFill>
                  <a:srgbClr val="000000"/>
                </a:solidFill>
              </a:rPr>
              <a:t>Higher frequency of forecasts with </a:t>
            </a:r>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a:t>
            </a:r>
            <a:r>
              <a:rPr lang="en-US" dirty="0" smtClean="0">
                <a:solidFill>
                  <a:srgbClr val="000000"/>
                </a:solidFill>
              </a:rPr>
              <a:t>bad forecasts</a:t>
            </a:r>
            <a:r>
              <a:rPr lang="en-US" dirty="0" smtClean="0">
                <a:solidFill>
                  <a:srgbClr val="000000"/>
                </a:solidFill>
              </a:rPr>
              <a:t>)</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00969992"/>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5149"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13284892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171354"/>
            <a:ext cx="8328526" cy="5447644"/>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temperature events over the U.S.</a:t>
            </a:r>
            <a:endParaRPr lang="en-US" sz="2400" dirty="0" smtClean="0">
              <a:cs typeface="Arial" panose="020B0604020202020204" pitchFamily="34" charset="0"/>
            </a:endParaRP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E</a:t>
            </a:r>
            <a:r>
              <a:rPr lang="en-US" sz="2400" dirty="0" smtClean="0">
                <a:cs typeface="Arial" panose="020B0604020202020204" pitchFamily="34" charset="0"/>
              </a:rPr>
              <a:t>xtreme warm and extreme cold events are both </a:t>
            </a:r>
            <a:r>
              <a:rPr lang="en-US" sz="2400" dirty="0" smtClean="0">
                <a:cs typeface="Arial" panose="020B0604020202020204" pitchFamily="34" charset="0"/>
              </a:rPr>
              <a:t>characterized by a higher </a:t>
            </a:r>
            <a:r>
              <a:rPr lang="en-US" sz="2400" dirty="0" smtClean="0">
                <a:cs typeface="Arial" panose="020B0604020202020204" pitchFamily="34" charset="0"/>
              </a:rPr>
              <a:t>frequency of forecasts with </a:t>
            </a:r>
            <a:r>
              <a:rPr lang="en-US" sz="2400" dirty="0" smtClean="0">
                <a:cs typeface="Arial" panose="020B0604020202020204" pitchFamily="34" charset="0"/>
              </a:rPr>
              <a:t>above-normal ACC scores than below-normal ACC scores.</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cs typeface="Arial" panose="020B0604020202020204" pitchFamily="34" charset="0"/>
              </a:rPr>
              <a:t>Extreme warm events are characterized by a higher frequency of forecasts with below-normal RMSE, whereas extreme cold events are characterized by a higher frequency of forecasts with above-normal RMSE.</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Summary</a:t>
            </a:r>
            <a:endParaRPr lang="en-US" sz="4000" b="1" dirty="0"/>
          </a:p>
        </p:txBody>
      </p:sp>
    </p:spTree>
    <p:extLst>
      <p:ext uri="{BB962C8B-B14F-4D97-AF65-F5344CB8AC3E}">
        <p14:creationId xmlns:p14="http://schemas.microsoft.com/office/powerpoint/2010/main" val="142688640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7" name="TextBox 6"/>
          <p:cNvSpPr txBox="1"/>
          <p:nvPr/>
        </p:nvSpPr>
        <p:spPr>
          <a:xfrm>
            <a:off x="401053" y="199884"/>
            <a:ext cx="8315014" cy="707886"/>
          </a:xfrm>
          <a:prstGeom prst="rect">
            <a:avLst/>
          </a:prstGeom>
          <a:noFill/>
        </p:spPr>
        <p:txBody>
          <a:bodyPr wrap="square" rtlCol="0">
            <a:spAutoFit/>
          </a:bodyPr>
          <a:lstStyle/>
          <a:p>
            <a:r>
              <a:rPr lang="en-US" sz="4000" b="1" dirty="0" smtClean="0"/>
              <a:t>Phase Diagram Web Interface</a:t>
            </a:r>
            <a:endParaRPr lang="en-US" sz="4000" b="1" dirty="0"/>
          </a:p>
        </p:txBody>
      </p:sp>
    </p:spTree>
    <p:extLst>
      <p:ext uri="{BB962C8B-B14F-4D97-AF65-F5344CB8AC3E}">
        <p14:creationId xmlns:p14="http://schemas.microsoft.com/office/powerpoint/2010/main" val="28890150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3" name="Rectangle 2"/>
          <p:cNvSpPr/>
          <p:nvPr/>
        </p:nvSpPr>
        <p:spPr>
          <a:xfrm>
            <a:off x="2984500" y="1485900"/>
            <a:ext cx="685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4400" y="2794000"/>
            <a:ext cx="4876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0" y="3149600"/>
            <a:ext cx="1231900" cy="6350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01053" y="199884"/>
            <a:ext cx="8315014" cy="707886"/>
          </a:xfrm>
          <a:prstGeom prst="rect">
            <a:avLst/>
          </a:prstGeom>
          <a:noFill/>
        </p:spPr>
        <p:txBody>
          <a:bodyPr wrap="square" rtlCol="0">
            <a:spAutoFit/>
          </a:bodyPr>
          <a:lstStyle/>
          <a:p>
            <a:r>
              <a:rPr lang="en-US" sz="4000" b="1" dirty="0" smtClean="0"/>
              <a:t>Phase Diagram Web Interface</a:t>
            </a:r>
            <a:endParaRPr lang="en-US" sz="4000" b="1" dirty="0"/>
          </a:p>
        </p:txBody>
      </p:sp>
    </p:spTree>
    <p:extLst>
      <p:ext uri="{BB962C8B-B14F-4D97-AF65-F5344CB8AC3E}">
        <p14:creationId xmlns:p14="http://schemas.microsoft.com/office/powerpoint/2010/main" val="32336476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3" name="Rectangle 2"/>
          <p:cNvSpPr/>
          <p:nvPr/>
        </p:nvSpPr>
        <p:spPr>
          <a:xfrm>
            <a:off x="3683000" y="1485900"/>
            <a:ext cx="12573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1053" y="199884"/>
            <a:ext cx="8315014" cy="707886"/>
          </a:xfrm>
          <a:prstGeom prst="rect">
            <a:avLst/>
          </a:prstGeom>
          <a:noFill/>
        </p:spPr>
        <p:txBody>
          <a:bodyPr wrap="square" rtlCol="0">
            <a:spAutoFit/>
          </a:bodyPr>
          <a:lstStyle/>
          <a:p>
            <a:r>
              <a:rPr lang="en-US" sz="4000" b="1" dirty="0" smtClean="0"/>
              <a:t>Phase Diagram Web Interface</a:t>
            </a:r>
            <a:endParaRPr lang="en-US" sz="4000" b="1" dirty="0"/>
          </a:p>
        </p:txBody>
      </p:sp>
    </p:spTree>
    <p:extLst>
      <p:ext uri="{BB962C8B-B14F-4D97-AF65-F5344CB8AC3E}">
        <p14:creationId xmlns:p14="http://schemas.microsoft.com/office/powerpoint/2010/main" val="11611433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8315014" cy="707886"/>
          </a:xfrm>
          <a:prstGeom prst="rect">
            <a:avLst/>
          </a:prstGeom>
          <a:noFill/>
        </p:spPr>
        <p:txBody>
          <a:bodyPr wrap="square" rtlCol="0">
            <a:spAutoFit/>
          </a:bodyPr>
          <a:lstStyle/>
          <a:p>
            <a:r>
              <a:rPr lang="en-US" sz="4000" b="1" dirty="0" smtClean="0"/>
              <a:t>Phase Diagram Web Interface</a:t>
            </a:r>
            <a:endParaRPr lang="en-US" sz="4000" b="1" dirty="0"/>
          </a:p>
        </p:txBody>
      </p:sp>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3" name="Rectangle 2"/>
          <p:cNvSpPr/>
          <p:nvPr/>
        </p:nvSpPr>
        <p:spPr>
          <a:xfrm>
            <a:off x="4953000" y="1498600"/>
            <a:ext cx="8255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5007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5302904"/>
            <a:ext cx="8328526" cy="1200328"/>
          </a:xfrm>
          <a:prstGeom prst="rect">
            <a:avLst/>
          </a:prstGeom>
          <a:solidFill>
            <a:schemeClr val="tx2">
              <a:lumMod val="20000"/>
              <a:lumOff val="80000"/>
            </a:schemeClr>
          </a:solidFill>
          <a:ln>
            <a:solidFill>
              <a:schemeClr val="tx1"/>
            </a:solidFill>
          </a:ln>
        </p:spPr>
        <p:txBody>
          <a:bodyPr wrap="square">
            <a:spAutoFit/>
          </a:bodyPr>
          <a:lstStyle/>
          <a:p>
            <a:pPr algn="ctr"/>
            <a:r>
              <a:rPr lang="en-US" sz="2400" b="1" u="sng" dirty="0" smtClean="0">
                <a:cs typeface="Arial" panose="020B0604020202020204" pitchFamily="34" charset="0"/>
              </a:rPr>
              <a:t>Observational Need</a:t>
            </a:r>
            <a:r>
              <a:rPr lang="en-US" sz="2400" dirty="0" smtClean="0">
                <a:cs typeface="Arial" panose="020B0604020202020204" pitchFamily="34" charset="0"/>
              </a:rPr>
              <a:t>: The prediction of extreme events over the CONUS is likely to benefit from a greater understanding of the flow evolution over the North Pacific.</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Summary</a:t>
            </a:r>
            <a:endParaRPr lang="en-US" sz="4000" b="1" dirty="0"/>
          </a:p>
        </p:txBody>
      </p:sp>
      <p:sp>
        <p:nvSpPr>
          <p:cNvPr id="8" name="Rectangle 7"/>
          <p:cNvSpPr/>
          <p:nvPr/>
        </p:nvSpPr>
        <p:spPr>
          <a:xfrm>
            <a:off x="387541" y="1238904"/>
            <a:ext cx="8328526" cy="3477875"/>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A web interface has been developed that offers real time North Pacific Jet phase </a:t>
            </a:r>
            <a:r>
              <a:rPr lang="en-US" sz="2400" dirty="0">
                <a:cs typeface="Arial" panose="020B0604020202020204" pitchFamily="34" charset="0"/>
              </a:rPr>
              <a:t>d</a:t>
            </a:r>
            <a:r>
              <a:rPr lang="en-US" sz="2400" dirty="0" smtClean="0">
                <a:cs typeface="Arial" panose="020B0604020202020204" pitchFamily="34" charset="0"/>
              </a:rPr>
              <a:t>iagram forecasts and extreme event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dirty="0" err="1" smtClean="0">
                <a:solidFill>
                  <a:srgbClr val="000000"/>
                </a:solidFill>
                <a:cs typeface="Arial" panose="020B0604020202020204" pitchFamily="34" charset="0"/>
              </a:rPr>
              <a:t>acwinters@albany.edu</a:t>
            </a:r>
            <a:endParaRPr lang="en-US" sz="3600" b="1" dirty="0" smtClean="0">
              <a:solidFill>
                <a:srgbClr val="000000"/>
              </a:solidFill>
              <a:cs typeface="Arial" panose="020B0604020202020204" pitchFamily="34" charset="0"/>
            </a:endParaRPr>
          </a:p>
        </p:txBody>
      </p:sp>
    </p:spTree>
    <p:extLst>
      <p:ext uri="{BB962C8B-B14F-4D97-AF65-F5344CB8AC3E}">
        <p14:creationId xmlns:p14="http://schemas.microsoft.com/office/powerpoint/2010/main" val="368701301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sz="6000" b="1" dirty="0" smtClean="0">
                <a:solidFill>
                  <a:srgbClr val="FF0000"/>
                </a:solidFill>
              </a:rPr>
              <a:t>Supplementary Slides</a:t>
            </a:r>
            <a:endParaRPr lang="en-US" sz="6000" b="1" dirty="0">
              <a:solidFill>
                <a:srgbClr val="FF0000"/>
              </a:solidFill>
            </a:endParaRPr>
          </a:p>
        </p:txBody>
      </p:sp>
    </p:spTree>
    <p:extLst>
      <p:ext uri="{BB962C8B-B14F-4D97-AF65-F5344CB8AC3E}">
        <p14:creationId xmlns:p14="http://schemas.microsoft.com/office/powerpoint/2010/main" val="23659396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5539979"/>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2185–2208.</a:t>
            </a:r>
          </a:p>
          <a:p>
            <a:pPr marL="450850" indent="-450850"/>
            <a:endParaRPr lang="en-US" sz="2400" dirty="0" smtClean="0">
              <a:cs typeface="Arial" panose="020B0604020202020204" pitchFamily="34" charset="0"/>
            </a:endParaRPr>
          </a:p>
          <a:p>
            <a:pPr marL="450850" indent="-450850"/>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References</a:t>
            </a:r>
            <a:endParaRPr lang="en-US" sz="4000" b="1" dirty="0"/>
          </a:p>
        </p:txBody>
      </p:sp>
    </p:spTree>
    <p:extLst>
      <p:ext uri="{BB962C8B-B14F-4D97-AF65-F5344CB8AC3E}">
        <p14:creationId xmlns:p14="http://schemas.microsoft.com/office/powerpoint/2010/main" val="9117022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489364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Provide </a:t>
            </a:r>
            <a:r>
              <a:rPr lang="en-US" sz="2400" dirty="0">
                <a:cs typeface="Arial" panose="020B0604020202020204" pitchFamily="34" charset="0"/>
              </a:rPr>
              <a:t>forecasters with a </a:t>
            </a:r>
            <a:r>
              <a:rPr lang="en-US" sz="2400" b="1" dirty="0">
                <a:solidFill>
                  <a:srgbClr val="0000FF"/>
                </a:solidFill>
                <a:cs typeface="Arial" panose="020B0604020202020204" pitchFamily="34" charset="0"/>
              </a:rPr>
              <a:t>“first alert” </a:t>
            </a:r>
            <a:r>
              <a:rPr lang="en-US" sz="2400" dirty="0">
                <a:cs typeface="Arial" panose="020B0604020202020204" pitchFamily="34" charset="0"/>
              </a:rPr>
              <a:t>to the possibility of the occurrence of extreme temperature and precipitation events during week two on the basis of current conditions and model </a:t>
            </a:r>
            <a:r>
              <a:rPr lang="en-US" sz="2400" dirty="0" smtClean="0">
                <a:cs typeface="Arial" panose="020B0604020202020204" pitchFamily="34" charset="0"/>
              </a:rPr>
              <a:t>forecasts.</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P</a:t>
            </a:r>
            <a:r>
              <a:rPr lang="en-US" sz="2400" dirty="0" smtClean="0">
                <a:cs typeface="Arial" panose="020B0604020202020204" pitchFamily="34" charset="0"/>
              </a:rPr>
              <a:t>rovide </a:t>
            </a:r>
            <a:r>
              <a:rPr lang="en-US" sz="2400" dirty="0">
                <a:cs typeface="Arial" panose="020B0604020202020204" pitchFamily="34" charset="0"/>
              </a:rPr>
              <a:t>forecasters </a:t>
            </a:r>
            <a:r>
              <a:rPr lang="en-US" sz="2400" dirty="0" smtClean="0">
                <a:cs typeface="Arial" panose="020B0604020202020204" pitchFamily="34" charset="0"/>
              </a:rPr>
              <a:t>with an </a:t>
            </a:r>
            <a:r>
              <a:rPr lang="en-US" sz="2400" dirty="0">
                <a:cs typeface="Arial" panose="020B0604020202020204" pitchFamily="34" charset="0"/>
              </a:rPr>
              <a:t>indication of the </a:t>
            </a:r>
            <a:r>
              <a:rPr lang="en-US" sz="2400" b="1" dirty="0">
                <a:solidFill>
                  <a:srgbClr val="0000FF"/>
                </a:solidFill>
                <a:cs typeface="Arial" panose="020B0604020202020204" pitchFamily="34" charset="0"/>
              </a:rPr>
              <a:t>character and flavor</a:t>
            </a:r>
            <a:r>
              <a:rPr lang="en-US" sz="2400" dirty="0">
                <a:cs typeface="Arial" panose="020B0604020202020204" pitchFamily="34" charset="0"/>
              </a:rPr>
              <a:t> of </a:t>
            </a:r>
            <a:r>
              <a:rPr lang="en-US" sz="2400" dirty="0" smtClean="0">
                <a:cs typeface="Arial" panose="020B0604020202020204" pitchFamily="34" charset="0"/>
              </a:rPr>
              <a:t>possible </a:t>
            </a:r>
            <a:r>
              <a:rPr lang="en-US" sz="2400" dirty="0">
                <a:cs typeface="Arial" panose="020B0604020202020204" pitchFamily="34" charset="0"/>
              </a:rPr>
              <a:t>extreme </a:t>
            </a:r>
            <a:r>
              <a:rPr lang="en-US" sz="2400" dirty="0" smtClean="0">
                <a:cs typeface="Arial" panose="020B0604020202020204" pitchFamily="34" charset="0"/>
              </a:rPr>
              <a:t>events </a:t>
            </a:r>
            <a:r>
              <a:rPr lang="en-US" sz="2400" dirty="0">
                <a:cs typeface="Arial" panose="020B0604020202020204" pitchFamily="34" charset="0"/>
              </a:rPr>
              <a:t>as inferred from where the </a:t>
            </a:r>
            <a:r>
              <a:rPr lang="en-US" sz="2400" dirty="0" smtClean="0">
                <a:cs typeface="Arial" panose="020B0604020202020204" pitchFamily="34" charset="0"/>
              </a:rPr>
              <a:t>events lie </a:t>
            </a:r>
            <a:r>
              <a:rPr lang="en-US" sz="2400" dirty="0">
                <a:cs typeface="Arial" panose="020B0604020202020204" pitchFamily="34" charset="0"/>
              </a:rPr>
              <a:t>in the </a:t>
            </a:r>
            <a:r>
              <a:rPr lang="en-US" sz="2400" dirty="0" smtClean="0">
                <a:cs typeface="Arial" panose="020B0604020202020204" pitchFamily="34" charset="0"/>
              </a:rPr>
              <a:t>frequency distributions of </a:t>
            </a:r>
            <a:r>
              <a:rPr lang="en-US" sz="2400" dirty="0">
                <a:cs typeface="Arial" panose="020B0604020202020204" pitchFamily="34" charset="0"/>
              </a:rPr>
              <a:t>the anticipated event </a:t>
            </a:r>
            <a:r>
              <a:rPr lang="en-US" sz="2400" dirty="0" smtClean="0">
                <a:cs typeface="Arial" panose="020B0604020202020204" pitchFamily="34" charset="0"/>
              </a:rPr>
              <a:t>types. </a:t>
            </a:r>
          </a:p>
          <a:p>
            <a:pPr marL="285750" indent="-285750">
              <a:buFont typeface="Arial"/>
              <a:buChar char="•"/>
            </a:pPr>
            <a:endParaRPr lang="en-US" sz="2400" dirty="0">
              <a:cs typeface="Arial" panose="020B0604020202020204" pitchFamily="34" charset="0"/>
            </a:endParaRPr>
          </a:p>
          <a:p>
            <a:pPr marL="285750" indent="-285750">
              <a:buFont typeface="Arial"/>
              <a:buChar char="•"/>
            </a:pPr>
            <a:r>
              <a:rPr lang="en-US" sz="2400" dirty="0" smtClean="0">
                <a:cs typeface="Arial" panose="020B0604020202020204" pitchFamily="34" charset="0"/>
              </a:rPr>
              <a:t>Provide forecasters with knowledge that allows </a:t>
            </a:r>
            <a:r>
              <a:rPr lang="en-US" sz="2400" dirty="0">
                <a:cs typeface="Arial" panose="020B0604020202020204" pitchFamily="34" charset="0"/>
              </a:rPr>
              <a:t>them to make </a:t>
            </a:r>
            <a:r>
              <a:rPr lang="en-US" sz="2400" b="1" dirty="0">
                <a:solidFill>
                  <a:srgbClr val="0000FF"/>
                </a:solidFill>
                <a:cs typeface="Arial" panose="020B0604020202020204" pitchFamily="34" charset="0"/>
              </a:rPr>
              <a:t>science-based adjustments </a:t>
            </a:r>
            <a:r>
              <a:rPr lang="en-US" sz="2400" dirty="0">
                <a:cs typeface="Arial" panose="020B0604020202020204" pitchFamily="34" charset="0"/>
              </a:rPr>
              <a:t>to model </a:t>
            </a:r>
            <a:r>
              <a:rPr lang="en-US" sz="2400" dirty="0" smtClean="0">
                <a:cs typeface="Arial" panose="020B0604020202020204" pitchFamily="34" charset="0"/>
              </a:rPr>
              <a:t>guidance and add value to week two forecasts of temperature and precipitation. </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Project Outcomes</a:t>
            </a:r>
            <a:endParaRPr lang="en-US" sz="4000" b="1" dirty="0"/>
          </a:p>
        </p:txBody>
      </p:sp>
    </p:spTree>
    <p:extLst>
      <p:ext uri="{BB962C8B-B14F-4D97-AF65-F5344CB8AC3E}">
        <p14:creationId xmlns:p14="http://schemas.microsoft.com/office/powerpoint/2010/main" val="80873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7" name="TextBox 6"/>
          <p:cNvSpPr txBox="1"/>
          <p:nvPr/>
        </p:nvSpPr>
        <p:spPr>
          <a:xfrm>
            <a:off x="213895" y="1039907"/>
            <a:ext cx="8702842" cy="3247043"/>
          </a:xfrm>
          <a:prstGeom prst="rect">
            <a:avLst/>
          </a:prstGeom>
          <a:noFill/>
        </p:spPr>
        <p:txBody>
          <a:bodyPr wrap="square" rtlCol="0">
            <a:spAutoFit/>
          </a:bodyPr>
          <a:lstStyle/>
          <a:p>
            <a:r>
              <a:rPr lang="en-US" sz="3200" b="1" u="sng" dirty="0" smtClean="0">
                <a:solidFill>
                  <a:srgbClr val="0000FF"/>
                </a:solidFill>
              </a:rPr>
              <a:t>Extreme Cold Events</a:t>
            </a:r>
            <a:r>
              <a:rPr lang="en-US" sz="3200" b="1" dirty="0" smtClean="0">
                <a:solidFill>
                  <a:srgbClr val="0000FF"/>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 during 1979–2014 (</a:t>
            </a:r>
            <a:r>
              <a:rPr lang="en-US" sz="2400" dirty="0" err="1" smtClean="0"/>
              <a:t>Saha</a:t>
            </a:r>
            <a:r>
              <a:rPr lang="en-US" sz="2400" dirty="0" smtClean="0"/>
              <a:t> et al. 2014).</a:t>
            </a:r>
          </a:p>
          <a:p>
            <a:pPr marL="457200" indent="-457200">
              <a:buFont typeface="Arial"/>
              <a:buChar char="•"/>
            </a:pPr>
            <a:endParaRPr lang="en-US" sz="1600" dirty="0"/>
          </a:p>
          <a:p>
            <a:pPr marL="457200" indent="-457200">
              <a:buFont typeface="Arial"/>
              <a:buChar char="•"/>
            </a:pPr>
            <a:r>
              <a:rPr lang="en-US" sz="2400" dirty="0" smtClean="0"/>
              <a:t>Compiled times during which at least one grid point was characterized by a temperature &lt; </a:t>
            </a:r>
            <a:r>
              <a:rPr lang="en-US" sz="2400" b="1" dirty="0" smtClean="0"/>
              <a:t>1</a:t>
            </a:r>
            <a:r>
              <a:rPr lang="en-US" sz="2400" b="1" baseline="30000" dirty="0" smtClean="0"/>
              <a:t>st</a:t>
            </a:r>
            <a:r>
              <a:rPr lang="en-US" sz="2400" b="1" dirty="0" smtClean="0"/>
              <a:t> percentile </a:t>
            </a:r>
            <a:r>
              <a:rPr lang="en-US" sz="2400" dirty="0" smtClean="0"/>
              <a:t>within separate domains over the western and eastern U.S. </a:t>
            </a:r>
          </a:p>
          <a:p>
            <a:pPr marL="457200" indent="-457200">
              <a:buFont typeface="Arial"/>
              <a:buChar char="•"/>
            </a:pPr>
            <a:endParaRPr lang="en-US" sz="1600" dirty="0"/>
          </a:p>
          <a:p>
            <a:endParaRPr lang="en-US" sz="16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599" y="3989536"/>
            <a:ext cx="4455980" cy="2485726"/>
          </a:xfrm>
          <a:prstGeom prst="rect">
            <a:avLst/>
          </a:prstGeom>
        </p:spPr>
      </p:pic>
      <p:sp>
        <p:nvSpPr>
          <p:cNvPr id="8" name="Rectangle 7"/>
          <p:cNvSpPr/>
          <p:nvPr/>
        </p:nvSpPr>
        <p:spPr>
          <a:xfrm>
            <a:off x="4792293" y="4495801"/>
            <a:ext cx="1208458" cy="12446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04993" y="5429191"/>
            <a:ext cx="1062407" cy="276999"/>
          </a:xfrm>
          <a:prstGeom prst="rect">
            <a:avLst/>
          </a:prstGeom>
          <a:solidFill>
            <a:srgbClr val="FFFFFF"/>
          </a:solidFill>
          <a:ln w="38100" cmpd="sng">
            <a:solidFill>
              <a:schemeClr val="tx1"/>
            </a:solidFill>
          </a:ln>
        </p:spPr>
        <p:txBody>
          <a:bodyPr wrap="square" rtlCol="0">
            <a:spAutoFit/>
          </a:bodyPr>
          <a:lstStyle/>
          <a:p>
            <a:r>
              <a:rPr lang="en-US" sz="1200" b="1" dirty="0" smtClean="0"/>
              <a:t>Western U.S.</a:t>
            </a:r>
            <a:endParaRPr lang="en-US" sz="1200" b="1" dirty="0"/>
          </a:p>
        </p:txBody>
      </p:sp>
      <p:sp>
        <p:nvSpPr>
          <p:cNvPr id="10" name="Rectangle 9"/>
          <p:cNvSpPr/>
          <p:nvPr/>
        </p:nvSpPr>
        <p:spPr>
          <a:xfrm>
            <a:off x="5988051" y="4495801"/>
            <a:ext cx="2046369" cy="12446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933913" y="5429191"/>
            <a:ext cx="1062407" cy="276999"/>
          </a:xfrm>
          <a:prstGeom prst="rect">
            <a:avLst/>
          </a:prstGeom>
          <a:solidFill>
            <a:srgbClr val="FFFFFF"/>
          </a:solidFill>
          <a:ln w="38100" cmpd="sng">
            <a:solidFill>
              <a:schemeClr val="tx1"/>
            </a:solidFill>
          </a:ln>
        </p:spPr>
        <p:txBody>
          <a:bodyPr wrap="square" rtlCol="0">
            <a:spAutoFit/>
          </a:bodyPr>
          <a:lstStyle/>
          <a:p>
            <a:pPr algn="r"/>
            <a:r>
              <a:rPr lang="en-US" sz="1200" b="1" dirty="0" smtClean="0"/>
              <a:t>Eastern U.S.</a:t>
            </a:r>
            <a:endParaRPr lang="en-US" sz="1200" b="1" dirty="0"/>
          </a:p>
        </p:txBody>
      </p:sp>
    </p:spTree>
    <p:extLst>
      <p:ext uri="{BB962C8B-B14F-4D97-AF65-F5344CB8AC3E}">
        <p14:creationId xmlns:p14="http://schemas.microsoft.com/office/powerpoint/2010/main" val="39334757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fontScale="90000"/>
          </a:bodyPr>
          <a:lstStyle/>
          <a:p>
            <a:r>
              <a:rPr lang="en-US" sz="6000" b="1" dirty="0" smtClean="0">
                <a:solidFill>
                  <a:srgbClr val="FF0000"/>
                </a:solidFill>
              </a:rPr>
              <a:t>Extreme Event Identification</a:t>
            </a:r>
            <a:endParaRPr lang="en-US" sz="6000" b="1" dirty="0">
              <a:solidFill>
                <a:srgbClr val="FF0000"/>
              </a:solidFill>
            </a:endParaRPr>
          </a:p>
        </p:txBody>
      </p:sp>
    </p:spTree>
    <p:extLst>
      <p:ext uri="{BB962C8B-B14F-4D97-AF65-F5344CB8AC3E}">
        <p14:creationId xmlns:p14="http://schemas.microsoft.com/office/powerpoint/2010/main" val="89908426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9907"/>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a:t>
            </a:r>
          </a:p>
        </p:txBody>
      </p:sp>
      <p:sp>
        <p:nvSpPr>
          <p:cNvPr id="2" name="TextBox 1"/>
          <p:cNvSpPr txBox="1"/>
          <p:nvPr/>
        </p:nvSpPr>
        <p:spPr>
          <a:xfrm>
            <a:off x="200383" y="2531503"/>
            <a:ext cx="4393571" cy="4293483"/>
          </a:xfrm>
          <a:prstGeom prst="rect">
            <a:avLst/>
          </a:prstGeom>
          <a:noFill/>
        </p:spPr>
        <p:txBody>
          <a:bodyPr wrap="square" rtlCol="0">
            <a:spAutoFit/>
          </a:bodyPr>
          <a:lstStyle/>
          <a:p>
            <a:pPr marL="458788" indent="-458788">
              <a:buFont typeface="Arial"/>
              <a:buChar char="•"/>
            </a:pPr>
            <a:r>
              <a:rPr lang="en-US" sz="2400" dirty="0" smtClean="0"/>
              <a:t>Compiled data for each grid point within 21-day windows centered on each analysis time for 36 years, 1979–2014</a:t>
            </a:r>
          </a:p>
          <a:p>
            <a:pPr marL="458788" indent="-458788">
              <a:buFont typeface="Arial"/>
              <a:buChar char="•"/>
            </a:pPr>
            <a:endParaRPr lang="en-US" sz="500" dirty="0" smtClean="0"/>
          </a:p>
          <a:p>
            <a:pPr marL="684213" lvl="1" indent="-227013">
              <a:buFont typeface="Arial"/>
              <a:buChar char="•"/>
            </a:pPr>
            <a:r>
              <a:rPr lang="en-US" sz="2000" dirty="0" smtClean="0">
                <a:solidFill>
                  <a:srgbClr val="0000FF"/>
                </a:solidFill>
              </a:rPr>
              <a:t>Each grid point has 756 (21×36) data points for each analysis time</a:t>
            </a:r>
          </a:p>
          <a:p>
            <a:pPr lvl="1"/>
            <a:endParaRPr lang="en-US" dirty="0" smtClean="0"/>
          </a:p>
          <a:p>
            <a:pPr marL="457200" indent="-457200">
              <a:buFont typeface="Arial"/>
              <a:buChar char="•"/>
            </a:pPr>
            <a:r>
              <a:rPr lang="en-US" sz="2400" dirty="0" smtClean="0"/>
              <a:t>Determined the temperature that corresponds to the </a:t>
            </a:r>
            <a:r>
              <a:rPr lang="en-US" sz="2400" b="1" dirty="0" smtClean="0"/>
              <a:t>99</a:t>
            </a:r>
            <a:r>
              <a:rPr lang="en-US" sz="2400" b="1" baseline="30000" dirty="0" smtClean="0"/>
              <a:t>th</a:t>
            </a:r>
            <a:r>
              <a:rPr lang="en-US" sz="2400" b="1" dirty="0" smtClean="0"/>
              <a:t> percentile </a:t>
            </a:r>
            <a:r>
              <a:rPr lang="en-US" sz="2400" dirty="0" smtClean="0"/>
              <a:t>for each grid point at a given analysis time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179" y="2072470"/>
            <a:ext cx="5031698" cy="3773773"/>
          </a:xfrm>
          <a:prstGeom prst="rect">
            <a:avLst/>
          </a:prstGeom>
        </p:spPr>
      </p:pic>
      <p:sp>
        <p:nvSpPr>
          <p:cNvPr id="3" name="TextBox 2"/>
          <p:cNvSpPr txBox="1"/>
          <p:nvPr/>
        </p:nvSpPr>
        <p:spPr>
          <a:xfrm>
            <a:off x="4563279" y="5722419"/>
            <a:ext cx="4535368" cy="923330"/>
          </a:xfrm>
          <a:prstGeom prst="rect">
            <a:avLst/>
          </a:prstGeom>
          <a:noFill/>
        </p:spPr>
        <p:txBody>
          <a:bodyPr wrap="square" rtlCol="0">
            <a:spAutoFit/>
          </a:bodyPr>
          <a:lstStyle/>
          <a:p>
            <a:pPr algn="ctr"/>
            <a:r>
              <a:rPr lang="en-US" b="1" dirty="0" smtClean="0">
                <a:solidFill>
                  <a:srgbClr val="0000FF"/>
                </a:solidFill>
              </a:rPr>
              <a:t>Frequency distribution of 2-m temperature at</a:t>
            </a:r>
          </a:p>
          <a:p>
            <a:pPr algn="ctr"/>
            <a:r>
              <a:rPr lang="en-US" b="1" dirty="0" smtClean="0">
                <a:solidFill>
                  <a:srgbClr val="0000FF"/>
                </a:solidFill>
              </a:rPr>
              <a:t>1900 UTC 30 May for a grid point near Albany, NY</a:t>
            </a:r>
            <a:endParaRPr lang="en-US" b="1" dirty="0">
              <a:solidFill>
                <a:srgbClr val="0000FF"/>
              </a:solidFill>
            </a:endParaRPr>
          </a:p>
        </p:txBody>
      </p:sp>
    </p:spTree>
    <p:extLst>
      <p:ext uri="{BB962C8B-B14F-4D97-AF65-F5344CB8AC3E}">
        <p14:creationId xmlns:p14="http://schemas.microsoft.com/office/powerpoint/2010/main" val="7231695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Tree>
    <p:extLst>
      <p:ext uri="{BB962C8B-B14F-4D97-AF65-F5344CB8AC3E}">
        <p14:creationId xmlns:p14="http://schemas.microsoft.com/office/powerpoint/2010/main" val="175592265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6" name="Rectangle 5"/>
          <p:cNvSpPr/>
          <p:nvPr/>
        </p:nvSpPr>
        <p:spPr>
          <a:xfrm>
            <a:off x="3659649" y="2225692"/>
            <a:ext cx="3782547"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42642" y="2225692"/>
            <a:ext cx="2405543"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05500" y="4324239"/>
            <a:ext cx="1536696" cy="400110"/>
          </a:xfrm>
          <a:prstGeom prst="rect">
            <a:avLst/>
          </a:prstGeom>
          <a:solidFill>
            <a:srgbClr val="FFFFFF"/>
          </a:solidFill>
          <a:ln w="38100" cmpd="sng">
            <a:solidFill>
              <a:schemeClr val="tx1"/>
            </a:solidFill>
          </a:ln>
        </p:spPr>
        <p:txBody>
          <a:bodyPr wrap="square" rtlCol="0">
            <a:spAutoFit/>
          </a:bodyPr>
          <a:lstStyle/>
          <a:p>
            <a:pPr algn="r"/>
            <a:r>
              <a:rPr lang="en-US" sz="2000" b="1" dirty="0" smtClean="0"/>
              <a:t>Eastern U.S.</a:t>
            </a:r>
            <a:endParaRPr lang="en-US" sz="2000" b="1" dirty="0"/>
          </a:p>
        </p:txBody>
      </p:sp>
      <p:sp>
        <p:nvSpPr>
          <p:cNvPr id="9" name="TextBox 8"/>
          <p:cNvSpPr txBox="1"/>
          <p:nvPr/>
        </p:nvSpPr>
        <p:spPr>
          <a:xfrm>
            <a:off x="1242642" y="4324239"/>
            <a:ext cx="1665658" cy="400110"/>
          </a:xfrm>
          <a:prstGeom prst="rect">
            <a:avLst/>
          </a:prstGeom>
          <a:solidFill>
            <a:srgbClr val="FFFFFF"/>
          </a:solidFill>
          <a:ln w="38100" cmpd="sng">
            <a:solidFill>
              <a:schemeClr val="tx1"/>
            </a:solidFill>
          </a:ln>
        </p:spPr>
        <p:txBody>
          <a:bodyPr wrap="square" rtlCol="0">
            <a:spAutoFit/>
          </a:bodyPr>
          <a:lstStyle/>
          <a:p>
            <a:r>
              <a:rPr lang="en-US" sz="2000" b="1" dirty="0" smtClean="0"/>
              <a:t>Western U.S.</a:t>
            </a:r>
            <a:endParaRPr lang="en-US" sz="2000" b="1" dirty="0"/>
          </a:p>
        </p:txBody>
      </p:sp>
    </p:spTree>
    <p:extLst>
      <p:ext uri="{BB962C8B-B14F-4D97-AF65-F5344CB8AC3E}">
        <p14:creationId xmlns:p14="http://schemas.microsoft.com/office/powerpoint/2010/main" val="132062198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800" b="1" dirty="0" smtClean="0">
              <a:solidFill>
                <a:srgbClr val="FF0000"/>
              </a:solidFill>
            </a:endParaRPr>
          </a:p>
          <a:p>
            <a:pPr marL="457200" indent="-457200">
              <a:buFont typeface="Arial"/>
              <a:buChar char="•"/>
            </a:pPr>
            <a:r>
              <a:rPr lang="en-US" sz="2400" dirty="0" smtClean="0"/>
              <a:t>Cataloged times during which at least one grid point was characterized by a temperature </a:t>
            </a:r>
            <a:r>
              <a:rPr lang="en-US" sz="2400" dirty="0"/>
              <a:t>&gt;</a:t>
            </a:r>
            <a:r>
              <a:rPr lang="en-US" sz="2400" b="1" dirty="0" smtClean="0"/>
              <a:t> 99</a:t>
            </a:r>
            <a:r>
              <a:rPr lang="en-US" sz="2400" b="1" baseline="30000" dirty="0" smtClean="0"/>
              <a:t>th</a:t>
            </a:r>
            <a:r>
              <a:rPr lang="en-US" sz="2400" b="1" dirty="0" smtClean="0"/>
              <a:t> percentile</a:t>
            </a:r>
            <a:endParaRPr lang="en-US" sz="2400" dirty="0" smtClean="0"/>
          </a:p>
        </p:txBody>
      </p:sp>
      <p:sp>
        <p:nvSpPr>
          <p:cNvPr id="2" name="TextBox 1"/>
          <p:cNvSpPr txBox="1"/>
          <p:nvPr/>
        </p:nvSpPr>
        <p:spPr>
          <a:xfrm>
            <a:off x="213896" y="2803057"/>
            <a:ext cx="4186834" cy="4062651"/>
          </a:xfrm>
          <a:prstGeom prst="rect">
            <a:avLst/>
          </a:prstGeom>
          <a:noFill/>
        </p:spPr>
        <p:txBody>
          <a:bodyPr wrap="square" rtlCol="0">
            <a:spAutoFit/>
          </a:bodyPr>
          <a:lstStyle/>
          <a:p>
            <a:pPr marL="457200" indent="-457200">
              <a:buFont typeface="Arial"/>
              <a:buChar char="•"/>
            </a:pPr>
            <a:r>
              <a:rPr lang="en-US" sz="2400" dirty="0" smtClean="0"/>
              <a:t>Ranked times within each domain by the number of grid points</a:t>
            </a:r>
            <a:r>
              <a:rPr lang="en-US" sz="2400" b="1" dirty="0" smtClean="0"/>
              <a:t> </a:t>
            </a:r>
            <a:r>
              <a:rPr lang="en-US" sz="2400" dirty="0" smtClean="0"/>
              <a:t>&gt;</a:t>
            </a:r>
            <a:r>
              <a:rPr lang="en-US" sz="2400" b="1" dirty="0" smtClean="0"/>
              <a:t> 99</a:t>
            </a:r>
            <a:r>
              <a:rPr lang="en-US" sz="2400" b="1" baseline="30000" dirty="0" smtClean="0"/>
              <a:t>th</a:t>
            </a:r>
            <a:r>
              <a:rPr lang="en-US" sz="2400" b="1" dirty="0" smtClean="0"/>
              <a:t> percentile</a:t>
            </a:r>
            <a:endParaRPr lang="en-US" sz="2400" dirty="0" smtClean="0"/>
          </a:p>
          <a:p>
            <a:pPr marL="457200" indent="-457200">
              <a:buFont typeface="Arial"/>
              <a:buChar char="•"/>
            </a:pPr>
            <a:endParaRPr lang="en-US" sz="2400" dirty="0" smtClean="0"/>
          </a:p>
          <a:p>
            <a:pPr marL="457200" indent="-457200">
              <a:buFont typeface="Arial"/>
              <a:buChar char="•"/>
            </a:pPr>
            <a:r>
              <a:rPr lang="en-US" sz="2400" dirty="0" smtClean="0"/>
              <a:t>Identified times that rank in the </a:t>
            </a:r>
            <a:r>
              <a:rPr lang="en-US" sz="2400" b="1" dirty="0" smtClean="0"/>
              <a:t>top 5%</a:t>
            </a:r>
            <a:r>
              <a:rPr lang="en-US" sz="2400" dirty="0" smtClean="0"/>
              <a:t> in terms of the number of grid points &gt; </a:t>
            </a:r>
            <a:r>
              <a:rPr lang="en-US" sz="2400" b="1" dirty="0" smtClean="0"/>
              <a:t>99</a:t>
            </a:r>
            <a:r>
              <a:rPr lang="en-US" sz="2400" b="1" baseline="30000" dirty="0" smtClean="0"/>
              <a:t>th</a:t>
            </a:r>
            <a:r>
              <a:rPr lang="en-US" sz="2400" b="1" dirty="0" smtClean="0"/>
              <a:t> percentile</a:t>
            </a:r>
            <a:r>
              <a:rPr lang="en-US" sz="2400" dirty="0" smtClean="0"/>
              <a:t> within each domain as </a:t>
            </a:r>
            <a:r>
              <a:rPr lang="en-US" sz="2400" b="1" dirty="0" smtClean="0">
                <a:solidFill>
                  <a:srgbClr val="FF0000"/>
                </a:solidFill>
              </a:rPr>
              <a:t>extreme warm events</a:t>
            </a:r>
            <a:endParaRPr lang="en-US" sz="24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941" y="2180690"/>
            <a:ext cx="4809309" cy="3781865"/>
          </a:xfrm>
          <a:prstGeom prst="rect">
            <a:avLst/>
          </a:prstGeom>
        </p:spPr>
      </p:pic>
      <p:sp>
        <p:nvSpPr>
          <p:cNvPr id="10" name="TextBox 9"/>
          <p:cNvSpPr txBox="1"/>
          <p:nvPr/>
        </p:nvSpPr>
        <p:spPr>
          <a:xfrm>
            <a:off x="4716005" y="5962556"/>
            <a:ext cx="4160641" cy="646331"/>
          </a:xfrm>
          <a:prstGeom prst="rect">
            <a:avLst/>
          </a:prstGeom>
          <a:noFill/>
        </p:spPr>
        <p:txBody>
          <a:bodyPr wrap="square" rtlCol="0">
            <a:spAutoFit/>
          </a:bodyPr>
          <a:lstStyle/>
          <a:p>
            <a:pPr algn="ctr"/>
            <a:r>
              <a:rPr lang="en-US" b="1" dirty="0" smtClean="0">
                <a:solidFill>
                  <a:srgbClr val="0000FF"/>
                </a:solidFill>
              </a:rPr>
              <a:t>Frequency distribution of times exhibiting at least one grid point &gt; 99</a:t>
            </a:r>
            <a:r>
              <a:rPr lang="en-US" b="1" baseline="30000" dirty="0" smtClean="0">
                <a:solidFill>
                  <a:srgbClr val="0000FF"/>
                </a:solidFill>
              </a:rPr>
              <a:t>th</a:t>
            </a:r>
            <a:r>
              <a:rPr lang="en-US" b="1" dirty="0" smtClean="0">
                <a:solidFill>
                  <a:srgbClr val="0000FF"/>
                </a:solidFill>
              </a:rPr>
              <a:t> percentile</a:t>
            </a:r>
            <a:endParaRPr lang="en-US" b="1" dirty="0">
              <a:solidFill>
                <a:srgbClr val="0000FF"/>
              </a:solidFill>
            </a:endParaRPr>
          </a:p>
        </p:txBody>
      </p:sp>
    </p:spTree>
    <p:extLst>
      <p:ext uri="{BB962C8B-B14F-4D97-AF65-F5344CB8AC3E}">
        <p14:creationId xmlns:p14="http://schemas.microsoft.com/office/powerpoint/2010/main" val="34217124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5570755"/>
          </a:xfrm>
          <a:prstGeom prst="rect">
            <a:avLst/>
          </a:prstGeom>
          <a:noFill/>
        </p:spPr>
        <p:txBody>
          <a:bodyPr wrap="square" rtlCol="0">
            <a:spAutoFit/>
          </a:bodyPr>
          <a:lstStyle/>
          <a:p>
            <a:r>
              <a:rPr lang="en-US" sz="3200" b="1" u="sng" dirty="0" smtClean="0">
                <a:solidFill>
                  <a:srgbClr val="008000"/>
                </a:solidFill>
              </a:rPr>
              <a:t>Extreme </a:t>
            </a:r>
            <a:r>
              <a:rPr lang="en-US" sz="3200" b="1" u="sng" dirty="0" err="1" smtClean="0">
                <a:solidFill>
                  <a:srgbClr val="008000"/>
                </a:solidFill>
              </a:rPr>
              <a:t>Precip</a:t>
            </a:r>
            <a:r>
              <a:rPr lang="en-US" sz="3200" b="1" u="sng" dirty="0" smtClean="0">
                <a:solidFill>
                  <a:srgbClr val="008000"/>
                </a:solidFill>
              </a:rPr>
              <a:t>. Events:</a:t>
            </a:r>
            <a:endParaRPr lang="en-US" sz="3200" b="1" dirty="0" smtClean="0">
              <a:solidFill>
                <a:srgbClr val="008000"/>
              </a:solidFill>
            </a:endParaRPr>
          </a:p>
          <a:p>
            <a:endParaRPr lang="en-US" sz="800" b="1" dirty="0" smtClean="0">
              <a:solidFill>
                <a:srgbClr val="FF0000"/>
              </a:solidFill>
            </a:endParaRPr>
          </a:p>
          <a:p>
            <a:pPr marL="457200" indent="-457200">
              <a:buFont typeface="Arial"/>
              <a:buChar char="•"/>
            </a:pPr>
            <a:r>
              <a:rPr lang="en-US" sz="2400" dirty="0"/>
              <a:t>Employed CPC Unified Gauge-Based Analysis of Daily Precipitation over </a:t>
            </a:r>
            <a:r>
              <a:rPr lang="en-US" sz="2400" dirty="0" smtClean="0"/>
              <a:t>CONUS during 1979–2014 </a:t>
            </a:r>
            <a:r>
              <a:rPr lang="en-US" sz="2400" dirty="0"/>
              <a:t>(0.25°× 0.25°) </a:t>
            </a:r>
          </a:p>
          <a:p>
            <a:endParaRPr lang="en-US" sz="1000" dirty="0"/>
          </a:p>
          <a:p>
            <a:pPr marL="457200" indent="-457200">
              <a:buFont typeface="Arial"/>
              <a:buChar char="•"/>
            </a:pPr>
            <a:r>
              <a:rPr lang="en-US" sz="2400" dirty="0"/>
              <a:t>Compiled data within 21-day windows centered on each time for all 36 years</a:t>
            </a:r>
          </a:p>
          <a:p>
            <a:pPr marL="914400" lvl="1" indent="-457200">
              <a:buFont typeface="Arial"/>
              <a:buChar char="•"/>
            </a:pPr>
            <a:r>
              <a:rPr lang="en-US" sz="2400" dirty="0"/>
              <a:t>Each grid point </a:t>
            </a:r>
            <a:r>
              <a:rPr lang="en-US" sz="2400" dirty="0" smtClean="0"/>
              <a:t>has (21 × 36) </a:t>
            </a:r>
            <a:r>
              <a:rPr lang="en-US" sz="2400" dirty="0"/>
              <a:t>756 data points for a given time</a:t>
            </a:r>
          </a:p>
          <a:p>
            <a:pPr marL="914400" lvl="1" indent="-457200">
              <a:buFont typeface="Arial"/>
              <a:buChar char="•"/>
            </a:pPr>
            <a:endParaRPr lang="en-US" sz="1000" dirty="0"/>
          </a:p>
          <a:p>
            <a:pPr marL="457200" indent="-457200">
              <a:buFont typeface="Arial"/>
              <a:buChar char="•"/>
            </a:pPr>
            <a:r>
              <a:rPr lang="en-US" sz="2400" dirty="0"/>
              <a:t>Determined the precipitation values that correspond to the 99</a:t>
            </a:r>
            <a:r>
              <a:rPr lang="en-US" sz="2400" baseline="30000" dirty="0"/>
              <a:t>th</a:t>
            </a:r>
            <a:r>
              <a:rPr lang="en-US" sz="2400" dirty="0"/>
              <a:t> percentile for each grid point at a given time (only for </a:t>
            </a:r>
            <a:r>
              <a:rPr lang="en-US" sz="2400" dirty="0" smtClean="0"/>
              <a:t>days precipitation </a:t>
            </a:r>
            <a:r>
              <a:rPr lang="en-US" sz="2400" dirty="0"/>
              <a:t>was observed</a:t>
            </a:r>
            <a:r>
              <a:rPr lang="en-US" sz="2400" dirty="0" smtClean="0"/>
              <a:t>)</a:t>
            </a:r>
          </a:p>
          <a:p>
            <a:pPr marL="457200" indent="-457200">
              <a:buFont typeface="Arial"/>
              <a:buChar char="•"/>
            </a:pPr>
            <a:endParaRPr lang="en-US" sz="1000" dirty="0"/>
          </a:p>
          <a:p>
            <a:pPr marL="457200" indent="-457200">
              <a:buFont typeface="Arial"/>
              <a:buChar char="•"/>
            </a:pPr>
            <a:r>
              <a:rPr lang="en-US" sz="2400" dirty="0"/>
              <a:t>Identified times that rank in the </a:t>
            </a:r>
            <a:r>
              <a:rPr lang="en-US" sz="2400" b="1" dirty="0"/>
              <a:t>top 5%</a:t>
            </a:r>
            <a:r>
              <a:rPr lang="en-US" sz="2400" dirty="0"/>
              <a:t> in terms of the number of grid points &gt; 99</a:t>
            </a:r>
            <a:r>
              <a:rPr lang="en-US" sz="2400" baseline="30000" dirty="0"/>
              <a:t>th</a:t>
            </a:r>
            <a:r>
              <a:rPr lang="en-US" sz="2400" dirty="0"/>
              <a:t> percentile within each domain as </a:t>
            </a:r>
            <a:r>
              <a:rPr lang="en-US" sz="2400" b="1" dirty="0">
                <a:solidFill>
                  <a:srgbClr val="008000"/>
                </a:solidFill>
              </a:rPr>
              <a:t>extreme </a:t>
            </a:r>
            <a:r>
              <a:rPr lang="en-US" sz="2400" b="1" dirty="0" smtClean="0">
                <a:solidFill>
                  <a:srgbClr val="008000"/>
                </a:solidFill>
              </a:rPr>
              <a:t>precipitation events</a:t>
            </a:r>
            <a:endParaRPr lang="en-US" sz="2400" dirty="0">
              <a:solidFill>
                <a:srgbClr val="008000"/>
              </a:solidFill>
            </a:endParaRPr>
          </a:p>
          <a:p>
            <a:pPr marL="457200" indent="-457200">
              <a:buFont typeface="Arial"/>
              <a:buChar char="•"/>
            </a:pPr>
            <a:endParaRPr lang="en-US" sz="2400" dirty="0"/>
          </a:p>
        </p:txBody>
      </p:sp>
    </p:spTree>
    <p:extLst>
      <p:ext uri="{BB962C8B-B14F-4D97-AF65-F5344CB8AC3E}">
        <p14:creationId xmlns:p14="http://schemas.microsoft.com/office/powerpoint/2010/main" val="202063844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20229" cy="6858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18562"/>
            <a:ext cx="4358105" cy="5693867"/>
          </a:xfrm>
          <a:prstGeom prst="rect">
            <a:avLst/>
          </a:prstGeom>
          <a:noFill/>
        </p:spPr>
        <p:txBody>
          <a:bodyPr wrap="square" rtlCol="0">
            <a:spAutoFit/>
          </a:bodyPr>
          <a:lstStyle/>
          <a:p>
            <a:pPr algn="ctr"/>
            <a:r>
              <a:rPr lang="en-US" sz="2800" b="1" u="sng" dirty="0" smtClean="0">
                <a:solidFill>
                  <a:srgbClr val="FF0000"/>
                </a:solidFill>
              </a:rPr>
              <a:t>Temperature</a:t>
            </a:r>
          </a:p>
          <a:p>
            <a:endParaRPr lang="en-US" sz="1200" dirty="0" smtClean="0"/>
          </a:p>
          <a:p>
            <a:r>
              <a:rPr lang="en-US" sz="2000" dirty="0" smtClean="0">
                <a:solidFill>
                  <a:srgbClr val="000000"/>
                </a:solidFill>
              </a:rPr>
              <a:t>Eastern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221 grid points </a:t>
            </a:r>
          </a:p>
          <a:p>
            <a:pPr marL="401638" indent="-401638"/>
            <a:r>
              <a:rPr lang="en-US" sz="1600" dirty="0">
                <a:solidFill>
                  <a:srgbClr val="000000"/>
                </a:solidFill>
              </a:rPr>
              <a:t>	</a:t>
            </a:r>
            <a:r>
              <a:rPr lang="en-US" sz="1600" dirty="0" smtClean="0">
                <a:solidFill>
                  <a:srgbClr val="000000"/>
                </a:solidFill>
              </a:rPr>
              <a:t>~7.0°×7.0°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225 events</a:t>
            </a:r>
          </a:p>
          <a:p>
            <a:pPr marL="401638" indent="-401638"/>
            <a:endParaRPr lang="en-US" sz="1200" dirty="0" smtClean="0">
              <a:solidFill>
                <a:srgbClr val="000000"/>
              </a:solidFill>
            </a:endParaRPr>
          </a:p>
          <a:p>
            <a:pPr marL="401638" indent="-401638"/>
            <a:r>
              <a:rPr lang="en-US" sz="2000" dirty="0" smtClean="0">
                <a:solidFill>
                  <a:srgbClr val="000000"/>
                </a:solidFill>
              </a:rPr>
              <a:t>Eastern U.S. (</a:t>
            </a:r>
            <a:r>
              <a:rPr lang="en-US" sz="2000" b="1" dirty="0" smtClean="0">
                <a:solidFill>
                  <a:srgbClr val="FF0000"/>
                </a:solidFill>
              </a:rPr>
              <a:t>99</a:t>
            </a:r>
            <a:r>
              <a:rPr lang="en-US" sz="2000" b="1" baseline="30000" dirty="0" smtClean="0">
                <a:solidFill>
                  <a:srgbClr val="FF0000"/>
                </a:solidFill>
              </a:rPr>
              <a:t>th</a:t>
            </a:r>
            <a:r>
              <a:rPr lang="en-US" sz="2000" b="1" dirty="0" smtClean="0">
                <a:solidFill>
                  <a:srgbClr val="FF0000"/>
                </a:solidFill>
              </a:rPr>
              <a:t> % Warm</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224 grid points</a:t>
            </a:r>
          </a:p>
          <a:p>
            <a:pPr marL="401638" indent="-401638"/>
            <a:r>
              <a:rPr lang="en-US" sz="1600" dirty="0" smtClean="0">
                <a:solidFill>
                  <a:srgbClr val="000000"/>
                </a:solidFill>
              </a:rPr>
              <a:t>	~7.0°×7.0°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304 events</a:t>
            </a:r>
          </a:p>
          <a:p>
            <a:pPr marL="401638" indent="-401638"/>
            <a:endParaRPr lang="en-US" sz="1200" dirty="0">
              <a:solidFill>
                <a:srgbClr val="000000"/>
              </a:solidFill>
            </a:endParaRPr>
          </a:p>
          <a:p>
            <a:pPr marL="401638" indent="-401638"/>
            <a:r>
              <a:rPr lang="en-US" sz="2000" dirty="0" smtClean="0">
                <a:solidFill>
                  <a:srgbClr val="000000"/>
                </a:solidFill>
              </a:rPr>
              <a:t>Western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125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~5.0°×5.0°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271 </a:t>
            </a:r>
            <a:r>
              <a:rPr lang="en-US" dirty="0">
                <a:solidFill>
                  <a:srgbClr val="000000"/>
                </a:solidFill>
              </a:rPr>
              <a:t>events</a:t>
            </a:r>
          </a:p>
          <a:p>
            <a:pPr marL="401638" indent="-401638"/>
            <a:endParaRPr lang="en-US" sz="1200" dirty="0" smtClean="0">
              <a:solidFill>
                <a:srgbClr val="000000"/>
              </a:solidFill>
            </a:endParaRPr>
          </a:p>
          <a:p>
            <a:pPr marL="401638" indent="-401638"/>
            <a:r>
              <a:rPr lang="en-US" sz="2000" dirty="0" smtClean="0">
                <a:solidFill>
                  <a:srgbClr val="000000"/>
                </a:solidFill>
              </a:rPr>
              <a:t>Western U.S. </a:t>
            </a:r>
            <a:r>
              <a:rPr lang="en-US" sz="2000" dirty="0">
                <a:solidFill>
                  <a:srgbClr val="000000"/>
                </a:solidFill>
              </a:rPr>
              <a:t>(</a:t>
            </a:r>
            <a:r>
              <a:rPr lang="en-US" sz="2000" b="1" dirty="0">
                <a:solidFill>
                  <a:srgbClr val="FF0000"/>
                </a:solidFill>
              </a:rPr>
              <a:t>99</a:t>
            </a:r>
            <a:r>
              <a:rPr lang="en-US" sz="2000" b="1" baseline="30000" dirty="0">
                <a:solidFill>
                  <a:srgbClr val="FF0000"/>
                </a:solidFill>
              </a:rPr>
              <a:t>th</a:t>
            </a:r>
            <a:r>
              <a:rPr lang="en-US" sz="2000" b="1" dirty="0">
                <a:solidFill>
                  <a:srgbClr val="FF0000"/>
                </a:solidFill>
              </a:rPr>
              <a:t> % Warm</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144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~5.5°×5.5°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264 events</a:t>
            </a:r>
            <a:endParaRPr lang="en-US" sz="1600" dirty="0" smtClean="0">
              <a:solidFill>
                <a:srgbClr val="000000"/>
              </a:solidFill>
            </a:endParaRPr>
          </a:p>
        </p:txBody>
      </p:sp>
      <p:sp>
        <p:nvSpPr>
          <p:cNvPr id="5" name="TextBox 4"/>
          <p:cNvSpPr txBox="1"/>
          <p:nvPr/>
        </p:nvSpPr>
        <p:spPr>
          <a:xfrm>
            <a:off x="4572000" y="1066717"/>
            <a:ext cx="4851108" cy="3477875"/>
          </a:xfrm>
          <a:prstGeom prst="rect">
            <a:avLst/>
          </a:prstGeom>
          <a:noFill/>
        </p:spPr>
        <p:txBody>
          <a:bodyPr wrap="square" rtlCol="0">
            <a:spAutoFit/>
          </a:bodyPr>
          <a:lstStyle/>
          <a:p>
            <a:pPr algn="ctr"/>
            <a:r>
              <a:rPr lang="en-US" sz="2800" b="1" u="sng" dirty="0" smtClean="0">
                <a:solidFill>
                  <a:srgbClr val="008000"/>
                </a:solidFill>
              </a:rPr>
              <a:t>Precipitation</a:t>
            </a:r>
          </a:p>
          <a:p>
            <a:pPr algn="ctr"/>
            <a:endParaRPr lang="en-US" sz="1200" b="1" u="sng" dirty="0" smtClean="0">
              <a:solidFill>
                <a:srgbClr val="008000"/>
              </a:solidFill>
            </a:endParaRPr>
          </a:p>
          <a:p>
            <a:r>
              <a:rPr lang="en-US" sz="2000" dirty="0" smtClean="0">
                <a:solidFill>
                  <a:srgbClr val="000000"/>
                </a:solidFill>
              </a:rPr>
              <a:t>Eastern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211 grid points</a:t>
            </a:r>
          </a:p>
          <a:p>
            <a:pPr marL="401638" indent="-401638"/>
            <a:r>
              <a:rPr lang="en-US" sz="2000" dirty="0">
                <a:solidFill>
                  <a:srgbClr val="000000"/>
                </a:solidFill>
              </a:rPr>
              <a:t> </a:t>
            </a:r>
            <a:r>
              <a:rPr lang="en-US" sz="2000" dirty="0" smtClean="0">
                <a:solidFill>
                  <a:srgbClr val="000000"/>
                </a:solidFill>
              </a:rPr>
              <a:t>      ~3.5°×3.5°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351 events</a:t>
            </a:r>
          </a:p>
          <a:p>
            <a:pPr marL="401638" indent="-401638"/>
            <a:endParaRPr lang="en-US" sz="2000" dirty="0">
              <a:solidFill>
                <a:srgbClr val="000000"/>
              </a:solidFill>
            </a:endParaRPr>
          </a:p>
          <a:p>
            <a:pPr marL="401638" indent="-401638"/>
            <a:r>
              <a:rPr lang="en-US" sz="2000" dirty="0" smtClean="0">
                <a:solidFill>
                  <a:srgbClr val="000000"/>
                </a:solidFill>
              </a:rPr>
              <a:t>Western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141 grid points</a:t>
            </a:r>
          </a:p>
          <a:p>
            <a:pPr marL="401638" indent="-401638"/>
            <a:r>
              <a:rPr lang="en-US" sz="2000" dirty="0">
                <a:solidFill>
                  <a:srgbClr val="000000"/>
                </a:solidFill>
              </a:rPr>
              <a:t>	</a:t>
            </a:r>
            <a:r>
              <a:rPr lang="en-US" sz="2000" dirty="0" smtClean="0">
                <a:solidFill>
                  <a:srgbClr val="000000"/>
                </a:solidFill>
              </a:rPr>
              <a:t>~2.75°×2.75°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333 events</a:t>
            </a:r>
          </a:p>
        </p:txBody>
      </p:sp>
      <p:cxnSp>
        <p:nvCxnSpPr>
          <p:cNvPr id="3" name="Straight Connector 2"/>
          <p:cNvCxnSpPr/>
          <p:nvPr/>
        </p:nvCxnSpPr>
        <p:spPr>
          <a:xfrm>
            <a:off x="4531896" y="1195138"/>
            <a:ext cx="0" cy="55172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93432" y="4883928"/>
            <a:ext cx="4026797" cy="1015663"/>
          </a:xfrm>
          <a:prstGeom prst="rect">
            <a:avLst/>
          </a:prstGeom>
          <a:solidFill>
            <a:schemeClr val="accent5">
              <a:lumMod val="20000"/>
              <a:lumOff val="80000"/>
            </a:schemeClr>
          </a:solidFill>
          <a:ln>
            <a:solidFill>
              <a:srgbClr val="000000"/>
            </a:solidFill>
          </a:ln>
          <a:effectLst/>
        </p:spPr>
        <p:txBody>
          <a:bodyPr wrap="square" rtlCol="0">
            <a:spAutoFit/>
          </a:bodyPr>
          <a:lstStyle/>
          <a:p>
            <a:pPr algn="ctr"/>
            <a:r>
              <a:rPr lang="en-US" sz="2000" b="1" dirty="0" smtClean="0"/>
              <a:t>Quality control: Events within 24-h of another event were considered to be the same event.</a:t>
            </a:r>
            <a:endParaRPr lang="en-US" sz="2000" b="1" dirty="0"/>
          </a:p>
        </p:txBody>
      </p:sp>
    </p:spTree>
    <p:extLst>
      <p:ext uri="{BB962C8B-B14F-4D97-AF65-F5344CB8AC3E}">
        <p14:creationId xmlns:p14="http://schemas.microsoft.com/office/powerpoint/2010/main" val="386737642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10" name="TextBox 9"/>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Frequency</a:t>
            </a:r>
            <a:r>
              <a:rPr lang="en-US" dirty="0" smtClean="0"/>
              <a:t>: </a:t>
            </a:r>
            <a:r>
              <a:rPr lang="en-US" dirty="0"/>
              <a:t>Eastern </a:t>
            </a:r>
            <a:r>
              <a:rPr lang="en-US" dirty="0" smtClean="0"/>
              <a:t>U.S. </a:t>
            </a:r>
            <a:r>
              <a:rPr lang="en-US" dirty="0"/>
              <a:t>Domain (n = 304)</a:t>
            </a:r>
          </a:p>
        </p:txBody>
      </p:sp>
    </p:spTree>
    <p:extLst>
      <p:ext uri="{BB962C8B-B14F-4D97-AF65-F5344CB8AC3E}">
        <p14:creationId xmlns:p14="http://schemas.microsoft.com/office/powerpoint/2010/main" val="374162055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28" y="1241777"/>
            <a:ext cx="8680609" cy="5369085"/>
          </a:xfrm>
          <a:prstGeom prst="rect">
            <a:avLst/>
          </a:prstGeom>
        </p:spPr>
      </p:pic>
      <p:sp>
        <p:nvSpPr>
          <p:cNvPr id="6" name="TextBox 5"/>
          <p:cNvSpPr txBox="1"/>
          <p:nvPr/>
        </p:nvSpPr>
        <p:spPr>
          <a:xfrm>
            <a:off x="216199"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Centroids East of the Rockies</a:t>
            </a:r>
            <a:endParaRPr lang="en-US" dirty="0"/>
          </a:p>
        </p:txBody>
      </p:sp>
      <p:sp>
        <p:nvSpPr>
          <p:cNvPr id="2" name="Oval 1"/>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33681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32" y="1241777"/>
            <a:ext cx="8629200" cy="5369085"/>
          </a:xfrm>
          <a:prstGeom prst="rect">
            <a:avLst/>
          </a:prstGeom>
        </p:spPr>
      </p:pic>
      <p:sp>
        <p:nvSpPr>
          <p:cNvPr id="6" name="TextBox 5"/>
          <p:cNvSpPr txBox="1"/>
          <p:nvPr/>
        </p:nvSpPr>
        <p:spPr>
          <a:xfrm>
            <a:off x="240743"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Frequency for Northern Plains</a:t>
            </a:r>
            <a:endParaRPr lang="en-US" dirty="0"/>
          </a:p>
        </p:txBody>
      </p:sp>
      <p:sp>
        <p:nvSpPr>
          <p:cNvPr id="8" name="Oval 7"/>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6489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7" name="TextBox 6"/>
          <p:cNvSpPr txBox="1"/>
          <p:nvPr/>
        </p:nvSpPr>
        <p:spPr>
          <a:xfrm>
            <a:off x="213895" y="1039907"/>
            <a:ext cx="8702842" cy="3247043"/>
          </a:xfrm>
          <a:prstGeom prst="rect">
            <a:avLst/>
          </a:prstGeom>
          <a:noFill/>
        </p:spPr>
        <p:txBody>
          <a:bodyPr wrap="square" rtlCol="0">
            <a:spAutoFit/>
          </a:bodyPr>
          <a:lstStyle/>
          <a:p>
            <a:r>
              <a:rPr lang="en-US" sz="3200" b="1" u="sng" dirty="0" smtClean="0">
                <a:solidFill>
                  <a:srgbClr val="0000FF"/>
                </a:solidFill>
              </a:rPr>
              <a:t>Extreme Cold Events</a:t>
            </a:r>
            <a:r>
              <a:rPr lang="en-US" sz="3200" b="1" dirty="0" smtClean="0">
                <a:solidFill>
                  <a:srgbClr val="0000FF"/>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 during 1979–2014 (</a:t>
            </a:r>
            <a:r>
              <a:rPr lang="en-US" sz="2400" dirty="0" err="1" smtClean="0"/>
              <a:t>Saha</a:t>
            </a:r>
            <a:r>
              <a:rPr lang="en-US" sz="2400" dirty="0" smtClean="0"/>
              <a:t> et al. 2014).</a:t>
            </a:r>
          </a:p>
          <a:p>
            <a:pPr marL="457200" indent="-457200">
              <a:buFont typeface="Arial"/>
              <a:buChar char="•"/>
            </a:pPr>
            <a:endParaRPr lang="en-US" sz="1600" dirty="0"/>
          </a:p>
          <a:p>
            <a:pPr marL="457200" indent="-457200">
              <a:buFont typeface="Arial"/>
              <a:buChar char="•"/>
            </a:pPr>
            <a:r>
              <a:rPr lang="en-US" sz="2400" dirty="0" smtClean="0"/>
              <a:t>Compiled times during which at least one grid point was characterized by a temperature &lt; </a:t>
            </a:r>
            <a:r>
              <a:rPr lang="en-US" sz="2400" b="1" dirty="0" smtClean="0"/>
              <a:t>1</a:t>
            </a:r>
            <a:r>
              <a:rPr lang="en-US" sz="2400" b="1" baseline="30000" dirty="0" smtClean="0"/>
              <a:t>st</a:t>
            </a:r>
            <a:r>
              <a:rPr lang="en-US" sz="2400" b="1" dirty="0" smtClean="0"/>
              <a:t> percentile </a:t>
            </a:r>
            <a:r>
              <a:rPr lang="en-US" sz="2400" dirty="0" smtClean="0"/>
              <a:t>within separate domains over the western and eastern U.S. </a:t>
            </a:r>
          </a:p>
          <a:p>
            <a:pPr marL="457200" indent="-457200">
              <a:buFont typeface="Arial"/>
              <a:buChar char="•"/>
            </a:pPr>
            <a:endParaRPr lang="en-US" sz="1600" dirty="0"/>
          </a:p>
          <a:p>
            <a:endParaRPr lang="en-US" sz="16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599" y="3989536"/>
            <a:ext cx="4455980" cy="2485726"/>
          </a:xfrm>
          <a:prstGeom prst="rect">
            <a:avLst/>
          </a:prstGeom>
        </p:spPr>
      </p:pic>
      <p:sp>
        <p:nvSpPr>
          <p:cNvPr id="8" name="Rectangle 7"/>
          <p:cNvSpPr/>
          <p:nvPr/>
        </p:nvSpPr>
        <p:spPr>
          <a:xfrm>
            <a:off x="4792293" y="4495801"/>
            <a:ext cx="1208458" cy="12446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04993" y="5429191"/>
            <a:ext cx="1062407" cy="276999"/>
          </a:xfrm>
          <a:prstGeom prst="rect">
            <a:avLst/>
          </a:prstGeom>
          <a:solidFill>
            <a:srgbClr val="FFFFFF"/>
          </a:solidFill>
          <a:ln w="38100" cmpd="sng">
            <a:solidFill>
              <a:schemeClr val="tx1"/>
            </a:solidFill>
          </a:ln>
        </p:spPr>
        <p:txBody>
          <a:bodyPr wrap="square" rtlCol="0">
            <a:spAutoFit/>
          </a:bodyPr>
          <a:lstStyle/>
          <a:p>
            <a:r>
              <a:rPr lang="en-US" sz="1200" b="1" dirty="0" smtClean="0"/>
              <a:t>Western U.S.</a:t>
            </a:r>
            <a:endParaRPr lang="en-US" sz="1200" b="1" dirty="0"/>
          </a:p>
        </p:txBody>
      </p:sp>
      <p:sp>
        <p:nvSpPr>
          <p:cNvPr id="10" name="Rectangle 9"/>
          <p:cNvSpPr/>
          <p:nvPr/>
        </p:nvSpPr>
        <p:spPr>
          <a:xfrm>
            <a:off x="5988051" y="4495801"/>
            <a:ext cx="2046369" cy="12446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933913" y="5429191"/>
            <a:ext cx="1062407" cy="276999"/>
          </a:xfrm>
          <a:prstGeom prst="rect">
            <a:avLst/>
          </a:prstGeom>
          <a:solidFill>
            <a:srgbClr val="FFFFFF"/>
          </a:solidFill>
          <a:ln w="38100" cmpd="sng">
            <a:solidFill>
              <a:schemeClr val="tx1"/>
            </a:solidFill>
          </a:ln>
        </p:spPr>
        <p:txBody>
          <a:bodyPr wrap="square" rtlCol="0">
            <a:spAutoFit/>
          </a:bodyPr>
          <a:lstStyle/>
          <a:p>
            <a:pPr algn="r"/>
            <a:r>
              <a:rPr lang="en-US" sz="1200" b="1" dirty="0" smtClean="0"/>
              <a:t>Eastern U.S.</a:t>
            </a:r>
            <a:endParaRPr lang="en-US" sz="1200" b="1" dirty="0"/>
          </a:p>
        </p:txBody>
      </p:sp>
      <p:sp>
        <p:nvSpPr>
          <p:cNvPr id="12" name="TextBox 11"/>
          <p:cNvSpPr txBox="1"/>
          <p:nvPr/>
        </p:nvSpPr>
        <p:spPr>
          <a:xfrm>
            <a:off x="215900" y="3911600"/>
            <a:ext cx="3924300" cy="2677656"/>
          </a:xfrm>
          <a:prstGeom prst="rect">
            <a:avLst/>
          </a:prstGeom>
          <a:noFill/>
        </p:spPr>
        <p:txBody>
          <a:bodyPr wrap="square" rtlCol="0">
            <a:spAutoFit/>
          </a:bodyPr>
          <a:lstStyle/>
          <a:p>
            <a:pPr marL="457200" indent="-457200">
              <a:buFont typeface="Arial"/>
              <a:buChar char="•"/>
            </a:pPr>
            <a:r>
              <a:rPr lang="en-US" sz="2400" dirty="0" smtClean="0"/>
              <a:t>Identified times </a:t>
            </a:r>
            <a:r>
              <a:rPr lang="en-US" sz="2400" dirty="0"/>
              <a:t>that </a:t>
            </a:r>
            <a:r>
              <a:rPr lang="en-US" sz="2400" dirty="0" smtClean="0"/>
              <a:t>ranked </a:t>
            </a:r>
            <a:r>
              <a:rPr lang="en-US" sz="2400" dirty="0"/>
              <a:t>in the </a:t>
            </a:r>
            <a:r>
              <a:rPr lang="en-US" sz="2400" b="1" dirty="0"/>
              <a:t>top 5%</a:t>
            </a:r>
            <a:r>
              <a:rPr lang="en-US" sz="2400" dirty="0"/>
              <a:t> in terms of the number of grid points </a:t>
            </a:r>
            <a:r>
              <a:rPr lang="en-US" sz="2400" dirty="0" smtClean="0"/>
              <a:t>&lt; </a:t>
            </a:r>
            <a:r>
              <a:rPr lang="en-US" sz="2400" b="1" dirty="0" smtClean="0"/>
              <a:t>1st </a:t>
            </a:r>
            <a:r>
              <a:rPr lang="en-US" sz="2400" b="1" dirty="0"/>
              <a:t>percentile</a:t>
            </a:r>
            <a:r>
              <a:rPr lang="en-US" sz="2400" dirty="0"/>
              <a:t> </a:t>
            </a:r>
            <a:r>
              <a:rPr lang="en-US" sz="2400" dirty="0" smtClean="0"/>
              <a:t>as </a:t>
            </a:r>
            <a:r>
              <a:rPr lang="en-US" sz="2400" b="1" dirty="0">
                <a:solidFill>
                  <a:srgbClr val="0000FF"/>
                </a:solidFill>
              </a:rPr>
              <a:t>extreme </a:t>
            </a:r>
            <a:r>
              <a:rPr lang="en-US" sz="2400" b="1" dirty="0" smtClean="0">
                <a:solidFill>
                  <a:srgbClr val="0000FF"/>
                </a:solidFill>
              </a:rPr>
              <a:t>cold events </a:t>
            </a:r>
            <a:r>
              <a:rPr lang="en-US" sz="2400" dirty="0" smtClean="0"/>
              <a:t>within each domain.</a:t>
            </a:r>
            <a:endParaRPr lang="en-US" sz="2400" dirty="0">
              <a:solidFill>
                <a:srgbClr val="0000FF"/>
              </a:solidFill>
            </a:endParaRPr>
          </a:p>
        </p:txBody>
      </p:sp>
    </p:spTree>
    <p:extLst>
      <p:ext uri="{BB962C8B-B14F-4D97-AF65-F5344CB8AC3E}">
        <p14:creationId xmlns:p14="http://schemas.microsoft.com/office/powerpoint/2010/main" val="103740364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9" name="Oval 8"/>
          <p:cNvSpPr/>
          <p:nvPr/>
        </p:nvSpPr>
        <p:spPr>
          <a:xfrm rot="15716148">
            <a:off x="5725399"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87290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9" name="Oval 8"/>
          <p:cNvSpPr/>
          <p:nvPr/>
        </p:nvSpPr>
        <p:spPr>
          <a:xfrm rot="15716148">
            <a:off x="5732288"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77938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020" y="2703114"/>
            <a:ext cx="8229600" cy="1143000"/>
          </a:xfrm>
        </p:spPr>
        <p:txBody>
          <a:bodyPr>
            <a:normAutofit fontScale="90000"/>
          </a:bodyPr>
          <a:lstStyle/>
          <a:p>
            <a:r>
              <a:rPr lang="en-US" sz="6000" b="1" dirty="0" smtClean="0">
                <a:solidFill>
                  <a:srgbClr val="FF0000"/>
                </a:solidFill>
              </a:rPr>
              <a:t>Predictability by Jet Regime</a:t>
            </a:r>
            <a:endParaRPr lang="en-US" sz="6000" b="1" dirty="0">
              <a:solidFill>
                <a:srgbClr val="FF0000"/>
              </a:solidFill>
            </a:endParaRPr>
          </a:p>
        </p:txBody>
      </p:sp>
    </p:spTree>
    <p:extLst>
      <p:ext uri="{BB962C8B-B14F-4D97-AF65-F5344CB8AC3E}">
        <p14:creationId xmlns:p14="http://schemas.microsoft.com/office/powerpoint/2010/main" val="403590494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1777"/>
            <a:ext cx="8942690" cy="11572892"/>
          </a:xfrm>
          <a:prstGeom prst="rect">
            <a:avLst/>
          </a:prstGeom>
        </p:spPr>
      </p:pic>
      <p:sp>
        <p:nvSpPr>
          <p:cNvPr id="5" name="TextBox 4"/>
          <p:cNvSpPr txBox="1"/>
          <p:nvPr/>
        </p:nvSpPr>
        <p:spPr>
          <a:xfrm>
            <a:off x="589196" y="157128"/>
            <a:ext cx="7882138" cy="830997"/>
          </a:xfrm>
          <a:prstGeom prst="rect">
            <a:avLst/>
          </a:prstGeom>
          <a:noFill/>
        </p:spPr>
        <p:txBody>
          <a:bodyPr wrap="square" rtlCol="0">
            <a:spAutoFit/>
          </a:bodyPr>
          <a:lstStyle/>
          <a:p>
            <a:pPr algn="ctr"/>
            <a:r>
              <a:rPr lang="en-US" sz="2400" dirty="0" smtClean="0"/>
              <a:t>Forecasts binned based on where the North Pacific Jet is in the phase diagram when the forecasts were initialized.</a:t>
            </a:r>
            <a:endParaRPr lang="en-US" sz="2400" dirty="0"/>
          </a:p>
        </p:txBody>
      </p:sp>
    </p:spTree>
    <p:extLst>
      <p:ext uri="{BB962C8B-B14F-4D97-AF65-F5344CB8AC3E}">
        <p14:creationId xmlns:p14="http://schemas.microsoft.com/office/powerpoint/2010/main" val="46196748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41" y="1690866"/>
            <a:ext cx="7037792" cy="5257965"/>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Predictability of Extreme Temperature Events</a:t>
            </a:r>
            <a:endParaRPr lang="en-US" sz="3600" b="1" dirty="0"/>
          </a:p>
        </p:txBody>
      </p:sp>
      <p:sp>
        <p:nvSpPr>
          <p:cNvPr id="3" name="TextBox 2"/>
          <p:cNvSpPr txBox="1"/>
          <p:nvPr/>
        </p:nvSpPr>
        <p:spPr>
          <a:xfrm>
            <a:off x="6317037" y="3387185"/>
            <a:ext cx="2905626" cy="923330"/>
          </a:xfrm>
          <a:prstGeom prst="rect">
            <a:avLst/>
          </a:prstGeom>
          <a:noFill/>
        </p:spPr>
        <p:txBody>
          <a:bodyPr wrap="square" rtlCol="0">
            <a:spAutoFit/>
          </a:bodyPr>
          <a:lstStyle/>
          <a:p>
            <a:r>
              <a:rPr lang="en-US" dirty="0" smtClean="0"/>
              <a:t>Higher frequency of forecasts with below-normal RMSE (i.e., good forecasts)</a:t>
            </a:r>
            <a:endParaRPr lang="en-US" dirty="0"/>
          </a:p>
        </p:txBody>
      </p:sp>
      <p:sp>
        <p:nvSpPr>
          <p:cNvPr id="7" name="TextBox 6"/>
          <p:cNvSpPr txBox="1"/>
          <p:nvPr/>
        </p:nvSpPr>
        <p:spPr>
          <a:xfrm>
            <a:off x="6317037" y="5390312"/>
            <a:ext cx="2905626" cy="923330"/>
          </a:xfrm>
          <a:prstGeom prst="rect">
            <a:avLst/>
          </a:prstGeom>
          <a:noFill/>
        </p:spPr>
        <p:txBody>
          <a:bodyPr wrap="square" rtlCol="0">
            <a:spAutoFit/>
          </a:bodyPr>
          <a:lstStyle/>
          <a:p>
            <a:r>
              <a:rPr lang="en-US" dirty="0" smtClean="0"/>
              <a:t>Higher frequency of forecasts with above-normal RMSE(i.e., bad forecasts)</a:t>
            </a:r>
            <a:endParaRPr lang="en-US" dirty="0"/>
          </a:p>
        </p:txBody>
      </p:sp>
      <p:sp>
        <p:nvSpPr>
          <p:cNvPr id="8" name="TextBox 7"/>
          <p:cNvSpPr txBox="1"/>
          <p:nvPr/>
        </p:nvSpPr>
        <p:spPr>
          <a:xfrm>
            <a:off x="280737" y="913070"/>
            <a:ext cx="8747626" cy="830997"/>
          </a:xfrm>
          <a:prstGeom prst="rect">
            <a:avLst/>
          </a:prstGeom>
          <a:noFill/>
        </p:spPr>
        <p:txBody>
          <a:bodyPr wrap="square" rtlCol="0">
            <a:spAutoFit/>
          </a:bodyPr>
          <a:lstStyle/>
          <a:p>
            <a:pPr algn="ctr"/>
            <a:r>
              <a:rPr lang="en-US" sz="2400" b="1" dirty="0" smtClean="0"/>
              <a:t>Percent Difference in the Frequency of Forecasts with Below- and Above-Normal RMSE Initialized during the same NPJ Regime</a:t>
            </a:r>
            <a:endParaRPr lang="en-US" sz="2400" b="1" dirty="0"/>
          </a:p>
        </p:txBody>
      </p:sp>
      <p:sp>
        <p:nvSpPr>
          <p:cNvPr id="2" name="Rectangle 1"/>
          <p:cNvSpPr/>
          <p:nvPr/>
        </p:nvSpPr>
        <p:spPr>
          <a:xfrm>
            <a:off x="-426511" y="1744067"/>
            <a:ext cx="7269260" cy="309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Brace 12"/>
          <p:cNvSpPr/>
          <p:nvPr/>
        </p:nvSpPr>
        <p:spPr>
          <a:xfrm>
            <a:off x="6024782" y="2169646"/>
            <a:ext cx="287708" cy="335841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ight Brace 13"/>
          <p:cNvSpPr/>
          <p:nvPr/>
        </p:nvSpPr>
        <p:spPr>
          <a:xfrm>
            <a:off x="6024782" y="5528065"/>
            <a:ext cx="279162" cy="65950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8208449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41" y="1690866"/>
            <a:ext cx="7037792" cy="5257965"/>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Predictability of Extreme Temperature Events</a:t>
            </a:r>
            <a:endParaRPr lang="en-US" sz="3600" b="1" dirty="0"/>
          </a:p>
        </p:txBody>
      </p:sp>
      <p:sp>
        <p:nvSpPr>
          <p:cNvPr id="3" name="TextBox 2"/>
          <p:cNvSpPr txBox="1"/>
          <p:nvPr/>
        </p:nvSpPr>
        <p:spPr>
          <a:xfrm>
            <a:off x="6317037" y="3387185"/>
            <a:ext cx="2905626" cy="923330"/>
          </a:xfrm>
          <a:prstGeom prst="rect">
            <a:avLst/>
          </a:prstGeom>
          <a:noFill/>
        </p:spPr>
        <p:txBody>
          <a:bodyPr wrap="square" rtlCol="0">
            <a:spAutoFit/>
          </a:bodyPr>
          <a:lstStyle/>
          <a:p>
            <a:r>
              <a:rPr lang="en-US" dirty="0" smtClean="0"/>
              <a:t>Higher frequency of forecasts with below-normal RMSE (i.e., good forecasts)</a:t>
            </a:r>
            <a:endParaRPr lang="en-US" dirty="0"/>
          </a:p>
        </p:txBody>
      </p:sp>
      <p:sp>
        <p:nvSpPr>
          <p:cNvPr id="7" name="TextBox 6"/>
          <p:cNvSpPr txBox="1"/>
          <p:nvPr/>
        </p:nvSpPr>
        <p:spPr>
          <a:xfrm>
            <a:off x="6317037" y="5390312"/>
            <a:ext cx="2905626" cy="923330"/>
          </a:xfrm>
          <a:prstGeom prst="rect">
            <a:avLst/>
          </a:prstGeom>
          <a:noFill/>
        </p:spPr>
        <p:txBody>
          <a:bodyPr wrap="square" rtlCol="0">
            <a:spAutoFit/>
          </a:bodyPr>
          <a:lstStyle/>
          <a:p>
            <a:r>
              <a:rPr lang="en-US" dirty="0" smtClean="0"/>
              <a:t>Higher frequency of forecasts with above-normal RMSE(i.e., bad forecasts)</a:t>
            </a:r>
            <a:endParaRPr lang="en-US" dirty="0"/>
          </a:p>
        </p:txBody>
      </p:sp>
      <p:sp>
        <p:nvSpPr>
          <p:cNvPr id="2" name="Rectangle 1"/>
          <p:cNvSpPr/>
          <p:nvPr/>
        </p:nvSpPr>
        <p:spPr>
          <a:xfrm>
            <a:off x="-426511" y="1744067"/>
            <a:ext cx="7269260" cy="309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Brace 12"/>
          <p:cNvSpPr/>
          <p:nvPr/>
        </p:nvSpPr>
        <p:spPr>
          <a:xfrm>
            <a:off x="6024782" y="2169646"/>
            <a:ext cx="287708" cy="335841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ight Brace 13"/>
          <p:cNvSpPr/>
          <p:nvPr/>
        </p:nvSpPr>
        <p:spPr>
          <a:xfrm>
            <a:off x="6024782" y="5528065"/>
            <a:ext cx="279162" cy="65950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4072001" y="2182346"/>
            <a:ext cx="1846149" cy="213468"/>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72001" y="2753846"/>
            <a:ext cx="1846149" cy="213468"/>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80737" y="913070"/>
            <a:ext cx="8747626" cy="830997"/>
          </a:xfrm>
          <a:prstGeom prst="rect">
            <a:avLst/>
          </a:prstGeom>
          <a:noFill/>
        </p:spPr>
        <p:txBody>
          <a:bodyPr wrap="square" rtlCol="0">
            <a:spAutoFit/>
          </a:bodyPr>
          <a:lstStyle/>
          <a:p>
            <a:pPr algn="ctr"/>
            <a:r>
              <a:rPr lang="en-US" sz="2400" b="1" dirty="0" smtClean="0"/>
              <a:t>Percent Difference in the Frequency of Forecasts with Below- and Above-Normal RMSE Initialized during the same NPJ Regime</a:t>
            </a:r>
            <a:endParaRPr lang="en-US" sz="2400" b="1" dirty="0"/>
          </a:p>
        </p:txBody>
      </p:sp>
    </p:spTree>
    <p:extLst>
      <p:ext uri="{BB962C8B-B14F-4D97-AF65-F5344CB8AC3E}">
        <p14:creationId xmlns:p14="http://schemas.microsoft.com/office/powerpoint/2010/main" val="409009517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sz="6000" b="1" dirty="0" smtClean="0">
                <a:solidFill>
                  <a:srgbClr val="FF0000"/>
                </a:solidFill>
              </a:rPr>
              <a:t>NPJ Phase Diagram</a:t>
            </a:r>
            <a:endParaRPr lang="en-US" sz="6000" b="1" dirty="0">
              <a:solidFill>
                <a:srgbClr val="FF0000"/>
              </a:solidFill>
            </a:endParaRPr>
          </a:p>
        </p:txBody>
      </p:sp>
    </p:spTree>
    <p:extLst>
      <p:ext uri="{BB962C8B-B14F-4D97-AF65-F5344CB8AC3E}">
        <p14:creationId xmlns:p14="http://schemas.microsoft.com/office/powerpoint/2010/main" val="277150472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1053" y="1212410"/>
            <a:ext cx="8328526" cy="4093428"/>
          </a:xfrm>
          <a:prstGeom prst="rect">
            <a:avLst/>
          </a:prstGeom>
          <a:noFill/>
        </p:spPr>
        <p:txBody>
          <a:bodyPr wrap="square" rtlCol="0">
            <a:spAutoFit/>
          </a:bodyPr>
          <a:lstStyle/>
          <a:p>
            <a:pPr marL="285750" indent="-285750">
              <a:buFont typeface="Arial"/>
              <a:buChar char="•"/>
            </a:pPr>
            <a:r>
              <a:rPr lang="en-US" sz="2800" b="1" dirty="0" smtClean="0"/>
              <a:t>Forecast Error</a:t>
            </a:r>
          </a:p>
          <a:p>
            <a:pPr marL="742950" lvl="1" indent="-285750">
              <a:buFont typeface="Arial"/>
              <a:buChar char="•"/>
            </a:pPr>
            <a:r>
              <a:rPr lang="en-US" sz="2400" dirty="0"/>
              <a:t>Distance between GFS deterministic forecast and the analysis at each forecast </a:t>
            </a:r>
            <a:r>
              <a:rPr lang="en-US" sz="2400" dirty="0" smtClean="0"/>
              <a:t>hour</a:t>
            </a:r>
          </a:p>
          <a:p>
            <a:pPr marL="742950" lvl="1" indent="-285750">
              <a:buFont typeface="Arial"/>
              <a:buChar char="•"/>
            </a:pPr>
            <a:r>
              <a:rPr lang="en-US" sz="2400" dirty="0"/>
              <a:t>Distance between the GEFS ensemble mean forecast and the analysis at each forecast </a:t>
            </a:r>
            <a:r>
              <a:rPr lang="en-US" sz="2400" dirty="0" smtClean="0"/>
              <a:t>hour</a:t>
            </a:r>
          </a:p>
          <a:p>
            <a:pPr marL="742950" lvl="1" indent="-285750">
              <a:buFont typeface="Arial"/>
              <a:buChar char="•"/>
            </a:pPr>
            <a:r>
              <a:rPr lang="en-US" sz="2400" dirty="0" smtClean="0"/>
              <a:t>Average distance between ensemble members and the analysis at each forecast hour</a:t>
            </a:r>
          </a:p>
          <a:p>
            <a:pPr lvl="1"/>
            <a:endParaRPr lang="en-US" sz="1200" dirty="0" smtClean="0"/>
          </a:p>
          <a:p>
            <a:pPr marL="285750" indent="-285750">
              <a:buFont typeface="Arial"/>
              <a:buChar char="•"/>
            </a:pPr>
            <a:r>
              <a:rPr lang="en-US" sz="2800" b="1" dirty="0" smtClean="0"/>
              <a:t>Probability of Detection</a:t>
            </a:r>
          </a:p>
          <a:p>
            <a:pPr marL="742950" lvl="1" indent="-285750">
              <a:buFont typeface="Arial"/>
              <a:buChar char="•"/>
            </a:pPr>
            <a:r>
              <a:rPr lang="en-US" sz="2400" dirty="0" smtClean="0"/>
              <a:t>Did the analysis fall within the ensemble envelope at each forecast hour?</a:t>
            </a:r>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4694" y="96052"/>
            <a:ext cx="8622632" cy="646331"/>
          </a:xfrm>
          <a:prstGeom prst="rect">
            <a:avLst/>
          </a:prstGeom>
          <a:noFill/>
        </p:spPr>
        <p:txBody>
          <a:bodyPr wrap="square" rtlCol="0">
            <a:spAutoFit/>
          </a:bodyPr>
          <a:lstStyle/>
          <a:p>
            <a:r>
              <a:rPr lang="en-US" sz="3600" b="1" dirty="0" smtClean="0"/>
              <a:t>Candidate Verification Metrics</a:t>
            </a:r>
            <a:endParaRPr lang="en-US" sz="3600" b="1" dirty="0"/>
          </a:p>
        </p:txBody>
      </p:sp>
    </p:spTree>
    <p:extLst>
      <p:ext uri="{BB962C8B-B14F-4D97-AF65-F5344CB8AC3E}">
        <p14:creationId xmlns:p14="http://schemas.microsoft.com/office/powerpoint/2010/main" val="242472109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1053" y="1033525"/>
            <a:ext cx="4200818" cy="5570755"/>
          </a:xfrm>
          <a:prstGeom prst="rect">
            <a:avLst/>
          </a:prstGeom>
          <a:noFill/>
        </p:spPr>
        <p:txBody>
          <a:bodyPr wrap="square" rtlCol="0">
            <a:spAutoFit/>
          </a:bodyPr>
          <a:lstStyle/>
          <a:p>
            <a:pPr marL="285750" indent="-285750">
              <a:buFont typeface="Arial"/>
              <a:buChar char="•"/>
            </a:pPr>
            <a:r>
              <a:rPr lang="en-US" sz="2800" b="1" dirty="0" smtClean="0"/>
              <a:t>Reliability Diagram</a:t>
            </a:r>
            <a:endParaRPr lang="en-US" sz="2400" dirty="0"/>
          </a:p>
          <a:p>
            <a:pPr marL="742950" lvl="1" indent="-285750">
              <a:buFont typeface="Arial"/>
              <a:buChar char="•"/>
            </a:pPr>
            <a:r>
              <a:rPr lang="en-US" sz="2400" dirty="0" smtClean="0"/>
              <a:t>A reliability diagram is used to evaluate the performance of GEFS ensemble forecasts with respect to the NPJ Phase Diagram.</a:t>
            </a:r>
          </a:p>
          <a:p>
            <a:pPr marL="742950" lvl="1" indent="-285750">
              <a:buFont typeface="Arial"/>
              <a:buChar char="•"/>
            </a:pPr>
            <a:endParaRPr lang="en-US" sz="1200" dirty="0" smtClean="0"/>
          </a:p>
          <a:p>
            <a:pPr marL="285750" indent="-285750">
              <a:buFont typeface="Arial"/>
              <a:buChar char="•"/>
            </a:pPr>
            <a:r>
              <a:rPr lang="en-US" sz="2800" b="1" dirty="0" smtClean="0"/>
              <a:t>ROC</a:t>
            </a:r>
          </a:p>
          <a:p>
            <a:pPr marL="742950" lvl="1" indent="-285750">
              <a:buFont typeface="Arial"/>
              <a:buChar char="•"/>
            </a:pPr>
            <a:r>
              <a:rPr lang="en-US" sz="2400" dirty="0" smtClean="0"/>
              <a:t>Could a ROC be an alternative metric to evaluate the performance of GEFS ensemble forecasts with respect to the NPJ Phase Diagram?</a:t>
            </a:r>
          </a:p>
        </p:txBody>
      </p:sp>
      <p:grpSp>
        <p:nvGrpSpPr>
          <p:cNvPr id="2" name="Group 1"/>
          <p:cNvGrpSpPr/>
          <p:nvPr/>
        </p:nvGrpSpPr>
        <p:grpSpPr>
          <a:xfrm>
            <a:off x="5036305" y="1372025"/>
            <a:ext cx="3154776" cy="2551529"/>
            <a:chOff x="806451" y="4258446"/>
            <a:chExt cx="3154776" cy="2551529"/>
          </a:xfrm>
        </p:grpSpPr>
        <p:cxnSp>
          <p:nvCxnSpPr>
            <p:cNvPr id="6" name="Straight Connector 5"/>
            <p:cNvCxnSpPr/>
            <p:nvPr/>
          </p:nvCxnSpPr>
          <p:spPr>
            <a:xfrm>
              <a:off x="1327182"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1312911"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228468" y="5218074"/>
              <a:ext cx="1716647" cy="369332"/>
            </a:xfrm>
            <a:prstGeom prst="rect">
              <a:avLst/>
            </a:prstGeom>
            <a:noFill/>
          </p:spPr>
          <p:txBody>
            <a:bodyPr wrap="square" rtlCol="0">
              <a:spAutoFit/>
            </a:bodyPr>
            <a:lstStyle/>
            <a:p>
              <a:pPr algn="ctr"/>
              <a:r>
                <a:rPr lang="en-US" dirty="0" smtClean="0"/>
                <a:t>% occurrence</a:t>
              </a:r>
              <a:endParaRPr lang="en-US" dirty="0"/>
            </a:p>
          </p:txBody>
        </p:sp>
        <p:sp>
          <p:nvSpPr>
            <p:cNvPr id="12" name="TextBox 11"/>
            <p:cNvSpPr txBox="1"/>
            <p:nvPr/>
          </p:nvSpPr>
          <p:spPr>
            <a:xfrm>
              <a:off x="1593882" y="6440643"/>
              <a:ext cx="1716647" cy="369332"/>
            </a:xfrm>
            <a:prstGeom prst="rect">
              <a:avLst/>
            </a:prstGeom>
            <a:noFill/>
          </p:spPr>
          <p:txBody>
            <a:bodyPr wrap="square" rtlCol="0">
              <a:spAutoFit/>
            </a:bodyPr>
            <a:lstStyle/>
            <a:p>
              <a:pPr algn="ctr"/>
              <a:r>
                <a:rPr lang="en-US" dirty="0" smtClean="0"/>
                <a:t>% forecasted</a:t>
              </a:r>
              <a:endParaRPr lang="en-US" dirty="0"/>
            </a:p>
          </p:txBody>
        </p:sp>
        <p:cxnSp>
          <p:nvCxnSpPr>
            <p:cNvPr id="16" name="Straight Connector 15"/>
            <p:cNvCxnSpPr/>
            <p:nvPr/>
          </p:nvCxnSpPr>
          <p:spPr>
            <a:xfrm flipV="1">
              <a:off x="1312911"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87450"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06451" y="4258446"/>
              <a:ext cx="463550" cy="276999"/>
            </a:xfrm>
            <a:prstGeom prst="rect">
              <a:avLst/>
            </a:prstGeom>
            <a:noFill/>
          </p:spPr>
          <p:txBody>
            <a:bodyPr wrap="square" rtlCol="0">
              <a:spAutoFit/>
            </a:bodyPr>
            <a:lstStyle/>
            <a:p>
              <a:r>
                <a:rPr lang="en-US" sz="1200" dirty="0" smtClean="0"/>
                <a:t>100</a:t>
              </a:r>
              <a:endParaRPr lang="en-US" sz="1200" dirty="0"/>
            </a:p>
          </p:txBody>
        </p:sp>
        <p:sp>
          <p:nvSpPr>
            <p:cNvPr id="21" name="TextBox 20"/>
            <p:cNvSpPr txBox="1"/>
            <p:nvPr/>
          </p:nvSpPr>
          <p:spPr>
            <a:xfrm>
              <a:off x="1078386" y="6265244"/>
              <a:ext cx="285325" cy="276999"/>
            </a:xfrm>
            <a:prstGeom prst="rect">
              <a:avLst/>
            </a:prstGeom>
            <a:noFill/>
          </p:spPr>
          <p:txBody>
            <a:bodyPr wrap="square" rtlCol="0">
              <a:spAutoFit/>
            </a:bodyPr>
            <a:lstStyle/>
            <a:p>
              <a:r>
                <a:rPr lang="en-US" sz="1200" dirty="0"/>
                <a:t>0</a:t>
              </a:r>
            </a:p>
          </p:txBody>
        </p:sp>
        <p:sp>
          <p:nvSpPr>
            <p:cNvPr id="22" name="TextBox 21"/>
            <p:cNvSpPr txBox="1"/>
            <p:nvPr/>
          </p:nvSpPr>
          <p:spPr>
            <a:xfrm>
              <a:off x="3497677" y="6479943"/>
              <a:ext cx="463550" cy="276999"/>
            </a:xfrm>
            <a:prstGeom prst="rect">
              <a:avLst/>
            </a:prstGeom>
            <a:noFill/>
          </p:spPr>
          <p:txBody>
            <a:bodyPr wrap="square" rtlCol="0">
              <a:spAutoFit/>
            </a:bodyPr>
            <a:lstStyle/>
            <a:p>
              <a:r>
                <a:rPr lang="en-US" sz="1200" dirty="0" smtClean="0"/>
                <a:t>100</a:t>
              </a:r>
              <a:endParaRPr lang="en-US" sz="1200" dirty="0"/>
            </a:p>
          </p:txBody>
        </p:sp>
        <p:cxnSp>
          <p:nvCxnSpPr>
            <p:cNvPr id="23" name="Straight Connector 22"/>
            <p:cNvCxnSpPr/>
            <p:nvPr/>
          </p:nvCxnSpPr>
          <p:spPr>
            <a:xfrm>
              <a:off x="3710402"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Freeform 30"/>
            <p:cNvSpPr/>
            <p:nvPr/>
          </p:nvSpPr>
          <p:spPr>
            <a:xfrm>
              <a:off x="1327150" y="4324350"/>
              <a:ext cx="2432050" cy="2076450"/>
            </a:xfrm>
            <a:custGeom>
              <a:avLst/>
              <a:gdLst>
                <a:gd name="connsiteX0" fmla="*/ 0 w 2432050"/>
                <a:gd name="connsiteY0" fmla="*/ 2076450 h 2076450"/>
                <a:gd name="connsiteX1" fmla="*/ 228600 w 2432050"/>
                <a:gd name="connsiteY1" fmla="*/ 1758950 h 2076450"/>
                <a:gd name="connsiteX2" fmla="*/ 692150 w 2432050"/>
                <a:gd name="connsiteY2" fmla="*/ 1422400 h 2076450"/>
                <a:gd name="connsiteX3" fmla="*/ 1187450 w 2432050"/>
                <a:gd name="connsiteY3" fmla="*/ 1174750 h 2076450"/>
                <a:gd name="connsiteX4" fmla="*/ 1644650 w 2432050"/>
                <a:gd name="connsiteY4" fmla="*/ 895350 h 2076450"/>
                <a:gd name="connsiteX5" fmla="*/ 1981200 w 2432050"/>
                <a:gd name="connsiteY5" fmla="*/ 584200 h 2076450"/>
                <a:gd name="connsiteX6" fmla="*/ 2159000 w 2432050"/>
                <a:gd name="connsiteY6" fmla="*/ 273050 h 2076450"/>
                <a:gd name="connsiteX7" fmla="*/ 2432050 w 2432050"/>
                <a:gd name="connsiteY7"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2050" h="2076450">
                  <a:moveTo>
                    <a:pt x="0" y="2076450"/>
                  </a:moveTo>
                  <a:cubicBezTo>
                    <a:pt x="56621" y="1972204"/>
                    <a:pt x="113242" y="1867958"/>
                    <a:pt x="228600" y="1758950"/>
                  </a:cubicBezTo>
                  <a:cubicBezTo>
                    <a:pt x="343958" y="1649942"/>
                    <a:pt x="532342" y="1519767"/>
                    <a:pt x="692150" y="1422400"/>
                  </a:cubicBezTo>
                  <a:cubicBezTo>
                    <a:pt x="851958" y="1325033"/>
                    <a:pt x="1028700" y="1262592"/>
                    <a:pt x="1187450" y="1174750"/>
                  </a:cubicBezTo>
                  <a:cubicBezTo>
                    <a:pt x="1346200" y="1086908"/>
                    <a:pt x="1512358" y="993775"/>
                    <a:pt x="1644650" y="895350"/>
                  </a:cubicBezTo>
                  <a:cubicBezTo>
                    <a:pt x="1776942" y="796925"/>
                    <a:pt x="1895475" y="687916"/>
                    <a:pt x="1981200" y="584200"/>
                  </a:cubicBezTo>
                  <a:cubicBezTo>
                    <a:pt x="2066925" y="480484"/>
                    <a:pt x="2083858" y="370417"/>
                    <a:pt x="2159000" y="273050"/>
                  </a:cubicBezTo>
                  <a:cubicBezTo>
                    <a:pt x="2234142" y="175683"/>
                    <a:pt x="2432050" y="0"/>
                    <a:pt x="2432050" y="0"/>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159238" y="4407024"/>
              <a:ext cx="1716647" cy="646331"/>
            </a:xfrm>
            <a:prstGeom prst="rect">
              <a:avLst/>
            </a:prstGeom>
            <a:noFill/>
          </p:spPr>
          <p:txBody>
            <a:bodyPr wrap="square" rtlCol="0">
              <a:spAutoFit/>
            </a:bodyPr>
            <a:lstStyle/>
            <a:p>
              <a:pPr algn="ctr"/>
              <a:r>
                <a:rPr lang="en-US" b="1" dirty="0" smtClean="0"/>
                <a:t>Reliability Diagram</a:t>
              </a:r>
              <a:endParaRPr lang="en-US" b="1" dirty="0"/>
            </a:p>
          </p:txBody>
        </p:sp>
      </p:grpSp>
      <p:grpSp>
        <p:nvGrpSpPr>
          <p:cNvPr id="8" name="Group 7"/>
          <p:cNvGrpSpPr/>
          <p:nvPr/>
        </p:nvGrpSpPr>
        <p:grpSpPr>
          <a:xfrm>
            <a:off x="5118235" y="4229549"/>
            <a:ext cx="3138231" cy="2511281"/>
            <a:chOff x="4863465" y="4264796"/>
            <a:chExt cx="3138231" cy="2511281"/>
          </a:xfrm>
        </p:grpSpPr>
        <p:cxnSp>
          <p:nvCxnSpPr>
            <p:cNvPr id="9" name="Straight Connector 8"/>
            <p:cNvCxnSpPr/>
            <p:nvPr/>
          </p:nvCxnSpPr>
          <p:spPr>
            <a:xfrm>
              <a:off x="5289880"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275609"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4189807" y="5218074"/>
              <a:ext cx="1716647" cy="369332"/>
            </a:xfrm>
            <a:prstGeom prst="rect">
              <a:avLst/>
            </a:prstGeom>
            <a:noFill/>
          </p:spPr>
          <p:txBody>
            <a:bodyPr wrap="square" rtlCol="0">
              <a:spAutoFit/>
            </a:bodyPr>
            <a:lstStyle/>
            <a:p>
              <a:pPr algn="ctr"/>
              <a:r>
                <a:rPr lang="en-US" dirty="0" smtClean="0"/>
                <a:t>POD</a:t>
              </a:r>
              <a:endParaRPr lang="en-US" dirty="0"/>
            </a:p>
          </p:txBody>
        </p:sp>
        <p:sp>
          <p:nvSpPr>
            <p:cNvPr id="14" name="TextBox 13"/>
            <p:cNvSpPr txBox="1"/>
            <p:nvPr/>
          </p:nvSpPr>
          <p:spPr>
            <a:xfrm>
              <a:off x="5670744" y="6406745"/>
              <a:ext cx="1716647" cy="369332"/>
            </a:xfrm>
            <a:prstGeom prst="rect">
              <a:avLst/>
            </a:prstGeom>
            <a:noFill/>
          </p:spPr>
          <p:txBody>
            <a:bodyPr wrap="square" rtlCol="0">
              <a:spAutoFit/>
            </a:bodyPr>
            <a:lstStyle/>
            <a:p>
              <a:pPr algn="ctr"/>
              <a:r>
                <a:rPr lang="en-US" dirty="0" smtClean="0"/>
                <a:t>FAR</a:t>
              </a:r>
              <a:endParaRPr lang="en-US" dirty="0"/>
            </a:p>
          </p:txBody>
        </p:sp>
        <p:cxnSp>
          <p:nvCxnSpPr>
            <p:cNvPr id="17" name="Straight Connector 16"/>
            <p:cNvCxnSpPr/>
            <p:nvPr/>
          </p:nvCxnSpPr>
          <p:spPr>
            <a:xfrm flipV="1">
              <a:off x="5289880"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45369"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935820" y="4264796"/>
              <a:ext cx="463550" cy="276999"/>
            </a:xfrm>
            <a:prstGeom prst="rect">
              <a:avLst/>
            </a:prstGeom>
            <a:noFill/>
          </p:spPr>
          <p:txBody>
            <a:bodyPr wrap="square" rtlCol="0">
              <a:spAutoFit/>
            </a:bodyPr>
            <a:lstStyle/>
            <a:p>
              <a:r>
                <a:rPr lang="en-US" sz="1200" dirty="0" smtClean="0"/>
                <a:t>1</a:t>
              </a:r>
              <a:endParaRPr lang="en-US" sz="1200" dirty="0"/>
            </a:p>
          </p:txBody>
        </p:sp>
        <p:sp>
          <p:nvSpPr>
            <p:cNvPr id="27" name="TextBox 26"/>
            <p:cNvSpPr txBox="1"/>
            <p:nvPr/>
          </p:nvSpPr>
          <p:spPr>
            <a:xfrm>
              <a:off x="5036305" y="6265244"/>
              <a:ext cx="285325" cy="276999"/>
            </a:xfrm>
            <a:prstGeom prst="rect">
              <a:avLst/>
            </a:prstGeom>
            <a:noFill/>
          </p:spPr>
          <p:txBody>
            <a:bodyPr wrap="square" rtlCol="0">
              <a:spAutoFit/>
            </a:bodyPr>
            <a:lstStyle/>
            <a:p>
              <a:r>
                <a:rPr lang="en-US" sz="1200" dirty="0"/>
                <a:t>0</a:t>
              </a:r>
            </a:p>
          </p:txBody>
        </p:sp>
        <p:sp>
          <p:nvSpPr>
            <p:cNvPr id="28" name="TextBox 27"/>
            <p:cNvSpPr txBox="1"/>
            <p:nvPr/>
          </p:nvSpPr>
          <p:spPr>
            <a:xfrm>
              <a:off x="7538146" y="6479943"/>
              <a:ext cx="463550" cy="276999"/>
            </a:xfrm>
            <a:prstGeom prst="rect">
              <a:avLst/>
            </a:prstGeom>
            <a:noFill/>
          </p:spPr>
          <p:txBody>
            <a:bodyPr wrap="square" rtlCol="0">
              <a:spAutoFit/>
            </a:bodyPr>
            <a:lstStyle/>
            <a:p>
              <a:r>
                <a:rPr lang="en-US" sz="1200" dirty="0" smtClean="0"/>
                <a:t>1</a:t>
              </a:r>
              <a:endParaRPr lang="en-US" sz="1200" dirty="0"/>
            </a:p>
          </p:txBody>
        </p:sp>
        <p:cxnSp>
          <p:nvCxnSpPr>
            <p:cNvPr id="29" name="Straight Connector 28"/>
            <p:cNvCxnSpPr/>
            <p:nvPr/>
          </p:nvCxnSpPr>
          <p:spPr>
            <a:xfrm>
              <a:off x="7668321"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5283200" y="4364403"/>
              <a:ext cx="2438400" cy="2049097"/>
            </a:xfrm>
            <a:custGeom>
              <a:avLst/>
              <a:gdLst>
                <a:gd name="connsiteX0" fmla="*/ 0 w 2438400"/>
                <a:gd name="connsiteY0" fmla="*/ 2049097 h 2049097"/>
                <a:gd name="connsiteX1" fmla="*/ 101600 w 2438400"/>
                <a:gd name="connsiteY1" fmla="*/ 1585547 h 2049097"/>
                <a:gd name="connsiteX2" fmla="*/ 393700 w 2438400"/>
                <a:gd name="connsiteY2" fmla="*/ 715597 h 2049097"/>
                <a:gd name="connsiteX3" fmla="*/ 1098550 w 2438400"/>
                <a:gd name="connsiteY3" fmla="*/ 175847 h 2049097"/>
                <a:gd name="connsiteX4" fmla="*/ 2012950 w 2438400"/>
                <a:gd name="connsiteY4" fmla="*/ 17097 h 2049097"/>
                <a:gd name="connsiteX5" fmla="*/ 2438400 w 2438400"/>
                <a:gd name="connsiteY5" fmla="*/ 4397 h 204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 h="2049097">
                  <a:moveTo>
                    <a:pt x="0" y="2049097"/>
                  </a:moveTo>
                  <a:cubicBezTo>
                    <a:pt x="17991" y="1928447"/>
                    <a:pt x="35983" y="1807797"/>
                    <a:pt x="101600" y="1585547"/>
                  </a:cubicBezTo>
                  <a:cubicBezTo>
                    <a:pt x="167217" y="1363297"/>
                    <a:pt x="227542" y="950547"/>
                    <a:pt x="393700" y="715597"/>
                  </a:cubicBezTo>
                  <a:cubicBezTo>
                    <a:pt x="559858" y="480647"/>
                    <a:pt x="828675" y="292264"/>
                    <a:pt x="1098550" y="175847"/>
                  </a:cubicBezTo>
                  <a:cubicBezTo>
                    <a:pt x="1368425" y="59430"/>
                    <a:pt x="1789642" y="45672"/>
                    <a:pt x="2012950" y="17097"/>
                  </a:cubicBezTo>
                  <a:cubicBezTo>
                    <a:pt x="2236258" y="-11478"/>
                    <a:pt x="2438400" y="4397"/>
                    <a:pt x="2438400" y="4397"/>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6142341" y="5820060"/>
              <a:ext cx="1716647" cy="369332"/>
            </a:xfrm>
            <a:prstGeom prst="rect">
              <a:avLst/>
            </a:prstGeom>
            <a:noFill/>
          </p:spPr>
          <p:txBody>
            <a:bodyPr wrap="square" rtlCol="0">
              <a:spAutoFit/>
            </a:bodyPr>
            <a:lstStyle/>
            <a:p>
              <a:pPr algn="ctr"/>
              <a:r>
                <a:rPr lang="en-US" b="1" dirty="0" smtClean="0"/>
                <a:t>ROC</a:t>
              </a:r>
              <a:endParaRPr lang="en-US" b="1" dirty="0"/>
            </a:p>
          </p:txBody>
        </p:sp>
      </p:grpSp>
      <p:cxnSp>
        <p:nvCxnSpPr>
          <p:cNvPr id="33" name="Straight Connector 3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64694" y="96052"/>
            <a:ext cx="8622632" cy="646331"/>
          </a:xfrm>
          <a:prstGeom prst="rect">
            <a:avLst/>
          </a:prstGeom>
          <a:noFill/>
        </p:spPr>
        <p:txBody>
          <a:bodyPr wrap="square" rtlCol="0">
            <a:spAutoFit/>
          </a:bodyPr>
          <a:lstStyle/>
          <a:p>
            <a:r>
              <a:rPr lang="en-US" sz="3600" b="1" dirty="0" smtClean="0"/>
              <a:t>Candidate Verification Metrics</a:t>
            </a:r>
            <a:endParaRPr lang="en-US" sz="3600" b="1" dirty="0"/>
          </a:p>
        </p:txBody>
      </p:sp>
    </p:spTree>
    <p:extLst>
      <p:ext uri="{BB962C8B-B14F-4D97-AF65-F5344CB8AC3E}">
        <p14:creationId xmlns:p14="http://schemas.microsoft.com/office/powerpoint/2010/main" val="286984902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9906201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1"/>
          </a:xfrm>
          <a:prstGeom prst="rect">
            <a:avLst/>
          </a:prstGeom>
        </p:spPr>
      </p:pic>
      <p:sp>
        <p:nvSpPr>
          <p:cNvPr id="10" name="Rectangle 9"/>
          <p:cNvSpPr/>
          <p:nvPr/>
        </p:nvSpPr>
        <p:spPr>
          <a:xfrm>
            <a:off x="242854" y="4345054"/>
            <a:ext cx="1681677" cy="2239150"/>
          </a:xfrm>
          <a:prstGeom prst="rect">
            <a:avLst/>
          </a:prstGeom>
          <a:solidFill>
            <a:srgbClr val="FFFFFF"/>
          </a:solid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999876" y="5789023"/>
            <a:ext cx="189163" cy="17563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26967" y="5336439"/>
            <a:ext cx="1134978" cy="1067288"/>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
        <p:nvSpPr>
          <p:cNvPr id="8" name="TextBox 7"/>
          <p:cNvSpPr txBox="1"/>
          <p:nvPr/>
        </p:nvSpPr>
        <p:spPr>
          <a:xfrm>
            <a:off x="256809" y="4359011"/>
            <a:ext cx="1681677" cy="923330"/>
          </a:xfrm>
          <a:prstGeom prst="rect">
            <a:avLst/>
          </a:prstGeom>
          <a:noFill/>
        </p:spPr>
        <p:txBody>
          <a:bodyPr wrap="square" rtlCol="0">
            <a:spAutoFit/>
          </a:bodyPr>
          <a:lstStyle/>
          <a:p>
            <a:pPr algn="ctr"/>
            <a:r>
              <a:rPr lang="en-US" dirty="0" smtClean="0"/>
              <a:t>~Min. Size of an Extreme Cold Event</a:t>
            </a:r>
            <a:endParaRPr lang="en-US" dirty="0"/>
          </a:p>
        </p:txBody>
      </p:sp>
      <p:sp>
        <p:nvSpPr>
          <p:cNvPr id="12" name="TextBox 11"/>
          <p:cNvSpPr txBox="1"/>
          <p:nvPr/>
        </p:nvSpPr>
        <p:spPr>
          <a:xfrm>
            <a:off x="228898" y="1265776"/>
            <a:ext cx="617561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225)</a:t>
            </a:r>
            <a:endParaRPr lang="en-US" dirty="0"/>
          </a:p>
        </p:txBody>
      </p:sp>
    </p:spTree>
    <p:extLst>
      <p:ext uri="{BB962C8B-B14F-4D97-AF65-F5344CB8AC3E}">
        <p14:creationId xmlns:p14="http://schemas.microsoft.com/office/powerpoint/2010/main" val="15046057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02959224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2605" y="1452878"/>
            <a:ext cx="8205528" cy="6155530"/>
          </a:xfrm>
          <a:prstGeom prst="rect">
            <a:avLst/>
          </a:prstGeom>
          <a:noFill/>
        </p:spPr>
        <p:txBody>
          <a:bodyPr wrap="square" rtlCol="0">
            <a:spAutoFit/>
          </a:bodyPr>
          <a:lstStyle/>
          <a:p>
            <a:pPr marL="457200" indent="-457200">
              <a:buFont typeface="+mj-lt"/>
              <a:buAutoNum type="arabicPeriod"/>
            </a:pPr>
            <a:r>
              <a:rPr lang="en-US" sz="2400" dirty="0" smtClean="0">
                <a:cs typeface="Arial" panose="020B0604020202020204" pitchFamily="34" charset="0"/>
              </a:rPr>
              <a:t>Characterizes the past evolution and present state of the upper-tropospheric flow pattern over the North Pacific.</a:t>
            </a:r>
          </a:p>
          <a:p>
            <a:endParaRPr lang="en-US" sz="1000" dirty="0" smtClean="0">
              <a:cs typeface="Arial" panose="020B0604020202020204" pitchFamily="34" charset="0"/>
            </a:endParaRPr>
          </a:p>
          <a:p>
            <a:endParaRPr lang="en-US" sz="1000" dirty="0" smtClean="0">
              <a:cs typeface="Arial" panose="020B0604020202020204" pitchFamily="34" charset="0"/>
            </a:endParaRPr>
          </a:p>
          <a:p>
            <a:pPr marL="914400" lvl="1" indent="-457200">
              <a:buFont typeface="Arial"/>
              <a:buChar char="•"/>
            </a:pPr>
            <a:r>
              <a:rPr lang="en-US" sz="2400" dirty="0" smtClean="0">
                <a:solidFill>
                  <a:srgbClr val="0000FF"/>
                </a:solidFill>
                <a:cs typeface="Arial" panose="020B0604020202020204" pitchFamily="34" charset="0"/>
              </a:rPr>
              <a:t>Captures regime transitions</a:t>
            </a:r>
          </a:p>
          <a:p>
            <a:pPr marL="914400" lvl="1" indent="-457200">
              <a:buFont typeface="Arial"/>
              <a:buChar char="•"/>
            </a:pPr>
            <a:r>
              <a:rPr lang="en-US" sz="2400" dirty="0" smtClean="0">
                <a:solidFill>
                  <a:srgbClr val="0000FF"/>
                </a:solidFill>
                <a:cs typeface="Arial" panose="020B0604020202020204" pitchFamily="34" charset="0"/>
              </a:rPr>
              <a:t>Identifies flow patterns conducive to the development  of EWEs</a:t>
            </a: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r>
              <a:rPr lang="en-US" sz="2400" dirty="0">
                <a:solidFill>
                  <a:srgbClr val="000000"/>
                </a:solidFill>
                <a:cs typeface="Arial" panose="020B0604020202020204" pitchFamily="34" charset="0"/>
              </a:rPr>
              <a:t>Characterizes the forecasted evolution of the upper-tropospheric flow pattern over the </a:t>
            </a:r>
            <a:r>
              <a:rPr lang="en-US" sz="2400" dirty="0" smtClean="0">
                <a:solidFill>
                  <a:srgbClr val="000000"/>
                </a:solidFill>
                <a:cs typeface="Arial" panose="020B0604020202020204" pitchFamily="34" charset="0"/>
              </a:rPr>
              <a:t>North </a:t>
            </a:r>
            <a:r>
              <a:rPr lang="en-US" sz="2400" dirty="0">
                <a:solidFill>
                  <a:srgbClr val="000000"/>
                </a:solidFill>
                <a:cs typeface="Arial" panose="020B0604020202020204" pitchFamily="34" charset="0"/>
              </a:rPr>
              <a:t>Pacific.</a:t>
            </a:r>
          </a:p>
          <a:p>
            <a:endParaRPr lang="en-US" sz="2400" dirty="0" smtClean="0">
              <a:solidFill>
                <a:srgbClr val="000000"/>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smtClean="0">
              <a:cs typeface="Arial" panose="020B0604020202020204" pitchFamily="34" charset="0"/>
            </a:endParaRPr>
          </a:p>
          <a:p>
            <a:endParaRPr lang="en-US" sz="1400" dirty="0">
              <a:cs typeface="Arial" panose="020B0604020202020204" pitchFamily="34" charset="0"/>
            </a:endParaRPr>
          </a:p>
          <a:p>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a:cs typeface="Arial" panose="020B0604020202020204" pitchFamily="34" charset="0"/>
            </a:endParaRPr>
          </a:p>
          <a:p>
            <a:pPr marL="457200" indent="-457200">
              <a:buFont typeface="+mj-lt"/>
              <a:buAutoNum type="arabicPeriod" startAt="5"/>
            </a:pPr>
            <a:endParaRPr lang="en-US" sz="2400" dirty="0">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46739585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4" name="Rectangle 3"/>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1" name="TextBox 1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52103820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4"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solidFill>
                  <a:srgbClr val="000000"/>
                </a:solidFill>
              </a:rPr>
              <a:t>0000 UTC 10 November 2014</a:t>
            </a:r>
            <a:endParaRPr lang="en-US" sz="2000" b="1" dirty="0">
              <a:solidFill>
                <a:srgbClr val="0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65434845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29105"/>
            <a:ext cx="8815053"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12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99338534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34912"/>
            <a:ext cx="8815053" cy="4413334"/>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14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5724768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8" y="934912"/>
            <a:ext cx="8791917"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137954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9" y="934912"/>
            <a:ext cx="8791915"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03010575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289" y="2014324"/>
            <a:ext cx="3649185" cy="4596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48660" y="2014323"/>
            <a:ext cx="3649187" cy="4596644"/>
          </a:xfrm>
          <a:prstGeom prst="rect">
            <a:avLst/>
          </a:prstGeom>
        </p:spPr>
      </p:pic>
      <p:sp>
        <p:nvSpPr>
          <p:cNvPr id="9" name="TextBox 8"/>
          <p:cNvSpPr txBox="1"/>
          <p:nvPr/>
        </p:nvSpPr>
        <p:spPr>
          <a:xfrm>
            <a:off x="280737" y="1170665"/>
            <a:ext cx="7486315" cy="523220"/>
          </a:xfrm>
          <a:prstGeom prst="rect">
            <a:avLst/>
          </a:prstGeom>
          <a:noFill/>
        </p:spPr>
        <p:txBody>
          <a:bodyPr wrap="square" rtlCol="0">
            <a:spAutoFit/>
          </a:bodyPr>
          <a:lstStyle/>
          <a:p>
            <a:r>
              <a:rPr lang="en-US" sz="2800" b="1" dirty="0" smtClean="0"/>
              <a:t>16–19 November 2014 Composite Anomalies</a:t>
            </a:r>
            <a:endParaRPr lang="en-US" sz="2800" b="1" dirty="0"/>
          </a:p>
        </p:txBody>
      </p:sp>
      <p:sp>
        <p:nvSpPr>
          <p:cNvPr id="10" name="TextBox 9"/>
          <p:cNvSpPr txBox="1"/>
          <p:nvPr/>
        </p:nvSpPr>
        <p:spPr>
          <a:xfrm>
            <a:off x="695158" y="2054300"/>
            <a:ext cx="3810000" cy="461665"/>
          </a:xfrm>
          <a:prstGeom prst="rect">
            <a:avLst/>
          </a:prstGeom>
          <a:noFill/>
        </p:spPr>
        <p:txBody>
          <a:bodyPr wrap="square" rtlCol="0">
            <a:spAutoFit/>
          </a:bodyPr>
          <a:lstStyle/>
          <a:p>
            <a:pPr algn="ctr"/>
            <a:r>
              <a:rPr lang="en-US" sz="2400" dirty="0" smtClean="0"/>
              <a:t>500-hPa Geo. Height (m)</a:t>
            </a:r>
            <a:endParaRPr lang="en-US" sz="2400" dirty="0"/>
          </a:p>
        </p:txBody>
      </p:sp>
      <p:sp>
        <p:nvSpPr>
          <p:cNvPr id="15" name="TextBox 14"/>
          <p:cNvSpPr txBox="1"/>
          <p:nvPr/>
        </p:nvSpPr>
        <p:spPr>
          <a:xfrm>
            <a:off x="5148015" y="2054300"/>
            <a:ext cx="3716421" cy="461665"/>
          </a:xfrm>
          <a:prstGeom prst="rect">
            <a:avLst/>
          </a:prstGeom>
          <a:noFill/>
        </p:spPr>
        <p:txBody>
          <a:bodyPr wrap="square" rtlCol="0">
            <a:spAutoFit/>
          </a:bodyPr>
          <a:lstStyle/>
          <a:p>
            <a:pPr algn="ctr"/>
            <a:r>
              <a:rPr lang="en-US" sz="2400" dirty="0" smtClean="0"/>
              <a:t>Surface Temperature (°C)</a:t>
            </a:r>
            <a:endParaRPr lang="en-US" sz="2400" dirty="0"/>
          </a:p>
        </p:txBody>
      </p:sp>
      <p:sp>
        <p:nvSpPr>
          <p:cNvPr id="12" name="TextBox 11"/>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44007198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cxnSp>
        <p:nvCxnSpPr>
          <p:cNvPr id="23" name="Straight Arrow Connector 22"/>
          <p:cNvCxnSpPr/>
          <p:nvPr/>
        </p:nvCxnSpPr>
        <p:spPr>
          <a:xfrm flipV="1">
            <a:off x="3112792" y="4408345"/>
            <a:ext cx="1029368" cy="8956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87829" y="5277294"/>
            <a:ext cx="2026802" cy="369332"/>
          </a:xfrm>
          <a:prstGeom prst="rect">
            <a:avLst/>
          </a:prstGeom>
          <a:noFill/>
        </p:spPr>
        <p:txBody>
          <a:bodyPr wrap="square" rtlCol="0">
            <a:spAutoFit/>
          </a:bodyPr>
          <a:lstStyle/>
          <a:p>
            <a:r>
              <a:rPr lang="en-US" b="1" dirty="0" smtClean="0"/>
              <a:t>16–19 Nov. 2014</a:t>
            </a:r>
            <a:endParaRPr lang="en-US" b="1" dirty="0"/>
          </a:p>
        </p:txBody>
      </p:sp>
      <p:sp>
        <p:nvSpPr>
          <p:cNvPr id="28" name="Oval 27"/>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30" name="TextBox 29"/>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1" name="TextBox 30"/>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Tree>
    <p:extLst>
      <p:ext uri="{BB962C8B-B14F-4D97-AF65-F5344CB8AC3E}">
        <p14:creationId xmlns:p14="http://schemas.microsoft.com/office/powerpoint/2010/main" val="2960116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6" cy="4975051"/>
          </a:xfrm>
          <a:prstGeom prst="rect">
            <a:avLst/>
          </a:prstGeom>
        </p:spPr>
      </p:pic>
      <p:sp>
        <p:nvSpPr>
          <p:cNvPr id="11" name="TextBox 10"/>
          <p:cNvSpPr txBox="1"/>
          <p:nvPr/>
        </p:nvSpPr>
        <p:spPr>
          <a:xfrm>
            <a:off x="372511" y="1803730"/>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sp>
        <p:nvSpPr>
          <p:cNvPr id="12" name="TextBox 11"/>
          <p:cNvSpPr txBox="1"/>
          <p:nvPr/>
        </p:nvSpPr>
        <p:spPr>
          <a:xfrm>
            <a:off x="554558" y="3163778"/>
            <a:ext cx="2566737" cy="1200329"/>
          </a:xfrm>
          <a:prstGeom prst="rect">
            <a:avLst/>
          </a:prstGeom>
          <a:solidFill>
            <a:schemeClr val="bg1"/>
          </a:solidFill>
          <a:ln>
            <a:solidFill>
              <a:schemeClr val="tx1"/>
            </a:solidFill>
          </a:ln>
        </p:spPr>
        <p:txBody>
          <a:bodyPr wrap="square" rtlCol="0">
            <a:spAutoFit/>
          </a:bodyPr>
          <a:lstStyle/>
          <a:p>
            <a:pPr algn="ctr"/>
            <a:r>
              <a:rPr lang="en-US" b="1" dirty="0">
                <a:solidFill>
                  <a:srgbClr val="0000FF"/>
                </a:solidFill>
              </a:rPr>
              <a:t>4</a:t>
            </a:r>
            <a:r>
              <a:rPr lang="en-US" b="1" dirty="0" smtClean="0">
                <a:solidFill>
                  <a:srgbClr val="0000FF"/>
                </a:solidFill>
              </a:rPr>
              <a:t> geographic </a:t>
            </a:r>
            <a:r>
              <a:rPr lang="en-US" b="1" dirty="0">
                <a:solidFill>
                  <a:srgbClr val="0000FF"/>
                </a:solidFill>
              </a:rPr>
              <a:t>c</a:t>
            </a:r>
            <a:r>
              <a:rPr lang="en-US" b="1" dirty="0" smtClean="0">
                <a:solidFill>
                  <a:srgbClr val="0000FF"/>
                </a:solidFill>
              </a:rPr>
              <a:t>lusters objectively identified using a </a:t>
            </a:r>
            <a:r>
              <a:rPr lang="en-US" b="1" i="1" dirty="0" smtClean="0">
                <a:solidFill>
                  <a:srgbClr val="0000FF"/>
                </a:solidFill>
              </a:rPr>
              <a:t>k</a:t>
            </a:r>
            <a:r>
              <a:rPr lang="en-US" b="1" dirty="0" smtClean="0">
                <a:solidFill>
                  <a:srgbClr val="0000FF"/>
                </a:solidFill>
              </a:rPr>
              <a:t>-means clustering algorithm</a:t>
            </a:r>
            <a:endParaRPr lang="en-US" b="1" dirty="0">
              <a:solidFill>
                <a:srgbClr val="0000FF"/>
              </a:solidFill>
            </a:endParaRPr>
          </a:p>
        </p:txBody>
      </p:sp>
      <p:sp>
        <p:nvSpPr>
          <p:cNvPr id="14" name="TextBox 13"/>
          <p:cNvSpPr txBox="1"/>
          <p:nvPr/>
        </p:nvSpPr>
        <p:spPr>
          <a:xfrm>
            <a:off x="228898" y="1265776"/>
            <a:ext cx="617561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225)</a:t>
            </a:r>
            <a:endParaRPr lang="en-US" dirty="0"/>
          </a:p>
        </p:txBody>
      </p:sp>
    </p:spTree>
    <p:extLst>
      <p:ext uri="{BB962C8B-B14F-4D97-AF65-F5344CB8AC3E}">
        <p14:creationId xmlns:p14="http://schemas.microsoft.com/office/powerpoint/2010/main" val="196621113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2772091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10780592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6" cy="4975051"/>
          </a:xfrm>
          <a:prstGeom prst="rect">
            <a:avLst/>
          </a:prstGeom>
        </p:spPr>
      </p:pic>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2" name="TextBox 11"/>
          <p:cNvSpPr txBox="1"/>
          <p:nvPr/>
        </p:nvSpPr>
        <p:spPr>
          <a:xfrm>
            <a:off x="554558" y="3163778"/>
            <a:ext cx="2566737" cy="2031325"/>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Considerable North Pacific Jet variability characterizes the antecedent environments associated with events in each geographic cluster</a:t>
            </a:r>
            <a:endParaRPr lang="en-US" b="1" dirty="0">
              <a:solidFill>
                <a:srgbClr val="0000FF"/>
              </a:solidFill>
            </a:endParaRPr>
          </a:p>
        </p:txBody>
      </p:sp>
      <p:sp>
        <p:nvSpPr>
          <p:cNvPr id="8" name="TextBox 7"/>
          <p:cNvSpPr txBox="1"/>
          <p:nvPr/>
        </p:nvSpPr>
        <p:spPr>
          <a:xfrm>
            <a:off x="372511" y="1803730"/>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sp>
        <p:nvSpPr>
          <p:cNvPr id="11" name="TextBox 10"/>
          <p:cNvSpPr txBox="1"/>
          <p:nvPr/>
        </p:nvSpPr>
        <p:spPr>
          <a:xfrm>
            <a:off x="228898" y="1265776"/>
            <a:ext cx="617561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225)</a:t>
            </a:r>
            <a:endParaRPr lang="en-US" dirty="0"/>
          </a:p>
        </p:txBody>
      </p:sp>
    </p:spTree>
    <p:extLst>
      <p:ext uri="{BB962C8B-B14F-4D97-AF65-F5344CB8AC3E}">
        <p14:creationId xmlns:p14="http://schemas.microsoft.com/office/powerpoint/2010/main" val="4010428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2780</TotalTime>
  <Words>4399</Words>
  <Application>Microsoft Macintosh PowerPoint</Application>
  <PresentationFormat>On-screen Show (4:3)</PresentationFormat>
  <Paragraphs>618</Paragraphs>
  <Slides>81</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Equation</vt:lpstr>
      <vt:lpstr>Weather Regime-Dependent Predictability: Antecedent Environments Conducive to the Production of High-Impact Weather Events over the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Antecedent Environments Associated with Cool-Season (Sept.–May) EWEs in the Context of North Pacific Jet Variability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Forecast Skill of Extreme Temperature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PowerPoint Presentation</vt:lpstr>
      <vt:lpstr>Extreme Event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Predictability by Jet Regime</vt:lpstr>
      <vt:lpstr>PowerPoint Presentation</vt:lpstr>
      <vt:lpstr>PowerPoint Presentation</vt:lpstr>
      <vt:lpstr>PowerPoint Presentation</vt:lpstr>
      <vt:lpstr>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Regime-Dependent Predictability of Extreme Weather Events: Characteristic Event Types</dc:title>
  <dc:creator>Andrew Winters</dc:creator>
  <cp:lastModifiedBy>Andrew Winters</cp:lastModifiedBy>
  <cp:revision>198</cp:revision>
  <dcterms:created xsi:type="dcterms:W3CDTF">2016-09-01T12:59:57Z</dcterms:created>
  <dcterms:modified xsi:type="dcterms:W3CDTF">2017-01-20T00:57:06Z</dcterms:modified>
</cp:coreProperties>
</file>