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1" r:id="rId6"/>
    <p:sldId id="346" r:id="rId7"/>
    <p:sldId id="265" r:id="rId8"/>
    <p:sldId id="267" r:id="rId9"/>
    <p:sldId id="269" r:id="rId10"/>
    <p:sldId id="270" r:id="rId11"/>
    <p:sldId id="271" r:id="rId12"/>
    <p:sldId id="272" r:id="rId13"/>
    <p:sldId id="390" r:id="rId14"/>
    <p:sldId id="391" r:id="rId15"/>
    <p:sldId id="392" r:id="rId16"/>
    <p:sldId id="393" r:id="rId17"/>
    <p:sldId id="394" r:id="rId18"/>
    <p:sldId id="395" r:id="rId19"/>
    <p:sldId id="396" r:id="rId20"/>
    <p:sldId id="397" r:id="rId21"/>
    <p:sldId id="398" r:id="rId22"/>
    <p:sldId id="399" r:id="rId23"/>
    <p:sldId id="400" r:id="rId24"/>
    <p:sldId id="285" r:id="rId25"/>
    <p:sldId id="287" r:id="rId26"/>
    <p:sldId id="289" r:id="rId27"/>
    <p:sldId id="291" r:id="rId28"/>
    <p:sldId id="293" r:id="rId29"/>
    <p:sldId id="379" r:id="rId30"/>
    <p:sldId id="380" r:id="rId31"/>
    <p:sldId id="381" r:id="rId32"/>
    <p:sldId id="382" r:id="rId33"/>
    <p:sldId id="383" r:id="rId34"/>
    <p:sldId id="384" r:id="rId35"/>
    <p:sldId id="385" r:id="rId36"/>
    <p:sldId id="386" r:id="rId37"/>
    <p:sldId id="387" r:id="rId38"/>
    <p:sldId id="388" r:id="rId39"/>
    <p:sldId id="389" r:id="rId40"/>
    <p:sldId id="295" r:id="rId41"/>
    <p:sldId id="320" r:id="rId42"/>
    <p:sldId id="322" r:id="rId43"/>
    <p:sldId id="332" r:id="rId44"/>
    <p:sldId id="333" r:id="rId45"/>
    <p:sldId id="324" r:id="rId46"/>
    <p:sldId id="326" r:id="rId47"/>
    <p:sldId id="328" r:id="rId48"/>
    <p:sldId id="330" r:id="rId49"/>
    <p:sldId id="331" r:id="rId50"/>
    <p:sldId id="345" r:id="rId51"/>
    <p:sldId id="296" r:id="rId52"/>
    <p:sldId id="369" r:id="rId53"/>
    <p:sldId id="370" r:id="rId54"/>
    <p:sldId id="371" r:id="rId55"/>
    <p:sldId id="372" r:id="rId56"/>
    <p:sldId id="373" r:id="rId57"/>
    <p:sldId id="374" r:id="rId58"/>
    <p:sldId id="375" r:id="rId59"/>
    <p:sldId id="376" r:id="rId60"/>
    <p:sldId id="377" r:id="rId61"/>
    <p:sldId id="378"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736" autoAdjust="0"/>
  </p:normalViewPr>
  <p:slideViewPr>
    <p:cSldViewPr snapToGrid="0" snapToObjects="1">
      <p:cViewPr varScale="1">
        <p:scale>
          <a:sx n="96" d="100"/>
          <a:sy n="96" d="100"/>
        </p:scale>
        <p:origin x="-112" y="-2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7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 Id="rId3" Type="http://schemas.openxmlformats.org/officeDocument/2006/relationships/image" Target="../media/image2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 Id="rId3" Type="http://schemas.openxmlformats.org/officeDocument/2006/relationships/image" Target="../media/image2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 Id="rId3"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 Id="rId3"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 Id="rId3"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 Id="rId3" Type="http://schemas.openxmlformats.org/officeDocument/2006/relationships/image" Target="../media/image2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 Id="rId3" Type="http://schemas.openxmlformats.org/officeDocument/2006/relationships/image" Target="../media/image2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 Id="rId3" Type="http://schemas.openxmlformats.org/officeDocument/2006/relationships/image" Target="../media/image2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 Id="rId3" Type="http://schemas.openxmlformats.org/officeDocument/2006/relationships/image" Target="../media/image2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 Id="rId3" Type="http://schemas.openxmlformats.org/officeDocument/2006/relationships/image" Target="../media/image2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 Id="rId3" Type="http://schemas.openxmlformats.org/officeDocument/2006/relationships/image" Target="../media/image2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094856C-FFF4-734A-947F-B9DD130F93DF}" type="datetimeFigureOut">
              <a:rPr lang="en-US" smtClean="0"/>
              <a:t>10/28/16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9749D4-AC5F-084E-845D-D3E7EE9A6121}" type="slidenum">
              <a:rPr lang="en-US" smtClean="0"/>
              <a:t>‹#›</a:t>
            </a:fld>
            <a:endParaRPr lang="en-US"/>
          </a:p>
        </p:txBody>
      </p:sp>
    </p:spTree>
    <p:extLst>
      <p:ext uri="{BB962C8B-B14F-4D97-AF65-F5344CB8AC3E}">
        <p14:creationId xmlns:p14="http://schemas.microsoft.com/office/powerpoint/2010/main" val="1168093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94856C-FFF4-734A-947F-B9DD130F93DF}" type="datetimeFigureOut">
              <a:rPr lang="en-US" smtClean="0"/>
              <a:t>10/28/16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9749D4-AC5F-084E-845D-D3E7EE9A6121}" type="slidenum">
              <a:rPr lang="en-US" smtClean="0"/>
              <a:t>‹#›</a:t>
            </a:fld>
            <a:endParaRPr lang="en-US"/>
          </a:p>
        </p:txBody>
      </p:sp>
    </p:spTree>
    <p:extLst>
      <p:ext uri="{BB962C8B-B14F-4D97-AF65-F5344CB8AC3E}">
        <p14:creationId xmlns:p14="http://schemas.microsoft.com/office/powerpoint/2010/main" val="3918551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94856C-FFF4-734A-947F-B9DD130F93DF}" type="datetimeFigureOut">
              <a:rPr lang="en-US" smtClean="0"/>
              <a:t>10/28/16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9749D4-AC5F-084E-845D-D3E7EE9A6121}" type="slidenum">
              <a:rPr lang="en-US" smtClean="0"/>
              <a:t>‹#›</a:t>
            </a:fld>
            <a:endParaRPr lang="en-US"/>
          </a:p>
        </p:txBody>
      </p:sp>
    </p:spTree>
    <p:extLst>
      <p:ext uri="{BB962C8B-B14F-4D97-AF65-F5344CB8AC3E}">
        <p14:creationId xmlns:p14="http://schemas.microsoft.com/office/powerpoint/2010/main" val="1831997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94856C-FFF4-734A-947F-B9DD130F93DF}" type="datetimeFigureOut">
              <a:rPr lang="en-US" smtClean="0"/>
              <a:t>10/28/16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9749D4-AC5F-084E-845D-D3E7EE9A6121}" type="slidenum">
              <a:rPr lang="en-US" smtClean="0"/>
              <a:t>‹#›</a:t>
            </a:fld>
            <a:endParaRPr lang="en-US"/>
          </a:p>
        </p:txBody>
      </p:sp>
    </p:spTree>
    <p:extLst>
      <p:ext uri="{BB962C8B-B14F-4D97-AF65-F5344CB8AC3E}">
        <p14:creationId xmlns:p14="http://schemas.microsoft.com/office/powerpoint/2010/main" val="2867286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94856C-FFF4-734A-947F-B9DD130F93DF}" type="datetimeFigureOut">
              <a:rPr lang="en-US" smtClean="0"/>
              <a:t>10/28/16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9749D4-AC5F-084E-845D-D3E7EE9A6121}" type="slidenum">
              <a:rPr lang="en-US" smtClean="0"/>
              <a:t>‹#›</a:t>
            </a:fld>
            <a:endParaRPr lang="en-US"/>
          </a:p>
        </p:txBody>
      </p:sp>
    </p:spTree>
    <p:extLst>
      <p:ext uri="{BB962C8B-B14F-4D97-AF65-F5344CB8AC3E}">
        <p14:creationId xmlns:p14="http://schemas.microsoft.com/office/powerpoint/2010/main" val="2852945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94856C-FFF4-734A-947F-B9DD130F93DF}" type="datetimeFigureOut">
              <a:rPr lang="en-US" smtClean="0"/>
              <a:t>10/28/16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9749D4-AC5F-084E-845D-D3E7EE9A6121}" type="slidenum">
              <a:rPr lang="en-US" smtClean="0"/>
              <a:t>‹#›</a:t>
            </a:fld>
            <a:endParaRPr lang="en-US"/>
          </a:p>
        </p:txBody>
      </p:sp>
    </p:spTree>
    <p:extLst>
      <p:ext uri="{BB962C8B-B14F-4D97-AF65-F5344CB8AC3E}">
        <p14:creationId xmlns:p14="http://schemas.microsoft.com/office/powerpoint/2010/main" val="2600180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94856C-FFF4-734A-947F-B9DD130F93DF}" type="datetimeFigureOut">
              <a:rPr lang="en-US" smtClean="0"/>
              <a:t>10/28/16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9749D4-AC5F-084E-845D-D3E7EE9A6121}" type="slidenum">
              <a:rPr lang="en-US" smtClean="0"/>
              <a:t>‹#›</a:t>
            </a:fld>
            <a:endParaRPr lang="en-US"/>
          </a:p>
        </p:txBody>
      </p:sp>
    </p:spTree>
    <p:extLst>
      <p:ext uri="{BB962C8B-B14F-4D97-AF65-F5344CB8AC3E}">
        <p14:creationId xmlns:p14="http://schemas.microsoft.com/office/powerpoint/2010/main" val="2365503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94856C-FFF4-734A-947F-B9DD130F93DF}" type="datetimeFigureOut">
              <a:rPr lang="en-US" smtClean="0"/>
              <a:t>10/28/16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9749D4-AC5F-084E-845D-D3E7EE9A6121}" type="slidenum">
              <a:rPr lang="en-US" smtClean="0"/>
              <a:t>‹#›</a:t>
            </a:fld>
            <a:endParaRPr lang="en-US"/>
          </a:p>
        </p:txBody>
      </p:sp>
    </p:spTree>
    <p:extLst>
      <p:ext uri="{BB962C8B-B14F-4D97-AF65-F5344CB8AC3E}">
        <p14:creationId xmlns:p14="http://schemas.microsoft.com/office/powerpoint/2010/main" val="1044292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94856C-FFF4-734A-947F-B9DD130F93DF}" type="datetimeFigureOut">
              <a:rPr lang="en-US" smtClean="0"/>
              <a:t>10/28/16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9749D4-AC5F-084E-845D-D3E7EE9A6121}" type="slidenum">
              <a:rPr lang="en-US" smtClean="0"/>
              <a:t>‹#›</a:t>
            </a:fld>
            <a:endParaRPr lang="en-US"/>
          </a:p>
        </p:txBody>
      </p:sp>
    </p:spTree>
    <p:extLst>
      <p:ext uri="{BB962C8B-B14F-4D97-AF65-F5344CB8AC3E}">
        <p14:creationId xmlns:p14="http://schemas.microsoft.com/office/powerpoint/2010/main" val="591753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94856C-FFF4-734A-947F-B9DD130F93DF}" type="datetimeFigureOut">
              <a:rPr lang="en-US" smtClean="0"/>
              <a:t>10/28/16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9749D4-AC5F-084E-845D-D3E7EE9A6121}" type="slidenum">
              <a:rPr lang="en-US" smtClean="0"/>
              <a:t>‹#›</a:t>
            </a:fld>
            <a:endParaRPr lang="en-US"/>
          </a:p>
        </p:txBody>
      </p:sp>
    </p:spTree>
    <p:extLst>
      <p:ext uri="{BB962C8B-B14F-4D97-AF65-F5344CB8AC3E}">
        <p14:creationId xmlns:p14="http://schemas.microsoft.com/office/powerpoint/2010/main" val="709840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94856C-FFF4-734A-947F-B9DD130F93DF}" type="datetimeFigureOut">
              <a:rPr lang="en-US" smtClean="0"/>
              <a:t>10/28/16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9749D4-AC5F-084E-845D-D3E7EE9A6121}" type="slidenum">
              <a:rPr lang="en-US" smtClean="0"/>
              <a:t>‹#›</a:t>
            </a:fld>
            <a:endParaRPr lang="en-US"/>
          </a:p>
        </p:txBody>
      </p:sp>
    </p:spTree>
    <p:extLst>
      <p:ext uri="{BB962C8B-B14F-4D97-AF65-F5344CB8AC3E}">
        <p14:creationId xmlns:p14="http://schemas.microsoft.com/office/powerpoint/2010/main" val="17999676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94856C-FFF4-734A-947F-B9DD130F93DF}" type="datetimeFigureOut">
              <a:rPr lang="en-US" smtClean="0"/>
              <a:t>10/28/16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9749D4-AC5F-084E-845D-D3E7EE9A6121}" type="slidenum">
              <a:rPr lang="en-US" smtClean="0"/>
              <a:t>‹#›</a:t>
            </a:fld>
            <a:endParaRPr lang="en-US"/>
          </a:p>
        </p:txBody>
      </p:sp>
    </p:spTree>
    <p:extLst>
      <p:ext uri="{BB962C8B-B14F-4D97-AF65-F5344CB8AC3E}">
        <p14:creationId xmlns:p14="http://schemas.microsoft.com/office/powerpoint/2010/main" val="3241340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1" Type="http://schemas.openxmlformats.org/officeDocument/2006/relationships/oleObject" Target="../embeddings/oleObject3.bin"/><Relationship Id="rId12" Type="http://schemas.openxmlformats.org/officeDocument/2006/relationships/image" Target="../media/image24.emf"/><Relationship Id="rId13" Type="http://schemas.openxmlformats.org/officeDocument/2006/relationships/oleObject" Target="../embeddings/oleObject4.bin"/><Relationship Id="rId14" Type="http://schemas.openxmlformats.org/officeDocument/2006/relationships/image" Target="../media/image25.emf"/><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image" Target="../media/image26.emf"/><Relationship Id="rId4" Type="http://schemas.openxmlformats.org/officeDocument/2006/relationships/image" Target="../media/image27.emf"/><Relationship Id="rId5" Type="http://schemas.openxmlformats.org/officeDocument/2006/relationships/image" Target="../media/image28.emf"/><Relationship Id="rId6" Type="http://schemas.openxmlformats.org/officeDocument/2006/relationships/image" Target="../media/image29.emf"/><Relationship Id="rId7" Type="http://schemas.openxmlformats.org/officeDocument/2006/relationships/image" Target="../media/image30.emf"/><Relationship Id="rId8" Type="http://schemas.openxmlformats.org/officeDocument/2006/relationships/oleObject" Target="../embeddings/oleObject1.bin"/><Relationship Id="rId9" Type="http://schemas.openxmlformats.org/officeDocument/2006/relationships/image" Target="../media/image23.emf"/><Relationship Id="rId10"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11" Type="http://schemas.openxmlformats.org/officeDocument/2006/relationships/oleObject" Target="../embeddings/oleObject7.bin"/><Relationship Id="rId12" Type="http://schemas.openxmlformats.org/officeDocument/2006/relationships/image" Target="../media/image24.emf"/><Relationship Id="rId13" Type="http://schemas.openxmlformats.org/officeDocument/2006/relationships/oleObject" Target="../embeddings/oleObject8.bin"/><Relationship Id="rId14" Type="http://schemas.openxmlformats.org/officeDocument/2006/relationships/image" Target="../media/image25.emf"/><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image" Target="../media/image31.emf"/><Relationship Id="rId4" Type="http://schemas.openxmlformats.org/officeDocument/2006/relationships/image" Target="../media/image27.emf"/><Relationship Id="rId5" Type="http://schemas.openxmlformats.org/officeDocument/2006/relationships/image" Target="../media/image32.emf"/><Relationship Id="rId6" Type="http://schemas.openxmlformats.org/officeDocument/2006/relationships/image" Target="../media/image33.emf"/><Relationship Id="rId7" Type="http://schemas.openxmlformats.org/officeDocument/2006/relationships/image" Target="../media/image30.emf"/><Relationship Id="rId8" Type="http://schemas.openxmlformats.org/officeDocument/2006/relationships/oleObject" Target="../embeddings/oleObject5.bin"/><Relationship Id="rId9" Type="http://schemas.openxmlformats.org/officeDocument/2006/relationships/image" Target="../media/image23.emf"/><Relationship Id="rId10" Type="http://schemas.openxmlformats.org/officeDocument/2006/relationships/oleObject" Target="../embeddings/oleObject6.bin"/></Relationships>
</file>

<file path=ppt/slides/_rels/slide15.xml.rels><?xml version="1.0" encoding="UTF-8" standalone="yes"?>
<Relationships xmlns="http://schemas.openxmlformats.org/package/2006/relationships"><Relationship Id="rId11" Type="http://schemas.openxmlformats.org/officeDocument/2006/relationships/oleObject" Target="../embeddings/oleObject11.bin"/><Relationship Id="rId12" Type="http://schemas.openxmlformats.org/officeDocument/2006/relationships/image" Target="../media/image24.emf"/><Relationship Id="rId13" Type="http://schemas.openxmlformats.org/officeDocument/2006/relationships/oleObject" Target="../embeddings/oleObject12.bin"/><Relationship Id="rId14" Type="http://schemas.openxmlformats.org/officeDocument/2006/relationships/image" Target="../media/image25.emf"/><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image" Target="../media/image34.emf"/><Relationship Id="rId4" Type="http://schemas.openxmlformats.org/officeDocument/2006/relationships/image" Target="../media/image35.emf"/><Relationship Id="rId5" Type="http://schemas.openxmlformats.org/officeDocument/2006/relationships/image" Target="../media/image36.emf"/><Relationship Id="rId6" Type="http://schemas.openxmlformats.org/officeDocument/2006/relationships/image" Target="../media/image37.emf"/><Relationship Id="rId7" Type="http://schemas.openxmlformats.org/officeDocument/2006/relationships/image" Target="../media/image30.emf"/><Relationship Id="rId8" Type="http://schemas.openxmlformats.org/officeDocument/2006/relationships/oleObject" Target="../embeddings/oleObject9.bin"/><Relationship Id="rId9" Type="http://schemas.openxmlformats.org/officeDocument/2006/relationships/image" Target="../media/image23.emf"/><Relationship Id="rId10" Type="http://schemas.openxmlformats.org/officeDocument/2006/relationships/oleObject" Target="../embeddings/oleObject10.bin"/></Relationships>
</file>

<file path=ppt/slides/_rels/slide16.xml.rels><?xml version="1.0" encoding="UTF-8" standalone="yes"?>
<Relationships xmlns="http://schemas.openxmlformats.org/package/2006/relationships"><Relationship Id="rId11" Type="http://schemas.openxmlformats.org/officeDocument/2006/relationships/oleObject" Target="../embeddings/oleObject15.bin"/><Relationship Id="rId12" Type="http://schemas.openxmlformats.org/officeDocument/2006/relationships/image" Target="../media/image24.emf"/><Relationship Id="rId13" Type="http://schemas.openxmlformats.org/officeDocument/2006/relationships/oleObject" Target="../embeddings/oleObject16.bin"/><Relationship Id="rId14" Type="http://schemas.openxmlformats.org/officeDocument/2006/relationships/image" Target="../media/image25.emf"/><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image" Target="../media/image38.emf"/><Relationship Id="rId4" Type="http://schemas.openxmlformats.org/officeDocument/2006/relationships/image" Target="../media/image39.emf"/><Relationship Id="rId5" Type="http://schemas.openxmlformats.org/officeDocument/2006/relationships/image" Target="../media/image40.emf"/><Relationship Id="rId6" Type="http://schemas.openxmlformats.org/officeDocument/2006/relationships/image" Target="../media/image41.emf"/><Relationship Id="rId7" Type="http://schemas.openxmlformats.org/officeDocument/2006/relationships/image" Target="../media/image30.emf"/><Relationship Id="rId8" Type="http://schemas.openxmlformats.org/officeDocument/2006/relationships/oleObject" Target="../embeddings/oleObject13.bin"/><Relationship Id="rId9" Type="http://schemas.openxmlformats.org/officeDocument/2006/relationships/image" Target="../media/image23.emf"/><Relationship Id="rId10" Type="http://schemas.openxmlformats.org/officeDocument/2006/relationships/oleObject" Target="../embeddings/oleObject14.bin"/></Relationships>
</file>

<file path=ppt/slides/_rels/slide17.xml.rels><?xml version="1.0" encoding="UTF-8" standalone="yes"?>
<Relationships xmlns="http://schemas.openxmlformats.org/package/2006/relationships"><Relationship Id="rId11" Type="http://schemas.openxmlformats.org/officeDocument/2006/relationships/oleObject" Target="../embeddings/oleObject19.bin"/><Relationship Id="rId12" Type="http://schemas.openxmlformats.org/officeDocument/2006/relationships/image" Target="../media/image24.emf"/><Relationship Id="rId13" Type="http://schemas.openxmlformats.org/officeDocument/2006/relationships/oleObject" Target="../embeddings/oleObject20.bin"/><Relationship Id="rId14" Type="http://schemas.openxmlformats.org/officeDocument/2006/relationships/image" Target="../media/image25.emf"/><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image" Target="../media/image42.emf"/><Relationship Id="rId4" Type="http://schemas.openxmlformats.org/officeDocument/2006/relationships/image" Target="../media/image43.emf"/><Relationship Id="rId5" Type="http://schemas.openxmlformats.org/officeDocument/2006/relationships/image" Target="../media/image44.emf"/><Relationship Id="rId6" Type="http://schemas.openxmlformats.org/officeDocument/2006/relationships/image" Target="../media/image45.emf"/><Relationship Id="rId7" Type="http://schemas.openxmlformats.org/officeDocument/2006/relationships/image" Target="../media/image30.emf"/><Relationship Id="rId8" Type="http://schemas.openxmlformats.org/officeDocument/2006/relationships/oleObject" Target="../embeddings/oleObject17.bin"/><Relationship Id="rId9" Type="http://schemas.openxmlformats.org/officeDocument/2006/relationships/image" Target="../media/image23.emf"/><Relationship Id="rId10" Type="http://schemas.openxmlformats.org/officeDocument/2006/relationships/oleObject" Target="../embeddings/oleObject18.bin"/></Relationships>
</file>

<file path=ppt/slides/_rels/slide18.xml.rels><?xml version="1.0" encoding="UTF-8" standalone="yes"?>
<Relationships xmlns="http://schemas.openxmlformats.org/package/2006/relationships"><Relationship Id="rId11" Type="http://schemas.openxmlformats.org/officeDocument/2006/relationships/oleObject" Target="../embeddings/oleObject23.bin"/><Relationship Id="rId12" Type="http://schemas.openxmlformats.org/officeDocument/2006/relationships/image" Target="../media/image24.emf"/><Relationship Id="rId13" Type="http://schemas.openxmlformats.org/officeDocument/2006/relationships/oleObject" Target="../embeddings/oleObject24.bin"/><Relationship Id="rId14" Type="http://schemas.openxmlformats.org/officeDocument/2006/relationships/image" Target="../media/image25.emf"/><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image" Target="../media/image46.emf"/><Relationship Id="rId4" Type="http://schemas.openxmlformats.org/officeDocument/2006/relationships/image" Target="../media/image43.emf"/><Relationship Id="rId5" Type="http://schemas.openxmlformats.org/officeDocument/2006/relationships/image" Target="../media/image47.emf"/><Relationship Id="rId6" Type="http://schemas.openxmlformats.org/officeDocument/2006/relationships/image" Target="../media/image48.emf"/><Relationship Id="rId7" Type="http://schemas.openxmlformats.org/officeDocument/2006/relationships/image" Target="../media/image30.emf"/><Relationship Id="rId8" Type="http://schemas.openxmlformats.org/officeDocument/2006/relationships/oleObject" Target="../embeddings/oleObject21.bin"/><Relationship Id="rId9" Type="http://schemas.openxmlformats.org/officeDocument/2006/relationships/image" Target="../media/image23.emf"/><Relationship Id="rId10" Type="http://schemas.openxmlformats.org/officeDocument/2006/relationships/oleObject" Target="../embeddings/oleObject22.bin"/></Relationships>
</file>

<file path=ppt/slides/_rels/slide19.xml.rels><?xml version="1.0" encoding="UTF-8" standalone="yes"?>
<Relationships xmlns="http://schemas.openxmlformats.org/package/2006/relationships"><Relationship Id="rId11" Type="http://schemas.openxmlformats.org/officeDocument/2006/relationships/oleObject" Target="../embeddings/oleObject27.bin"/><Relationship Id="rId12" Type="http://schemas.openxmlformats.org/officeDocument/2006/relationships/image" Target="../media/image24.emf"/><Relationship Id="rId13" Type="http://schemas.openxmlformats.org/officeDocument/2006/relationships/oleObject" Target="../embeddings/oleObject28.bin"/><Relationship Id="rId14" Type="http://schemas.openxmlformats.org/officeDocument/2006/relationships/image" Target="../media/image25.emf"/><Relationship Id="rId1" Type="http://schemas.openxmlformats.org/officeDocument/2006/relationships/vmlDrawing" Target="../drawings/vmlDrawing7.vml"/><Relationship Id="rId2" Type="http://schemas.openxmlformats.org/officeDocument/2006/relationships/slideLayout" Target="../slideLayouts/slideLayout2.xml"/><Relationship Id="rId3" Type="http://schemas.openxmlformats.org/officeDocument/2006/relationships/image" Target="../media/image49.emf"/><Relationship Id="rId4" Type="http://schemas.openxmlformats.org/officeDocument/2006/relationships/image" Target="../media/image43.emf"/><Relationship Id="rId5" Type="http://schemas.openxmlformats.org/officeDocument/2006/relationships/image" Target="../media/image50.emf"/><Relationship Id="rId6" Type="http://schemas.openxmlformats.org/officeDocument/2006/relationships/image" Target="../media/image48.emf"/><Relationship Id="rId7" Type="http://schemas.openxmlformats.org/officeDocument/2006/relationships/image" Target="../media/image30.emf"/><Relationship Id="rId8" Type="http://schemas.openxmlformats.org/officeDocument/2006/relationships/oleObject" Target="../embeddings/oleObject25.bin"/><Relationship Id="rId9" Type="http://schemas.openxmlformats.org/officeDocument/2006/relationships/image" Target="../media/image23.emf"/><Relationship Id="rId10" Type="http://schemas.openxmlformats.org/officeDocument/2006/relationships/oleObject" Target="../embeddings/oleObject26.bin"/></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1" Type="http://schemas.openxmlformats.org/officeDocument/2006/relationships/oleObject" Target="../embeddings/oleObject31.bin"/><Relationship Id="rId12" Type="http://schemas.openxmlformats.org/officeDocument/2006/relationships/image" Target="../media/image24.emf"/><Relationship Id="rId13" Type="http://schemas.openxmlformats.org/officeDocument/2006/relationships/oleObject" Target="../embeddings/oleObject32.bin"/><Relationship Id="rId14" Type="http://schemas.openxmlformats.org/officeDocument/2006/relationships/image" Target="../media/image25.emf"/><Relationship Id="rId1" Type="http://schemas.openxmlformats.org/officeDocument/2006/relationships/vmlDrawing" Target="../drawings/vmlDrawing8.vml"/><Relationship Id="rId2" Type="http://schemas.openxmlformats.org/officeDocument/2006/relationships/slideLayout" Target="../slideLayouts/slideLayout2.xml"/><Relationship Id="rId3" Type="http://schemas.openxmlformats.org/officeDocument/2006/relationships/image" Target="../media/image51.emf"/><Relationship Id="rId4" Type="http://schemas.openxmlformats.org/officeDocument/2006/relationships/image" Target="../media/image52.emf"/><Relationship Id="rId5" Type="http://schemas.openxmlformats.org/officeDocument/2006/relationships/image" Target="../media/image53.emf"/><Relationship Id="rId6" Type="http://schemas.openxmlformats.org/officeDocument/2006/relationships/image" Target="../media/image54.emf"/><Relationship Id="rId7" Type="http://schemas.openxmlformats.org/officeDocument/2006/relationships/image" Target="../media/image30.emf"/><Relationship Id="rId8" Type="http://schemas.openxmlformats.org/officeDocument/2006/relationships/oleObject" Target="../embeddings/oleObject29.bin"/><Relationship Id="rId9" Type="http://schemas.openxmlformats.org/officeDocument/2006/relationships/image" Target="../media/image23.emf"/><Relationship Id="rId10" Type="http://schemas.openxmlformats.org/officeDocument/2006/relationships/oleObject" Target="../embeddings/oleObject30.bin"/></Relationships>
</file>

<file path=ppt/slides/_rels/slide21.xml.rels><?xml version="1.0" encoding="UTF-8" standalone="yes"?>
<Relationships xmlns="http://schemas.openxmlformats.org/package/2006/relationships"><Relationship Id="rId11" Type="http://schemas.openxmlformats.org/officeDocument/2006/relationships/oleObject" Target="../embeddings/oleObject35.bin"/><Relationship Id="rId12" Type="http://schemas.openxmlformats.org/officeDocument/2006/relationships/image" Target="../media/image24.emf"/><Relationship Id="rId13" Type="http://schemas.openxmlformats.org/officeDocument/2006/relationships/oleObject" Target="../embeddings/oleObject36.bin"/><Relationship Id="rId14" Type="http://schemas.openxmlformats.org/officeDocument/2006/relationships/image" Target="../media/image25.emf"/><Relationship Id="rId1" Type="http://schemas.openxmlformats.org/officeDocument/2006/relationships/vmlDrawing" Target="../drawings/vmlDrawing9.vml"/><Relationship Id="rId2" Type="http://schemas.openxmlformats.org/officeDocument/2006/relationships/slideLayout" Target="../slideLayouts/slideLayout2.xml"/><Relationship Id="rId3" Type="http://schemas.openxmlformats.org/officeDocument/2006/relationships/image" Target="../media/image55.emf"/><Relationship Id="rId4" Type="http://schemas.openxmlformats.org/officeDocument/2006/relationships/image" Target="../media/image56.emf"/><Relationship Id="rId5" Type="http://schemas.openxmlformats.org/officeDocument/2006/relationships/image" Target="../media/image57.emf"/><Relationship Id="rId6" Type="http://schemas.openxmlformats.org/officeDocument/2006/relationships/image" Target="../media/image58.emf"/><Relationship Id="rId7" Type="http://schemas.openxmlformats.org/officeDocument/2006/relationships/image" Target="../media/image30.emf"/><Relationship Id="rId8" Type="http://schemas.openxmlformats.org/officeDocument/2006/relationships/oleObject" Target="../embeddings/oleObject33.bin"/><Relationship Id="rId9" Type="http://schemas.openxmlformats.org/officeDocument/2006/relationships/image" Target="../media/image23.emf"/><Relationship Id="rId10" Type="http://schemas.openxmlformats.org/officeDocument/2006/relationships/oleObject" Target="../embeddings/oleObject34.bin"/></Relationships>
</file>

<file path=ppt/slides/_rels/slide22.xml.rels><?xml version="1.0" encoding="UTF-8" standalone="yes"?>
<Relationships xmlns="http://schemas.openxmlformats.org/package/2006/relationships"><Relationship Id="rId11" Type="http://schemas.openxmlformats.org/officeDocument/2006/relationships/oleObject" Target="../embeddings/oleObject39.bin"/><Relationship Id="rId12" Type="http://schemas.openxmlformats.org/officeDocument/2006/relationships/image" Target="../media/image24.emf"/><Relationship Id="rId13" Type="http://schemas.openxmlformats.org/officeDocument/2006/relationships/oleObject" Target="../embeddings/oleObject40.bin"/><Relationship Id="rId14" Type="http://schemas.openxmlformats.org/officeDocument/2006/relationships/image" Target="../media/image25.emf"/><Relationship Id="rId1" Type="http://schemas.openxmlformats.org/officeDocument/2006/relationships/vmlDrawing" Target="../drawings/vmlDrawing10.vml"/><Relationship Id="rId2" Type="http://schemas.openxmlformats.org/officeDocument/2006/relationships/slideLayout" Target="../slideLayouts/slideLayout2.xml"/><Relationship Id="rId3" Type="http://schemas.openxmlformats.org/officeDocument/2006/relationships/image" Target="../media/image59.emf"/><Relationship Id="rId4" Type="http://schemas.openxmlformats.org/officeDocument/2006/relationships/image" Target="../media/image60.emf"/><Relationship Id="rId5" Type="http://schemas.openxmlformats.org/officeDocument/2006/relationships/image" Target="../media/image61.emf"/><Relationship Id="rId6" Type="http://schemas.openxmlformats.org/officeDocument/2006/relationships/image" Target="../media/image62.emf"/><Relationship Id="rId7" Type="http://schemas.openxmlformats.org/officeDocument/2006/relationships/image" Target="../media/image30.emf"/><Relationship Id="rId8" Type="http://schemas.openxmlformats.org/officeDocument/2006/relationships/oleObject" Target="../embeddings/oleObject37.bin"/><Relationship Id="rId9" Type="http://schemas.openxmlformats.org/officeDocument/2006/relationships/image" Target="../media/image23.emf"/><Relationship Id="rId10" Type="http://schemas.openxmlformats.org/officeDocument/2006/relationships/oleObject" Target="../embeddings/oleObject38.bin"/></Relationships>
</file>

<file path=ppt/slides/_rels/slide23.xml.rels><?xml version="1.0" encoding="UTF-8" standalone="yes"?>
<Relationships xmlns="http://schemas.openxmlformats.org/package/2006/relationships"><Relationship Id="rId11" Type="http://schemas.openxmlformats.org/officeDocument/2006/relationships/oleObject" Target="../embeddings/oleObject43.bin"/><Relationship Id="rId12" Type="http://schemas.openxmlformats.org/officeDocument/2006/relationships/image" Target="../media/image24.emf"/><Relationship Id="rId13" Type="http://schemas.openxmlformats.org/officeDocument/2006/relationships/oleObject" Target="../embeddings/oleObject44.bin"/><Relationship Id="rId14" Type="http://schemas.openxmlformats.org/officeDocument/2006/relationships/image" Target="../media/image25.emf"/><Relationship Id="rId1" Type="http://schemas.openxmlformats.org/officeDocument/2006/relationships/vmlDrawing" Target="../drawings/vmlDrawing11.vml"/><Relationship Id="rId2" Type="http://schemas.openxmlformats.org/officeDocument/2006/relationships/slideLayout" Target="../slideLayouts/slideLayout2.xml"/><Relationship Id="rId3" Type="http://schemas.openxmlformats.org/officeDocument/2006/relationships/image" Target="../media/image63.emf"/><Relationship Id="rId4" Type="http://schemas.openxmlformats.org/officeDocument/2006/relationships/image" Target="../media/image64.emf"/><Relationship Id="rId5" Type="http://schemas.openxmlformats.org/officeDocument/2006/relationships/image" Target="../media/image65.emf"/><Relationship Id="rId6" Type="http://schemas.openxmlformats.org/officeDocument/2006/relationships/image" Target="../media/image66.emf"/><Relationship Id="rId7" Type="http://schemas.openxmlformats.org/officeDocument/2006/relationships/image" Target="../media/image30.emf"/><Relationship Id="rId8" Type="http://schemas.openxmlformats.org/officeDocument/2006/relationships/oleObject" Target="../embeddings/oleObject41.bin"/><Relationship Id="rId9" Type="http://schemas.openxmlformats.org/officeDocument/2006/relationships/image" Target="../media/image23.emf"/><Relationship Id="rId10" Type="http://schemas.openxmlformats.org/officeDocument/2006/relationships/oleObject" Target="../embeddings/oleObject42.bin"/></Relationships>
</file>

<file path=ppt/slides/_rels/slide24.xml.rels><?xml version="1.0" encoding="UTF-8" standalone="yes"?>
<Relationships xmlns="http://schemas.openxmlformats.org/package/2006/relationships"><Relationship Id="rId3" Type="http://schemas.openxmlformats.org/officeDocument/2006/relationships/image" Target="../media/image68.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70.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2.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4.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6.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7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emf"/><Relationship Id="rId3" Type="http://schemas.openxmlformats.org/officeDocument/2006/relationships/image" Target="../media/image7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gif"/><Relationship Id="rId3" Type="http://schemas.openxmlformats.org/officeDocument/2006/relationships/image" Target="../media/image6.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emf"/><Relationship Id="rId3" Type="http://schemas.openxmlformats.org/officeDocument/2006/relationships/image" Target="../media/image7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emf"/><Relationship Id="rId3" Type="http://schemas.openxmlformats.org/officeDocument/2006/relationships/image" Target="../media/image8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emf"/><Relationship Id="rId3" Type="http://schemas.openxmlformats.org/officeDocument/2006/relationships/image" Target="../media/image8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emf"/><Relationship Id="rId3" Type="http://schemas.openxmlformats.org/officeDocument/2006/relationships/image" Target="../media/image8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emf"/><Relationship Id="rId3" Type="http://schemas.openxmlformats.org/officeDocument/2006/relationships/image" Target="../media/image8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emf"/><Relationship Id="rId3" Type="http://schemas.openxmlformats.org/officeDocument/2006/relationships/image" Target="../media/image8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emf"/><Relationship Id="rId3" Type="http://schemas.openxmlformats.org/officeDocument/2006/relationships/image" Target="../media/image8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emf"/><Relationship Id="rId3" Type="http://schemas.openxmlformats.org/officeDocument/2006/relationships/image" Target="../media/image8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emf"/><Relationship Id="rId3" Type="http://schemas.openxmlformats.org/officeDocument/2006/relationships/image" Target="../media/image8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emf"/><Relationship Id="rId3" Type="http://schemas.openxmlformats.org/officeDocument/2006/relationships/image" Target="../media/image8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gif"/><Relationship Id="rId3" Type="http://schemas.openxmlformats.org/officeDocument/2006/relationships/image" Target="../media/image1.emf"/></Relationships>
</file>

<file path=ppt/slides/_rels/slide40.xml.rels><?xml version="1.0" encoding="UTF-8" standalone="yes"?>
<Relationships xmlns="http://schemas.openxmlformats.org/package/2006/relationships"><Relationship Id="rId3" Type="http://schemas.openxmlformats.org/officeDocument/2006/relationships/image" Target="../media/image90.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openxmlformats.org/officeDocument/2006/relationships/image" Target="../media/image92.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94.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9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5.emf"/><Relationship Id="rId3" Type="http://schemas.openxmlformats.org/officeDocument/2006/relationships/image" Target="../media/image96.emf"/></Relationships>
</file>

<file path=ppt/slides/_rels/slide44.xml.rels><?xml version="1.0" encoding="UTF-8" standalone="yes"?>
<Relationships xmlns="http://schemas.openxmlformats.org/package/2006/relationships"><Relationship Id="rId3" Type="http://schemas.openxmlformats.org/officeDocument/2006/relationships/image" Target="../media/image94.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image" Target="../media/image98.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97.png"/></Relationships>
</file>

<file path=ppt/slides/_rels/slide46.xml.rels><?xml version="1.0" encoding="UTF-8" standalone="yes"?>
<Relationships xmlns="http://schemas.openxmlformats.org/package/2006/relationships"><Relationship Id="rId3" Type="http://schemas.openxmlformats.org/officeDocument/2006/relationships/image" Target="../media/image100.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99.png"/></Relationships>
</file>

<file path=ppt/slides/_rels/slide47.xml.rels><?xml version="1.0" encoding="UTF-8" standalone="yes"?>
<Relationships xmlns="http://schemas.openxmlformats.org/package/2006/relationships"><Relationship Id="rId3" Type="http://schemas.openxmlformats.org/officeDocument/2006/relationships/image" Target="../media/image102.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101.png"/></Relationships>
</file>

<file path=ppt/slides/_rels/slide48.xml.rels><?xml version="1.0" encoding="UTF-8" standalone="yes"?>
<Relationships xmlns="http://schemas.openxmlformats.org/package/2006/relationships"><Relationship Id="rId3" Type="http://schemas.openxmlformats.org/officeDocument/2006/relationships/image" Target="../media/image104.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10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emf"/><Relationship Id="rId3" Type="http://schemas.openxmlformats.org/officeDocument/2006/relationships/image" Target="../media/image10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emf"/><Relationship Id="rId3" Type="http://schemas.openxmlformats.org/officeDocument/2006/relationships/image" Target="../media/image10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emf"/><Relationship Id="rId3" Type="http://schemas.openxmlformats.org/officeDocument/2006/relationships/image" Target="../media/image10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emf"/><Relationship Id="rId3" Type="http://schemas.openxmlformats.org/officeDocument/2006/relationships/image" Target="../media/image10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emf"/><Relationship Id="rId3" Type="http://schemas.openxmlformats.org/officeDocument/2006/relationships/image" Target="../media/image10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emf"/><Relationship Id="rId3" Type="http://schemas.openxmlformats.org/officeDocument/2006/relationships/image" Target="../media/image11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emf"/><Relationship Id="rId3" Type="http://schemas.openxmlformats.org/officeDocument/2006/relationships/image" Target="../media/image11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emf"/><Relationship Id="rId3" Type="http://schemas.openxmlformats.org/officeDocument/2006/relationships/image" Target="../media/image11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emf"/><Relationship Id="rId3" Type="http://schemas.openxmlformats.org/officeDocument/2006/relationships/image" Target="../media/image113.png"/></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emf"/><Relationship Id="rId3" Type="http://schemas.openxmlformats.org/officeDocument/2006/relationships/image" Target="../media/image11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emf"/><Relationship Id="rId3" Type="http://schemas.openxmlformats.org/officeDocument/2006/relationships/image" Target="../media/image115.png"/></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gif"/><Relationship Id="rId3"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mega_0330.pdf"/>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501943" y="-269413"/>
            <a:ext cx="10098094" cy="7203613"/>
          </a:xfrm>
          <a:prstGeom prst="rect">
            <a:avLst/>
          </a:prstGeom>
        </p:spPr>
      </p:pic>
      <p:sp>
        <p:nvSpPr>
          <p:cNvPr id="2" name="Title 1"/>
          <p:cNvSpPr>
            <a:spLocks noGrp="1"/>
          </p:cNvSpPr>
          <p:nvPr>
            <p:ph type="ctrTitle"/>
          </p:nvPr>
        </p:nvSpPr>
        <p:spPr>
          <a:xfrm>
            <a:off x="538390" y="660400"/>
            <a:ext cx="8296726" cy="1470025"/>
          </a:xfrm>
        </p:spPr>
        <p:txBody>
          <a:bodyPr>
            <a:noAutofit/>
          </a:bodyPr>
          <a:lstStyle/>
          <a:p>
            <a:r>
              <a:rPr lang="en-US" b="1" dirty="0" smtClean="0">
                <a:solidFill>
                  <a:srgbClr val="FF0000"/>
                </a:solidFill>
              </a:rPr>
              <a:t>Regime-Dependent Predictability of Extreme Weather Events: Representative Cases</a:t>
            </a:r>
            <a:endParaRPr lang="en-US" b="1" dirty="0">
              <a:solidFill>
                <a:srgbClr val="FF0000"/>
              </a:solidFill>
            </a:endParaRPr>
          </a:p>
        </p:txBody>
      </p:sp>
      <p:sp>
        <p:nvSpPr>
          <p:cNvPr id="3" name="Subtitle 2"/>
          <p:cNvSpPr>
            <a:spLocks noGrp="1"/>
          </p:cNvSpPr>
          <p:nvPr>
            <p:ph type="subTitle" idx="1"/>
          </p:nvPr>
        </p:nvSpPr>
        <p:spPr>
          <a:xfrm>
            <a:off x="0" y="3113078"/>
            <a:ext cx="9144000" cy="1752600"/>
          </a:xfrm>
        </p:spPr>
        <p:txBody>
          <a:bodyPr>
            <a:noAutofit/>
          </a:bodyPr>
          <a:lstStyle/>
          <a:p>
            <a:r>
              <a:rPr lang="en-US" sz="2200" b="1" dirty="0" smtClean="0">
                <a:solidFill>
                  <a:srgbClr val="0000FF"/>
                </a:solidFill>
                <a:latin typeface="Arial"/>
                <a:cs typeface="Arial"/>
              </a:rPr>
              <a:t>Lance F. </a:t>
            </a:r>
            <a:r>
              <a:rPr lang="en-US" sz="2200" b="1" dirty="0" err="1" smtClean="0">
                <a:solidFill>
                  <a:srgbClr val="0000FF"/>
                </a:solidFill>
                <a:latin typeface="Arial"/>
                <a:cs typeface="Arial"/>
              </a:rPr>
              <a:t>Bosart</a:t>
            </a:r>
            <a:r>
              <a:rPr lang="en-US" sz="2200" b="1" dirty="0" smtClean="0">
                <a:solidFill>
                  <a:srgbClr val="0000FF"/>
                </a:solidFill>
                <a:latin typeface="Arial"/>
                <a:cs typeface="Arial"/>
              </a:rPr>
              <a:t>, Andrew C. Winters, and Daniel Keyser</a:t>
            </a:r>
          </a:p>
          <a:p>
            <a:r>
              <a:rPr lang="en-US" sz="2200" b="1" dirty="0" smtClean="0">
                <a:solidFill>
                  <a:srgbClr val="0000FF"/>
                </a:solidFill>
                <a:latin typeface="Arial"/>
                <a:cs typeface="Arial"/>
              </a:rPr>
              <a:t> </a:t>
            </a:r>
          </a:p>
          <a:p>
            <a:r>
              <a:rPr lang="en-US" sz="2000" b="1" dirty="0" smtClean="0">
                <a:solidFill>
                  <a:schemeClr val="tx1"/>
                </a:solidFill>
                <a:latin typeface="Arial"/>
                <a:cs typeface="Arial"/>
              </a:rPr>
              <a:t>Department of Atmospheric and Environmental Sciences </a:t>
            </a:r>
            <a:br>
              <a:rPr lang="en-US" sz="2000" b="1" dirty="0" smtClean="0">
                <a:solidFill>
                  <a:schemeClr val="tx1"/>
                </a:solidFill>
                <a:latin typeface="Arial"/>
                <a:cs typeface="Arial"/>
              </a:rPr>
            </a:br>
            <a:r>
              <a:rPr lang="en-US" sz="2000" b="1" dirty="0" smtClean="0">
                <a:solidFill>
                  <a:schemeClr val="tx1"/>
                </a:solidFill>
                <a:latin typeface="Arial"/>
                <a:cs typeface="Arial"/>
              </a:rPr>
              <a:t>University at Albany, State University of New York, Albany, NY 12222</a:t>
            </a:r>
          </a:p>
          <a:p>
            <a:pPr>
              <a:lnSpc>
                <a:spcPts val="2000"/>
              </a:lnSpc>
            </a:pPr>
            <a:endParaRPr lang="en-US" sz="2400" dirty="0" smtClean="0">
              <a:latin typeface="Arial"/>
              <a:cs typeface="Arial"/>
            </a:endParaRPr>
          </a:p>
          <a:p>
            <a:r>
              <a:rPr lang="en-US" sz="2400" dirty="0" smtClean="0">
                <a:latin typeface="Arial"/>
                <a:cs typeface="Arial"/>
              </a:rPr>
              <a:t> </a:t>
            </a:r>
            <a:r>
              <a:rPr lang="en-US" sz="2400" b="1" dirty="0" smtClean="0">
                <a:solidFill>
                  <a:srgbClr val="0000FF"/>
                </a:solidFill>
                <a:latin typeface="Arial"/>
                <a:cs typeface="Arial"/>
              </a:rPr>
              <a:t>17</a:t>
            </a:r>
            <a:r>
              <a:rPr lang="en-US" sz="2400" b="1" baseline="30000" dirty="0" smtClean="0">
                <a:solidFill>
                  <a:srgbClr val="0000FF"/>
                </a:solidFill>
                <a:latin typeface="Arial"/>
                <a:cs typeface="Arial"/>
              </a:rPr>
              <a:t>th</a:t>
            </a:r>
            <a:r>
              <a:rPr lang="en-US" sz="2400" b="1" dirty="0" smtClean="0">
                <a:solidFill>
                  <a:srgbClr val="0000FF"/>
                </a:solidFill>
                <a:latin typeface="Arial"/>
                <a:cs typeface="Arial"/>
              </a:rPr>
              <a:t> Northeast Regional Operational Workshop</a:t>
            </a:r>
          </a:p>
          <a:p>
            <a:r>
              <a:rPr lang="en-US" sz="2400" b="1" dirty="0" smtClean="0">
                <a:solidFill>
                  <a:srgbClr val="0000FF"/>
                </a:solidFill>
                <a:latin typeface="Arial"/>
                <a:cs typeface="Arial"/>
              </a:rPr>
              <a:t>Albany, New York 12222</a:t>
            </a:r>
          </a:p>
          <a:p>
            <a:r>
              <a:rPr lang="en-US" sz="2400" b="1" dirty="0" smtClean="0">
                <a:solidFill>
                  <a:srgbClr val="0000FF"/>
                </a:solidFill>
                <a:latin typeface="Arial"/>
                <a:cs typeface="Arial"/>
              </a:rPr>
              <a:t>2–</a:t>
            </a:r>
            <a:r>
              <a:rPr lang="en-US" sz="2400" b="1" dirty="0">
                <a:solidFill>
                  <a:srgbClr val="0000FF"/>
                </a:solidFill>
                <a:latin typeface="Arial"/>
                <a:cs typeface="Arial"/>
              </a:rPr>
              <a:t>3</a:t>
            </a:r>
            <a:r>
              <a:rPr lang="en-US" sz="2400" b="1" dirty="0" smtClean="0">
                <a:solidFill>
                  <a:srgbClr val="0000FF"/>
                </a:solidFill>
                <a:latin typeface="Arial"/>
                <a:cs typeface="Arial"/>
              </a:rPr>
              <a:t> November 2016</a:t>
            </a:r>
            <a:endParaRPr lang="en-US" sz="2400" b="1" dirty="0">
              <a:solidFill>
                <a:srgbClr val="0000FF"/>
              </a:solidFill>
              <a:latin typeface="Arial"/>
              <a:cs typeface="Arial"/>
            </a:endParaRPr>
          </a:p>
        </p:txBody>
      </p:sp>
      <p:sp>
        <p:nvSpPr>
          <p:cNvPr id="5" name="TextBox 4"/>
          <p:cNvSpPr txBox="1"/>
          <p:nvPr/>
        </p:nvSpPr>
        <p:spPr>
          <a:xfrm>
            <a:off x="0" y="6440575"/>
            <a:ext cx="7976611" cy="369332"/>
          </a:xfrm>
          <a:prstGeom prst="rect">
            <a:avLst/>
          </a:prstGeom>
          <a:noFill/>
        </p:spPr>
        <p:txBody>
          <a:bodyPr wrap="square" rtlCol="0">
            <a:spAutoFit/>
          </a:bodyPr>
          <a:lstStyle/>
          <a:p>
            <a:r>
              <a:rPr lang="en-US" b="1" dirty="0" smtClean="0"/>
              <a:t>This work is supported by NOAA Grant NA15NWS4680006 </a:t>
            </a:r>
            <a:endParaRPr lang="en-US" b="1" dirty="0"/>
          </a:p>
        </p:txBody>
      </p:sp>
    </p:spTree>
    <p:extLst>
      <p:ext uri="{BB962C8B-B14F-4D97-AF65-F5344CB8AC3E}">
        <p14:creationId xmlns:p14="http://schemas.microsoft.com/office/powerpoint/2010/main" val="353325822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270705"/>
            <a:ext cx="8725804" cy="584776"/>
          </a:xfrm>
          <a:prstGeom prst="rect">
            <a:avLst/>
          </a:prstGeom>
          <a:noFill/>
        </p:spPr>
        <p:txBody>
          <a:bodyPr wrap="square" rtlCol="0">
            <a:spAutoFit/>
          </a:bodyPr>
          <a:lstStyle/>
          <a:p>
            <a:pPr algn="ctr"/>
            <a:r>
              <a:rPr lang="en-US" sz="3200" b="1" dirty="0" smtClean="0">
                <a:solidFill>
                  <a:srgbClr val="FF0000"/>
                </a:solidFill>
              </a:rPr>
              <a:t>23–24 March 2016 Colorado Snowstorm </a:t>
            </a:r>
          </a:p>
        </p:txBody>
      </p:sp>
      <p:sp>
        <p:nvSpPr>
          <p:cNvPr id="6" name="TextBox 5"/>
          <p:cNvSpPr txBox="1"/>
          <p:nvPr/>
        </p:nvSpPr>
        <p:spPr>
          <a:xfrm>
            <a:off x="109241" y="1101527"/>
            <a:ext cx="2140473" cy="1938992"/>
          </a:xfrm>
          <a:prstGeom prst="rect">
            <a:avLst/>
          </a:prstGeom>
          <a:noFill/>
        </p:spPr>
        <p:txBody>
          <a:bodyPr wrap="square" rtlCol="0">
            <a:spAutoFit/>
          </a:bodyPr>
          <a:lstStyle/>
          <a:p>
            <a:pPr algn="ctr"/>
            <a:r>
              <a:rPr lang="en-US" sz="2400" b="1" dirty="0" smtClean="0">
                <a:solidFill>
                  <a:srgbClr val="0000FF"/>
                </a:solidFill>
              </a:rPr>
              <a:t>Surface </a:t>
            </a:r>
          </a:p>
          <a:p>
            <a:pPr algn="ctr"/>
            <a:r>
              <a:rPr lang="en-US" sz="2400" b="1" dirty="0" smtClean="0">
                <a:solidFill>
                  <a:srgbClr val="0000FF"/>
                </a:solidFill>
              </a:rPr>
              <a:t>Observations:</a:t>
            </a:r>
          </a:p>
          <a:p>
            <a:pPr algn="ctr"/>
            <a:endParaRPr lang="en-US" sz="2400" b="1" dirty="0" smtClean="0">
              <a:solidFill>
                <a:srgbClr val="0000FF"/>
              </a:solidFill>
            </a:endParaRPr>
          </a:p>
          <a:p>
            <a:pPr algn="ctr"/>
            <a:r>
              <a:rPr lang="en-US" sz="2400" dirty="0" smtClean="0"/>
              <a:t>1243 UTC</a:t>
            </a:r>
          </a:p>
          <a:p>
            <a:pPr algn="ctr"/>
            <a:r>
              <a:rPr lang="en-US" sz="2400" dirty="0" smtClean="0"/>
              <a:t> 23 March 2016</a:t>
            </a:r>
            <a:endParaRPr lang="en-US" sz="2400" dirty="0"/>
          </a:p>
        </p:txBody>
      </p:sp>
      <p:pic>
        <p:nvPicPr>
          <p:cNvPr id="2" name="Picture 1" descr="sfcmap.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4381" y="1101526"/>
            <a:ext cx="6609910" cy="5601517"/>
          </a:xfrm>
          <a:prstGeom prst="rect">
            <a:avLst/>
          </a:prstGeom>
          <a:ln w="38100" cmpd="sng">
            <a:solidFill>
              <a:schemeClr val="tx1"/>
            </a:solidFill>
          </a:ln>
        </p:spPr>
      </p:pic>
    </p:spTree>
    <p:extLst>
      <p:ext uri="{BB962C8B-B14F-4D97-AF65-F5344CB8AC3E}">
        <p14:creationId xmlns:p14="http://schemas.microsoft.com/office/powerpoint/2010/main" val="315363193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270705"/>
            <a:ext cx="8725804" cy="584776"/>
          </a:xfrm>
          <a:prstGeom prst="rect">
            <a:avLst/>
          </a:prstGeom>
          <a:noFill/>
        </p:spPr>
        <p:txBody>
          <a:bodyPr wrap="square" rtlCol="0">
            <a:spAutoFit/>
          </a:bodyPr>
          <a:lstStyle/>
          <a:p>
            <a:pPr algn="ctr"/>
            <a:r>
              <a:rPr lang="en-US" sz="3200" b="1" dirty="0" smtClean="0">
                <a:solidFill>
                  <a:srgbClr val="FF0000"/>
                </a:solidFill>
              </a:rPr>
              <a:t>23–24 March 2016 Colorado Snowstorm </a:t>
            </a:r>
          </a:p>
        </p:txBody>
      </p:sp>
      <p:sp>
        <p:nvSpPr>
          <p:cNvPr id="6" name="TextBox 5"/>
          <p:cNvSpPr txBox="1"/>
          <p:nvPr/>
        </p:nvSpPr>
        <p:spPr>
          <a:xfrm>
            <a:off x="95587" y="1074212"/>
            <a:ext cx="2048311" cy="1938992"/>
          </a:xfrm>
          <a:prstGeom prst="rect">
            <a:avLst/>
          </a:prstGeom>
          <a:noFill/>
        </p:spPr>
        <p:txBody>
          <a:bodyPr wrap="square" rtlCol="0">
            <a:spAutoFit/>
          </a:bodyPr>
          <a:lstStyle/>
          <a:p>
            <a:pPr algn="ctr"/>
            <a:r>
              <a:rPr lang="en-US" sz="2400" b="1" dirty="0" smtClean="0">
                <a:solidFill>
                  <a:srgbClr val="0000FF"/>
                </a:solidFill>
              </a:rPr>
              <a:t>SPC </a:t>
            </a:r>
            <a:r>
              <a:rPr lang="en-US" sz="2400" b="1" dirty="0" err="1" smtClean="0">
                <a:solidFill>
                  <a:srgbClr val="0000FF"/>
                </a:solidFill>
              </a:rPr>
              <a:t>Mesoanalysis</a:t>
            </a:r>
            <a:r>
              <a:rPr lang="en-US" sz="2400" b="1" dirty="0" smtClean="0">
                <a:solidFill>
                  <a:srgbClr val="0000FF"/>
                </a:solidFill>
              </a:rPr>
              <a:t>:</a:t>
            </a:r>
          </a:p>
          <a:p>
            <a:pPr algn="ctr"/>
            <a:endParaRPr lang="en-US" sz="2400" b="1" dirty="0" smtClean="0">
              <a:solidFill>
                <a:srgbClr val="0000FF"/>
              </a:solidFill>
            </a:endParaRPr>
          </a:p>
          <a:p>
            <a:pPr algn="ctr"/>
            <a:r>
              <a:rPr lang="en-US" sz="2400" dirty="0" smtClean="0">
                <a:solidFill>
                  <a:srgbClr val="000000"/>
                </a:solidFill>
              </a:rPr>
              <a:t>1200 UTC</a:t>
            </a:r>
          </a:p>
          <a:p>
            <a:pPr algn="ctr"/>
            <a:r>
              <a:rPr lang="en-US" sz="2400" dirty="0" smtClean="0">
                <a:solidFill>
                  <a:srgbClr val="000000"/>
                </a:solidFill>
              </a:rPr>
              <a:t>23 March 2016</a:t>
            </a:r>
            <a:endParaRPr lang="en-US" sz="2400" dirty="0">
              <a:solidFill>
                <a:srgbClr val="000000"/>
              </a:solidFill>
            </a:endParaRPr>
          </a:p>
        </p:txBody>
      </p:sp>
      <p:pic>
        <p:nvPicPr>
          <p:cNvPr id="3" name="Picture 2" descr="spcmesoanalysi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4341" y="1101526"/>
            <a:ext cx="6669949" cy="5619927"/>
          </a:xfrm>
          <a:prstGeom prst="rect">
            <a:avLst/>
          </a:prstGeom>
          <a:ln w="38100" cmpd="sng">
            <a:solidFill>
              <a:srgbClr val="000000"/>
            </a:solidFill>
          </a:ln>
        </p:spPr>
      </p:pic>
    </p:spTree>
    <p:extLst>
      <p:ext uri="{BB962C8B-B14F-4D97-AF65-F5344CB8AC3E}">
        <p14:creationId xmlns:p14="http://schemas.microsoft.com/office/powerpoint/2010/main" val="363421708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270705"/>
            <a:ext cx="8725804" cy="584776"/>
          </a:xfrm>
          <a:prstGeom prst="rect">
            <a:avLst/>
          </a:prstGeom>
          <a:noFill/>
        </p:spPr>
        <p:txBody>
          <a:bodyPr wrap="square" rtlCol="0">
            <a:spAutoFit/>
          </a:bodyPr>
          <a:lstStyle/>
          <a:p>
            <a:pPr algn="ctr"/>
            <a:r>
              <a:rPr lang="en-US" sz="3200" b="1" dirty="0" smtClean="0">
                <a:solidFill>
                  <a:srgbClr val="FF0000"/>
                </a:solidFill>
              </a:rPr>
              <a:t>23–24 March 2016 Colorado Snowstorm </a:t>
            </a:r>
          </a:p>
        </p:txBody>
      </p:sp>
      <p:sp>
        <p:nvSpPr>
          <p:cNvPr id="6" name="TextBox 5"/>
          <p:cNvSpPr txBox="1"/>
          <p:nvPr/>
        </p:nvSpPr>
        <p:spPr>
          <a:xfrm>
            <a:off x="9762" y="5970446"/>
            <a:ext cx="4724770" cy="461665"/>
          </a:xfrm>
          <a:prstGeom prst="rect">
            <a:avLst/>
          </a:prstGeom>
          <a:noFill/>
        </p:spPr>
        <p:txBody>
          <a:bodyPr wrap="square" rtlCol="0">
            <a:spAutoFit/>
          </a:bodyPr>
          <a:lstStyle/>
          <a:p>
            <a:pPr algn="ctr"/>
            <a:r>
              <a:rPr lang="en-US" sz="2400" b="1" dirty="0" smtClean="0">
                <a:solidFill>
                  <a:srgbClr val="0000FF"/>
                </a:solidFill>
              </a:rPr>
              <a:t>Base Reflectivity (KFTG)</a:t>
            </a:r>
          </a:p>
        </p:txBody>
      </p:sp>
      <p:pic>
        <p:nvPicPr>
          <p:cNvPr id="4" name="Picture 3" descr="radar00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1897" y="1542958"/>
            <a:ext cx="4427488" cy="442748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177" y="1542958"/>
            <a:ext cx="4427488" cy="4427488"/>
          </a:xfrm>
          <a:prstGeom prst="rect">
            <a:avLst/>
          </a:prstGeom>
        </p:spPr>
      </p:pic>
      <p:sp>
        <p:nvSpPr>
          <p:cNvPr id="9" name="TextBox 8"/>
          <p:cNvSpPr txBox="1"/>
          <p:nvPr/>
        </p:nvSpPr>
        <p:spPr>
          <a:xfrm>
            <a:off x="4461095" y="5970446"/>
            <a:ext cx="4724770" cy="461665"/>
          </a:xfrm>
          <a:prstGeom prst="rect">
            <a:avLst/>
          </a:prstGeom>
          <a:noFill/>
        </p:spPr>
        <p:txBody>
          <a:bodyPr wrap="square" rtlCol="0">
            <a:spAutoFit/>
          </a:bodyPr>
          <a:lstStyle/>
          <a:p>
            <a:pPr algn="ctr"/>
            <a:r>
              <a:rPr lang="en-US" sz="2400" b="1" dirty="0" smtClean="0">
                <a:solidFill>
                  <a:srgbClr val="0000FF"/>
                </a:solidFill>
              </a:rPr>
              <a:t>Base Velocity (KLNX)</a:t>
            </a:r>
          </a:p>
        </p:txBody>
      </p:sp>
      <p:sp>
        <p:nvSpPr>
          <p:cNvPr id="10" name="TextBox 9"/>
          <p:cNvSpPr txBox="1"/>
          <p:nvPr/>
        </p:nvSpPr>
        <p:spPr>
          <a:xfrm>
            <a:off x="-105038" y="1026201"/>
            <a:ext cx="4724770" cy="461665"/>
          </a:xfrm>
          <a:prstGeom prst="rect">
            <a:avLst/>
          </a:prstGeom>
          <a:noFill/>
        </p:spPr>
        <p:txBody>
          <a:bodyPr wrap="square" rtlCol="0">
            <a:spAutoFit/>
          </a:bodyPr>
          <a:lstStyle/>
          <a:p>
            <a:pPr algn="ctr"/>
            <a:r>
              <a:rPr lang="en-US" sz="2400" b="1" dirty="0" smtClean="0">
                <a:solidFill>
                  <a:srgbClr val="0000FF"/>
                </a:solidFill>
              </a:rPr>
              <a:t>1700 UTC 23 March 2016</a:t>
            </a:r>
          </a:p>
        </p:txBody>
      </p:sp>
      <p:sp>
        <p:nvSpPr>
          <p:cNvPr id="11" name="TextBox 10"/>
          <p:cNvSpPr txBox="1"/>
          <p:nvPr/>
        </p:nvSpPr>
        <p:spPr>
          <a:xfrm>
            <a:off x="4364615" y="1026201"/>
            <a:ext cx="4724770" cy="461665"/>
          </a:xfrm>
          <a:prstGeom prst="rect">
            <a:avLst/>
          </a:prstGeom>
          <a:noFill/>
        </p:spPr>
        <p:txBody>
          <a:bodyPr wrap="square" rtlCol="0">
            <a:spAutoFit/>
          </a:bodyPr>
          <a:lstStyle/>
          <a:p>
            <a:pPr algn="ctr"/>
            <a:r>
              <a:rPr lang="en-US" sz="2400" b="1" dirty="0" smtClean="0">
                <a:solidFill>
                  <a:srgbClr val="0000FF"/>
                </a:solidFill>
              </a:rPr>
              <a:t>2357 UTC 23 March 2016</a:t>
            </a:r>
          </a:p>
        </p:txBody>
      </p:sp>
    </p:spTree>
    <p:extLst>
      <p:ext uri="{BB962C8B-B14F-4D97-AF65-F5344CB8AC3E}">
        <p14:creationId xmlns:p14="http://schemas.microsoft.com/office/powerpoint/2010/main" val="309943638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2" y="717552"/>
            <a:ext cx="3494419" cy="262432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9"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5" cy="2624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2590800"/>
            <a:ext cx="1155699" cy="35162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552 dam</a:t>
            </a:r>
            <a:endParaRPr lang="en-US" sz="2000" b="1" dirty="0">
              <a:solidFill>
                <a:srgbClr val="0000FF"/>
              </a:solidFill>
            </a:endParaRPr>
          </a:p>
        </p:txBody>
      </p:sp>
      <p:sp>
        <p:nvSpPr>
          <p:cNvPr id="20" name="TextBox 19"/>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132 dam</a:t>
            </a:r>
            <a:endParaRPr lang="en-US" sz="2000" b="1" dirty="0">
              <a:solidFill>
                <a:srgbClr val="0000FF"/>
              </a:solidFill>
            </a:endParaRPr>
          </a:p>
        </p:txBody>
      </p:sp>
      <p:sp>
        <p:nvSpPr>
          <p:cNvPr id="23" name="TextBox 22"/>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–1 Pa s</a:t>
            </a:r>
            <a:r>
              <a:rPr lang="en-US" sz="2000" b="1" baseline="30000" dirty="0" smtClean="0">
                <a:solidFill>
                  <a:srgbClr val="0000FF"/>
                </a:solidFill>
              </a:rPr>
              <a:t>–1</a:t>
            </a:r>
            <a:endParaRPr lang="en-US" sz="2000" b="1" dirty="0">
              <a:solidFill>
                <a:srgbClr val="0000FF"/>
              </a:solidFill>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844478799"/>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1090" name="Equation" r:id="rId8" imgW="114300" imgH="139700" progId="Equation.3">
                  <p:embed/>
                </p:oleObj>
              </mc:Choice>
              <mc:Fallback>
                <p:oleObj name="Equation" r:id="rId8" imgW="114300" imgH="139700" progId="Equation.3">
                  <p:embed/>
                  <p:pic>
                    <p:nvPicPr>
                      <p:cNvPr id="0" name=""/>
                      <p:cNvPicPr/>
                      <p:nvPr/>
                    </p:nvPicPr>
                    <p:blipFill>
                      <a:blip r:embed="rId9"/>
                      <a:stretch>
                        <a:fillRect/>
                      </a:stretch>
                    </p:blipFill>
                    <p:spPr>
                      <a:xfrm>
                        <a:off x="2985710" y="450850"/>
                        <a:ext cx="193675" cy="238125"/>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2877333"/>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1091" name="Equation" r:id="rId10" imgW="114300" imgH="139700" progId="Equation.3">
                  <p:embed/>
                </p:oleObj>
              </mc:Choice>
              <mc:Fallback>
                <p:oleObj name="Equation" r:id="rId10" imgW="114300" imgH="139700" progId="Equation.3">
                  <p:embed/>
                  <p:pic>
                    <p:nvPicPr>
                      <p:cNvPr id="0" name=""/>
                      <p:cNvPicPr/>
                      <p:nvPr/>
                    </p:nvPicPr>
                    <p:blipFill>
                      <a:blip r:embed="rId9"/>
                      <a:stretch>
                        <a:fillRect/>
                      </a:stretch>
                    </p:blipFill>
                    <p:spPr>
                      <a:xfrm>
                        <a:off x="6524777" y="450850"/>
                        <a:ext cx="193675" cy="238125"/>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133442655"/>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1092" name="Equation" r:id="rId11" imgW="152400" imgH="139700" progId="Equation.3">
                  <p:embed/>
                </p:oleObj>
              </mc:Choice>
              <mc:Fallback>
                <p:oleObj name="Equation" r:id="rId11" imgW="152400" imgH="139700" progId="Equation.3">
                  <p:embed/>
                  <p:pic>
                    <p:nvPicPr>
                      <p:cNvPr id="0" name=""/>
                      <p:cNvPicPr/>
                      <p:nvPr/>
                    </p:nvPicPr>
                    <p:blipFill>
                      <a:blip r:embed="rId12"/>
                      <a:stretch>
                        <a:fillRect/>
                      </a:stretch>
                    </p:blipFill>
                    <p:spPr>
                      <a:xfrm>
                        <a:off x="6524777" y="3644137"/>
                        <a:ext cx="258763" cy="238125"/>
                      </a:xfrm>
                      <a:prstGeom prst="rect">
                        <a:avLst/>
                      </a:prstGeom>
                    </p:spPr>
                  </p:pic>
                </p:oleObj>
              </mc:Fallback>
            </mc:AlternateContent>
          </a:graphicData>
        </a:graphic>
      </p:graphicFrame>
      <p:sp>
        <p:nvSpPr>
          <p:cNvPr id="18" name="TextBox 17"/>
          <p:cNvSpPr txBox="1"/>
          <p:nvPr/>
        </p:nvSpPr>
        <p:spPr>
          <a:xfrm>
            <a:off x="1892912" y="3532716"/>
            <a:ext cx="3683588" cy="400110"/>
          </a:xfrm>
          <a:prstGeom prst="rect">
            <a:avLst/>
          </a:prstGeom>
          <a:noFill/>
        </p:spPr>
        <p:txBody>
          <a:bodyPr wrap="square" rtlCol="0">
            <a:spAutoFit/>
          </a:bodyPr>
          <a:lstStyle/>
          <a:p>
            <a:r>
              <a:rPr lang="en-US" sz="2000" b="1" dirty="0" smtClean="0">
                <a:solidFill>
                  <a:srgbClr val="0000FF"/>
                </a:solidFill>
              </a:rPr>
              <a:t>800–700 </a:t>
            </a:r>
            <a:r>
              <a:rPr lang="en-US" sz="2000" b="1" dirty="0" err="1" smtClean="0">
                <a:solidFill>
                  <a:srgbClr val="0000FF"/>
                </a:solidFill>
              </a:rPr>
              <a:t>hPa</a:t>
            </a:r>
            <a:r>
              <a:rPr lang="en-US" sz="2000" b="1" dirty="0" smtClean="0">
                <a:solidFill>
                  <a:srgbClr val="0000FF"/>
                </a:solidFill>
              </a:rPr>
              <a:t>:          = 2×10</a:t>
            </a:r>
            <a:r>
              <a:rPr lang="en-US" sz="2000" b="1" baseline="30000" dirty="0" smtClean="0">
                <a:solidFill>
                  <a:srgbClr val="0000FF"/>
                </a:solidFill>
              </a:rPr>
              <a:t>–4</a:t>
            </a:r>
            <a:r>
              <a:rPr lang="en-US" sz="2000" b="1" dirty="0" smtClean="0">
                <a:solidFill>
                  <a:srgbClr val="0000FF"/>
                </a:solidFill>
              </a:rPr>
              <a:t> </a:t>
            </a:r>
            <a:r>
              <a:rPr lang="en-US" sz="2000" b="1" dirty="0">
                <a:solidFill>
                  <a:srgbClr val="0000FF"/>
                </a:solidFill>
              </a:rPr>
              <a:t>K</a:t>
            </a:r>
            <a:r>
              <a:rPr lang="en-US" sz="2000" b="1" dirty="0" smtClean="0">
                <a:solidFill>
                  <a:srgbClr val="0000FF"/>
                </a:solidFill>
              </a:rPr>
              <a:t> s</a:t>
            </a:r>
            <a:r>
              <a:rPr lang="en-US" sz="2000" b="1" baseline="30000" dirty="0" smtClean="0">
                <a:solidFill>
                  <a:srgbClr val="0000FF"/>
                </a:solidFill>
              </a:rPr>
              <a:t>–1</a:t>
            </a:r>
            <a:endParaRPr lang="en-US" sz="2000" b="1" dirty="0">
              <a:solidFill>
                <a:srgbClr val="0000FF"/>
              </a:solidFill>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3042408746"/>
              </p:ext>
            </p:extLst>
          </p:nvPr>
        </p:nvGraphicFramePr>
        <p:xfrm>
          <a:off x="3401913" y="3600450"/>
          <a:ext cx="606425" cy="282575"/>
        </p:xfrm>
        <a:graphic>
          <a:graphicData uri="http://schemas.openxmlformats.org/presentationml/2006/ole">
            <mc:AlternateContent xmlns:mc="http://schemas.openxmlformats.org/markup-compatibility/2006">
              <mc:Choice xmlns:v="urn:schemas-microsoft-com:vml" Requires="v">
                <p:oleObj spid="_x0000_s1093" name="Equation" r:id="rId13" imgW="355600" imgH="165100" progId="Equation.3">
                  <p:embed/>
                </p:oleObj>
              </mc:Choice>
              <mc:Fallback>
                <p:oleObj name="Equation" r:id="rId13" imgW="355600" imgH="165100" progId="Equation.3">
                  <p:embed/>
                  <p:pic>
                    <p:nvPicPr>
                      <p:cNvPr id="0" name=""/>
                      <p:cNvPicPr/>
                      <p:nvPr/>
                    </p:nvPicPr>
                    <p:blipFill>
                      <a:blip r:embed="rId14"/>
                      <a:stretch>
                        <a:fillRect/>
                      </a:stretch>
                    </p:blipFill>
                    <p:spPr>
                      <a:xfrm>
                        <a:off x="3401913" y="3600450"/>
                        <a:ext cx="606425" cy="282575"/>
                      </a:xfrm>
                      <a:prstGeom prst="rect">
                        <a:avLst/>
                      </a:prstGeom>
                    </p:spPr>
                  </p:pic>
                </p:oleObj>
              </mc:Fallback>
            </mc:AlternateContent>
          </a:graphicData>
        </a:graphic>
      </p:graphicFrame>
    </p:spTree>
    <p:extLst>
      <p:ext uri="{BB962C8B-B14F-4D97-AF65-F5344CB8AC3E}">
        <p14:creationId xmlns:p14="http://schemas.microsoft.com/office/powerpoint/2010/main" val="218330168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2" y="717552"/>
            <a:ext cx="3494418" cy="262432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9"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4" cy="2624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2959100"/>
            <a:ext cx="1155699" cy="314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552 dam</a:t>
            </a:r>
            <a:endParaRPr lang="en-US" sz="2000" b="1" dirty="0">
              <a:solidFill>
                <a:srgbClr val="0000FF"/>
              </a:solidFill>
            </a:endParaRPr>
          </a:p>
        </p:txBody>
      </p:sp>
      <p:sp>
        <p:nvSpPr>
          <p:cNvPr id="17" name="TextBox 16"/>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132 dam</a:t>
            </a:r>
            <a:endParaRPr lang="en-US" sz="2000" b="1" dirty="0">
              <a:solidFill>
                <a:srgbClr val="0000FF"/>
              </a:solidFill>
            </a:endParaRPr>
          </a:p>
        </p:txBody>
      </p:sp>
      <p:sp>
        <p:nvSpPr>
          <p:cNvPr id="18" name="TextBox 17"/>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–1 Pa s</a:t>
            </a:r>
            <a:r>
              <a:rPr lang="en-US" sz="2000" b="1" baseline="30000" dirty="0" smtClean="0">
                <a:solidFill>
                  <a:srgbClr val="0000FF"/>
                </a:solidFill>
              </a:rPr>
              <a:t>–1</a:t>
            </a:r>
            <a:endParaRPr lang="en-US" sz="2000" b="1" dirty="0">
              <a:solidFill>
                <a:srgbClr val="0000FF"/>
              </a:solidFill>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2758186557"/>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85058" name="Equation" r:id="rId8" imgW="114300" imgH="139700" progId="Equation.3">
                  <p:embed/>
                </p:oleObj>
              </mc:Choice>
              <mc:Fallback>
                <p:oleObj name="Equation" r:id="rId8" imgW="114300" imgH="139700" progId="Equation.3">
                  <p:embed/>
                  <p:pic>
                    <p:nvPicPr>
                      <p:cNvPr id="0" name=""/>
                      <p:cNvPicPr/>
                      <p:nvPr/>
                    </p:nvPicPr>
                    <p:blipFill>
                      <a:blip r:embed="rId9"/>
                      <a:stretch>
                        <a:fillRect/>
                      </a:stretch>
                    </p:blipFill>
                    <p:spPr>
                      <a:xfrm>
                        <a:off x="2985710" y="450850"/>
                        <a:ext cx="193675" cy="23812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1078806204"/>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85059" name="Equation" r:id="rId10" imgW="114300" imgH="139700" progId="Equation.3">
                  <p:embed/>
                </p:oleObj>
              </mc:Choice>
              <mc:Fallback>
                <p:oleObj name="Equation" r:id="rId10" imgW="114300" imgH="139700" progId="Equation.3">
                  <p:embed/>
                  <p:pic>
                    <p:nvPicPr>
                      <p:cNvPr id="0" name=""/>
                      <p:cNvPicPr/>
                      <p:nvPr/>
                    </p:nvPicPr>
                    <p:blipFill>
                      <a:blip r:embed="rId9"/>
                      <a:stretch>
                        <a:fillRect/>
                      </a:stretch>
                    </p:blipFill>
                    <p:spPr>
                      <a:xfrm>
                        <a:off x="6524777" y="450850"/>
                        <a:ext cx="193675" cy="238125"/>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170970518"/>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85060" name="Equation" r:id="rId11" imgW="152400" imgH="139700" progId="Equation.3">
                  <p:embed/>
                </p:oleObj>
              </mc:Choice>
              <mc:Fallback>
                <p:oleObj name="Equation" r:id="rId11" imgW="152400" imgH="139700" progId="Equation.3">
                  <p:embed/>
                  <p:pic>
                    <p:nvPicPr>
                      <p:cNvPr id="0" name=""/>
                      <p:cNvPicPr/>
                      <p:nvPr/>
                    </p:nvPicPr>
                    <p:blipFill>
                      <a:blip r:embed="rId12"/>
                      <a:stretch>
                        <a:fillRect/>
                      </a:stretch>
                    </p:blipFill>
                    <p:spPr>
                      <a:xfrm>
                        <a:off x="6524777" y="3644137"/>
                        <a:ext cx="258763" cy="238125"/>
                      </a:xfrm>
                      <a:prstGeom prst="rect">
                        <a:avLst/>
                      </a:prstGeom>
                    </p:spPr>
                  </p:pic>
                </p:oleObj>
              </mc:Fallback>
            </mc:AlternateContent>
          </a:graphicData>
        </a:graphic>
      </p:graphicFrame>
      <p:sp>
        <p:nvSpPr>
          <p:cNvPr id="21" name="TextBox 20"/>
          <p:cNvSpPr txBox="1"/>
          <p:nvPr/>
        </p:nvSpPr>
        <p:spPr>
          <a:xfrm>
            <a:off x="1892912" y="3532716"/>
            <a:ext cx="3683588" cy="400110"/>
          </a:xfrm>
          <a:prstGeom prst="rect">
            <a:avLst/>
          </a:prstGeom>
          <a:noFill/>
        </p:spPr>
        <p:txBody>
          <a:bodyPr wrap="square" rtlCol="0">
            <a:spAutoFit/>
          </a:bodyPr>
          <a:lstStyle/>
          <a:p>
            <a:r>
              <a:rPr lang="en-US" sz="2000" b="1" dirty="0" smtClean="0">
                <a:solidFill>
                  <a:srgbClr val="0000FF"/>
                </a:solidFill>
              </a:rPr>
              <a:t>800–700 </a:t>
            </a:r>
            <a:r>
              <a:rPr lang="en-US" sz="2000" b="1" dirty="0" err="1" smtClean="0">
                <a:solidFill>
                  <a:srgbClr val="0000FF"/>
                </a:solidFill>
              </a:rPr>
              <a:t>hPa</a:t>
            </a:r>
            <a:r>
              <a:rPr lang="en-US" sz="2000" b="1" dirty="0" smtClean="0">
                <a:solidFill>
                  <a:srgbClr val="0000FF"/>
                </a:solidFill>
              </a:rPr>
              <a:t>:          = 2×10</a:t>
            </a:r>
            <a:r>
              <a:rPr lang="en-US" sz="2000" b="1" baseline="30000" dirty="0" smtClean="0">
                <a:solidFill>
                  <a:srgbClr val="0000FF"/>
                </a:solidFill>
              </a:rPr>
              <a:t>–4</a:t>
            </a:r>
            <a:r>
              <a:rPr lang="en-US" sz="2000" b="1" dirty="0" smtClean="0">
                <a:solidFill>
                  <a:srgbClr val="0000FF"/>
                </a:solidFill>
              </a:rPr>
              <a:t> </a:t>
            </a:r>
            <a:r>
              <a:rPr lang="en-US" sz="2000" b="1" dirty="0">
                <a:solidFill>
                  <a:srgbClr val="0000FF"/>
                </a:solidFill>
              </a:rPr>
              <a:t>K</a:t>
            </a:r>
            <a:r>
              <a:rPr lang="en-US" sz="2000" b="1" dirty="0" smtClean="0">
                <a:solidFill>
                  <a:srgbClr val="0000FF"/>
                </a:solidFill>
              </a:rPr>
              <a:t> s</a:t>
            </a:r>
            <a:r>
              <a:rPr lang="en-US" sz="2000" b="1" baseline="30000" dirty="0" smtClean="0">
                <a:solidFill>
                  <a:srgbClr val="0000FF"/>
                </a:solidFill>
              </a:rPr>
              <a:t>–1</a:t>
            </a:r>
            <a:endParaRPr lang="en-US" sz="2000" b="1" dirty="0">
              <a:solidFill>
                <a:srgbClr val="0000FF"/>
              </a:solidFill>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302488073"/>
              </p:ext>
            </p:extLst>
          </p:nvPr>
        </p:nvGraphicFramePr>
        <p:xfrm>
          <a:off x="3401913" y="3600450"/>
          <a:ext cx="606425" cy="282575"/>
        </p:xfrm>
        <a:graphic>
          <a:graphicData uri="http://schemas.openxmlformats.org/presentationml/2006/ole">
            <mc:AlternateContent xmlns:mc="http://schemas.openxmlformats.org/markup-compatibility/2006">
              <mc:Choice xmlns:v="urn:schemas-microsoft-com:vml" Requires="v">
                <p:oleObj spid="_x0000_s85061" name="Equation" r:id="rId13" imgW="355600" imgH="165100" progId="Equation.3">
                  <p:embed/>
                </p:oleObj>
              </mc:Choice>
              <mc:Fallback>
                <p:oleObj name="Equation" r:id="rId13" imgW="355600" imgH="165100" progId="Equation.3">
                  <p:embed/>
                  <p:pic>
                    <p:nvPicPr>
                      <p:cNvPr id="0" name=""/>
                      <p:cNvPicPr/>
                      <p:nvPr/>
                    </p:nvPicPr>
                    <p:blipFill>
                      <a:blip r:embed="rId14"/>
                      <a:stretch>
                        <a:fillRect/>
                      </a:stretch>
                    </p:blipFill>
                    <p:spPr>
                      <a:xfrm>
                        <a:off x="3401913" y="3600450"/>
                        <a:ext cx="606425" cy="282575"/>
                      </a:xfrm>
                      <a:prstGeom prst="rect">
                        <a:avLst/>
                      </a:prstGeom>
                    </p:spPr>
                  </p:pic>
                </p:oleObj>
              </mc:Fallback>
            </mc:AlternateContent>
          </a:graphicData>
        </a:graphic>
      </p:graphicFrame>
    </p:spTree>
    <p:extLst>
      <p:ext uri="{BB962C8B-B14F-4D97-AF65-F5344CB8AC3E}">
        <p14:creationId xmlns:p14="http://schemas.microsoft.com/office/powerpoint/2010/main" val="135486184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2" y="717552"/>
            <a:ext cx="3494418" cy="262432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4" cy="2624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3213100"/>
            <a:ext cx="1155699" cy="2893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552 dam</a:t>
            </a:r>
            <a:endParaRPr lang="en-US" sz="2000" b="1" dirty="0">
              <a:solidFill>
                <a:srgbClr val="0000FF"/>
              </a:solidFill>
            </a:endParaRPr>
          </a:p>
        </p:txBody>
      </p:sp>
      <p:sp>
        <p:nvSpPr>
          <p:cNvPr id="22" name="TextBox 21"/>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132 dam</a:t>
            </a:r>
            <a:endParaRPr lang="en-US" sz="2000" b="1" dirty="0">
              <a:solidFill>
                <a:srgbClr val="0000FF"/>
              </a:solidFill>
            </a:endParaRPr>
          </a:p>
        </p:txBody>
      </p:sp>
      <p:sp>
        <p:nvSpPr>
          <p:cNvPr id="23" name="TextBox 22"/>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–1 Pa s</a:t>
            </a:r>
            <a:r>
              <a:rPr lang="en-US" sz="2000" b="1" baseline="30000" dirty="0" smtClean="0">
                <a:solidFill>
                  <a:srgbClr val="0000FF"/>
                </a:solidFill>
              </a:rPr>
              <a:t>–1</a:t>
            </a:r>
            <a:endParaRPr lang="en-US" sz="2000" b="1" dirty="0">
              <a:solidFill>
                <a:srgbClr val="0000FF"/>
              </a:solidFill>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1310668580"/>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86082" name="Equation" r:id="rId8" imgW="114300" imgH="139700" progId="Equation.3">
                  <p:embed/>
                </p:oleObj>
              </mc:Choice>
              <mc:Fallback>
                <p:oleObj name="Equation" r:id="rId8" imgW="114300" imgH="139700" progId="Equation.3">
                  <p:embed/>
                  <p:pic>
                    <p:nvPicPr>
                      <p:cNvPr id="0" name=""/>
                      <p:cNvPicPr/>
                      <p:nvPr/>
                    </p:nvPicPr>
                    <p:blipFill>
                      <a:blip r:embed="rId9"/>
                      <a:stretch>
                        <a:fillRect/>
                      </a:stretch>
                    </p:blipFill>
                    <p:spPr>
                      <a:xfrm>
                        <a:off x="2985710" y="450850"/>
                        <a:ext cx="193675" cy="23812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017057351"/>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86083" name="Equation" r:id="rId10" imgW="114300" imgH="139700" progId="Equation.3">
                  <p:embed/>
                </p:oleObj>
              </mc:Choice>
              <mc:Fallback>
                <p:oleObj name="Equation" r:id="rId10" imgW="114300" imgH="139700" progId="Equation.3">
                  <p:embed/>
                  <p:pic>
                    <p:nvPicPr>
                      <p:cNvPr id="0" name=""/>
                      <p:cNvPicPr/>
                      <p:nvPr/>
                    </p:nvPicPr>
                    <p:blipFill>
                      <a:blip r:embed="rId9"/>
                      <a:stretch>
                        <a:fillRect/>
                      </a:stretch>
                    </p:blipFill>
                    <p:spPr>
                      <a:xfrm>
                        <a:off x="6524777" y="450850"/>
                        <a:ext cx="193675" cy="238125"/>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434835310"/>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86084" name="Equation" r:id="rId11" imgW="152400" imgH="139700" progId="Equation.3">
                  <p:embed/>
                </p:oleObj>
              </mc:Choice>
              <mc:Fallback>
                <p:oleObj name="Equation" r:id="rId11" imgW="152400" imgH="139700" progId="Equation.3">
                  <p:embed/>
                  <p:pic>
                    <p:nvPicPr>
                      <p:cNvPr id="0" name=""/>
                      <p:cNvPicPr/>
                      <p:nvPr/>
                    </p:nvPicPr>
                    <p:blipFill>
                      <a:blip r:embed="rId12"/>
                      <a:stretch>
                        <a:fillRect/>
                      </a:stretch>
                    </p:blipFill>
                    <p:spPr>
                      <a:xfrm>
                        <a:off x="6524777" y="3644137"/>
                        <a:ext cx="258763" cy="238125"/>
                      </a:xfrm>
                      <a:prstGeom prst="rect">
                        <a:avLst/>
                      </a:prstGeom>
                    </p:spPr>
                  </p:pic>
                </p:oleObj>
              </mc:Fallback>
            </mc:AlternateContent>
          </a:graphicData>
        </a:graphic>
      </p:graphicFrame>
      <p:sp>
        <p:nvSpPr>
          <p:cNvPr id="19" name="TextBox 18"/>
          <p:cNvSpPr txBox="1"/>
          <p:nvPr/>
        </p:nvSpPr>
        <p:spPr>
          <a:xfrm>
            <a:off x="1892912" y="3532716"/>
            <a:ext cx="3683588" cy="400110"/>
          </a:xfrm>
          <a:prstGeom prst="rect">
            <a:avLst/>
          </a:prstGeom>
          <a:noFill/>
        </p:spPr>
        <p:txBody>
          <a:bodyPr wrap="square" rtlCol="0">
            <a:spAutoFit/>
          </a:bodyPr>
          <a:lstStyle/>
          <a:p>
            <a:r>
              <a:rPr lang="en-US" sz="2000" b="1" dirty="0" smtClean="0">
                <a:solidFill>
                  <a:srgbClr val="0000FF"/>
                </a:solidFill>
              </a:rPr>
              <a:t>800–700 </a:t>
            </a:r>
            <a:r>
              <a:rPr lang="en-US" sz="2000" b="1" dirty="0" err="1" smtClean="0">
                <a:solidFill>
                  <a:srgbClr val="0000FF"/>
                </a:solidFill>
              </a:rPr>
              <a:t>hPa</a:t>
            </a:r>
            <a:r>
              <a:rPr lang="en-US" sz="2000" b="1" dirty="0" smtClean="0">
                <a:solidFill>
                  <a:srgbClr val="0000FF"/>
                </a:solidFill>
              </a:rPr>
              <a:t>:          = 2×10</a:t>
            </a:r>
            <a:r>
              <a:rPr lang="en-US" sz="2000" b="1" baseline="30000" dirty="0" smtClean="0">
                <a:solidFill>
                  <a:srgbClr val="0000FF"/>
                </a:solidFill>
              </a:rPr>
              <a:t>–4</a:t>
            </a:r>
            <a:r>
              <a:rPr lang="en-US" sz="2000" b="1" dirty="0" smtClean="0">
                <a:solidFill>
                  <a:srgbClr val="0000FF"/>
                </a:solidFill>
              </a:rPr>
              <a:t> </a:t>
            </a:r>
            <a:r>
              <a:rPr lang="en-US" sz="2000" b="1" dirty="0">
                <a:solidFill>
                  <a:srgbClr val="0000FF"/>
                </a:solidFill>
              </a:rPr>
              <a:t>K</a:t>
            </a:r>
            <a:r>
              <a:rPr lang="en-US" sz="2000" b="1" dirty="0" smtClean="0">
                <a:solidFill>
                  <a:srgbClr val="0000FF"/>
                </a:solidFill>
              </a:rPr>
              <a:t> s</a:t>
            </a:r>
            <a:r>
              <a:rPr lang="en-US" sz="2000" b="1" baseline="30000" dirty="0" smtClean="0">
                <a:solidFill>
                  <a:srgbClr val="0000FF"/>
                </a:solidFill>
              </a:rPr>
              <a:t>–1</a:t>
            </a:r>
            <a:endParaRPr lang="en-US" sz="2000" b="1" dirty="0">
              <a:solidFill>
                <a:srgbClr val="0000FF"/>
              </a:solidFill>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2536678155"/>
              </p:ext>
            </p:extLst>
          </p:nvPr>
        </p:nvGraphicFramePr>
        <p:xfrm>
          <a:off x="3401913" y="3600450"/>
          <a:ext cx="606425" cy="282575"/>
        </p:xfrm>
        <a:graphic>
          <a:graphicData uri="http://schemas.openxmlformats.org/presentationml/2006/ole">
            <mc:AlternateContent xmlns:mc="http://schemas.openxmlformats.org/markup-compatibility/2006">
              <mc:Choice xmlns:v="urn:schemas-microsoft-com:vml" Requires="v">
                <p:oleObj spid="_x0000_s86085" name="Equation" r:id="rId13" imgW="355600" imgH="165100" progId="Equation.3">
                  <p:embed/>
                </p:oleObj>
              </mc:Choice>
              <mc:Fallback>
                <p:oleObj name="Equation" r:id="rId13" imgW="355600" imgH="165100" progId="Equation.3">
                  <p:embed/>
                  <p:pic>
                    <p:nvPicPr>
                      <p:cNvPr id="0" name=""/>
                      <p:cNvPicPr/>
                      <p:nvPr/>
                    </p:nvPicPr>
                    <p:blipFill>
                      <a:blip r:embed="rId14"/>
                      <a:stretch>
                        <a:fillRect/>
                      </a:stretch>
                    </p:blipFill>
                    <p:spPr>
                      <a:xfrm>
                        <a:off x="3401913" y="3600450"/>
                        <a:ext cx="606425" cy="282575"/>
                      </a:xfrm>
                      <a:prstGeom prst="rect">
                        <a:avLst/>
                      </a:prstGeom>
                    </p:spPr>
                  </p:pic>
                </p:oleObj>
              </mc:Fallback>
            </mc:AlternateContent>
          </a:graphicData>
        </a:graphic>
      </p:graphicFrame>
    </p:spTree>
    <p:extLst>
      <p:ext uri="{BB962C8B-B14F-4D97-AF65-F5344CB8AC3E}">
        <p14:creationId xmlns:p14="http://schemas.microsoft.com/office/powerpoint/2010/main" val="211445737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3" y="717552"/>
            <a:ext cx="3494416" cy="262432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4" cy="2624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3532716"/>
            <a:ext cx="1155699" cy="25743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552 dam</a:t>
            </a:r>
            <a:endParaRPr lang="en-US" sz="2000" b="1" dirty="0">
              <a:solidFill>
                <a:srgbClr val="0000FF"/>
              </a:solidFill>
            </a:endParaRPr>
          </a:p>
        </p:txBody>
      </p:sp>
      <p:sp>
        <p:nvSpPr>
          <p:cNvPr id="17" name="TextBox 16"/>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132 dam</a:t>
            </a:r>
            <a:endParaRPr lang="en-US" sz="2000" b="1" dirty="0">
              <a:solidFill>
                <a:srgbClr val="0000FF"/>
              </a:solidFill>
            </a:endParaRPr>
          </a:p>
        </p:txBody>
      </p:sp>
      <p:sp>
        <p:nvSpPr>
          <p:cNvPr id="18" name="TextBox 17"/>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–1 Pa s</a:t>
            </a:r>
            <a:r>
              <a:rPr lang="en-US" sz="2000" b="1" baseline="30000" dirty="0" smtClean="0">
                <a:solidFill>
                  <a:srgbClr val="0000FF"/>
                </a:solidFill>
              </a:rPr>
              <a:t>–1</a:t>
            </a:r>
            <a:endParaRPr lang="en-US" sz="2000" b="1" dirty="0">
              <a:solidFill>
                <a:srgbClr val="0000FF"/>
              </a:solidFill>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3575115158"/>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87106" name="Equation" r:id="rId8" imgW="114300" imgH="139700" progId="Equation.3">
                  <p:embed/>
                </p:oleObj>
              </mc:Choice>
              <mc:Fallback>
                <p:oleObj name="Equation" r:id="rId8" imgW="114300" imgH="139700" progId="Equation.3">
                  <p:embed/>
                  <p:pic>
                    <p:nvPicPr>
                      <p:cNvPr id="0" name=""/>
                      <p:cNvPicPr/>
                      <p:nvPr/>
                    </p:nvPicPr>
                    <p:blipFill>
                      <a:blip r:embed="rId9"/>
                      <a:stretch>
                        <a:fillRect/>
                      </a:stretch>
                    </p:blipFill>
                    <p:spPr>
                      <a:xfrm>
                        <a:off x="2985710" y="450850"/>
                        <a:ext cx="193675" cy="238125"/>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799660200"/>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87107" name="Equation" r:id="rId10" imgW="114300" imgH="139700" progId="Equation.3">
                  <p:embed/>
                </p:oleObj>
              </mc:Choice>
              <mc:Fallback>
                <p:oleObj name="Equation" r:id="rId10" imgW="114300" imgH="139700" progId="Equation.3">
                  <p:embed/>
                  <p:pic>
                    <p:nvPicPr>
                      <p:cNvPr id="0" name=""/>
                      <p:cNvPicPr/>
                      <p:nvPr/>
                    </p:nvPicPr>
                    <p:blipFill>
                      <a:blip r:embed="rId9"/>
                      <a:stretch>
                        <a:fillRect/>
                      </a:stretch>
                    </p:blipFill>
                    <p:spPr>
                      <a:xfrm>
                        <a:off x="6524777" y="450850"/>
                        <a:ext cx="193675" cy="238125"/>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820136026"/>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87108" name="Equation" r:id="rId11" imgW="152400" imgH="139700" progId="Equation.3">
                  <p:embed/>
                </p:oleObj>
              </mc:Choice>
              <mc:Fallback>
                <p:oleObj name="Equation" r:id="rId11" imgW="152400" imgH="139700" progId="Equation.3">
                  <p:embed/>
                  <p:pic>
                    <p:nvPicPr>
                      <p:cNvPr id="0" name=""/>
                      <p:cNvPicPr/>
                      <p:nvPr/>
                    </p:nvPicPr>
                    <p:blipFill>
                      <a:blip r:embed="rId12"/>
                      <a:stretch>
                        <a:fillRect/>
                      </a:stretch>
                    </p:blipFill>
                    <p:spPr>
                      <a:xfrm>
                        <a:off x="6524777" y="3644137"/>
                        <a:ext cx="258763" cy="238125"/>
                      </a:xfrm>
                      <a:prstGeom prst="rect">
                        <a:avLst/>
                      </a:prstGeom>
                    </p:spPr>
                  </p:pic>
                </p:oleObj>
              </mc:Fallback>
            </mc:AlternateContent>
          </a:graphicData>
        </a:graphic>
      </p:graphicFrame>
      <p:sp>
        <p:nvSpPr>
          <p:cNvPr id="24" name="TextBox 23"/>
          <p:cNvSpPr txBox="1"/>
          <p:nvPr/>
        </p:nvSpPr>
        <p:spPr>
          <a:xfrm>
            <a:off x="1892912" y="3532716"/>
            <a:ext cx="3683588" cy="400110"/>
          </a:xfrm>
          <a:prstGeom prst="rect">
            <a:avLst/>
          </a:prstGeom>
          <a:noFill/>
        </p:spPr>
        <p:txBody>
          <a:bodyPr wrap="square" rtlCol="0">
            <a:spAutoFit/>
          </a:bodyPr>
          <a:lstStyle/>
          <a:p>
            <a:r>
              <a:rPr lang="en-US" sz="2000" b="1" dirty="0" smtClean="0">
                <a:solidFill>
                  <a:srgbClr val="0000FF"/>
                </a:solidFill>
              </a:rPr>
              <a:t>800–700 </a:t>
            </a:r>
            <a:r>
              <a:rPr lang="en-US" sz="2000" b="1" dirty="0" err="1" smtClean="0">
                <a:solidFill>
                  <a:srgbClr val="0000FF"/>
                </a:solidFill>
              </a:rPr>
              <a:t>hPa</a:t>
            </a:r>
            <a:r>
              <a:rPr lang="en-US" sz="2000" b="1" dirty="0" smtClean="0">
                <a:solidFill>
                  <a:srgbClr val="0000FF"/>
                </a:solidFill>
              </a:rPr>
              <a:t>:          = 2×10</a:t>
            </a:r>
            <a:r>
              <a:rPr lang="en-US" sz="2000" b="1" baseline="30000" dirty="0" smtClean="0">
                <a:solidFill>
                  <a:srgbClr val="0000FF"/>
                </a:solidFill>
              </a:rPr>
              <a:t>–4</a:t>
            </a:r>
            <a:r>
              <a:rPr lang="en-US" sz="2000" b="1" dirty="0" smtClean="0">
                <a:solidFill>
                  <a:srgbClr val="0000FF"/>
                </a:solidFill>
              </a:rPr>
              <a:t> </a:t>
            </a:r>
            <a:r>
              <a:rPr lang="en-US" sz="2000" b="1" dirty="0">
                <a:solidFill>
                  <a:srgbClr val="0000FF"/>
                </a:solidFill>
              </a:rPr>
              <a:t>K</a:t>
            </a:r>
            <a:r>
              <a:rPr lang="en-US" sz="2000" b="1" dirty="0" smtClean="0">
                <a:solidFill>
                  <a:srgbClr val="0000FF"/>
                </a:solidFill>
              </a:rPr>
              <a:t> s</a:t>
            </a:r>
            <a:r>
              <a:rPr lang="en-US" sz="2000" b="1" baseline="30000" dirty="0" smtClean="0">
                <a:solidFill>
                  <a:srgbClr val="0000FF"/>
                </a:solidFill>
              </a:rPr>
              <a:t>–1</a:t>
            </a:r>
            <a:endParaRPr lang="en-US" sz="2000" b="1" dirty="0">
              <a:solidFill>
                <a:srgbClr val="0000FF"/>
              </a:solidFill>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3420797478"/>
              </p:ext>
            </p:extLst>
          </p:nvPr>
        </p:nvGraphicFramePr>
        <p:xfrm>
          <a:off x="3401913" y="3600450"/>
          <a:ext cx="606425" cy="282575"/>
        </p:xfrm>
        <a:graphic>
          <a:graphicData uri="http://schemas.openxmlformats.org/presentationml/2006/ole">
            <mc:AlternateContent xmlns:mc="http://schemas.openxmlformats.org/markup-compatibility/2006">
              <mc:Choice xmlns:v="urn:schemas-microsoft-com:vml" Requires="v">
                <p:oleObj spid="_x0000_s87109" name="Equation" r:id="rId13" imgW="355600" imgH="165100" progId="Equation.3">
                  <p:embed/>
                </p:oleObj>
              </mc:Choice>
              <mc:Fallback>
                <p:oleObj name="Equation" r:id="rId13" imgW="355600" imgH="165100" progId="Equation.3">
                  <p:embed/>
                  <p:pic>
                    <p:nvPicPr>
                      <p:cNvPr id="0" name=""/>
                      <p:cNvPicPr/>
                      <p:nvPr/>
                    </p:nvPicPr>
                    <p:blipFill>
                      <a:blip r:embed="rId14"/>
                      <a:stretch>
                        <a:fillRect/>
                      </a:stretch>
                    </p:blipFill>
                    <p:spPr>
                      <a:xfrm>
                        <a:off x="3401913" y="3600450"/>
                        <a:ext cx="606425" cy="282575"/>
                      </a:xfrm>
                      <a:prstGeom prst="rect">
                        <a:avLst/>
                      </a:prstGeom>
                    </p:spPr>
                  </p:pic>
                </p:oleObj>
              </mc:Fallback>
            </mc:AlternateContent>
          </a:graphicData>
        </a:graphic>
      </p:graphicFrame>
    </p:spTree>
    <p:extLst>
      <p:ext uri="{BB962C8B-B14F-4D97-AF65-F5344CB8AC3E}">
        <p14:creationId xmlns:p14="http://schemas.microsoft.com/office/powerpoint/2010/main" val="188632045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3" y="717552"/>
            <a:ext cx="3494416" cy="262432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4" cy="2624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3904034"/>
            <a:ext cx="1155699" cy="2203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552 dam</a:t>
            </a:r>
            <a:endParaRPr lang="en-US" sz="2000" b="1" dirty="0">
              <a:solidFill>
                <a:srgbClr val="0000FF"/>
              </a:solidFill>
            </a:endParaRPr>
          </a:p>
        </p:txBody>
      </p:sp>
      <p:sp>
        <p:nvSpPr>
          <p:cNvPr id="17" name="TextBox 16"/>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132 dam</a:t>
            </a:r>
            <a:endParaRPr lang="en-US" sz="2000" b="1" dirty="0">
              <a:solidFill>
                <a:srgbClr val="0000FF"/>
              </a:solidFill>
            </a:endParaRPr>
          </a:p>
        </p:txBody>
      </p:sp>
      <p:sp>
        <p:nvSpPr>
          <p:cNvPr id="18" name="TextBox 17"/>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–1 Pa s</a:t>
            </a:r>
            <a:r>
              <a:rPr lang="en-US" sz="2000" b="1" baseline="30000" dirty="0" smtClean="0">
                <a:solidFill>
                  <a:srgbClr val="0000FF"/>
                </a:solidFill>
              </a:rPr>
              <a:t>–1</a:t>
            </a:r>
            <a:endParaRPr lang="en-US" sz="2000" b="1" dirty="0">
              <a:solidFill>
                <a:srgbClr val="0000FF"/>
              </a:solidFill>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3957439963"/>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88130" name="Equation" r:id="rId8" imgW="114300" imgH="139700" progId="Equation.3">
                  <p:embed/>
                </p:oleObj>
              </mc:Choice>
              <mc:Fallback>
                <p:oleObj name="Equation" r:id="rId8" imgW="114300" imgH="139700" progId="Equation.3">
                  <p:embed/>
                  <p:pic>
                    <p:nvPicPr>
                      <p:cNvPr id="0" name=""/>
                      <p:cNvPicPr/>
                      <p:nvPr/>
                    </p:nvPicPr>
                    <p:blipFill>
                      <a:blip r:embed="rId9"/>
                      <a:stretch>
                        <a:fillRect/>
                      </a:stretch>
                    </p:blipFill>
                    <p:spPr>
                      <a:xfrm>
                        <a:off x="2985710" y="450850"/>
                        <a:ext cx="193675" cy="23812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1690360703"/>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88131" name="Equation" r:id="rId10" imgW="114300" imgH="139700" progId="Equation.3">
                  <p:embed/>
                </p:oleObj>
              </mc:Choice>
              <mc:Fallback>
                <p:oleObj name="Equation" r:id="rId10" imgW="114300" imgH="139700" progId="Equation.3">
                  <p:embed/>
                  <p:pic>
                    <p:nvPicPr>
                      <p:cNvPr id="0" name=""/>
                      <p:cNvPicPr/>
                      <p:nvPr/>
                    </p:nvPicPr>
                    <p:blipFill>
                      <a:blip r:embed="rId9"/>
                      <a:stretch>
                        <a:fillRect/>
                      </a:stretch>
                    </p:blipFill>
                    <p:spPr>
                      <a:xfrm>
                        <a:off x="6524777" y="450850"/>
                        <a:ext cx="193675" cy="238125"/>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4055216034"/>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88132" name="Equation" r:id="rId11" imgW="152400" imgH="139700" progId="Equation.3">
                  <p:embed/>
                </p:oleObj>
              </mc:Choice>
              <mc:Fallback>
                <p:oleObj name="Equation" r:id="rId11" imgW="152400" imgH="139700" progId="Equation.3">
                  <p:embed/>
                  <p:pic>
                    <p:nvPicPr>
                      <p:cNvPr id="0" name=""/>
                      <p:cNvPicPr/>
                      <p:nvPr/>
                    </p:nvPicPr>
                    <p:blipFill>
                      <a:blip r:embed="rId12"/>
                      <a:stretch>
                        <a:fillRect/>
                      </a:stretch>
                    </p:blipFill>
                    <p:spPr>
                      <a:xfrm>
                        <a:off x="6524777" y="3644137"/>
                        <a:ext cx="258763" cy="238125"/>
                      </a:xfrm>
                      <a:prstGeom prst="rect">
                        <a:avLst/>
                      </a:prstGeom>
                    </p:spPr>
                  </p:pic>
                </p:oleObj>
              </mc:Fallback>
            </mc:AlternateContent>
          </a:graphicData>
        </a:graphic>
      </p:graphicFrame>
      <p:sp>
        <p:nvSpPr>
          <p:cNvPr id="21" name="TextBox 20"/>
          <p:cNvSpPr txBox="1"/>
          <p:nvPr/>
        </p:nvSpPr>
        <p:spPr>
          <a:xfrm>
            <a:off x="1892912" y="3532716"/>
            <a:ext cx="3683588" cy="400110"/>
          </a:xfrm>
          <a:prstGeom prst="rect">
            <a:avLst/>
          </a:prstGeom>
          <a:noFill/>
        </p:spPr>
        <p:txBody>
          <a:bodyPr wrap="square" rtlCol="0">
            <a:spAutoFit/>
          </a:bodyPr>
          <a:lstStyle/>
          <a:p>
            <a:r>
              <a:rPr lang="en-US" sz="2000" b="1" dirty="0" smtClean="0">
                <a:solidFill>
                  <a:srgbClr val="0000FF"/>
                </a:solidFill>
              </a:rPr>
              <a:t>800–700 </a:t>
            </a:r>
            <a:r>
              <a:rPr lang="en-US" sz="2000" b="1" dirty="0" err="1" smtClean="0">
                <a:solidFill>
                  <a:srgbClr val="0000FF"/>
                </a:solidFill>
              </a:rPr>
              <a:t>hPa</a:t>
            </a:r>
            <a:r>
              <a:rPr lang="en-US" sz="2000" b="1" dirty="0" smtClean="0">
                <a:solidFill>
                  <a:srgbClr val="0000FF"/>
                </a:solidFill>
              </a:rPr>
              <a:t>:          = 2×10</a:t>
            </a:r>
            <a:r>
              <a:rPr lang="en-US" sz="2000" b="1" baseline="30000" dirty="0" smtClean="0">
                <a:solidFill>
                  <a:srgbClr val="0000FF"/>
                </a:solidFill>
              </a:rPr>
              <a:t>–4</a:t>
            </a:r>
            <a:r>
              <a:rPr lang="en-US" sz="2000" b="1" dirty="0" smtClean="0">
                <a:solidFill>
                  <a:srgbClr val="0000FF"/>
                </a:solidFill>
              </a:rPr>
              <a:t> </a:t>
            </a:r>
            <a:r>
              <a:rPr lang="en-US" sz="2000" b="1" dirty="0">
                <a:solidFill>
                  <a:srgbClr val="0000FF"/>
                </a:solidFill>
              </a:rPr>
              <a:t>K</a:t>
            </a:r>
            <a:r>
              <a:rPr lang="en-US" sz="2000" b="1" dirty="0" smtClean="0">
                <a:solidFill>
                  <a:srgbClr val="0000FF"/>
                </a:solidFill>
              </a:rPr>
              <a:t> s</a:t>
            </a:r>
            <a:r>
              <a:rPr lang="en-US" sz="2000" b="1" baseline="30000" dirty="0" smtClean="0">
                <a:solidFill>
                  <a:srgbClr val="0000FF"/>
                </a:solidFill>
              </a:rPr>
              <a:t>–1</a:t>
            </a:r>
            <a:endParaRPr lang="en-US" sz="2000" b="1" dirty="0">
              <a:solidFill>
                <a:srgbClr val="0000FF"/>
              </a:solidFill>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553072752"/>
              </p:ext>
            </p:extLst>
          </p:nvPr>
        </p:nvGraphicFramePr>
        <p:xfrm>
          <a:off x="3401913" y="3600450"/>
          <a:ext cx="606425" cy="282575"/>
        </p:xfrm>
        <a:graphic>
          <a:graphicData uri="http://schemas.openxmlformats.org/presentationml/2006/ole">
            <mc:AlternateContent xmlns:mc="http://schemas.openxmlformats.org/markup-compatibility/2006">
              <mc:Choice xmlns:v="urn:schemas-microsoft-com:vml" Requires="v">
                <p:oleObj spid="_x0000_s88133" name="Equation" r:id="rId13" imgW="355600" imgH="165100" progId="Equation.3">
                  <p:embed/>
                </p:oleObj>
              </mc:Choice>
              <mc:Fallback>
                <p:oleObj name="Equation" r:id="rId13" imgW="355600" imgH="165100" progId="Equation.3">
                  <p:embed/>
                  <p:pic>
                    <p:nvPicPr>
                      <p:cNvPr id="0" name=""/>
                      <p:cNvPicPr/>
                      <p:nvPr/>
                    </p:nvPicPr>
                    <p:blipFill>
                      <a:blip r:embed="rId14"/>
                      <a:stretch>
                        <a:fillRect/>
                      </a:stretch>
                    </p:blipFill>
                    <p:spPr>
                      <a:xfrm>
                        <a:off x="3401913" y="3600450"/>
                        <a:ext cx="606425" cy="282575"/>
                      </a:xfrm>
                      <a:prstGeom prst="rect">
                        <a:avLst/>
                      </a:prstGeom>
                    </p:spPr>
                  </p:pic>
                </p:oleObj>
              </mc:Fallback>
            </mc:AlternateContent>
          </a:graphicData>
        </a:graphic>
      </p:graphicFrame>
    </p:spTree>
    <p:extLst>
      <p:ext uri="{BB962C8B-B14F-4D97-AF65-F5344CB8AC3E}">
        <p14:creationId xmlns:p14="http://schemas.microsoft.com/office/powerpoint/2010/main" val="125974800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3" y="717552"/>
            <a:ext cx="3494415" cy="262432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4" cy="2624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4343400"/>
            <a:ext cx="1155699" cy="17636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552 dam</a:t>
            </a:r>
            <a:endParaRPr lang="en-US" sz="2000" b="1" dirty="0">
              <a:solidFill>
                <a:srgbClr val="0000FF"/>
              </a:solidFill>
            </a:endParaRPr>
          </a:p>
        </p:txBody>
      </p:sp>
      <p:sp>
        <p:nvSpPr>
          <p:cNvPr id="17" name="TextBox 16"/>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132 dam</a:t>
            </a:r>
            <a:endParaRPr lang="en-US" sz="2000" b="1" dirty="0">
              <a:solidFill>
                <a:srgbClr val="0000FF"/>
              </a:solidFill>
            </a:endParaRPr>
          </a:p>
        </p:txBody>
      </p:sp>
      <p:sp>
        <p:nvSpPr>
          <p:cNvPr id="18" name="TextBox 17"/>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–1 Pa s</a:t>
            </a:r>
            <a:r>
              <a:rPr lang="en-US" sz="2000" b="1" baseline="30000" dirty="0" smtClean="0">
                <a:solidFill>
                  <a:srgbClr val="0000FF"/>
                </a:solidFill>
              </a:rPr>
              <a:t>–1</a:t>
            </a:r>
            <a:endParaRPr lang="en-US" sz="2000" b="1" dirty="0">
              <a:solidFill>
                <a:srgbClr val="0000FF"/>
              </a:solidFill>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2480711779"/>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89154" name="Equation" r:id="rId8" imgW="114300" imgH="139700" progId="Equation.3">
                  <p:embed/>
                </p:oleObj>
              </mc:Choice>
              <mc:Fallback>
                <p:oleObj name="Equation" r:id="rId8" imgW="114300" imgH="139700" progId="Equation.3">
                  <p:embed/>
                  <p:pic>
                    <p:nvPicPr>
                      <p:cNvPr id="0" name=""/>
                      <p:cNvPicPr/>
                      <p:nvPr/>
                    </p:nvPicPr>
                    <p:blipFill>
                      <a:blip r:embed="rId9"/>
                      <a:stretch>
                        <a:fillRect/>
                      </a:stretch>
                    </p:blipFill>
                    <p:spPr>
                      <a:xfrm>
                        <a:off x="2985710" y="450850"/>
                        <a:ext cx="193675" cy="238125"/>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568144219"/>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89155" name="Equation" r:id="rId10" imgW="114300" imgH="139700" progId="Equation.3">
                  <p:embed/>
                </p:oleObj>
              </mc:Choice>
              <mc:Fallback>
                <p:oleObj name="Equation" r:id="rId10" imgW="114300" imgH="139700" progId="Equation.3">
                  <p:embed/>
                  <p:pic>
                    <p:nvPicPr>
                      <p:cNvPr id="0" name=""/>
                      <p:cNvPicPr/>
                      <p:nvPr/>
                    </p:nvPicPr>
                    <p:blipFill>
                      <a:blip r:embed="rId9"/>
                      <a:stretch>
                        <a:fillRect/>
                      </a:stretch>
                    </p:blipFill>
                    <p:spPr>
                      <a:xfrm>
                        <a:off x="6524777" y="450850"/>
                        <a:ext cx="193675" cy="238125"/>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734553979"/>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89156" name="Equation" r:id="rId11" imgW="152400" imgH="139700" progId="Equation.3">
                  <p:embed/>
                </p:oleObj>
              </mc:Choice>
              <mc:Fallback>
                <p:oleObj name="Equation" r:id="rId11" imgW="152400" imgH="139700" progId="Equation.3">
                  <p:embed/>
                  <p:pic>
                    <p:nvPicPr>
                      <p:cNvPr id="0" name=""/>
                      <p:cNvPicPr/>
                      <p:nvPr/>
                    </p:nvPicPr>
                    <p:blipFill>
                      <a:blip r:embed="rId12"/>
                      <a:stretch>
                        <a:fillRect/>
                      </a:stretch>
                    </p:blipFill>
                    <p:spPr>
                      <a:xfrm>
                        <a:off x="6524777" y="3644137"/>
                        <a:ext cx="258763" cy="238125"/>
                      </a:xfrm>
                      <a:prstGeom prst="rect">
                        <a:avLst/>
                      </a:prstGeom>
                    </p:spPr>
                  </p:pic>
                </p:oleObj>
              </mc:Fallback>
            </mc:AlternateContent>
          </a:graphicData>
        </a:graphic>
      </p:graphicFrame>
      <p:sp>
        <p:nvSpPr>
          <p:cNvPr id="24" name="TextBox 23"/>
          <p:cNvSpPr txBox="1"/>
          <p:nvPr/>
        </p:nvSpPr>
        <p:spPr>
          <a:xfrm>
            <a:off x="1892912" y="3532716"/>
            <a:ext cx="3683588" cy="400110"/>
          </a:xfrm>
          <a:prstGeom prst="rect">
            <a:avLst/>
          </a:prstGeom>
          <a:noFill/>
        </p:spPr>
        <p:txBody>
          <a:bodyPr wrap="square" rtlCol="0">
            <a:spAutoFit/>
          </a:bodyPr>
          <a:lstStyle/>
          <a:p>
            <a:r>
              <a:rPr lang="en-US" sz="2000" b="1" dirty="0" smtClean="0">
                <a:solidFill>
                  <a:srgbClr val="0000FF"/>
                </a:solidFill>
              </a:rPr>
              <a:t>800–700 </a:t>
            </a:r>
            <a:r>
              <a:rPr lang="en-US" sz="2000" b="1" dirty="0" err="1" smtClean="0">
                <a:solidFill>
                  <a:srgbClr val="0000FF"/>
                </a:solidFill>
              </a:rPr>
              <a:t>hPa</a:t>
            </a:r>
            <a:r>
              <a:rPr lang="en-US" sz="2000" b="1" dirty="0" smtClean="0">
                <a:solidFill>
                  <a:srgbClr val="0000FF"/>
                </a:solidFill>
              </a:rPr>
              <a:t>:          = 2×10</a:t>
            </a:r>
            <a:r>
              <a:rPr lang="en-US" sz="2000" b="1" baseline="30000" dirty="0" smtClean="0">
                <a:solidFill>
                  <a:srgbClr val="0000FF"/>
                </a:solidFill>
              </a:rPr>
              <a:t>–4</a:t>
            </a:r>
            <a:r>
              <a:rPr lang="en-US" sz="2000" b="1" dirty="0" smtClean="0">
                <a:solidFill>
                  <a:srgbClr val="0000FF"/>
                </a:solidFill>
              </a:rPr>
              <a:t> </a:t>
            </a:r>
            <a:r>
              <a:rPr lang="en-US" sz="2000" b="1" dirty="0">
                <a:solidFill>
                  <a:srgbClr val="0000FF"/>
                </a:solidFill>
              </a:rPr>
              <a:t>K</a:t>
            </a:r>
            <a:r>
              <a:rPr lang="en-US" sz="2000" b="1" dirty="0" smtClean="0">
                <a:solidFill>
                  <a:srgbClr val="0000FF"/>
                </a:solidFill>
              </a:rPr>
              <a:t> s</a:t>
            </a:r>
            <a:r>
              <a:rPr lang="en-US" sz="2000" b="1" baseline="30000" dirty="0" smtClean="0">
                <a:solidFill>
                  <a:srgbClr val="0000FF"/>
                </a:solidFill>
              </a:rPr>
              <a:t>–1</a:t>
            </a:r>
            <a:endParaRPr lang="en-US" sz="2000" b="1" dirty="0">
              <a:solidFill>
                <a:srgbClr val="0000FF"/>
              </a:solidFill>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643411840"/>
              </p:ext>
            </p:extLst>
          </p:nvPr>
        </p:nvGraphicFramePr>
        <p:xfrm>
          <a:off x="3401913" y="3600450"/>
          <a:ext cx="606425" cy="282575"/>
        </p:xfrm>
        <a:graphic>
          <a:graphicData uri="http://schemas.openxmlformats.org/presentationml/2006/ole">
            <mc:AlternateContent xmlns:mc="http://schemas.openxmlformats.org/markup-compatibility/2006">
              <mc:Choice xmlns:v="urn:schemas-microsoft-com:vml" Requires="v">
                <p:oleObj spid="_x0000_s89157" name="Equation" r:id="rId13" imgW="355600" imgH="165100" progId="Equation.3">
                  <p:embed/>
                </p:oleObj>
              </mc:Choice>
              <mc:Fallback>
                <p:oleObj name="Equation" r:id="rId13" imgW="355600" imgH="165100" progId="Equation.3">
                  <p:embed/>
                  <p:pic>
                    <p:nvPicPr>
                      <p:cNvPr id="0" name=""/>
                      <p:cNvPicPr/>
                      <p:nvPr/>
                    </p:nvPicPr>
                    <p:blipFill>
                      <a:blip r:embed="rId14"/>
                      <a:stretch>
                        <a:fillRect/>
                      </a:stretch>
                    </p:blipFill>
                    <p:spPr>
                      <a:xfrm>
                        <a:off x="3401913" y="3600450"/>
                        <a:ext cx="606425" cy="282575"/>
                      </a:xfrm>
                      <a:prstGeom prst="rect">
                        <a:avLst/>
                      </a:prstGeom>
                    </p:spPr>
                  </p:pic>
                </p:oleObj>
              </mc:Fallback>
            </mc:AlternateContent>
          </a:graphicData>
        </a:graphic>
      </p:graphicFrame>
    </p:spTree>
    <p:extLst>
      <p:ext uri="{BB962C8B-B14F-4D97-AF65-F5344CB8AC3E}">
        <p14:creationId xmlns:p14="http://schemas.microsoft.com/office/powerpoint/2010/main" val="426109582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3" y="717552"/>
            <a:ext cx="3494415" cy="26243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4" cy="2624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4584700"/>
            <a:ext cx="1155699" cy="15223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552 dam</a:t>
            </a:r>
            <a:endParaRPr lang="en-US" sz="2000" b="1" dirty="0">
              <a:solidFill>
                <a:srgbClr val="0000FF"/>
              </a:solidFill>
            </a:endParaRPr>
          </a:p>
        </p:txBody>
      </p:sp>
      <p:sp>
        <p:nvSpPr>
          <p:cNvPr id="17" name="TextBox 16"/>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132 dam</a:t>
            </a:r>
            <a:endParaRPr lang="en-US" sz="2000" b="1" dirty="0">
              <a:solidFill>
                <a:srgbClr val="0000FF"/>
              </a:solidFill>
            </a:endParaRPr>
          </a:p>
        </p:txBody>
      </p:sp>
      <p:sp>
        <p:nvSpPr>
          <p:cNvPr id="18" name="TextBox 17"/>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–1 Pa s</a:t>
            </a:r>
            <a:r>
              <a:rPr lang="en-US" sz="2000" b="1" baseline="30000" dirty="0" smtClean="0">
                <a:solidFill>
                  <a:srgbClr val="0000FF"/>
                </a:solidFill>
              </a:rPr>
              <a:t>–1</a:t>
            </a:r>
            <a:endParaRPr lang="en-US" sz="2000" b="1" dirty="0">
              <a:solidFill>
                <a:srgbClr val="0000FF"/>
              </a:solidFill>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2663636623"/>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90178" name="Equation" r:id="rId8" imgW="114300" imgH="139700" progId="Equation.3">
                  <p:embed/>
                </p:oleObj>
              </mc:Choice>
              <mc:Fallback>
                <p:oleObj name="Equation" r:id="rId8" imgW="114300" imgH="139700" progId="Equation.3">
                  <p:embed/>
                  <p:pic>
                    <p:nvPicPr>
                      <p:cNvPr id="0" name=""/>
                      <p:cNvPicPr/>
                      <p:nvPr/>
                    </p:nvPicPr>
                    <p:blipFill>
                      <a:blip r:embed="rId9"/>
                      <a:stretch>
                        <a:fillRect/>
                      </a:stretch>
                    </p:blipFill>
                    <p:spPr>
                      <a:xfrm>
                        <a:off x="2985710" y="450850"/>
                        <a:ext cx="193675" cy="23812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243379834"/>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90179" name="Equation" r:id="rId10" imgW="114300" imgH="139700" progId="Equation.3">
                  <p:embed/>
                </p:oleObj>
              </mc:Choice>
              <mc:Fallback>
                <p:oleObj name="Equation" r:id="rId10" imgW="114300" imgH="139700" progId="Equation.3">
                  <p:embed/>
                  <p:pic>
                    <p:nvPicPr>
                      <p:cNvPr id="0" name=""/>
                      <p:cNvPicPr/>
                      <p:nvPr/>
                    </p:nvPicPr>
                    <p:blipFill>
                      <a:blip r:embed="rId9"/>
                      <a:stretch>
                        <a:fillRect/>
                      </a:stretch>
                    </p:blipFill>
                    <p:spPr>
                      <a:xfrm>
                        <a:off x="6524777" y="450850"/>
                        <a:ext cx="193675" cy="238125"/>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183011196"/>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90180" name="Equation" r:id="rId11" imgW="152400" imgH="139700" progId="Equation.3">
                  <p:embed/>
                </p:oleObj>
              </mc:Choice>
              <mc:Fallback>
                <p:oleObj name="Equation" r:id="rId11" imgW="152400" imgH="139700" progId="Equation.3">
                  <p:embed/>
                  <p:pic>
                    <p:nvPicPr>
                      <p:cNvPr id="0" name=""/>
                      <p:cNvPicPr/>
                      <p:nvPr/>
                    </p:nvPicPr>
                    <p:blipFill>
                      <a:blip r:embed="rId12"/>
                      <a:stretch>
                        <a:fillRect/>
                      </a:stretch>
                    </p:blipFill>
                    <p:spPr>
                      <a:xfrm>
                        <a:off x="6524777" y="3644137"/>
                        <a:ext cx="258763" cy="238125"/>
                      </a:xfrm>
                      <a:prstGeom prst="rect">
                        <a:avLst/>
                      </a:prstGeom>
                    </p:spPr>
                  </p:pic>
                </p:oleObj>
              </mc:Fallback>
            </mc:AlternateContent>
          </a:graphicData>
        </a:graphic>
      </p:graphicFrame>
      <p:sp>
        <p:nvSpPr>
          <p:cNvPr id="21" name="TextBox 20"/>
          <p:cNvSpPr txBox="1"/>
          <p:nvPr/>
        </p:nvSpPr>
        <p:spPr>
          <a:xfrm>
            <a:off x="1892912" y="3532716"/>
            <a:ext cx="3683588" cy="400110"/>
          </a:xfrm>
          <a:prstGeom prst="rect">
            <a:avLst/>
          </a:prstGeom>
          <a:noFill/>
        </p:spPr>
        <p:txBody>
          <a:bodyPr wrap="square" rtlCol="0">
            <a:spAutoFit/>
          </a:bodyPr>
          <a:lstStyle/>
          <a:p>
            <a:r>
              <a:rPr lang="en-US" sz="2000" b="1" dirty="0" smtClean="0">
                <a:solidFill>
                  <a:srgbClr val="0000FF"/>
                </a:solidFill>
              </a:rPr>
              <a:t>800–700 </a:t>
            </a:r>
            <a:r>
              <a:rPr lang="en-US" sz="2000" b="1" dirty="0" err="1" smtClean="0">
                <a:solidFill>
                  <a:srgbClr val="0000FF"/>
                </a:solidFill>
              </a:rPr>
              <a:t>hPa</a:t>
            </a:r>
            <a:r>
              <a:rPr lang="en-US" sz="2000" b="1" dirty="0" smtClean="0">
                <a:solidFill>
                  <a:srgbClr val="0000FF"/>
                </a:solidFill>
              </a:rPr>
              <a:t>:          = 2×10</a:t>
            </a:r>
            <a:r>
              <a:rPr lang="en-US" sz="2000" b="1" baseline="30000" dirty="0" smtClean="0">
                <a:solidFill>
                  <a:srgbClr val="0000FF"/>
                </a:solidFill>
              </a:rPr>
              <a:t>–4</a:t>
            </a:r>
            <a:r>
              <a:rPr lang="en-US" sz="2000" b="1" dirty="0" smtClean="0">
                <a:solidFill>
                  <a:srgbClr val="0000FF"/>
                </a:solidFill>
              </a:rPr>
              <a:t> </a:t>
            </a:r>
            <a:r>
              <a:rPr lang="en-US" sz="2000" b="1" dirty="0">
                <a:solidFill>
                  <a:srgbClr val="0000FF"/>
                </a:solidFill>
              </a:rPr>
              <a:t>K</a:t>
            </a:r>
            <a:r>
              <a:rPr lang="en-US" sz="2000" b="1" dirty="0" smtClean="0">
                <a:solidFill>
                  <a:srgbClr val="0000FF"/>
                </a:solidFill>
              </a:rPr>
              <a:t> s</a:t>
            </a:r>
            <a:r>
              <a:rPr lang="en-US" sz="2000" b="1" baseline="30000" dirty="0" smtClean="0">
                <a:solidFill>
                  <a:srgbClr val="0000FF"/>
                </a:solidFill>
              </a:rPr>
              <a:t>–1</a:t>
            </a:r>
            <a:endParaRPr lang="en-US" sz="2000" b="1" dirty="0">
              <a:solidFill>
                <a:srgbClr val="0000FF"/>
              </a:solidFill>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3151155063"/>
              </p:ext>
            </p:extLst>
          </p:nvPr>
        </p:nvGraphicFramePr>
        <p:xfrm>
          <a:off x="3401913" y="3600450"/>
          <a:ext cx="606425" cy="282575"/>
        </p:xfrm>
        <a:graphic>
          <a:graphicData uri="http://schemas.openxmlformats.org/presentationml/2006/ole">
            <mc:AlternateContent xmlns:mc="http://schemas.openxmlformats.org/markup-compatibility/2006">
              <mc:Choice xmlns:v="urn:schemas-microsoft-com:vml" Requires="v">
                <p:oleObj spid="_x0000_s90181" name="Equation" r:id="rId13" imgW="355600" imgH="165100" progId="Equation.3">
                  <p:embed/>
                </p:oleObj>
              </mc:Choice>
              <mc:Fallback>
                <p:oleObj name="Equation" r:id="rId13" imgW="355600" imgH="165100" progId="Equation.3">
                  <p:embed/>
                  <p:pic>
                    <p:nvPicPr>
                      <p:cNvPr id="0" name=""/>
                      <p:cNvPicPr/>
                      <p:nvPr/>
                    </p:nvPicPr>
                    <p:blipFill>
                      <a:blip r:embed="rId14"/>
                      <a:stretch>
                        <a:fillRect/>
                      </a:stretch>
                    </p:blipFill>
                    <p:spPr>
                      <a:xfrm>
                        <a:off x="3401913" y="3600450"/>
                        <a:ext cx="606425" cy="282575"/>
                      </a:xfrm>
                      <a:prstGeom prst="rect">
                        <a:avLst/>
                      </a:prstGeom>
                    </p:spPr>
                  </p:pic>
                </p:oleObj>
              </mc:Fallback>
            </mc:AlternateContent>
          </a:graphicData>
        </a:graphic>
      </p:graphicFrame>
    </p:spTree>
    <p:extLst>
      <p:ext uri="{BB962C8B-B14F-4D97-AF65-F5344CB8AC3E}">
        <p14:creationId xmlns:p14="http://schemas.microsoft.com/office/powerpoint/2010/main" val="35701518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3862" y="204814"/>
            <a:ext cx="8979855" cy="1077218"/>
          </a:xfrm>
          <a:prstGeom prst="rect">
            <a:avLst/>
          </a:prstGeom>
          <a:noFill/>
        </p:spPr>
        <p:txBody>
          <a:bodyPr wrap="square" rtlCol="0">
            <a:spAutoFit/>
          </a:bodyPr>
          <a:lstStyle/>
          <a:p>
            <a:pPr algn="ctr"/>
            <a:r>
              <a:rPr lang="en-US" sz="3200" b="1" dirty="0" smtClean="0">
                <a:solidFill>
                  <a:srgbClr val="FF0000"/>
                </a:solidFill>
              </a:rPr>
              <a:t>A particularly active weather pattern characterized the CONUS during 20 March – 4 April 2016</a:t>
            </a:r>
          </a:p>
        </p:txBody>
      </p:sp>
      <p:sp>
        <p:nvSpPr>
          <p:cNvPr id="9" name="TextBox 8"/>
          <p:cNvSpPr txBox="1"/>
          <p:nvPr/>
        </p:nvSpPr>
        <p:spPr>
          <a:xfrm>
            <a:off x="178886" y="1509838"/>
            <a:ext cx="4542588" cy="4832092"/>
          </a:xfrm>
          <a:prstGeom prst="rect">
            <a:avLst/>
          </a:prstGeom>
          <a:noFill/>
        </p:spPr>
        <p:txBody>
          <a:bodyPr wrap="square" rtlCol="0">
            <a:spAutoFit/>
          </a:bodyPr>
          <a:lstStyle/>
          <a:p>
            <a:pPr algn="ctr"/>
            <a:r>
              <a:rPr lang="en-US" sz="2800" b="1" dirty="0" smtClean="0">
                <a:solidFill>
                  <a:srgbClr val="0000FF"/>
                </a:solidFill>
              </a:rPr>
              <a:t>23–24 March 2016 Colorado Snowstorm</a:t>
            </a:r>
          </a:p>
          <a:p>
            <a:pPr algn="ctr"/>
            <a:endParaRPr lang="en-US" sz="2400" b="1" dirty="0">
              <a:solidFill>
                <a:srgbClr val="0000FF"/>
              </a:solidFill>
            </a:endParaRPr>
          </a:p>
          <a:p>
            <a:pPr marL="342900" indent="-342900">
              <a:buFont typeface="Arial"/>
              <a:buChar char="•"/>
            </a:pPr>
            <a:r>
              <a:rPr lang="en-US" sz="2400" b="1" dirty="0" smtClean="0">
                <a:solidFill>
                  <a:srgbClr val="000000"/>
                </a:solidFill>
              </a:rPr>
              <a:t>&gt; 30 cm (1 </a:t>
            </a:r>
            <a:r>
              <a:rPr lang="en-US" sz="2400" b="1" dirty="0" err="1" smtClean="0">
                <a:solidFill>
                  <a:srgbClr val="000000"/>
                </a:solidFill>
              </a:rPr>
              <a:t>ft</a:t>
            </a:r>
            <a:r>
              <a:rPr lang="en-US" sz="2400" b="1" dirty="0" smtClean="0">
                <a:solidFill>
                  <a:srgbClr val="000000"/>
                </a:solidFill>
              </a:rPr>
              <a:t>) </a:t>
            </a:r>
            <a:r>
              <a:rPr lang="en-US" sz="2400" dirty="0" smtClean="0">
                <a:solidFill>
                  <a:srgbClr val="000000"/>
                </a:solidFill>
              </a:rPr>
              <a:t>of snow in many locations along the front range</a:t>
            </a:r>
          </a:p>
          <a:p>
            <a:endParaRPr lang="en-US" sz="1200" dirty="0" smtClean="0">
              <a:solidFill>
                <a:srgbClr val="000000"/>
              </a:solidFill>
            </a:endParaRPr>
          </a:p>
          <a:p>
            <a:pPr marL="342900" indent="-342900">
              <a:buFont typeface="Arial"/>
              <a:buChar char="•"/>
            </a:pPr>
            <a:r>
              <a:rPr lang="en-US" sz="2400" b="1" dirty="0" smtClean="0">
                <a:solidFill>
                  <a:srgbClr val="000000"/>
                </a:solidFill>
              </a:rPr>
              <a:t>Hundreds</a:t>
            </a:r>
            <a:r>
              <a:rPr lang="en-US" sz="2400" dirty="0" smtClean="0">
                <a:solidFill>
                  <a:srgbClr val="000000"/>
                </a:solidFill>
              </a:rPr>
              <a:t> of flights cancelled at DIA</a:t>
            </a:r>
          </a:p>
          <a:p>
            <a:endParaRPr lang="en-US" sz="1200" dirty="0" smtClean="0">
              <a:solidFill>
                <a:srgbClr val="000000"/>
              </a:solidFill>
            </a:endParaRPr>
          </a:p>
          <a:p>
            <a:pPr marL="342900" indent="-342900">
              <a:buFont typeface="Arial"/>
              <a:buChar char="•"/>
            </a:pPr>
            <a:r>
              <a:rPr lang="en-US" sz="2400" dirty="0" smtClean="0">
                <a:solidFill>
                  <a:srgbClr val="000000"/>
                </a:solidFill>
              </a:rPr>
              <a:t>Temperatures exceeded </a:t>
            </a:r>
            <a:r>
              <a:rPr lang="en-US" sz="2400" b="1" dirty="0" smtClean="0">
                <a:solidFill>
                  <a:srgbClr val="000000"/>
                </a:solidFill>
              </a:rPr>
              <a:t>20</a:t>
            </a:r>
            <a:r>
              <a:rPr lang="en-US" sz="2400" b="1" baseline="30000" dirty="0" smtClean="0">
                <a:solidFill>
                  <a:srgbClr val="000000"/>
                </a:solidFill>
              </a:rPr>
              <a:t>o</a:t>
            </a:r>
            <a:r>
              <a:rPr lang="en-US" sz="2400" b="1" dirty="0" smtClean="0">
                <a:solidFill>
                  <a:srgbClr val="000000"/>
                </a:solidFill>
              </a:rPr>
              <a:t>C</a:t>
            </a:r>
            <a:r>
              <a:rPr lang="en-US" sz="2400" dirty="0" smtClean="0">
                <a:solidFill>
                  <a:srgbClr val="000000"/>
                </a:solidFill>
              </a:rPr>
              <a:t> the day prior to the snowstorm</a:t>
            </a:r>
          </a:p>
          <a:p>
            <a:pPr marL="342900" indent="-342900">
              <a:buFont typeface="Arial"/>
              <a:buChar char="•"/>
            </a:pPr>
            <a:endParaRPr lang="en-US" sz="1200" dirty="0" smtClean="0">
              <a:solidFill>
                <a:srgbClr val="000000"/>
              </a:solidFill>
            </a:endParaRPr>
          </a:p>
          <a:p>
            <a:pPr marL="342900" indent="-342900">
              <a:buFont typeface="Arial"/>
              <a:buChar char="•"/>
            </a:pPr>
            <a:r>
              <a:rPr lang="en-US" sz="2400" dirty="0" smtClean="0">
                <a:solidFill>
                  <a:srgbClr val="000000"/>
                </a:solidFill>
              </a:rPr>
              <a:t>Notable </a:t>
            </a:r>
            <a:r>
              <a:rPr lang="en-US" sz="2400" b="1" dirty="0" smtClean="0">
                <a:solidFill>
                  <a:srgbClr val="000000"/>
                </a:solidFill>
              </a:rPr>
              <a:t>forecast uncertainty </a:t>
            </a:r>
            <a:r>
              <a:rPr lang="en-US" sz="2400" dirty="0" smtClean="0">
                <a:solidFill>
                  <a:srgbClr val="000000"/>
                </a:solidFill>
              </a:rPr>
              <a:t>characterized the event</a:t>
            </a:r>
          </a:p>
        </p:txBody>
      </p:sp>
      <p:pic>
        <p:nvPicPr>
          <p:cNvPr id="10" name="Picture 9" descr="bouldersno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024" y="1381223"/>
            <a:ext cx="3899668" cy="2467759"/>
          </a:xfrm>
          <a:prstGeom prst="rect">
            <a:avLst/>
          </a:prstGeom>
          <a:ln w="38100" cmpd="sng">
            <a:solidFill>
              <a:schemeClr val="tx1"/>
            </a:solidFill>
          </a:ln>
        </p:spPr>
      </p:pic>
      <p:sp>
        <p:nvSpPr>
          <p:cNvPr id="11" name="TextBox 10"/>
          <p:cNvSpPr txBox="1"/>
          <p:nvPr/>
        </p:nvSpPr>
        <p:spPr>
          <a:xfrm>
            <a:off x="4861024" y="3571983"/>
            <a:ext cx="358676" cy="276999"/>
          </a:xfrm>
          <a:prstGeom prst="rect">
            <a:avLst/>
          </a:prstGeom>
          <a:solidFill>
            <a:schemeClr val="bg1"/>
          </a:solidFill>
          <a:ln>
            <a:solidFill>
              <a:schemeClr val="tx1"/>
            </a:solidFill>
          </a:ln>
        </p:spPr>
        <p:txBody>
          <a:bodyPr wrap="square" rtlCol="0">
            <a:spAutoFit/>
          </a:bodyPr>
          <a:lstStyle/>
          <a:p>
            <a:pPr algn="ctr"/>
            <a:r>
              <a:rPr lang="en-US" sz="1200" dirty="0" smtClean="0"/>
              <a:t>AP</a:t>
            </a:r>
            <a:endParaRPr lang="en-US" sz="1200" dirty="0"/>
          </a:p>
        </p:txBody>
      </p:sp>
      <p:pic>
        <p:nvPicPr>
          <p:cNvPr id="24" name="Picture 23" descr="snowprecip27j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117" y="6062222"/>
            <a:ext cx="4419600" cy="803564"/>
          </a:xfrm>
          <a:prstGeom prst="rect">
            <a:avLst/>
          </a:prstGeom>
        </p:spPr>
      </p:pic>
      <p:sp>
        <p:nvSpPr>
          <p:cNvPr id="32" name="Rectangle 31"/>
          <p:cNvSpPr/>
          <p:nvPr/>
        </p:nvSpPr>
        <p:spPr>
          <a:xfrm>
            <a:off x="4623825" y="6576070"/>
            <a:ext cx="4536237" cy="2603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6516125" y="6442931"/>
            <a:ext cx="654050" cy="369332"/>
          </a:xfrm>
          <a:prstGeom prst="rect">
            <a:avLst/>
          </a:prstGeom>
          <a:noFill/>
        </p:spPr>
        <p:txBody>
          <a:bodyPr wrap="square" rtlCol="0">
            <a:spAutoFit/>
          </a:bodyPr>
          <a:lstStyle/>
          <a:p>
            <a:r>
              <a:rPr lang="en-US" dirty="0"/>
              <a:t>c</a:t>
            </a:r>
            <a:r>
              <a:rPr lang="en-US" dirty="0" smtClean="0"/>
              <a:t>m</a:t>
            </a:r>
            <a:endParaRPr lang="en-US" dirty="0"/>
          </a:p>
        </p:txBody>
      </p:sp>
      <p:sp>
        <p:nvSpPr>
          <p:cNvPr id="34" name="Rectangle 33"/>
          <p:cNvSpPr/>
          <p:nvPr/>
        </p:nvSpPr>
        <p:spPr>
          <a:xfrm>
            <a:off x="4564338" y="6115685"/>
            <a:ext cx="4536237" cy="2603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744475" y="6066744"/>
            <a:ext cx="654050" cy="369332"/>
          </a:xfrm>
          <a:prstGeom prst="rect">
            <a:avLst/>
          </a:prstGeom>
          <a:noFill/>
        </p:spPr>
        <p:txBody>
          <a:bodyPr wrap="square" rtlCol="0">
            <a:spAutoFit/>
          </a:bodyPr>
          <a:lstStyle/>
          <a:p>
            <a:r>
              <a:rPr lang="en-US" dirty="0" smtClean="0"/>
              <a:t>0.1</a:t>
            </a:r>
            <a:endParaRPr lang="en-US" dirty="0"/>
          </a:p>
        </p:txBody>
      </p:sp>
      <p:sp>
        <p:nvSpPr>
          <p:cNvPr id="26" name="TextBox 25"/>
          <p:cNvSpPr txBox="1"/>
          <p:nvPr/>
        </p:nvSpPr>
        <p:spPr>
          <a:xfrm>
            <a:off x="5430275" y="6063858"/>
            <a:ext cx="654050" cy="369332"/>
          </a:xfrm>
          <a:prstGeom prst="rect">
            <a:avLst/>
          </a:prstGeom>
          <a:noFill/>
        </p:spPr>
        <p:txBody>
          <a:bodyPr wrap="square" rtlCol="0">
            <a:spAutoFit/>
          </a:bodyPr>
          <a:lstStyle/>
          <a:p>
            <a:r>
              <a:rPr lang="en-US" dirty="0" smtClean="0"/>
              <a:t>1</a:t>
            </a:r>
            <a:endParaRPr lang="en-US" dirty="0"/>
          </a:p>
        </p:txBody>
      </p:sp>
      <p:sp>
        <p:nvSpPr>
          <p:cNvPr id="27" name="TextBox 26"/>
          <p:cNvSpPr txBox="1"/>
          <p:nvPr/>
        </p:nvSpPr>
        <p:spPr>
          <a:xfrm>
            <a:off x="6011300" y="6073094"/>
            <a:ext cx="654050" cy="369332"/>
          </a:xfrm>
          <a:prstGeom prst="rect">
            <a:avLst/>
          </a:prstGeom>
          <a:noFill/>
        </p:spPr>
        <p:txBody>
          <a:bodyPr wrap="square" rtlCol="0">
            <a:spAutoFit/>
          </a:bodyPr>
          <a:lstStyle/>
          <a:p>
            <a:r>
              <a:rPr lang="en-US" dirty="0"/>
              <a:t>3</a:t>
            </a:r>
          </a:p>
        </p:txBody>
      </p:sp>
      <p:sp>
        <p:nvSpPr>
          <p:cNvPr id="28" name="TextBox 27"/>
          <p:cNvSpPr txBox="1"/>
          <p:nvPr/>
        </p:nvSpPr>
        <p:spPr>
          <a:xfrm>
            <a:off x="6617725" y="6076558"/>
            <a:ext cx="654050" cy="369332"/>
          </a:xfrm>
          <a:prstGeom prst="rect">
            <a:avLst/>
          </a:prstGeom>
          <a:noFill/>
        </p:spPr>
        <p:txBody>
          <a:bodyPr wrap="square" rtlCol="0">
            <a:spAutoFit/>
          </a:bodyPr>
          <a:lstStyle/>
          <a:p>
            <a:r>
              <a:rPr lang="en-US" dirty="0"/>
              <a:t>5</a:t>
            </a:r>
          </a:p>
        </p:txBody>
      </p:sp>
      <p:sp>
        <p:nvSpPr>
          <p:cNvPr id="29" name="TextBox 28"/>
          <p:cNvSpPr txBox="1"/>
          <p:nvPr/>
        </p:nvSpPr>
        <p:spPr>
          <a:xfrm>
            <a:off x="7170175" y="6070208"/>
            <a:ext cx="654050" cy="369332"/>
          </a:xfrm>
          <a:prstGeom prst="rect">
            <a:avLst/>
          </a:prstGeom>
          <a:noFill/>
        </p:spPr>
        <p:txBody>
          <a:bodyPr wrap="square" rtlCol="0">
            <a:spAutoFit/>
          </a:bodyPr>
          <a:lstStyle/>
          <a:p>
            <a:r>
              <a:rPr lang="en-US" dirty="0" smtClean="0"/>
              <a:t>15</a:t>
            </a:r>
            <a:endParaRPr lang="en-US" dirty="0"/>
          </a:p>
        </p:txBody>
      </p:sp>
      <p:sp>
        <p:nvSpPr>
          <p:cNvPr id="30" name="TextBox 29"/>
          <p:cNvSpPr txBox="1"/>
          <p:nvPr/>
        </p:nvSpPr>
        <p:spPr>
          <a:xfrm>
            <a:off x="7763900" y="6076558"/>
            <a:ext cx="654050" cy="369332"/>
          </a:xfrm>
          <a:prstGeom prst="rect">
            <a:avLst/>
          </a:prstGeom>
          <a:noFill/>
        </p:spPr>
        <p:txBody>
          <a:bodyPr wrap="square" rtlCol="0">
            <a:spAutoFit/>
          </a:bodyPr>
          <a:lstStyle/>
          <a:p>
            <a:r>
              <a:rPr lang="en-US" dirty="0"/>
              <a:t>2</a:t>
            </a:r>
            <a:r>
              <a:rPr lang="en-US" dirty="0" smtClean="0"/>
              <a:t>5</a:t>
            </a:r>
            <a:endParaRPr lang="en-US" dirty="0"/>
          </a:p>
        </p:txBody>
      </p:sp>
      <p:sp>
        <p:nvSpPr>
          <p:cNvPr id="31" name="TextBox 30"/>
          <p:cNvSpPr txBox="1"/>
          <p:nvPr/>
        </p:nvSpPr>
        <p:spPr>
          <a:xfrm>
            <a:off x="8351275" y="6076558"/>
            <a:ext cx="654050" cy="369332"/>
          </a:xfrm>
          <a:prstGeom prst="rect">
            <a:avLst/>
          </a:prstGeom>
          <a:noFill/>
        </p:spPr>
        <p:txBody>
          <a:bodyPr wrap="square" rtlCol="0">
            <a:spAutoFit/>
          </a:bodyPr>
          <a:lstStyle/>
          <a:p>
            <a:r>
              <a:rPr lang="en-US" dirty="0" smtClean="0"/>
              <a:t>50</a:t>
            </a:r>
            <a:endParaRPr lang="en-US" dirty="0"/>
          </a:p>
        </p:txBody>
      </p:sp>
      <p:pic>
        <p:nvPicPr>
          <p:cNvPr id="12" name="Picture 11" descr="snowprecip_mar20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4132" y="4054998"/>
            <a:ext cx="4250159" cy="2028937"/>
          </a:xfrm>
          <a:prstGeom prst="rect">
            <a:avLst/>
          </a:prstGeom>
          <a:ln w="38100" cmpd="sng">
            <a:solidFill>
              <a:srgbClr val="000000"/>
            </a:solidFill>
          </a:ln>
        </p:spPr>
      </p:pic>
      <p:sp>
        <p:nvSpPr>
          <p:cNvPr id="35" name="TextBox 34"/>
          <p:cNvSpPr txBox="1"/>
          <p:nvPr/>
        </p:nvSpPr>
        <p:spPr>
          <a:xfrm>
            <a:off x="4685631" y="5806936"/>
            <a:ext cx="3732319" cy="276999"/>
          </a:xfrm>
          <a:prstGeom prst="rect">
            <a:avLst/>
          </a:prstGeom>
          <a:solidFill>
            <a:schemeClr val="bg1"/>
          </a:solidFill>
          <a:ln>
            <a:solidFill>
              <a:schemeClr val="tx1"/>
            </a:solidFill>
          </a:ln>
        </p:spPr>
        <p:txBody>
          <a:bodyPr wrap="square" rtlCol="0">
            <a:spAutoFit/>
          </a:bodyPr>
          <a:lstStyle/>
          <a:p>
            <a:r>
              <a:rPr lang="en-US" sz="1200" dirty="0" smtClean="0"/>
              <a:t>24-h </a:t>
            </a:r>
            <a:r>
              <a:rPr lang="en-US" sz="1200" dirty="0"/>
              <a:t>a</a:t>
            </a:r>
            <a:r>
              <a:rPr lang="en-US" sz="1200" dirty="0" smtClean="0"/>
              <a:t>ccumulated snow ending 0600 UTC 24 March 2016</a:t>
            </a:r>
            <a:endParaRPr lang="en-US" sz="1200" dirty="0"/>
          </a:p>
        </p:txBody>
      </p:sp>
    </p:spTree>
    <p:extLst>
      <p:ext uri="{BB962C8B-B14F-4D97-AF65-F5344CB8AC3E}">
        <p14:creationId xmlns:p14="http://schemas.microsoft.com/office/powerpoint/2010/main" val="15585307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3" y="717552"/>
            <a:ext cx="3494414" cy="26243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4" cy="2624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5054600"/>
            <a:ext cx="1155699" cy="10524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552 dam</a:t>
            </a:r>
            <a:endParaRPr lang="en-US" sz="2000" b="1" dirty="0">
              <a:solidFill>
                <a:srgbClr val="0000FF"/>
              </a:solidFill>
            </a:endParaRPr>
          </a:p>
        </p:txBody>
      </p:sp>
      <p:sp>
        <p:nvSpPr>
          <p:cNvPr id="17" name="TextBox 16"/>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132 dam</a:t>
            </a:r>
            <a:endParaRPr lang="en-US" sz="2000" b="1" dirty="0">
              <a:solidFill>
                <a:srgbClr val="0000FF"/>
              </a:solidFill>
            </a:endParaRPr>
          </a:p>
        </p:txBody>
      </p:sp>
      <p:sp>
        <p:nvSpPr>
          <p:cNvPr id="18" name="TextBox 17"/>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–1 Pa s</a:t>
            </a:r>
            <a:r>
              <a:rPr lang="en-US" sz="2000" b="1" baseline="30000" dirty="0" smtClean="0">
                <a:solidFill>
                  <a:srgbClr val="0000FF"/>
                </a:solidFill>
              </a:rPr>
              <a:t>–1</a:t>
            </a:r>
            <a:endParaRPr lang="en-US" sz="2000" b="1" dirty="0">
              <a:solidFill>
                <a:srgbClr val="0000FF"/>
              </a:solidFill>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2587139289"/>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91202" name="Equation" r:id="rId8" imgW="114300" imgH="139700" progId="Equation.3">
                  <p:embed/>
                </p:oleObj>
              </mc:Choice>
              <mc:Fallback>
                <p:oleObj name="Equation" r:id="rId8" imgW="114300" imgH="139700" progId="Equation.3">
                  <p:embed/>
                  <p:pic>
                    <p:nvPicPr>
                      <p:cNvPr id="0" name=""/>
                      <p:cNvPicPr/>
                      <p:nvPr/>
                    </p:nvPicPr>
                    <p:blipFill>
                      <a:blip r:embed="rId9"/>
                      <a:stretch>
                        <a:fillRect/>
                      </a:stretch>
                    </p:blipFill>
                    <p:spPr>
                      <a:xfrm>
                        <a:off x="2985710" y="450850"/>
                        <a:ext cx="193675" cy="238125"/>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758964142"/>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91203" name="Equation" r:id="rId10" imgW="114300" imgH="139700" progId="Equation.3">
                  <p:embed/>
                </p:oleObj>
              </mc:Choice>
              <mc:Fallback>
                <p:oleObj name="Equation" r:id="rId10" imgW="114300" imgH="139700" progId="Equation.3">
                  <p:embed/>
                  <p:pic>
                    <p:nvPicPr>
                      <p:cNvPr id="0" name=""/>
                      <p:cNvPicPr/>
                      <p:nvPr/>
                    </p:nvPicPr>
                    <p:blipFill>
                      <a:blip r:embed="rId9"/>
                      <a:stretch>
                        <a:fillRect/>
                      </a:stretch>
                    </p:blipFill>
                    <p:spPr>
                      <a:xfrm>
                        <a:off x="6524777" y="450850"/>
                        <a:ext cx="193675" cy="238125"/>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475249167"/>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91204" name="Equation" r:id="rId11" imgW="152400" imgH="139700" progId="Equation.3">
                  <p:embed/>
                </p:oleObj>
              </mc:Choice>
              <mc:Fallback>
                <p:oleObj name="Equation" r:id="rId11" imgW="152400" imgH="139700" progId="Equation.3">
                  <p:embed/>
                  <p:pic>
                    <p:nvPicPr>
                      <p:cNvPr id="0" name=""/>
                      <p:cNvPicPr/>
                      <p:nvPr/>
                    </p:nvPicPr>
                    <p:blipFill>
                      <a:blip r:embed="rId12"/>
                      <a:stretch>
                        <a:fillRect/>
                      </a:stretch>
                    </p:blipFill>
                    <p:spPr>
                      <a:xfrm>
                        <a:off x="6524777" y="3644137"/>
                        <a:ext cx="258763" cy="238125"/>
                      </a:xfrm>
                      <a:prstGeom prst="rect">
                        <a:avLst/>
                      </a:prstGeom>
                    </p:spPr>
                  </p:pic>
                </p:oleObj>
              </mc:Fallback>
            </mc:AlternateContent>
          </a:graphicData>
        </a:graphic>
      </p:graphicFrame>
      <p:sp>
        <p:nvSpPr>
          <p:cNvPr id="24" name="TextBox 23"/>
          <p:cNvSpPr txBox="1"/>
          <p:nvPr/>
        </p:nvSpPr>
        <p:spPr>
          <a:xfrm>
            <a:off x="1892912" y="3532716"/>
            <a:ext cx="3683588" cy="400110"/>
          </a:xfrm>
          <a:prstGeom prst="rect">
            <a:avLst/>
          </a:prstGeom>
          <a:noFill/>
        </p:spPr>
        <p:txBody>
          <a:bodyPr wrap="square" rtlCol="0">
            <a:spAutoFit/>
          </a:bodyPr>
          <a:lstStyle/>
          <a:p>
            <a:r>
              <a:rPr lang="en-US" sz="2000" b="1" dirty="0" smtClean="0">
                <a:solidFill>
                  <a:srgbClr val="0000FF"/>
                </a:solidFill>
              </a:rPr>
              <a:t>800–700 </a:t>
            </a:r>
            <a:r>
              <a:rPr lang="en-US" sz="2000" b="1" dirty="0" err="1" smtClean="0">
                <a:solidFill>
                  <a:srgbClr val="0000FF"/>
                </a:solidFill>
              </a:rPr>
              <a:t>hPa</a:t>
            </a:r>
            <a:r>
              <a:rPr lang="en-US" sz="2000" b="1" dirty="0" smtClean="0">
                <a:solidFill>
                  <a:srgbClr val="0000FF"/>
                </a:solidFill>
              </a:rPr>
              <a:t>:          = 2×10</a:t>
            </a:r>
            <a:r>
              <a:rPr lang="en-US" sz="2000" b="1" baseline="30000" dirty="0" smtClean="0">
                <a:solidFill>
                  <a:srgbClr val="0000FF"/>
                </a:solidFill>
              </a:rPr>
              <a:t>–4</a:t>
            </a:r>
            <a:r>
              <a:rPr lang="en-US" sz="2000" b="1" dirty="0" smtClean="0">
                <a:solidFill>
                  <a:srgbClr val="0000FF"/>
                </a:solidFill>
              </a:rPr>
              <a:t> </a:t>
            </a:r>
            <a:r>
              <a:rPr lang="en-US" sz="2000" b="1" dirty="0">
                <a:solidFill>
                  <a:srgbClr val="0000FF"/>
                </a:solidFill>
              </a:rPr>
              <a:t>K</a:t>
            </a:r>
            <a:r>
              <a:rPr lang="en-US" sz="2000" b="1" dirty="0" smtClean="0">
                <a:solidFill>
                  <a:srgbClr val="0000FF"/>
                </a:solidFill>
              </a:rPr>
              <a:t> s</a:t>
            </a:r>
            <a:r>
              <a:rPr lang="en-US" sz="2000" b="1" baseline="30000" dirty="0" smtClean="0">
                <a:solidFill>
                  <a:srgbClr val="0000FF"/>
                </a:solidFill>
              </a:rPr>
              <a:t>–1</a:t>
            </a:r>
            <a:endParaRPr lang="en-US" sz="2000" b="1" dirty="0">
              <a:solidFill>
                <a:srgbClr val="0000FF"/>
              </a:solidFill>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4087183027"/>
              </p:ext>
            </p:extLst>
          </p:nvPr>
        </p:nvGraphicFramePr>
        <p:xfrm>
          <a:off x="3401913" y="3600450"/>
          <a:ext cx="606425" cy="282575"/>
        </p:xfrm>
        <a:graphic>
          <a:graphicData uri="http://schemas.openxmlformats.org/presentationml/2006/ole">
            <mc:AlternateContent xmlns:mc="http://schemas.openxmlformats.org/markup-compatibility/2006">
              <mc:Choice xmlns:v="urn:schemas-microsoft-com:vml" Requires="v">
                <p:oleObj spid="_x0000_s91205" name="Equation" r:id="rId13" imgW="355600" imgH="165100" progId="Equation.3">
                  <p:embed/>
                </p:oleObj>
              </mc:Choice>
              <mc:Fallback>
                <p:oleObj name="Equation" r:id="rId13" imgW="355600" imgH="165100" progId="Equation.3">
                  <p:embed/>
                  <p:pic>
                    <p:nvPicPr>
                      <p:cNvPr id="0" name=""/>
                      <p:cNvPicPr/>
                      <p:nvPr/>
                    </p:nvPicPr>
                    <p:blipFill>
                      <a:blip r:embed="rId14"/>
                      <a:stretch>
                        <a:fillRect/>
                      </a:stretch>
                    </p:blipFill>
                    <p:spPr>
                      <a:xfrm>
                        <a:off x="3401913" y="3600450"/>
                        <a:ext cx="606425" cy="282575"/>
                      </a:xfrm>
                      <a:prstGeom prst="rect">
                        <a:avLst/>
                      </a:prstGeom>
                    </p:spPr>
                  </p:pic>
                </p:oleObj>
              </mc:Fallback>
            </mc:AlternateContent>
          </a:graphicData>
        </a:graphic>
      </p:graphicFrame>
    </p:spTree>
    <p:extLst>
      <p:ext uri="{BB962C8B-B14F-4D97-AF65-F5344CB8AC3E}">
        <p14:creationId xmlns:p14="http://schemas.microsoft.com/office/powerpoint/2010/main" val="132052688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3" y="717552"/>
            <a:ext cx="3494414" cy="262431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4" cy="2624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5384800"/>
            <a:ext cx="1155699" cy="7222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552 dam</a:t>
            </a:r>
            <a:endParaRPr lang="en-US" sz="2000" b="1" dirty="0">
              <a:solidFill>
                <a:srgbClr val="0000FF"/>
              </a:solidFill>
            </a:endParaRPr>
          </a:p>
        </p:txBody>
      </p:sp>
      <p:sp>
        <p:nvSpPr>
          <p:cNvPr id="22" name="TextBox 21"/>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132 dam</a:t>
            </a:r>
            <a:endParaRPr lang="en-US" sz="2000" b="1" dirty="0">
              <a:solidFill>
                <a:srgbClr val="0000FF"/>
              </a:solidFill>
            </a:endParaRPr>
          </a:p>
        </p:txBody>
      </p:sp>
      <p:sp>
        <p:nvSpPr>
          <p:cNvPr id="23" name="TextBox 22"/>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–1 Pa s</a:t>
            </a:r>
            <a:r>
              <a:rPr lang="en-US" sz="2000" b="1" baseline="30000" dirty="0" smtClean="0">
                <a:solidFill>
                  <a:srgbClr val="0000FF"/>
                </a:solidFill>
              </a:rPr>
              <a:t>–1</a:t>
            </a:r>
            <a:endParaRPr lang="en-US" sz="2000" b="1" dirty="0">
              <a:solidFill>
                <a:srgbClr val="0000FF"/>
              </a:solidFill>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649202696"/>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92226" name="Equation" r:id="rId8" imgW="114300" imgH="139700" progId="Equation.3">
                  <p:embed/>
                </p:oleObj>
              </mc:Choice>
              <mc:Fallback>
                <p:oleObj name="Equation" r:id="rId8" imgW="114300" imgH="139700" progId="Equation.3">
                  <p:embed/>
                  <p:pic>
                    <p:nvPicPr>
                      <p:cNvPr id="0" name=""/>
                      <p:cNvPicPr/>
                      <p:nvPr/>
                    </p:nvPicPr>
                    <p:blipFill>
                      <a:blip r:embed="rId9"/>
                      <a:stretch>
                        <a:fillRect/>
                      </a:stretch>
                    </p:blipFill>
                    <p:spPr>
                      <a:xfrm>
                        <a:off x="2985710" y="450850"/>
                        <a:ext cx="193675" cy="23812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109636274"/>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92227" name="Equation" r:id="rId10" imgW="114300" imgH="139700" progId="Equation.3">
                  <p:embed/>
                </p:oleObj>
              </mc:Choice>
              <mc:Fallback>
                <p:oleObj name="Equation" r:id="rId10" imgW="114300" imgH="139700" progId="Equation.3">
                  <p:embed/>
                  <p:pic>
                    <p:nvPicPr>
                      <p:cNvPr id="0" name=""/>
                      <p:cNvPicPr/>
                      <p:nvPr/>
                    </p:nvPicPr>
                    <p:blipFill>
                      <a:blip r:embed="rId9"/>
                      <a:stretch>
                        <a:fillRect/>
                      </a:stretch>
                    </p:blipFill>
                    <p:spPr>
                      <a:xfrm>
                        <a:off x="6524777" y="450850"/>
                        <a:ext cx="193675" cy="238125"/>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758656318"/>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92228" name="Equation" r:id="rId11" imgW="152400" imgH="139700" progId="Equation.3">
                  <p:embed/>
                </p:oleObj>
              </mc:Choice>
              <mc:Fallback>
                <p:oleObj name="Equation" r:id="rId11" imgW="152400" imgH="139700" progId="Equation.3">
                  <p:embed/>
                  <p:pic>
                    <p:nvPicPr>
                      <p:cNvPr id="0" name=""/>
                      <p:cNvPicPr/>
                      <p:nvPr/>
                    </p:nvPicPr>
                    <p:blipFill>
                      <a:blip r:embed="rId12"/>
                      <a:stretch>
                        <a:fillRect/>
                      </a:stretch>
                    </p:blipFill>
                    <p:spPr>
                      <a:xfrm>
                        <a:off x="6524777" y="3644137"/>
                        <a:ext cx="258763" cy="238125"/>
                      </a:xfrm>
                      <a:prstGeom prst="rect">
                        <a:avLst/>
                      </a:prstGeom>
                    </p:spPr>
                  </p:pic>
                </p:oleObj>
              </mc:Fallback>
            </mc:AlternateContent>
          </a:graphicData>
        </a:graphic>
      </p:graphicFrame>
      <p:sp>
        <p:nvSpPr>
          <p:cNvPr id="17" name="TextBox 16"/>
          <p:cNvSpPr txBox="1"/>
          <p:nvPr/>
        </p:nvSpPr>
        <p:spPr>
          <a:xfrm>
            <a:off x="1892912" y="3532716"/>
            <a:ext cx="3683588" cy="400110"/>
          </a:xfrm>
          <a:prstGeom prst="rect">
            <a:avLst/>
          </a:prstGeom>
          <a:noFill/>
        </p:spPr>
        <p:txBody>
          <a:bodyPr wrap="square" rtlCol="0">
            <a:spAutoFit/>
          </a:bodyPr>
          <a:lstStyle/>
          <a:p>
            <a:r>
              <a:rPr lang="en-US" sz="2000" b="1" dirty="0" smtClean="0">
                <a:solidFill>
                  <a:srgbClr val="0000FF"/>
                </a:solidFill>
              </a:rPr>
              <a:t>800–700 </a:t>
            </a:r>
            <a:r>
              <a:rPr lang="en-US" sz="2000" b="1" dirty="0" err="1" smtClean="0">
                <a:solidFill>
                  <a:srgbClr val="0000FF"/>
                </a:solidFill>
              </a:rPr>
              <a:t>hPa</a:t>
            </a:r>
            <a:r>
              <a:rPr lang="en-US" sz="2000" b="1" dirty="0" smtClean="0">
                <a:solidFill>
                  <a:srgbClr val="0000FF"/>
                </a:solidFill>
              </a:rPr>
              <a:t>:          = 2×10</a:t>
            </a:r>
            <a:r>
              <a:rPr lang="en-US" sz="2000" b="1" baseline="30000" dirty="0" smtClean="0">
                <a:solidFill>
                  <a:srgbClr val="0000FF"/>
                </a:solidFill>
              </a:rPr>
              <a:t>–4</a:t>
            </a:r>
            <a:r>
              <a:rPr lang="en-US" sz="2000" b="1" dirty="0" smtClean="0">
                <a:solidFill>
                  <a:srgbClr val="0000FF"/>
                </a:solidFill>
              </a:rPr>
              <a:t> </a:t>
            </a:r>
            <a:r>
              <a:rPr lang="en-US" sz="2000" b="1" dirty="0">
                <a:solidFill>
                  <a:srgbClr val="0000FF"/>
                </a:solidFill>
              </a:rPr>
              <a:t>K</a:t>
            </a:r>
            <a:r>
              <a:rPr lang="en-US" sz="2000" b="1" dirty="0" smtClean="0">
                <a:solidFill>
                  <a:srgbClr val="0000FF"/>
                </a:solidFill>
              </a:rPr>
              <a:t> s</a:t>
            </a:r>
            <a:r>
              <a:rPr lang="en-US" sz="2000" b="1" baseline="30000" dirty="0" smtClean="0">
                <a:solidFill>
                  <a:srgbClr val="0000FF"/>
                </a:solidFill>
              </a:rPr>
              <a:t>–1</a:t>
            </a:r>
            <a:endParaRPr lang="en-US" sz="2000" b="1" dirty="0">
              <a:solidFill>
                <a:srgbClr val="0000FF"/>
              </a:solidFill>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25096429"/>
              </p:ext>
            </p:extLst>
          </p:nvPr>
        </p:nvGraphicFramePr>
        <p:xfrm>
          <a:off x="3401913" y="3600450"/>
          <a:ext cx="606425" cy="282575"/>
        </p:xfrm>
        <a:graphic>
          <a:graphicData uri="http://schemas.openxmlformats.org/presentationml/2006/ole">
            <mc:AlternateContent xmlns:mc="http://schemas.openxmlformats.org/markup-compatibility/2006">
              <mc:Choice xmlns:v="urn:schemas-microsoft-com:vml" Requires="v">
                <p:oleObj spid="_x0000_s92229" name="Equation" r:id="rId13" imgW="355600" imgH="165100" progId="Equation.3">
                  <p:embed/>
                </p:oleObj>
              </mc:Choice>
              <mc:Fallback>
                <p:oleObj name="Equation" r:id="rId13" imgW="355600" imgH="165100" progId="Equation.3">
                  <p:embed/>
                  <p:pic>
                    <p:nvPicPr>
                      <p:cNvPr id="0" name=""/>
                      <p:cNvPicPr/>
                      <p:nvPr/>
                    </p:nvPicPr>
                    <p:blipFill>
                      <a:blip r:embed="rId14"/>
                      <a:stretch>
                        <a:fillRect/>
                      </a:stretch>
                    </p:blipFill>
                    <p:spPr>
                      <a:xfrm>
                        <a:off x="3401913" y="3600450"/>
                        <a:ext cx="606425" cy="282575"/>
                      </a:xfrm>
                      <a:prstGeom prst="rect">
                        <a:avLst/>
                      </a:prstGeom>
                    </p:spPr>
                  </p:pic>
                </p:oleObj>
              </mc:Fallback>
            </mc:AlternateContent>
          </a:graphicData>
        </a:graphic>
      </p:graphicFrame>
    </p:spTree>
    <p:extLst>
      <p:ext uri="{BB962C8B-B14F-4D97-AF65-F5344CB8AC3E}">
        <p14:creationId xmlns:p14="http://schemas.microsoft.com/office/powerpoint/2010/main" val="265185313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4" y="717552"/>
            <a:ext cx="3494412" cy="262431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4" cy="2624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5778500"/>
            <a:ext cx="1155699" cy="3285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552 dam</a:t>
            </a:r>
            <a:endParaRPr lang="en-US" sz="2000" b="1" dirty="0">
              <a:solidFill>
                <a:srgbClr val="0000FF"/>
              </a:solidFill>
            </a:endParaRPr>
          </a:p>
        </p:txBody>
      </p:sp>
      <p:sp>
        <p:nvSpPr>
          <p:cNvPr id="17" name="TextBox 16"/>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132 dam</a:t>
            </a:r>
            <a:endParaRPr lang="en-US" sz="2000" b="1" dirty="0">
              <a:solidFill>
                <a:srgbClr val="0000FF"/>
              </a:solidFill>
            </a:endParaRPr>
          </a:p>
        </p:txBody>
      </p:sp>
      <p:sp>
        <p:nvSpPr>
          <p:cNvPr id="18" name="TextBox 17"/>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–1 Pa s</a:t>
            </a:r>
            <a:r>
              <a:rPr lang="en-US" sz="2000" b="1" baseline="30000" dirty="0" smtClean="0">
                <a:solidFill>
                  <a:srgbClr val="0000FF"/>
                </a:solidFill>
              </a:rPr>
              <a:t>–1</a:t>
            </a:r>
            <a:endParaRPr lang="en-US" sz="2000" b="1" dirty="0">
              <a:solidFill>
                <a:srgbClr val="0000FF"/>
              </a:solidFill>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493601336"/>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93250" name="Equation" r:id="rId8" imgW="114300" imgH="139700" progId="Equation.3">
                  <p:embed/>
                </p:oleObj>
              </mc:Choice>
              <mc:Fallback>
                <p:oleObj name="Equation" r:id="rId8" imgW="114300" imgH="139700" progId="Equation.3">
                  <p:embed/>
                  <p:pic>
                    <p:nvPicPr>
                      <p:cNvPr id="0" name=""/>
                      <p:cNvPicPr/>
                      <p:nvPr/>
                    </p:nvPicPr>
                    <p:blipFill>
                      <a:blip r:embed="rId9"/>
                      <a:stretch>
                        <a:fillRect/>
                      </a:stretch>
                    </p:blipFill>
                    <p:spPr>
                      <a:xfrm>
                        <a:off x="2985710" y="450850"/>
                        <a:ext cx="193675" cy="238125"/>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4105279812"/>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93251" name="Equation" r:id="rId10" imgW="114300" imgH="139700" progId="Equation.3">
                  <p:embed/>
                </p:oleObj>
              </mc:Choice>
              <mc:Fallback>
                <p:oleObj name="Equation" r:id="rId10" imgW="114300" imgH="139700" progId="Equation.3">
                  <p:embed/>
                  <p:pic>
                    <p:nvPicPr>
                      <p:cNvPr id="0" name=""/>
                      <p:cNvPicPr/>
                      <p:nvPr/>
                    </p:nvPicPr>
                    <p:blipFill>
                      <a:blip r:embed="rId9"/>
                      <a:stretch>
                        <a:fillRect/>
                      </a:stretch>
                    </p:blipFill>
                    <p:spPr>
                      <a:xfrm>
                        <a:off x="6524777" y="450850"/>
                        <a:ext cx="193675" cy="238125"/>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101253590"/>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93252" name="Equation" r:id="rId11" imgW="152400" imgH="139700" progId="Equation.3">
                  <p:embed/>
                </p:oleObj>
              </mc:Choice>
              <mc:Fallback>
                <p:oleObj name="Equation" r:id="rId11" imgW="152400" imgH="139700" progId="Equation.3">
                  <p:embed/>
                  <p:pic>
                    <p:nvPicPr>
                      <p:cNvPr id="0" name=""/>
                      <p:cNvPicPr/>
                      <p:nvPr/>
                    </p:nvPicPr>
                    <p:blipFill>
                      <a:blip r:embed="rId12"/>
                      <a:stretch>
                        <a:fillRect/>
                      </a:stretch>
                    </p:blipFill>
                    <p:spPr>
                      <a:xfrm>
                        <a:off x="6524777" y="3644137"/>
                        <a:ext cx="258763" cy="238125"/>
                      </a:xfrm>
                      <a:prstGeom prst="rect">
                        <a:avLst/>
                      </a:prstGeom>
                    </p:spPr>
                  </p:pic>
                </p:oleObj>
              </mc:Fallback>
            </mc:AlternateContent>
          </a:graphicData>
        </a:graphic>
      </p:graphicFrame>
      <p:sp>
        <p:nvSpPr>
          <p:cNvPr id="24" name="TextBox 23"/>
          <p:cNvSpPr txBox="1"/>
          <p:nvPr/>
        </p:nvSpPr>
        <p:spPr>
          <a:xfrm>
            <a:off x="1892912" y="3532716"/>
            <a:ext cx="3683588" cy="400110"/>
          </a:xfrm>
          <a:prstGeom prst="rect">
            <a:avLst/>
          </a:prstGeom>
          <a:noFill/>
        </p:spPr>
        <p:txBody>
          <a:bodyPr wrap="square" rtlCol="0">
            <a:spAutoFit/>
          </a:bodyPr>
          <a:lstStyle/>
          <a:p>
            <a:r>
              <a:rPr lang="en-US" sz="2000" b="1" dirty="0" smtClean="0">
                <a:solidFill>
                  <a:srgbClr val="0000FF"/>
                </a:solidFill>
              </a:rPr>
              <a:t>800–700 </a:t>
            </a:r>
            <a:r>
              <a:rPr lang="en-US" sz="2000" b="1" dirty="0" err="1" smtClean="0">
                <a:solidFill>
                  <a:srgbClr val="0000FF"/>
                </a:solidFill>
              </a:rPr>
              <a:t>hPa</a:t>
            </a:r>
            <a:r>
              <a:rPr lang="en-US" sz="2000" b="1" dirty="0" smtClean="0">
                <a:solidFill>
                  <a:srgbClr val="0000FF"/>
                </a:solidFill>
              </a:rPr>
              <a:t>:          = 2×10</a:t>
            </a:r>
            <a:r>
              <a:rPr lang="en-US" sz="2000" b="1" baseline="30000" dirty="0" smtClean="0">
                <a:solidFill>
                  <a:srgbClr val="0000FF"/>
                </a:solidFill>
              </a:rPr>
              <a:t>–4</a:t>
            </a:r>
            <a:r>
              <a:rPr lang="en-US" sz="2000" b="1" dirty="0" smtClean="0">
                <a:solidFill>
                  <a:srgbClr val="0000FF"/>
                </a:solidFill>
              </a:rPr>
              <a:t> </a:t>
            </a:r>
            <a:r>
              <a:rPr lang="en-US" sz="2000" b="1" dirty="0">
                <a:solidFill>
                  <a:srgbClr val="0000FF"/>
                </a:solidFill>
              </a:rPr>
              <a:t>K</a:t>
            </a:r>
            <a:r>
              <a:rPr lang="en-US" sz="2000" b="1" dirty="0" smtClean="0">
                <a:solidFill>
                  <a:srgbClr val="0000FF"/>
                </a:solidFill>
              </a:rPr>
              <a:t> s</a:t>
            </a:r>
            <a:r>
              <a:rPr lang="en-US" sz="2000" b="1" baseline="30000" dirty="0" smtClean="0">
                <a:solidFill>
                  <a:srgbClr val="0000FF"/>
                </a:solidFill>
              </a:rPr>
              <a:t>–1</a:t>
            </a:r>
            <a:endParaRPr lang="en-US" sz="2000" b="1" dirty="0">
              <a:solidFill>
                <a:srgbClr val="0000FF"/>
              </a:solidFill>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624805488"/>
              </p:ext>
            </p:extLst>
          </p:nvPr>
        </p:nvGraphicFramePr>
        <p:xfrm>
          <a:off x="3401913" y="3600450"/>
          <a:ext cx="606425" cy="282575"/>
        </p:xfrm>
        <a:graphic>
          <a:graphicData uri="http://schemas.openxmlformats.org/presentationml/2006/ole">
            <mc:AlternateContent xmlns:mc="http://schemas.openxmlformats.org/markup-compatibility/2006">
              <mc:Choice xmlns:v="urn:schemas-microsoft-com:vml" Requires="v">
                <p:oleObj spid="_x0000_s93253" name="Equation" r:id="rId13" imgW="355600" imgH="165100" progId="Equation.3">
                  <p:embed/>
                </p:oleObj>
              </mc:Choice>
              <mc:Fallback>
                <p:oleObj name="Equation" r:id="rId13" imgW="355600" imgH="165100" progId="Equation.3">
                  <p:embed/>
                  <p:pic>
                    <p:nvPicPr>
                      <p:cNvPr id="0" name=""/>
                      <p:cNvPicPr/>
                      <p:nvPr/>
                    </p:nvPicPr>
                    <p:blipFill>
                      <a:blip r:embed="rId14"/>
                      <a:stretch>
                        <a:fillRect/>
                      </a:stretch>
                    </p:blipFill>
                    <p:spPr>
                      <a:xfrm>
                        <a:off x="3401913" y="3600450"/>
                        <a:ext cx="606425" cy="282575"/>
                      </a:xfrm>
                      <a:prstGeom prst="rect">
                        <a:avLst/>
                      </a:prstGeom>
                    </p:spPr>
                  </p:pic>
                </p:oleObj>
              </mc:Fallback>
            </mc:AlternateContent>
          </a:graphicData>
        </a:graphic>
      </p:graphicFrame>
    </p:spTree>
    <p:extLst>
      <p:ext uri="{BB962C8B-B14F-4D97-AF65-F5344CB8AC3E}">
        <p14:creationId xmlns:p14="http://schemas.microsoft.com/office/powerpoint/2010/main" val="141757583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4" y="717552"/>
            <a:ext cx="3494412" cy="262431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4" cy="2624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5" name="TextBox 14"/>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552 dam</a:t>
            </a:r>
            <a:endParaRPr lang="en-US" sz="2000" b="1" dirty="0">
              <a:solidFill>
                <a:srgbClr val="0000FF"/>
              </a:solidFill>
            </a:endParaRPr>
          </a:p>
        </p:txBody>
      </p:sp>
      <p:sp>
        <p:nvSpPr>
          <p:cNvPr id="16" name="TextBox 15"/>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132 dam</a:t>
            </a:r>
            <a:endParaRPr lang="en-US" sz="2000" b="1" dirty="0">
              <a:solidFill>
                <a:srgbClr val="0000FF"/>
              </a:solidFill>
            </a:endParaRPr>
          </a:p>
        </p:txBody>
      </p:sp>
      <p:sp>
        <p:nvSpPr>
          <p:cNvPr id="17" name="TextBox 16"/>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–1 Pa s</a:t>
            </a:r>
            <a:r>
              <a:rPr lang="en-US" sz="2000" b="1" baseline="30000" dirty="0" smtClean="0">
                <a:solidFill>
                  <a:srgbClr val="0000FF"/>
                </a:solidFill>
              </a:rPr>
              <a:t>–1</a:t>
            </a:r>
            <a:endParaRPr lang="en-US" sz="2000" b="1" dirty="0">
              <a:solidFill>
                <a:srgbClr val="0000FF"/>
              </a:solidFill>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494092892"/>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94274" name="Equation" r:id="rId8" imgW="114300" imgH="139700" progId="Equation.3">
                  <p:embed/>
                </p:oleObj>
              </mc:Choice>
              <mc:Fallback>
                <p:oleObj name="Equation" r:id="rId8" imgW="114300" imgH="139700" progId="Equation.3">
                  <p:embed/>
                  <p:pic>
                    <p:nvPicPr>
                      <p:cNvPr id="0" name=""/>
                      <p:cNvPicPr/>
                      <p:nvPr/>
                    </p:nvPicPr>
                    <p:blipFill>
                      <a:blip r:embed="rId9"/>
                      <a:stretch>
                        <a:fillRect/>
                      </a:stretch>
                    </p:blipFill>
                    <p:spPr>
                      <a:xfrm>
                        <a:off x="2985710" y="450850"/>
                        <a:ext cx="193675" cy="238125"/>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831692353"/>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94275" name="Equation" r:id="rId10" imgW="114300" imgH="139700" progId="Equation.3">
                  <p:embed/>
                </p:oleObj>
              </mc:Choice>
              <mc:Fallback>
                <p:oleObj name="Equation" r:id="rId10" imgW="114300" imgH="139700" progId="Equation.3">
                  <p:embed/>
                  <p:pic>
                    <p:nvPicPr>
                      <p:cNvPr id="0" name=""/>
                      <p:cNvPicPr/>
                      <p:nvPr/>
                    </p:nvPicPr>
                    <p:blipFill>
                      <a:blip r:embed="rId9"/>
                      <a:stretch>
                        <a:fillRect/>
                      </a:stretch>
                    </p:blipFill>
                    <p:spPr>
                      <a:xfrm>
                        <a:off x="6524777" y="450850"/>
                        <a:ext cx="193675" cy="23812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474303413"/>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94276" name="Equation" r:id="rId11" imgW="152400" imgH="139700" progId="Equation.3">
                  <p:embed/>
                </p:oleObj>
              </mc:Choice>
              <mc:Fallback>
                <p:oleObj name="Equation" r:id="rId11" imgW="152400" imgH="139700" progId="Equation.3">
                  <p:embed/>
                  <p:pic>
                    <p:nvPicPr>
                      <p:cNvPr id="0" name=""/>
                      <p:cNvPicPr/>
                      <p:nvPr/>
                    </p:nvPicPr>
                    <p:blipFill>
                      <a:blip r:embed="rId12"/>
                      <a:stretch>
                        <a:fillRect/>
                      </a:stretch>
                    </p:blipFill>
                    <p:spPr>
                      <a:xfrm>
                        <a:off x="6524777" y="3644137"/>
                        <a:ext cx="258763" cy="238125"/>
                      </a:xfrm>
                      <a:prstGeom prst="rect">
                        <a:avLst/>
                      </a:prstGeom>
                    </p:spPr>
                  </p:pic>
                </p:oleObj>
              </mc:Fallback>
            </mc:AlternateContent>
          </a:graphicData>
        </a:graphic>
      </p:graphicFrame>
      <p:sp>
        <p:nvSpPr>
          <p:cNvPr id="21" name="TextBox 20"/>
          <p:cNvSpPr txBox="1"/>
          <p:nvPr/>
        </p:nvSpPr>
        <p:spPr>
          <a:xfrm>
            <a:off x="1892912" y="3532716"/>
            <a:ext cx="3683588" cy="400110"/>
          </a:xfrm>
          <a:prstGeom prst="rect">
            <a:avLst/>
          </a:prstGeom>
          <a:noFill/>
        </p:spPr>
        <p:txBody>
          <a:bodyPr wrap="square" rtlCol="0">
            <a:spAutoFit/>
          </a:bodyPr>
          <a:lstStyle/>
          <a:p>
            <a:r>
              <a:rPr lang="en-US" sz="2000" b="1" dirty="0" smtClean="0">
                <a:solidFill>
                  <a:srgbClr val="0000FF"/>
                </a:solidFill>
              </a:rPr>
              <a:t>800–700 </a:t>
            </a:r>
            <a:r>
              <a:rPr lang="en-US" sz="2000" b="1" dirty="0" err="1" smtClean="0">
                <a:solidFill>
                  <a:srgbClr val="0000FF"/>
                </a:solidFill>
              </a:rPr>
              <a:t>hPa</a:t>
            </a:r>
            <a:r>
              <a:rPr lang="en-US" sz="2000" b="1" dirty="0" smtClean="0">
                <a:solidFill>
                  <a:srgbClr val="0000FF"/>
                </a:solidFill>
              </a:rPr>
              <a:t>:          = 2×10</a:t>
            </a:r>
            <a:r>
              <a:rPr lang="en-US" sz="2000" b="1" baseline="30000" dirty="0" smtClean="0">
                <a:solidFill>
                  <a:srgbClr val="0000FF"/>
                </a:solidFill>
              </a:rPr>
              <a:t>–4</a:t>
            </a:r>
            <a:r>
              <a:rPr lang="en-US" sz="2000" b="1" dirty="0" smtClean="0">
                <a:solidFill>
                  <a:srgbClr val="0000FF"/>
                </a:solidFill>
              </a:rPr>
              <a:t> </a:t>
            </a:r>
            <a:r>
              <a:rPr lang="en-US" sz="2000" b="1" dirty="0">
                <a:solidFill>
                  <a:srgbClr val="0000FF"/>
                </a:solidFill>
              </a:rPr>
              <a:t>K</a:t>
            </a:r>
            <a:r>
              <a:rPr lang="en-US" sz="2000" b="1" dirty="0" smtClean="0">
                <a:solidFill>
                  <a:srgbClr val="0000FF"/>
                </a:solidFill>
              </a:rPr>
              <a:t> s</a:t>
            </a:r>
            <a:r>
              <a:rPr lang="en-US" sz="2000" b="1" baseline="30000" dirty="0" smtClean="0">
                <a:solidFill>
                  <a:srgbClr val="0000FF"/>
                </a:solidFill>
              </a:rPr>
              <a:t>–1</a:t>
            </a:r>
            <a:endParaRPr lang="en-US" sz="2000" b="1" dirty="0">
              <a:solidFill>
                <a:srgbClr val="0000FF"/>
              </a:solidFill>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3038443923"/>
              </p:ext>
            </p:extLst>
          </p:nvPr>
        </p:nvGraphicFramePr>
        <p:xfrm>
          <a:off x="3401913" y="3600450"/>
          <a:ext cx="606425" cy="282575"/>
        </p:xfrm>
        <a:graphic>
          <a:graphicData uri="http://schemas.openxmlformats.org/presentationml/2006/ole">
            <mc:AlternateContent xmlns:mc="http://schemas.openxmlformats.org/markup-compatibility/2006">
              <mc:Choice xmlns:v="urn:schemas-microsoft-com:vml" Requires="v">
                <p:oleObj spid="_x0000_s94277" name="Equation" r:id="rId13" imgW="355600" imgH="165100" progId="Equation.3">
                  <p:embed/>
                </p:oleObj>
              </mc:Choice>
              <mc:Fallback>
                <p:oleObj name="Equation" r:id="rId13" imgW="355600" imgH="165100" progId="Equation.3">
                  <p:embed/>
                  <p:pic>
                    <p:nvPicPr>
                      <p:cNvPr id="0" name=""/>
                      <p:cNvPicPr/>
                      <p:nvPr/>
                    </p:nvPicPr>
                    <p:blipFill>
                      <a:blip r:embed="rId14"/>
                      <a:stretch>
                        <a:fillRect/>
                      </a:stretch>
                    </p:blipFill>
                    <p:spPr>
                      <a:xfrm>
                        <a:off x="3401913" y="3600450"/>
                        <a:ext cx="606425" cy="282575"/>
                      </a:xfrm>
                      <a:prstGeom prst="rect">
                        <a:avLst/>
                      </a:prstGeom>
                    </p:spPr>
                  </p:pic>
                </p:oleObj>
              </mc:Fallback>
            </mc:AlternateContent>
          </a:graphicData>
        </a:graphic>
      </p:graphicFrame>
    </p:spTree>
    <p:extLst>
      <p:ext uri="{BB962C8B-B14F-4D97-AF65-F5344CB8AC3E}">
        <p14:creationId xmlns:p14="http://schemas.microsoft.com/office/powerpoint/2010/main" val="372298458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1" y="831520"/>
            <a:ext cx="8763114" cy="3038773"/>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24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
        <p:nvSpPr>
          <p:cNvPr id="10" name="TextBox 9"/>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spTree>
    <p:extLst>
      <p:ext uri="{BB962C8B-B14F-4D97-AF65-F5344CB8AC3E}">
        <p14:creationId xmlns:p14="http://schemas.microsoft.com/office/powerpoint/2010/main" val="156580550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2" y="831520"/>
            <a:ext cx="8763112" cy="3038772"/>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25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
        <p:nvSpPr>
          <p:cNvPr id="10" name="TextBox 9"/>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spTree>
    <p:extLst>
      <p:ext uri="{BB962C8B-B14F-4D97-AF65-F5344CB8AC3E}">
        <p14:creationId xmlns:p14="http://schemas.microsoft.com/office/powerpoint/2010/main" val="205794576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3" y="831520"/>
            <a:ext cx="8763109" cy="303877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26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
        <p:nvSpPr>
          <p:cNvPr id="10" name="TextBox 9"/>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spTree>
    <p:extLst>
      <p:ext uri="{BB962C8B-B14F-4D97-AF65-F5344CB8AC3E}">
        <p14:creationId xmlns:p14="http://schemas.microsoft.com/office/powerpoint/2010/main" val="67870806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4" y="831520"/>
            <a:ext cx="8763106" cy="303877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27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
        <p:nvSpPr>
          <p:cNvPr id="10" name="TextBox 9"/>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spTree>
    <p:extLst>
      <p:ext uri="{BB962C8B-B14F-4D97-AF65-F5344CB8AC3E}">
        <p14:creationId xmlns:p14="http://schemas.microsoft.com/office/powerpoint/2010/main" val="32037173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5" y="831520"/>
            <a:ext cx="8763103" cy="303876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28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
        <p:nvSpPr>
          <p:cNvPr id="10" name="TextBox 9"/>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spTree>
    <p:extLst>
      <p:ext uri="{BB962C8B-B14F-4D97-AF65-F5344CB8AC3E}">
        <p14:creationId xmlns:p14="http://schemas.microsoft.com/office/powerpoint/2010/main" val="319356105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28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240-h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66" y="1810540"/>
            <a:ext cx="8783489" cy="3478067"/>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162836760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05787" y="1509838"/>
            <a:ext cx="4685215" cy="5201423"/>
          </a:xfrm>
          <a:prstGeom prst="rect">
            <a:avLst/>
          </a:prstGeom>
          <a:noFill/>
        </p:spPr>
        <p:txBody>
          <a:bodyPr wrap="square" rtlCol="0">
            <a:spAutoFit/>
          </a:bodyPr>
          <a:lstStyle/>
          <a:p>
            <a:pPr algn="ctr"/>
            <a:r>
              <a:rPr lang="en-US" sz="2800" b="1" dirty="0" smtClean="0">
                <a:solidFill>
                  <a:srgbClr val="0000FF"/>
                </a:solidFill>
              </a:rPr>
              <a:t>23 March and 27 March 2016 Severe Weather</a:t>
            </a:r>
          </a:p>
          <a:p>
            <a:pPr algn="ctr"/>
            <a:endParaRPr lang="en-US" sz="2400" b="1" dirty="0">
              <a:solidFill>
                <a:srgbClr val="0000FF"/>
              </a:solidFill>
            </a:endParaRPr>
          </a:p>
          <a:p>
            <a:pPr marL="342900" indent="-342900">
              <a:buFont typeface="Arial"/>
              <a:buChar char="•"/>
            </a:pPr>
            <a:r>
              <a:rPr lang="en-US" sz="2400" b="1" dirty="0" smtClean="0">
                <a:solidFill>
                  <a:srgbClr val="000000"/>
                </a:solidFill>
              </a:rPr>
              <a:t>184</a:t>
            </a:r>
            <a:r>
              <a:rPr lang="en-US" sz="2400" dirty="0" smtClean="0">
                <a:solidFill>
                  <a:srgbClr val="000000"/>
                </a:solidFill>
              </a:rPr>
              <a:t> combined severe weather reports to SPC on the two days</a:t>
            </a:r>
          </a:p>
          <a:p>
            <a:endParaRPr lang="en-US" sz="1200" dirty="0">
              <a:solidFill>
                <a:srgbClr val="000000"/>
              </a:solidFill>
            </a:endParaRPr>
          </a:p>
          <a:p>
            <a:pPr marL="342900" indent="-342900">
              <a:buFont typeface="Arial"/>
              <a:buChar char="•"/>
            </a:pPr>
            <a:r>
              <a:rPr lang="en-US" sz="2400" b="1" dirty="0" smtClean="0">
                <a:solidFill>
                  <a:srgbClr val="000000"/>
                </a:solidFill>
              </a:rPr>
              <a:t>2 in. diameter hail </a:t>
            </a:r>
            <a:r>
              <a:rPr lang="en-US" sz="2400" dirty="0" smtClean="0">
                <a:solidFill>
                  <a:srgbClr val="000000"/>
                </a:solidFill>
              </a:rPr>
              <a:t>reported near Dallas, TX, on 23 March</a:t>
            </a:r>
          </a:p>
          <a:p>
            <a:endParaRPr lang="en-US" sz="1200" dirty="0" smtClean="0">
              <a:solidFill>
                <a:srgbClr val="000000"/>
              </a:solidFill>
            </a:endParaRPr>
          </a:p>
          <a:p>
            <a:pPr marL="342900" indent="-342900">
              <a:buFont typeface="Arial"/>
              <a:buChar char="•"/>
            </a:pPr>
            <a:r>
              <a:rPr lang="en-US" sz="2400" b="1" dirty="0" smtClean="0">
                <a:solidFill>
                  <a:srgbClr val="000000"/>
                </a:solidFill>
              </a:rPr>
              <a:t>EF-2 tornado </a:t>
            </a:r>
            <a:r>
              <a:rPr lang="en-US" sz="2400" dirty="0" smtClean="0">
                <a:solidFill>
                  <a:srgbClr val="000000"/>
                </a:solidFill>
              </a:rPr>
              <a:t>confirmed near Crofton, KY, on 27 March </a:t>
            </a:r>
          </a:p>
          <a:p>
            <a:endParaRPr lang="en-US" sz="1200" dirty="0" smtClean="0">
              <a:solidFill>
                <a:srgbClr val="000000"/>
              </a:solidFill>
            </a:endParaRPr>
          </a:p>
          <a:p>
            <a:pPr marL="342900" indent="-342900">
              <a:buFont typeface="Arial"/>
              <a:buChar char="•"/>
            </a:pPr>
            <a:r>
              <a:rPr lang="en-US" sz="2400" dirty="0">
                <a:solidFill>
                  <a:srgbClr val="000000"/>
                </a:solidFill>
              </a:rPr>
              <a:t>A</a:t>
            </a:r>
            <a:r>
              <a:rPr lang="en-US" sz="2400" dirty="0" smtClean="0">
                <a:solidFill>
                  <a:srgbClr val="000000"/>
                </a:solidFill>
              </a:rPr>
              <a:t> </a:t>
            </a:r>
            <a:r>
              <a:rPr lang="en-US" sz="2400" b="1" dirty="0" smtClean="0">
                <a:solidFill>
                  <a:srgbClr val="000000"/>
                </a:solidFill>
              </a:rPr>
              <a:t>progressive </a:t>
            </a:r>
            <a:r>
              <a:rPr lang="en-US" sz="2400" dirty="0" smtClean="0">
                <a:solidFill>
                  <a:srgbClr val="000000"/>
                </a:solidFill>
              </a:rPr>
              <a:t>synoptic flow pattern characterized both days</a:t>
            </a:r>
            <a:endParaRPr lang="en-US" sz="2400" dirty="0">
              <a:solidFill>
                <a:srgbClr val="000000"/>
              </a:solidFill>
            </a:endParaRPr>
          </a:p>
          <a:p>
            <a:pPr marL="342900" indent="-342900">
              <a:buFont typeface="Arial"/>
              <a:buChar char="•"/>
            </a:pPr>
            <a:endParaRPr lang="en-US" sz="2400" dirty="0" smtClean="0">
              <a:solidFill>
                <a:srgbClr val="000000"/>
              </a:solidFill>
            </a:endParaRPr>
          </a:p>
        </p:txBody>
      </p:sp>
      <p:pic>
        <p:nvPicPr>
          <p:cNvPr id="2" name="Picture 1" descr="severereports_0323.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9861" y="1395539"/>
            <a:ext cx="3641539" cy="2552832"/>
          </a:xfrm>
          <a:prstGeom prst="rect">
            <a:avLst/>
          </a:prstGeom>
          <a:ln w="38100" cmpd="sng">
            <a:solidFill>
              <a:schemeClr val="tx1"/>
            </a:solidFill>
          </a:ln>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6989" y="4076700"/>
            <a:ext cx="3634411" cy="2547834"/>
          </a:xfrm>
          <a:prstGeom prst="rect">
            <a:avLst/>
          </a:prstGeom>
          <a:ln w="38100" cmpd="sng">
            <a:solidFill>
              <a:srgbClr val="000000"/>
            </a:solidFill>
          </a:ln>
        </p:spPr>
      </p:pic>
      <p:sp>
        <p:nvSpPr>
          <p:cNvPr id="6" name="TextBox 5"/>
          <p:cNvSpPr txBox="1"/>
          <p:nvPr/>
        </p:nvSpPr>
        <p:spPr>
          <a:xfrm>
            <a:off x="83862" y="204814"/>
            <a:ext cx="8979855" cy="1077218"/>
          </a:xfrm>
          <a:prstGeom prst="rect">
            <a:avLst/>
          </a:prstGeom>
          <a:noFill/>
        </p:spPr>
        <p:txBody>
          <a:bodyPr wrap="square" rtlCol="0">
            <a:spAutoFit/>
          </a:bodyPr>
          <a:lstStyle/>
          <a:p>
            <a:pPr algn="ctr"/>
            <a:r>
              <a:rPr lang="en-US" sz="3200" b="1" dirty="0" smtClean="0">
                <a:solidFill>
                  <a:srgbClr val="FF0000"/>
                </a:solidFill>
              </a:rPr>
              <a:t>A particularly active weather pattern characterized the CONUS during 20 March – 4 April 2016</a:t>
            </a:r>
          </a:p>
        </p:txBody>
      </p:sp>
    </p:spTree>
    <p:extLst>
      <p:ext uri="{BB962C8B-B14F-4D97-AF65-F5344CB8AC3E}">
        <p14:creationId xmlns:p14="http://schemas.microsoft.com/office/powerpoint/2010/main" val="252968283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28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216-h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66" y="1810540"/>
            <a:ext cx="8783489" cy="3478066"/>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119669109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28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192-h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67" y="1810540"/>
            <a:ext cx="8783487" cy="3478066"/>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70787371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28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168-h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67" y="1810540"/>
            <a:ext cx="8783487" cy="3478065"/>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413952045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28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144-h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68" y="1810540"/>
            <a:ext cx="8783484" cy="3478065"/>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385527303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28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120-h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68" y="1810540"/>
            <a:ext cx="8783484" cy="3478064"/>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378066127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28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96-h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69" y="1810540"/>
            <a:ext cx="8783482" cy="3478064"/>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43465233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28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72-h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69" y="1810541"/>
            <a:ext cx="8783482" cy="3478063"/>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41219982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28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48-h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70" y="1810541"/>
            <a:ext cx="8783479" cy="3478063"/>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159513793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28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24-h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70" y="1810541"/>
            <a:ext cx="8783479" cy="3478062"/>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194094886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28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00-h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71" y="1810541"/>
            <a:ext cx="8783477" cy="3478062"/>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243096156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mpanom_0416.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9400" y="3337332"/>
            <a:ext cx="4880291" cy="3774668"/>
          </a:xfrm>
          <a:prstGeom prst="rect">
            <a:avLst/>
          </a:prstGeom>
        </p:spPr>
      </p:pic>
      <p:sp>
        <p:nvSpPr>
          <p:cNvPr id="9" name="TextBox 8"/>
          <p:cNvSpPr txBox="1"/>
          <p:nvPr/>
        </p:nvSpPr>
        <p:spPr>
          <a:xfrm>
            <a:off x="205787" y="1509838"/>
            <a:ext cx="4685215" cy="5386089"/>
          </a:xfrm>
          <a:prstGeom prst="rect">
            <a:avLst/>
          </a:prstGeom>
          <a:noFill/>
        </p:spPr>
        <p:txBody>
          <a:bodyPr wrap="square" rtlCol="0">
            <a:spAutoFit/>
          </a:bodyPr>
          <a:lstStyle/>
          <a:p>
            <a:pPr algn="ctr"/>
            <a:r>
              <a:rPr lang="en-US" sz="2800" b="1" dirty="0" smtClean="0">
                <a:solidFill>
                  <a:srgbClr val="0000FF"/>
                </a:solidFill>
              </a:rPr>
              <a:t>Late-March Omega Block and Early-April Northeast Cold</a:t>
            </a:r>
          </a:p>
          <a:p>
            <a:pPr algn="ctr"/>
            <a:endParaRPr lang="en-US" sz="2400" b="1" dirty="0">
              <a:solidFill>
                <a:srgbClr val="0000FF"/>
              </a:solidFill>
            </a:endParaRPr>
          </a:p>
          <a:p>
            <a:pPr marL="342900" indent="-342900">
              <a:buFont typeface="Arial"/>
              <a:buChar char="•"/>
            </a:pPr>
            <a:r>
              <a:rPr lang="en-US" sz="2400" b="1" dirty="0">
                <a:solidFill>
                  <a:srgbClr val="000000"/>
                </a:solidFill>
              </a:rPr>
              <a:t>O</a:t>
            </a:r>
            <a:r>
              <a:rPr lang="en-US" sz="2400" b="1" dirty="0" smtClean="0">
                <a:solidFill>
                  <a:srgbClr val="000000"/>
                </a:solidFill>
              </a:rPr>
              <a:t>mega block </a:t>
            </a:r>
            <a:r>
              <a:rPr lang="en-US" sz="2400" dirty="0" smtClean="0">
                <a:solidFill>
                  <a:srgbClr val="000000"/>
                </a:solidFill>
              </a:rPr>
              <a:t>developed</a:t>
            </a:r>
            <a:r>
              <a:rPr lang="en-US" sz="2400" b="1" dirty="0" smtClean="0">
                <a:solidFill>
                  <a:srgbClr val="000000"/>
                </a:solidFill>
              </a:rPr>
              <a:t> </a:t>
            </a:r>
            <a:r>
              <a:rPr lang="en-US" sz="2400" dirty="0" smtClean="0">
                <a:solidFill>
                  <a:srgbClr val="000000"/>
                </a:solidFill>
              </a:rPr>
              <a:t>off the west coast during late March</a:t>
            </a:r>
          </a:p>
          <a:p>
            <a:endParaRPr lang="en-US" sz="1200" dirty="0">
              <a:solidFill>
                <a:srgbClr val="000000"/>
              </a:solidFill>
            </a:endParaRPr>
          </a:p>
          <a:p>
            <a:pPr marL="342900" indent="-342900">
              <a:buFont typeface="Arial"/>
              <a:buChar char="•"/>
            </a:pPr>
            <a:r>
              <a:rPr lang="en-US" sz="2400" dirty="0" smtClean="0">
                <a:solidFill>
                  <a:srgbClr val="000000"/>
                </a:solidFill>
              </a:rPr>
              <a:t>Omega block facilitated the transport of </a:t>
            </a:r>
            <a:r>
              <a:rPr lang="en-US" sz="2400" b="1" dirty="0" smtClean="0">
                <a:solidFill>
                  <a:srgbClr val="000000"/>
                </a:solidFill>
              </a:rPr>
              <a:t>well-below normal temperatures </a:t>
            </a:r>
            <a:r>
              <a:rPr lang="en-US" sz="2400" dirty="0" smtClean="0">
                <a:solidFill>
                  <a:srgbClr val="000000"/>
                </a:solidFill>
              </a:rPr>
              <a:t>into the Northeast</a:t>
            </a:r>
          </a:p>
          <a:p>
            <a:endParaRPr lang="en-US" sz="1200" dirty="0" smtClean="0">
              <a:solidFill>
                <a:srgbClr val="000000"/>
              </a:solidFill>
            </a:endParaRPr>
          </a:p>
          <a:p>
            <a:pPr marL="342900" indent="-342900">
              <a:buFont typeface="Arial"/>
              <a:buChar char="•"/>
            </a:pPr>
            <a:r>
              <a:rPr lang="en-US" sz="2400" b="1" dirty="0" smtClean="0">
                <a:solidFill>
                  <a:srgbClr val="000000"/>
                </a:solidFill>
              </a:rPr>
              <a:t>6.4 in.</a:t>
            </a:r>
            <a:r>
              <a:rPr lang="en-US" sz="2400" dirty="0" smtClean="0">
                <a:solidFill>
                  <a:srgbClr val="000000"/>
                </a:solidFill>
              </a:rPr>
              <a:t> of snow on 3–4 April accounted for </a:t>
            </a:r>
            <a:r>
              <a:rPr lang="en-US" sz="2400" b="1" dirty="0" smtClean="0">
                <a:solidFill>
                  <a:srgbClr val="000000"/>
                </a:solidFill>
              </a:rPr>
              <a:t>38%</a:t>
            </a:r>
            <a:r>
              <a:rPr lang="en-US" sz="2400" dirty="0" smtClean="0">
                <a:solidFill>
                  <a:srgbClr val="000000"/>
                </a:solidFill>
              </a:rPr>
              <a:t> of the winter 2015–2016 snowfall (16.9 in.) in Albany, NY </a:t>
            </a:r>
            <a:endParaRPr lang="en-US" sz="2400" dirty="0">
              <a:solidFill>
                <a:srgbClr val="000000"/>
              </a:solidFill>
            </a:endParaRPr>
          </a:p>
          <a:p>
            <a:pPr marL="342900" indent="-342900">
              <a:buFont typeface="Arial"/>
              <a:buChar char="•"/>
            </a:pPr>
            <a:endParaRPr lang="en-US" sz="2400" dirty="0" smtClean="0">
              <a:solidFill>
                <a:srgbClr val="000000"/>
              </a:solidFill>
            </a:endParaRPr>
          </a:p>
        </p:txBody>
      </p:sp>
      <p:sp>
        <p:nvSpPr>
          <p:cNvPr id="4" name="Rectangle 3"/>
          <p:cNvSpPr/>
          <p:nvPr/>
        </p:nvSpPr>
        <p:spPr>
          <a:xfrm>
            <a:off x="4565650" y="6648450"/>
            <a:ext cx="3917950" cy="4635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041900" y="3790950"/>
            <a:ext cx="3295650" cy="2749550"/>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054601" y="6244451"/>
            <a:ext cx="3035300" cy="276999"/>
          </a:xfrm>
          <a:prstGeom prst="rect">
            <a:avLst/>
          </a:prstGeom>
          <a:solidFill>
            <a:srgbClr val="FFFFFF"/>
          </a:solidFill>
          <a:ln>
            <a:solidFill>
              <a:srgbClr val="000000"/>
            </a:solidFill>
          </a:ln>
        </p:spPr>
        <p:txBody>
          <a:bodyPr wrap="square" rtlCol="0">
            <a:spAutoFit/>
          </a:bodyPr>
          <a:lstStyle/>
          <a:p>
            <a:r>
              <a:rPr lang="en-US" sz="1200" dirty="0" smtClean="0"/>
              <a:t>2–5 April 2016 Surface Temp. (</a:t>
            </a:r>
            <a:r>
              <a:rPr lang="en-US" sz="1200" baseline="30000" dirty="0" err="1" smtClean="0"/>
              <a:t>o</a:t>
            </a:r>
            <a:r>
              <a:rPr lang="en-US" sz="1200" dirty="0" err="1" smtClean="0"/>
              <a:t>C</a:t>
            </a:r>
            <a:r>
              <a:rPr lang="en-US" sz="1200" dirty="0" smtClean="0"/>
              <a:t>) Anomalies</a:t>
            </a:r>
            <a:endParaRPr lang="en-US" sz="1200" dirty="0"/>
          </a:p>
        </p:txBody>
      </p:sp>
      <p:pic>
        <p:nvPicPr>
          <p:cNvPr id="7" name="Picture 6" descr="omega_033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966" y="1397588"/>
            <a:ext cx="3321051" cy="2280513"/>
          </a:xfrm>
          <a:prstGeom prst="rect">
            <a:avLst/>
          </a:prstGeom>
        </p:spPr>
      </p:pic>
      <p:sp>
        <p:nvSpPr>
          <p:cNvPr id="11" name="TextBox 10"/>
          <p:cNvSpPr txBox="1"/>
          <p:nvPr/>
        </p:nvSpPr>
        <p:spPr>
          <a:xfrm>
            <a:off x="5054601" y="3372363"/>
            <a:ext cx="2438399" cy="276999"/>
          </a:xfrm>
          <a:prstGeom prst="rect">
            <a:avLst/>
          </a:prstGeom>
          <a:solidFill>
            <a:srgbClr val="FFFFFF"/>
          </a:solidFill>
          <a:ln>
            <a:solidFill>
              <a:srgbClr val="000000"/>
            </a:solidFill>
          </a:ln>
        </p:spPr>
        <p:txBody>
          <a:bodyPr wrap="square" rtlCol="0">
            <a:spAutoFit/>
          </a:bodyPr>
          <a:lstStyle/>
          <a:p>
            <a:r>
              <a:rPr lang="en-US" sz="1200" dirty="0" smtClean="0"/>
              <a:t>500 </a:t>
            </a:r>
            <a:r>
              <a:rPr lang="en-US" sz="1200" dirty="0" err="1" smtClean="0"/>
              <a:t>hPa</a:t>
            </a:r>
            <a:r>
              <a:rPr lang="en-US" sz="1200" dirty="0" smtClean="0"/>
              <a:t>: 0000 UTC 30 March 2016 </a:t>
            </a:r>
            <a:endParaRPr lang="en-US" sz="1200" dirty="0"/>
          </a:p>
        </p:txBody>
      </p:sp>
      <p:sp>
        <p:nvSpPr>
          <p:cNvPr id="10" name="TextBox 9"/>
          <p:cNvSpPr txBox="1"/>
          <p:nvPr/>
        </p:nvSpPr>
        <p:spPr>
          <a:xfrm>
            <a:off x="83862" y="204814"/>
            <a:ext cx="8979855" cy="1077218"/>
          </a:xfrm>
          <a:prstGeom prst="rect">
            <a:avLst/>
          </a:prstGeom>
          <a:noFill/>
        </p:spPr>
        <p:txBody>
          <a:bodyPr wrap="square" rtlCol="0">
            <a:spAutoFit/>
          </a:bodyPr>
          <a:lstStyle/>
          <a:p>
            <a:pPr algn="ctr"/>
            <a:r>
              <a:rPr lang="en-US" sz="3200" b="1" dirty="0" smtClean="0">
                <a:solidFill>
                  <a:srgbClr val="FF0000"/>
                </a:solidFill>
              </a:rPr>
              <a:t>A particularly active weather pattern characterized the CONUS during 20 March – 4 April 2016</a:t>
            </a:r>
          </a:p>
        </p:txBody>
      </p:sp>
    </p:spTree>
    <p:extLst>
      <p:ext uri="{BB962C8B-B14F-4D97-AF65-F5344CB8AC3E}">
        <p14:creationId xmlns:p14="http://schemas.microsoft.com/office/powerpoint/2010/main" val="26549964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6" y="831520"/>
            <a:ext cx="8763100" cy="3038768"/>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29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
        <p:nvSpPr>
          <p:cNvPr id="10" name="TextBox 9"/>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spTree>
    <p:extLst>
      <p:ext uri="{BB962C8B-B14F-4D97-AF65-F5344CB8AC3E}">
        <p14:creationId xmlns:p14="http://schemas.microsoft.com/office/powerpoint/2010/main" val="386254239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7" y="831520"/>
            <a:ext cx="8763097" cy="3038767"/>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30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
        <p:nvSpPr>
          <p:cNvPr id="10" name="TextBox 9"/>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spTree>
    <p:extLst>
      <p:ext uri="{BB962C8B-B14F-4D97-AF65-F5344CB8AC3E}">
        <p14:creationId xmlns:p14="http://schemas.microsoft.com/office/powerpoint/2010/main" val="246297914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8" y="831520"/>
            <a:ext cx="8763094" cy="303876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31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
        <p:nvSpPr>
          <p:cNvPr id="10" name="TextBox 9"/>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spTree>
    <p:extLst>
      <p:ext uri="{BB962C8B-B14F-4D97-AF65-F5344CB8AC3E}">
        <p14:creationId xmlns:p14="http://schemas.microsoft.com/office/powerpoint/2010/main" val="148864305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5" name="TextBox 4"/>
          <p:cNvSpPr txBox="1"/>
          <p:nvPr/>
        </p:nvSpPr>
        <p:spPr>
          <a:xfrm>
            <a:off x="334918" y="195395"/>
            <a:ext cx="5048981" cy="584776"/>
          </a:xfrm>
          <a:prstGeom prst="rect">
            <a:avLst/>
          </a:prstGeom>
          <a:noFill/>
        </p:spPr>
        <p:txBody>
          <a:bodyPr wrap="square" rtlCol="0">
            <a:spAutoFit/>
          </a:bodyPr>
          <a:lstStyle/>
          <a:p>
            <a:r>
              <a:rPr lang="en-US" sz="3200" b="1" dirty="0" smtClean="0">
                <a:solidFill>
                  <a:srgbClr val="FF0000"/>
                </a:solidFill>
              </a:rPr>
              <a:t>E. Rockies – All Events</a:t>
            </a:r>
            <a:endParaRPr lang="en-US" sz="3200" b="1" dirty="0">
              <a:solidFill>
                <a:srgbClr val="FF0000"/>
              </a:solidFill>
            </a:endParaRPr>
          </a:p>
        </p:txBody>
      </p:sp>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47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73</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23</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30</a:t>
            </a:r>
            <a:endParaRPr lang="en-US" sz="2400" b="1" dirty="0">
              <a:solidFill>
                <a:srgbClr val="0000FF"/>
              </a:solidFill>
            </a:endParaRP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 for</a:t>
            </a:r>
          </a:p>
          <a:p>
            <a:pPr algn="ctr"/>
            <a:r>
              <a:rPr lang="en-US" sz="2000" b="1" dirty="0" smtClean="0"/>
              <a:t> 3–7 days prior to an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173)</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4" y="272898"/>
            <a:ext cx="3380348" cy="1937354"/>
          </a:xfrm>
          <a:prstGeom prst="rect">
            <a:avLst/>
          </a:prstGeom>
        </p:spPr>
      </p:pic>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Tree>
    <p:extLst>
      <p:ext uri="{BB962C8B-B14F-4D97-AF65-F5344CB8AC3E}">
        <p14:creationId xmlns:p14="http://schemas.microsoft.com/office/powerpoint/2010/main" val="307342304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8" y="831520"/>
            <a:ext cx="8763094" cy="303876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31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
        <p:nvSpPr>
          <p:cNvPr id="10" name="TextBox 9"/>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spTree>
    <p:extLst>
      <p:ext uri="{BB962C8B-B14F-4D97-AF65-F5344CB8AC3E}">
        <p14:creationId xmlns:p14="http://schemas.microsoft.com/office/powerpoint/2010/main" val="206054780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9" y="831520"/>
            <a:ext cx="8763091" cy="303876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1 April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
        <p:nvSpPr>
          <p:cNvPr id="10" name="TextBox 9"/>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spTree>
    <p:extLst>
      <p:ext uri="{BB962C8B-B14F-4D97-AF65-F5344CB8AC3E}">
        <p14:creationId xmlns:p14="http://schemas.microsoft.com/office/powerpoint/2010/main" val="328231612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90" y="831520"/>
            <a:ext cx="8763088" cy="3038764"/>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 April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
        <p:nvSpPr>
          <p:cNvPr id="10" name="TextBox 9"/>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spTree>
    <p:extLst>
      <p:ext uri="{BB962C8B-B14F-4D97-AF65-F5344CB8AC3E}">
        <p14:creationId xmlns:p14="http://schemas.microsoft.com/office/powerpoint/2010/main" val="361473557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91" y="831520"/>
            <a:ext cx="8763086" cy="3038763"/>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3 April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
        <p:nvSpPr>
          <p:cNvPr id="10" name="TextBox 9"/>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spTree>
    <p:extLst>
      <p:ext uri="{BB962C8B-B14F-4D97-AF65-F5344CB8AC3E}">
        <p14:creationId xmlns:p14="http://schemas.microsoft.com/office/powerpoint/2010/main" val="337078188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91" y="831520"/>
            <a:ext cx="8763086" cy="3038762"/>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4 April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
        <p:nvSpPr>
          <p:cNvPr id="10" name="TextBox 9"/>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spTree>
    <p:extLst>
      <p:ext uri="{BB962C8B-B14F-4D97-AF65-F5344CB8AC3E}">
        <p14:creationId xmlns:p14="http://schemas.microsoft.com/office/powerpoint/2010/main" val="370717121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277516"/>
            <a:ext cx="8725804" cy="584776"/>
          </a:xfrm>
          <a:prstGeom prst="rect">
            <a:avLst/>
          </a:prstGeom>
          <a:noFill/>
        </p:spPr>
        <p:txBody>
          <a:bodyPr wrap="square" rtlCol="0">
            <a:spAutoFit/>
          </a:bodyPr>
          <a:lstStyle/>
          <a:p>
            <a:pPr algn="ctr"/>
            <a:r>
              <a:rPr lang="en-US" sz="3200" b="1" dirty="0" smtClean="0">
                <a:solidFill>
                  <a:srgbClr val="FF0000"/>
                </a:solidFill>
              </a:rPr>
              <a:t>Summary</a:t>
            </a:r>
          </a:p>
        </p:txBody>
      </p:sp>
      <p:sp>
        <p:nvSpPr>
          <p:cNvPr id="10" name="TextBox 9"/>
          <p:cNvSpPr txBox="1"/>
          <p:nvPr/>
        </p:nvSpPr>
        <p:spPr>
          <a:xfrm>
            <a:off x="218487" y="855595"/>
            <a:ext cx="8559596" cy="4893647"/>
          </a:xfrm>
          <a:prstGeom prst="rect">
            <a:avLst/>
          </a:prstGeom>
          <a:noFill/>
        </p:spPr>
        <p:txBody>
          <a:bodyPr wrap="square" rtlCol="0">
            <a:spAutoFit/>
          </a:bodyPr>
          <a:lstStyle/>
          <a:p>
            <a:pPr algn="ctr"/>
            <a:endParaRPr lang="en-US" sz="2400" b="1" dirty="0">
              <a:solidFill>
                <a:srgbClr val="0000FF"/>
              </a:solidFill>
            </a:endParaRPr>
          </a:p>
          <a:p>
            <a:pPr marL="342900" indent="-342900">
              <a:buFont typeface="Arial"/>
              <a:buChar char="•"/>
            </a:pPr>
            <a:r>
              <a:rPr lang="en-US" sz="2400" b="1" dirty="0" smtClean="0"/>
              <a:t>Considerable predictability challenges characterized the development of the 23–24 March 2016 Colorado snowstorm during the hours immediately preceding the event.</a:t>
            </a:r>
          </a:p>
          <a:p>
            <a:endParaRPr lang="en-US" sz="1200" b="1" dirty="0" smtClean="0">
              <a:solidFill>
                <a:srgbClr val="000000"/>
              </a:solidFill>
            </a:endParaRPr>
          </a:p>
          <a:p>
            <a:pPr marL="342900" indent="-342900">
              <a:buFont typeface="Arial"/>
              <a:buChar char="•"/>
            </a:pPr>
            <a:r>
              <a:rPr lang="en-US" sz="2400" b="1" dirty="0" smtClean="0">
                <a:solidFill>
                  <a:srgbClr val="000000"/>
                </a:solidFill>
              </a:rPr>
              <a:t>The development of an omega block over the eastern North Pacific on 0000 UTC 29 March 2016 was relatively well predicted, although the geometry of the block was uncertain until 120</a:t>
            </a:r>
            <a:r>
              <a:rPr lang="en-US" sz="2400" b="1" dirty="0">
                <a:solidFill>
                  <a:srgbClr val="000000"/>
                </a:solidFill>
              </a:rPr>
              <a:t> </a:t>
            </a:r>
            <a:r>
              <a:rPr lang="en-US" sz="2400" b="1" dirty="0" smtClean="0">
                <a:solidFill>
                  <a:srgbClr val="000000"/>
                </a:solidFill>
              </a:rPr>
              <a:t>h prior to block development.</a:t>
            </a:r>
          </a:p>
          <a:p>
            <a:endParaRPr lang="en-US" sz="1200" b="1" dirty="0" smtClean="0">
              <a:solidFill>
                <a:srgbClr val="000000"/>
              </a:solidFill>
            </a:endParaRPr>
          </a:p>
          <a:p>
            <a:pPr marL="342900" indent="-342900">
              <a:buFont typeface="Arial"/>
              <a:buChar char="•"/>
            </a:pPr>
            <a:r>
              <a:rPr lang="en-US" sz="2400" b="1" dirty="0" smtClean="0">
                <a:solidFill>
                  <a:srgbClr val="000000"/>
                </a:solidFill>
              </a:rPr>
              <a:t>The evolution of the flow pattern prior to the onset of cold over the Northeast in early April is consistent with an antecedent environment conducive to extreme cold east of the Rocky Mountains.</a:t>
            </a:r>
          </a:p>
        </p:txBody>
      </p:sp>
    </p:spTree>
    <p:extLst>
      <p:ext uri="{BB962C8B-B14F-4D97-AF65-F5344CB8AC3E}">
        <p14:creationId xmlns:p14="http://schemas.microsoft.com/office/powerpoint/2010/main" val="35597147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79" y="831520"/>
            <a:ext cx="8763120" cy="303877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5"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14" name="TextBox 13"/>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20 March 2016</a:t>
            </a:r>
            <a:endParaRPr lang="en-US" sz="2800" b="1" dirty="0">
              <a:solidFill>
                <a:srgbClr val="0000FF"/>
              </a:solidFill>
            </a:endParaRPr>
          </a:p>
        </p:txBody>
      </p:sp>
      <p:pic>
        <p:nvPicPr>
          <p:cNvPr id="15" name="Picture 14"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425159510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2988356"/>
            <a:ext cx="8725804" cy="584776"/>
          </a:xfrm>
          <a:prstGeom prst="rect">
            <a:avLst/>
          </a:prstGeom>
          <a:noFill/>
        </p:spPr>
        <p:txBody>
          <a:bodyPr wrap="square" rtlCol="0">
            <a:spAutoFit/>
          </a:bodyPr>
          <a:lstStyle/>
          <a:p>
            <a:pPr algn="ctr"/>
            <a:r>
              <a:rPr lang="en-US" sz="3200" b="1" dirty="0" smtClean="0">
                <a:solidFill>
                  <a:srgbClr val="FF0000"/>
                </a:solidFill>
              </a:rPr>
              <a:t>Supplementary Slides</a:t>
            </a:r>
          </a:p>
        </p:txBody>
      </p:sp>
    </p:spTree>
    <p:extLst>
      <p:ext uri="{BB962C8B-B14F-4D97-AF65-F5344CB8AC3E}">
        <p14:creationId xmlns:p14="http://schemas.microsoft.com/office/powerpoint/2010/main" val="166958304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29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240-h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65" y="1810540"/>
            <a:ext cx="8783492" cy="3478067"/>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95242121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29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216-h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66" y="1810540"/>
            <a:ext cx="8783489" cy="3478067"/>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140362885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29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192-h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66" y="1810540"/>
            <a:ext cx="8783489" cy="3478066"/>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42850394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29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168-h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67" y="1810540"/>
            <a:ext cx="8783487" cy="3478066"/>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51373060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29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144-h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67" y="1810540"/>
            <a:ext cx="8783487" cy="3478065"/>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244730026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29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120-h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63" y="1813706"/>
            <a:ext cx="8767493" cy="3471733"/>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210564007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29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96-h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63" y="1816180"/>
            <a:ext cx="8767493" cy="3466784"/>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98223071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29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72-h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64" y="1816180"/>
            <a:ext cx="8767490" cy="3466784"/>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281072853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29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48-h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64" y="1816180"/>
            <a:ext cx="8767490" cy="3466783"/>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94319047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88" y="831520"/>
            <a:ext cx="8775303" cy="303877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5"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14" name="TextBox 13"/>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21 March 2016</a:t>
            </a:r>
            <a:endParaRPr lang="en-US" sz="2800" b="1" dirty="0">
              <a:solidFill>
                <a:srgbClr val="0000FF"/>
              </a:solidFill>
            </a:endParaRPr>
          </a:p>
        </p:txBody>
      </p:sp>
      <p:pic>
        <p:nvPicPr>
          <p:cNvPr id="15" name="Picture 14"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
        <p:nvSpPr>
          <p:cNvPr id="9" name="TextBox 8"/>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spTree>
    <p:extLst>
      <p:ext uri="{BB962C8B-B14F-4D97-AF65-F5344CB8AC3E}">
        <p14:creationId xmlns:p14="http://schemas.microsoft.com/office/powerpoint/2010/main" val="301656524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29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24-h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65" y="1816180"/>
            <a:ext cx="8767488" cy="3466783"/>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44876359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29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00-h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65" y="1816180"/>
            <a:ext cx="8767488" cy="3466782"/>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230772201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79" y="831520"/>
            <a:ext cx="8763120" cy="303877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22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
        <p:nvSpPr>
          <p:cNvPr id="10" name="TextBox 9"/>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spTree>
    <p:extLst>
      <p:ext uri="{BB962C8B-B14F-4D97-AF65-F5344CB8AC3E}">
        <p14:creationId xmlns:p14="http://schemas.microsoft.com/office/powerpoint/2010/main" val="214140151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0" y="831520"/>
            <a:ext cx="8763117" cy="3038774"/>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23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
        <p:nvSpPr>
          <p:cNvPr id="10" name="TextBox 9"/>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spTree>
    <p:extLst>
      <p:ext uri="{BB962C8B-B14F-4D97-AF65-F5344CB8AC3E}">
        <p14:creationId xmlns:p14="http://schemas.microsoft.com/office/powerpoint/2010/main" val="11507090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270705"/>
            <a:ext cx="8725804" cy="584776"/>
          </a:xfrm>
          <a:prstGeom prst="rect">
            <a:avLst/>
          </a:prstGeom>
          <a:noFill/>
        </p:spPr>
        <p:txBody>
          <a:bodyPr wrap="square" rtlCol="0">
            <a:spAutoFit/>
          </a:bodyPr>
          <a:lstStyle/>
          <a:p>
            <a:pPr algn="ctr"/>
            <a:r>
              <a:rPr lang="en-US" sz="3200" b="1" dirty="0" smtClean="0">
                <a:solidFill>
                  <a:srgbClr val="FF0000"/>
                </a:solidFill>
              </a:rPr>
              <a:t>23–24 March 2016 Colorado Snowstorm </a:t>
            </a:r>
          </a:p>
        </p:txBody>
      </p:sp>
      <p:pic>
        <p:nvPicPr>
          <p:cNvPr id="11" name="Picture 10" descr="sounding_032300.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17" y="1843353"/>
            <a:ext cx="5276822" cy="4221457"/>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133" y="1857008"/>
            <a:ext cx="5276821" cy="4221457"/>
          </a:xfrm>
          <a:prstGeom prst="rect">
            <a:avLst/>
          </a:prstGeom>
        </p:spPr>
      </p:pic>
      <p:sp>
        <p:nvSpPr>
          <p:cNvPr id="6" name="TextBox 5"/>
          <p:cNvSpPr txBox="1"/>
          <p:nvPr/>
        </p:nvSpPr>
        <p:spPr>
          <a:xfrm>
            <a:off x="317512" y="1254912"/>
            <a:ext cx="3989607" cy="523220"/>
          </a:xfrm>
          <a:prstGeom prst="rect">
            <a:avLst/>
          </a:prstGeom>
          <a:noFill/>
        </p:spPr>
        <p:txBody>
          <a:bodyPr wrap="square" rtlCol="0">
            <a:spAutoFit/>
          </a:bodyPr>
          <a:lstStyle/>
          <a:p>
            <a:r>
              <a:rPr lang="en-US" sz="2800" b="1" dirty="0" smtClean="0">
                <a:solidFill>
                  <a:srgbClr val="0000FF"/>
                </a:solidFill>
              </a:rPr>
              <a:t>0000 UTC 23 March 2016</a:t>
            </a:r>
            <a:endParaRPr lang="en-US" sz="2800" b="1" dirty="0">
              <a:solidFill>
                <a:srgbClr val="0000FF"/>
              </a:solidFill>
            </a:endParaRPr>
          </a:p>
        </p:txBody>
      </p:sp>
      <p:sp>
        <p:nvSpPr>
          <p:cNvPr id="15" name="TextBox 14"/>
          <p:cNvSpPr txBox="1"/>
          <p:nvPr/>
        </p:nvSpPr>
        <p:spPr>
          <a:xfrm>
            <a:off x="4886924" y="1254913"/>
            <a:ext cx="4126392" cy="523220"/>
          </a:xfrm>
          <a:prstGeom prst="rect">
            <a:avLst/>
          </a:prstGeom>
          <a:noFill/>
        </p:spPr>
        <p:txBody>
          <a:bodyPr wrap="square" rtlCol="0">
            <a:spAutoFit/>
          </a:bodyPr>
          <a:lstStyle/>
          <a:p>
            <a:r>
              <a:rPr lang="en-US" sz="2800" b="1" dirty="0" smtClean="0">
                <a:solidFill>
                  <a:srgbClr val="0000FF"/>
                </a:solidFill>
              </a:rPr>
              <a:t>1200 UTC 23 March 2016</a:t>
            </a:r>
            <a:endParaRPr lang="en-US" sz="2800" b="1" dirty="0">
              <a:solidFill>
                <a:srgbClr val="0000FF"/>
              </a:solidFill>
            </a:endParaRPr>
          </a:p>
        </p:txBody>
      </p:sp>
    </p:spTree>
    <p:extLst>
      <p:ext uri="{BB962C8B-B14F-4D97-AF65-F5344CB8AC3E}">
        <p14:creationId xmlns:p14="http://schemas.microsoft.com/office/powerpoint/2010/main" val="49827585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1171</TotalTime>
  <Words>2646</Words>
  <Application>Microsoft Macintosh PowerPoint</Application>
  <PresentationFormat>On-screen Show (4:3)</PresentationFormat>
  <Paragraphs>379</Paragraphs>
  <Slides>61</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3" baseType="lpstr">
      <vt:lpstr>Office Theme</vt:lpstr>
      <vt:lpstr>Equation</vt:lpstr>
      <vt:lpstr>Regime-Dependent Predictability of Extreme Weather Events: Representative Cases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at Albany-SUNY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Regime-Dependent Predictability of Extreme Weather Events: Representative Cases</dc:title>
  <dc:creator>Andrew Winters</dc:creator>
  <cp:lastModifiedBy>Andrew Winters</cp:lastModifiedBy>
  <cp:revision>78</cp:revision>
  <dcterms:created xsi:type="dcterms:W3CDTF">2016-08-31T14:42:16Z</dcterms:created>
  <dcterms:modified xsi:type="dcterms:W3CDTF">2016-10-28T18:26:22Z</dcterms:modified>
</cp:coreProperties>
</file>