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embeddings/oleObject1.bin" ContentType="application/vnd.openxmlformats-officedocument.oleObject"/>
  <Override PartName="/ppt/notesSlides/notesSlide28.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4"/>
  </p:notesMasterIdLst>
  <p:sldIdLst>
    <p:sldId id="257" r:id="rId2"/>
    <p:sldId id="256" r:id="rId3"/>
    <p:sldId id="258" r:id="rId4"/>
    <p:sldId id="259" r:id="rId5"/>
    <p:sldId id="260" r:id="rId6"/>
    <p:sldId id="263" r:id="rId7"/>
    <p:sldId id="265" r:id="rId8"/>
    <p:sldId id="264" r:id="rId9"/>
    <p:sldId id="266" r:id="rId10"/>
    <p:sldId id="270" r:id="rId11"/>
    <p:sldId id="267" r:id="rId12"/>
    <p:sldId id="268" r:id="rId13"/>
    <p:sldId id="271" r:id="rId14"/>
    <p:sldId id="269" r:id="rId15"/>
    <p:sldId id="273" r:id="rId16"/>
    <p:sldId id="371" r:id="rId17"/>
    <p:sldId id="274" r:id="rId18"/>
    <p:sldId id="278" r:id="rId19"/>
    <p:sldId id="275" r:id="rId20"/>
    <p:sldId id="391" r:id="rId21"/>
    <p:sldId id="276" r:id="rId22"/>
    <p:sldId id="277"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307" r:id="rId36"/>
    <p:sldId id="308" r:id="rId37"/>
    <p:sldId id="309" r:id="rId38"/>
    <p:sldId id="310" r:id="rId39"/>
    <p:sldId id="311" r:id="rId40"/>
    <p:sldId id="312" r:id="rId41"/>
    <p:sldId id="313" r:id="rId42"/>
    <p:sldId id="314" r:id="rId43"/>
    <p:sldId id="315" r:id="rId44"/>
    <p:sldId id="386" r:id="rId45"/>
    <p:sldId id="373" r:id="rId46"/>
    <p:sldId id="374" r:id="rId47"/>
    <p:sldId id="303" r:id="rId48"/>
    <p:sldId id="392" r:id="rId49"/>
    <p:sldId id="304" r:id="rId50"/>
    <p:sldId id="291" r:id="rId51"/>
    <p:sldId id="292" r:id="rId52"/>
    <p:sldId id="301" r:id="rId53"/>
    <p:sldId id="305" r:id="rId54"/>
    <p:sldId id="306" r:id="rId55"/>
    <p:sldId id="294" r:id="rId56"/>
    <p:sldId id="295" r:id="rId57"/>
    <p:sldId id="296" r:id="rId58"/>
    <p:sldId id="297" r:id="rId59"/>
    <p:sldId id="298" r:id="rId60"/>
    <p:sldId id="299" r:id="rId61"/>
    <p:sldId id="316" r:id="rId62"/>
    <p:sldId id="317" r:id="rId63"/>
    <p:sldId id="318" r:id="rId64"/>
    <p:sldId id="319" r:id="rId65"/>
    <p:sldId id="320" r:id="rId66"/>
    <p:sldId id="322" r:id="rId67"/>
    <p:sldId id="387" r:id="rId68"/>
    <p:sldId id="393" r:id="rId69"/>
    <p:sldId id="394" r:id="rId70"/>
    <p:sldId id="321" r:id="rId71"/>
    <p:sldId id="323" r:id="rId72"/>
    <p:sldId id="324" r:id="rId73"/>
    <p:sldId id="325" r:id="rId74"/>
    <p:sldId id="326" r:id="rId75"/>
    <p:sldId id="327" r:id="rId76"/>
    <p:sldId id="328" r:id="rId77"/>
    <p:sldId id="330" r:id="rId78"/>
    <p:sldId id="332" r:id="rId79"/>
    <p:sldId id="333" r:id="rId80"/>
    <p:sldId id="372" r:id="rId81"/>
    <p:sldId id="329" r:id="rId82"/>
    <p:sldId id="331" r:id="rId83"/>
    <p:sldId id="398" r:id="rId84"/>
    <p:sldId id="339" r:id="rId85"/>
    <p:sldId id="370" r:id="rId86"/>
    <p:sldId id="341" r:id="rId87"/>
    <p:sldId id="395" r:id="rId88"/>
    <p:sldId id="396" r:id="rId89"/>
    <p:sldId id="397" r:id="rId90"/>
    <p:sldId id="342" r:id="rId91"/>
    <p:sldId id="366" r:id="rId92"/>
    <p:sldId id="340" r:id="rId93"/>
    <p:sldId id="388" r:id="rId94"/>
    <p:sldId id="389" r:id="rId95"/>
    <p:sldId id="390" r:id="rId96"/>
    <p:sldId id="381" r:id="rId97"/>
    <p:sldId id="382" r:id="rId98"/>
    <p:sldId id="383" r:id="rId99"/>
    <p:sldId id="384" r:id="rId100"/>
    <p:sldId id="385" r:id="rId101"/>
    <p:sldId id="380" r:id="rId102"/>
    <p:sldId id="351" r:id="rId103"/>
    <p:sldId id="352" r:id="rId104"/>
    <p:sldId id="335" r:id="rId105"/>
    <p:sldId id="336" r:id="rId106"/>
    <p:sldId id="337" r:id="rId107"/>
    <p:sldId id="338" r:id="rId108"/>
    <p:sldId id="349" r:id="rId109"/>
    <p:sldId id="350" r:id="rId110"/>
    <p:sldId id="353" r:id="rId111"/>
    <p:sldId id="354" r:id="rId112"/>
    <p:sldId id="355" r:id="rId113"/>
    <p:sldId id="356" r:id="rId114"/>
    <p:sldId id="357" r:id="rId115"/>
    <p:sldId id="358" r:id="rId116"/>
    <p:sldId id="359" r:id="rId117"/>
    <p:sldId id="360" r:id="rId118"/>
    <p:sldId id="361" r:id="rId119"/>
    <p:sldId id="362" r:id="rId120"/>
    <p:sldId id="363" r:id="rId121"/>
    <p:sldId id="364" r:id="rId122"/>
    <p:sldId id="365" r:id="rId1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3" d="100"/>
          <a:sy n="83" d="100"/>
        </p:scale>
        <p:origin x="-1088"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notesMaster" Target="notesMasters/notesMaster1.xml"/><Relationship Id="rId125" Type="http://schemas.openxmlformats.org/officeDocument/2006/relationships/printerSettings" Target="printerSettings/printerSettings1.bin"/><Relationship Id="rId126" Type="http://schemas.openxmlformats.org/officeDocument/2006/relationships/presProps" Target="presProps.xml"/><Relationship Id="rId127" Type="http://schemas.openxmlformats.org/officeDocument/2006/relationships/viewProps" Target="viewProps.xml"/><Relationship Id="rId128" Type="http://schemas.openxmlformats.org/officeDocument/2006/relationships/theme" Target="theme/theme1.xml"/><Relationship Id="rId12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4D3523-C3A3-A04F-B0FE-B351DD3650DB}" type="datetimeFigureOut">
              <a:rPr lang="en-US" smtClean="0"/>
              <a:t>4/5/17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F73052-5BE2-A94A-9ECB-E7369A128CFE}" type="slidenum">
              <a:rPr lang="en-US" smtClean="0"/>
              <a:t>‹#›</a:t>
            </a:fld>
            <a:endParaRPr lang="en-US"/>
          </a:p>
        </p:txBody>
      </p:sp>
    </p:spTree>
    <p:extLst>
      <p:ext uri="{BB962C8B-B14F-4D97-AF65-F5344CB8AC3E}">
        <p14:creationId xmlns:p14="http://schemas.microsoft.com/office/powerpoint/2010/main" val="9613232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1</a:t>
            </a:fld>
            <a:endParaRPr lang="en-US"/>
          </a:p>
        </p:txBody>
      </p:sp>
    </p:spTree>
    <p:extLst>
      <p:ext uri="{BB962C8B-B14F-4D97-AF65-F5344CB8AC3E}">
        <p14:creationId xmlns:p14="http://schemas.microsoft.com/office/powerpoint/2010/main" val="1420173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38</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39</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40</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41</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42</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43</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52</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53</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54</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55</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25</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56</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57</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58</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59</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60</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64</a:t>
            </a:fld>
            <a:endParaRPr lang="en-US"/>
          </a:p>
        </p:txBody>
      </p:sp>
    </p:spTree>
    <p:extLst>
      <p:ext uri="{BB962C8B-B14F-4D97-AF65-F5344CB8AC3E}">
        <p14:creationId xmlns:p14="http://schemas.microsoft.com/office/powerpoint/2010/main" val="41571073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68</a:t>
            </a:fld>
            <a:endParaRPr lang="en-US"/>
          </a:p>
        </p:txBody>
      </p:sp>
    </p:spTree>
    <p:extLst>
      <p:ext uri="{BB962C8B-B14F-4D97-AF65-F5344CB8AC3E}">
        <p14:creationId xmlns:p14="http://schemas.microsoft.com/office/powerpoint/2010/main" val="24396205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 bullet for transformation of </a:t>
            </a:r>
            <a:r>
              <a:rPr lang="en-US" dirty="0" err="1" smtClean="0"/>
              <a:t>rmse</a:t>
            </a:r>
            <a:r>
              <a:rPr lang="en-US" dirty="0" smtClean="0"/>
              <a:t> and </a:t>
            </a:r>
            <a:r>
              <a:rPr lang="en-US" dirty="0" err="1" smtClean="0"/>
              <a:t>acc</a:t>
            </a:r>
            <a:r>
              <a:rPr lang="en-US" dirty="0" smtClean="0"/>
              <a:t> into sigma units?</a:t>
            </a:r>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71</a:t>
            </a:fld>
            <a:endParaRPr lang="en-US"/>
          </a:p>
        </p:txBody>
      </p:sp>
    </p:spTree>
    <p:extLst>
      <p:ext uri="{BB962C8B-B14F-4D97-AF65-F5344CB8AC3E}">
        <p14:creationId xmlns:p14="http://schemas.microsoft.com/office/powerpoint/2010/main" val="1821858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go with bad. Quote good</a:t>
            </a:r>
            <a:r>
              <a:rPr lang="en-US" baseline="0" dirty="0" smtClean="0"/>
              <a:t> and bad.</a:t>
            </a:r>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73</a:t>
            </a:fld>
            <a:endParaRPr lang="en-US"/>
          </a:p>
        </p:txBody>
      </p:sp>
    </p:spTree>
    <p:extLst>
      <p:ext uri="{BB962C8B-B14F-4D97-AF65-F5344CB8AC3E}">
        <p14:creationId xmlns:p14="http://schemas.microsoft.com/office/powerpoint/2010/main" val="3337329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Remove ½ ,</a:t>
            </a:r>
            <a:r>
              <a:rPr lang="en-US" baseline="0" dirty="0" smtClean="0"/>
              <a:t> etc. Revise third bullet so it is parallel to fourth.</a:t>
            </a:r>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77</a:t>
            </a:fld>
            <a:endParaRPr lang="en-US"/>
          </a:p>
        </p:txBody>
      </p:sp>
    </p:spTree>
    <p:extLst>
      <p:ext uri="{BB962C8B-B14F-4D97-AF65-F5344CB8AC3E}">
        <p14:creationId xmlns:p14="http://schemas.microsoft.com/office/powerpoint/2010/main" val="3941598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outermost green contour is 20</a:t>
            </a:r>
            <a:r>
              <a:rPr lang="en-US" baseline="0" dirty="0" smtClean="0"/>
              <a:t> m/s and contour interval for green contours is every 10 m/s. The green contours are calculated by adding the EOF patterns to the mean zonal wind. The resultant wind distribution would project onto the point (1,0) on the N. Pacific Jet phase diagram.</a:t>
            </a:r>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26</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Remove ½ ,</a:t>
            </a:r>
            <a:r>
              <a:rPr lang="en-US" baseline="0" dirty="0" smtClean="0"/>
              <a:t> etc. Revise third bullet so it is parallel to fourth.</a:t>
            </a:r>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78</a:t>
            </a:fld>
            <a:endParaRPr lang="en-US"/>
          </a:p>
        </p:txBody>
      </p:sp>
    </p:spTree>
    <p:extLst>
      <p:ext uri="{BB962C8B-B14F-4D97-AF65-F5344CB8AC3E}">
        <p14:creationId xmlns:p14="http://schemas.microsoft.com/office/powerpoint/2010/main" val="39415987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Remove ½ ,</a:t>
            </a:r>
            <a:r>
              <a:rPr lang="en-US" baseline="0" dirty="0" smtClean="0"/>
              <a:t> etc. Revise third bullet so it is parallel to fourth.</a:t>
            </a:r>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79</a:t>
            </a:fld>
            <a:endParaRPr lang="en-US"/>
          </a:p>
        </p:txBody>
      </p:sp>
    </p:spTree>
    <p:extLst>
      <p:ext uri="{BB962C8B-B14F-4D97-AF65-F5344CB8AC3E}">
        <p14:creationId xmlns:p14="http://schemas.microsoft.com/office/powerpoint/2010/main" val="39415987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Remove ½ ,</a:t>
            </a:r>
            <a:r>
              <a:rPr lang="en-US" baseline="0" dirty="0" smtClean="0"/>
              <a:t> etc. Revise third bullet so it is parallel to fourth.</a:t>
            </a:r>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80</a:t>
            </a:fld>
            <a:endParaRPr lang="en-US"/>
          </a:p>
        </p:txBody>
      </p:sp>
    </p:spTree>
    <p:extLst>
      <p:ext uri="{BB962C8B-B14F-4D97-AF65-F5344CB8AC3E}">
        <p14:creationId xmlns:p14="http://schemas.microsoft.com/office/powerpoint/2010/main" val="39415987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F73052-5BE2-A94A-9ECB-E7369A128CFE}" type="slidenum">
              <a:rPr lang="en-US" smtClean="0"/>
              <a:t>101</a:t>
            </a:fld>
            <a:endParaRPr lang="en-US"/>
          </a:p>
        </p:txBody>
      </p:sp>
    </p:spTree>
    <p:extLst>
      <p:ext uri="{BB962C8B-B14F-4D97-AF65-F5344CB8AC3E}">
        <p14:creationId xmlns:p14="http://schemas.microsoft.com/office/powerpoint/2010/main" val="31249457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119</a:t>
            </a:fld>
            <a:endParaRPr lang="en-US"/>
          </a:p>
        </p:txBody>
      </p:sp>
    </p:spTree>
    <p:extLst>
      <p:ext uri="{BB962C8B-B14F-4D97-AF65-F5344CB8AC3E}">
        <p14:creationId xmlns:p14="http://schemas.microsoft.com/office/powerpoint/2010/main" val="41745515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that the positive changes in zonal wind correspond exactly to where the positive anomalies are located in the EOF2 pattern – See slide 14.</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121</a:t>
            </a:fld>
            <a:endParaRPr lang="en-US"/>
          </a:p>
        </p:txBody>
      </p:sp>
    </p:spTree>
    <p:extLst>
      <p:ext uri="{BB962C8B-B14F-4D97-AF65-F5344CB8AC3E}">
        <p14:creationId xmlns:p14="http://schemas.microsoft.com/office/powerpoint/2010/main" val="2270704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distribution</a:t>
            </a:r>
            <a:r>
              <a:rPr lang="en-US" baseline="0" dirty="0" smtClean="0"/>
              <a:t> of zonal wind in this slide would project onto the point (-1,0) on the N. Pacific Jet phase diagram.</a:t>
            </a:r>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27</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zonal</a:t>
            </a:r>
            <a:r>
              <a:rPr lang="en-US" baseline="0" dirty="0" smtClean="0"/>
              <a:t> wind pattern in green would project onto the point (0,1) on the N. Pacific Jet phase diagram.</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29</a:t>
            </a:fld>
            <a:endParaRPr lang="en-US"/>
          </a:p>
        </p:txBody>
      </p:sp>
    </p:spTree>
    <p:extLst>
      <p:ext uri="{BB962C8B-B14F-4D97-AF65-F5344CB8AC3E}">
        <p14:creationId xmlns:p14="http://schemas.microsoft.com/office/powerpoint/2010/main" val="335693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zonal</a:t>
            </a:r>
            <a:r>
              <a:rPr lang="en-US" baseline="0" dirty="0" smtClean="0"/>
              <a:t> wind pattern in green would project onto the point (0,-1) on the N. Pacific Jet phase diagram.</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30</a:t>
            </a:fld>
            <a:endParaRPr lang="en-US"/>
          </a:p>
        </p:txBody>
      </p:sp>
    </p:spTree>
    <p:extLst>
      <p:ext uri="{BB962C8B-B14F-4D97-AF65-F5344CB8AC3E}">
        <p14:creationId xmlns:p14="http://schemas.microsoft.com/office/powerpoint/2010/main" val="2383043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35</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36</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37</a:t>
            </a:fld>
            <a:endParaRPr lang="en-US"/>
          </a:p>
        </p:txBody>
      </p:sp>
    </p:spTree>
    <p:extLst>
      <p:ext uri="{BB962C8B-B14F-4D97-AF65-F5344CB8AC3E}">
        <p14:creationId xmlns:p14="http://schemas.microsoft.com/office/powerpoint/2010/main" val="2250382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FB8ED0-AC28-FF45-AB6C-8AD1316A1000}" type="datetimeFigureOut">
              <a:rPr lang="en-US" smtClean="0"/>
              <a:t>4/5/17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9B7735-EB1C-FF48-A8C5-C67617B46B56}" type="slidenum">
              <a:rPr lang="en-US" smtClean="0"/>
              <a:t>‹#›</a:t>
            </a:fld>
            <a:endParaRPr lang="en-US"/>
          </a:p>
        </p:txBody>
      </p:sp>
    </p:spTree>
    <p:extLst>
      <p:ext uri="{BB962C8B-B14F-4D97-AF65-F5344CB8AC3E}">
        <p14:creationId xmlns:p14="http://schemas.microsoft.com/office/powerpoint/2010/main" val="387027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B8ED0-AC28-FF45-AB6C-8AD1316A1000}" type="datetimeFigureOut">
              <a:rPr lang="en-US" smtClean="0"/>
              <a:t>4/5/17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9B7735-EB1C-FF48-A8C5-C67617B46B56}" type="slidenum">
              <a:rPr lang="en-US" smtClean="0"/>
              <a:t>‹#›</a:t>
            </a:fld>
            <a:endParaRPr lang="en-US"/>
          </a:p>
        </p:txBody>
      </p:sp>
    </p:spTree>
    <p:extLst>
      <p:ext uri="{BB962C8B-B14F-4D97-AF65-F5344CB8AC3E}">
        <p14:creationId xmlns:p14="http://schemas.microsoft.com/office/powerpoint/2010/main" val="1422140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B8ED0-AC28-FF45-AB6C-8AD1316A1000}" type="datetimeFigureOut">
              <a:rPr lang="en-US" smtClean="0"/>
              <a:t>4/5/17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9B7735-EB1C-FF48-A8C5-C67617B46B56}" type="slidenum">
              <a:rPr lang="en-US" smtClean="0"/>
              <a:t>‹#›</a:t>
            </a:fld>
            <a:endParaRPr lang="en-US"/>
          </a:p>
        </p:txBody>
      </p:sp>
    </p:spTree>
    <p:extLst>
      <p:ext uri="{BB962C8B-B14F-4D97-AF65-F5344CB8AC3E}">
        <p14:creationId xmlns:p14="http://schemas.microsoft.com/office/powerpoint/2010/main" val="1406936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B8ED0-AC28-FF45-AB6C-8AD1316A1000}" type="datetimeFigureOut">
              <a:rPr lang="en-US" smtClean="0"/>
              <a:t>4/5/17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9B7735-EB1C-FF48-A8C5-C67617B46B56}" type="slidenum">
              <a:rPr lang="en-US" smtClean="0"/>
              <a:t>‹#›</a:t>
            </a:fld>
            <a:endParaRPr lang="en-US"/>
          </a:p>
        </p:txBody>
      </p:sp>
    </p:spTree>
    <p:extLst>
      <p:ext uri="{BB962C8B-B14F-4D97-AF65-F5344CB8AC3E}">
        <p14:creationId xmlns:p14="http://schemas.microsoft.com/office/powerpoint/2010/main" val="1057161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FB8ED0-AC28-FF45-AB6C-8AD1316A1000}" type="datetimeFigureOut">
              <a:rPr lang="en-US" smtClean="0"/>
              <a:t>4/5/17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9B7735-EB1C-FF48-A8C5-C67617B46B56}" type="slidenum">
              <a:rPr lang="en-US" smtClean="0"/>
              <a:t>‹#›</a:t>
            </a:fld>
            <a:endParaRPr lang="en-US"/>
          </a:p>
        </p:txBody>
      </p:sp>
    </p:spTree>
    <p:extLst>
      <p:ext uri="{BB962C8B-B14F-4D97-AF65-F5344CB8AC3E}">
        <p14:creationId xmlns:p14="http://schemas.microsoft.com/office/powerpoint/2010/main" val="2394372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FB8ED0-AC28-FF45-AB6C-8AD1316A1000}" type="datetimeFigureOut">
              <a:rPr lang="en-US" smtClean="0"/>
              <a:t>4/5/17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9B7735-EB1C-FF48-A8C5-C67617B46B56}" type="slidenum">
              <a:rPr lang="en-US" smtClean="0"/>
              <a:t>‹#›</a:t>
            </a:fld>
            <a:endParaRPr lang="en-US"/>
          </a:p>
        </p:txBody>
      </p:sp>
    </p:spTree>
    <p:extLst>
      <p:ext uri="{BB962C8B-B14F-4D97-AF65-F5344CB8AC3E}">
        <p14:creationId xmlns:p14="http://schemas.microsoft.com/office/powerpoint/2010/main" val="1763925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FB8ED0-AC28-FF45-AB6C-8AD1316A1000}" type="datetimeFigureOut">
              <a:rPr lang="en-US" smtClean="0"/>
              <a:t>4/5/17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9B7735-EB1C-FF48-A8C5-C67617B46B56}" type="slidenum">
              <a:rPr lang="en-US" smtClean="0"/>
              <a:t>‹#›</a:t>
            </a:fld>
            <a:endParaRPr lang="en-US"/>
          </a:p>
        </p:txBody>
      </p:sp>
    </p:spTree>
    <p:extLst>
      <p:ext uri="{BB962C8B-B14F-4D97-AF65-F5344CB8AC3E}">
        <p14:creationId xmlns:p14="http://schemas.microsoft.com/office/powerpoint/2010/main" val="53493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FB8ED0-AC28-FF45-AB6C-8AD1316A1000}" type="datetimeFigureOut">
              <a:rPr lang="en-US" smtClean="0"/>
              <a:t>4/5/17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9B7735-EB1C-FF48-A8C5-C67617B46B56}" type="slidenum">
              <a:rPr lang="en-US" smtClean="0"/>
              <a:t>‹#›</a:t>
            </a:fld>
            <a:endParaRPr lang="en-US"/>
          </a:p>
        </p:txBody>
      </p:sp>
    </p:spTree>
    <p:extLst>
      <p:ext uri="{BB962C8B-B14F-4D97-AF65-F5344CB8AC3E}">
        <p14:creationId xmlns:p14="http://schemas.microsoft.com/office/powerpoint/2010/main" val="3949317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B8ED0-AC28-FF45-AB6C-8AD1316A1000}" type="datetimeFigureOut">
              <a:rPr lang="en-US" smtClean="0"/>
              <a:t>4/5/17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9B7735-EB1C-FF48-A8C5-C67617B46B56}" type="slidenum">
              <a:rPr lang="en-US" smtClean="0"/>
              <a:t>‹#›</a:t>
            </a:fld>
            <a:endParaRPr lang="en-US"/>
          </a:p>
        </p:txBody>
      </p:sp>
    </p:spTree>
    <p:extLst>
      <p:ext uri="{BB962C8B-B14F-4D97-AF65-F5344CB8AC3E}">
        <p14:creationId xmlns:p14="http://schemas.microsoft.com/office/powerpoint/2010/main" val="354409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B8ED0-AC28-FF45-AB6C-8AD1316A1000}" type="datetimeFigureOut">
              <a:rPr lang="en-US" smtClean="0"/>
              <a:t>4/5/17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9B7735-EB1C-FF48-A8C5-C67617B46B56}" type="slidenum">
              <a:rPr lang="en-US" smtClean="0"/>
              <a:t>‹#›</a:t>
            </a:fld>
            <a:endParaRPr lang="en-US"/>
          </a:p>
        </p:txBody>
      </p:sp>
    </p:spTree>
    <p:extLst>
      <p:ext uri="{BB962C8B-B14F-4D97-AF65-F5344CB8AC3E}">
        <p14:creationId xmlns:p14="http://schemas.microsoft.com/office/powerpoint/2010/main" val="1272063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B8ED0-AC28-FF45-AB6C-8AD1316A1000}" type="datetimeFigureOut">
              <a:rPr lang="en-US" smtClean="0"/>
              <a:t>4/5/17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9B7735-EB1C-FF48-A8C5-C67617B46B56}" type="slidenum">
              <a:rPr lang="en-US" smtClean="0"/>
              <a:t>‹#›</a:t>
            </a:fld>
            <a:endParaRPr lang="en-US"/>
          </a:p>
        </p:txBody>
      </p:sp>
    </p:spTree>
    <p:extLst>
      <p:ext uri="{BB962C8B-B14F-4D97-AF65-F5344CB8AC3E}">
        <p14:creationId xmlns:p14="http://schemas.microsoft.com/office/powerpoint/2010/main" val="9546624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B8ED0-AC28-FF45-AB6C-8AD1316A1000}" type="datetimeFigureOut">
              <a:rPr lang="en-US" smtClean="0"/>
              <a:t>4/5/17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9B7735-EB1C-FF48-A8C5-C67617B46B56}" type="slidenum">
              <a:rPr lang="en-US" smtClean="0"/>
              <a:t>‹#›</a:t>
            </a:fld>
            <a:endParaRPr lang="en-US"/>
          </a:p>
        </p:txBody>
      </p:sp>
    </p:spTree>
    <p:extLst>
      <p:ext uri="{BB962C8B-B14F-4D97-AF65-F5344CB8AC3E}">
        <p14:creationId xmlns:p14="http://schemas.microsoft.com/office/powerpoint/2010/main" val="2626937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em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mailto:acwinters@albany.edu"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73.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7.emf"/><Relationship Id="rId4" Type="http://schemas.openxmlformats.org/officeDocument/2006/relationships/oleObject" Target="../embeddings/oleObject7.bin"/><Relationship Id="rId5" Type="http://schemas.openxmlformats.org/officeDocument/2006/relationships/image" Target="../media/image73.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7.emf"/><Relationship Id="rId4" Type="http://schemas.openxmlformats.org/officeDocument/2006/relationships/oleObject" Target="../embeddings/oleObject8.bin"/><Relationship Id="rId5" Type="http://schemas.openxmlformats.org/officeDocument/2006/relationships/image" Target="../media/image73.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8.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10.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emf"/><Relationship Id="rId1" Type="http://schemas.openxmlformats.org/officeDocument/2006/relationships/slideLayout" Target="../slideLayouts/slideLayout1.xml"/><Relationship Id="rId2" Type="http://schemas.openxmlformats.org/officeDocument/2006/relationships/image" Target="../media/image22.em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0.emf"/></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emf"/><Relationship Id="rId1" Type="http://schemas.openxmlformats.org/officeDocument/2006/relationships/slideLayout" Target="../slideLayouts/slideLayout1.xml"/><Relationship Id="rId2" Type="http://schemas.openxmlformats.org/officeDocument/2006/relationships/image" Target="../media/image22.emf"/></Relationships>
</file>

<file path=ppt/slides/_rels/slide114.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92.emf"/><Relationship Id="rId1" Type="http://schemas.openxmlformats.org/officeDocument/2006/relationships/slideLayout" Target="../slideLayouts/slideLayout1.xml"/><Relationship Id="rId2" Type="http://schemas.openxmlformats.org/officeDocument/2006/relationships/image" Target="../media/image91.emf"/></Relationships>
</file>

<file path=ppt/slides/_rels/slide115.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94.emf"/><Relationship Id="rId1" Type="http://schemas.openxmlformats.org/officeDocument/2006/relationships/slideLayout" Target="../slideLayouts/slideLayout1.xml"/><Relationship Id="rId2" Type="http://schemas.openxmlformats.org/officeDocument/2006/relationships/image" Target="../media/image93.emf"/></Relationships>
</file>

<file path=ppt/slides/_rels/slide116.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96.emf"/><Relationship Id="rId1" Type="http://schemas.openxmlformats.org/officeDocument/2006/relationships/slideLayout" Target="../slideLayouts/slideLayout1.xml"/><Relationship Id="rId2" Type="http://schemas.openxmlformats.org/officeDocument/2006/relationships/image" Target="../media/image95.emf"/></Relationships>
</file>

<file path=ppt/slides/_rels/slide117.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98.emf"/><Relationship Id="rId1" Type="http://schemas.openxmlformats.org/officeDocument/2006/relationships/slideLayout" Target="../slideLayouts/slideLayout1.xml"/><Relationship Id="rId2" Type="http://schemas.openxmlformats.org/officeDocument/2006/relationships/image" Target="../media/image97.emf"/></Relationships>
</file>

<file path=ppt/slides/_rels/slide118.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90.emf"/><Relationship Id="rId1" Type="http://schemas.openxmlformats.org/officeDocument/2006/relationships/slideLayout" Target="../slideLayouts/slideLayout1.xml"/><Relationship Id="rId2" Type="http://schemas.openxmlformats.org/officeDocument/2006/relationships/image" Target="../media/image99.emf"/></Relationships>
</file>

<file path=ppt/slides/_rels/slide119.xml.rels><?xml version="1.0" encoding="UTF-8" standalone="yes"?>
<Relationships xmlns="http://schemas.openxmlformats.org/package/2006/relationships"><Relationship Id="rId3" Type="http://schemas.openxmlformats.org/officeDocument/2006/relationships/image" Target="../media/image100.emf"/><Relationship Id="rId4" Type="http://schemas.openxmlformats.org/officeDocument/2006/relationships/image" Target="../media/image101.emf"/><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2.emf"/><Relationship Id="rId3" Type="http://schemas.openxmlformats.org/officeDocument/2006/relationships/image" Target="../media/image47.emf"/></Relationships>
</file>

<file path=ppt/slides/_rels/slide121.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emf"/><Relationship Id="rId5" Type="http://schemas.openxmlformats.org/officeDocument/2006/relationships/image" Target="../media/image105.emf"/><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122.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1" Type="http://schemas.openxmlformats.org/officeDocument/2006/relationships/slideLayout" Target="../slideLayouts/slideLayout1.xml"/><Relationship Id="rId2" Type="http://schemas.openxmlformats.org/officeDocument/2006/relationships/image" Target="../media/image10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6.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5" Type="http://schemas.openxmlformats.org/officeDocument/2006/relationships/image" Target="../media/image17.em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27.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5" Type="http://schemas.openxmlformats.org/officeDocument/2006/relationships/image" Target="../media/image18.emf"/><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emf"/><Relationship Id="rId3" Type="http://schemas.openxmlformats.org/officeDocument/2006/relationships/image" Target="../media/image16.emf"/></Relationships>
</file>

<file path=ppt/slides/_rels/slide29.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16.emf"/><Relationship Id="rId5" Type="http://schemas.openxmlformats.org/officeDocument/2006/relationships/image" Target="../media/image20.em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16.emf"/><Relationship Id="rId5" Type="http://schemas.openxmlformats.org/officeDocument/2006/relationships/image" Target="../media/image21.emf"/><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31.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emf"/><Relationship Id="rId1" Type="http://schemas.openxmlformats.org/officeDocument/2006/relationships/slideLayout" Target="../slideLayouts/slideLayout1.xml"/><Relationship Id="rId2" Type="http://schemas.openxmlformats.org/officeDocument/2006/relationships/image" Target="../media/image22.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emf"/><Relationship Id="rId3" Type="http://schemas.openxmlformats.org/officeDocument/2006/relationships/image" Target="../media/image14.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emf"/><Relationship Id="rId3" Type="http://schemas.openxmlformats.org/officeDocument/2006/relationships/image" Target="../media/image14.emf"/></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emf"/><Relationship Id="rId3" Type="http://schemas.openxmlformats.org/officeDocument/2006/relationships/image" Target="../media/image14.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emf"/><Relationship Id="rId3" Type="http://schemas.openxmlformats.org/officeDocument/2006/relationships/image" Target="../media/image47.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emf"/><Relationship Id="rId3" Type="http://schemas.openxmlformats.org/officeDocument/2006/relationships/image" Target="../media/image47.emf"/></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29.png"/><Relationship Id="rId6"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29.png"/><Relationship Id="rId6"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29.png"/><Relationship Id="rId6"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29.png"/><Relationship Id="rId6"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29.png"/><Relationship Id="rId6"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29.png"/><Relationship Id="rId6"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emf"/><Relationship Id="rId3" Type="http://schemas.openxmlformats.org/officeDocument/2006/relationships/image" Target="../media/image47.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emf"/><Relationship Id="rId3" Type="http://schemas.openxmlformats.org/officeDocument/2006/relationships/image" Target="../media/image47.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emf"/><Relationship Id="rId3" Type="http://schemas.openxmlformats.org/officeDocument/2006/relationships/image" Target="../media/image14.emf"/></Relationships>
</file>

<file path=ppt/slides/_rels/slide64.xml.rels><?xml version="1.0" encoding="UTF-8" standalone="yes"?>
<Relationships xmlns="http://schemas.openxmlformats.org/package/2006/relationships"><Relationship Id="rId3" Type="http://schemas.openxmlformats.org/officeDocument/2006/relationships/image" Target="../media/image67.emf"/><Relationship Id="rId4" Type="http://schemas.openxmlformats.org/officeDocument/2006/relationships/image" Target="../media/image46.emf"/><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8.emf"/><Relationship Id="rId3" Type="http://schemas.openxmlformats.org/officeDocument/2006/relationships/image" Target="../media/image13.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8.emf"/><Relationship Id="rId3" Type="http://schemas.openxmlformats.org/officeDocument/2006/relationships/image" Target="../media/image13.emf"/></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69.emf"/><Relationship Id="rId4" Type="http://schemas.openxmlformats.org/officeDocument/2006/relationships/image" Target="../media/image70.emf"/><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1.emf"/><Relationship Id="rId3" Type="http://schemas.openxmlformats.org/officeDocument/2006/relationships/image" Target="../media/image72.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73.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74.emf"/><Relationship Id="rId5" Type="http://schemas.openxmlformats.org/officeDocument/2006/relationships/oleObject" Target="../embeddings/oleObject2.bin"/><Relationship Id="rId6" Type="http://schemas.openxmlformats.org/officeDocument/2006/relationships/image" Target="../media/image73.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4.emf"/><Relationship Id="rId4" Type="http://schemas.openxmlformats.org/officeDocument/2006/relationships/oleObject" Target="../embeddings/oleObject3.bin"/><Relationship Id="rId5" Type="http://schemas.openxmlformats.org/officeDocument/2006/relationships/image" Target="../media/image73.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5.emf"/><Relationship Id="rId4" Type="http://schemas.openxmlformats.org/officeDocument/2006/relationships/oleObject" Target="../embeddings/oleObject4.bin"/><Relationship Id="rId5" Type="http://schemas.openxmlformats.org/officeDocument/2006/relationships/image" Target="../media/image73.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5.emf"/><Relationship Id="rId4" Type="http://schemas.openxmlformats.org/officeDocument/2006/relationships/oleObject" Target="../embeddings/oleObject5.bin"/><Relationship Id="rId5" Type="http://schemas.openxmlformats.org/officeDocument/2006/relationships/image" Target="../media/image73.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6.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6.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7.em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8.emf"/><Relationship Id="rId3" Type="http://schemas.openxmlformats.org/officeDocument/2006/relationships/image" Target="../media/image79.e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0.e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gi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gi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e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2.em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emf"/><Relationship Id="rId3" Type="http://schemas.openxmlformats.org/officeDocument/2006/relationships/image" Target="../media/image84.em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5.em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mega_0330.pdf"/>
          <p:cNvPicPr>
            <a:picLocks noChangeAspect="1"/>
          </p:cNvPicPr>
          <p:nvPr/>
        </p:nvPicPr>
        <p:blipFill>
          <a:blip r:embed="rId3">
            <a:alphaModFix amt="16000"/>
            <a:extLst>
              <a:ext uri="{28A0092B-C50C-407E-A947-70E740481C1C}">
                <a14:useLocalDpi xmlns:a14="http://schemas.microsoft.com/office/drawing/2010/main" val="0"/>
              </a:ext>
            </a:extLst>
          </a:blip>
          <a:stretch>
            <a:fillRect/>
          </a:stretch>
        </p:blipFill>
        <p:spPr>
          <a:xfrm>
            <a:off x="-501943" y="-269413"/>
            <a:ext cx="10098094" cy="7203613"/>
          </a:xfrm>
          <a:prstGeom prst="rect">
            <a:avLst/>
          </a:prstGeom>
        </p:spPr>
      </p:pic>
      <p:sp>
        <p:nvSpPr>
          <p:cNvPr id="2" name="Title 1"/>
          <p:cNvSpPr>
            <a:spLocks noGrp="1"/>
          </p:cNvSpPr>
          <p:nvPr>
            <p:ph type="ctrTitle"/>
          </p:nvPr>
        </p:nvSpPr>
        <p:spPr>
          <a:xfrm>
            <a:off x="389762" y="586458"/>
            <a:ext cx="8296726" cy="1470025"/>
          </a:xfrm>
        </p:spPr>
        <p:txBody>
          <a:bodyPr>
            <a:noAutofit/>
          </a:bodyPr>
          <a:lstStyle/>
          <a:p>
            <a:r>
              <a:rPr lang="en-US" sz="3400" b="1" dirty="0" smtClean="0">
                <a:solidFill>
                  <a:srgbClr val="FF0000"/>
                </a:solidFill>
              </a:rPr>
              <a:t>Weather Regime-Dependent Predictability: Antecedent Environments Conducive to the Production of Extreme Temperature Events over the United States</a:t>
            </a:r>
            <a:endParaRPr lang="en-US" sz="3400" b="1" dirty="0">
              <a:solidFill>
                <a:srgbClr val="FF0000"/>
              </a:solidFill>
            </a:endParaRPr>
          </a:p>
        </p:txBody>
      </p:sp>
      <p:sp>
        <p:nvSpPr>
          <p:cNvPr id="3" name="Subtitle 2"/>
          <p:cNvSpPr>
            <a:spLocks noGrp="1"/>
          </p:cNvSpPr>
          <p:nvPr>
            <p:ph type="subTitle" idx="1"/>
          </p:nvPr>
        </p:nvSpPr>
        <p:spPr>
          <a:xfrm>
            <a:off x="0" y="2661513"/>
            <a:ext cx="9144000" cy="1752600"/>
          </a:xfrm>
        </p:spPr>
        <p:txBody>
          <a:bodyPr>
            <a:noAutofit/>
          </a:bodyPr>
          <a:lstStyle/>
          <a:p>
            <a:r>
              <a:rPr lang="en-US" sz="2800" b="1" dirty="0" smtClean="0">
                <a:solidFill>
                  <a:srgbClr val="0000FF"/>
                </a:solidFill>
                <a:latin typeface="Arial"/>
                <a:cs typeface="Arial"/>
              </a:rPr>
              <a:t>Andrew C. Winters</a:t>
            </a:r>
            <a:endParaRPr lang="en-US" sz="2000" b="1" dirty="0" smtClean="0">
              <a:solidFill>
                <a:srgbClr val="0000FF"/>
              </a:solidFill>
              <a:latin typeface="Arial"/>
              <a:cs typeface="Arial"/>
            </a:endParaRPr>
          </a:p>
          <a:p>
            <a:endParaRPr lang="en-US" sz="2200" b="1" dirty="0" smtClean="0">
              <a:solidFill>
                <a:srgbClr val="0000FF"/>
              </a:solidFill>
              <a:latin typeface="Arial"/>
              <a:cs typeface="Arial"/>
            </a:endParaRPr>
          </a:p>
          <a:p>
            <a:r>
              <a:rPr lang="en-US" sz="2000" b="1" dirty="0" smtClean="0">
                <a:solidFill>
                  <a:schemeClr val="tx1"/>
                </a:solidFill>
                <a:latin typeface="Arial"/>
                <a:cs typeface="Arial"/>
              </a:rPr>
              <a:t>Department of Atmospheric and Environmental Sciences </a:t>
            </a:r>
            <a:br>
              <a:rPr lang="en-US" sz="2000" b="1" dirty="0" smtClean="0">
                <a:solidFill>
                  <a:schemeClr val="tx1"/>
                </a:solidFill>
                <a:latin typeface="Arial"/>
                <a:cs typeface="Arial"/>
              </a:rPr>
            </a:br>
            <a:r>
              <a:rPr lang="en-US" sz="2000" b="1" dirty="0" smtClean="0">
                <a:solidFill>
                  <a:schemeClr val="tx1"/>
                </a:solidFill>
                <a:latin typeface="Arial"/>
                <a:cs typeface="Arial"/>
              </a:rPr>
              <a:t>University at Albany, State University of New York, Albany, NY 12222</a:t>
            </a:r>
          </a:p>
          <a:p>
            <a:pPr>
              <a:lnSpc>
                <a:spcPts val="2000"/>
              </a:lnSpc>
            </a:pPr>
            <a:endParaRPr lang="en-US" sz="2400" b="1" dirty="0" smtClean="0">
              <a:solidFill>
                <a:srgbClr val="0000FF"/>
              </a:solidFill>
              <a:latin typeface="Arial"/>
              <a:cs typeface="Arial"/>
            </a:endParaRPr>
          </a:p>
          <a:p>
            <a:r>
              <a:rPr lang="en-US" sz="2400" b="1" dirty="0" smtClean="0">
                <a:solidFill>
                  <a:srgbClr val="0000FF"/>
                </a:solidFill>
                <a:latin typeface="Arial"/>
                <a:cs typeface="Arial"/>
              </a:rPr>
              <a:t>University of Washington </a:t>
            </a:r>
          </a:p>
          <a:p>
            <a:r>
              <a:rPr lang="en-US" sz="2400" b="1" dirty="0" smtClean="0">
                <a:solidFill>
                  <a:srgbClr val="0000FF"/>
                </a:solidFill>
                <a:latin typeface="Arial"/>
                <a:cs typeface="Arial"/>
              </a:rPr>
              <a:t>Department of Atmospheric Sciences</a:t>
            </a:r>
          </a:p>
          <a:p>
            <a:r>
              <a:rPr lang="en-US" sz="2400" b="1" dirty="0" smtClean="0">
                <a:solidFill>
                  <a:srgbClr val="0000FF"/>
                </a:solidFill>
                <a:latin typeface="Arial"/>
                <a:cs typeface="Arial"/>
              </a:rPr>
              <a:t>Seattle, WA </a:t>
            </a:r>
          </a:p>
          <a:p>
            <a:r>
              <a:rPr lang="en-US" sz="2400" b="1" dirty="0">
                <a:solidFill>
                  <a:srgbClr val="0000FF"/>
                </a:solidFill>
                <a:latin typeface="Arial"/>
                <a:cs typeface="Arial"/>
              </a:rPr>
              <a:t>7</a:t>
            </a:r>
            <a:r>
              <a:rPr lang="en-US" sz="2400" b="1" dirty="0" smtClean="0">
                <a:solidFill>
                  <a:srgbClr val="0000FF"/>
                </a:solidFill>
                <a:latin typeface="Arial"/>
                <a:cs typeface="Arial"/>
              </a:rPr>
              <a:t> April 2017</a:t>
            </a:r>
            <a:endParaRPr lang="en-US" sz="2400" b="1" dirty="0">
              <a:solidFill>
                <a:srgbClr val="0000FF"/>
              </a:solidFill>
              <a:latin typeface="Arial"/>
              <a:cs typeface="Arial"/>
            </a:endParaRPr>
          </a:p>
        </p:txBody>
      </p:sp>
      <p:sp>
        <p:nvSpPr>
          <p:cNvPr id="6" name="TextBox 5"/>
          <p:cNvSpPr txBox="1"/>
          <p:nvPr/>
        </p:nvSpPr>
        <p:spPr>
          <a:xfrm>
            <a:off x="0" y="6440575"/>
            <a:ext cx="7976611" cy="369332"/>
          </a:xfrm>
          <a:prstGeom prst="rect">
            <a:avLst/>
          </a:prstGeom>
          <a:noFill/>
        </p:spPr>
        <p:txBody>
          <a:bodyPr wrap="square" rtlCol="0">
            <a:spAutoFit/>
          </a:bodyPr>
          <a:lstStyle/>
          <a:p>
            <a:r>
              <a:rPr lang="en-US" b="1" dirty="0" smtClean="0"/>
              <a:t>This work is supported by NOAA Grant NA15NWS4680006 </a:t>
            </a:r>
            <a:endParaRPr lang="en-US" b="1" dirty="0"/>
          </a:p>
        </p:txBody>
      </p:sp>
    </p:spTree>
    <p:extLst>
      <p:ext uri="{BB962C8B-B14F-4D97-AF65-F5344CB8AC3E}">
        <p14:creationId xmlns:p14="http://schemas.microsoft.com/office/powerpoint/2010/main" val="196069458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8" name="TextBox 7"/>
          <p:cNvSpPr txBox="1"/>
          <p:nvPr/>
        </p:nvSpPr>
        <p:spPr>
          <a:xfrm>
            <a:off x="213895" y="1039907"/>
            <a:ext cx="8702842" cy="1446550"/>
          </a:xfrm>
          <a:prstGeom prst="rect">
            <a:avLst/>
          </a:prstGeom>
          <a:noFill/>
        </p:spPr>
        <p:txBody>
          <a:bodyPr wrap="square" rtlCol="0">
            <a:spAutoFit/>
          </a:bodyPr>
          <a:lstStyle/>
          <a:p>
            <a:r>
              <a:rPr lang="en-US" sz="3200" b="1" u="sng" dirty="0" smtClean="0">
                <a:solidFill>
                  <a:srgbClr val="FF0000"/>
                </a:solidFill>
              </a:rPr>
              <a:t>Extreme Warm Events</a:t>
            </a:r>
            <a:r>
              <a:rPr lang="en-US" sz="3200" b="1" dirty="0" smtClean="0">
                <a:solidFill>
                  <a:srgbClr val="FF0000"/>
                </a:solidFill>
              </a:rPr>
              <a:t>:</a:t>
            </a:r>
          </a:p>
          <a:p>
            <a:endParaRPr lang="en-US" sz="500" b="1" dirty="0" smtClean="0">
              <a:solidFill>
                <a:srgbClr val="FF0000"/>
              </a:solidFill>
            </a:endParaRPr>
          </a:p>
          <a:p>
            <a:pPr marL="457200" indent="-457200">
              <a:buFont typeface="Arial"/>
              <a:buChar char="•"/>
            </a:pPr>
            <a:r>
              <a:rPr lang="en-US" sz="2400" dirty="0" smtClean="0"/>
              <a:t>Employed 1-h forecasts of 2-m temperature from the CFSR    (0.5°× 0.5°) at 6-h intervals (</a:t>
            </a:r>
            <a:r>
              <a:rPr lang="en-US" sz="2400" dirty="0" err="1" smtClean="0"/>
              <a:t>Saha</a:t>
            </a:r>
            <a:r>
              <a:rPr lang="en-US" sz="2400" dirty="0" smtClean="0"/>
              <a:t> et al. 2014)</a:t>
            </a:r>
          </a:p>
        </p:txBody>
      </p:sp>
      <p:sp>
        <p:nvSpPr>
          <p:cNvPr id="2" name="TextBox 1"/>
          <p:cNvSpPr txBox="1"/>
          <p:nvPr/>
        </p:nvSpPr>
        <p:spPr>
          <a:xfrm>
            <a:off x="200383" y="2531503"/>
            <a:ext cx="4393571" cy="4293483"/>
          </a:xfrm>
          <a:prstGeom prst="rect">
            <a:avLst/>
          </a:prstGeom>
          <a:noFill/>
        </p:spPr>
        <p:txBody>
          <a:bodyPr wrap="square" rtlCol="0">
            <a:spAutoFit/>
          </a:bodyPr>
          <a:lstStyle/>
          <a:p>
            <a:pPr marL="458788" indent="-458788">
              <a:buFont typeface="Arial"/>
              <a:buChar char="•"/>
            </a:pPr>
            <a:r>
              <a:rPr lang="en-US" sz="2400" dirty="0" smtClean="0"/>
              <a:t>Compiled data for each grid point within 21-day windows centered on each analysis time for 36 years, 1979–2014</a:t>
            </a:r>
          </a:p>
          <a:p>
            <a:pPr marL="458788" indent="-458788">
              <a:buFont typeface="Arial"/>
              <a:buChar char="•"/>
            </a:pPr>
            <a:endParaRPr lang="en-US" sz="500" dirty="0" smtClean="0"/>
          </a:p>
          <a:p>
            <a:pPr marL="684213" lvl="1" indent="-227013">
              <a:buFont typeface="Arial"/>
              <a:buChar char="•"/>
            </a:pPr>
            <a:r>
              <a:rPr lang="en-US" sz="2000" dirty="0" smtClean="0">
                <a:solidFill>
                  <a:srgbClr val="0000FF"/>
                </a:solidFill>
              </a:rPr>
              <a:t>Each grid point has 756 (21 × 36) data points for each analysis time</a:t>
            </a:r>
          </a:p>
          <a:p>
            <a:pPr lvl="1"/>
            <a:endParaRPr lang="en-US" dirty="0" smtClean="0"/>
          </a:p>
          <a:p>
            <a:pPr marL="457200" indent="-457200">
              <a:buFont typeface="Arial"/>
              <a:buChar char="•"/>
            </a:pPr>
            <a:r>
              <a:rPr lang="en-US" sz="2400" dirty="0" smtClean="0"/>
              <a:t>Determined the temperature that corresponds to the </a:t>
            </a:r>
            <a:r>
              <a:rPr lang="en-US" sz="2400" b="1" dirty="0" smtClean="0"/>
              <a:t>99</a:t>
            </a:r>
            <a:r>
              <a:rPr lang="en-US" sz="2400" b="1" baseline="30000" dirty="0" smtClean="0"/>
              <a:t>th</a:t>
            </a:r>
            <a:r>
              <a:rPr lang="en-US" sz="2400" b="1" dirty="0" smtClean="0"/>
              <a:t> percentile </a:t>
            </a:r>
            <a:r>
              <a:rPr lang="en-US" sz="2400" dirty="0" smtClean="0"/>
              <a:t>for each grid point at a given analysis time</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4179" y="2386525"/>
            <a:ext cx="5031698" cy="3773773"/>
          </a:xfrm>
          <a:prstGeom prst="rect">
            <a:avLst/>
          </a:prstGeom>
        </p:spPr>
      </p:pic>
      <p:sp>
        <p:nvSpPr>
          <p:cNvPr id="11" name="TextBox 10"/>
          <p:cNvSpPr txBox="1"/>
          <p:nvPr/>
        </p:nvSpPr>
        <p:spPr>
          <a:xfrm>
            <a:off x="4607609" y="6044836"/>
            <a:ext cx="4535368" cy="584776"/>
          </a:xfrm>
          <a:prstGeom prst="rect">
            <a:avLst/>
          </a:prstGeom>
          <a:noFill/>
        </p:spPr>
        <p:txBody>
          <a:bodyPr wrap="square" rtlCol="0">
            <a:spAutoFit/>
          </a:bodyPr>
          <a:lstStyle/>
          <a:p>
            <a:pPr algn="ctr"/>
            <a:r>
              <a:rPr lang="en-US" sz="1600" b="1" dirty="0" smtClean="0">
                <a:solidFill>
                  <a:srgbClr val="0000FF"/>
                </a:solidFill>
              </a:rPr>
              <a:t>Frequency distribution of 2-m temperature at</a:t>
            </a:r>
          </a:p>
          <a:p>
            <a:pPr algn="ctr"/>
            <a:r>
              <a:rPr lang="en-US" sz="1600" b="1" dirty="0" smtClean="0">
                <a:solidFill>
                  <a:srgbClr val="0000FF"/>
                </a:solidFill>
              </a:rPr>
              <a:t>1900 UTC 30 May for a grid point near Albany, NY</a:t>
            </a:r>
            <a:endParaRPr lang="en-US" sz="1600" b="1" dirty="0">
              <a:solidFill>
                <a:srgbClr val="0000FF"/>
              </a:solidFill>
            </a:endParaRPr>
          </a:p>
        </p:txBody>
      </p:sp>
    </p:spTree>
    <p:extLst>
      <p:ext uri="{BB962C8B-B14F-4D97-AF65-F5344CB8AC3E}">
        <p14:creationId xmlns:p14="http://schemas.microsoft.com/office/powerpoint/2010/main" val="1233586445"/>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7541" y="1238904"/>
            <a:ext cx="8328526" cy="5139868"/>
          </a:xfrm>
          <a:prstGeom prst="rect">
            <a:avLst/>
          </a:prstGeom>
        </p:spPr>
        <p:txBody>
          <a:bodyPr wrap="square">
            <a:spAutoFit/>
          </a:bodyPr>
          <a:lstStyle/>
          <a:p>
            <a:pPr marL="285750" indent="-285750">
              <a:buFont typeface="Arial"/>
              <a:buChar char="•"/>
            </a:pPr>
            <a:r>
              <a:rPr lang="en-US" sz="2400" dirty="0" smtClean="0">
                <a:cs typeface="Arial" panose="020B0604020202020204" pitchFamily="34" charset="0"/>
              </a:rPr>
              <a:t>A web interface has been developed that offers real time North Pacific Jet phase </a:t>
            </a:r>
            <a:r>
              <a:rPr lang="en-US" sz="2400" dirty="0">
                <a:cs typeface="Arial" panose="020B0604020202020204" pitchFamily="34" charset="0"/>
              </a:rPr>
              <a:t>d</a:t>
            </a:r>
            <a:r>
              <a:rPr lang="en-US" sz="2400" dirty="0" smtClean="0">
                <a:cs typeface="Arial" panose="020B0604020202020204" pitchFamily="34" charset="0"/>
              </a:rPr>
              <a:t>iagram forecasts and extreme event composites. </a:t>
            </a:r>
          </a:p>
          <a:p>
            <a:pPr marL="285750" indent="-285750">
              <a:buFont typeface="Arial"/>
              <a:buChar char="•"/>
            </a:pPr>
            <a:endParaRPr lang="en-US" sz="2400" dirty="0">
              <a:cs typeface="Arial" panose="020B0604020202020204" pitchFamily="34" charset="0"/>
            </a:endParaRPr>
          </a:p>
          <a:p>
            <a:pPr marL="457200" indent="-457200"/>
            <a:r>
              <a:rPr lang="en-US" sz="3200" dirty="0" smtClean="0">
                <a:cs typeface="Arial" panose="020B0604020202020204" pitchFamily="34" charset="0"/>
              </a:rPr>
              <a:t>	</a:t>
            </a:r>
            <a:r>
              <a:rPr lang="en-US" sz="3200" b="1" dirty="0" smtClean="0">
                <a:solidFill>
                  <a:srgbClr val="0000FF"/>
                </a:solidFill>
                <a:cs typeface="Arial" panose="020B0604020202020204" pitchFamily="34" charset="0"/>
              </a:rPr>
              <a:t>http</a:t>
            </a:r>
            <a:r>
              <a:rPr lang="en-US" sz="3200" b="1" dirty="0">
                <a:solidFill>
                  <a:srgbClr val="0000FF"/>
                </a:solidFill>
                <a:cs typeface="Arial" panose="020B0604020202020204" pitchFamily="34" charset="0"/>
              </a:rPr>
              <a:t>://www.atmos.albany.edu/facstaff/awinters/realtime/</a:t>
            </a:r>
            <a:r>
              <a:rPr lang="en-US" sz="3200" b="1" dirty="0" smtClean="0">
                <a:solidFill>
                  <a:srgbClr val="0000FF"/>
                </a:solidFill>
                <a:cs typeface="Arial" panose="020B0604020202020204" pitchFamily="34" charset="0"/>
              </a:rPr>
              <a:t>About_EOFs.php</a:t>
            </a:r>
          </a:p>
          <a:p>
            <a:pPr marL="457200" indent="-457200"/>
            <a:endParaRPr lang="en-US" sz="2400" b="1" dirty="0">
              <a:solidFill>
                <a:srgbClr val="0000FF"/>
              </a:solidFill>
              <a:cs typeface="Arial" panose="020B0604020202020204" pitchFamily="34" charset="0"/>
            </a:endParaRPr>
          </a:p>
          <a:p>
            <a:pPr marL="457200" indent="-457200" algn="ctr"/>
            <a:r>
              <a:rPr lang="en-US" sz="3600" b="1" dirty="0" smtClean="0">
                <a:solidFill>
                  <a:srgbClr val="000000"/>
                </a:solidFill>
                <a:cs typeface="Arial" panose="020B0604020202020204" pitchFamily="34" charset="0"/>
              </a:rPr>
              <a:t>Contact: </a:t>
            </a:r>
            <a:r>
              <a:rPr lang="en-US" sz="3600" dirty="0">
                <a:solidFill>
                  <a:srgbClr val="000000"/>
                </a:solidFill>
                <a:cs typeface="Arial" panose="020B0604020202020204" pitchFamily="34" charset="0"/>
              </a:rPr>
              <a:t> </a:t>
            </a:r>
            <a:r>
              <a:rPr lang="en-US" sz="3600" dirty="0" smtClean="0">
                <a:solidFill>
                  <a:srgbClr val="000000"/>
                </a:solidFill>
                <a:cs typeface="Arial" panose="020B0604020202020204" pitchFamily="34" charset="0"/>
                <a:hlinkClick r:id="rId2"/>
              </a:rPr>
              <a:t>acwinters@albany.edu</a:t>
            </a:r>
            <a:endParaRPr lang="en-US" sz="3600" dirty="0" smtClean="0">
              <a:solidFill>
                <a:srgbClr val="000000"/>
              </a:solidFill>
              <a:cs typeface="Arial" panose="020B0604020202020204" pitchFamily="34" charset="0"/>
            </a:endParaRPr>
          </a:p>
          <a:p>
            <a:pPr marL="457200" indent="-457200" algn="ctr"/>
            <a:endParaRPr lang="en-US" sz="3600" b="1" dirty="0">
              <a:solidFill>
                <a:srgbClr val="000000"/>
              </a:solidFill>
              <a:cs typeface="Arial" panose="020B0604020202020204" pitchFamily="34" charset="0"/>
            </a:endParaRPr>
          </a:p>
          <a:p>
            <a:pPr marL="1882775" indent="-1882775"/>
            <a:r>
              <a:rPr lang="en-US" sz="2400" b="1" dirty="0" smtClean="0">
                <a:solidFill>
                  <a:srgbClr val="000000"/>
                </a:solidFill>
                <a:cs typeface="Arial" panose="020B0604020202020204" pitchFamily="34" charset="0"/>
              </a:rPr>
              <a:t>Collaborators: </a:t>
            </a:r>
            <a:r>
              <a:rPr lang="en-US" sz="2400" dirty="0" smtClean="0">
                <a:solidFill>
                  <a:srgbClr val="000000"/>
                </a:solidFill>
                <a:cs typeface="Arial" panose="020B0604020202020204" pitchFamily="34" charset="0"/>
              </a:rPr>
              <a:t>Lance F. </a:t>
            </a:r>
            <a:r>
              <a:rPr lang="en-US" sz="2400" dirty="0" err="1" smtClean="0">
                <a:solidFill>
                  <a:srgbClr val="000000"/>
                </a:solidFill>
                <a:cs typeface="Arial" panose="020B0604020202020204" pitchFamily="34" charset="0"/>
              </a:rPr>
              <a:t>Bosart</a:t>
            </a:r>
            <a:r>
              <a:rPr lang="en-US" sz="2400" dirty="0" smtClean="0">
                <a:solidFill>
                  <a:srgbClr val="000000"/>
                </a:solidFill>
                <a:cs typeface="Arial" panose="020B0604020202020204" pitchFamily="34" charset="0"/>
              </a:rPr>
              <a:t> (SUNY), Daniel Keyser (SUNY),  Mike </a:t>
            </a:r>
            <a:r>
              <a:rPr lang="en-US" sz="2400" dirty="0" err="1" smtClean="0">
                <a:solidFill>
                  <a:srgbClr val="000000"/>
                </a:solidFill>
                <a:cs typeface="Arial" panose="020B0604020202020204" pitchFamily="34" charset="0"/>
              </a:rPr>
              <a:t>Bodner</a:t>
            </a:r>
            <a:r>
              <a:rPr lang="en-US" sz="2400" dirty="0" smtClean="0">
                <a:solidFill>
                  <a:srgbClr val="000000"/>
                </a:solidFill>
                <a:cs typeface="Arial" panose="020B0604020202020204" pitchFamily="34" charset="0"/>
              </a:rPr>
              <a:t> (WPC), Arlene Laing (NOAA), </a:t>
            </a:r>
          </a:p>
          <a:p>
            <a:pPr marL="1882775"/>
            <a:r>
              <a:rPr lang="en-US" sz="2400" dirty="0" smtClean="0">
                <a:solidFill>
                  <a:srgbClr val="000000"/>
                </a:solidFill>
                <a:cs typeface="Arial" panose="020B0604020202020204" pitchFamily="34" charset="0"/>
              </a:rPr>
              <a:t>and Dan </a:t>
            </a:r>
            <a:r>
              <a:rPr lang="en-US" sz="2400" dirty="0" err="1" smtClean="0">
                <a:solidFill>
                  <a:srgbClr val="000000"/>
                </a:solidFill>
                <a:cs typeface="Arial" panose="020B0604020202020204" pitchFamily="34" charset="0"/>
              </a:rPr>
              <a:t>Halperin</a:t>
            </a:r>
            <a:r>
              <a:rPr lang="en-US" sz="2400" dirty="0" smtClean="0">
                <a:solidFill>
                  <a:srgbClr val="000000"/>
                </a:solidFill>
                <a:cs typeface="Arial" panose="020B0604020202020204" pitchFamily="34" charset="0"/>
              </a:rPr>
              <a:t> (WPC)</a:t>
            </a:r>
            <a:endParaRPr lang="en-US" sz="2400" b="1" dirty="0" smtClean="0">
              <a:solidFill>
                <a:srgbClr val="000000"/>
              </a:solidFill>
              <a:cs typeface="Arial" panose="020B0604020202020204" pitchFamily="34" charset="0"/>
            </a:endParaRPr>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87157" y="37240"/>
            <a:ext cx="9304421" cy="646331"/>
          </a:xfrm>
          <a:prstGeom prst="rect">
            <a:avLst/>
          </a:prstGeom>
          <a:noFill/>
        </p:spPr>
        <p:txBody>
          <a:bodyPr wrap="square" rtlCol="0">
            <a:spAutoFit/>
          </a:bodyPr>
          <a:lstStyle/>
          <a:p>
            <a:r>
              <a:rPr lang="en-US" sz="3600" b="1" dirty="0" smtClean="0"/>
              <a:t>Phase Diagram Web Interface</a:t>
            </a:r>
            <a:endParaRPr lang="en-US" sz="3600" b="1" dirty="0"/>
          </a:p>
        </p:txBody>
      </p:sp>
    </p:spTree>
    <p:extLst>
      <p:ext uri="{BB962C8B-B14F-4D97-AF65-F5344CB8AC3E}">
        <p14:creationId xmlns:p14="http://schemas.microsoft.com/office/powerpoint/2010/main" val="2190627983"/>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0736" y="968849"/>
            <a:ext cx="8555789" cy="5632312"/>
          </a:xfrm>
          <a:prstGeom prst="rect">
            <a:avLst/>
          </a:prstGeom>
        </p:spPr>
        <p:txBody>
          <a:bodyPr wrap="square">
            <a:spAutoFit/>
          </a:bodyPr>
          <a:lstStyle/>
          <a:p>
            <a:pPr marL="463550" indent="-463550"/>
            <a:r>
              <a:rPr lang="en-US" dirty="0" err="1" smtClean="0">
                <a:cs typeface="Arial" panose="020B0604020202020204" pitchFamily="34" charset="0"/>
              </a:rPr>
              <a:t>Athanasiadis</a:t>
            </a:r>
            <a:r>
              <a:rPr lang="en-US" dirty="0" smtClean="0">
                <a:cs typeface="Arial" panose="020B0604020202020204" pitchFamily="34" charset="0"/>
              </a:rPr>
              <a:t>, P. J., J. M. Wallace, and J. J. </a:t>
            </a:r>
            <a:r>
              <a:rPr lang="en-US" dirty="0" err="1" smtClean="0">
                <a:cs typeface="Arial" panose="020B0604020202020204" pitchFamily="34" charset="0"/>
              </a:rPr>
              <a:t>Wettstein</a:t>
            </a:r>
            <a:r>
              <a:rPr lang="en-US" dirty="0" smtClean="0">
                <a:cs typeface="Arial" panose="020B0604020202020204" pitchFamily="34" charset="0"/>
              </a:rPr>
              <a:t>, 2010: Patterns of wintertime </a:t>
            </a:r>
            <a:r>
              <a:rPr lang="en-US" dirty="0">
                <a:cs typeface="Arial" panose="020B0604020202020204" pitchFamily="34" charset="0"/>
              </a:rPr>
              <a:t>j</a:t>
            </a:r>
            <a:r>
              <a:rPr lang="en-US" dirty="0" smtClean="0">
                <a:cs typeface="Arial" panose="020B0604020202020204" pitchFamily="34" charset="0"/>
              </a:rPr>
              <a:t>et </a:t>
            </a:r>
            <a:r>
              <a:rPr lang="en-US" dirty="0">
                <a:cs typeface="Arial" panose="020B0604020202020204" pitchFamily="34" charset="0"/>
              </a:rPr>
              <a:t>s</a:t>
            </a:r>
            <a:r>
              <a:rPr lang="en-US" dirty="0" smtClean="0">
                <a:cs typeface="Arial" panose="020B0604020202020204" pitchFamily="34" charset="0"/>
              </a:rPr>
              <a:t>tream variability and their relation to the storm tracks. </a:t>
            </a:r>
            <a:r>
              <a:rPr lang="en-US" i="1" dirty="0" smtClean="0">
                <a:cs typeface="Arial" panose="020B0604020202020204" pitchFamily="34" charset="0"/>
              </a:rPr>
              <a:t>J. Atmos. Sci.</a:t>
            </a:r>
            <a:r>
              <a:rPr lang="en-US" dirty="0" smtClean="0">
                <a:cs typeface="Arial" panose="020B0604020202020204" pitchFamily="34" charset="0"/>
              </a:rPr>
              <a:t>, </a:t>
            </a:r>
            <a:r>
              <a:rPr lang="en-US" b="1" dirty="0" smtClean="0">
                <a:cs typeface="Arial" panose="020B0604020202020204" pitchFamily="34" charset="0"/>
              </a:rPr>
              <a:t>67, </a:t>
            </a:r>
            <a:r>
              <a:rPr lang="en-US" dirty="0" smtClean="0">
                <a:cs typeface="Arial" panose="020B0604020202020204" pitchFamily="34" charset="0"/>
              </a:rPr>
              <a:t>1361–1381.</a:t>
            </a:r>
          </a:p>
          <a:p>
            <a:endParaRPr lang="en-US" dirty="0" smtClean="0">
              <a:cs typeface="Arial" panose="020B0604020202020204" pitchFamily="34" charset="0"/>
            </a:endParaRPr>
          </a:p>
          <a:p>
            <a:pPr marL="450850" indent="-450850"/>
            <a:r>
              <a:rPr lang="en-US" dirty="0" smtClean="0">
                <a:cs typeface="Arial" panose="020B0604020202020204" pitchFamily="34" charset="0"/>
              </a:rPr>
              <a:t>Dole, R., M. </a:t>
            </a:r>
            <a:r>
              <a:rPr lang="en-US" dirty="0" err="1" smtClean="0">
                <a:cs typeface="Arial" panose="020B0604020202020204" pitchFamily="34" charset="0"/>
              </a:rPr>
              <a:t>Hoerling</a:t>
            </a:r>
            <a:r>
              <a:rPr lang="en-US" dirty="0" smtClean="0">
                <a:cs typeface="Arial" panose="020B0604020202020204" pitchFamily="34" charset="0"/>
              </a:rPr>
              <a:t>, A. Kumar, J. </a:t>
            </a:r>
            <a:r>
              <a:rPr lang="en-US" dirty="0" err="1" smtClean="0">
                <a:cs typeface="Arial" panose="020B0604020202020204" pitchFamily="34" charset="0"/>
              </a:rPr>
              <a:t>Eischeid</a:t>
            </a:r>
            <a:r>
              <a:rPr lang="en-US" dirty="0" smtClean="0">
                <a:cs typeface="Arial" panose="020B0604020202020204" pitchFamily="34" charset="0"/>
              </a:rPr>
              <a:t>, J. </a:t>
            </a:r>
            <a:r>
              <a:rPr lang="en-US" dirty="0" err="1" smtClean="0">
                <a:cs typeface="Arial" panose="020B0604020202020204" pitchFamily="34" charset="0"/>
              </a:rPr>
              <a:t>Perlwitz</a:t>
            </a:r>
            <a:r>
              <a:rPr lang="en-US" dirty="0" smtClean="0">
                <a:cs typeface="Arial" panose="020B0604020202020204" pitchFamily="34" charset="0"/>
              </a:rPr>
              <a:t>, X. </a:t>
            </a:r>
            <a:r>
              <a:rPr lang="en-US" dirty="0" err="1" smtClean="0">
                <a:cs typeface="Arial" panose="020B0604020202020204" pitchFamily="34" charset="0"/>
              </a:rPr>
              <a:t>Quan</a:t>
            </a:r>
            <a:r>
              <a:rPr lang="en-US" dirty="0" smtClean="0">
                <a:cs typeface="Arial" panose="020B0604020202020204" pitchFamily="34" charset="0"/>
              </a:rPr>
              <a:t>, G. </a:t>
            </a:r>
            <a:r>
              <a:rPr lang="en-US" dirty="0" err="1" smtClean="0">
                <a:cs typeface="Arial" panose="020B0604020202020204" pitchFamily="34" charset="0"/>
              </a:rPr>
              <a:t>Kiladis</a:t>
            </a:r>
            <a:r>
              <a:rPr lang="en-US" dirty="0" smtClean="0">
                <a:cs typeface="Arial" panose="020B0604020202020204" pitchFamily="34" charset="0"/>
              </a:rPr>
              <a:t>, R. Webb, D. Murray, M. Chen, K. </a:t>
            </a:r>
            <a:r>
              <a:rPr lang="en-US" dirty="0" err="1" smtClean="0">
                <a:cs typeface="Arial" panose="020B0604020202020204" pitchFamily="34" charset="0"/>
              </a:rPr>
              <a:t>Wolter</a:t>
            </a:r>
            <a:r>
              <a:rPr lang="en-US" dirty="0" smtClean="0">
                <a:cs typeface="Arial" panose="020B0604020202020204" pitchFamily="34" charset="0"/>
              </a:rPr>
              <a:t>, and T. Zhang, 2014: The making of an extreme event: Putting the pieces together. </a:t>
            </a:r>
            <a:r>
              <a:rPr lang="en-US" i="1" dirty="0" smtClean="0">
                <a:cs typeface="Arial" panose="020B0604020202020204" pitchFamily="34" charset="0"/>
              </a:rPr>
              <a:t>Bull. Amer. Meteor. Soc.</a:t>
            </a:r>
            <a:r>
              <a:rPr lang="en-US" dirty="0" smtClean="0">
                <a:cs typeface="Arial" panose="020B0604020202020204" pitchFamily="34" charset="0"/>
              </a:rPr>
              <a:t>, </a:t>
            </a:r>
            <a:r>
              <a:rPr lang="en-US" b="1" dirty="0" smtClean="0">
                <a:cs typeface="Arial" panose="020B0604020202020204" pitchFamily="34" charset="0"/>
              </a:rPr>
              <a:t>95, </a:t>
            </a:r>
            <a:r>
              <a:rPr lang="en-US" dirty="0" smtClean="0">
                <a:cs typeface="Arial" panose="020B0604020202020204" pitchFamily="34" charset="0"/>
              </a:rPr>
              <a:t>427–440.</a:t>
            </a:r>
            <a:endParaRPr lang="en-US" dirty="0">
              <a:cs typeface="Arial" panose="020B0604020202020204" pitchFamily="34" charset="0"/>
            </a:endParaRPr>
          </a:p>
          <a:p>
            <a:endParaRPr lang="en-US" dirty="0" smtClean="0">
              <a:cs typeface="Arial" panose="020B0604020202020204" pitchFamily="34" charset="0"/>
            </a:endParaRPr>
          </a:p>
          <a:p>
            <a:pPr marL="450850" indent="-450850"/>
            <a:r>
              <a:rPr lang="en-US" dirty="0">
                <a:cs typeface="Arial" panose="020B0604020202020204" pitchFamily="34" charset="0"/>
              </a:rPr>
              <a:t>Griffin, K. S., and J. E. Martin, 2016: Synoptic features associated with temporally coherent modes of variability of the North Pacific </a:t>
            </a:r>
            <a:r>
              <a:rPr lang="en-US" dirty="0" smtClean="0">
                <a:cs typeface="Arial" panose="020B0604020202020204" pitchFamily="34" charset="0"/>
              </a:rPr>
              <a:t>jet </a:t>
            </a:r>
            <a:r>
              <a:rPr lang="en-US" dirty="0">
                <a:cs typeface="Arial" panose="020B0604020202020204" pitchFamily="34" charset="0"/>
              </a:rPr>
              <a:t>s</a:t>
            </a:r>
            <a:r>
              <a:rPr lang="en-US" dirty="0" smtClean="0">
                <a:cs typeface="Arial" panose="020B0604020202020204" pitchFamily="34" charset="0"/>
              </a:rPr>
              <a:t>tream</a:t>
            </a:r>
            <a:r>
              <a:rPr lang="en-US" dirty="0">
                <a:cs typeface="Arial" panose="020B0604020202020204" pitchFamily="34" charset="0"/>
              </a:rPr>
              <a:t>. </a:t>
            </a:r>
            <a:r>
              <a:rPr lang="en-US" i="1" dirty="0">
                <a:cs typeface="Arial" panose="020B0604020202020204" pitchFamily="34" charset="0"/>
              </a:rPr>
              <a:t>J. Climate, </a:t>
            </a:r>
            <a:r>
              <a:rPr lang="en-US" b="1" i="1" dirty="0">
                <a:cs typeface="Arial" panose="020B0604020202020204" pitchFamily="34" charset="0"/>
              </a:rPr>
              <a:t>29</a:t>
            </a:r>
            <a:r>
              <a:rPr lang="en-US" i="1" dirty="0">
                <a:cs typeface="Arial" panose="020B0604020202020204" pitchFamily="34" charset="0"/>
              </a:rPr>
              <a:t>, </a:t>
            </a:r>
            <a:r>
              <a:rPr lang="en-US" dirty="0">
                <a:cs typeface="Arial" panose="020B0604020202020204" pitchFamily="34" charset="0"/>
              </a:rPr>
              <a:t>in press</a:t>
            </a:r>
            <a:r>
              <a:rPr lang="en-US" dirty="0" smtClean="0">
                <a:cs typeface="Arial" panose="020B0604020202020204" pitchFamily="34" charset="0"/>
              </a:rPr>
              <a:t>.</a:t>
            </a:r>
            <a:endParaRPr lang="en-US" dirty="0">
              <a:cs typeface="Arial" panose="020B0604020202020204" pitchFamily="34" charset="0"/>
            </a:endParaRPr>
          </a:p>
          <a:p>
            <a:endParaRPr lang="en-US" dirty="0" smtClean="0">
              <a:cs typeface="Arial" panose="020B0604020202020204" pitchFamily="34" charset="0"/>
            </a:endParaRPr>
          </a:p>
          <a:p>
            <a:pPr marL="457200" indent="-457200"/>
            <a:r>
              <a:rPr lang="en-US" dirty="0" smtClean="0">
                <a:cs typeface="Arial" panose="020B0604020202020204" pitchFamily="34" charset="0"/>
              </a:rPr>
              <a:t>Hamill, T. M., G. T. Bates, J. S. Whitaker, D. R. Murray, M. </a:t>
            </a:r>
            <a:r>
              <a:rPr lang="en-US" dirty="0" err="1" smtClean="0">
                <a:cs typeface="Arial" panose="020B0604020202020204" pitchFamily="34" charset="0"/>
              </a:rPr>
              <a:t>Fiorino</a:t>
            </a:r>
            <a:r>
              <a:rPr lang="en-US" dirty="0" smtClean="0">
                <a:cs typeface="Arial" panose="020B0604020202020204" pitchFamily="34" charset="0"/>
              </a:rPr>
              <a:t>, T. J. </a:t>
            </a:r>
            <a:r>
              <a:rPr lang="en-US" dirty="0" err="1" smtClean="0">
                <a:cs typeface="Arial" panose="020B0604020202020204" pitchFamily="34" charset="0"/>
              </a:rPr>
              <a:t>Galarneau</a:t>
            </a:r>
            <a:r>
              <a:rPr lang="en-US" dirty="0" smtClean="0">
                <a:cs typeface="Arial" panose="020B0604020202020204" pitchFamily="34" charset="0"/>
              </a:rPr>
              <a:t>, Y. Zhu, and W. </a:t>
            </a:r>
            <a:r>
              <a:rPr lang="en-US" dirty="0" err="1" smtClean="0">
                <a:cs typeface="Arial" panose="020B0604020202020204" pitchFamily="34" charset="0"/>
              </a:rPr>
              <a:t>Lapenta</a:t>
            </a:r>
            <a:r>
              <a:rPr lang="en-US" dirty="0" smtClean="0">
                <a:cs typeface="Arial" panose="020B0604020202020204" pitchFamily="34" charset="0"/>
              </a:rPr>
              <a:t>, 2013: NOAA’s Second-Generation Global Medium-Range Ensemble Forecast Dataset. </a:t>
            </a:r>
            <a:r>
              <a:rPr lang="en-US" i="1" dirty="0" smtClean="0">
                <a:cs typeface="Arial" panose="020B0604020202020204" pitchFamily="34" charset="0"/>
              </a:rPr>
              <a:t>Bull. Amer. Meteor. Soc.</a:t>
            </a:r>
            <a:r>
              <a:rPr lang="en-US" dirty="0" smtClean="0">
                <a:cs typeface="Arial" panose="020B0604020202020204" pitchFamily="34" charset="0"/>
              </a:rPr>
              <a:t>, </a:t>
            </a:r>
            <a:r>
              <a:rPr lang="en-US" b="1" dirty="0" smtClean="0">
                <a:cs typeface="Arial" panose="020B0604020202020204" pitchFamily="34" charset="0"/>
              </a:rPr>
              <a:t>94, </a:t>
            </a:r>
            <a:r>
              <a:rPr lang="en-US" dirty="0" smtClean="0">
                <a:cs typeface="Arial" panose="020B0604020202020204" pitchFamily="34" charset="0"/>
              </a:rPr>
              <a:t>1553–1565.</a:t>
            </a:r>
          </a:p>
          <a:p>
            <a:pPr marL="457200" indent="-457200"/>
            <a:endParaRPr lang="en-US" dirty="0">
              <a:cs typeface="Arial" panose="020B0604020202020204" pitchFamily="34" charset="0"/>
            </a:endParaRPr>
          </a:p>
          <a:p>
            <a:pPr marL="450850" indent="-450850"/>
            <a:r>
              <a:rPr lang="en-US" dirty="0" smtClean="0">
                <a:cs typeface="Arial" panose="020B0604020202020204" pitchFamily="34" charset="0"/>
              </a:rPr>
              <a:t>Jaffe, S. C., J. E. Martin, D. J. </a:t>
            </a:r>
            <a:r>
              <a:rPr lang="en-US" dirty="0" err="1" smtClean="0">
                <a:cs typeface="Arial" panose="020B0604020202020204" pitchFamily="34" charset="0"/>
              </a:rPr>
              <a:t>Vimont</a:t>
            </a:r>
            <a:r>
              <a:rPr lang="en-US" dirty="0" smtClean="0">
                <a:cs typeface="Arial" panose="020B0604020202020204" pitchFamily="34" charset="0"/>
              </a:rPr>
              <a:t>, and D. L. Lorenz, 2011: A synoptic climatology of episodic, </a:t>
            </a:r>
            <a:r>
              <a:rPr lang="en-US" dirty="0" err="1" smtClean="0">
                <a:cs typeface="Arial" panose="020B0604020202020204" pitchFamily="34" charset="0"/>
              </a:rPr>
              <a:t>subseasonal</a:t>
            </a:r>
            <a:r>
              <a:rPr lang="en-US" dirty="0" smtClean="0">
                <a:cs typeface="Arial" panose="020B0604020202020204" pitchFamily="34" charset="0"/>
              </a:rPr>
              <a:t> retractions of the Pacific jet. </a:t>
            </a:r>
            <a:r>
              <a:rPr lang="en-US" i="1" dirty="0" smtClean="0">
                <a:cs typeface="Arial" panose="020B0604020202020204" pitchFamily="34" charset="0"/>
              </a:rPr>
              <a:t>J. Climate</a:t>
            </a:r>
            <a:r>
              <a:rPr lang="en-US" dirty="0" smtClean="0">
                <a:cs typeface="Arial" panose="020B0604020202020204" pitchFamily="34" charset="0"/>
              </a:rPr>
              <a:t>, </a:t>
            </a:r>
            <a:r>
              <a:rPr lang="en-US" b="1" dirty="0" smtClean="0">
                <a:cs typeface="Arial" panose="020B0604020202020204" pitchFamily="34" charset="0"/>
              </a:rPr>
              <a:t>24, </a:t>
            </a:r>
            <a:r>
              <a:rPr lang="en-US" dirty="0" smtClean="0">
                <a:cs typeface="Arial" panose="020B0604020202020204" pitchFamily="34" charset="0"/>
              </a:rPr>
              <a:t>2846–2860.</a:t>
            </a:r>
          </a:p>
          <a:p>
            <a:pPr marL="450850" indent="-450850"/>
            <a:endParaRPr lang="en-US" dirty="0">
              <a:cs typeface="Arial" panose="020B0604020202020204" pitchFamily="34" charset="0"/>
            </a:endParaRPr>
          </a:p>
          <a:p>
            <a:pPr marL="450850" indent="-450850"/>
            <a:r>
              <a:rPr lang="en-US" dirty="0" err="1">
                <a:cs typeface="Arial" panose="020B0604020202020204" pitchFamily="34" charset="0"/>
              </a:rPr>
              <a:t>Saha</a:t>
            </a:r>
            <a:r>
              <a:rPr lang="en-US" dirty="0">
                <a:cs typeface="Arial" panose="020B0604020202020204" pitchFamily="34" charset="0"/>
              </a:rPr>
              <a:t>, S., and Coauthors, 2014: The NCEP Climate Forecast System Version 2. </a:t>
            </a:r>
            <a:r>
              <a:rPr lang="en-US" i="1" dirty="0">
                <a:cs typeface="Arial" panose="020B0604020202020204" pitchFamily="34" charset="0"/>
              </a:rPr>
              <a:t>J. Climate</a:t>
            </a:r>
            <a:r>
              <a:rPr lang="en-US" dirty="0">
                <a:cs typeface="Arial" panose="020B0604020202020204" pitchFamily="34" charset="0"/>
              </a:rPr>
              <a:t>, </a:t>
            </a:r>
            <a:r>
              <a:rPr lang="en-US" b="1" dirty="0">
                <a:cs typeface="Arial" panose="020B0604020202020204" pitchFamily="34" charset="0"/>
              </a:rPr>
              <a:t>27, </a:t>
            </a:r>
            <a:r>
              <a:rPr lang="en-US" dirty="0">
                <a:cs typeface="Arial" panose="020B0604020202020204" pitchFamily="34" charset="0"/>
              </a:rPr>
              <a:t>2185–</a:t>
            </a:r>
            <a:r>
              <a:rPr lang="en-US" dirty="0" smtClean="0">
                <a:cs typeface="Arial" panose="020B0604020202020204" pitchFamily="34" charset="0"/>
              </a:rPr>
              <a:t>2208.</a:t>
            </a:r>
            <a:endParaRPr lang="en-US" sz="2400" dirty="0" smtClean="0">
              <a:cs typeface="Arial" panose="020B0604020202020204" pitchFamily="34" charset="0"/>
            </a:endParaRPr>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References</a:t>
            </a:r>
            <a:endParaRPr lang="en-US" sz="3600" b="1" dirty="0"/>
          </a:p>
        </p:txBody>
      </p:sp>
    </p:spTree>
    <p:extLst>
      <p:ext uri="{BB962C8B-B14F-4D97-AF65-F5344CB8AC3E}">
        <p14:creationId xmlns:p14="http://schemas.microsoft.com/office/powerpoint/2010/main" val="1674658058"/>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885" y="2703114"/>
            <a:ext cx="8229600" cy="1143000"/>
          </a:xfrm>
        </p:spPr>
        <p:txBody>
          <a:bodyPr>
            <a:normAutofit/>
          </a:bodyPr>
          <a:lstStyle/>
          <a:p>
            <a:r>
              <a:rPr lang="en-US" sz="6000" b="1" dirty="0" smtClean="0">
                <a:solidFill>
                  <a:srgbClr val="FF0000"/>
                </a:solidFill>
              </a:rPr>
              <a:t>Supplementary Slides</a:t>
            </a:r>
            <a:endParaRPr lang="en-US" sz="6000" b="1" dirty="0">
              <a:solidFill>
                <a:srgbClr val="FF0000"/>
              </a:solidFill>
            </a:endParaRPr>
          </a:p>
        </p:txBody>
      </p:sp>
    </p:spTree>
    <p:extLst>
      <p:ext uri="{BB962C8B-B14F-4D97-AF65-F5344CB8AC3E}">
        <p14:creationId xmlns:p14="http://schemas.microsoft.com/office/powerpoint/2010/main" val="3644874696"/>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1053" y="1241940"/>
            <a:ext cx="8227352" cy="4893647"/>
          </a:xfrm>
          <a:prstGeom prst="rect">
            <a:avLst/>
          </a:prstGeom>
        </p:spPr>
        <p:txBody>
          <a:bodyPr wrap="square">
            <a:spAutoFit/>
          </a:bodyPr>
          <a:lstStyle/>
          <a:p>
            <a:pPr marL="285750" indent="-285750">
              <a:buFont typeface="Arial"/>
              <a:buChar char="•"/>
            </a:pPr>
            <a:r>
              <a:rPr lang="en-US" sz="2400" dirty="0" smtClean="0">
                <a:cs typeface="Arial" panose="020B0604020202020204" pitchFamily="34" charset="0"/>
              </a:rPr>
              <a:t>Provide </a:t>
            </a:r>
            <a:r>
              <a:rPr lang="en-US" sz="2400" dirty="0">
                <a:cs typeface="Arial" panose="020B0604020202020204" pitchFamily="34" charset="0"/>
              </a:rPr>
              <a:t>forecasters with a </a:t>
            </a:r>
            <a:r>
              <a:rPr lang="en-US" sz="2400" b="1" dirty="0">
                <a:solidFill>
                  <a:srgbClr val="0000FF"/>
                </a:solidFill>
                <a:cs typeface="Arial" panose="020B0604020202020204" pitchFamily="34" charset="0"/>
              </a:rPr>
              <a:t>“first alert” </a:t>
            </a:r>
            <a:r>
              <a:rPr lang="en-US" sz="2400" dirty="0">
                <a:cs typeface="Arial" panose="020B0604020202020204" pitchFamily="34" charset="0"/>
              </a:rPr>
              <a:t>to the possibility of the occurrence of extreme temperature and precipitation events during week two on the basis of current conditions and model </a:t>
            </a:r>
            <a:r>
              <a:rPr lang="en-US" sz="2400" dirty="0" smtClean="0">
                <a:cs typeface="Arial" panose="020B0604020202020204" pitchFamily="34" charset="0"/>
              </a:rPr>
              <a:t>forecasts.</a:t>
            </a:r>
          </a:p>
          <a:p>
            <a:pPr marL="285750" indent="-285750">
              <a:buFont typeface="Arial"/>
              <a:buChar char="•"/>
            </a:pPr>
            <a:endParaRPr lang="en-US" sz="2400" dirty="0" smtClean="0">
              <a:cs typeface="Arial" panose="020B0604020202020204" pitchFamily="34" charset="0"/>
            </a:endParaRPr>
          </a:p>
          <a:p>
            <a:pPr marL="285750" indent="-285750">
              <a:buFont typeface="Arial"/>
              <a:buChar char="•"/>
            </a:pPr>
            <a:r>
              <a:rPr lang="en-US" sz="2400" dirty="0">
                <a:cs typeface="Arial" panose="020B0604020202020204" pitchFamily="34" charset="0"/>
              </a:rPr>
              <a:t>P</a:t>
            </a:r>
            <a:r>
              <a:rPr lang="en-US" sz="2400" dirty="0" smtClean="0">
                <a:cs typeface="Arial" panose="020B0604020202020204" pitchFamily="34" charset="0"/>
              </a:rPr>
              <a:t>rovide </a:t>
            </a:r>
            <a:r>
              <a:rPr lang="en-US" sz="2400" dirty="0">
                <a:cs typeface="Arial" panose="020B0604020202020204" pitchFamily="34" charset="0"/>
              </a:rPr>
              <a:t>forecasters </a:t>
            </a:r>
            <a:r>
              <a:rPr lang="en-US" sz="2400" dirty="0" smtClean="0">
                <a:cs typeface="Arial" panose="020B0604020202020204" pitchFamily="34" charset="0"/>
              </a:rPr>
              <a:t>with an </a:t>
            </a:r>
            <a:r>
              <a:rPr lang="en-US" sz="2400" dirty="0">
                <a:cs typeface="Arial" panose="020B0604020202020204" pitchFamily="34" charset="0"/>
              </a:rPr>
              <a:t>indication of the </a:t>
            </a:r>
            <a:r>
              <a:rPr lang="en-US" sz="2400" b="1" dirty="0">
                <a:solidFill>
                  <a:srgbClr val="0000FF"/>
                </a:solidFill>
                <a:cs typeface="Arial" panose="020B0604020202020204" pitchFamily="34" charset="0"/>
              </a:rPr>
              <a:t>character and flavor</a:t>
            </a:r>
            <a:r>
              <a:rPr lang="en-US" sz="2400" dirty="0">
                <a:cs typeface="Arial" panose="020B0604020202020204" pitchFamily="34" charset="0"/>
              </a:rPr>
              <a:t> of </a:t>
            </a:r>
            <a:r>
              <a:rPr lang="en-US" sz="2400" dirty="0" smtClean="0">
                <a:cs typeface="Arial" panose="020B0604020202020204" pitchFamily="34" charset="0"/>
              </a:rPr>
              <a:t>possible </a:t>
            </a:r>
            <a:r>
              <a:rPr lang="en-US" sz="2400" dirty="0">
                <a:cs typeface="Arial" panose="020B0604020202020204" pitchFamily="34" charset="0"/>
              </a:rPr>
              <a:t>extreme </a:t>
            </a:r>
            <a:r>
              <a:rPr lang="en-US" sz="2400" dirty="0" smtClean="0">
                <a:cs typeface="Arial" panose="020B0604020202020204" pitchFamily="34" charset="0"/>
              </a:rPr>
              <a:t>events </a:t>
            </a:r>
            <a:r>
              <a:rPr lang="en-US" sz="2400" dirty="0">
                <a:cs typeface="Arial" panose="020B0604020202020204" pitchFamily="34" charset="0"/>
              </a:rPr>
              <a:t>as inferred from where the </a:t>
            </a:r>
            <a:r>
              <a:rPr lang="en-US" sz="2400" dirty="0" smtClean="0">
                <a:cs typeface="Arial" panose="020B0604020202020204" pitchFamily="34" charset="0"/>
              </a:rPr>
              <a:t>events lie </a:t>
            </a:r>
            <a:r>
              <a:rPr lang="en-US" sz="2400" dirty="0">
                <a:cs typeface="Arial" panose="020B0604020202020204" pitchFamily="34" charset="0"/>
              </a:rPr>
              <a:t>in the </a:t>
            </a:r>
            <a:r>
              <a:rPr lang="en-US" sz="2400" dirty="0" smtClean="0">
                <a:cs typeface="Arial" panose="020B0604020202020204" pitchFamily="34" charset="0"/>
              </a:rPr>
              <a:t>frequency distributions of </a:t>
            </a:r>
            <a:r>
              <a:rPr lang="en-US" sz="2400" dirty="0">
                <a:cs typeface="Arial" panose="020B0604020202020204" pitchFamily="34" charset="0"/>
              </a:rPr>
              <a:t>the anticipated event </a:t>
            </a:r>
            <a:r>
              <a:rPr lang="en-US" sz="2400" dirty="0" smtClean="0">
                <a:cs typeface="Arial" panose="020B0604020202020204" pitchFamily="34" charset="0"/>
              </a:rPr>
              <a:t>types. </a:t>
            </a:r>
          </a:p>
          <a:p>
            <a:pPr marL="285750" indent="-285750">
              <a:buFont typeface="Arial"/>
              <a:buChar char="•"/>
            </a:pPr>
            <a:endParaRPr lang="en-US" sz="2400" dirty="0">
              <a:cs typeface="Arial" panose="020B0604020202020204" pitchFamily="34" charset="0"/>
            </a:endParaRPr>
          </a:p>
          <a:p>
            <a:pPr marL="285750" indent="-285750">
              <a:buFont typeface="Arial"/>
              <a:buChar char="•"/>
            </a:pPr>
            <a:r>
              <a:rPr lang="en-US" sz="2400" dirty="0" smtClean="0">
                <a:cs typeface="Arial" panose="020B0604020202020204" pitchFamily="34" charset="0"/>
              </a:rPr>
              <a:t>Provide forecasters with knowledge that allows </a:t>
            </a:r>
            <a:r>
              <a:rPr lang="en-US" sz="2400" dirty="0">
                <a:cs typeface="Arial" panose="020B0604020202020204" pitchFamily="34" charset="0"/>
              </a:rPr>
              <a:t>them to make </a:t>
            </a:r>
            <a:r>
              <a:rPr lang="en-US" sz="2400" b="1" dirty="0">
                <a:solidFill>
                  <a:srgbClr val="0000FF"/>
                </a:solidFill>
                <a:cs typeface="Arial" panose="020B0604020202020204" pitchFamily="34" charset="0"/>
              </a:rPr>
              <a:t>science-based adjustments </a:t>
            </a:r>
            <a:r>
              <a:rPr lang="en-US" sz="2400" dirty="0">
                <a:cs typeface="Arial" panose="020B0604020202020204" pitchFamily="34" charset="0"/>
              </a:rPr>
              <a:t>to model </a:t>
            </a:r>
            <a:r>
              <a:rPr lang="en-US" sz="2400" dirty="0" smtClean="0">
                <a:cs typeface="Arial" panose="020B0604020202020204" pitchFamily="34" charset="0"/>
              </a:rPr>
              <a:t>guidance and add value to week two forecasts of temperature and precipitation. </a:t>
            </a:r>
            <a:endParaRPr lang="en-US" sz="2400" dirty="0">
              <a:cs typeface="Arial" panose="020B0604020202020204" pitchFamily="34" charset="0"/>
            </a:endParaRPr>
          </a:p>
        </p:txBody>
      </p:sp>
      <p:cxnSp>
        <p:nvCxnSpPr>
          <p:cNvPr id="5" name="Straight Connector 4"/>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01053" y="199884"/>
            <a:ext cx="7633368" cy="707886"/>
          </a:xfrm>
          <a:prstGeom prst="rect">
            <a:avLst/>
          </a:prstGeom>
          <a:noFill/>
        </p:spPr>
        <p:txBody>
          <a:bodyPr wrap="square" rtlCol="0">
            <a:spAutoFit/>
          </a:bodyPr>
          <a:lstStyle/>
          <a:p>
            <a:r>
              <a:rPr lang="en-US" sz="4000" b="1" dirty="0" smtClean="0"/>
              <a:t>Project Outcomes</a:t>
            </a:r>
            <a:endParaRPr lang="en-US" sz="4000" b="1" dirty="0"/>
          </a:p>
        </p:txBody>
      </p:sp>
    </p:spTree>
    <p:extLst>
      <p:ext uri="{BB962C8B-B14F-4D97-AF65-F5344CB8AC3E}">
        <p14:creationId xmlns:p14="http://schemas.microsoft.com/office/powerpoint/2010/main" val="3775886970"/>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0737" y="993450"/>
            <a:ext cx="8647363" cy="3323987"/>
          </a:xfrm>
          <a:prstGeom prst="rect">
            <a:avLst/>
          </a:prstGeom>
          <a:noFill/>
        </p:spPr>
        <p:txBody>
          <a:bodyPr wrap="square" rtlCol="0">
            <a:spAutoFit/>
          </a:bodyPr>
          <a:lstStyle/>
          <a:p>
            <a:pPr marL="285750" indent="-285750">
              <a:buFont typeface="Arial"/>
              <a:buChar char="•"/>
            </a:pPr>
            <a:r>
              <a:rPr lang="en-US" sz="2400" dirty="0" smtClean="0"/>
              <a:t>GEFS Reforecasts (Hamill et al. 2013) initialized during the same jet regime were binned at all forecast hours based on whether they exhibited a standardized root-mean-square error (RMSE) of 500-hPa </a:t>
            </a:r>
            <a:r>
              <a:rPr lang="en-US" sz="2400" dirty="0" err="1" smtClean="0"/>
              <a:t>geopotential</a:t>
            </a:r>
            <a:r>
              <a:rPr lang="en-US" sz="2400" dirty="0" smtClean="0"/>
              <a:t> height over the CONUS (25–55°N; 140–60°W) that was:</a:t>
            </a:r>
          </a:p>
          <a:p>
            <a:endParaRPr lang="en-US" sz="900" dirty="0" smtClean="0"/>
          </a:p>
          <a:p>
            <a:pPr marL="742950" lvl="1" indent="-285750">
              <a:buFont typeface="Arial"/>
              <a:buChar char="•"/>
            </a:pPr>
            <a:r>
              <a:rPr lang="en-US" sz="2400" dirty="0">
                <a:solidFill>
                  <a:srgbClr val="0000FF"/>
                </a:solidFill>
              </a:rPr>
              <a:t>A</a:t>
            </a:r>
            <a:r>
              <a:rPr lang="en-US" sz="2400" dirty="0" smtClean="0">
                <a:solidFill>
                  <a:srgbClr val="0000FF"/>
                </a:solidFill>
              </a:rPr>
              <a:t>bove-normal (x &gt; 0.5σ)</a:t>
            </a:r>
          </a:p>
          <a:p>
            <a:pPr marL="742950" lvl="1" indent="-285750">
              <a:buFont typeface="Arial"/>
              <a:buChar char="•"/>
            </a:pPr>
            <a:r>
              <a:rPr lang="en-US" sz="2400" dirty="0">
                <a:solidFill>
                  <a:srgbClr val="0000FF"/>
                </a:solidFill>
              </a:rPr>
              <a:t>B</a:t>
            </a:r>
            <a:r>
              <a:rPr lang="en-US" sz="2400" dirty="0" smtClean="0">
                <a:solidFill>
                  <a:srgbClr val="0000FF"/>
                </a:solidFill>
              </a:rPr>
              <a:t>elow-normal (x &lt; –0.5σ)</a:t>
            </a:r>
          </a:p>
          <a:p>
            <a:pPr marL="742950" lvl="1" indent="-285750">
              <a:buFont typeface="Arial"/>
              <a:buChar char="•"/>
            </a:pPr>
            <a:r>
              <a:rPr lang="en-US" sz="2400" dirty="0">
                <a:solidFill>
                  <a:srgbClr val="0000FF"/>
                </a:solidFill>
              </a:rPr>
              <a:t>N</a:t>
            </a:r>
            <a:r>
              <a:rPr lang="en-US" sz="2400" dirty="0" smtClean="0">
                <a:solidFill>
                  <a:srgbClr val="0000FF"/>
                </a:solidFill>
              </a:rPr>
              <a:t>ear-normal (–0.5σ &lt; x &lt; 0.5σ) </a:t>
            </a:r>
          </a:p>
          <a:p>
            <a:pPr lvl="1"/>
            <a:endParaRPr lang="en-US" sz="900" dirty="0"/>
          </a:p>
        </p:txBody>
      </p:sp>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Jet Regime-Dependent Forecast Skill</a:t>
            </a:r>
            <a:endParaRPr lang="en-US" sz="3600" b="1" dirty="0"/>
          </a:p>
        </p:txBody>
      </p:sp>
    </p:spTree>
    <p:extLst>
      <p:ext uri="{BB962C8B-B14F-4D97-AF65-F5344CB8AC3E}">
        <p14:creationId xmlns:p14="http://schemas.microsoft.com/office/powerpoint/2010/main" val="4062245173"/>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0737" y="993450"/>
            <a:ext cx="8647363" cy="4801314"/>
          </a:xfrm>
          <a:prstGeom prst="rect">
            <a:avLst/>
          </a:prstGeom>
          <a:noFill/>
        </p:spPr>
        <p:txBody>
          <a:bodyPr wrap="square" rtlCol="0">
            <a:spAutoFit/>
          </a:bodyPr>
          <a:lstStyle/>
          <a:p>
            <a:pPr marL="285750" indent="-285750">
              <a:buFont typeface="Arial"/>
              <a:buChar char="•"/>
            </a:pPr>
            <a:r>
              <a:rPr lang="en-US" sz="2400" dirty="0" smtClean="0"/>
              <a:t>GEFS Reforecasts (Hamill et al. 2013) initialized during the same jet regime were binned at all forecast hours based on whether they exhibited a standardized root-mean-square error (RMSE) of 500-hPa </a:t>
            </a:r>
            <a:r>
              <a:rPr lang="en-US" sz="2400" dirty="0" err="1" smtClean="0"/>
              <a:t>geopotential</a:t>
            </a:r>
            <a:r>
              <a:rPr lang="en-US" sz="2400" dirty="0" smtClean="0"/>
              <a:t> height over the CONUS (25–55°N; 140–60°W) that was:</a:t>
            </a:r>
          </a:p>
          <a:p>
            <a:endParaRPr lang="en-US" sz="900" dirty="0" smtClean="0"/>
          </a:p>
          <a:p>
            <a:pPr marL="742950" lvl="1" indent="-285750">
              <a:buFont typeface="Arial"/>
              <a:buChar char="•"/>
            </a:pPr>
            <a:r>
              <a:rPr lang="en-US" sz="2400" dirty="0">
                <a:solidFill>
                  <a:srgbClr val="0000FF"/>
                </a:solidFill>
              </a:rPr>
              <a:t>A</a:t>
            </a:r>
            <a:r>
              <a:rPr lang="en-US" sz="2400" dirty="0" smtClean="0">
                <a:solidFill>
                  <a:srgbClr val="0000FF"/>
                </a:solidFill>
              </a:rPr>
              <a:t>bove-normal (x &gt; 0.5σ)</a:t>
            </a:r>
          </a:p>
          <a:p>
            <a:pPr marL="742950" lvl="1" indent="-285750">
              <a:buFont typeface="Arial"/>
              <a:buChar char="•"/>
            </a:pPr>
            <a:r>
              <a:rPr lang="en-US" sz="2400" dirty="0">
                <a:solidFill>
                  <a:srgbClr val="0000FF"/>
                </a:solidFill>
              </a:rPr>
              <a:t>B</a:t>
            </a:r>
            <a:r>
              <a:rPr lang="en-US" sz="2400" dirty="0" smtClean="0">
                <a:solidFill>
                  <a:srgbClr val="0000FF"/>
                </a:solidFill>
              </a:rPr>
              <a:t>elow-normal (x &lt; –0.5σ)</a:t>
            </a:r>
          </a:p>
          <a:p>
            <a:pPr marL="742950" lvl="1" indent="-285750">
              <a:buFont typeface="Arial"/>
              <a:buChar char="•"/>
            </a:pPr>
            <a:r>
              <a:rPr lang="en-US" sz="2400" dirty="0">
                <a:solidFill>
                  <a:srgbClr val="0000FF"/>
                </a:solidFill>
              </a:rPr>
              <a:t>N</a:t>
            </a:r>
            <a:r>
              <a:rPr lang="en-US" sz="2400" dirty="0" smtClean="0">
                <a:solidFill>
                  <a:srgbClr val="0000FF"/>
                </a:solidFill>
              </a:rPr>
              <a:t>ear-normal (–0.5σ &lt; x &lt; 0.5σ) </a:t>
            </a:r>
          </a:p>
          <a:p>
            <a:pPr lvl="1"/>
            <a:endParaRPr lang="en-US" sz="900" dirty="0"/>
          </a:p>
          <a:p>
            <a:pPr marL="342900" indent="-342900">
              <a:buFont typeface="Arial"/>
              <a:buChar char="•"/>
            </a:pPr>
            <a:r>
              <a:rPr lang="en-US" sz="2400" dirty="0" smtClean="0"/>
              <a:t>The percent difference between the frequency of forecasts initialized during the same jet regime with below-normal and above-normal RMSE or ACC offers information on the forecast skill during that jet regime.</a:t>
            </a:r>
          </a:p>
        </p:txBody>
      </p:sp>
      <p:graphicFrame>
        <p:nvGraphicFramePr>
          <p:cNvPr id="3" name="Object 2"/>
          <p:cNvGraphicFramePr>
            <a:graphicFrameLocks noChangeAspect="1"/>
          </p:cNvGraphicFramePr>
          <p:nvPr>
            <p:extLst>
              <p:ext uri="{D42A27DB-BD31-4B8C-83A1-F6EECF244321}">
                <p14:modId xmlns:p14="http://schemas.microsoft.com/office/powerpoint/2010/main" val="596946152"/>
              </p:ext>
            </p:extLst>
          </p:nvPr>
        </p:nvGraphicFramePr>
        <p:xfrm>
          <a:off x="1804649" y="5922752"/>
          <a:ext cx="5451907" cy="648129"/>
        </p:xfrm>
        <a:graphic>
          <a:graphicData uri="http://schemas.openxmlformats.org/presentationml/2006/ole">
            <mc:AlternateContent xmlns:mc="http://schemas.openxmlformats.org/markup-compatibility/2006">
              <mc:Choice xmlns:v="urn:schemas-microsoft-com:vml" Requires="v">
                <p:oleObj spid="_x0000_s9388" name="Equation" r:id="rId3" imgW="1816100" imgH="215900" progId="Equation.3">
                  <p:embed/>
                </p:oleObj>
              </mc:Choice>
              <mc:Fallback>
                <p:oleObj name="Equation" r:id="rId3" imgW="1816100" imgH="215900" progId="Equation.3">
                  <p:embed/>
                  <p:pic>
                    <p:nvPicPr>
                      <p:cNvPr id="0" name=""/>
                      <p:cNvPicPr/>
                      <p:nvPr/>
                    </p:nvPicPr>
                    <p:blipFill>
                      <a:blip r:embed="rId4"/>
                      <a:stretch>
                        <a:fillRect/>
                      </a:stretch>
                    </p:blipFill>
                    <p:spPr>
                      <a:xfrm>
                        <a:off x="1804649" y="5922752"/>
                        <a:ext cx="5451907" cy="648129"/>
                      </a:xfrm>
                      <a:prstGeom prst="rect">
                        <a:avLst/>
                      </a:prstGeom>
                      <a:solidFill>
                        <a:schemeClr val="tx2">
                          <a:lumMod val="20000"/>
                          <a:lumOff val="80000"/>
                        </a:schemeClr>
                      </a:solidFill>
                      <a:ln w="28575" cmpd="sng">
                        <a:solidFill>
                          <a:srgbClr val="000000"/>
                        </a:solidFill>
                      </a:ln>
                    </p:spPr>
                  </p:pic>
                </p:oleObj>
              </mc:Fallback>
            </mc:AlternateContent>
          </a:graphicData>
        </a:graphic>
      </p:graphicFrame>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Jet Regime-Dependent Forecast Skill</a:t>
            </a:r>
            <a:endParaRPr lang="en-US" sz="3600" b="1" dirty="0"/>
          </a:p>
        </p:txBody>
      </p:sp>
    </p:spTree>
    <p:extLst>
      <p:ext uri="{BB962C8B-B14F-4D97-AF65-F5344CB8AC3E}">
        <p14:creationId xmlns:p14="http://schemas.microsoft.com/office/powerpoint/2010/main" val="3747763009"/>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508" y="1495393"/>
            <a:ext cx="7366574" cy="5503599"/>
          </a:xfrm>
          <a:prstGeom prst="rect">
            <a:avLst/>
          </a:prstGeom>
        </p:spPr>
      </p:pic>
      <p:sp>
        <p:nvSpPr>
          <p:cNvPr id="8" name="TextBox 7"/>
          <p:cNvSpPr txBox="1"/>
          <p:nvPr/>
        </p:nvSpPr>
        <p:spPr>
          <a:xfrm>
            <a:off x="280737" y="940090"/>
            <a:ext cx="8555789" cy="830997"/>
          </a:xfrm>
          <a:prstGeom prst="rect">
            <a:avLst/>
          </a:prstGeom>
          <a:solidFill>
            <a:srgbClr val="FFFFFF"/>
          </a:solidFill>
        </p:spPr>
        <p:txBody>
          <a:bodyPr wrap="square" rtlCol="0">
            <a:spAutoFit/>
          </a:bodyPr>
          <a:lstStyle/>
          <a:p>
            <a:pPr algn="ctr"/>
            <a:r>
              <a:rPr lang="en-US" sz="2400" b="1" dirty="0" smtClean="0">
                <a:solidFill>
                  <a:srgbClr val="0000FF"/>
                </a:solidFill>
              </a:rPr>
              <a:t>Percent Difference Between the Frequency of Forecasts with Below-Normal and Above-Normal RMSE</a:t>
            </a:r>
            <a:endParaRPr lang="en-US" sz="2400" b="1" dirty="0">
              <a:solidFill>
                <a:srgbClr val="0000FF"/>
              </a:solidFill>
            </a:endParaRPr>
          </a:p>
        </p:txBody>
      </p:sp>
      <p:sp>
        <p:nvSpPr>
          <p:cNvPr id="10" name="Right Brace 9"/>
          <p:cNvSpPr/>
          <p:nvPr/>
        </p:nvSpPr>
        <p:spPr>
          <a:xfrm>
            <a:off x="6324783" y="1952693"/>
            <a:ext cx="246743" cy="3577399"/>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ight Brace 10"/>
          <p:cNvSpPr/>
          <p:nvPr/>
        </p:nvSpPr>
        <p:spPr>
          <a:xfrm>
            <a:off x="6292364" y="5530093"/>
            <a:ext cx="279162" cy="728293"/>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6522093" y="3137029"/>
            <a:ext cx="2649217" cy="1200329"/>
          </a:xfrm>
          <a:prstGeom prst="rect">
            <a:avLst/>
          </a:prstGeom>
          <a:noFill/>
        </p:spPr>
        <p:txBody>
          <a:bodyPr wrap="square" rtlCol="0">
            <a:spAutoFit/>
          </a:bodyPr>
          <a:lstStyle/>
          <a:p>
            <a:r>
              <a:rPr lang="en-US" dirty="0" smtClean="0"/>
              <a:t>Higher frequency of forecasts with </a:t>
            </a:r>
          </a:p>
          <a:p>
            <a:r>
              <a:rPr lang="en-US" u="sng" dirty="0" smtClean="0"/>
              <a:t>below-normal </a:t>
            </a:r>
            <a:r>
              <a:rPr lang="en-US" dirty="0" smtClean="0"/>
              <a:t>RMSE </a:t>
            </a:r>
          </a:p>
          <a:p>
            <a:r>
              <a:rPr lang="en-US" dirty="0" smtClean="0"/>
              <a:t>(i.e., more good forecasts)</a:t>
            </a:r>
            <a:endParaRPr lang="en-US" dirty="0"/>
          </a:p>
        </p:txBody>
      </p:sp>
      <p:sp>
        <p:nvSpPr>
          <p:cNvPr id="13" name="TextBox 12"/>
          <p:cNvSpPr txBox="1"/>
          <p:nvPr/>
        </p:nvSpPr>
        <p:spPr>
          <a:xfrm>
            <a:off x="6522093" y="5288911"/>
            <a:ext cx="2545856" cy="1200329"/>
          </a:xfrm>
          <a:prstGeom prst="rect">
            <a:avLst/>
          </a:prstGeom>
          <a:noFill/>
        </p:spPr>
        <p:txBody>
          <a:bodyPr wrap="square" rtlCol="0">
            <a:spAutoFit/>
          </a:bodyPr>
          <a:lstStyle/>
          <a:p>
            <a:r>
              <a:rPr lang="en-US" dirty="0" smtClean="0">
                <a:solidFill>
                  <a:srgbClr val="000000"/>
                </a:solidFill>
              </a:rPr>
              <a:t>Higher frequency of forecasts with </a:t>
            </a:r>
          </a:p>
          <a:p>
            <a:r>
              <a:rPr lang="en-US" u="sng" dirty="0" smtClean="0">
                <a:solidFill>
                  <a:srgbClr val="000000"/>
                </a:solidFill>
              </a:rPr>
              <a:t>above-normal </a:t>
            </a:r>
            <a:r>
              <a:rPr lang="en-US" dirty="0" smtClean="0">
                <a:solidFill>
                  <a:srgbClr val="000000"/>
                </a:solidFill>
              </a:rPr>
              <a:t>RMSE </a:t>
            </a:r>
          </a:p>
          <a:p>
            <a:r>
              <a:rPr lang="en-US" dirty="0" smtClean="0">
                <a:solidFill>
                  <a:srgbClr val="000000"/>
                </a:solidFill>
              </a:rPr>
              <a:t>(i.e., more bad forecasts)</a:t>
            </a:r>
            <a:endParaRPr lang="en-US" dirty="0">
              <a:solidFill>
                <a:srgbClr val="000000"/>
              </a:solidFill>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3308182233"/>
              </p:ext>
            </p:extLst>
          </p:nvPr>
        </p:nvGraphicFramePr>
        <p:xfrm>
          <a:off x="6598836" y="2257059"/>
          <a:ext cx="2434450" cy="289409"/>
        </p:xfrm>
        <a:graphic>
          <a:graphicData uri="http://schemas.openxmlformats.org/presentationml/2006/ole">
            <mc:AlternateContent xmlns:mc="http://schemas.openxmlformats.org/markup-compatibility/2006">
              <mc:Choice xmlns:v="urn:schemas-microsoft-com:vml" Requires="v">
                <p:oleObj spid="_x0000_s10409" name="Equation" r:id="rId4" imgW="1816100" imgH="215900" progId="Equation.3">
                  <p:embed/>
                </p:oleObj>
              </mc:Choice>
              <mc:Fallback>
                <p:oleObj name="Equation" r:id="rId4" imgW="1816100" imgH="215900" progId="Equation.3">
                  <p:embed/>
                  <p:pic>
                    <p:nvPicPr>
                      <p:cNvPr id="0" name=""/>
                      <p:cNvPicPr/>
                      <p:nvPr/>
                    </p:nvPicPr>
                    <p:blipFill>
                      <a:blip r:embed="rId5"/>
                      <a:stretch>
                        <a:fillRect/>
                      </a:stretch>
                    </p:blipFill>
                    <p:spPr>
                      <a:xfrm>
                        <a:off x="6598836" y="2257059"/>
                        <a:ext cx="2434450" cy="289409"/>
                      </a:xfrm>
                      <a:prstGeom prst="rect">
                        <a:avLst/>
                      </a:prstGeom>
                      <a:solidFill>
                        <a:schemeClr val="tx2">
                          <a:lumMod val="20000"/>
                          <a:lumOff val="80000"/>
                        </a:schemeClr>
                      </a:solidFill>
                      <a:ln w="28575" cmpd="sng">
                        <a:solidFill>
                          <a:srgbClr val="000000"/>
                        </a:solidFill>
                      </a:ln>
                    </p:spPr>
                  </p:pic>
                </p:oleObj>
              </mc:Fallback>
            </mc:AlternateContent>
          </a:graphicData>
        </a:graphic>
      </p:graphicFrame>
      <p:sp>
        <p:nvSpPr>
          <p:cNvPr id="16" name="TextBox 15"/>
          <p:cNvSpPr txBox="1"/>
          <p:nvPr/>
        </p:nvSpPr>
        <p:spPr>
          <a:xfrm>
            <a:off x="187157" y="37240"/>
            <a:ext cx="9304421" cy="646331"/>
          </a:xfrm>
          <a:prstGeom prst="rect">
            <a:avLst/>
          </a:prstGeom>
          <a:noFill/>
        </p:spPr>
        <p:txBody>
          <a:bodyPr wrap="square" rtlCol="0">
            <a:spAutoFit/>
          </a:bodyPr>
          <a:lstStyle/>
          <a:p>
            <a:r>
              <a:rPr lang="en-US" sz="3600" b="1" dirty="0" smtClean="0"/>
              <a:t>Jet Regime-Dependent Forecast Skill</a:t>
            </a:r>
            <a:endParaRPr lang="en-US" sz="3600" b="1" dirty="0"/>
          </a:p>
        </p:txBody>
      </p:sp>
    </p:spTree>
    <p:extLst>
      <p:ext uri="{BB962C8B-B14F-4D97-AF65-F5344CB8AC3E}">
        <p14:creationId xmlns:p14="http://schemas.microsoft.com/office/powerpoint/2010/main" val="592888898"/>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508" y="1495393"/>
            <a:ext cx="7366574" cy="5503599"/>
          </a:xfrm>
          <a:prstGeom prst="rect">
            <a:avLst/>
          </a:prstGeom>
        </p:spPr>
      </p:pic>
      <p:sp>
        <p:nvSpPr>
          <p:cNvPr id="8" name="TextBox 7"/>
          <p:cNvSpPr txBox="1"/>
          <p:nvPr/>
        </p:nvSpPr>
        <p:spPr>
          <a:xfrm>
            <a:off x="280737" y="940090"/>
            <a:ext cx="8555789" cy="830997"/>
          </a:xfrm>
          <a:prstGeom prst="rect">
            <a:avLst/>
          </a:prstGeom>
          <a:solidFill>
            <a:srgbClr val="FFFFFF"/>
          </a:solidFill>
        </p:spPr>
        <p:txBody>
          <a:bodyPr wrap="square" rtlCol="0">
            <a:spAutoFit/>
          </a:bodyPr>
          <a:lstStyle/>
          <a:p>
            <a:pPr algn="ctr"/>
            <a:r>
              <a:rPr lang="en-US" sz="2400" b="1" dirty="0" smtClean="0">
                <a:solidFill>
                  <a:srgbClr val="0000FF"/>
                </a:solidFill>
              </a:rPr>
              <a:t>Percent Difference Between the Frequency of Forecasts with Below-Normal and Above-Normal RMSE</a:t>
            </a:r>
            <a:endParaRPr lang="en-US" sz="2400" b="1" dirty="0">
              <a:solidFill>
                <a:srgbClr val="0000FF"/>
              </a:solidFill>
            </a:endParaRPr>
          </a:p>
        </p:txBody>
      </p:sp>
      <p:sp>
        <p:nvSpPr>
          <p:cNvPr id="10" name="Right Brace 9"/>
          <p:cNvSpPr/>
          <p:nvPr/>
        </p:nvSpPr>
        <p:spPr>
          <a:xfrm>
            <a:off x="6324783" y="1952693"/>
            <a:ext cx="246743" cy="3577399"/>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ight Brace 10"/>
          <p:cNvSpPr/>
          <p:nvPr/>
        </p:nvSpPr>
        <p:spPr>
          <a:xfrm>
            <a:off x="6292364" y="5530093"/>
            <a:ext cx="279162" cy="728293"/>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6522093" y="3137029"/>
            <a:ext cx="2649217" cy="1200329"/>
          </a:xfrm>
          <a:prstGeom prst="rect">
            <a:avLst/>
          </a:prstGeom>
          <a:noFill/>
        </p:spPr>
        <p:txBody>
          <a:bodyPr wrap="square" rtlCol="0">
            <a:spAutoFit/>
          </a:bodyPr>
          <a:lstStyle/>
          <a:p>
            <a:r>
              <a:rPr lang="en-US" dirty="0" smtClean="0"/>
              <a:t>Higher frequency of forecasts with </a:t>
            </a:r>
          </a:p>
          <a:p>
            <a:r>
              <a:rPr lang="en-US" u="sng" dirty="0" smtClean="0"/>
              <a:t>below-normal </a:t>
            </a:r>
            <a:r>
              <a:rPr lang="en-US" dirty="0" smtClean="0"/>
              <a:t>RMSE </a:t>
            </a:r>
          </a:p>
          <a:p>
            <a:r>
              <a:rPr lang="en-US" dirty="0" smtClean="0"/>
              <a:t>(i.e., more good forecasts)</a:t>
            </a:r>
            <a:endParaRPr lang="en-US" dirty="0"/>
          </a:p>
        </p:txBody>
      </p:sp>
      <p:sp>
        <p:nvSpPr>
          <p:cNvPr id="13" name="TextBox 12"/>
          <p:cNvSpPr txBox="1"/>
          <p:nvPr/>
        </p:nvSpPr>
        <p:spPr>
          <a:xfrm>
            <a:off x="6522093" y="5288911"/>
            <a:ext cx="2545856" cy="1200329"/>
          </a:xfrm>
          <a:prstGeom prst="rect">
            <a:avLst/>
          </a:prstGeom>
          <a:noFill/>
        </p:spPr>
        <p:txBody>
          <a:bodyPr wrap="square" rtlCol="0">
            <a:spAutoFit/>
          </a:bodyPr>
          <a:lstStyle/>
          <a:p>
            <a:r>
              <a:rPr lang="en-US" dirty="0" smtClean="0">
                <a:solidFill>
                  <a:srgbClr val="000000"/>
                </a:solidFill>
              </a:rPr>
              <a:t>Higher frequency of forecasts with </a:t>
            </a:r>
          </a:p>
          <a:p>
            <a:r>
              <a:rPr lang="en-US" u="sng" dirty="0" smtClean="0">
                <a:solidFill>
                  <a:srgbClr val="000000"/>
                </a:solidFill>
              </a:rPr>
              <a:t>above-normal </a:t>
            </a:r>
            <a:r>
              <a:rPr lang="en-US" dirty="0" smtClean="0">
                <a:solidFill>
                  <a:srgbClr val="000000"/>
                </a:solidFill>
              </a:rPr>
              <a:t>RMSE </a:t>
            </a:r>
          </a:p>
          <a:p>
            <a:r>
              <a:rPr lang="en-US" dirty="0" smtClean="0">
                <a:solidFill>
                  <a:srgbClr val="000000"/>
                </a:solidFill>
              </a:rPr>
              <a:t>(i.e., more bad forecasts)</a:t>
            </a:r>
            <a:endParaRPr lang="en-US" dirty="0">
              <a:solidFill>
                <a:srgbClr val="000000"/>
              </a:solidFill>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2258470766"/>
              </p:ext>
            </p:extLst>
          </p:nvPr>
        </p:nvGraphicFramePr>
        <p:xfrm>
          <a:off x="6598836" y="2257059"/>
          <a:ext cx="2434450" cy="289409"/>
        </p:xfrm>
        <a:graphic>
          <a:graphicData uri="http://schemas.openxmlformats.org/presentationml/2006/ole">
            <mc:AlternateContent xmlns:mc="http://schemas.openxmlformats.org/markup-compatibility/2006">
              <mc:Choice xmlns:v="urn:schemas-microsoft-com:vml" Requires="v">
                <p:oleObj spid="_x0000_s16547" name="Equation" r:id="rId4" imgW="1816100" imgH="215900" progId="Equation.3">
                  <p:embed/>
                </p:oleObj>
              </mc:Choice>
              <mc:Fallback>
                <p:oleObj name="Equation" r:id="rId4" imgW="1816100" imgH="215900" progId="Equation.3">
                  <p:embed/>
                  <p:pic>
                    <p:nvPicPr>
                      <p:cNvPr id="0" name=""/>
                      <p:cNvPicPr/>
                      <p:nvPr/>
                    </p:nvPicPr>
                    <p:blipFill>
                      <a:blip r:embed="rId5"/>
                      <a:stretch>
                        <a:fillRect/>
                      </a:stretch>
                    </p:blipFill>
                    <p:spPr>
                      <a:xfrm>
                        <a:off x="6598836" y="2257059"/>
                        <a:ext cx="2434450" cy="289409"/>
                      </a:xfrm>
                      <a:prstGeom prst="rect">
                        <a:avLst/>
                      </a:prstGeom>
                      <a:solidFill>
                        <a:schemeClr val="tx2">
                          <a:lumMod val="20000"/>
                          <a:lumOff val="80000"/>
                        </a:schemeClr>
                      </a:solidFill>
                      <a:ln w="28575" cmpd="sng">
                        <a:solidFill>
                          <a:srgbClr val="000000"/>
                        </a:solidFill>
                      </a:ln>
                    </p:spPr>
                  </p:pic>
                </p:oleObj>
              </mc:Fallback>
            </mc:AlternateContent>
          </a:graphicData>
        </a:graphic>
      </p:graphicFrame>
      <p:sp>
        <p:nvSpPr>
          <p:cNvPr id="16" name="TextBox 15"/>
          <p:cNvSpPr txBox="1"/>
          <p:nvPr/>
        </p:nvSpPr>
        <p:spPr>
          <a:xfrm>
            <a:off x="187157" y="37240"/>
            <a:ext cx="9304421" cy="646331"/>
          </a:xfrm>
          <a:prstGeom prst="rect">
            <a:avLst/>
          </a:prstGeom>
          <a:noFill/>
        </p:spPr>
        <p:txBody>
          <a:bodyPr wrap="square" rtlCol="0">
            <a:spAutoFit/>
          </a:bodyPr>
          <a:lstStyle/>
          <a:p>
            <a:r>
              <a:rPr lang="en-US" sz="3600" b="1" dirty="0" smtClean="0"/>
              <a:t>Jet Regime-Dependent Forecast Skill</a:t>
            </a:r>
            <a:endParaRPr lang="en-US" sz="3600" b="1" dirty="0"/>
          </a:p>
        </p:txBody>
      </p:sp>
      <p:sp>
        <p:nvSpPr>
          <p:cNvPr id="3" name="Rectangle 2"/>
          <p:cNvSpPr/>
          <p:nvPr/>
        </p:nvSpPr>
        <p:spPr>
          <a:xfrm>
            <a:off x="4014689" y="2019299"/>
            <a:ext cx="2201961" cy="209551"/>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014689" y="2616199"/>
            <a:ext cx="2201961" cy="209551"/>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5364205"/>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Geographic Event Clusters</a:t>
            </a:r>
            <a:endParaRPr lang="en-US" sz="4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928" y="1241777"/>
            <a:ext cx="8680609" cy="5369085"/>
          </a:xfrm>
          <a:prstGeom prst="rect">
            <a:avLst/>
          </a:prstGeom>
        </p:spPr>
      </p:pic>
      <p:sp>
        <p:nvSpPr>
          <p:cNvPr id="6" name="TextBox 5"/>
          <p:cNvSpPr txBox="1"/>
          <p:nvPr/>
        </p:nvSpPr>
        <p:spPr>
          <a:xfrm>
            <a:off x="216199" y="1256919"/>
            <a:ext cx="5328057" cy="369332"/>
          </a:xfrm>
          <a:prstGeom prst="rect">
            <a:avLst/>
          </a:prstGeom>
          <a:solidFill>
            <a:schemeClr val="bg1"/>
          </a:solidFill>
          <a:ln>
            <a:solidFill>
              <a:schemeClr val="tx1"/>
            </a:solidFill>
          </a:ln>
          <a:effectLst/>
        </p:spPr>
        <p:txBody>
          <a:bodyPr wrap="square" rtlCol="0">
            <a:spAutoFit/>
          </a:bodyPr>
          <a:lstStyle/>
          <a:p>
            <a:r>
              <a:rPr lang="en-US" dirty="0" smtClean="0"/>
              <a:t>Extreme Warm Event Centroids East of the Rockies</a:t>
            </a:r>
            <a:endParaRPr lang="en-US" dirty="0"/>
          </a:p>
        </p:txBody>
      </p:sp>
      <p:sp>
        <p:nvSpPr>
          <p:cNvPr id="2" name="Oval 1"/>
          <p:cNvSpPr/>
          <p:nvPr/>
        </p:nvSpPr>
        <p:spPr>
          <a:xfrm rot="20171518">
            <a:off x="3139347" y="2239058"/>
            <a:ext cx="2314222" cy="1293685"/>
          </a:xfrm>
          <a:prstGeom prst="ellipse">
            <a:avLst/>
          </a:prstGeom>
          <a:noFill/>
          <a:ln w="571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2009752"/>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Geographic Event Clusters</a:t>
            </a:r>
            <a:endParaRPr lang="en-US" sz="4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632" y="1241777"/>
            <a:ext cx="8629200" cy="5369085"/>
          </a:xfrm>
          <a:prstGeom prst="rect">
            <a:avLst/>
          </a:prstGeom>
        </p:spPr>
      </p:pic>
      <p:sp>
        <p:nvSpPr>
          <p:cNvPr id="6" name="TextBox 5"/>
          <p:cNvSpPr txBox="1"/>
          <p:nvPr/>
        </p:nvSpPr>
        <p:spPr>
          <a:xfrm>
            <a:off x="240743" y="1256919"/>
            <a:ext cx="5328057" cy="369332"/>
          </a:xfrm>
          <a:prstGeom prst="rect">
            <a:avLst/>
          </a:prstGeom>
          <a:solidFill>
            <a:schemeClr val="bg1"/>
          </a:solidFill>
          <a:ln>
            <a:solidFill>
              <a:schemeClr val="tx1"/>
            </a:solidFill>
          </a:ln>
          <a:effectLst/>
        </p:spPr>
        <p:txBody>
          <a:bodyPr wrap="square" rtlCol="0">
            <a:spAutoFit/>
          </a:bodyPr>
          <a:lstStyle/>
          <a:p>
            <a:r>
              <a:rPr lang="en-US" dirty="0" smtClean="0"/>
              <a:t>Extreme Warm Event Frequency for Northern Plains</a:t>
            </a:r>
            <a:endParaRPr lang="en-US" dirty="0"/>
          </a:p>
        </p:txBody>
      </p:sp>
      <p:sp>
        <p:nvSpPr>
          <p:cNvPr id="8" name="Oval 7"/>
          <p:cNvSpPr/>
          <p:nvPr/>
        </p:nvSpPr>
        <p:spPr>
          <a:xfrm rot="20171518">
            <a:off x="3139347" y="2239058"/>
            <a:ext cx="2314222" cy="1293685"/>
          </a:xfrm>
          <a:prstGeom prst="ellipse">
            <a:avLst/>
          </a:prstGeom>
          <a:noFill/>
          <a:ln w="571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335450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453" y="1274007"/>
            <a:ext cx="8671182" cy="5243174"/>
          </a:xfrm>
          <a:prstGeom prst="rect">
            <a:avLst/>
          </a:prstGeom>
        </p:spPr>
      </p:pic>
      <p:cxnSp>
        <p:nvCxnSpPr>
          <p:cNvPr id="3" name="Straight Connector 2"/>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Tree>
    <p:extLst>
      <p:ext uri="{BB962C8B-B14F-4D97-AF65-F5344CB8AC3E}">
        <p14:creationId xmlns:p14="http://schemas.microsoft.com/office/powerpoint/2010/main" val="1675032372"/>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16" name="Picture 15"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8" name="TextBox 17"/>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9" name="TextBox 18"/>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8 November 2014</a:t>
            </a:r>
            <a:endParaRPr lang="en-US" sz="2000" b="1" dirty="0"/>
          </a:p>
        </p:txBody>
      </p: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Instantaneous 250-hPa zonal wind anomalies can be projected onto EOF 1 and EOF 2, resulting in a point on a North Pacific Jet phase diagram</a:t>
            </a:r>
            <a:endParaRPr lang="en-US" b="1" dirty="0">
              <a:solidFill>
                <a:srgbClr val="0000FF"/>
              </a:solidFill>
            </a:endParaRPr>
          </a:p>
        </p:txBody>
      </p:sp>
      <p:sp>
        <p:nvSpPr>
          <p:cNvPr id="5" name="Oval 4"/>
          <p:cNvSpPr/>
          <p:nvPr/>
        </p:nvSpPr>
        <p:spPr>
          <a:xfrm>
            <a:off x="1651000" y="4749800"/>
            <a:ext cx="88900" cy="8255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4119610"/>
            <a:ext cx="3473306" cy="27383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cxnSp>
        <p:nvCxnSpPr>
          <p:cNvPr id="3" name="Straight Arrow Connector 2"/>
          <p:cNvCxnSpPr/>
          <p:nvPr/>
        </p:nvCxnSpPr>
        <p:spPr>
          <a:xfrm flipH="1" flipV="1">
            <a:off x="1739900" y="5118100"/>
            <a:ext cx="2117990" cy="117096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2378404336"/>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Isosceles Triangle 46"/>
          <p:cNvSpPr/>
          <p:nvPr/>
        </p:nvSpPr>
        <p:spPr>
          <a:xfrm>
            <a:off x="2933710" y="3935397"/>
            <a:ext cx="5283650" cy="2326105"/>
          </a:xfrm>
          <a:prstGeom prst="triangle">
            <a:avLst/>
          </a:prstGeom>
          <a:solidFill>
            <a:srgbClr val="B9CDE5">
              <a:alpha val="5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2"/>
          <p:cNvSpPr txBox="1">
            <a:spLocks/>
          </p:cNvSpPr>
          <p:nvPr/>
        </p:nvSpPr>
        <p:spPr>
          <a:xfrm>
            <a:off x="310152" y="1055900"/>
            <a:ext cx="8526374" cy="502602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2400" dirty="0" smtClean="0">
                <a:solidFill>
                  <a:schemeClr val="tx1"/>
                </a:solidFill>
              </a:rPr>
              <a:t>Each point on the phase diagram is a weighted average of the principal components within +/− 1 day of the time under consideration</a:t>
            </a:r>
          </a:p>
          <a:p>
            <a:pPr algn="l"/>
            <a:endParaRPr lang="en-US" sz="1600" dirty="0" smtClean="0">
              <a:solidFill>
                <a:schemeClr val="tx1"/>
              </a:solidFill>
            </a:endParaRPr>
          </a:p>
          <a:p>
            <a:pPr algn="l"/>
            <a:r>
              <a:rPr lang="en-US" sz="2400" b="1" u="sng" dirty="0" smtClean="0">
                <a:solidFill>
                  <a:srgbClr val="000000"/>
                </a:solidFill>
              </a:rPr>
              <a:t>Example</a:t>
            </a:r>
            <a:r>
              <a:rPr lang="en-US" sz="2400" b="1" dirty="0" smtClean="0">
                <a:solidFill>
                  <a:srgbClr val="000000"/>
                </a:solidFill>
              </a:rPr>
              <a:t>: </a:t>
            </a:r>
            <a:r>
              <a:rPr lang="en-US" sz="2400" dirty="0" smtClean="0">
                <a:solidFill>
                  <a:srgbClr val="000000"/>
                </a:solidFill>
              </a:rPr>
              <a:t>0000 UTC </a:t>
            </a:r>
            <a:r>
              <a:rPr lang="en-US" sz="2400" dirty="0">
                <a:solidFill>
                  <a:srgbClr val="000000"/>
                </a:solidFill>
              </a:rPr>
              <a:t>8</a:t>
            </a:r>
            <a:r>
              <a:rPr lang="en-US" sz="2400" dirty="0" smtClean="0">
                <a:solidFill>
                  <a:srgbClr val="000000"/>
                </a:solidFill>
              </a:rPr>
              <a:t> November 2014</a:t>
            </a:r>
            <a:endParaRPr lang="en-US" sz="2400" dirty="0">
              <a:solidFill>
                <a:srgbClr val="000000"/>
              </a:solidFill>
            </a:endParaRPr>
          </a:p>
        </p:txBody>
      </p:sp>
      <p:sp>
        <p:nvSpPr>
          <p:cNvPr id="18" name="TextBox 17"/>
          <p:cNvSpPr txBox="1"/>
          <p:nvPr/>
        </p:nvSpPr>
        <p:spPr>
          <a:xfrm>
            <a:off x="5113877" y="3396287"/>
            <a:ext cx="2159000" cy="369332"/>
          </a:xfrm>
          <a:prstGeom prst="rect">
            <a:avLst/>
          </a:prstGeom>
          <a:noFill/>
        </p:spPr>
        <p:txBody>
          <a:bodyPr wrap="square" rtlCol="0">
            <a:spAutoFit/>
          </a:bodyPr>
          <a:lstStyle/>
          <a:p>
            <a:r>
              <a:rPr lang="en-US" dirty="0" smtClean="0"/>
              <a:t>Weight</a:t>
            </a:r>
            <a:endParaRPr lang="en-US" dirty="0"/>
          </a:p>
        </p:txBody>
      </p:sp>
      <p:sp>
        <p:nvSpPr>
          <p:cNvPr id="19" name="TextBox 18"/>
          <p:cNvSpPr txBox="1"/>
          <p:nvPr/>
        </p:nvSpPr>
        <p:spPr>
          <a:xfrm>
            <a:off x="8453749" y="6034502"/>
            <a:ext cx="2159000" cy="369332"/>
          </a:xfrm>
          <a:prstGeom prst="rect">
            <a:avLst/>
          </a:prstGeom>
          <a:noFill/>
        </p:spPr>
        <p:txBody>
          <a:bodyPr wrap="square" rtlCol="0">
            <a:spAutoFit/>
          </a:bodyPr>
          <a:lstStyle/>
          <a:p>
            <a:r>
              <a:rPr lang="en-US" dirty="0" smtClean="0"/>
              <a:t>Date</a:t>
            </a:r>
            <a:endParaRPr lang="en-US" dirty="0"/>
          </a:p>
        </p:txBody>
      </p:sp>
      <p:cxnSp>
        <p:nvCxnSpPr>
          <p:cNvPr id="21" name="Straight Connector 20"/>
          <p:cNvCxnSpPr/>
          <p:nvPr/>
        </p:nvCxnSpPr>
        <p:spPr>
          <a:xfrm flipH="1">
            <a:off x="2929477" y="3935398"/>
            <a:ext cx="2646057" cy="231763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flipV="1">
            <a:off x="5575529" y="3935398"/>
            <a:ext cx="2646057" cy="2317638"/>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130811" y="6261503"/>
            <a:ext cx="880533" cy="461665"/>
          </a:xfrm>
          <a:prstGeom prst="rect">
            <a:avLst/>
          </a:prstGeom>
          <a:noFill/>
        </p:spPr>
        <p:txBody>
          <a:bodyPr wrap="square" rtlCol="0">
            <a:spAutoFit/>
          </a:bodyPr>
          <a:lstStyle/>
          <a:p>
            <a:pPr algn="ctr"/>
            <a:r>
              <a:rPr lang="en-US" sz="1200" dirty="0" smtClean="0"/>
              <a:t>0000 UTC </a:t>
            </a:r>
            <a:r>
              <a:rPr lang="en-US" sz="1200" dirty="0"/>
              <a:t>8</a:t>
            </a:r>
            <a:r>
              <a:rPr lang="en-US" sz="1200" dirty="0" smtClean="0"/>
              <a:t> Nov.</a:t>
            </a:r>
            <a:endParaRPr lang="en-US" sz="1200" dirty="0"/>
          </a:p>
        </p:txBody>
      </p:sp>
      <p:sp>
        <p:nvSpPr>
          <p:cNvPr id="28" name="TextBox 27"/>
          <p:cNvSpPr txBox="1"/>
          <p:nvPr/>
        </p:nvSpPr>
        <p:spPr>
          <a:xfrm>
            <a:off x="7781319" y="6261503"/>
            <a:ext cx="880533" cy="461665"/>
          </a:xfrm>
          <a:prstGeom prst="rect">
            <a:avLst/>
          </a:prstGeom>
          <a:noFill/>
        </p:spPr>
        <p:txBody>
          <a:bodyPr wrap="square" rtlCol="0">
            <a:spAutoFit/>
          </a:bodyPr>
          <a:lstStyle/>
          <a:p>
            <a:pPr algn="ctr"/>
            <a:r>
              <a:rPr lang="en-US" sz="1200" dirty="0" smtClean="0"/>
              <a:t>0000 UTC </a:t>
            </a:r>
            <a:r>
              <a:rPr lang="en-US" sz="1200" dirty="0"/>
              <a:t>9</a:t>
            </a:r>
            <a:r>
              <a:rPr lang="en-US" sz="1200" dirty="0" smtClean="0"/>
              <a:t> Nov.</a:t>
            </a:r>
            <a:endParaRPr lang="en-US" sz="1200" dirty="0"/>
          </a:p>
        </p:txBody>
      </p:sp>
      <p:sp>
        <p:nvSpPr>
          <p:cNvPr id="29" name="TextBox 28"/>
          <p:cNvSpPr txBox="1"/>
          <p:nvPr/>
        </p:nvSpPr>
        <p:spPr>
          <a:xfrm>
            <a:off x="2489210" y="6253036"/>
            <a:ext cx="880533" cy="461665"/>
          </a:xfrm>
          <a:prstGeom prst="rect">
            <a:avLst/>
          </a:prstGeom>
          <a:noFill/>
        </p:spPr>
        <p:txBody>
          <a:bodyPr wrap="square" rtlCol="0">
            <a:spAutoFit/>
          </a:bodyPr>
          <a:lstStyle/>
          <a:p>
            <a:pPr algn="ctr"/>
            <a:r>
              <a:rPr lang="en-US" sz="1200" dirty="0" smtClean="0"/>
              <a:t>0000 UTC </a:t>
            </a:r>
            <a:r>
              <a:rPr lang="en-US" sz="1200" dirty="0"/>
              <a:t>7</a:t>
            </a:r>
            <a:r>
              <a:rPr lang="en-US" sz="1200" dirty="0" smtClean="0"/>
              <a:t> Nov.</a:t>
            </a:r>
            <a:endParaRPr lang="en-US" sz="1200" dirty="0"/>
          </a:p>
        </p:txBody>
      </p:sp>
      <p:sp>
        <p:nvSpPr>
          <p:cNvPr id="30" name="TextBox 29"/>
          <p:cNvSpPr txBox="1"/>
          <p:nvPr/>
        </p:nvSpPr>
        <p:spPr>
          <a:xfrm>
            <a:off x="3776148" y="6261503"/>
            <a:ext cx="880533" cy="461665"/>
          </a:xfrm>
          <a:prstGeom prst="rect">
            <a:avLst/>
          </a:prstGeom>
          <a:noFill/>
        </p:spPr>
        <p:txBody>
          <a:bodyPr wrap="square" rtlCol="0">
            <a:spAutoFit/>
          </a:bodyPr>
          <a:lstStyle/>
          <a:p>
            <a:pPr algn="ctr"/>
            <a:r>
              <a:rPr lang="en-US" sz="1200" dirty="0" smtClean="0"/>
              <a:t>1200 UTC </a:t>
            </a:r>
            <a:r>
              <a:rPr lang="en-US" sz="1200" dirty="0"/>
              <a:t>7</a:t>
            </a:r>
            <a:r>
              <a:rPr lang="en-US" sz="1200" dirty="0" smtClean="0"/>
              <a:t> Nov.</a:t>
            </a:r>
            <a:endParaRPr lang="en-US" sz="1200" dirty="0"/>
          </a:p>
        </p:txBody>
      </p:sp>
      <p:sp>
        <p:nvSpPr>
          <p:cNvPr id="31" name="TextBox 30"/>
          <p:cNvSpPr txBox="1"/>
          <p:nvPr/>
        </p:nvSpPr>
        <p:spPr>
          <a:xfrm>
            <a:off x="6519348" y="6253036"/>
            <a:ext cx="880533" cy="461665"/>
          </a:xfrm>
          <a:prstGeom prst="rect">
            <a:avLst/>
          </a:prstGeom>
          <a:noFill/>
        </p:spPr>
        <p:txBody>
          <a:bodyPr wrap="square" rtlCol="0">
            <a:spAutoFit/>
          </a:bodyPr>
          <a:lstStyle/>
          <a:p>
            <a:pPr algn="ctr"/>
            <a:r>
              <a:rPr lang="en-US" sz="1200" dirty="0" smtClean="0"/>
              <a:t>1200 UTC </a:t>
            </a:r>
            <a:r>
              <a:rPr lang="en-US" sz="1200" dirty="0"/>
              <a:t>8</a:t>
            </a:r>
            <a:r>
              <a:rPr lang="en-US" sz="1200" dirty="0" smtClean="0"/>
              <a:t> Nov.</a:t>
            </a:r>
            <a:endParaRPr lang="en-US" sz="1200" dirty="0"/>
          </a:p>
        </p:txBody>
      </p:sp>
      <p:cxnSp>
        <p:nvCxnSpPr>
          <p:cNvPr id="33" name="Straight Connector 32"/>
          <p:cNvCxnSpPr/>
          <p:nvPr/>
        </p:nvCxnSpPr>
        <p:spPr>
          <a:xfrm>
            <a:off x="6959615"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217360"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212182"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933710" y="6060532"/>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931849"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560255"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278049"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7594615"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575529" y="3761609"/>
            <a:ext cx="0" cy="2499894"/>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a:xfrm>
            <a:off x="2691960" y="6261503"/>
            <a:ext cx="5761789" cy="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48" name="Picture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50" y="3019882"/>
            <a:ext cx="3453304" cy="2690365"/>
          </a:xfrm>
          <a:prstGeom prst="rect">
            <a:avLst/>
          </a:prstGeom>
        </p:spPr>
      </p:pic>
      <p:cxnSp>
        <p:nvCxnSpPr>
          <p:cNvPr id="53" name="Straight Arrow Connector 52"/>
          <p:cNvCxnSpPr/>
          <p:nvPr/>
        </p:nvCxnSpPr>
        <p:spPr>
          <a:xfrm flipH="1">
            <a:off x="1871011" y="3374482"/>
            <a:ext cx="1418167" cy="46990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4" name="Oval 53"/>
          <p:cNvSpPr/>
          <p:nvPr/>
        </p:nvSpPr>
        <p:spPr>
          <a:xfrm>
            <a:off x="1488842" y="3802511"/>
            <a:ext cx="313267" cy="300567"/>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5575529" y="3775617"/>
            <a:ext cx="1180872" cy="369332"/>
          </a:xfrm>
          <a:prstGeom prst="rect">
            <a:avLst/>
          </a:prstGeom>
          <a:noFill/>
        </p:spPr>
        <p:txBody>
          <a:bodyPr wrap="square" rtlCol="0">
            <a:spAutoFit/>
          </a:bodyPr>
          <a:lstStyle/>
          <a:p>
            <a:r>
              <a:rPr lang="en-US" dirty="0" smtClean="0"/>
              <a:t>5</a:t>
            </a:r>
            <a:endParaRPr lang="en-US" dirty="0"/>
          </a:p>
        </p:txBody>
      </p:sp>
      <p:sp>
        <p:nvSpPr>
          <p:cNvPr id="32" name="TextBox 31"/>
          <p:cNvSpPr txBox="1"/>
          <p:nvPr/>
        </p:nvSpPr>
        <p:spPr>
          <a:xfrm>
            <a:off x="5596705" y="4367199"/>
            <a:ext cx="1180872" cy="369332"/>
          </a:xfrm>
          <a:prstGeom prst="rect">
            <a:avLst/>
          </a:prstGeom>
          <a:noFill/>
        </p:spPr>
        <p:txBody>
          <a:bodyPr wrap="square" rtlCol="0">
            <a:spAutoFit/>
          </a:bodyPr>
          <a:lstStyle/>
          <a:p>
            <a:r>
              <a:rPr lang="en-US" dirty="0" smtClean="0"/>
              <a:t>4</a:t>
            </a:r>
            <a:endParaRPr lang="en-US" dirty="0"/>
          </a:p>
        </p:txBody>
      </p:sp>
      <p:sp>
        <p:nvSpPr>
          <p:cNvPr id="34" name="TextBox 33"/>
          <p:cNvSpPr txBox="1"/>
          <p:nvPr/>
        </p:nvSpPr>
        <p:spPr>
          <a:xfrm>
            <a:off x="5596705" y="4944480"/>
            <a:ext cx="1180872" cy="369332"/>
          </a:xfrm>
          <a:prstGeom prst="rect">
            <a:avLst/>
          </a:prstGeom>
          <a:noFill/>
        </p:spPr>
        <p:txBody>
          <a:bodyPr wrap="square" rtlCol="0">
            <a:spAutoFit/>
          </a:bodyPr>
          <a:lstStyle/>
          <a:p>
            <a:r>
              <a:rPr lang="en-US" dirty="0"/>
              <a:t>3</a:t>
            </a:r>
          </a:p>
        </p:txBody>
      </p:sp>
      <p:sp>
        <p:nvSpPr>
          <p:cNvPr id="35" name="TextBox 34"/>
          <p:cNvSpPr txBox="1"/>
          <p:nvPr/>
        </p:nvSpPr>
        <p:spPr>
          <a:xfrm>
            <a:off x="5596705" y="5500536"/>
            <a:ext cx="1180872" cy="369332"/>
          </a:xfrm>
          <a:prstGeom prst="rect">
            <a:avLst/>
          </a:prstGeom>
          <a:noFill/>
        </p:spPr>
        <p:txBody>
          <a:bodyPr wrap="square" rtlCol="0">
            <a:spAutoFit/>
          </a:bodyPr>
          <a:lstStyle/>
          <a:p>
            <a:r>
              <a:rPr lang="en-US" dirty="0" smtClean="0"/>
              <a:t>2</a:t>
            </a:r>
            <a:endParaRPr lang="en-US" dirty="0"/>
          </a:p>
        </p:txBody>
      </p:sp>
      <p:sp>
        <p:nvSpPr>
          <p:cNvPr id="40" name="TextBox 39"/>
          <p:cNvSpPr txBox="1"/>
          <p:nvPr/>
        </p:nvSpPr>
        <p:spPr>
          <a:xfrm>
            <a:off x="5564955" y="5916304"/>
            <a:ext cx="1180872" cy="369332"/>
          </a:xfrm>
          <a:prstGeom prst="rect">
            <a:avLst/>
          </a:prstGeom>
          <a:noFill/>
        </p:spPr>
        <p:txBody>
          <a:bodyPr wrap="square" rtlCol="0">
            <a:spAutoFit/>
          </a:bodyPr>
          <a:lstStyle/>
          <a:p>
            <a:r>
              <a:rPr lang="en-US" dirty="0"/>
              <a:t>1</a:t>
            </a:r>
          </a:p>
        </p:txBody>
      </p:sp>
      <p:cxnSp>
        <p:nvCxnSpPr>
          <p:cNvPr id="45" name="Straight Connector 44"/>
          <p:cNvCxnSpPr/>
          <p:nvPr/>
        </p:nvCxnSpPr>
        <p:spPr>
          <a:xfrm flipH="1">
            <a:off x="5485586" y="395656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5485591" y="457886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5485586" y="515671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a:off x="5485586" y="5698417"/>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3046270809"/>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32605" y="1452878"/>
            <a:ext cx="8205528" cy="6524862"/>
          </a:xfrm>
          <a:prstGeom prst="rect">
            <a:avLst/>
          </a:prstGeom>
          <a:noFill/>
        </p:spPr>
        <p:txBody>
          <a:bodyPr wrap="square" rtlCol="0">
            <a:spAutoFit/>
          </a:bodyPr>
          <a:lstStyle/>
          <a:p>
            <a:pPr marL="457200" indent="-457200">
              <a:buFont typeface="+mj-lt"/>
              <a:buAutoNum type="arabicPeriod"/>
            </a:pPr>
            <a:r>
              <a:rPr lang="en-US" sz="2400" dirty="0" smtClean="0">
                <a:cs typeface="Arial" panose="020B0604020202020204" pitchFamily="34" charset="0"/>
              </a:rPr>
              <a:t>Characterizes the past evolution and present state of the upper-tropospheric flow pattern over the North Pacific.</a:t>
            </a:r>
          </a:p>
          <a:p>
            <a:endParaRPr lang="en-US" sz="1000" dirty="0" smtClean="0">
              <a:cs typeface="Arial" panose="020B0604020202020204" pitchFamily="34" charset="0"/>
            </a:endParaRPr>
          </a:p>
          <a:p>
            <a:endParaRPr lang="en-US" sz="1000" dirty="0" smtClean="0">
              <a:cs typeface="Arial" panose="020B0604020202020204" pitchFamily="34" charset="0"/>
            </a:endParaRPr>
          </a:p>
          <a:p>
            <a:pPr marL="914400" lvl="1" indent="-457200">
              <a:buFont typeface="Arial"/>
              <a:buChar char="•"/>
            </a:pPr>
            <a:r>
              <a:rPr lang="en-US" sz="2400" dirty="0" smtClean="0">
                <a:solidFill>
                  <a:srgbClr val="0000FF"/>
                </a:solidFill>
                <a:cs typeface="Arial" panose="020B0604020202020204" pitchFamily="34" charset="0"/>
              </a:rPr>
              <a:t>Captures regime transitions</a:t>
            </a:r>
          </a:p>
          <a:p>
            <a:pPr marL="914400" lvl="1" indent="-457200">
              <a:buFont typeface="Arial"/>
              <a:buChar char="•"/>
            </a:pPr>
            <a:r>
              <a:rPr lang="en-US" sz="2400" dirty="0" smtClean="0">
                <a:solidFill>
                  <a:srgbClr val="0000FF"/>
                </a:solidFill>
                <a:cs typeface="Arial" panose="020B0604020202020204" pitchFamily="34" charset="0"/>
              </a:rPr>
              <a:t>Identifies flow patterns conducive to the development  of extreme weather events</a:t>
            </a:r>
          </a:p>
          <a:p>
            <a:pPr marL="914400" lvl="1" indent="-457200">
              <a:buFont typeface="Arial"/>
              <a:buChar char="•"/>
            </a:pPr>
            <a:endParaRPr lang="en-US" sz="2400" dirty="0" smtClean="0">
              <a:solidFill>
                <a:srgbClr val="0000FF"/>
              </a:solidFill>
              <a:cs typeface="Arial" panose="020B0604020202020204" pitchFamily="34" charset="0"/>
            </a:endParaRPr>
          </a:p>
          <a:p>
            <a:pPr marL="914400" lvl="1" indent="-457200">
              <a:buFont typeface="Arial"/>
              <a:buChar char="•"/>
            </a:pPr>
            <a:endParaRPr lang="en-US" sz="2400" dirty="0">
              <a:solidFill>
                <a:srgbClr val="0000FF"/>
              </a:solidFill>
              <a:cs typeface="Arial" panose="020B0604020202020204" pitchFamily="34" charset="0"/>
            </a:endParaRPr>
          </a:p>
          <a:p>
            <a:pPr marL="457200" indent="-457200">
              <a:buFont typeface="+mj-lt"/>
              <a:buAutoNum type="arabicPeriod"/>
            </a:pPr>
            <a:r>
              <a:rPr lang="en-US" sz="2400" dirty="0">
                <a:solidFill>
                  <a:srgbClr val="000000"/>
                </a:solidFill>
                <a:cs typeface="Arial" panose="020B0604020202020204" pitchFamily="34" charset="0"/>
              </a:rPr>
              <a:t>Characterizes the forecasted evolution of the upper-tropospheric flow pattern over the </a:t>
            </a:r>
            <a:r>
              <a:rPr lang="en-US" sz="2400" dirty="0" smtClean="0">
                <a:solidFill>
                  <a:srgbClr val="000000"/>
                </a:solidFill>
                <a:cs typeface="Arial" panose="020B0604020202020204" pitchFamily="34" charset="0"/>
              </a:rPr>
              <a:t>North </a:t>
            </a:r>
            <a:r>
              <a:rPr lang="en-US" sz="2400" dirty="0">
                <a:solidFill>
                  <a:srgbClr val="000000"/>
                </a:solidFill>
                <a:cs typeface="Arial" panose="020B0604020202020204" pitchFamily="34" charset="0"/>
              </a:rPr>
              <a:t>Pacific.</a:t>
            </a:r>
          </a:p>
          <a:p>
            <a:endParaRPr lang="en-US" sz="2400" dirty="0" smtClean="0">
              <a:solidFill>
                <a:srgbClr val="000000"/>
              </a:solidFill>
              <a:cs typeface="Arial" panose="020B0604020202020204" pitchFamily="34" charset="0"/>
            </a:endParaRPr>
          </a:p>
          <a:p>
            <a:pPr marL="914400" lvl="1" indent="-457200">
              <a:buFont typeface="Arial"/>
              <a:buChar char="•"/>
            </a:pPr>
            <a:endParaRPr lang="en-US" sz="2400" dirty="0">
              <a:solidFill>
                <a:srgbClr val="0000FF"/>
              </a:solidFill>
              <a:cs typeface="Arial" panose="020B0604020202020204" pitchFamily="34" charset="0"/>
            </a:endParaRPr>
          </a:p>
          <a:p>
            <a:pPr marL="457200" indent="-457200">
              <a:buFont typeface="+mj-lt"/>
              <a:buAutoNum type="arabicPeriod"/>
            </a:pPr>
            <a:endParaRPr lang="en-US" sz="2400" dirty="0" smtClean="0">
              <a:cs typeface="Arial" panose="020B0604020202020204" pitchFamily="34" charset="0"/>
            </a:endParaRPr>
          </a:p>
          <a:p>
            <a:endParaRPr lang="en-US" sz="1400" dirty="0">
              <a:cs typeface="Arial" panose="020B0604020202020204" pitchFamily="34" charset="0"/>
            </a:endParaRPr>
          </a:p>
          <a:p>
            <a:endParaRPr lang="en-US" sz="2400" dirty="0">
              <a:solidFill>
                <a:srgbClr val="0000FF"/>
              </a:solidFill>
              <a:cs typeface="Arial" panose="020B0604020202020204" pitchFamily="34" charset="0"/>
            </a:endParaRPr>
          </a:p>
          <a:p>
            <a:pPr marL="457200" indent="-457200">
              <a:buFont typeface="+mj-lt"/>
              <a:buAutoNum type="arabicPeriod"/>
            </a:pPr>
            <a:endParaRPr lang="en-US" sz="2400" dirty="0">
              <a:cs typeface="Arial" panose="020B0604020202020204" pitchFamily="34" charset="0"/>
            </a:endParaRPr>
          </a:p>
          <a:p>
            <a:pPr marL="457200" indent="-457200">
              <a:buFont typeface="+mj-lt"/>
              <a:buAutoNum type="arabicPeriod" startAt="5"/>
            </a:pPr>
            <a:endParaRPr lang="en-US" sz="2400" dirty="0">
              <a:latin typeface="Arial" panose="020B0604020202020204" pitchFamily="34" charset="0"/>
              <a:cs typeface="Arial" panose="020B0604020202020204" pitchFamily="34" charset="0"/>
            </a:endParaRPr>
          </a:p>
          <a:p>
            <a:endParaRPr lang="en-US" sz="2400" dirty="0">
              <a:cs typeface="Arial" panose="020B0604020202020204" pitchFamily="34" charset="0"/>
            </a:endParaRPr>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1913999867"/>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3" name="Picture 2"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3" name="TextBox 12"/>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8 November 2014</a:t>
            </a:r>
            <a:endParaRPr lang="en-US" sz="2000" b="1" dirty="0"/>
          </a:p>
        </p:txBody>
      </p:sp>
      <p:sp>
        <p:nvSpPr>
          <p:cNvPr id="10" name="TextBox 9"/>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4" name="Rectangle 3"/>
          <p:cNvSpPr/>
          <p:nvPr/>
        </p:nvSpPr>
        <p:spPr>
          <a:xfrm>
            <a:off x="0" y="4119610"/>
            <a:ext cx="3473306" cy="27383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sp>
        <p:nvSpPr>
          <p:cNvPr id="11" name="TextBox 10"/>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297266763"/>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3" name="Picture 2"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3" name="TextBox 12"/>
          <p:cNvSpPr txBox="1"/>
          <p:nvPr/>
        </p:nvSpPr>
        <p:spPr>
          <a:xfrm>
            <a:off x="213894"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solidFill>
                  <a:srgbClr val="000000"/>
                </a:solidFill>
              </a:rPr>
              <a:t>0000 UTC 10 November 2014</a:t>
            </a:r>
            <a:endParaRPr lang="en-US" sz="2000" b="1" dirty="0">
              <a:solidFill>
                <a:srgbClr val="000000"/>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sp>
        <p:nvSpPr>
          <p:cNvPr id="9" name="TextBox 8"/>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0" name="TextBox 9"/>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2584380633"/>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10" y="929105"/>
            <a:ext cx="8815053" cy="4424948"/>
          </a:xfrm>
          <a:prstGeom prst="rect">
            <a:avLst/>
          </a:prstGeom>
        </p:spPr>
      </p:pic>
      <p:pic>
        <p:nvPicPr>
          <p:cNvPr id="3" name="Picture 2"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3" name="TextBox 12"/>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12 November 2014</a:t>
            </a:r>
            <a:endParaRPr lang="en-US" sz="2000" b="1"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50" y="4119610"/>
            <a:ext cx="3366355" cy="2622626"/>
          </a:xfrm>
          <a:prstGeom prst="rect">
            <a:avLst/>
          </a:prstGeom>
        </p:spPr>
      </p:pic>
      <p:sp>
        <p:nvSpPr>
          <p:cNvPr id="9" name="TextBox 8"/>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0" name="TextBox 9"/>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880198737"/>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10" y="934912"/>
            <a:ext cx="8815053" cy="4413334"/>
          </a:xfrm>
          <a:prstGeom prst="rect">
            <a:avLst/>
          </a:prstGeom>
        </p:spPr>
      </p:pic>
      <p:pic>
        <p:nvPicPr>
          <p:cNvPr id="3" name="Picture 2"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3" name="TextBox 12"/>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14 November 2014</a:t>
            </a:r>
            <a:endParaRPr lang="en-US" sz="2000" b="1"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50" y="4119610"/>
            <a:ext cx="3366355" cy="2622626"/>
          </a:xfrm>
          <a:prstGeom prst="rect">
            <a:avLst/>
          </a:prstGeom>
        </p:spPr>
      </p:pic>
      <p:sp>
        <p:nvSpPr>
          <p:cNvPr id="9" name="TextBox 8"/>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0" name="TextBox 9"/>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3237018948"/>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778" y="934912"/>
            <a:ext cx="8791917" cy="4413333"/>
          </a:xfrm>
          <a:prstGeom prst="rect">
            <a:avLst/>
          </a:prstGeom>
        </p:spPr>
      </p:pic>
      <p:pic>
        <p:nvPicPr>
          <p:cNvPr id="3" name="Picture 2"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3" name="TextBox 12"/>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16 November 2014</a:t>
            </a:r>
            <a:endParaRPr lang="en-US" sz="2000" b="1"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50" y="4119610"/>
            <a:ext cx="3366354" cy="2622625"/>
          </a:xfrm>
          <a:prstGeom prst="rect">
            <a:avLst/>
          </a:prstGeom>
        </p:spPr>
      </p:pic>
      <p:sp>
        <p:nvSpPr>
          <p:cNvPr id="10" name="TextBox 9"/>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9" name="TextBox 8"/>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4042451498"/>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779" y="934912"/>
            <a:ext cx="8791915" cy="4413333"/>
          </a:xfrm>
          <a:prstGeom prst="rect">
            <a:avLst/>
          </a:prstGeom>
        </p:spPr>
      </p:pic>
      <p:pic>
        <p:nvPicPr>
          <p:cNvPr id="3" name="Picture 2"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3" name="TextBox 12"/>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18 November 2014</a:t>
            </a:r>
            <a:endParaRPr lang="en-US" sz="2000" b="1"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50" y="4119610"/>
            <a:ext cx="3366354" cy="2622625"/>
          </a:xfrm>
          <a:prstGeom prst="rect">
            <a:avLst/>
          </a:prstGeom>
        </p:spPr>
      </p:pic>
      <p:sp>
        <p:nvSpPr>
          <p:cNvPr id="10" name="TextBox 9"/>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9" name="TextBox 8"/>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827863584"/>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35289" y="2014324"/>
            <a:ext cx="3649185" cy="459664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048660" y="2014323"/>
            <a:ext cx="3649187" cy="4596644"/>
          </a:xfrm>
          <a:prstGeom prst="rect">
            <a:avLst/>
          </a:prstGeom>
        </p:spPr>
      </p:pic>
      <p:sp>
        <p:nvSpPr>
          <p:cNvPr id="9" name="TextBox 8"/>
          <p:cNvSpPr txBox="1"/>
          <p:nvPr/>
        </p:nvSpPr>
        <p:spPr>
          <a:xfrm>
            <a:off x="280737" y="1170665"/>
            <a:ext cx="7486315" cy="523220"/>
          </a:xfrm>
          <a:prstGeom prst="rect">
            <a:avLst/>
          </a:prstGeom>
          <a:noFill/>
        </p:spPr>
        <p:txBody>
          <a:bodyPr wrap="square" rtlCol="0">
            <a:spAutoFit/>
          </a:bodyPr>
          <a:lstStyle/>
          <a:p>
            <a:r>
              <a:rPr lang="en-US" sz="2800" b="1" dirty="0" smtClean="0"/>
              <a:t>16–19 November 2014 Composite Anomalies</a:t>
            </a:r>
            <a:endParaRPr lang="en-US" sz="2800" b="1" dirty="0"/>
          </a:p>
        </p:txBody>
      </p:sp>
      <p:sp>
        <p:nvSpPr>
          <p:cNvPr id="10" name="TextBox 9"/>
          <p:cNvSpPr txBox="1"/>
          <p:nvPr/>
        </p:nvSpPr>
        <p:spPr>
          <a:xfrm>
            <a:off x="695158" y="2054300"/>
            <a:ext cx="3810000" cy="461665"/>
          </a:xfrm>
          <a:prstGeom prst="rect">
            <a:avLst/>
          </a:prstGeom>
          <a:noFill/>
        </p:spPr>
        <p:txBody>
          <a:bodyPr wrap="square" rtlCol="0">
            <a:spAutoFit/>
          </a:bodyPr>
          <a:lstStyle/>
          <a:p>
            <a:pPr algn="ctr"/>
            <a:r>
              <a:rPr lang="en-US" sz="2400" dirty="0" smtClean="0"/>
              <a:t>500-hPa Geo. Height (m)</a:t>
            </a:r>
            <a:endParaRPr lang="en-US" sz="2400" dirty="0"/>
          </a:p>
        </p:txBody>
      </p:sp>
      <p:sp>
        <p:nvSpPr>
          <p:cNvPr id="15" name="TextBox 14"/>
          <p:cNvSpPr txBox="1"/>
          <p:nvPr/>
        </p:nvSpPr>
        <p:spPr>
          <a:xfrm>
            <a:off x="5148015" y="2054300"/>
            <a:ext cx="3716421" cy="461665"/>
          </a:xfrm>
          <a:prstGeom prst="rect">
            <a:avLst/>
          </a:prstGeom>
          <a:noFill/>
        </p:spPr>
        <p:txBody>
          <a:bodyPr wrap="square" rtlCol="0">
            <a:spAutoFit/>
          </a:bodyPr>
          <a:lstStyle/>
          <a:p>
            <a:pPr algn="ctr"/>
            <a:r>
              <a:rPr lang="en-US" sz="2400" dirty="0" smtClean="0"/>
              <a:t>Surface Temperature (°C)</a:t>
            </a:r>
            <a:endParaRPr lang="en-US" sz="2400" dirty="0"/>
          </a:p>
        </p:txBody>
      </p:sp>
      <p:sp>
        <p:nvSpPr>
          <p:cNvPr id="12" name="TextBox 11"/>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369934267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453" y="1274007"/>
            <a:ext cx="8671182" cy="5243174"/>
          </a:xfrm>
          <a:prstGeom prst="rect">
            <a:avLst/>
          </a:prstGeom>
        </p:spPr>
      </p:pic>
      <p:cxnSp>
        <p:nvCxnSpPr>
          <p:cNvPr id="3" name="Straight Connector 2"/>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6" name="Rectangle 5"/>
          <p:cNvSpPr/>
          <p:nvPr/>
        </p:nvSpPr>
        <p:spPr>
          <a:xfrm>
            <a:off x="3659649" y="2225692"/>
            <a:ext cx="3782547" cy="2498657"/>
          </a:xfrm>
          <a:prstGeom prst="rect">
            <a:avLst/>
          </a:prstGeom>
          <a:noFill/>
          <a:ln w="57150" cmpd="sng">
            <a:solidFill>
              <a:srgbClr val="0000FF"/>
            </a:solidFill>
          </a:ln>
          <a:effectLst>
            <a:glow rad="101600">
              <a:schemeClr val="bg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242642" y="2225692"/>
            <a:ext cx="2405543" cy="2498657"/>
          </a:xfrm>
          <a:prstGeom prst="rect">
            <a:avLst/>
          </a:prstGeom>
          <a:noFill/>
          <a:ln w="57150" cmpd="sng">
            <a:solidFill>
              <a:srgbClr val="0000FF"/>
            </a:solidFill>
          </a:ln>
          <a:effectLst>
            <a:glow rad="101600">
              <a:schemeClr val="bg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905500" y="4324239"/>
            <a:ext cx="1536696" cy="400110"/>
          </a:xfrm>
          <a:prstGeom prst="rect">
            <a:avLst/>
          </a:prstGeom>
          <a:solidFill>
            <a:srgbClr val="FFFFFF"/>
          </a:solidFill>
          <a:ln w="38100" cmpd="sng">
            <a:solidFill>
              <a:schemeClr val="tx1"/>
            </a:solidFill>
          </a:ln>
        </p:spPr>
        <p:txBody>
          <a:bodyPr wrap="square" rtlCol="0">
            <a:spAutoFit/>
          </a:bodyPr>
          <a:lstStyle/>
          <a:p>
            <a:pPr algn="r"/>
            <a:r>
              <a:rPr lang="en-US" sz="2000" b="1" dirty="0" smtClean="0"/>
              <a:t>Eastern U.S.</a:t>
            </a:r>
            <a:endParaRPr lang="en-US" sz="2000" b="1" dirty="0"/>
          </a:p>
        </p:txBody>
      </p:sp>
      <p:sp>
        <p:nvSpPr>
          <p:cNvPr id="9" name="TextBox 8"/>
          <p:cNvSpPr txBox="1"/>
          <p:nvPr/>
        </p:nvSpPr>
        <p:spPr>
          <a:xfrm>
            <a:off x="1242642" y="4324239"/>
            <a:ext cx="1665658" cy="400110"/>
          </a:xfrm>
          <a:prstGeom prst="rect">
            <a:avLst/>
          </a:prstGeom>
          <a:solidFill>
            <a:srgbClr val="FFFFFF"/>
          </a:solidFill>
          <a:ln w="38100" cmpd="sng">
            <a:solidFill>
              <a:schemeClr val="tx1"/>
            </a:solidFill>
          </a:ln>
        </p:spPr>
        <p:txBody>
          <a:bodyPr wrap="square" rtlCol="0">
            <a:spAutoFit/>
          </a:bodyPr>
          <a:lstStyle/>
          <a:p>
            <a:r>
              <a:rPr lang="en-US" sz="2000" b="1" dirty="0" smtClean="0"/>
              <a:t>Western U.S.</a:t>
            </a:r>
            <a:endParaRPr lang="en-US" sz="2000" b="1" dirty="0"/>
          </a:p>
        </p:txBody>
      </p:sp>
    </p:spTree>
    <p:extLst>
      <p:ext uri="{BB962C8B-B14F-4D97-AF65-F5344CB8AC3E}">
        <p14:creationId xmlns:p14="http://schemas.microsoft.com/office/powerpoint/2010/main" val="363309989"/>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1"/>
          </a:xfrm>
          <a:prstGeom prst="rect">
            <a:avLst/>
          </a:prstGeom>
        </p:spPr>
      </p:pic>
      <p:sp>
        <p:nvSpPr>
          <p:cNvPr id="5" name="TextBox 4"/>
          <p:cNvSpPr txBox="1"/>
          <p:nvPr/>
        </p:nvSpPr>
        <p:spPr>
          <a:xfrm>
            <a:off x="334918" y="195395"/>
            <a:ext cx="5048981" cy="584776"/>
          </a:xfrm>
          <a:prstGeom prst="rect">
            <a:avLst/>
          </a:prstGeom>
          <a:noFill/>
        </p:spPr>
        <p:txBody>
          <a:bodyPr wrap="square" rtlCol="0">
            <a:spAutoFit/>
          </a:bodyPr>
          <a:lstStyle/>
          <a:p>
            <a:r>
              <a:rPr lang="en-US" sz="3200" b="1" dirty="0" smtClean="0">
                <a:solidFill>
                  <a:srgbClr val="FF0000"/>
                </a:solidFill>
              </a:rPr>
              <a:t>E. Rockies – S. Plains Cluster</a:t>
            </a:r>
            <a:endParaRPr lang="en-US" sz="3200" b="1" dirty="0">
              <a:solidFill>
                <a:srgbClr val="FF0000"/>
              </a:solidFill>
            </a:endParaRPr>
          </a:p>
        </p:txBody>
      </p:sp>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14</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3" name="TextBox 2"/>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the event</a:t>
            </a:r>
            <a:endParaRPr lang="en-US" sz="2000" b="1" dirty="0"/>
          </a:p>
        </p:txBody>
      </p:sp>
      <p:cxnSp>
        <p:nvCxnSpPr>
          <p:cNvPr id="8" name="Straight Connector 7"/>
          <p:cNvCxnSpPr/>
          <p:nvPr/>
        </p:nvCxnSpPr>
        <p:spPr>
          <a:xfrm>
            <a:off x="596769" y="1367762"/>
            <a:ext cx="6283036" cy="493857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96769" y="1256318"/>
            <a:ext cx="6429124" cy="505001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48)</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4"/>
          </a:xfrm>
          <a:prstGeom prst="rect">
            <a:avLst/>
          </a:prstGeom>
        </p:spPr>
      </p:pic>
      <p:cxnSp>
        <p:nvCxnSpPr>
          <p:cNvPr id="23" name="Straight Arrow Connector 22"/>
          <p:cNvCxnSpPr/>
          <p:nvPr/>
        </p:nvCxnSpPr>
        <p:spPr>
          <a:xfrm flipV="1">
            <a:off x="3112792" y="4408345"/>
            <a:ext cx="1029368" cy="895684"/>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687829" y="5277294"/>
            <a:ext cx="2026802" cy="369332"/>
          </a:xfrm>
          <a:prstGeom prst="rect">
            <a:avLst/>
          </a:prstGeom>
          <a:noFill/>
        </p:spPr>
        <p:txBody>
          <a:bodyPr wrap="square" rtlCol="0">
            <a:spAutoFit/>
          </a:bodyPr>
          <a:lstStyle/>
          <a:p>
            <a:r>
              <a:rPr lang="en-US" b="1" dirty="0" smtClean="0"/>
              <a:t>16–19 Nov. 2014</a:t>
            </a:r>
            <a:endParaRPr lang="en-US" b="1" dirty="0"/>
          </a:p>
        </p:txBody>
      </p:sp>
      <p:sp>
        <p:nvSpPr>
          <p:cNvPr id="28" name="Oval 27"/>
          <p:cNvSpPr/>
          <p:nvPr/>
        </p:nvSpPr>
        <p:spPr>
          <a:xfrm rot="15716148">
            <a:off x="6493774" y="1169664"/>
            <a:ext cx="931746" cy="603904"/>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30" name="TextBox 29"/>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31" name="TextBox 30"/>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Cold Event Centroids</a:t>
            </a:r>
            <a:endParaRPr lang="en-US" dirty="0"/>
          </a:p>
        </p:txBody>
      </p:sp>
    </p:spTree>
    <p:extLst>
      <p:ext uri="{BB962C8B-B14F-4D97-AF65-F5344CB8AC3E}">
        <p14:creationId xmlns:p14="http://schemas.microsoft.com/office/powerpoint/2010/main" val="561241441"/>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4" y="3003264"/>
            <a:ext cx="7429096" cy="3735366"/>
          </a:xfrm>
          <a:prstGeom prst="rect">
            <a:avLst/>
          </a:prstGeom>
        </p:spPr>
      </p:pic>
      <p:sp>
        <p:nvSpPr>
          <p:cNvPr id="23" name="Rectangle 22"/>
          <p:cNvSpPr/>
          <p:nvPr/>
        </p:nvSpPr>
        <p:spPr>
          <a:xfrm>
            <a:off x="5685826" y="1139193"/>
            <a:ext cx="3369274" cy="269366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5-Point Star 10"/>
          <p:cNvSpPr/>
          <p:nvPr/>
        </p:nvSpPr>
        <p:spPr>
          <a:xfrm>
            <a:off x="3447536" y="1224917"/>
            <a:ext cx="343647" cy="324556"/>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12" name="5-Point Star 11"/>
          <p:cNvSpPr/>
          <p:nvPr/>
        </p:nvSpPr>
        <p:spPr>
          <a:xfrm>
            <a:off x="3447536" y="1842983"/>
            <a:ext cx="343647" cy="324556"/>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822891" y="1196695"/>
            <a:ext cx="1896533" cy="646331"/>
          </a:xfrm>
          <a:prstGeom prst="rect">
            <a:avLst/>
          </a:prstGeom>
          <a:noFill/>
        </p:spPr>
        <p:txBody>
          <a:bodyPr wrap="square" rtlCol="0">
            <a:spAutoFit/>
          </a:bodyPr>
          <a:lstStyle/>
          <a:p>
            <a:r>
              <a:rPr lang="en-US" dirty="0" smtClean="0"/>
              <a:t>0000 UTC 24 May</a:t>
            </a:r>
          </a:p>
          <a:p>
            <a:r>
              <a:rPr lang="en-US" dirty="0" smtClean="0"/>
              <a:t>(0-h forecast)</a:t>
            </a:r>
            <a:endParaRPr lang="en-US" dirty="0"/>
          </a:p>
        </p:txBody>
      </p:sp>
      <p:sp>
        <p:nvSpPr>
          <p:cNvPr id="14" name="TextBox 13"/>
          <p:cNvSpPr txBox="1"/>
          <p:nvPr/>
        </p:nvSpPr>
        <p:spPr>
          <a:xfrm>
            <a:off x="3822891" y="1842983"/>
            <a:ext cx="1896533" cy="646331"/>
          </a:xfrm>
          <a:prstGeom prst="rect">
            <a:avLst/>
          </a:prstGeom>
          <a:noFill/>
        </p:spPr>
        <p:txBody>
          <a:bodyPr wrap="square" rtlCol="0">
            <a:spAutoFit/>
          </a:bodyPr>
          <a:lstStyle/>
          <a:p>
            <a:r>
              <a:rPr lang="en-US" dirty="0" smtClean="0"/>
              <a:t>0000 UTC 2 Jun (verification)</a:t>
            </a:r>
            <a:endParaRPr lang="en-US" dirty="0"/>
          </a:p>
        </p:txBody>
      </p:sp>
      <p:sp>
        <p:nvSpPr>
          <p:cNvPr id="2" name="TextBox 1"/>
          <p:cNvSpPr txBox="1"/>
          <p:nvPr/>
        </p:nvSpPr>
        <p:spPr>
          <a:xfrm>
            <a:off x="3655622" y="2512615"/>
            <a:ext cx="2116666" cy="369332"/>
          </a:xfrm>
          <a:prstGeom prst="rect">
            <a:avLst/>
          </a:prstGeom>
          <a:noFill/>
        </p:spPr>
        <p:txBody>
          <a:bodyPr wrap="square" rtlCol="0">
            <a:spAutoFit/>
          </a:bodyPr>
          <a:lstStyle/>
          <a:p>
            <a:pPr algn="ctr"/>
            <a:r>
              <a:rPr lang="en-US" b="1" dirty="0" smtClean="0"/>
              <a:t>Ensemble mean</a:t>
            </a:r>
            <a:endParaRPr lang="en-US" b="1"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5827" y="1076939"/>
            <a:ext cx="3369272" cy="2755914"/>
          </a:xfrm>
          <a:prstGeom prst="rect">
            <a:avLst/>
          </a:prstGeom>
          <a:ln>
            <a:solidFill>
              <a:srgbClr val="000000"/>
            </a:solidFill>
          </a:ln>
        </p:spPr>
      </p:pic>
      <p:sp>
        <p:nvSpPr>
          <p:cNvPr id="16" name="5-Point Star 15"/>
          <p:cNvSpPr/>
          <p:nvPr/>
        </p:nvSpPr>
        <p:spPr>
          <a:xfrm>
            <a:off x="6692805" y="2784229"/>
            <a:ext cx="233002" cy="227299"/>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lumMod val="75000"/>
                </a:schemeClr>
              </a:solidFill>
            </a:endParaRPr>
          </a:p>
        </p:txBody>
      </p:sp>
      <p:sp>
        <p:nvSpPr>
          <p:cNvPr id="22" name="5-Point Star 21"/>
          <p:cNvSpPr/>
          <p:nvPr/>
        </p:nvSpPr>
        <p:spPr>
          <a:xfrm>
            <a:off x="7150270" y="1724768"/>
            <a:ext cx="233002" cy="227299"/>
          </a:xfrm>
          <a:prstGeom prst="star5">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sp>
        <p:nvSpPr>
          <p:cNvPr id="24" name="TextBox 23"/>
          <p:cNvSpPr txBox="1"/>
          <p:nvPr/>
        </p:nvSpPr>
        <p:spPr>
          <a:xfrm>
            <a:off x="203605" y="1139193"/>
            <a:ext cx="3123796" cy="1754327"/>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b="1" dirty="0" smtClean="0"/>
              <a:t>250-hPa zonal wind at 0000 UTC 2 Jun minus 250-hPa zonal wind at 0000 UTC 24 May (shading) in the GFS analyses shows the transition to a </a:t>
            </a:r>
            <a:r>
              <a:rPr lang="en-US" b="1" dirty="0" err="1" smtClean="0"/>
              <a:t>poleward</a:t>
            </a:r>
            <a:r>
              <a:rPr lang="en-US" b="1" dirty="0"/>
              <a:t>-</a:t>
            </a:r>
            <a:r>
              <a:rPr lang="en-US" b="1" dirty="0" smtClean="0"/>
              <a:t>shifted jet regime</a:t>
            </a:r>
            <a:endParaRPr lang="en-US" b="1" dirty="0"/>
          </a:p>
        </p:txBody>
      </p:sp>
      <p:sp>
        <p:nvSpPr>
          <p:cNvPr id="25" name="Rectangle 24"/>
          <p:cNvSpPr/>
          <p:nvPr/>
        </p:nvSpPr>
        <p:spPr>
          <a:xfrm>
            <a:off x="3422612" y="2697869"/>
            <a:ext cx="415218" cy="4571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535500" y="2632253"/>
            <a:ext cx="188426" cy="170555"/>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658100" y="4417536"/>
            <a:ext cx="1447800" cy="1477328"/>
          </a:xfrm>
          <a:prstGeom prst="rect">
            <a:avLst/>
          </a:prstGeom>
          <a:noFill/>
        </p:spPr>
        <p:txBody>
          <a:bodyPr wrap="square" rtlCol="0">
            <a:spAutoFit/>
          </a:bodyPr>
          <a:lstStyle/>
          <a:p>
            <a:pPr algn="ctr"/>
            <a:r>
              <a:rPr lang="en-US" b="1" dirty="0" smtClean="0"/>
              <a:t>Sept.–May mean 250-hPa zonal wind: black contours</a:t>
            </a:r>
            <a:endParaRPr lang="en-US" b="1" dirty="0"/>
          </a:p>
        </p:txBody>
      </p:sp>
      <p:sp>
        <p:nvSpPr>
          <p:cNvPr id="30" name="Rectangle 29"/>
          <p:cNvSpPr/>
          <p:nvPr/>
        </p:nvSpPr>
        <p:spPr>
          <a:xfrm>
            <a:off x="216305" y="3033753"/>
            <a:ext cx="5378045" cy="353972"/>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descr="nggps_windlegend.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807" y="3082588"/>
            <a:ext cx="5228393" cy="328642"/>
          </a:xfrm>
          <a:prstGeom prst="rect">
            <a:avLst/>
          </a:prstGeom>
        </p:spPr>
      </p:pic>
      <p:cxnSp>
        <p:nvCxnSpPr>
          <p:cNvPr id="21" name="Straight Connector 20"/>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2290499476"/>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OF_gefsForeca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80" y="263376"/>
            <a:ext cx="3706681" cy="2780010"/>
          </a:xfrm>
          <a:prstGeom prst="rect">
            <a:avLst/>
          </a:prstGeom>
        </p:spPr>
      </p:pic>
      <p:sp>
        <p:nvSpPr>
          <p:cNvPr id="6" name="TextBox 5"/>
          <p:cNvSpPr txBox="1"/>
          <p:nvPr/>
        </p:nvSpPr>
        <p:spPr>
          <a:xfrm>
            <a:off x="276271" y="201820"/>
            <a:ext cx="3516489" cy="246221"/>
          </a:xfrm>
          <a:prstGeom prst="rect">
            <a:avLst/>
          </a:prstGeom>
          <a:solidFill>
            <a:srgbClr val="FFFFFF"/>
          </a:solidFill>
        </p:spPr>
        <p:txBody>
          <a:bodyPr wrap="square" rtlCol="0">
            <a:spAutoFit/>
          </a:bodyPr>
          <a:lstStyle/>
          <a:p>
            <a:r>
              <a:rPr lang="en-US" sz="1000" dirty="0" smtClean="0"/>
              <a:t>GEFS Ensemble Trajectories Initialized 0000 UTC 24 May 2016 </a:t>
            </a:r>
            <a:endParaRPr lang="en-US" sz="1000" dirty="0"/>
          </a:p>
        </p:txBody>
      </p:sp>
      <p:sp>
        <p:nvSpPr>
          <p:cNvPr id="12" name="5-Point Star 11"/>
          <p:cNvSpPr/>
          <p:nvPr/>
        </p:nvSpPr>
        <p:spPr>
          <a:xfrm>
            <a:off x="276271" y="3043386"/>
            <a:ext cx="343647" cy="324556"/>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61783" y="3001515"/>
            <a:ext cx="2927156" cy="369332"/>
          </a:xfrm>
          <a:prstGeom prst="rect">
            <a:avLst/>
          </a:prstGeom>
          <a:noFill/>
        </p:spPr>
        <p:txBody>
          <a:bodyPr wrap="square" rtlCol="0">
            <a:spAutoFit/>
          </a:bodyPr>
          <a:lstStyle/>
          <a:p>
            <a:r>
              <a:rPr lang="en-US" dirty="0" smtClean="0"/>
              <a:t>0000 UTC 2 Jun (verification)</a:t>
            </a:r>
            <a:endParaRPr lang="en-US" dirty="0"/>
          </a:p>
        </p:txBody>
      </p:sp>
      <p:sp>
        <p:nvSpPr>
          <p:cNvPr id="15" name="5-Point Star 14"/>
          <p:cNvSpPr/>
          <p:nvPr/>
        </p:nvSpPr>
        <p:spPr>
          <a:xfrm>
            <a:off x="1862394" y="837729"/>
            <a:ext cx="208451" cy="196871"/>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June2eof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502" y="347118"/>
            <a:ext cx="5157097" cy="2981041"/>
          </a:xfrm>
          <a:prstGeom prst="rect">
            <a:avLst/>
          </a:prstGeom>
        </p:spPr>
      </p:pic>
      <p:pic>
        <p:nvPicPr>
          <p:cNvPr id="5" name="Picture 4" descr="June2eof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2514" y="3601072"/>
            <a:ext cx="5149085" cy="2963838"/>
          </a:xfrm>
          <a:prstGeom prst="rect">
            <a:avLst/>
          </a:prstGeom>
        </p:spPr>
      </p:pic>
      <p:sp>
        <p:nvSpPr>
          <p:cNvPr id="17" name="TextBox 16"/>
          <p:cNvSpPr txBox="1"/>
          <p:nvPr/>
        </p:nvSpPr>
        <p:spPr>
          <a:xfrm>
            <a:off x="3752514" y="347118"/>
            <a:ext cx="5149085" cy="338554"/>
          </a:xfrm>
          <a:prstGeom prst="rect">
            <a:avLst/>
          </a:prstGeom>
          <a:solidFill>
            <a:schemeClr val="bg1"/>
          </a:solidFill>
          <a:ln>
            <a:solidFill>
              <a:schemeClr val="tx1"/>
            </a:solidFill>
          </a:ln>
          <a:effectLst/>
        </p:spPr>
        <p:txBody>
          <a:bodyPr wrap="square" rtlCol="0">
            <a:spAutoFit/>
          </a:bodyPr>
          <a:lstStyle/>
          <a:p>
            <a:r>
              <a:rPr lang="en-US" sz="1600" dirty="0" smtClean="0"/>
              <a:t>250-hPa Zonal Wind Anomalies and EOF1: 0000 UTC 2 Jun</a:t>
            </a:r>
            <a:endParaRPr lang="en-US" sz="1600" dirty="0"/>
          </a:p>
        </p:txBody>
      </p:sp>
      <p:sp>
        <p:nvSpPr>
          <p:cNvPr id="18" name="TextBox 17"/>
          <p:cNvSpPr txBox="1"/>
          <p:nvPr/>
        </p:nvSpPr>
        <p:spPr>
          <a:xfrm>
            <a:off x="3752514" y="3601072"/>
            <a:ext cx="5149085" cy="338554"/>
          </a:xfrm>
          <a:prstGeom prst="rect">
            <a:avLst/>
          </a:prstGeom>
          <a:solidFill>
            <a:schemeClr val="bg1"/>
          </a:solidFill>
          <a:ln>
            <a:solidFill>
              <a:schemeClr val="tx1"/>
            </a:solidFill>
          </a:ln>
          <a:effectLst/>
        </p:spPr>
        <p:txBody>
          <a:bodyPr wrap="square" rtlCol="0">
            <a:spAutoFit/>
          </a:bodyPr>
          <a:lstStyle/>
          <a:p>
            <a:r>
              <a:rPr lang="en-US" sz="1600" dirty="0" smtClean="0"/>
              <a:t>250-hPa Zonal Wind Anomalies and EOF2: 0000 UTC 2 Jun</a:t>
            </a:r>
            <a:endParaRPr lang="en-US" sz="1600" dirty="0"/>
          </a:p>
        </p:txBody>
      </p:sp>
      <p:sp>
        <p:nvSpPr>
          <p:cNvPr id="10" name="TextBox 9"/>
          <p:cNvSpPr txBox="1"/>
          <p:nvPr/>
        </p:nvSpPr>
        <p:spPr>
          <a:xfrm>
            <a:off x="7772399" y="3051853"/>
            <a:ext cx="601134" cy="276999"/>
          </a:xfrm>
          <a:prstGeom prst="rect">
            <a:avLst/>
          </a:prstGeom>
          <a:solidFill>
            <a:schemeClr val="bg1"/>
          </a:solidFill>
        </p:spPr>
        <p:txBody>
          <a:bodyPr wrap="square" rtlCol="0">
            <a:spAutoFit/>
          </a:bodyPr>
          <a:lstStyle/>
          <a:p>
            <a:r>
              <a:rPr lang="en-US" sz="1200" dirty="0" smtClean="0"/>
              <a:t>m</a:t>
            </a:r>
            <a:r>
              <a:rPr lang="en-US" sz="1200" dirty="0"/>
              <a:t> </a:t>
            </a:r>
            <a:r>
              <a:rPr lang="en-US" sz="1200" dirty="0" smtClean="0"/>
              <a:t>s</a:t>
            </a:r>
            <a:r>
              <a:rPr lang="en-US" sz="1200" baseline="30000" dirty="0" smtClean="0"/>
              <a:t>–1</a:t>
            </a:r>
            <a:endParaRPr lang="en-US" sz="1200" dirty="0"/>
          </a:p>
        </p:txBody>
      </p:sp>
      <p:sp>
        <p:nvSpPr>
          <p:cNvPr id="19" name="TextBox 18"/>
          <p:cNvSpPr txBox="1"/>
          <p:nvPr/>
        </p:nvSpPr>
        <p:spPr>
          <a:xfrm>
            <a:off x="7755465" y="6287911"/>
            <a:ext cx="601134" cy="276999"/>
          </a:xfrm>
          <a:prstGeom prst="rect">
            <a:avLst/>
          </a:prstGeom>
          <a:solidFill>
            <a:schemeClr val="bg1"/>
          </a:solidFill>
        </p:spPr>
        <p:txBody>
          <a:bodyPr wrap="square" rtlCol="0">
            <a:spAutoFit/>
          </a:bodyPr>
          <a:lstStyle/>
          <a:p>
            <a:r>
              <a:rPr lang="en-US" sz="1200" dirty="0" smtClean="0"/>
              <a:t>m</a:t>
            </a:r>
            <a:r>
              <a:rPr lang="en-US" sz="1200" dirty="0"/>
              <a:t> </a:t>
            </a:r>
            <a:r>
              <a:rPr lang="en-US" sz="1200" dirty="0" smtClean="0"/>
              <a:t>s</a:t>
            </a:r>
            <a:r>
              <a:rPr lang="en-US" sz="1200" baseline="30000" dirty="0" smtClean="0"/>
              <a:t>–1</a:t>
            </a:r>
            <a:endParaRPr lang="en-US" sz="1200" dirty="0"/>
          </a:p>
        </p:txBody>
      </p:sp>
      <p:sp>
        <p:nvSpPr>
          <p:cNvPr id="20" name="TextBox 19"/>
          <p:cNvSpPr txBox="1"/>
          <p:nvPr/>
        </p:nvSpPr>
        <p:spPr>
          <a:xfrm>
            <a:off x="276271" y="3939626"/>
            <a:ext cx="3312668" cy="2246769"/>
          </a:xfrm>
          <a:prstGeom prst="rect">
            <a:avLst/>
          </a:prstGeom>
          <a:noFill/>
        </p:spPr>
        <p:txBody>
          <a:bodyPr wrap="square" rtlCol="0">
            <a:spAutoFit/>
          </a:bodyPr>
          <a:lstStyle/>
          <a:p>
            <a:pPr algn="ctr"/>
            <a:r>
              <a:rPr lang="en-US" sz="2800" dirty="0" smtClean="0"/>
              <a:t>250-hPa </a:t>
            </a:r>
            <a:r>
              <a:rPr lang="en-US" sz="2800" dirty="0"/>
              <a:t>z</a:t>
            </a:r>
            <a:r>
              <a:rPr lang="en-US" sz="2800" dirty="0" smtClean="0"/>
              <a:t>onal </a:t>
            </a:r>
            <a:r>
              <a:rPr lang="en-US" sz="2800" dirty="0"/>
              <a:t>w</a:t>
            </a:r>
            <a:r>
              <a:rPr lang="en-US" sz="2800" dirty="0" smtClean="0"/>
              <a:t>ind </a:t>
            </a:r>
            <a:r>
              <a:rPr lang="en-US" sz="2800" dirty="0"/>
              <a:t>a</a:t>
            </a:r>
            <a:r>
              <a:rPr lang="en-US" sz="2800" dirty="0" smtClean="0"/>
              <a:t>nomalies at 0000 UTC 2 Jun project strongly onto </a:t>
            </a:r>
          </a:p>
          <a:p>
            <a:pPr algn="ctr"/>
            <a:r>
              <a:rPr lang="en-US" sz="2800" dirty="0" smtClean="0"/>
              <a:t>EOF2 &gt; 0</a:t>
            </a:r>
            <a:endParaRPr lang="en-US" sz="2800" dirty="0"/>
          </a:p>
        </p:txBody>
      </p:sp>
    </p:spTree>
    <p:extLst>
      <p:ext uri="{BB962C8B-B14F-4D97-AF65-F5344CB8AC3E}">
        <p14:creationId xmlns:p14="http://schemas.microsoft.com/office/powerpoint/2010/main" val="254621373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8" name="TextBox 7"/>
          <p:cNvSpPr txBox="1"/>
          <p:nvPr/>
        </p:nvSpPr>
        <p:spPr>
          <a:xfrm>
            <a:off x="213895" y="1035503"/>
            <a:ext cx="8702842" cy="1446550"/>
          </a:xfrm>
          <a:prstGeom prst="rect">
            <a:avLst/>
          </a:prstGeom>
          <a:noFill/>
        </p:spPr>
        <p:txBody>
          <a:bodyPr wrap="square" rtlCol="0">
            <a:spAutoFit/>
          </a:bodyPr>
          <a:lstStyle/>
          <a:p>
            <a:r>
              <a:rPr lang="en-US" sz="3200" b="1" u="sng" dirty="0" smtClean="0">
                <a:solidFill>
                  <a:srgbClr val="FF0000"/>
                </a:solidFill>
              </a:rPr>
              <a:t>Extreme Warm Events</a:t>
            </a:r>
            <a:r>
              <a:rPr lang="en-US" sz="3200" b="1" dirty="0" smtClean="0">
                <a:solidFill>
                  <a:srgbClr val="FF0000"/>
                </a:solidFill>
              </a:rPr>
              <a:t>:</a:t>
            </a:r>
          </a:p>
          <a:p>
            <a:endParaRPr lang="en-US" sz="800" b="1" dirty="0" smtClean="0">
              <a:solidFill>
                <a:srgbClr val="FF0000"/>
              </a:solidFill>
            </a:endParaRPr>
          </a:p>
          <a:p>
            <a:pPr marL="457200" indent="-457200">
              <a:buFont typeface="Arial"/>
              <a:buChar char="•"/>
            </a:pPr>
            <a:r>
              <a:rPr lang="en-US" sz="2400" dirty="0" smtClean="0"/>
              <a:t>Cataloged times during which at least one grid point was characterized by a temperature </a:t>
            </a:r>
            <a:r>
              <a:rPr lang="en-US" sz="2400" dirty="0"/>
              <a:t>&gt;</a:t>
            </a:r>
            <a:r>
              <a:rPr lang="en-US" sz="2400" b="1" dirty="0" smtClean="0"/>
              <a:t> 99</a:t>
            </a:r>
            <a:r>
              <a:rPr lang="en-US" sz="2400" b="1" baseline="30000" dirty="0" smtClean="0"/>
              <a:t>th</a:t>
            </a:r>
            <a:r>
              <a:rPr lang="en-US" sz="2400" b="1" dirty="0" smtClean="0"/>
              <a:t> percentile</a:t>
            </a:r>
            <a:endParaRPr lang="en-US" sz="2400" dirty="0" smtClean="0"/>
          </a:p>
        </p:txBody>
      </p:sp>
      <p:sp>
        <p:nvSpPr>
          <p:cNvPr id="2" name="TextBox 1"/>
          <p:cNvSpPr txBox="1"/>
          <p:nvPr/>
        </p:nvSpPr>
        <p:spPr>
          <a:xfrm>
            <a:off x="213896" y="2803057"/>
            <a:ext cx="4186834" cy="1846659"/>
          </a:xfrm>
          <a:prstGeom prst="rect">
            <a:avLst/>
          </a:prstGeom>
          <a:noFill/>
        </p:spPr>
        <p:txBody>
          <a:bodyPr wrap="square" rtlCol="0">
            <a:spAutoFit/>
          </a:bodyPr>
          <a:lstStyle/>
          <a:p>
            <a:pPr marL="457200" indent="-457200">
              <a:buFont typeface="Arial"/>
              <a:buChar char="•"/>
            </a:pPr>
            <a:r>
              <a:rPr lang="en-US" sz="2400" dirty="0" smtClean="0"/>
              <a:t>Ranked times within each domain by the number of grid points</a:t>
            </a:r>
            <a:r>
              <a:rPr lang="en-US" sz="2400" b="1" dirty="0" smtClean="0"/>
              <a:t> </a:t>
            </a:r>
            <a:r>
              <a:rPr lang="en-US" sz="2400" dirty="0" smtClean="0"/>
              <a:t>&gt;</a:t>
            </a:r>
            <a:r>
              <a:rPr lang="en-US" sz="2400" b="1" dirty="0" smtClean="0"/>
              <a:t> 99</a:t>
            </a:r>
            <a:r>
              <a:rPr lang="en-US" sz="2400" b="1" baseline="30000" dirty="0" smtClean="0"/>
              <a:t>th</a:t>
            </a:r>
            <a:r>
              <a:rPr lang="en-US" sz="2400" b="1" dirty="0" smtClean="0"/>
              <a:t> percentile</a:t>
            </a:r>
            <a:endParaRPr lang="en-US" sz="2400" dirty="0" smtClean="0"/>
          </a:p>
          <a:p>
            <a:pPr marL="457200" indent="-457200">
              <a:buFont typeface="Arial"/>
              <a:buChar char="•"/>
            </a:pPr>
            <a:endParaRPr lang="en-US" sz="2400" dirty="0" smtClean="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6941" y="2180690"/>
            <a:ext cx="4809308" cy="3781865"/>
          </a:xfrm>
          <a:prstGeom prst="rect">
            <a:avLst/>
          </a:prstGeom>
        </p:spPr>
      </p:pic>
      <p:sp>
        <p:nvSpPr>
          <p:cNvPr id="10" name="TextBox 9"/>
          <p:cNvSpPr txBox="1"/>
          <p:nvPr/>
        </p:nvSpPr>
        <p:spPr>
          <a:xfrm>
            <a:off x="4716005" y="5962556"/>
            <a:ext cx="4160641" cy="584776"/>
          </a:xfrm>
          <a:prstGeom prst="rect">
            <a:avLst/>
          </a:prstGeom>
          <a:noFill/>
        </p:spPr>
        <p:txBody>
          <a:bodyPr wrap="square" rtlCol="0">
            <a:spAutoFit/>
          </a:bodyPr>
          <a:lstStyle/>
          <a:p>
            <a:pPr algn="ctr"/>
            <a:r>
              <a:rPr lang="en-US" sz="1600" b="1" dirty="0" smtClean="0">
                <a:solidFill>
                  <a:srgbClr val="0000FF"/>
                </a:solidFill>
              </a:rPr>
              <a:t>Frequency distribution of times exhibiting at least one grid point &gt; 99</a:t>
            </a:r>
            <a:r>
              <a:rPr lang="en-US" sz="1600" b="1" baseline="30000" dirty="0" smtClean="0">
                <a:solidFill>
                  <a:srgbClr val="0000FF"/>
                </a:solidFill>
              </a:rPr>
              <a:t>th</a:t>
            </a:r>
            <a:r>
              <a:rPr lang="en-US" sz="1600" b="1" dirty="0" smtClean="0">
                <a:solidFill>
                  <a:srgbClr val="0000FF"/>
                </a:solidFill>
              </a:rPr>
              <a:t> percentile</a:t>
            </a:r>
            <a:endParaRPr lang="en-US" sz="1600" b="1" dirty="0">
              <a:solidFill>
                <a:srgbClr val="0000FF"/>
              </a:solidFill>
            </a:endParaRPr>
          </a:p>
        </p:txBody>
      </p:sp>
    </p:spTree>
    <p:extLst>
      <p:ext uri="{BB962C8B-B14F-4D97-AF65-F5344CB8AC3E}">
        <p14:creationId xmlns:p14="http://schemas.microsoft.com/office/powerpoint/2010/main" val="197084438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8" name="TextBox 7"/>
          <p:cNvSpPr txBox="1"/>
          <p:nvPr/>
        </p:nvSpPr>
        <p:spPr>
          <a:xfrm>
            <a:off x="213895" y="1035503"/>
            <a:ext cx="8702842" cy="1446550"/>
          </a:xfrm>
          <a:prstGeom prst="rect">
            <a:avLst/>
          </a:prstGeom>
          <a:noFill/>
        </p:spPr>
        <p:txBody>
          <a:bodyPr wrap="square" rtlCol="0">
            <a:spAutoFit/>
          </a:bodyPr>
          <a:lstStyle/>
          <a:p>
            <a:r>
              <a:rPr lang="en-US" sz="3200" b="1" u="sng" dirty="0" smtClean="0">
                <a:solidFill>
                  <a:srgbClr val="FF0000"/>
                </a:solidFill>
              </a:rPr>
              <a:t>Extreme Warm Events</a:t>
            </a:r>
            <a:r>
              <a:rPr lang="en-US" sz="3200" b="1" dirty="0" smtClean="0">
                <a:solidFill>
                  <a:srgbClr val="FF0000"/>
                </a:solidFill>
              </a:rPr>
              <a:t>:</a:t>
            </a:r>
          </a:p>
          <a:p>
            <a:endParaRPr lang="en-US" sz="800" b="1" dirty="0" smtClean="0">
              <a:solidFill>
                <a:srgbClr val="FF0000"/>
              </a:solidFill>
            </a:endParaRPr>
          </a:p>
          <a:p>
            <a:pPr marL="457200" indent="-457200">
              <a:buFont typeface="Arial"/>
              <a:buChar char="•"/>
            </a:pPr>
            <a:r>
              <a:rPr lang="en-US" sz="2400" dirty="0" smtClean="0"/>
              <a:t>Cataloged times during which at least one grid point was characterized by a temperature </a:t>
            </a:r>
            <a:r>
              <a:rPr lang="en-US" sz="2400" dirty="0"/>
              <a:t>&gt;</a:t>
            </a:r>
            <a:r>
              <a:rPr lang="en-US" sz="2400" b="1" dirty="0" smtClean="0"/>
              <a:t> 99</a:t>
            </a:r>
            <a:r>
              <a:rPr lang="en-US" sz="2400" b="1" baseline="30000" dirty="0" smtClean="0"/>
              <a:t>th</a:t>
            </a:r>
            <a:r>
              <a:rPr lang="en-US" sz="2400" b="1" dirty="0" smtClean="0"/>
              <a:t> percentile</a:t>
            </a:r>
            <a:endParaRPr lang="en-US" sz="2400" dirty="0" smtClean="0"/>
          </a:p>
        </p:txBody>
      </p:sp>
      <p:sp>
        <p:nvSpPr>
          <p:cNvPr id="2" name="TextBox 1"/>
          <p:cNvSpPr txBox="1"/>
          <p:nvPr/>
        </p:nvSpPr>
        <p:spPr>
          <a:xfrm>
            <a:off x="213896" y="2803057"/>
            <a:ext cx="4186834" cy="4062651"/>
          </a:xfrm>
          <a:prstGeom prst="rect">
            <a:avLst/>
          </a:prstGeom>
          <a:noFill/>
        </p:spPr>
        <p:txBody>
          <a:bodyPr wrap="square" rtlCol="0">
            <a:spAutoFit/>
          </a:bodyPr>
          <a:lstStyle/>
          <a:p>
            <a:pPr marL="457200" indent="-457200">
              <a:buFont typeface="Arial"/>
              <a:buChar char="•"/>
            </a:pPr>
            <a:r>
              <a:rPr lang="en-US" sz="2400" dirty="0" smtClean="0"/>
              <a:t>Ranked times within each domain by the number of grid points</a:t>
            </a:r>
            <a:r>
              <a:rPr lang="en-US" sz="2400" b="1" dirty="0" smtClean="0"/>
              <a:t> </a:t>
            </a:r>
            <a:r>
              <a:rPr lang="en-US" sz="2400" dirty="0" smtClean="0"/>
              <a:t>&gt;</a:t>
            </a:r>
            <a:r>
              <a:rPr lang="en-US" sz="2400" b="1" dirty="0" smtClean="0"/>
              <a:t> 99</a:t>
            </a:r>
            <a:r>
              <a:rPr lang="en-US" sz="2400" b="1" baseline="30000" dirty="0" smtClean="0"/>
              <a:t>th</a:t>
            </a:r>
            <a:r>
              <a:rPr lang="en-US" sz="2400" b="1" dirty="0" smtClean="0"/>
              <a:t> percentile</a:t>
            </a:r>
            <a:endParaRPr lang="en-US" sz="2400" dirty="0" smtClean="0"/>
          </a:p>
          <a:p>
            <a:pPr marL="457200" indent="-457200">
              <a:buFont typeface="Arial"/>
              <a:buChar char="•"/>
            </a:pPr>
            <a:endParaRPr lang="en-US" sz="2400" dirty="0" smtClean="0"/>
          </a:p>
          <a:p>
            <a:pPr marL="457200" indent="-457200">
              <a:buFont typeface="Arial"/>
              <a:buChar char="•"/>
            </a:pPr>
            <a:r>
              <a:rPr lang="en-US" sz="2400" dirty="0" smtClean="0"/>
              <a:t>Identified times that rank in the </a:t>
            </a:r>
            <a:r>
              <a:rPr lang="en-US" sz="2400" b="1" dirty="0" smtClean="0"/>
              <a:t>top 5%</a:t>
            </a:r>
            <a:r>
              <a:rPr lang="en-US" sz="2400" dirty="0" smtClean="0"/>
              <a:t> in terms of the number of grid points &gt; </a:t>
            </a:r>
            <a:r>
              <a:rPr lang="en-US" sz="2400" b="1" dirty="0" smtClean="0"/>
              <a:t>99</a:t>
            </a:r>
            <a:r>
              <a:rPr lang="en-US" sz="2400" b="1" baseline="30000" dirty="0" smtClean="0"/>
              <a:t>th</a:t>
            </a:r>
            <a:r>
              <a:rPr lang="en-US" sz="2400" b="1" dirty="0" smtClean="0"/>
              <a:t> percentile</a:t>
            </a:r>
            <a:r>
              <a:rPr lang="en-US" sz="2400" dirty="0" smtClean="0"/>
              <a:t> within each domain as </a:t>
            </a:r>
            <a:r>
              <a:rPr lang="en-US" sz="2400" b="1" dirty="0" smtClean="0">
                <a:solidFill>
                  <a:srgbClr val="FF0000"/>
                </a:solidFill>
              </a:rPr>
              <a:t>extreme warm events</a:t>
            </a:r>
            <a:endParaRPr lang="en-US" sz="2400" dirty="0" smtClean="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6941" y="2180690"/>
            <a:ext cx="4809309" cy="3781865"/>
          </a:xfrm>
          <a:prstGeom prst="rect">
            <a:avLst/>
          </a:prstGeom>
        </p:spPr>
      </p:pic>
      <p:sp>
        <p:nvSpPr>
          <p:cNvPr id="10" name="TextBox 9"/>
          <p:cNvSpPr txBox="1"/>
          <p:nvPr/>
        </p:nvSpPr>
        <p:spPr>
          <a:xfrm>
            <a:off x="4716005" y="5962556"/>
            <a:ext cx="4160641" cy="584776"/>
          </a:xfrm>
          <a:prstGeom prst="rect">
            <a:avLst/>
          </a:prstGeom>
          <a:noFill/>
        </p:spPr>
        <p:txBody>
          <a:bodyPr wrap="square" rtlCol="0">
            <a:spAutoFit/>
          </a:bodyPr>
          <a:lstStyle/>
          <a:p>
            <a:pPr algn="ctr"/>
            <a:r>
              <a:rPr lang="en-US" sz="1600" b="1" dirty="0" smtClean="0">
                <a:solidFill>
                  <a:srgbClr val="0000FF"/>
                </a:solidFill>
              </a:rPr>
              <a:t>Frequency distribution of times exhibiting at least one grid point &gt; 99</a:t>
            </a:r>
            <a:r>
              <a:rPr lang="en-US" sz="1600" b="1" baseline="30000" dirty="0" smtClean="0">
                <a:solidFill>
                  <a:srgbClr val="0000FF"/>
                </a:solidFill>
              </a:rPr>
              <a:t>th</a:t>
            </a:r>
            <a:r>
              <a:rPr lang="en-US" sz="1600" b="1" dirty="0" smtClean="0">
                <a:solidFill>
                  <a:srgbClr val="0000FF"/>
                </a:solidFill>
              </a:rPr>
              <a:t> percentile</a:t>
            </a:r>
            <a:endParaRPr lang="en-US" sz="1600" b="1" dirty="0">
              <a:solidFill>
                <a:srgbClr val="0000FF"/>
              </a:solidFill>
            </a:endParaRPr>
          </a:p>
        </p:txBody>
      </p:sp>
    </p:spTree>
    <p:extLst>
      <p:ext uri="{BB962C8B-B14F-4D97-AF65-F5344CB8AC3E}">
        <p14:creationId xmlns:p14="http://schemas.microsoft.com/office/powerpoint/2010/main" val="27926015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10" name="TextBox 9"/>
          <p:cNvSpPr txBox="1"/>
          <p:nvPr/>
        </p:nvSpPr>
        <p:spPr>
          <a:xfrm>
            <a:off x="213895" y="1090084"/>
            <a:ext cx="4355517" cy="2862322"/>
          </a:xfrm>
          <a:prstGeom prst="rect">
            <a:avLst/>
          </a:prstGeom>
          <a:noFill/>
        </p:spPr>
        <p:txBody>
          <a:bodyPr wrap="square" rtlCol="0">
            <a:spAutoFit/>
          </a:bodyPr>
          <a:lstStyle/>
          <a:p>
            <a:pPr algn="ctr"/>
            <a:r>
              <a:rPr lang="en-US" sz="2400" b="1" u="sng" dirty="0" smtClean="0">
                <a:solidFill>
                  <a:srgbClr val="000000"/>
                </a:solidFill>
              </a:rPr>
              <a:t>Eastern U.S. Domain</a:t>
            </a:r>
          </a:p>
          <a:p>
            <a:endParaRPr lang="en-US" sz="1200" b="1" dirty="0" smtClean="0">
              <a:solidFill>
                <a:srgbClr val="0000FF"/>
              </a:solidFill>
            </a:endParaRPr>
          </a:p>
          <a:p>
            <a:endParaRPr lang="en-US" sz="1200" b="1" dirty="0" smtClean="0">
              <a:solidFill>
                <a:srgbClr val="0000FF"/>
              </a:solidFill>
            </a:endParaRPr>
          </a:p>
          <a:p>
            <a:r>
              <a:rPr lang="en-US" sz="2400" b="1" dirty="0" smtClean="0">
                <a:solidFill>
                  <a:srgbClr val="FF0000"/>
                </a:solidFill>
              </a:rPr>
              <a:t>Extreme Warm Events</a:t>
            </a:r>
            <a:r>
              <a:rPr lang="en-US" sz="2400" dirty="0" smtClean="0"/>
              <a:t>:</a:t>
            </a:r>
          </a:p>
          <a:p>
            <a:r>
              <a:rPr lang="en-US" sz="2400" b="1" dirty="0"/>
              <a:t>	</a:t>
            </a:r>
            <a:r>
              <a:rPr lang="en-US" sz="2400" b="1" dirty="0" smtClean="0"/>
              <a:t>304 Events</a:t>
            </a:r>
          </a:p>
          <a:p>
            <a:pPr algn="ctr"/>
            <a:r>
              <a:rPr lang="en-US" sz="2400" dirty="0" smtClean="0"/>
              <a:t>	Areal Coverage Threshold:</a:t>
            </a:r>
          </a:p>
          <a:p>
            <a:pPr algn="ctr"/>
            <a:r>
              <a:rPr lang="en-US" sz="2400" dirty="0" smtClean="0"/>
              <a:t>224 grid points</a:t>
            </a:r>
          </a:p>
          <a:p>
            <a:pPr algn="ctr"/>
            <a:r>
              <a:rPr lang="en-US" sz="2400" dirty="0" smtClean="0">
                <a:solidFill>
                  <a:srgbClr val="000000"/>
                </a:solidFill>
              </a:rPr>
              <a:t>(~</a:t>
            </a:r>
            <a:r>
              <a:rPr lang="en-US" sz="2400" dirty="0">
                <a:solidFill>
                  <a:srgbClr val="000000"/>
                </a:solidFill>
              </a:rPr>
              <a:t>7.0°×7.0° </a:t>
            </a:r>
            <a:r>
              <a:rPr lang="en-US" sz="2400" dirty="0" smtClean="0">
                <a:solidFill>
                  <a:srgbClr val="000000"/>
                </a:solidFill>
              </a:rPr>
              <a:t>box)</a:t>
            </a:r>
            <a:endParaRPr lang="en-US" sz="2400" dirty="0" smtClean="0"/>
          </a:p>
          <a:p>
            <a:endParaRPr lang="en-US" sz="1200" b="1" dirty="0" smtClean="0"/>
          </a:p>
        </p:txBody>
      </p:sp>
    </p:spTree>
    <p:extLst>
      <p:ext uri="{BB962C8B-B14F-4D97-AF65-F5344CB8AC3E}">
        <p14:creationId xmlns:p14="http://schemas.microsoft.com/office/powerpoint/2010/main" val="236541112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10" name="TextBox 9"/>
          <p:cNvSpPr txBox="1"/>
          <p:nvPr/>
        </p:nvSpPr>
        <p:spPr>
          <a:xfrm>
            <a:off x="213895" y="1090084"/>
            <a:ext cx="4355517" cy="4708981"/>
          </a:xfrm>
          <a:prstGeom prst="rect">
            <a:avLst/>
          </a:prstGeom>
          <a:noFill/>
        </p:spPr>
        <p:txBody>
          <a:bodyPr wrap="square" rtlCol="0">
            <a:spAutoFit/>
          </a:bodyPr>
          <a:lstStyle/>
          <a:p>
            <a:pPr algn="ctr"/>
            <a:r>
              <a:rPr lang="en-US" sz="2400" b="1" u="sng" dirty="0" smtClean="0">
                <a:solidFill>
                  <a:srgbClr val="000000"/>
                </a:solidFill>
              </a:rPr>
              <a:t>Eastern U.S. Domain</a:t>
            </a:r>
          </a:p>
          <a:p>
            <a:endParaRPr lang="en-US" sz="1200" b="1" dirty="0" smtClean="0">
              <a:solidFill>
                <a:srgbClr val="0000FF"/>
              </a:solidFill>
            </a:endParaRPr>
          </a:p>
          <a:p>
            <a:endParaRPr lang="en-US" sz="1200" b="1" dirty="0" smtClean="0">
              <a:solidFill>
                <a:srgbClr val="0000FF"/>
              </a:solidFill>
            </a:endParaRPr>
          </a:p>
          <a:p>
            <a:r>
              <a:rPr lang="en-US" sz="2400" b="1" dirty="0" smtClean="0">
                <a:solidFill>
                  <a:srgbClr val="FF0000"/>
                </a:solidFill>
              </a:rPr>
              <a:t>Extreme Warm Events</a:t>
            </a:r>
            <a:r>
              <a:rPr lang="en-US" sz="2400" dirty="0" smtClean="0"/>
              <a:t>:</a:t>
            </a:r>
          </a:p>
          <a:p>
            <a:r>
              <a:rPr lang="en-US" sz="2400" b="1" dirty="0"/>
              <a:t>	</a:t>
            </a:r>
            <a:r>
              <a:rPr lang="en-US" sz="2400" b="1" dirty="0" smtClean="0"/>
              <a:t>304 Events</a:t>
            </a:r>
          </a:p>
          <a:p>
            <a:pPr algn="ctr"/>
            <a:r>
              <a:rPr lang="en-US" sz="2400" dirty="0" smtClean="0"/>
              <a:t>	Areal Coverage Threshold:</a:t>
            </a:r>
          </a:p>
          <a:p>
            <a:pPr algn="ctr"/>
            <a:r>
              <a:rPr lang="en-US" sz="2400" dirty="0" smtClean="0"/>
              <a:t>224 grid points</a:t>
            </a:r>
          </a:p>
          <a:p>
            <a:pPr algn="ctr"/>
            <a:r>
              <a:rPr lang="en-US" sz="2400" dirty="0" smtClean="0">
                <a:solidFill>
                  <a:srgbClr val="000000"/>
                </a:solidFill>
              </a:rPr>
              <a:t>(~</a:t>
            </a:r>
            <a:r>
              <a:rPr lang="en-US" sz="2400" dirty="0">
                <a:solidFill>
                  <a:srgbClr val="000000"/>
                </a:solidFill>
              </a:rPr>
              <a:t>7.0°×7.0° </a:t>
            </a:r>
            <a:r>
              <a:rPr lang="en-US" sz="2400" dirty="0" smtClean="0">
                <a:solidFill>
                  <a:srgbClr val="000000"/>
                </a:solidFill>
              </a:rPr>
              <a:t>box)</a:t>
            </a:r>
            <a:endParaRPr lang="en-US" sz="2400" dirty="0" smtClean="0"/>
          </a:p>
          <a:p>
            <a:endParaRPr lang="en-US" sz="1200" b="1" dirty="0" smtClean="0"/>
          </a:p>
          <a:p>
            <a:r>
              <a:rPr lang="en-US" sz="2400" b="1" dirty="0" smtClean="0">
                <a:solidFill>
                  <a:srgbClr val="0000FF"/>
                </a:solidFill>
              </a:rPr>
              <a:t>Extreme Cold Events</a:t>
            </a:r>
            <a:r>
              <a:rPr lang="en-US" sz="2400" dirty="0" smtClean="0">
                <a:solidFill>
                  <a:srgbClr val="000000"/>
                </a:solidFill>
              </a:rPr>
              <a:t>:</a:t>
            </a:r>
          </a:p>
          <a:p>
            <a:r>
              <a:rPr lang="en-US" sz="2400" b="1" dirty="0">
                <a:solidFill>
                  <a:srgbClr val="000000"/>
                </a:solidFill>
              </a:rPr>
              <a:t>	</a:t>
            </a:r>
            <a:r>
              <a:rPr lang="en-US" sz="2400" b="1" dirty="0" smtClean="0">
                <a:solidFill>
                  <a:srgbClr val="000000"/>
                </a:solidFill>
              </a:rPr>
              <a:t>225 Events</a:t>
            </a:r>
          </a:p>
          <a:p>
            <a:pPr marL="401638" indent="-401638" algn="ctr"/>
            <a:r>
              <a:rPr lang="en-US" sz="2400" dirty="0" smtClean="0">
                <a:solidFill>
                  <a:srgbClr val="000000"/>
                </a:solidFill>
              </a:rPr>
              <a:t>	Areal Coverage Threshold: </a:t>
            </a:r>
          </a:p>
          <a:p>
            <a:pPr marL="401638" indent="-401638" algn="ctr"/>
            <a:r>
              <a:rPr lang="en-US" sz="2400" dirty="0" smtClean="0">
                <a:solidFill>
                  <a:srgbClr val="000000"/>
                </a:solidFill>
              </a:rPr>
              <a:t>221 grid points </a:t>
            </a:r>
          </a:p>
          <a:p>
            <a:pPr marL="401638" indent="-401638" algn="ctr"/>
            <a:r>
              <a:rPr lang="en-US" sz="2400" dirty="0" smtClean="0">
                <a:solidFill>
                  <a:srgbClr val="000000"/>
                </a:solidFill>
              </a:rPr>
              <a:t>(~7.0°×7.0° box)</a:t>
            </a:r>
          </a:p>
        </p:txBody>
      </p:sp>
    </p:spTree>
    <p:extLst>
      <p:ext uri="{BB962C8B-B14F-4D97-AF65-F5344CB8AC3E}">
        <p14:creationId xmlns:p14="http://schemas.microsoft.com/office/powerpoint/2010/main" val="335666911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721812" y="1090084"/>
            <a:ext cx="4355517" cy="4708981"/>
          </a:xfrm>
          <a:prstGeom prst="rect">
            <a:avLst/>
          </a:prstGeom>
          <a:noFill/>
        </p:spPr>
        <p:txBody>
          <a:bodyPr wrap="square" rtlCol="0">
            <a:spAutoFit/>
          </a:bodyPr>
          <a:lstStyle/>
          <a:p>
            <a:pPr algn="ctr"/>
            <a:r>
              <a:rPr lang="en-US" sz="2400" b="1" u="sng" dirty="0" smtClean="0">
                <a:solidFill>
                  <a:srgbClr val="000000"/>
                </a:solidFill>
              </a:rPr>
              <a:t>Western U.S. Domain</a:t>
            </a:r>
          </a:p>
          <a:p>
            <a:endParaRPr lang="en-US" sz="1200" b="1" dirty="0" smtClean="0">
              <a:solidFill>
                <a:srgbClr val="0000FF"/>
              </a:solidFill>
            </a:endParaRPr>
          </a:p>
          <a:p>
            <a:endParaRPr lang="en-US" sz="1200" b="1" dirty="0" smtClean="0">
              <a:solidFill>
                <a:srgbClr val="0000FF"/>
              </a:solidFill>
            </a:endParaRPr>
          </a:p>
          <a:p>
            <a:r>
              <a:rPr lang="en-US" sz="2400" b="1" dirty="0" smtClean="0">
                <a:solidFill>
                  <a:srgbClr val="FF0000"/>
                </a:solidFill>
              </a:rPr>
              <a:t>Extreme Warm Events</a:t>
            </a:r>
            <a:r>
              <a:rPr lang="en-US" sz="2400" dirty="0" smtClean="0"/>
              <a:t>:</a:t>
            </a:r>
          </a:p>
          <a:p>
            <a:r>
              <a:rPr lang="en-US" sz="2400" b="1" dirty="0"/>
              <a:t>	</a:t>
            </a:r>
            <a:r>
              <a:rPr lang="en-US" sz="2400" b="1" dirty="0" smtClean="0"/>
              <a:t>264 Events</a:t>
            </a:r>
          </a:p>
          <a:p>
            <a:pPr algn="ctr"/>
            <a:r>
              <a:rPr lang="en-US" sz="2400" dirty="0" smtClean="0"/>
              <a:t>	Areal Coverage Threshold:</a:t>
            </a:r>
          </a:p>
          <a:p>
            <a:pPr algn="ctr"/>
            <a:r>
              <a:rPr lang="en-US" sz="2400" dirty="0"/>
              <a:t>	</a:t>
            </a:r>
            <a:r>
              <a:rPr lang="en-US" sz="2400" dirty="0" smtClean="0"/>
              <a:t>144 grid points</a:t>
            </a:r>
          </a:p>
          <a:p>
            <a:pPr algn="ctr"/>
            <a:r>
              <a:rPr lang="en-US" sz="2400" dirty="0" smtClean="0">
                <a:solidFill>
                  <a:srgbClr val="000000"/>
                </a:solidFill>
              </a:rPr>
              <a:t>(~5.5°×5.5° box)</a:t>
            </a:r>
            <a:endParaRPr lang="en-US" sz="2400" dirty="0" smtClean="0"/>
          </a:p>
          <a:p>
            <a:endParaRPr lang="en-US" sz="1200" b="1" dirty="0" smtClean="0"/>
          </a:p>
          <a:p>
            <a:r>
              <a:rPr lang="en-US" sz="2400" b="1" dirty="0" smtClean="0">
                <a:solidFill>
                  <a:srgbClr val="0000FF"/>
                </a:solidFill>
              </a:rPr>
              <a:t>Extreme Cold Events</a:t>
            </a:r>
            <a:r>
              <a:rPr lang="en-US" sz="2400" dirty="0" smtClean="0">
                <a:solidFill>
                  <a:srgbClr val="000000"/>
                </a:solidFill>
              </a:rPr>
              <a:t>:</a:t>
            </a:r>
          </a:p>
          <a:p>
            <a:r>
              <a:rPr lang="en-US" sz="2400" b="1" dirty="0">
                <a:solidFill>
                  <a:srgbClr val="000000"/>
                </a:solidFill>
              </a:rPr>
              <a:t>	</a:t>
            </a:r>
            <a:r>
              <a:rPr lang="en-US" sz="2400" b="1" dirty="0" smtClean="0">
                <a:solidFill>
                  <a:srgbClr val="000000"/>
                </a:solidFill>
              </a:rPr>
              <a:t>269 Events</a:t>
            </a:r>
          </a:p>
          <a:p>
            <a:pPr marL="401638" indent="-401638" algn="ctr"/>
            <a:r>
              <a:rPr lang="en-US" sz="2400" dirty="0" smtClean="0">
                <a:solidFill>
                  <a:srgbClr val="000000"/>
                </a:solidFill>
              </a:rPr>
              <a:t>	Areal Coverage Threshold: </a:t>
            </a:r>
          </a:p>
          <a:p>
            <a:pPr marL="401638" indent="-401638" algn="ctr"/>
            <a:r>
              <a:rPr lang="en-US" sz="2400" dirty="0" smtClean="0">
                <a:solidFill>
                  <a:srgbClr val="000000"/>
                </a:solidFill>
              </a:rPr>
              <a:t>125 grid points </a:t>
            </a:r>
          </a:p>
          <a:p>
            <a:pPr marL="401638" indent="-401638" algn="ctr"/>
            <a:r>
              <a:rPr lang="en-US" sz="2400" dirty="0" smtClean="0">
                <a:solidFill>
                  <a:srgbClr val="000000"/>
                </a:solidFill>
              </a:rPr>
              <a:t>(~5.0°×5.0° box)</a:t>
            </a:r>
          </a:p>
        </p:txBody>
      </p:sp>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10" name="TextBox 9"/>
          <p:cNvSpPr txBox="1"/>
          <p:nvPr/>
        </p:nvSpPr>
        <p:spPr>
          <a:xfrm>
            <a:off x="213895" y="1090084"/>
            <a:ext cx="4355517" cy="4708981"/>
          </a:xfrm>
          <a:prstGeom prst="rect">
            <a:avLst/>
          </a:prstGeom>
          <a:noFill/>
        </p:spPr>
        <p:txBody>
          <a:bodyPr wrap="square" rtlCol="0">
            <a:spAutoFit/>
          </a:bodyPr>
          <a:lstStyle/>
          <a:p>
            <a:pPr algn="ctr"/>
            <a:r>
              <a:rPr lang="en-US" sz="2400" b="1" u="sng" dirty="0" smtClean="0">
                <a:solidFill>
                  <a:srgbClr val="000000"/>
                </a:solidFill>
              </a:rPr>
              <a:t>Eastern U.S. Domain</a:t>
            </a:r>
          </a:p>
          <a:p>
            <a:endParaRPr lang="en-US" sz="1200" b="1" dirty="0" smtClean="0">
              <a:solidFill>
                <a:srgbClr val="0000FF"/>
              </a:solidFill>
            </a:endParaRPr>
          </a:p>
          <a:p>
            <a:endParaRPr lang="en-US" sz="1200" b="1" dirty="0" smtClean="0">
              <a:solidFill>
                <a:srgbClr val="0000FF"/>
              </a:solidFill>
            </a:endParaRPr>
          </a:p>
          <a:p>
            <a:r>
              <a:rPr lang="en-US" sz="2400" b="1" dirty="0" smtClean="0">
                <a:solidFill>
                  <a:srgbClr val="FF0000"/>
                </a:solidFill>
              </a:rPr>
              <a:t>Extreme Warm Events</a:t>
            </a:r>
            <a:r>
              <a:rPr lang="en-US" sz="2400" dirty="0" smtClean="0"/>
              <a:t>:</a:t>
            </a:r>
          </a:p>
          <a:p>
            <a:r>
              <a:rPr lang="en-US" sz="2400" b="1" dirty="0"/>
              <a:t>	</a:t>
            </a:r>
            <a:r>
              <a:rPr lang="en-US" sz="2400" b="1" dirty="0" smtClean="0"/>
              <a:t>304 Events</a:t>
            </a:r>
          </a:p>
          <a:p>
            <a:pPr algn="ctr"/>
            <a:r>
              <a:rPr lang="en-US" sz="2400" dirty="0" smtClean="0"/>
              <a:t>	Areal Coverage Threshold:</a:t>
            </a:r>
          </a:p>
          <a:p>
            <a:pPr algn="ctr"/>
            <a:r>
              <a:rPr lang="en-US" sz="2400" dirty="0" smtClean="0"/>
              <a:t>224 grid points</a:t>
            </a:r>
          </a:p>
          <a:p>
            <a:pPr algn="ctr"/>
            <a:r>
              <a:rPr lang="en-US" sz="2400" dirty="0" smtClean="0">
                <a:solidFill>
                  <a:srgbClr val="000000"/>
                </a:solidFill>
              </a:rPr>
              <a:t>(~</a:t>
            </a:r>
            <a:r>
              <a:rPr lang="en-US" sz="2400" dirty="0">
                <a:solidFill>
                  <a:srgbClr val="000000"/>
                </a:solidFill>
              </a:rPr>
              <a:t>7.0°×7.0° </a:t>
            </a:r>
            <a:r>
              <a:rPr lang="en-US" sz="2400" dirty="0" smtClean="0">
                <a:solidFill>
                  <a:srgbClr val="000000"/>
                </a:solidFill>
              </a:rPr>
              <a:t>box)</a:t>
            </a:r>
            <a:endParaRPr lang="en-US" sz="2400" dirty="0" smtClean="0"/>
          </a:p>
          <a:p>
            <a:endParaRPr lang="en-US" sz="1200" b="1" dirty="0" smtClean="0"/>
          </a:p>
          <a:p>
            <a:r>
              <a:rPr lang="en-US" sz="2400" b="1" dirty="0" smtClean="0">
                <a:solidFill>
                  <a:srgbClr val="0000FF"/>
                </a:solidFill>
              </a:rPr>
              <a:t>Extreme Cold Events</a:t>
            </a:r>
            <a:r>
              <a:rPr lang="en-US" sz="2400" dirty="0" smtClean="0">
                <a:solidFill>
                  <a:srgbClr val="000000"/>
                </a:solidFill>
              </a:rPr>
              <a:t>:</a:t>
            </a:r>
          </a:p>
          <a:p>
            <a:r>
              <a:rPr lang="en-US" sz="2400" b="1" dirty="0">
                <a:solidFill>
                  <a:srgbClr val="000000"/>
                </a:solidFill>
              </a:rPr>
              <a:t>	</a:t>
            </a:r>
            <a:r>
              <a:rPr lang="en-US" sz="2400" b="1" dirty="0" smtClean="0">
                <a:solidFill>
                  <a:srgbClr val="000000"/>
                </a:solidFill>
              </a:rPr>
              <a:t>225 Events</a:t>
            </a:r>
          </a:p>
          <a:p>
            <a:pPr marL="401638" indent="-401638" algn="ctr"/>
            <a:r>
              <a:rPr lang="en-US" sz="2400" dirty="0" smtClean="0">
                <a:solidFill>
                  <a:srgbClr val="000000"/>
                </a:solidFill>
              </a:rPr>
              <a:t>	Areal Coverage Threshold: </a:t>
            </a:r>
          </a:p>
          <a:p>
            <a:pPr marL="401638" indent="-401638" algn="ctr"/>
            <a:r>
              <a:rPr lang="en-US" sz="2400" dirty="0" smtClean="0">
                <a:solidFill>
                  <a:srgbClr val="000000"/>
                </a:solidFill>
              </a:rPr>
              <a:t>221 grid points </a:t>
            </a:r>
          </a:p>
          <a:p>
            <a:pPr marL="401638" indent="-401638" algn="ctr"/>
            <a:r>
              <a:rPr lang="en-US" sz="2400" dirty="0" smtClean="0">
                <a:solidFill>
                  <a:srgbClr val="000000"/>
                </a:solidFill>
              </a:rPr>
              <a:t>(~7.0°×7.0° box)</a:t>
            </a:r>
          </a:p>
        </p:txBody>
      </p:sp>
    </p:spTree>
    <p:extLst>
      <p:ext uri="{BB962C8B-B14F-4D97-AF65-F5344CB8AC3E}">
        <p14:creationId xmlns:p14="http://schemas.microsoft.com/office/powerpoint/2010/main" val="103590548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721812" y="1090084"/>
            <a:ext cx="4355517" cy="4708981"/>
          </a:xfrm>
          <a:prstGeom prst="rect">
            <a:avLst/>
          </a:prstGeom>
          <a:noFill/>
        </p:spPr>
        <p:txBody>
          <a:bodyPr wrap="square" rtlCol="0">
            <a:spAutoFit/>
          </a:bodyPr>
          <a:lstStyle/>
          <a:p>
            <a:pPr algn="ctr"/>
            <a:r>
              <a:rPr lang="en-US" sz="2400" b="1" u="sng" dirty="0" smtClean="0">
                <a:solidFill>
                  <a:srgbClr val="000000"/>
                </a:solidFill>
              </a:rPr>
              <a:t>Western U.S. Domain</a:t>
            </a:r>
          </a:p>
          <a:p>
            <a:endParaRPr lang="en-US" sz="1200" b="1" dirty="0" smtClean="0">
              <a:solidFill>
                <a:srgbClr val="0000FF"/>
              </a:solidFill>
            </a:endParaRPr>
          </a:p>
          <a:p>
            <a:endParaRPr lang="en-US" sz="1200" b="1" dirty="0" smtClean="0">
              <a:solidFill>
                <a:srgbClr val="0000FF"/>
              </a:solidFill>
            </a:endParaRPr>
          </a:p>
          <a:p>
            <a:r>
              <a:rPr lang="en-US" sz="2400" b="1" dirty="0" smtClean="0">
                <a:solidFill>
                  <a:srgbClr val="FF0000"/>
                </a:solidFill>
              </a:rPr>
              <a:t>Extreme Warm Events</a:t>
            </a:r>
            <a:r>
              <a:rPr lang="en-US" sz="2400" dirty="0" smtClean="0"/>
              <a:t>:</a:t>
            </a:r>
          </a:p>
          <a:p>
            <a:r>
              <a:rPr lang="en-US" sz="2400" b="1" dirty="0"/>
              <a:t>	</a:t>
            </a:r>
            <a:r>
              <a:rPr lang="en-US" sz="2400" b="1" dirty="0" smtClean="0"/>
              <a:t>264 Events</a:t>
            </a:r>
          </a:p>
          <a:p>
            <a:pPr algn="ctr"/>
            <a:r>
              <a:rPr lang="en-US" sz="2400" dirty="0" smtClean="0"/>
              <a:t>	Areal Coverage Threshold:</a:t>
            </a:r>
          </a:p>
          <a:p>
            <a:pPr algn="ctr"/>
            <a:r>
              <a:rPr lang="en-US" sz="2400" dirty="0"/>
              <a:t>	</a:t>
            </a:r>
            <a:r>
              <a:rPr lang="en-US" sz="2400" dirty="0" smtClean="0"/>
              <a:t>144 grid points</a:t>
            </a:r>
          </a:p>
          <a:p>
            <a:pPr algn="ctr"/>
            <a:r>
              <a:rPr lang="en-US" sz="2400" dirty="0" smtClean="0">
                <a:solidFill>
                  <a:srgbClr val="000000"/>
                </a:solidFill>
              </a:rPr>
              <a:t>(~5.5°×5.5° box)</a:t>
            </a:r>
            <a:endParaRPr lang="en-US" sz="2400" dirty="0" smtClean="0"/>
          </a:p>
          <a:p>
            <a:endParaRPr lang="en-US" sz="1200" b="1" dirty="0" smtClean="0"/>
          </a:p>
          <a:p>
            <a:r>
              <a:rPr lang="en-US" sz="2400" b="1" dirty="0" smtClean="0">
                <a:solidFill>
                  <a:srgbClr val="0000FF"/>
                </a:solidFill>
              </a:rPr>
              <a:t>Extreme Cold Events</a:t>
            </a:r>
            <a:r>
              <a:rPr lang="en-US" sz="2400" dirty="0" smtClean="0">
                <a:solidFill>
                  <a:srgbClr val="000000"/>
                </a:solidFill>
              </a:rPr>
              <a:t>:</a:t>
            </a:r>
          </a:p>
          <a:p>
            <a:r>
              <a:rPr lang="en-US" sz="2400" b="1" dirty="0">
                <a:solidFill>
                  <a:srgbClr val="000000"/>
                </a:solidFill>
              </a:rPr>
              <a:t>	</a:t>
            </a:r>
            <a:r>
              <a:rPr lang="en-US" sz="2400" b="1" dirty="0" smtClean="0">
                <a:solidFill>
                  <a:srgbClr val="000000"/>
                </a:solidFill>
              </a:rPr>
              <a:t>269 Events</a:t>
            </a:r>
          </a:p>
          <a:p>
            <a:pPr marL="401638" indent="-401638" algn="ctr"/>
            <a:r>
              <a:rPr lang="en-US" sz="2400" dirty="0" smtClean="0">
                <a:solidFill>
                  <a:srgbClr val="000000"/>
                </a:solidFill>
              </a:rPr>
              <a:t>	Areal Coverage Threshold: </a:t>
            </a:r>
          </a:p>
          <a:p>
            <a:pPr marL="401638" indent="-401638" algn="ctr"/>
            <a:r>
              <a:rPr lang="en-US" sz="2400" dirty="0" smtClean="0">
                <a:solidFill>
                  <a:srgbClr val="000000"/>
                </a:solidFill>
              </a:rPr>
              <a:t>125 grid points </a:t>
            </a:r>
          </a:p>
          <a:p>
            <a:pPr marL="401638" indent="-401638" algn="ctr"/>
            <a:r>
              <a:rPr lang="en-US" sz="2400" dirty="0" smtClean="0">
                <a:solidFill>
                  <a:srgbClr val="000000"/>
                </a:solidFill>
              </a:rPr>
              <a:t>(~5.0°×5.0° box)</a:t>
            </a:r>
          </a:p>
        </p:txBody>
      </p:sp>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10" name="TextBox 9"/>
          <p:cNvSpPr txBox="1"/>
          <p:nvPr/>
        </p:nvSpPr>
        <p:spPr>
          <a:xfrm>
            <a:off x="213895" y="1090084"/>
            <a:ext cx="4355517" cy="4708981"/>
          </a:xfrm>
          <a:prstGeom prst="rect">
            <a:avLst/>
          </a:prstGeom>
          <a:noFill/>
        </p:spPr>
        <p:txBody>
          <a:bodyPr wrap="square" rtlCol="0">
            <a:spAutoFit/>
          </a:bodyPr>
          <a:lstStyle/>
          <a:p>
            <a:pPr algn="ctr"/>
            <a:r>
              <a:rPr lang="en-US" sz="2400" b="1" u="sng" dirty="0" smtClean="0">
                <a:solidFill>
                  <a:srgbClr val="000000"/>
                </a:solidFill>
              </a:rPr>
              <a:t>Eastern U.S. Domain</a:t>
            </a:r>
          </a:p>
          <a:p>
            <a:endParaRPr lang="en-US" sz="1200" b="1" dirty="0" smtClean="0">
              <a:solidFill>
                <a:srgbClr val="0000FF"/>
              </a:solidFill>
            </a:endParaRPr>
          </a:p>
          <a:p>
            <a:endParaRPr lang="en-US" sz="1200" b="1" dirty="0" smtClean="0">
              <a:solidFill>
                <a:srgbClr val="0000FF"/>
              </a:solidFill>
            </a:endParaRPr>
          </a:p>
          <a:p>
            <a:r>
              <a:rPr lang="en-US" sz="2400" b="1" dirty="0" smtClean="0">
                <a:solidFill>
                  <a:srgbClr val="FF0000"/>
                </a:solidFill>
              </a:rPr>
              <a:t>Extreme Warm Events</a:t>
            </a:r>
            <a:r>
              <a:rPr lang="en-US" sz="2400" dirty="0" smtClean="0"/>
              <a:t>:</a:t>
            </a:r>
          </a:p>
          <a:p>
            <a:r>
              <a:rPr lang="en-US" sz="2400" b="1" dirty="0"/>
              <a:t>	</a:t>
            </a:r>
            <a:r>
              <a:rPr lang="en-US" sz="2400" b="1" dirty="0" smtClean="0"/>
              <a:t>304 Events</a:t>
            </a:r>
          </a:p>
          <a:p>
            <a:pPr algn="ctr"/>
            <a:r>
              <a:rPr lang="en-US" sz="2400" dirty="0" smtClean="0"/>
              <a:t>	Areal Coverage Threshold:</a:t>
            </a:r>
          </a:p>
          <a:p>
            <a:pPr algn="ctr"/>
            <a:r>
              <a:rPr lang="en-US" sz="2400" dirty="0" smtClean="0"/>
              <a:t>224 grid points</a:t>
            </a:r>
          </a:p>
          <a:p>
            <a:pPr algn="ctr"/>
            <a:r>
              <a:rPr lang="en-US" sz="2400" dirty="0" smtClean="0">
                <a:solidFill>
                  <a:srgbClr val="000000"/>
                </a:solidFill>
              </a:rPr>
              <a:t>(~</a:t>
            </a:r>
            <a:r>
              <a:rPr lang="en-US" sz="2400" dirty="0">
                <a:solidFill>
                  <a:srgbClr val="000000"/>
                </a:solidFill>
              </a:rPr>
              <a:t>7.0°×7.0° </a:t>
            </a:r>
            <a:r>
              <a:rPr lang="en-US" sz="2400" dirty="0" smtClean="0">
                <a:solidFill>
                  <a:srgbClr val="000000"/>
                </a:solidFill>
              </a:rPr>
              <a:t>box)</a:t>
            </a:r>
            <a:endParaRPr lang="en-US" sz="2400" dirty="0" smtClean="0"/>
          </a:p>
          <a:p>
            <a:endParaRPr lang="en-US" sz="1200" b="1" dirty="0" smtClean="0"/>
          </a:p>
          <a:p>
            <a:r>
              <a:rPr lang="en-US" sz="2400" b="1" dirty="0" smtClean="0">
                <a:solidFill>
                  <a:srgbClr val="0000FF"/>
                </a:solidFill>
              </a:rPr>
              <a:t>Extreme Cold Events</a:t>
            </a:r>
            <a:r>
              <a:rPr lang="en-US" sz="2400" dirty="0" smtClean="0">
                <a:solidFill>
                  <a:srgbClr val="000000"/>
                </a:solidFill>
              </a:rPr>
              <a:t>:</a:t>
            </a:r>
          </a:p>
          <a:p>
            <a:r>
              <a:rPr lang="en-US" sz="2400" b="1" dirty="0">
                <a:solidFill>
                  <a:srgbClr val="000000"/>
                </a:solidFill>
              </a:rPr>
              <a:t>	</a:t>
            </a:r>
            <a:r>
              <a:rPr lang="en-US" sz="2400" b="1" dirty="0" smtClean="0">
                <a:solidFill>
                  <a:srgbClr val="000000"/>
                </a:solidFill>
              </a:rPr>
              <a:t>225 Events</a:t>
            </a:r>
          </a:p>
          <a:p>
            <a:pPr marL="401638" indent="-401638" algn="ctr"/>
            <a:r>
              <a:rPr lang="en-US" sz="2400" dirty="0" smtClean="0">
                <a:solidFill>
                  <a:srgbClr val="000000"/>
                </a:solidFill>
              </a:rPr>
              <a:t>	Areal Coverage Threshold: </a:t>
            </a:r>
          </a:p>
          <a:p>
            <a:pPr marL="401638" indent="-401638" algn="ctr"/>
            <a:r>
              <a:rPr lang="en-US" sz="2400" dirty="0" smtClean="0">
                <a:solidFill>
                  <a:srgbClr val="000000"/>
                </a:solidFill>
              </a:rPr>
              <a:t>221 grid points </a:t>
            </a:r>
          </a:p>
          <a:p>
            <a:pPr marL="401638" indent="-401638" algn="ctr"/>
            <a:r>
              <a:rPr lang="en-US" sz="2400" dirty="0" smtClean="0">
                <a:solidFill>
                  <a:srgbClr val="000000"/>
                </a:solidFill>
              </a:rPr>
              <a:t>(~7.0°×7.0° box)</a:t>
            </a:r>
          </a:p>
        </p:txBody>
      </p:sp>
      <p:sp>
        <p:nvSpPr>
          <p:cNvPr id="2" name="Rectangle 1"/>
          <p:cNvSpPr/>
          <p:nvPr/>
        </p:nvSpPr>
        <p:spPr>
          <a:xfrm>
            <a:off x="200090" y="1711911"/>
            <a:ext cx="4038005" cy="2070861"/>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131562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00" y="1623110"/>
            <a:ext cx="8680607" cy="4975052"/>
          </a:xfrm>
          <a:prstGeom prst="rect">
            <a:avLst/>
          </a:prstGeom>
        </p:spPr>
      </p:pic>
      <p:sp>
        <p:nvSpPr>
          <p:cNvPr id="10" name="TextBox 9"/>
          <p:cNvSpPr txBox="1"/>
          <p:nvPr/>
        </p:nvSpPr>
        <p:spPr>
          <a:xfrm>
            <a:off x="228899" y="1265776"/>
            <a:ext cx="6162838" cy="369332"/>
          </a:xfrm>
          <a:prstGeom prst="rect">
            <a:avLst/>
          </a:prstGeom>
          <a:solidFill>
            <a:schemeClr val="bg1"/>
          </a:solidFill>
          <a:ln>
            <a:solidFill>
              <a:schemeClr val="tx1"/>
            </a:solidFill>
          </a:ln>
          <a:effectLst/>
        </p:spPr>
        <p:txBody>
          <a:bodyPr wrap="square" rtlCol="0">
            <a:spAutoFit/>
          </a:bodyPr>
          <a:lstStyle/>
          <a:p>
            <a:r>
              <a:rPr lang="en-US" b="1" dirty="0"/>
              <a:t>Extreme Warm Event </a:t>
            </a:r>
            <a:r>
              <a:rPr lang="en-US" b="1" dirty="0" smtClean="0"/>
              <a:t>Frequency</a:t>
            </a:r>
            <a:r>
              <a:rPr lang="en-US" dirty="0" smtClean="0"/>
              <a:t>: </a:t>
            </a:r>
            <a:r>
              <a:rPr lang="en-US" dirty="0"/>
              <a:t>Eastern </a:t>
            </a:r>
            <a:r>
              <a:rPr lang="en-US" dirty="0" smtClean="0"/>
              <a:t>U.S. </a:t>
            </a:r>
            <a:r>
              <a:rPr lang="en-US" dirty="0"/>
              <a:t>Domain </a:t>
            </a:r>
            <a:r>
              <a:rPr lang="en-US" dirty="0" smtClean="0"/>
              <a:t>(N </a:t>
            </a:r>
            <a:r>
              <a:rPr lang="en-US" dirty="0"/>
              <a:t>= 304)</a:t>
            </a:r>
          </a:p>
        </p:txBody>
      </p:sp>
    </p:spTree>
    <p:extLst>
      <p:ext uri="{BB962C8B-B14F-4D97-AF65-F5344CB8AC3E}">
        <p14:creationId xmlns:p14="http://schemas.microsoft.com/office/powerpoint/2010/main" val="247677036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March 2012 Heat Wave</a:t>
            </a:r>
            <a:endParaRPr lang="en-US" sz="4000" b="1" dirty="0"/>
          </a:p>
        </p:txBody>
      </p:sp>
      <p:sp>
        <p:nvSpPr>
          <p:cNvPr id="6" name="TextBox 5"/>
          <p:cNvSpPr txBox="1"/>
          <p:nvPr/>
        </p:nvSpPr>
        <p:spPr>
          <a:xfrm>
            <a:off x="387540" y="1350997"/>
            <a:ext cx="4652299" cy="4893647"/>
          </a:xfrm>
          <a:prstGeom prst="rect">
            <a:avLst/>
          </a:prstGeom>
          <a:noFill/>
        </p:spPr>
        <p:txBody>
          <a:bodyPr wrap="square" rtlCol="0">
            <a:spAutoFit/>
          </a:bodyPr>
          <a:lstStyle/>
          <a:p>
            <a:pPr marL="285750" indent="-285750">
              <a:buFont typeface="Arial"/>
              <a:buChar char="•"/>
            </a:pPr>
            <a:r>
              <a:rPr lang="en-US" sz="2400" dirty="0" smtClean="0"/>
              <a:t>Extreme</a:t>
            </a:r>
            <a:r>
              <a:rPr lang="en-US" sz="2400" dirty="0" smtClean="0">
                <a:solidFill>
                  <a:srgbClr val="FF0000"/>
                </a:solidFill>
              </a:rPr>
              <a:t> </a:t>
            </a:r>
            <a:r>
              <a:rPr lang="en-US" sz="2400" dirty="0" smtClean="0"/>
              <a:t>and </a:t>
            </a:r>
            <a:r>
              <a:rPr lang="en-US" sz="2400" dirty="0" smtClean="0">
                <a:solidFill>
                  <a:srgbClr val="000000"/>
                </a:solidFill>
              </a:rPr>
              <a:t>persistent</a:t>
            </a:r>
            <a:r>
              <a:rPr lang="en-US" sz="2400" dirty="0" smtClean="0"/>
              <a:t> warmth prevailed east of the Rocky Mountains during 13–24 March 2012.</a:t>
            </a:r>
          </a:p>
          <a:p>
            <a:pPr marL="285750" indent="-285750">
              <a:buFont typeface="Arial"/>
              <a:buChar char="•"/>
            </a:pPr>
            <a:endParaRPr lang="en-US" sz="2400" dirty="0"/>
          </a:p>
          <a:p>
            <a:pPr marL="285750" indent="-285750">
              <a:buFont typeface="Arial"/>
              <a:buChar char="•"/>
            </a:pPr>
            <a:r>
              <a:rPr lang="en-US" sz="2400" dirty="0" smtClean="0"/>
              <a:t>Over </a:t>
            </a:r>
            <a:r>
              <a:rPr lang="en-US" sz="2400" dirty="0" smtClean="0">
                <a:solidFill>
                  <a:srgbClr val="000000"/>
                </a:solidFill>
              </a:rPr>
              <a:t>15,000</a:t>
            </a:r>
            <a:r>
              <a:rPr lang="en-US" sz="2400" dirty="0" smtClean="0"/>
              <a:t> combined maximum and high minimum temperature records were broken during March 2012.</a:t>
            </a:r>
          </a:p>
          <a:p>
            <a:pPr marL="285750" indent="-285750">
              <a:buFont typeface="Arial"/>
              <a:buChar char="•"/>
            </a:pPr>
            <a:endParaRPr lang="en-US" sz="2400" dirty="0"/>
          </a:p>
          <a:p>
            <a:pPr marL="285750" indent="-285750">
              <a:buFont typeface="Arial"/>
              <a:buChar char="•"/>
            </a:pPr>
            <a:r>
              <a:rPr lang="en-US" sz="2400" dirty="0" smtClean="0"/>
              <a:t>March 2012 was the warmest March on record for 25 different states.</a:t>
            </a:r>
            <a:endParaRPr lang="en-US" sz="2400" dirty="0"/>
          </a:p>
        </p:txBody>
      </p:sp>
      <p:pic>
        <p:nvPicPr>
          <p:cNvPr id="7" name="Picture 6" descr="chicago_departur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8597" y="1161858"/>
            <a:ext cx="3808542" cy="5452963"/>
          </a:xfrm>
          <a:prstGeom prst="rect">
            <a:avLst/>
          </a:prstGeom>
        </p:spPr>
      </p:pic>
      <p:sp>
        <p:nvSpPr>
          <p:cNvPr id="8" name="TextBox 7"/>
          <p:cNvSpPr txBox="1"/>
          <p:nvPr/>
        </p:nvSpPr>
        <p:spPr>
          <a:xfrm>
            <a:off x="3759408" y="6358568"/>
            <a:ext cx="3031719" cy="338554"/>
          </a:xfrm>
          <a:prstGeom prst="rect">
            <a:avLst/>
          </a:prstGeom>
          <a:noFill/>
        </p:spPr>
        <p:txBody>
          <a:bodyPr wrap="square" rtlCol="0">
            <a:spAutoFit/>
          </a:bodyPr>
          <a:lstStyle/>
          <a:p>
            <a:pPr algn="r"/>
            <a:r>
              <a:rPr lang="en-US" sz="1600" b="1" dirty="0" smtClean="0"/>
              <a:t>ESRL /</a:t>
            </a:r>
            <a:endParaRPr lang="en-US" sz="1600" b="1" dirty="0"/>
          </a:p>
        </p:txBody>
      </p:sp>
    </p:spTree>
    <p:extLst>
      <p:ext uri="{BB962C8B-B14F-4D97-AF65-F5344CB8AC3E}">
        <p14:creationId xmlns:p14="http://schemas.microsoft.com/office/powerpoint/2010/main" val="361667202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67" y="1623110"/>
            <a:ext cx="8680611" cy="4975052"/>
          </a:xfrm>
          <a:prstGeom prst="rect">
            <a:avLst/>
          </a:prstGeom>
        </p:spPr>
      </p:pic>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6" name="TextBox 5"/>
          <p:cNvSpPr txBox="1"/>
          <p:nvPr/>
        </p:nvSpPr>
        <p:spPr>
          <a:xfrm>
            <a:off x="228899" y="1265776"/>
            <a:ext cx="6162838" cy="369332"/>
          </a:xfrm>
          <a:prstGeom prst="rect">
            <a:avLst/>
          </a:prstGeom>
          <a:solidFill>
            <a:schemeClr val="bg1"/>
          </a:solidFill>
          <a:ln>
            <a:solidFill>
              <a:schemeClr val="tx1"/>
            </a:solidFill>
          </a:ln>
          <a:effectLst/>
        </p:spPr>
        <p:txBody>
          <a:bodyPr wrap="square" rtlCol="0">
            <a:spAutoFit/>
          </a:bodyPr>
          <a:lstStyle/>
          <a:p>
            <a:r>
              <a:rPr lang="en-US" b="1" dirty="0"/>
              <a:t>Extreme Warm Event </a:t>
            </a:r>
            <a:r>
              <a:rPr lang="en-US" b="1" dirty="0" smtClean="0"/>
              <a:t>Centroids</a:t>
            </a:r>
            <a:r>
              <a:rPr lang="en-US" dirty="0" smtClean="0"/>
              <a:t>: </a:t>
            </a:r>
            <a:r>
              <a:rPr lang="en-US" dirty="0"/>
              <a:t>Eastern </a:t>
            </a:r>
            <a:r>
              <a:rPr lang="en-US" dirty="0" smtClean="0"/>
              <a:t>U.S. </a:t>
            </a:r>
            <a:r>
              <a:rPr lang="en-US" dirty="0"/>
              <a:t>Domain </a:t>
            </a:r>
            <a:r>
              <a:rPr lang="en-US" dirty="0" smtClean="0"/>
              <a:t>(N </a:t>
            </a:r>
            <a:r>
              <a:rPr lang="en-US" dirty="0"/>
              <a:t>= 304)</a:t>
            </a:r>
          </a:p>
        </p:txBody>
      </p:sp>
    </p:spTree>
    <p:extLst>
      <p:ext uri="{BB962C8B-B14F-4D97-AF65-F5344CB8AC3E}">
        <p14:creationId xmlns:p14="http://schemas.microsoft.com/office/powerpoint/2010/main" val="76798147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00" y="1623110"/>
            <a:ext cx="8680607" cy="4975052"/>
          </a:xfrm>
          <a:prstGeom prst="rect">
            <a:avLst/>
          </a:prstGeom>
        </p:spPr>
      </p:pic>
      <p:sp>
        <p:nvSpPr>
          <p:cNvPr id="6" name="TextBox 5"/>
          <p:cNvSpPr txBox="1"/>
          <p:nvPr/>
        </p:nvSpPr>
        <p:spPr>
          <a:xfrm>
            <a:off x="228899" y="1265776"/>
            <a:ext cx="6162838" cy="369332"/>
          </a:xfrm>
          <a:prstGeom prst="rect">
            <a:avLst/>
          </a:prstGeom>
          <a:solidFill>
            <a:schemeClr val="bg1"/>
          </a:solidFill>
          <a:ln>
            <a:solidFill>
              <a:schemeClr val="tx1"/>
            </a:solidFill>
          </a:ln>
          <a:effectLst/>
        </p:spPr>
        <p:txBody>
          <a:bodyPr wrap="square" rtlCol="0">
            <a:spAutoFit/>
          </a:bodyPr>
          <a:lstStyle/>
          <a:p>
            <a:r>
              <a:rPr lang="en-US" b="1" dirty="0"/>
              <a:t>Extreme Warm Event </a:t>
            </a:r>
            <a:r>
              <a:rPr lang="en-US" b="1" dirty="0" smtClean="0"/>
              <a:t>Centroids</a:t>
            </a:r>
            <a:r>
              <a:rPr lang="en-US" dirty="0" smtClean="0"/>
              <a:t>: </a:t>
            </a:r>
            <a:r>
              <a:rPr lang="en-US" dirty="0"/>
              <a:t>Eastern </a:t>
            </a:r>
            <a:r>
              <a:rPr lang="en-US" dirty="0" smtClean="0"/>
              <a:t>U.S. </a:t>
            </a:r>
            <a:r>
              <a:rPr lang="en-US" dirty="0"/>
              <a:t>Domain </a:t>
            </a:r>
            <a:r>
              <a:rPr lang="en-US" dirty="0" smtClean="0"/>
              <a:t>(N </a:t>
            </a:r>
            <a:r>
              <a:rPr lang="en-US" dirty="0"/>
              <a:t>= 304)</a:t>
            </a:r>
          </a:p>
        </p:txBody>
      </p:sp>
      <p:sp>
        <p:nvSpPr>
          <p:cNvPr id="11" name="TextBox 10"/>
          <p:cNvSpPr txBox="1"/>
          <p:nvPr/>
        </p:nvSpPr>
        <p:spPr>
          <a:xfrm>
            <a:off x="372511" y="1803730"/>
            <a:ext cx="3109558" cy="830997"/>
          </a:xfrm>
          <a:prstGeom prst="rect">
            <a:avLst/>
          </a:prstGeom>
          <a:solidFill>
            <a:schemeClr val="bg1"/>
          </a:solidFill>
          <a:ln>
            <a:solidFill>
              <a:schemeClr val="tx1"/>
            </a:solidFill>
          </a:ln>
        </p:spPr>
        <p:txBody>
          <a:bodyPr wrap="square" rtlCol="0">
            <a:spAutoFit/>
          </a:bodyPr>
          <a:lstStyle/>
          <a:p>
            <a:r>
              <a:rPr lang="en-US" sz="1600" b="1" dirty="0" smtClean="0">
                <a:solidFill>
                  <a:srgbClr val="008000"/>
                </a:solidFill>
              </a:rPr>
              <a:t>Northern Plains Cluster (N=116)</a:t>
            </a:r>
          </a:p>
          <a:p>
            <a:r>
              <a:rPr lang="en-US" sz="1600" b="1" dirty="0" smtClean="0">
                <a:solidFill>
                  <a:srgbClr val="FF0000"/>
                </a:solidFill>
              </a:rPr>
              <a:t>Southern Plains Cluster (N=102)</a:t>
            </a:r>
          </a:p>
          <a:p>
            <a:r>
              <a:rPr lang="en-US" sz="1600" b="1" dirty="0" smtClean="0">
                <a:solidFill>
                  <a:srgbClr val="660066"/>
                </a:solidFill>
              </a:rPr>
              <a:t>Eastern U.S. Cluster (N=86)</a:t>
            </a:r>
            <a:endParaRPr lang="en-US" sz="1600" b="1" dirty="0">
              <a:solidFill>
                <a:srgbClr val="660066"/>
              </a:solidFill>
            </a:endParaRPr>
          </a:p>
        </p:txBody>
      </p:sp>
      <p:sp>
        <p:nvSpPr>
          <p:cNvPr id="12" name="TextBox 11"/>
          <p:cNvSpPr txBox="1"/>
          <p:nvPr/>
        </p:nvSpPr>
        <p:spPr>
          <a:xfrm>
            <a:off x="554558" y="3163778"/>
            <a:ext cx="2566737" cy="1200329"/>
          </a:xfrm>
          <a:prstGeom prst="rect">
            <a:avLst/>
          </a:prstGeom>
          <a:solidFill>
            <a:schemeClr val="bg1"/>
          </a:solidFill>
          <a:ln>
            <a:solidFill>
              <a:schemeClr val="tx1"/>
            </a:solidFill>
          </a:ln>
        </p:spPr>
        <p:txBody>
          <a:bodyPr wrap="square" rtlCol="0">
            <a:spAutoFit/>
          </a:bodyPr>
          <a:lstStyle/>
          <a:p>
            <a:pPr algn="ctr"/>
            <a:r>
              <a:rPr lang="en-US" b="1" dirty="0" smtClean="0">
                <a:solidFill>
                  <a:srgbClr val="0000FF"/>
                </a:solidFill>
              </a:rPr>
              <a:t>3 geographic </a:t>
            </a:r>
            <a:r>
              <a:rPr lang="en-US" b="1" dirty="0">
                <a:solidFill>
                  <a:srgbClr val="0000FF"/>
                </a:solidFill>
              </a:rPr>
              <a:t>c</a:t>
            </a:r>
            <a:r>
              <a:rPr lang="en-US" b="1" dirty="0" smtClean="0">
                <a:solidFill>
                  <a:srgbClr val="0000FF"/>
                </a:solidFill>
              </a:rPr>
              <a:t>lusters objectively identified using a </a:t>
            </a:r>
            <a:r>
              <a:rPr lang="en-US" b="1" i="1" dirty="0" smtClean="0">
                <a:solidFill>
                  <a:srgbClr val="0000FF"/>
                </a:solidFill>
              </a:rPr>
              <a:t>k</a:t>
            </a:r>
            <a:r>
              <a:rPr lang="en-US" b="1" dirty="0" smtClean="0">
                <a:solidFill>
                  <a:srgbClr val="0000FF"/>
                </a:solidFill>
              </a:rPr>
              <a:t>-means clustering algorithm</a:t>
            </a:r>
            <a:endParaRPr lang="en-US" b="1" dirty="0">
              <a:solidFill>
                <a:srgbClr val="0000FF"/>
              </a:solidFill>
            </a:endParaRPr>
          </a:p>
        </p:txBody>
      </p:sp>
    </p:spTree>
    <p:extLst>
      <p:ext uri="{BB962C8B-B14F-4D97-AF65-F5344CB8AC3E}">
        <p14:creationId xmlns:p14="http://schemas.microsoft.com/office/powerpoint/2010/main" val="9157467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00" y="1623110"/>
            <a:ext cx="8680607" cy="4975052"/>
          </a:xfrm>
          <a:prstGeom prst="rect">
            <a:avLst/>
          </a:prstGeom>
        </p:spPr>
      </p:pic>
      <p:sp>
        <p:nvSpPr>
          <p:cNvPr id="6" name="TextBox 5"/>
          <p:cNvSpPr txBox="1"/>
          <p:nvPr/>
        </p:nvSpPr>
        <p:spPr>
          <a:xfrm>
            <a:off x="228899" y="1265776"/>
            <a:ext cx="6162838" cy="369332"/>
          </a:xfrm>
          <a:prstGeom prst="rect">
            <a:avLst/>
          </a:prstGeom>
          <a:solidFill>
            <a:schemeClr val="bg1"/>
          </a:solidFill>
          <a:ln>
            <a:solidFill>
              <a:schemeClr val="tx1"/>
            </a:solidFill>
          </a:ln>
          <a:effectLst/>
        </p:spPr>
        <p:txBody>
          <a:bodyPr wrap="square" rtlCol="0">
            <a:spAutoFit/>
          </a:bodyPr>
          <a:lstStyle/>
          <a:p>
            <a:r>
              <a:rPr lang="en-US" b="1" dirty="0"/>
              <a:t>Extreme Warm Event </a:t>
            </a:r>
            <a:r>
              <a:rPr lang="en-US" b="1" dirty="0" smtClean="0"/>
              <a:t>Centroids</a:t>
            </a:r>
            <a:r>
              <a:rPr lang="en-US" dirty="0" smtClean="0"/>
              <a:t>: </a:t>
            </a:r>
            <a:r>
              <a:rPr lang="en-US" dirty="0"/>
              <a:t>Eastern </a:t>
            </a:r>
            <a:r>
              <a:rPr lang="en-US" dirty="0" smtClean="0"/>
              <a:t>U.S. </a:t>
            </a:r>
            <a:r>
              <a:rPr lang="en-US" dirty="0"/>
              <a:t>Domain </a:t>
            </a:r>
            <a:r>
              <a:rPr lang="en-US" dirty="0" smtClean="0"/>
              <a:t>(N </a:t>
            </a:r>
            <a:r>
              <a:rPr lang="en-US" dirty="0"/>
              <a:t>= 304)</a:t>
            </a:r>
          </a:p>
        </p:txBody>
      </p:sp>
      <p:sp>
        <p:nvSpPr>
          <p:cNvPr id="11" name="TextBox 10"/>
          <p:cNvSpPr txBox="1"/>
          <p:nvPr/>
        </p:nvSpPr>
        <p:spPr>
          <a:xfrm>
            <a:off x="372511" y="1803730"/>
            <a:ext cx="3109558" cy="830997"/>
          </a:xfrm>
          <a:prstGeom prst="rect">
            <a:avLst/>
          </a:prstGeom>
          <a:solidFill>
            <a:schemeClr val="bg1"/>
          </a:solidFill>
          <a:ln>
            <a:solidFill>
              <a:schemeClr val="tx1"/>
            </a:solidFill>
          </a:ln>
        </p:spPr>
        <p:txBody>
          <a:bodyPr wrap="square" rtlCol="0">
            <a:spAutoFit/>
          </a:bodyPr>
          <a:lstStyle/>
          <a:p>
            <a:r>
              <a:rPr lang="en-US" sz="1600" b="1" dirty="0" smtClean="0">
                <a:solidFill>
                  <a:srgbClr val="008000"/>
                </a:solidFill>
              </a:rPr>
              <a:t>Northern Plains Cluster (N=116)</a:t>
            </a:r>
          </a:p>
          <a:p>
            <a:r>
              <a:rPr lang="en-US" sz="1600" b="1" dirty="0" smtClean="0">
                <a:solidFill>
                  <a:srgbClr val="FF0000"/>
                </a:solidFill>
              </a:rPr>
              <a:t>Southern Plains Cluster (N=102)</a:t>
            </a:r>
          </a:p>
          <a:p>
            <a:r>
              <a:rPr lang="en-US" sz="1600" b="1" dirty="0" smtClean="0">
                <a:solidFill>
                  <a:srgbClr val="660066"/>
                </a:solidFill>
              </a:rPr>
              <a:t>Eastern U.S. Cluster (N=86)</a:t>
            </a:r>
            <a:endParaRPr lang="en-US" sz="1600" b="1" dirty="0">
              <a:solidFill>
                <a:srgbClr val="660066"/>
              </a:solidFill>
            </a:endParaRPr>
          </a:p>
        </p:txBody>
      </p:sp>
      <p:sp>
        <p:nvSpPr>
          <p:cNvPr id="12" name="TextBox 11"/>
          <p:cNvSpPr txBox="1"/>
          <p:nvPr/>
        </p:nvSpPr>
        <p:spPr>
          <a:xfrm>
            <a:off x="554558" y="3163778"/>
            <a:ext cx="2566737" cy="2031325"/>
          </a:xfrm>
          <a:prstGeom prst="rect">
            <a:avLst/>
          </a:prstGeom>
          <a:solidFill>
            <a:schemeClr val="bg1"/>
          </a:solidFill>
          <a:ln>
            <a:solidFill>
              <a:schemeClr val="tx1"/>
            </a:solidFill>
          </a:ln>
        </p:spPr>
        <p:txBody>
          <a:bodyPr wrap="square" rtlCol="0">
            <a:spAutoFit/>
          </a:bodyPr>
          <a:lstStyle/>
          <a:p>
            <a:pPr algn="ctr"/>
            <a:r>
              <a:rPr lang="en-US" b="1" dirty="0" smtClean="0">
                <a:solidFill>
                  <a:srgbClr val="0000FF"/>
                </a:solidFill>
              </a:rPr>
              <a:t>Considerable North Pacific Jet variability characterizes the antecedent environments associated with events in each geographic cluster</a:t>
            </a:r>
            <a:endParaRPr lang="en-US" b="1" dirty="0">
              <a:solidFill>
                <a:srgbClr val="0000FF"/>
              </a:solidFill>
            </a:endParaRPr>
          </a:p>
        </p:txBody>
      </p:sp>
    </p:spTree>
    <p:extLst>
      <p:ext uri="{BB962C8B-B14F-4D97-AF65-F5344CB8AC3E}">
        <p14:creationId xmlns:p14="http://schemas.microsoft.com/office/powerpoint/2010/main" val="86257896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885" y="2703114"/>
            <a:ext cx="8229600" cy="1143000"/>
          </a:xfrm>
        </p:spPr>
        <p:txBody>
          <a:bodyPr>
            <a:noAutofit/>
          </a:bodyPr>
          <a:lstStyle/>
          <a:p>
            <a:r>
              <a:rPr lang="en-US" sz="4800" b="1" dirty="0" smtClean="0">
                <a:solidFill>
                  <a:srgbClr val="FF0000"/>
                </a:solidFill>
              </a:rPr>
              <a:t>Antecedent Environments Associated with Cool-Season (Sept.–May) ETEs in the Context of North Pacific Jet Variability </a:t>
            </a:r>
            <a:endParaRPr lang="en-US" sz="4800" b="1" dirty="0">
              <a:solidFill>
                <a:srgbClr val="FF0000"/>
              </a:solidFill>
            </a:endParaRPr>
          </a:p>
        </p:txBody>
      </p:sp>
    </p:spTree>
    <p:extLst>
      <p:ext uri="{BB962C8B-B14F-4D97-AF65-F5344CB8AC3E}">
        <p14:creationId xmlns:p14="http://schemas.microsoft.com/office/powerpoint/2010/main" val="306370887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0152" y="1225884"/>
            <a:ext cx="8526374" cy="5284537"/>
          </a:xfrm>
        </p:spPr>
        <p:txBody>
          <a:bodyPr>
            <a:normAutofit/>
          </a:bodyPr>
          <a:lstStyle/>
          <a:p>
            <a:r>
              <a:rPr lang="en-US" sz="2400" dirty="0" smtClean="0"/>
              <a:t>Removed the mean</a:t>
            </a:r>
            <a:r>
              <a:rPr lang="en-US" sz="2400" dirty="0"/>
              <a:t> </a:t>
            </a:r>
            <a:r>
              <a:rPr lang="en-US" sz="2400" dirty="0" smtClean="0"/>
              <a:t>and the annual and diurnal cycles from       6-hourly, 250-hPa zonal wind data from the CFSR (1979–2014)</a:t>
            </a:r>
          </a:p>
          <a:p>
            <a:r>
              <a:rPr lang="en-US" sz="2400" dirty="0" smtClean="0"/>
              <a:t>Restricted data to the cool season (Sept.–May)</a:t>
            </a:r>
          </a:p>
          <a:p>
            <a:r>
              <a:rPr lang="en-US" sz="2400" dirty="0" smtClean="0"/>
              <a:t>Performed an EOF analysis on the zonal wind anomalies within the domain: 10–80°N ; 100</a:t>
            </a:r>
            <a:r>
              <a:rPr lang="en-US" sz="2400" dirty="0" smtClean="0">
                <a:solidFill>
                  <a:prstClr val="black"/>
                </a:solidFill>
              </a:rPr>
              <a:t>°E–120°W</a:t>
            </a:r>
          </a:p>
          <a:p>
            <a:endParaRPr lang="en-US" sz="2400" dirty="0">
              <a:solidFill>
                <a:prstClr val="black"/>
              </a:solidFill>
            </a:endParaRPr>
          </a:p>
          <a:p>
            <a:pPr marL="0" indent="0">
              <a:buNone/>
            </a:pPr>
            <a:r>
              <a:rPr lang="en-US" sz="2400" b="1" dirty="0" smtClean="0">
                <a:solidFill>
                  <a:srgbClr val="0000FF"/>
                </a:solidFill>
              </a:rPr>
              <a:t>Analysis techniques and resultant EOF patterns are consistent with related work on the North Pacific Jet:</a:t>
            </a:r>
          </a:p>
          <a:p>
            <a:pPr marL="639763" indent="-301625"/>
            <a:r>
              <a:rPr lang="en-US" sz="2400" dirty="0" err="1" smtClean="0">
                <a:solidFill>
                  <a:prstClr val="black"/>
                </a:solidFill>
              </a:rPr>
              <a:t>Athanasiadis</a:t>
            </a:r>
            <a:r>
              <a:rPr lang="en-US" sz="2400" dirty="0" smtClean="0">
                <a:solidFill>
                  <a:prstClr val="black"/>
                </a:solidFill>
              </a:rPr>
              <a:t> et al. (2010)</a:t>
            </a:r>
          </a:p>
          <a:p>
            <a:pPr marL="639763" indent="-301625"/>
            <a:r>
              <a:rPr lang="en-US" sz="2400" dirty="0">
                <a:solidFill>
                  <a:prstClr val="black"/>
                </a:solidFill>
              </a:rPr>
              <a:t>Jaffe et al. (2011</a:t>
            </a:r>
            <a:r>
              <a:rPr lang="en-US" sz="2400" dirty="0" smtClean="0">
                <a:solidFill>
                  <a:prstClr val="black"/>
                </a:solidFill>
              </a:rPr>
              <a:t>)</a:t>
            </a:r>
          </a:p>
          <a:p>
            <a:pPr marL="635000" indent="-296863"/>
            <a:r>
              <a:rPr lang="en-US" sz="2400" dirty="0" smtClean="0">
                <a:solidFill>
                  <a:prstClr val="black"/>
                </a:solidFill>
              </a:rPr>
              <a:t>Griffin and Martin (2016)</a:t>
            </a:r>
          </a:p>
          <a:p>
            <a:pPr marL="0" indent="0">
              <a:buNone/>
            </a:pPr>
            <a:r>
              <a:rPr lang="en-US" sz="2400" dirty="0">
                <a:solidFill>
                  <a:prstClr val="black"/>
                </a:solidFill>
              </a:rPr>
              <a:t>	</a:t>
            </a:r>
            <a:endParaRPr lang="en-US" sz="2400" dirty="0"/>
          </a:p>
        </p:txBody>
      </p:sp>
      <p:cxnSp>
        <p:nvCxnSpPr>
          <p:cNvPr id="4" name="Straight Connector 3"/>
          <p:cNvCxnSpPr/>
          <p:nvPr/>
        </p:nvCxnSpPr>
        <p:spPr>
          <a:xfrm>
            <a:off x="280737" y="93110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87157" y="1515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295692818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2" name="TextBox 11"/>
          <p:cNvSpPr txBox="1"/>
          <p:nvPr/>
        </p:nvSpPr>
        <p:spPr>
          <a:xfrm>
            <a:off x="5898920" y="5878093"/>
            <a:ext cx="3061565" cy="830997"/>
          </a:xfrm>
          <a:prstGeom prst="rect">
            <a:avLst/>
          </a:prstGeom>
          <a:noFill/>
        </p:spPr>
        <p:txBody>
          <a:bodyPr wrap="square" rtlCol="0">
            <a:spAutoFit/>
          </a:bodyPr>
          <a:lstStyle/>
          <a:p>
            <a:r>
              <a:rPr lang="en-US" sz="2400" b="1" dirty="0" smtClean="0"/>
              <a:t>+ EOF 1</a:t>
            </a:r>
            <a:r>
              <a:rPr lang="en-US" sz="2400" dirty="0" smtClean="0"/>
              <a:t>: Jet Extension</a:t>
            </a:r>
          </a:p>
          <a:p>
            <a:r>
              <a:rPr lang="en-US" sz="2400" b="1" dirty="0" smtClean="0"/>
              <a:t>– EOF 1</a:t>
            </a:r>
            <a:r>
              <a:rPr lang="en-US" sz="2400" dirty="0" smtClean="0"/>
              <a:t>: Jet Retraction</a:t>
            </a:r>
            <a:endParaRPr lang="en-US" sz="2400" dirty="0"/>
          </a:p>
        </p:txBody>
      </p:sp>
      <p:sp>
        <p:nvSpPr>
          <p:cNvPr id="13" name="TextBox 12"/>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Tree>
    <p:extLst>
      <p:ext uri="{BB962C8B-B14F-4D97-AF65-F5344CB8AC3E}">
        <p14:creationId xmlns:p14="http://schemas.microsoft.com/office/powerpoint/2010/main" val="58356047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2" name="TextBox 11"/>
          <p:cNvSpPr txBox="1"/>
          <p:nvPr/>
        </p:nvSpPr>
        <p:spPr>
          <a:xfrm>
            <a:off x="5898920" y="5878093"/>
            <a:ext cx="3061565" cy="830997"/>
          </a:xfrm>
          <a:prstGeom prst="rect">
            <a:avLst/>
          </a:prstGeom>
          <a:noFill/>
          <a:ln>
            <a:noFill/>
          </a:ln>
        </p:spPr>
        <p:txBody>
          <a:bodyPr wrap="square" rtlCol="0">
            <a:spAutoFit/>
          </a:bodyPr>
          <a:lstStyle/>
          <a:p>
            <a:r>
              <a:rPr lang="en-US" sz="2400" b="1" dirty="0" smtClean="0">
                <a:solidFill>
                  <a:srgbClr val="008000"/>
                </a:solidFill>
              </a:rPr>
              <a:t>+ EOF 1: </a:t>
            </a:r>
            <a:r>
              <a:rPr lang="en-US" sz="2400" dirty="0" smtClean="0">
                <a:solidFill>
                  <a:srgbClr val="008000"/>
                </a:solidFill>
              </a:rPr>
              <a:t>Jet Extension</a:t>
            </a:r>
          </a:p>
          <a:p>
            <a:r>
              <a:rPr lang="en-US" sz="2400" b="1" dirty="0" smtClean="0"/>
              <a:t>– EOF 1</a:t>
            </a:r>
            <a:r>
              <a:rPr lang="en-US" sz="2400" dirty="0" smtClean="0"/>
              <a:t>: Jet Retraction</a:t>
            </a:r>
            <a:endParaRPr lang="en-US" sz="2400" dirty="0"/>
          </a:p>
        </p:txBody>
      </p:sp>
      <p:sp>
        <p:nvSpPr>
          <p:cNvPr id="5" name="Rectangle 4"/>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6" y="994215"/>
            <a:ext cx="8665988" cy="4338718"/>
          </a:xfrm>
          <a:prstGeom prst="rect">
            <a:avLst/>
          </a:prstGeom>
        </p:spPr>
      </p:pic>
      <p:sp>
        <p:nvSpPr>
          <p:cNvPr id="14" name="TextBox 13"/>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7" name="TextBox 16"/>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
        <p:nvSpPr>
          <p:cNvPr id="15" name="TextBox 14"/>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9" name="TextBox 18"/>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138805712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2" name="TextBox 11"/>
          <p:cNvSpPr txBox="1"/>
          <p:nvPr/>
        </p:nvSpPr>
        <p:spPr>
          <a:xfrm>
            <a:off x="5898920" y="5878093"/>
            <a:ext cx="3061565" cy="830997"/>
          </a:xfrm>
          <a:prstGeom prst="rect">
            <a:avLst/>
          </a:prstGeom>
          <a:noFill/>
          <a:ln>
            <a:noFill/>
          </a:ln>
        </p:spPr>
        <p:txBody>
          <a:bodyPr wrap="square" rtlCol="0">
            <a:spAutoFit/>
          </a:bodyPr>
          <a:lstStyle/>
          <a:p>
            <a:r>
              <a:rPr lang="en-US" sz="2400" b="1" dirty="0" smtClean="0"/>
              <a:t>+ EOF 1: </a:t>
            </a:r>
            <a:r>
              <a:rPr lang="en-US" sz="2400" dirty="0" smtClean="0"/>
              <a:t>Jet Extension</a:t>
            </a:r>
          </a:p>
          <a:p>
            <a:r>
              <a:rPr lang="en-US" sz="2400" b="1" dirty="0" smtClean="0">
                <a:solidFill>
                  <a:srgbClr val="008000"/>
                </a:solidFill>
              </a:rPr>
              <a:t>– EOF 1</a:t>
            </a:r>
            <a:r>
              <a:rPr lang="en-US" sz="2400" dirty="0" smtClean="0">
                <a:solidFill>
                  <a:srgbClr val="008000"/>
                </a:solidFill>
              </a:rPr>
              <a:t>: Jet Retraction</a:t>
            </a:r>
            <a:endParaRPr lang="en-US" sz="2400" dirty="0">
              <a:solidFill>
                <a:srgbClr val="008000"/>
              </a:solidFill>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6" y="994215"/>
            <a:ext cx="8665988" cy="4338717"/>
          </a:xfrm>
          <a:prstGeom prst="rect">
            <a:avLst/>
          </a:prstGeom>
        </p:spPr>
      </p:pic>
      <p:sp>
        <p:nvSpPr>
          <p:cNvPr id="19" name="TextBox 18"/>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
        <p:nvSpPr>
          <p:cNvPr id="15" name="TextBox 14"/>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6" name="Rectangle 15"/>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22" name="TextBox 21"/>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412102853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t>+ EOF 2</a:t>
            </a:r>
            <a:r>
              <a:rPr lang="en-US" sz="2400" dirty="0" smtClean="0"/>
              <a:t>: </a:t>
            </a:r>
            <a:r>
              <a:rPr lang="en-US" sz="2400" dirty="0" err="1" smtClean="0"/>
              <a:t>Poleward</a:t>
            </a:r>
            <a:r>
              <a:rPr lang="en-US" sz="2400" dirty="0" smtClean="0"/>
              <a:t> Shift</a:t>
            </a:r>
          </a:p>
          <a:p>
            <a:r>
              <a:rPr lang="en-US" sz="2400" b="1" dirty="0" smtClean="0"/>
              <a:t>– EOF 2</a:t>
            </a:r>
            <a:r>
              <a:rPr lang="en-US" sz="2400" dirty="0" smtClean="0"/>
              <a:t>: </a:t>
            </a:r>
            <a:r>
              <a:rPr lang="en-US" sz="2400" dirty="0" err="1" smtClean="0"/>
              <a:t>Equatorward</a:t>
            </a:r>
            <a:r>
              <a:rPr lang="en-US" sz="2400" dirty="0" smtClean="0"/>
              <a:t> Shift</a:t>
            </a:r>
            <a:endParaRPr lang="en-US" sz="2400" dirty="0"/>
          </a:p>
        </p:txBody>
      </p:sp>
      <p:sp>
        <p:nvSpPr>
          <p:cNvPr id="21" name="TextBox 20"/>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3" name="TextBox 12"/>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216213902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solidFill>
                  <a:srgbClr val="008000"/>
                </a:solidFill>
              </a:rPr>
              <a:t>+ EOF 2</a:t>
            </a:r>
            <a:r>
              <a:rPr lang="en-US" sz="2400" dirty="0" smtClean="0">
                <a:solidFill>
                  <a:srgbClr val="008000"/>
                </a:solidFill>
              </a:rPr>
              <a:t>: </a:t>
            </a:r>
            <a:r>
              <a:rPr lang="en-US" sz="2400" dirty="0" err="1" smtClean="0">
                <a:solidFill>
                  <a:srgbClr val="008000"/>
                </a:solidFill>
              </a:rPr>
              <a:t>Poleward</a:t>
            </a:r>
            <a:r>
              <a:rPr lang="en-US" sz="2400" dirty="0" smtClean="0">
                <a:solidFill>
                  <a:srgbClr val="008000"/>
                </a:solidFill>
              </a:rPr>
              <a:t> Shift</a:t>
            </a:r>
          </a:p>
          <a:p>
            <a:r>
              <a:rPr lang="en-US" sz="2400" b="1" dirty="0" smtClean="0"/>
              <a:t>– EOF 2</a:t>
            </a:r>
            <a:r>
              <a:rPr lang="en-US" sz="2400" dirty="0" smtClean="0"/>
              <a:t>: </a:t>
            </a:r>
            <a:r>
              <a:rPr lang="en-US" sz="2400" dirty="0" err="1" smtClean="0"/>
              <a:t>Equatorward</a:t>
            </a:r>
            <a:r>
              <a:rPr lang="en-US" sz="2400" dirty="0" smtClean="0"/>
              <a:t> Shift</a:t>
            </a:r>
            <a:endParaRPr lang="en-US" sz="2400" dirty="0"/>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7" y="994215"/>
            <a:ext cx="8665986" cy="4338717"/>
          </a:xfrm>
          <a:prstGeom prst="rect">
            <a:avLst/>
          </a:prstGeom>
        </p:spPr>
      </p:pic>
      <p:sp>
        <p:nvSpPr>
          <p:cNvPr id="16" name="TextBox 15"/>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4" name="Rectangle 13"/>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8" name="TextBox 17"/>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131934935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March 2012 Heat Wave</a:t>
            </a:r>
            <a:endParaRPr lang="en-US" sz="4000" b="1" dirty="0"/>
          </a:p>
        </p:txBody>
      </p:sp>
      <p:sp>
        <p:nvSpPr>
          <p:cNvPr id="6" name="TextBox 5"/>
          <p:cNvSpPr txBox="1"/>
          <p:nvPr/>
        </p:nvSpPr>
        <p:spPr>
          <a:xfrm>
            <a:off x="4479240" y="3925677"/>
            <a:ext cx="4570176" cy="2492990"/>
          </a:xfrm>
          <a:prstGeom prst="rect">
            <a:avLst/>
          </a:prstGeom>
          <a:noFill/>
        </p:spPr>
        <p:txBody>
          <a:bodyPr wrap="square" rtlCol="0">
            <a:spAutoFit/>
          </a:bodyPr>
          <a:lstStyle/>
          <a:p>
            <a:pPr marL="285750" indent="-285750">
              <a:buFont typeface="Arial"/>
              <a:buChar char="•"/>
            </a:pPr>
            <a:r>
              <a:rPr lang="en-US" sz="2400" dirty="0" smtClean="0"/>
              <a:t>Surface temperature anomalies exceeded 15</a:t>
            </a:r>
            <a:r>
              <a:rPr lang="en-US" sz="2400" baseline="30000" dirty="0" smtClean="0"/>
              <a:t>o</a:t>
            </a:r>
            <a:r>
              <a:rPr lang="en-US" sz="2400" dirty="0" smtClean="0"/>
              <a:t>C in the Upper-Midwest.</a:t>
            </a:r>
          </a:p>
          <a:p>
            <a:pPr marL="285750" indent="-285750">
              <a:buFont typeface="Arial"/>
              <a:buChar char="•"/>
            </a:pPr>
            <a:endParaRPr lang="en-US" sz="1200" dirty="0"/>
          </a:p>
          <a:p>
            <a:pPr marL="285750" indent="-285750">
              <a:buFont typeface="Arial"/>
              <a:buChar char="•"/>
            </a:pPr>
            <a:r>
              <a:rPr lang="en-US" sz="2400" dirty="0" smtClean="0"/>
              <a:t>The North Pacific Jet was shifted </a:t>
            </a:r>
            <a:r>
              <a:rPr lang="en-US" sz="2400" dirty="0" err="1" smtClean="0"/>
              <a:t>poleward</a:t>
            </a:r>
            <a:r>
              <a:rPr lang="en-US" sz="2400" dirty="0" smtClean="0"/>
              <a:t> and characterized by an amplified flow pattern.</a:t>
            </a:r>
            <a:endParaRPr lang="en-US"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7872" y="1472587"/>
            <a:ext cx="4603079" cy="240477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15" y="1472587"/>
            <a:ext cx="4590934" cy="240477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51" y="4259432"/>
            <a:ext cx="4584861" cy="2404775"/>
          </a:xfrm>
          <a:prstGeom prst="rect">
            <a:avLst/>
          </a:prstGeom>
        </p:spPr>
      </p:pic>
      <p:sp>
        <p:nvSpPr>
          <p:cNvPr id="11" name="TextBox 10"/>
          <p:cNvSpPr txBox="1"/>
          <p:nvPr/>
        </p:nvSpPr>
        <p:spPr>
          <a:xfrm>
            <a:off x="-135117" y="1090865"/>
            <a:ext cx="5012075" cy="338554"/>
          </a:xfrm>
          <a:prstGeom prst="rect">
            <a:avLst/>
          </a:prstGeom>
          <a:noFill/>
        </p:spPr>
        <p:txBody>
          <a:bodyPr wrap="square" rtlCol="0">
            <a:spAutoFit/>
          </a:bodyPr>
          <a:lstStyle/>
          <a:p>
            <a:pPr algn="ctr"/>
            <a:r>
              <a:rPr lang="en-US" sz="1600" b="1" dirty="0" smtClean="0">
                <a:solidFill>
                  <a:srgbClr val="0000FF"/>
                </a:solidFill>
              </a:rPr>
              <a:t>250-hPa U-Wind Anomalies (13–24 March 2012)</a:t>
            </a:r>
            <a:endParaRPr lang="en-US" sz="1600" b="1" dirty="0">
              <a:solidFill>
                <a:srgbClr val="0000FF"/>
              </a:solidFill>
            </a:endParaRPr>
          </a:p>
        </p:txBody>
      </p:sp>
      <p:sp>
        <p:nvSpPr>
          <p:cNvPr id="12" name="TextBox 11"/>
          <p:cNvSpPr txBox="1"/>
          <p:nvPr/>
        </p:nvSpPr>
        <p:spPr>
          <a:xfrm>
            <a:off x="-135117" y="3877362"/>
            <a:ext cx="5012075" cy="338554"/>
          </a:xfrm>
          <a:prstGeom prst="rect">
            <a:avLst/>
          </a:prstGeom>
          <a:noFill/>
        </p:spPr>
        <p:txBody>
          <a:bodyPr wrap="square" rtlCol="0">
            <a:spAutoFit/>
          </a:bodyPr>
          <a:lstStyle/>
          <a:p>
            <a:pPr algn="ctr"/>
            <a:r>
              <a:rPr lang="en-US" sz="1600" b="1" dirty="0" smtClean="0">
                <a:solidFill>
                  <a:srgbClr val="0000FF"/>
                </a:solidFill>
              </a:rPr>
              <a:t>250-hPa V-Wind Anomalies (13–24 March 2012)</a:t>
            </a:r>
            <a:endParaRPr lang="en-US" sz="1600" b="1" dirty="0">
              <a:solidFill>
                <a:srgbClr val="0000FF"/>
              </a:solidFill>
            </a:endParaRPr>
          </a:p>
        </p:txBody>
      </p:sp>
      <p:sp>
        <p:nvSpPr>
          <p:cNvPr id="13" name="TextBox 12"/>
          <p:cNvSpPr txBox="1"/>
          <p:nvPr/>
        </p:nvSpPr>
        <p:spPr>
          <a:xfrm>
            <a:off x="4381541" y="1090865"/>
            <a:ext cx="5012075" cy="338554"/>
          </a:xfrm>
          <a:prstGeom prst="rect">
            <a:avLst/>
          </a:prstGeom>
          <a:noFill/>
        </p:spPr>
        <p:txBody>
          <a:bodyPr wrap="square" rtlCol="0">
            <a:spAutoFit/>
          </a:bodyPr>
          <a:lstStyle/>
          <a:p>
            <a:pPr algn="ctr"/>
            <a:r>
              <a:rPr lang="en-US" sz="1600" b="1" dirty="0" smtClean="0">
                <a:solidFill>
                  <a:srgbClr val="0000FF"/>
                </a:solidFill>
              </a:rPr>
              <a:t>Surface Temp. Anomalies (13–24 March 2012)</a:t>
            </a:r>
            <a:endParaRPr lang="en-US" sz="1600" b="1" dirty="0">
              <a:solidFill>
                <a:srgbClr val="0000FF"/>
              </a:solidFill>
            </a:endParaRPr>
          </a:p>
        </p:txBody>
      </p:sp>
    </p:spTree>
    <p:extLst>
      <p:ext uri="{BB962C8B-B14F-4D97-AF65-F5344CB8AC3E}">
        <p14:creationId xmlns:p14="http://schemas.microsoft.com/office/powerpoint/2010/main" val="403160385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t>+ EOF 2</a:t>
            </a:r>
            <a:r>
              <a:rPr lang="en-US" sz="2400" dirty="0" smtClean="0"/>
              <a:t>: </a:t>
            </a:r>
            <a:r>
              <a:rPr lang="en-US" sz="2400" dirty="0" err="1" smtClean="0"/>
              <a:t>Poleward</a:t>
            </a:r>
            <a:r>
              <a:rPr lang="en-US" sz="2400" dirty="0" smtClean="0"/>
              <a:t> Shift</a:t>
            </a:r>
          </a:p>
          <a:p>
            <a:r>
              <a:rPr lang="en-US" sz="2400" b="1" dirty="0" smtClean="0">
                <a:solidFill>
                  <a:srgbClr val="008000"/>
                </a:solidFill>
              </a:rPr>
              <a:t>– EOF 2</a:t>
            </a:r>
            <a:r>
              <a:rPr lang="en-US" sz="2400" dirty="0" smtClean="0">
                <a:solidFill>
                  <a:srgbClr val="008000"/>
                </a:solidFill>
              </a:rPr>
              <a:t>: </a:t>
            </a:r>
            <a:r>
              <a:rPr lang="en-US" sz="2400" dirty="0" err="1" smtClean="0">
                <a:solidFill>
                  <a:srgbClr val="008000"/>
                </a:solidFill>
              </a:rPr>
              <a:t>Equatorward</a:t>
            </a:r>
            <a:r>
              <a:rPr lang="en-US" sz="2400" dirty="0" smtClean="0">
                <a:solidFill>
                  <a:srgbClr val="008000"/>
                </a:solidFill>
              </a:rPr>
              <a:t> Shift</a:t>
            </a:r>
            <a:endParaRPr lang="en-US" sz="2400" dirty="0">
              <a:solidFill>
                <a:srgbClr val="008000"/>
              </a:solidFill>
            </a:endParaRP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7" y="994215"/>
            <a:ext cx="8665986" cy="4338717"/>
          </a:xfrm>
          <a:prstGeom prst="rect">
            <a:avLst/>
          </a:prstGeom>
        </p:spPr>
      </p:pic>
      <p:sp>
        <p:nvSpPr>
          <p:cNvPr id="23" name="TextBox 22"/>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4" name="Rectangle 13"/>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8" name="TextBox 17"/>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39255050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16" name="Picture 15"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8" name="TextBox 17"/>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9" name="TextBox 18"/>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8 November 2014</a:t>
            </a:r>
            <a:endParaRPr lang="en-US" sz="2000" b="1" dirty="0"/>
          </a:p>
        </p:txBody>
      </p: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Instantaneous 250-hPa zonal wind anomalies can be projected onto EOF 1 and EOF 2, resulting in a point on a North Pacific Jet phase diagram</a:t>
            </a:r>
            <a:endParaRPr lang="en-US" b="1" dirty="0">
              <a:solidFill>
                <a:srgbClr val="0000FF"/>
              </a:solidFill>
            </a:endParaRPr>
          </a:p>
        </p:txBody>
      </p:sp>
      <p:sp>
        <p:nvSpPr>
          <p:cNvPr id="5" name="Oval 4"/>
          <p:cNvSpPr/>
          <p:nvPr/>
        </p:nvSpPr>
        <p:spPr>
          <a:xfrm>
            <a:off x="1651000" y="4749800"/>
            <a:ext cx="88900" cy="8255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4119610"/>
            <a:ext cx="3473306" cy="27383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cxnSp>
        <p:nvCxnSpPr>
          <p:cNvPr id="3" name="Straight Arrow Connector 2"/>
          <p:cNvCxnSpPr/>
          <p:nvPr/>
        </p:nvCxnSpPr>
        <p:spPr>
          <a:xfrm flipH="1" flipV="1">
            <a:off x="1739900" y="5118100"/>
            <a:ext cx="2117990" cy="117096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310955396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00" y="1483410"/>
            <a:ext cx="8680607" cy="4975052"/>
          </a:xfrm>
          <a:prstGeom prst="rect">
            <a:avLst/>
          </a:prstGeom>
        </p:spPr>
      </p:pic>
      <p:sp>
        <p:nvSpPr>
          <p:cNvPr id="6" name="TextBox 5"/>
          <p:cNvSpPr txBox="1"/>
          <p:nvPr/>
        </p:nvSpPr>
        <p:spPr>
          <a:xfrm>
            <a:off x="228899" y="1126076"/>
            <a:ext cx="6162838" cy="369332"/>
          </a:xfrm>
          <a:prstGeom prst="rect">
            <a:avLst/>
          </a:prstGeom>
          <a:solidFill>
            <a:schemeClr val="bg1"/>
          </a:solidFill>
          <a:ln>
            <a:solidFill>
              <a:schemeClr val="tx1"/>
            </a:solidFill>
          </a:ln>
          <a:effectLst/>
        </p:spPr>
        <p:txBody>
          <a:bodyPr wrap="square" rtlCol="0">
            <a:spAutoFit/>
          </a:bodyPr>
          <a:lstStyle/>
          <a:p>
            <a:r>
              <a:rPr lang="en-US" b="1" dirty="0"/>
              <a:t>Extreme Warm Event </a:t>
            </a:r>
            <a:r>
              <a:rPr lang="en-US" b="1" dirty="0" smtClean="0"/>
              <a:t>Centroids</a:t>
            </a:r>
            <a:r>
              <a:rPr lang="en-US" dirty="0" smtClean="0"/>
              <a:t>: </a:t>
            </a:r>
            <a:r>
              <a:rPr lang="en-US" dirty="0"/>
              <a:t>Eastern </a:t>
            </a:r>
            <a:r>
              <a:rPr lang="en-US" dirty="0" smtClean="0"/>
              <a:t>U.S. </a:t>
            </a:r>
            <a:r>
              <a:rPr lang="en-US" dirty="0"/>
              <a:t>Domain </a:t>
            </a:r>
            <a:r>
              <a:rPr lang="en-US" dirty="0" smtClean="0"/>
              <a:t>(N </a:t>
            </a:r>
            <a:r>
              <a:rPr lang="en-US" dirty="0"/>
              <a:t>= 304)</a:t>
            </a:r>
          </a:p>
        </p:txBody>
      </p:sp>
      <p:sp>
        <p:nvSpPr>
          <p:cNvPr id="8" name="Oval 7"/>
          <p:cNvSpPr/>
          <p:nvPr/>
        </p:nvSpPr>
        <p:spPr>
          <a:xfrm rot="4463852">
            <a:off x="3707837" y="3039894"/>
            <a:ext cx="1588638" cy="3052929"/>
          </a:xfrm>
          <a:prstGeom prst="ellipse">
            <a:avLst/>
          </a:prstGeom>
          <a:no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72511" y="5820598"/>
            <a:ext cx="8352390" cy="923330"/>
          </a:xfrm>
          <a:prstGeom prst="rect">
            <a:avLst/>
          </a:prstGeom>
          <a:solidFill>
            <a:srgbClr val="FFFFFF"/>
          </a:solidFill>
          <a:ln>
            <a:solidFill>
              <a:schemeClr val="tx1"/>
            </a:solidFill>
          </a:ln>
        </p:spPr>
        <p:txBody>
          <a:bodyPr wrap="square" rtlCol="0">
            <a:spAutoFit/>
          </a:bodyPr>
          <a:lstStyle/>
          <a:p>
            <a:pPr algn="ctr"/>
            <a:r>
              <a:rPr lang="en-US" b="1" dirty="0" smtClean="0">
                <a:solidFill>
                  <a:srgbClr val="0000FF"/>
                </a:solidFill>
              </a:rPr>
              <a:t>Projecting antecedent environments associated with extreme warm events onto the North Pacific Jet phase diagram can identify flow patterns conducive to the development of these events</a:t>
            </a:r>
            <a:endParaRPr lang="en-US" b="1" dirty="0">
              <a:solidFill>
                <a:srgbClr val="0000FF"/>
              </a:solidFill>
            </a:endParaRPr>
          </a:p>
        </p:txBody>
      </p:sp>
      <p:sp>
        <p:nvSpPr>
          <p:cNvPr id="11" name="TextBox 10"/>
          <p:cNvSpPr txBox="1"/>
          <p:nvPr/>
        </p:nvSpPr>
        <p:spPr>
          <a:xfrm>
            <a:off x="372511" y="1664030"/>
            <a:ext cx="3109558" cy="830997"/>
          </a:xfrm>
          <a:prstGeom prst="rect">
            <a:avLst/>
          </a:prstGeom>
          <a:solidFill>
            <a:schemeClr val="bg1"/>
          </a:solidFill>
          <a:ln>
            <a:solidFill>
              <a:schemeClr val="tx1"/>
            </a:solidFill>
          </a:ln>
        </p:spPr>
        <p:txBody>
          <a:bodyPr wrap="square" rtlCol="0">
            <a:spAutoFit/>
          </a:bodyPr>
          <a:lstStyle/>
          <a:p>
            <a:r>
              <a:rPr lang="en-US" sz="1600" b="1" dirty="0" smtClean="0">
                <a:solidFill>
                  <a:srgbClr val="008000"/>
                </a:solidFill>
              </a:rPr>
              <a:t>Northern Plains Cluster (N=116)</a:t>
            </a:r>
          </a:p>
          <a:p>
            <a:r>
              <a:rPr lang="en-US" sz="1600" b="1" dirty="0" smtClean="0">
                <a:solidFill>
                  <a:srgbClr val="FF0000"/>
                </a:solidFill>
              </a:rPr>
              <a:t>Southern Plains Cluster (N=102)</a:t>
            </a:r>
          </a:p>
          <a:p>
            <a:r>
              <a:rPr lang="en-US" sz="1600" b="1" dirty="0" smtClean="0">
                <a:solidFill>
                  <a:srgbClr val="660066"/>
                </a:solidFill>
              </a:rPr>
              <a:t>Eastern U.S. Cluster (N=86)</a:t>
            </a:r>
            <a:endParaRPr lang="en-US" sz="1600" b="1" dirty="0">
              <a:solidFill>
                <a:srgbClr val="660066"/>
              </a:solidFill>
            </a:endParaRPr>
          </a:p>
        </p:txBody>
      </p:sp>
      <p:cxnSp>
        <p:nvCxnSpPr>
          <p:cNvPr id="3" name="Straight Arrow Connector 2"/>
          <p:cNvCxnSpPr/>
          <p:nvPr/>
        </p:nvCxnSpPr>
        <p:spPr>
          <a:xfrm flipH="1">
            <a:off x="3238853" y="2089446"/>
            <a:ext cx="1355097" cy="3593"/>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374977830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1"/>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15</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18</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35</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84)</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5"/>
          </a:xfrm>
          <a:prstGeom prst="rect">
            <a:avLst/>
          </a:prstGeom>
        </p:spPr>
      </p:pic>
      <p:sp>
        <p:nvSpPr>
          <p:cNvPr id="9" name="Oval 8"/>
          <p:cNvSpPr/>
          <p:nvPr/>
        </p:nvSpPr>
        <p:spPr>
          <a:xfrm rot="20515784">
            <a:off x="6635094" y="1137227"/>
            <a:ext cx="1195952" cy="670340"/>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S. Plains Cluster</a:t>
            </a:r>
            <a:endParaRPr lang="en-US" sz="3200" b="1" dirty="0">
              <a:solidFill>
                <a:srgbClr val="FF0000"/>
              </a:solidFill>
            </a:endParaRPr>
          </a:p>
        </p:txBody>
      </p:sp>
      <p:sp>
        <p:nvSpPr>
          <p:cNvPr id="18" name="TextBox 17"/>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Warm Event Centroids</a:t>
            </a:r>
            <a:endParaRPr lang="en-US" dirty="0"/>
          </a:p>
        </p:txBody>
      </p:sp>
      <p:sp>
        <p:nvSpPr>
          <p:cNvPr id="25" name="TextBox 24"/>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9" name="TextBox 28"/>
          <p:cNvSpPr txBox="1"/>
          <p:nvPr/>
        </p:nvSpPr>
        <p:spPr>
          <a:xfrm>
            <a:off x="223926" y="6119026"/>
            <a:ext cx="488625" cy="369332"/>
          </a:xfrm>
          <a:prstGeom prst="rect">
            <a:avLst/>
          </a:prstGeom>
          <a:noFill/>
        </p:spPr>
        <p:txBody>
          <a:bodyPr wrap="square" rtlCol="0">
            <a:spAutoFit/>
          </a:bodyPr>
          <a:lstStyle/>
          <a:p>
            <a:r>
              <a:rPr lang="en-US" dirty="0"/>
              <a:t>–</a:t>
            </a:r>
            <a:r>
              <a:rPr lang="en-US" dirty="0" smtClean="0"/>
              <a:t>4</a:t>
            </a:r>
            <a:endParaRPr lang="en-US" dirty="0"/>
          </a:p>
        </p:txBody>
      </p:sp>
    </p:spTree>
    <p:extLst>
      <p:ext uri="{BB962C8B-B14F-4D97-AF65-F5344CB8AC3E}">
        <p14:creationId xmlns:p14="http://schemas.microsoft.com/office/powerpoint/2010/main" val="249418457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1"/>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15</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18</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35</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84)</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5"/>
          </a:xfrm>
          <a:prstGeom prst="rect">
            <a:avLst/>
          </a:prstGeom>
        </p:spPr>
      </p:pic>
      <p:sp>
        <p:nvSpPr>
          <p:cNvPr id="9" name="Oval 8"/>
          <p:cNvSpPr/>
          <p:nvPr/>
        </p:nvSpPr>
        <p:spPr>
          <a:xfrm rot="20515784">
            <a:off x="6635094" y="1137227"/>
            <a:ext cx="1195952" cy="670340"/>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S. Plains Cluster</a:t>
            </a:r>
            <a:endParaRPr lang="en-US" sz="3200" b="1" dirty="0">
              <a:solidFill>
                <a:srgbClr val="FF0000"/>
              </a:solidFill>
            </a:endParaRPr>
          </a:p>
        </p:txBody>
      </p:sp>
      <p:sp>
        <p:nvSpPr>
          <p:cNvPr id="18" name="TextBox 17"/>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Warm Event Centroids</a:t>
            </a:r>
            <a:endParaRPr lang="en-US" dirty="0"/>
          </a:p>
        </p:txBody>
      </p:sp>
      <p:sp>
        <p:nvSpPr>
          <p:cNvPr id="25" name="TextBox 24"/>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31" name="Isosceles Triangle 30"/>
          <p:cNvSpPr/>
          <p:nvPr/>
        </p:nvSpPr>
        <p:spPr>
          <a:xfrm rot="16200000" flipV="1">
            <a:off x="-308799" y="2259114"/>
            <a:ext cx="4951270" cy="3143167"/>
          </a:xfrm>
          <a:prstGeom prst="triangle">
            <a:avLst>
              <a:gd name="adj" fmla="val 49926"/>
            </a:avLst>
          </a:prstGeom>
          <a:gradFill flip="none" rotWithShape="1">
            <a:gsLst>
              <a:gs pos="0">
                <a:schemeClr val="accent1">
                  <a:tint val="100000"/>
                  <a:shade val="100000"/>
                  <a:satMod val="130000"/>
                  <a:alpha val="39000"/>
                </a:schemeClr>
              </a:gs>
              <a:gs pos="100000">
                <a:schemeClr val="accent1">
                  <a:tint val="50000"/>
                  <a:shade val="100000"/>
                  <a:satMod val="350000"/>
                  <a:alpha val="39000"/>
                </a:schemeClr>
              </a:gs>
            </a:gsLst>
            <a:lin ang="16200000" scaled="0"/>
            <a:tileRect/>
          </a:gra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223926" y="6119026"/>
            <a:ext cx="488625" cy="369332"/>
          </a:xfrm>
          <a:prstGeom prst="rect">
            <a:avLst/>
          </a:prstGeom>
          <a:noFill/>
        </p:spPr>
        <p:txBody>
          <a:bodyPr wrap="square" rtlCol="0">
            <a:spAutoFit/>
          </a:bodyPr>
          <a:lstStyle/>
          <a:p>
            <a:r>
              <a:rPr lang="en-US" dirty="0"/>
              <a:t>–</a:t>
            </a:r>
            <a:r>
              <a:rPr lang="en-US" dirty="0" smtClean="0"/>
              <a:t>4</a:t>
            </a:r>
            <a:endParaRPr lang="en-US" dirty="0"/>
          </a:p>
        </p:txBody>
      </p:sp>
    </p:spTree>
    <p:extLst>
      <p:ext uri="{BB962C8B-B14F-4D97-AF65-F5344CB8AC3E}">
        <p14:creationId xmlns:p14="http://schemas.microsoft.com/office/powerpoint/2010/main" val="250699600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24" y="3500582"/>
            <a:ext cx="8197482" cy="3188126"/>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076" y="158981"/>
            <a:ext cx="8172187" cy="3187581"/>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2800258" y="4142242"/>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8" name="TextBox 27"/>
          <p:cNvSpPr txBox="1"/>
          <p:nvPr/>
        </p:nvSpPr>
        <p:spPr>
          <a:xfrm>
            <a:off x="4184064" y="5119170"/>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19" name="Plus 18"/>
          <p:cNvSpPr/>
          <p:nvPr/>
        </p:nvSpPr>
        <p:spPr>
          <a:xfrm>
            <a:off x="7022855"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Plus 21"/>
          <p:cNvSpPr/>
          <p:nvPr/>
        </p:nvSpPr>
        <p:spPr>
          <a:xfrm>
            <a:off x="7022855" y="5275790"/>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486796" y="2974869"/>
            <a:ext cx="4691043" cy="406353"/>
            <a:chOff x="486796" y="2974869"/>
            <a:chExt cx="4691043" cy="406353"/>
          </a:xfrm>
        </p:grpSpPr>
        <p:sp>
          <p:nvSpPr>
            <p:cNvPr id="33" name="Rectangle 32"/>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5" name="TextBox 34"/>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
        <p:nvSpPr>
          <p:cNvPr id="40" name="TextBox 39"/>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8</a:t>
            </a:r>
            <a:r>
              <a:rPr lang="en-US" b="1" dirty="0" smtClean="0">
                <a:solidFill>
                  <a:srgbClr val="0000FF"/>
                </a:solidFill>
              </a:rPr>
              <a:t>  </a:t>
            </a:r>
            <a:endParaRPr lang="en-US" b="1" dirty="0">
              <a:solidFill>
                <a:srgbClr val="0000FF"/>
              </a:solidFill>
            </a:endParaRPr>
          </a:p>
        </p:txBody>
      </p:sp>
      <p:sp>
        <p:nvSpPr>
          <p:cNvPr id="41" name="TextBox 40"/>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a:t>
            </a:r>
            <a:r>
              <a:rPr lang="en-US" sz="1600" b="1" dirty="0">
                <a:solidFill>
                  <a:srgbClr val="0000FF"/>
                </a:solidFill>
              </a:rPr>
              <a:t>8</a:t>
            </a:r>
            <a:r>
              <a:rPr lang="en-US" sz="1600" b="1" dirty="0" smtClean="0">
                <a:solidFill>
                  <a:srgbClr val="0000FF"/>
                </a:solidFill>
              </a:rPr>
              <a:t> </a:t>
            </a:r>
            <a:endParaRPr lang="en-US" sz="1600" b="1" dirty="0">
              <a:solidFill>
                <a:srgbClr val="0000FF"/>
              </a:solidFill>
            </a:endParaRPr>
          </a:p>
        </p:txBody>
      </p:sp>
      <p:grpSp>
        <p:nvGrpSpPr>
          <p:cNvPr id="21" name="Group 20"/>
          <p:cNvGrpSpPr/>
          <p:nvPr/>
        </p:nvGrpSpPr>
        <p:grpSpPr>
          <a:xfrm>
            <a:off x="484677" y="6330605"/>
            <a:ext cx="4068271" cy="398802"/>
            <a:chOff x="510078" y="6305204"/>
            <a:chExt cx="4068271" cy="398802"/>
          </a:xfrm>
        </p:grpSpPr>
        <p:sp>
          <p:nvSpPr>
            <p:cNvPr id="23" name="Rectangle 22"/>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6" name="TextBox 25"/>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spTree>
    <p:extLst>
      <p:ext uri="{BB962C8B-B14F-4D97-AF65-F5344CB8AC3E}">
        <p14:creationId xmlns:p14="http://schemas.microsoft.com/office/powerpoint/2010/main" val="116934546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680" y="3500582"/>
            <a:ext cx="8183570" cy="3188126"/>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076" y="159195"/>
            <a:ext cx="8172187" cy="3187152"/>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3050589" y="4043464"/>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8" name="TextBox 27"/>
          <p:cNvSpPr txBox="1"/>
          <p:nvPr/>
        </p:nvSpPr>
        <p:spPr>
          <a:xfrm>
            <a:off x="4273437" y="5006513"/>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22" name="Plus 21"/>
          <p:cNvSpPr/>
          <p:nvPr/>
        </p:nvSpPr>
        <p:spPr>
          <a:xfrm>
            <a:off x="7022855" y="5275790"/>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486796" y="2974869"/>
            <a:ext cx="4691043" cy="406353"/>
            <a:chOff x="486796" y="2974869"/>
            <a:chExt cx="4691043" cy="406353"/>
          </a:xfrm>
        </p:grpSpPr>
        <p:sp>
          <p:nvSpPr>
            <p:cNvPr id="33" name="Rectangle 32"/>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5" name="TextBox 34"/>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
        <p:nvSpPr>
          <p:cNvPr id="40" name="TextBox 39"/>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7</a:t>
            </a:r>
            <a:r>
              <a:rPr lang="en-US" b="1" dirty="0" smtClean="0">
                <a:solidFill>
                  <a:srgbClr val="0000FF"/>
                </a:solidFill>
              </a:rPr>
              <a:t>  </a:t>
            </a:r>
            <a:endParaRPr lang="en-US" b="1" dirty="0">
              <a:solidFill>
                <a:srgbClr val="0000FF"/>
              </a:solidFill>
            </a:endParaRPr>
          </a:p>
        </p:txBody>
      </p:sp>
      <p:sp>
        <p:nvSpPr>
          <p:cNvPr id="41" name="TextBox 40"/>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−7 </a:t>
            </a:r>
            <a:endParaRPr lang="en-US" sz="1600" b="1" dirty="0">
              <a:solidFill>
                <a:srgbClr val="0000FF"/>
              </a:solidFill>
            </a:endParaRPr>
          </a:p>
        </p:txBody>
      </p:sp>
      <p:grpSp>
        <p:nvGrpSpPr>
          <p:cNvPr id="21" name="Group 20"/>
          <p:cNvGrpSpPr/>
          <p:nvPr/>
        </p:nvGrpSpPr>
        <p:grpSpPr>
          <a:xfrm>
            <a:off x="484677" y="6330605"/>
            <a:ext cx="4068271" cy="398802"/>
            <a:chOff x="510078" y="6305204"/>
            <a:chExt cx="4068271" cy="398802"/>
          </a:xfrm>
        </p:grpSpPr>
        <p:sp>
          <p:nvSpPr>
            <p:cNvPr id="23" name="Rectangle 22"/>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6" name="TextBox 25"/>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sp>
        <p:nvSpPr>
          <p:cNvPr id="20" name="Plus 19"/>
          <p:cNvSpPr/>
          <p:nvPr/>
        </p:nvSpPr>
        <p:spPr>
          <a:xfrm>
            <a:off x="7022855"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05741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601" y="3500582"/>
            <a:ext cx="8177728" cy="3188126"/>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076" y="160383"/>
            <a:ext cx="8172187" cy="3184777"/>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2800258" y="4142242"/>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8" name="TextBox 27"/>
          <p:cNvSpPr txBox="1"/>
          <p:nvPr/>
        </p:nvSpPr>
        <p:spPr>
          <a:xfrm>
            <a:off x="4184064" y="5119170"/>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22" name="Plus 21"/>
          <p:cNvSpPr/>
          <p:nvPr/>
        </p:nvSpPr>
        <p:spPr>
          <a:xfrm>
            <a:off x="7022855" y="5275790"/>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486796" y="2974869"/>
            <a:ext cx="4691043" cy="406353"/>
            <a:chOff x="486796" y="2974869"/>
            <a:chExt cx="4691043" cy="406353"/>
          </a:xfrm>
        </p:grpSpPr>
        <p:sp>
          <p:nvSpPr>
            <p:cNvPr id="33" name="Rectangle 32"/>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5" name="TextBox 34"/>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
        <p:nvSpPr>
          <p:cNvPr id="40" name="TextBox 39"/>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6</a:t>
            </a:r>
            <a:r>
              <a:rPr lang="en-US" b="1" dirty="0" smtClean="0">
                <a:solidFill>
                  <a:srgbClr val="0000FF"/>
                </a:solidFill>
              </a:rPr>
              <a:t>  </a:t>
            </a:r>
            <a:endParaRPr lang="en-US" b="1" dirty="0">
              <a:solidFill>
                <a:srgbClr val="0000FF"/>
              </a:solidFill>
            </a:endParaRPr>
          </a:p>
        </p:txBody>
      </p:sp>
      <p:sp>
        <p:nvSpPr>
          <p:cNvPr id="41" name="TextBox 40"/>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−6 </a:t>
            </a:r>
            <a:endParaRPr lang="en-US" sz="1600" b="1" dirty="0">
              <a:solidFill>
                <a:srgbClr val="0000FF"/>
              </a:solidFill>
            </a:endParaRPr>
          </a:p>
        </p:txBody>
      </p:sp>
      <p:grpSp>
        <p:nvGrpSpPr>
          <p:cNvPr id="21" name="Group 20"/>
          <p:cNvGrpSpPr/>
          <p:nvPr/>
        </p:nvGrpSpPr>
        <p:grpSpPr>
          <a:xfrm>
            <a:off x="484677" y="6330605"/>
            <a:ext cx="4068271" cy="398802"/>
            <a:chOff x="510078" y="6305204"/>
            <a:chExt cx="4068271" cy="398802"/>
          </a:xfrm>
        </p:grpSpPr>
        <p:sp>
          <p:nvSpPr>
            <p:cNvPr id="23" name="Rectangle 22"/>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6" name="TextBox 25"/>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sp>
        <p:nvSpPr>
          <p:cNvPr id="20" name="Plus 19"/>
          <p:cNvSpPr/>
          <p:nvPr/>
        </p:nvSpPr>
        <p:spPr>
          <a:xfrm>
            <a:off x="7022855"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682752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24" y="3500799"/>
            <a:ext cx="8197482" cy="3187692"/>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076" y="160383"/>
            <a:ext cx="8172187" cy="3184777"/>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2124336" y="4326618"/>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8" name="TextBox 27"/>
          <p:cNvSpPr txBox="1"/>
          <p:nvPr/>
        </p:nvSpPr>
        <p:spPr>
          <a:xfrm>
            <a:off x="4121860" y="5034504"/>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22" name="Plus 21"/>
          <p:cNvSpPr/>
          <p:nvPr/>
        </p:nvSpPr>
        <p:spPr>
          <a:xfrm>
            <a:off x="7022855" y="5275790"/>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486796" y="2974869"/>
            <a:ext cx="4691043" cy="406353"/>
            <a:chOff x="486796" y="2974869"/>
            <a:chExt cx="4691043" cy="406353"/>
          </a:xfrm>
        </p:grpSpPr>
        <p:sp>
          <p:nvSpPr>
            <p:cNvPr id="33" name="Rectangle 32"/>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5" name="TextBox 34"/>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
        <p:nvSpPr>
          <p:cNvPr id="40" name="TextBox 39"/>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5</a:t>
            </a:r>
            <a:r>
              <a:rPr lang="en-US" b="1" dirty="0" smtClean="0">
                <a:solidFill>
                  <a:srgbClr val="0000FF"/>
                </a:solidFill>
              </a:rPr>
              <a:t>  </a:t>
            </a:r>
            <a:endParaRPr lang="en-US" b="1" dirty="0">
              <a:solidFill>
                <a:srgbClr val="0000FF"/>
              </a:solidFill>
            </a:endParaRPr>
          </a:p>
        </p:txBody>
      </p:sp>
      <p:sp>
        <p:nvSpPr>
          <p:cNvPr id="41" name="TextBox 40"/>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−5 </a:t>
            </a:r>
            <a:endParaRPr lang="en-US" sz="1600" b="1" dirty="0">
              <a:solidFill>
                <a:srgbClr val="0000FF"/>
              </a:solidFill>
            </a:endParaRPr>
          </a:p>
        </p:txBody>
      </p:sp>
      <p:grpSp>
        <p:nvGrpSpPr>
          <p:cNvPr id="21" name="Group 20"/>
          <p:cNvGrpSpPr/>
          <p:nvPr/>
        </p:nvGrpSpPr>
        <p:grpSpPr>
          <a:xfrm>
            <a:off x="484677" y="6330605"/>
            <a:ext cx="4068271" cy="398802"/>
            <a:chOff x="510078" y="6305204"/>
            <a:chExt cx="4068271" cy="398802"/>
          </a:xfrm>
        </p:grpSpPr>
        <p:sp>
          <p:nvSpPr>
            <p:cNvPr id="23" name="Rectangle 22"/>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6" name="TextBox 25"/>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sp>
        <p:nvSpPr>
          <p:cNvPr id="20" name="Plus 19"/>
          <p:cNvSpPr/>
          <p:nvPr/>
        </p:nvSpPr>
        <p:spPr>
          <a:xfrm>
            <a:off x="7022855"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4750502" y="4125075"/>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30" name="TextBox 29"/>
          <p:cNvSpPr txBox="1"/>
          <p:nvPr/>
        </p:nvSpPr>
        <p:spPr>
          <a:xfrm>
            <a:off x="6998158" y="5140916"/>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Tree>
    <p:extLst>
      <p:ext uri="{BB962C8B-B14F-4D97-AF65-F5344CB8AC3E}">
        <p14:creationId xmlns:p14="http://schemas.microsoft.com/office/powerpoint/2010/main" val="275756949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102" y="3500582"/>
            <a:ext cx="8182726" cy="3188126"/>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076" y="164438"/>
            <a:ext cx="8172187" cy="3176667"/>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2503924" y="4222814"/>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8" name="TextBox 27"/>
          <p:cNvSpPr txBox="1"/>
          <p:nvPr/>
        </p:nvSpPr>
        <p:spPr>
          <a:xfrm>
            <a:off x="4080935" y="5034504"/>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22" name="Plus 21"/>
          <p:cNvSpPr/>
          <p:nvPr/>
        </p:nvSpPr>
        <p:spPr>
          <a:xfrm>
            <a:off x="7022855" y="5275790"/>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486796" y="2974869"/>
            <a:ext cx="4691043" cy="406353"/>
            <a:chOff x="486796" y="2974869"/>
            <a:chExt cx="4691043" cy="406353"/>
          </a:xfrm>
        </p:grpSpPr>
        <p:sp>
          <p:nvSpPr>
            <p:cNvPr id="33" name="Rectangle 32"/>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5" name="TextBox 34"/>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
        <p:nvSpPr>
          <p:cNvPr id="40" name="TextBox 39"/>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4</a:t>
            </a:r>
            <a:r>
              <a:rPr lang="en-US" b="1" dirty="0" smtClean="0">
                <a:solidFill>
                  <a:srgbClr val="0000FF"/>
                </a:solidFill>
              </a:rPr>
              <a:t>  </a:t>
            </a:r>
            <a:endParaRPr lang="en-US" b="1" dirty="0">
              <a:solidFill>
                <a:srgbClr val="0000FF"/>
              </a:solidFill>
            </a:endParaRPr>
          </a:p>
        </p:txBody>
      </p:sp>
      <p:sp>
        <p:nvSpPr>
          <p:cNvPr id="41" name="TextBox 40"/>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−4 </a:t>
            </a:r>
            <a:endParaRPr lang="en-US" sz="1600" b="1" dirty="0">
              <a:solidFill>
                <a:srgbClr val="0000FF"/>
              </a:solidFill>
            </a:endParaRPr>
          </a:p>
        </p:txBody>
      </p:sp>
      <p:grpSp>
        <p:nvGrpSpPr>
          <p:cNvPr id="21" name="Group 20"/>
          <p:cNvGrpSpPr/>
          <p:nvPr/>
        </p:nvGrpSpPr>
        <p:grpSpPr>
          <a:xfrm>
            <a:off x="484677" y="6330605"/>
            <a:ext cx="4068271" cy="398802"/>
            <a:chOff x="510078" y="6305204"/>
            <a:chExt cx="4068271" cy="398802"/>
          </a:xfrm>
        </p:grpSpPr>
        <p:sp>
          <p:nvSpPr>
            <p:cNvPr id="23" name="Rectangle 22"/>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6" name="TextBox 25"/>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sp>
        <p:nvSpPr>
          <p:cNvPr id="20" name="Plus 19"/>
          <p:cNvSpPr/>
          <p:nvPr/>
        </p:nvSpPr>
        <p:spPr>
          <a:xfrm>
            <a:off x="7022855"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4674213" y="4091826"/>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30" name="TextBox 29"/>
          <p:cNvSpPr txBox="1"/>
          <p:nvPr/>
        </p:nvSpPr>
        <p:spPr>
          <a:xfrm>
            <a:off x="7196666" y="5076837"/>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Tree>
    <p:extLst>
      <p:ext uri="{BB962C8B-B14F-4D97-AF65-F5344CB8AC3E}">
        <p14:creationId xmlns:p14="http://schemas.microsoft.com/office/powerpoint/2010/main" val="256132269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March 2012 Heat Wave</a:t>
            </a:r>
            <a:endParaRPr lang="en-US" sz="4000" b="1" dirty="0"/>
          </a:p>
        </p:txBody>
      </p:sp>
      <p:sp>
        <p:nvSpPr>
          <p:cNvPr id="6" name="TextBox 5"/>
          <p:cNvSpPr txBox="1"/>
          <p:nvPr/>
        </p:nvSpPr>
        <p:spPr>
          <a:xfrm>
            <a:off x="4479240" y="4045419"/>
            <a:ext cx="4570176" cy="2308324"/>
          </a:xfrm>
          <a:prstGeom prst="rect">
            <a:avLst/>
          </a:prstGeom>
          <a:noFill/>
        </p:spPr>
        <p:txBody>
          <a:bodyPr wrap="square" rtlCol="0">
            <a:spAutoFit/>
          </a:bodyPr>
          <a:lstStyle/>
          <a:p>
            <a:pPr marL="285750" indent="-285750">
              <a:buFont typeface="Arial"/>
              <a:buChar char="•"/>
            </a:pPr>
            <a:r>
              <a:rPr lang="en-US" sz="2400" dirty="0" smtClean="0"/>
              <a:t>Dole et al. (2014) demonstrated that this extreme warm event developed due to the favorable superposition of a number of inter and </a:t>
            </a:r>
            <a:r>
              <a:rPr lang="en-US" sz="2400" dirty="0" err="1" smtClean="0"/>
              <a:t>intraannual</a:t>
            </a:r>
            <a:r>
              <a:rPr lang="en-US" sz="2400" dirty="0" smtClean="0"/>
              <a:t> </a:t>
            </a:r>
            <a:r>
              <a:rPr lang="en-US" sz="2400" dirty="0" err="1" smtClean="0"/>
              <a:t>teleconnection</a:t>
            </a:r>
            <a:r>
              <a:rPr lang="en-US" sz="2400" dirty="0" smtClean="0"/>
              <a:t> patterns.</a:t>
            </a:r>
            <a:endParaRPr lang="en-US" sz="2400"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51" y="4259432"/>
            <a:ext cx="4584861" cy="2404775"/>
          </a:xfrm>
          <a:prstGeom prst="rect">
            <a:avLst/>
          </a:prstGeom>
        </p:spPr>
      </p:pic>
      <p:sp>
        <p:nvSpPr>
          <p:cNvPr id="11" name="TextBox 10"/>
          <p:cNvSpPr txBox="1"/>
          <p:nvPr/>
        </p:nvSpPr>
        <p:spPr>
          <a:xfrm>
            <a:off x="-135117" y="1090865"/>
            <a:ext cx="5012075" cy="338554"/>
          </a:xfrm>
          <a:prstGeom prst="rect">
            <a:avLst/>
          </a:prstGeom>
          <a:noFill/>
        </p:spPr>
        <p:txBody>
          <a:bodyPr wrap="square" rtlCol="0">
            <a:spAutoFit/>
          </a:bodyPr>
          <a:lstStyle/>
          <a:p>
            <a:pPr algn="ctr"/>
            <a:r>
              <a:rPr lang="en-US" sz="1600" b="1" dirty="0" smtClean="0">
                <a:solidFill>
                  <a:srgbClr val="0000FF"/>
                </a:solidFill>
              </a:rPr>
              <a:t>250-hPa U-Wind Anomalies (13–24 March 2012)</a:t>
            </a:r>
            <a:endParaRPr lang="en-US" sz="1600" b="1" dirty="0">
              <a:solidFill>
                <a:srgbClr val="0000FF"/>
              </a:solidFill>
            </a:endParaRPr>
          </a:p>
        </p:txBody>
      </p:sp>
      <p:sp>
        <p:nvSpPr>
          <p:cNvPr id="12" name="TextBox 11"/>
          <p:cNvSpPr txBox="1"/>
          <p:nvPr/>
        </p:nvSpPr>
        <p:spPr>
          <a:xfrm>
            <a:off x="-135117" y="3877362"/>
            <a:ext cx="5012075" cy="338554"/>
          </a:xfrm>
          <a:prstGeom prst="rect">
            <a:avLst/>
          </a:prstGeom>
          <a:noFill/>
        </p:spPr>
        <p:txBody>
          <a:bodyPr wrap="square" rtlCol="0">
            <a:spAutoFit/>
          </a:bodyPr>
          <a:lstStyle/>
          <a:p>
            <a:pPr algn="ctr"/>
            <a:r>
              <a:rPr lang="en-US" sz="1600" b="1" dirty="0" smtClean="0">
                <a:solidFill>
                  <a:srgbClr val="0000FF"/>
                </a:solidFill>
              </a:rPr>
              <a:t>250-hPa V-Wind Anomalies (13–24 March 2012)</a:t>
            </a:r>
            <a:endParaRPr lang="en-US" sz="1600" b="1" dirty="0">
              <a:solidFill>
                <a:srgbClr val="0000FF"/>
              </a:solidFill>
            </a:endParaRPr>
          </a:p>
        </p:txBody>
      </p:sp>
      <p:sp>
        <p:nvSpPr>
          <p:cNvPr id="13" name="TextBox 12"/>
          <p:cNvSpPr txBox="1"/>
          <p:nvPr/>
        </p:nvSpPr>
        <p:spPr>
          <a:xfrm>
            <a:off x="4381541" y="1090865"/>
            <a:ext cx="5012075" cy="338554"/>
          </a:xfrm>
          <a:prstGeom prst="rect">
            <a:avLst/>
          </a:prstGeom>
          <a:noFill/>
        </p:spPr>
        <p:txBody>
          <a:bodyPr wrap="square" rtlCol="0">
            <a:spAutoFit/>
          </a:bodyPr>
          <a:lstStyle/>
          <a:p>
            <a:pPr algn="ctr"/>
            <a:r>
              <a:rPr lang="en-US" sz="1600" b="1" dirty="0" smtClean="0">
                <a:solidFill>
                  <a:srgbClr val="0000FF"/>
                </a:solidFill>
              </a:rPr>
              <a:t>Surface Temp. Anomalies (13–24 March 2012)</a:t>
            </a:r>
            <a:endParaRPr lang="en-US" sz="1600" b="1" dirty="0">
              <a:solidFill>
                <a:srgbClr val="0000FF"/>
              </a:solidFill>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7872" y="1472587"/>
            <a:ext cx="4603079" cy="240477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15" y="1472587"/>
            <a:ext cx="4590934" cy="2404775"/>
          </a:xfrm>
          <a:prstGeom prst="rect">
            <a:avLst/>
          </a:prstGeom>
        </p:spPr>
      </p:pic>
    </p:spTree>
    <p:extLst>
      <p:ext uri="{BB962C8B-B14F-4D97-AF65-F5344CB8AC3E}">
        <p14:creationId xmlns:p14="http://schemas.microsoft.com/office/powerpoint/2010/main" val="249617735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24" y="3503346"/>
            <a:ext cx="8197482" cy="3182597"/>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076" y="163087"/>
            <a:ext cx="8172187" cy="3179369"/>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2560369" y="4222814"/>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8" name="TextBox 27"/>
          <p:cNvSpPr txBox="1"/>
          <p:nvPr/>
        </p:nvSpPr>
        <p:spPr>
          <a:xfrm>
            <a:off x="4195353" y="5012203"/>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22" name="Plus 21"/>
          <p:cNvSpPr/>
          <p:nvPr/>
        </p:nvSpPr>
        <p:spPr>
          <a:xfrm>
            <a:off x="7022855" y="5275790"/>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486796" y="2974869"/>
            <a:ext cx="4691043" cy="406353"/>
            <a:chOff x="486796" y="2974869"/>
            <a:chExt cx="4691043" cy="406353"/>
          </a:xfrm>
        </p:grpSpPr>
        <p:sp>
          <p:nvSpPr>
            <p:cNvPr id="33" name="Rectangle 32"/>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5" name="TextBox 34"/>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
        <p:nvSpPr>
          <p:cNvPr id="40" name="TextBox 39"/>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3</a:t>
            </a:r>
            <a:r>
              <a:rPr lang="en-US" b="1" dirty="0" smtClean="0">
                <a:solidFill>
                  <a:srgbClr val="0000FF"/>
                </a:solidFill>
              </a:rPr>
              <a:t>  </a:t>
            </a:r>
            <a:endParaRPr lang="en-US" b="1" dirty="0">
              <a:solidFill>
                <a:srgbClr val="0000FF"/>
              </a:solidFill>
            </a:endParaRPr>
          </a:p>
        </p:txBody>
      </p:sp>
      <p:sp>
        <p:nvSpPr>
          <p:cNvPr id="41" name="TextBox 40"/>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−3 </a:t>
            </a:r>
            <a:endParaRPr lang="en-US" sz="1600" b="1" dirty="0">
              <a:solidFill>
                <a:srgbClr val="0000FF"/>
              </a:solidFill>
            </a:endParaRPr>
          </a:p>
        </p:txBody>
      </p:sp>
      <p:grpSp>
        <p:nvGrpSpPr>
          <p:cNvPr id="21" name="Group 20"/>
          <p:cNvGrpSpPr/>
          <p:nvPr/>
        </p:nvGrpSpPr>
        <p:grpSpPr>
          <a:xfrm>
            <a:off x="484677" y="6330605"/>
            <a:ext cx="4068271" cy="398802"/>
            <a:chOff x="510078" y="6305204"/>
            <a:chExt cx="4068271" cy="398802"/>
          </a:xfrm>
        </p:grpSpPr>
        <p:sp>
          <p:nvSpPr>
            <p:cNvPr id="23" name="Rectangle 22"/>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6" name="TextBox 25"/>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sp>
        <p:nvSpPr>
          <p:cNvPr id="20" name="Plus 19"/>
          <p:cNvSpPr/>
          <p:nvPr/>
        </p:nvSpPr>
        <p:spPr>
          <a:xfrm>
            <a:off x="7022855"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5111656" y="4251036"/>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30" name="TextBox 29"/>
          <p:cNvSpPr txBox="1"/>
          <p:nvPr/>
        </p:nvSpPr>
        <p:spPr>
          <a:xfrm>
            <a:off x="7393806" y="5245697"/>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Tree>
    <p:extLst>
      <p:ext uri="{BB962C8B-B14F-4D97-AF65-F5344CB8AC3E}">
        <p14:creationId xmlns:p14="http://schemas.microsoft.com/office/powerpoint/2010/main" val="418356137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24" y="3501991"/>
            <a:ext cx="8197482" cy="3185307"/>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076" y="166543"/>
            <a:ext cx="8172187" cy="3172456"/>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2687369" y="4269242"/>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8" name="TextBox 27"/>
          <p:cNvSpPr txBox="1"/>
          <p:nvPr/>
        </p:nvSpPr>
        <p:spPr>
          <a:xfrm>
            <a:off x="4303656" y="5033572"/>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22" name="Plus 21"/>
          <p:cNvSpPr/>
          <p:nvPr/>
        </p:nvSpPr>
        <p:spPr>
          <a:xfrm>
            <a:off x="7022855" y="5275790"/>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486796" y="2974869"/>
            <a:ext cx="4691043" cy="406353"/>
            <a:chOff x="486796" y="2974869"/>
            <a:chExt cx="4691043" cy="406353"/>
          </a:xfrm>
        </p:grpSpPr>
        <p:sp>
          <p:nvSpPr>
            <p:cNvPr id="33" name="Rectangle 32"/>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5" name="TextBox 34"/>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
        <p:nvSpPr>
          <p:cNvPr id="40" name="TextBox 39"/>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2</a:t>
            </a:r>
            <a:r>
              <a:rPr lang="en-US" b="1" dirty="0" smtClean="0">
                <a:solidFill>
                  <a:srgbClr val="0000FF"/>
                </a:solidFill>
              </a:rPr>
              <a:t> </a:t>
            </a:r>
            <a:endParaRPr lang="en-US" b="1" dirty="0">
              <a:solidFill>
                <a:srgbClr val="0000FF"/>
              </a:solidFill>
            </a:endParaRPr>
          </a:p>
        </p:txBody>
      </p:sp>
      <p:sp>
        <p:nvSpPr>
          <p:cNvPr id="41" name="TextBox 40"/>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a:t>
            </a:r>
            <a:r>
              <a:rPr lang="en-US" sz="1600" b="1" dirty="0">
                <a:solidFill>
                  <a:srgbClr val="0000FF"/>
                </a:solidFill>
              </a:rPr>
              <a:t>2</a:t>
            </a:r>
          </a:p>
        </p:txBody>
      </p:sp>
      <p:grpSp>
        <p:nvGrpSpPr>
          <p:cNvPr id="21" name="Group 20"/>
          <p:cNvGrpSpPr/>
          <p:nvPr/>
        </p:nvGrpSpPr>
        <p:grpSpPr>
          <a:xfrm>
            <a:off x="484677" y="6330605"/>
            <a:ext cx="4068271" cy="398802"/>
            <a:chOff x="510078" y="6305204"/>
            <a:chExt cx="4068271" cy="398802"/>
          </a:xfrm>
        </p:grpSpPr>
        <p:sp>
          <p:nvSpPr>
            <p:cNvPr id="23" name="Rectangle 22"/>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6" name="TextBox 25"/>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sp>
        <p:nvSpPr>
          <p:cNvPr id="20" name="Plus 19"/>
          <p:cNvSpPr/>
          <p:nvPr/>
        </p:nvSpPr>
        <p:spPr>
          <a:xfrm>
            <a:off x="7022855"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6116567" y="4532766"/>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30" name="TextBox 29"/>
          <p:cNvSpPr txBox="1"/>
          <p:nvPr/>
        </p:nvSpPr>
        <p:spPr>
          <a:xfrm>
            <a:off x="7609526" y="5345182"/>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Tree>
    <p:extLst>
      <p:ext uri="{BB962C8B-B14F-4D97-AF65-F5344CB8AC3E}">
        <p14:creationId xmlns:p14="http://schemas.microsoft.com/office/powerpoint/2010/main" val="396485308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680" y="3500582"/>
            <a:ext cx="8183570" cy="3188126"/>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500" y="158981"/>
            <a:ext cx="8171338" cy="3187581"/>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2984619" y="4236925"/>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8" name="TextBox 27"/>
          <p:cNvSpPr txBox="1"/>
          <p:nvPr/>
        </p:nvSpPr>
        <p:spPr>
          <a:xfrm>
            <a:off x="4550834" y="5048615"/>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22" name="Plus 21"/>
          <p:cNvSpPr/>
          <p:nvPr/>
        </p:nvSpPr>
        <p:spPr>
          <a:xfrm>
            <a:off x="7022855" y="5275790"/>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486796" y="2974869"/>
            <a:ext cx="4691043" cy="406353"/>
            <a:chOff x="486796" y="2974869"/>
            <a:chExt cx="4691043" cy="406353"/>
          </a:xfrm>
        </p:grpSpPr>
        <p:sp>
          <p:nvSpPr>
            <p:cNvPr id="33" name="Rectangle 32"/>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5" name="TextBox 34"/>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
        <p:nvSpPr>
          <p:cNvPr id="40" name="TextBox 39"/>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1</a:t>
            </a:r>
            <a:r>
              <a:rPr lang="en-US" b="1" dirty="0" smtClean="0">
                <a:solidFill>
                  <a:srgbClr val="0000FF"/>
                </a:solidFill>
              </a:rPr>
              <a:t>  </a:t>
            </a:r>
            <a:endParaRPr lang="en-US" b="1" dirty="0">
              <a:solidFill>
                <a:srgbClr val="0000FF"/>
              </a:solidFill>
            </a:endParaRPr>
          </a:p>
        </p:txBody>
      </p:sp>
      <p:sp>
        <p:nvSpPr>
          <p:cNvPr id="41" name="TextBox 40"/>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−1 </a:t>
            </a:r>
            <a:endParaRPr lang="en-US" sz="1600" b="1" dirty="0">
              <a:solidFill>
                <a:srgbClr val="0000FF"/>
              </a:solidFill>
            </a:endParaRPr>
          </a:p>
        </p:txBody>
      </p:sp>
      <p:grpSp>
        <p:nvGrpSpPr>
          <p:cNvPr id="21" name="Group 20"/>
          <p:cNvGrpSpPr/>
          <p:nvPr/>
        </p:nvGrpSpPr>
        <p:grpSpPr>
          <a:xfrm>
            <a:off x="484677" y="6330605"/>
            <a:ext cx="4068271" cy="398802"/>
            <a:chOff x="510078" y="6305204"/>
            <a:chExt cx="4068271" cy="398802"/>
          </a:xfrm>
        </p:grpSpPr>
        <p:sp>
          <p:nvSpPr>
            <p:cNvPr id="23" name="Rectangle 22"/>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6" name="TextBox 25"/>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sp>
        <p:nvSpPr>
          <p:cNvPr id="20" name="Plus 19"/>
          <p:cNvSpPr/>
          <p:nvPr/>
        </p:nvSpPr>
        <p:spPr>
          <a:xfrm>
            <a:off x="7022855"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5832123" y="3807644"/>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30" name="TextBox 29"/>
          <p:cNvSpPr txBox="1"/>
          <p:nvPr/>
        </p:nvSpPr>
        <p:spPr>
          <a:xfrm>
            <a:off x="7638345" y="5328580"/>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31" name="TextBox 30"/>
          <p:cNvSpPr txBox="1"/>
          <p:nvPr/>
        </p:nvSpPr>
        <p:spPr>
          <a:xfrm>
            <a:off x="6361044" y="4935727"/>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Tree>
    <p:extLst>
      <p:ext uri="{BB962C8B-B14F-4D97-AF65-F5344CB8AC3E}">
        <p14:creationId xmlns:p14="http://schemas.microsoft.com/office/powerpoint/2010/main" val="275948983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653" y="3500582"/>
            <a:ext cx="8181623" cy="3188126"/>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076" y="161735"/>
            <a:ext cx="8172187" cy="3182073"/>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3257548" y="4184575"/>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8" name="TextBox 27"/>
          <p:cNvSpPr txBox="1"/>
          <p:nvPr/>
        </p:nvSpPr>
        <p:spPr>
          <a:xfrm>
            <a:off x="4797782" y="5161503"/>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22" name="Plus 21"/>
          <p:cNvSpPr/>
          <p:nvPr/>
        </p:nvSpPr>
        <p:spPr>
          <a:xfrm>
            <a:off x="7022855" y="5275790"/>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486796" y="2974869"/>
            <a:ext cx="4691043" cy="406353"/>
            <a:chOff x="486796" y="2974869"/>
            <a:chExt cx="4691043" cy="406353"/>
          </a:xfrm>
        </p:grpSpPr>
        <p:sp>
          <p:nvSpPr>
            <p:cNvPr id="33" name="Rectangle 32"/>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5" name="TextBox 34"/>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
        <p:nvSpPr>
          <p:cNvPr id="40" name="TextBox 39"/>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0</a:t>
            </a:r>
            <a:r>
              <a:rPr lang="en-US" b="1" dirty="0" smtClean="0">
                <a:solidFill>
                  <a:srgbClr val="0000FF"/>
                </a:solidFill>
              </a:rPr>
              <a:t>  </a:t>
            </a:r>
            <a:endParaRPr lang="en-US" b="1" dirty="0">
              <a:solidFill>
                <a:srgbClr val="0000FF"/>
              </a:solidFill>
            </a:endParaRPr>
          </a:p>
        </p:txBody>
      </p:sp>
      <p:sp>
        <p:nvSpPr>
          <p:cNvPr id="41" name="TextBox 40"/>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a:t>
            </a:r>
            <a:r>
              <a:rPr lang="en-US" sz="1600" b="1" dirty="0">
                <a:solidFill>
                  <a:srgbClr val="0000FF"/>
                </a:solidFill>
              </a:rPr>
              <a:t>0</a:t>
            </a:r>
            <a:r>
              <a:rPr lang="en-US" sz="1600" b="1" dirty="0" smtClean="0">
                <a:solidFill>
                  <a:srgbClr val="0000FF"/>
                </a:solidFill>
              </a:rPr>
              <a:t> </a:t>
            </a:r>
            <a:endParaRPr lang="en-US" sz="1600" b="1" dirty="0">
              <a:solidFill>
                <a:srgbClr val="0000FF"/>
              </a:solidFill>
            </a:endParaRPr>
          </a:p>
        </p:txBody>
      </p:sp>
      <p:grpSp>
        <p:nvGrpSpPr>
          <p:cNvPr id="21" name="Group 20"/>
          <p:cNvGrpSpPr/>
          <p:nvPr/>
        </p:nvGrpSpPr>
        <p:grpSpPr>
          <a:xfrm>
            <a:off x="484677" y="6330605"/>
            <a:ext cx="4068271" cy="398802"/>
            <a:chOff x="510078" y="6305204"/>
            <a:chExt cx="4068271" cy="398802"/>
          </a:xfrm>
        </p:grpSpPr>
        <p:sp>
          <p:nvSpPr>
            <p:cNvPr id="23" name="Rectangle 22"/>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6" name="TextBox 25"/>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sp>
        <p:nvSpPr>
          <p:cNvPr id="20" name="Plus 19"/>
          <p:cNvSpPr/>
          <p:nvPr/>
        </p:nvSpPr>
        <p:spPr>
          <a:xfrm>
            <a:off x="7022855"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6375155" y="4152697"/>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30" name="TextBox 29"/>
          <p:cNvSpPr txBox="1"/>
          <p:nvPr/>
        </p:nvSpPr>
        <p:spPr>
          <a:xfrm>
            <a:off x="7769332" y="5342125"/>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31" name="TextBox 30"/>
          <p:cNvSpPr txBox="1"/>
          <p:nvPr/>
        </p:nvSpPr>
        <p:spPr>
          <a:xfrm>
            <a:off x="6736045" y="4945849"/>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Tree>
    <p:extLst>
      <p:ext uri="{BB962C8B-B14F-4D97-AF65-F5344CB8AC3E}">
        <p14:creationId xmlns:p14="http://schemas.microsoft.com/office/powerpoint/2010/main" val="121885852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1"/>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15</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18</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35</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84)</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5"/>
          </a:xfrm>
          <a:prstGeom prst="rect">
            <a:avLst/>
          </a:prstGeom>
        </p:spPr>
      </p:pic>
      <p:sp>
        <p:nvSpPr>
          <p:cNvPr id="9" name="Oval 8"/>
          <p:cNvSpPr/>
          <p:nvPr/>
        </p:nvSpPr>
        <p:spPr>
          <a:xfrm rot="20515784">
            <a:off x="6635094" y="1137227"/>
            <a:ext cx="1195952" cy="670340"/>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S. Plains Cluster</a:t>
            </a:r>
            <a:endParaRPr lang="en-US" sz="3200" b="1" dirty="0">
              <a:solidFill>
                <a:srgbClr val="FF0000"/>
              </a:solidFill>
            </a:endParaRPr>
          </a:p>
        </p:txBody>
      </p:sp>
      <p:sp>
        <p:nvSpPr>
          <p:cNvPr id="18" name="TextBox 17"/>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Warm Event Centroids</a:t>
            </a:r>
            <a:endParaRPr lang="en-US" dirty="0"/>
          </a:p>
        </p:txBody>
      </p:sp>
      <p:sp>
        <p:nvSpPr>
          <p:cNvPr id="25" name="TextBox 24"/>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9" name="TextBox 28"/>
          <p:cNvSpPr txBox="1"/>
          <p:nvPr/>
        </p:nvSpPr>
        <p:spPr>
          <a:xfrm>
            <a:off x="223926" y="6119026"/>
            <a:ext cx="488625" cy="369332"/>
          </a:xfrm>
          <a:prstGeom prst="rect">
            <a:avLst/>
          </a:prstGeom>
          <a:noFill/>
        </p:spPr>
        <p:txBody>
          <a:bodyPr wrap="square" rtlCol="0">
            <a:spAutoFit/>
          </a:bodyPr>
          <a:lstStyle/>
          <a:p>
            <a:r>
              <a:rPr lang="en-US" dirty="0"/>
              <a:t>–</a:t>
            </a:r>
            <a:r>
              <a:rPr lang="en-US" dirty="0" smtClean="0"/>
              <a:t>4</a:t>
            </a:r>
            <a:endParaRPr lang="en-US" dirty="0"/>
          </a:p>
        </p:txBody>
      </p:sp>
    </p:spTree>
    <p:extLst>
      <p:ext uri="{BB962C8B-B14F-4D97-AF65-F5344CB8AC3E}">
        <p14:creationId xmlns:p14="http://schemas.microsoft.com/office/powerpoint/2010/main" val="293345143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721812" y="1090084"/>
            <a:ext cx="4355517" cy="4708981"/>
          </a:xfrm>
          <a:prstGeom prst="rect">
            <a:avLst/>
          </a:prstGeom>
          <a:noFill/>
        </p:spPr>
        <p:txBody>
          <a:bodyPr wrap="square" rtlCol="0">
            <a:spAutoFit/>
          </a:bodyPr>
          <a:lstStyle/>
          <a:p>
            <a:pPr algn="ctr"/>
            <a:r>
              <a:rPr lang="en-US" sz="2400" b="1" u="sng" dirty="0" smtClean="0">
                <a:solidFill>
                  <a:srgbClr val="000000"/>
                </a:solidFill>
              </a:rPr>
              <a:t>Western U.S. Domain</a:t>
            </a:r>
          </a:p>
          <a:p>
            <a:endParaRPr lang="en-US" sz="1200" b="1" dirty="0" smtClean="0">
              <a:solidFill>
                <a:srgbClr val="0000FF"/>
              </a:solidFill>
            </a:endParaRPr>
          </a:p>
          <a:p>
            <a:endParaRPr lang="en-US" sz="1200" b="1" dirty="0" smtClean="0">
              <a:solidFill>
                <a:srgbClr val="0000FF"/>
              </a:solidFill>
            </a:endParaRPr>
          </a:p>
          <a:p>
            <a:r>
              <a:rPr lang="en-US" sz="2400" b="1" dirty="0" smtClean="0">
                <a:solidFill>
                  <a:srgbClr val="FF0000"/>
                </a:solidFill>
              </a:rPr>
              <a:t>Extreme Warm Events</a:t>
            </a:r>
            <a:r>
              <a:rPr lang="en-US" sz="2400" dirty="0" smtClean="0"/>
              <a:t>:</a:t>
            </a:r>
          </a:p>
          <a:p>
            <a:r>
              <a:rPr lang="en-US" sz="2400" b="1" dirty="0"/>
              <a:t>	</a:t>
            </a:r>
            <a:r>
              <a:rPr lang="en-US" sz="2400" b="1" dirty="0" smtClean="0"/>
              <a:t>264 Events</a:t>
            </a:r>
          </a:p>
          <a:p>
            <a:pPr algn="ctr"/>
            <a:r>
              <a:rPr lang="en-US" sz="2400" dirty="0" smtClean="0"/>
              <a:t>	Areal Coverage Threshold:</a:t>
            </a:r>
          </a:p>
          <a:p>
            <a:pPr algn="ctr"/>
            <a:r>
              <a:rPr lang="en-US" sz="2400" dirty="0"/>
              <a:t>	</a:t>
            </a:r>
            <a:r>
              <a:rPr lang="en-US" sz="2400" dirty="0" smtClean="0"/>
              <a:t>144 grid points</a:t>
            </a:r>
          </a:p>
          <a:p>
            <a:pPr algn="ctr"/>
            <a:r>
              <a:rPr lang="en-US" sz="2400" dirty="0" smtClean="0">
                <a:solidFill>
                  <a:srgbClr val="000000"/>
                </a:solidFill>
              </a:rPr>
              <a:t>(~5.5°×5.5° box)</a:t>
            </a:r>
            <a:endParaRPr lang="en-US" sz="2400" dirty="0" smtClean="0"/>
          </a:p>
          <a:p>
            <a:endParaRPr lang="en-US" sz="1200" b="1" dirty="0" smtClean="0"/>
          </a:p>
          <a:p>
            <a:r>
              <a:rPr lang="en-US" sz="2400" b="1" dirty="0" smtClean="0">
                <a:solidFill>
                  <a:srgbClr val="0000FF"/>
                </a:solidFill>
              </a:rPr>
              <a:t>Extreme Cold Events</a:t>
            </a:r>
            <a:r>
              <a:rPr lang="en-US" sz="2400" dirty="0" smtClean="0">
                <a:solidFill>
                  <a:srgbClr val="000000"/>
                </a:solidFill>
              </a:rPr>
              <a:t>:</a:t>
            </a:r>
          </a:p>
          <a:p>
            <a:r>
              <a:rPr lang="en-US" sz="2400" b="1" dirty="0">
                <a:solidFill>
                  <a:srgbClr val="000000"/>
                </a:solidFill>
              </a:rPr>
              <a:t>	</a:t>
            </a:r>
            <a:r>
              <a:rPr lang="en-US" sz="2400" b="1" dirty="0" smtClean="0">
                <a:solidFill>
                  <a:srgbClr val="000000"/>
                </a:solidFill>
              </a:rPr>
              <a:t>271 Events</a:t>
            </a:r>
          </a:p>
          <a:p>
            <a:pPr marL="401638" indent="-401638" algn="ctr"/>
            <a:r>
              <a:rPr lang="en-US" sz="2400" dirty="0" smtClean="0">
                <a:solidFill>
                  <a:srgbClr val="000000"/>
                </a:solidFill>
              </a:rPr>
              <a:t>	Areal Coverage Threshold: </a:t>
            </a:r>
          </a:p>
          <a:p>
            <a:pPr marL="401638" indent="-401638" algn="ctr"/>
            <a:r>
              <a:rPr lang="en-US" sz="2400" dirty="0" smtClean="0">
                <a:solidFill>
                  <a:srgbClr val="000000"/>
                </a:solidFill>
              </a:rPr>
              <a:t>125 grid points </a:t>
            </a:r>
          </a:p>
          <a:p>
            <a:pPr marL="401638" indent="-401638" algn="ctr"/>
            <a:r>
              <a:rPr lang="en-US" sz="2400" dirty="0" smtClean="0">
                <a:solidFill>
                  <a:srgbClr val="000000"/>
                </a:solidFill>
              </a:rPr>
              <a:t>(~5.0°×5.0° box)</a:t>
            </a:r>
          </a:p>
        </p:txBody>
      </p:sp>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10" name="TextBox 9"/>
          <p:cNvSpPr txBox="1"/>
          <p:nvPr/>
        </p:nvSpPr>
        <p:spPr>
          <a:xfrm>
            <a:off x="213895" y="1090084"/>
            <a:ext cx="4355517" cy="4708981"/>
          </a:xfrm>
          <a:prstGeom prst="rect">
            <a:avLst/>
          </a:prstGeom>
          <a:noFill/>
        </p:spPr>
        <p:txBody>
          <a:bodyPr wrap="square" rtlCol="0">
            <a:spAutoFit/>
          </a:bodyPr>
          <a:lstStyle/>
          <a:p>
            <a:pPr algn="ctr"/>
            <a:r>
              <a:rPr lang="en-US" sz="2400" b="1" u="sng" dirty="0" smtClean="0">
                <a:solidFill>
                  <a:srgbClr val="000000"/>
                </a:solidFill>
              </a:rPr>
              <a:t>Eastern U.S. Domain</a:t>
            </a:r>
          </a:p>
          <a:p>
            <a:endParaRPr lang="en-US" sz="1200" b="1" dirty="0" smtClean="0">
              <a:solidFill>
                <a:srgbClr val="0000FF"/>
              </a:solidFill>
            </a:endParaRPr>
          </a:p>
          <a:p>
            <a:endParaRPr lang="en-US" sz="1200" b="1" dirty="0" smtClean="0">
              <a:solidFill>
                <a:srgbClr val="0000FF"/>
              </a:solidFill>
            </a:endParaRPr>
          </a:p>
          <a:p>
            <a:r>
              <a:rPr lang="en-US" sz="2400" b="1" dirty="0" smtClean="0">
                <a:solidFill>
                  <a:srgbClr val="FF0000"/>
                </a:solidFill>
              </a:rPr>
              <a:t>Extreme Warm Events</a:t>
            </a:r>
            <a:r>
              <a:rPr lang="en-US" sz="2400" dirty="0" smtClean="0"/>
              <a:t>:</a:t>
            </a:r>
          </a:p>
          <a:p>
            <a:r>
              <a:rPr lang="en-US" sz="2400" b="1" dirty="0"/>
              <a:t>	</a:t>
            </a:r>
            <a:r>
              <a:rPr lang="en-US" sz="2400" b="1" dirty="0" smtClean="0"/>
              <a:t>304 Events</a:t>
            </a:r>
          </a:p>
          <a:p>
            <a:pPr algn="ctr"/>
            <a:r>
              <a:rPr lang="en-US" sz="2400" dirty="0" smtClean="0"/>
              <a:t>	Areal Coverage Threshold:</a:t>
            </a:r>
          </a:p>
          <a:p>
            <a:pPr algn="ctr"/>
            <a:r>
              <a:rPr lang="en-US" sz="2400" dirty="0" smtClean="0"/>
              <a:t>224 grid points</a:t>
            </a:r>
          </a:p>
          <a:p>
            <a:pPr algn="ctr"/>
            <a:r>
              <a:rPr lang="en-US" sz="2400" dirty="0" smtClean="0">
                <a:solidFill>
                  <a:srgbClr val="000000"/>
                </a:solidFill>
              </a:rPr>
              <a:t>(~</a:t>
            </a:r>
            <a:r>
              <a:rPr lang="en-US" sz="2400" dirty="0">
                <a:solidFill>
                  <a:srgbClr val="000000"/>
                </a:solidFill>
              </a:rPr>
              <a:t>7.0°×7.0° </a:t>
            </a:r>
            <a:r>
              <a:rPr lang="en-US" sz="2400" dirty="0" smtClean="0">
                <a:solidFill>
                  <a:srgbClr val="000000"/>
                </a:solidFill>
              </a:rPr>
              <a:t>box)</a:t>
            </a:r>
            <a:endParaRPr lang="en-US" sz="2400" dirty="0" smtClean="0"/>
          </a:p>
          <a:p>
            <a:endParaRPr lang="en-US" sz="1200" b="1" dirty="0" smtClean="0"/>
          </a:p>
          <a:p>
            <a:r>
              <a:rPr lang="en-US" sz="2400" b="1" dirty="0" smtClean="0">
                <a:solidFill>
                  <a:srgbClr val="0000FF"/>
                </a:solidFill>
              </a:rPr>
              <a:t>Extreme Cold Events</a:t>
            </a:r>
            <a:r>
              <a:rPr lang="en-US" sz="2400" dirty="0" smtClean="0">
                <a:solidFill>
                  <a:srgbClr val="000000"/>
                </a:solidFill>
              </a:rPr>
              <a:t>:</a:t>
            </a:r>
          </a:p>
          <a:p>
            <a:r>
              <a:rPr lang="en-US" sz="2400" b="1" dirty="0">
                <a:solidFill>
                  <a:srgbClr val="000000"/>
                </a:solidFill>
              </a:rPr>
              <a:t>	</a:t>
            </a:r>
            <a:r>
              <a:rPr lang="en-US" sz="2400" b="1" dirty="0" smtClean="0">
                <a:solidFill>
                  <a:srgbClr val="000000"/>
                </a:solidFill>
              </a:rPr>
              <a:t>225 Events</a:t>
            </a:r>
          </a:p>
          <a:p>
            <a:pPr marL="401638" indent="-401638" algn="ctr"/>
            <a:r>
              <a:rPr lang="en-US" sz="2400" dirty="0" smtClean="0">
                <a:solidFill>
                  <a:srgbClr val="000000"/>
                </a:solidFill>
              </a:rPr>
              <a:t>	Areal Coverage Threshold: </a:t>
            </a:r>
          </a:p>
          <a:p>
            <a:pPr marL="401638" indent="-401638" algn="ctr"/>
            <a:r>
              <a:rPr lang="en-US" sz="2400" dirty="0" smtClean="0">
                <a:solidFill>
                  <a:srgbClr val="000000"/>
                </a:solidFill>
              </a:rPr>
              <a:t>221 grid points </a:t>
            </a:r>
          </a:p>
          <a:p>
            <a:pPr marL="401638" indent="-401638" algn="ctr"/>
            <a:r>
              <a:rPr lang="en-US" sz="2400" dirty="0" smtClean="0">
                <a:solidFill>
                  <a:srgbClr val="000000"/>
                </a:solidFill>
              </a:rPr>
              <a:t>(~7.0°×7.0° box)</a:t>
            </a:r>
          </a:p>
        </p:txBody>
      </p:sp>
    </p:spTree>
    <p:extLst>
      <p:ext uri="{BB962C8B-B14F-4D97-AF65-F5344CB8AC3E}">
        <p14:creationId xmlns:p14="http://schemas.microsoft.com/office/powerpoint/2010/main" val="184458193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721812" y="1090084"/>
            <a:ext cx="4355517" cy="4708981"/>
          </a:xfrm>
          <a:prstGeom prst="rect">
            <a:avLst/>
          </a:prstGeom>
          <a:noFill/>
        </p:spPr>
        <p:txBody>
          <a:bodyPr wrap="square" rtlCol="0">
            <a:spAutoFit/>
          </a:bodyPr>
          <a:lstStyle/>
          <a:p>
            <a:pPr algn="ctr"/>
            <a:r>
              <a:rPr lang="en-US" sz="2400" b="1" u="sng" dirty="0" smtClean="0">
                <a:solidFill>
                  <a:srgbClr val="000000"/>
                </a:solidFill>
              </a:rPr>
              <a:t>Western U.S. Domain</a:t>
            </a:r>
          </a:p>
          <a:p>
            <a:endParaRPr lang="en-US" sz="1200" b="1" dirty="0" smtClean="0">
              <a:solidFill>
                <a:srgbClr val="0000FF"/>
              </a:solidFill>
            </a:endParaRPr>
          </a:p>
          <a:p>
            <a:endParaRPr lang="en-US" sz="1200" b="1" dirty="0" smtClean="0">
              <a:solidFill>
                <a:srgbClr val="0000FF"/>
              </a:solidFill>
            </a:endParaRPr>
          </a:p>
          <a:p>
            <a:r>
              <a:rPr lang="en-US" sz="2400" b="1" dirty="0" smtClean="0">
                <a:solidFill>
                  <a:srgbClr val="FF0000"/>
                </a:solidFill>
              </a:rPr>
              <a:t>Extreme Warm Events</a:t>
            </a:r>
            <a:r>
              <a:rPr lang="en-US" sz="2400" dirty="0" smtClean="0"/>
              <a:t>:</a:t>
            </a:r>
          </a:p>
          <a:p>
            <a:r>
              <a:rPr lang="en-US" sz="2400" b="1" dirty="0"/>
              <a:t>	</a:t>
            </a:r>
            <a:r>
              <a:rPr lang="en-US" sz="2400" b="1" dirty="0" smtClean="0"/>
              <a:t>264 Events</a:t>
            </a:r>
          </a:p>
          <a:p>
            <a:pPr algn="ctr"/>
            <a:r>
              <a:rPr lang="en-US" sz="2400" dirty="0" smtClean="0"/>
              <a:t>	Areal Coverage Threshold:</a:t>
            </a:r>
          </a:p>
          <a:p>
            <a:pPr algn="ctr"/>
            <a:r>
              <a:rPr lang="en-US" sz="2400" dirty="0"/>
              <a:t>	</a:t>
            </a:r>
            <a:r>
              <a:rPr lang="en-US" sz="2400" dirty="0" smtClean="0"/>
              <a:t>144 grid points</a:t>
            </a:r>
          </a:p>
          <a:p>
            <a:pPr algn="ctr"/>
            <a:r>
              <a:rPr lang="en-US" sz="2400" dirty="0" smtClean="0">
                <a:solidFill>
                  <a:srgbClr val="000000"/>
                </a:solidFill>
              </a:rPr>
              <a:t>(~5.5°×5.5° box)</a:t>
            </a:r>
            <a:endParaRPr lang="en-US" sz="2400" dirty="0" smtClean="0"/>
          </a:p>
          <a:p>
            <a:endParaRPr lang="en-US" sz="1200" b="1" dirty="0" smtClean="0"/>
          </a:p>
          <a:p>
            <a:r>
              <a:rPr lang="en-US" sz="2400" b="1" dirty="0" smtClean="0">
                <a:solidFill>
                  <a:srgbClr val="0000FF"/>
                </a:solidFill>
              </a:rPr>
              <a:t>Extreme Cold Events</a:t>
            </a:r>
            <a:r>
              <a:rPr lang="en-US" sz="2400" dirty="0" smtClean="0">
                <a:solidFill>
                  <a:srgbClr val="000000"/>
                </a:solidFill>
              </a:rPr>
              <a:t>:</a:t>
            </a:r>
          </a:p>
          <a:p>
            <a:r>
              <a:rPr lang="en-US" sz="2400" b="1" dirty="0">
                <a:solidFill>
                  <a:srgbClr val="000000"/>
                </a:solidFill>
              </a:rPr>
              <a:t>	</a:t>
            </a:r>
            <a:r>
              <a:rPr lang="en-US" sz="2400" b="1" dirty="0" smtClean="0">
                <a:solidFill>
                  <a:srgbClr val="000000"/>
                </a:solidFill>
              </a:rPr>
              <a:t>271 Events</a:t>
            </a:r>
          </a:p>
          <a:p>
            <a:pPr marL="401638" indent="-401638" algn="ctr"/>
            <a:r>
              <a:rPr lang="en-US" sz="2400" dirty="0" smtClean="0">
                <a:solidFill>
                  <a:srgbClr val="000000"/>
                </a:solidFill>
              </a:rPr>
              <a:t>	Areal Coverage Threshold: </a:t>
            </a:r>
          </a:p>
          <a:p>
            <a:pPr marL="401638" indent="-401638" algn="ctr"/>
            <a:r>
              <a:rPr lang="en-US" sz="2400" dirty="0" smtClean="0">
                <a:solidFill>
                  <a:srgbClr val="000000"/>
                </a:solidFill>
              </a:rPr>
              <a:t>125 grid points </a:t>
            </a:r>
          </a:p>
          <a:p>
            <a:pPr marL="401638" indent="-401638" algn="ctr"/>
            <a:r>
              <a:rPr lang="en-US" sz="2400" dirty="0" smtClean="0">
                <a:solidFill>
                  <a:srgbClr val="000000"/>
                </a:solidFill>
              </a:rPr>
              <a:t>(~5.0°×5.0° box)</a:t>
            </a:r>
          </a:p>
        </p:txBody>
      </p:sp>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10" name="TextBox 9"/>
          <p:cNvSpPr txBox="1"/>
          <p:nvPr/>
        </p:nvSpPr>
        <p:spPr>
          <a:xfrm>
            <a:off x="213895" y="1090084"/>
            <a:ext cx="4355517" cy="4708981"/>
          </a:xfrm>
          <a:prstGeom prst="rect">
            <a:avLst/>
          </a:prstGeom>
          <a:noFill/>
        </p:spPr>
        <p:txBody>
          <a:bodyPr wrap="square" rtlCol="0">
            <a:spAutoFit/>
          </a:bodyPr>
          <a:lstStyle/>
          <a:p>
            <a:pPr algn="ctr"/>
            <a:r>
              <a:rPr lang="en-US" sz="2400" b="1" u="sng" dirty="0" smtClean="0">
                <a:solidFill>
                  <a:srgbClr val="000000"/>
                </a:solidFill>
              </a:rPr>
              <a:t>Eastern U.S. Domain</a:t>
            </a:r>
          </a:p>
          <a:p>
            <a:endParaRPr lang="en-US" sz="1200" b="1" dirty="0" smtClean="0">
              <a:solidFill>
                <a:srgbClr val="0000FF"/>
              </a:solidFill>
            </a:endParaRPr>
          </a:p>
          <a:p>
            <a:endParaRPr lang="en-US" sz="1200" b="1" dirty="0" smtClean="0">
              <a:solidFill>
                <a:srgbClr val="0000FF"/>
              </a:solidFill>
            </a:endParaRPr>
          </a:p>
          <a:p>
            <a:r>
              <a:rPr lang="en-US" sz="2400" b="1" dirty="0" smtClean="0">
                <a:solidFill>
                  <a:srgbClr val="FF0000"/>
                </a:solidFill>
              </a:rPr>
              <a:t>Extreme Warm Events</a:t>
            </a:r>
            <a:r>
              <a:rPr lang="en-US" sz="2400" dirty="0" smtClean="0"/>
              <a:t>:</a:t>
            </a:r>
          </a:p>
          <a:p>
            <a:r>
              <a:rPr lang="en-US" sz="2400" b="1" dirty="0"/>
              <a:t>	</a:t>
            </a:r>
            <a:r>
              <a:rPr lang="en-US" sz="2400" b="1" dirty="0" smtClean="0"/>
              <a:t>304 Events</a:t>
            </a:r>
          </a:p>
          <a:p>
            <a:pPr algn="ctr"/>
            <a:r>
              <a:rPr lang="en-US" sz="2400" dirty="0" smtClean="0"/>
              <a:t>	Areal Coverage Threshold:</a:t>
            </a:r>
          </a:p>
          <a:p>
            <a:pPr algn="ctr"/>
            <a:r>
              <a:rPr lang="en-US" sz="2400" dirty="0" smtClean="0"/>
              <a:t>224 grid points</a:t>
            </a:r>
          </a:p>
          <a:p>
            <a:pPr algn="ctr"/>
            <a:r>
              <a:rPr lang="en-US" sz="2400" dirty="0" smtClean="0">
                <a:solidFill>
                  <a:srgbClr val="000000"/>
                </a:solidFill>
              </a:rPr>
              <a:t>(~</a:t>
            </a:r>
            <a:r>
              <a:rPr lang="en-US" sz="2400" dirty="0">
                <a:solidFill>
                  <a:srgbClr val="000000"/>
                </a:solidFill>
              </a:rPr>
              <a:t>7.0°×7.0° </a:t>
            </a:r>
            <a:r>
              <a:rPr lang="en-US" sz="2400" dirty="0" smtClean="0">
                <a:solidFill>
                  <a:srgbClr val="000000"/>
                </a:solidFill>
              </a:rPr>
              <a:t>box)</a:t>
            </a:r>
            <a:endParaRPr lang="en-US" sz="2400" dirty="0" smtClean="0"/>
          </a:p>
          <a:p>
            <a:endParaRPr lang="en-US" sz="1200" b="1" dirty="0" smtClean="0"/>
          </a:p>
          <a:p>
            <a:r>
              <a:rPr lang="en-US" sz="2400" b="1" dirty="0" smtClean="0">
                <a:solidFill>
                  <a:srgbClr val="0000FF"/>
                </a:solidFill>
              </a:rPr>
              <a:t>Extreme Cold Events</a:t>
            </a:r>
            <a:r>
              <a:rPr lang="en-US" sz="2400" dirty="0" smtClean="0">
                <a:solidFill>
                  <a:srgbClr val="000000"/>
                </a:solidFill>
              </a:rPr>
              <a:t>:</a:t>
            </a:r>
          </a:p>
          <a:p>
            <a:r>
              <a:rPr lang="en-US" sz="2400" b="1" dirty="0">
                <a:solidFill>
                  <a:srgbClr val="000000"/>
                </a:solidFill>
              </a:rPr>
              <a:t>	</a:t>
            </a:r>
            <a:r>
              <a:rPr lang="en-US" sz="2400" b="1" dirty="0" smtClean="0">
                <a:solidFill>
                  <a:srgbClr val="000000"/>
                </a:solidFill>
              </a:rPr>
              <a:t>225 Events</a:t>
            </a:r>
          </a:p>
          <a:p>
            <a:pPr marL="401638" indent="-401638" algn="ctr"/>
            <a:r>
              <a:rPr lang="en-US" sz="2400" dirty="0" smtClean="0">
                <a:solidFill>
                  <a:srgbClr val="000000"/>
                </a:solidFill>
              </a:rPr>
              <a:t>	Areal Coverage Threshold: </a:t>
            </a:r>
          </a:p>
          <a:p>
            <a:pPr marL="401638" indent="-401638" algn="ctr"/>
            <a:r>
              <a:rPr lang="en-US" sz="2400" dirty="0" smtClean="0">
                <a:solidFill>
                  <a:srgbClr val="000000"/>
                </a:solidFill>
              </a:rPr>
              <a:t>221 grid points </a:t>
            </a:r>
          </a:p>
          <a:p>
            <a:pPr marL="401638" indent="-401638" algn="ctr"/>
            <a:r>
              <a:rPr lang="en-US" sz="2400" dirty="0" smtClean="0">
                <a:solidFill>
                  <a:srgbClr val="000000"/>
                </a:solidFill>
              </a:rPr>
              <a:t>(~7.0°×7.0° box)</a:t>
            </a:r>
          </a:p>
        </p:txBody>
      </p:sp>
      <p:sp>
        <p:nvSpPr>
          <p:cNvPr id="2" name="Rectangle 1"/>
          <p:cNvSpPr/>
          <p:nvPr/>
        </p:nvSpPr>
        <p:spPr>
          <a:xfrm>
            <a:off x="200090" y="3796262"/>
            <a:ext cx="4038005" cy="2070861"/>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981804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68" y="1483409"/>
            <a:ext cx="8680604" cy="4975051"/>
          </a:xfrm>
          <a:prstGeom prst="rect">
            <a:avLst/>
          </a:prstGeom>
        </p:spPr>
      </p:pic>
      <p:sp>
        <p:nvSpPr>
          <p:cNvPr id="6" name="TextBox 5"/>
          <p:cNvSpPr txBox="1"/>
          <p:nvPr/>
        </p:nvSpPr>
        <p:spPr>
          <a:xfrm>
            <a:off x="228899" y="1126076"/>
            <a:ext cx="6162838" cy="369332"/>
          </a:xfrm>
          <a:prstGeom prst="rect">
            <a:avLst/>
          </a:prstGeom>
          <a:solidFill>
            <a:schemeClr val="bg1"/>
          </a:solidFill>
          <a:ln>
            <a:solidFill>
              <a:schemeClr val="tx1"/>
            </a:solidFill>
          </a:ln>
          <a:effectLst/>
        </p:spPr>
        <p:txBody>
          <a:bodyPr wrap="square" rtlCol="0">
            <a:spAutoFit/>
          </a:bodyPr>
          <a:lstStyle/>
          <a:p>
            <a:r>
              <a:rPr lang="en-US" b="1" dirty="0"/>
              <a:t>Extreme </a:t>
            </a:r>
            <a:r>
              <a:rPr lang="en-US" b="1" dirty="0" smtClean="0"/>
              <a:t>Cold Event Centroids</a:t>
            </a:r>
            <a:r>
              <a:rPr lang="en-US" dirty="0" smtClean="0"/>
              <a:t>: </a:t>
            </a:r>
            <a:r>
              <a:rPr lang="en-US" dirty="0"/>
              <a:t>Eastern </a:t>
            </a:r>
            <a:r>
              <a:rPr lang="en-US" dirty="0" smtClean="0"/>
              <a:t>U.S. </a:t>
            </a:r>
            <a:r>
              <a:rPr lang="en-US" dirty="0"/>
              <a:t>Domain </a:t>
            </a:r>
            <a:r>
              <a:rPr lang="en-US" dirty="0" smtClean="0"/>
              <a:t>(N </a:t>
            </a:r>
            <a:r>
              <a:rPr lang="en-US" dirty="0"/>
              <a:t>= </a:t>
            </a:r>
            <a:r>
              <a:rPr lang="en-US" dirty="0" smtClean="0"/>
              <a:t>22</a:t>
            </a:r>
            <a:r>
              <a:rPr lang="en-US" dirty="0"/>
              <a:t>5</a:t>
            </a:r>
            <a:r>
              <a:rPr lang="en-US" dirty="0" smtClean="0"/>
              <a:t>)</a:t>
            </a:r>
            <a:endParaRPr lang="en-US" dirty="0"/>
          </a:p>
        </p:txBody>
      </p:sp>
      <p:cxnSp>
        <p:nvCxnSpPr>
          <p:cNvPr id="13" name="Straight Connector 12"/>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257311963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00" y="1483410"/>
            <a:ext cx="8680607" cy="4975051"/>
          </a:xfrm>
          <a:prstGeom prst="rect">
            <a:avLst/>
          </a:prstGeom>
        </p:spPr>
      </p:pic>
      <p:sp>
        <p:nvSpPr>
          <p:cNvPr id="6" name="TextBox 5"/>
          <p:cNvSpPr txBox="1"/>
          <p:nvPr/>
        </p:nvSpPr>
        <p:spPr>
          <a:xfrm>
            <a:off x="228899" y="1126076"/>
            <a:ext cx="6162838" cy="369332"/>
          </a:xfrm>
          <a:prstGeom prst="rect">
            <a:avLst/>
          </a:prstGeom>
          <a:solidFill>
            <a:schemeClr val="bg1"/>
          </a:solidFill>
          <a:ln>
            <a:solidFill>
              <a:schemeClr val="tx1"/>
            </a:solidFill>
          </a:ln>
          <a:effectLst/>
        </p:spPr>
        <p:txBody>
          <a:bodyPr wrap="square" rtlCol="0">
            <a:spAutoFit/>
          </a:bodyPr>
          <a:lstStyle/>
          <a:p>
            <a:r>
              <a:rPr lang="en-US" b="1" dirty="0"/>
              <a:t>Extreme </a:t>
            </a:r>
            <a:r>
              <a:rPr lang="en-US" b="1" dirty="0" smtClean="0"/>
              <a:t>Cold Event Centroids</a:t>
            </a:r>
            <a:r>
              <a:rPr lang="en-US" dirty="0" smtClean="0"/>
              <a:t>: </a:t>
            </a:r>
            <a:r>
              <a:rPr lang="en-US" dirty="0"/>
              <a:t>Eastern </a:t>
            </a:r>
            <a:r>
              <a:rPr lang="en-US" dirty="0" smtClean="0"/>
              <a:t>U.S. </a:t>
            </a:r>
            <a:r>
              <a:rPr lang="en-US" dirty="0"/>
              <a:t>Domain </a:t>
            </a:r>
            <a:r>
              <a:rPr lang="en-US" dirty="0" smtClean="0"/>
              <a:t>(N </a:t>
            </a:r>
            <a:r>
              <a:rPr lang="en-US" dirty="0"/>
              <a:t>= </a:t>
            </a:r>
            <a:r>
              <a:rPr lang="en-US" dirty="0" smtClean="0"/>
              <a:t>22</a:t>
            </a:r>
            <a:r>
              <a:rPr lang="en-US" dirty="0"/>
              <a:t>5</a:t>
            </a:r>
            <a:r>
              <a:rPr lang="en-US" dirty="0" smtClean="0"/>
              <a:t>)</a:t>
            </a:r>
            <a:endParaRPr lang="en-US" dirty="0"/>
          </a:p>
        </p:txBody>
      </p:sp>
      <p:cxnSp>
        <p:nvCxnSpPr>
          <p:cNvPr id="13" name="Straight Connector 12"/>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
        <p:nvSpPr>
          <p:cNvPr id="12" name="TextBox 11"/>
          <p:cNvSpPr txBox="1"/>
          <p:nvPr/>
        </p:nvSpPr>
        <p:spPr>
          <a:xfrm>
            <a:off x="372511" y="1634398"/>
            <a:ext cx="3109558" cy="1077218"/>
          </a:xfrm>
          <a:prstGeom prst="rect">
            <a:avLst/>
          </a:prstGeom>
          <a:solidFill>
            <a:schemeClr val="bg1"/>
          </a:solidFill>
          <a:ln>
            <a:solidFill>
              <a:schemeClr val="tx1"/>
            </a:solidFill>
          </a:ln>
        </p:spPr>
        <p:txBody>
          <a:bodyPr wrap="square" rtlCol="0">
            <a:spAutoFit/>
          </a:bodyPr>
          <a:lstStyle/>
          <a:p>
            <a:r>
              <a:rPr lang="en-US" sz="1600" b="1" dirty="0" smtClean="0">
                <a:solidFill>
                  <a:srgbClr val="008000"/>
                </a:solidFill>
              </a:rPr>
              <a:t>Northern Plains Cluster (N=65)</a:t>
            </a:r>
          </a:p>
          <a:p>
            <a:r>
              <a:rPr lang="en-US" sz="1600" b="1" dirty="0" smtClean="0">
                <a:solidFill>
                  <a:srgbClr val="FF0000"/>
                </a:solidFill>
              </a:rPr>
              <a:t>Southern Plains Cluster (N=58)</a:t>
            </a:r>
          </a:p>
          <a:p>
            <a:r>
              <a:rPr lang="en-US" sz="1600" b="1" dirty="0" smtClean="0">
                <a:solidFill>
                  <a:srgbClr val="660066"/>
                </a:solidFill>
              </a:rPr>
              <a:t>Southeast Cluster (N=50)</a:t>
            </a:r>
          </a:p>
          <a:p>
            <a:r>
              <a:rPr lang="en-US" sz="1600" b="1" dirty="0" smtClean="0">
                <a:solidFill>
                  <a:srgbClr val="FF6600"/>
                </a:solidFill>
              </a:rPr>
              <a:t>Northeast Cluster (N=52)</a:t>
            </a:r>
            <a:endParaRPr lang="en-US" sz="1600" b="1" dirty="0">
              <a:solidFill>
                <a:srgbClr val="FF6600"/>
              </a:solidFill>
            </a:endParaRPr>
          </a:p>
        </p:txBody>
      </p:sp>
      <p:sp>
        <p:nvSpPr>
          <p:cNvPr id="11" name="TextBox 10"/>
          <p:cNvSpPr txBox="1"/>
          <p:nvPr/>
        </p:nvSpPr>
        <p:spPr>
          <a:xfrm>
            <a:off x="411318" y="3163778"/>
            <a:ext cx="2566737" cy="1200329"/>
          </a:xfrm>
          <a:prstGeom prst="rect">
            <a:avLst/>
          </a:prstGeom>
          <a:solidFill>
            <a:schemeClr val="bg1"/>
          </a:solidFill>
          <a:ln>
            <a:solidFill>
              <a:schemeClr val="tx1"/>
            </a:solidFill>
          </a:ln>
        </p:spPr>
        <p:txBody>
          <a:bodyPr wrap="square" rtlCol="0">
            <a:spAutoFit/>
          </a:bodyPr>
          <a:lstStyle/>
          <a:p>
            <a:pPr algn="ctr"/>
            <a:r>
              <a:rPr lang="en-US" b="1" dirty="0">
                <a:solidFill>
                  <a:srgbClr val="0000FF"/>
                </a:solidFill>
              </a:rPr>
              <a:t>4</a:t>
            </a:r>
            <a:r>
              <a:rPr lang="en-US" b="1" dirty="0" smtClean="0">
                <a:solidFill>
                  <a:srgbClr val="0000FF"/>
                </a:solidFill>
              </a:rPr>
              <a:t> geographic </a:t>
            </a:r>
            <a:r>
              <a:rPr lang="en-US" b="1" dirty="0">
                <a:solidFill>
                  <a:srgbClr val="0000FF"/>
                </a:solidFill>
              </a:rPr>
              <a:t>c</a:t>
            </a:r>
            <a:r>
              <a:rPr lang="en-US" b="1" dirty="0" smtClean="0">
                <a:solidFill>
                  <a:srgbClr val="0000FF"/>
                </a:solidFill>
              </a:rPr>
              <a:t>lusters objectively identified using a </a:t>
            </a:r>
            <a:r>
              <a:rPr lang="en-US" b="1" i="1" dirty="0" smtClean="0">
                <a:solidFill>
                  <a:srgbClr val="0000FF"/>
                </a:solidFill>
              </a:rPr>
              <a:t>k</a:t>
            </a:r>
            <a:r>
              <a:rPr lang="en-US" b="1" dirty="0" smtClean="0">
                <a:solidFill>
                  <a:srgbClr val="0000FF"/>
                </a:solidFill>
              </a:rPr>
              <a:t>-means clustering algorithm</a:t>
            </a:r>
            <a:endParaRPr lang="en-US" b="1" dirty="0">
              <a:solidFill>
                <a:srgbClr val="0000FF"/>
              </a:solidFill>
            </a:endParaRPr>
          </a:p>
        </p:txBody>
      </p:sp>
    </p:spTree>
    <p:extLst>
      <p:ext uri="{BB962C8B-B14F-4D97-AF65-F5344CB8AC3E}">
        <p14:creationId xmlns:p14="http://schemas.microsoft.com/office/powerpoint/2010/main" val="275312001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00" y="1483410"/>
            <a:ext cx="8680607" cy="4975051"/>
          </a:xfrm>
          <a:prstGeom prst="rect">
            <a:avLst/>
          </a:prstGeom>
        </p:spPr>
      </p:pic>
      <p:sp>
        <p:nvSpPr>
          <p:cNvPr id="6" name="TextBox 5"/>
          <p:cNvSpPr txBox="1"/>
          <p:nvPr/>
        </p:nvSpPr>
        <p:spPr>
          <a:xfrm>
            <a:off x="228899" y="1126076"/>
            <a:ext cx="6162838" cy="369332"/>
          </a:xfrm>
          <a:prstGeom prst="rect">
            <a:avLst/>
          </a:prstGeom>
          <a:solidFill>
            <a:schemeClr val="bg1"/>
          </a:solidFill>
          <a:ln>
            <a:solidFill>
              <a:schemeClr val="tx1"/>
            </a:solidFill>
          </a:ln>
          <a:effectLst/>
        </p:spPr>
        <p:txBody>
          <a:bodyPr wrap="square" rtlCol="0">
            <a:spAutoFit/>
          </a:bodyPr>
          <a:lstStyle/>
          <a:p>
            <a:r>
              <a:rPr lang="en-US" b="1" dirty="0"/>
              <a:t>Extreme </a:t>
            </a:r>
            <a:r>
              <a:rPr lang="en-US" b="1" dirty="0" smtClean="0"/>
              <a:t>Cold Event Centroids</a:t>
            </a:r>
            <a:r>
              <a:rPr lang="en-US" dirty="0" smtClean="0"/>
              <a:t>: </a:t>
            </a:r>
            <a:r>
              <a:rPr lang="en-US" dirty="0"/>
              <a:t>Eastern </a:t>
            </a:r>
            <a:r>
              <a:rPr lang="en-US" dirty="0" smtClean="0"/>
              <a:t>U.S. </a:t>
            </a:r>
            <a:r>
              <a:rPr lang="en-US" dirty="0"/>
              <a:t>Domain </a:t>
            </a:r>
            <a:r>
              <a:rPr lang="en-US" dirty="0" smtClean="0"/>
              <a:t>(N </a:t>
            </a:r>
            <a:r>
              <a:rPr lang="en-US" dirty="0"/>
              <a:t>= </a:t>
            </a:r>
            <a:r>
              <a:rPr lang="en-US" dirty="0" smtClean="0"/>
              <a:t>22</a:t>
            </a:r>
            <a:r>
              <a:rPr lang="en-US" dirty="0"/>
              <a:t>5</a:t>
            </a:r>
            <a:r>
              <a:rPr lang="en-US" dirty="0" smtClean="0"/>
              <a:t>)</a:t>
            </a:r>
            <a:endParaRPr lang="en-US" dirty="0"/>
          </a:p>
        </p:txBody>
      </p:sp>
      <p:sp>
        <p:nvSpPr>
          <p:cNvPr id="8" name="Oval 7"/>
          <p:cNvSpPr/>
          <p:nvPr/>
        </p:nvSpPr>
        <p:spPr>
          <a:xfrm rot="20311307">
            <a:off x="3038038" y="3304109"/>
            <a:ext cx="1694845" cy="2452075"/>
          </a:xfrm>
          <a:prstGeom prst="ellipse">
            <a:avLst/>
          </a:prstGeom>
          <a:no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72511" y="5820598"/>
            <a:ext cx="8352390" cy="923330"/>
          </a:xfrm>
          <a:prstGeom prst="rect">
            <a:avLst/>
          </a:prstGeom>
          <a:solidFill>
            <a:srgbClr val="FFFFFF"/>
          </a:solidFill>
          <a:ln>
            <a:solidFill>
              <a:schemeClr val="tx1"/>
            </a:solidFill>
          </a:ln>
        </p:spPr>
        <p:txBody>
          <a:bodyPr wrap="square" rtlCol="0">
            <a:spAutoFit/>
          </a:bodyPr>
          <a:lstStyle/>
          <a:p>
            <a:pPr algn="ctr"/>
            <a:r>
              <a:rPr lang="en-US" b="1" dirty="0" smtClean="0">
                <a:solidFill>
                  <a:srgbClr val="0000FF"/>
                </a:solidFill>
              </a:rPr>
              <a:t>Projecting antecedent environments associated with extreme cold events onto the North Pacific Jet phase diagram can identify flow patterns conducive to the development of these events</a:t>
            </a:r>
            <a:endParaRPr lang="en-US" b="1" dirty="0">
              <a:solidFill>
                <a:srgbClr val="0000FF"/>
              </a:solidFill>
            </a:endParaRPr>
          </a:p>
        </p:txBody>
      </p:sp>
      <p:cxnSp>
        <p:nvCxnSpPr>
          <p:cNvPr id="13" name="Straight Connector 12"/>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
        <p:nvSpPr>
          <p:cNvPr id="12" name="TextBox 11"/>
          <p:cNvSpPr txBox="1"/>
          <p:nvPr/>
        </p:nvSpPr>
        <p:spPr>
          <a:xfrm>
            <a:off x="372511" y="1634398"/>
            <a:ext cx="3109558" cy="1077218"/>
          </a:xfrm>
          <a:prstGeom prst="rect">
            <a:avLst/>
          </a:prstGeom>
          <a:solidFill>
            <a:schemeClr val="bg1"/>
          </a:solidFill>
          <a:ln>
            <a:solidFill>
              <a:schemeClr val="tx1"/>
            </a:solidFill>
          </a:ln>
        </p:spPr>
        <p:txBody>
          <a:bodyPr wrap="square" rtlCol="0">
            <a:spAutoFit/>
          </a:bodyPr>
          <a:lstStyle/>
          <a:p>
            <a:r>
              <a:rPr lang="en-US" sz="1600" b="1" dirty="0" smtClean="0">
                <a:solidFill>
                  <a:srgbClr val="008000"/>
                </a:solidFill>
              </a:rPr>
              <a:t>Northern Plains Cluster (N=65)</a:t>
            </a:r>
          </a:p>
          <a:p>
            <a:r>
              <a:rPr lang="en-US" sz="1600" b="1" dirty="0" smtClean="0">
                <a:solidFill>
                  <a:srgbClr val="FF0000"/>
                </a:solidFill>
              </a:rPr>
              <a:t>Southern Plains Cluster (N=58)</a:t>
            </a:r>
          </a:p>
          <a:p>
            <a:r>
              <a:rPr lang="en-US" sz="1600" b="1" dirty="0" smtClean="0">
                <a:solidFill>
                  <a:srgbClr val="660066"/>
                </a:solidFill>
              </a:rPr>
              <a:t>Southeast Cluster (N=50)</a:t>
            </a:r>
          </a:p>
          <a:p>
            <a:r>
              <a:rPr lang="en-US" sz="1600" b="1" dirty="0" smtClean="0">
                <a:solidFill>
                  <a:srgbClr val="FF6600"/>
                </a:solidFill>
              </a:rPr>
              <a:t>Northeast Cluster (N=52)</a:t>
            </a:r>
            <a:endParaRPr lang="en-US" sz="1600" b="1" dirty="0">
              <a:solidFill>
                <a:srgbClr val="FF6600"/>
              </a:solidFill>
            </a:endParaRPr>
          </a:p>
        </p:txBody>
      </p:sp>
      <p:cxnSp>
        <p:nvCxnSpPr>
          <p:cNvPr id="3" name="Straight Arrow Connector 2"/>
          <p:cNvCxnSpPr/>
          <p:nvPr/>
        </p:nvCxnSpPr>
        <p:spPr>
          <a:xfrm flipH="1">
            <a:off x="3196520" y="2061224"/>
            <a:ext cx="1355097" cy="3593"/>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229131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March 2012 Heat Wave</a:t>
            </a:r>
            <a:endParaRPr lang="en-US" sz="4000" b="1" dirty="0"/>
          </a:p>
        </p:txBody>
      </p:sp>
      <p:sp>
        <p:nvSpPr>
          <p:cNvPr id="6" name="TextBox 5"/>
          <p:cNvSpPr txBox="1"/>
          <p:nvPr/>
        </p:nvSpPr>
        <p:spPr>
          <a:xfrm>
            <a:off x="182135" y="1405037"/>
            <a:ext cx="3597139" cy="3785652"/>
          </a:xfrm>
          <a:prstGeom prst="rect">
            <a:avLst/>
          </a:prstGeom>
          <a:noFill/>
        </p:spPr>
        <p:txBody>
          <a:bodyPr wrap="square" rtlCol="0">
            <a:spAutoFit/>
          </a:bodyPr>
          <a:lstStyle/>
          <a:p>
            <a:pPr marL="285750" indent="-285750">
              <a:buFont typeface="Arial"/>
              <a:buChar char="•"/>
            </a:pPr>
            <a:r>
              <a:rPr lang="en-US" sz="2400" dirty="0" smtClean="0"/>
              <a:t>A return to near-normal temperatures during April 2012 posed problems for fruit crops in the Upper Midwest.</a:t>
            </a:r>
          </a:p>
          <a:p>
            <a:pPr marL="285750" indent="-285750">
              <a:buFont typeface="Arial"/>
              <a:buChar char="•"/>
            </a:pPr>
            <a:endParaRPr lang="en-US" sz="2400" dirty="0"/>
          </a:p>
          <a:p>
            <a:pPr marL="285750" indent="-285750">
              <a:buFont typeface="Arial"/>
              <a:buChar char="•"/>
            </a:pPr>
            <a:r>
              <a:rPr lang="en-US" sz="2400" dirty="0" smtClean="0"/>
              <a:t>Apple orchards in Iowa, Minnesota, and Wisconsin lost 20–100% of their crop.</a:t>
            </a:r>
            <a:endParaRPr lang="en-US" sz="2400" dirty="0"/>
          </a:p>
        </p:txBody>
      </p:sp>
      <p:pic>
        <p:nvPicPr>
          <p:cNvPr id="2" name="Picture 1" descr="MadisonTemps201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4018" y="1391527"/>
            <a:ext cx="4854892" cy="3733025"/>
          </a:xfrm>
          <a:prstGeom prst="rect">
            <a:avLst/>
          </a:prstGeom>
        </p:spPr>
      </p:pic>
      <p:sp>
        <p:nvSpPr>
          <p:cNvPr id="3" name="TextBox 2"/>
          <p:cNvSpPr txBox="1"/>
          <p:nvPr/>
        </p:nvSpPr>
        <p:spPr>
          <a:xfrm>
            <a:off x="152132" y="5516542"/>
            <a:ext cx="8358529" cy="830997"/>
          </a:xfrm>
          <a:prstGeom prst="rect">
            <a:avLst/>
          </a:prstGeom>
          <a:noFill/>
        </p:spPr>
        <p:txBody>
          <a:bodyPr wrap="square" rtlCol="0">
            <a:spAutoFit/>
          </a:bodyPr>
          <a:lstStyle/>
          <a:p>
            <a:pPr marL="285750" indent="-285750">
              <a:buFont typeface="Arial"/>
              <a:buChar char="•"/>
            </a:pPr>
            <a:r>
              <a:rPr lang="en-US" sz="2400" dirty="0" smtClean="0"/>
              <a:t>Pear, plum, cherry, and strawberry crops in southwestern Wisconsin were also severely damaged.</a:t>
            </a:r>
            <a:endParaRPr lang="en-US" sz="2400" dirty="0"/>
          </a:p>
        </p:txBody>
      </p:sp>
      <p:sp>
        <p:nvSpPr>
          <p:cNvPr id="8" name="TextBox 7"/>
          <p:cNvSpPr txBox="1"/>
          <p:nvPr/>
        </p:nvSpPr>
        <p:spPr>
          <a:xfrm>
            <a:off x="4904721" y="5028329"/>
            <a:ext cx="3845643" cy="369332"/>
          </a:xfrm>
          <a:prstGeom prst="rect">
            <a:avLst/>
          </a:prstGeom>
          <a:noFill/>
        </p:spPr>
        <p:txBody>
          <a:bodyPr wrap="square" rtlCol="0">
            <a:spAutoFit/>
          </a:bodyPr>
          <a:lstStyle/>
          <a:p>
            <a:pPr algn="r"/>
            <a:r>
              <a:rPr lang="en-US" b="1" dirty="0" smtClean="0">
                <a:solidFill>
                  <a:srgbClr val="0000FF"/>
                </a:solidFill>
              </a:rPr>
              <a:t>Wisconsin State Climatology Office</a:t>
            </a:r>
            <a:endParaRPr lang="en-US" b="1" dirty="0">
              <a:solidFill>
                <a:srgbClr val="0000FF"/>
              </a:solidFill>
            </a:endParaRPr>
          </a:p>
        </p:txBody>
      </p:sp>
      <p:cxnSp>
        <p:nvCxnSpPr>
          <p:cNvPr id="10" name="Straight Connector 9"/>
          <p:cNvCxnSpPr/>
          <p:nvPr/>
        </p:nvCxnSpPr>
        <p:spPr>
          <a:xfrm flipH="1" flipV="1">
            <a:off x="5149704" y="1589930"/>
            <a:ext cx="6350" cy="307975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5543404" y="1602630"/>
            <a:ext cx="0" cy="306705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flipV="1">
            <a:off x="5899004" y="1602630"/>
            <a:ext cx="6350" cy="306705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105254" y="1520080"/>
            <a:ext cx="615950" cy="307777"/>
          </a:xfrm>
          <a:prstGeom prst="rect">
            <a:avLst/>
          </a:prstGeom>
          <a:noFill/>
        </p:spPr>
        <p:txBody>
          <a:bodyPr wrap="square" rtlCol="0">
            <a:spAutoFit/>
          </a:bodyPr>
          <a:lstStyle/>
          <a:p>
            <a:r>
              <a:rPr lang="en-US" sz="1400" b="1" dirty="0" smtClean="0"/>
              <a:t>Mar</a:t>
            </a:r>
            <a:endParaRPr lang="en-US" sz="1400" b="1" dirty="0"/>
          </a:p>
        </p:txBody>
      </p:sp>
      <p:sp>
        <p:nvSpPr>
          <p:cNvPr id="15" name="TextBox 14"/>
          <p:cNvSpPr txBox="1"/>
          <p:nvPr/>
        </p:nvSpPr>
        <p:spPr>
          <a:xfrm>
            <a:off x="5505304" y="1516707"/>
            <a:ext cx="615950" cy="307777"/>
          </a:xfrm>
          <a:prstGeom prst="rect">
            <a:avLst/>
          </a:prstGeom>
          <a:noFill/>
        </p:spPr>
        <p:txBody>
          <a:bodyPr wrap="square" rtlCol="0">
            <a:spAutoFit/>
          </a:bodyPr>
          <a:lstStyle/>
          <a:p>
            <a:r>
              <a:rPr lang="en-US" sz="1400" b="1" dirty="0" smtClean="0"/>
              <a:t>Apr</a:t>
            </a:r>
            <a:endParaRPr lang="en-US" sz="1400" b="1" dirty="0"/>
          </a:p>
        </p:txBody>
      </p:sp>
      <p:cxnSp>
        <p:nvCxnSpPr>
          <p:cNvPr id="20" name="Straight Connector 19"/>
          <p:cNvCxnSpPr/>
          <p:nvPr/>
        </p:nvCxnSpPr>
        <p:spPr>
          <a:xfrm>
            <a:off x="4451206" y="3194364"/>
            <a:ext cx="4349960" cy="0"/>
          </a:xfrm>
          <a:prstGeom prst="line">
            <a:avLst/>
          </a:prstGeom>
          <a:ln w="28575" cmpd="sng">
            <a:solidFill>
              <a:srgbClr val="008000"/>
            </a:solidFill>
            <a:prstDash val="dash"/>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955287" y="6361052"/>
            <a:ext cx="3031719" cy="369332"/>
          </a:xfrm>
          <a:prstGeom prst="rect">
            <a:avLst/>
          </a:prstGeom>
          <a:noFill/>
        </p:spPr>
        <p:txBody>
          <a:bodyPr wrap="square" rtlCol="0">
            <a:spAutoFit/>
          </a:bodyPr>
          <a:lstStyle/>
          <a:p>
            <a:pPr algn="r"/>
            <a:r>
              <a:rPr lang="en-US" b="1" dirty="0" smtClean="0">
                <a:solidFill>
                  <a:schemeClr val="bg1">
                    <a:lumMod val="50000"/>
                  </a:schemeClr>
                </a:solidFill>
              </a:rPr>
              <a:t>Storm Data</a:t>
            </a:r>
            <a:endParaRPr lang="en-US" b="1" dirty="0">
              <a:solidFill>
                <a:schemeClr val="bg1">
                  <a:lumMod val="50000"/>
                </a:schemeClr>
              </a:solidFill>
            </a:endParaRPr>
          </a:p>
        </p:txBody>
      </p:sp>
      <p:sp>
        <p:nvSpPr>
          <p:cNvPr id="7" name="TextBox 6"/>
          <p:cNvSpPr txBox="1"/>
          <p:nvPr/>
        </p:nvSpPr>
        <p:spPr>
          <a:xfrm rot="16200000">
            <a:off x="3032163" y="3016785"/>
            <a:ext cx="1877888" cy="383665"/>
          </a:xfrm>
          <a:prstGeom prst="rect">
            <a:avLst/>
          </a:prstGeom>
          <a:solidFill>
            <a:schemeClr val="bg1"/>
          </a:solidFill>
        </p:spPr>
        <p:txBody>
          <a:bodyPr wrap="square" rtlCol="0">
            <a:spAutoFit/>
          </a:bodyPr>
          <a:lstStyle/>
          <a:p>
            <a:pPr algn="ctr"/>
            <a:r>
              <a:rPr lang="en-US" b="1" dirty="0" smtClean="0"/>
              <a:t>Temperature (</a:t>
            </a:r>
            <a:r>
              <a:rPr lang="en-US" b="1" baseline="30000" dirty="0" err="1" smtClean="0"/>
              <a:t>o</a:t>
            </a:r>
            <a:r>
              <a:rPr lang="en-US" b="1" dirty="0" err="1" smtClean="0"/>
              <a:t>F</a:t>
            </a:r>
            <a:r>
              <a:rPr lang="en-US" b="1" dirty="0" smtClean="0"/>
              <a:t>)</a:t>
            </a:r>
            <a:endParaRPr lang="en-US" b="1" dirty="0"/>
          </a:p>
        </p:txBody>
      </p:sp>
      <p:sp>
        <p:nvSpPr>
          <p:cNvPr id="16" name="TextBox 15"/>
          <p:cNvSpPr txBox="1"/>
          <p:nvPr/>
        </p:nvSpPr>
        <p:spPr>
          <a:xfrm>
            <a:off x="6335280" y="2932754"/>
            <a:ext cx="1207900" cy="307777"/>
          </a:xfrm>
          <a:prstGeom prst="rect">
            <a:avLst/>
          </a:prstGeom>
          <a:noFill/>
        </p:spPr>
        <p:txBody>
          <a:bodyPr wrap="square" rtlCol="0">
            <a:spAutoFit/>
          </a:bodyPr>
          <a:lstStyle/>
          <a:p>
            <a:r>
              <a:rPr lang="en-US" sz="1400" b="1" dirty="0" smtClean="0"/>
              <a:t>Freezing</a:t>
            </a:r>
            <a:endParaRPr lang="en-US" sz="1400" b="1" dirty="0"/>
          </a:p>
        </p:txBody>
      </p:sp>
    </p:spTree>
    <p:extLst>
      <p:ext uri="{BB962C8B-B14F-4D97-AF65-F5344CB8AC3E}">
        <p14:creationId xmlns:p14="http://schemas.microsoft.com/office/powerpoint/2010/main" val="83361013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14</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3" name="TextBox 2"/>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48)</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4"/>
          </a:xfrm>
          <a:prstGeom prst="rect">
            <a:avLst/>
          </a:prstGeom>
        </p:spPr>
      </p:pic>
      <p:sp>
        <p:nvSpPr>
          <p:cNvPr id="9" name="Oval 8"/>
          <p:cNvSpPr/>
          <p:nvPr/>
        </p:nvSpPr>
        <p:spPr>
          <a:xfrm rot="15716148">
            <a:off x="6493774" y="1169664"/>
            <a:ext cx="931746" cy="603904"/>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S. Plains Cluster</a:t>
            </a:r>
            <a:endParaRPr lang="en-US" sz="3200" b="1" dirty="0">
              <a:solidFill>
                <a:srgbClr val="FF0000"/>
              </a:solidFill>
            </a:endParaRPr>
          </a:p>
        </p:txBody>
      </p:sp>
      <p:sp>
        <p:nvSpPr>
          <p:cNvPr id="2" name="TextBox 1"/>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Cold Event Centroids</a:t>
            </a:r>
            <a:endParaRPr lang="en-US" dirty="0"/>
          </a:p>
        </p:txBody>
      </p:sp>
      <p:sp>
        <p:nvSpPr>
          <p:cNvPr id="25" name="TextBox 24"/>
          <p:cNvSpPr txBox="1"/>
          <p:nvPr/>
        </p:nvSpPr>
        <p:spPr>
          <a:xfrm>
            <a:off x="223926" y="6119026"/>
            <a:ext cx="488625" cy="369332"/>
          </a:xfrm>
          <a:prstGeom prst="rect">
            <a:avLst/>
          </a:prstGeom>
          <a:noFill/>
        </p:spPr>
        <p:txBody>
          <a:bodyPr wrap="square" rtlCol="0">
            <a:spAutoFit/>
          </a:bodyPr>
          <a:lstStyle/>
          <a:p>
            <a:r>
              <a:rPr lang="en-US" dirty="0"/>
              <a:t>–</a:t>
            </a:r>
            <a:r>
              <a:rPr lang="en-US" dirty="0" smtClean="0"/>
              <a:t>4</a:t>
            </a:r>
            <a:endParaRPr lang="en-US" dirty="0"/>
          </a:p>
        </p:txBody>
      </p:sp>
    </p:spTree>
    <p:extLst>
      <p:ext uri="{BB962C8B-B14F-4D97-AF65-F5344CB8AC3E}">
        <p14:creationId xmlns:p14="http://schemas.microsoft.com/office/powerpoint/2010/main" val="233278860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14</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48)</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4"/>
          </a:xfrm>
          <a:prstGeom prst="rect">
            <a:avLst/>
          </a:prstGeom>
        </p:spPr>
      </p:pic>
      <p:sp>
        <p:nvSpPr>
          <p:cNvPr id="9" name="Oval 8"/>
          <p:cNvSpPr/>
          <p:nvPr/>
        </p:nvSpPr>
        <p:spPr>
          <a:xfrm rot="15716148">
            <a:off x="6493774" y="1169664"/>
            <a:ext cx="931746" cy="603904"/>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S. Plains Cluster</a:t>
            </a:r>
            <a:endParaRPr lang="en-US" sz="3200" b="1" dirty="0">
              <a:solidFill>
                <a:srgbClr val="FF0000"/>
              </a:solidFill>
            </a:endParaRPr>
          </a:p>
        </p:txBody>
      </p:sp>
      <p:sp>
        <p:nvSpPr>
          <p:cNvPr id="18" name="Isosceles Triangle 17"/>
          <p:cNvSpPr/>
          <p:nvPr/>
        </p:nvSpPr>
        <p:spPr>
          <a:xfrm rot="10800000" flipV="1">
            <a:off x="611854" y="3866444"/>
            <a:ext cx="6240028" cy="2439888"/>
          </a:xfrm>
          <a:prstGeom prst="triangle">
            <a:avLst>
              <a:gd name="adj" fmla="val 49926"/>
            </a:avLst>
          </a:prstGeom>
          <a:gradFill flip="none" rotWithShape="1">
            <a:gsLst>
              <a:gs pos="0">
                <a:schemeClr val="accent1">
                  <a:tint val="100000"/>
                  <a:shade val="100000"/>
                  <a:satMod val="130000"/>
                  <a:alpha val="39000"/>
                </a:schemeClr>
              </a:gs>
              <a:gs pos="100000">
                <a:schemeClr val="accent1">
                  <a:tint val="50000"/>
                  <a:shade val="100000"/>
                  <a:satMod val="350000"/>
                  <a:alpha val="39000"/>
                </a:schemeClr>
              </a:gs>
            </a:gsLst>
            <a:lin ang="16200000" scaled="0"/>
            <a:tileRect/>
          </a:gra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Cold Event Centroids</a:t>
            </a:r>
            <a:endParaRPr lang="en-US" dirty="0"/>
          </a:p>
        </p:txBody>
      </p:sp>
      <p:sp>
        <p:nvSpPr>
          <p:cNvPr id="29" name="TextBox 28"/>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30" name="TextBox 29"/>
          <p:cNvSpPr txBox="1"/>
          <p:nvPr/>
        </p:nvSpPr>
        <p:spPr>
          <a:xfrm>
            <a:off x="223926" y="6119026"/>
            <a:ext cx="488625" cy="369332"/>
          </a:xfrm>
          <a:prstGeom prst="rect">
            <a:avLst/>
          </a:prstGeom>
          <a:noFill/>
        </p:spPr>
        <p:txBody>
          <a:bodyPr wrap="square" rtlCol="0">
            <a:spAutoFit/>
          </a:bodyPr>
          <a:lstStyle/>
          <a:p>
            <a:r>
              <a:rPr lang="en-US" dirty="0"/>
              <a:t>–</a:t>
            </a:r>
            <a:r>
              <a:rPr lang="en-US" dirty="0" smtClean="0"/>
              <a:t>4</a:t>
            </a:r>
            <a:endParaRPr lang="en-US" dirty="0"/>
          </a:p>
        </p:txBody>
      </p:sp>
    </p:spTree>
    <p:extLst>
      <p:ext uri="{BB962C8B-B14F-4D97-AF65-F5344CB8AC3E}">
        <p14:creationId xmlns:p14="http://schemas.microsoft.com/office/powerpoint/2010/main" val="351386439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24" y="3497492"/>
            <a:ext cx="8197482" cy="3194306"/>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72" y="158981"/>
            <a:ext cx="8209195" cy="3187581"/>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2800258" y="4807795"/>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8" name="TextBox 27"/>
          <p:cNvSpPr txBox="1"/>
          <p:nvPr/>
        </p:nvSpPr>
        <p:spPr>
          <a:xfrm>
            <a:off x="4996392" y="5161738"/>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19" name="Plus 18"/>
          <p:cNvSpPr/>
          <p:nvPr/>
        </p:nvSpPr>
        <p:spPr>
          <a:xfrm>
            <a:off x="6533092"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Plus 21"/>
          <p:cNvSpPr/>
          <p:nvPr/>
        </p:nvSpPr>
        <p:spPr>
          <a:xfrm>
            <a:off x="6533092" y="53530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7036691" y="5119768"/>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grpSp>
        <p:nvGrpSpPr>
          <p:cNvPr id="2" name="Group 1"/>
          <p:cNvGrpSpPr/>
          <p:nvPr/>
        </p:nvGrpSpPr>
        <p:grpSpPr>
          <a:xfrm>
            <a:off x="486796" y="2974869"/>
            <a:ext cx="4691043" cy="406353"/>
            <a:chOff x="486796" y="2974869"/>
            <a:chExt cx="4691043" cy="406353"/>
          </a:xfrm>
        </p:grpSpPr>
        <p:sp>
          <p:nvSpPr>
            <p:cNvPr id="33" name="Rectangle 32"/>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5" name="TextBox 34"/>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
        <p:nvSpPr>
          <p:cNvPr id="40" name="TextBox 39"/>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8</a:t>
            </a:r>
            <a:r>
              <a:rPr lang="en-US" b="1" dirty="0" smtClean="0">
                <a:solidFill>
                  <a:srgbClr val="0000FF"/>
                </a:solidFill>
              </a:rPr>
              <a:t>  </a:t>
            </a:r>
            <a:endParaRPr lang="en-US" b="1" dirty="0">
              <a:solidFill>
                <a:srgbClr val="0000FF"/>
              </a:solidFill>
            </a:endParaRPr>
          </a:p>
        </p:txBody>
      </p:sp>
      <p:sp>
        <p:nvSpPr>
          <p:cNvPr id="41" name="TextBox 40"/>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a:t>
            </a:r>
            <a:r>
              <a:rPr lang="en-US" sz="1600" b="1" dirty="0">
                <a:solidFill>
                  <a:srgbClr val="0000FF"/>
                </a:solidFill>
              </a:rPr>
              <a:t>8</a:t>
            </a:r>
            <a:r>
              <a:rPr lang="en-US" sz="1600" b="1" dirty="0" smtClean="0">
                <a:solidFill>
                  <a:srgbClr val="0000FF"/>
                </a:solidFill>
              </a:rPr>
              <a:t> </a:t>
            </a:r>
            <a:endParaRPr lang="en-US" sz="1600" b="1" dirty="0">
              <a:solidFill>
                <a:srgbClr val="0000FF"/>
              </a:solidFill>
            </a:endParaRPr>
          </a:p>
        </p:txBody>
      </p:sp>
      <p:grpSp>
        <p:nvGrpSpPr>
          <p:cNvPr id="21" name="Group 20"/>
          <p:cNvGrpSpPr/>
          <p:nvPr/>
        </p:nvGrpSpPr>
        <p:grpSpPr>
          <a:xfrm>
            <a:off x="484677" y="6330605"/>
            <a:ext cx="4068271" cy="398802"/>
            <a:chOff x="510078" y="6305204"/>
            <a:chExt cx="4068271" cy="398802"/>
          </a:xfrm>
        </p:grpSpPr>
        <p:sp>
          <p:nvSpPr>
            <p:cNvPr id="23" name="Rectangle 22"/>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6" name="TextBox 25"/>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spTree>
    <p:extLst>
      <p:ext uri="{BB962C8B-B14F-4D97-AF65-F5344CB8AC3E}">
        <p14:creationId xmlns:p14="http://schemas.microsoft.com/office/powerpoint/2010/main" val="399807489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368" y="3497492"/>
            <a:ext cx="8184193" cy="3194306"/>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72" y="151812"/>
            <a:ext cx="8209195" cy="3201918"/>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3161714" y="4680518"/>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8" name="TextBox 27"/>
          <p:cNvSpPr txBox="1"/>
          <p:nvPr/>
        </p:nvSpPr>
        <p:spPr>
          <a:xfrm>
            <a:off x="5156201" y="4940849"/>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19" name="Plus 18"/>
          <p:cNvSpPr/>
          <p:nvPr/>
        </p:nvSpPr>
        <p:spPr>
          <a:xfrm>
            <a:off x="6533092"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Plus 21"/>
          <p:cNvSpPr/>
          <p:nvPr/>
        </p:nvSpPr>
        <p:spPr>
          <a:xfrm>
            <a:off x="6533092" y="53530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7630301" y="5012912"/>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grpSp>
        <p:nvGrpSpPr>
          <p:cNvPr id="2" name="Group 1"/>
          <p:cNvGrpSpPr/>
          <p:nvPr/>
        </p:nvGrpSpPr>
        <p:grpSpPr>
          <a:xfrm>
            <a:off x="486796" y="2974869"/>
            <a:ext cx="4691043" cy="406353"/>
            <a:chOff x="486796" y="2974869"/>
            <a:chExt cx="4691043" cy="406353"/>
          </a:xfrm>
        </p:grpSpPr>
        <p:sp>
          <p:nvSpPr>
            <p:cNvPr id="33" name="Rectangle 32"/>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5" name="TextBox 34"/>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
        <p:nvSpPr>
          <p:cNvPr id="40" name="TextBox 39"/>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7</a:t>
            </a:r>
            <a:r>
              <a:rPr lang="en-US" b="1" dirty="0" smtClean="0">
                <a:solidFill>
                  <a:srgbClr val="0000FF"/>
                </a:solidFill>
              </a:rPr>
              <a:t>  </a:t>
            </a:r>
            <a:endParaRPr lang="en-US" b="1" dirty="0">
              <a:solidFill>
                <a:srgbClr val="0000FF"/>
              </a:solidFill>
            </a:endParaRPr>
          </a:p>
        </p:txBody>
      </p:sp>
      <p:sp>
        <p:nvSpPr>
          <p:cNvPr id="41" name="TextBox 40"/>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a:t>
            </a:r>
            <a:r>
              <a:rPr lang="en-US" sz="1600" b="1" dirty="0">
                <a:solidFill>
                  <a:srgbClr val="0000FF"/>
                </a:solidFill>
              </a:rPr>
              <a:t>7</a:t>
            </a:r>
            <a:r>
              <a:rPr lang="en-US" sz="1600" b="1" dirty="0" smtClean="0">
                <a:solidFill>
                  <a:srgbClr val="0000FF"/>
                </a:solidFill>
              </a:rPr>
              <a:t>  </a:t>
            </a:r>
            <a:endParaRPr lang="en-US" sz="1600" b="1" dirty="0">
              <a:solidFill>
                <a:srgbClr val="0000FF"/>
              </a:solidFill>
            </a:endParaRPr>
          </a:p>
        </p:txBody>
      </p:sp>
      <p:grpSp>
        <p:nvGrpSpPr>
          <p:cNvPr id="21" name="Group 20"/>
          <p:cNvGrpSpPr/>
          <p:nvPr/>
        </p:nvGrpSpPr>
        <p:grpSpPr>
          <a:xfrm>
            <a:off x="484677" y="6330605"/>
            <a:ext cx="4068271" cy="398802"/>
            <a:chOff x="510078" y="6305204"/>
            <a:chExt cx="4068271" cy="398802"/>
          </a:xfrm>
        </p:grpSpPr>
        <p:sp>
          <p:nvSpPr>
            <p:cNvPr id="23" name="Rectangle 22"/>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6" name="TextBox 25"/>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spTree>
    <p:extLst>
      <p:ext uri="{BB962C8B-B14F-4D97-AF65-F5344CB8AC3E}">
        <p14:creationId xmlns:p14="http://schemas.microsoft.com/office/powerpoint/2010/main" val="26458694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69" y="3497492"/>
            <a:ext cx="8209192" cy="3194306"/>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72" y="151764"/>
            <a:ext cx="8209195" cy="3202015"/>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2981828" y="4532232"/>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8" name="TextBox 27"/>
          <p:cNvSpPr txBox="1"/>
          <p:nvPr/>
        </p:nvSpPr>
        <p:spPr>
          <a:xfrm>
            <a:off x="5402792" y="4717216"/>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19" name="Plus 18"/>
          <p:cNvSpPr/>
          <p:nvPr/>
        </p:nvSpPr>
        <p:spPr>
          <a:xfrm>
            <a:off x="6533092"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Plus 21"/>
          <p:cNvSpPr/>
          <p:nvPr/>
        </p:nvSpPr>
        <p:spPr>
          <a:xfrm>
            <a:off x="6533092" y="53530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4996392" y="3699548"/>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31" name="TextBox 30"/>
          <p:cNvSpPr txBox="1"/>
          <p:nvPr/>
        </p:nvSpPr>
        <p:spPr>
          <a:xfrm>
            <a:off x="6594935" y="4717216"/>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grpSp>
        <p:nvGrpSpPr>
          <p:cNvPr id="2" name="Group 1"/>
          <p:cNvGrpSpPr/>
          <p:nvPr/>
        </p:nvGrpSpPr>
        <p:grpSpPr>
          <a:xfrm>
            <a:off x="486796" y="2974869"/>
            <a:ext cx="4691043" cy="406353"/>
            <a:chOff x="486796" y="2974869"/>
            <a:chExt cx="4691043" cy="406353"/>
          </a:xfrm>
        </p:grpSpPr>
        <p:sp>
          <p:nvSpPr>
            <p:cNvPr id="33" name="Rectangle 32"/>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5" name="TextBox 34"/>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
        <p:nvSpPr>
          <p:cNvPr id="40" name="TextBox 39"/>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6</a:t>
            </a:r>
            <a:r>
              <a:rPr lang="en-US" b="1" dirty="0" smtClean="0">
                <a:solidFill>
                  <a:srgbClr val="0000FF"/>
                </a:solidFill>
              </a:rPr>
              <a:t>  </a:t>
            </a:r>
            <a:endParaRPr lang="en-US" b="1" dirty="0">
              <a:solidFill>
                <a:srgbClr val="0000FF"/>
              </a:solidFill>
            </a:endParaRPr>
          </a:p>
        </p:txBody>
      </p:sp>
      <p:sp>
        <p:nvSpPr>
          <p:cNvPr id="41" name="TextBox 40"/>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a:t>
            </a:r>
            <a:r>
              <a:rPr lang="en-US" sz="1600" b="1" dirty="0">
                <a:solidFill>
                  <a:srgbClr val="0000FF"/>
                </a:solidFill>
              </a:rPr>
              <a:t>6</a:t>
            </a:r>
            <a:r>
              <a:rPr lang="en-US" sz="1600" b="1" dirty="0" smtClean="0">
                <a:solidFill>
                  <a:srgbClr val="0000FF"/>
                </a:solidFill>
              </a:rPr>
              <a:t>  </a:t>
            </a:r>
            <a:endParaRPr lang="en-US" sz="1600" b="1" dirty="0">
              <a:solidFill>
                <a:srgbClr val="0000FF"/>
              </a:solidFill>
            </a:endParaRPr>
          </a:p>
        </p:txBody>
      </p:sp>
      <p:grpSp>
        <p:nvGrpSpPr>
          <p:cNvPr id="21" name="Group 20"/>
          <p:cNvGrpSpPr/>
          <p:nvPr/>
        </p:nvGrpSpPr>
        <p:grpSpPr>
          <a:xfrm>
            <a:off x="484677" y="6330605"/>
            <a:ext cx="4068271" cy="398802"/>
            <a:chOff x="510078" y="6305204"/>
            <a:chExt cx="4068271" cy="398802"/>
          </a:xfrm>
        </p:grpSpPr>
        <p:sp>
          <p:nvSpPr>
            <p:cNvPr id="23" name="Rectangle 22"/>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6" name="TextBox 25"/>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spTree>
    <p:extLst>
      <p:ext uri="{BB962C8B-B14F-4D97-AF65-F5344CB8AC3E}">
        <p14:creationId xmlns:p14="http://schemas.microsoft.com/office/powerpoint/2010/main" val="91356000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725" y="3497492"/>
            <a:ext cx="8187479" cy="3194306"/>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72" y="154746"/>
            <a:ext cx="8209195" cy="3196050"/>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3011895" y="4454555"/>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19" name="Plus 18"/>
          <p:cNvSpPr/>
          <p:nvPr/>
        </p:nvSpPr>
        <p:spPr>
          <a:xfrm>
            <a:off x="6533092"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Plus 21"/>
          <p:cNvSpPr/>
          <p:nvPr/>
        </p:nvSpPr>
        <p:spPr>
          <a:xfrm>
            <a:off x="6533092" y="53530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5303157" y="3746669"/>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31" name="TextBox 30"/>
          <p:cNvSpPr txBox="1"/>
          <p:nvPr/>
        </p:nvSpPr>
        <p:spPr>
          <a:xfrm>
            <a:off x="6957554" y="5025294"/>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23" name="TextBox 22"/>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5</a:t>
            </a:r>
            <a:r>
              <a:rPr lang="en-US" b="1" dirty="0" smtClean="0">
                <a:solidFill>
                  <a:srgbClr val="0000FF"/>
                </a:solidFill>
              </a:rPr>
              <a:t>  </a:t>
            </a:r>
            <a:endParaRPr lang="en-US" b="1" dirty="0">
              <a:solidFill>
                <a:srgbClr val="0000FF"/>
              </a:solidFill>
            </a:endParaRPr>
          </a:p>
        </p:txBody>
      </p:sp>
      <p:sp>
        <p:nvSpPr>
          <p:cNvPr id="25" name="TextBox 24"/>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a:t>
            </a:r>
            <a:r>
              <a:rPr lang="en-US" sz="1600" b="1" dirty="0">
                <a:solidFill>
                  <a:srgbClr val="0000FF"/>
                </a:solidFill>
              </a:rPr>
              <a:t>5</a:t>
            </a:r>
            <a:r>
              <a:rPr lang="en-US" sz="1600" b="1" dirty="0" smtClean="0">
                <a:solidFill>
                  <a:srgbClr val="0000FF"/>
                </a:solidFill>
              </a:rPr>
              <a:t>  </a:t>
            </a:r>
            <a:endParaRPr lang="en-US" sz="1600" b="1" dirty="0">
              <a:solidFill>
                <a:srgbClr val="0000FF"/>
              </a:solidFill>
            </a:endParaRPr>
          </a:p>
        </p:txBody>
      </p:sp>
      <p:grpSp>
        <p:nvGrpSpPr>
          <p:cNvPr id="20" name="Group 19"/>
          <p:cNvGrpSpPr/>
          <p:nvPr/>
        </p:nvGrpSpPr>
        <p:grpSpPr>
          <a:xfrm>
            <a:off x="484677" y="6330605"/>
            <a:ext cx="4068271" cy="398802"/>
            <a:chOff x="510078" y="6305204"/>
            <a:chExt cx="4068271" cy="398802"/>
          </a:xfrm>
        </p:grpSpPr>
        <p:sp>
          <p:nvSpPr>
            <p:cNvPr id="21" name="Rectangle 20"/>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8" name="TextBox 27"/>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grpSp>
        <p:nvGrpSpPr>
          <p:cNvPr id="29" name="Group 28"/>
          <p:cNvGrpSpPr/>
          <p:nvPr/>
        </p:nvGrpSpPr>
        <p:grpSpPr>
          <a:xfrm>
            <a:off x="486796" y="2974869"/>
            <a:ext cx="4691043" cy="406353"/>
            <a:chOff x="486796" y="2974869"/>
            <a:chExt cx="4691043" cy="406353"/>
          </a:xfrm>
        </p:grpSpPr>
        <p:sp>
          <p:nvSpPr>
            <p:cNvPr id="36" name="Rectangle 35"/>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7" name="Picture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8" name="TextBox 37"/>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Tree>
    <p:extLst>
      <p:ext uri="{BB962C8B-B14F-4D97-AF65-F5344CB8AC3E}">
        <p14:creationId xmlns:p14="http://schemas.microsoft.com/office/powerpoint/2010/main" val="317546924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69" y="3495045"/>
            <a:ext cx="8209192" cy="3199199"/>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000" y="151598"/>
            <a:ext cx="8208337" cy="3202347"/>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2895601" y="4350985"/>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9" name="TextBox 28"/>
          <p:cNvSpPr txBox="1"/>
          <p:nvPr/>
        </p:nvSpPr>
        <p:spPr>
          <a:xfrm>
            <a:off x="7046515" y="4957270"/>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30" name="TextBox 29"/>
          <p:cNvSpPr txBox="1"/>
          <p:nvPr/>
        </p:nvSpPr>
        <p:spPr>
          <a:xfrm>
            <a:off x="5658908" y="3933542"/>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31" name="Plus 30"/>
          <p:cNvSpPr/>
          <p:nvPr/>
        </p:nvSpPr>
        <p:spPr>
          <a:xfrm>
            <a:off x="6533092"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Plus 31"/>
          <p:cNvSpPr/>
          <p:nvPr/>
        </p:nvSpPr>
        <p:spPr>
          <a:xfrm>
            <a:off x="6533092" y="53530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−4  </a:t>
            </a:r>
            <a:endParaRPr lang="en-US" b="1" dirty="0">
              <a:solidFill>
                <a:srgbClr val="0000FF"/>
              </a:solidFill>
            </a:endParaRPr>
          </a:p>
        </p:txBody>
      </p:sp>
      <p:sp>
        <p:nvSpPr>
          <p:cNvPr id="42" name="TextBox 41"/>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a:t>
            </a:r>
            <a:r>
              <a:rPr lang="en-US" sz="1600" b="1" dirty="0">
                <a:solidFill>
                  <a:srgbClr val="0000FF"/>
                </a:solidFill>
              </a:rPr>
              <a:t>4</a:t>
            </a:r>
            <a:r>
              <a:rPr lang="en-US" sz="1600" b="1" dirty="0" smtClean="0">
                <a:solidFill>
                  <a:srgbClr val="0000FF"/>
                </a:solidFill>
              </a:rPr>
              <a:t>  </a:t>
            </a:r>
            <a:endParaRPr lang="en-US" sz="1600" b="1" dirty="0">
              <a:solidFill>
                <a:srgbClr val="0000FF"/>
              </a:solidFill>
            </a:endParaRPr>
          </a:p>
        </p:txBody>
      </p:sp>
      <p:grpSp>
        <p:nvGrpSpPr>
          <p:cNvPr id="20" name="Group 19"/>
          <p:cNvGrpSpPr/>
          <p:nvPr/>
        </p:nvGrpSpPr>
        <p:grpSpPr>
          <a:xfrm>
            <a:off x="484677" y="6330605"/>
            <a:ext cx="4068271" cy="398802"/>
            <a:chOff x="510078" y="6305204"/>
            <a:chExt cx="4068271" cy="398802"/>
          </a:xfrm>
        </p:grpSpPr>
        <p:sp>
          <p:nvSpPr>
            <p:cNvPr id="21" name="Rectangle 20"/>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3" name="TextBox 22"/>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grpSp>
        <p:nvGrpSpPr>
          <p:cNvPr id="25" name="Group 24"/>
          <p:cNvGrpSpPr/>
          <p:nvPr/>
        </p:nvGrpSpPr>
        <p:grpSpPr>
          <a:xfrm>
            <a:off x="486796" y="2974869"/>
            <a:ext cx="4691043" cy="406353"/>
            <a:chOff x="486796" y="2974869"/>
            <a:chExt cx="4691043" cy="406353"/>
          </a:xfrm>
        </p:grpSpPr>
        <p:sp>
          <p:nvSpPr>
            <p:cNvPr id="26" name="Rectangle 25"/>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7" name="TextBox 36"/>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Tree>
    <p:extLst>
      <p:ext uri="{BB962C8B-B14F-4D97-AF65-F5344CB8AC3E}">
        <p14:creationId xmlns:p14="http://schemas.microsoft.com/office/powerpoint/2010/main" val="419435007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526" y="3495045"/>
            <a:ext cx="8205877" cy="3199199"/>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580" y="159605"/>
            <a:ext cx="8181178" cy="3186333"/>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3453158" y="4457707"/>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30" name="TextBox 29"/>
          <p:cNvSpPr txBox="1"/>
          <p:nvPr/>
        </p:nvSpPr>
        <p:spPr>
          <a:xfrm>
            <a:off x="5658908" y="4090670"/>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31" name="Plus 30"/>
          <p:cNvSpPr/>
          <p:nvPr/>
        </p:nvSpPr>
        <p:spPr>
          <a:xfrm>
            <a:off x="6533092"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Plus 31"/>
          <p:cNvSpPr/>
          <p:nvPr/>
        </p:nvSpPr>
        <p:spPr>
          <a:xfrm>
            <a:off x="6533092" y="53530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1981991" y="4564275"/>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2" name="TextBox 21"/>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3</a:t>
            </a:r>
            <a:r>
              <a:rPr lang="en-US" b="1" dirty="0" smtClean="0">
                <a:solidFill>
                  <a:srgbClr val="0000FF"/>
                </a:solidFill>
              </a:rPr>
              <a:t>  </a:t>
            </a:r>
            <a:endParaRPr lang="en-US" b="1" dirty="0">
              <a:solidFill>
                <a:srgbClr val="0000FF"/>
              </a:solidFill>
            </a:endParaRPr>
          </a:p>
        </p:txBody>
      </p:sp>
      <p:sp>
        <p:nvSpPr>
          <p:cNvPr id="23" name="TextBox 22"/>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a:t>
            </a:r>
            <a:r>
              <a:rPr lang="en-US" sz="1600" b="1" dirty="0">
                <a:solidFill>
                  <a:srgbClr val="0000FF"/>
                </a:solidFill>
              </a:rPr>
              <a:t>3</a:t>
            </a:r>
            <a:r>
              <a:rPr lang="en-US" sz="1600" b="1" dirty="0" smtClean="0">
                <a:solidFill>
                  <a:srgbClr val="0000FF"/>
                </a:solidFill>
              </a:rPr>
              <a:t>  </a:t>
            </a:r>
            <a:endParaRPr lang="en-US" sz="1600" b="1" dirty="0">
              <a:solidFill>
                <a:srgbClr val="0000FF"/>
              </a:solidFill>
            </a:endParaRPr>
          </a:p>
        </p:txBody>
      </p:sp>
      <p:grpSp>
        <p:nvGrpSpPr>
          <p:cNvPr id="20" name="Group 19"/>
          <p:cNvGrpSpPr/>
          <p:nvPr/>
        </p:nvGrpSpPr>
        <p:grpSpPr>
          <a:xfrm>
            <a:off x="484677" y="6330605"/>
            <a:ext cx="4068271" cy="398802"/>
            <a:chOff x="510078" y="6305204"/>
            <a:chExt cx="4068271" cy="398802"/>
          </a:xfrm>
        </p:grpSpPr>
        <p:sp>
          <p:nvSpPr>
            <p:cNvPr id="25" name="Rectangle 24"/>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8" name="TextBox 27"/>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grpSp>
        <p:nvGrpSpPr>
          <p:cNvPr id="29" name="Group 28"/>
          <p:cNvGrpSpPr/>
          <p:nvPr/>
        </p:nvGrpSpPr>
        <p:grpSpPr>
          <a:xfrm>
            <a:off x="486796" y="2974869"/>
            <a:ext cx="4691043" cy="406353"/>
            <a:chOff x="486796" y="2974869"/>
            <a:chExt cx="4691043" cy="406353"/>
          </a:xfrm>
        </p:grpSpPr>
        <p:sp>
          <p:nvSpPr>
            <p:cNvPr id="37" name="Rectangle 36"/>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9" name="TextBox 38"/>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Tree>
    <p:extLst>
      <p:ext uri="{BB962C8B-B14F-4D97-AF65-F5344CB8AC3E}">
        <p14:creationId xmlns:p14="http://schemas.microsoft.com/office/powerpoint/2010/main" val="386468750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70" y="3491684"/>
            <a:ext cx="8209190" cy="3205921"/>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73" y="153337"/>
            <a:ext cx="8209192" cy="3198868"/>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2235201" y="4476080"/>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9" name="TextBox 28"/>
          <p:cNvSpPr txBox="1"/>
          <p:nvPr/>
        </p:nvSpPr>
        <p:spPr>
          <a:xfrm>
            <a:off x="5771092" y="4243906"/>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31" name="Plus 30"/>
          <p:cNvSpPr/>
          <p:nvPr/>
        </p:nvSpPr>
        <p:spPr>
          <a:xfrm>
            <a:off x="6533092"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Plus 31"/>
          <p:cNvSpPr/>
          <p:nvPr/>
        </p:nvSpPr>
        <p:spPr>
          <a:xfrm>
            <a:off x="6533092" y="53530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3409949" y="4361780"/>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42" name="TextBox 41"/>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2</a:t>
            </a:r>
            <a:r>
              <a:rPr lang="en-US" b="1" dirty="0" smtClean="0">
                <a:solidFill>
                  <a:srgbClr val="0000FF"/>
                </a:solidFill>
              </a:rPr>
              <a:t>  </a:t>
            </a:r>
            <a:endParaRPr lang="en-US" b="1" dirty="0">
              <a:solidFill>
                <a:srgbClr val="0000FF"/>
              </a:solidFill>
            </a:endParaRPr>
          </a:p>
        </p:txBody>
      </p:sp>
      <p:sp>
        <p:nvSpPr>
          <p:cNvPr id="43" name="TextBox 42"/>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a:t>
            </a:r>
            <a:r>
              <a:rPr lang="en-US" sz="1600" b="1" dirty="0">
                <a:solidFill>
                  <a:srgbClr val="0000FF"/>
                </a:solidFill>
              </a:rPr>
              <a:t>2</a:t>
            </a:r>
            <a:r>
              <a:rPr lang="en-US" sz="1600" b="1" dirty="0" smtClean="0">
                <a:solidFill>
                  <a:srgbClr val="0000FF"/>
                </a:solidFill>
              </a:rPr>
              <a:t>  </a:t>
            </a:r>
            <a:endParaRPr lang="en-US" sz="1600" b="1" dirty="0">
              <a:solidFill>
                <a:srgbClr val="0000FF"/>
              </a:solidFill>
            </a:endParaRPr>
          </a:p>
        </p:txBody>
      </p:sp>
      <p:grpSp>
        <p:nvGrpSpPr>
          <p:cNvPr id="20" name="Group 19"/>
          <p:cNvGrpSpPr/>
          <p:nvPr/>
        </p:nvGrpSpPr>
        <p:grpSpPr>
          <a:xfrm>
            <a:off x="484677" y="6330605"/>
            <a:ext cx="4068271" cy="398802"/>
            <a:chOff x="510078" y="6305204"/>
            <a:chExt cx="4068271" cy="398802"/>
          </a:xfrm>
        </p:grpSpPr>
        <p:sp>
          <p:nvSpPr>
            <p:cNvPr id="21" name="Rectangle 20"/>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3" name="TextBox 22"/>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grpSp>
        <p:nvGrpSpPr>
          <p:cNvPr id="25" name="Group 24"/>
          <p:cNvGrpSpPr/>
          <p:nvPr/>
        </p:nvGrpSpPr>
        <p:grpSpPr>
          <a:xfrm>
            <a:off x="486796" y="2974869"/>
            <a:ext cx="4691043" cy="406353"/>
            <a:chOff x="486796" y="2974869"/>
            <a:chExt cx="4691043" cy="406353"/>
          </a:xfrm>
        </p:grpSpPr>
        <p:sp>
          <p:nvSpPr>
            <p:cNvPr id="26" name="Rectangle 25"/>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0" name="TextBox 29"/>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Tree>
    <p:extLst>
      <p:ext uri="{BB962C8B-B14F-4D97-AF65-F5344CB8AC3E}">
        <p14:creationId xmlns:p14="http://schemas.microsoft.com/office/powerpoint/2010/main" val="260081297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70" y="3494234"/>
            <a:ext cx="8209190" cy="3200821"/>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21" y="155879"/>
            <a:ext cx="8180295" cy="3193783"/>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2313762" y="4462986"/>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9" name="TextBox 28"/>
          <p:cNvSpPr txBox="1"/>
          <p:nvPr/>
        </p:nvSpPr>
        <p:spPr>
          <a:xfrm>
            <a:off x="6229354" y="4489174"/>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31" name="Plus 30"/>
          <p:cNvSpPr/>
          <p:nvPr/>
        </p:nvSpPr>
        <p:spPr>
          <a:xfrm>
            <a:off x="6533092"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Plus 31"/>
          <p:cNvSpPr/>
          <p:nvPr/>
        </p:nvSpPr>
        <p:spPr>
          <a:xfrm>
            <a:off x="6533092" y="53530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−1  </a:t>
            </a:r>
            <a:endParaRPr lang="en-US" b="1" dirty="0">
              <a:solidFill>
                <a:srgbClr val="0000FF"/>
              </a:solidFill>
            </a:endParaRPr>
          </a:p>
        </p:txBody>
      </p:sp>
      <p:sp>
        <p:nvSpPr>
          <p:cNvPr id="22" name="TextBox 21"/>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−1  </a:t>
            </a:r>
            <a:endParaRPr lang="en-US" sz="1600" b="1" dirty="0">
              <a:solidFill>
                <a:srgbClr val="0000FF"/>
              </a:solidFill>
            </a:endParaRPr>
          </a:p>
        </p:txBody>
      </p:sp>
      <p:grpSp>
        <p:nvGrpSpPr>
          <p:cNvPr id="19" name="Group 18"/>
          <p:cNvGrpSpPr/>
          <p:nvPr/>
        </p:nvGrpSpPr>
        <p:grpSpPr>
          <a:xfrm>
            <a:off x="484677" y="6330605"/>
            <a:ext cx="4068271" cy="398802"/>
            <a:chOff x="510078" y="6305204"/>
            <a:chExt cx="4068271" cy="398802"/>
          </a:xfrm>
        </p:grpSpPr>
        <p:sp>
          <p:nvSpPr>
            <p:cNvPr id="20" name="Rectangle 19"/>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5" name="TextBox 24"/>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grpSp>
        <p:nvGrpSpPr>
          <p:cNvPr id="26" name="Group 25"/>
          <p:cNvGrpSpPr/>
          <p:nvPr/>
        </p:nvGrpSpPr>
        <p:grpSpPr>
          <a:xfrm>
            <a:off x="486796" y="2974869"/>
            <a:ext cx="4691043" cy="406353"/>
            <a:chOff x="486796" y="2974869"/>
            <a:chExt cx="4691043" cy="406353"/>
          </a:xfrm>
        </p:grpSpPr>
        <p:sp>
          <p:nvSpPr>
            <p:cNvPr id="28" name="Rectangle 27"/>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3" name="TextBox 32"/>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Tree>
    <p:extLst>
      <p:ext uri="{BB962C8B-B14F-4D97-AF65-F5344CB8AC3E}">
        <p14:creationId xmlns:p14="http://schemas.microsoft.com/office/powerpoint/2010/main" val="356587995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Project Motivation</a:t>
            </a:r>
            <a:endParaRPr lang="en-US" sz="4000" b="1" dirty="0"/>
          </a:p>
        </p:txBody>
      </p:sp>
      <p:sp>
        <p:nvSpPr>
          <p:cNvPr id="6" name="TextBox 5"/>
          <p:cNvSpPr txBox="1"/>
          <p:nvPr/>
        </p:nvSpPr>
        <p:spPr>
          <a:xfrm>
            <a:off x="239888" y="1353012"/>
            <a:ext cx="8489691" cy="1815882"/>
          </a:xfrm>
          <a:prstGeom prst="rect">
            <a:avLst/>
          </a:prstGeom>
          <a:noFill/>
        </p:spPr>
        <p:txBody>
          <a:bodyPr wrap="square" rtlCol="0">
            <a:spAutoFit/>
          </a:bodyPr>
          <a:lstStyle/>
          <a:p>
            <a:pPr marL="342900" indent="-342900">
              <a:buFont typeface="Arial"/>
              <a:buChar char="•"/>
            </a:pPr>
            <a:r>
              <a:rPr lang="en-US" sz="2400" dirty="0">
                <a:cs typeface="Arial"/>
              </a:rPr>
              <a:t>One or several extreme </a:t>
            </a:r>
            <a:r>
              <a:rPr lang="en-US" sz="2400" dirty="0" smtClean="0">
                <a:cs typeface="Arial"/>
              </a:rPr>
              <a:t>temperature events (ETEs) </a:t>
            </a:r>
            <a:r>
              <a:rPr lang="en-US" sz="2400" dirty="0">
                <a:cs typeface="Arial"/>
              </a:rPr>
              <a:t>during a single season can contribute disproportionately to </a:t>
            </a:r>
            <a:r>
              <a:rPr lang="en-US" sz="2400" dirty="0" smtClean="0">
                <a:cs typeface="Arial"/>
              </a:rPr>
              <a:t>temperature </a:t>
            </a:r>
            <a:r>
              <a:rPr lang="en-US" sz="2400" dirty="0">
                <a:cs typeface="Arial"/>
              </a:rPr>
              <a:t>anomaly statistics for </a:t>
            </a:r>
            <a:r>
              <a:rPr lang="en-US" sz="2400" dirty="0" smtClean="0">
                <a:cs typeface="Arial"/>
              </a:rPr>
              <a:t>a particular </a:t>
            </a:r>
            <a:r>
              <a:rPr lang="en-US" sz="2400" dirty="0">
                <a:cs typeface="Arial"/>
              </a:rPr>
              <a:t>season.  </a:t>
            </a:r>
          </a:p>
          <a:p>
            <a:pPr marL="342900" indent="-342900">
              <a:buFont typeface="Arial"/>
              <a:buChar char="•"/>
            </a:pPr>
            <a:endParaRPr lang="en-US" sz="1600" dirty="0">
              <a:cs typeface="Arial"/>
            </a:endParaRPr>
          </a:p>
          <a:p>
            <a:endParaRPr lang="en-US" sz="2400" dirty="0">
              <a:cs typeface="Arial"/>
            </a:endParaRPr>
          </a:p>
        </p:txBody>
      </p:sp>
    </p:spTree>
    <p:extLst>
      <p:ext uri="{BB962C8B-B14F-4D97-AF65-F5344CB8AC3E}">
        <p14:creationId xmlns:p14="http://schemas.microsoft.com/office/powerpoint/2010/main" val="98562857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70" y="3494018"/>
            <a:ext cx="8209190" cy="3201252"/>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061" y="154150"/>
            <a:ext cx="8202215" cy="3197242"/>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6" name="TextBox 25"/>
          <p:cNvSpPr txBox="1"/>
          <p:nvPr/>
        </p:nvSpPr>
        <p:spPr>
          <a:xfrm>
            <a:off x="3050141" y="4519497"/>
            <a:ext cx="44236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8" name="TextBox 27"/>
          <p:cNvSpPr txBox="1"/>
          <p:nvPr/>
        </p:nvSpPr>
        <p:spPr>
          <a:xfrm>
            <a:off x="6527800" y="4835340"/>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22" name="Plus 21"/>
          <p:cNvSpPr/>
          <p:nvPr/>
        </p:nvSpPr>
        <p:spPr>
          <a:xfrm>
            <a:off x="6533092"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Plus 29"/>
          <p:cNvSpPr/>
          <p:nvPr/>
        </p:nvSpPr>
        <p:spPr>
          <a:xfrm>
            <a:off x="6533092" y="53530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7457041" y="5322956"/>
            <a:ext cx="44236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grpSp>
        <p:nvGrpSpPr>
          <p:cNvPr id="38" name="Group 37"/>
          <p:cNvGrpSpPr/>
          <p:nvPr/>
        </p:nvGrpSpPr>
        <p:grpSpPr>
          <a:xfrm>
            <a:off x="484677" y="6330605"/>
            <a:ext cx="4068271" cy="398802"/>
            <a:chOff x="510078" y="6305204"/>
            <a:chExt cx="4068271" cy="398802"/>
          </a:xfrm>
        </p:grpSpPr>
        <p:sp>
          <p:nvSpPr>
            <p:cNvPr id="39" name="Rectangle 38"/>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41" name="TextBox 40"/>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sp>
        <p:nvSpPr>
          <p:cNvPr id="42" name="TextBox 41"/>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0</a:t>
            </a:r>
            <a:r>
              <a:rPr lang="en-US" b="1" dirty="0" smtClean="0">
                <a:solidFill>
                  <a:srgbClr val="0000FF"/>
                </a:solidFill>
              </a:rPr>
              <a:t>  </a:t>
            </a:r>
            <a:endParaRPr lang="en-US" b="1" dirty="0">
              <a:solidFill>
                <a:srgbClr val="0000FF"/>
              </a:solidFill>
            </a:endParaRPr>
          </a:p>
        </p:txBody>
      </p:sp>
      <p:sp>
        <p:nvSpPr>
          <p:cNvPr id="43" name="TextBox 42"/>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0  </a:t>
            </a:r>
            <a:endParaRPr lang="en-US" sz="1600" b="1" dirty="0">
              <a:solidFill>
                <a:srgbClr val="0000FF"/>
              </a:solidFill>
            </a:endParaRPr>
          </a:p>
        </p:txBody>
      </p:sp>
      <p:grpSp>
        <p:nvGrpSpPr>
          <p:cNvPr id="20" name="Group 19"/>
          <p:cNvGrpSpPr/>
          <p:nvPr/>
        </p:nvGrpSpPr>
        <p:grpSpPr>
          <a:xfrm>
            <a:off x="486796" y="2974869"/>
            <a:ext cx="4691043" cy="406353"/>
            <a:chOff x="486796" y="2974869"/>
            <a:chExt cx="4691043" cy="406353"/>
          </a:xfrm>
        </p:grpSpPr>
        <p:sp>
          <p:nvSpPr>
            <p:cNvPr id="23" name="Rectangle 22"/>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25" name="TextBox 24"/>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Tree>
    <p:extLst>
      <p:ext uri="{BB962C8B-B14F-4D97-AF65-F5344CB8AC3E}">
        <p14:creationId xmlns:p14="http://schemas.microsoft.com/office/powerpoint/2010/main" val="127177686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14</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48)</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4"/>
          </a:xfrm>
          <a:prstGeom prst="rect">
            <a:avLst/>
          </a:prstGeom>
        </p:spPr>
      </p:pic>
      <p:sp>
        <p:nvSpPr>
          <p:cNvPr id="9" name="Oval 8"/>
          <p:cNvSpPr/>
          <p:nvPr/>
        </p:nvSpPr>
        <p:spPr>
          <a:xfrm rot="15716148">
            <a:off x="6493774" y="1169664"/>
            <a:ext cx="931746" cy="603904"/>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S. Plains Cluster</a:t>
            </a:r>
            <a:endParaRPr lang="en-US" sz="3200" b="1" dirty="0">
              <a:solidFill>
                <a:srgbClr val="FF0000"/>
              </a:solidFill>
            </a:endParaRPr>
          </a:p>
        </p:txBody>
      </p:sp>
      <p:sp>
        <p:nvSpPr>
          <p:cNvPr id="18" name="TextBox 17"/>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Cold Event Centroids</a:t>
            </a:r>
            <a:endParaRPr lang="en-US" dirty="0"/>
          </a:p>
        </p:txBody>
      </p:sp>
      <p:sp>
        <p:nvSpPr>
          <p:cNvPr id="25" name="TextBox 24"/>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9" name="TextBox 28"/>
          <p:cNvSpPr txBox="1"/>
          <p:nvPr/>
        </p:nvSpPr>
        <p:spPr>
          <a:xfrm>
            <a:off x="223926" y="6119026"/>
            <a:ext cx="488625" cy="369332"/>
          </a:xfrm>
          <a:prstGeom prst="rect">
            <a:avLst/>
          </a:prstGeom>
          <a:noFill/>
        </p:spPr>
        <p:txBody>
          <a:bodyPr wrap="square" rtlCol="0">
            <a:spAutoFit/>
          </a:bodyPr>
          <a:lstStyle/>
          <a:p>
            <a:r>
              <a:rPr lang="en-US" dirty="0"/>
              <a:t>–</a:t>
            </a:r>
            <a:r>
              <a:rPr lang="en-US" dirty="0" smtClean="0"/>
              <a:t>4</a:t>
            </a:r>
            <a:endParaRPr lang="en-US" dirty="0"/>
          </a:p>
        </p:txBody>
      </p:sp>
    </p:spTree>
    <p:extLst>
      <p:ext uri="{BB962C8B-B14F-4D97-AF65-F5344CB8AC3E}">
        <p14:creationId xmlns:p14="http://schemas.microsoft.com/office/powerpoint/2010/main" val="167845964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14</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48)</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4"/>
          </a:xfrm>
          <a:prstGeom prst="rect">
            <a:avLst/>
          </a:prstGeom>
        </p:spPr>
      </p:pic>
      <p:sp>
        <p:nvSpPr>
          <p:cNvPr id="9" name="Oval 8"/>
          <p:cNvSpPr/>
          <p:nvPr/>
        </p:nvSpPr>
        <p:spPr>
          <a:xfrm rot="15716148">
            <a:off x="6493774" y="1169664"/>
            <a:ext cx="931746" cy="603904"/>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S. Plains Cluster</a:t>
            </a:r>
            <a:endParaRPr lang="en-US" sz="3200" b="1" dirty="0">
              <a:solidFill>
                <a:srgbClr val="FF0000"/>
              </a:solidFill>
            </a:endParaRPr>
          </a:p>
        </p:txBody>
      </p:sp>
      <p:sp>
        <p:nvSpPr>
          <p:cNvPr id="18" name="TextBox 17"/>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Cold Event Centroids</a:t>
            </a:r>
            <a:endParaRPr lang="en-US" dirty="0"/>
          </a:p>
        </p:txBody>
      </p:sp>
      <p:sp>
        <p:nvSpPr>
          <p:cNvPr id="25" name="TextBox 24"/>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 name="Oval 1"/>
          <p:cNvSpPr/>
          <p:nvPr/>
        </p:nvSpPr>
        <p:spPr>
          <a:xfrm>
            <a:off x="3876844" y="4012546"/>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0" name="TextBox 29"/>
          <p:cNvSpPr txBox="1"/>
          <p:nvPr/>
        </p:nvSpPr>
        <p:spPr>
          <a:xfrm>
            <a:off x="223926" y="6119026"/>
            <a:ext cx="488625" cy="369332"/>
          </a:xfrm>
          <a:prstGeom prst="rect">
            <a:avLst/>
          </a:prstGeom>
          <a:noFill/>
        </p:spPr>
        <p:txBody>
          <a:bodyPr wrap="square" rtlCol="0">
            <a:spAutoFit/>
          </a:bodyPr>
          <a:lstStyle/>
          <a:p>
            <a:r>
              <a:rPr lang="en-US" dirty="0"/>
              <a:t>–</a:t>
            </a:r>
            <a:r>
              <a:rPr lang="en-US" dirty="0" smtClean="0"/>
              <a:t>4</a:t>
            </a:r>
            <a:endParaRPr lang="en-US" dirty="0"/>
          </a:p>
        </p:txBody>
      </p:sp>
    </p:spTree>
    <p:extLst>
      <p:ext uri="{BB962C8B-B14F-4D97-AF65-F5344CB8AC3E}">
        <p14:creationId xmlns:p14="http://schemas.microsoft.com/office/powerpoint/2010/main" val="13093918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1"/>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15</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18</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35</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84)</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5"/>
          </a:xfrm>
          <a:prstGeom prst="rect">
            <a:avLst/>
          </a:prstGeom>
        </p:spPr>
      </p:pic>
      <p:sp>
        <p:nvSpPr>
          <p:cNvPr id="9" name="Oval 8"/>
          <p:cNvSpPr/>
          <p:nvPr/>
        </p:nvSpPr>
        <p:spPr>
          <a:xfrm rot="20515784">
            <a:off x="6635094" y="1137227"/>
            <a:ext cx="1195952" cy="670340"/>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S. Plains Cluster</a:t>
            </a:r>
            <a:endParaRPr lang="en-US" sz="3200" b="1" dirty="0">
              <a:solidFill>
                <a:srgbClr val="FF0000"/>
              </a:solidFill>
            </a:endParaRPr>
          </a:p>
        </p:txBody>
      </p:sp>
      <p:sp>
        <p:nvSpPr>
          <p:cNvPr id="18" name="TextBox 17"/>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Warm Event Centroids</a:t>
            </a:r>
            <a:endParaRPr lang="en-US" dirty="0"/>
          </a:p>
        </p:txBody>
      </p:sp>
      <p:sp>
        <p:nvSpPr>
          <p:cNvPr id="25" name="TextBox 24"/>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9" name="Oval 28"/>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1" name="Oval 30"/>
          <p:cNvSpPr/>
          <p:nvPr/>
        </p:nvSpPr>
        <p:spPr>
          <a:xfrm>
            <a:off x="3208444" y="3664978"/>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223926" y="6119026"/>
            <a:ext cx="488625" cy="369332"/>
          </a:xfrm>
          <a:prstGeom prst="rect">
            <a:avLst/>
          </a:prstGeom>
          <a:noFill/>
        </p:spPr>
        <p:txBody>
          <a:bodyPr wrap="square" rtlCol="0">
            <a:spAutoFit/>
          </a:bodyPr>
          <a:lstStyle/>
          <a:p>
            <a:r>
              <a:rPr lang="en-US" dirty="0"/>
              <a:t>–</a:t>
            </a:r>
            <a:r>
              <a:rPr lang="en-US" dirty="0" smtClean="0"/>
              <a:t>4</a:t>
            </a:r>
            <a:endParaRPr lang="en-US" dirty="0"/>
          </a:p>
        </p:txBody>
      </p:sp>
    </p:spTree>
    <p:extLst>
      <p:ext uri="{BB962C8B-B14F-4D97-AF65-F5344CB8AC3E}">
        <p14:creationId xmlns:p14="http://schemas.microsoft.com/office/powerpoint/2010/main" val="1373683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12" y="884534"/>
            <a:ext cx="8132893" cy="6099669"/>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47</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73</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30</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173)</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1934" y="272898"/>
            <a:ext cx="3380348" cy="1937354"/>
          </a:xfrm>
          <a:prstGeom prst="rect">
            <a:avLst/>
          </a:prstGeom>
        </p:spPr>
      </p:pic>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All Events</a:t>
            </a:r>
            <a:endParaRPr lang="en-US" sz="3200" b="1" dirty="0">
              <a:solidFill>
                <a:srgbClr val="FF0000"/>
              </a:solidFill>
            </a:endParaRPr>
          </a:p>
        </p:txBody>
      </p:sp>
      <p:sp>
        <p:nvSpPr>
          <p:cNvPr id="29" name="TextBox 28"/>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30" name="TextBox 29"/>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23</a:t>
            </a:r>
            <a:endParaRPr lang="en-US" sz="2400" b="1" dirty="0">
              <a:solidFill>
                <a:srgbClr val="0000FF"/>
              </a:solidFill>
            </a:endParaRPr>
          </a:p>
        </p:txBody>
      </p:sp>
      <p:sp>
        <p:nvSpPr>
          <p:cNvPr id="17" name="TextBox 16"/>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Cold Event Centroids</a:t>
            </a:r>
            <a:endParaRPr lang="en-US" dirty="0"/>
          </a:p>
        </p:txBody>
      </p:sp>
      <p:sp>
        <p:nvSpPr>
          <p:cNvPr id="18" name="TextBox 17"/>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1" name="Oval 20"/>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2" name="Oval 31"/>
          <p:cNvSpPr/>
          <p:nvPr/>
        </p:nvSpPr>
        <p:spPr>
          <a:xfrm>
            <a:off x="3751289" y="4037040"/>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41327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3"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47</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57</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66</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69</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239)</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4" y="272898"/>
            <a:ext cx="3380348" cy="1937353"/>
          </a:xfrm>
          <a:prstGeom prst="rect">
            <a:avLst/>
          </a:prstGeom>
        </p:spPr>
      </p:pic>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9" name="TextBox 28"/>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All Events</a:t>
            </a:r>
            <a:endParaRPr lang="en-US" sz="3200" b="1" dirty="0">
              <a:solidFill>
                <a:srgbClr val="FF0000"/>
              </a:solidFill>
            </a:endParaRPr>
          </a:p>
        </p:txBody>
      </p:sp>
      <p:sp>
        <p:nvSpPr>
          <p:cNvPr id="17" name="TextBox 16"/>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Warm Event Centroids</a:t>
            </a:r>
            <a:endParaRPr lang="en-US" dirty="0"/>
          </a:p>
        </p:txBody>
      </p:sp>
      <p:sp>
        <p:nvSpPr>
          <p:cNvPr id="18" name="TextBox 17"/>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5" name="Oval 24"/>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1" name="Oval 30"/>
          <p:cNvSpPr/>
          <p:nvPr/>
        </p:nvSpPr>
        <p:spPr>
          <a:xfrm>
            <a:off x="3358447" y="3644344"/>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493006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3"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47</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57</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66</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69</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239)</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4" y="272898"/>
            <a:ext cx="3380348" cy="1937353"/>
          </a:xfrm>
          <a:prstGeom prst="rect">
            <a:avLst/>
          </a:prstGeom>
        </p:spPr>
      </p:pic>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9" name="TextBox 28"/>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All Events</a:t>
            </a:r>
            <a:endParaRPr lang="en-US" sz="3200" b="1" dirty="0">
              <a:solidFill>
                <a:srgbClr val="FF0000"/>
              </a:solidFill>
            </a:endParaRPr>
          </a:p>
        </p:txBody>
      </p:sp>
      <p:sp>
        <p:nvSpPr>
          <p:cNvPr id="17" name="TextBox 16"/>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Warm Event Centroids</a:t>
            </a:r>
            <a:endParaRPr lang="en-US" dirty="0"/>
          </a:p>
        </p:txBody>
      </p:sp>
      <p:sp>
        <p:nvSpPr>
          <p:cNvPr id="18" name="TextBox 17"/>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5" name="Oval 24"/>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1" name="Oval 30"/>
          <p:cNvSpPr/>
          <p:nvPr/>
        </p:nvSpPr>
        <p:spPr>
          <a:xfrm>
            <a:off x="3358447" y="3644344"/>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a:off x="1414071" y="2356926"/>
            <a:ext cx="26187" cy="824924"/>
          </a:xfrm>
          <a:prstGeom prst="straightConnector1">
            <a:avLst/>
          </a:prstGeom>
          <a:ln w="76200" cmpd="sng">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74197" y="1675795"/>
            <a:ext cx="2070477" cy="646331"/>
          </a:xfrm>
          <a:prstGeom prst="rect">
            <a:avLst/>
          </a:prstGeom>
          <a:solidFill>
            <a:srgbClr val="FFFFFF"/>
          </a:solidFill>
          <a:ln>
            <a:solidFill>
              <a:schemeClr val="tx1"/>
            </a:solidFill>
          </a:ln>
        </p:spPr>
        <p:txBody>
          <a:bodyPr wrap="square" rtlCol="0">
            <a:spAutoFit/>
          </a:bodyPr>
          <a:lstStyle/>
          <a:p>
            <a:pPr algn="ctr"/>
            <a:r>
              <a:rPr lang="en-US" b="1" dirty="0" smtClean="0">
                <a:solidFill>
                  <a:srgbClr val="0000FF"/>
                </a:solidFill>
              </a:rPr>
              <a:t>13–24 March 2012 Heat Wave</a:t>
            </a:r>
            <a:endParaRPr lang="en-US" b="1" dirty="0">
              <a:solidFill>
                <a:srgbClr val="0000FF"/>
              </a:solidFill>
            </a:endParaRPr>
          </a:p>
        </p:txBody>
      </p:sp>
      <p:sp>
        <p:nvSpPr>
          <p:cNvPr id="8" name="Oval 7"/>
          <p:cNvSpPr/>
          <p:nvPr/>
        </p:nvSpPr>
        <p:spPr>
          <a:xfrm>
            <a:off x="1296234" y="3116380"/>
            <a:ext cx="314238" cy="345219"/>
          </a:xfrm>
          <a:prstGeom prst="ellipse">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403713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March 2012 Heat Wave</a:t>
            </a:r>
            <a:endParaRPr lang="en-US" sz="4000" b="1" dirty="0"/>
          </a:p>
        </p:txBody>
      </p:sp>
      <p:sp>
        <p:nvSpPr>
          <p:cNvPr id="6" name="TextBox 5"/>
          <p:cNvSpPr txBox="1"/>
          <p:nvPr/>
        </p:nvSpPr>
        <p:spPr>
          <a:xfrm>
            <a:off x="4479240" y="3925677"/>
            <a:ext cx="4570176" cy="2492990"/>
          </a:xfrm>
          <a:prstGeom prst="rect">
            <a:avLst/>
          </a:prstGeom>
          <a:noFill/>
        </p:spPr>
        <p:txBody>
          <a:bodyPr wrap="square" rtlCol="0">
            <a:spAutoFit/>
          </a:bodyPr>
          <a:lstStyle/>
          <a:p>
            <a:pPr marL="285750" indent="-285750">
              <a:buFont typeface="Arial"/>
              <a:buChar char="•"/>
            </a:pPr>
            <a:r>
              <a:rPr lang="en-US" sz="2400" dirty="0" smtClean="0"/>
              <a:t>Surface temperature anomalies exceeded 15</a:t>
            </a:r>
            <a:r>
              <a:rPr lang="en-US" sz="2400" baseline="30000" dirty="0" smtClean="0"/>
              <a:t>o</a:t>
            </a:r>
            <a:r>
              <a:rPr lang="en-US" sz="2400" dirty="0" smtClean="0"/>
              <a:t>C in the Upper-Midwest.</a:t>
            </a:r>
          </a:p>
          <a:p>
            <a:pPr marL="285750" indent="-285750">
              <a:buFont typeface="Arial"/>
              <a:buChar char="•"/>
            </a:pPr>
            <a:endParaRPr lang="en-US" sz="1200" dirty="0"/>
          </a:p>
          <a:p>
            <a:pPr marL="285750" indent="-285750">
              <a:buFont typeface="Arial"/>
              <a:buChar char="•"/>
            </a:pPr>
            <a:r>
              <a:rPr lang="en-US" sz="2400" b="1" dirty="0" smtClean="0">
                <a:solidFill>
                  <a:srgbClr val="FF0000"/>
                </a:solidFill>
              </a:rPr>
              <a:t>The North Pacific Jet was shifted </a:t>
            </a:r>
            <a:r>
              <a:rPr lang="en-US" sz="2400" b="1" dirty="0" err="1" smtClean="0">
                <a:solidFill>
                  <a:srgbClr val="FF0000"/>
                </a:solidFill>
              </a:rPr>
              <a:t>poleward</a:t>
            </a:r>
            <a:r>
              <a:rPr lang="en-US" sz="2400" b="1" dirty="0" smtClean="0">
                <a:solidFill>
                  <a:srgbClr val="FF0000"/>
                </a:solidFill>
              </a:rPr>
              <a:t> and characterized by an amplified flow pattern.</a:t>
            </a:r>
            <a:endParaRPr lang="en-US" sz="2400" b="1" dirty="0">
              <a:solidFill>
                <a:srgbClr val="FF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7872" y="1472587"/>
            <a:ext cx="4603079" cy="240477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15" y="1472587"/>
            <a:ext cx="4590934" cy="240477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51" y="4259432"/>
            <a:ext cx="4584861" cy="2404775"/>
          </a:xfrm>
          <a:prstGeom prst="rect">
            <a:avLst/>
          </a:prstGeom>
        </p:spPr>
      </p:pic>
      <p:sp>
        <p:nvSpPr>
          <p:cNvPr id="11" name="TextBox 10"/>
          <p:cNvSpPr txBox="1"/>
          <p:nvPr/>
        </p:nvSpPr>
        <p:spPr>
          <a:xfrm>
            <a:off x="-135117" y="1090865"/>
            <a:ext cx="5012075" cy="338554"/>
          </a:xfrm>
          <a:prstGeom prst="rect">
            <a:avLst/>
          </a:prstGeom>
          <a:noFill/>
        </p:spPr>
        <p:txBody>
          <a:bodyPr wrap="square" rtlCol="0">
            <a:spAutoFit/>
          </a:bodyPr>
          <a:lstStyle/>
          <a:p>
            <a:pPr algn="ctr"/>
            <a:r>
              <a:rPr lang="en-US" sz="1600" b="1" dirty="0" smtClean="0">
                <a:solidFill>
                  <a:srgbClr val="0000FF"/>
                </a:solidFill>
              </a:rPr>
              <a:t>250-hPa U-Wind Anomalies (13–24 March 2012)</a:t>
            </a:r>
            <a:endParaRPr lang="en-US" sz="1600" b="1" dirty="0">
              <a:solidFill>
                <a:srgbClr val="0000FF"/>
              </a:solidFill>
            </a:endParaRPr>
          </a:p>
        </p:txBody>
      </p:sp>
      <p:sp>
        <p:nvSpPr>
          <p:cNvPr id="12" name="TextBox 11"/>
          <p:cNvSpPr txBox="1"/>
          <p:nvPr/>
        </p:nvSpPr>
        <p:spPr>
          <a:xfrm>
            <a:off x="-135117" y="3877362"/>
            <a:ext cx="5012075" cy="338554"/>
          </a:xfrm>
          <a:prstGeom prst="rect">
            <a:avLst/>
          </a:prstGeom>
          <a:noFill/>
        </p:spPr>
        <p:txBody>
          <a:bodyPr wrap="square" rtlCol="0">
            <a:spAutoFit/>
          </a:bodyPr>
          <a:lstStyle/>
          <a:p>
            <a:pPr algn="ctr"/>
            <a:r>
              <a:rPr lang="en-US" sz="1600" b="1" dirty="0" smtClean="0">
                <a:solidFill>
                  <a:srgbClr val="0000FF"/>
                </a:solidFill>
              </a:rPr>
              <a:t>250-hPa V-Wind Anomalies (13–24 March 2012)</a:t>
            </a:r>
            <a:endParaRPr lang="en-US" sz="1600" b="1" dirty="0">
              <a:solidFill>
                <a:srgbClr val="0000FF"/>
              </a:solidFill>
            </a:endParaRPr>
          </a:p>
        </p:txBody>
      </p:sp>
      <p:sp>
        <p:nvSpPr>
          <p:cNvPr id="13" name="TextBox 12"/>
          <p:cNvSpPr txBox="1"/>
          <p:nvPr/>
        </p:nvSpPr>
        <p:spPr>
          <a:xfrm>
            <a:off x="4381541" y="1090865"/>
            <a:ext cx="5012075" cy="338554"/>
          </a:xfrm>
          <a:prstGeom prst="rect">
            <a:avLst/>
          </a:prstGeom>
          <a:noFill/>
        </p:spPr>
        <p:txBody>
          <a:bodyPr wrap="square" rtlCol="0">
            <a:spAutoFit/>
          </a:bodyPr>
          <a:lstStyle/>
          <a:p>
            <a:pPr algn="ctr"/>
            <a:r>
              <a:rPr lang="en-US" sz="1600" b="1" dirty="0" smtClean="0">
                <a:solidFill>
                  <a:srgbClr val="0000FF"/>
                </a:solidFill>
              </a:rPr>
              <a:t>Surface Temp. Anomalies (13–24 March 2012)</a:t>
            </a:r>
            <a:endParaRPr lang="en-US" sz="1600" b="1" dirty="0">
              <a:solidFill>
                <a:srgbClr val="0000FF"/>
              </a:solidFill>
            </a:endParaRPr>
          </a:p>
        </p:txBody>
      </p:sp>
      <p:sp>
        <p:nvSpPr>
          <p:cNvPr id="2" name="Rectangle 1"/>
          <p:cNvSpPr/>
          <p:nvPr/>
        </p:nvSpPr>
        <p:spPr>
          <a:xfrm>
            <a:off x="119744" y="1429419"/>
            <a:ext cx="4402789" cy="5234788"/>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02839506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12" y="884534"/>
            <a:ext cx="8132894"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9</a:t>
            </a: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20</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18</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31</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78)</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3740" y="272898"/>
            <a:ext cx="3380348" cy="1937353"/>
          </a:xfrm>
          <a:prstGeom prst="rect">
            <a:avLst/>
          </a:prstGeom>
        </p:spPr>
      </p:pic>
      <p:sp>
        <p:nvSpPr>
          <p:cNvPr id="9" name="Oval 8"/>
          <p:cNvSpPr/>
          <p:nvPr/>
        </p:nvSpPr>
        <p:spPr>
          <a:xfrm rot="15716148">
            <a:off x="5817205" y="761446"/>
            <a:ext cx="844504" cy="591919"/>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112337" y="195395"/>
            <a:ext cx="5518172" cy="584776"/>
          </a:xfrm>
          <a:prstGeom prst="rect">
            <a:avLst/>
          </a:prstGeom>
          <a:noFill/>
        </p:spPr>
        <p:txBody>
          <a:bodyPr wrap="square" rtlCol="0">
            <a:spAutoFit/>
          </a:bodyPr>
          <a:lstStyle/>
          <a:p>
            <a:r>
              <a:rPr lang="en-US" sz="3200" b="1" dirty="0" smtClean="0">
                <a:solidFill>
                  <a:srgbClr val="FF0000"/>
                </a:solidFill>
              </a:rPr>
              <a:t>Western U.S. – Pac. NW Cluster</a:t>
            </a:r>
            <a:endParaRPr lang="en-US" sz="3200" b="1" dirty="0">
              <a:solidFill>
                <a:srgbClr val="FF0000"/>
              </a:solidFill>
            </a:endParaRPr>
          </a:p>
        </p:txBody>
      </p:sp>
      <p:sp>
        <p:nvSpPr>
          <p:cNvPr id="18" name="TextBox 17"/>
          <p:cNvSpPr txBox="1"/>
          <p:nvPr/>
        </p:nvSpPr>
        <p:spPr>
          <a:xfrm>
            <a:off x="5633739"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Cold Event Centroids</a:t>
            </a:r>
            <a:endParaRPr lang="en-US" dirty="0"/>
          </a:p>
        </p:txBody>
      </p:sp>
      <p:sp>
        <p:nvSpPr>
          <p:cNvPr id="25" name="TextBox 24"/>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9" name="Oval 28"/>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1" name="Oval 30"/>
          <p:cNvSpPr/>
          <p:nvPr/>
        </p:nvSpPr>
        <p:spPr>
          <a:xfrm>
            <a:off x="3208444" y="3769565"/>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223926" y="6134325"/>
            <a:ext cx="488625" cy="369332"/>
          </a:xfrm>
          <a:prstGeom prst="rect">
            <a:avLst/>
          </a:prstGeom>
          <a:noFill/>
        </p:spPr>
        <p:txBody>
          <a:bodyPr wrap="square" rtlCol="0">
            <a:spAutoFit/>
          </a:bodyPr>
          <a:lstStyle/>
          <a:p>
            <a:r>
              <a:rPr lang="en-US" dirty="0"/>
              <a:t>–</a:t>
            </a:r>
            <a:r>
              <a:rPr lang="en-US" dirty="0" smtClean="0"/>
              <a:t>4</a:t>
            </a:r>
            <a:endParaRPr lang="en-US" dirty="0"/>
          </a:p>
        </p:txBody>
      </p:sp>
    </p:spTree>
    <p:extLst>
      <p:ext uri="{BB962C8B-B14F-4D97-AF65-F5344CB8AC3E}">
        <p14:creationId xmlns:p14="http://schemas.microsoft.com/office/powerpoint/2010/main" val="292655421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27</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27</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22</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13</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89)</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3740" y="272898"/>
            <a:ext cx="3380348" cy="1937354"/>
          </a:xfrm>
          <a:prstGeom prst="rect">
            <a:avLst/>
          </a:prstGeom>
        </p:spPr>
      </p:pic>
      <p:sp>
        <p:nvSpPr>
          <p:cNvPr id="9" name="Oval 8"/>
          <p:cNvSpPr/>
          <p:nvPr/>
        </p:nvSpPr>
        <p:spPr>
          <a:xfrm rot="15716148">
            <a:off x="5824094" y="784292"/>
            <a:ext cx="783750" cy="621647"/>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30" name="TextBox 29"/>
          <p:cNvSpPr txBox="1"/>
          <p:nvPr/>
        </p:nvSpPr>
        <p:spPr>
          <a:xfrm>
            <a:off x="112337" y="195395"/>
            <a:ext cx="5518172" cy="584776"/>
          </a:xfrm>
          <a:prstGeom prst="rect">
            <a:avLst/>
          </a:prstGeom>
          <a:noFill/>
        </p:spPr>
        <p:txBody>
          <a:bodyPr wrap="square" rtlCol="0">
            <a:spAutoFit/>
          </a:bodyPr>
          <a:lstStyle/>
          <a:p>
            <a:r>
              <a:rPr lang="en-US" sz="3200" b="1" dirty="0" smtClean="0">
                <a:solidFill>
                  <a:srgbClr val="FF0000"/>
                </a:solidFill>
              </a:rPr>
              <a:t>Western U.S. – Pac. NW Cluster</a:t>
            </a:r>
            <a:endParaRPr lang="en-US" sz="3200" b="1" dirty="0">
              <a:solidFill>
                <a:srgbClr val="FF0000"/>
              </a:solidFill>
            </a:endParaRPr>
          </a:p>
        </p:txBody>
      </p:sp>
      <p:sp>
        <p:nvSpPr>
          <p:cNvPr id="18" name="TextBox 17"/>
          <p:cNvSpPr txBox="1"/>
          <p:nvPr/>
        </p:nvSpPr>
        <p:spPr>
          <a:xfrm>
            <a:off x="5633739"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Warm Event Centroids</a:t>
            </a:r>
            <a:endParaRPr lang="en-US" dirty="0"/>
          </a:p>
        </p:txBody>
      </p:sp>
      <p:sp>
        <p:nvSpPr>
          <p:cNvPr id="25" name="TextBox 24"/>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8" name="Oval 27"/>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1" name="Oval 30"/>
          <p:cNvSpPr/>
          <p:nvPr/>
        </p:nvSpPr>
        <p:spPr>
          <a:xfrm>
            <a:off x="3955815" y="3911739"/>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223926" y="6119026"/>
            <a:ext cx="488625" cy="369332"/>
          </a:xfrm>
          <a:prstGeom prst="rect">
            <a:avLst/>
          </a:prstGeom>
          <a:noFill/>
        </p:spPr>
        <p:txBody>
          <a:bodyPr wrap="square" rtlCol="0">
            <a:spAutoFit/>
          </a:bodyPr>
          <a:lstStyle/>
          <a:p>
            <a:r>
              <a:rPr lang="en-US" dirty="0"/>
              <a:t>–</a:t>
            </a:r>
            <a:r>
              <a:rPr lang="en-US" dirty="0" smtClean="0"/>
              <a:t>4</a:t>
            </a:r>
            <a:endParaRPr lang="en-US" dirty="0"/>
          </a:p>
        </p:txBody>
      </p:sp>
    </p:spTree>
    <p:extLst>
      <p:ext uri="{BB962C8B-B14F-4D97-AF65-F5344CB8AC3E}">
        <p14:creationId xmlns:p14="http://schemas.microsoft.com/office/powerpoint/2010/main" val="259770046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Project Motivation</a:t>
            </a:r>
            <a:endParaRPr lang="en-US" sz="4000" b="1" dirty="0"/>
          </a:p>
        </p:txBody>
      </p:sp>
      <p:sp>
        <p:nvSpPr>
          <p:cNvPr id="6" name="TextBox 5"/>
          <p:cNvSpPr txBox="1"/>
          <p:nvPr/>
        </p:nvSpPr>
        <p:spPr>
          <a:xfrm>
            <a:off x="239888" y="1353012"/>
            <a:ext cx="8489691" cy="3293209"/>
          </a:xfrm>
          <a:prstGeom prst="rect">
            <a:avLst/>
          </a:prstGeom>
          <a:noFill/>
        </p:spPr>
        <p:txBody>
          <a:bodyPr wrap="square" rtlCol="0">
            <a:spAutoFit/>
          </a:bodyPr>
          <a:lstStyle/>
          <a:p>
            <a:pPr marL="342900" indent="-342900">
              <a:buFont typeface="Arial"/>
              <a:buChar char="•"/>
            </a:pPr>
            <a:r>
              <a:rPr lang="en-US" sz="2400" dirty="0">
                <a:cs typeface="Arial"/>
              </a:rPr>
              <a:t>One or several extreme </a:t>
            </a:r>
            <a:r>
              <a:rPr lang="en-US" sz="2400" dirty="0" smtClean="0">
                <a:cs typeface="Arial"/>
              </a:rPr>
              <a:t>temperature events (ETEs) during </a:t>
            </a:r>
            <a:r>
              <a:rPr lang="en-US" sz="2400" dirty="0">
                <a:cs typeface="Arial"/>
              </a:rPr>
              <a:t>a single season can contribute disproportionately to temperature </a:t>
            </a:r>
            <a:r>
              <a:rPr lang="en-US" sz="2400" dirty="0" smtClean="0">
                <a:cs typeface="Arial"/>
              </a:rPr>
              <a:t>anomaly </a:t>
            </a:r>
            <a:r>
              <a:rPr lang="en-US" sz="2400" dirty="0">
                <a:cs typeface="Arial"/>
              </a:rPr>
              <a:t>statistics for </a:t>
            </a:r>
            <a:r>
              <a:rPr lang="en-US" sz="2400" dirty="0" smtClean="0">
                <a:cs typeface="Arial"/>
              </a:rPr>
              <a:t>a particular </a:t>
            </a:r>
            <a:r>
              <a:rPr lang="en-US" sz="2400" dirty="0">
                <a:cs typeface="Arial"/>
              </a:rPr>
              <a:t>season.  </a:t>
            </a:r>
          </a:p>
          <a:p>
            <a:pPr marL="342900" indent="-342900">
              <a:buFont typeface="Arial"/>
              <a:buChar char="•"/>
            </a:pPr>
            <a:endParaRPr lang="en-US" sz="1600" dirty="0">
              <a:cs typeface="Arial"/>
            </a:endParaRPr>
          </a:p>
          <a:p>
            <a:pPr marL="342900" indent="-342900">
              <a:buFont typeface="Arial"/>
              <a:buChar char="•"/>
            </a:pPr>
            <a:r>
              <a:rPr lang="en-US" sz="2400" dirty="0">
                <a:cs typeface="Arial"/>
              </a:rPr>
              <a:t>The disproportionate contribution of </a:t>
            </a:r>
            <a:r>
              <a:rPr lang="en-US" sz="2400" dirty="0" smtClean="0">
                <a:cs typeface="Arial"/>
              </a:rPr>
              <a:t>ETEs </a:t>
            </a:r>
            <a:r>
              <a:rPr lang="en-US" sz="2400" dirty="0">
                <a:cs typeface="Arial"/>
              </a:rPr>
              <a:t>to seasonal temperature </a:t>
            </a:r>
            <a:r>
              <a:rPr lang="en-US" sz="2400" dirty="0" smtClean="0">
                <a:cs typeface="Arial"/>
              </a:rPr>
              <a:t>anomaly </a:t>
            </a:r>
            <a:r>
              <a:rPr lang="en-US" sz="2400" dirty="0">
                <a:cs typeface="Arial"/>
              </a:rPr>
              <a:t>statistics suggests that </a:t>
            </a:r>
            <a:r>
              <a:rPr lang="en-US" sz="2400" dirty="0" smtClean="0">
                <a:cs typeface="Arial"/>
              </a:rPr>
              <a:t>ETEs </a:t>
            </a:r>
            <a:r>
              <a:rPr lang="en-US" sz="2400" dirty="0">
                <a:cs typeface="Arial"/>
              </a:rPr>
              <a:t>need to be considered in </a:t>
            </a:r>
            <a:r>
              <a:rPr lang="en-US" sz="2400" dirty="0" smtClean="0">
                <a:cs typeface="Arial"/>
              </a:rPr>
              <a:t>understanding </a:t>
            </a:r>
            <a:r>
              <a:rPr lang="en-US" sz="2400" dirty="0">
                <a:cs typeface="Arial"/>
              </a:rPr>
              <a:t>the dynamical and thermodynamic processes that operate at the weather–climate intersection.</a:t>
            </a:r>
          </a:p>
          <a:p>
            <a:endParaRPr lang="en-US" sz="2400" dirty="0">
              <a:cs typeface="Arial"/>
            </a:endParaRPr>
          </a:p>
        </p:txBody>
      </p:sp>
    </p:spTree>
    <p:extLst>
      <p:ext uri="{BB962C8B-B14F-4D97-AF65-F5344CB8AC3E}">
        <p14:creationId xmlns:p14="http://schemas.microsoft.com/office/powerpoint/2010/main" val="2997869977"/>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5" y="2701128"/>
            <a:ext cx="8229600" cy="1143000"/>
          </a:xfrm>
        </p:spPr>
        <p:txBody>
          <a:bodyPr>
            <a:noAutofit/>
          </a:bodyPr>
          <a:lstStyle/>
          <a:p>
            <a:r>
              <a:rPr lang="en-US" sz="4800" b="1" dirty="0" smtClean="0">
                <a:solidFill>
                  <a:srgbClr val="FF0000"/>
                </a:solidFill>
              </a:rPr>
              <a:t>Forecast Skill of Extreme Temperature Events</a:t>
            </a:r>
            <a:endParaRPr lang="en-US" sz="4800" b="1" dirty="0">
              <a:solidFill>
                <a:srgbClr val="FF0000"/>
              </a:solidFill>
            </a:endParaRPr>
          </a:p>
        </p:txBody>
      </p:sp>
    </p:spTree>
    <p:extLst>
      <p:ext uri="{BB962C8B-B14F-4D97-AF65-F5344CB8AC3E}">
        <p14:creationId xmlns:p14="http://schemas.microsoft.com/office/powerpoint/2010/main" val="1383326923"/>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87157" y="37240"/>
            <a:ext cx="9304421" cy="646331"/>
          </a:xfrm>
          <a:prstGeom prst="rect">
            <a:avLst/>
          </a:prstGeom>
          <a:noFill/>
        </p:spPr>
        <p:txBody>
          <a:bodyPr wrap="square" rtlCol="0">
            <a:spAutoFit/>
          </a:bodyPr>
          <a:lstStyle/>
          <a:p>
            <a:r>
              <a:rPr lang="en-US" sz="3600" b="1" dirty="0" smtClean="0"/>
              <a:t>Forecast Skill of Extreme Temperature Events</a:t>
            </a:r>
            <a:endParaRPr lang="en-US" sz="3600" b="1" dirty="0"/>
          </a:p>
        </p:txBody>
      </p:sp>
      <p:sp>
        <p:nvSpPr>
          <p:cNvPr id="6" name="TextBox 5"/>
          <p:cNvSpPr txBox="1"/>
          <p:nvPr/>
        </p:nvSpPr>
        <p:spPr>
          <a:xfrm>
            <a:off x="280737" y="993450"/>
            <a:ext cx="8647363" cy="3693318"/>
          </a:xfrm>
          <a:prstGeom prst="rect">
            <a:avLst/>
          </a:prstGeom>
          <a:noFill/>
        </p:spPr>
        <p:txBody>
          <a:bodyPr wrap="square" rtlCol="0">
            <a:spAutoFit/>
          </a:bodyPr>
          <a:lstStyle/>
          <a:p>
            <a:pPr marL="285750" indent="-285750">
              <a:buFont typeface="Arial"/>
              <a:buChar char="•"/>
            </a:pPr>
            <a:r>
              <a:rPr lang="en-US" sz="2400" dirty="0" smtClean="0"/>
              <a:t>GEFS Reforecasts (Hamill et al. 2013) of extreme cold and warm events at each forecast lead time were binned based on whether they exhibited a standardized root-mean-square error (RMSE) or standardized anomaly correlation coefficient (ACC) of 500-hPa </a:t>
            </a:r>
            <a:r>
              <a:rPr lang="en-US" sz="2400" dirty="0" err="1" smtClean="0"/>
              <a:t>geopotential</a:t>
            </a:r>
            <a:r>
              <a:rPr lang="en-US" sz="2400" dirty="0" smtClean="0"/>
              <a:t> height </a:t>
            </a:r>
            <a:r>
              <a:rPr lang="en-US" sz="2400" dirty="0"/>
              <a:t>over the CONUS (25–55°N; 140–60°W</a:t>
            </a:r>
            <a:r>
              <a:rPr lang="en-US" sz="2400" dirty="0" smtClean="0"/>
              <a:t>) that was:</a:t>
            </a:r>
          </a:p>
          <a:p>
            <a:endParaRPr lang="en-US" sz="900" dirty="0" smtClean="0"/>
          </a:p>
          <a:p>
            <a:pPr marL="742950" lvl="1" indent="-285750">
              <a:buFont typeface="Arial"/>
              <a:buChar char="•"/>
            </a:pPr>
            <a:r>
              <a:rPr lang="en-US" sz="2400" dirty="0">
                <a:solidFill>
                  <a:srgbClr val="0000FF"/>
                </a:solidFill>
              </a:rPr>
              <a:t>A</a:t>
            </a:r>
            <a:r>
              <a:rPr lang="en-US" sz="2400" dirty="0" smtClean="0">
                <a:solidFill>
                  <a:srgbClr val="0000FF"/>
                </a:solidFill>
              </a:rPr>
              <a:t>bove-normal (x &gt; 0.5σ)</a:t>
            </a:r>
          </a:p>
          <a:p>
            <a:pPr marL="742950" lvl="1" indent="-285750">
              <a:buFont typeface="Arial"/>
              <a:buChar char="•"/>
            </a:pPr>
            <a:r>
              <a:rPr lang="en-US" sz="2400" dirty="0">
                <a:solidFill>
                  <a:srgbClr val="0000FF"/>
                </a:solidFill>
              </a:rPr>
              <a:t>B</a:t>
            </a:r>
            <a:r>
              <a:rPr lang="en-US" sz="2400" dirty="0" smtClean="0">
                <a:solidFill>
                  <a:srgbClr val="0000FF"/>
                </a:solidFill>
              </a:rPr>
              <a:t>elow-normal (x &lt; –0.5σ)</a:t>
            </a:r>
          </a:p>
          <a:p>
            <a:pPr marL="742950" lvl="1" indent="-285750">
              <a:buFont typeface="Arial"/>
              <a:buChar char="•"/>
            </a:pPr>
            <a:r>
              <a:rPr lang="en-US" sz="2400" dirty="0">
                <a:solidFill>
                  <a:srgbClr val="0000FF"/>
                </a:solidFill>
              </a:rPr>
              <a:t>N</a:t>
            </a:r>
            <a:r>
              <a:rPr lang="en-US" sz="2400" dirty="0" smtClean="0">
                <a:solidFill>
                  <a:srgbClr val="0000FF"/>
                </a:solidFill>
              </a:rPr>
              <a:t>ear-normal (–0.5σ &lt; x &lt; 0.5σ) </a:t>
            </a:r>
          </a:p>
          <a:p>
            <a:pPr lvl="1"/>
            <a:endParaRPr lang="en-US" sz="900" dirty="0"/>
          </a:p>
        </p:txBody>
      </p:sp>
    </p:spTree>
    <p:extLst>
      <p:ext uri="{BB962C8B-B14F-4D97-AF65-F5344CB8AC3E}">
        <p14:creationId xmlns:p14="http://schemas.microsoft.com/office/powerpoint/2010/main" val="3635360799"/>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87157" y="37240"/>
            <a:ext cx="9304421" cy="646331"/>
          </a:xfrm>
          <a:prstGeom prst="rect">
            <a:avLst/>
          </a:prstGeom>
          <a:noFill/>
        </p:spPr>
        <p:txBody>
          <a:bodyPr wrap="square" rtlCol="0">
            <a:spAutoFit/>
          </a:bodyPr>
          <a:lstStyle/>
          <a:p>
            <a:r>
              <a:rPr lang="en-US" sz="3600" b="1" dirty="0" smtClean="0"/>
              <a:t>Forecast Skill of Extreme Temperature Events</a:t>
            </a:r>
            <a:endParaRPr lang="en-US" sz="3600" b="1" dirty="0"/>
          </a:p>
        </p:txBody>
      </p:sp>
      <p:sp>
        <p:nvSpPr>
          <p:cNvPr id="6" name="TextBox 5"/>
          <p:cNvSpPr txBox="1"/>
          <p:nvPr/>
        </p:nvSpPr>
        <p:spPr>
          <a:xfrm>
            <a:off x="280737" y="993450"/>
            <a:ext cx="8647363" cy="4801314"/>
          </a:xfrm>
          <a:prstGeom prst="rect">
            <a:avLst/>
          </a:prstGeom>
          <a:noFill/>
        </p:spPr>
        <p:txBody>
          <a:bodyPr wrap="square" rtlCol="0">
            <a:spAutoFit/>
          </a:bodyPr>
          <a:lstStyle/>
          <a:p>
            <a:pPr marL="285750" indent="-285750">
              <a:buFont typeface="Arial"/>
              <a:buChar char="•"/>
            </a:pPr>
            <a:r>
              <a:rPr lang="en-US" sz="2400" dirty="0" smtClean="0"/>
              <a:t>GEFS Reforecasts (Hamill et al. 2013) of extreme cold and warm events at each forecast lead time were binned based on whether they exhibited a standardized root-mean-square error (RMSE) or standardized anomaly correlation coefficient (ACC) of 500-hPa </a:t>
            </a:r>
            <a:r>
              <a:rPr lang="en-US" sz="2400" dirty="0" err="1" smtClean="0"/>
              <a:t>geopotential</a:t>
            </a:r>
            <a:r>
              <a:rPr lang="en-US" sz="2400" dirty="0" smtClean="0"/>
              <a:t> height over the CONUS (25–55°N; 140–60°W) that was:</a:t>
            </a:r>
          </a:p>
          <a:p>
            <a:endParaRPr lang="en-US" sz="900" dirty="0" smtClean="0"/>
          </a:p>
          <a:p>
            <a:pPr marL="742950" lvl="1" indent="-285750">
              <a:buFont typeface="Arial"/>
              <a:buChar char="•"/>
            </a:pPr>
            <a:r>
              <a:rPr lang="en-US" sz="2400" dirty="0">
                <a:solidFill>
                  <a:srgbClr val="0000FF"/>
                </a:solidFill>
              </a:rPr>
              <a:t>A</a:t>
            </a:r>
            <a:r>
              <a:rPr lang="en-US" sz="2400" dirty="0" smtClean="0">
                <a:solidFill>
                  <a:srgbClr val="0000FF"/>
                </a:solidFill>
              </a:rPr>
              <a:t>bove-normal (x &gt; 0.5σ)</a:t>
            </a:r>
          </a:p>
          <a:p>
            <a:pPr marL="742950" lvl="1" indent="-285750">
              <a:buFont typeface="Arial"/>
              <a:buChar char="•"/>
            </a:pPr>
            <a:r>
              <a:rPr lang="en-US" sz="2400" dirty="0">
                <a:solidFill>
                  <a:srgbClr val="0000FF"/>
                </a:solidFill>
              </a:rPr>
              <a:t>B</a:t>
            </a:r>
            <a:r>
              <a:rPr lang="en-US" sz="2400" dirty="0" smtClean="0">
                <a:solidFill>
                  <a:srgbClr val="0000FF"/>
                </a:solidFill>
              </a:rPr>
              <a:t>elow-normal (x &lt; –0.5σ)</a:t>
            </a:r>
          </a:p>
          <a:p>
            <a:pPr marL="742950" lvl="1" indent="-285750">
              <a:buFont typeface="Arial"/>
              <a:buChar char="•"/>
            </a:pPr>
            <a:r>
              <a:rPr lang="en-US" sz="2400" dirty="0">
                <a:solidFill>
                  <a:srgbClr val="0000FF"/>
                </a:solidFill>
              </a:rPr>
              <a:t>N</a:t>
            </a:r>
            <a:r>
              <a:rPr lang="en-US" sz="2400" dirty="0" smtClean="0">
                <a:solidFill>
                  <a:srgbClr val="0000FF"/>
                </a:solidFill>
              </a:rPr>
              <a:t>ear-normal (–0.5σ &lt; x &lt; 0.5σ) </a:t>
            </a:r>
          </a:p>
          <a:p>
            <a:pPr lvl="1"/>
            <a:endParaRPr lang="en-US" sz="900" dirty="0"/>
          </a:p>
          <a:p>
            <a:pPr marL="342900" indent="-342900">
              <a:buFont typeface="Arial"/>
              <a:buChar char="•"/>
            </a:pPr>
            <a:r>
              <a:rPr lang="en-US" sz="2400" dirty="0" smtClean="0"/>
              <a:t>The percent difference between the frequency of events with below-normal and above-normal RMSE or ACC offers information regarding the forecast skill of extreme events.</a:t>
            </a:r>
          </a:p>
        </p:txBody>
      </p:sp>
      <p:graphicFrame>
        <p:nvGraphicFramePr>
          <p:cNvPr id="3" name="Object 2"/>
          <p:cNvGraphicFramePr>
            <a:graphicFrameLocks noChangeAspect="1"/>
          </p:cNvGraphicFramePr>
          <p:nvPr>
            <p:extLst>
              <p:ext uri="{D42A27DB-BD31-4B8C-83A1-F6EECF244321}">
                <p14:modId xmlns:p14="http://schemas.microsoft.com/office/powerpoint/2010/main" val="2252614448"/>
              </p:ext>
            </p:extLst>
          </p:nvPr>
        </p:nvGraphicFramePr>
        <p:xfrm>
          <a:off x="1804649" y="5922752"/>
          <a:ext cx="5451907" cy="648129"/>
        </p:xfrm>
        <a:graphic>
          <a:graphicData uri="http://schemas.openxmlformats.org/presentationml/2006/ole">
            <mc:AlternateContent xmlns:mc="http://schemas.openxmlformats.org/markup-compatibility/2006">
              <mc:Choice xmlns:v="urn:schemas-microsoft-com:vml" Requires="v">
                <p:oleObj spid="_x0000_s1207" name="Equation" r:id="rId3" imgW="1816100" imgH="215900" progId="Equation.3">
                  <p:embed/>
                </p:oleObj>
              </mc:Choice>
              <mc:Fallback>
                <p:oleObj name="Equation" r:id="rId3" imgW="1816100" imgH="215900" progId="Equation.3">
                  <p:embed/>
                  <p:pic>
                    <p:nvPicPr>
                      <p:cNvPr id="0" name=""/>
                      <p:cNvPicPr/>
                      <p:nvPr/>
                    </p:nvPicPr>
                    <p:blipFill>
                      <a:blip r:embed="rId4"/>
                      <a:stretch>
                        <a:fillRect/>
                      </a:stretch>
                    </p:blipFill>
                    <p:spPr>
                      <a:xfrm>
                        <a:off x="1804649" y="5922752"/>
                        <a:ext cx="5451907" cy="648129"/>
                      </a:xfrm>
                      <a:prstGeom prst="rect">
                        <a:avLst/>
                      </a:prstGeom>
                      <a:solidFill>
                        <a:schemeClr val="tx2">
                          <a:lumMod val="20000"/>
                          <a:lumOff val="80000"/>
                        </a:schemeClr>
                      </a:solidFill>
                      <a:ln w="28575" cmpd="sng">
                        <a:solidFill>
                          <a:srgbClr val="000000"/>
                        </a:solidFill>
                      </a:ln>
                    </p:spPr>
                  </p:pic>
                </p:oleObj>
              </mc:Fallback>
            </mc:AlternateContent>
          </a:graphicData>
        </a:graphic>
      </p:graphicFrame>
    </p:spTree>
    <p:extLst>
      <p:ext uri="{BB962C8B-B14F-4D97-AF65-F5344CB8AC3E}">
        <p14:creationId xmlns:p14="http://schemas.microsoft.com/office/powerpoint/2010/main" val="1833171141"/>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1" y="1500186"/>
            <a:ext cx="7126817" cy="5345112"/>
          </a:xfrm>
          <a:prstGeom prst="rect">
            <a:avLst/>
          </a:prstGeom>
        </p:spPr>
      </p:pic>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87157" y="37240"/>
            <a:ext cx="9304421" cy="646331"/>
          </a:xfrm>
          <a:prstGeom prst="rect">
            <a:avLst/>
          </a:prstGeom>
          <a:noFill/>
        </p:spPr>
        <p:txBody>
          <a:bodyPr wrap="square" rtlCol="0">
            <a:spAutoFit/>
          </a:bodyPr>
          <a:lstStyle/>
          <a:p>
            <a:r>
              <a:rPr lang="en-US" sz="3600" b="1" dirty="0" smtClean="0"/>
              <a:t>Forecast Skill of Extreme Temperature Events</a:t>
            </a:r>
            <a:endParaRPr lang="en-US" sz="3600" b="1" dirty="0"/>
          </a:p>
        </p:txBody>
      </p:sp>
      <p:sp>
        <p:nvSpPr>
          <p:cNvPr id="3" name="TextBox 2"/>
          <p:cNvSpPr txBox="1"/>
          <p:nvPr/>
        </p:nvSpPr>
        <p:spPr>
          <a:xfrm>
            <a:off x="6088018" y="2061583"/>
            <a:ext cx="3055981" cy="923330"/>
          </a:xfrm>
          <a:prstGeom prst="rect">
            <a:avLst/>
          </a:prstGeom>
          <a:noFill/>
        </p:spPr>
        <p:txBody>
          <a:bodyPr wrap="square" rtlCol="0">
            <a:spAutoFit/>
          </a:bodyPr>
          <a:lstStyle/>
          <a:p>
            <a:r>
              <a:rPr lang="en-US" dirty="0" smtClean="0"/>
              <a:t>Higher frequency of forecasts with </a:t>
            </a:r>
            <a:r>
              <a:rPr lang="en-US" u="sng" dirty="0" smtClean="0"/>
              <a:t>below-normal </a:t>
            </a:r>
            <a:r>
              <a:rPr lang="en-US" dirty="0" smtClean="0"/>
              <a:t>ACC </a:t>
            </a:r>
          </a:p>
          <a:p>
            <a:r>
              <a:rPr lang="en-US" dirty="0" smtClean="0"/>
              <a:t>(i.e., more bad forecasts)</a:t>
            </a:r>
            <a:endParaRPr lang="en-US" dirty="0"/>
          </a:p>
        </p:txBody>
      </p:sp>
      <p:sp>
        <p:nvSpPr>
          <p:cNvPr id="7" name="TextBox 6"/>
          <p:cNvSpPr txBox="1"/>
          <p:nvPr/>
        </p:nvSpPr>
        <p:spPr>
          <a:xfrm>
            <a:off x="6088019" y="4259452"/>
            <a:ext cx="3055980" cy="923330"/>
          </a:xfrm>
          <a:prstGeom prst="rect">
            <a:avLst/>
          </a:prstGeom>
          <a:noFill/>
        </p:spPr>
        <p:txBody>
          <a:bodyPr wrap="square" rtlCol="0">
            <a:spAutoFit/>
          </a:bodyPr>
          <a:lstStyle/>
          <a:p>
            <a:r>
              <a:rPr lang="en-US" dirty="0" smtClean="0"/>
              <a:t>Higher frequency of forecasts with </a:t>
            </a:r>
            <a:r>
              <a:rPr lang="en-US" u="sng" dirty="0" smtClean="0"/>
              <a:t>above-normal </a:t>
            </a:r>
            <a:r>
              <a:rPr lang="en-US" dirty="0" smtClean="0"/>
              <a:t>ACC </a:t>
            </a:r>
          </a:p>
          <a:p>
            <a:r>
              <a:rPr lang="en-US" dirty="0" smtClean="0"/>
              <a:t>(i.e., more good forecasts)</a:t>
            </a:r>
            <a:endParaRPr lang="en-US" dirty="0"/>
          </a:p>
        </p:txBody>
      </p:sp>
      <p:sp>
        <p:nvSpPr>
          <p:cNvPr id="11" name="Right Brace 10"/>
          <p:cNvSpPr/>
          <p:nvPr/>
        </p:nvSpPr>
        <p:spPr>
          <a:xfrm>
            <a:off x="5800311" y="1911729"/>
            <a:ext cx="287708" cy="1243933"/>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Right Brace 11"/>
          <p:cNvSpPr/>
          <p:nvPr/>
        </p:nvSpPr>
        <p:spPr>
          <a:xfrm>
            <a:off x="5808857" y="3155662"/>
            <a:ext cx="279162" cy="3103286"/>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p:cNvSpPr txBox="1"/>
          <p:nvPr/>
        </p:nvSpPr>
        <p:spPr>
          <a:xfrm>
            <a:off x="280737" y="940090"/>
            <a:ext cx="8555789" cy="830997"/>
          </a:xfrm>
          <a:prstGeom prst="rect">
            <a:avLst/>
          </a:prstGeom>
          <a:noFill/>
        </p:spPr>
        <p:txBody>
          <a:bodyPr wrap="square" rtlCol="0">
            <a:spAutoFit/>
          </a:bodyPr>
          <a:lstStyle/>
          <a:p>
            <a:pPr algn="ctr"/>
            <a:r>
              <a:rPr lang="en-US" sz="2400" b="1" dirty="0" smtClean="0">
                <a:solidFill>
                  <a:srgbClr val="0000FF"/>
                </a:solidFill>
              </a:rPr>
              <a:t>Percent Difference Between the Frequency of Forecasts with Below-Normal and Above-Normal ACC</a:t>
            </a:r>
            <a:endParaRPr lang="en-US" sz="2400" b="1" dirty="0">
              <a:solidFill>
                <a:srgbClr val="0000FF"/>
              </a:solidFill>
            </a:endParaRPr>
          </a:p>
        </p:txBody>
      </p:sp>
      <p:sp>
        <p:nvSpPr>
          <p:cNvPr id="2" name="Rectangle 1"/>
          <p:cNvSpPr/>
          <p:nvPr/>
        </p:nvSpPr>
        <p:spPr>
          <a:xfrm>
            <a:off x="700039" y="3162300"/>
            <a:ext cx="5013491" cy="30331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2380981581"/>
              </p:ext>
            </p:extLst>
          </p:nvPr>
        </p:nvGraphicFramePr>
        <p:xfrm>
          <a:off x="6218649" y="5878696"/>
          <a:ext cx="2685437" cy="319247"/>
        </p:xfrm>
        <a:graphic>
          <a:graphicData uri="http://schemas.openxmlformats.org/presentationml/2006/ole">
            <mc:AlternateContent xmlns:mc="http://schemas.openxmlformats.org/markup-compatibility/2006">
              <mc:Choice xmlns:v="urn:schemas-microsoft-com:vml" Requires="v">
                <p:oleObj spid="_x0000_s2231" name="Equation" r:id="rId5" imgW="1816100" imgH="215900" progId="Equation.3">
                  <p:embed/>
                </p:oleObj>
              </mc:Choice>
              <mc:Fallback>
                <p:oleObj name="Equation" r:id="rId5" imgW="1816100" imgH="215900" progId="Equation.3">
                  <p:embed/>
                  <p:pic>
                    <p:nvPicPr>
                      <p:cNvPr id="0" name=""/>
                      <p:cNvPicPr/>
                      <p:nvPr/>
                    </p:nvPicPr>
                    <p:blipFill>
                      <a:blip r:embed="rId6"/>
                      <a:stretch>
                        <a:fillRect/>
                      </a:stretch>
                    </p:blipFill>
                    <p:spPr>
                      <a:xfrm>
                        <a:off x="6218649" y="5878696"/>
                        <a:ext cx="2685437" cy="319247"/>
                      </a:xfrm>
                      <a:prstGeom prst="rect">
                        <a:avLst/>
                      </a:prstGeom>
                      <a:solidFill>
                        <a:schemeClr val="tx2">
                          <a:lumMod val="20000"/>
                          <a:lumOff val="80000"/>
                        </a:schemeClr>
                      </a:solidFill>
                      <a:ln w="28575" cmpd="sng">
                        <a:solidFill>
                          <a:srgbClr val="000000"/>
                        </a:solidFill>
                      </a:ln>
                    </p:spPr>
                  </p:pic>
                </p:oleObj>
              </mc:Fallback>
            </mc:AlternateContent>
          </a:graphicData>
        </a:graphic>
      </p:graphicFrame>
    </p:spTree>
    <p:extLst>
      <p:ext uri="{BB962C8B-B14F-4D97-AF65-F5344CB8AC3E}">
        <p14:creationId xmlns:p14="http://schemas.microsoft.com/office/powerpoint/2010/main" val="91823023"/>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1" y="1500186"/>
            <a:ext cx="7126817" cy="5345112"/>
          </a:xfrm>
          <a:prstGeom prst="rect">
            <a:avLst/>
          </a:prstGeom>
        </p:spPr>
      </p:pic>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87157" y="37240"/>
            <a:ext cx="9304421" cy="646331"/>
          </a:xfrm>
          <a:prstGeom prst="rect">
            <a:avLst/>
          </a:prstGeom>
          <a:noFill/>
        </p:spPr>
        <p:txBody>
          <a:bodyPr wrap="square" rtlCol="0">
            <a:spAutoFit/>
          </a:bodyPr>
          <a:lstStyle/>
          <a:p>
            <a:r>
              <a:rPr lang="en-US" sz="3600" b="1" dirty="0" smtClean="0"/>
              <a:t>Forecast Skill of Extreme Temperature Events</a:t>
            </a:r>
            <a:endParaRPr lang="en-US" sz="3600" b="1" dirty="0"/>
          </a:p>
        </p:txBody>
      </p:sp>
      <p:sp>
        <p:nvSpPr>
          <p:cNvPr id="11" name="Right Brace 10"/>
          <p:cNvSpPr/>
          <p:nvPr/>
        </p:nvSpPr>
        <p:spPr>
          <a:xfrm>
            <a:off x="5800311" y="1911729"/>
            <a:ext cx="287708" cy="1243933"/>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Right Brace 11"/>
          <p:cNvSpPr/>
          <p:nvPr/>
        </p:nvSpPr>
        <p:spPr>
          <a:xfrm>
            <a:off x="5808857" y="3155662"/>
            <a:ext cx="279162" cy="3103286"/>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p:cNvSpPr txBox="1"/>
          <p:nvPr/>
        </p:nvSpPr>
        <p:spPr>
          <a:xfrm>
            <a:off x="280737" y="940090"/>
            <a:ext cx="8555789" cy="830997"/>
          </a:xfrm>
          <a:prstGeom prst="rect">
            <a:avLst/>
          </a:prstGeom>
          <a:noFill/>
        </p:spPr>
        <p:txBody>
          <a:bodyPr wrap="square" rtlCol="0">
            <a:spAutoFit/>
          </a:bodyPr>
          <a:lstStyle/>
          <a:p>
            <a:pPr algn="ctr"/>
            <a:r>
              <a:rPr lang="en-US" sz="2400" b="1" dirty="0" smtClean="0">
                <a:solidFill>
                  <a:srgbClr val="0000FF"/>
                </a:solidFill>
              </a:rPr>
              <a:t>Percent Difference Between the Frequency of Forecasts with Below-Normal and Above-Normal ACC</a:t>
            </a:r>
            <a:endParaRPr lang="en-US" sz="2400" b="1" dirty="0">
              <a:solidFill>
                <a:srgbClr val="0000FF"/>
              </a:solidFill>
            </a:endParaRPr>
          </a:p>
        </p:txBody>
      </p:sp>
      <p:sp>
        <p:nvSpPr>
          <p:cNvPr id="14" name="TextBox 13"/>
          <p:cNvSpPr txBox="1"/>
          <p:nvPr/>
        </p:nvSpPr>
        <p:spPr>
          <a:xfrm>
            <a:off x="6088018" y="2061583"/>
            <a:ext cx="3055981" cy="923330"/>
          </a:xfrm>
          <a:prstGeom prst="rect">
            <a:avLst/>
          </a:prstGeom>
          <a:noFill/>
        </p:spPr>
        <p:txBody>
          <a:bodyPr wrap="square" rtlCol="0">
            <a:spAutoFit/>
          </a:bodyPr>
          <a:lstStyle/>
          <a:p>
            <a:r>
              <a:rPr lang="en-US" dirty="0" smtClean="0"/>
              <a:t>Higher frequency of forecasts with </a:t>
            </a:r>
            <a:r>
              <a:rPr lang="en-US" u="sng" dirty="0" smtClean="0"/>
              <a:t>below-normal </a:t>
            </a:r>
            <a:r>
              <a:rPr lang="en-US" dirty="0" smtClean="0"/>
              <a:t>ACC </a:t>
            </a:r>
          </a:p>
          <a:p>
            <a:r>
              <a:rPr lang="en-US" dirty="0" smtClean="0"/>
              <a:t>(i.e., more bad forecasts)</a:t>
            </a:r>
            <a:endParaRPr lang="en-US" dirty="0"/>
          </a:p>
        </p:txBody>
      </p:sp>
      <p:sp>
        <p:nvSpPr>
          <p:cNvPr id="15" name="TextBox 14"/>
          <p:cNvSpPr txBox="1"/>
          <p:nvPr/>
        </p:nvSpPr>
        <p:spPr>
          <a:xfrm>
            <a:off x="6088019" y="4259452"/>
            <a:ext cx="3055980" cy="923330"/>
          </a:xfrm>
          <a:prstGeom prst="rect">
            <a:avLst/>
          </a:prstGeom>
          <a:noFill/>
        </p:spPr>
        <p:txBody>
          <a:bodyPr wrap="square" rtlCol="0">
            <a:spAutoFit/>
          </a:bodyPr>
          <a:lstStyle/>
          <a:p>
            <a:r>
              <a:rPr lang="en-US" dirty="0" smtClean="0"/>
              <a:t>Higher frequency of forecasts with </a:t>
            </a:r>
            <a:r>
              <a:rPr lang="en-US" u="sng" dirty="0" smtClean="0"/>
              <a:t>above-normal </a:t>
            </a:r>
            <a:r>
              <a:rPr lang="en-US" dirty="0" smtClean="0"/>
              <a:t>ACC </a:t>
            </a:r>
          </a:p>
          <a:p>
            <a:r>
              <a:rPr lang="en-US" dirty="0" smtClean="0"/>
              <a:t>(i.e., more good forecasts)</a:t>
            </a:r>
            <a:endParaRPr lang="en-US" dirty="0"/>
          </a:p>
        </p:txBody>
      </p:sp>
      <p:graphicFrame>
        <p:nvGraphicFramePr>
          <p:cNvPr id="16" name="Object 15"/>
          <p:cNvGraphicFramePr>
            <a:graphicFrameLocks noChangeAspect="1"/>
          </p:cNvGraphicFramePr>
          <p:nvPr>
            <p:extLst>
              <p:ext uri="{D42A27DB-BD31-4B8C-83A1-F6EECF244321}">
                <p14:modId xmlns:p14="http://schemas.microsoft.com/office/powerpoint/2010/main" val="3573592704"/>
              </p:ext>
            </p:extLst>
          </p:nvPr>
        </p:nvGraphicFramePr>
        <p:xfrm>
          <a:off x="6218649" y="5878696"/>
          <a:ext cx="2685437" cy="319247"/>
        </p:xfrm>
        <a:graphic>
          <a:graphicData uri="http://schemas.openxmlformats.org/presentationml/2006/ole">
            <mc:AlternateContent xmlns:mc="http://schemas.openxmlformats.org/markup-compatibility/2006">
              <mc:Choice xmlns:v="urn:schemas-microsoft-com:vml" Requires="v">
                <p:oleObj spid="_x0000_s3255" name="Equation" r:id="rId4" imgW="1816100" imgH="215900" progId="Equation.3">
                  <p:embed/>
                </p:oleObj>
              </mc:Choice>
              <mc:Fallback>
                <p:oleObj name="Equation" r:id="rId4" imgW="1816100" imgH="215900" progId="Equation.3">
                  <p:embed/>
                  <p:pic>
                    <p:nvPicPr>
                      <p:cNvPr id="0" name=""/>
                      <p:cNvPicPr/>
                      <p:nvPr/>
                    </p:nvPicPr>
                    <p:blipFill>
                      <a:blip r:embed="rId5"/>
                      <a:stretch>
                        <a:fillRect/>
                      </a:stretch>
                    </p:blipFill>
                    <p:spPr>
                      <a:xfrm>
                        <a:off x="6218649" y="5878696"/>
                        <a:ext cx="2685437" cy="319247"/>
                      </a:xfrm>
                      <a:prstGeom prst="rect">
                        <a:avLst/>
                      </a:prstGeom>
                      <a:solidFill>
                        <a:schemeClr val="tx2">
                          <a:lumMod val="20000"/>
                          <a:lumOff val="80000"/>
                        </a:schemeClr>
                      </a:solidFill>
                      <a:ln w="28575" cmpd="sng">
                        <a:solidFill>
                          <a:srgbClr val="000000"/>
                        </a:solidFill>
                      </a:ln>
                    </p:spPr>
                  </p:pic>
                </p:oleObj>
              </mc:Fallback>
            </mc:AlternateContent>
          </a:graphicData>
        </a:graphic>
      </p:graphicFrame>
    </p:spTree>
    <p:extLst>
      <p:ext uri="{BB962C8B-B14F-4D97-AF65-F5344CB8AC3E}">
        <p14:creationId xmlns:p14="http://schemas.microsoft.com/office/powerpoint/2010/main" val="2894973838"/>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87157" y="37240"/>
            <a:ext cx="9304421" cy="646331"/>
          </a:xfrm>
          <a:prstGeom prst="rect">
            <a:avLst/>
          </a:prstGeom>
          <a:noFill/>
        </p:spPr>
        <p:txBody>
          <a:bodyPr wrap="square" rtlCol="0">
            <a:spAutoFit/>
          </a:bodyPr>
          <a:lstStyle/>
          <a:p>
            <a:r>
              <a:rPr lang="en-US" sz="3600" b="1" dirty="0" smtClean="0"/>
              <a:t>Forecast Skill of Extreme Temperature Events</a:t>
            </a:r>
            <a:endParaRPr lang="en-US" sz="3600"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1500187"/>
            <a:ext cx="6350000" cy="5357812"/>
          </a:xfrm>
          <a:prstGeom prst="rect">
            <a:avLst/>
          </a:prstGeom>
        </p:spPr>
      </p:pic>
      <p:sp>
        <p:nvSpPr>
          <p:cNvPr id="3" name="TextBox 2"/>
          <p:cNvSpPr txBox="1"/>
          <p:nvPr/>
        </p:nvSpPr>
        <p:spPr>
          <a:xfrm>
            <a:off x="6088018" y="2290446"/>
            <a:ext cx="3055981" cy="923330"/>
          </a:xfrm>
          <a:prstGeom prst="rect">
            <a:avLst/>
          </a:prstGeom>
          <a:noFill/>
        </p:spPr>
        <p:txBody>
          <a:bodyPr wrap="square" rtlCol="0">
            <a:spAutoFit/>
          </a:bodyPr>
          <a:lstStyle/>
          <a:p>
            <a:r>
              <a:rPr lang="en-US" dirty="0" smtClean="0"/>
              <a:t>Higher frequency of forecasts with </a:t>
            </a:r>
            <a:r>
              <a:rPr lang="en-US" u="sng" dirty="0" smtClean="0"/>
              <a:t>below-normal </a:t>
            </a:r>
            <a:r>
              <a:rPr lang="en-US" dirty="0" smtClean="0"/>
              <a:t>RMSE </a:t>
            </a:r>
          </a:p>
          <a:p>
            <a:r>
              <a:rPr lang="en-US" dirty="0" smtClean="0"/>
              <a:t>(i.e., more good forecasts)</a:t>
            </a:r>
            <a:endParaRPr lang="en-US" dirty="0"/>
          </a:p>
        </p:txBody>
      </p:sp>
      <p:sp>
        <p:nvSpPr>
          <p:cNvPr id="7" name="TextBox 6"/>
          <p:cNvSpPr txBox="1"/>
          <p:nvPr/>
        </p:nvSpPr>
        <p:spPr>
          <a:xfrm>
            <a:off x="6088019" y="4465693"/>
            <a:ext cx="3055980" cy="923330"/>
          </a:xfrm>
          <a:prstGeom prst="rect">
            <a:avLst/>
          </a:prstGeom>
          <a:noFill/>
        </p:spPr>
        <p:txBody>
          <a:bodyPr wrap="square" rtlCol="0">
            <a:spAutoFit/>
          </a:bodyPr>
          <a:lstStyle/>
          <a:p>
            <a:r>
              <a:rPr lang="en-US" dirty="0" smtClean="0">
                <a:solidFill>
                  <a:srgbClr val="000000"/>
                </a:solidFill>
              </a:rPr>
              <a:t>Higher frequency of forecasts with </a:t>
            </a:r>
            <a:r>
              <a:rPr lang="en-US" u="sng" dirty="0" smtClean="0">
                <a:solidFill>
                  <a:srgbClr val="000000"/>
                </a:solidFill>
              </a:rPr>
              <a:t>above-normal </a:t>
            </a:r>
            <a:r>
              <a:rPr lang="en-US" dirty="0" smtClean="0">
                <a:solidFill>
                  <a:srgbClr val="000000"/>
                </a:solidFill>
              </a:rPr>
              <a:t>RMSE </a:t>
            </a:r>
          </a:p>
          <a:p>
            <a:r>
              <a:rPr lang="en-US" dirty="0" smtClean="0">
                <a:solidFill>
                  <a:srgbClr val="000000"/>
                </a:solidFill>
              </a:rPr>
              <a:t>(i.e., more bad forecasts)</a:t>
            </a:r>
            <a:endParaRPr lang="en-US" dirty="0">
              <a:solidFill>
                <a:srgbClr val="000000"/>
              </a:solidFill>
            </a:endParaRPr>
          </a:p>
        </p:txBody>
      </p:sp>
      <p:sp>
        <p:nvSpPr>
          <p:cNvPr id="8" name="TextBox 7"/>
          <p:cNvSpPr txBox="1"/>
          <p:nvPr/>
        </p:nvSpPr>
        <p:spPr>
          <a:xfrm>
            <a:off x="280737" y="940090"/>
            <a:ext cx="8555789" cy="830997"/>
          </a:xfrm>
          <a:prstGeom prst="rect">
            <a:avLst/>
          </a:prstGeom>
          <a:noFill/>
        </p:spPr>
        <p:txBody>
          <a:bodyPr wrap="square" rtlCol="0">
            <a:spAutoFit/>
          </a:bodyPr>
          <a:lstStyle/>
          <a:p>
            <a:pPr algn="ctr"/>
            <a:r>
              <a:rPr lang="en-US" sz="2400" b="1" dirty="0" smtClean="0">
                <a:solidFill>
                  <a:srgbClr val="0000FF"/>
                </a:solidFill>
              </a:rPr>
              <a:t>Percent Difference Between the Frequency of Forecasts with Below-Normal and Above-Normal RMSE</a:t>
            </a:r>
            <a:endParaRPr lang="en-US" sz="2400" b="1" dirty="0">
              <a:solidFill>
                <a:srgbClr val="0000FF"/>
              </a:solidFill>
            </a:endParaRPr>
          </a:p>
        </p:txBody>
      </p:sp>
      <p:sp>
        <p:nvSpPr>
          <p:cNvPr id="10" name="Right Brace 9"/>
          <p:cNvSpPr/>
          <p:nvPr/>
        </p:nvSpPr>
        <p:spPr>
          <a:xfrm>
            <a:off x="5800311" y="1911729"/>
            <a:ext cx="287708" cy="1702224"/>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ight Brace 10"/>
          <p:cNvSpPr/>
          <p:nvPr/>
        </p:nvSpPr>
        <p:spPr>
          <a:xfrm>
            <a:off x="5808857" y="3613954"/>
            <a:ext cx="279162" cy="2658088"/>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Rectangle 11"/>
          <p:cNvSpPr/>
          <p:nvPr/>
        </p:nvSpPr>
        <p:spPr>
          <a:xfrm>
            <a:off x="673587" y="1957239"/>
            <a:ext cx="5013491" cy="1675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73587" y="3662458"/>
            <a:ext cx="5013491" cy="1675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737087" y="4500340"/>
            <a:ext cx="2628413" cy="1675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1389533186"/>
              </p:ext>
            </p:extLst>
          </p:nvPr>
        </p:nvGraphicFramePr>
        <p:xfrm>
          <a:off x="6218649" y="5878696"/>
          <a:ext cx="2685437" cy="319247"/>
        </p:xfrm>
        <a:graphic>
          <a:graphicData uri="http://schemas.openxmlformats.org/presentationml/2006/ole">
            <mc:AlternateContent xmlns:mc="http://schemas.openxmlformats.org/markup-compatibility/2006">
              <mc:Choice xmlns:v="urn:schemas-microsoft-com:vml" Requires="v">
                <p:oleObj spid="_x0000_s4279" name="Equation" r:id="rId4" imgW="1816100" imgH="215900" progId="Equation.3">
                  <p:embed/>
                </p:oleObj>
              </mc:Choice>
              <mc:Fallback>
                <p:oleObj name="Equation" r:id="rId4" imgW="1816100" imgH="215900" progId="Equation.3">
                  <p:embed/>
                  <p:pic>
                    <p:nvPicPr>
                      <p:cNvPr id="0" name=""/>
                      <p:cNvPicPr/>
                      <p:nvPr/>
                    </p:nvPicPr>
                    <p:blipFill>
                      <a:blip r:embed="rId5"/>
                      <a:stretch>
                        <a:fillRect/>
                      </a:stretch>
                    </p:blipFill>
                    <p:spPr>
                      <a:xfrm>
                        <a:off x="6218649" y="5878696"/>
                        <a:ext cx="2685437" cy="319247"/>
                      </a:xfrm>
                      <a:prstGeom prst="rect">
                        <a:avLst/>
                      </a:prstGeom>
                      <a:solidFill>
                        <a:schemeClr val="tx2">
                          <a:lumMod val="20000"/>
                          <a:lumOff val="80000"/>
                        </a:schemeClr>
                      </a:solidFill>
                      <a:ln w="28575" cmpd="sng">
                        <a:solidFill>
                          <a:srgbClr val="000000"/>
                        </a:solidFill>
                      </a:ln>
                    </p:spPr>
                  </p:pic>
                </p:oleObj>
              </mc:Fallback>
            </mc:AlternateContent>
          </a:graphicData>
        </a:graphic>
      </p:graphicFrame>
    </p:spTree>
    <p:extLst>
      <p:ext uri="{BB962C8B-B14F-4D97-AF65-F5344CB8AC3E}">
        <p14:creationId xmlns:p14="http://schemas.microsoft.com/office/powerpoint/2010/main" val="3570492844"/>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87157" y="37240"/>
            <a:ext cx="9304421" cy="646331"/>
          </a:xfrm>
          <a:prstGeom prst="rect">
            <a:avLst/>
          </a:prstGeom>
          <a:noFill/>
        </p:spPr>
        <p:txBody>
          <a:bodyPr wrap="square" rtlCol="0">
            <a:spAutoFit/>
          </a:bodyPr>
          <a:lstStyle/>
          <a:p>
            <a:r>
              <a:rPr lang="en-US" sz="3600" b="1" dirty="0" smtClean="0"/>
              <a:t>Forecast Skill of Extreme Temperature Events</a:t>
            </a:r>
            <a:endParaRPr lang="en-US" sz="3600"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1500187"/>
            <a:ext cx="6350000" cy="5357812"/>
          </a:xfrm>
          <a:prstGeom prst="rect">
            <a:avLst/>
          </a:prstGeom>
        </p:spPr>
      </p:pic>
      <p:sp>
        <p:nvSpPr>
          <p:cNvPr id="8" name="TextBox 7"/>
          <p:cNvSpPr txBox="1"/>
          <p:nvPr/>
        </p:nvSpPr>
        <p:spPr>
          <a:xfrm>
            <a:off x="280737" y="940090"/>
            <a:ext cx="8555789" cy="830997"/>
          </a:xfrm>
          <a:prstGeom prst="rect">
            <a:avLst/>
          </a:prstGeom>
          <a:noFill/>
        </p:spPr>
        <p:txBody>
          <a:bodyPr wrap="square" rtlCol="0">
            <a:spAutoFit/>
          </a:bodyPr>
          <a:lstStyle/>
          <a:p>
            <a:pPr algn="ctr"/>
            <a:r>
              <a:rPr lang="en-US" sz="2400" b="1" dirty="0" smtClean="0">
                <a:solidFill>
                  <a:srgbClr val="0000FF"/>
                </a:solidFill>
              </a:rPr>
              <a:t>Percent Difference Between the Frequency of Forecasts with Below-Normal and Above-Normal RMSE</a:t>
            </a:r>
            <a:endParaRPr lang="en-US" sz="2400" b="1" dirty="0">
              <a:solidFill>
                <a:srgbClr val="0000FF"/>
              </a:solidFill>
            </a:endParaRPr>
          </a:p>
        </p:txBody>
      </p:sp>
      <p:sp>
        <p:nvSpPr>
          <p:cNvPr id="10" name="Right Brace 9"/>
          <p:cNvSpPr/>
          <p:nvPr/>
        </p:nvSpPr>
        <p:spPr>
          <a:xfrm>
            <a:off x="5800311" y="1911729"/>
            <a:ext cx="287708" cy="1702224"/>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ight Brace 10"/>
          <p:cNvSpPr/>
          <p:nvPr/>
        </p:nvSpPr>
        <p:spPr>
          <a:xfrm>
            <a:off x="5808857" y="3613954"/>
            <a:ext cx="279162" cy="2658088"/>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6088018" y="2290446"/>
            <a:ext cx="3055981" cy="923330"/>
          </a:xfrm>
          <a:prstGeom prst="rect">
            <a:avLst/>
          </a:prstGeom>
          <a:noFill/>
        </p:spPr>
        <p:txBody>
          <a:bodyPr wrap="square" rtlCol="0">
            <a:spAutoFit/>
          </a:bodyPr>
          <a:lstStyle/>
          <a:p>
            <a:r>
              <a:rPr lang="en-US" dirty="0" smtClean="0"/>
              <a:t>Higher frequency of forecasts with </a:t>
            </a:r>
            <a:r>
              <a:rPr lang="en-US" u="sng" dirty="0" smtClean="0"/>
              <a:t>below-normal </a:t>
            </a:r>
            <a:r>
              <a:rPr lang="en-US" dirty="0" smtClean="0"/>
              <a:t>RMSE </a:t>
            </a:r>
          </a:p>
          <a:p>
            <a:r>
              <a:rPr lang="en-US" dirty="0" smtClean="0"/>
              <a:t>(i.e., more good forecasts)</a:t>
            </a:r>
            <a:endParaRPr lang="en-US" dirty="0"/>
          </a:p>
        </p:txBody>
      </p:sp>
      <p:sp>
        <p:nvSpPr>
          <p:cNvPr id="13" name="TextBox 12"/>
          <p:cNvSpPr txBox="1"/>
          <p:nvPr/>
        </p:nvSpPr>
        <p:spPr>
          <a:xfrm>
            <a:off x="6088019" y="4465693"/>
            <a:ext cx="3055980" cy="923330"/>
          </a:xfrm>
          <a:prstGeom prst="rect">
            <a:avLst/>
          </a:prstGeom>
          <a:noFill/>
        </p:spPr>
        <p:txBody>
          <a:bodyPr wrap="square" rtlCol="0">
            <a:spAutoFit/>
          </a:bodyPr>
          <a:lstStyle/>
          <a:p>
            <a:r>
              <a:rPr lang="en-US" dirty="0" smtClean="0">
                <a:solidFill>
                  <a:srgbClr val="000000"/>
                </a:solidFill>
              </a:rPr>
              <a:t>Higher frequency of forecasts with </a:t>
            </a:r>
            <a:r>
              <a:rPr lang="en-US" u="sng" dirty="0" smtClean="0">
                <a:solidFill>
                  <a:srgbClr val="000000"/>
                </a:solidFill>
              </a:rPr>
              <a:t>above-normal </a:t>
            </a:r>
            <a:r>
              <a:rPr lang="en-US" dirty="0" smtClean="0">
                <a:solidFill>
                  <a:srgbClr val="000000"/>
                </a:solidFill>
              </a:rPr>
              <a:t>RMSE </a:t>
            </a:r>
          </a:p>
          <a:p>
            <a:r>
              <a:rPr lang="en-US" dirty="0" smtClean="0">
                <a:solidFill>
                  <a:srgbClr val="000000"/>
                </a:solidFill>
              </a:rPr>
              <a:t>(i.e., more bad forecasts)</a:t>
            </a:r>
            <a:endParaRPr lang="en-US" dirty="0">
              <a:solidFill>
                <a:srgbClr val="000000"/>
              </a:solidFill>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1744222327"/>
              </p:ext>
            </p:extLst>
          </p:nvPr>
        </p:nvGraphicFramePr>
        <p:xfrm>
          <a:off x="6218649" y="5878696"/>
          <a:ext cx="2685437" cy="319247"/>
        </p:xfrm>
        <a:graphic>
          <a:graphicData uri="http://schemas.openxmlformats.org/presentationml/2006/ole">
            <mc:AlternateContent xmlns:mc="http://schemas.openxmlformats.org/markup-compatibility/2006">
              <mc:Choice xmlns:v="urn:schemas-microsoft-com:vml" Requires="v">
                <p:oleObj spid="_x0000_s5303" name="Equation" r:id="rId4" imgW="1816100" imgH="215900" progId="Equation.3">
                  <p:embed/>
                </p:oleObj>
              </mc:Choice>
              <mc:Fallback>
                <p:oleObj name="Equation" r:id="rId4" imgW="1816100" imgH="215900" progId="Equation.3">
                  <p:embed/>
                  <p:pic>
                    <p:nvPicPr>
                      <p:cNvPr id="0" name=""/>
                      <p:cNvPicPr/>
                      <p:nvPr/>
                    </p:nvPicPr>
                    <p:blipFill>
                      <a:blip r:embed="rId5"/>
                      <a:stretch>
                        <a:fillRect/>
                      </a:stretch>
                    </p:blipFill>
                    <p:spPr>
                      <a:xfrm>
                        <a:off x="6218649" y="5878696"/>
                        <a:ext cx="2685437" cy="319247"/>
                      </a:xfrm>
                      <a:prstGeom prst="rect">
                        <a:avLst/>
                      </a:prstGeom>
                      <a:solidFill>
                        <a:schemeClr val="tx2">
                          <a:lumMod val="20000"/>
                          <a:lumOff val="80000"/>
                        </a:schemeClr>
                      </a:solidFill>
                      <a:ln w="28575" cmpd="sng">
                        <a:solidFill>
                          <a:srgbClr val="000000"/>
                        </a:solidFill>
                      </a:ln>
                    </p:spPr>
                  </p:pic>
                </p:oleObj>
              </mc:Fallback>
            </mc:AlternateContent>
          </a:graphicData>
        </a:graphic>
      </p:graphicFrame>
    </p:spTree>
    <p:extLst>
      <p:ext uri="{BB962C8B-B14F-4D97-AF65-F5344CB8AC3E}">
        <p14:creationId xmlns:p14="http://schemas.microsoft.com/office/powerpoint/2010/main" val="2053506537"/>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7541" y="1021153"/>
            <a:ext cx="8328526" cy="2677656"/>
          </a:xfrm>
          <a:prstGeom prst="rect">
            <a:avLst/>
          </a:prstGeom>
        </p:spPr>
        <p:txBody>
          <a:bodyPr wrap="square">
            <a:spAutoFit/>
          </a:bodyPr>
          <a:lstStyle/>
          <a:p>
            <a:pPr marL="285750" indent="-285750">
              <a:buFont typeface="Arial"/>
              <a:buChar char="•"/>
            </a:pPr>
            <a:r>
              <a:rPr lang="en-US" sz="2400" dirty="0" smtClean="0">
                <a:cs typeface="Arial" panose="020B0604020202020204" pitchFamily="34" charset="0"/>
              </a:rPr>
              <a:t>The North Pacific Jet phase </a:t>
            </a:r>
            <a:r>
              <a:rPr lang="en-US" sz="2400" dirty="0">
                <a:cs typeface="Arial" panose="020B0604020202020204" pitchFamily="34" charset="0"/>
              </a:rPr>
              <a:t>d</a:t>
            </a:r>
            <a:r>
              <a:rPr lang="en-US" sz="2400" dirty="0" smtClean="0">
                <a:cs typeface="Arial" panose="020B0604020202020204" pitchFamily="34" charset="0"/>
              </a:rPr>
              <a:t>iagram is a tool that objectively characterizes the upper-tropospheric flow pattern over the North Pacific.</a:t>
            </a:r>
          </a:p>
          <a:p>
            <a:pPr marL="285750" indent="-285750">
              <a:buFont typeface="Arial"/>
              <a:buChar char="•"/>
            </a:pPr>
            <a:endParaRPr lang="en-US" sz="1200" dirty="0" smtClean="0">
              <a:cs typeface="Arial" panose="020B0604020202020204" pitchFamily="34" charset="0"/>
            </a:endParaRPr>
          </a:p>
          <a:p>
            <a:pPr marL="285750" indent="-285750">
              <a:buFont typeface="Arial"/>
              <a:buChar char="•"/>
            </a:pPr>
            <a:r>
              <a:rPr lang="en-US" sz="2400" dirty="0" smtClean="0">
                <a:solidFill>
                  <a:srgbClr val="000000"/>
                </a:solidFill>
                <a:cs typeface="Arial" panose="020B0604020202020204" pitchFamily="34" charset="0"/>
              </a:rPr>
              <a:t>The North Pacific Jet phase </a:t>
            </a:r>
            <a:r>
              <a:rPr lang="en-US" sz="2400" dirty="0">
                <a:solidFill>
                  <a:srgbClr val="000000"/>
                </a:solidFill>
                <a:cs typeface="Arial" panose="020B0604020202020204" pitchFamily="34" charset="0"/>
              </a:rPr>
              <a:t>d</a:t>
            </a:r>
            <a:r>
              <a:rPr lang="en-US" sz="2400" dirty="0" smtClean="0">
                <a:solidFill>
                  <a:srgbClr val="000000"/>
                </a:solidFill>
                <a:cs typeface="Arial" panose="020B0604020202020204" pitchFamily="34" charset="0"/>
              </a:rPr>
              <a:t>iagram can be used to identify antecedent environments that are favorable for the production of extreme temperature events over the U.S.</a:t>
            </a:r>
            <a:endParaRPr lang="en-US" sz="2400" dirty="0" smtClean="0">
              <a:cs typeface="Arial" panose="020B0604020202020204" pitchFamily="34" charset="0"/>
            </a:endParaRPr>
          </a:p>
          <a:p>
            <a:pPr marL="285750" indent="-285750">
              <a:buFont typeface="Arial"/>
              <a:buChar char="•"/>
            </a:pPr>
            <a:endParaRPr lang="en-US" sz="1200" dirty="0" smtClean="0">
              <a:cs typeface="Arial" panose="020B0604020202020204" pitchFamily="34" charset="0"/>
            </a:endParaRPr>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Discussion</a:t>
            </a:r>
            <a:endParaRPr lang="en-US" sz="3600" b="1" dirty="0"/>
          </a:p>
        </p:txBody>
      </p:sp>
    </p:spTree>
    <p:extLst>
      <p:ext uri="{BB962C8B-B14F-4D97-AF65-F5344CB8AC3E}">
        <p14:creationId xmlns:p14="http://schemas.microsoft.com/office/powerpoint/2010/main" val="2207673322"/>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7541" y="1021153"/>
            <a:ext cx="8328526" cy="3970317"/>
          </a:xfrm>
          <a:prstGeom prst="rect">
            <a:avLst/>
          </a:prstGeom>
        </p:spPr>
        <p:txBody>
          <a:bodyPr wrap="square">
            <a:spAutoFit/>
          </a:bodyPr>
          <a:lstStyle/>
          <a:p>
            <a:pPr marL="285750" indent="-285750">
              <a:buFont typeface="Arial"/>
              <a:buChar char="•"/>
            </a:pPr>
            <a:r>
              <a:rPr lang="en-US" sz="2400" dirty="0" smtClean="0">
                <a:cs typeface="Arial" panose="020B0604020202020204" pitchFamily="34" charset="0"/>
              </a:rPr>
              <a:t>The North Pacific Jet phase </a:t>
            </a:r>
            <a:r>
              <a:rPr lang="en-US" sz="2400" dirty="0">
                <a:cs typeface="Arial" panose="020B0604020202020204" pitchFamily="34" charset="0"/>
              </a:rPr>
              <a:t>d</a:t>
            </a:r>
            <a:r>
              <a:rPr lang="en-US" sz="2400" dirty="0" smtClean="0">
                <a:cs typeface="Arial" panose="020B0604020202020204" pitchFamily="34" charset="0"/>
              </a:rPr>
              <a:t>iagram is a tool that objectively characterizes the upper-tropospheric flow pattern over the North Pacific.</a:t>
            </a:r>
          </a:p>
          <a:p>
            <a:pPr marL="285750" indent="-285750">
              <a:buFont typeface="Arial"/>
              <a:buChar char="•"/>
            </a:pPr>
            <a:endParaRPr lang="en-US" sz="1200" dirty="0" smtClean="0">
              <a:cs typeface="Arial" panose="020B0604020202020204" pitchFamily="34" charset="0"/>
            </a:endParaRPr>
          </a:p>
          <a:p>
            <a:pPr marL="285750" indent="-285750">
              <a:buFont typeface="Arial"/>
              <a:buChar char="•"/>
            </a:pPr>
            <a:r>
              <a:rPr lang="en-US" sz="2400" dirty="0" smtClean="0">
                <a:solidFill>
                  <a:srgbClr val="000000"/>
                </a:solidFill>
                <a:cs typeface="Arial" panose="020B0604020202020204" pitchFamily="34" charset="0"/>
              </a:rPr>
              <a:t>The North Pacific Jet phase </a:t>
            </a:r>
            <a:r>
              <a:rPr lang="en-US" sz="2400" dirty="0">
                <a:solidFill>
                  <a:srgbClr val="000000"/>
                </a:solidFill>
                <a:cs typeface="Arial" panose="020B0604020202020204" pitchFamily="34" charset="0"/>
              </a:rPr>
              <a:t>d</a:t>
            </a:r>
            <a:r>
              <a:rPr lang="en-US" sz="2400" dirty="0" smtClean="0">
                <a:solidFill>
                  <a:srgbClr val="000000"/>
                </a:solidFill>
                <a:cs typeface="Arial" panose="020B0604020202020204" pitchFamily="34" charset="0"/>
              </a:rPr>
              <a:t>iagram can be used to identify antecedent environments that are favorable for the production of extreme temperature events over the U.S.</a:t>
            </a:r>
            <a:endParaRPr lang="en-US" sz="2400" dirty="0" smtClean="0">
              <a:cs typeface="Arial" panose="020B0604020202020204" pitchFamily="34" charset="0"/>
            </a:endParaRPr>
          </a:p>
          <a:p>
            <a:pPr marL="285750" indent="-285750">
              <a:buFont typeface="Arial"/>
              <a:buChar char="•"/>
            </a:pPr>
            <a:endParaRPr lang="en-US" sz="1200" dirty="0" smtClean="0">
              <a:cs typeface="Arial" panose="020B0604020202020204" pitchFamily="34" charset="0"/>
            </a:endParaRPr>
          </a:p>
          <a:p>
            <a:pPr marL="285750" indent="-285750">
              <a:buFont typeface="Arial"/>
              <a:buChar char="•"/>
            </a:pPr>
            <a:r>
              <a:rPr lang="en-US" sz="2400" dirty="0">
                <a:cs typeface="Arial" panose="020B0604020202020204" pitchFamily="34" charset="0"/>
              </a:rPr>
              <a:t>E</a:t>
            </a:r>
            <a:r>
              <a:rPr lang="en-US" sz="2400" dirty="0" smtClean="0">
                <a:cs typeface="Arial" panose="020B0604020202020204" pitchFamily="34" charset="0"/>
              </a:rPr>
              <a:t>xtreme warm and extreme cold events are both characterized by a higher frequency of forecasts with above-normal ACC scores than below-normal ACC scores.</a:t>
            </a:r>
          </a:p>
          <a:p>
            <a:pPr marL="285750" indent="-285750">
              <a:buFont typeface="Arial"/>
              <a:buChar char="•"/>
            </a:pPr>
            <a:endParaRPr lang="en-US" sz="1200" dirty="0" smtClean="0">
              <a:cs typeface="Arial" panose="020B0604020202020204" pitchFamily="34" charset="0"/>
            </a:endParaRPr>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Discussion</a:t>
            </a:r>
            <a:endParaRPr lang="en-US" sz="3600" b="1" dirty="0"/>
          </a:p>
        </p:txBody>
      </p:sp>
    </p:spTree>
    <p:extLst>
      <p:ext uri="{BB962C8B-B14F-4D97-AF65-F5344CB8AC3E}">
        <p14:creationId xmlns:p14="http://schemas.microsoft.com/office/powerpoint/2010/main" val="330114779"/>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7541" y="1021154"/>
            <a:ext cx="8328526" cy="5447644"/>
          </a:xfrm>
          <a:prstGeom prst="rect">
            <a:avLst/>
          </a:prstGeom>
        </p:spPr>
        <p:txBody>
          <a:bodyPr wrap="square">
            <a:spAutoFit/>
          </a:bodyPr>
          <a:lstStyle/>
          <a:p>
            <a:pPr marL="285750" indent="-285750">
              <a:buFont typeface="Arial"/>
              <a:buChar char="•"/>
            </a:pPr>
            <a:r>
              <a:rPr lang="en-US" sz="2400" dirty="0" smtClean="0">
                <a:cs typeface="Arial" panose="020B0604020202020204" pitchFamily="34" charset="0"/>
              </a:rPr>
              <a:t>The North Pacific Jet phase </a:t>
            </a:r>
            <a:r>
              <a:rPr lang="en-US" sz="2400" dirty="0">
                <a:cs typeface="Arial" panose="020B0604020202020204" pitchFamily="34" charset="0"/>
              </a:rPr>
              <a:t>d</a:t>
            </a:r>
            <a:r>
              <a:rPr lang="en-US" sz="2400" dirty="0" smtClean="0">
                <a:cs typeface="Arial" panose="020B0604020202020204" pitchFamily="34" charset="0"/>
              </a:rPr>
              <a:t>iagram is a tool that objectively characterizes the upper-tropospheric flow pattern over the North Pacific.</a:t>
            </a:r>
          </a:p>
          <a:p>
            <a:pPr marL="285750" indent="-285750">
              <a:buFont typeface="Arial"/>
              <a:buChar char="•"/>
            </a:pPr>
            <a:endParaRPr lang="en-US" sz="1200" dirty="0" smtClean="0">
              <a:cs typeface="Arial" panose="020B0604020202020204" pitchFamily="34" charset="0"/>
            </a:endParaRPr>
          </a:p>
          <a:p>
            <a:pPr marL="285750" indent="-285750">
              <a:buFont typeface="Arial"/>
              <a:buChar char="•"/>
            </a:pPr>
            <a:r>
              <a:rPr lang="en-US" sz="2400" dirty="0" smtClean="0">
                <a:solidFill>
                  <a:srgbClr val="000000"/>
                </a:solidFill>
                <a:cs typeface="Arial" panose="020B0604020202020204" pitchFamily="34" charset="0"/>
              </a:rPr>
              <a:t>The North Pacific Jet phase </a:t>
            </a:r>
            <a:r>
              <a:rPr lang="en-US" sz="2400" dirty="0">
                <a:solidFill>
                  <a:srgbClr val="000000"/>
                </a:solidFill>
                <a:cs typeface="Arial" panose="020B0604020202020204" pitchFamily="34" charset="0"/>
              </a:rPr>
              <a:t>d</a:t>
            </a:r>
            <a:r>
              <a:rPr lang="en-US" sz="2400" dirty="0" smtClean="0">
                <a:solidFill>
                  <a:srgbClr val="000000"/>
                </a:solidFill>
                <a:cs typeface="Arial" panose="020B0604020202020204" pitchFamily="34" charset="0"/>
              </a:rPr>
              <a:t>iagram can be used to identify antecedent environments that are favorable for the production of extreme temperature events over the U.S.</a:t>
            </a:r>
            <a:endParaRPr lang="en-US" sz="2400" dirty="0" smtClean="0">
              <a:cs typeface="Arial" panose="020B0604020202020204" pitchFamily="34" charset="0"/>
            </a:endParaRPr>
          </a:p>
          <a:p>
            <a:pPr marL="285750" indent="-285750">
              <a:buFont typeface="Arial"/>
              <a:buChar char="•"/>
            </a:pPr>
            <a:endParaRPr lang="en-US" sz="1200" dirty="0" smtClean="0">
              <a:cs typeface="Arial" panose="020B0604020202020204" pitchFamily="34" charset="0"/>
            </a:endParaRPr>
          </a:p>
          <a:p>
            <a:pPr marL="285750" indent="-285750">
              <a:buFont typeface="Arial"/>
              <a:buChar char="•"/>
            </a:pPr>
            <a:r>
              <a:rPr lang="en-US" sz="2400" dirty="0">
                <a:cs typeface="Arial" panose="020B0604020202020204" pitchFamily="34" charset="0"/>
              </a:rPr>
              <a:t>E</a:t>
            </a:r>
            <a:r>
              <a:rPr lang="en-US" sz="2400" dirty="0" smtClean="0">
                <a:cs typeface="Arial" panose="020B0604020202020204" pitchFamily="34" charset="0"/>
              </a:rPr>
              <a:t>xtreme warm and extreme cold events are both characterized by a higher frequency of forecasts with above-normal ACC scores than below-normal ACC scores.</a:t>
            </a:r>
          </a:p>
          <a:p>
            <a:pPr marL="285750" indent="-285750">
              <a:buFont typeface="Arial"/>
              <a:buChar char="•"/>
            </a:pPr>
            <a:endParaRPr lang="en-US" sz="1200" dirty="0" smtClean="0">
              <a:cs typeface="Arial" panose="020B0604020202020204" pitchFamily="34" charset="0"/>
            </a:endParaRPr>
          </a:p>
          <a:p>
            <a:pPr marL="285750" indent="-285750">
              <a:buFont typeface="Arial"/>
              <a:buChar char="•"/>
            </a:pPr>
            <a:r>
              <a:rPr lang="en-US" sz="2400" dirty="0" smtClean="0">
                <a:cs typeface="Arial" panose="020B0604020202020204" pitchFamily="34" charset="0"/>
              </a:rPr>
              <a:t>Extreme warm events are characterized by a higher frequency of forecasts with below-normal RMSE, whereas extreme cold events are characterized by a higher frequency of forecasts with above-normal RMSE.</a:t>
            </a:r>
            <a:endParaRPr lang="en-US" sz="2400" dirty="0">
              <a:cs typeface="Arial" panose="020B0604020202020204" pitchFamily="34" charset="0"/>
            </a:endParaRPr>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Discussion</a:t>
            </a:r>
            <a:endParaRPr lang="en-US" sz="3600" b="1" dirty="0"/>
          </a:p>
        </p:txBody>
      </p:sp>
    </p:spTree>
    <p:extLst>
      <p:ext uri="{BB962C8B-B14F-4D97-AF65-F5344CB8AC3E}">
        <p14:creationId xmlns:p14="http://schemas.microsoft.com/office/powerpoint/2010/main" val="377699663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Project Motivation</a:t>
            </a:r>
            <a:endParaRPr lang="en-US" sz="4000" b="1" dirty="0"/>
          </a:p>
        </p:txBody>
      </p:sp>
      <p:sp>
        <p:nvSpPr>
          <p:cNvPr id="6" name="TextBox 5"/>
          <p:cNvSpPr txBox="1"/>
          <p:nvPr/>
        </p:nvSpPr>
        <p:spPr>
          <a:xfrm>
            <a:off x="239888" y="1353012"/>
            <a:ext cx="8489691" cy="3293209"/>
          </a:xfrm>
          <a:prstGeom prst="rect">
            <a:avLst/>
          </a:prstGeom>
          <a:noFill/>
        </p:spPr>
        <p:txBody>
          <a:bodyPr wrap="square" rtlCol="0">
            <a:spAutoFit/>
          </a:bodyPr>
          <a:lstStyle/>
          <a:p>
            <a:pPr marL="342900" indent="-342900">
              <a:buFont typeface="Arial"/>
              <a:buChar char="•"/>
            </a:pPr>
            <a:r>
              <a:rPr lang="en-US" sz="2400" dirty="0">
                <a:cs typeface="Arial"/>
              </a:rPr>
              <a:t>One or several extreme </a:t>
            </a:r>
            <a:r>
              <a:rPr lang="en-US" sz="2400" dirty="0" smtClean="0">
                <a:cs typeface="Arial"/>
              </a:rPr>
              <a:t>temperature events </a:t>
            </a:r>
            <a:r>
              <a:rPr lang="en-US" sz="2400" dirty="0">
                <a:cs typeface="Arial"/>
              </a:rPr>
              <a:t>(</a:t>
            </a:r>
            <a:r>
              <a:rPr lang="en-US" sz="2400" dirty="0" smtClean="0">
                <a:cs typeface="Arial"/>
              </a:rPr>
              <a:t>ETEs</a:t>
            </a:r>
            <a:r>
              <a:rPr lang="en-US" sz="2400" dirty="0">
                <a:cs typeface="Arial"/>
              </a:rPr>
              <a:t>) during a single season can contribute disproportionately to temperature </a:t>
            </a:r>
            <a:r>
              <a:rPr lang="en-US" sz="2400" dirty="0" smtClean="0">
                <a:cs typeface="Arial"/>
              </a:rPr>
              <a:t>anomaly </a:t>
            </a:r>
            <a:r>
              <a:rPr lang="en-US" sz="2400" dirty="0">
                <a:cs typeface="Arial"/>
              </a:rPr>
              <a:t>statistics for </a:t>
            </a:r>
            <a:r>
              <a:rPr lang="en-US" sz="2400" dirty="0" smtClean="0">
                <a:cs typeface="Arial"/>
              </a:rPr>
              <a:t>a particular </a:t>
            </a:r>
            <a:r>
              <a:rPr lang="en-US" sz="2400" dirty="0">
                <a:cs typeface="Arial"/>
              </a:rPr>
              <a:t>season.  </a:t>
            </a:r>
          </a:p>
          <a:p>
            <a:pPr marL="342900" indent="-342900">
              <a:buFont typeface="Arial"/>
              <a:buChar char="•"/>
            </a:pPr>
            <a:endParaRPr lang="en-US" sz="1600" dirty="0">
              <a:cs typeface="Arial"/>
            </a:endParaRPr>
          </a:p>
          <a:p>
            <a:pPr marL="342900" indent="-342900">
              <a:buFont typeface="Arial"/>
              <a:buChar char="•"/>
            </a:pPr>
            <a:r>
              <a:rPr lang="en-US" sz="2400" dirty="0">
                <a:cs typeface="Arial"/>
              </a:rPr>
              <a:t>The disproportionate contribution of </a:t>
            </a:r>
            <a:r>
              <a:rPr lang="en-US" sz="2400" dirty="0" smtClean="0">
                <a:cs typeface="Arial"/>
              </a:rPr>
              <a:t>ETEs </a:t>
            </a:r>
            <a:r>
              <a:rPr lang="en-US" sz="2400" dirty="0">
                <a:cs typeface="Arial"/>
              </a:rPr>
              <a:t>to seasonal temperature </a:t>
            </a:r>
            <a:r>
              <a:rPr lang="en-US" sz="2400" dirty="0" smtClean="0">
                <a:cs typeface="Arial"/>
              </a:rPr>
              <a:t>anomaly </a:t>
            </a:r>
            <a:r>
              <a:rPr lang="en-US" sz="2400" dirty="0">
                <a:cs typeface="Arial"/>
              </a:rPr>
              <a:t>statistics suggests that </a:t>
            </a:r>
            <a:r>
              <a:rPr lang="en-US" sz="2400" dirty="0" smtClean="0">
                <a:cs typeface="Arial"/>
              </a:rPr>
              <a:t>ETEs </a:t>
            </a:r>
            <a:r>
              <a:rPr lang="en-US" sz="2400" dirty="0">
                <a:cs typeface="Arial"/>
              </a:rPr>
              <a:t>need to be considered in </a:t>
            </a:r>
            <a:r>
              <a:rPr lang="en-US" sz="2400" dirty="0" smtClean="0">
                <a:cs typeface="Arial"/>
              </a:rPr>
              <a:t>understanding </a:t>
            </a:r>
            <a:r>
              <a:rPr lang="en-US" sz="2400" dirty="0">
                <a:cs typeface="Arial"/>
              </a:rPr>
              <a:t>the dynamical and thermodynamic processes that operate at the weather–climate intersection.</a:t>
            </a:r>
          </a:p>
          <a:p>
            <a:endParaRPr lang="en-US" sz="2400" dirty="0">
              <a:cs typeface="Arial"/>
            </a:endParaRPr>
          </a:p>
        </p:txBody>
      </p:sp>
      <p:sp>
        <p:nvSpPr>
          <p:cNvPr id="2" name="TextBox 1"/>
          <p:cNvSpPr txBox="1"/>
          <p:nvPr/>
        </p:nvSpPr>
        <p:spPr>
          <a:xfrm>
            <a:off x="239888" y="4433120"/>
            <a:ext cx="8748889" cy="1107996"/>
          </a:xfrm>
          <a:prstGeom prst="rect">
            <a:avLst/>
          </a:prstGeom>
          <a:noFill/>
        </p:spPr>
        <p:txBody>
          <a:bodyPr wrap="square" rtlCol="0">
            <a:spAutoFit/>
          </a:bodyPr>
          <a:lstStyle/>
          <a:p>
            <a:pPr marL="342900" indent="-342900">
              <a:buFont typeface="Arial"/>
              <a:buChar char="•"/>
            </a:pPr>
            <a:r>
              <a:rPr lang="en-US" sz="2400" dirty="0">
                <a:cs typeface="Arial"/>
              </a:rPr>
              <a:t>Consideration of </a:t>
            </a:r>
            <a:r>
              <a:rPr lang="en-US" sz="2400" dirty="0" smtClean="0">
                <a:cs typeface="Arial"/>
              </a:rPr>
              <a:t>ETEs </a:t>
            </a:r>
            <a:r>
              <a:rPr lang="en-US" sz="2400" dirty="0">
                <a:cs typeface="Arial"/>
              </a:rPr>
              <a:t>may improve operational probabilistic temperature </a:t>
            </a:r>
            <a:r>
              <a:rPr lang="en-US" sz="2400" dirty="0" smtClean="0">
                <a:cs typeface="Arial"/>
              </a:rPr>
              <a:t>forecasts </a:t>
            </a:r>
            <a:r>
              <a:rPr lang="en-US" sz="2400" dirty="0">
                <a:cs typeface="Arial"/>
              </a:rPr>
              <a:t>in the 8–10 day time range. </a:t>
            </a:r>
          </a:p>
          <a:p>
            <a:endParaRPr lang="en-US" dirty="0"/>
          </a:p>
        </p:txBody>
      </p:sp>
    </p:spTree>
    <p:extLst>
      <p:ext uri="{BB962C8B-B14F-4D97-AF65-F5344CB8AC3E}">
        <p14:creationId xmlns:p14="http://schemas.microsoft.com/office/powerpoint/2010/main" val="3308063408"/>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7541" y="1021154"/>
            <a:ext cx="8328526" cy="5447644"/>
          </a:xfrm>
          <a:prstGeom prst="rect">
            <a:avLst/>
          </a:prstGeom>
        </p:spPr>
        <p:txBody>
          <a:bodyPr wrap="square">
            <a:spAutoFit/>
          </a:bodyPr>
          <a:lstStyle/>
          <a:p>
            <a:pPr marL="285750" indent="-285750">
              <a:buFont typeface="Arial"/>
              <a:buChar char="•"/>
            </a:pPr>
            <a:r>
              <a:rPr lang="en-US" sz="2400" b="1" dirty="0" smtClean="0">
                <a:solidFill>
                  <a:srgbClr val="0000FF"/>
                </a:solidFill>
                <a:cs typeface="Arial" panose="020B0604020202020204" pitchFamily="34" charset="0"/>
              </a:rPr>
              <a:t>The North Pacific Jet phase </a:t>
            </a:r>
            <a:r>
              <a:rPr lang="en-US" sz="2400" b="1" dirty="0">
                <a:solidFill>
                  <a:srgbClr val="0000FF"/>
                </a:solidFill>
                <a:cs typeface="Arial" panose="020B0604020202020204" pitchFamily="34" charset="0"/>
              </a:rPr>
              <a:t>d</a:t>
            </a:r>
            <a:r>
              <a:rPr lang="en-US" sz="2400" b="1" dirty="0" smtClean="0">
                <a:solidFill>
                  <a:srgbClr val="0000FF"/>
                </a:solidFill>
                <a:cs typeface="Arial" panose="020B0604020202020204" pitchFamily="34" charset="0"/>
              </a:rPr>
              <a:t>iagram is a tool that objectively characterizes the upper-tropospheric flow pattern over the North Pacific.</a:t>
            </a:r>
          </a:p>
          <a:p>
            <a:pPr marL="285750" indent="-285750">
              <a:buFont typeface="Arial"/>
              <a:buChar char="•"/>
            </a:pPr>
            <a:endParaRPr lang="en-US" sz="1200" dirty="0" smtClean="0">
              <a:cs typeface="Arial" panose="020B0604020202020204" pitchFamily="34" charset="0"/>
            </a:endParaRPr>
          </a:p>
          <a:p>
            <a:pPr marL="285750" indent="-285750">
              <a:buFont typeface="Arial"/>
              <a:buChar char="•"/>
            </a:pPr>
            <a:r>
              <a:rPr lang="en-US" sz="2400" dirty="0" smtClean="0">
                <a:solidFill>
                  <a:srgbClr val="000000"/>
                </a:solidFill>
                <a:cs typeface="Arial" panose="020B0604020202020204" pitchFamily="34" charset="0"/>
              </a:rPr>
              <a:t>The North Pacific Jet phase </a:t>
            </a:r>
            <a:r>
              <a:rPr lang="en-US" sz="2400" dirty="0">
                <a:solidFill>
                  <a:srgbClr val="000000"/>
                </a:solidFill>
                <a:cs typeface="Arial" panose="020B0604020202020204" pitchFamily="34" charset="0"/>
              </a:rPr>
              <a:t>d</a:t>
            </a:r>
            <a:r>
              <a:rPr lang="en-US" sz="2400" dirty="0" smtClean="0">
                <a:solidFill>
                  <a:srgbClr val="000000"/>
                </a:solidFill>
                <a:cs typeface="Arial" panose="020B0604020202020204" pitchFamily="34" charset="0"/>
              </a:rPr>
              <a:t>iagram can be used to identify antecedent environments that are favorable for the production of extreme temperature events over the U.S.</a:t>
            </a:r>
            <a:endParaRPr lang="en-US" sz="2400" dirty="0" smtClean="0">
              <a:cs typeface="Arial" panose="020B0604020202020204" pitchFamily="34" charset="0"/>
            </a:endParaRPr>
          </a:p>
          <a:p>
            <a:pPr marL="285750" indent="-285750">
              <a:buFont typeface="Arial"/>
              <a:buChar char="•"/>
            </a:pPr>
            <a:endParaRPr lang="en-US" sz="1200" dirty="0" smtClean="0">
              <a:cs typeface="Arial" panose="020B0604020202020204" pitchFamily="34" charset="0"/>
            </a:endParaRPr>
          </a:p>
          <a:p>
            <a:pPr marL="285750" indent="-285750">
              <a:buFont typeface="Arial"/>
              <a:buChar char="•"/>
            </a:pPr>
            <a:r>
              <a:rPr lang="en-US" sz="2400" dirty="0">
                <a:cs typeface="Arial" panose="020B0604020202020204" pitchFamily="34" charset="0"/>
              </a:rPr>
              <a:t>E</a:t>
            </a:r>
            <a:r>
              <a:rPr lang="en-US" sz="2400" dirty="0" smtClean="0">
                <a:cs typeface="Arial" panose="020B0604020202020204" pitchFamily="34" charset="0"/>
              </a:rPr>
              <a:t>xtreme warm and extreme cold events are both characterized by a higher frequency of forecasts with above-normal ACC scores than below-normal ACC scores.</a:t>
            </a:r>
          </a:p>
          <a:p>
            <a:pPr marL="285750" indent="-285750">
              <a:buFont typeface="Arial"/>
              <a:buChar char="•"/>
            </a:pPr>
            <a:endParaRPr lang="en-US" sz="1200" dirty="0" smtClean="0">
              <a:cs typeface="Arial" panose="020B0604020202020204" pitchFamily="34" charset="0"/>
            </a:endParaRPr>
          </a:p>
          <a:p>
            <a:pPr marL="285750" indent="-285750">
              <a:buFont typeface="Arial"/>
              <a:buChar char="•"/>
            </a:pPr>
            <a:r>
              <a:rPr lang="en-US" sz="2400" dirty="0" smtClean="0">
                <a:cs typeface="Arial" panose="020B0604020202020204" pitchFamily="34" charset="0"/>
              </a:rPr>
              <a:t>Extreme warm events are characterized by a higher frequency of forecasts with below-normal RMSE, whereas extreme cold events are characterized by a higher frequency of forecasts with above-normal RMSE.</a:t>
            </a:r>
            <a:endParaRPr lang="en-US" sz="2400" dirty="0">
              <a:cs typeface="Arial" panose="020B0604020202020204" pitchFamily="34" charset="0"/>
            </a:endParaRPr>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Discussion</a:t>
            </a:r>
            <a:endParaRPr lang="en-US" sz="3600" b="1" dirty="0"/>
          </a:p>
        </p:txBody>
      </p:sp>
    </p:spTree>
    <p:extLst>
      <p:ext uri="{BB962C8B-B14F-4D97-AF65-F5344CB8AC3E}">
        <p14:creationId xmlns:p14="http://schemas.microsoft.com/office/powerpoint/2010/main" val="696497736"/>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5" y="2701128"/>
            <a:ext cx="8229600" cy="1143000"/>
          </a:xfrm>
        </p:spPr>
        <p:txBody>
          <a:bodyPr>
            <a:noAutofit/>
          </a:bodyPr>
          <a:lstStyle/>
          <a:p>
            <a:r>
              <a:rPr lang="en-US" sz="4800" b="1" dirty="0" smtClean="0">
                <a:solidFill>
                  <a:srgbClr val="FF0000"/>
                </a:solidFill>
              </a:rPr>
              <a:t>Additional Applications of the North Pacific Jet Phase Diagram</a:t>
            </a:r>
            <a:endParaRPr lang="en-US" sz="4800" b="1" dirty="0">
              <a:solidFill>
                <a:srgbClr val="FF0000"/>
              </a:solidFill>
            </a:endParaRPr>
          </a:p>
        </p:txBody>
      </p:sp>
    </p:spTree>
    <p:extLst>
      <p:ext uri="{BB962C8B-B14F-4D97-AF65-F5344CB8AC3E}">
        <p14:creationId xmlns:p14="http://schemas.microsoft.com/office/powerpoint/2010/main" val="1203537505"/>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Jet Regime Definitions</a:t>
            </a:r>
            <a:endParaRPr lang="en-US" sz="3600" b="1" dirty="0"/>
          </a:p>
        </p:txBody>
      </p:sp>
      <p:pic>
        <p:nvPicPr>
          <p:cNvPr id="3" name="Picture 2" descr="JetRegime_Schemati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786" y="1628084"/>
            <a:ext cx="7141814" cy="5356360"/>
          </a:xfrm>
          <a:prstGeom prst="rect">
            <a:avLst/>
          </a:prstGeom>
        </p:spPr>
      </p:pic>
      <p:sp>
        <p:nvSpPr>
          <p:cNvPr id="6" name="TextBox 5"/>
          <p:cNvSpPr txBox="1"/>
          <p:nvPr/>
        </p:nvSpPr>
        <p:spPr>
          <a:xfrm>
            <a:off x="280737" y="947551"/>
            <a:ext cx="8555789" cy="830997"/>
          </a:xfrm>
          <a:prstGeom prst="rect">
            <a:avLst/>
          </a:prstGeom>
          <a:noFill/>
        </p:spPr>
        <p:txBody>
          <a:bodyPr wrap="square" rtlCol="0">
            <a:spAutoFit/>
          </a:bodyPr>
          <a:lstStyle/>
          <a:p>
            <a:pPr algn="ctr"/>
            <a:r>
              <a:rPr lang="en-US" sz="2400" b="1" dirty="0" smtClean="0">
                <a:solidFill>
                  <a:srgbClr val="0000FF"/>
                </a:solidFill>
              </a:rPr>
              <a:t>Determined the position within the phase diagram at all analysis times in the CFSR at 6-h intervals between Sept.–May 1979–2014 </a:t>
            </a:r>
          </a:p>
        </p:txBody>
      </p:sp>
    </p:spTree>
    <p:extLst>
      <p:ext uri="{BB962C8B-B14F-4D97-AF65-F5344CB8AC3E}">
        <p14:creationId xmlns:p14="http://schemas.microsoft.com/office/powerpoint/2010/main" val="424424600"/>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Jet Regime Definitions</a:t>
            </a:r>
            <a:endParaRPr lang="en-US" sz="3600" b="1" dirty="0"/>
          </a:p>
        </p:txBody>
      </p:sp>
      <p:pic>
        <p:nvPicPr>
          <p:cNvPr id="3" name="Picture 2" descr="JetRegime_Schemati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786" y="1628084"/>
            <a:ext cx="7141814" cy="5356360"/>
          </a:xfrm>
          <a:prstGeom prst="rect">
            <a:avLst/>
          </a:prstGeom>
        </p:spPr>
      </p:pic>
      <p:sp>
        <p:nvSpPr>
          <p:cNvPr id="6" name="TextBox 5"/>
          <p:cNvSpPr txBox="1"/>
          <p:nvPr/>
        </p:nvSpPr>
        <p:spPr>
          <a:xfrm>
            <a:off x="280737" y="947551"/>
            <a:ext cx="8555789" cy="830997"/>
          </a:xfrm>
          <a:prstGeom prst="rect">
            <a:avLst/>
          </a:prstGeom>
          <a:noFill/>
        </p:spPr>
        <p:txBody>
          <a:bodyPr wrap="square" rtlCol="0">
            <a:spAutoFit/>
          </a:bodyPr>
          <a:lstStyle/>
          <a:p>
            <a:pPr algn="ctr"/>
            <a:r>
              <a:rPr lang="en-US" sz="2400" b="1" dirty="0" smtClean="0">
                <a:solidFill>
                  <a:srgbClr val="0000FF"/>
                </a:solidFill>
              </a:rPr>
              <a:t>Isolated the analysis times during which there was a strong projection onto one of the four jet regimes</a:t>
            </a:r>
          </a:p>
        </p:txBody>
      </p:sp>
      <p:sp>
        <p:nvSpPr>
          <p:cNvPr id="2" name="Oval 1"/>
          <p:cNvSpPr/>
          <p:nvPr/>
        </p:nvSpPr>
        <p:spPr>
          <a:xfrm>
            <a:off x="4008749" y="3710127"/>
            <a:ext cx="1331149" cy="99446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0729352"/>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Jet Regime Frequency by Month</a:t>
            </a:r>
            <a:endParaRPr lang="en-US" sz="3600" b="1" dirty="0"/>
          </a:p>
        </p:txBody>
      </p:sp>
      <p:pic>
        <p:nvPicPr>
          <p:cNvPr id="2" name="Picture 1" descr="Month_NPJP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402" y="994468"/>
            <a:ext cx="7277307" cy="5685396"/>
          </a:xfrm>
          <a:prstGeom prst="rect">
            <a:avLst/>
          </a:prstGeom>
        </p:spPr>
      </p:pic>
      <p:sp>
        <p:nvSpPr>
          <p:cNvPr id="6" name="TextBox 5"/>
          <p:cNvSpPr txBox="1"/>
          <p:nvPr/>
        </p:nvSpPr>
        <p:spPr>
          <a:xfrm>
            <a:off x="6390731" y="1552183"/>
            <a:ext cx="2712304" cy="4524315"/>
          </a:xfrm>
          <a:prstGeom prst="rect">
            <a:avLst/>
          </a:prstGeom>
          <a:noFill/>
        </p:spPr>
        <p:txBody>
          <a:bodyPr wrap="square" rtlCol="0">
            <a:spAutoFit/>
          </a:bodyPr>
          <a:lstStyle/>
          <a:p>
            <a:pPr marL="342900" indent="-342900">
              <a:buFont typeface="Arial"/>
              <a:buChar char="•"/>
            </a:pPr>
            <a:r>
              <a:rPr lang="en-US" sz="2400" dirty="0" err="1" smtClean="0"/>
              <a:t>Poleward</a:t>
            </a:r>
            <a:r>
              <a:rPr lang="en-US" sz="2400" dirty="0" smtClean="0"/>
              <a:t> and </a:t>
            </a:r>
            <a:r>
              <a:rPr lang="en-US" sz="2400" dirty="0" err="1" smtClean="0"/>
              <a:t>Equatorward</a:t>
            </a:r>
            <a:r>
              <a:rPr lang="en-US" sz="2400" dirty="0" smtClean="0"/>
              <a:t> Shifts are  favored during September</a:t>
            </a:r>
          </a:p>
          <a:p>
            <a:pPr marL="342900" indent="-342900">
              <a:buFont typeface="Arial"/>
              <a:buChar char="•"/>
            </a:pPr>
            <a:endParaRPr lang="en-US" sz="2400" dirty="0"/>
          </a:p>
          <a:p>
            <a:pPr marL="342900" indent="-342900">
              <a:buFont typeface="Arial"/>
              <a:buChar char="•"/>
            </a:pPr>
            <a:r>
              <a:rPr lang="en-US" sz="2400" dirty="0"/>
              <a:t>Jet regime frequencies are nearly equivalent during all other months</a:t>
            </a:r>
          </a:p>
          <a:p>
            <a:pPr marL="342900" indent="-342900">
              <a:buFont typeface="Arial"/>
              <a:buChar char="•"/>
            </a:pPr>
            <a:endParaRPr lang="en-US" sz="2400" dirty="0" smtClean="0"/>
          </a:p>
        </p:txBody>
      </p:sp>
    </p:spTree>
    <p:extLst>
      <p:ext uri="{BB962C8B-B14F-4D97-AF65-F5344CB8AC3E}">
        <p14:creationId xmlns:p14="http://schemas.microsoft.com/office/powerpoint/2010/main" val="1034439820"/>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3100" y="1431368"/>
            <a:ext cx="4610101" cy="3008008"/>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357" y="1431368"/>
            <a:ext cx="4346743" cy="3008008"/>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Jet Regime Frequency and ENSO</a:t>
            </a:r>
            <a:endParaRPr lang="en-US" sz="3600" b="1" dirty="0"/>
          </a:p>
        </p:txBody>
      </p:sp>
      <p:sp>
        <p:nvSpPr>
          <p:cNvPr id="6" name="TextBox 5"/>
          <p:cNvSpPr txBox="1"/>
          <p:nvPr/>
        </p:nvSpPr>
        <p:spPr>
          <a:xfrm>
            <a:off x="436972" y="4744794"/>
            <a:ext cx="8399554" cy="1723549"/>
          </a:xfrm>
          <a:prstGeom prst="rect">
            <a:avLst/>
          </a:prstGeom>
          <a:noFill/>
        </p:spPr>
        <p:txBody>
          <a:bodyPr wrap="square" rtlCol="0">
            <a:spAutoFit/>
          </a:bodyPr>
          <a:lstStyle/>
          <a:p>
            <a:pPr marL="342900" indent="-342900">
              <a:buFont typeface="Arial"/>
              <a:buChar char="•"/>
            </a:pPr>
            <a:r>
              <a:rPr lang="en-US" sz="2400" dirty="0" smtClean="0"/>
              <a:t>El Niño favors anomalously strong zonal wind speeds east of the dateline over the North Pacific</a:t>
            </a:r>
          </a:p>
          <a:p>
            <a:endParaRPr lang="en-US" sz="1000" dirty="0"/>
          </a:p>
          <a:p>
            <a:pPr marL="342900" indent="-342900">
              <a:buFont typeface="Arial"/>
              <a:buChar char="•"/>
            </a:pPr>
            <a:r>
              <a:rPr lang="en-US" sz="2400" dirty="0" smtClean="0"/>
              <a:t>La Niña favors anomalously weak zonal wind speeds east of </a:t>
            </a:r>
            <a:r>
              <a:rPr lang="en-US" sz="2400" dirty="0"/>
              <a:t> </a:t>
            </a:r>
            <a:r>
              <a:rPr lang="en-US" sz="2400" dirty="0" smtClean="0"/>
              <a:t>the dateline over the North Pacific</a:t>
            </a:r>
            <a:endParaRPr lang="en-US" sz="2400" dirty="0"/>
          </a:p>
        </p:txBody>
      </p:sp>
      <p:sp>
        <p:nvSpPr>
          <p:cNvPr id="10" name="TextBox 9"/>
          <p:cNvSpPr txBox="1"/>
          <p:nvPr/>
        </p:nvSpPr>
        <p:spPr>
          <a:xfrm>
            <a:off x="640172" y="969703"/>
            <a:ext cx="3359230" cy="461665"/>
          </a:xfrm>
          <a:prstGeom prst="rect">
            <a:avLst/>
          </a:prstGeom>
          <a:noFill/>
        </p:spPr>
        <p:txBody>
          <a:bodyPr wrap="square" rtlCol="0">
            <a:spAutoFit/>
          </a:bodyPr>
          <a:lstStyle/>
          <a:p>
            <a:pPr algn="ctr"/>
            <a:r>
              <a:rPr lang="en-US" sz="2400" b="1" dirty="0" smtClean="0">
                <a:solidFill>
                  <a:srgbClr val="0000FF"/>
                </a:solidFill>
              </a:rPr>
              <a:t>El Niño</a:t>
            </a:r>
            <a:endParaRPr lang="en-US" sz="2400" b="1" dirty="0">
              <a:solidFill>
                <a:srgbClr val="0000FF"/>
              </a:solidFill>
            </a:endParaRPr>
          </a:p>
        </p:txBody>
      </p:sp>
      <p:sp>
        <p:nvSpPr>
          <p:cNvPr id="11" name="TextBox 10"/>
          <p:cNvSpPr txBox="1"/>
          <p:nvPr/>
        </p:nvSpPr>
        <p:spPr>
          <a:xfrm>
            <a:off x="5108996" y="969703"/>
            <a:ext cx="3359230" cy="461665"/>
          </a:xfrm>
          <a:prstGeom prst="rect">
            <a:avLst/>
          </a:prstGeom>
          <a:noFill/>
        </p:spPr>
        <p:txBody>
          <a:bodyPr wrap="square" rtlCol="0">
            <a:spAutoFit/>
          </a:bodyPr>
          <a:lstStyle/>
          <a:p>
            <a:pPr algn="ctr"/>
            <a:r>
              <a:rPr lang="en-US" sz="2400" b="1" dirty="0" smtClean="0">
                <a:solidFill>
                  <a:srgbClr val="0000FF"/>
                </a:solidFill>
              </a:rPr>
              <a:t>La Niña</a:t>
            </a:r>
            <a:endParaRPr lang="en-US" sz="2400" b="1" dirty="0">
              <a:solidFill>
                <a:srgbClr val="0000FF"/>
              </a:solidFill>
            </a:endParaRPr>
          </a:p>
        </p:txBody>
      </p:sp>
      <p:sp>
        <p:nvSpPr>
          <p:cNvPr id="3" name="TextBox 2"/>
          <p:cNvSpPr txBox="1"/>
          <p:nvPr/>
        </p:nvSpPr>
        <p:spPr>
          <a:xfrm>
            <a:off x="471237" y="3861466"/>
            <a:ext cx="3849278" cy="276999"/>
          </a:xfrm>
          <a:prstGeom prst="rect">
            <a:avLst/>
          </a:prstGeom>
          <a:solidFill>
            <a:schemeClr val="bg1"/>
          </a:solidFill>
        </p:spPr>
        <p:txBody>
          <a:bodyPr wrap="square" rtlCol="0">
            <a:spAutoFit/>
          </a:bodyPr>
          <a:lstStyle/>
          <a:p>
            <a:pPr algn="ctr"/>
            <a:r>
              <a:rPr lang="en-US" sz="1200" b="1" dirty="0" smtClean="0">
                <a:solidFill>
                  <a:srgbClr val="0000FF"/>
                </a:solidFill>
              </a:rPr>
              <a:t>Composite 250-hPa Zonal Wind Anomalies (m s</a:t>
            </a:r>
            <a:r>
              <a:rPr lang="en-US" sz="1200" b="1" baseline="30000" dirty="0" smtClean="0">
                <a:solidFill>
                  <a:srgbClr val="0000FF"/>
                </a:solidFill>
              </a:rPr>
              <a:t>–1</a:t>
            </a:r>
            <a:r>
              <a:rPr lang="en-US" sz="1200" b="1" dirty="0" smtClean="0">
                <a:solidFill>
                  <a:srgbClr val="0000FF"/>
                </a:solidFill>
              </a:rPr>
              <a:t>)</a:t>
            </a:r>
            <a:endParaRPr lang="en-US" sz="1200" b="1" dirty="0">
              <a:solidFill>
                <a:srgbClr val="0000FF"/>
              </a:solidFill>
            </a:endParaRPr>
          </a:p>
        </p:txBody>
      </p:sp>
      <p:sp>
        <p:nvSpPr>
          <p:cNvPr id="12" name="TextBox 11"/>
          <p:cNvSpPr txBox="1"/>
          <p:nvPr/>
        </p:nvSpPr>
        <p:spPr>
          <a:xfrm>
            <a:off x="4864100" y="3849432"/>
            <a:ext cx="3849278" cy="276999"/>
          </a:xfrm>
          <a:prstGeom prst="rect">
            <a:avLst/>
          </a:prstGeom>
          <a:solidFill>
            <a:schemeClr val="bg1"/>
          </a:solidFill>
        </p:spPr>
        <p:txBody>
          <a:bodyPr wrap="square" rtlCol="0">
            <a:spAutoFit/>
          </a:bodyPr>
          <a:lstStyle/>
          <a:p>
            <a:pPr algn="ctr"/>
            <a:r>
              <a:rPr lang="en-US" sz="1200" b="1" dirty="0" smtClean="0">
                <a:solidFill>
                  <a:srgbClr val="0000FF"/>
                </a:solidFill>
              </a:rPr>
              <a:t>Composite 250-hPa Zonal Wind Anomalies (m s</a:t>
            </a:r>
            <a:r>
              <a:rPr lang="en-US" sz="1200" b="1" baseline="30000" dirty="0" smtClean="0">
                <a:solidFill>
                  <a:srgbClr val="0000FF"/>
                </a:solidFill>
              </a:rPr>
              <a:t>–1</a:t>
            </a:r>
            <a:r>
              <a:rPr lang="en-US" sz="1200" b="1" dirty="0" smtClean="0">
                <a:solidFill>
                  <a:srgbClr val="0000FF"/>
                </a:solidFill>
              </a:rPr>
              <a:t>)</a:t>
            </a:r>
            <a:endParaRPr lang="en-US" sz="1200" b="1" dirty="0">
              <a:solidFill>
                <a:srgbClr val="0000FF"/>
              </a:solidFill>
            </a:endParaRPr>
          </a:p>
        </p:txBody>
      </p:sp>
      <p:sp>
        <p:nvSpPr>
          <p:cNvPr id="14" name="TextBox 13"/>
          <p:cNvSpPr txBox="1"/>
          <p:nvPr/>
        </p:nvSpPr>
        <p:spPr>
          <a:xfrm>
            <a:off x="7371498" y="6414431"/>
            <a:ext cx="1706402" cy="369332"/>
          </a:xfrm>
          <a:prstGeom prst="rect">
            <a:avLst/>
          </a:prstGeom>
          <a:noFill/>
        </p:spPr>
        <p:txBody>
          <a:bodyPr wrap="square" rtlCol="0">
            <a:spAutoFit/>
          </a:bodyPr>
          <a:lstStyle/>
          <a:p>
            <a:pPr algn="r"/>
            <a:r>
              <a:rPr lang="en-US" b="1" dirty="0" smtClean="0">
                <a:solidFill>
                  <a:srgbClr val="7F7F7F"/>
                </a:solidFill>
              </a:rPr>
              <a:t>NOAA/ESRL</a:t>
            </a:r>
            <a:endParaRPr lang="en-US" b="1" dirty="0">
              <a:solidFill>
                <a:srgbClr val="7F7F7F"/>
              </a:solidFill>
            </a:endParaRPr>
          </a:p>
        </p:txBody>
      </p:sp>
    </p:spTree>
    <p:extLst>
      <p:ext uri="{BB962C8B-B14F-4D97-AF65-F5344CB8AC3E}">
        <p14:creationId xmlns:p14="http://schemas.microsoft.com/office/powerpoint/2010/main" val="639290670"/>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Jet Regime Frequency and ENSO</a:t>
            </a:r>
            <a:endParaRPr lang="en-US" sz="3600" b="1" dirty="0"/>
          </a:p>
        </p:txBody>
      </p:sp>
      <p:sp>
        <p:nvSpPr>
          <p:cNvPr id="6" name="TextBox 5"/>
          <p:cNvSpPr txBox="1"/>
          <p:nvPr/>
        </p:nvSpPr>
        <p:spPr>
          <a:xfrm>
            <a:off x="6404386" y="1552182"/>
            <a:ext cx="2712304" cy="4154983"/>
          </a:xfrm>
          <a:prstGeom prst="rect">
            <a:avLst/>
          </a:prstGeom>
          <a:noFill/>
        </p:spPr>
        <p:txBody>
          <a:bodyPr wrap="square" rtlCol="0">
            <a:spAutoFit/>
          </a:bodyPr>
          <a:lstStyle/>
          <a:p>
            <a:pPr marL="342900" indent="-342900">
              <a:buFont typeface="Arial"/>
              <a:buChar char="•"/>
            </a:pPr>
            <a:r>
              <a:rPr lang="en-US" sz="2400" dirty="0" smtClean="0"/>
              <a:t>Jet Extensions and </a:t>
            </a:r>
            <a:r>
              <a:rPr lang="en-US" sz="2400" dirty="0" err="1" smtClean="0"/>
              <a:t>Equatorward</a:t>
            </a:r>
            <a:r>
              <a:rPr lang="en-US" sz="2400" dirty="0" smtClean="0"/>
              <a:t> Shifts are  favored during an El Niño</a:t>
            </a:r>
          </a:p>
          <a:p>
            <a:pPr marL="342900" indent="-342900">
              <a:buFont typeface="Arial"/>
              <a:buChar char="•"/>
            </a:pPr>
            <a:endParaRPr lang="en-US" sz="2400" dirty="0"/>
          </a:p>
          <a:p>
            <a:pPr marL="342900" indent="-342900">
              <a:buFont typeface="Arial"/>
              <a:buChar char="•"/>
            </a:pPr>
            <a:r>
              <a:rPr lang="en-US" sz="2400" dirty="0" smtClean="0"/>
              <a:t>Jet Retractions and </a:t>
            </a:r>
            <a:r>
              <a:rPr lang="en-US" sz="2400" dirty="0" err="1" smtClean="0"/>
              <a:t>Poleward</a:t>
            </a:r>
            <a:r>
              <a:rPr lang="en-US" sz="2400" dirty="0" smtClean="0"/>
              <a:t> Shifts are  favored during a La Niña</a:t>
            </a:r>
            <a:endParaRPr lang="en-US" sz="24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45" y="980095"/>
            <a:ext cx="7151812" cy="5603316"/>
          </a:xfrm>
          <a:prstGeom prst="rect">
            <a:avLst/>
          </a:prstGeom>
        </p:spPr>
      </p:pic>
    </p:spTree>
    <p:extLst>
      <p:ext uri="{BB962C8B-B14F-4D97-AF65-F5344CB8AC3E}">
        <p14:creationId xmlns:p14="http://schemas.microsoft.com/office/powerpoint/2010/main" val="2073389201"/>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025" y="975746"/>
            <a:ext cx="4254753" cy="5673005"/>
          </a:xfrm>
          <a:prstGeom prst="rect">
            <a:avLst/>
          </a:prstGeom>
        </p:spPr>
      </p:pic>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Jet Regime Frequency and the MJO</a:t>
            </a:r>
            <a:endParaRPr lang="en-US" sz="3600" b="1" dirty="0"/>
          </a:p>
        </p:txBody>
      </p:sp>
      <p:sp>
        <p:nvSpPr>
          <p:cNvPr id="11" name="TextBox 10"/>
          <p:cNvSpPr txBox="1"/>
          <p:nvPr/>
        </p:nvSpPr>
        <p:spPr>
          <a:xfrm>
            <a:off x="4522217" y="1031472"/>
            <a:ext cx="4473852" cy="1938992"/>
          </a:xfrm>
          <a:prstGeom prst="rect">
            <a:avLst/>
          </a:prstGeom>
          <a:noFill/>
        </p:spPr>
        <p:txBody>
          <a:bodyPr wrap="square" rtlCol="0">
            <a:spAutoFit/>
          </a:bodyPr>
          <a:lstStyle/>
          <a:p>
            <a:pPr marL="342900" indent="-342900">
              <a:buFont typeface="Arial"/>
              <a:buChar char="•"/>
            </a:pPr>
            <a:r>
              <a:rPr lang="en-US" sz="2400" dirty="0" smtClean="0"/>
              <a:t>The Madden–Julian Oscillation (MJO) is a leading mode of </a:t>
            </a:r>
            <a:r>
              <a:rPr lang="en-US" sz="2400" dirty="0" err="1" smtClean="0"/>
              <a:t>intraannual</a:t>
            </a:r>
            <a:r>
              <a:rPr lang="en-US" sz="2400" dirty="0" smtClean="0"/>
              <a:t> variability in the tropics with a period of 30–60 days.</a:t>
            </a:r>
          </a:p>
        </p:txBody>
      </p:sp>
      <p:sp>
        <p:nvSpPr>
          <p:cNvPr id="10" name="TextBox 9"/>
          <p:cNvSpPr txBox="1"/>
          <p:nvPr/>
        </p:nvSpPr>
        <p:spPr>
          <a:xfrm>
            <a:off x="243601" y="6536069"/>
            <a:ext cx="3849278" cy="276999"/>
          </a:xfrm>
          <a:prstGeom prst="rect">
            <a:avLst/>
          </a:prstGeom>
          <a:solidFill>
            <a:schemeClr val="bg1"/>
          </a:solidFill>
        </p:spPr>
        <p:txBody>
          <a:bodyPr wrap="square" rtlCol="0">
            <a:spAutoFit/>
          </a:bodyPr>
          <a:lstStyle/>
          <a:p>
            <a:pPr algn="ctr"/>
            <a:r>
              <a:rPr lang="en-US" sz="1200" b="1" dirty="0" smtClean="0">
                <a:solidFill>
                  <a:srgbClr val="0000FF"/>
                </a:solidFill>
              </a:rPr>
              <a:t>Nov–Mar Composite Daily Precipitation (mm)</a:t>
            </a:r>
            <a:endParaRPr lang="en-US" sz="1200" b="1" dirty="0">
              <a:solidFill>
                <a:srgbClr val="0000FF"/>
              </a:solidFill>
            </a:endParaRPr>
          </a:p>
        </p:txBody>
      </p:sp>
      <p:sp>
        <p:nvSpPr>
          <p:cNvPr id="6" name="TextBox 5"/>
          <p:cNvSpPr txBox="1"/>
          <p:nvPr/>
        </p:nvSpPr>
        <p:spPr>
          <a:xfrm>
            <a:off x="3941868" y="6386971"/>
            <a:ext cx="3086122" cy="369332"/>
          </a:xfrm>
          <a:prstGeom prst="rect">
            <a:avLst/>
          </a:prstGeom>
          <a:noFill/>
        </p:spPr>
        <p:txBody>
          <a:bodyPr wrap="square" rtlCol="0">
            <a:spAutoFit/>
          </a:bodyPr>
          <a:lstStyle/>
          <a:p>
            <a:r>
              <a:rPr lang="en-US" dirty="0" smtClean="0">
                <a:solidFill>
                  <a:schemeClr val="bg1">
                    <a:lumMod val="50000"/>
                  </a:schemeClr>
                </a:solidFill>
              </a:rPr>
              <a:t>Climate Prediction Center</a:t>
            </a:r>
            <a:endParaRPr lang="en-US" dirty="0">
              <a:solidFill>
                <a:schemeClr val="bg1">
                  <a:lumMod val="50000"/>
                </a:schemeClr>
              </a:solidFill>
            </a:endParaRPr>
          </a:p>
        </p:txBody>
      </p:sp>
    </p:spTree>
    <p:extLst>
      <p:ext uri="{BB962C8B-B14F-4D97-AF65-F5344CB8AC3E}">
        <p14:creationId xmlns:p14="http://schemas.microsoft.com/office/powerpoint/2010/main" val="4126354168"/>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025" y="975746"/>
            <a:ext cx="4254753" cy="5673005"/>
          </a:xfrm>
          <a:prstGeom prst="rect">
            <a:avLst/>
          </a:prstGeom>
        </p:spPr>
      </p:pic>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Jet Regime Frequency and the MJO</a:t>
            </a:r>
            <a:endParaRPr lang="en-US" sz="3600" b="1" dirty="0"/>
          </a:p>
        </p:txBody>
      </p:sp>
      <p:sp>
        <p:nvSpPr>
          <p:cNvPr id="11" name="TextBox 10"/>
          <p:cNvSpPr txBox="1"/>
          <p:nvPr/>
        </p:nvSpPr>
        <p:spPr>
          <a:xfrm>
            <a:off x="4522217" y="1031472"/>
            <a:ext cx="4473852" cy="3970318"/>
          </a:xfrm>
          <a:prstGeom prst="rect">
            <a:avLst/>
          </a:prstGeom>
          <a:noFill/>
        </p:spPr>
        <p:txBody>
          <a:bodyPr wrap="square" rtlCol="0">
            <a:spAutoFit/>
          </a:bodyPr>
          <a:lstStyle/>
          <a:p>
            <a:pPr marL="342900" indent="-342900">
              <a:buFont typeface="Arial"/>
              <a:buChar char="•"/>
            </a:pPr>
            <a:r>
              <a:rPr lang="en-US" sz="2400" dirty="0" smtClean="0"/>
              <a:t>The Madden–Julian Oscillation (MJO) is a leading mode of </a:t>
            </a:r>
            <a:r>
              <a:rPr lang="en-US" sz="2400" dirty="0" err="1" smtClean="0"/>
              <a:t>intraannual</a:t>
            </a:r>
            <a:r>
              <a:rPr lang="en-US" sz="2400" dirty="0" smtClean="0"/>
              <a:t> variability in the tropics with a period of 30–60 days.</a:t>
            </a:r>
          </a:p>
          <a:p>
            <a:pPr marL="342900" indent="-342900">
              <a:buFont typeface="Arial"/>
              <a:buChar char="•"/>
            </a:pPr>
            <a:endParaRPr lang="en-US" sz="1200" dirty="0" smtClean="0"/>
          </a:p>
          <a:p>
            <a:pPr marL="342900" indent="-342900">
              <a:buFont typeface="Arial"/>
              <a:buChar char="•"/>
            </a:pPr>
            <a:r>
              <a:rPr lang="en-US" sz="2400" dirty="0" smtClean="0"/>
              <a:t>The MJO is characterized by an eastward propagating region of enhanced convection in the equatorial Indian and Pacific Oceans. </a:t>
            </a:r>
          </a:p>
        </p:txBody>
      </p:sp>
      <p:sp>
        <p:nvSpPr>
          <p:cNvPr id="10" name="TextBox 9"/>
          <p:cNvSpPr txBox="1"/>
          <p:nvPr/>
        </p:nvSpPr>
        <p:spPr>
          <a:xfrm>
            <a:off x="243601" y="6536069"/>
            <a:ext cx="3849278" cy="276999"/>
          </a:xfrm>
          <a:prstGeom prst="rect">
            <a:avLst/>
          </a:prstGeom>
          <a:solidFill>
            <a:schemeClr val="bg1"/>
          </a:solidFill>
        </p:spPr>
        <p:txBody>
          <a:bodyPr wrap="square" rtlCol="0">
            <a:spAutoFit/>
          </a:bodyPr>
          <a:lstStyle/>
          <a:p>
            <a:pPr algn="ctr"/>
            <a:r>
              <a:rPr lang="en-US" sz="1200" b="1" dirty="0" smtClean="0">
                <a:solidFill>
                  <a:srgbClr val="0000FF"/>
                </a:solidFill>
              </a:rPr>
              <a:t>Nov–Mar Composite Daily Precipitation (mm)</a:t>
            </a:r>
            <a:endParaRPr lang="en-US" sz="1200" b="1" dirty="0">
              <a:solidFill>
                <a:srgbClr val="0000FF"/>
              </a:solidFill>
            </a:endParaRPr>
          </a:p>
        </p:txBody>
      </p:sp>
      <p:sp>
        <p:nvSpPr>
          <p:cNvPr id="6" name="TextBox 5"/>
          <p:cNvSpPr txBox="1"/>
          <p:nvPr/>
        </p:nvSpPr>
        <p:spPr>
          <a:xfrm>
            <a:off x="3941868" y="6386971"/>
            <a:ext cx="3086122" cy="369332"/>
          </a:xfrm>
          <a:prstGeom prst="rect">
            <a:avLst/>
          </a:prstGeom>
          <a:noFill/>
        </p:spPr>
        <p:txBody>
          <a:bodyPr wrap="square" rtlCol="0">
            <a:spAutoFit/>
          </a:bodyPr>
          <a:lstStyle/>
          <a:p>
            <a:r>
              <a:rPr lang="en-US" dirty="0" smtClean="0">
                <a:solidFill>
                  <a:schemeClr val="bg1">
                    <a:lumMod val="50000"/>
                  </a:schemeClr>
                </a:solidFill>
              </a:rPr>
              <a:t>Climate Prediction Center</a:t>
            </a:r>
            <a:endParaRPr lang="en-US" dirty="0">
              <a:solidFill>
                <a:schemeClr val="bg1">
                  <a:lumMod val="50000"/>
                </a:schemeClr>
              </a:solidFill>
            </a:endParaRPr>
          </a:p>
        </p:txBody>
      </p:sp>
      <p:cxnSp>
        <p:nvCxnSpPr>
          <p:cNvPr id="3" name="Straight Arrow Connector 2"/>
          <p:cNvCxnSpPr/>
          <p:nvPr/>
        </p:nvCxnSpPr>
        <p:spPr>
          <a:xfrm>
            <a:off x="1227667" y="1368778"/>
            <a:ext cx="1213555" cy="4755444"/>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3766924"/>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025" y="975746"/>
            <a:ext cx="4254753" cy="5673005"/>
          </a:xfrm>
          <a:prstGeom prst="rect">
            <a:avLst/>
          </a:prstGeom>
        </p:spPr>
      </p:pic>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Jet Regime Frequency and the MJO</a:t>
            </a:r>
            <a:endParaRPr lang="en-US" sz="3600" b="1" dirty="0"/>
          </a:p>
        </p:txBody>
      </p:sp>
      <p:sp>
        <p:nvSpPr>
          <p:cNvPr id="11" name="TextBox 10"/>
          <p:cNvSpPr txBox="1"/>
          <p:nvPr/>
        </p:nvSpPr>
        <p:spPr>
          <a:xfrm>
            <a:off x="4522217" y="1031472"/>
            <a:ext cx="4473852" cy="5262979"/>
          </a:xfrm>
          <a:prstGeom prst="rect">
            <a:avLst/>
          </a:prstGeom>
          <a:noFill/>
        </p:spPr>
        <p:txBody>
          <a:bodyPr wrap="square" rtlCol="0">
            <a:spAutoFit/>
          </a:bodyPr>
          <a:lstStyle/>
          <a:p>
            <a:pPr marL="342900" indent="-342900">
              <a:buFont typeface="Arial"/>
              <a:buChar char="•"/>
            </a:pPr>
            <a:r>
              <a:rPr lang="en-US" sz="2400" dirty="0" smtClean="0"/>
              <a:t>The Madden–Julian Oscillation (MJO) is a leading mode of </a:t>
            </a:r>
            <a:r>
              <a:rPr lang="en-US" sz="2400" dirty="0" err="1" smtClean="0"/>
              <a:t>intraannual</a:t>
            </a:r>
            <a:r>
              <a:rPr lang="en-US" sz="2400" dirty="0" smtClean="0"/>
              <a:t> variability in the tropics with a period of 30–60 days.</a:t>
            </a:r>
          </a:p>
          <a:p>
            <a:pPr marL="342900" indent="-342900">
              <a:buFont typeface="Arial"/>
              <a:buChar char="•"/>
            </a:pPr>
            <a:endParaRPr lang="en-US" sz="1200" dirty="0" smtClean="0"/>
          </a:p>
          <a:p>
            <a:pPr marL="342900" indent="-342900">
              <a:buFont typeface="Arial"/>
              <a:buChar char="•"/>
            </a:pPr>
            <a:r>
              <a:rPr lang="en-US" sz="2400" dirty="0" smtClean="0"/>
              <a:t>The MJO is characterized by an eastward propagating region of enhanced convection in the equatorial Indian and Pacific Oceans. </a:t>
            </a:r>
          </a:p>
          <a:p>
            <a:pPr marL="342900" indent="-342900">
              <a:buFont typeface="Arial"/>
              <a:buChar char="•"/>
            </a:pPr>
            <a:endParaRPr lang="en-US" sz="1200" dirty="0"/>
          </a:p>
          <a:p>
            <a:pPr marL="342900" indent="-342900">
              <a:buFont typeface="Arial"/>
              <a:buChar char="•"/>
            </a:pPr>
            <a:r>
              <a:rPr lang="en-US" sz="2400" dirty="0" smtClean="0"/>
              <a:t>The location of convection      can strongly modulate the </a:t>
            </a:r>
            <a:r>
              <a:rPr lang="en-US" sz="2400" dirty="0" err="1" smtClean="0"/>
              <a:t>midlatitude</a:t>
            </a:r>
            <a:r>
              <a:rPr lang="en-US" sz="2400" dirty="0" smtClean="0"/>
              <a:t> circulation.</a:t>
            </a:r>
          </a:p>
        </p:txBody>
      </p:sp>
      <p:sp>
        <p:nvSpPr>
          <p:cNvPr id="10" name="TextBox 9"/>
          <p:cNvSpPr txBox="1"/>
          <p:nvPr/>
        </p:nvSpPr>
        <p:spPr>
          <a:xfrm>
            <a:off x="243601" y="6536069"/>
            <a:ext cx="3849278" cy="276999"/>
          </a:xfrm>
          <a:prstGeom prst="rect">
            <a:avLst/>
          </a:prstGeom>
          <a:solidFill>
            <a:schemeClr val="bg1"/>
          </a:solidFill>
        </p:spPr>
        <p:txBody>
          <a:bodyPr wrap="square" rtlCol="0">
            <a:spAutoFit/>
          </a:bodyPr>
          <a:lstStyle/>
          <a:p>
            <a:pPr algn="ctr"/>
            <a:r>
              <a:rPr lang="en-US" sz="1200" b="1" dirty="0" smtClean="0">
                <a:solidFill>
                  <a:srgbClr val="0000FF"/>
                </a:solidFill>
              </a:rPr>
              <a:t>Nov–Mar Composite Daily Precipitation (mm)</a:t>
            </a:r>
            <a:endParaRPr lang="en-US" sz="1200" b="1" dirty="0">
              <a:solidFill>
                <a:srgbClr val="0000FF"/>
              </a:solidFill>
            </a:endParaRPr>
          </a:p>
        </p:txBody>
      </p:sp>
      <p:sp>
        <p:nvSpPr>
          <p:cNvPr id="6" name="TextBox 5"/>
          <p:cNvSpPr txBox="1"/>
          <p:nvPr/>
        </p:nvSpPr>
        <p:spPr>
          <a:xfrm>
            <a:off x="3941868" y="6386971"/>
            <a:ext cx="3086122" cy="369332"/>
          </a:xfrm>
          <a:prstGeom prst="rect">
            <a:avLst/>
          </a:prstGeom>
          <a:noFill/>
        </p:spPr>
        <p:txBody>
          <a:bodyPr wrap="square" rtlCol="0">
            <a:spAutoFit/>
          </a:bodyPr>
          <a:lstStyle/>
          <a:p>
            <a:r>
              <a:rPr lang="en-US" dirty="0" smtClean="0">
                <a:solidFill>
                  <a:schemeClr val="bg1">
                    <a:lumMod val="50000"/>
                  </a:schemeClr>
                </a:solidFill>
              </a:rPr>
              <a:t>Climate Prediction Center</a:t>
            </a:r>
            <a:endParaRPr lang="en-US" dirty="0">
              <a:solidFill>
                <a:schemeClr val="bg1">
                  <a:lumMod val="50000"/>
                </a:schemeClr>
              </a:solidFill>
            </a:endParaRPr>
          </a:p>
        </p:txBody>
      </p:sp>
    </p:spTree>
    <p:extLst>
      <p:ext uri="{BB962C8B-B14F-4D97-AF65-F5344CB8AC3E}">
        <p14:creationId xmlns:p14="http://schemas.microsoft.com/office/powerpoint/2010/main" val="412923392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8" name="TextBox 7"/>
          <p:cNvSpPr txBox="1"/>
          <p:nvPr/>
        </p:nvSpPr>
        <p:spPr>
          <a:xfrm>
            <a:off x="213895" y="1039907"/>
            <a:ext cx="8702842" cy="1446550"/>
          </a:xfrm>
          <a:prstGeom prst="rect">
            <a:avLst/>
          </a:prstGeom>
          <a:noFill/>
        </p:spPr>
        <p:txBody>
          <a:bodyPr wrap="square" rtlCol="0">
            <a:spAutoFit/>
          </a:bodyPr>
          <a:lstStyle/>
          <a:p>
            <a:r>
              <a:rPr lang="en-US" sz="3200" b="1" u="sng" dirty="0" smtClean="0">
                <a:solidFill>
                  <a:srgbClr val="FF0000"/>
                </a:solidFill>
              </a:rPr>
              <a:t>Extreme Warm Events</a:t>
            </a:r>
            <a:r>
              <a:rPr lang="en-US" sz="3200" b="1" dirty="0" smtClean="0">
                <a:solidFill>
                  <a:srgbClr val="FF0000"/>
                </a:solidFill>
              </a:rPr>
              <a:t>:</a:t>
            </a:r>
          </a:p>
          <a:p>
            <a:endParaRPr lang="en-US" sz="500" b="1" dirty="0" smtClean="0">
              <a:solidFill>
                <a:srgbClr val="FF0000"/>
              </a:solidFill>
            </a:endParaRPr>
          </a:p>
          <a:p>
            <a:pPr marL="457200" indent="-457200">
              <a:buFont typeface="Arial"/>
              <a:buChar char="•"/>
            </a:pPr>
            <a:r>
              <a:rPr lang="en-US" sz="2400" dirty="0" smtClean="0"/>
              <a:t>Employed 1-h forecasts of 2-m temperature from the CFSR    (0.5°× 0.5°) at 6-h intervals (</a:t>
            </a:r>
            <a:r>
              <a:rPr lang="en-US" sz="2400" dirty="0" err="1" smtClean="0"/>
              <a:t>Saha</a:t>
            </a:r>
            <a:r>
              <a:rPr lang="en-US" sz="2400" dirty="0" smtClean="0"/>
              <a:t> et al. 2014)</a:t>
            </a:r>
          </a:p>
        </p:txBody>
      </p:sp>
      <p:sp>
        <p:nvSpPr>
          <p:cNvPr id="2" name="TextBox 1"/>
          <p:cNvSpPr txBox="1"/>
          <p:nvPr/>
        </p:nvSpPr>
        <p:spPr>
          <a:xfrm>
            <a:off x="200383" y="2531503"/>
            <a:ext cx="4393571" cy="2539157"/>
          </a:xfrm>
          <a:prstGeom prst="rect">
            <a:avLst/>
          </a:prstGeom>
          <a:noFill/>
        </p:spPr>
        <p:txBody>
          <a:bodyPr wrap="square" rtlCol="0">
            <a:spAutoFit/>
          </a:bodyPr>
          <a:lstStyle/>
          <a:p>
            <a:pPr marL="458788" indent="-458788">
              <a:buFont typeface="Arial"/>
              <a:buChar char="•"/>
            </a:pPr>
            <a:r>
              <a:rPr lang="en-US" sz="2400" dirty="0" smtClean="0"/>
              <a:t>Compiled data for each grid point within 21-day windows centered on each analysis time for 36 years, 1979–2014</a:t>
            </a:r>
          </a:p>
          <a:p>
            <a:pPr marL="458788" indent="-458788">
              <a:buFont typeface="Arial"/>
              <a:buChar char="•"/>
            </a:pPr>
            <a:endParaRPr lang="en-US" sz="500" dirty="0" smtClean="0"/>
          </a:p>
          <a:p>
            <a:pPr marL="684213" lvl="1" indent="-227013">
              <a:buFont typeface="Arial"/>
              <a:buChar char="•"/>
            </a:pPr>
            <a:r>
              <a:rPr lang="en-US" sz="2000" dirty="0" smtClean="0">
                <a:solidFill>
                  <a:srgbClr val="0000FF"/>
                </a:solidFill>
              </a:rPr>
              <a:t>Each grid point has 756 (21 × 36) data points for each analysis time</a:t>
            </a:r>
          </a:p>
          <a:p>
            <a:pPr lvl="1"/>
            <a:endParaRPr lang="en-US" dirty="0" smtClean="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4179" y="2393958"/>
            <a:ext cx="5031697" cy="3773773"/>
          </a:xfrm>
          <a:prstGeom prst="rect">
            <a:avLst/>
          </a:prstGeom>
        </p:spPr>
      </p:pic>
      <p:sp>
        <p:nvSpPr>
          <p:cNvPr id="3" name="TextBox 2"/>
          <p:cNvSpPr txBox="1"/>
          <p:nvPr/>
        </p:nvSpPr>
        <p:spPr>
          <a:xfrm>
            <a:off x="4607609" y="6044836"/>
            <a:ext cx="4535368" cy="584776"/>
          </a:xfrm>
          <a:prstGeom prst="rect">
            <a:avLst/>
          </a:prstGeom>
          <a:noFill/>
        </p:spPr>
        <p:txBody>
          <a:bodyPr wrap="square" rtlCol="0">
            <a:spAutoFit/>
          </a:bodyPr>
          <a:lstStyle/>
          <a:p>
            <a:pPr algn="ctr"/>
            <a:r>
              <a:rPr lang="en-US" sz="1600" b="1" dirty="0" smtClean="0">
                <a:solidFill>
                  <a:srgbClr val="0000FF"/>
                </a:solidFill>
              </a:rPr>
              <a:t>Frequency distribution of 2-m temperature at</a:t>
            </a:r>
          </a:p>
          <a:p>
            <a:pPr algn="ctr"/>
            <a:r>
              <a:rPr lang="en-US" sz="1600" b="1" dirty="0" smtClean="0">
                <a:solidFill>
                  <a:srgbClr val="0000FF"/>
                </a:solidFill>
              </a:rPr>
              <a:t>1900 UTC 30 May for a grid point near Albany, NY</a:t>
            </a:r>
            <a:endParaRPr lang="en-US" sz="1600" b="1" dirty="0">
              <a:solidFill>
                <a:srgbClr val="0000FF"/>
              </a:solidFill>
            </a:endParaRPr>
          </a:p>
        </p:txBody>
      </p:sp>
    </p:spTree>
    <p:extLst>
      <p:ext uri="{BB962C8B-B14F-4D97-AF65-F5344CB8AC3E}">
        <p14:creationId xmlns:p14="http://schemas.microsoft.com/office/powerpoint/2010/main" val="1562392940"/>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Jet Regime Frequency and the MJO</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5" y="905620"/>
            <a:ext cx="6663837" cy="5676514"/>
          </a:xfrm>
          <a:prstGeom prst="rect">
            <a:avLst/>
          </a:prstGeom>
        </p:spPr>
      </p:pic>
      <p:sp>
        <p:nvSpPr>
          <p:cNvPr id="6" name="TextBox 5"/>
          <p:cNvSpPr txBox="1"/>
          <p:nvPr/>
        </p:nvSpPr>
        <p:spPr>
          <a:xfrm>
            <a:off x="6377076" y="1281842"/>
            <a:ext cx="2712304" cy="4893647"/>
          </a:xfrm>
          <a:prstGeom prst="rect">
            <a:avLst/>
          </a:prstGeom>
          <a:noFill/>
        </p:spPr>
        <p:txBody>
          <a:bodyPr wrap="square" rtlCol="0">
            <a:spAutoFit/>
          </a:bodyPr>
          <a:lstStyle/>
          <a:p>
            <a:pPr marL="342900" indent="-342900">
              <a:buFont typeface="Arial"/>
              <a:buChar char="•"/>
            </a:pPr>
            <a:r>
              <a:rPr lang="en-US" sz="2400" dirty="0" smtClean="0"/>
              <a:t>Jet Retractions are favored during Phases 2, 3, and 4</a:t>
            </a:r>
          </a:p>
          <a:p>
            <a:pPr marL="342900" indent="-342900">
              <a:buFont typeface="Arial"/>
              <a:buChar char="•"/>
            </a:pPr>
            <a:endParaRPr lang="en-US" sz="1200" dirty="0"/>
          </a:p>
          <a:p>
            <a:pPr marL="342900" indent="-342900">
              <a:buFont typeface="Arial"/>
              <a:buChar char="•"/>
            </a:pPr>
            <a:r>
              <a:rPr lang="en-US" sz="2400" dirty="0" err="1" smtClean="0"/>
              <a:t>Poleward</a:t>
            </a:r>
            <a:r>
              <a:rPr lang="en-US" sz="2400" dirty="0" smtClean="0"/>
              <a:t> Shifts are favored during Phases 5 and 6</a:t>
            </a:r>
          </a:p>
          <a:p>
            <a:pPr marL="342900" indent="-342900">
              <a:buFont typeface="Arial"/>
              <a:buChar char="•"/>
            </a:pPr>
            <a:endParaRPr lang="en-US" sz="1200" dirty="0"/>
          </a:p>
          <a:p>
            <a:pPr marL="342900" indent="-342900">
              <a:buFont typeface="Arial"/>
              <a:buChar char="•"/>
            </a:pPr>
            <a:r>
              <a:rPr lang="en-US" sz="2400" dirty="0" smtClean="0"/>
              <a:t>Jet Extensions are favored during Phases 7, 8, and 1</a:t>
            </a:r>
            <a:endParaRPr lang="en-US" sz="2400" dirty="0"/>
          </a:p>
        </p:txBody>
      </p:sp>
    </p:spTree>
    <p:extLst>
      <p:ext uri="{BB962C8B-B14F-4D97-AF65-F5344CB8AC3E}">
        <p14:creationId xmlns:p14="http://schemas.microsoft.com/office/powerpoint/2010/main" val="1154309391"/>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49344" y="6368534"/>
            <a:ext cx="3086122" cy="369332"/>
          </a:xfrm>
          <a:prstGeom prst="rect">
            <a:avLst/>
          </a:prstGeom>
          <a:noFill/>
        </p:spPr>
        <p:txBody>
          <a:bodyPr wrap="square" rtlCol="0">
            <a:spAutoFit/>
          </a:bodyPr>
          <a:lstStyle/>
          <a:p>
            <a:r>
              <a:rPr lang="en-US" b="1" dirty="0" smtClean="0">
                <a:solidFill>
                  <a:schemeClr val="bg1">
                    <a:lumMod val="50000"/>
                  </a:schemeClr>
                </a:solidFill>
              </a:rPr>
              <a:t>NOAA/ESRL</a:t>
            </a:r>
            <a:endParaRPr lang="en-US" b="1" dirty="0">
              <a:solidFill>
                <a:schemeClr val="bg1">
                  <a:lumMod val="50000"/>
                </a:schemeClr>
              </a:solidFill>
            </a:endParaRPr>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Jet Regime Frequency and the PNA</a:t>
            </a:r>
            <a:endParaRPr lang="en-US" sz="3600" b="1" dirty="0"/>
          </a:p>
        </p:txBody>
      </p:sp>
      <p:sp>
        <p:nvSpPr>
          <p:cNvPr id="10" name="TextBox 9"/>
          <p:cNvSpPr txBox="1"/>
          <p:nvPr/>
        </p:nvSpPr>
        <p:spPr>
          <a:xfrm>
            <a:off x="4995247" y="1508038"/>
            <a:ext cx="4002513" cy="4154983"/>
          </a:xfrm>
          <a:prstGeom prst="rect">
            <a:avLst/>
          </a:prstGeom>
          <a:noFill/>
        </p:spPr>
        <p:txBody>
          <a:bodyPr wrap="square" rtlCol="0">
            <a:spAutoFit/>
          </a:bodyPr>
          <a:lstStyle/>
          <a:p>
            <a:pPr marL="342900" indent="-342900">
              <a:buFont typeface="Arial"/>
              <a:buChar char="•"/>
            </a:pPr>
            <a:r>
              <a:rPr lang="en-US" sz="2400" dirty="0" smtClean="0"/>
              <a:t>A positive PNA pattern is characterized by above normal 250-hPa zonal wind speeds in the exit region of the North Pacific Jet</a:t>
            </a:r>
          </a:p>
          <a:p>
            <a:endParaRPr lang="en-US" sz="2400" dirty="0" smtClean="0"/>
          </a:p>
          <a:p>
            <a:pPr marL="342900" indent="-342900">
              <a:buFont typeface="Arial"/>
              <a:buChar char="•"/>
            </a:pPr>
            <a:r>
              <a:rPr lang="en-US" sz="2400" dirty="0" smtClean="0"/>
              <a:t>A negative PNA pattern is characterized by below normal</a:t>
            </a:r>
            <a:r>
              <a:rPr lang="en-US" sz="2400" dirty="0" smtClean="0">
                <a:solidFill>
                  <a:srgbClr val="FF0000"/>
                </a:solidFill>
              </a:rPr>
              <a:t> </a:t>
            </a:r>
            <a:r>
              <a:rPr lang="en-US" sz="2400" dirty="0" smtClean="0"/>
              <a:t>250-hPa zonal wind speeds in the exit region of the North Pacific Jet</a:t>
            </a:r>
            <a:endParaRPr lang="en-US" sz="2400" dirty="0"/>
          </a:p>
        </p:txBody>
      </p:sp>
      <p:pic>
        <p:nvPicPr>
          <p:cNvPr id="2" name="Picture 1" descr="negativePNA.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56" y="4069660"/>
            <a:ext cx="4773088" cy="2528359"/>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56" y="1447036"/>
            <a:ext cx="4773088" cy="2520255"/>
          </a:xfrm>
          <a:prstGeom prst="rect">
            <a:avLst/>
          </a:prstGeom>
        </p:spPr>
      </p:pic>
      <p:sp>
        <p:nvSpPr>
          <p:cNvPr id="11" name="TextBox 10"/>
          <p:cNvSpPr txBox="1"/>
          <p:nvPr/>
        </p:nvSpPr>
        <p:spPr>
          <a:xfrm>
            <a:off x="-61197" y="968695"/>
            <a:ext cx="5309296" cy="369332"/>
          </a:xfrm>
          <a:prstGeom prst="rect">
            <a:avLst/>
          </a:prstGeom>
          <a:noFill/>
        </p:spPr>
        <p:txBody>
          <a:bodyPr wrap="square" rtlCol="0">
            <a:spAutoFit/>
          </a:bodyPr>
          <a:lstStyle/>
          <a:p>
            <a:pPr algn="ctr"/>
            <a:r>
              <a:rPr lang="en-US" b="1" dirty="0" smtClean="0">
                <a:solidFill>
                  <a:srgbClr val="0000FF"/>
                </a:solidFill>
              </a:rPr>
              <a:t>Composite 250-hPa Zonal Wind Anomalies (m s</a:t>
            </a:r>
            <a:r>
              <a:rPr lang="en-US" b="1" baseline="30000" dirty="0" smtClean="0">
                <a:solidFill>
                  <a:srgbClr val="0000FF"/>
                </a:solidFill>
              </a:rPr>
              <a:t>–1</a:t>
            </a:r>
            <a:r>
              <a:rPr lang="en-US" b="1" dirty="0" smtClean="0">
                <a:solidFill>
                  <a:srgbClr val="0000FF"/>
                </a:solidFill>
              </a:rPr>
              <a:t>)</a:t>
            </a:r>
            <a:endParaRPr lang="en-US" b="1" dirty="0">
              <a:solidFill>
                <a:srgbClr val="0000FF"/>
              </a:solidFill>
            </a:endParaRPr>
          </a:p>
        </p:txBody>
      </p:sp>
      <p:sp>
        <p:nvSpPr>
          <p:cNvPr id="3" name="TextBox 2"/>
          <p:cNvSpPr txBox="1"/>
          <p:nvPr/>
        </p:nvSpPr>
        <p:spPr>
          <a:xfrm>
            <a:off x="363951" y="1472612"/>
            <a:ext cx="979239" cy="461665"/>
          </a:xfrm>
          <a:prstGeom prst="rect">
            <a:avLst/>
          </a:prstGeom>
          <a:solidFill>
            <a:schemeClr val="bg1"/>
          </a:solidFill>
          <a:ln>
            <a:solidFill>
              <a:schemeClr val="tx1"/>
            </a:solidFill>
          </a:ln>
        </p:spPr>
        <p:txBody>
          <a:bodyPr wrap="square" rtlCol="0">
            <a:spAutoFit/>
          </a:bodyPr>
          <a:lstStyle/>
          <a:p>
            <a:r>
              <a:rPr lang="en-US" sz="2400" b="1" dirty="0"/>
              <a:t>+</a:t>
            </a:r>
            <a:r>
              <a:rPr lang="en-US" sz="2400" b="1" dirty="0" smtClean="0"/>
              <a:t>PNA</a:t>
            </a:r>
            <a:endParaRPr lang="en-US" sz="2400" b="1" dirty="0"/>
          </a:p>
        </p:txBody>
      </p:sp>
      <p:sp>
        <p:nvSpPr>
          <p:cNvPr id="12" name="TextBox 11"/>
          <p:cNvSpPr txBox="1"/>
          <p:nvPr/>
        </p:nvSpPr>
        <p:spPr>
          <a:xfrm>
            <a:off x="363951" y="4101512"/>
            <a:ext cx="979239" cy="461665"/>
          </a:xfrm>
          <a:prstGeom prst="rect">
            <a:avLst/>
          </a:prstGeom>
          <a:solidFill>
            <a:schemeClr val="bg1"/>
          </a:solidFill>
          <a:ln>
            <a:solidFill>
              <a:schemeClr val="tx1"/>
            </a:solidFill>
          </a:ln>
        </p:spPr>
        <p:txBody>
          <a:bodyPr wrap="square" rtlCol="0">
            <a:spAutoFit/>
          </a:bodyPr>
          <a:lstStyle/>
          <a:p>
            <a:r>
              <a:rPr lang="en-US" sz="2400" b="1" dirty="0" smtClean="0"/>
              <a:t>–PNA</a:t>
            </a:r>
            <a:endParaRPr lang="en-US" sz="2400" b="1" dirty="0"/>
          </a:p>
        </p:txBody>
      </p:sp>
    </p:spTree>
    <p:extLst>
      <p:ext uri="{BB962C8B-B14F-4D97-AF65-F5344CB8AC3E}">
        <p14:creationId xmlns:p14="http://schemas.microsoft.com/office/powerpoint/2010/main" val="1272021014"/>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Jet Regime Frequency and the PNA</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45" y="972112"/>
            <a:ext cx="7151812" cy="5619282"/>
          </a:xfrm>
          <a:prstGeom prst="rect">
            <a:avLst/>
          </a:prstGeom>
        </p:spPr>
      </p:pic>
      <p:sp>
        <p:nvSpPr>
          <p:cNvPr id="6" name="TextBox 5"/>
          <p:cNvSpPr txBox="1"/>
          <p:nvPr/>
        </p:nvSpPr>
        <p:spPr>
          <a:xfrm>
            <a:off x="6404386" y="1521583"/>
            <a:ext cx="2712304" cy="4154983"/>
          </a:xfrm>
          <a:prstGeom prst="rect">
            <a:avLst/>
          </a:prstGeom>
          <a:noFill/>
        </p:spPr>
        <p:txBody>
          <a:bodyPr wrap="square" rtlCol="0">
            <a:spAutoFit/>
          </a:bodyPr>
          <a:lstStyle/>
          <a:p>
            <a:pPr marL="342900" indent="-342900">
              <a:buFont typeface="Arial"/>
              <a:buChar char="•"/>
            </a:pPr>
            <a:r>
              <a:rPr lang="en-US" sz="2400" dirty="0" smtClean="0"/>
              <a:t>Jet Extensions and </a:t>
            </a:r>
            <a:r>
              <a:rPr lang="en-US" sz="2400" dirty="0" err="1" smtClean="0"/>
              <a:t>Poleward</a:t>
            </a:r>
            <a:r>
              <a:rPr lang="en-US" sz="2400" dirty="0" smtClean="0"/>
              <a:t> Shifts are  favored during a positive PNA</a:t>
            </a:r>
          </a:p>
          <a:p>
            <a:pPr marL="342900" indent="-342900">
              <a:buFont typeface="Arial"/>
              <a:buChar char="•"/>
            </a:pPr>
            <a:endParaRPr lang="en-US" sz="2400" dirty="0"/>
          </a:p>
          <a:p>
            <a:pPr marL="342900" indent="-342900">
              <a:buFont typeface="Arial"/>
              <a:buChar char="•"/>
            </a:pPr>
            <a:r>
              <a:rPr lang="en-US" sz="2400" dirty="0" smtClean="0"/>
              <a:t>Jet Retractions and </a:t>
            </a:r>
            <a:r>
              <a:rPr lang="en-US" sz="2400" dirty="0" err="1" smtClean="0"/>
              <a:t>Equatorward</a:t>
            </a:r>
            <a:r>
              <a:rPr lang="en-US" sz="2400" dirty="0" smtClean="0"/>
              <a:t> Shifts are  favored during a negative PNA</a:t>
            </a:r>
            <a:endParaRPr lang="en-US" sz="2400" dirty="0"/>
          </a:p>
        </p:txBody>
      </p:sp>
    </p:spTree>
    <p:extLst>
      <p:ext uri="{BB962C8B-B14F-4D97-AF65-F5344CB8AC3E}">
        <p14:creationId xmlns:p14="http://schemas.microsoft.com/office/powerpoint/2010/main" val="982302037"/>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Summary</a:t>
            </a:r>
            <a:endParaRPr lang="en-US" sz="3600" b="1" dirty="0"/>
          </a:p>
        </p:txBody>
      </p:sp>
      <p:sp>
        <p:nvSpPr>
          <p:cNvPr id="11" name="TextBox 10"/>
          <p:cNvSpPr txBox="1"/>
          <p:nvPr/>
        </p:nvSpPr>
        <p:spPr>
          <a:xfrm>
            <a:off x="280736" y="1258812"/>
            <a:ext cx="8555789" cy="1938992"/>
          </a:xfrm>
          <a:prstGeom prst="rect">
            <a:avLst/>
          </a:prstGeom>
          <a:noFill/>
        </p:spPr>
        <p:txBody>
          <a:bodyPr wrap="square" rtlCol="0">
            <a:spAutoFit/>
          </a:bodyPr>
          <a:lstStyle/>
          <a:p>
            <a:pPr marL="342900" indent="-342900">
              <a:buFont typeface="Arial"/>
              <a:buChar char="•"/>
            </a:pPr>
            <a:r>
              <a:rPr lang="en-US" sz="2400" dirty="0" smtClean="0"/>
              <a:t>The North Pacific Jet phase diagram serves as an objective tool to describe the relationship between the upper-tropospheric flow pattern and some of the leading modes of tropical and </a:t>
            </a:r>
            <a:r>
              <a:rPr lang="en-US" sz="2400" dirty="0" err="1" smtClean="0"/>
              <a:t>midlatitude</a:t>
            </a:r>
            <a:r>
              <a:rPr lang="en-US" sz="2400" dirty="0" smtClean="0"/>
              <a:t> variability.</a:t>
            </a:r>
          </a:p>
          <a:p>
            <a:pPr marL="342900" indent="-342900">
              <a:buFont typeface="Arial"/>
              <a:buChar char="•"/>
            </a:pPr>
            <a:endParaRPr lang="en-US" sz="2400" dirty="0"/>
          </a:p>
        </p:txBody>
      </p:sp>
    </p:spTree>
    <p:extLst>
      <p:ext uri="{BB962C8B-B14F-4D97-AF65-F5344CB8AC3E}">
        <p14:creationId xmlns:p14="http://schemas.microsoft.com/office/powerpoint/2010/main" val="292506441"/>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Summary</a:t>
            </a:r>
            <a:endParaRPr lang="en-US" sz="3600" b="1" dirty="0"/>
          </a:p>
        </p:txBody>
      </p:sp>
      <p:sp>
        <p:nvSpPr>
          <p:cNvPr id="11" name="TextBox 10"/>
          <p:cNvSpPr txBox="1"/>
          <p:nvPr/>
        </p:nvSpPr>
        <p:spPr>
          <a:xfrm>
            <a:off x="280736" y="1258812"/>
            <a:ext cx="8555789" cy="3416320"/>
          </a:xfrm>
          <a:prstGeom prst="rect">
            <a:avLst/>
          </a:prstGeom>
          <a:noFill/>
        </p:spPr>
        <p:txBody>
          <a:bodyPr wrap="square" rtlCol="0">
            <a:spAutoFit/>
          </a:bodyPr>
          <a:lstStyle/>
          <a:p>
            <a:pPr marL="342900" indent="-342900">
              <a:buFont typeface="Arial"/>
              <a:buChar char="•"/>
            </a:pPr>
            <a:r>
              <a:rPr lang="en-US" sz="2400" dirty="0" smtClean="0"/>
              <a:t>The North Pacific Jet phase diagram serves as an objective tool to describe the relationship between the upper-tropospheric flow pattern and some of the leading modes of tropical and </a:t>
            </a:r>
            <a:r>
              <a:rPr lang="en-US" sz="2400" dirty="0" err="1" smtClean="0"/>
              <a:t>midlatitude</a:t>
            </a:r>
            <a:r>
              <a:rPr lang="en-US" sz="2400" dirty="0" smtClean="0"/>
              <a:t> variability.</a:t>
            </a:r>
          </a:p>
          <a:p>
            <a:pPr marL="342900" indent="-342900">
              <a:buFont typeface="Arial"/>
              <a:buChar char="•"/>
            </a:pPr>
            <a:endParaRPr lang="en-US" sz="2400" dirty="0"/>
          </a:p>
          <a:p>
            <a:pPr marL="342900" indent="-342900">
              <a:buFont typeface="Arial"/>
              <a:buChar char="•"/>
            </a:pPr>
            <a:r>
              <a:rPr lang="en-US" sz="2400" dirty="0" smtClean="0"/>
              <a:t>However, the relationship between the upper-tropospheric flow pattern and these leading modes of tropical and </a:t>
            </a:r>
            <a:r>
              <a:rPr lang="en-US" sz="2400" dirty="0" err="1" smtClean="0"/>
              <a:t>midlatitude</a:t>
            </a:r>
            <a:r>
              <a:rPr lang="en-US" sz="2400" dirty="0" smtClean="0"/>
              <a:t> variability can be highly variable.</a:t>
            </a:r>
          </a:p>
          <a:p>
            <a:pPr marL="342900" indent="-342900">
              <a:buFont typeface="Arial"/>
              <a:buChar char="•"/>
            </a:pPr>
            <a:endParaRPr lang="en-US" sz="2400" dirty="0" smtClean="0"/>
          </a:p>
        </p:txBody>
      </p:sp>
    </p:spTree>
    <p:extLst>
      <p:ext uri="{BB962C8B-B14F-4D97-AF65-F5344CB8AC3E}">
        <p14:creationId xmlns:p14="http://schemas.microsoft.com/office/powerpoint/2010/main" val="1873975940"/>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Summary</a:t>
            </a:r>
            <a:endParaRPr lang="en-US" sz="3600" b="1" dirty="0"/>
          </a:p>
        </p:txBody>
      </p:sp>
      <p:sp>
        <p:nvSpPr>
          <p:cNvPr id="11" name="TextBox 10"/>
          <p:cNvSpPr txBox="1"/>
          <p:nvPr/>
        </p:nvSpPr>
        <p:spPr>
          <a:xfrm>
            <a:off x="280736" y="1258812"/>
            <a:ext cx="8555789" cy="4524315"/>
          </a:xfrm>
          <a:prstGeom prst="rect">
            <a:avLst/>
          </a:prstGeom>
          <a:noFill/>
        </p:spPr>
        <p:txBody>
          <a:bodyPr wrap="square" rtlCol="0">
            <a:spAutoFit/>
          </a:bodyPr>
          <a:lstStyle/>
          <a:p>
            <a:pPr marL="342900" indent="-342900">
              <a:buFont typeface="Arial"/>
              <a:buChar char="•"/>
            </a:pPr>
            <a:r>
              <a:rPr lang="en-US" sz="2400" dirty="0" smtClean="0"/>
              <a:t>The North Pacific Jet phase diagram serves as an objective tool to describe the relationship between the upper-tropospheric flow pattern and some of the leading modes of tropical and </a:t>
            </a:r>
            <a:r>
              <a:rPr lang="en-US" sz="2400" dirty="0" err="1" smtClean="0"/>
              <a:t>midlatitude</a:t>
            </a:r>
            <a:r>
              <a:rPr lang="en-US" sz="2400" dirty="0" smtClean="0"/>
              <a:t> variability.</a:t>
            </a:r>
          </a:p>
          <a:p>
            <a:pPr marL="342900" indent="-342900">
              <a:buFont typeface="Arial"/>
              <a:buChar char="•"/>
            </a:pPr>
            <a:endParaRPr lang="en-US" sz="2400" dirty="0"/>
          </a:p>
          <a:p>
            <a:pPr marL="342900" indent="-342900">
              <a:buFont typeface="Arial"/>
              <a:buChar char="•"/>
            </a:pPr>
            <a:r>
              <a:rPr lang="en-US" sz="2400" dirty="0" smtClean="0"/>
              <a:t>However, the relationship between the upper-tropospheric flow pattern and these leading modes of tropical and </a:t>
            </a:r>
            <a:r>
              <a:rPr lang="en-US" sz="2400" dirty="0" err="1" smtClean="0"/>
              <a:t>midlatitude</a:t>
            </a:r>
            <a:r>
              <a:rPr lang="en-US" sz="2400" dirty="0" smtClean="0"/>
              <a:t> variability can be highly variable.</a:t>
            </a:r>
          </a:p>
          <a:p>
            <a:pPr marL="342900" indent="-342900">
              <a:buFont typeface="Arial"/>
              <a:buChar char="•"/>
            </a:pPr>
            <a:endParaRPr lang="en-US" sz="2400" dirty="0" smtClean="0"/>
          </a:p>
          <a:p>
            <a:pPr marL="342900" indent="-342900">
              <a:buFont typeface="Arial"/>
              <a:buChar char="•"/>
            </a:pPr>
            <a:r>
              <a:rPr lang="en-US" sz="2400" dirty="0" smtClean="0"/>
              <a:t>Knowledge of the frequency of jet regimes during certain atmospheric </a:t>
            </a:r>
            <a:r>
              <a:rPr lang="en-US" sz="2400" dirty="0" err="1" smtClean="0"/>
              <a:t>teleconnection</a:t>
            </a:r>
            <a:r>
              <a:rPr lang="en-US" sz="2400" dirty="0" smtClean="0"/>
              <a:t> regimes may better inform the likelihood of extreme temperature events over the CONUS.</a:t>
            </a:r>
            <a:endParaRPr lang="en-US" sz="2400" dirty="0"/>
          </a:p>
        </p:txBody>
      </p:sp>
    </p:spTree>
    <p:extLst>
      <p:ext uri="{BB962C8B-B14F-4D97-AF65-F5344CB8AC3E}">
        <p14:creationId xmlns:p14="http://schemas.microsoft.com/office/powerpoint/2010/main" val="429117402"/>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PJwebs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253" y="1204006"/>
            <a:ext cx="8741810" cy="5222194"/>
          </a:xfrm>
          <a:prstGeom prst="rect">
            <a:avLst/>
          </a:prstGeom>
        </p:spPr>
      </p:pic>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Phase Diagram Web Interface</a:t>
            </a:r>
            <a:endParaRPr lang="en-US" sz="3600" b="1" dirty="0"/>
          </a:p>
        </p:txBody>
      </p:sp>
    </p:spTree>
    <p:extLst>
      <p:ext uri="{BB962C8B-B14F-4D97-AF65-F5344CB8AC3E}">
        <p14:creationId xmlns:p14="http://schemas.microsoft.com/office/powerpoint/2010/main" val="1056998515"/>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PJwebs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253" y="1204006"/>
            <a:ext cx="8741810" cy="5222194"/>
          </a:xfrm>
          <a:prstGeom prst="rect">
            <a:avLst/>
          </a:prstGeom>
        </p:spPr>
      </p:pic>
      <p:sp>
        <p:nvSpPr>
          <p:cNvPr id="3" name="Rectangle 2"/>
          <p:cNvSpPr/>
          <p:nvPr/>
        </p:nvSpPr>
        <p:spPr>
          <a:xfrm>
            <a:off x="2984500" y="1485900"/>
            <a:ext cx="685800" cy="266700"/>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184400" y="2794000"/>
            <a:ext cx="4876800" cy="266700"/>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540000" y="3149600"/>
            <a:ext cx="1231900" cy="635000"/>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87157" y="37240"/>
            <a:ext cx="9304421" cy="646331"/>
          </a:xfrm>
          <a:prstGeom prst="rect">
            <a:avLst/>
          </a:prstGeom>
          <a:noFill/>
        </p:spPr>
        <p:txBody>
          <a:bodyPr wrap="square" rtlCol="0">
            <a:spAutoFit/>
          </a:bodyPr>
          <a:lstStyle/>
          <a:p>
            <a:r>
              <a:rPr lang="en-US" sz="3600" b="1" dirty="0" smtClean="0"/>
              <a:t>Phase Diagram Web Interface</a:t>
            </a:r>
            <a:endParaRPr lang="en-US" sz="3600" b="1" dirty="0"/>
          </a:p>
        </p:txBody>
      </p:sp>
    </p:spTree>
    <p:extLst>
      <p:ext uri="{BB962C8B-B14F-4D97-AF65-F5344CB8AC3E}">
        <p14:creationId xmlns:p14="http://schemas.microsoft.com/office/powerpoint/2010/main" val="869443834"/>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PJwebs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253" y="1204006"/>
            <a:ext cx="8741810" cy="5222194"/>
          </a:xfrm>
          <a:prstGeom prst="rect">
            <a:avLst/>
          </a:prstGeom>
        </p:spPr>
      </p:pic>
      <p:sp>
        <p:nvSpPr>
          <p:cNvPr id="3" name="Rectangle 2"/>
          <p:cNvSpPr/>
          <p:nvPr/>
        </p:nvSpPr>
        <p:spPr>
          <a:xfrm>
            <a:off x="3683000" y="1485900"/>
            <a:ext cx="1257300" cy="266700"/>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Phase Diagram Web Interface</a:t>
            </a:r>
            <a:endParaRPr lang="en-US" sz="3600" b="1" dirty="0"/>
          </a:p>
        </p:txBody>
      </p:sp>
    </p:spTree>
    <p:extLst>
      <p:ext uri="{BB962C8B-B14F-4D97-AF65-F5344CB8AC3E}">
        <p14:creationId xmlns:p14="http://schemas.microsoft.com/office/powerpoint/2010/main" val="2023072787"/>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PJwebs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253" y="1204006"/>
            <a:ext cx="8741810" cy="5222194"/>
          </a:xfrm>
          <a:prstGeom prst="rect">
            <a:avLst/>
          </a:prstGeom>
        </p:spPr>
      </p:pic>
      <p:sp>
        <p:nvSpPr>
          <p:cNvPr id="3" name="Rectangle 2"/>
          <p:cNvSpPr/>
          <p:nvPr/>
        </p:nvSpPr>
        <p:spPr>
          <a:xfrm>
            <a:off x="4953000" y="1498600"/>
            <a:ext cx="825500" cy="266700"/>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Phase Diagram Web Interface</a:t>
            </a:r>
            <a:endParaRPr lang="en-US" sz="3600" b="1" dirty="0"/>
          </a:p>
        </p:txBody>
      </p:sp>
    </p:spTree>
    <p:extLst>
      <p:ext uri="{BB962C8B-B14F-4D97-AF65-F5344CB8AC3E}">
        <p14:creationId xmlns:p14="http://schemas.microsoft.com/office/powerpoint/2010/main" val="284733170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1352</TotalTime>
  <Words>6725</Words>
  <Application>Microsoft Macintosh PowerPoint</Application>
  <PresentationFormat>On-screen Show (4:3)</PresentationFormat>
  <Paragraphs>1026</Paragraphs>
  <Slides>122</Slides>
  <Notes>35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122</vt:i4>
      </vt:variant>
    </vt:vector>
  </HeadingPairs>
  <TitlesOfParts>
    <vt:vector size="124" baseType="lpstr">
      <vt:lpstr>Office Theme</vt:lpstr>
      <vt:lpstr>Equation</vt:lpstr>
      <vt:lpstr>Weather Regime-Dependent Predictability: Antecedent Environments Conducive to the Production of Extreme Temperature Events over the United States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Antecedent Environments Associated with Cool-Season (Sept.–May) ETEs in the Context of North Pacific Jet Variability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Forecast Skill of Extreme Temperature Events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Applications of the North Pacific Jet Phase Diagram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Supplementary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at Albany-SUNY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Antecedent Environments Conducive to the Production of High-Impact Weather Events over the United States</dc:title>
  <dc:creator>Andrew Winters</dc:creator>
  <cp:lastModifiedBy>Andrew Winters</cp:lastModifiedBy>
  <cp:revision>162</cp:revision>
  <dcterms:created xsi:type="dcterms:W3CDTF">2017-02-17T15:10:25Z</dcterms:created>
  <dcterms:modified xsi:type="dcterms:W3CDTF">2017-04-06T00:19:46Z</dcterms:modified>
</cp:coreProperties>
</file>