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2"/>
  </p:notesMasterIdLst>
  <p:sldIdLst>
    <p:sldId id="257" r:id="rId2"/>
    <p:sldId id="26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77" r:id="rId14"/>
    <p:sldId id="278" r:id="rId15"/>
    <p:sldId id="279" r:id="rId16"/>
    <p:sldId id="280" r:id="rId17"/>
    <p:sldId id="281" r:id="rId18"/>
    <p:sldId id="282" r:id="rId19"/>
    <p:sldId id="283" r:id="rId20"/>
    <p:sldId id="284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FA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0" d="100"/>
          <a:sy n="90" d="100"/>
        </p:scale>
        <p:origin x="-52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0D7A92-34F1-8745-8D14-1640771A2763}" type="datetimeFigureOut">
              <a:rPr lang="en-US" smtClean="0"/>
              <a:t>4/21/17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A92B95-4209-2E42-BC53-9A6F34FDB4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448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15A78-32FE-0946-9BFE-56D9A02A8B13}" type="datetimeFigureOut">
              <a:rPr lang="en-US" smtClean="0"/>
              <a:t>4/21/17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4AD2F-D2A1-4342-AE73-B236455933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9726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15A78-32FE-0946-9BFE-56D9A02A8B13}" type="datetimeFigureOut">
              <a:rPr lang="en-US" smtClean="0"/>
              <a:t>4/21/17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4AD2F-D2A1-4342-AE73-B236455933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677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15A78-32FE-0946-9BFE-56D9A02A8B13}" type="datetimeFigureOut">
              <a:rPr lang="en-US" smtClean="0"/>
              <a:t>4/21/17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4AD2F-D2A1-4342-AE73-B236455933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4443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15A78-32FE-0946-9BFE-56D9A02A8B13}" type="datetimeFigureOut">
              <a:rPr lang="en-US" smtClean="0"/>
              <a:t>4/21/17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4AD2F-D2A1-4342-AE73-B236455933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3625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15A78-32FE-0946-9BFE-56D9A02A8B13}" type="datetimeFigureOut">
              <a:rPr lang="en-US" smtClean="0"/>
              <a:t>4/21/17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4AD2F-D2A1-4342-AE73-B236455933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4804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15A78-32FE-0946-9BFE-56D9A02A8B13}" type="datetimeFigureOut">
              <a:rPr lang="en-US" smtClean="0"/>
              <a:t>4/21/17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4AD2F-D2A1-4342-AE73-B236455933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6547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15A78-32FE-0946-9BFE-56D9A02A8B13}" type="datetimeFigureOut">
              <a:rPr lang="en-US" smtClean="0"/>
              <a:t>4/21/17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4AD2F-D2A1-4342-AE73-B236455933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9283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15A78-32FE-0946-9BFE-56D9A02A8B13}" type="datetimeFigureOut">
              <a:rPr lang="en-US" smtClean="0"/>
              <a:t>4/21/17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4AD2F-D2A1-4342-AE73-B236455933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9295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15A78-32FE-0946-9BFE-56D9A02A8B13}" type="datetimeFigureOut">
              <a:rPr lang="en-US" smtClean="0"/>
              <a:t>4/21/17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4AD2F-D2A1-4342-AE73-B236455933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2947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15A78-32FE-0946-9BFE-56D9A02A8B13}" type="datetimeFigureOut">
              <a:rPr lang="en-US" smtClean="0"/>
              <a:t>4/21/17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4AD2F-D2A1-4342-AE73-B236455933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902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15A78-32FE-0946-9BFE-56D9A02A8B13}" type="datetimeFigureOut">
              <a:rPr lang="en-US" smtClean="0"/>
              <a:t>4/21/17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4AD2F-D2A1-4342-AE73-B236455933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2608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A15A78-32FE-0946-9BFE-56D9A02A8B13}" type="datetimeFigureOut">
              <a:rPr lang="en-US" smtClean="0"/>
              <a:t>4/21/17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F4AD2F-D2A1-4342-AE73-B236455933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206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4" Type="http://schemas.openxmlformats.org/officeDocument/2006/relationships/image" Target="../media/image12.em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4" Type="http://schemas.openxmlformats.org/officeDocument/2006/relationships/image" Target="../media/image12.em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4" Type="http://schemas.openxmlformats.org/officeDocument/2006/relationships/image" Target="../media/image12.em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4" Type="http://schemas.openxmlformats.org/officeDocument/2006/relationships/image" Target="../media/image12.em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7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4" Type="http://schemas.openxmlformats.org/officeDocument/2006/relationships/image" Target="../media/image12.em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9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4" Type="http://schemas.openxmlformats.org/officeDocument/2006/relationships/image" Target="../media/image12.em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1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4" Type="http://schemas.openxmlformats.org/officeDocument/2006/relationships/image" Target="../media/image12.em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3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4" Type="http://schemas.openxmlformats.org/officeDocument/2006/relationships/image" Target="../media/image12.em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5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4" Type="http://schemas.openxmlformats.org/officeDocument/2006/relationships/image" Target="../media/image12.em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7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654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Real-time </a:t>
            </a:r>
            <a:r>
              <a:rPr lang="en-US" b="1" dirty="0" smtClean="0"/>
              <a:t>NPJ Phase Diagram </a:t>
            </a:r>
            <a:br>
              <a:rPr lang="en-US" b="1" dirty="0" smtClean="0"/>
            </a:br>
            <a:r>
              <a:rPr lang="en-US" b="1" dirty="0" smtClean="0"/>
              <a:t>2017 Verification Statistics</a:t>
            </a:r>
            <a:br>
              <a:rPr lang="en-US" b="1" dirty="0" smtClean="0"/>
            </a:br>
            <a:r>
              <a:rPr lang="en-US" b="1" dirty="0"/>
              <a:t/>
            </a:r>
            <a:br>
              <a:rPr lang="en-US" b="1" dirty="0"/>
            </a:br>
            <a:r>
              <a:rPr lang="en-US" b="1" dirty="0" smtClean="0">
                <a:solidFill>
                  <a:srgbClr val="FF0000"/>
                </a:solidFill>
              </a:rPr>
              <a:t>(Updated: </a:t>
            </a:r>
            <a:r>
              <a:rPr lang="en-US" b="1" dirty="0">
                <a:solidFill>
                  <a:srgbClr val="FF0000"/>
                </a:solidFill>
              </a:rPr>
              <a:t>3</a:t>
            </a:r>
            <a:r>
              <a:rPr lang="en-US" b="1" dirty="0" smtClean="0">
                <a:solidFill>
                  <a:srgbClr val="FF0000"/>
                </a:solidFill>
              </a:rPr>
              <a:t> April 2017)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40096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4851" y="138530"/>
            <a:ext cx="8605253" cy="864101"/>
          </a:xfrm>
        </p:spPr>
        <p:txBody>
          <a:bodyPr/>
          <a:lstStyle/>
          <a:p>
            <a:r>
              <a:rPr lang="en-US" b="1" dirty="0" smtClean="0"/>
              <a:t>GEFS POD </a:t>
            </a:r>
            <a:r>
              <a:rPr lang="mr-IN" b="1" dirty="0" smtClean="0"/>
              <a:t>–</a:t>
            </a:r>
            <a:r>
              <a:rPr lang="en-US" b="1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Regime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933" y="-1573854"/>
            <a:ext cx="8407500" cy="10880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679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4851" y="138530"/>
            <a:ext cx="8605253" cy="864101"/>
          </a:xfrm>
        </p:spPr>
        <p:txBody>
          <a:bodyPr/>
          <a:lstStyle/>
          <a:p>
            <a:r>
              <a:rPr lang="en-US" b="1" dirty="0" smtClean="0"/>
              <a:t>GEFS POD </a:t>
            </a:r>
            <a:r>
              <a:rPr lang="mr-IN" b="1" dirty="0" smtClean="0"/>
              <a:t>–</a:t>
            </a:r>
            <a:r>
              <a:rPr lang="en-US" b="1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Month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933" y="-1573854"/>
            <a:ext cx="8407500" cy="10880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314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9146" y="-55828"/>
            <a:ext cx="5483405" cy="709617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7620" y="-56868"/>
            <a:ext cx="5483405" cy="70961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62" y="138530"/>
            <a:ext cx="9132637" cy="864101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Time Series of GFS and GEFS Mean Error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 rot="16200000">
            <a:off x="-259677" y="3880715"/>
            <a:ext cx="805400" cy="26332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16200000">
            <a:off x="4236123" y="3894672"/>
            <a:ext cx="805400" cy="26332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3121242" y="5601918"/>
            <a:ext cx="491967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Colored dots identify the jet regime on a particular day</a:t>
            </a:r>
            <a:endParaRPr lang="en-US" sz="2800" dirty="0"/>
          </a:p>
        </p:txBody>
      </p:sp>
      <p:sp>
        <p:nvSpPr>
          <p:cNvPr id="17" name="TextBox 16"/>
          <p:cNvSpPr txBox="1"/>
          <p:nvPr/>
        </p:nvSpPr>
        <p:spPr>
          <a:xfrm>
            <a:off x="2564198" y="932351"/>
            <a:ext cx="4132825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1-Day Forecast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17326" y="1517127"/>
            <a:ext cx="8465904" cy="31536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419377" y="993907"/>
            <a:ext cx="18167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</a:rPr>
              <a:t>GFS</a:t>
            </a:r>
            <a:endParaRPr lang="en-US" sz="2800" b="1" dirty="0">
              <a:solidFill>
                <a:srgbClr val="0000FF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697023" y="962227"/>
            <a:ext cx="22390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dirty="0" smtClean="0">
                <a:solidFill>
                  <a:srgbClr val="0000FF"/>
                </a:solidFill>
              </a:rPr>
              <a:t>GEFS Mean</a:t>
            </a:r>
            <a:endParaRPr lang="en-US" sz="2800" b="1" dirty="0">
              <a:solidFill>
                <a:srgbClr val="0000FF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61242" y="1440004"/>
            <a:ext cx="13618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Sep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1039297" y="1440004"/>
            <a:ext cx="13618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Oct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1574312" y="1440004"/>
            <a:ext cx="13618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Nov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2153272" y="1440004"/>
            <a:ext cx="13618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Dec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2734852" y="1440004"/>
            <a:ext cx="6337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Jan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3285725" y="1440004"/>
            <a:ext cx="6337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Feb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3842183" y="1440004"/>
            <a:ext cx="6337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Mar</a:t>
            </a:r>
            <a:endParaRPr lang="en-US" dirty="0"/>
          </a:p>
        </p:txBody>
      </p:sp>
      <p:pic>
        <p:nvPicPr>
          <p:cNvPr id="4" name="Picture 3" descr="gfserror_regime.pdf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96" t="28835" r="68220" b="65980"/>
          <a:stretch/>
        </p:blipFill>
        <p:spPr>
          <a:xfrm>
            <a:off x="240278" y="5424118"/>
            <a:ext cx="2820422" cy="1222227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4968586" y="1430942"/>
            <a:ext cx="13618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Sep</a:t>
            </a:r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5546641" y="1430942"/>
            <a:ext cx="13618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Oct</a:t>
            </a:r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6081656" y="1430942"/>
            <a:ext cx="13618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Nov</a:t>
            </a:r>
            <a:endParaRPr 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6660616" y="1430942"/>
            <a:ext cx="13618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Dec</a:t>
            </a:r>
            <a:endParaRPr lang="en-US" dirty="0"/>
          </a:p>
        </p:txBody>
      </p:sp>
      <p:sp>
        <p:nvSpPr>
          <p:cNvPr id="43" name="TextBox 42"/>
          <p:cNvSpPr txBox="1"/>
          <p:nvPr/>
        </p:nvSpPr>
        <p:spPr>
          <a:xfrm>
            <a:off x="7242196" y="1430942"/>
            <a:ext cx="6337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Jan</a:t>
            </a:r>
            <a:endParaRPr 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7793069" y="1430942"/>
            <a:ext cx="6337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Feb</a:t>
            </a:r>
            <a:endParaRPr lang="en-US" dirty="0"/>
          </a:p>
        </p:txBody>
      </p:sp>
      <p:sp>
        <p:nvSpPr>
          <p:cNvPr id="45" name="TextBox 44"/>
          <p:cNvSpPr txBox="1"/>
          <p:nvPr/>
        </p:nvSpPr>
        <p:spPr>
          <a:xfrm>
            <a:off x="8349527" y="1430942"/>
            <a:ext cx="6337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94456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9146" y="-55828"/>
            <a:ext cx="5483405" cy="709617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7620" y="-56868"/>
            <a:ext cx="5483405" cy="70961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62" y="138530"/>
            <a:ext cx="9132637" cy="864101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Time Series of GFS and GEFS Mean Error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 rot="16200000">
            <a:off x="-259677" y="3880715"/>
            <a:ext cx="805400" cy="26332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16200000">
            <a:off x="4236123" y="3894672"/>
            <a:ext cx="805400" cy="26332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3121242" y="5601918"/>
            <a:ext cx="491967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Colored dots identify the jet regime on a particular day</a:t>
            </a:r>
            <a:endParaRPr lang="en-US" sz="2800" dirty="0"/>
          </a:p>
        </p:txBody>
      </p:sp>
      <p:sp>
        <p:nvSpPr>
          <p:cNvPr id="17" name="TextBox 16"/>
          <p:cNvSpPr txBox="1"/>
          <p:nvPr/>
        </p:nvSpPr>
        <p:spPr>
          <a:xfrm>
            <a:off x="2564198" y="932351"/>
            <a:ext cx="4132825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2</a:t>
            </a:r>
            <a:r>
              <a:rPr lang="en-US" sz="3200" b="1" dirty="0" smtClean="0">
                <a:solidFill>
                  <a:srgbClr val="FF0000"/>
                </a:solidFill>
              </a:rPr>
              <a:t>-Day Forecast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17326" y="1517127"/>
            <a:ext cx="8465904" cy="31536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419377" y="993907"/>
            <a:ext cx="18167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</a:rPr>
              <a:t>GFS</a:t>
            </a:r>
            <a:endParaRPr lang="en-US" sz="2800" b="1" dirty="0">
              <a:solidFill>
                <a:srgbClr val="0000FF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697023" y="962227"/>
            <a:ext cx="22390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dirty="0" smtClean="0">
                <a:solidFill>
                  <a:srgbClr val="0000FF"/>
                </a:solidFill>
              </a:rPr>
              <a:t>GEFS Mean</a:t>
            </a:r>
            <a:endParaRPr lang="en-US" sz="2800" b="1" dirty="0">
              <a:solidFill>
                <a:srgbClr val="0000FF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61242" y="1440004"/>
            <a:ext cx="13618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Sep</a:t>
            </a:r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1039297" y="1440004"/>
            <a:ext cx="13618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Oct</a:t>
            </a:r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1574312" y="1440004"/>
            <a:ext cx="13618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Nov</a:t>
            </a:r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2153272" y="1440004"/>
            <a:ext cx="13618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Dec</a:t>
            </a:r>
            <a:endParaRPr 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2734852" y="1440004"/>
            <a:ext cx="6337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Jan</a:t>
            </a:r>
            <a:endParaRPr lang="en-US" dirty="0"/>
          </a:p>
        </p:txBody>
      </p:sp>
      <p:sp>
        <p:nvSpPr>
          <p:cNvPr id="43" name="TextBox 42"/>
          <p:cNvSpPr txBox="1"/>
          <p:nvPr/>
        </p:nvSpPr>
        <p:spPr>
          <a:xfrm>
            <a:off x="3285725" y="1440004"/>
            <a:ext cx="6337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Feb</a:t>
            </a:r>
            <a:endParaRPr 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3842183" y="1440004"/>
            <a:ext cx="6337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Mar</a:t>
            </a:r>
            <a:endParaRPr lang="en-US" dirty="0"/>
          </a:p>
        </p:txBody>
      </p:sp>
      <p:pic>
        <p:nvPicPr>
          <p:cNvPr id="45" name="Picture 44" descr="gfserror_regime.pdf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96" t="28835" r="68220" b="65980"/>
          <a:stretch/>
        </p:blipFill>
        <p:spPr>
          <a:xfrm>
            <a:off x="240278" y="5424118"/>
            <a:ext cx="2820422" cy="1222227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4968586" y="1430942"/>
            <a:ext cx="13618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Sep</a:t>
            </a:r>
            <a:endParaRPr lang="en-US" dirty="0"/>
          </a:p>
        </p:txBody>
      </p:sp>
      <p:sp>
        <p:nvSpPr>
          <p:cNvPr id="47" name="TextBox 46"/>
          <p:cNvSpPr txBox="1"/>
          <p:nvPr/>
        </p:nvSpPr>
        <p:spPr>
          <a:xfrm>
            <a:off x="5546641" y="1430942"/>
            <a:ext cx="13618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Oct</a:t>
            </a:r>
            <a:endParaRPr lang="en-US" dirty="0"/>
          </a:p>
        </p:txBody>
      </p:sp>
      <p:sp>
        <p:nvSpPr>
          <p:cNvPr id="48" name="TextBox 47"/>
          <p:cNvSpPr txBox="1"/>
          <p:nvPr/>
        </p:nvSpPr>
        <p:spPr>
          <a:xfrm>
            <a:off x="6081656" y="1430942"/>
            <a:ext cx="13618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Nov</a:t>
            </a:r>
            <a:endParaRPr lang="en-US" dirty="0"/>
          </a:p>
        </p:txBody>
      </p:sp>
      <p:sp>
        <p:nvSpPr>
          <p:cNvPr id="49" name="TextBox 48"/>
          <p:cNvSpPr txBox="1"/>
          <p:nvPr/>
        </p:nvSpPr>
        <p:spPr>
          <a:xfrm>
            <a:off x="6660616" y="1430942"/>
            <a:ext cx="13618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Dec</a:t>
            </a:r>
            <a:endParaRPr lang="en-US" dirty="0"/>
          </a:p>
        </p:txBody>
      </p:sp>
      <p:sp>
        <p:nvSpPr>
          <p:cNvPr id="50" name="TextBox 49"/>
          <p:cNvSpPr txBox="1"/>
          <p:nvPr/>
        </p:nvSpPr>
        <p:spPr>
          <a:xfrm>
            <a:off x="7242196" y="1430942"/>
            <a:ext cx="6337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Jan</a:t>
            </a:r>
            <a:endParaRPr lang="en-US" dirty="0"/>
          </a:p>
        </p:txBody>
      </p:sp>
      <p:sp>
        <p:nvSpPr>
          <p:cNvPr id="51" name="TextBox 50"/>
          <p:cNvSpPr txBox="1"/>
          <p:nvPr/>
        </p:nvSpPr>
        <p:spPr>
          <a:xfrm>
            <a:off x="7793069" y="1430942"/>
            <a:ext cx="6337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Feb</a:t>
            </a:r>
            <a:endParaRPr lang="en-US" dirty="0"/>
          </a:p>
        </p:txBody>
      </p:sp>
      <p:sp>
        <p:nvSpPr>
          <p:cNvPr id="52" name="TextBox 51"/>
          <p:cNvSpPr txBox="1"/>
          <p:nvPr/>
        </p:nvSpPr>
        <p:spPr>
          <a:xfrm>
            <a:off x="8349527" y="1430942"/>
            <a:ext cx="6337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07944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9146" y="-55828"/>
            <a:ext cx="5483405" cy="709617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7620" y="-56868"/>
            <a:ext cx="5483404" cy="70961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62" y="138530"/>
            <a:ext cx="9132637" cy="864101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Time Series of GFS and GEFS Mean Error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 rot="16200000">
            <a:off x="-259677" y="3880715"/>
            <a:ext cx="805400" cy="26332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16200000">
            <a:off x="4236123" y="3894672"/>
            <a:ext cx="805400" cy="26332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3121242" y="5601918"/>
            <a:ext cx="491967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Colored dots identify the jet regime on a particular day</a:t>
            </a:r>
            <a:endParaRPr lang="en-US" sz="2800" dirty="0"/>
          </a:p>
        </p:txBody>
      </p:sp>
      <p:sp>
        <p:nvSpPr>
          <p:cNvPr id="17" name="TextBox 16"/>
          <p:cNvSpPr txBox="1"/>
          <p:nvPr/>
        </p:nvSpPr>
        <p:spPr>
          <a:xfrm>
            <a:off x="2564198" y="932351"/>
            <a:ext cx="4132825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3-Day Forecast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17326" y="1517127"/>
            <a:ext cx="8465904" cy="31536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419377" y="993907"/>
            <a:ext cx="18167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</a:rPr>
              <a:t>GFS</a:t>
            </a:r>
            <a:endParaRPr lang="en-US" sz="2800" b="1" dirty="0">
              <a:solidFill>
                <a:srgbClr val="0000FF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697023" y="962227"/>
            <a:ext cx="22390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dirty="0" smtClean="0">
                <a:solidFill>
                  <a:srgbClr val="0000FF"/>
                </a:solidFill>
              </a:rPr>
              <a:t>GEFS Mean</a:t>
            </a:r>
            <a:endParaRPr lang="en-US" sz="2800" b="1" dirty="0">
              <a:solidFill>
                <a:srgbClr val="0000FF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61242" y="1440004"/>
            <a:ext cx="13618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Sep</a:t>
            </a:r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1039297" y="1440004"/>
            <a:ext cx="13618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Oct</a:t>
            </a:r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1574312" y="1440004"/>
            <a:ext cx="13618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Nov</a:t>
            </a:r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2153272" y="1440004"/>
            <a:ext cx="13618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Dec</a:t>
            </a:r>
            <a:endParaRPr 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2734852" y="1440004"/>
            <a:ext cx="6337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Jan</a:t>
            </a:r>
            <a:endParaRPr lang="en-US" dirty="0"/>
          </a:p>
        </p:txBody>
      </p:sp>
      <p:sp>
        <p:nvSpPr>
          <p:cNvPr id="43" name="TextBox 42"/>
          <p:cNvSpPr txBox="1"/>
          <p:nvPr/>
        </p:nvSpPr>
        <p:spPr>
          <a:xfrm>
            <a:off x="3285725" y="1440004"/>
            <a:ext cx="6337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Feb</a:t>
            </a:r>
            <a:endParaRPr 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3842183" y="1440004"/>
            <a:ext cx="6337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Mar</a:t>
            </a:r>
            <a:endParaRPr lang="en-US" dirty="0"/>
          </a:p>
        </p:txBody>
      </p:sp>
      <p:pic>
        <p:nvPicPr>
          <p:cNvPr id="45" name="Picture 44" descr="gfserror_regime.pdf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96" t="28835" r="68220" b="65980"/>
          <a:stretch/>
        </p:blipFill>
        <p:spPr>
          <a:xfrm>
            <a:off x="240278" y="5424118"/>
            <a:ext cx="2820422" cy="1222227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4968586" y="1430942"/>
            <a:ext cx="13618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Sep</a:t>
            </a:r>
            <a:endParaRPr lang="en-US" dirty="0"/>
          </a:p>
        </p:txBody>
      </p:sp>
      <p:sp>
        <p:nvSpPr>
          <p:cNvPr id="47" name="TextBox 46"/>
          <p:cNvSpPr txBox="1"/>
          <p:nvPr/>
        </p:nvSpPr>
        <p:spPr>
          <a:xfrm>
            <a:off x="5546641" y="1430942"/>
            <a:ext cx="13618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Oct</a:t>
            </a:r>
            <a:endParaRPr lang="en-US" dirty="0"/>
          </a:p>
        </p:txBody>
      </p:sp>
      <p:sp>
        <p:nvSpPr>
          <p:cNvPr id="48" name="TextBox 47"/>
          <p:cNvSpPr txBox="1"/>
          <p:nvPr/>
        </p:nvSpPr>
        <p:spPr>
          <a:xfrm>
            <a:off x="6081656" y="1430942"/>
            <a:ext cx="13618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Nov</a:t>
            </a:r>
            <a:endParaRPr lang="en-US" dirty="0"/>
          </a:p>
        </p:txBody>
      </p:sp>
      <p:sp>
        <p:nvSpPr>
          <p:cNvPr id="49" name="TextBox 48"/>
          <p:cNvSpPr txBox="1"/>
          <p:nvPr/>
        </p:nvSpPr>
        <p:spPr>
          <a:xfrm>
            <a:off x="6660616" y="1430942"/>
            <a:ext cx="13618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Dec</a:t>
            </a:r>
            <a:endParaRPr lang="en-US" dirty="0"/>
          </a:p>
        </p:txBody>
      </p:sp>
      <p:sp>
        <p:nvSpPr>
          <p:cNvPr id="50" name="TextBox 49"/>
          <p:cNvSpPr txBox="1"/>
          <p:nvPr/>
        </p:nvSpPr>
        <p:spPr>
          <a:xfrm>
            <a:off x="7242196" y="1430942"/>
            <a:ext cx="6337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Jan</a:t>
            </a:r>
            <a:endParaRPr lang="en-US" dirty="0"/>
          </a:p>
        </p:txBody>
      </p:sp>
      <p:sp>
        <p:nvSpPr>
          <p:cNvPr id="51" name="TextBox 50"/>
          <p:cNvSpPr txBox="1"/>
          <p:nvPr/>
        </p:nvSpPr>
        <p:spPr>
          <a:xfrm>
            <a:off x="7793069" y="1430942"/>
            <a:ext cx="6337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Feb</a:t>
            </a:r>
            <a:endParaRPr lang="en-US" dirty="0"/>
          </a:p>
        </p:txBody>
      </p:sp>
      <p:sp>
        <p:nvSpPr>
          <p:cNvPr id="52" name="TextBox 51"/>
          <p:cNvSpPr txBox="1"/>
          <p:nvPr/>
        </p:nvSpPr>
        <p:spPr>
          <a:xfrm>
            <a:off x="8349527" y="1430942"/>
            <a:ext cx="6337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63603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9146" y="-55828"/>
            <a:ext cx="5483405" cy="709617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7620" y="-56867"/>
            <a:ext cx="5483404" cy="70961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62" y="138530"/>
            <a:ext cx="9132637" cy="864101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Time Series of GFS and GEFS Mean Error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 rot="16200000">
            <a:off x="-259677" y="3880715"/>
            <a:ext cx="805400" cy="26332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16200000">
            <a:off x="4236123" y="3894672"/>
            <a:ext cx="805400" cy="26332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3121242" y="5601918"/>
            <a:ext cx="491967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Colored dots identify the jet regime on a particular day</a:t>
            </a:r>
            <a:endParaRPr lang="en-US" sz="2800" dirty="0"/>
          </a:p>
        </p:txBody>
      </p:sp>
      <p:sp>
        <p:nvSpPr>
          <p:cNvPr id="17" name="TextBox 16"/>
          <p:cNvSpPr txBox="1"/>
          <p:nvPr/>
        </p:nvSpPr>
        <p:spPr>
          <a:xfrm>
            <a:off x="2564198" y="932351"/>
            <a:ext cx="4132825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4</a:t>
            </a:r>
            <a:r>
              <a:rPr lang="en-US" sz="3200" b="1" dirty="0" smtClean="0">
                <a:solidFill>
                  <a:srgbClr val="FF0000"/>
                </a:solidFill>
              </a:rPr>
              <a:t>-Day Forecast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17326" y="1517127"/>
            <a:ext cx="8465904" cy="31536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419377" y="993907"/>
            <a:ext cx="18167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</a:rPr>
              <a:t>GFS</a:t>
            </a:r>
            <a:endParaRPr lang="en-US" sz="2800" b="1" dirty="0">
              <a:solidFill>
                <a:srgbClr val="0000FF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697023" y="962227"/>
            <a:ext cx="22390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dirty="0" smtClean="0">
                <a:solidFill>
                  <a:srgbClr val="0000FF"/>
                </a:solidFill>
              </a:rPr>
              <a:t>GEFS Mean</a:t>
            </a:r>
            <a:endParaRPr lang="en-US" sz="2800" b="1" dirty="0">
              <a:solidFill>
                <a:srgbClr val="0000FF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61242" y="1440004"/>
            <a:ext cx="13618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Sep</a:t>
            </a:r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1039297" y="1440004"/>
            <a:ext cx="13618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Oct</a:t>
            </a:r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1574312" y="1440004"/>
            <a:ext cx="13618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Nov</a:t>
            </a:r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2153272" y="1440004"/>
            <a:ext cx="13618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Dec</a:t>
            </a:r>
            <a:endParaRPr 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2734852" y="1440004"/>
            <a:ext cx="6337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Jan</a:t>
            </a:r>
            <a:endParaRPr lang="en-US" dirty="0"/>
          </a:p>
        </p:txBody>
      </p:sp>
      <p:sp>
        <p:nvSpPr>
          <p:cNvPr id="43" name="TextBox 42"/>
          <p:cNvSpPr txBox="1"/>
          <p:nvPr/>
        </p:nvSpPr>
        <p:spPr>
          <a:xfrm>
            <a:off x="3285725" y="1440004"/>
            <a:ext cx="6337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Feb</a:t>
            </a:r>
            <a:endParaRPr 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3842183" y="1440004"/>
            <a:ext cx="6337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Mar</a:t>
            </a:r>
            <a:endParaRPr lang="en-US" dirty="0"/>
          </a:p>
        </p:txBody>
      </p:sp>
      <p:pic>
        <p:nvPicPr>
          <p:cNvPr id="45" name="Picture 44" descr="gfserror_regime.pdf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96" t="28835" r="68220" b="65980"/>
          <a:stretch/>
        </p:blipFill>
        <p:spPr>
          <a:xfrm>
            <a:off x="240278" y="5424118"/>
            <a:ext cx="2820422" cy="1222227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4968586" y="1430942"/>
            <a:ext cx="13618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Sep</a:t>
            </a:r>
            <a:endParaRPr lang="en-US" dirty="0"/>
          </a:p>
        </p:txBody>
      </p:sp>
      <p:sp>
        <p:nvSpPr>
          <p:cNvPr id="47" name="TextBox 46"/>
          <p:cNvSpPr txBox="1"/>
          <p:nvPr/>
        </p:nvSpPr>
        <p:spPr>
          <a:xfrm>
            <a:off x="5546641" y="1430942"/>
            <a:ext cx="13618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Oct</a:t>
            </a:r>
            <a:endParaRPr lang="en-US" dirty="0"/>
          </a:p>
        </p:txBody>
      </p:sp>
      <p:sp>
        <p:nvSpPr>
          <p:cNvPr id="48" name="TextBox 47"/>
          <p:cNvSpPr txBox="1"/>
          <p:nvPr/>
        </p:nvSpPr>
        <p:spPr>
          <a:xfrm>
            <a:off x="6081656" y="1430942"/>
            <a:ext cx="13618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Nov</a:t>
            </a:r>
            <a:endParaRPr lang="en-US" dirty="0"/>
          </a:p>
        </p:txBody>
      </p:sp>
      <p:sp>
        <p:nvSpPr>
          <p:cNvPr id="49" name="TextBox 48"/>
          <p:cNvSpPr txBox="1"/>
          <p:nvPr/>
        </p:nvSpPr>
        <p:spPr>
          <a:xfrm>
            <a:off x="6660616" y="1430942"/>
            <a:ext cx="13618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Dec</a:t>
            </a:r>
            <a:endParaRPr lang="en-US" dirty="0"/>
          </a:p>
        </p:txBody>
      </p:sp>
      <p:sp>
        <p:nvSpPr>
          <p:cNvPr id="50" name="TextBox 49"/>
          <p:cNvSpPr txBox="1"/>
          <p:nvPr/>
        </p:nvSpPr>
        <p:spPr>
          <a:xfrm>
            <a:off x="7242196" y="1430942"/>
            <a:ext cx="6337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Jan</a:t>
            </a:r>
            <a:endParaRPr lang="en-US" dirty="0"/>
          </a:p>
        </p:txBody>
      </p:sp>
      <p:sp>
        <p:nvSpPr>
          <p:cNvPr id="51" name="TextBox 50"/>
          <p:cNvSpPr txBox="1"/>
          <p:nvPr/>
        </p:nvSpPr>
        <p:spPr>
          <a:xfrm>
            <a:off x="7793069" y="1430942"/>
            <a:ext cx="6337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Feb</a:t>
            </a:r>
            <a:endParaRPr lang="en-US" dirty="0"/>
          </a:p>
        </p:txBody>
      </p:sp>
      <p:sp>
        <p:nvSpPr>
          <p:cNvPr id="52" name="TextBox 51"/>
          <p:cNvSpPr txBox="1"/>
          <p:nvPr/>
        </p:nvSpPr>
        <p:spPr>
          <a:xfrm>
            <a:off x="8349527" y="1430942"/>
            <a:ext cx="6337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01815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9146" y="-55828"/>
            <a:ext cx="5483405" cy="709617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7620" y="-56867"/>
            <a:ext cx="5483403" cy="70961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62" y="138530"/>
            <a:ext cx="9132637" cy="864101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Time Series of GFS and GEFS Mean Error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 rot="16200000">
            <a:off x="-259677" y="3880715"/>
            <a:ext cx="805400" cy="26332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16200000">
            <a:off x="4236123" y="3894672"/>
            <a:ext cx="805400" cy="26332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3121242" y="5601918"/>
            <a:ext cx="491967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Colored dots identify the jet regime on a particular day</a:t>
            </a:r>
            <a:endParaRPr lang="en-US" sz="2800" dirty="0"/>
          </a:p>
        </p:txBody>
      </p:sp>
      <p:sp>
        <p:nvSpPr>
          <p:cNvPr id="17" name="TextBox 16"/>
          <p:cNvSpPr txBox="1"/>
          <p:nvPr/>
        </p:nvSpPr>
        <p:spPr>
          <a:xfrm>
            <a:off x="2564198" y="932351"/>
            <a:ext cx="4132825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5-Day Forecast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17326" y="1517127"/>
            <a:ext cx="8465904" cy="31536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419377" y="993907"/>
            <a:ext cx="18167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</a:rPr>
              <a:t>GFS</a:t>
            </a:r>
            <a:endParaRPr lang="en-US" sz="2800" b="1" dirty="0">
              <a:solidFill>
                <a:srgbClr val="0000FF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697023" y="962227"/>
            <a:ext cx="22390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dirty="0" smtClean="0">
                <a:solidFill>
                  <a:srgbClr val="0000FF"/>
                </a:solidFill>
              </a:rPr>
              <a:t>GEFS Mean</a:t>
            </a:r>
            <a:endParaRPr lang="en-US" sz="2800" b="1" dirty="0">
              <a:solidFill>
                <a:srgbClr val="0000FF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61242" y="1440004"/>
            <a:ext cx="13618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Sep</a:t>
            </a:r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1039297" y="1440004"/>
            <a:ext cx="13618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Oct</a:t>
            </a:r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1574312" y="1440004"/>
            <a:ext cx="13618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Nov</a:t>
            </a:r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2153272" y="1440004"/>
            <a:ext cx="13618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Dec</a:t>
            </a:r>
            <a:endParaRPr 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2734852" y="1440004"/>
            <a:ext cx="6337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Jan</a:t>
            </a:r>
            <a:endParaRPr lang="en-US" dirty="0"/>
          </a:p>
        </p:txBody>
      </p:sp>
      <p:sp>
        <p:nvSpPr>
          <p:cNvPr id="43" name="TextBox 42"/>
          <p:cNvSpPr txBox="1"/>
          <p:nvPr/>
        </p:nvSpPr>
        <p:spPr>
          <a:xfrm>
            <a:off x="3285725" y="1440004"/>
            <a:ext cx="6337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Feb</a:t>
            </a:r>
            <a:endParaRPr 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3842183" y="1440004"/>
            <a:ext cx="6337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Mar</a:t>
            </a:r>
            <a:endParaRPr lang="en-US" dirty="0"/>
          </a:p>
        </p:txBody>
      </p:sp>
      <p:pic>
        <p:nvPicPr>
          <p:cNvPr id="45" name="Picture 44" descr="gfserror_regime.pdf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96" t="28835" r="68220" b="65980"/>
          <a:stretch/>
        </p:blipFill>
        <p:spPr>
          <a:xfrm>
            <a:off x="240278" y="5424118"/>
            <a:ext cx="2820422" cy="1222227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4968586" y="1430942"/>
            <a:ext cx="13618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Sep</a:t>
            </a:r>
            <a:endParaRPr lang="en-US" dirty="0"/>
          </a:p>
        </p:txBody>
      </p:sp>
      <p:sp>
        <p:nvSpPr>
          <p:cNvPr id="47" name="TextBox 46"/>
          <p:cNvSpPr txBox="1"/>
          <p:nvPr/>
        </p:nvSpPr>
        <p:spPr>
          <a:xfrm>
            <a:off x="5546641" y="1430942"/>
            <a:ext cx="13618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Oct</a:t>
            </a:r>
            <a:endParaRPr lang="en-US" dirty="0"/>
          </a:p>
        </p:txBody>
      </p:sp>
      <p:sp>
        <p:nvSpPr>
          <p:cNvPr id="48" name="TextBox 47"/>
          <p:cNvSpPr txBox="1"/>
          <p:nvPr/>
        </p:nvSpPr>
        <p:spPr>
          <a:xfrm>
            <a:off x="6081656" y="1430942"/>
            <a:ext cx="13618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Nov</a:t>
            </a:r>
            <a:endParaRPr lang="en-US" dirty="0"/>
          </a:p>
        </p:txBody>
      </p:sp>
      <p:sp>
        <p:nvSpPr>
          <p:cNvPr id="49" name="TextBox 48"/>
          <p:cNvSpPr txBox="1"/>
          <p:nvPr/>
        </p:nvSpPr>
        <p:spPr>
          <a:xfrm>
            <a:off x="6660616" y="1430942"/>
            <a:ext cx="13618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Dec</a:t>
            </a:r>
            <a:endParaRPr lang="en-US" dirty="0"/>
          </a:p>
        </p:txBody>
      </p:sp>
      <p:sp>
        <p:nvSpPr>
          <p:cNvPr id="50" name="TextBox 49"/>
          <p:cNvSpPr txBox="1"/>
          <p:nvPr/>
        </p:nvSpPr>
        <p:spPr>
          <a:xfrm>
            <a:off x="7242196" y="1430942"/>
            <a:ext cx="6337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Jan</a:t>
            </a:r>
            <a:endParaRPr lang="en-US" dirty="0"/>
          </a:p>
        </p:txBody>
      </p:sp>
      <p:sp>
        <p:nvSpPr>
          <p:cNvPr id="51" name="TextBox 50"/>
          <p:cNvSpPr txBox="1"/>
          <p:nvPr/>
        </p:nvSpPr>
        <p:spPr>
          <a:xfrm>
            <a:off x="7793069" y="1430942"/>
            <a:ext cx="6337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Feb</a:t>
            </a:r>
            <a:endParaRPr lang="en-US" dirty="0"/>
          </a:p>
        </p:txBody>
      </p:sp>
      <p:sp>
        <p:nvSpPr>
          <p:cNvPr id="52" name="TextBox 51"/>
          <p:cNvSpPr txBox="1"/>
          <p:nvPr/>
        </p:nvSpPr>
        <p:spPr>
          <a:xfrm>
            <a:off x="8349527" y="1430942"/>
            <a:ext cx="6337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27242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9146" y="-55828"/>
            <a:ext cx="5483405" cy="709617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7620" y="-56867"/>
            <a:ext cx="5483403" cy="709616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62" y="138530"/>
            <a:ext cx="9132637" cy="864101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Time Series of GFS and GEFS Mean Error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 rot="16200000">
            <a:off x="-259677" y="3880715"/>
            <a:ext cx="805400" cy="26332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16200000">
            <a:off x="4236123" y="3894672"/>
            <a:ext cx="805400" cy="26332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3121242" y="5601918"/>
            <a:ext cx="491967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Colored dots identify the jet regime on a particular day</a:t>
            </a:r>
            <a:endParaRPr lang="en-US" sz="2800" dirty="0"/>
          </a:p>
        </p:txBody>
      </p:sp>
      <p:sp>
        <p:nvSpPr>
          <p:cNvPr id="17" name="TextBox 16"/>
          <p:cNvSpPr txBox="1"/>
          <p:nvPr/>
        </p:nvSpPr>
        <p:spPr>
          <a:xfrm>
            <a:off x="2564198" y="932351"/>
            <a:ext cx="4132825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6</a:t>
            </a:r>
            <a:r>
              <a:rPr lang="en-US" sz="3200" b="1" dirty="0" smtClean="0">
                <a:solidFill>
                  <a:srgbClr val="FF0000"/>
                </a:solidFill>
              </a:rPr>
              <a:t>-Day Forecast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17326" y="1517127"/>
            <a:ext cx="8465904" cy="31536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419377" y="993907"/>
            <a:ext cx="18167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</a:rPr>
              <a:t>GFS</a:t>
            </a:r>
            <a:endParaRPr lang="en-US" sz="2800" b="1" dirty="0">
              <a:solidFill>
                <a:srgbClr val="0000FF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697023" y="962227"/>
            <a:ext cx="22390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dirty="0" smtClean="0">
                <a:solidFill>
                  <a:srgbClr val="0000FF"/>
                </a:solidFill>
              </a:rPr>
              <a:t>GEFS Mean</a:t>
            </a:r>
            <a:endParaRPr lang="en-US" sz="2800" b="1" dirty="0">
              <a:solidFill>
                <a:srgbClr val="0000FF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61242" y="1440004"/>
            <a:ext cx="13618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Sep</a:t>
            </a:r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1039297" y="1440004"/>
            <a:ext cx="13618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Oct</a:t>
            </a:r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1574312" y="1440004"/>
            <a:ext cx="13618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Nov</a:t>
            </a:r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2153272" y="1440004"/>
            <a:ext cx="13618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Dec</a:t>
            </a:r>
            <a:endParaRPr 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2734852" y="1440004"/>
            <a:ext cx="6337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Jan</a:t>
            </a:r>
            <a:endParaRPr lang="en-US" dirty="0"/>
          </a:p>
        </p:txBody>
      </p:sp>
      <p:sp>
        <p:nvSpPr>
          <p:cNvPr id="43" name="TextBox 42"/>
          <p:cNvSpPr txBox="1"/>
          <p:nvPr/>
        </p:nvSpPr>
        <p:spPr>
          <a:xfrm>
            <a:off x="3285725" y="1440004"/>
            <a:ext cx="6337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Feb</a:t>
            </a:r>
            <a:endParaRPr 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3842183" y="1440004"/>
            <a:ext cx="6337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Mar</a:t>
            </a:r>
            <a:endParaRPr lang="en-US" dirty="0"/>
          </a:p>
        </p:txBody>
      </p:sp>
      <p:pic>
        <p:nvPicPr>
          <p:cNvPr id="45" name="Picture 44" descr="gfserror_regime.pdf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96" t="28835" r="68220" b="65980"/>
          <a:stretch/>
        </p:blipFill>
        <p:spPr>
          <a:xfrm>
            <a:off x="240278" y="5424118"/>
            <a:ext cx="2820422" cy="1222227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4968586" y="1430942"/>
            <a:ext cx="13618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Sep</a:t>
            </a:r>
            <a:endParaRPr lang="en-US" dirty="0"/>
          </a:p>
        </p:txBody>
      </p:sp>
      <p:sp>
        <p:nvSpPr>
          <p:cNvPr id="47" name="TextBox 46"/>
          <p:cNvSpPr txBox="1"/>
          <p:nvPr/>
        </p:nvSpPr>
        <p:spPr>
          <a:xfrm>
            <a:off x="5546641" y="1430942"/>
            <a:ext cx="13618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Oct</a:t>
            </a:r>
            <a:endParaRPr lang="en-US" dirty="0"/>
          </a:p>
        </p:txBody>
      </p:sp>
      <p:sp>
        <p:nvSpPr>
          <p:cNvPr id="48" name="TextBox 47"/>
          <p:cNvSpPr txBox="1"/>
          <p:nvPr/>
        </p:nvSpPr>
        <p:spPr>
          <a:xfrm>
            <a:off x="6081656" y="1430942"/>
            <a:ext cx="13618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Nov</a:t>
            </a:r>
            <a:endParaRPr lang="en-US" dirty="0"/>
          </a:p>
        </p:txBody>
      </p:sp>
      <p:sp>
        <p:nvSpPr>
          <p:cNvPr id="49" name="TextBox 48"/>
          <p:cNvSpPr txBox="1"/>
          <p:nvPr/>
        </p:nvSpPr>
        <p:spPr>
          <a:xfrm>
            <a:off x="6660616" y="1430942"/>
            <a:ext cx="13618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Dec</a:t>
            </a:r>
            <a:endParaRPr lang="en-US" dirty="0"/>
          </a:p>
        </p:txBody>
      </p:sp>
      <p:sp>
        <p:nvSpPr>
          <p:cNvPr id="50" name="TextBox 49"/>
          <p:cNvSpPr txBox="1"/>
          <p:nvPr/>
        </p:nvSpPr>
        <p:spPr>
          <a:xfrm>
            <a:off x="7242196" y="1430942"/>
            <a:ext cx="6337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Jan</a:t>
            </a:r>
            <a:endParaRPr lang="en-US" dirty="0"/>
          </a:p>
        </p:txBody>
      </p:sp>
      <p:sp>
        <p:nvSpPr>
          <p:cNvPr id="51" name="TextBox 50"/>
          <p:cNvSpPr txBox="1"/>
          <p:nvPr/>
        </p:nvSpPr>
        <p:spPr>
          <a:xfrm>
            <a:off x="7793069" y="1430942"/>
            <a:ext cx="6337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Feb</a:t>
            </a:r>
            <a:endParaRPr lang="en-US" dirty="0"/>
          </a:p>
        </p:txBody>
      </p:sp>
      <p:sp>
        <p:nvSpPr>
          <p:cNvPr id="52" name="TextBox 51"/>
          <p:cNvSpPr txBox="1"/>
          <p:nvPr/>
        </p:nvSpPr>
        <p:spPr>
          <a:xfrm>
            <a:off x="8349527" y="1430942"/>
            <a:ext cx="6337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94719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9146" y="-55828"/>
            <a:ext cx="5483405" cy="709617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7620" y="-56867"/>
            <a:ext cx="5483402" cy="709616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62" y="138530"/>
            <a:ext cx="9132637" cy="864101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Time Series of GFS and GEFS Mean Error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 rot="16200000">
            <a:off x="-259677" y="3880715"/>
            <a:ext cx="805400" cy="26332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16200000">
            <a:off x="4236123" y="3894672"/>
            <a:ext cx="805400" cy="26332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3121242" y="5601918"/>
            <a:ext cx="491967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Colored dots identify the jet regime on a particular day</a:t>
            </a:r>
            <a:endParaRPr lang="en-US" sz="2800" dirty="0"/>
          </a:p>
        </p:txBody>
      </p:sp>
      <p:sp>
        <p:nvSpPr>
          <p:cNvPr id="17" name="TextBox 16"/>
          <p:cNvSpPr txBox="1"/>
          <p:nvPr/>
        </p:nvSpPr>
        <p:spPr>
          <a:xfrm>
            <a:off x="2564198" y="932351"/>
            <a:ext cx="4132825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7-Day Forecast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17326" y="1517127"/>
            <a:ext cx="8465904" cy="31536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419377" y="993907"/>
            <a:ext cx="18167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</a:rPr>
              <a:t>GFS</a:t>
            </a:r>
            <a:endParaRPr lang="en-US" sz="2800" b="1" dirty="0">
              <a:solidFill>
                <a:srgbClr val="0000FF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697023" y="962227"/>
            <a:ext cx="22390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dirty="0" smtClean="0">
                <a:solidFill>
                  <a:srgbClr val="0000FF"/>
                </a:solidFill>
              </a:rPr>
              <a:t>GEFS Mean</a:t>
            </a:r>
            <a:endParaRPr lang="en-US" sz="2800" b="1" dirty="0">
              <a:solidFill>
                <a:srgbClr val="0000FF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61242" y="1440004"/>
            <a:ext cx="13618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Sep</a:t>
            </a:r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1039297" y="1440004"/>
            <a:ext cx="13618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Oct</a:t>
            </a:r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1574312" y="1440004"/>
            <a:ext cx="13618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Nov</a:t>
            </a:r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2153272" y="1440004"/>
            <a:ext cx="13618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Dec</a:t>
            </a:r>
            <a:endParaRPr 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2734852" y="1440004"/>
            <a:ext cx="6337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Jan</a:t>
            </a:r>
            <a:endParaRPr lang="en-US" dirty="0"/>
          </a:p>
        </p:txBody>
      </p:sp>
      <p:sp>
        <p:nvSpPr>
          <p:cNvPr id="43" name="TextBox 42"/>
          <p:cNvSpPr txBox="1"/>
          <p:nvPr/>
        </p:nvSpPr>
        <p:spPr>
          <a:xfrm>
            <a:off x="3285725" y="1440004"/>
            <a:ext cx="6337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Feb</a:t>
            </a:r>
            <a:endParaRPr 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3842183" y="1440004"/>
            <a:ext cx="6337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Mar</a:t>
            </a:r>
            <a:endParaRPr lang="en-US" dirty="0"/>
          </a:p>
        </p:txBody>
      </p:sp>
      <p:pic>
        <p:nvPicPr>
          <p:cNvPr id="45" name="Picture 44" descr="gfserror_regime.pdf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96" t="28835" r="68220" b="65980"/>
          <a:stretch/>
        </p:blipFill>
        <p:spPr>
          <a:xfrm>
            <a:off x="240278" y="5424118"/>
            <a:ext cx="2820422" cy="1222227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4968586" y="1430942"/>
            <a:ext cx="13618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Sep</a:t>
            </a:r>
            <a:endParaRPr lang="en-US" dirty="0"/>
          </a:p>
        </p:txBody>
      </p:sp>
      <p:sp>
        <p:nvSpPr>
          <p:cNvPr id="47" name="TextBox 46"/>
          <p:cNvSpPr txBox="1"/>
          <p:nvPr/>
        </p:nvSpPr>
        <p:spPr>
          <a:xfrm>
            <a:off x="5546641" y="1430942"/>
            <a:ext cx="13618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Oct</a:t>
            </a:r>
            <a:endParaRPr lang="en-US" dirty="0"/>
          </a:p>
        </p:txBody>
      </p:sp>
      <p:sp>
        <p:nvSpPr>
          <p:cNvPr id="48" name="TextBox 47"/>
          <p:cNvSpPr txBox="1"/>
          <p:nvPr/>
        </p:nvSpPr>
        <p:spPr>
          <a:xfrm>
            <a:off x="6081656" y="1430942"/>
            <a:ext cx="13618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Nov</a:t>
            </a:r>
            <a:endParaRPr lang="en-US" dirty="0"/>
          </a:p>
        </p:txBody>
      </p:sp>
      <p:sp>
        <p:nvSpPr>
          <p:cNvPr id="49" name="TextBox 48"/>
          <p:cNvSpPr txBox="1"/>
          <p:nvPr/>
        </p:nvSpPr>
        <p:spPr>
          <a:xfrm>
            <a:off x="6660616" y="1430942"/>
            <a:ext cx="13618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Dec</a:t>
            </a:r>
            <a:endParaRPr lang="en-US" dirty="0"/>
          </a:p>
        </p:txBody>
      </p:sp>
      <p:sp>
        <p:nvSpPr>
          <p:cNvPr id="50" name="TextBox 49"/>
          <p:cNvSpPr txBox="1"/>
          <p:nvPr/>
        </p:nvSpPr>
        <p:spPr>
          <a:xfrm>
            <a:off x="7242196" y="1430942"/>
            <a:ext cx="6337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Jan</a:t>
            </a:r>
            <a:endParaRPr lang="en-US" dirty="0"/>
          </a:p>
        </p:txBody>
      </p:sp>
      <p:sp>
        <p:nvSpPr>
          <p:cNvPr id="51" name="TextBox 50"/>
          <p:cNvSpPr txBox="1"/>
          <p:nvPr/>
        </p:nvSpPr>
        <p:spPr>
          <a:xfrm>
            <a:off x="7793069" y="1430942"/>
            <a:ext cx="6337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Feb</a:t>
            </a:r>
            <a:endParaRPr lang="en-US" dirty="0"/>
          </a:p>
        </p:txBody>
      </p:sp>
      <p:sp>
        <p:nvSpPr>
          <p:cNvPr id="52" name="TextBox 51"/>
          <p:cNvSpPr txBox="1"/>
          <p:nvPr/>
        </p:nvSpPr>
        <p:spPr>
          <a:xfrm>
            <a:off x="8349527" y="1430942"/>
            <a:ext cx="6337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46718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9146" y="-55828"/>
            <a:ext cx="5483405" cy="709617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7620" y="-56867"/>
            <a:ext cx="5483402" cy="709616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62" y="138530"/>
            <a:ext cx="9132637" cy="864101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Time Series of GFS and GEFS Mean Error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 rot="16200000">
            <a:off x="-259677" y="3880715"/>
            <a:ext cx="805400" cy="26332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16200000">
            <a:off x="4236123" y="3894672"/>
            <a:ext cx="805400" cy="26332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3121242" y="5601918"/>
            <a:ext cx="491967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Colored dots identify the jet regime on a particular day</a:t>
            </a:r>
            <a:endParaRPr lang="en-US" sz="2800" dirty="0"/>
          </a:p>
        </p:txBody>
      </p:sp>
      <p:sp>
        <p:nvSpPr>
          <p:cNvPr id="17" name="TextBox 16"/>
          <p:cNvSpPr txBox="1"/>
          <p:nvPr/>
        </p:nvSpPr>
        <p:spPr>
          <a:xfrm>
            <a:off x="2564198" y="932351"/>
            <a:ext cx="4132825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8</a:t>
            </a:r>
            <a:r>
              <a:rPr lang="en-US" sz="3200" b="1" dirty="0" smtClean="0">
                <a:solidFill>
                  <a:srgbClr val="FF0000"/>
                </a:solidFill>
              </a:rPr>
              <a:t>-Day Forecast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17326" y="1517127"/>
            <a:ext cx="8465904" cy="31536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419377" y="993907"/>
            <a:ext cx="18167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</a:rPr>
              <a:t>GFS</a:t>
            </a:r>
            <a:endParaRPr lang="en-US" sz="2800" b="1" dirty="0">
              <a:solidFill>
                <a:srgbClr val="0000FF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697023" y="962227"/>
            <a:ext cx="22390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dirty="0" smtClean="0">
                <a:solidFill>
                  <a:srgbClr val="0000FF"/>
                </a:solidFill>
              </a:rPr>
              <a:t>GEFS Mean</a:t>
            </a:r>
            <a:endParaRPr lang="en-US" sz="2800" b="1" dirty="0">
              <a:solidFill>
                <a:srgbClr val="0000FF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61242" y="1440004"/>
            <a:ext cx="13618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Sep</a:t>
            </a:r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1039297" y="1440004"/>
            <a:ext cx="13618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Oct</a:t>
            </a:r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1574312" y="1440004"/>
            <a:ext cx="13618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Nov</a:t>
            </a:r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2153272" y="1440004"/>
            <a:ext cx="13618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Dec</a:t>
            </a:r>
            <a:endParaRPr 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2734852" y="1440004"/>
            <a:ext cx="6337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Jan</a:t>
            </a:r>
            <a:endParaRPr lang="en-US" dirty="0"/>
          </a:p>
        </p:txBody>
      </p:sp>
      <p:sp>
        <p:nvSpPr>
          <p:cNvPr id="43" name="TextBox 42"/>
          <p:cNvSpPr txBox="1"/>
          <p:nvPr/>
        </p:nvSpPr>
        <p:spPr>
          <a:xfrm>
            <a:off x="3285725" y="1440004"/>
            <a:ext cx="6337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Feb</a:t>
            </a:r>
            <a:endParaRPr 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3842183" y="1440004"/>
            <a:ext cx="6337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Mar</a:t>
            </a:r>
            <a:endParaRPr lang="en-US" dirty="0"/>
          </a:p>
        </p:txBody>
      </p:sp>
      <p:pic>
        <p:nvPicPr>
          <p:cNvPr id="45" name="Picture 44" descr="gfserror_regime.pdf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96" t="28835" r="68220" b="65980"/>
          <a:stretch/>
        </p:blipFill>
        <p:spPr>
          <a:xfrm>
            <a:off x="240278" y="5424118"/>
            <a:ext cx="2820422" cy="1222227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4968586" y="1430942"/>
            <a:ext cx="13618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Sep</a:t>
            </a:r>
            <a:endParaRPr lang="en-US" dirty="0"/>
          </a:p>
        </p:txBody>
      </p:sp>
      <p:sp>
        <p:nvSpPr>
          <p:cNvPr id="47" name="TextBox 46"/>
          <p:cNvSpPr txBox="1"/>
          <p:nvPr/>
        </p:nvSpPr>
        <p:spPr>
          <a:xfrm>
            <a:off x="5546641" y="1430942"/>
            <a:ext cx="13618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Oct</a:t>
            </a:r>
            <a:endParaRPr lang="en-US" dirty="0"/>
          </a:p>
        </p:txBody>
      </p:sp>
      <p:sp>
        <p:nvSpPr>
          <p:cNvPr id="48" name="TextBox 47"/>
          <p:cNvSpPr txBox="1"/>
          <p:nvPr/>
        </p:nvSpPr>
        <p:spPr>
          <a:xfrm>
            <a:off x="6081656" y="1430942"/>
            <a:ext cx="13618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Nov</a:t>
            </a:r>
            <a:endParaRPr lang="en-US" dirty="0"/>
          </a:p>
        </p:txBody>
      </p:sp>
      <p:sp>
        <p:nvSpPr>
          <p:cNvPr id="49" name="TextBox 48"/>
          <p:cNvSpPr txBox="1"/>
          <p:nvPr/>
        </p:nvSpPr>
        <p:spPr>
          <a:xfrm>
            <a:off x="6660616" y="1430942"/>
            <a:ext cx="13618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Dec</a:t>
            </a:r>
            <a:endParaRPr lang="en-US" dirty="0"/>
          </a:p>
        </p:txBody>
      </p:sp>
      <p:sp>
        <p:nvSpPr>
          <p:cNvPr id="50" name="TextBox 49"/>
          <p:cNvSpPr txBox="1"/>
          <p:nvPr/>
        </p:nvSpPr>
        <p:spPr>
          <a:xfrm>
            <a:off x="7242196" y="1430942"/>
            <a:ext cx="6337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Jan</a:t>
            </a:r>
            <a:endParaRPr lang="en-US" dirty="0"/>
          </a:p>
        </p:txBody>
      </p:sp>
      <p:sp>
        <p:nvSpPr>
          <p:cNvPr id="51" name="TextBox 50"/>
          <p:cNvSpPr txBox="1"/>
          <p:nvPr/>
        </p:nvSpPr>
        <p:spPr>
          <a:xfrm>
            <a:off x="7793069" y="1430942"/>
            <a:ext cx="6337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Feb</a:t>
            </a:r>
            <a:endParaRPr lang="en-US" dirty="0"/>
          </a:p>
        </p:txBody>
      </p:sp>
      <p:sp>
        <p:nvSpPr>
          <p:cNvPr id="52" name="TextBox 51"/>
          <p:cNvSpPr txBox="1"/>
          <p:nvPr/>
        </p:nvSpPr>
        <p:spPr>
          <a:xfrm>
            <a:off x="8349527" y="1430942"/>
            <a:ext cx="6337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9319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0869"/>
            <a:ext cx="8229600" cy="1143000"/>
          </a:xfrm>
        </p:spPr>
        <p:txBody>
          <a:bodyPr>
            <a:noAutofit/>
          </a:bodyPr>
          <a:lstStyle/>
          <a:p>
            <a:r>
              <a:rPr lang="en-US" sz="4800" b="1" dirty="0" smtClean="0"/>
              <a:t>Notes for Interpretation </a:t>
            </a:r>
            <a:endParaRPr lang="en-US" sz="48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974351"/>
            <a:ext cx="8402200" cy="5632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800" dirty="0" smtClean="0"/>
              <a:t>Jet Regimes, for the purpose of analyzing forecast skill, were defined according to the position in the phase diagram when a particular forecast was </a:t>
            </a:r>
            <a:r>
              <a:rPr lang="en-US" sz="2800" b="1" dirty="0" smtClean="0">
                <a:solidFill>
                  <a:srgbClr val="FF0000"/>
                </a:solidFill>
              </a:rPr>
              <a:t>initialized</a:t>
            </a:r>
            <a:r>
              <a:rPr lang="en-US" sz="2800" dirty="0" smtClean="0"/>
              <a:t>.</a:t>
            </a:r>
          </a:p>
          <a:p>
            <a:pPr marL="457200" indent="-457200">
              <a:buFont typeface="Arial"/>
              <a:buChar char="•"/>
            </a:pPr>
            <a:endParaRPr lang="en-US" sz="1200" dirty="0"/>
          </a:p>
          <a:p>
            <a:pPr marL="457200" indent="-457200">
              <a:buFont typeface="Arial"/>
              <a:buChar char="•"/>
            </a:pPr>
            <a:r>
              <a:rPr lang="en-US" sz="2800" dirty="0" smtClean="0"/>
              <a:t>Forecasts by month were classified according to the date a particular forecast was </a:t>
            </a:r>
            <a:r>
              <a:rPr lang="en-US" sz="2800" b="1" dirty="0" smtClean="0">
                <a:solidFill>
                  <a:srgbClr val="FF0000"/>
                </a:solidFill>
              </a:rPr>
              <a:t>initialized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smtClean="0"/>
              <a:t>(e.g., a forecast initialized Jan. 31, is grouped into the January bin).</a:t>
            </a:r>
          </a:p>
          <a:p>
            <a:pPr marL="457200" indent="-457200">
              <a:buFont typeface="Arial"/>
              <a:buChar char="•"/>
            </a:pPr>
            <a:endParaRPr lang="en-US" sz="1200" dirty="0"/>
          </a:p>
          <a:p>
            <a:pPr marL="457200" indent="-457200">
              <a:buFont typeface="Arial"/>
              <a:buChar char="•"/>
            </a:pPr>
            <a:r>
              <a:rPr lang="en-US" sz="2800" dirty="0" smtClean="0"/>
              <a:t>For the time series plots, each point along the black line corresponds to the error of the #-day forecast that was </a:t>
            </a:r>
            <a:r>
              <a:rPr lang="en-US" sz="2800" b="1" dirty="0" smtClean="0">
                <a:solidFill>
                  <a:srgbClr val="FF0000"/>
                </a:solidFill>
              </a:rPr>
              <a:t>initialized</a:t>
            </a:r>
            <a:r>
              <a:rPr lang="en-US" sz="2800" dirty="0" smtClean="0"/>
              <a:t> on that particular day, NOT the error on the day the #-day forecast verified.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8284104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9146" y="-55828"/>
            <a:ext cx="5483405" cy="709617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7620" y="-56867"/>
            <a:ext cx="5483401" cy="709616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62" y="138530"/>
            <a:ext cx="9132637" cy="864101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Time Series of GFS and GEFS Mean Error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 rot="16200000">
            <a:off x="-259677" y="3880715"/>
            <a:ext cx="805400" cy="26332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16200000">
            <a:off x="4236123" y="3894672"/>
            <a:ext cx="805400" cy="26332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3121242" y="5601918"/>
            <a:ext cx="491967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Colored dots identify the jet regime on a particular day</a:t>
            </a:r>
            <a:endParaRPr lang="en-US" sz="2800" dirty="0"/>
          </a:p>
        </p:txBody>
      </p:sp>
      <p:sp>
        <p:nvSpPr>
          <p:cNvPr id="17" name="TextBox 16"/>
          <p:cNvSpPr txBox="1"/>
          <p:nvPr/>
        </p:nvSpPr>
        <p:spPr>
          <a:xfrm>
            <a:off x="2564198" y="932351"/>
            <a:ext cx="4132825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9-Day Forecast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17326" y="1517127"/>
            <a:ext cx="8465904" cy="31536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419377" y="993907"/>
            <a:ext cx="18167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</a:rPr>
              <a:t>GFS</a:t>
            </a:r>
            <a:endParaRPr lang="en-US" sz="2800" b="1" dirty="0">
              <a:solidFill>
                <a:srgbClr val="0000FF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697023" y="962227"/>
            <a:ext cx="22390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dirty="0" smtClean="0">
                <a:solidFill>
                  <a:srgbClr val="0000FF"/>
                </a:solidFill>
              </a:rPr>
              <a:t>GEFS Mean</a:t>
            </a:r>
            <a:endParaRPr lang="en-US" sz="2800" b="1" dirty="0">
              <a:solidFill>
                <a:srgbClr val="0000FF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61242" y="1440004"/>
            <a:ext cx="13618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Sep</a:t>
            </a:r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1039297" y="1440004"/>
            <a:ext cx="13618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Oct</a:t>
            </a:r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1574312" y="1440004"/>
            <a:ext cx="13618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Nov</a:t>
            </a:r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2153272" y="1440004"/>
            <a:ext cx="13618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Dec</a:t>
            </a:r>
            <a:endParaRPr 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2734852" y="1440004"/>
            <a:ext cx="6337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Jan</a:t>
            </a:r>
            <a:endParaRPr lang="en-US" dirty="0"/>
          </a:p>
        </p:txBody>
      </p:sp>
      <p:sp>
        <p:nvSpPr>
          <p:cNvPr id="43" name="TextBox 42"/>
          <p:cNvSpPr txBox="1"/>
          <p:nvPr/>
        </p:nvSpPr>
        <p:spPr>
          <a:xfrm>
            <a:off x="3285725" y="1440004"/>
            <a:ext cx="6337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Feb</a:t>
            </a:r>
            <a:endParaRPr 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3842183" y="1440004"/>
            <a:ext cx="6337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Mar</a:t>
            </a:r>
            <a:endParaRPr lang="en-US" dirty="0"/>
          </a:p>
        </p:txBody>
      </p:sp>
      <p:pic>
        <p:nvPicPr>
          <p:cNvPr id="45" name="Picture 44" descr="gfserror_regime.pdf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96" t="28835" r="68220" b="65980"/>
          <a:stretch/>
        </p:blipFill>
        <p:spPr>
          <a:xfrm>
            <a:off x="240278" y="5424118"/>
            <a:ext cx="2820422" cy="1222227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4968586" y="1430942"/>
            <a:ext cx="13618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Sep</a:t>
            </a:r>
            <a:endParaRPr lang="en-US" dirty="0"/>
          </a:p>
        </p:txBody>
      </p:sp>
      <p:sp>
        <p:nvSpPr>
          <p:cNvPr id="47" name="TextBox 46"/>
          <p:cNvSpPr txBox="1"/>
          <p:nvPr/>
        </p:nvSpPr>
        <p:spPr>
          <a:xfrm>
            <a:off x="5546641" y="1430942"/>
            <a:ext cx="13618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Oct</a:t>
            </a:r>
            <a:endParaRPr lang="en-US" dirty="0"/>
          </a:p>
        </p:txBody>
      </p:sp>
      <p:sp>
        <p:nvSpPr>
          <p:cNvPr id="48" name="TextBox 47"/>
          <p:cNvSpPr txBox="1"/>
          <p:nvPr/>
        </p:nvSpPr>
        <p:spPr>
          <a:xfrm>
            <a:off x="6081656" y="1430942"/>
            <a:ext cx="13618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Nov</a:t>
            </a:r>
            <a:endParaRPr lang="en-US" dirty="0"/>
          </a:p>
        </p:txBody>
      </p:sp>
      <p:sp>
        <p:nvSpPr>
          <p:cNvPr id="49" name="TextBox 48"/>
          <p:cNvSpPr txBox="1"/>
          <p:nvPr/>
        </p:nvSpPr>
        <p:spPr>
          <a:xfrm>
            <a:off x="6660616" y="1430942"/>
            <a:ext cx="13618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Dec</a:t>
            </a:r>
            <a:endParaRPr lang="en-US" dirty="0"/>
          </a:p>
        </p:txBody>
      </p:sp>
      <p:sp>
        <p:nvSpPr>
          <p:cNvPr id="50" name="TextBox 49"/>
          <p:cNvSpPr txBox="1"/>
          <p:nvPr/>
        </p:nvSpPr>
        <p:spPr>
          <a:xfrm>
            <a:off x="7242196" y="1430942"/>
            <a:ext cx="6337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Jan</a:t>
            </a:r>
            <a:endParaRPr lang="en-US" dirty="0"/>
          </a:p>
        </p:txBody>
      </p:sp>
      <p:sp>
        <p:nvSpPr>
          <p:cNvPr id="51" name="TextBox 50"/>
          <p:cNvSpPr txBox="1"/>
          <p:nvPr/>
        </p:nvSpPr>
        <p:spPr>
          <a:xfrm>
            <a:off x="7793069" y="1430942"/>
            <a:ext cx="6337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Feb</a:t>
            </a:r>
            <a:endParaRPr lang="en-US" dirty="0"/>
          </a:p>
        </p:txBody>
      </p:sp>
      <p:sp>
        <p:nvSpPr>
          <p:cNvPr id="52" name="TextBox 51"/>
          <p:cNvSpPr txBox="1"/>
          <p:nvPr/>
        </p:nvSpPr>
        <p:spPr>
          <a:xfrm>
            <a:off x="8349527" y="1430942"/>
            <a:ext cx="6337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13446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16820" y="-1366234"/>
            <a:ext cx="8120329" cy="1050866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4851" y="138530"/>
            <a:ext cx="8605253" cy="864101"/>
          </a:xfrm>
        </p:spPr>
        <p:txBody>
          <a:bodyPr/>
          <a:lstStyle/>
          <a:p>
            <a:r>
              <a:rPr lang="en-US" b="1" dirty="0" smtClean="0"/>
              <a:t>Reliability Diagram </a:t>
            </a:r>
            <a:r>
              <a:rPr lang="en-US" dirty="0" smtClean="0">
                <a:solidFill>
                  <a:srgbClr val="FF0000"/>
                </a:solidFill>
              </a:rPr>
              <a:t>(Sept 1–Apr. </a:t>
            </a:r>
            <a:r>
              <a:rPr lang="en-US" dirty="0">
                <a:solidFill>
                  <a:srgbClr val="FF0000"/>
                </a:solidFill>
              </a:rPr>
              <a:t>3</a:t>
            </a:r>
            <a:r>
              <a:rPr lang="en-US" dirty="0" smtClean="0">
                <a:solidFill>
                  <a:srgbClr val="FF0000"/>
                </a:solidFill>
              </a:rPr>
              <a:t>)  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7066466" y="2013642"/>
            <a:ext cx="604050" cy="0"/>
          </a:xfrm>
          <a:prstGeom prst="line">
            <a:avLst/>
          </a:prstGeom>
          <a:ln w="57150" cmpd="sng">
            <a:solidFill>
              <a:srgbClr val="20FA08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7500148" y="1705966"/>
            <a:ext cx="14734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Perfect</a:t>
            </a:r>
          </a:p>
          <a:p>
            <a:pPr algn="ctr"/>
            <a:r>
              <a:rPr lang="en-US" dirty="0" smtClean="0"/>
              <a:t>Reliability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830411" y="2757140"/>
            <a:ext cx="214322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The GEFS appears to be </a:t>
            </a:r>
            <a:r>
              <a:rPr lang="en-US" sz="2000" dirty="0" err="1" smtClean="0"/>
              <a:t>underdispersive</a:t>
            </a:r>
            <a:r>
              <a:rPr lang="en-US" sz="2000" dirty="0" smtClean="0"/>
              <a:t> with respect to medium-range forecasts of the North Pacific Jet in the phase diagram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0897778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4851" y="138530"/>
            <a:ext cx="8605253" cy="864101"/>
          </a:xfrm>
        </p:spPr>
        <p:txBody>
          <a:bodyPr/>
          <a:lstStyle/>
          <a:p>
            <a:r>
              <a:rPr lang="en-US" b="1" dirty="0" smtClean="0"/>
              <a:t>GFS Average Error </a:t>
            </a:r>
            <a:r>
              <a:rPr lang="mr-IN" b="1" dirty="0" smtClean="0"/>
              <a:t>–</a:t>
            </a:r>
            <a:r>
              <a:rPr lang="en-US" b="1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Regime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933" y="-1573853"/>
            <a:ext cx="8407499" cy="10880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4251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4851" y="138530"/>
            <a:ext cx="8605253" cy="864101"/>
          </a:xfrm>
        </p:spPr>
        <p:txBody>
          <a:bodyPr/>
          <a:lstStyle/>
          <a:p>
            <a:r>
              <a:rPr lang="en-US" b="1" dirty="0" smtClean="0"/>
              <a:t>GFS Average Error </a:t>
            </a:r>
            <a:r>
              <a:rPr lang="mr-IN" b="1" dirty="0" smtClean="0"/>
              <a:t>–</a:t>
            </a:r>
            <a:r>
              <a:rPr lang="en-US" b="1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Month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933" y="-1573853"/>
            <a:ext cx="8407499" cy="10880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4200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4851" y="138530"/>
            <a:ext cx="8605253" cy="864101"/>
          </a:xfrm>
        </p:spPr>
        <p:txBody>
          <a:bodyPr>
            <a:normAutofit/>
          </a:bodyPr>
          <a:lstStyle/>
          <a:p>
            <a:r>
              <a:rPr lang="en-US" b="1" dirty="0" smtClean="0"/>
              <a:t>Average GEFS Mean Error </a:t>
            </a:r>
            <a:r>
              <a:rPr lang="mr-IN" b="1" dirty="0" smtClean="0"/>
              <a:t>–</a:t>
            </a:r>
            <a:r>
              <a:rPr lang="en-US" b="1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Regime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933" y="-1573854"/>
            <a:ext cx="8407499" cy="10880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4158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4851" y="138530"/>
            <a:ext cx="8605253" cy="864101"/>
          </a:xfrm>
        </p:spPr>
        <p:txBody>
          <a:bodyPr>
            <a:normAutofit/>
          </a:bodyPr>
          <a:lstStyle/>
          <a:p>
            <a:r>
              <a:rPr lang="en-US" b="1" dirty="0" smtClean="0"/>
              <a:t>Average GEFS Mean Error </a:t>
            </a:r>
            <a:r>
              <a:rPr lang="mr-IN" b="1" dirty="0" smtClean="0"/>
              <a:t>–</a:t>
            </a:r>
            <a:r>
              <a:rPr lang="en-US" b="1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Month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933" y="-1573854"/>
            <a:ext cx="8407499" cy="10880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6875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3908" y="138530"/>
            <a:ext cx="9020091" cy="864101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Average GEFS Ens. Member Error </a:t>
            </a:r>
            <a:r>
              <a:rPr lang="mr-IN" sz="3600" b="1" dirty="0" smtClean="0"/>
              <a:t>–</a:t>
            </a:r>
            <a:r>
              <a:rPr lang="en-US" sz="3600" b="1" dirty="0" smtClean="0"/>
              <a:t> </a:t>
            </a:r>
            <a:r>
              <a:rPr lang="en-US" sz="3600" dirty="0" smtClean="0">
                <a:solidFill>
                  <a:srgbClr val="FF0000"/>
                </a:solidFill>
              </a:rPr>
              <a:t>Regime</a:t>
            </a:r>
            <a:endParaRPr lang="en-US" sz="3600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933" y="-1573854"/>
            <a:ext cx="8407500" cy="10880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3595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933" y="-1573854"/>
            <a:ext cx="8407500" cy="10880295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23908" y="138530"/>
            <a:ext cx="9020091" cy="8641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/>
              <a:t>Average GEFS Ens. Member Error </a:t>
            </a:r>
            <a:r>
              <a:rPr lang="mr-IN" sz="3600" b="1" dirty="0" smtClean="0"/>
              <a:t>–</a:t>
            </a:r>
            <a:r>
              <a:rPr lang="en-US" sz="3600" b="1" dirty="0" smtClean="0"/>
              <a:t> </a:t>
            </a:r>
            <a:r>
              <a:rPr lang="en-US" sz="3600" dirty="0" smtClean="0">
                <a:solidFill>
                  <a:srgbClr val="FF0000"/>
                </a:solidFill>
              </a:rPr>
              <a:t>Month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68174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571</TotalTime>
  <Words>544</Words>
  <Application>Microsoft Macintosh PowerPoint</Application>
  <PresentationFormat>On-screen Show (4:3)</PresentationFormat>
  <Paragraphs>190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Real-time NPJ Phase Diagram  2017 Verification Statistics  (Updated: 3 April 2017)</vt:lpstr>
      <vt:lpstr>Notes for Interpretation </vt:lpstr>
      <vt:lpstr>Reliability Diagram (Sept 1–Apr. 3)  </vt:lpstr>
      <vt:lpstr>GFS Average Error – Regime</vt:lpstr>
      <vt:lpstr>GFS Average Error – Month</vt:lpstr>
      <vt:lpstr>Average GEFS Mean Error – Regime</vt:lpstr>
      <vt:lpstr>Average GEFS Mean Error – Month</vt:lpstr>
      <vt:lpstr>Average GEFS Ens. Member Error – Regime</vt:lpstr>
      <vt:lpstr>PowerPoint Presentation</vt:lpstr>
      <vt:lpstr>GEFS POD – Regime</vt:lpstr>
      <vt:lpstr>GEFS POD – Month</vt:lpstr>
      <vt:lpstr>Time Series of GFS and GEFS Mean Error</vt:lpstr>
      <vt:lpstr>Time Series of GFS and GEFS Mean Error</vt:lpstr>
      <vt:lpstr>Time Series of GFS and GEFS Mean Error</vt:lpstr>
      <vt:lpstr>Time Series of GFS and GEFS Mean Error</vt:lpstr>
      <vt:lpstr>Time Series of GFS and GEFS Mean Error</vt:lpstr>
      <vt:lpstr>Time Series of GFS and GEFS Mean Error</vt:lpstr>
      <vt:lpstr>Time Series of GFS and GEFS Mean Error</vt:lpstr>
      <vt:lpstr>Time Series of GFS and GEFS Mean Error</vt:lpstr>
      <vt:lpstr>Time Series of GFS and GEFS Mean Error</vt:lpstr>
    </vt:vector>
  </TitlesOfParts>
  <Company>University at Albany-SUNY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Real time NPJ Phase Diagram  2017 Verification Statistics  (Updated: 5 February 2017)</dc:title>
  <dc:creator>Andrew Winters</dc:creator>
  <cp:lastModifiedBy>Andrew Winters</cp:lastModifiedBy>
  <cp:revision>42</cp:revision>
  <dcterms:created xsi:type="dcterms:W3CDTF">2017-02-14T14:31:46Z</dcterms:created>
  <dcterms:modified xsi:type="dcterms:W3CDTF">2017-04-21T15:38:10Z</dcterms:modified>
</cp:coreProperties>
</file>