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484" r:id="rId2"/>
    <p:sldId id="769" r:id="rId3"/>
    <p:sldId id="439" r:id="rId4"/>
    <p:sldId id="441" r:id="rId5"/>
    <p:sldId id="684" r:id="rId6"/>
    <p:sldId id="685" r:id="rId7"/>
    <p:sldId id="725" r:id="rId8"/>
    <p:sldId id="771" r:id="rId9"/>
    <p:sldId id="515" r:id="rId10"/>
    <p:sldId id="516" r:id="rId11"/>
    <p:sldId id="517" r:id="rId12"/>
    <p:sldId id="518" r:id="rId13"/>
    <p:sldId id="726" r:id="rId14"/>
    <p:sldId id="668" r:id="rId15"/>
    <p:sldId id="727" r:id="rId16"/>
    <p:sldId id="663" r:id="rId17"/>
    <p:sldId id="729" r:id="rId18"/>
    <p:sldId id="563" r:id="rId19"/>
    <p:sldId id="564" r:id="rId20"/>
    <p:sldId id="565" r:id="rId21"/>
    <p:sldId id="566" r:id="rId22"/>
    <p:sldId id="567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5" r:id="rId31"/>
    <p:sldId id="576" r:id="rId32"/>
    <p:sldId id="577" r:id="rId33"/>
    <p:sldId id="578" r:id="rId34"/>
    <p:sldId id="579" r:id="rId35"/>
    <p:sldId id="580" r:id="rId36"/>
    <p:sldId id="581" r:id="rId37"/>
    <p:sldId id="582" r:id="rId38"/>
    <p:sldId id="583" r:id="rId39"/>
    <p:sldId id="584" r:id="rId40"/>
    <p:sldId id="724" r:id="rId41"/>
    <p:sldId id="730" r:id="rId42"/>
    <p:sldId id="772" r:id="rId43"/>
    <p:sldId id="773" r:id="rId44"/>
    <p:sldId id="774" r:id="rId45"/>
    <p:sldId id="775" r:id="rId46"/>
    <p:sldId id="735" r:id="rId47"/>
    <p:sldId id="736" r:id="rId48"/>
    <p:sldId id="745" r:id="rId49"/>
    <p:sldId id="776" r:id="rId50"/>
    <p:sldId id="777" r:id="rId51"/>
    <p:sldId id="778" r:id="rId52"/>
    <p:sldId id="677" r:id="rId53"/>
    <p:sldId id="67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002"/>
    <a:srgbClr val="E06407"/>
    <a:srgbClr val="F05554"/>
    <a:srgbClr val="700003"/>
    <a:srgbClr val="F15454"/>
    <a:srgbClr val="42EAEA"/>
    <a:srgbClr val="0FFF00"/>
    <a:srgbClr val="FF00AE"/>
    <a:srgbClr val="009301"/>
    <a:srgbClr val="377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2" autoAdjust="0"/>
  </p:normalViewPr>
  <p:slideViewPr>
    <p:cSldViewPr snapToGrid="0" snapToObjects="1">
      <p:cViewPr>
        <p:scale>
          <a:sx n="103" d="100"/>
          <a:sy n="103" d="100"/>
        </p:scale>
        <p:origin x="-4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3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75F-B1F3-4D46-9B1A-F68B4415798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DFC9-517C-2E42-9CDF-16611DD5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forecast initialized</a:t>
            </a:r>
            <a:r>
              <a:rPr lang="en-US" baseline="0" dirty="0" smtClean="0"/>
              <a:t> 6-days prior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EDDDE-CBC3-2E49-ABF7-0D4A5F6046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43A1-EA75-4440-A43F-65BA7B24807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66A0-1BE2-844D-A48C-6C9424E93D25}" type="datetimeFigureOut">
              <a:rPr lang="en-US" smtClean="0"/>
              <a:t>5/27/16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Relationship Id="rId3" Type="http://schemas.openxmlformats.org/officeDocument/2006/relationships/image" Target="../media/image37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Relationship Id="rId3" Type="http://schemas.openxmlformats.org/officeDocument/2006/relationships/image" Target="../media/image3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528" y="616987"/>
            <a:ext cx="8273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Large</a:t>
            </a:r>
            <a:r>
              <a:rPr lang="en-US" sz="2800" b="1" dirty="0">
                <a:solidFill>
                  <a:srgbClr val="FF0000"/>
                </a:solidFill>
              </a:rPr>
              <a:t>-Scale Antecedent Conditions Associated with 2014–2015 Winter Onset over North America and mid-Winter Storminess Along the North Atlantic Coast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+mj-lt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1889" y="2322834"/>
            <a:ext cx="673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Lance F. Bosart, Alicia M. Bentley, Philippe P. </a:t>
            </a:r>
            <a:r>
              <a:rPr lang="en-US" sz="2400" b="1" dirty="0" err="1" smtClean="0">
                <a:solidFill>
                  <a:srgbClr val="0000FF"/>
                </a:solidFill>
              </a:rPr>
              <a:t>Papin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Benjamin J. Moore, and Andrew C. Winters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956" y="3316498"/>
            <a:ext cx="884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Department of Atmospheric and Environmental Sciences</a:t>
            </a:r>
          </a:p>
          <a:p>
            <a:pPr algn="ctr"/>
            <a:r>
              <a:rPr lang="en-US" b="1" dirty="0" smtClean="0"/>
              <a:t>University at Albany/State University of New York at Albany, Albany, NY 12222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90529" y="4228843"/>
            <a:ext cx="5790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American Geophysical Union Fall Meeting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Session A43K-06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San Francisco, California 94103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17 December </a:t>
            </a:r>
            <a:r>
              <a:rPr lang="en-US" b="1" dirty="0" smtClean="0">
                <a:solidFill>
                  <a:srgbClr val="0000FF"/>
                </a:solidFill>
              </a:rPr>
              <a:t>2015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Edited: 27 May 2016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6088" y="5745309"/>
            <a:ext cx="7545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Support Provided by NSF Grant AGS-</a:t>
            </a:r>
            <a:r>
              <a:rPr lang="en-US" b="1" dirty="0" smtClean="0"/>
              <a:t>1355960</a:t>
            </a:r>
          </a:p>
          <a:p>
            <a:pPr algn="ctr"/>
            <a:r>
              <a:rPr lang="en-US" b="1" dirty="0" smtClean="0"/>
              <a:t>and NOAA Grant </a:t>
            </a:r>
            <a:r>
              <a:rPr lang="en-US" b="1" dirty="0"/>
              <a:t>NA15NWS4680006</a:t>
            </a:r>
            <a:r>
              <a:rPr lang="en-US" i="1" dirty="0"/>
              <a:t> </a:t>
            </a:r>
            <a:endParaRPr lang="en-US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929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2" y="1904518"/>
            <a:ext cx="8651240" cy="318312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704830" y="2849735"/>
            <a:ext cx="507530" cy="489502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35159" y="2328134"/>
            <a:ext cx="107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Ex Nuri</a:t>
            </a:r>
            <a:endParaRPr lang="en-US" sz="1400" b="1" dirty="0">
              <a:solidFill>
                <a:srgbClr val="FF0000"/>
              </a:solidFill>
              <a:effectLst>
                <a:glow rad="508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3625" y="2753006"/>
            <a:ext cx="147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Building Omega Block</a:t>
            </a:r>
            <a:endParaRPr lang="en-US" b="1" dirty="0">
              <a:solidFill>
                <a:srgbClr val="FFFF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135" y="1337293"/>
            <a:ext cx="324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1200 UTC 11 November 2014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28655" y="2328134"/>
            <a:ext cx="3833395" cy="1128792"/>
          </a:xfrm>
          <a:custGeom>
            <a:avLst/>
            <a:gdLst>
              <a:gd name="connsiteX0" fmla="*/ 0 w 3833395"/>
              <a:gd name="connsiteY0" fmla="*/ 1128792 h 1128792"/>
              <a:gd name="connsiteX1" fmla="*/ 587944 w 3833395"/>
              <a:gd name="connsiteY1" fmla="*/ 917143 h 1128792"/>
              <a:gd name="connsiteX2" fmla="*/ 1105334 w 3833395"/>
              <a:gd name="connsiteY2" fmla="*/ 799561 h 1128792"/>
              <a:gd name="connsiteX3" fmla="*/ 1857903 w 3833395"/>
              <a:gd name="connsiteY3" fmla="*/ 940660 h 1128792"/>
              <a:gd name="connsiteX4" fmla="*/ 2469365 w 3833395"/>
              <a:gd name="connsiteY4" fmla="*/ 1093517 h 1128792"/>
              <a:gd name="connsiteX5" fmla="*/ 2892684 w 3833395"/>
              <a:gd name="connsiteY5" fmla="*/ 1058242 h 1128792"/>
              <a:gd name="connsiteX6" fmla="*/ 2998514 w 3833395"/>
              <a:gd name="connsiteY6" fmla="*/ 893627 h 1128792"/>
              <a:gd name="connsiteX7" fmla="*/ 3069068 w 3833395"/>
              <a:gd name="connsiteY7" fmla="*/ 470330 h 1128792"/>
              <a:gd name="connsiteX8" fmla="*/ 3304245 w 3833395"/>
              <a:gd name="connsiteY8" fmla="*/ 176374 h 1128792"/>
              <a:gd name="connsiteX9" fmla="*/ 3833395 w 3833395"/>
              <a:gd name="connsiteY9" fmla="*/ 0 h 112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395" h="1128792">
                <a:moveTo>
                  <a:pt x="0" y="1128792"/>
                </a:moveTo>
                <a:cubicBezTo>
                  <a:pt x="201861" y="1050403"/>
                  <a:pt x="403722" y="972015"/>
                  <a:pt x="587944" y="917143"/>
                </a:cubicBezTo>
                <a:cubicBezTo>
                  <a:pt x="772166" y="862271"/>
                  <a:pt x="893674" y="795642"/>
                  <a:pt x="1105334" y="799561"/>
                </a:cubicBezTo>
                <a:cubicBezTo>
                  <a:pt x="1316994" y="803480"/>
                  <a:pt x="1630564" y="891667"/>
                  <a:pt x="1857903" y="940660"/>
                </a:cubicBezTo>
                <a:cubicBezTo>
                  <a:pt x="2085242" y="989653"/>
                  <a:pt x="2296902" y="1073920"/>
                  <a:pt x="2469365" y="1093517"/>
                </a:cubicBezTo>
                <a:cubicBezTo>
                  <a:pt x="2641828" y="1113114"/>
                  <a:pt x="2804493" y="1091557"/>
                  <a:pt x="2892684" y="1058242"/>
                </a:cubicBezTo>
                <a:cubicBezTo>
                  <a:pt x="2980875" y="1024927"/>
                  <a:pt x="2969117" y="991612"/>
                  <a:pt x="2998514" y="893627"/>
                </a:cubicBezTo>
                <a:cubicBezTo>
                  <a:pt x="3027911" y="795642"/>
                  <a:pt x="3018113" y="589872"/>
                  <a:pt x="3069068" y="470330"/>
                </a:cubicBezTo>
                <a:cubicBezTo>
                  <a:pt x="3120023" y="350788"/>
                  <a:pt x="3176857" y="254762"/>
                  <a:pt x="3304245" y="176374"/>
                </a:cubicBezTo>
                <a:cubicBezTo>
                  <a:pt x="3431633" y="97986"/>
                  <a:pt x="3833395" y="0"/>
                  <a:pt x="3833395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20422999">
            <a:off x="1313640" y="3131056"/>
            <a:ext cx="10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Polar Jet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2104" y="2391110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268044" y="2078050"/>
            <a:ext cx="221802" cy="422536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42999" y="2380614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711" y="2774332"/>
            <a:ext cx="107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r>
              <a:rPr lang="en-US" sz="1400" b="1" baseline="30000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st</a:t>
            </a:r>
            <a:r>
              <a:rPr lang="en-US" sz="1400" b="1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 Cold Surge</a:t>
            </a:r>
            <a:endParaRPr lang="en-US" sz="1400" b="1" dirty="0">
              <a:solidFill>
                <a:srgbClr val="000090"/>
              </a:solidFill>
              <a:effectLst>
                <a:glow rad="508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3447" y="239928"/>
            <a:ext cx="8302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/>
                <a:cs typeface="Calibri"/>
              </a:rPr>
              <a:t>Schematic – Synoptic Evolution November 2014</a:t>
            </a:r>
            <a:endParaRPr lang="en-US"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3867" y="5342600"/>
            <a:ext cx="8561853" cy="13785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37762" t="89220" r="39053"/>
          <a:stretch/>
        </p:blipFill>
        <p:spPr>
          <a:xfrm>
            <a:off x="5973864" y="6192184"/>
            <a:ext cx="1311909" cy="2612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73463" t="92647" r="17537" b="-236"/>
          <a:stretch/>
        </p:blipFill>
        <p:spPr>
          <a:xfrm>
            <a:off x="6499634" y="6489791"/>
            <a:ext cx="485398" cy="17527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87221" y="5478817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4109" y="5478817"/>
            <a:ext cx="189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/>
                <a:cs typeface="Calibri"/>
              </a:rPr>
              <a:t>Extratropical</a:t>
            </a:r>
            <a:r>
              <a:rPr lang="en-US" sz="1400" b="1" dirty="0" smtClean="0">
                <a:latin typeface="Calibri"/>
                <a:cs typeface="Calibri"/>
              </a:rPr>
              <a:t> low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70872" y="5478817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05808" y="5482882"/>
            <a:ext cx="146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High pressure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446040" y="5531548"/>
            <a:ext cx="459020" cy="427238"/>
            <a:chOff x="1172789" y="6095205"/>
            <a:chExt cx="459020" cy="427238"/>
          </a:xfrm>
          <a:effectLst>
            <a:glow rad="25400">
              <a:schemeClr val="tx1"/>
            </a:glow>
          </a:effectLst>
        </p:grpSpPr>
        <p:sp>
          <p:nvSpPr>
            <p:cNvPr id="55" name="Freeform 54"/>
            <p:cNvSpPr/>
            <p:nvPr/>
          </p:nvSpPr>
          <p:spPr>
            <a:xfrm>
              <a:off x="1172789" y="6095205"/>
              <a:ext cx="447066" cy="409227"/>
            </a:xfrm>
            <a:custGeom>
              <a:avLst/>
              <a:gdLst>
                <a:gd name="connsiteX0" fmla="*/ 1351523 w 1351523"/>
                <a:gd name="connsiteY0" fmla="*/ 0 h 1208937"/>
                <a:gd name="connsiteX1" fmla="*/ 1181734 w 1351523"/>
                <a:gd name="connsiteY1" fmla="*/ 292047 h 1208937"/>
                <a:gd name="connsiteX2" fmla="*/ 706324 w 1351523"/>
                <a:gd name="connsiteY2" fmla="*/ 848973 h 1208937"/>
                <a:gd name="connsiteX3" fmla="*/ 0 w 1351523"/>
                <a:gd name="connsiteY3" fmla="*/ 1208937 h 120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523" h="1208937">
                  <a:moveTo>
                    <a:pt x="1351523" y="0"/>
                  </a:moveTo>
                  <a:cubicBezTo>
                    <a:pt x="1320395" y="75276"/>
                    <a:pt x="1289267" y="150552"/>
                    <a:pt x="1181734" y="292047"/>
                  </a:cubicBezTo>
                  <a:cubicBezTo>
                    <a:pt x="1074201" y="433542"/>
                    <a:pt x="903280" y="696158"/>
                    <a:pt x="706324" y="848973"/>
                  </a:cubicBezTo>
                  <a:cubicBezTo>
                    <a:pt x="509368" y="1001788"/>
                    <a:pt x="0" y="1208937"/>
                    <a:pt x="0" y="1208937"/>
                  </a:cubicBezTo>
                </a:path>
              </a:pathLst>
            </a:custGeom>
            <a:ln w="254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rot="1995297">
              <a:off x="1228739" y="6417128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 rot="809359">
              <a:off x="1382850" y="6323403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1506907" y="6179350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985214" y="5592742"/>
            <a:ext cx="9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Cold front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2483102" y="616924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solidFill>
            <a:srgbClr val="0000FF">
              <a:alpha val="25000"/>
            </a:srgbClr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05808" y="6100528"/>
            <a:ext cx="146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Arctic air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2606059" y="621353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4266739" y="560463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389696" y="564892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50837" y="5478817"/>
            <a:ext cx="162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Sea level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&lt; 1000-hPa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54288" y="6129397"/>
            <a:ext cx="1626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Isotachs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4266739" y="6134961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4389696" y="6179251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49636" y="5982504"/>
            <a:ext cx="1626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geopotential heights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032898" y="5078707"/>
            <a:ext cx="93795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Legend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728135" y="6198734"/>
            <a:ext cx="161046" cy="291057"/>
            <a:chOff x="7525405" y="6230547"/>
            <a:chExt cx="178482" cy="349360"/>
          </a:xfrm>
          <a:effectLst>
            <a:glow rad="25400">
              <a:schemeClr val="tx1"/>
            </a:glow>
          </a:effectLst>
        </p:grpSpPr>
        <p:sp>
          <p:nvSpPr>
            <p:cNvPr id="72" name="Oval 71"/>
            <p:cNvSpPr/>
            <p:nvPr/>
          </p:nvSpPr>
          <p:spPr>
            <a:xfrm>
              <a:off x="7525405" y="6321478"/>
              <a:ext cx="178420" cy="179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7542841" y="6230547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0800000">
              <a:off x="7525405" y="6377440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002395" y="6179251"/>
            <a:ext cx="189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Tropical Cyclone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4466629" y="3175127"/>
            <a:ext cx="342666" cy="985384"/>
          </a:xfrm>
          <a:custGeom>
            <a:avLst/>
            <a:gdLst>
              <a:gd name="connsiteX0" fmla="*/ 0 w 342666"/>
              <a:gd name="connsiteY0" fmla="*/ 985384 h 985384"/>
              <a:gd name="connsiteX1" fmla="*/ 284638 w 342666"/>
              <a:gd name="connsiteY1" fmla="*/ 864948 h 985384"/>
              <a:gd name="connsiteX2" fmla="*/ 339376 w 342666"/>
              <a:gd name="connsiteY2" fmla="*/ 448897 h 985384"/>
              <a:gd name="connsiteX3" fmla="*/ 229900 w 342666"/>
              <a:gd name="connsiteY3" fmla="*/ 0 h 98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666" h="985384">
                <a:moveTo>
                  <a:pt x="0" y="985384"/>
                </a:moveTo>
                <a:cubicBezTo>
                  <a:pt x="114037" y="969873"/>
                  <a:pt x="228075" y="954362"/>
                  <a:pt x="284638" y="864948"/>
                </a:cubicBezTo>
                <a:cubicBezTo>
                  <a:pt x="341201" y="775533"/>
                  <a:pt x="348499" y="593055"/>
                  <a:pt x="339376" y="448897"/>
                </a:cubicBezTo>
                <a:cubicBezTo>
                  <a:pt x="330253" y="304739"/>
                  <a:pt x="280076" y="152369"/>
                  <a:pt x="229900" y="0"/>
                </a:cubicBezTo>
              </a:path>
            </a:pathLst>
          </a:custGeom>
          <a:ln w="50800">
            <a:solidFill>
              <a:srgbClr val="0080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84088" y="3898901"/>
            <a:ext cx="105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effectLst>
                  <a:glow rad="254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Tropical Moisture</a:t>
            </a:r>
            <a:endParaRPr lang="en-US" sz="1400" b="1" dirty="0">
              <a:solidFill>
                <a:srgbClr val="008000"/>
              </a:solidFill>
              <a:effectLst>
                <a:glow rad="254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74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2" y="1904514"/>
            <a:ext cx="8651240" cy="318312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208601" y="3159377"/>
            <a:ext cx="650707" cy="104963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183015" y="2235544"/>
            <a:ext cx="4796337" cy="1354180"/>
          </a:xfrm>
          <a:custGeom>
            <a:avLst/>
            <a:gdLst>
              <a:gd name="connsiteX0" fmla="*/ 0 w 4796337"/>
              <a:gd name="connsiteY0" fmla="*/ 1354180 h 1354180"/>
              <a:gd name="connsiteX1" fmla="*/ 860612 w 4796337"/>
              <a:gd name="connsiteY1" fmla="*/ 1070781 h 1354180"/>
              <a:gd name="connsiteX2" fmla="*/ 1290918 w 4796337"/>
              <a:gd name="connsiteY2" fmla="*/ 1028796 h 1354180"/>
              <a:gd name="connsiteX3" fmla="*/ 1952120 w 4796337"/>
              <a:gd name="connsiteY3" fmla="*/ 1270210 h 1354180"/>
              <a:gd name="connsiteX4" fmla="*/ 2487378 w 4796337"/>
              <a:gd name="connsiteY4" fmla="*/ 1343684 h 1354180"/>
              <a:gd name="connsiteX5" fmla="*/ 2949170 w 4796337"/>
              <a:gd name="connsiteY5" fmla="*/ 1112766 h 1354180"/>
              <a:gd name="connsiteX6" fmla="*/ 2980656 w 4796337"/>
              <a:gd name="connsiteY6" fmla="*/ 839863 h 1354180"/>
              <a:gd name="connsiteX7" fmla="*/ 2392921 w 4796337"/>
              <a:gd name="connsiteY7" fmla="*/ 524975 h 1354180"/>
              <a:gd name="connsiteX8" fmla="*/ 2067567 w 4796337"/>
              <a:gd name="connsiteY8" fmla="*/ 262568 h 1354180"/>
              <a:gd name="connsiteX9" fmla="*/ 2245987 w 4796337"/>
              <a:gd name="connsiteY9" fmla="*/ 94628 h 1354180"/>
              <a:gd name="connsiteX10" fmla="*/ 3159075 w 4796337"/>
              <a:gd name="connsiteY10" fmla="*/ 161 h 1354180"/>
              <a:gd name="connsiteX11" fmla="*/ 3652353 w 4796337"/>
              <a:gd name="connsiteY11" fmla="*/ 115620 h 1354180"/>
              <a:gd name="connsiteX12" fmla="*/ 3988201 w 4796337"/>
              <a:gd name="connsiteY12" fmla="*/ 441005 h 1354180"/>
              <a:gd name="connsiteX13" fmla="*/ 3841267 w 4796337"/>
              <a:gd name="connsiteY13" fmla="*/ 713908 h 1354180"/>
              <a:gd name="connsiteX14" fmla="*/ 3694334 w 4796337"/>
              <a:gd name="connsiteY14" fmla="*/ 871352 h 1354180"/>
              <a:gd name="connsiteX15" fmla="*/ 3746810 w 4796337"/>
              <a:gd name="connsiteY15" fmla="*/ 1028796 h 1354180"/>
              <a:gd name="connsiteX16" fmla="*/ 4009192 w 4796337"/>
              <a:gd name="connsiteY16" fmla="*/ 1207232 h 1354180"/>
              <a:gd name="connsiteX17" fmla="*/ 4429002 w 4796337"/>
              <a:gd name="connsiteY17" fmla="*/ 1291203 h 1354180"/>
              <a:gd name="connsiteX18" fmla="*/ 4796337 w 4796337"/>
              <a:gd name="connsiteY18" fmla="*/ 1249217 h 135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96337" h="1354180">
                <a:moveTo>
                  <a:pt x="0" y="1354180"/>
                </a:moveTo>
                <a:cubicBezTo>
                  <a:pt x="322729" y="1239596"/>
                  <a:pt x="645459" y="1125012"/>
                  <a:pt x="860612" y="1070781"/>
                </a:cubicBezTo>
                <a:cubicBezTo>
                  <a:pt x="1075765" y="1016550"/>
                  <a:pt x="1109000" y="995558"/>
                  <a:pt x="1290918" y="1028796"/>
                </a:cubicBezTo>
                <a:cubicBezTo>
                  <a:pt x="1472836" y="1062034"/>
                  <a:pt x="1752710" y="1217729"/>
                  <a:pt x="1952120" y="1270210"/>
                </a:cubicBezTo>
                <a:cubicBezTo>
                  <a:pt x="2151530" y="1322691"/>
                  <a:pt x="2321203" y="1369925"/>
                  <a:pt x="2487378" y="1343684"/>
                </a:cubicBezTo>
                <a:cubicBezTo>
                  <a:pt x="2653553" y="1317443"/>
                  <a:pt x="2866957" y="1196736"/>
                  <a:pt x="2949170" y="1112766"/>
                </a:cubicBezTo>
                <a:cubicBezTo>
                  <a:pt x="3031383" y="1028796"/>
                  <a:pt x="3073364" y="937828"/>
                  <a:pt x="2980656" y="839863"/>
                </a:cubicBezTo>
                <a:cubicBezTo>
                  <a:pt x="2887948" y="741898"/>
                  <a:pt x="2545102" y="621191"/>
                  <a:pt x="2392921" y="524975"/>
                </a:cubicBezTo>
                <a:cubicBezTo>
                  <a:pt x="2240740" y="428759"/>
                  <a:pt x="2092056" y="334292"/>
                  <a:pt x="2067567" y="262568"/>
                </a:cubicBezTo>
                <a:cubicBezTo>
                  <a:pt x="2043078" y="190844"/>
                  <a:pt x="2064069" y="138362"/>
                  <a:pt x="2245987" y="94628"/>
                </a:cubicBezTo>
                <a:cubicBezTo>
                  <a:pt x="2427905" y="50894"/>
                  <a:pt x="2924681" y="-3338"/>
                  <a:pt x="3159075" y="161"/>
                </a:cubicBezTo>
                <a:cubicBezTo>
                  <a:pt x="3393469" y="3660"/>
                  <a:pt x="3514165" y="42146"/>
                  <a:pt x="3652353" y="115620"/>
                </a:cubicBezTo>
                <a:cubicBezTo>
                  <a:pt x="3790541" y="189094"/>
                  <a:pt x="3956715" y="341290"/>
                  <a:pt x="3988201" y="441005"/>
                </a:cubicBezTo>
                <a:cubicBezTo>
                  <a:pt x="4019687" y="540720"/>
                  <a:pt x="3890245" y="642184"/>
                  <a:pt x="3841267" y="713908"/>
                </a:cubicBezTo>
                <a:cubicBezTo>
                  <a:pt x="3792289" y="785632"/>
                  <a:pt x="3710077" y="818871"/>
                  <a:pt x="3694334" y="871352"/>
                </a:cubicBezTo>
                <a:cubicBezTo>
                  <a:pt x="3678591" y="923833"/>
                  <a:pt x="3694334" y="972816"/>
                  <a:pt x="3746810" y="1028796"/>
                </a:cubicBezTo>
                <a:cubicBezTo>
                  <a:pt x="3799286" y="1084776"/>
                  <a:pt x="3895493" y="1163498"/>
                  <a:pt x="4009192" y="1207232"/>
                </a:cubicBezTo>
                <a:cubicBezTo>
                  <a:pt x="4122891" y="1250966"/>
                  <a:pt x="4297811" y="1284206"/>
                  <a:pt x="4429002" y="1291203"/>
                </a:cubicBezTo>
                <a:cubicBezTo>
                  <a:pt x="4560193" y="1298200"/>
                  <a:pt x="4678265" y="1273708"/>
                  <a:pt x="4796337" y="1249217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4881" y="2385939"/>
            <a:ext cx="147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Omega Block</a:t>
            </a:r>
            <a:endParaRPr lang="en-US" b="1" dirty="0">
              <a:solidFill>
                <a:srgbClr val="FFFF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0729" y="3384064"/>
            <a:ext cx="10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Polar Jet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6523026" y="2081547"/>
            <a:ext cx="325353" cy="304392"/>
          </a:xfrm>
          <a:prstGeom prst="mathMultiply">
            <a:avLst/>
          </a:prstGeom>
          <a:solidFill>
            <a:srgbClr val="000090"/>
          </a:solidFill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447" y="239928"/>
            <a:ext cx="8302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/>
                <a:cs typeface="Calibri"/>
              </a:rPr>
              <a:t>Schematic – Synoptic Evolution November 2014</a:t>
            </a:r>
            <a:endParaRPr lang="en-US"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135" y="1337293"/>
            <a:ext cx="324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1200 UTC 15 November 2014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7659" y="3341284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785409" y="3053072"/>
            <a:ext cx="456324" cy="422536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50078" y="2797427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961311" y="2319512"/>
            <a:ext cx="200343" cy="541550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09993" y="2665189"/>
            <a:ext cx="107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Ex Nuri</a:t>
            </a:r>
            <a:endParaRPr lang="en-US" sz="1400" b="1" dirty="0">
              <a:solidFill>
                <a:srgbClr val="FF0000"/>
              </a:solidFill>
              <a:effectLst>
                <a:glow rad="508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9241" y="2861062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41425" y="1881492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43711" y="2774332"/>
            <a:ext cx="107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2</a:t>
            </a:r>
            <a:r>
              <a:rPr lang="en-US" sz="1400" b="1" baseline="30000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nd</a:t>
            </a:r>
            <a:r>
              <a:rPr lang="en-US" sz="1400" b="1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 Cold Surge</a:t>
            </a:r>
            <a:endParaRPr lang="en-US" sz="1400" b="1" dirty="0">
              <a:solidFill>
                <a:srgbClr val="000090"/>
              </a:solidFill>
              <a:effectLst>
                <a:glow rad="508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93867" y="5342600"/>
            <a:ext cx="8561853" cy="13785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l="37762" t="89220" r="39053"/>
          <a:stretch/>
        </p:blipFill>
        <p:spPr>
          <a:xfrm>
            <a:off x="5973864" y="6192184"/>
            <a:ext cx="1311909" cy="26121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73463" t="92647" r="17537" b="-236"/>
          <a:stretch/>
        </p:blipFill>
        <p:spPr>
          <a:xfrm>
            <a:off x="6499634" y="6489791"/>
            <a:ext cx="485398" cy="17527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87221" y="5478817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94109" y="5478817"/>
            <a:ext cx="189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/>
                <a:cs typeface="Calibri"/>
              </a:rPr>
              <a:t>Extratropical</a:t>
            </a:r>
            <a:r>
              <a:rPr lang="en-US" sz="1400" b="1" dirty="0" smtClean="0">
                <a:latin typeface="Calibri"/>
                <a:cs typeface="Calibri"/>
              </a:rPr>
              <a:t> low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70872" y="5478817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05808" y="5482882"/>
            <a:ext cx="146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High pressure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446040" y="5531548"/>
            <a:ext cx="459020" cy="427238"/>
            <a:chOff x="1172789" y="6095205"/>
            <a:chExt cx="459020" cy="427238"/>
          </a:xfrm>
          <a:effectLst>
            <a:glow rad="25400">
              <a:schemeClr val="tx1"/>
            </a:glow>
          </a:effectLst>
        </p:grpSpPr>
        <p:sp>
          <p:nvSpPr>
            <p:cNvPr id="65" name="Freeform 64"/>
            <p:cNvSpPr/>
            <p:nvPr/>
          </p:nvSpPr>
          <p:spPr>
            <a:xfrm>
              <a:off x="1172789" y="6095205"/>
              <a:ext cx="447066" cy="409227"/>
            </a:xfrm>
            <a:custGeom>
              <a:avLst/>
              <a:gdLst>
                <a:gd name="connsiteX0" fmla="*/ 1351523 w 1351523"/>
                <a:gd name="connsiteY0" fmla="*/ 0 h 1208937"/>
                <a:gd name="connsiteX1" fmla="*/ 1181734 w 1351523"/>
                <a:gd name="connsiteY1" fmla="*/ 292047 h 1208937"/>
                <a:gd name="connsiteX2" fmla="*/ 706324 w 1351523"/>
                <a:gd name="connsiteY2" fmla="*/ 848973 h 1208937"/>
                <a:gd name="connsiteX3" fmla="*/ 0 w 1351523"/>
                <a:gd name="connsiteY3" fmla="*/ 1208937 h 120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523" h="1208937">
                  <a:moveTo>
                    <a:pt x="1351523" y="0"/>
                  </a:moveTo>
                  <a:cubicBezTo>
                    <a:pt x="1320395" y="75276"/>
                    <a:pt x="1289267" y="150552"/>
                    <a:pt x="1181734" y="292047"/>
                  </a:cubicBezTo>
                  <a:cubicBezTo>
                    <a:pt x="1074201" y="433542"/>
                    <a:pt x="903280" y="696158"/>
                    <a:pt x="706324" y="848973"/>
                  </a:cubicBezTo>
                  <a:cubicBezTo>
                    <a:pt x="509368" y="1001788"/>
                    <a:pt x="0" y="1208937"/>
                    <a:pt x="0" y="1208937"/>
                  </a:cubicBezTo>
                </a:path>
              </a:pathLst>
            </a:custGeom>
            <a:ln w="254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6" name="Isosceles Triangle 65"/>
            <p:cNvSpPr/>
            <p:nvPr/>
          </p:nvSpPr>
          <p:spPr>
            <a:xfrm rot="1995297">
              <a:off x="1228739" y="6417128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7" name="Isosceles Triangle 66"/>
            <p:cNvSpPr/>
            <p:nvPr/>
          </p:nvSpPr>
          <p:spPr>
            <a:xfrm rot="809359">
              <a:off x="1382850" y="6323403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1506907" y="6179350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985214" y="5592742"/>
            <a:ext cx="9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Cold front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2483102" y="616924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solidFill>
            <a:srgbClr val="0000FF">
              <a:alpha val="25000"/>
            </a:srgbClr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005808" y="6100528"/>
            <a:ext cx="146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Arctic air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2606059" y="621353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4266739" y="560463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4389696" y="564892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850837" y="5478817"/>
            <a:ext cx="162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Sea level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&lt; 1000-hPa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54288" y="6129397"/>
            <a:ext cx="1626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Isotachs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4266739" y="6134961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4389696" y="6179251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849636" y="5982504"/>
            <a:ext cx="1626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geopotential heights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32898" y="5078707"/>
            <a:ext cx="93795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Legend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728135" y="6198734"/>
            <a:ext cx="161046" cy="291057"/>
            <a:chOff x="7525405" y="6230547"/>
            <a:chExt cx="178482" cy="349360"/>
          </a:xfrm>
          <a:effectLst>
            <a:glow rad="25400">
              <a:schemeClr val="tx1"/>
            </a:glow>
          </a:effectLst>
        </p:grpSpPr>
        <p:sp>
          <p:nvSpPr>
            <p:cNvPr id="82" name="Oval 81"/>
            <p:cNvSpPr/>
            <p:nvPr/>
          </p:nvSpPr>
          <p:spPr>
            <a:xfrm>
              <a:off x="7525405" y="6321478"/>
              <a:ext cx="178420" cy="179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542841" y="6230547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10800000">
              <a:off x="7525405" y="6377440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002395" y="6179251"/>
            <a:ext cx="189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Tropical Cyclone</a:t>
            </a:r>
            <a:endParaRPr lang="en-US" sz="1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54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3" y="1904516"/>
            <a:ext cx="8651240" cy="318312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518864" y="2158799"/>
            <a:ext cx="5321099" cy="1483279"/>
          </a:xfrm>
          <a:custGeom>
            <a:avLst/>
            <a:gdLst>
              <a:gd name="connsiteX0" fmla="*/ 0 w 5321099"/>
              <a:gd name="connsiteY0" fmla="*/ 1179015 h 1483279"/>
              <a:gd name="connsiteX1" fmla="*/ 650706 w 5321099"/>
              <a:gd name="connsiteY1" fmla="*/ 1189511 h 1483279"/>
              <a:gd name="connsiteX2" fmla="*/ 1427356 w 5321099"/>
              <a:gd name="connsiteY2" fmla="*/ 1294474 h 1483279"/>
              <a:gd name="connsiteX3" fmla="*/ 2088558 w 5321099"/>
              <a:gd name="connsiteY3" fmla="*/ 1063556 h 1483279"/>
              <a:gd name="connsiteX4" fmla="*/ 2004595 w 5321099"/>
              <a:gd name="connsiteY4" fmla="*/ 706683 h 1483279"/>
              <a:gd name="connsiteX5" fmla="*/ 1395870 w 5321099"/>
              <a:gd name="connsiteY5" fmla="*/ 454772 h 1483279"/>
              <a:gd name="connsiteX6" fmla="*/ 1185965 w 5321099"/>
              <a:gd name="connsiteY6" fmla="*/ 234350 h 1483279"/>
              <a:gd name="connsiteX7" fmla="*/ 1458842 w 5321099"/>
              <a:gd name="connsiteY7" fmla="*/ 24425 h 1483279"/>
              <a:gd name="connsiteX8" fmla="*/ 2613321 w 5321099"/>
              <a:gd name="connsiteY8" fmla="*/ 45418 h 1483279"/>
              <a:gd name="connsiteX9" fmla="*/ 3547399 w 5321099"/>
              <a:gd name="connsiteY9" fmla="*/ 391794 h 1483279"/>
              <a:gd name="connsiteX10" fmla="*/ 4103648 w 5321099"/>
              <a:gd name="connsiteY10" fmla="*/ 1084548 h 1483279"/>
              <a:gd name="connsiteX11" fmla="*/ 4397516 w 5321099"/>
              <a:gd name="connsiteY11" fmla="*/ 1409933 h 1483279"/>
              <a:gd name="connsiteX12" fmla="*/ 4827822 w 5321099"/>
              <a:gd name="connsiteY12" fmla="*/ 1472910 h 1483279"/>
              <a:gd name="connsiteX13" fmla="*/ 5321099 w 5321099"/>
              <a:gd name="connsiteY13" fmla="*/ 1252489 h 1483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21099" h="1483279">
                <a:moveTo>
                  <a:pt x="0" y="1179015"/>
                </a:moveTo>
                <a:lnTo>
                  <a:pt x="650706" y="1189511"/>
                </a:lnTo>
                <a:cubicBezTo>
                  <a:pt x="888599" y="1208754"/>
                  <a:pt x="1187714" y="1315466"/>
                  <a:pt x="1427356" y="1294474"/>
                </a:cubicBezTo>
                <a:cubicBezTo>
                  <a:pt x="1666998" y="1273482"/>
                  <a:pt x="1992352" y="1161521"/>
                  <a:pt x="2088558" y="1063556"/>
                </a:cubicBezTo>
                <a:cubicBezTo>
                  <a:pt x="2184764" y="965591"/>
                  <a:pt x="2120043" y="808147"/>
                  <a:pt x="2004595" y="706683"/>
                </a:cubicBezTo>
                <a:cubicBezTo>
                  <a:pt x="1889147" y="605219"/>
                  <a:pt x="1532308" y="533494"/>
                  <a:pt x="1395870" y="454772"/>
                </a:cubicBezTo>
                <a:cubicBezTo>
                  <a:pt x="1259432" y="376050"/>
                  <a:pt x="1175470" y="306074"/>
                  <a:pt x="1185965" y="234350"/>
                </a:cubicBezTo>
                <a:cubicBezTo>
                  <a:pt x="1196460" y="162626"/>
                  <a:pt x="1220949" y="55914"/>
                  <a:pt x="1458842" y="24425"/>
                </a:cubicBezTo>
                <a:cubicBezTo>
                  <a:pt x="1696735" y="-7064"/>
                  <a:pt x="2265228" y="-15810"/>
                  <a:pt x="2613321" y="45418"/>
                </a:cubicBezTo>
                <a:cubicBezTo>
                  <a:pt x="2961414" y="106646"/>
                  <a:pt x="3299011" y="218606"/>
                  <a:pt x="3547399" y="391794"/>
                </a:cubicBezTo>
                <a:cubicBezTo>
                  <a:pt x="3795787" y="564982"/>
                  <a:pt x="3961962" y="914858"/>
                  <a:pt x="4103648" y="1084548"/>
                </a:cubicBezTo>
                <a:cubicBezTo>
                  <a:pt x="4245334" y="1254238"/>
                  <a:pt x="4276820" y="1345206"/>
                  <a:pt x="4397516" y="1409933"/>
                </a:cubicBezTo>
                <a:cubicBezTo>
                  <a:pt x="4518212" y="1474660"/>
                  <a:pt x="4673892" y="1499151"/>
                  <a:pt x="4827822" y="1472910"/>
                </a:cubicBezTo>
                <a:cubicBezTo>
                  <a:pt x="4981753" y="1446669"/>
                  <a:pt x="5321099" y="1252489"/>
                  <a:pt x="5321099" y="1252489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2869" y="2131797"/>
            <a:ext cx="147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Blocking Ridge</a:t>
            </a:r>
            <a:endParaRPr lang="en-US" b="1" dirty="0">
              <a:solidFill>
                <a:srgbClr val="FFFF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2191" y="3146918"/>
            <a:ext cx="10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Polar Jet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2094" y="2773709"/>
            <a:ext cx="107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3</a:t>
            </a:r>
            <a:r>
              <a:rPr lang="en-US" sz="1400" b="1" baseline="30000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rd</a:t>
            </a:r>
            <a:r>
              <a:rPr lang="en-US" sz="1400" b="1" dirty="0" smtClean="0">
                <a:solidFill>
                  <a:srgbClr val="00009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 Cold Surge</a:t>
            </a:r>
            <a:endParaRPr lang="en-US" sz="1400" b="1" dirty="0">
              <a:solidFill>
                <a:srgbClr val="000090"/>
              </a:solidFill>
              <a:effectLst>
                <a:glow rad="508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447" y="239928"/>
            <a:ext cx="8302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/>
                <a:cs typeface="Calibri"/>
              </a:rPr>
              <a:t>Schematic – Synoptic Evolution November 2014</a:t>
            </a:r>
            <a:endParaRPr lang="en-US"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135" y="1337293"/>
            <a:ext cx="324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1200 UTC 18 November 2014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119" y="3597339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82971" y="3625015"/>
            <a:ext cx="601258" cy="207428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08949" y="3628733"/>
            <a:ext cx="566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2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08949" y="3277888"/>
            <a:ext cx="187784" cy="431206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92207" y="3277888"/>
            <a:ext cx="130391" cy="150557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25567" y="3308984"/>
            <a:ext cx="4481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44234" y="3632502"/>
            <a:ext cx="506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3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62843" y="2532932"/>
            <a:ext cx="1158940" cy="1176162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  <a:effectLst>
            <a:glow rad="254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01874" y="2634496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47143" y="2842484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967743" y="3267257"/>
            <a:ext cx="1354479" cy="1208937"/>
            <a:chOff x="7022483" y="3212512"/>
            <a:chExt cx="1354479" cy="1208937"/>
          </a:xfrm>
          <a:effectLst>
            <a:glow rad="25400">
              <a:schemeClr val="tx1"/>
            </a:glow>
          </a:effectLst>
        </p:grpSpPr>
        <p:sp>
          <p:nvSpPr>
            <p:cNvPr id="49" name="Freeform 48"/>
            <p:cNvSpPr/>
            <p:nvPr/>
          </p:nvSpPr>
          <p:spPr>
            <a:xfrm>
              <a:off x="7022483" y="3212512"/>
              <a:ext cx="1351523" cy="1208937"/>
            </a:xfrm>
            <a:custGeom>
              <a:avLst/>
              <a:gdLst>
                <a:gd name="connsiteX0" fmla="*/ 1351523 w 1351523"/>
                <a:gd name="connsiteY0" fmla="*/ 0 h 1208937"/>
                <a:gd name="connsiteX1" fmla="*/ 1181734 w 1351523"/>
                <a:gd name="connsiteY1" fmla="*/ 292047 h 1208937"/>
                <a:gd name="connsiteX2" fmla="*/ 706324 w 1351523"/>
                <a:gd name="connsiteY2" fmla="*/ 848973 h 1208937"/>
                <a:gd name="connsiteX3" fmla="*/ 0 w 1351523"/>
                <a:gd name="connsiteY3" fmla="*/ 1208937 h 120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523" h="1208937">
                  <a:moveTo>
                    <a:pt x="1351523" y="0"/>
                  </a:moveTo>
                  <a:cubicBezTo>
                    <a:pt x="1320395" y="75276"/>
                    <a:pt x="1289267" y="150552"/>
                    <a:pt x="1181734" y="292047"/>
                  </a:cubicBezTo>
                  <a:cubicBezTo>
                    <a:pt x="1074201" y="433542"/>
                    <a:pt x="903280" y="696158"/>
                    <a:pt x="706324" y="848973"/>
                  </a:cubicBezTo>
                  <a:cubicBezTo>
                    <a:pt x="509368" y="1001788"/>
                    <a:pt x="0" y="1208937"/>
                    <a:pt x="0" y="1208937"/>
                  </a:cubicBezTo>
                </a:path>
              </a:pathLst>
            </a:custGeom>
            <a:ln w="254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 rot="1995297">
              <a:off x="7173496" y="4296170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9" name="Isosceles Triangle 58"/>
            <p:cNvSpPr/>
            <p:nvPr/>
          </p:nvSpPr>
          <p:spPr>
            <a:xfrm rot="1995297">
              <a:off x="7390647" y="4209506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0" name="Isosceles Triangle 59"/>
            <p:cNvSpPr/>
            <p:nvPr/>
          </p:nvSpPr>
          <p:spPr>
            <a:xfrm rot="1995297">
              <a:off x="7596977" y="4093504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1" name="Isosceles Triangle 60"/>
            <p:cNvSpPr/>
            <p:nvPr/>
          </p:nvSpPr>
          <p:spPr>
            <a:xfrm rot="916008">
              <a:off x="7789868" y="3932753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2" name="Isosceles Triangle 61"/>
            <p:cNvSpPr/>
            <p:nvPr/>
          </p:nvSpPr>
          <p:spPr>
            <a:xfrm rot="523602">
              <a:off x="7947258" y="3765590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3" name="Isosceles Triangle 62"/>
            <p:cNvSpPr/>
            <p:nvPr/>
          </p:nvSpPr>
          <p:spPr>
            <a:xfrm rot="523602">
              <a:off x="8103850" y="3558161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4" name="Isosceles Triangle 63"/>
            <p:cNvSpPr/>
            <p:nvPr/>
          </p:nvSpPr>
          <p:spPr>
            <a:xfrm rot="523602">
              <a:off x="8252060" y="3330423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965126" y="2819077"/>
            <a:ext cx="107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Ex Nuri</a:t>
            </a:r>
            <a:endParaRPr lang="en-US" sz="1400" b="1" dirty="0">
              <a:solidFill>
                <a:srgbClr val="FF0000"/>
              </a:solidFill>
              <a:effectLst>
                <a:glow rad="508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85" name="Multiply 84"/>
          <p:cNvSpPr/>
          <p:nvPr/>
        </p:nvSpPr>
        <p:spPr>
          <a:xfrm>
            <a:off x="7154105" y="3277888"/>
            <a:ext cx="325353" cy="304392"/>
          </a:xfrm>
          <a:prstGeom prst="mathMultiply">
            <a:avLst/>
          </a:prstGeom>
          <a:solidFill>
            <a:srgbClr val="000090"/>
          </a:solidFill>
          <a:ln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93867" y="5342600"/>
            <a:ext cx="8561853" cy="13785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3"/>
          <a:srcRect l="37762" t="89220" r="39053"/>
          <a:stretch/>
        </p:blipFill>
        <p:spPr>
          <a:xfrm>
            <a:off x="5973864" y="6192184"/>
            <a:ext cx="1311909" cy="26121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/>
          <a:srcRect l="73463" t="92647" r="17537" b="-236"/>
          <a:stretch/>
        </p:blipFill>
        <p:spPr>
          <a:xfrm>
            <a:off x="6499634" y="6489791"/>
            <a:ext cx="485398" cy="175279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387221" y="5478817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94109" y="5478817"/>
            <a:ext cx="189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/>
                <a:cs typeface="Calibri"/>
              </a:rPr>
              <a:t>Extratropical</a:t>
            </a:r>
            <a:r>
              <a:rPr lang="en-US" sz="1400" b="1" dirty="0" smtClean="0">
                <a:latin typeface="Calibri"/>
                <a:cs typeface="Calibri"/>
              </a:rPr>
              <a:t> low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270872" y="5478817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005808" y="5482882"/>
            <a:ext cx="146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High pressure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446040" y="5531548"/>
            <a:ext cx="459020" cy="427238"/>
            <a:chOff x="1172789" y="6095205"/>
            <a:chExt cx="459020" cy="427238"/>
          </a:xfrm>
          <a:effectLst>
            <a:glow rad="25400">
              <a:schemeClr val="tx1"/>
            </a:glow>
          </a:effectLst>
        </p:grpSpPr>
        <p:sp>
          <p:nvSpPr>
            <p:cNvPr id="110" name="Freeform 109"/>
            <p:cNvSpPr/>
            <p:nvPr/>
          </p:nvSpPr>
          <p:spPr>
            <a:xfrm>
              <a:off x="1172789" y="6095205"/>
              <a:ext cx="447066" cy="409227"/>
            </a:xfrm>
            <a:custGeom>
              <a:avLst/>
              <a:gdLst>
                <a:gd name="connsiteX0" fmla="*/ 1351523 w 1351523"/>
                <a:gd name="connsiteY0" fmla="*/ 0 h 1208937"/>
                <a:gd name="connsiteX1" fmla="*/ 1181734 w 1351523"/>
                <a:gd name="connsiteY1" fmla="*/ 292047 h 1208937"/>
                <a:gd name="connsiteX2" fmla="*/ 706324 w 1351523"/>
                <a:gd name="connsiteY2" fmla="*/ 848973 h 1208937"/>
                <a:gd name="connsiteX3" fmla="*/ 0 w 1351523"/>
                <a:gd name="connsiteY3" fmla="*/ 1208937 h 120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523" h="1208937">
                  <a:moveTo>
                    <a:pt x="1351523" y="0"/>
                  </a:moveTo>
                  <a:cubicBezTo>
                    <a:pt x="1320395" y="75276"/>
                    <a:pt x="1289267" y="150552"/>
                    <a:pt x="1181734" y="292047"/>
                  </a:cubicBezTo>
                  <a:cubicBezTo>
                    <a:pt x="1074201" y="433542"/>
                    <a:pt x="903280" y="696158"/>
                    <a:pt x="706324" y="848973"/>
                  </a:cubicBezTo>
                  <a:cubicBezTo>
                    <a:pt x="509368" y="1001788"/>
                    <a:pt x="0" y="1208937"/>
                    <a:pt x="0" y="1208937"/>
                  </a:cubicBezTo>
                </a:path>
              </a:pathLst>
            </a:custGeom>
            <a:ln w="254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1" name="Isosceles Triangle 110"/>
            <p:cNvSpPr/>
            <p:nvPr/>
          </p:nvSpPr>
          <p:spPr>
            <a:xfrm rot="1995297">
              <a:off x="1228739" y="6417128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" name="Isosceles Triangle 111"/>
            <p:cNvSpPr/>
            <p:nvPr/>
          </p:nvSpPr>
          <p:spPr>
            <a:xfrm rot="809359">
              <a:off x="1382850" y="6323403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" name="Isosceles Triangle 112"/>
            <p:cNvSpPr/>
            <p:nvPr/>
          </p:nvSpPr>
          <p:spPr>
            <a:xfrm>
              <a:off x="1506907" y="6179350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6985214" y="5592742"/>
            <a:ext cx="9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Cold front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2483102" y="616924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solidFill>
            <a:srgbClr val="0000FF">
              <a:alpha val="25000"/>
            </a:srgbClr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005808" y="6100528"/>
            <a:ext cx="146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Arctic air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2606059" y="621353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4266739" y="560463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4389696" y="564892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850837" y="5478817"/>
            <a:ext cx="162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Sea level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&lt; 1000-hPa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254288" y="6129397"/>
            <a:ext cx="1626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Isotachs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22" name="Freeform 121"/>
          <p:cNvSpPr/>
          <p:nvPr/>
        </p:nvSpPr>
        <p:spPr>
          <a:xfrm>
            <a:off x="4266739" y="6134961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23" name="Freeform 122"/>
          <p:cNvSpPr/>
          <p:nvPr/>
        </p:nvSpPr>
        <p:spPr>
          <a:xfrm>
            <a:off x="4389696" y="6179251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849636" y="5982504"/>
            <a:ext cx="1626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geopotential heights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032898" y="5078707"/>
            <a:ext cx="93795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Legend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728135" y="6198734"/>
            <a:ext cx="161046" cy="291057"/>
            <a:chOff x="7525405" y="6230547"/>
            <a:chExt cx="178482" cy="349360"/>
          </a:xfrm>
          <a:effectLst>
            <a:glow rad="25400">
              <a:schemeClr val="tx1"/>
            </a:glow>
          </a:effectLst>
        </p:grpSpPr>
        <p:sp>
          <p:nvSpPr>
            <p:cNvPr id="127" name="Oval 126"/>
            <p:cNvSpPr/>
            <p:nvPr/>
          </p:nvSpPr>
          <p:spPr>
            <a:xfrm>
              <a:off x="7525405" y="6321478"/>
              <a:ext cx="178420" cy="179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542841" y="6230547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 rot="10800000">
              <a:off x="7525405" y="6377440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1002395" y="6179251"/>
            <a:ext cx="189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Tropical Cyclone</a:t>
            </a:r>
            <a:endParaRPr lang="en-US" sz="1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77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108061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Impacts:  CONUS Cold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4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Minimum Temperature Records Broken:  16–22 November 2014 (N = 2677)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Source:  NCDC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MinTempRecords_16-22Nov14_NCDC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r="142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568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108061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CPC November 2014 CONUS Temperature Forecast is Derailed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5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/>
          <p:cNvPicPr>
            <a:picLocks noChangeAspect="1"/>
          </p:cNvPicPr>
          <p:nvPr/>
        </p:nvPicPr>
        <p:blipFill>
          <a:blip r:embed="rId2"/>
          <a:srcRect t="-2601" b="-2601"/>
          <a:stretch>
            <a:fillRect/>
          </a:stretch>
        </p:blipFill>
        <p:spPr>
          <a:xfrm>
            <a:off x="251469" y="1672453"/>
            <a:ext cx="4553914" cy="4453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55" y="0"/>
            <a:ext cx="4710016" cy="67251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70" y="125749"/>
            <a:ext cx="440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November 2014 CPC Forecast Temperature Anomaly Probability (Left); Mean and Observed Temperature Anomaly °C (right)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3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108061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NH Flow Reconfiguration:</a:t>
            </a:r>
            <a:br>
              <a:rPr lang="en-US" sz="5400" b="1" dirty="0" smtClean="0">
                <a:solidFill>
                  <a:srgbClr val="FF0000"/>
                </a:solidFill>
              </a:rPr>
            </a:br>
            <a:r>
              <a:rPr lang="en-US" sz="5400" b="1" dirty="0" smtClean="0">
                <a:solidFill>
                  <a:srgbClr val="FF0000"/>
                </a:solidFill>
              </a:rPr>
              <a:t>Predictability Issues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6"/>
            <a:ext cx="5046476" cy="6499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7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6"/>
            <a:ext cx="5046475" cy="6499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50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200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62849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</a:rPr>
              <a:t>Winter 2014–2015: </a:t>
            </a:r>
            <a:r>
              <a:rPr lang="en-US" sz="2200" b="1" dirty="0">
                <a:solidFill>
                  <a:srgbClr val="0000FF"/>
                </a:solidFill>
              </a:rPr>
              <a:t>P</a:t>
            </a:r>
            <a:r>
              <a:rPr lang="en-US" sz="2200" b="1" dirty="0" smtClean="0">
                <a:solidFill>
                  <a:srgbClr val="0000FF"/>
                </a:solidFill>
              </a:rPr>
              <a:t>art I featured unexpected record CONUS November cold and early season snow. Part II featured sequential epic Northeast snowstorms between 24 Jan – 16 Feb 2015</a:t>
            </a:r>
          </a:p>
          <a:p>
            <a:endParaRPr lang="en-US" sz="2200" b="1" dirty="0" smtClean="0">
              <a:solidFill>
                <a:srgbClr val="0000FF"/>
              </a:solidFill>
            </a:endParaRPr>
          </a:p>
          <a:p>
            <a:r>
              <a:rPr lang="en-US" sz="2200" b="1" dirty="0" smtClean="0">
                <a:solidFill>
                  <a:srgbClr val="0000FF"/>
                </a:solidFill>
              </a:rPr>
              <a:t>Part I:  The STY </a:t>
            </a:r>
            <a:r>
              <a:rPr lang="en-US" sz="2200" b="1" dirty="0" err="1" smtClean="0">
                <a:solidFill>
                  <a:srgbClr val="0000FF"/>
                </a:solidFill>
              </a:rPr>
              <a:t>Nuri</a:t>
            </a:r>
            <a:r>
              <a:rPr lang="en-US" sz="2200" b="1" dirty="0" smtClean="0">
                <a:solidFill>
                  <a:srgbClr val="0000FF"/>
                </a:solidFill>
              </a:rPr>
              <a:t> ET/EC disrupted the NH flow, caused omega  block formation downstream, opened the arctic air floodgates into the CONUS, and wrecked the CPC Nov temperature forecast </a:t>
            </a:r>
          </a:p>
          <a:p>
            <a:endParaRPr lang="en-US" sz="2200" b="1" dirty="0" smtClean="0">
              <a:solidFill>
                <a:srgbClr val="0000FF"/>
              </a:solidFill>
            </a:endParaRPr>
          </a:p>
          <a:p>
            <a:r>
              <a:rPr lang="en-US" sz="2200" b="1" dirty="0" smtClean="0">
                <a:solidFill>
                  <a:srgbClr val="0000FF"/>
                </a:solidFill>
              </a:rPr>
              <a:t>Part II:  Persistent West Coast ridging favored record-breaking clustered Northeast snowstorms (depths not seen since 1717) and resulted in important predictability challenges</a:t>
            </a:r>
          </a:p>
          <a:p>
            <a:endParaRPr lang="en-US" sz="2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1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6"/>
            <a:ext cx="5046475" cy="6499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3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6"/>
            <a:ext cx="5046474" cy="6499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35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6"/>
            <a:ext cx="5046474" cy="6499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06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7"/>
            <a:ext cx="5046473" cy="6499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4933" y="1083733"/>
            <a:ext cx="323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 </a:t>
            </a:r>
            <a:endParaRPr lang="en-US" sz="2000" u="sng" dirty="0" smtClean="0"/>
          </a:p>
          <a:p>
            <a:r>
              <a:rPr lang="en-US" sz="2000" dirty="0" smtClean="0"/>
              <a:t>First forecast to show </a:t>
            </a:r>
            <a:r>
              <a:rPr lang="en-US" sz="2000" dirty="0" err="1" smtClean="0"/>
              <a:t>Nuri</a:t>
            </a:r>
            <a:r>
              <a:rPr lang="en-US" sz="2000" dirty="0" smtClean="0"/>
              <a:t> intensifying to levels that match observations.</a:t>
            </a:r>
          </a:p>
          <a:p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oincident with an indication of trough development </a:t>
            </a:r>
            <a:r>
              <a:rPr lang="en-US" sz="2000" dirty="0" err="1" smtClean="0"/>
              <a:t>poleward</a:t>
            </a:r>
            <a:r>
              <a:rPr lang="en-US" sz="2000" dirty="0" smtClean="0"/>
              <a:t> of Hawaii.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03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7"/>
            <a:ext cx="5046473" cy="6499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4933" y="1083733"/>
            <a:ext cx="323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 </a:t>
            </a:r>
            <a:endParaRPr lang="en-US" sz="2000" u="sng" dirty="0" smtClean="0"/>
          </a:p>
          <a:p>
            <a:r>
              <a:rPr lang="en-US" sz="2000" dirty="0" smtClean="0"/>
              <a:t>First forecast to show </a:t>
            </a:r>
            <a:r>
              <a:rPr lang="en-US" sz="2000" dirty="0" err="1" smtClean="0"/>
              <a:t>Nuri</a:t>
            </a:r>
            <a:r>
              <a:rPr lang="en-US" sz="2000" dirty="0" smtClean="0"/>
              <a:t> intensifying to levels that match observations.</a:t>
            </a:r>
          </a:p>
          <a:p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oincident with an indication of trough development </a:t>
            </a:r>
            <a:r>
              <a:rPr lang="en-US" sz="2000" dirty="0" err="1" smtClean="0"/>
              <a:t>poleward</a:t>
            </a:r>
            <a:r>
              <a:rPr lang="en-US" sz="2000" dirty="0" smtClean="0"/>
              <a:t> of Hawaii.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83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7"/>
            <a:ext cx="5046472" cy="64992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62267" y="269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04933" y="1083733"/>
            <a:ext cx="323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 </a:t>
            </a:r>
            <a:endParaRPr lang="en-US" sz="2000" u="sng" dirty="0" smtClean="0"/>
          </a:p>
          <a:p>
            <a:r>
              <a:rPr lang="en-US" sz="2000" dirty="0" smtClean="0"/>
              <a:t>First forecast to show </a:t>
            </a:r>
            <a:r>
              <a:rPr lang="en-US" sz="2000" dirty="0" err="1" smtClean="0"/>
              <a:t>Nuri</a:t>
            </a:r>
            <a:r>
              <a:rPr lang="en-US" sz="2000" dirty="0" smtClean="0"/>
              <a:t> intensifying to levels that match observations.</a:t>
            </a:r>
          </a:p>
          <a:p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oincident with an indication of trough development </a:t>
            </a:r>
            <a:r>
              <a:rPr lang="en-US" sz="2000" dirty="0" err="1" smtClean="0"/>
              <a:t>poleward</a:t>
            </a:r>
            <a:r>
              <a:rPr lang="en-US" sz="2000" dirty="0" smtClean="0"/>
              <a:t> of Hawaii.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43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7"/>
            <a:ext cx="5046472" cy="6499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4933" y="1083733"/>
            <a:ext cx="323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 </a:t>
            </a:r>
            <a:endParaRPr lang="en-US" sz="2000" u="sng" dirty="0" smtClean="0"/>
          </a:p>
          <a:p>
            <a:r>
              <a:rPr lang="en-US" sz="2000" dirty="0" smtClean="0"/>
              <a:t>First forecast to show </a:t>
            </a:r>
            <a:r>
              <a:rPr lang="en-US" sz="2000" dirty="0" err="1" smtClean="0"/>
              <a:t>Nuri</a:t>
            </a:r>
            <a:r>
              <a:rPr lang="en-US" sz="2000" dirty="0" smtClean="0"/>
              <a:t> intensifying to levels that match observations.</a:t>
            </a:r>
          </a:p>
          <a:p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oincident with an indication of trough development </a:t>
            </a:r>
            <a:r>
              <a:rPr lang="en-US" sz="2000" dirty="0" err="1" smtClean="0"/>
              <a:t>poleward</a:t>
            </a:r>
            <a:r>
              <a:rPr lang="en-US" sz="2000" dirty="0" smtClean="0"/>
              <a:t> of Hawaii.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2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1727"/>
            <a:ext cx="5046471" cy="64992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4933" y="1083733"/>
            <a:ext cx="323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 </a:t>
            </a:r>
            <a:endParaRPr lang="en-US" sz="2000" u="sng" dirty="0" smtClean="0"/>
          </a:p>
          <a:p>
            <a:r>
              <a:rPr lang="en-US" sz="2000" dirty="0" smtClean="0"/>
              <a:t>First forecast to show </a:t>
            </a:r>
            <a:r>
              <a:rPr lang="en-US" sz="2000" dirty="0" err="1" smtClean="0"/>
              <a:t>Nuri</a:t>
            </a:r>
            <a:r>
              <a:rPr lang="en-US" sz="2000" dirty="0" smtClean="0"/>
              <a:t> intensifying to levels that match observations.</a:t>
            </a:r>
          </a:p>
          <a:p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oincident with an indication of trough development </a:t>
            </a:r>
            <a:r>
              <a:rPr lang="en-US" sz="2000" dirty="0" err="1" smtClean="0"/>
              <a:t>poleward</a:t>
            </a:r>
            <a:r>
              <a:rPr lang="en-US" sz="2000" dirty="0" smtClean="0"/>
              <a:t> of Hawaii.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06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" y="225667"/>
            <a:ext cx="5046471" cy="6491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4933" y="1083733"/>
            <a:ext cx="32342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 </a:t>
            </a:r>
            <a:endParaRPr lang="en-US" sz="2000" u="sng" dirty="0" smtClean="0"/>
          </a:p>
          <a:p>
            <a:r>
              <a:rPr lang="en-US" sz="2000" dirty="0" smtClean="0"/>
              <a:t>First forecast to show </a:t>
            </a:r>
            <a:r>
              <a:rPr lang="en-US" sz="2000" dirty="0" err="1" smtClean="0"/>
              <a:t>Nuri</a:t>
            </a:r>
            <a:r>
              <a:rPr lang="en-US" sz="2000" dirty="0" smtClean="0"/>
              <a:t> intensifying to levels that match observations.</a:t>
            </a:r>
          </a:p>
          <a:p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oincident with an indication of trough development </a:t>
            </a:r>
            <a:r>
              <a:rPr lang="en-US" sz="2000" dirty="0" err="1" smtClean="0"/>
              <a:t>poleward</a:t>
            </a:r>
            <a:r>
              <a:rPr lang="en-US" sz="2000" dirty="0" smtClean="0"/>
              <a:t> of Hawaii.</a:t>
            </a:r>
          </a:p>
          <a:p>
            <a:endParaRPr lang="en-US" sz="2000" dirty="0"/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144-to-</a:t>
            </a:r>
            <a:r>
              <a:rPr lang="en-US" sz="2000" b="1" u="sng" dirty="0" smtClean="0"/>
              <a:t>00-h forecast</a:t>
            </a:r>
            <a:r>
              <a:rPr lang="en-US" sz="2000" b="1" u="sng" dirty="0" smtClean="0">
                <a:solidFill>
                  <a:srgbClr val="000000"/>
                </a:solidFill>
              </a:rPr>
              <a:t>:</a:t>
            </a:r>
            <a:r>
              <a:rPr lang="en-US" sz="2000" b="1" u="sng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W</a:t>
            </a:r>
            <a:r>
              <a:rPr lang="en-US" sz="2000" dirty="0" smtClean="0"/>
              <a:t>estward shift in the location of post-ET </a:t>
            </a:r>
            <a:r>
              <a:rPr lang="en-US" sz="2000" dirty="0" err="1" smtClean="0"/>
              <a:t>Nuri</a:t>
            </a:r>
            <a:r>
              <a:rPr lang="en-US" sz="2000" dirty="0" smtClean="0"/>
              <a:t> in each subsequent forecast.</a:t>
            </a:r>
            <a:endParaRPr lang="en-US" sz="20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353734" y="1642533"/>
            <a:ext cx="846666" cy="0"/>
          </a:xfrm>
          <a:prstGeom prst="straightConnector1">
            <a:avLst/>
          </a:prstGeom>
          <a:ln w="76200" cmpd="sng">
            <a:solidFill>
              <a:srgbClr val="FF6600"/>
            </a:solidFill>
            <a:headEnd type="none"/>
            <a:tailEnd type="triangle"/>
          </a:ln>
          <a:effectLst>
            <a:glow rad="635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04933" y="220133"/>
            <a:ext cx="340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Nuri’s</a:t>
            </a:r>
            <a:r>
              <a:rPr lang="en-US" sz="3200" b="1" dirty="0" smtClean="0"/>
              <a:t> ET – 8 Nov. </a:t>
            </a:r>
            <a:endParaRPr lang="en-US" sz="32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04933" y="912683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66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4" cy="6116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00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Super Typhoon </a:t>
            </a:r>
            <a:r>
              <a:rPr lang="en-US" sz="3600" b="1" dirty="0" err="1" smtClean="0">
                <a:solidFill>
                  <a:srgbClr val="FF0000"/>
                </a:solidFill>
              </a:rPr>
              <a:t>Nuri</a:t>
            </a:r>
            <a:r>
              <a:rPr lang="en-US" sz="3600" b="1" dirty="0" smtClean="0">
                <a:solidFill>
                  <a:srgbClr val="FF0000"/>
                </a:solidFill>
              </a:rPr>
              <a:t>: 31 Oct – 7 Nov 2014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</a:t>
            </a:r>
            <a:r>
              <a:rPr lang="en-US" dirty="0" smtClean="0">
                <a:solidFill>
                  <a:srgbClr val="0000FF"/>
                </a:solidFill>
              </a:rPr>
              <a:t>JMA:  Best Track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6071" b="-1607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    JMA:  Minimum SLP (</a:t>
            </a:r>
            <a:r>
              <a:rPr lang="en-US" dirty="0" err="1" smtClean="0">
                <a:solidFill>
                  <a:srgbClr val="0000FF"/>
                </a:solidFill>
              </a:rPr>
              <a:t>hPa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9618" b="-29618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721895" y="6269789"/>
            <a:ext cx="771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 Digital </a:t>
            </a:r>
            <a:r>
              <a:rPr lang="en-US" b="1" dirty="0">
                <a:solidFill>
                  <a:srgbClr val="0000FF"/>
                </a:solidFill>
              </a:rPr>
              <a:t>Typhoon (http://</a:t>
            </a:r>
            <a:r>
              <a:rPr lang="en-US" b="1" dirty="0" err="1">
                <a:solidFill>
                  <a:srgbClr val="0000FF"/>
                </a:solidFill>
              </a:rPr>
              <a:t>agora.ex.nii.ac.jp</a:t>
            </a:r>
            <a:r>
              <a:rPr lang="en-US" b="1" dirty="0">
                <a:solidFill>
                  <a:srgbClr val="0000FF"/>
                </a:solidFill>
              </a:rPr>
              <a:t>/digital-typhoon/</a:t>
            </a:r>
            <a:r>
              <a:rPr lang="en-US" b="1" dirty="0" err="1" smtClean="0">
                <a:solidFill>
                  <a:srgbClr val="0000FF"/>
                </a:solidFill>
              </a:rPr>
              <a:t>index.html.en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1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3" cy="6116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2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3" cy="6116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86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2" cy="6116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16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2" cy="6116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04933" y="1405466"/>
            <a:ext cx="3234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66FF"/>
                </a:solidFill>
              </a:rPr>
              <a:t>168-h forecast: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First indication of negatively-tilted trough west of British Columbia.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835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1" cy="6116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04933" y="1405466"/>
            <a:ext cx="32342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66FF"/>
                </a:solidFill>
              </a:rPr>
              <a:t>168-h forecast: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First indication of negatively-tilted trough west of British Columbia.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</a:t>
            </a:r>
          </a:p>
          <a:p>
            <a:r>
              <a:rPr lang="en-US" sz="2000" dirty="0" smtClean="0"/>
              <a:t>First indication of strong anticyclone (&gt;300 m) east of the Rockies.</a:t>
            </a:r>
          </a:p>
          <a:p>
            <a:endParaRPr lang="en-US" sz="2000" dirty="0"/>
          </a:p>
          <a:p>
            <a:r>
              <a:rPr lang="en-US" sz="2000" dirty="0" smtClean="0"/>
              <a:t>Coincides with better resolution of the eastern side of the omega block.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020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1" cy="6116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04933" y="1405466"/>
            <a:ext cx="32342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66FF"/>
                </a:solidFill>
              </a:rPr>
              <a:t>168-h forecast: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First indication of negatively-tilted trough west of British Columbia.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</a:t>
            </a:r>
          </a:p>
          <a:p>
            <a:r>
              <a:rPr lang="en-US" sz="2000" dirty="0" smtClean="0"/>
              <a:t>First indication of strong anticyclone (&gt;300 m) east of the Rockies.</a:t>
            </a:r>
          </a:p>
          <a:p>
            <a:endParaRPr lang="en-US" sz="2000" dirty="0"/>
          </a:p>
          <a:p>
            <a:r>
              <a:rPr lang="en-US" sz="2000" dirty="0" smtClean="0"/>
              <a:t>Coincides with better resolution of the eastern side of the omega block.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0000"/>
                </a:solidFill>
              </a:rPr>
              <a:t>Forecasts improve once </a:t>
            </a:r>
            <a:r>
              <a:rPr lang="en-US" sz="2000" b="1" dirty="0" err="1" smtClean="0">
                <a:solidFill>
                  <a:srgbClr val="000000"/>
                </a:solidFill>
              </a:rPr>
              <a:t>Nuri’s</a:t>
            </a:r>
            <a:r>
              <a:rPr lang="en-US" sz="2000" b="1" dirty="0" smtClean="0">
                <a:solidFill>
                  <a:srgbClr val="000000"/>
                </a:solidFill>
              </a:rPr>
              <a:t> ET occurs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2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0" cy="6116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04933" y="1405466"/>
            <a:ext cx="32342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66FF"/>
                </a:solidFill>
              </a:rPr>
              <a:t>168-h forecast: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First indication of negatively-tilted trough west of British Columbia.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</a:t>
            </a:r>
          </a:p>
          <a:p>
            <a:r>
              <a:rPr lang="en-US" sz="2000" dirty="0" smtClean="0"/>
              <a:t>First indication of strong anticyclone (&gt;300 m) east of the Rockies.</a:t>
            </a:r>
          </a:p>
          <a:p>
            <a:endParaRPr lang="en-US" sz="2000" dirty="0"/>
          </a:p>
          <a:p>
            <a:r>
              <a:rPr lang="en-US" sz="2000" dirty="0" smtClean="0"/>
              <a:t>Coincides with better resolution of the eastern side of the omega block.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0000"/>
                </a:solidFill>
              </a:rPr>
              <a:t>Forecasts improve once </a:t>
            </a:r>
            <a:r>
              <a:rPr lang="en-US" sz="2000" b="1" dirty="0" err="1" smtClean="0">
                <a:solidFill>
                  <a:srgbClr val="000000"/>
                </a:solidFill>
              </a:rPr>
              <a:t>Nuri’s</a:t>
            </a:r>
            <a:r>
              <a:rPr lang="en-US" sz="2000" b="1" dirty="0" smtClean="0">
                <a:solidFill>
                  <a:srgbClr val="000000"/>
                </a:solidFill>
              </a:rPr>
              <a:t> ET occurs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0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10" cy="6116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04933" y="1405466"/>
            <a:ext cx="32342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66FF"/>
                </a:solidFill>
              </a:rPr>
              <a:t>168-h forecast: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First indication of negatively-tilted trough west of British Columbia.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</a:t>
            </a:r>
          </a:p>
          <a:p>
            <a:r>
              <a:rPr lang="en-US" sz="2000" dirty="0" smtClean="0"/>
              <a:t>First indication of strong anticyclone (&gt;300 m) east of the Rockies.</a:t>
            </a:r>
          </a:p>
          <a:p>
            <a:endParaRPr lang="en-US" sz="2000" dirty="0"/>
          </a:p>
          <a:p>
            <a:r>
              <a:rPr lang="en-US" sz="2000" dirty="0" smtClean="0"/>
              <a:t>Coincides with better resolution of the eastern side of the omega block.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0000"/>
                </a:solidFill>
              </a:rPr>
              <a:t>Forecasts improve once </a:t>
            </a:r>
            <a:r>
              <a:rPr lang="en-US" sz="2000" b="1" dirty="0" err="1" smtClean="0">
                <a:solidFill>
                  <a:srgbClr val="000000"/>
                </a:solidFill>
              </a:rPr>
              <a:t>Nuri’s</a:t>
            </a:r>
            <a:r>
              <a:rPr lang="en-US" sz="2000" b="1" dirty="0" smtClean="0">
                <a:solidFill>
                  <a:srgbClr val="000000"/>
                </a:solidFill>
              </a:rPr>
              <a:t> ET occurs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1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5"/>
            <a:ext cx="5254709" cy="6116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04933" y="1405466"/>
            <a:ext cx="32342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66FF"/>
                </a:solidFill>
              </a:rPr>
              <a:t>168-h forecast: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First indication of negatively-tilted trough west of British Columbia.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</a:t>
            </a:r>
          </a:p>
          <a:p>
            <a:r>
              <a:rPr lang="en-US" sz="2000" dirty="0" smtClean="0"/>
              <a:t>First indication of strong anticyclone (&gt;300 m) east of the Rockies.</a:t>
            </a:r>
          </a:p>
          <a:p>
            <a:endParaRPr lang="en-US" sz="2000" dirty="0"/>
          </a:p>
          <a:p>
            <a:r>
              <a:rPr lang="en-US" sz="2000" dirty="0" smtClean="0"/>
              <a:t>Coincides with better resolution of the eastern side of the omega block.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0000"/>
                </a:solidFill>
              </a:rPr>
              <a:t>Forecasts improve once </a:t>
            </a:r>
            <a:r>
              <a:rPr lang="en-US" sz="2000" b="1" dirty="0" err="1" smtClean="0">
                <a:solidFill>
                  <a:srgbClr val="000000"/>
                </a:solidFill>
              </a:rPr>
              <a:t>Nuri’s</a:t>
            </a:r>
            <a:r>
              <a:rPr lang="en-US" sz="2000" b="1" dirty="0" smtClean="0">
                <a:solidFill>
                  <a:srgbClr val="000000"/>
                </a:solidFill>
              </a:rPr>
              <a:t> ET occurs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8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93596"/>
            <a:ext cx="5254709" cy="61162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933" y="220131"/>
            <a:ext cx="34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Eastern N. Pacific Ridge – 12 Nov.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04933" y="1199375"/>
            <a:ext cx="3403600" cy="0"/>
          </a:xfrm>
          <a:prstGeom prst="line">
            <a:avLst/>
          </a:pr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04933" y="1405466"/>
            <a:ext cx="32342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66FF"/>
                </a:solidFill>
              </a:rPr>
              <a:t>168-h forecast: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First indication of negatively-tilted trough west of British Columbia.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144-h forecast:</a:t>
            </a:r>
          </a:p>
          <a:p>
            <a:r>
              <a:rPr lang="en-US" sz="2000" dirty="0" smtClean="0"/>
              <a:t>First indication of strong anticyclone (&gt;300 m) east of the Rockies.</a:t>
            </a:r>
          </a:p>
          <a:p>
            <a:endParaRPr lang="en-US" sz="2000" dirty="0"/>
          </a:p>
          <a:p>
            <a:r>
              <a:rPr lang="en-US" sz="2000" dirty="0" smtClean="0"/>
              <a:t>Coincides with better resolution of the eastern side of the omega block.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0000"/>
                </a:solidFill>
              </a:rPr>
              <a:t>Forecasts improve once </a:t>
            </a:r>
            <a:r>
              <a:rPr lang="en-US" sz="2000" b="1" dirty="0" err="1" smtClean="0">
                <a:solidFill>
                  <a:srgbClr val="000000"/>
                </a:solidFill>
              </a:rPr>
              <a:t>Nuri’s</a:t>
            </a:r>
            <a:r>
              <a:rPr lang="en-US" sz="2000" b="1" dirty="0" smtClean="0">
                <a:solidFill>
                  <a:srgbClr val="000000"/>
                </a:solidFill>
              </a:rPr>
              <a:t> ET occurs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0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300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NCEP-OPC Surface Analysis:  0600 UTC 8 November 2014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58" t="1937" r="-1023" b="4903"/>
          <a:stretch/>
        </p:blipFill>
        <p:spPr>
          <a:xfrm>
            <a:off x="457200" y="1175247"/>
            <a:ext cx="8390287" cy="5614804"/>
          </a:xfrm>
        </p:spPr>
      </p:pic>
    </p:spTree>
    <p:extLst>
      <p:ext uri="{BB962C8B-B14F-4D97-AF65-F5344CB8AC3E}">
        <p14:creationId xmlns:p14="http://schemas.microsoft.com/office/powerpoint/2010/main" val="282698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7165" y="1861677"/>
            <a:ext cx="81375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“Apocalyptic” Snows in the Northeast:  24 January – 16 February 2015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6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600" y="230320"/>
            <a:ext cx="8082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cs typeface="Myriad Pro Bold"/>
              </a:rPr>
              <a:t>Event Statistics:  NYC Brushed and Boston Buried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267" y="1423784"/>
            <a:ext cx="4555067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Two </a:t>
            </a:r>
            <a:r>
              <a:rPr lang="en-US" sz="2000" b="1" dirty="0" smtClean="0">
                <a:solidFill>
                  <a:srgbClr val="0000FF"/>
                </a:solidFill>
              </a:rPr>
              <a:t>sequential </a:t>
            </a:r>
            <a:r>
              <a:rPr lang="en-US" sz="2000" b="1" dirty="0" err="1" smtClean="0">
                <a:solidFill>
                  <a:srgbClr val="0000FF"/>
                </a:solidFill>
              </a:rPr>
              <a:t>cyclogenesis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events impacted East Coast in January 2015.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Snowfall totals for the second storm were </a:t>
            </a:r>
            <a:r>
              <a:rPr lang="en-US" sz="2000" b="1" dirty="0" smtClean="0">
                <a:solidFill>
                  <a:srgbClr val="0000FF"/>
                </a:solidFill>
              </a:rPr>
              <a:t>&gt;1 m (3 </a:t>
            </a:r>
            <a:r>
              <a:rPr lang="en-US" sz="2000" b="1" dirty="0" err="1" smtClean="0">
                <a:solidFill>
                  <a:srgbClr val="0000FF"/>
                </a:solidFill>
              </a:rPr>
              <a:t>ft</a:t>
            </a:r>
            <a:r>
              <a:rPr lang="en-US" sz="2000" b="1" dirty="0" smtClean="0">
                <a:solidFill>
                  <a:srgbClr val="0000FF"/>
                </a:solidFill>
              </a:rPr>
              <a:t>) </a:t>
            </a:r>
            <a:r>
              <a:rPr lang="en-US" sz="2000" dirty="0" smtClean="0"/>
              <a:t>in some locations.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Considerable coastal flooding reported in MA with wind gusts </a:t>
            </a:r>
            <a:r>
              <a:rPr lang="en-US" sz="2000" b="1" dirty="0" smtClean="0">
                <a:solidFill>
                  <a:srgbClr val="0000FF"/>
                </a:solidFill>
              </a:rPr>
              <a:t>&gt;60 </a:t>
            </a:r>
            <a:r>
              <a:rPr lang="en-US" sz="2000" b="1" dirty="0" err="1" smtClean="0">
                <a:solidFill>
                  <a:srgbClr val="0000FF"/>
                </a:solidFill>
              </a:rPr>
              <a:t>kts</a:t>
            </a:r>
            <a:r>
              <a:rPr lang="en-US" sz="2000" dirty="0" smtClean="0"/>
              <a:t>.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Worcester, MA, </a:t>
            </a:r>
            <a:r>
              <a:rPr lang="en-US" sz="2000" b="1" dirty="0" smtClean="0">
                <a:solidFill>
                  <a:srgbClr val="0000FF"/>
                </a:solidFill>
              </a:rPr>
              <a:t>tallied 87 cm (34.5 in.)</a:t>
            </a:r>
            <a:r>
              <a:rPr lang="en-US" sz="2000" dirty="0" smtClean="0"/>
              <a:t> (all-time record).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Delta pre-emptively canceled </a:t>
            </a:r>
            <a:r>
              <a:rPr lang="en-US" sz="2000" b="1" dirty="0" smtClean="0">
                <a:solidFill>
                  <a:srgbClr val="0000FF"/>
                </a:solidFill>
              </a:rPr>
              <a:t>600 flights </a:t>
            </a:r>
            <a:r>
              <a:rPr lang="en-US" sz="2000" dirty="0" smtClean="0"/>
              <a:t>on 26 Jan.</a:t>
            </a:r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The second storm was characterized by considerable </a:t>
            </a:r>
            <a:r>
              <a:rPr lang="en-US" sz="2000" b="1" dirty="0" smtClean="0">
                <a:solidFill>
                  <a:srgbClr val="0000FF"/>
                </a:solidFill>
              </a:rPr>
              <a:t>forecast uncertainty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800" dirty="0" smtClean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6" name="Picture 5" descr="nycsn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2" y="1227666"/>
            <a:ext cx="4084907" cy="229671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6" name="Picture 15" descr="bostons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2" y="3838222"/>
            <a:ext cx="4157066" cy="233728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783621" y="6420556"/>
            <a:ext cx="122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 Photos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39383" y="3169163"/>
            <a:ext cx="162957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Times Square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54222" y="5806179"/>
            <a:ext cx="162957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4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310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300-hPa Mean (left) and Anomaly (right) </a:t>
            </a:r>
            <a:r>
              <a:rPr lang="en-US" sz="2000" b="1" dirty="0" err="1" smtClean="0">
                <a:solidFill>
                  <a:srgbClr val="FF0000"/>
                </a:solidFill>
              </a:rPr>
              <a:t>Geopotential</a:t>
            </a:r>
            <a:r>
              <a:rPr lang="en-US" sz="2000" b="1" dirty="0" smtClean="0">
                <a:solidFill>
                  <a:srgbClr val="FF0000"/>
                </a:solidFill>
              </a:rPr>
              <a:t> Height (m, shaded)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24 Jan – 16 Feb 2015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72487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Source: NOAA/ESRL/PSD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NH_300Z_24Jan–16Feb1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t="11681" r="17477" b="14245"/>
          <a:stretch/>
        </p:blipFill>
        <p:spPr>
          <a:xfrm>
            <a:off x="464227" y="1221156"/>
            <a:ext cx="4166383" cy="4111033"/>
          </a:xfrm>
          <a:prstGeom prst="rect">
            <a:avLst/>
          </a:prstGeom>
        </p:spPr>
      </p:pic>
      <p:pic>
        <p:nvPicPr>
          <p:cNvPr id="10" name="Picture 9" descr="NH_300Z'_24Jan–16Feb15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1539" r="17518" b="14388"/>
          <a:stretch/>
        </p:blipFill>
        <p:spPr>
          <a:xfrm>
            <a:off x="4571996" y="1211442"/>
            <a:ext cx="4158490" cy="4110978"/>
          </a:xfrm>
          <a:prstGeom prst="rect">
            <a:avLst/>
          </a:prstGeom>
        </p:spPr>
      </p:pic>
      <p:pic>
        <p:nvPicPr>
          <p:cNvPr id="11" name="Picture 10" descr="NH_300Z_24Jan–16Feb1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0" t="8935" r="3265" b="9915"/>
          <a:stretch/>
        </p:blipFill>
        <p:spPr>
          <a:xfrm>
            <a:off x="48673" y="1611925"/>
            <a:ext cx="415554" cy="3614613"/>
          </a:xfrm>
          <a:prstGeom prst="rect">
            <a:avLst/>
          </a:prstGeom>
        </p:spPr>
      </p:pic>
      <p:pic>
        <p:nvPicPr>
          <p:cNvPr id="12" name="Picture 11" descr="NH_300Z'_24Jan–16Feb15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2" t="10458" r="2587" b="8931"/>
          <a:stretch/>
        </p:blipFill>
        <p:spPr>
          <a:xfrm>
            <a:off x="8691911" y="1758462"/>
            <a:ext cx="452089" cy="33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310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850-hPa Mean (left) and Anomaly (right) Temperature (K, shaded)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24 Jan – 16 Feb 2015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73464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Source: NOAA/ESRL/PSD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NH_850T_24Jan–16Feb1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11326" r="17329" b="14248"/>
          <a:stretch/>
        </p:blipFill>
        <p:spPr>
          <a:xfrm>
            <a:off x="468528" y="1203209"/>
            <a:ext cx="4170831" cy="4130569"/>
          </a:xfrm>
          <a:prstGeom prst="rect">
            <a:avLst/>
          </a:prstGeom>
        </p:spPr>
      </p:pic>
      <p:pic>
        <p:nvPicPr>
          <p:cNvPr id="10" name="Picture 9" descr="compday.yYgnw8HQjQ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2" t="11326" r="17600" b="14247"/>
          <a:stretch/>
        </p:blipFill>
        <p:spPr>
          <a:xfrm>
            <a:off x="4590039" y="1203154"/>
            <a:ext cx="4140838" cy="4130624"/>
          </a:xfrm>
          <a:prstGeom prst="rect">
            <a:avLst/>
          </a:prstGeom>
        </p:spPr>
      </p:pic>
      <p:pic>
        <p:nvPicPr>
          <p:cNvPr id="11" name="Picture 10" descr="NH_850T_24Jan–16Feb1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0" t="10269" r="4423" b="8916"/>
          <a:stretch/>
        </p:blipFill>
        <p:spPr>
          <a:xfrm>
            <a:off x="112495" y="1864349"/>
            <a:ext cx="315328" cy="3125210"/>
          </a:xfrm>
          <a:prstGeom prst="rect">
            <a:avLst/>
          </a:prstGeom>
        </p:spPr>
      </p:pic>
      <p:pic>
        <p:nvPicPr>
          <p:cNvPr id="12" name="Picture 11" descr="compday.yYgnw8HQjQ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2" t="9199" r="3898" b="8947"/>
          <a:stretch/>
        </p:blipFill>
        <p:spPr>
          <a:xfrm>
            <a:off x="8708197" y="1660225"/>
            <a:ext cx="370678" cy="32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00vort24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1" y="1432057"/>
            <a:ext cx="4272135" cy="309407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 descr="mslp_jet_24j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8" y="1422610"/>
            <a:ext cx="4284915" cy="309763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9510" y="154120"/>
            <a:ext cx="777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Synoptic Evolution – </a:t>
            </a:r>
            <a:r>
              <a:rPr lang="en-US" sz="3600" b="1" dirty="0">
                <a:cs typeface="Myriad Pro Bold"/>
              </a:rPr>
              <a:t>L</a:t>
            </a:r>
            <a:r>
              <a:rPr lang="en-US" sz="3600" b="1" dirty="0" smtClean="0">
                <a:cs typeface="Myriad Pro Bold"/>
              </a:rPr>
              <a:t>ate-January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208" y="795011"/>
            <a:ext cx="777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Myriad Pro Bold"/>
              </a:rPr>
              <a:t>0000 UTC 24 Jan.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906" y="5267992"/>
            <a:ext cx="4445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800" b="1" dirty="0" smtClean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Thickness (dam; dashed)</a:t>
            </a:r>
            <a:endParaRPr lang="en-US" sz="800" b="1" dirty="0" smtClean="0"/>
          </a:p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Jet (</a:t>
            </a:r>
            <a:r>
              <a:rPr lang="en-US" sz="2000" b="1" dirty="0" err="1" smtClean="0"/>
              <a:t>ms</a:t>
            </a:r>
            <a:r>
              <a:rPr lang="en-US" sz="2000" b="1" baseline="30000" dirty="0" smtClean="0"/>
              <a:t>–1</a:t>
            </a:r>
            <a:r>
              <a:rPr lang="en-US" sz="2000" b="1" dirty="0"/>
              <a:t>;</a:t>
            </a:r>
            <a:r>
              <a:rPr lang="en-US" sz="2000" b="1" dirty="0" smtClean="0"/>
              <a:t> fill pattern)</a:t>
            </a:r>
            <a:endParaRPr lang="en-US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12789" y="4990784"/>
            <a:ext cx="43484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Heights (dam; black)</a:t>
            </a:r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Winds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Rel. </a:t>
            </a:r>
            <a:r>
              <a:rPr lang="en-US" sz="2000" b="1" dirty="0" err="1" smtClean="0"/>
              <a:t>Vor</a:t>
            </a:r>
            <a:r>
              <a:rPr lang="en-US" sz="2000" b="1" dirty="0" smtClean="0"/>
              <a:t>. (10</a:t>
            </a:r>
            <a:r>
              <a:rPr lang="en-US" sz="2000" b="1" baseline="30000" dirty="0" smtClean="0"/>
              <a:t>–5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  fill pattern)</a:t>
            </a:r>
            <a:r>
              <a:rPr lang="en-US" sz="2000" b="1" baseline="30000" dirty="0" smtClean="0"/>
              <a:t> 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Temp. (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; dashed red)</a:t>
            </a:r>
            <a:endParaRPr lang="en-US" sz="8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blue)</a:t>
            </a:r>
          </a:p>
          <a:p>
            <a:r>
              <a:rPr lang="en-US" sz="800" b="1" dirty="0" smtClean="0"/>
              <a:t> </a:t>
            </a:r>
            <a:endParaRPr lang="en-US" sz="800" b="1" dirty="0"/>
          </a:p>
        </p:txBody>
      </p:sp>
      <p:pic>
        <p:nvPicPr>
          <p:cNvPr id="2" name="Picture 1" descr="msl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7" y="4616688"/>
            <a:ext cx="4247444" cy="219696"/>
          </a:xfrm>
          <a:prstGeom prst="rect">
            <a:avLst/>
          </a:prstGeom>
        </p:spPr>
      </p:pic>
      <p:pic>
        <p:nvPicPr>
          <p:cNvPr id="3" name="Picture 2" descr="vort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90" y="4616688"/>
            <a:ext cx="4614334" cy="2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1" y="1434280"/>
            <a:ext cx="4272135" cy="30896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1422610"/>
            <a:ext cx="4264798" cy="309763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9510" y="154120"/>
            <a:ext cx="777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Myriad Pro Bold"/>
              </a:rPr>
              <a:t>Synoptic Evolution – Late-January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208" y="795011"/>
            <a:ext cx="777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Myriad Pro Bold"/>
              </a:rPr>
              <a:t>0000 UTC 26 Jan.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906" y="5267992"/>
            <a:ext cx="4445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black)</a:t>
            </a:r>
            <a:endParaRPr lang="en-US" sz="800" b="1" dirty="0" smtClean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Thickness (dam; dashed)</a:t>
            </a:r>
            <a:endParaRPr lang="en-US" sz="800" b="1" dirty="0" smtClean="0"/>
          </a:p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Jet (</a:t>
            </a:r>
            <a:r>
              <a:rPr lang="en-US" sz="2000" b="1" dirty="0" err="1" smtClean="0"/>
              <a:t>ms</a:t>
            </a:r>
            <a:r>
              <a:rPr lang="en-US" sz="2000" b="1" baseline="30000" dirty="0" smtClean="0"/>
              <a:t>–1</a:t>
            </a:r>
            <a:r>
              <a:rPr lang="en-US" sz="2000" b="1" dirty="0"/>
              <a:t>;</a:t>
            </a:r>
            <a:r>
              <a:rPr lang="en-US" sz="2000" b="1" dirty="0" smtClean="0"/>
              <a:t> fill pattern)</a:t>
            </a:r>
            <a:endParaRPr lang="en-US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12789" y="4990784"/>
            <a:ext cx="43484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Heights (dam; black)</a:t>
            </a:r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Winds (</a:t>
            </a:r>
            <a:r>
              <a:rPr lang="en-US" sz="2000" b="1" dirty="0" err="1" smtClean="0"/>
              <a:t>kts</a:t>
            </a:r>
            <a:r>
              <a:rPr lang="en-US" sz="2000" b="1" dirty="0" smtClean="0"/>
              <a:t>; barbs)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Rel. </a:t>
            </a:r>
            <a:r>
              <a:rPr lang="en-US" sz="2000" b="1" dirty="0" err="1" smtClean="0"/>
              <a:t>Vor</a:t>
            </a:r>
            <a:r>
              <a:rPr lang="en-US" sz="2000" b="1" dirty="0" smtClean="0"/>
              <a:t>. (10</a:t>
            </a:r>
            <a:r>
              <a:rPr lang="en-US" sz="2000" b="1" baseline="30000" dirty="0" smtClean="0"/>
              <a:t>–5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  fill pattern)</a:t>
            </a:r>
            <a:r>
              <a:rPr lang="en-US" sz="2000" b="1" baseline="30000" dirty="0" smtClean="0"/>
              <a:t> </a:t>
            </a:r>
            <a:endParaRPr lang="en-US" sz="800" b="1" dirty="0" smtClean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Temp. (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; dashed red)</a:t>
            </a:r>
            <a:endParaRPr lang="en-US" sz="800" b="1" dirty="0"/>
          </a:p>
          <a:p>
            <a:r>
              <a:rPr lang="en-US" sz="2000" b="1" dirty="0" smtClean="0"/>
              <a:t>500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Ascent (</a:t>
            </a:r>
            <a:r>
              <a:rPr lang="en-US" sz="2000" b="1" dirty="0" err="1" smtClean="0"/>
              <a:t>dPa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blue)</a:t>
            </a:r>
          </a:p>
          <a:p>
            <a:r>
              <a:rPr lang="en-US" sz="800" b="1" dirty="0" smtClean="0"/>
              <a:t> </a:t>
            </a:r>
            <a:endParaRPr lang="en-US" sz="800" b="1" dirty="0"/>
          </a:p>
        </p:txBody>
      </p:sp>
      <p:pic>
        <p:nvPicPr>
          <p:cNvPr id="15" name="Picture 14" descr="mslp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7" y="4616688"/>
            <a:ext cx="4247444" cy="219696"/>
          </a:xfrm>
          <a:prstGeom prst="rect">
            <a:avLst/>
          </a:prstGeom>
        </p:spPr>
      </p:pic>
      <p:pic>
        <p:nvPicPr>
          <p:cNvPr id="16" name="Picture 15" descr="vort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90" y="4616688"/>
            <a:ext cx="4614334" cy="2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5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1" y="290199"/>
            <a:ext cx="4272135" cy="30896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290199"/>
            <a:ext cx="4264798" cy="309763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437274" y="3496332"/>
            <a:ext cx="4808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cs typeface="Myriad Pro Bold"/>
              </a:rPr>
              <a:t>0000 UTC 26 Jan. 2015</a:t>
            </a:r>
          </a:p>
        </p:txBody>
      </p:sp>
      <p:pic>
        <p:nvPicPr>
          <p:cNvPr id="2" name="Picture 1" descr="dt_winds_26j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3558092"/>
            <a:ext cx="4264798" cy="308876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18536" y="4276140"/>
            <a:ext cx="44549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Top Left: </a:t>
            </a:r>
            <a:r>
              <a:rPr lang="en-US" dirty="0" smtClean="0"/>
              <a:t>SLP, 1000–500 </a:t>
            </a:r>
            <a:r>
              <a:rPr lang="en-US" dirty="0" err="1" smtClean="0"/>
              <a:t>hPa</a:t>
            </a:r>
            <a:r>
              <a:rPr lang="en-US" dirty="0" smtClean="0"/>
              <a:t> Thickness, and the 250-hPa Jet</a:t>
            </a:r>
          </a:p>
          <a:p>
            <a:endParaRPr lang="en-US" sz="800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Top Right: </a:t>
            </a:r>
            <a:r>
              <a:rPr lang="en-US" dirty="0" smtClean="0">
                <a:solidFill>
                  <a:srgbClr val="000000"/>
                </a:solidFill>
              </a:rPr>
              <a:t>500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., Heights, Winds, Temperature, and Ascent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Bottom Left: </a:t>
            </a:r>
            <a:r>
              <a:rPr lang="en-US" dirty="0" smtClean="0"/>
              <a:t>DT </a:t>
            </a:r>
            <a:r>
              <a:rPr lang="en-US" dirty="0" smtClean="0">
                <a:solidFill>
                  <a:srgbClr val="000000"/>
                </a:solidFill>
              </a:rPr>
              <a:t>Theta (K; fill), Winds (</a:t>
            </a:r>
            <a:r>
              <a:rPr lang="en-US" dirty="0" err="1" smtClean="0">
                <a:solidFill>
                  <a:srgbClr val="000000"/>
                </a:solidFill>
              </a:rPr>
              <a:t>kts</a:t>
            </a:r>
            <a:r>
              <a:rPr lang="en-US" dirty="0" smtClean="0">
                <a:solidFill>
                  <a:srgbClr val="000000"/>
                </a:solidFill>
              </a:rPr>
              <a:t>; barbs), 925–850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 (10</a:t>
            </a:r>
            <a:r>
              <a:rPr lang="en-US" baseline="30000" dirty="0" smtClean="0">
                <a:solidFill>
                  <a:srgbClr val="000000"/>
                </a:solidFill>
              </a:rPr>
              <a:t>–5</a:t>
            </a:r>
            <a:r>
              <a:rPr lang="en-US" dirty="0" smtClean="0">
                <a:solidFill>
                  <a:srgbClr val="000000"/>
                </a:solidFill>
              </a:rPr>
              <a:t> s</a:t>
            </a:r>
            <a:r>
              <a:rPr lang="en-US" baseline="30000" dirty="0" smtClean="0">
                <a:solidFill>
                  <a:srgbClr val="000000"/>
                </a:solidFill>
              </a:rPr>
              <a:t>–1</a:t>
            </a:r>
            <a:r>
              <a:rPr lang="en-US" dirty="0" smtClean="0">
                <a:solidFill>
                  <a:srgbClr val="000000"/>
                </a:solidFill>
              </a:rPr>
              <a:t>;black)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mslp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7" y="3176894"/>
            <a:ext cx="3650575" cy="188823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0" name="Picture 9" descr="vort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02" y="3160106"/>
            <a:ext cx="3975131" cy="205611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3" name="Picture 2" descr="DTlege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2" y="6422498"/>
            <a:ext cx="4064734" cy="21024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755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80" y="290199"/>
            <a:ext cx="4261557" cy="30896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293028"/>
            <a:ext cx="4264798" cy="309197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9" y="3558092"/>
            <a:ext cx="4263111" cy="308876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37274" y="3496332"/>
            <a:ext cx="4808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cs typeface="Myriad Pro Bold"/>
              </a:rPr>
              <a:t>0000 UTC 27 Jan. 2015</a:t>
            </a:r>
          </a:p>
        </p:txBody>
      </p:sp>
      <p:pic>
        <p:nvPicPr>
          <p:cNvPr id="13" name="Picture 12" descr="mslp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7" y="3176894"/>
            <a:ext cx="3650575" cy="188823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4" name="Picture 13" descr="vort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02" y="3160106"/>
            <a:ext cx="3975131" cy="205611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5" name="Picture 14" descr="DTlege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2" y="6422498"/>
            <a:ext cx="4064734" cy="21024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618536" y="4276140"/>
            <a:ext cx="44549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Top Left: </a:t>
            </a:r>
            <a:r>
              <a:rPr lang="en-US" dirty="0" smtClean="0"/>
              <a:t>SLP, 1000–500 </a:t>
            </a:r>
            <a:r>
              <a:rPr lang="en-US" dirty="0" err="1" smtClean="0"/>
              <a:t>hPa</a:t>
            </a:r>
            <a:r>
              <a:rPr lang="en-US" dirty="0" smtClean="0"/>
              <a:t> Thickness, and the 250-hPa Jet</a:t>
            </a:r>
          </a:p>
          <a:p>
            <a:endParaRPr lang="en-US" sz="800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Top Right: </a:t>
            </a:r>
            <a:r>
              <a:rPr lang="en-US" dirty="0" smtClean="0">
                <a:solidFill>
                  <a:srgbClr val="000000"/>
                </a:solidFill>
              </a:rPr>
              <a:t>500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., Heights, Winds, Temperature, and Ascent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Bottom Left: </a:t>
            </a:r>
            <a:r>
              <a:rPr lang="en-US" dirty="0" smtClean="0"/>
              <a:t>DT </a:t>
            </a:r>
            <a:r>
              <a:rPr lang="en-US" dirty="0" smtClean="0">
                <a:solidFill>
                  <a:srgbClr val="000000"/>
                </a:solidFill>
              </a:rPr>
              <a:t>Theta (K; fill), Winds (</a:t>
            </a:r>
            <a:r>
              <a:rPr lang="en-US" dirty="0" err="1" smtClean="0">
                <a:solidFill>
                  <a:srgbClr val="000000"/>
                </a:solidFill>
              </a:rPr>
              <a:t>kts</a:t>
            </a:r>
            <a:r>
              <a:rPr lang="en-US" dirty="0" smtClean="0">
                <a:solidFill>
                  <a:srgbClr val="000000"/>
                </a:solidFill>
              </a:rPr>
              <a:t>; barbs), 925–850 </a:t>
            </a:r>
            <a:r>
              <a:rPr lang="en-US" dirty="0" err="1" smtClean="0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 Rel. </a:t>
            </a:r>
            <a:r>
              <a:rPr lang="en-US" dirty="0" err="1" smtClean="0">
                <a:solidFill>
                  <a:srgbClr val="000000"/>
                </a:solidFill>
              </a:rPr>
              <a:t>Vor</a:t>
            </a:r>
            <a:r>
              <a:rPr lang="en-US" dirty="0" smtClean="0">
                <a:solidFill>
                  <a:srgbClr val="000000"/>
                </a:solidFill>
              </a:rPr>
              <a:t>. (10</a:t>
            </a:r>
            <a:r>
              <a:rPr lang="en-US" baseline="30000" dirty="0" smtClean="0">
                <a:solidFill>
                  <a:srgbClr val="000000"/>
                </a:solidFill>
              </a:rPr>
              <a:t>–5</a:t>
            </a:r>
            <a:r>
              <a:rPr lang="en-US" dirty="0" smtClean="0">
                <a:solidFill>
                  <a:srgbClr val="000000"/>
                </a:solidFill>
              </a:rPr>
              <a:t> s</a:t>
            </a:r>
            <a:r>
              <a:rPr lang="en-US" baseline="30000" dirty="0" smtClean="0">
                <a:solidFill>
                  <a:srgbClr val="000000"/>
                </a:solidFill>
              </a:rPr>
              <a:t>–1</a:t>
            </a:r>
            <a:r>
              <a:rPr lang="en-US" dirty="0" smtClean="0">
                <a:solidFill>
                  <a:srgbClr val="000000"/>
                </a:solidFill>
              </a:rPr>
              <a:t>;black)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2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6" y="1339107"/>
            <a:ext cx="4072499" cy="315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04" y="1335590"/>
            <a:ext cx="4072499" cy="316548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228" y="1175777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250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9135" y="3027033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Bold"/>
                <a:cs typeface="Myriad Pro Bold"/>
              </a:rPr>
              <a:t>1</a:t>
            </a:r>
            <a:r>
              <a:rPr lang="en-US" dirty="0" smtClean="0">
                <a:latin typeface="Myriad Pro Bold"/>
                <a:cs typeface="Myriad Pro Bold"/>
              </a:rPr>
              <a:t>00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3380" y="3636959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50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9856" y="4152395"/>
            <a:ext cx="99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 Bold"/>
                <a:cs typeface="Myriad Pro Bold"/>
              </a:rPr>
              <a:t> </a:t>
            </a:r>
            <a:r>
              <a:rPr lang="en-US" sz="2400" dirty="0" smtClean="0">
                <a:latin typeface="Myriad Pro Bold"/>
                <a:cs typeface="Myriad Pro Bold"/>
              </a:rPr>
              <a:t>    </a:t>
            </a:r>
            <a:r>
              <a:rPr lang="en-US" dirty="0" smtClean="0">
                <a:latin typeface="Myriad Pro Bold"/>
                <a:cs typeface="Myriad Pro Bold"/>
              </a:rPr>
              <a:t>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9510" y="221670"/>
            <a:ext cx="7775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cs typeface="Myriad Pro Bold"/>
              </a:rPr>
              <a:t>RMSE of </a:t>
            </a:r>
            <a:r>
              <a:rPr lang="en-US" sz="3200" b="1" dirty="0" err="1" smtClean="0">
                <a:solidFill>
                  <a:srgbClr val="FF0000"/>
                </a:solidFill>
                <a:cs typeface="Myriad Pro Bold"/>
              </a:rPr>
              <a:t>Geopotential</a:t>
            </a:r>
            <a:r>
              <a:rPr lang="en-US" sz="3200" b="1" dirty="0" smtClean="0">
                <a:solidFill>
                  <a:srgbClr val="FF0000"/>
                </a:solidFill>
                <a:cs typeface="Myriad Pro Bold"/>
              </a:rPr>
              <a:t> Heights (m) Verifying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cs typeface="Myriad Pro Bold"/>
              </a:rPr>
              <a:t>1800 UTC 27 January 2015</a:t>
            </a:r>
            <a:endParaRPr lang="en-US" sz="3200" b="1" dirty="0">
              <a:solidFill>
                <a:srgbClr val="FF0000"/>
              </a:solidFill>
              <a:cs typeface="Myriad Pro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202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222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01/18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61694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168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01/20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75352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120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01/22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74506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72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01/24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0306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24</a:t>
            </a:r>
          </a:p>
          <a:p>
            <a:pPr algn="ctr"/>
            <a:r>
              <a:rPr lang="en-US" sz="1400" dirty="0">
                <a:latin typeface="Myriad Pro Bold"/>
                <a:cs typeface="Myriad Pro Bold"/>
              </a:rPr>
              <a:t>0</a:t>
            </a:r>
            <a:r>
              <a:rPr lang="en-US" sz="1400" dirty="0" smtClean="0">
                <a:latin typeface="Myriad Pro Bold"/>
                <a:cs typeface="Myriad Pro Bold"/>
              </a:rPr>
              <a:t>1/26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39040" y="4970794"/>
            <a:ext cx="323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cs typeface="Myriad Pro Bold"/>
              </a:rPr>
              <a:t>Forecast Hour (h)</a:t>
            </a:r>
            <a:endParaRPr lang="en-US" sz="2400" b="1" dirty="0">
              <a:cs typeface="Myriad Pro Bold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62248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222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01/18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84728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168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01/20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84581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120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01/22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83735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72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01/24</a:t>
            </a:r>
            <a:endParaRPr lang="en-US" sz="1400" dirty="0">
              <a:latin typeface="Myriad Pro Bold"/>
              <a:cs typeface="Myriad Pro Bold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09535" y="4447574"/>
            <a:ext cx="873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24</a:t>
            </a:r>
          </a:p>
          <a:p>
            <a:pPr algn="ctr"/>
            <a:r>
              <a:rPr lang="en-US" sz="1400" dirty="0" smtClean="0">
                <a:latin typeface="Myriad Pro Bold"/>
                <a:cs typeface="Myriad Pro Bold"/>
              </a:rPr>
              <a:t>01/26</a:t>
            </a:r>
            <a:endParaRPr lang="en-US" sz="1400" dirty="0">
              <a:latin typeface="Myriad Pro Bold"/>
              <a:cs typeface="Myriad Pro Bold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125139" y="1348684"/>
            <a:ext cx="0" cy="3111984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88369" y="5722180"/>
            <a:ext cx="8459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96-h: GEFS Forecasts improve after ridge amplification begins in the eastern N. Pacific (1800 UTC 23 Jan.)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7311345" y="1389090"/>
            <a:ext cx="0" cy="3111984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37138" y="1322495"/>
            <a:ext cx="119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  <a:r>
              <a:rPr lang="en-US" sz="2000" b="1" dirty="0" smtClean="0"/>
              <a:t>00 </a:t>
            </a:r>
            <a:r>
              <a:rPr lang="en-US" sz="2000" b="1" dirty="0" err="1" smtClean="0"/>
              <a:t>hPa</a:t>
            </a:r>
            <a:endParaRPr lang="en-US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4898490" y="1322495"/>
            <a:ext cx="119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1000 </a:t>
            </a:r>
            <a:r>
              <a:rPr lang="en-US" sz="2000" b="1" dirty="0" err="1" smtClean="0"/>
              <a:t>hPa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98253" y="2406311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 Bold"/>
                <a:cs typeface="Myriad Pro Bold"/>
              </a:rPr>
              <a:t>1</a:t>
            </a:r>
            <a:r>
              <a:rPr lang="en-US" dirty="0">
                <a:latin typeface="Myriad Pro Bold"/>
                <a:cs typeface="Myriad Pro Bold"/>
              </a:rPr>
              <a:t>5</a:t>
            </a:r>
            <a:r>
              <a:rPr lang="en-US" dirty="0" smtClean="0">
                <a:latin typeface="Myriad Pro Bold"/>
                <a:cs typeface="Myriad Pro Bold"/>
              </a:rPr>
              <a:t>0</a:t>
            </a:r>
            <a:endParaRPr lang="en-US" dirty="0">
              <a:latin typeface="Myriad Pro Bold"/>
              <a:cs typeface="Myriad Pro 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389" y="1785052"/>
            <a:ext cx="9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Bold"/>
                <a:cs typeface="Myriad Pro Bold"/>
              </a:rPr>
              <a:t>2</a:t>
            </a:r>
            <a:r>
              <a:rPr lang="en-US" dirty="0" smtClean="0">
                <a:latin typeface="Myriad Pro Bold"/>
                <a:cs typeface="Myriad Pro Bold"/>
              </a:rPr>
              <a:t>00</a:t>
            </a:r>
            <a:endParaRPr lang="en-US" dirty="0">
              <a:latin typeface="Myriad Pro Bold"/>
              <a:cs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86475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7" y="1932806"/>
            <a:ext cx="4265851" cy="3842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240-h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665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679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Outline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0286" y="1528599"/>
            <a:ext cx="882805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Winter 2014–2015:  Part I</a:t>
            </a:r>
          </a:p>
          <a:p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 err="1" smtClean="0">
                <a:solidFill>
                  <a:srgbClr val="0000FF"/>
                </a:solidFill>
              </a:rPr>
              <a:t>Supertyphoon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Nuri</a:t>
            </a:r>
            <a:r>
              <a:rPr lang="en-US" sz="2400" b="1" dirty="0" smtClean="0">
                <a:solidFill>
                  <a:srgbClr val="0000FF"/>
                </a:solidFill>
              </a:rPr>
              <a:t> (2014) induces NH circulation changes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T</a:t>
            </a:r>
            <a:r>
              <a:rPr lang="en-US" sz="2400" b="1" dirty="0" smtClean="0">
                <a:solidFill>
                  <a:srgbClr val="0000FF"/>
                </a:solidFill>
              </a:rPr>
              <a:t>rough north of Hawaii favors </a:t>
            </a:r>
            <a:r>
              <a:rPr lang="en-US" sz="2400" b="1" dirty="0" err="1" smtClean="0">
                <a:solidFill>
                  <a:srgbClr val="0000FF"/>
                </a:solidFill>
              </a:rPr>
              <a:t>poleward</a:t>
            </a:r>
            <a:r>
              <a:rPr lang="en-US" sz="2400" b="1" dirty="0" smtClean="0">
                <a:solidFill>
                  <a:srgbClr val="0000FF"/>
                </a:solidFill>
              </a:rPr>
              <a:t> Omega block formation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Multiple arctic surges into the CONUS occur east of the Omega block  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Winter 2014–2015:  Part II</a:t>
            </a: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Gulf of Alaska and Siberia act as a PV disturbance source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West Coast ridge enables PV disturbances to reach the eastern CONUS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Migratory PV disturbances trigger sequential Northeast cyclones</a:t>
            </a: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5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4" cy="3835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120-h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1842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0" y="1935879"/>
            <a:ext cx="4259023" cy="383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1932806"/>
            <a:ext cx="4273455" cy="384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023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pic>
        <p:nvPicPr>
          <p:cNvPr id="12" name="Picture 11" descr="legendspre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9" y="5774805"/>
            <a:ext cx="7696200" cy="92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217" y="5807026"/>
            <a:ext cx="168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Spread: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0291" y="6351567"/>
            <a:ext cx="287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Ens. Mean Geo. Heights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8494" y="6351567"/>
            <a:ext cx="287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Geo. Heights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21219" y="6556160"/>
            <a:ext cx="115960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32250" y="6554595"/>
            <a:ext cx="115960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217" y="1348030"/>
            <a:ext cx="268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72-h Forecast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707" y="1946612"/>
            <a:ext cx="15076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00 </a:t>
            </a:r>
            <a:r>
              <a:rPr lang="en-US" sz="2400" b="1" dirty="0" err="1" smtClean="0"/>
              <a:t>hPa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1923" y="270810"/>
            <a:ext cx="8534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GEFS Ensemble Spread of Geo. Heights (m) Verifying 1800 UTC 27 January 2015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5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Science and Forecast Implications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605" y="1735818"/>
            <a:ext cx="8729414" cy="4525963"/>
          </a:xfrm>
        </p:spPr>
        <p:txBody>
          <a:bodyPr>
            <a:normAutofit/>
          </a:bodyPr>
          <a:lstStyle/>
          <a:p>
            <a:r>
              <a:rPr lang="en-US" sz="2400" b="1" dirty="0"/>
              <a:t>E</a:t>
            </a:r>
            <a:r>
              <a:rPr lang="en-US" sz="2400" b="1" dirty="0" smtClean="0"/>
              <a:t>xtreme weather events (EWEs) during a single season can contribute disproportionately to temperature and precipitation anomaly statistics for a given month or season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EWEs need to be considered in documenting and understanding the dynamical and </a:t>
            </a:r>
            <a:r>
              <a:rPr lang="en-US" sz="2400" b="1" dirty="0" err="1" smtClean="0"/>
              <a:t>thermodynamical</a:t>
            </a:r>
            <a:r>
              <a:rPr lang="en-US" sz="2400" b="1" dirty="0" smtClean="0"/>
              <a:t> processes that operate at the weather-climate intersection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The skill of operational probabilistic temperature and precipitation forecasts during the week two (8</a:t>
            </a:r>
            <a:r>
              <a:rPr lang="en-US" sz="2400" b="1" dirty="0"/>
              <a:t>–</a:t>
            </a:r>
            <a:r>
              <a:rPr lang="en-US" sz="2400" b="1" dirty="0" smtClean="0"/>
              <a:t>14 day) period will likely be very sensitive to whether or not EWEs occur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486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5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Conclusions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67" y="921076"/>
            <a:ext cx="8926689" cy="539136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 smtClean="0"/>
              <a:t>The ET/EC of STY </a:t>
            </a:r>
            <a:r>
              <a:rPr lang="en-US" sz="2000" b="1" dirty="0" err="1" smtClean="0"/>
              <a:t>Nuri</a:t>
            </a:r>
            <a:r>
              <a:rPr lang="en-US" sz="2000" b="1" dirty="0" smtClean="0"/>
              <a:t> in Nov 2014 reconfigured the downstream flow, enabled Omega block formation, and allowed artic air to reach the CONUS   </a:t>
            </a:r>
          </a:p>
          <a:p>
            <a:endParaRPr lang="en-US" sz="2000" b="1" dirty="0"/>
          </a:p>
          <a:p>
            <a:r>
              <a:rPr lang="en-US" sz="2000" b="1" dirty="0" smtClean="0"/>
              <a:t>Week two predictability was relatively low before STY </a:t>
            </a:r>
            <a:r>
              <a:rPr lang="en-US" sz="2000" b="1" dirty="0" err="1" smtClean="0"/>
              <a:t>Nuri’s</a:t>
            </a:r>
            <a:r>
              <a:rPr lang="en-US" sz="2000" b="1" dirty="0" smtClean="0"/>
              <a:t> ET/EC and relatively high subsequent to downstream Omega block formation</a:t>
            </a:r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PV </a:t>
            </a:r>
            <a:r>
              <a:rPr lang="en-US" sz="2000" b="1" dirty="0"/>
              <a:t>d</a:t>
            </a:r>
            <a:r>
              <a:rPr lang="en-US" sz="2000" b="1" dirty="0" smtClean="0"/>
              <a:t>isturbances from the North Pacific and Siberia triggered the Northeast snowstorm of 27–28 Jan 2015 that was in turn set up by an earlier storm   </a:t>
            </a:r>
          </a:p>
          <a:p>
            <a:endParaRPr lang="en-US" sz="2000" b="1" dirty="0"/>
          </a:p>
          <a:p>
            <a:r>
              <a:rPr lang="en-US" sz="2000" b="1" dirty="0"/>
              <a:t>S</a:t>
            </a:r>
            <a:r>
              <a:rPr lang="en-US" sz="2000" b="1" dirty="0" smtClean="0"/>
              <a:t>now amount and location predictability was relatively low until 72–96 h before the heaviest snow fell.</a:t>
            </a:r>
          </a:p>
        </p:txBody>
      </p:sp>
    </p:spTree>
    <p:extLst>
      <p:ext uri="{BB962C8B-B14F-4D97-AF65-F5344CB8AC3E}">
        <p14:creationId xmlns:p14="http://schemas.microsoft.com/office/powerpoint/2010/main" val="38108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679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Data and Methodology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3297" y="1528599"/>
            <a:ext cx="8889699" cy="4525963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0000FF"/>
                </a:solidFill>
              </a:rPr>
              <a:t>CFSR 0.5° gridded datasets are used</a:t>
            </a:r>
          </a:p>
          <a:p>
            <a:endParaRPr lang="en-US" sz="2700" b="1" dirty="0" smtClean="0">
              <a:solidFill>
                <a:srgbClr val="0000FF"/>
              </a:solidFill>
            </a:endParaRPr>
          </a:p>
          <a:p>
            <a:r>
              <a:rPr lang="en-US" sz="2700" b="1" dirty="0" smtClean="0">
                <a:solidFill>
                  <a:srgbClr val="0000FF"/>
                </a:solidFill>
              </a:rPr>
              <a:t>A </a:t>
            </a:r>
            <a:r>
              <a:rPr lang="en-US" sz="2700" b="1" dirty="0" err="1">
                <a:solidFill>
                  <a:srgbClr val="0000FF"/>
                </a:solidFill>
              </a:rPr>
              <a:t>m</a:t>
            </a:r>
            <a:r>
              <a:rPr lang="en-US" sz="2700" b="1" dirty="0" err="1" smtClean="0">
                <a:solidFill>
                  <a:srgbClr val="0000FF"/>
                </a:solidFill>
              </a:rPr>
              <a:t>ultiscale</a:t>
            </a:r>
            <a:r>
              <a:rPr lang="en-US" sz="2700" b="1" dirty="0" smtClean="0">
                <a:solidFill>
                  <a:srgbClr val="0000FF"/>
                </a:solidFill>
              </a:rPr>
              <a:t> analysis perspective is adopted</a:t>
            </a:r>
          </a:p>
          <a:p>
            <a:pPr marL="0" indent="0">
              <a:buNone/>
            </a:pPr>
            <a:endParaRPr lang="en-US" sz="2700" b="1" dirty="0" smtClean="0">
              <a:solidFill>
                <a:srgbClr val="0000FF"/>
              </a:solidFill>
            </a:endParaRPr>
          </a:p>
          <a:p>
            <a:r>
              <a:rPr lang="en-US" sz="2700" b="1" dirty="0" smtClean="0">
                <a:solidFill>
                  <a:srgbClr val="0000FF"/>
                </a:solidFill>
              </a:rPr>
              <a:t>Forecast sensitivity is addressed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9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27" y="2299455"/>
            <a:ext cx="8889700" cy="178750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How can a reconfiguration of the downstream NH flow induced by a </a:t>
            </a:r>
            <a:r>
              <a:rPr lang="en-US" sz="3200" b="1" dirty="0" err="1" smtClean="0">
                <a:solidFill>
                  <a:srgbClr val="0000FF"/>
                </a:solidFill>
              </a:rPr>
              <a:t>recurving</a:t>
            </a:r>
            <a:r>
              <a:rPr lang="en-US" sz="3200" b="1" dirty="0" smtClean="0">
                <a:solidFill>
                  <a:srgbClr val="0000FF"/>
                </a:solidFill>
              </a:rPr>
              <a:t> Western Pacific STY trigger CONUS extreme weather events (EWEs)?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1782" y="1097280"/>
            <a:ext cx="579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Science Question: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5298" y="2428810"/>
            <a:ext cx="6399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baseline="30000" dirty="0">
              <a:solidFill>
                <a:srgbClr val="FF0000"/>
              </a:solidFill>
            </a:endParaRPr>
          </a:p>
          <a:p>
            <a:pPr algn="ctr"/>
            <a:endParaRPr lang="en-US" sz="4000" b="1" baseline="30000" dirty="0">
              <a:solidFill>
                <a:srgbClr val="FF0000"/>
              </a:solidFill>
            </a:endParaRPr>
          </a:p>
          <a:p>
            <a:pPr algn="ctr"/>
            <a:endParaRPr lang="en-US" sz="4000" b="1" baseline="30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615" y="1674143"/>
            <a:ext cx="8828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 Schematic Perspective on STY </a:t>
            </a:r>
            <a:r>
              <a:rPr lang="en-US" sz="4400" b="1" dirty="0" err="1" smtClean="0">
                <a:solidFill>
                  <a:srgbClr val="FF0000"/>
                </a:solidFill>
              </a:rPr>
              <a:t>Nuri</a:t>
            </a:r>
            <a:r>
              <a:rPr lang="en-US" sz="4400" b="1" dirty="0" smtClean="0">
                <a:solidFill>
                  <a:srgbClr val="FF0000"/>
                </a:solidFill>
              </a:rPr>
              <a:t>-Induced North Pacific Flow Evolution </a:t>
            </a:r>
          </a:p>
        </p:txBody>
      </p:sp>
    </p:spTree>
    <p:extLst>
      <p:ext uri="{BB962C8B-B14F-4D97-AF65-F5344CB8AC3E}">
        <p14:creationId xmlns:p14="http://schemas.microsoft.com/office/powerpoint/2010/main" val="120359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447" y="239928"/>
            <a:ext cx="8302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/>
                <a:cs typeface="Calibri"/>
              </a:rPr>
              <a:t>Schematic – Synoptic Evolution November 2014</a:t>
            </a:r>
            <a:endParaRPr lang="en-US"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135" y="1337293"/>
            <a:ext cx="311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0000 UTC 4 November 2014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84" y="1911146"/>
            <a:ext cx="8651240" cy="31831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1338801" y="3820638"/>
            <a:ext cx="283372" cy="314892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622174" y="3684189"/>
            <a:ext cx="105170" cy="398859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858971" y="3664458"/>
            <a:ext cx="78060" cy="39886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58921" y="3909429"/>
            <a:ext cx="107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TC Outflow</a:t>
            </a:r>
            <a:endParaRPr lang="en-US" sz="1400" b="1" dirty="0">
              <a:solidFill>
                <a:srgbClr val="FFFF00"/>
              </a:solidFill>
              <a:effectLst>
                <a:glow rad="508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99612" y="3707705"/>
            <a:ext cx="234575" cy="38751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5475" y="2277416"/>
            <a:ext cx="107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366FF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Polar Cold Outbreak</a:t>
            </a:r>
            <a:endParaRPr lang="en-US" sz="1400" b="1" dirty="0">
              <a:solidFill>
                <a:srgbClr val="3366FF"/>
              </a:solidFill>
              <a:effectLst>
                <a:glow rad="508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375789" y="3045387"/>
            <a:ext cx="1528655" cy="540880"/>
          </a:xfrm>
          <a:custGeom>
            <a:avLst/>
            <a:gdLst>
              <a:gd name="connsiteX0" fmla="*/ 0 w 1528655"/>
              <a:gd name="connsiteY0" fmla="*/ 540880 h 540880"/>
              <a:gd name="connsiteX1" fmla="*/ 658497 w 1528655"/>
              <a:gd name="connsiteY1" fmla="*/ 482088 h 540880"/>
              <a:gd name="connsiteX2" fmla="*/ 1152370 w 1528655"/>
              <a:gd name="connsiteY2" fmla="*/ 340989 h 540880"/>
              <a:gd name="connsiteX3" fmla="*/ 1528655 w 1528655"/>
              <a:gd name="connsiteY3" fmla="*/ 0 h 54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655" h="540880">
                <a:moveTo>
                  <a:pt x="0" y="540880"/>
                </a:moveTo>
                <a:cubicBezTo>
                  <a:pt x="233217" y="528141"/>
                  <a:pt x="466435" y="515403"/>
                  <a:pt x="658497" y="482088"/>
                </a:cubicBezTo>
                <a:cubicBezTo>
                  <a:pt x="850559" y="448773"/>
                  <a:pt x="1007344" y="421337"/>
                  <a:pt x="1152370" y="340989"/>
                </a:cubicBezTo>
                <a:cubicBezTo>
                  <a:pt x="1297396" y="260641"/>
                  <a:pt x="1528655" y="0"/>
                  <a:pt x="1528655" y="0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21307524">
            <a:off x="819033" y="3378085"/>
            <a:ext cx="10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Polar Jet</a:t>
            </a:r>
            <a:endParaRPr lang="en-US" b="1" dirty="0"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368408" y="2800636"/>
            <a:ext cx="865779" cy="244751"/>
          </a:xfrm>
          <a:prstGeom prst="line">
            <a:avLst/>
          </a:prstGeom>
          <a:ln w="50800">
            <a:solidFill>
              <a:srgbClr val="3366FF"/>
            </a:solidFill>
            <a:prstDash val="sysDot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27344" y="4239546"/>
            <a:ext cx="107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STY Nuri</a:t>
            </a:r>
            <a:endParaRPr lang="en-US" sz="1400" b="1" dirty="0">
              <a:solidFill>
                <a:srgbClr val="FF0000"/>
              </a:solidFill>
              <a:effectLst>
                <a:glow rad="508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3867" y="5342600"/>
            <a:ext cx="8561853" cy="13785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7762" t="89220" r="39053"/>
          <a:stretch/>
        </p:blipFill>
        <p:spPr>
          <a:xfrm>
            <a:off x="5973864" y="6192184"/>
            <a:ext cx="1311909" cy="2612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3463" t="92647" r="17537" b="-236"/>
          <a:stretch/>
        </p:blipFill>
        <p:spPr>
          <a:xfrm>
            <a:off x="6499634" y="6489791"/>
            <a:ext cx="485398" cy="1752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7221" y="5478817"/>
            <a:ext cx="81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L</a:t>
            </a:r>
            <a:endParaRPr lang="en-US" sz="2400" b="1" baseline="-25000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4109" y="5478817"/>
            <a:ext cx="189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/>
                <a:cs typeface="Calibri"/>
              </a:rPr>
              <a:t>Extratropical</a:t>
            </a:r>
            <a:r>
              <a:rPr lang="en-US" sz="1400" b="1" dirty="0" smtClean="0">
                <a:latin typeface="Calibri"/>
                <a:cs typeface="Calibri"/>
              </a:rPr>
              <a:t> low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0872" y="5478817"/>
            <a:ext cx="81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effectLst>
                  <a:glow rad="635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rPr>
              <a:t>1</a:t>
            </a:r>
            <a:endParaRPr lang="en-US" sz="2000" b="1" baseline="-25000" dirty="0">
              <a:solidFill>
                <a:srgbClr val="0000FF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05808" y="5482882"/>
            <a:ext cx="146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High pressure </a:t>
            </a:r>
            <a:r>
              <a:rPr lang="en-US" sz="1400" b="1" dirty="0">
                <a:latin typeface="Calibri"/>
                <a:cs typeface="Calibri"/>
              </a:rPr>
              <a:t>c</a:t>
            </a:r>
            <a:r>
              <a:rPr lang="en-US" sz="1400" b="1" dirty="0" smtClean="0">
                <a:latin typeface="Calibri"/>
                <a:cs typeface="Calibri"/>
              </a:rPr>
              <a:t>enter</a:t>
            </a:r>
            <a:endParaRPr lang="en-US" sz="1400" b="1" dirty="0">
              <a:latin typeface="Calibri"/>
              <a:cs typeface="Calibri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446040" y="5531548"/>
            <a:ext cx="459020" cy="427238"/>
            <a:chOff x="1172789" y="6095205"/>
            <a:chExt cx="459020" cy="427238"/>
          </a:xfrm>
          <a:effectLst>
            <a:glow rad="25400">
              <a:schemeClr val="tx1"/>
            </a:glow>
          </a:effectLst>
        </p:grpSpPr>
        <p:sp>
          <p:nvSpPr>
            <p:cNvPr id="31" name="Freeform 30"/>
            <p:cNvSpPr/>
            <p:nvPr/>
          </p:nvSpPr>
          <p:spPr>
            <a:xfrm>
              <a:off x="1172789" y="6095205"/>
              <a:ext cx="447066" cy="409227"/>
            </a:xfrm>
            <a:custGeom>
              <a:avLst/>
              <a:gdLst>
                <a:gd name="connsiteX0" fmla="*/ 1351523 w 1351523"/>
                <a:gd name="connsiteY0" fmla="*/ 0 h 1208937"/>
                <a:gd name="connsiteX1" fmla="*/ 1181734 w 1351523"/>
                <a:gd name="connsiteY1" fmla="*/ 292047 h 1208937"/>
                <a:gd name="connsiteX2" fmla="*/ 706324 w 1351523"/>
                <a:gd name="connsiteY2" fmla="*/ 848973 h 1208937"/>
                <a:gd name="connsiteX3" fmla="*/ 0 w 1351523"/>
                <a:gd name="connsiteY3" fmla="*/ 1208937 h 120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523" h="1208937">
                  <a:moveTo>
                    <a:pt x="1351523" y="0"/>
                  </a:moveTo>
                  <a:cubicBezTo>
                    <a:pt x="1320395" y="75276"/>
                    <a:pt x="1289267" y="150552"/>
                    <a:pt x="1181734" y="292047"/>
                  </a:cubicBezTo>
                  <a:cubicBezTo>
                    <a:pt x="1074201" y="433542"/>
                    <a:pt x="903280" y="696158"/>
                    <a:pt x="706324" y="848973"/>
                  </a:cubicBezTo>
                  <a:cubicBezTo>
                    <a:pt x="509368" y="1001788"/>
                    <a:pt x="0" y="1208937"/>
                    <a:pt x="0" y="1208937"/>
                  </a:cubicBezTo>
                </a:path>
              </a:pathLst>
            </a:custGeom>
            <a:ln w="254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 rot="1995297">
              <a:off x="1228739" y="6417128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3" name="Isosceles Triangle 32"/>
            <p:cNvSpPr/>
            <p:nvPr/>
          </p:nvSpPr>
          <p:spPr>
            <a:xfrm rot="809359">
              <a:off x="1382850" y="6323403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1506907" y="6179350"/>
              <a:ext cx="124902" cy="105315"/>
            </a:xfrm>
            <a:prstGeom prst="triangl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985214" y="5592742"/>
            <a:ext cx="9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Cold front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483102" y="616924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solidFill>
            <a:srgbClr val="0000FF">
              <a:alpha val="25000"/>
            </a:srgbClr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5808" y="6100528"/>
            <a:ext cx="146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Arctic air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2606059" y="621353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266739" y="5604635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4389696" y="5648925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50837" y="5478817"/>
            <a:ext cx="162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Sea level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ressure &lt; 1000-hPa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54288" y="6129397"/>
            <a:ext cx="1626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Isotachs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66739" y="6134961"/>
            <a:ext cx="470269" cy="216875"/>
          </a:xfrm>
          <a:custGeom>
            <a:avLst/>
            <a:gdLst>
              <a:gd name="connsiteX0" fmla="*/ 18393 w 470269"/>
              <a:gd name="connsiteY0" fmla="*/ 56393 h 216875"/>
              <a:gd name="connsiteX1" fmla="*/ 102355 w 470269"/>
              <a:gd name="connsiteY1" fmla="*/ 3911 h 216875"/>
              <a:gd name="connsiteX2" fmla="*/ 333251 w 470269"/>
              <a:gd name="connsiteY2" fmla="*/ 14408 h 216875"/>
              <a:gd name="connsiteX3" fmla="*/ 469689 w 470269"/>
              <a:gd name="connsiteY3" fmla="*/ 98378 h 216875"/>
              <a:gd name="connsiteX4" fmla="*/ 375232 w 470269"/>
              <a:gd name="connsiteY4" fmla="*/ 213837 h 216875"/>
              <a:gd name="connsiteX5" fmla="*/ 207308 w 470269"/>
              <a:gd name="connsiteY5" fmla="*/ 182348 h 216875"/>
              <a:gd name="connsiteX6" fmla="*/ 18393 w 470269"/>
              <a:gd name="connsiteY6" fmla="*/ 171852 h 216875"/>
              <a:gd name="connsiteX7" fmla="*/ 18393 w 470269"/>
              <a:gd name="connsiteY7" fmla="*/ 56393 h 21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269" h="216875">
                <a:moveTo>
                  <a:pt x="18393" y="56393"/>
                </a:moveTo>
                <a:cubicBezTo>
                  <a:pt x="32387" y="28403"/>
                  <a:pt x="49879" y="10908"/>
                  <a:pt x="102355" y="3911"/>
                </a:cubicBezTo>
                <a:cubicBezTo>
                  <a:pt x="154831" y="-3086"/>
                  <a:pt x="272029" y="-1336"/>
                  <a:pt x="333251" y="14408"/>
                </a:cubicBezTo>
                <a:cubicBezTo>
                  <a:pt x="394473" y="30152"/>
                  <a:pt x="462692" y="65140"/>
                  <a:pt x="469689" y="98378"/>
                </a:cubicBezTo>
                <a:cubicBezTo>
                  <a:pt x="476686" y="131616"/>
                  <a:pt x="418962" y="199842"/>
                  <a:pt x="375232" y="213837"/>
                </a:cubicBezTo>
                <a:cubicBezTo>
                  <a:pt x="331502" y="227832"/>
                  <a:pt x="266781" y="189345"/>
                  <a:pt x="207308" y="182348"/>
                </a:cubicBezTo>
                <a:cubicBezTo>
                  <a:pt x="147835" y="175351"/>
                  <a:pt x="51628" y="194594"/>
                  <a:pt x="18393" y="171852"/>
                </a:cubicBezTo>
                <a:cubicBezTo>
                  <a:pt x="-14842" y="149110"/>
                  <a:pt x="4399" y="84383"/>
                  <a:pt x="18393" y="56393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4389696" y="6179251"/>
            <a:ext cx="231639" cy="75166"/>
          </a:xfrm>
          <a:custGeom>
            <a:avLst/>
            <a:gdLst>
              <a:gd name="connsiteX0" fmla="*/ 168313 w 231639"/>
              <a:gd name="connsiteY0" fmla="*/ 75080 h 75166"/>
              <a:gd name="connsiteX1" fmla="*/ 10884 w 231639"/>
              <a:gd name="connsiteY1" fmla="*/ 64584 h 75166"/>
              <a:gd name="connsiteX2" fmla="*/ 31874 w 231639"/>
              <a:gd name="connsiteY2" fmla="*/ 1606 h 75166"/>
              <a:gd name="connsiteX3" fmla="*/ 178808 w 231639"/>
              <a:gd name="connsiteY3" fmla="*/ 22599 h 75166"/>
              <a:gd name="connsiteX4" fmla="*/ 231285 w 231639"/>
              <a:gd name="connsiteY4" fmla="*/ 64584 h 75166"/>
              <a:gd name="connsiteX5" fmla="*/ 168313 w 231639"/>
              <a:gd name="connsiteY5" fmla="*/ 75080 h 7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39" h="75166">
                <a:moveTo>
                  <a:pt x="168313" y="75080"/>
                </a:moveTo>
                <a:cubicBezTo>
                  <a:pt x="131580" y="75080"/>
                  <a:pt x="33624" y="76830"/>
                  <a:pt x="10884" y="64584"/>
                </a:cubicBezTo>
                <a:cubicBezTo>
                  <a:pt x="-11856" y="52338"/>
                  <a:pt x="3887" y="8603"/>
                  <a:pt x="31874" y="1606"/>
                </a:cubicBezTo>
                <a:cubicBezTo>
                  <a:pt x="59861" y="-5391"/>
                  <a:pt x="145573" y="12103"/>
                  <a:pt x="178808" y="22599"/>
                </a:cubicBezTo>
                <a:cubicBezTo>
                  <a:pt x="212043" y="33095"/>
                  <a:pt x="234783" y="55837"/>
                  <a:pt x="231285" y="64584"/>
                </a:cubicBezTo>
                <a:cubicBezTo>
                  <a:pt x="227787" y="73331"/>
                  <a:pt x="205046" y="75080"/>
                  <a:pt x="168313" y="7508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49636" y="5982504"/>
            <a:ext cx="1626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200-hPa geopotential heights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32898" y="5078707"/>
            <a:ext cx="93795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Legend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28135" y="6198734"/>
            <a:ext cx="161046" cy="291057"/>
            <a:chOff x="7525405" y="6230547"/>
            <a:chExt cx="178482" cy="349360"/>
          </a:xfrm>
          <a:effectLst>
            <a:glow rad="25400">
              <a:schemeClr val="tx1"/>
            </a:glow>
          </a:effectLst>
        </p:grpSpPr>
        <p:sp>
          <p:nvSpPr>
            <p:cNvPr id="47" name="Oval 46"/>
            <p:cNvSpPr/>
            <p:nvPr/>
          </p:nvSpPr>
          <p:spPr>
            <a:xfrm>
              <a:off x="7525405" y="6321478"/>
              <a:ext cx="178420" cy="179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7542841" y="6230547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10800000">
              <a:off x="7525405" y="6377440"/>
              <a:ext cx="161046" cy="202467"/>
            </a:xfrm>
            <a:custGeom>
              <a:avLst/>
              <a:gdLst>
                <a:gd name="connsiteX0" fmla="*/ 0 w 161046"/>
                <a:gd name="connsiteY0" fmla="*/ 202467 h 202467"/>
                <a:gd name="connsiteX1" fmla="*/ 18405 w 161046"/>
                <a:gd name="connsiteY1" fmla="*/ 110437 h 202467"/>
                <a:gd name="connsiteX2" fmla="*/ 92026 w 161046"/>
                <a:gd name="connsiteY2" fmla="*/ 32211 h 202467"/>
                <a:gd name="connsiteX3" fmla="*/ 161046 w 161046"/>
                <a:gd name="connsiteY3" fmla="*/ 0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6" h="202467">
                  <a:moveTo>
                    <a:pt x="0" y="202467"/>
                  </a:moveTo>
                  <a:cubicBezTo>
                    <a:pt x="1533" y="170640"/>
                    <a:pt x="3067" y="138813"/>
                    <a:pt x="18405" y="110437"/>
                  </a:cubicBezTo>
                  <a:cubicBezTo>
                    <a:pt x="33743" y="82061"/>
                    <a:pt x="68253" y="50617"/>
                    <a:pt x="92026" y="32211"/>
                  </a:cubicBezTo>
                  <a:cubicBezTo>
                    <a:pt x="115800" y="13805"/>
                    <a:pt x="138423" y="6902"/>
                    <a:pt x="161046" y="0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002395" y="6179251"/>
            <a:ext cx="189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Tropical Cyclone</a:t>
            </a:r>
            <a:endParaRPr lang="en-US" sz="1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85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8958</TotalTime>
  <Words>2279</Words>
  <Application>Microsoft Macintosh PowerPoint</Application>
  <PresentationFormat>On-screen Show (4:3)</PresentationFormat>
  <Paragraphs>368</Paragraphs>
  <Slides>53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Motivation</vt:lpstr>
      <vt:lpstr>Super Typhoon Nuri: 31 Oct – 7 Nov 2014</vt:lpstr>
      <vt:lpstr>NCEP-OPC Surface Analysis:  0600 UTC 8 November 2014 </vt:lpstr>
      <vt:lpstr>Outline</vt:lpstr>
      <vt:lpstr>Data and Methodology</vt:lpstr>
      <vt:lpstr>How can a reconfiguration of the downstream NH flow induced by a recurving Western Pacific STY trigger CONUS extreme weather events (EWEs)?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Impacts:  CONUS Cold</vt:lpstr>
      <vt:lpstr>Minimum Temperature Records Broken:  16–22 November 2014 (N = 2677) Source:  NCDC</vt:lpstr>
      <vt:lpstr>CPC November 2014 CONUS Temperature Forecast is Derailed</vt:lpstr>
      <vt:lpstr>PowerPoint Presentation</vt:lpstr>
      <vt:lpstr>NH Flow Reconfiguration: Predictability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and Forecast Implications</vt:lpstr>
      <vt:lpstr>Conclusions 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Andrew Winters</cp:lastModifiedBy>
  <cp:revision>416</cp:revision>
  <dcterms:created xsi:type="dcterms:W3CDTF">2014-02-18T22:28:59Z</dcterms:created>
  <dcterms:modified xsi:type="dcterms:W3CDTF">2016-05-27T14:16:27Z</dcterms:modified>
</cp:coreProperties>
</file>