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9" r:id="rId2"/>
    <p:sldId id="260" r:id="rId3"/>
    <p:sldId id="261" r:id="rId4"/>
    <p:sldId id="262" r:id="rId5"/>
    <p:sldId id="263" r:id="rId6"/>
    <p:sldId id="264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12" y="-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C1314-4D64-294A-9079-C3DD09907FE7}" type="datetimeFigureOut">
              <a:rPr lang="en-US" smtClean="0"/>
              <a:t>5/18/16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B936E-5528-BF41-87AB-C916AB2DF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09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0272-A056-3B47-BC94-19EBACE74D24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BE72-3126-B840-8873-20B42923E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8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0272-A056-3B47-BC94-19EBACE74D24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BE72-3126-B840-8873-20B42923E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8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0272-A056-3B47-BC94-19EBACE74D24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BE72-3126-B840-8873-20B42923E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4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0272-A056-3B47-BC94-19EBACE74D24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BE72-3126-B840-8873-20B42923E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6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0272-A056-3B47-BC94-19EBACE74D24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BE72-3126-B840-8873-20B42923E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3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0272-A056-3B47-BC94-19EBACE74D24}" type="datetimeFigureOut">
              <a:rPr lang="en-US" smtClean="0"/>
              <a:t>5/18/16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BE72-3126-B840-8873-20B42923E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8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0272-A056-3B47-BC94-19EBACE74D24}" type="datetimeFigureOut">
              <a:rPr lang="en-US" smtClean="0"/>
              <a:t>5/18/16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BE72-3126-B840-8873-20B42923E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0272-A056-3B47-BC94-19EBACE74D24}" type="datetimeFigureOut">
              <a:rPr lang="en-US" smtClean="0"/>
              <a:t>5/18/16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BE72-3126-B840-8873-20B42923E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7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0272-A056-3B47-BC94-19EBACE74D24}" type="datetimeFigureOut">
              <a:rPr lang="en-US" smtClean="0"/>
              <a:t>5/18/16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BE72-3126-B840-8873-20B42923E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7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0272-A056-3B47-BC94-19EBACE74D24}" type="datetimeFigureOut">
              <a:rPr lang="en-US" smtClean="0"/>
              <a:t>5/18/16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BE72-3126-B840-8873-20B42923E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2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0272-A056-3B47-BC94-19EBACE74D24}" type="datetimeFigureOut">
              <a:rPr lang="en-US" smtClean="0"/>
              <a:t>5/18/16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BE72-3126-B840-8873-20B42923E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F0272-A056-3B47-BC94-19EBACE74D24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CBE72-3126-B840-8873-20B42923E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2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157" y="37240"/>
            <a:ext cx="93044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/>
              <a:t>November 2014: Record US Cold</a:t>
            </a:r>
            <a:endParaRPr lang="en-US" sz="38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794556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09" y="929105"/>
            <a:ext cx="8815055" cy="4424948"/>
          </a:xfrm>
          <a:prstGeom prst="rect">
            <a:avLst/>
          </a:prstGeom>
        </p:spPr>
      </p:pic>
      <p:pic>
        <p:nvPicPr>
          <p:cNvPr id="3" name="Picture 2" descr="windlegen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553" y="5390820"/>
            <a:ext cx="4000500" cy="444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893" y="944339"/>
            <a:ext cx="3449054" cy="40011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0000 UTC 8 November 2014</a:t>
            </a:r>
            <a:endParaRPr lang="en-US" sz="2000" b="1" dirty="0"/>
          </a:p>
        </p:txBody>
      </p:sp>
      <p:pic>
        <p:nvPicPr>
          <p:cNvPr id="8" name="Picture 7" descr="NuriPhaseDiagram1108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9" y="4076915"/>
            <a:ext cx="3366358" cy="270801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62947" y="5808584"/>
            <a:ext cx="536073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250-hPa Wind </a:t>
            </a:r>
            <a:r>
              <a:rPr lang="en-US" b="1" dirty="0"/>
              <a:t>S</a:t>
            </a:r>
            <a:r>
              <a:rPr lang="en-US" b="1" dirty="0" smtClean="0"/>
              <a:t>peed: shaded</a:t>
            </a:r>
          </a:p>
          <a:p>
            <a:pPr algn="r"/>
            <a:r>
              <a:rPr lang="en-US" b="1" dirty="0" smtClean="0"/>
              <a:t>1000–500 </a:t>
            </a:r>
            <a:r>
              <a:rPr lang="en-US" b="1" dirty="0" err="1" smtClean="0"/>
              <a:t>hPa</a:t>
            </a:r>
            <a:r>
              <a:rPr lang="en-US" b="1" dirty="0" smtClean="0"/>
              <a:t> Thickness (dam): red/blue contours</a:t>
            </a:r>
          </a:p>
          <a:p>
            <a:pPr algn="r"/>
            <a:r>
              <a:rPr lang="en-US" b="1" dirty="0" smtClean="0"/>
              <a:t>Mean Sea-Level Pressure ≤ 1000 </a:t>
            </a:r>
            <a:r>
              <a:rPr lang="en-US" b="1" dirty="0" err="1" smtClean="0"/>
              <a:t>hPa</a:t>
            </a:r>
            <a:r>
              <a:rPr lang="en-US" b="1" dirty="0" smtClean="0"/>
              <a:t>: green contours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890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157" y="37240"/>
            <a:ext cx="93044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/>
              <a:t>November 2014: Record US Cold</a:t>
            </a:r>
            <a:endParaRPr lang="en-US" sz="38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794556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09" y="929105"/>
            <a:ext cx="8815055" cy="4424948"/>
          </a:xfrm>
          <a:prstGeom prst="rect">
            <a:avLst/>
          </a:prstGeom>
        </p:spPr>
      </p:pic>
      <p:pic>
        <p:nvPicPr>
          <p:cNvPr id="3" name="Picture 2" descr="windlegen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553" y="5390820"/>
            <a:ext cx="4000500" cy="444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894" y="944339"/>
            <a:ext cx="3449054" cy="40011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0000 UTC 10 November 2014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9" y="4076915"/>
            <a:ext cx="3366358" cy="27080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62947" y="5835320"/>
            <a:ext cx="536073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250-hPa Wind </a:t>
            </a:r>
            <a:r>
              <a:rPr lang="en-US" b="1" dirty="0"/>
              <a:t>S</a:t>
            </a:r>
            <a:r>
              <a:rPr lang="en-US" b="1" dirty="0" smtClean="0"/>
              <a:t>peed: shaded</a:t>
            </a:r>
          </a:p>
          <a:p>
            <a:pPr algn="r"/>
            <a:r>
              <a:rPr lang="en-US" b="1" dirty="0" smtClean="0"/>
              <a:t>1000–500 </a:t>
            </a:r>
            <a:r>
              <a:rPr lang="en-US" b="1" dirty="0" err="1" smtClean="0"/>
              <a:t>hPa</a:t>
            </a:r>
            <a:r>
              <a:rPr lang="en-US" b="1" dirty="0" smtClean="0"/>
              <a:t> Thickness (dam): red/blue contours</a:t>
            </a:r>
          </a:p>
          <a:p>
            <a:pPr algn="r"/>
            <a:r>
              <a:rPr lang="en-US" b="1" dirty="0" smtClean="0"/>
              <a:t>Mean Sea-Level Pressure ≤ 1000 </a:t>
            </a:r>
            <a:r>
              <a:rPr lang="en-US" b="1" dirty="0" err="1" smtClean="0"/>
              <a:t>hPa</a:t>
            </a:r>
            <a:r>
              <a:rPr lang="en-US" b="1" dirty="0" smtClean="0"/>
              <a:t>: green contours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2166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157" y="37240"/>
            <a:ext cx="93044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/>
              <a:t>November 2014: Record US Cold</a:t>
            </a:r>
            <a:endParaRPr lang="en-US" sz="38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794556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0" y="929105"/>
            <a:ext cx="8815053" cy="4424948"/>
          </a:xfrm>
          <a:prstGeom prst="rect">
            <a:avLst/>
          </a:prstGeom>
        </p:spPr>
      </p:pic>
      <p:pic>
        <p:nvPicPr>
          <p:cNvPr id="3" name="Picture 2" descr="windlegen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553" y="5390820"/>
            <a:ext cx="4000500" cy="444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893" y="944339"/>
            <a:ext cx="3449054" cy="40011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0000 UTC 12 November 2014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0" y="4076915"/>
            <a:ext cx="3366356" cy="27080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62947" y="5835320"/>
            <a:ext cx="536073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250-hPa Wind </a:t>
            </a:r>
            <a:r>
              <a:rPr lang="en-US" b="1" dirty="0"/>
              <a:t>S</a:t>
            </a:r>
            <a:r>
              <a:rPr lang="en-US" b="1" dirty="0" smtClean="0"/>
              <a:t>peed: shaded</a:t>
            </a:r>
          </a:p>
          <a:p>
            <a:pPr algn="r"/>
            <a:r>
              <a:rPr lang="en-US" b="1" dirty="0" smtClean="0"/>
              <a:t>1000–500 </a:t>
            </a:r>
            <a:r>
              <a:rPr lang="en-US" b="1" dirty="0" err="1" smtClean="0"/>
              <a:t>hPa</a:t>
            </a:r>
            <a:r>
              <a:rPr lang="en-US" b="1" dirty="0" smtClean="0"/>
              <a:t> Thickness (dam): red/blue contours</a:t>
            </a:r>
          </a:p>
          <a:p>
            <a:pPr algn="r"/>
            <a:r>
              <a:rPr lang="en-US" b="1" dirty="0" smtClean="0"/>
              <a:t>Mean Sea-Level Pressure ≤ 1000 </a:t>
            </a:r>
            <a:r>
              <a:rPr lang="en-US" b="1" dirty="0" err="1" smtClean="0"/>
              <a:t>hPa</a:t>
            </a:r>
            <a:r>
              <a:rPr lang="en-US" b="1" dirty="0" smtClean="0"/>
              <a:t>: green contours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531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157" y="37240"/>
            <a:ext cx="93044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/>
              <a:t>November 2014: Record US Cold</a:t>
            </a:r>
            <a:endParaRPr lang="en-US" sz="38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794556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0" y="934912"/>
            <a:ext cx="8815053" cy="4413334"/>
          </a:xfrm>
          <a:prstGeom prst="rect">
            <a:avLst/>
          </a:prstGeom>
        </p:spPr>
      </p:pic>
      <p:pic>
        <p:nvPicPr>
          <p:cNvPr id="3" name="Picture 2" descr="windlegen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553" y="5390820"/>
            <a:ext cx="4000500" cy="444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893" y="944339"/>
            <a:ext cx="3449054" cy="40011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0000 UTC 14 November 2014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0" y="4076915"/>
            <a:ext cx="3366356" cy="27080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62947" y="5835320"/>
            <a:ext cx="536073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250-hPa Wind </a:t>
            </a:r>
            <a:r>
              <a:rPr lang="en-US" b="1" dirty="0"/>
              <a:t>S</a:t>
            </a:r>
            <a:r>
              <a:rPr lang="en-US" b="1" dirty="0" smtClean="0"/>
              <a:t>peed: shaded</a:t>
            </a:r>
          </a:p>
          <a:p>
            <a:pPr algn="r"/>
            <a:r>
              <a:rPr lang="en-US" b="1" dirty="0" smtClean="0"/>
              <a:t>1000–500 </a:t>
            </a:r>
            <a:r>
              <a:rPr lang="en-US" b="1" dirty="0" err="1" smtClean="0"/>
              <a:t>hPa</a:t>
            </a:r>
            <a:r>
              <a:rPr lang="en-US" b="1" dirty="0" smtClean="0"/>
              <a:t> Thickness (dam): red/blue contours</a:t>
            </a:r>
          </a:p>
          <a:p>
            <a:pPr algn="r"/>
            <a:r>
              <a:rPr lang="en-US" b="1" dirty="0" smtClean="0"/>
              <a:t>Mean Sea-Level Pressure ≤ 1000 </a:t>
            </a:r>
            <a:r>
              <a:rPr lang="en-US" b="1" dirty="0" err="1" smtClean="0"/>
              <a:t>hPa</a:t>
            </a:r>
            <a:r>
              <a:rPr lang="en-US" b="1" dirty="0" smtClean="0"/>
              <a:t>: green contours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062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157" y="37240"/>
            <a:ext cx="93044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/>
              <a:t>November 2014: Record US Cold</a:t>
            </a:r>
            <a:endParaRPr lang="en-US" sz="38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794556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8" y="934912"/>
            <a:ext cx="8791917" cy="4413333"/>
          </a:xfrm>
          <a:prstGeom prst="rect">
            <a:avLst/>
          </a:prstGeom>
        </p:spPr>
      </p:pic>
      <p:pic>
        <p:nvPicPr>
          <p:cNvPr id="3" name="Picture 2" descr="windlegen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553" y="5390820"/>
            <a:ext cx="4000500" cy="444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893" y="944339"/>
            <a:ext cx="3449054" cy="40011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0000 UTC 16 November 2014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62947" y="5835320"/>
            <a:ext cx="536073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250-hPa Wind </a:t>
            </a:r>
            <a:r>
              <a:rPr lang="en-US" b="1" dirty="0"/>
              <a:t>S</a:t>
            </a:r>
            <a:r>
              <a:rPr lang="en-US" b="1" dirty="0" smtClean="0"/>
              <a:t>peed: shaded</a:t>
            </a:r>
          </a:p>
          <a:p>
            <a:pPr algn="r"/>
            <a:r>
              <a:rPr lang="en-US" b="1" dirty="0" smtClean="0"/>
              <a:t>1000–500 </a:t>
            </a:r>
            <a:r>
              <a:rPr lang="en-US" b="1" dirty="0" err="1" smtClean="0"/>
              <a:t>hPa</a:t>
            </a:r>
            <a:r>
              <a:rPr lang="en-US" b="1" dirty="0" smtClean="0"/>
              <a:t> Thickness (dam): red/blue contours</a:t>
            </a:r>
          </a:p>
          <a:p>
            <a:pPr algn="r"/>
            <a:r>
              <a:rPr lang="en-US" b="1" dirty="0" smtClean="0"/>
              <a:t>Mean Sea-Level Pressure ≤ 1000 </a:t>
            </a:r>
            <a:r>
              <a:rPr lang="en-US" b="1" dirty="0" err="1" smtClean="0"/>
              <a:t>hPa</a:t>
            </a:r>
            <a:r>
              <a:rPr lang="en-US" b="1" dirty="0" smtClean="0"/>
              <a:t>: green contours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0" y="4076915"/>
            <a:ext cx="3366355" cy="270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1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157" y="37240"/>
            <a:ext cx="93044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/>
              <a:t>November 2014: Record US Cold</a:t>
            </a:r>
            <a:endParaRPr lang="en-US" sz="38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794556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9" y="934912"/>
            <a:ext cx="8791915" cy="4413333"/>
          </a:xfrm>
          <a:prstGeom prst="rect">
            <a:avLst/>
          </a:prstGeom>
        </p:spPr>
      </p:pic>
      <p:pic>
        <p:nvPicPr>
          <p:cNvPr id="3" name="Picture 2" descr="windlegen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553" y="5390820"/>
            <a:ext cx="4000500" cy="444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893" y="944339"/>
            <a:ext cx="3449054" cy="40011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0000 UTC 18 November 2014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62947" y="5835320"/>
            <a:ext cx="536073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250-hPa Wind </a:t>
            </a:r>
            <a:r>
              <a:rPr lang="en-US" b="1" dirty="0"/>
              <a:t>S</a:t>
            </a:r>
            <a:r>
              <a:rPr lang="en-US" b="1" dirty="0" smtClean="0"/>
              <a:t>peed: shaded</a:t>
            </a:r>
          </a:p>
          <a:p>
            <a:pPr algn="r"/>
            <a:r>
              <a:rPr lang="en-US" b="1" dirty="0" smtClean="0"/>
              <a:t>1000–500 </a:t>
            </a:r>
            <a:r>
              <a:rPr lang="en-US" b="1" dirty="0" err="1" smtClean="0"/>
              <a:t>hPa</a:t>
            </a:r>
            <a:r>
              <a:rPr lang="en-US" b="1" dirty="0" smtClean="0"/>
              <a:t> Thickness (dam): red/blue contours</a:t>
            </a:r>
          </a:p>
          <a:p>
            <a:pPr algn="r"/>
            <a:r>
              <a:rPr lang="en-US" b="1" dirty="0" smtClean="0"/>
              <a:t>Mean Sea-Level Pressure ≤ 1000 </a:t>
            </a:r>
            <a:r>
              <a:rPr lang="en-US" b="1" dirty="0" err="1" smtClean="0"/>
              <a:t>hPa</a:t>
            </a:r>
            <a:r>
              <a:rPr lang="en-US" b="1" dirty="0" smtClean="0"/>
              <a:t>: green contours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0" y="4076915"/>
            <a:ext cx="3366355" cy="270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1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Isosceles Triangle 46"/>
          <p:cNvSpPr/>
          <p:nvPr/>
        </p:nvSpPr>
        <p:spPr>
          <a:xfrm>
            <a:off x="2933710" y="3935397"/>
            <a:ext cx="5283650" cy="2326105"/>
          </a:xfrm>
          <a:prstGeom prst="triangle">
            <a:avLst/>
          </a:prstGeom>
          <a:solidFill>
            <a:srgbClr val="B9CDE5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7157" y="37240"/>
            <a:ext cx="93044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/>
              <a:t>Notes on Phase Space Diagram</a:t>
            </a:r>
            <a:endParaRPr lang="en-US" sz="38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794556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310152" y="797383"/>
            <a:ext cx="8526374" cy="528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Each point on the phase space is a weighted average of the principal components within     +/− 1 day of the time under consideration</a:t>
            </a:r>
          </a:p>
          <a:p>
            <a:pPr algn="l"/>
            <a:r>
              <a:rPr lang="en-US" b="1" u="sng" dirty="0" smtClean="0">
                <a:solidFill>
                  <a:srgbClr val="000000"/>
                </a:solidFill>
              </a:rPr>
              <a:t>Example</a:t>
            </a:r>
            <a:r>
              <a:rPr lang="en-US" b="1" dirty="0" smtClean="0">
                <a:solidFill>
                  <a:srgbClr val="000000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0000 UTC 15 November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13877" y="3396287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Weight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453749" y="6034502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Date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929477" y="3935398"/>
            <a:ext cx="2646057" cy="2317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5575529" y="3935398"/>
            <a:ext cx="2646057" cy="2317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30811" y="6261503"/>
            <a:ext cx="88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0000 UTC 15 Nov.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7781319" y="6261503"/>
            <a:ext cx="88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0000 UTC 16 Nov.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2489210" y="6253036"/>
            <a:ext cx="88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0000 UTC 14 Nov.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3776148" y="6261503"/>
            <a:ext cx="88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1200 UTC 14 Nov.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6519348" y="6253036"/>
            <a:ext cx="88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1200 UTC 15 Nov.</a:t>
            </a:r>
            <a:endParaRPr lang="en-US" sz="12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6959615" y="6068999"/>
            <a:ext cx="0" cy="19250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217360" y="6068999"/>
            <a:ext cx="0" cy="19250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212182" y="6068999"/>
            <a:ext cx="0" cy="19250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933710" y="6060532"/>
            <a:ext cx="0" cy="19250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931849" y="6157899"/>
            <a:ext cx="0" cy="10360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560255" y="6157899"/>
            <a:ext cx="0" cy="10360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278049" y="6157899"/>
            <a:ext cx="0" cy="10360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594615" y="6157899"/>
            <a:ext cx="0" cy="10360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75529" y="3761609"/>
            <a:ext cx="0" cy="2499894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91960" y="6261503"/>
            <a:ext cx="5761789" cy="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0" y="2977187"/>
            <a:ext cx="3366355" cy="2708015"/>
          </a:xfrm>
          <a:prstGeom prst="rect">
            <a:avLst/>
          </a:prstGeom>
        </p:spPr>
      </p:pic>
      <p:cxnSp>
        <p:nvCxnSpPr>
          <p:cNvPr id="53" name="Straight Arrow Connector 52"/>
          <p:cNvCxnSpPr/>
          <p:nvPr/>
        </p:nvCxnSpPr>
        <p:spPr>
          <a:xfrm flipH="1">
            <a:off x="2882900" y="3691467"/>
            <a:ext cx="1104900" cy="4699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2569633" y="4042833"/>
            <a:ext cx="313267" cy="30056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575529" y="3775617"/>
            <a:ext cx="118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596705" y="4367199"/>
            <a:ext cx="118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596705" y="4944480"/>
            <a:ext cx="118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96705" y="5500536"/>
            <a:ext cx="118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564955" y="5916304"/>
            <a:ext cx="118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5485586" y="3956565"/>
            <a:ext cx="17988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485591" y="4578865"/>
            <a:ext cx="17988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485586" y="5156715"/>
            <a:ext cx="17988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485586" y="5698417"/>
            <a:ext cx="17988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21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321</Words>
  <Application>Microsoft Macintosh PowerPoint</Application>
  <PresentationFormat>On-screen Show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at Albany-SUNY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Winters</dc:creator>
  <cp:lastModifiedBy>Andrew Winters</cp:lastModifiedBy>
  <cp:revision>18</cp:revision>
  <dcterms:created xsi:type="dcterms:W3CDTF">2016-03-25T17:40:27Z</dcterms:created>
  <dcterms:modified xsi:type="dcterms:W3CDTF">2016-05-18T22:17:19Z</dcterms:modified>
</cp:coreProperties>
</file>