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8" r:id="rId32"/>
    <p:sldId id="297" r:id="rId33"/>
    <p:sldId id="299" r:id="rId34"/>
    <p:sldId id="300" r:id="rId35"/>
    <p:sldId id="301" r:id="rId36"/>
    <p:sldId id="302" r:id="rId37"/>
    <p:sldId id="303" r:id="rId38"/>
    <p:sldId id="264" r:id="rId39"/>
    <p:sldId id="305" r:id="rId40"/>
    <p:sldId id="265" r:id="rId41"/>
    <p:sldId id="266" r:id="rId42"/>
    <p:sldId id="267" r:id="rId43"/>
    <p:sldId id="268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269" r:id="rId56"/>
    <p:sldId id="270" r:id="rId57"/>
    <p:sldId id="271" r:id="rId58"/>
    <p:sldId id="272" r:id="rId59"/>
    <p:sldId id="273" r:id="rId60"/>
    <p:sldId id="317" r:id="rId61"/>
    <p:sldId id="321" r:id="rId62"/>
    <p:sldId id="318" r:id="rId63"/>
    <p:sldId id="320" r:id="rId64"/>
    <p:sldId id="319" r:id="rId65"/>
    <p:sldId id="304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E1C52-3490-F940-82D9-433721048F76}" type="datetimeFigureOut">
              <a:rPr lang="en-US" smtClean="0"/>
              <a:t>2/17/16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4E05-53C1-5A4F-BCFD-33961BC4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1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D4E05-53C1-5A4F-BCFD-33961BC412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0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7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9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2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6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3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8.emf"/><Relationship Id="rId5" Type="http://schemas.openxmlformats.org/officeDocument/2006/relationships/image" Target="../media/image23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8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8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Relationship Id="rId3" Type="http://schemas.openxmlformats.org/officeDocument/2006/relationships/image" Target="../media/image1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Relationship Id="rId3" Type="http://schemas.openxmlformats.org/officeDocument/2006/relationships/image" Target="../media/image1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Relationship Id="rId3" Type="http://schemas.openxmlformats.org/officeDocument/2006/relationships/image" Target="../media/image1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Relationship Id="rId3" Type="http://schemas.openxmlformats.org/officeDocument/2006/relationships/image" Target="../media/image10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Relationship Id="rId3" Type="http://schemas.openxmlformats.org/officeDocument/2006/relationships/image" Target="../media/image10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10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Relationship Id="rId3" Type="http://schemas.openxmlformats.org/officeDocument/2006/relationships/image" Target="../media/image10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Relationship Id="rId3" Type="http://schemas.openxmlformats.org/officeDocument/2006/relationships/image" Target="../media/image10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Relationship Id="rId3" Type="http://schemas.openxmlformats.org/officeDocument/2006/relationships/image" Target="../media/image10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Relationship Id="rId3" Type="http://schemas.openxmlformats.org/officeDocument/2006/relationships/image" Target="../media/image10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Relationship Id="rId3" Type="http://schemas.openxmlformats.org/officeDocument/2006/relationships/image" Target="../media/image10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Relationship Id="rId3" Type="http://schemas.openxmlformats.org/officeDocument/2006/relationships/image" Target="../media/image10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0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Relationship Id="rId3" Type="http://schemas.openxmlformats.org/officeDocument/2006/relationships/image" Target="../media/image11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stUSs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0878" y="-91066"/>
            <a:ext cx="8880555" cy="1368517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An Investigation of the Skill of GFS/GEFS Forecasts for Two Recent Extreme Weather Events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881600" y="1415508"/>
            <a:ext cx="5103840" cy="18404"/>
          </a:xfrm>
          <a:prstGeom prst="line">
            <a:avLst/>
          </a:prstGeom>
          <a:ln w="5715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-598518" y="4946843"/>
            <a:ext cx="6414240" cy="191115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Andrew C. Winters,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Lance F.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Bosart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, and Daniel Keyser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EMC Global Modeling Branch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18 February 2016</a:t>
            </a:r>
            <a:endParaRPr lang="en-US" sz="24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8424" y="5686866"/>
            <a:ext cx="989097" cy="98909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9" name="Picture 8" descr="no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24" y="5686867"/>
            <a:ext cx="989097" cy="9890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24020" y="5258201"/>
            <a:ext cx="875957" cy="14177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lban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20" y="5258200"/>
            <a:ext cx="875957" cy="14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2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8" cy="44148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20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3919" y="229462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79833" y="2736891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99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7" cy="44148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21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6544" y="390586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82196" y="202081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2163" y="2846857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594" y="1643030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16341" y="3279170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90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7" cy="44148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22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62423" y="361911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1989" y="244340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64281" y="3392310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66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" y="1074439"/>
            <a:ext cx="8795025" cy="44148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23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0542" y="315486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61672" y="3478031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1507" y="2106588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9906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LPspag24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10" cy="3167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9" cy="31676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2" cy="3167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8" y="3510274"/>
            <a:ext cx="3619309" cy="316760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2440841"/>
            <a:ext cx="1153878" cy="3553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ecip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09" y="3510275"/>
            <a:ext cx="483939" cy="3167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0337" y="3510274"/>
            <a:ext cx="3135372" cy="29238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24-h </a:t>
            </a:r>
            <a:r>
              <a:rPr lang="en-US" sz="1300" dirty="0" err="1" smtClean="0"/>
              <a:t>Precip</a:t>
            </a:r>
            <a:r>
              <a:rPr lang="en-US" sz="1300" dirty="0" smtClean="0"/>
              <a:t>. ending 0600 UTC 24 Jan 2015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8587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9" cy="3167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9" cy="316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1" cy="3167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3" cy="3167602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2717257"/>
            <a:ext cx="1153878" cy="3277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7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9" cy="316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8" cy="316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1" cy="3167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3" cy="3167601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072275"/>
            <a:ext cx="1153878" cy="292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25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8" cy="316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8" cy="316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9" cy="3167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2" cy="3167601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372676"/>
            <a:ext cx="1153878" cy="2621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64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8" cy="316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7" cy="316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9" cy="3167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2" cy="3167600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755002"/>
            <a:ext cx="1153878" cy="2266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07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7" cy="316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7" cy="3167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8" cy="3167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1" cy="3167600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123676"/>
            <a:ext cx="1153878" cy="191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9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638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7" cy="3167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6" cy="3167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8" cy="316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1" cy="3167599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560620"/>
            <a:ext cx="1153878" cy="1474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12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6" cy="3167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6" cy="3167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7" cy="316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0" cy="3167599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847367"/>
            <a:ext cx="1153878" cy="1187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26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6" cy="3167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5" cy="3167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7" cy="3167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0" cy="3167598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5284313"/>
            <a:ext cx="1153878" cy="7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81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5" cy="3167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5" cy="3167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6" cy="3167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59" cy="3167598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5625675"/>
            <a:ext cx="1153878" cy="409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82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5" cy="31675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4" cy="3167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6" cy="31675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59" cy="3167597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06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prcpspread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6" cy="3376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4639"/>
            <a:ext cx="3294473" cy="2887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6" cy="2886460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1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5" cy="3376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6892"/>
            <a:ext cx="329447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6" cy="2886459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96-h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2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5" cy="3376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6892"/>
            <a:ext cx="3294472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5" cy="2886459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72-h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4" cy="3376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00" y="196892"/>
            <a:ext cx="328933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5" cy="2886458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48-h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7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4" cy="337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70" y="196892"/>
            <a:ext cx="328419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4" cy="2886458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24-h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3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need to be considered in describing and understanding the processes that operate at the </a:t>
            </a:r>
          </a:p>
          <a:p>
            <a:r>
              <a:rPr lang="en-US" sz="2400" dirty="0" smtClean="0"/>
              <a:t>weather–climate intersection.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54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3" cy="337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70" y="201390"/>
            <a:ext cx="3284193" cy="2874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4" cy="2886457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00-h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7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3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732717"/>
              </p:ext>
            </p:extLst>
          </p:nvPr>
        </p:nvGraphicFramePr>
        <p:xfrm>
          <a:off x="4478338" y="1471613"/>
          <a:ext cx="446087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5" imgW="1689100" imgH="393700" progId="Equation.3">
                  <p:embed/>
                </p:oleObj>
              </mc:Choice>
              <mc:Fallback>
                <p:oleObj name="Equation" r:id="rId5" imgW="1689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8338" y="1471613"/>
                        <a:ext cx="4460875" cy="1039812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19050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699866"/>
              </p:ext>
            </p:extLst>
          </p:nvPr>
        </p:nvGraphicFramePr>
        <p:xfrm>
          <a:off x="4478973" y="2983154"/>
          <a:ext cx="4427537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Equation" r:id="rId7" imgW="1447800" imgH="660400" progId="Equation.3">
                  <p:embed/>
                </p:oleObj>
              </mc:Choice>
              <mc:Fallback>
                <p:oleObj name="Equation" r:id="rId7" imgW="14478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78973" y="2983154"/>
                        <a:ext cx="4427537" cy="201771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920" y="4316896"/>
            <a:ext cx="356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Angle </a:t>
            </a:r>
            <a:r>
              <a:rPr lang="en-US" i="1" dirty="0" err="1" smtClean="0">
                <a:latin typeface="Times New Roman"/>
                <a:cs typeface="Times New Roman"/>
              </a:rPr>
              <a:t>Betw</a:t>
            </a:r>
            <a:r>
              <a:rPr lang="en-US" i="1" dirty="0" smtClean="0">
                <a:latin typeface="Times New Roman"/>
                <a:cs typeface="Times New Roman"/>
              </a:rPr>
              <a:t>. </a:t>
            </a:r>
            <a:r>
              <a:rPr lang="en-US" i="1" dirty="0" err="1" smtClean="0">
                <a:latin typeface="Times New Roman"/>
                <a:cs typeface="Times New Roman"/>
              </a:rPr>
              <a:t>Isentropes</a:t>
            </a:r>
            <a:r>
              <a:rPr lang="en-US" i="1" dirty="0" smtClean="0">
                <a:latin typeface="Times New Roman"/>
                <a:cs typeface="Times New Roman"/>
              </a:rPr>
              <a:t> and Axis of Dilatation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693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3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2" cy="2874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3512176"/>
            <a:ext cx="3298072" cy="2886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3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2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2" cy="2874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3514749"/>
            <a:ext cx="3298072" cy="2881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96-h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5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2" cy="337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1" cy="2874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5" cy="2881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72-h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4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20" cy="337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1" cy="2874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5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48-h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0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20" cy="337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0" cy="2874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4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24-h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19" cy="337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0" cy="2874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91" y="3514749"/>
            <a:ext cx="3276782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00-h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8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Case Summary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2169" y="1534920"/>
            <a:ext cx="8588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event was well-forecasted by the operational GFS as many as </a:t>
            </a:r>
            <a:r>
              <a:rPr lang="en-US" sz="2800" b="1" dirty="0" smtClean="0">
                <a:solidFill>
                  <a:srgbClr val="FF0000"/>
                </a:solidFill>
              </a:rPr>
              <a:t>9 days </a:t>
            </a:r>
            <a:r>
              <a:rPr lang="en-US" sz="2800" dirty="0" smtClean="0"/>
              <a:t>prior to the event.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Considerable uncertainty with respect to the </a:t>
            </a:r>
            <a:r>
              <a:rPr lang="en-US" sz="2800" b="1" dirty="0" smtClean="0">
                <a:solidFill>
                  <a:srgbClr val="FF0000"/>
                </a:solidFill>
              </a:rPr>
              <a:t>amount and location of precipitation</a:t>
            </a:r>
            <a:r>
              <a:rPr lang="en-US" sz="2800" dirty="0" smtClean="0"/>
              <a:t> along the bent-back warm front lingered prior to the event.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spread in several diagnostics for vertical motion </a:t>
            </a:r>
            <a:r>
              <a:rPr lang="en-US" sz="2800" dirty="0" smtClean="0"/>
              <a:t>reflected the uncertainty in accurately forecasting total snow accumulations.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25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cestor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19" y="1103631"/>
            <a:ext cx="3478334" cy="260875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10" y="3938322"/>
            <a:ext cx="3688843" cy="245661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 descr="icestorm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" y="3938322"/>
            <a:ext cx="3516029" cy="263702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52930" y="6458432"/>
            <a:ext cx="235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Canadian Press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169" y="1133867"/>
            <a:ext cx="48082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&gt; 30 mm </a:t>
            </a:r>
            <a:r>
              <a:rPr lang="en-US" sz="2400" dirty="0" smtClean="0"/>
              <a:t>of ice in some locations.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&gt; 400,000</a:t>
            </a:r>
            <a:r>
              <a:rPr lang="en-US" sz="2400" dirty="0" smtClean="0"/>
              <a:t> lost power in Ontario, Quebec, and in the Canadian Maritimes.</a:t>
            </a:r>
          </a:p>
          <a:p>
            <a:endParaRPr lang="en-US" dirty="0" smtClean="0"/>
          </a:p>
          <a:p>
            <a:r>
              <a:rPr lang="en-US" sz="2400" dirty="0" smtClean="0"/>
              <a:t>Gusty winds in excess of </a:t>
            </a:r>
            <a:r>
              <a:rPr lang="en-US" sz="2400" b="1" dirty="0" smtClean="0">
                <a:solidFill>
                  <a:srgbClr val="FF0000"/>
                </a:solidFill>
              </a:rPr>
              <a:t>15 m 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2400" dirty="0" smtClean="0"/>
              <a:t>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91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need to be considered in describing and understanding the processes that operate at the </a:t>
            </a:r>
          </a:p>
          <a:p>
            <a:r>
              <a:rPr lang="en-US" sz="2400" dirty="0" smtClean="0"/>
              <a:t>weather–climate intersection.</a:t>
            </a:r>
          </a:p>
          <a:p>
            <a:endParaRPr lang="en-US" dirty="0"/>
          </a:p>
          <a:p>
            <a:r>
              <a:rPr lang="en-US" sz="2400" dirty="0" smtClean="0"/>
              <a:t>An increased understanding of </a:t>
            </a:r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has the potential to improve temperature and precipitation forecasts for the 8–10 day period.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610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MSjetslp_12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1212537"/>
            <a:ext cx="6960451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095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19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589692" y="2464269"/>
            <a:ext cx="1315466" cy="3034422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7849" y="2177683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AWB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7151" y="3976091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1000" y="2616670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2382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2" y="1212537"/>
            <a:ext cx="6921564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095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20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403737" y="2675924"/>
            <a:ext cx="1106232" cy="3246077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86601" y="452796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8937" y="330582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6116" y="1999357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208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4" y="1212537"/>
            <a:ext cx="6838759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559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21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471347" y="2721279"/>
            <a:ext cx="250307" cy="321584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9421" y="4909081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3337" y="240248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660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4" y="1226425"/>
            <a:ext cx="6838759" cy="48976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559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22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71826" y="2827106"/>
            <a:ext cx="1844677" cy="2671585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1930" y="365292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3307" y="248882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11000" y="242581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8923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1000hghtspread24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4" cy="5134449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240-h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3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4" cy="5134448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216-h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5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3" cy="5134448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192-h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1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3" cy="5134447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168-h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1" cy="5134447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144-h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9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1" cy="5134446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120-h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7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 </a:t>
            </a:r>
          </a:p>
          <a:p>
            <a:pPr marL="909638" indent="-455613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	22–23 December 2013 Ice Storm</a:t>
            </a:r>
            <a:endParaRPr lang="en-US" sz="2800" b="1" dirty="0">
              <a:solidFill>
                <a:srgbClr val="0000FF"/>
              </a:solidFill>
            </a:endParaRPr>
          </a:p>
          <a:p>
            <a:pPr marL="514350" indent="-514350"/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4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0" cy="5134446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96-h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9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0" cy="5134445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72-h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4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9" cy="5134445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48-h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0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9" cy="5134444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24-h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0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8" cy="5134444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00-h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hghtdprogdt_12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46781"/>
            <a:ext cx="5101351" cy="2849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8668" y="1765928"/>
            <a:ext cx="3573825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14 December – 192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3947761"/>
            <a:ext cx="5101351" cy="28497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88667" y="4293588"/>
            <a:ext cx="3573826" cy="17851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01280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46781"/>
            <a:ext cx="5101351" cy="2849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3947761"/>
            <a:ext cx="5101351" cy="28497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16 December – 144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257487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50141"/>
            <a:ext cx="5101351" cy="2843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6" y="3947761"/>
            <a:ext cx="5101349" cy="28497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 December – 96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384181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1" y="1050141"/>
            <a:ext cx="5089318" cy="2843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6" y="3947761"/>
            <a:ext cx="5101349" cy="28497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20 December – 48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361158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1" y="1053494"/>
            <a:ext cx="5089318" cy="2836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" y="3947761"/>
            <a:ext cx="5094627" cy="28497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22 December – 00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107121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</a:t>
            </a:r>
          </a:p>
          <a:p>
            <a:pPr marL="901700" indent="-447675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	22–23 December 2013 Ice Storm</a:t>
            </a:r>
          </a:p>
          <a:p>
            <a:pPr marL="901700" indent="-447675">
              <a:buFont typeface="Arial"/>
              <a:buChar char="•"/>
            </a:pPr>
            <a:endParaRPr lang="en-US" sz="2800" dirty="0"/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2)   </a:t>
            </a:r>
            <a:r>
              <a:rPr lang="en-US" sz="2800" dirty="0" smtClean="0"/>
              <a:t>To evaluate the skill of operational GFS and GEFS forecasts for these events.</a:t>
            </a:r>
          </a:p>
        </p:txBody>
      </p:sp>
    </p:spTree>
    <p:extLst>
      <p:ext uri="{BB962C8B-B14F-4D97-AF65-F5344CB8AC3E}">
        <p14:creationId xmlns:p14="http://schemas.microsoft.com/office/powerpoint/2010/main" val="333459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Case Summary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596" y="1534920"/>
            <a:ext cx="90480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 spread decreased sharply </a:t>
            </a:r>
            <a:r>
              <a:rPr lang="en-US" sz="2800" b="1" dirty="0" smtClean="0">
                <a:solidFill>
                  <a:srgbClr val="FF0000"/>
                </a:solidFill>
              </a:rPr>
              <a:t>96-h prior to the event </a:t>
            </a:r>
            <a:r>
              <a:rPr lang="en-US" sz="2800" dirty="0" smtClean="0"/>
              <a:t>throughout the eastern United States.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Forecasts with a lead time greater than 96-h exhibited considerable uncertainty in the </a:t>
            </a:r>
            <a:r>
              <a:rPr lang="en-US" sz="2800" b="1" dirty="0" smtClean="0">
                <a:solidFill>
                  <a:srgbClr val="FF0000"/>
                </a:solidFill>
              </a:rPr>
              <a:t>location and strength of the surface cyclone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Forecasts exhibited uncertainty with respect to the </a:t>
            </a:r>
            <a:r>
              <a:rPr lang="en-US" sz="2800" b="1" dirty="0" smtClean="0">
                <a:solidFill>
                  <a:srgbClr val="FF0000"/>
                </a:solidFill>
              </a:rPr>
              <a:t>location, strength, and magnitude of frontogenesis </a:t>
            </a:r>
            <a:r>
              <a:rPr lang="en-US" sz="2800" dirty="0" smtClean="0"/>
              <a:t>along the </a:t>
            </a:r>
            <a:r>
              <a:rPr lang="en-US" sz="2800" dirty="0" err="1" smtClean="0"/>
              <a:t>baroclinic</a:t>
            </a:r>
            <a:r>
              <a:rPr lang="en-US" sz="2800" dirty="0" smtClean="0"/>
              <a:t> zone as little as 48-h prior to the event.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259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787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175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77369" y="5475452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7369" y="5515390"/>
            <a:ext cx="383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Examine </a:t>
            </a:r>
            <a:r>
              <a:rPr lang="en-US" sz="2000" b="1" dirty="0" smtClean="0">
                <a:solidFill>
                  <a:srgbClr val="FF0000"/>
                </a:solidFill>
              </a:rPr>
              <a:t>8–10 day forecast skill </a:t>
            </a:r>
            <a:r>
              <a:rPr lang="en-US" sz="2000" dirty="0" smtClean="0"/>
              <a:t>for EWEs </a:t>
            </a:r>
            <a:r>
              <a:rPr lang="en-US" sz="2000" dirty="0"/>
              <a:t>that fall into each event type.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8779" y="4737418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32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77369" y="5475452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7369" y="5515390"/>
            <a:ext cx="383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Examine </a:t>
            </a:r>
            <a:r>
              <a:rPr lang="en-US" sz="2000" b="1" dirty="0" smtClean="0">
                <a:solidFill>
                  <a:srgbClr val="FF0000"/>
                </a:solidFill>
              </a:rPr>
              <a:t>8–10 day forecast skill </a:t>
            </a:r>
            <a:r>
              <a:rPr lang="en-US" sz="2000" dirty="0" smtClean="0"/>
              <a:t>for EWEs </a:t>
            </a:r>
            <a:r>
              <a:rPr lang="en-US" sz="2000" dirty="0"/>
              <a:t>that fall into each event type.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8779" y="4737418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80056" y="1579646"/>
            <a:ext cx="1573755" cy="126433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80056" y="3851566"/>
            <a:ext cx="1573755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280056" y="4765030"/>
            <a:ext cx="1573755" cy="134555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991860" y="2692120"/>
            <a:ext cx="2995111" cy="21813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1860" y="3057970"/>
            <a:ext cx="29951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</a:t>
            </a:r>
            <a:r>
              <a:rPr lang="en-US" sz="2000" dirty="0" smtClean="0"/>
              <a:t>products </a:t>
            </a:r>
            <a:r>
              <a:rPr lang="en-US" sz="2000" dirty="0"/>
              <a:t>that </a:t>
            </a:r>
            <a:r>
              <a:rPr lang="en-US" sz="2000" dirty="0" smtClean="0"/>
              <a:t>have the </a:t>
            </a:r>
            <a:r>
              <a:rPr lang="en-US" sz="2000" dirty="0"/>
              <a:t>potential to provide a </a:t>
            </a:r>
            <a:r>
              <a:rPr lang="en-US" sz="2000" b="1" dirty="0">
                <a:solidFill>
                  <a:srgbClr val="FF0000"/>
                </a:solidFill>
              </a:rPr>
              <a:t>“first-alert” </a:t>
            </a:r>
            <a:r>
              <a:rPr lang="en-US" sz="2000" dirty="0"/>
              <a:t>to the potential </a:t>
            </a:r>
            <a:r>
              <a:rPr lang="en-US" sz="2000" dirty="0" smtClean="0"/>
              <a:t>for EWEs.</a:t>
            </a:r>
            <a:endParaRPr lang="en-US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7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3145"/>
            <a:ext cx="4656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GFS Analysis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273802"/>
            <a:ext cx="3857518" cy="3376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1615568"/>
            <a:ext cx="3857524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Q-vector Convergence,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Q-vectors,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187939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89" cy="2874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91" y="3521492"/>
            <a:ext cx="3276781" cy="2867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Q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Convergence, Q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Q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</a:rPr>
              <a:t> Convergence, </a:t>
            </a:r>
            <a:r>
              <a:rPr lang="en-US" sz="1600" b="1" dirty="0" err="1" smtClean="0">
                <a:solidFill>
                  <a:srgbClr val="FF0000"/>
                </a:solidFill>
              </a:rPr>
              <a:t>Q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</a:rPr>
              <a:t> 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5" y="5696317"/>
            <a:ext cx="2198181" cy="352649"/>
          </a:xfrm>
          <a:prstGeom prst="rect">
            <a:avLst/>
          </a:prstGeom>
        </p:spPr>
      </p:pic>
      <p:pic>
        <p:nvPicPr>
          <p:cNvPr id="22" name="Picture 21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17" y="3116659"/>
            <a:ext cx="2198181" cy="352649"/>
          </a:xfrm>
          <a:prstGeom prst="rect">
            <a:avLst/>
          </a:prstGeom>
        </p:spPr>
      </p:pic>
      <p:pic>
        <p:nvPicPr>
          <p:cNvPr id="23" name="Picture 22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04" y="6441645"/>
            <a:ext cx="2198181" cy="3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8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</a:t>
            </a:r>
          </a:p>
          <a:p>
            <a:pPr marL="909638" indent="-455613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22–23 December 2013 Ice Storm</a:t>
            </a:r>
          </a:p>
          <a:p>
            <a:pPr marL="901700" indent="-447675">
              <a:buFont typeface="Arial"/>
              <a:buChar char="•"/>
            </a:pPr>
            <a:endParaRPr lang="en-US" sz="2800" dirty="0"/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2)   </a:t>
            </a:r>
            <a:r>
              <a:rPr lang="en-US" sz="2800" dirty="0" smtClean="0"/>
              <a:t>To evaluate the skill of operational GFS and GEFS forecasts for these events.</a:t>
            </a:r>
          </a:p>
          <a:p>
            <a:pPr marL="514350" indent="-514350">
              <a:buAutoNum type="arabicParenR" startAt="2"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3)   </a:t>
            </a:r>
            <a:r>
              <a:rPr lang="en-US" sz="2800" dirty="0" smtClean="0"/>
              <a:t>To outline a research plan that desires to systematically identify, classify, and evaluate EWEs.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9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8885" y="1060120"/>
            <a:ext cx="4784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~1,125,000 km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/>
              <a:t>affected.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24 million </a:t>
            </a:r>
            <a:r>
              <a:rPr lang="en-US" sz="2400" dirty="0" smtClean="0"/>
              <a:t>people resided in locations with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&gt;</a:t>
            </a:r>
            <a:r>
              <a:rPr lang="en-US" sz="2400" b="1" dirty="0">
                <a:solidFill>
                  <a:srgbClr val="FF0000"/>
                </a:solidFill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</a:rPr>
              <a:t>0 cm</a:t>
            </a:r>
            <a:r>
              <a:rPr lang="en-US" sz="2400" dirty="0" smtClean="0"/>
              <a:t> of snow.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~500,000 </a:t>
            </a:r>
            <a:r>
              <a:rPr lang="en-US" sz="2400" dirty="0" smtClean="0"/>
              <a:t>lost power along the East Coast.</a:t>
            </a:r>
          </a:p>
          <a:p>
            <a:endParaRPr lang="en-US" sz="1000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55 fatalities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attributed to the storm.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pic>
        <p:nvPicPr>
          <p:cNvPr id="2" name="Picture 1" descr="DCblizz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01" y="1128890"/>
            <a:ext cx="4001477" cy="2667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45572" y="3430223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</a:t>
            </a:r>
            <a:endParaRPr lang="en-US" dirty="0"/>
          </a:p>
        </p:txBody>
      </p:sp>
      <p:pic>
        <p:nvPicPr>
          <p:cNvPr id="7" name="Picture 6" descr="fairfaxstre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6" y="3954776"/>
            <a:ext cx="4120444" cy="273671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69556" y="6322157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Hink</a:t>
            </a:r>
            <a:endParaRPr lang="en-US" dirty="0"/>
          </a:p>
        </p:txBody>
      </p:sp>
      <p:pic>
        <p:nvPicPr>
          <p:cNvPr id="9" name="Picture 8" descr="floo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2" y="3954776"/>
            <a:ext cx="3648951" cy="273671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19752" y="6322157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Jarekt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1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nowprecip27j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75" y="6040054"/>
            <a:ext cx="4419600" cy="80356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42702" y="6067908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nowtota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42" y="2097091"/>
            <a:ext cx="4293475" cy="37954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459133" y="604457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44933" y="60416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5958" y="605092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2383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4833" y="604804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78558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65933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338483" y="6553902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30783" y="6420763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23" name="Picture 22" descr="snowtotalsjan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5" y="2097091"/>
            <a:ext cx="4330242" cy="379543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921259" y="999331"/>
            <a:ext cx="72456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24-h Snow Accumulation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125" y="1584107"/>
            <a:ext cx="4330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Ending: 0600 UTC 23 January 2016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67942" y="1584107"/>
            <a:ext cx="429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Ending: 0600 UTC 24 January 2016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764" y="6455845"/>
            <a:ext cx="206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NOHRSC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0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2643</Words>
  <Application>Microsoft Macintosh PowerPoint</Application>
  <PresentationFormat>On-screen Show (4:3)</PresentationFormat>
  <Paragraphs>484</Paragraphs>
  <Slides>65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Equation</vt:lpstr>
      <vt:lpstr>An Investigation of the Skill of GFS/GEFS Forecasts for Two Recent Extreme Weather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Winters</dc:creator>
  <cp:lastModifiedBy>Andrew Winters</cp:lastModifiedBy>
  <cp:revision>88</cp:revision>
  <dcterms:created xsi:type="dcterms:W3CDTF">2016-02-02T15:52:10Z</dcterms:created>
  <dcterms:modified xsi:type="dcterms:W3CDTF">2016-02-17T23:06:14Z</dcterms:modified>
</cp:coreProperties>
</file>