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embeddings/oleObject1.bin" ContentType="application/vnd.openxmlformats-officedocument.oleObject"/>
  <Override PartName="/ppt/embeddings/Microsoft_Equation1.bin" ContentType="application/vnd.openxmlformats-officedocument.oleObject"/>
  <Override PartName="/ppt/embeddings/Microsoft_Equation2.bin" ContentType="application/vnd.openxmlformats-officedocument.oleObject"/>
  <Override PartName="/ppt/embeddings/Microsoft_Equation3.bin" ContentType="application/vnd.openxmlformats-officedocument.oleObject"/>
  <Override PartName="/ppt/embeddings/oleObject2.bin" ContentType="application/vnd.openxmlformats-officedocument.oleObject"/>
  <Override PartName="/ppt/embeddings/Microsoft_Equation4.bin" ContentType="application/vnd.openxmlformats-officedocument.oleObject"/>
  <Override PartName="/ppt/embeddings/Microsoft_Equation5.bin" ContentType="application/vnd.openxmlformats-officedocument.oleObject"/>
  <Override PartName="/ppt/embeddings/Microsoft_Equation6.bin" ContentType="application/vnd.openxmlformats-officedocument.oleObject"/>
  <Override PartName="/ppt/embeddings/oleObject3.bin" ContentType="application/vnd.openxmlformats-officedocument.oleObject"/>
  <Override PartName="/ppt/embeddings/Microsoft_Equation7.bin" ContentType="application/vnd.openxmlformats-officedocument.oleObject"/>
  <Override PartName="/ppt/embeddings/Microsoft_Equation8.bin" ContentType="application/vnd.openxmlformats-officedocument.oleObject"/>
  <Override PartName="/ppt/embeddings/Microsoft_Equation9.bin" ContentType="application/vnd.openxmlformats-officedocument.oleObject"/>
  <Override PartName="/ppt/embeddings/oleObject4.bin" ContentType="application/vnd.openxmlformats-officedocument.oleObject"/>
  <Override PartName="/ppt/embeddings/Microsoft_Equation10.bin" ContentType="application/vnd.openxmlformats-officedocument.oleObject"/>
  <Override PartName="/ppt/embeddings/Microsoft_Equation11.bin" ContentType="application/vnd.openxmlformats-officedocument.oleObject"/>
  <Override PartName="/ppt/embeddings/Microsoft_Equation12.bin" ContentType="application/vnd.openxmlformats-officedocument.oleObject"/>
  <Override PartName="/ppt/embeddings/oleObject5.bin" ContentType="application/vnd.openxmlformats-officedocument.oleObject"/>
  <Override PartName="/ppt/embeddings/Microsoft_Equation13.bin" ContentType="application/vnd.openxmlformats-officedocument.oleObject"/>
  <Override PartName="/ppt/embeddings/Microsoft_Equation14.bin" ContentType="application/vnd.openxmlformats-officedocument.oleObject"/>
  <Override PartName="/ppt/embeddings/Microsoft_Equation15.bin" ContentType="application/vnd.openxmlformats-officedocument.oleObject"/>
  <Override PartName="/ppt/embeddings/oleObject6.bin" ContentType="application/vnd.openxmlformats-officedocument.oleObject"/>
  <Override PartName="/ppt/embeddings/Microsoft_Equation16.bin" ContentType="application/vnd.openxmlformats-officedocument.oleObject"/>
  <Override PartName="/ppt/embeddings/Microsoft_Equation17.bin" ContentType="application/vnd.openxmlformats-officedocument.oleObject"/>
  <Override PartName="/ppt/embeddings/Microsoft_Equation18.bin" ContentType="application/vnd.openxmlformats-officedocument.oleObject"/>
  <Override PartName="/ppt/embeddings/oleObject7.bin" ContentType="application/vnd.openxmlformats-officedocument.oleObject"/>
  <Override PartName="/ppt/embeddings/Microsoft_Equation19.bin" ContentType="application/vnd.openxmlformats-officedocument.oleObject"/>
  <Override PartName="/ppt/embeddings/Microsoft_Equation20.bin" ContentType="application/vnd.openxmlformats-officedocument.oleObject"/>
  <Override PartName="/ppt/embeddings/Microsoft_Equation21.bin" ContentType="application/vnd.openxmlformats-officedocument.oleObject"/>
  <Override PartName="/ppt/embeddings/oleObject8.bin" ContentType="application/vnd.openxmlformats-officedocument.oleObject"/>
  <Override PartName="/ppt/embeddings/Microsoft_Equation22.bin" ContentType="application/vnd.openxmlformats-officedocument.oleObject"/>
  <Override PartName="/ppt/embeddings/Microsoft_Equation23.bin" ContentType="application/vnd.openxmlformats-officedocument.oleObject"/>
  <Override PartName="/ppt/embeddings/Microsoft_Equation24.bin" ContentType="application/vnd.openxmlformats-officedocument.oleObject"/>
  <Override PartName="/ppt/embeddings/oleObject9.bin" ContentType="application/vnd.openxmlformats-officedocument.oleObject"/>
  <Override PartName="/ppt/embeddings/Microsoft_Equation25.bin" ContentType="application/vnd.openxmlformats-officedocument.oleObject"/>
  <Override PartName="/ppt/embeddings/Microsoft_Equation26.bin" ContentType="application/vnd.openxmlformats-officedocument.oleObject"/>
  <Override PartName="/ppt/embeddings/Microsoft_Equation27.bin" ContentType="application/vnd.openxmlformats-officedocument.oleObject"/>
  <Override PartName="/ppt/embeddings/oleObject10.bin" ContentType="application/vnd.openxmlformats-officedocument.oleObject"/>
  <Override PartName="/ppt/embeddings/Microsoft_Equation28.bin" ContentType="application/vnd.openxmlformats-officedocument.oleObject"/>
  <Override PartName="/ppt/embeddings/Microsoft_Equation29.bin" ContentType="application/vnd.openxmlformats-officedocument.oleObject"/>
  <Override PartName="/ppt/embeddings/Microsoft_Equation30.bin" ContentType="application/vnd.openxmlformats-officedocument.oleObject"/>
  <Override PartName="/ppt/embeddings/oleObject11.bin" ContentType="application/vnd.openxmlformats-officedocument.oleObject"/>
  <Override PartName="/ppt/embeddings/Microsoft_Equation31.bin" ContentType="application/vnd.openxmlformats-officedocument.oleObject"/>
  <Override PartName="/ppt/embeddings/Microsoft_Equation32.bin" ContentType="application/vnd.openxmlformats-officedocument.oleObject"/>
  <Override PartName="/ppt/embeddings/Microsoft_Equation33.bin" ContentType="application/vnd.openxmlformats-officedocument.oleObject"/>
  <Override PartName="/ppt/embeddings/Microsoft_Equation34.bin" ContentType="application/vnd.openxmlformats-officedocument.oleObject"/>
  <Override PartName="/ppt/embeddings/Microsoft_Equation35.bin" ContentType="application/vnd.openxmlformats-officedocument.oleObject"/>
  <Override PartName="/ppt/embeddings/Microsoft_Equation36.bin" ContentType="application/vnd.openxmlformats-officedocument.oleObject"/>
  <Override PartName="/ppt/embeddings/Microsoft_Equation37.bin" ContentType="application/vnd.openxmlformats-officedocument.oleObject"/>
  <Override PartName="/ppt/embeddings/Microsoft_Equation38.bin" ContentType="application/vnd.openxmlformats-officedocument.oleObject"/>
  <Override PartName="/ppt/embeddings/Microsoft_Equation39.bin" ContentType="application/vnd.openxmlformats-officedocument.oleObject"/>
  <Override PartName="/ppt/embeddings/Microsoft_Equation40.bin" ContentType="application/vnd.openxmlformats-officedocument.oleObject"/>
  <Override PartName="/ppt/embeddings/Microsoft_Equation41.bin" ContentType="application/vnd.openxmlformats-officedocument.oleObject"/>
  <Override PartName="/ppt/embeddings/Microsoft_Equation42.bin" ContentType="application/vnd.openxmlformats-officedocument.oleObject"/>
  <Override PartName="/ppt/embeddings/Microsoft_Equation43.bin" ContentType="application/vnd.openxmlformats-officedocument.oleObject"/>
  <Override PartName="/ppt/embeddings/Microsoft_Equation44.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1"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 id="303" r:id="rId46"/>
    <p:sldId id="304" r:id="rId47"/>
    <p:sldId id="305" r:id="rId48"/>
    <p:sldId id="306" r:id="rId49"/>
    <p:sldId id="307" r:id="rId50"/>
    <p:sldId id="308" r:id="rId51"/>
    <p:sldId id="309" r:id="rId52"/>
    <p:sldId id="310" r:id="rId53"/>
    <p:sldId id="311" r:id="rId54"/>
    <p:sldId id="312" r:id="rId55"/>
    <p:sldId id="313" r:id="rId56"/>
    <p:sldId id="314" r:id="rId57"/>
    <p:sldId id="315" r:id="rId58"/>
    <p:sldId id="316" r:id="rId59"/>
    <p:sldId id="317" r:id="rId60"/>
    <p:sldId id="318" r:id="rId61"/>
    <p:sldId id="319" r:id="rId62"/>
    <p:sldId id="320" r:id="rId63"/>
    <p:sldId id="321" r:id="rId64"/>
    <p:sldId id="322" r:id="rId65"/>
    <p:sldId id="332" r:id="rId66"/>
    <p:sldId id="333" r:id="rId67"/>
    <p:sldId id="323" r:id="rId68"/>
    <p:sldId id="324" r:id="rId69"/>
    <p:sldId id="325" r:id="rId70"/>
    <p:sldId id="326" r:id="rId71"/>
    <p:sldId id="327" r:id="rId72"/>
    <p:sldId id="328" r:id="rId73"/>
    <p:sldId id="329" r:id="rId74"/>
    <p:sldId id="330" r:id="rId75"/>
    <p:sldId id="331" r:id="rId7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8736" autoAdjust="0"/>
  </p:normalViewPr>
  <p:slideViewPr>
    <p:cSldViewPr snapToGrid="0" snapToObjects="1">
      <p:cViewPr varScale="1">
        <p:scale>
          <a:sx n="105" d="100"/>
          <a:sy n="105" d="100"/>
        </p:scale>
        <p:origin x="-232" y="-12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theme" Target="theme/theme1.xml"/><Relationship Id="rId81"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printerSettings" Target="printerSettings/printerSettings1.bin"/><Relationship Id="rId78" Type="http://schemas.openxmlformats.org/officeDocument/2006/relationships/presProps" Target="presProps.xml"/><Relationship Id="rId79" Type="http://schemas.openxmlformats.org/officeDocument/2006/relationships/viewProps" Target="viewProp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emf"/><Relationship Id="rId2" Type="http://schemas.openxmlformats.org/officeDocument/2006/relationships/image" Target="../media/image28.emf"/><Relationship Id="rId3" Type="http://schemas.openxmlformats.org/officeDocument/2006/relationships/image" Target="../media/image29.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7.emf"/><Relationship Id="rId2" Type="http://schemas.openxmlformats.org/officeDocument/2006/relationships/image" Target="../media/image28.emf"/><Relationship Id="rId3" Type="http://schemas.openxmlformats.org/officeDocument/2006/relationships/image" Target="../media/image29.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7.emf"/><Relationship Id="rId2" Type="http://schemas.openxmlformats.org/officeDocument/2006/relationships/image" Target="../media/image28.emf"/><Relationship Id="rId3" Type="http://schemas.openxmlformats.org/officeDocument/2006/relationships/image" Target="../media/image29.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emf"/><Relationship Id="rId2" Type="http://schemas.openxmlformats.org/officeDocument/2006/relationships/image" Target="../media/image28.emf"/><Relationship Id="rId3" Type="http://schemas.openxmlformats.org/officeDocument/2006/relationships/image" Target="../media/image29.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7.emf"/><Relationship Id="rId2" Type="http://schemas.openxmlformats.org/officeDocument/2006/relationships/image" Target="../media/image28.emf"/><Relationship Id="rId3" Type="http://schemas.openxmlformats.org/officeDocument/2006/relationships/image" Target="../media/image2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7.emf"/><Relationship Id="rId2" Type="http://schemas.openxmlformats.org/officeDocument/2006/relationships/image" Target="../media/image28.emf"/><Relationship Id="rId3" Type="http://schemas.openxmlformats.org/officeDocument/2006/relationships/image" Target="../media/image2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7.emf"/><Relationship Id="rId2" Type="http://schemas.openxmlformats.org/officeDocument/2006/relationships/image" Target="../media/image28.emf"/><Relationship Id="rId3" Type="http://schemas.openxmlformats.org/officeDocument/2006/relationships/image" Target="../media/image2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7.emf"/><Relationship Id="rId2" Type="http://schemas.openxmlformats.org/officeDocument/2006/relationships/image" Target="../media/image28.emf"/><Relationship Id="rId3" Type="http://schemas.openxmlformats.org/officeDocument/2006/relationships/image" Target="../media/image29.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7.emf"/><Relationship Id="rId2" Type="http://schemas.openxmlformats.org/officeDocument/2006/relationships/image" Target="../media/image28.emf"/><Relationship Id="rId3" Type="http://schemas.openxmlformats.org/officeDocument/2006/relationships/image" Target="../media/image29.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7.emf"/><Relationship Id="rId2" Type="http://schemas.openxmlformats.org/officeDocument/2006/relationships/image" Target="../media/image28.emf"/><Relationship Id="rId3" Type="http://schemas.openxmlformats.org/officeDocument/2006/relationships/image" Target="../media/image29.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7.emf"/><Relationship Id="rId2" Type="http://schemas.openxmlformats.org/officeDocument/2006/relationships/image" Target="../media/image28.emf"/><Relationship Id="rId3" Type="http://schemas.openxmlformats.org/officeDocument/2006/relationships/image" Target="../media/image29.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094856C-FFF4-734A-947F-B9DD130F93DF}" type="datetimeFigureOut">
              <a:rPr lang="en-US" smtClean="0"/>
              <a:t>9/2/16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9749D4-AC5F-084E-845D-D3E7EE9A6121}" type="slidenum">
              <a:rPr lang="en-US" smtClean="0"/>
              <a:t>‹#›</a:t>
            </a:fld>
            <a:endParaRPr lang="en-US"/>
          </a:p>
        </p:txBody>
      </p:sp>
    </p:spTree>
    <p:extLst>
      <p:ext uri="{BB962C8B-B14F-4D97-AF65-F5344CB8AC3E}">
        <p14:creationId xmlns:p14="http://schemas.microsoft.com/office/powerpoint/2010/main" val="11680934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94856C-FFF4-734A-947F-B9DD130F93DF}" type="datetimeFigureOut">
              <a:rPr lang="en-US" smtClean="0"/>
              <a:t>9/2/16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9749D4-AC5F-084E-845D-D3E7EE9A6121}" type="slidenum">
              <a:rPr lang="en-US" smtClean="0"/>
              <a:t>‹#›</a:t>
            </a:fld>
            <a:endParaRPr lang="en-US"/>
          </a:p>
        </p:txBody>
      </p:sp>
    </p:spTree>
    <p:extLst>
      <p:ext uri="{BB962C8B-B14F-4D97-AF65-F5344CB8AC3E}">
        <p14:creationId xmlns:p14="http://schemas.microsoft.com/office/powerpoint/2010/main" val="3918551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94856C-FFF4-734A-947F-B9DD130F93DF}" type="datetimeFigureOut">
              <a:rPr lang="en-US" smtClean="0"/>
              <a:t>9/2/16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9749D4-AC5F-084E-845D-D3E7EE9A6121}" type="slidenum">
              <a:rPr lang="en-US" smtClean="0"/>
              <a:t>‹#›</a:t>
            </a:fld>
            <a:endParaRPr lang="en-US"/>
          </a:p>
        </p:txBody>
      </p:sp>
    </p:spTree>
    <p:extLst>
      <p:ext uri="{BB962C8B-B14F-4D97-AF65-F5344CB8AC3E}">
        <p14:creationId xmlns:p14="http://schemas.microsoft.com/office/powerpoint/2010/main" val="1831997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94856C-FFF4-734A-947F-B9DD130F93DF}" type="datetimeFigureOut">
              <a:rPr lang="en-US" smtClean="0"/>
              <a:t>9/2/16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9749D4-AC5F-084E-845D-D3E7EE9A6121}" type="slidenum">
              <a:rPr lang="en-US" smtClean="0"/>
              <a:t>‹#›</a:t>
            </a:fld>
            <a:endParaRPr lang="en-US"/>
          </a:p>
        </p:txBody>
      </p:sp>
    </p:spTree>
    <p:extLst>
      <p:ext uri="{BB962C8B-B14F-4D97-AF65-F5344CB8AC3E}">
        <p14:creationId xmlns:p14="http://schemas.microsoft.com/office/powerpoint/2010/main" val="2867286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094856C-FFF4-734A-947F-B9DD130F93DF}" type="datetimeFigureOut">
              <a:rPr lang="en-US" smtClean="0"/>
              <a:t>9/2/16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9749D4-AC5F-084E-845D-D3E7EE9A6121}" type="slidenum">
              <a:rPr lang="en-US" smtClean="0"/>
              <a:t>‹#›</a:t>
            </a:fld>
            <a:endParaRPr lang="en-US"/>
          </a:p>
        </p:txBody>
      </p:sp>
    </p:spTree>
    <p:extLst>
      <p:ext uri="{BB962C8B-B14F-4D97-AF65-F5344CB8AC3E}">
        <p14:creationId xmlns:p14="http://schemas.microsoft.com/office/powerpoint/2010/main" val="2852945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094856C-FFF4-734A-947F-B9DD130F93DF}" type="datetimeFigureOut">
              <a:rPr lang="en-US" smtClean="0"/>
              <a:t>9/2/16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9749D4-AC5F-084E-845D-D3E7EE9A6121}" type="slidenum">
              <a:rPr lang="en-US" smtClean="0"/>
              <a:t>‹#›</a:t>
            </a:fld>
            <a:endParaRPr lang="en-US"/>
          </a:p>
        </p:txBody>
      </p:sp>
    </p:spTree>
    <p:extLst>
      <p:ext uri="{BB962C8B-B14F-4D97-AF65-F5344CB8AC3E}">
        <p14:creationId xmlns:p14="http://schemas.microsoft.com/office/powerpoint/2010/main" val="2600180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094856C-FFF4-734A-947F-B9DD130F93DF}" type="datetimeFigureOut">
              <a:rPr lang="en-US" smtClean="0"/>
              <a:t>9/2/16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59749D4-AC5F-084E-845D-D3E7EE9A6121}" type="slidenum">
              <a:rPr lang="en-US" smtClean="0"/>
              <a:t>‹#›</a:t>
            </a:fld>
            <a:endParaRPr lang="en-US"/>
          </a:p>
        </p:txBody>
      </p:sp>
    </p:spTree>
    <p:extLst>
      <p:ext uri="{BB962C8B-B14F-4D97-AF65-F5344CB8AC3E}">
        <p14:creationId xmlns:p14="http://schemas.microsoft.com/office/powerpoint/2010/main" val="2365503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094856C-FFF4-734A-947F-B9DD130F93DF}" type="datetimeFigureOut">
              <a:rPr lang="en-US" smtClean="0"/>
              <a:t>9/2/16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59749D4-AC5F-084E-845D-D3E7EE9A6121}" type="slidenum">
              <a:rPr lang="en-US" smtClean="0"/>
              <a:t>‹#›</a:t>
            </a:fld>
            <a:endParaRPr lang="en-US"/>
          </a:p>
        </p:txBody>
      </p:sp>
    </p:spTree>
    <p:extLst>
      <p:ext uri="{BB962C8B-B14F-4D97-AF65-F5344CB8AC3E}">
        <p14:creationId xmlns:p14="http://schemas.microsoft.com/office/powerpoint/2010/main" val="1044292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94856C-FFF4-734A-947F-B9DD130F93DF}" type="datetimeFigureOut">
              <a:rPr lang="en-US" smtClean="0"/>
              <a:t>9/2/16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59749D4-AC5F-084E-845D-D3E7EE9A6121}" type="slidenum">
              <a:rPr lang="en-US" smtClean="0"/>
              <a:t>‹#›</a:t>
            </a:fld>
            <a:endParaRPr lang="en-US"/>
          </a:p>
        </p:txBody>
      </p:sp>
    </p:spTree>
    <p:extLst>
      <p:ext uri="{BB962C8B-B14F-4D97-AF65-F5344CB8AC3E}">
        <p14:creationId xmlns:p14="http://schemas.microsoft.com/office/powerpoint/2010/main" val="591753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094856C-FFF4-734A-947F-B9DD130F93DF}" type="datetimeFigureOut">
              <a:rPr lang="en-US" smtClean="0"/>
              <a:t>9/2/16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9749D4-AC5F-084E-845D-D3E7EE9A6121}" type="slidenum">
              <a:rPr lang="en-US" smtClean="0"/>
              <a:t>‹#›</a:t>
            </a:fld>
            <a:endParaRPr lang="en-US"/>
          </a:p>
        </p:txBody>
      </p:sp>
    </p:spTree>
    <p:extLst>
      <p:ext uri="{BB962C8B-B14F-4D97-AF65-F5344CB8AC3E}">
        <p14:creationId xmlns:p14="http://schemas.microsoft.com/office/powerpoint/2010/main" val="7098402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094856C-FFF4-734A-947F-B9DD130F93DF}" type="datetimeFigureOut">
              <a:rPr lang="en-US" smtClean="0"/>
              <a:t>9/2/16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9749D4-AC5F-084E-845D-D3E7EE9A6121}" type="slidenum">
              <a:rPr lang="en-US" smtClean="0"/>
              <a:t>‹#›</a:t>
            </a:fld>
            <a:endParaRPr lang="en-US"/>
          </a:p>
        </p:txBody>
      </p:sp>
    </p:spTree>
    <p:extLst>
      <p:ext uri="{BB962C8B-B14F-4D97-AF65-F5344CB8AC3E}">
        <p14:creationId xmlns:p14="http://schemas.microsoft.com/office/powerpoint/2010/main" val="179996761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94856C-FFF4-734A-947F-B9DD130F93DF}" type="datetimeFigureOut">
              <a:rPr lang="en-US" smtClean="0"/>
              <a:t>9/2/16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9749D4-AC5F-084E-845D-D3E7EE9A6121}" type="slidenum">
              <a:rPr lang="en-US" smtClean="0"/>
              <a:t>‹#›</a:t>
            </a:fld>
            <a:endParaRPr lang="en-US"/>
          </a:p>
        </p:txBody>
      </p:sp>
    </p:spTree>
    <p:extLst>
      <p:ext uri="{BB962C8B-B14F-4D97-AF65-F5344CB8AC3E}">
        <p14:creationId xmlns:p14="http://schemas.microsoft.com/office/powerpoint/2010/main" val="32413403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image" Target="../media/image20.emf"/><Relationship Id="rId4" Type="http://schemas.openxmlformats.org/officeDocument/2006/relationships/image" Target="../media/image10.emf"/><Relationship Id="rId1" Type="http://schemas.openxmlformats.org/officeDocument/2006/relationships/slideLayout" Target="../slideLayouts/slideLayout1.xml"/><Relationship Id="rId2"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gif"/><Relationship Id="rId3" Type="http://schemas.openxmlformats.org/officeDocument/2006/relationships/image" Target="../media/image22.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png"/><Relationship Id="rId3" Type="http://schemas.openxmlformats.org/officeDocument/2006/relationships/image" Target="../media/image26.png"/></Relationships>
</file>

<file path=ppt/slides/_rels/slide15.xml.rels><?xml version="1.0" encoding="UTF-8" standalone="yes"?>
<Relationships xmlns="http://schemas.openxmlformats.org/package/2006/relationships"><Relationship Id="rId11" Type="http://schemas.openxmlformats.org/officeDocument/2006/relationships/image" Target="../media/image28.emf"/><Relationship Id="rId12" Type="http://schemas.openxmlformats.org/officeDocument/2006/relationships/oleObject" Target="../embeddings/Microsoft_Equation2.bin"/><Relationship Id="rId13" Type="http://schemas.openxmlformats.org/officeDocument/2006/relationships/oleObject" Target="../embeddings/Microsoft_Equation3.bin"/><Relationship Id="rId14" Type="http://schemas.openxmlformats.org/officeDocument/2006/relationships/image" Target="../media/image29.emf"/><Relationship Id="rId1" Type="http://schemas.openxmlformats.org/officeDocument/2006/relationships/vmlDrawing" Target="../drawings/vmlDrawing1.vml"/><Relationship Id="rId2" Type="http://schemas.openxmlformats.org/officeDocument/2006/relationships/slideLayout" Target="../slideLayouts/slideLayout2.xml"/><Relationship Id="rId3" Type="http://schemas.openxmlformats.org/officeDocument/2006/relationships/image" Target="../media/image30.emf"/><Relationship Id="rId4" Type="http://schemas.openxmlformats.org/officeDocument/2006/relationships/image" Target="../media/image31.emf"/><Relationship Id="rId5" Type="http://schemas.openxmlformats.org/officeDocument/2006/relationships/image" Target="../media/image32.emf"/><Relationship Id="rId6" Type="http://schemas.openxmlformats.org/officeDocument/2006/relationships/image" Target="../media/image33.emf"/><Relationship Id="rId7" Type="http://schemas.openxmlformats.org/officeDocument/2006/relationships/image" Target="../media/image34.emf"/><Relationship Id="rId8" Type="http://schemas.openxmlformats.org/officeDocument/2006/relationships/oleObject" Target="../embeddings/oleObject1.bin"/><Relationship Id="rId9" Type="http://schemas.openxmlformats.org/officeDocument/2006/relationships/image" Target="../media/image27.emf"/><Relationship Id="rId10" Type="http://schemas.openxmlformats.org/officeDocument/2006/relationships/oleObject" Target="../embeddings/Microsoft_Equation1.bin"/></Relationships>
</file>

<file path=ppt/slides/_rels/slide16.xml.rels><?xml version="1.0" encoding="UTF-8" standalone="yes"?>
<Relationships xmlns="http://schemas.openxmlformats.org/package/2006/relationships"><Relationship Id="rId11" Type="http://schemas.openxmlformats.org/officeDocument/2006/relationships/image" Target="../media/image28.emf"/><Relationship Id="rId12" Type="http://schemas.openxmlformats.org/officeDocument/2006/relationships/oleObject" Target="../embeddings/Microsoft_Equation5.bin"/><Relationship Id="rId13" Type="http://schemas.openxmlformats.org/officeDocument/2006/relationships/oleObject" Target="../embeddings/Microsoft_Equation6.bin"/><Relationship Id="rId14" Type="http://schemas.openxmlformats.org/officeDocument/2006/relationships/image" Target="../media/image29.emf"/><Relationship Id="rId1" Type="http://schemas.openxmlformats.org/officeDocument/2006/relationships/vmlDrawing" Target="../drawings/vmlDrawing2.vml"/><Relationship Id="rId2" Type="http://schemas.openxmlformats.org/officeDocument/2006/relationships/slideLayout" Target="../slideLayouts/slideLayout2.xml"/><Relationship Id="rId3" Type="http://schemas.openxmlformats.org/officeDocument/2006/relationships/image" Target="../media/image35.emf"/><Relationship Id="rId4" Type="http://schemas.openxmlformats.org/officeDocument/2006/relationships/image" Target="../media/image31.emf"/><Relationship Id="rId5" Type="http://schemas.openxmlformats.org/officeDocument/2006/relationships/image" Target="../media/image36.emf"/><Relationship Id="rId6" Type="http://schemas.openxmlformats.org/officeDocument/2006/relationships/image" Target="../media/image37.emf"/><Relationship Id="rId7" Type="http://schemas.openxmlformats.org/officeDocument/2006/relationships/image" Target="../media/image34.emf"/><Relationship Id="rId8" Type="http://schemas.openxmlformats.org/officeDocument/2006/relationships/oleObject" Target="../embeddings/oleObject2.bin"/><Relationship Id="rId9" Type="http://schemas.openxmlformats.org/officeDocument/2006/relationships/image" Target="../media/image27.emf"/><Relationship Id="rId10" Type="http://schemas.openxmlformats.org/officeDocument/2006/relationships/oleObject" Target="../embeddings/Microsoft_Equation4.bin"/></Relationships>
</file>

<file path=ppt/slides/_rels/slide17.xml.rels><?xml version="1.0" encoding="UTF-8" standalone="yes"?>
<Relationships xmlns="http://schemas.openxmlformats.org/package/2006/relationships"><Relationship Id="rId11" Type="http://schemas.openxmlformats.org/officeDocument/2006/relationships/image" Target="../media/image28.emf"/><Relationship Id="rId12" Type="http://schemas.openxmlformats.org/officeDocument/2006/relationships/oleObject" Target="../embeddings/Microsoft_Equation8.bin"/><Relationship Id="rId13" Type="http://schemas.openxmlformats.org/officeDocument/2006/relationships/oleObject" Target="../embeddings/Microsoft_Equation9.bin"/><Relationship Id="rId14" Type="http://schemas.openxmlformats.org/officeDocument/2006/relationships/image" Target="../media/image29.emf"/><Relationship Id="rId1" Type="http://schemas.openxmlformats.org/officeDocument/2006/relationships/vmlDrawing" Target="../drawings/vmlDrawing3.vml"/><Relationship Id="rId2" Type="http://schemas.openxmlformats.org/officeDocument/2006/relationships/slideLayout" Target="../slideLayouts/slideLayout2.xml"/><Relationship Id="rId3" Type="http://schemas.openxmlformats.org/officeDocument/2006/relationships/image" Target="../media/image38.emf"/><Relationship Id="rId4" Type="http://schemas.openxmlformats.org/officeDocument/2006/relationships/image" Target="../media/image39.emf"/><Relationship Id="rId5" Type="http://schemas.openxmlformats.org/officeDocument/2006/relationships/image" Target="../media/image40.emf"/><Relationship Id="rId6" Type="http://schemas.openxmlformats.org/officeDocument/2006/relationships/image" Target="../media/image41.emf"/><Relationship Id="rId7" Type="http://schemas.openxmlformats.org/officeDocument/2006/relationships/image" Target="../media/image34.emf"/><Relationship Id="rId8" Type="http://schemas.openxmlformats.org/officeDocument/2006/relationships/oleObject" Target="../embeddings/oleObject3.bin"/><Relationship Id="rId9" Type="http://schemas.openxmlformats.org/officeDocument/2006/relationships/image" Target="../media/image27.emf"/><Relationship Id="rId10" Type="http://schemas.openxmlformats.org/officeDocument/2006/relationships/oleObject" Target="../embeddings/Microsoft_Equation7.bin"/></Relationships>
</file>

<file path=ppt/slides/_rels/slide18.xml.rels><?xml version="1.0" encoding="UTF-8" standalone="yes"?>
<Relationships xmlns="http://schemas.openxmlformats.org/package/2006/relationships"><Relationship Id="rId11" Type="http://schemas.openxmlformats.org/officeDocument/2006/relationships/image" Target="../media/image28.emf"/><Relationship Id="rId12" Type="http://schemas.openxmlformats.org/officeDocument/2006/relationships/oleObject" Target="../embeddings/Microsoft_Equation11.bin"/><Relationship Id="rId13" Type="http://schemas.openxmlformats.org/officeDocument/2006/relationships/oleObject" Target="../embeddings/Microsoft_Equation12.bin"/><Relationship Id="rId14" Type="http://schemas.openxmlformats.org/officeDocument/2006/relationships/image" Target="../media/image29.emf"/><Relationship Id="rId1" Type="http://schemas.openxmlformats.org/officeDocument/2006/relationships/vmlDrawing" Target="../drawings/vmlDrawing4.vml"/><Relationship Id="rId2" Type="http://schemas.openxmlformats.org/officeDocument/2006/relationships/slideLayout" Target="../slideLayouts/slideLayout2.xml"/><Relationship Id="rId3" Type="http://schemas.openxmlformats.org/officeDocument/2006/relationships/image" Target="../media/image42.emf"/><Relationship Id="rId4" Type="http://schemas.openxmlformats.org/officeDocument/2006/relationships/image" Target="../media/image43.emf"/><Relationship Id="rId5" Type="http://schemas.openxmlformats.org/officeDocument/2006/relationships/image" Target="../media/image44.emf"/><Relationship Id="rId6" Type="http://schemas.openxmlformats.org/officeDocument/2006/relationships/image" Target="../media/image45.emf"/><Relationship Id="rId7" Type="http://schemas.openxmlformats.org/officeDocument/2006/relationships/image" Target="../media/image34.emf"/><Relationship Id="rId8" Type="http://schemas.openxmlformats.org/officeDocument/2006/relationships/oleObject" Target="../embeddings/oleObject4.bin"/><Relationship Id="rId9" Type="http://schemas.openxmlformats.org/officeDocument/2006/relationships/image" Target="../media/image27.emf"/><Relationship Id="rId10" Type="http://schemas.openxmlformats.org/officeDocument/2006/relationships/oleObject" Target="../embeddings/Microsoft_Equation10.bin"/></Relationships>
</file>

<file path=ppt/slides/_rels/slide19.xml.rels><?xml version="1.0" encoding="UTF-8" standalone="yes"?>
<Relationships xmlns="http://schemas.openxmlformats.org/package/2006/relationships"><Relationship Id="rId11" Type="http://schemas.openxmlformats.org/officeDocument/2006/relationships/image" Target="../media/image28.emf"/><Relationship Id="rId12" Type="http://schemas.openxmlformats.org/officeDocument/2006/relationships/oleObject" Target="../embeddings/Microsoft_Equation14.bin"/><Relationship Id="rId13" Type="http://schemas.openxmlformats.org/officeDocument/2006/relationships/oleObject" Target="../embeddings/Microsoft_Equation15.bin"/><Relationship Id="rId14" Type="http://schemas.openxmlformats.org/officeDocument/2006/relationships/image" Target="../media/image29.emf"/><Relationship Id="rId1" Type="http://schemas.openxmlformats.org/officeDocument/2006/relationships/vmlDrawing" Target="../drawings/vmlDrawing5.vml"/><Relationship Id="rId2" Type="http://schemas.openxmlformats.org/officeDocument/2006/relationships/slideLayout" Target="../slideLayouts/slideLayout2.xml"/><Relationship Id="rId3" Type="http://schemas.openxmlformats.org/officeDocument/2006/relationships/image" Target="../media/image46.emf"/><Relationship Id="rId4" Type="http://schemas.openxmlformats.org/officeDocument/2006/relationships/image" Target="../media/image47.emf"/><Relationship Id="rId5" Type="http://schemas.openxmlformats.org/officeDocument/2006/relationships/image" Target="../media/image48.emf"/><Relationship Id="rId6" Type="http://schemas.openxmlformats.org/officeDocument/2006/relationships/image" Target="../media/image49.emf"/><Relationship Id="rId7" Type="http://schemas.openxmlformats.org/officeDocument/2006/relationships/image" Target="../media/image34.emf"/><Relationship Id="rId8" Type="http://schemas.openxmlformats.org/officeDocument/2006/relationships/oleObject" Target="../embeddings/oleObject5.bin"/><Relationship Id="rId9" Type="http://schemas.openxmlformats.org/officeDocument/2006/relationships/image" Target="../media/image27.emf"/><Relationship Id="rId10" Type="http://schemas.openxmlformats.org/officeDocument/2006/relationships/oleObject" Target="../embeddings/Microsoft_Equation13.bin"/></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20.xml.rels><?xml version="1.0" encoding="UTF-8" standalone="yes"?>
<Relationships xmlns="http://schemas.openxmlformats.org/package/2006/relationships"><Relationship Id="rId11" Type="http://schemas.openxmlformats.org/officeDocument/2006/relationships/image" Target="../media/image28.emf"/><Relationship Id="rId12" Type="http://schemas.openxmlformats.org/officeDocument/2006/relationships/oleObject" Target="../embeddings/Microsoft_Equation17.bin"/><Relationship Id="rId13" Type="http://schemas.openxmlformats.org/officeDocument/2006/relationships/oleObject" Target="../embeddings/Microsoft_Equation18.bin"/><Relationship Id="rId14" Type="http://schemas.openxmlformats.org/officeDocument/2006/relationships/image" Target="../media/image29.emf"/><Relationship Id="rId1" Type="http://schemas.openxmlformats.org/officeDocument/2006/relationships/vmlDrawing" Target="../drawings/vmlDrawing6.vml"/><Relationship Id="rId2" Type="http://schemas.openxmlformats.org/officeDocument/2006/relationships/slideLayout" Target="../slideLayouts/slideLayout2.xml"/><Relationship Id="rId3" Type="http://schemas.openxmlformats.org/officeDocument/2006/relationships/image" Target="../media/image50.emf"/><Relationship Id="rId4" Type="http://schemas.openxmlformats.org/officeDocument/2006/relationships/image" Target="../media/image47.emf"/><Relationship Id="rId5" Type="http://schemas.openxmlformats.org/officeDocument/2006/relationships/image" Target="../media/image51.emf"/><Relationship Id="rId6" Type="http://schemas.openxmlformats.org/officeDocument/2006/relationships/image" Target="../media/image52.emf"/><Relationship Id="rId7" Type="http://schemas.openxmlformats.org/officeDocument/2006/relationships/image" Target="../media/image34.emf"/><Relationship Id="rId8" Type="http://schemas.openxmlformats.org/officeDocument/2006/relationships/oleObject" Target="../embeddings/oleObject6.bin"/><Relationship Id="rId9" Type="http://schemas.openxmlformats.org/officeDocument/2006/relationships/image" Target="../media/image27.emf"/><Relationship Id="rId10" Type="http://schemas.openxmlformats.org/officeDocument/2006/relationships/oleObject" Target="../embeddings/Microsoft_Equation16.bin"/></Relationships>
</file>

<file path=ppt/slides/_rels/slide21.xml.rels><?xml version="1.0" encoding="UTF-8" standalone="yes"?>
<Relationships xmlns="http://schemas.openxmlformats.org/package/2006/relationships"><Relationship Id="rId11" Type="http://schemas.openxmlformats.org/officeDocument/2006/relationships/image" Target="../media/image28.emf"/><Relationship Id="rId12" Type="http://schemas.openxmlformats.org/officeDocument/2006/relationships/oleObject" Target="../embeddings/Microsoft_Equation20.bin"/><Relationship Id="rId13" Type="http://schemas.openxmlformats.org/officeDocument/2006/relationships/oleObject" Target="../embeddings/Microsoft_Equation21.bin"/><Relationship Id="rId14" Type="http://schemas.openxmlformats.org/officeDocument/2006/relationships/image" Target="../media/image29.emf"/><Relationship Id="rId1" Type="http://schemas.openxmlformats.org/officeDocument/2006/relationships/vmlDrawing" Target="../drawings/vmlDrawing7.vml"/><Relationship Id="rId2" Type="http://schemas.openxmlformats.org/officeDocument/2006/relationships/slideLayout" Target="../slideLayouts/slideLayout2.xml"/><Relationship Id="rId3" Type="http://schemas.openxmlformats.org/officeDocument/2006/relationships/image" Target="../media/image53.emf"/><Relationship Id="rId4" Type="http://schemas.openxmlformats.org/officeDocument/2006/relationships/image" Target="../media/image47.emf"/><Relationship Id="rId5" Type="http://schemas.openxmlformats.org/officeDocument/2006/relationships/image" Target="../media/image54.emf"/><Relationship Id="rId6" Type="http://schemas.openxmlformats.org/officeDocument/2006/relationships/image" Target="../media/image55.emf"/><Relationship Id="rId7" Type="http://schemas.openxmlformats.org/officeDocument/2006/relationships/image" Target="../media/image34.emf"/><Relationship Id="rId8" Type="http://schemas.openxmlformats.org/officeDocument/2006/relationships/oleObject" Target="../embeddings/oleObject7.bin"/><Relationship Id="rId9" Type="http://schemas.openxmlformats.org/officeDocument/2006/relationships/image" Target="../media/image27.emf"/><Relationship Id="rId10" Type="http://schemas.openxmlformats.org/officeDocument/2006/relationships/oleObject" Target="../embeddings/Microsoft_Equation19.bin"/></Relationships>
</file>

<file path=ppt/slides/_rels/slide22.xml.rels><?xml version="1.0" encoding="UTF-8" standalone="yes"?>
<Relationships xmlns="http://schemas.openxmlformats.org/package/2006/relationships"><Relationship Id="rId11" Type="http://schemas.openxmlformats.org/officeDocument/2006/relationships/image" Target="../media/image28.emf"/><Relationship Id="rId12" Type="http://schemas.openxmlformats.org/officeDocument/2006/relationships/oleObject" Target="../embeddings/Microsoft_Equation23.bin"/><Relationship Id="rId13" Type="http://schemas.openxmlformats.org/officeDocument/2006/relationships/oleObject" Target="../embeddings/Microsoft_Equation24.bin"/><Relationship Id="rId14" Type="http://schemas.openxmlformats.org/officeDocument/2006/relationships/image" Target="../media/image29.emf"/><Relationship Id="rId1" Type="http://schemas.openxmlformats.org/officeDocument/2006/relationships/vmlDrawing" Target="../drawings/vmlDrawing8.vml"/><Relationship Id="rId2" Type="http://schemas.openxmlformats.org/officeDocument/2006/relationships/slideLayout" Target="../slideLayouts/slideLayout2.xml"/><Relationship Id="rId3" Type="http://schemas.openxmlformats.org/officeDocument/2006/relationships/image" Target="../media/image56.emf"/><Relationship Id="rId4" Type="http://schemas.openxmlformats.org/officeDocument/2006/relationships/image" Target="../media/image57.emf"/><Relationship Id="rId5" Type="http://schemas.openxmlformats.org/officeDocument/2006/relationships/image" Target="../media/image58.emf"/><Relationship Id="rId6" Type="http://schemas.openxmlformats.org/officeDocument/2006/relationships/image" Target="../media/image59.emf"/><Relationship Id="rId7" Type="http://schemas.openxmlformats.org/officeDocument/2006/relationships/image" Target="../media/image34.emf"/><Relationship Id="rId8" Type="http://schemas.openxmlformats.org/officeDocument/2006/relationships/oleObject" Target="../embeddings/oleObject8.bin"/><Relationship Id="rId9" Type="http://schemas.openxmlformats.org/officeDocument/2006/relationships/image" Target="../media/image27.emf"/><Relationship Id="rId10" Type="http://schemas.openxmlformats.org/officeDocument/2006/relationships/oleObject" Target="../embeddings/Microsoft_Equation22.bin"/></Relationships>
</file>

<file path=ppt/slides/_rels/slide23.xml.rels><?xml version="1.0" encoding="UTF-8" standalone="yes"?>
<Relationships xmlns="http://schemas.openxmlformats.org/package/2006/relationships"><Relationship Id="rId11" Type="http://schemas.openxmlformats.org/officeDocument/2006/relationships/image" Target="../media/image28.emf"/><Relationship Id="rId12" Type="http://schemas.openxmlformats.org/officeDocument/2006/relationships/oleObject" Target="../embeddings/Microsoft_Equation26.bin"/><Relationship Id="rId13" Type="http://schemas.openxmlformats.org/officeDocument/2006/relationships/oleObject" Target="../embeddings/Microsoft_Equation27.bin"/><Relationship Id="rId14" Type="http://schemas.openxmlformats.org/officeDocument/2006/relationships/image" Target="../media/image29.emf"/><Relationship Id="rId1" Type="http://schemas.openxmlformats.org/officeDocument/2006/relationships/vmlDrawing" Target="../drawings/vmlDrawing9.vml"/><Relationship Id="rId2" Type="http://schemas.openxmlformats.org/officeDocument/2006/relationships/slideLayout" Target="../slideLayouts/slideLayout2.xml"/><Relationship Id="rId3" Type="http://schemas.openxmlformats.org/officeDocument/2006/relationships/image" Target="../media/image60.emf"/><Relationship Id="rId4" Type="http://schemas.openxmlformats.org/officeDocument/2006/relationships/image" Target="../media/image61.emf"/><Relationship Id="rId5" Type="http://schemas.openxmlformats.org/officeDocument/2006/relationships/image" Target="../media/image62.emf"/><Relationship Id="rId6" Type="http://schemas.openxmlformats.org/officeDocument/2006/relationships/image" Target="../media/image63.emf"/><Relationship Id="rId7" Type="http://schemas.openxmlformats.org/officeDocument/2006/relationships/image" Target="../media/image34.emf"/><Relationship Id="rId8" Type="http://schemas.openxmlformats.org/officeDocument/2006/relationships/oleObject" Target="../embeddings/oleObject9.bin"/><Relationship Id="rId9" Type="http://schemas.openxmlformats.org/officeDocument/2006/relationships/image" Target="../media/image27.emf"/><Relationship Id="rId10" Type="http://schemas.openxmlformats.org/officeDocument/2006/relationships/oleObject" Target="../embeddings/Microsoft_Equation25.bin"/></Relationships>
</file>

<file path=ppt/slides/_rels/slide24.xml.rels><?xml version="1.0" encoding="UTF-8" standalone="yes"?>
<Relationships xmlns="http://schemas.openxmlformats.org/package/2006/relationships"><Relationship Id="rId11" Type="http://schemas.openxmlformats.org/officeDocument/2006/relationships/image" Target="../media/image28.emf"/><Relationship Id="rId12" Type="http://schemas.openxmlformats.org/officeDocument/2006/relationships/oleObject" Target="../embeddings/Microsoft_Equation29.bin"/><Relationship Id="rId13" Type="http://schemas.openxmlformats.org/officeDocument/2006/relationships/oleObject" Target="../embeddings/Microsoft_Equation30.bin"/><Relationship Id="rId14" Type="http://schemas.openxmlformats.org/officeDocument/2006/relationships/image" Target="../media/image29.emf"/><Relationship Id="rId1" Type="http://schemas.openxmlformats.org/officeDocument/2006/relationships/vmlDrawing" Target="../drawings/vmlDrawing10.vml"/><Relationship Id="rId2" Type="http://schemas.openxmlformats.org/officeDocument/2006/relationships/slideLayout" Target="../slideLayouts/slideLayout2.xml"/><Relationship Id="rId3" Type="http://schemas.openxmlformats.org/officeDocument/2006/relationships/image" Target="../media/image64.emf"/><Relationship Id="rId4" Type="http://schemas.openxmlformats.org/officeDocument/2006/relationships/image" Target="../media/image65.emf"/><Relationship Id="rId5" Type="http://schemas.openxmlformats.org/officeDocument/2006/relationships/image" Target="../media/image66.emf"/><Relationship Id="rId6" Type="http://schemas.openxmlformats.org/officeDocument/2006/relationships/image" Target="../media/image67.emf"/><Relationship Id="rId7" Type="http://schemas.openxmlformats.org/officeDocument/2006/relationships/image" Target="../media/image34.emf"/><Relationship Id="rId8" Type="http://schemas.openxmlformats.org/officeDocument/2006/relationships/oleObject" Target="../embeddings/oleObject10.bin"/><Relationship Id="rId9" Type="http://schemas.openxmlformats.org/officeDocument/2006/relationships/image" Target="../media/image27.emf"/><Relationship Id="rId10" Type="http://schemas.openxmlformats.org/officeDocument/2006/relationships/oleObject" Target="../embeddings/Microsoft_Equation28.bin"/></Relationships>
</file>

<file path=ppt/slides/_rels/slide25.xml.rels><?xml version="1.0" encoding="UTF-8" standalone="yes"?>
<Relationships xmlns="http://schemas.openxmlformats.org/package/2006/relationships"><Relationship Id="rId11" Type="http://schemas.openxmlformats.org/officeDocument/2006/relationships/image" Target="../media/image28.emf"/><Relationship Id="rId12" Type="http://schemas.openxmlformats.org/officeDocument/2006/relationships/oleObject" Target="../embeddings/Microsoft_Equation32.bin"/><Relationship Id="rId13" Type="http://schemas.openxmlformats.org/officeDocument/2006/relationships/oleObject" Target="../embeddings/Microsoft_Equation33.bin"/><Relationship Id="rId14" Type="http://schemas.openxmlformats.org/officeDocument/2006/relationships/image" Target="../media/image29.emf"/><Relationship Id="rId1" Type="http://schemas.openxmlformats.org/officeDocument/2006/relationships/vmlDrawing" Target="../drawings/vmlDrawing11.vml"/><Relationship Id="rId2" Type="http://schemas.openxmlformats.org/officeDocument/2006/relationships/slideLayout" Target="../slideLayouts/slideLayout2.xml"/><Relationship Id="rId3" Type="http://schemas.openxmlformats.org/officeDocument/2006/relationships/image" Target="../media/image68.emf"/><Relationship Id="rId4" Type="http://schemas.openxmlformats.org/officeDocument/2006/relationships/image" Target="../media/image69.emf"/><Relationship Id="rId5" Type="http://schemas.openxmlformats.org/officeDocument/2006/relationships/image" Target="../media/image70.emf"/><Relationship Id="rId6" Type="http://schemas.openxmlformats.org/officeDocument/2006/relationships/image" Target="../media/image71.emf"/><Relationship Id="rId7" Type="http://schemas.openxmlformats.org/officeDocument/2006/relationships/image" Target="../media/image34.emf"/><Relationship Id="rId8" Type="http://schemas.openxmlformats.org/officeDocument/2006/relationships/oleObject" Target="../embeddings/oleObject11.bin"/><Relationship Id="rId9" Type="http://schemas.openxmlformats.org/officeDocument/2006/relationships/image" Target="../media/image27.emf"/><Relationship Id="rId10" Type="http://schemas.openxmlformats.org/officeDocument/2006/relationships/oleObject" Target="../embeddings/Microsoft_Equation31.bin"/></Relationships>
</file>

<file path=ppt/slides/_rels/slide26.xml.rels><?xml version="1.0" encoding="UTF-8" standalone="yes"?>
<Relationships xmlns="http://schemas.openxmlformats.org/package/2006/relationships"><Relationship Id="rId3" Type="http://schemas.openxmlformats.org/officeDocument/2006/relationships/image" Target="../media/image20.emf"/><Relationship Id="rId4" Type="http://schemas.openxmlformats.org/officeDocument/2006/relationships/image" Target="../media/image10.emf"/><Relationship Id="rId1" Type="http://schemas.openxmlformats.org/officeDocument/2006/relationships/slideLayout" Target="../slideLayouts/slideLayout1.xml"/><Relationship Id="rId2"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73.emf"/><Relationship Id="rId4" Type="http://schemas.openxmlformats.org/officeDocument/2006/relationships/image" Target="../media/image10.emf"/><Relationship Id="rId1" Type="http://schemas.openxmlformats.org/officeDocument/2006/relationships/slideLayout" Target="../slideLayouts/slideLayout1.xml"/><Relationship Id="rId2" Type="http://schemas.openxmlformats.org/officeDocument/2006/relationships/image" Target="../media/image72.png"/></Relationships>
</file>

<file path=ppt/slides/_rels/slide28.xml.rels><?xml version="1.0" encoding="UTF-8" standalone="yes"?>
<Relationships xmlns="http://schemas.openxmlformats.org/package/2006/relationships"><Relationship Id="rId3" Type="http://schemas.openxmlformats.org/officeDocument/2006/relationships/image" Target="../media/image75.emf"/><Relationship Id="rId4" Type="http://schemas.openxmlformats.org/officeDocument/2006/relationships/image" Target="../media/image10.emf"/><Relationship Id="rId1" Type="http://schemas.openxmlformats.org/officeDocument/2006/relationships/slideLayout" Target="../slideLayouts/slideLayout1.xml"/><Relationship Id="rId2" Type="http://schemas.openxmlformats.org/officeDocument/2006/relationships/image" Target="../media/image74.png"/></Relationships>
</file>

<file path=ppt/slides/_rels/slide29.xml.rels><?xml version="1.0" encoding="UTF-8" standalone="yes"?>
<Relationships xmlns="http://schemas.openxmlformats.org/package/2006/relationships"><Relationship Id="rId3" Type="http://schemas.openxmlformats.org/officeDocument/2006/relationships/image" Target="../media/image77.emf"/><Relationship Id="rId4" Type="http://schemas.openxmlformats.org/officeDocument/2006/relationships/image" Target="../media/image10.emf"/><Relationship Id="rId1" Type="http://schemas.openxmlformats.org/officeDocument/2006/relationships/slideLayout" Target="../slideLayouts/slideLayout1.xml"/><Relationship Id="rId2" Type="http://schemas.openxmlformats.org/officeDocument/2006/relationships/image" Target="../media/image7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gif"/><Relationship Id="rId3" Type="http://schemas.openxmlformats.org/officeDocument/2006/relationships/image" Target="../media/image6.gif"/></Relationships>
</file>

<file path=ppt/slides/_rels/slide30.xml.rels><?xml version="1.0" encoding="UTF-8" standalone="yes"?>
<Relationships xmlns="http://schemas.openxmlformats.org/package/2006/relationships"><Relationship Id="rId3" Type="http://schemas.openxmlformats.org/officeDocument/2006/relationships/image" Target="../media/image79.emf"/><Relationship Id="rId4" Type="http://schemas.openxmlformats.org/officeDocument/2006/relationships/image" Target="../media/image10.emf"/><Relationship Id="rId1" Type="http://schemas.openxmlformats.org/officeDocument/2006/relationships/slideLayout" Target="../slideLayouts/slideLayout1.xml"/><Relationship Id="rId2" Type="http://schemas.openxmlformats.org/officeDocument/2006/relationships/image" Target="../media/image78.png"/></Relationships>
</file>

<file path=ppt/slides/_rels/slide31.xml.rels><?xml version="1.0" encoding="UTF-8" standalone="yes"?>
<Relationships xmlns="http://schemas.openxmlformats.org/package/2006/relationships"><Relationship Id="rId3" Type="http://schemas.openxmlformats.org/officeDocument/2006/relationships/image" Target="../media/image81.emf"/><Relationship Id="rId4" Type="http://schemas.openxmlformats.org/officeDocument/2006/relationships/image" Target="../media/image10.emf"/><Relationship Id="rId1" Type="http://schemas.openxmlformats.org/officeDocument/2006/relationships/slideLayout" Target="../slideLayouts/slideLayout1.xml"/><Relationship Id="rId2" Type="http://schemas.openxmlformats.org/officeDocument/2006/relationships/image" Target="../media/image80.png"/></Relationships>
</file>

<file path=ppt/slides/_rels/slide32.xml.rels><?xml version="1.0" encoding="UTF-8" standalone="yes"?>
<Relationships xmlns="http://schemas.openxmlformats.org/package/2006/relationships"><Relationship Id="rId3" Type="http://schemas.openxmlformats.org/officeDocument/2006/relationships/image" Target="../media/image83.emf"/><Relationship Id="rId4" Type="http://schemas.openxmlformats.org/officeDocument/2006/relationships/image" Target="../media/image10.emf"/><Relationship Id="rId1" Type="http://schemas.openxmlformats.org/officeDocument/2006/relationships/slideLayout" Target="../slideLayouts/slideLayout1.xml"/><Relationship Id="rId2" Type="http://schemas.openxmlformats.org/officeDocument/2006/relationships/image" Target="../media/image82.png"/></Relationships>
</file>

<file path=ppt/slides/_rels/slide33.xml.rels><?xml version="1.0" encoding="UTF-8" standalone="yes"?>
<Relationships xmlns="http://schemas.openxmlformats.org/package/2006/relationships"><Relationship Id="rId3" Type="http://schemas.openxmlformats.org/officeDocument/2006/relationships/image" Target="../media/image85.emf"/><Relationship Id="rId4" Type="http://schemas.openxmlformats.org/officeDocument/2006/relationships/image" Target="../media/image10.emf"/><Relationship Id="rId1" Type="http://schemas.openxmlformats.org/officeDocument/2006/relationships/slideLayout" Target="../slideLayouts/slideLayout1.xml"/><Relationship Id="rId2" Type="http://schemas.openxmlformats.org/officeDocument/2006/relationships/image" Target="../media/image84.png"/></Relationships>
</file>

<file path=ppt/slides/_rels/slide34.xml.rels><?xml version="1.0" encoding="UTF-8" standalone="yes"?>
<Relationships xmlns="http://schemas.openxmlformats.org/package/2006/relationships"><Relationship Id="rId3" Type="http://schemas.openxmlformats.org/officeDocument/2006/relationships/image" Target="../media/image87.emf"/><Relationship Id="rId4" Type="http://schemas.openxmlformats.org/officeDocument/2006/relationships/image" Target="../media/image10.emf"/><Relationship Id="rId1" Type="http://schemas.openxmlformats.org/officeDocument/2006/relationships/slideLayout" Target="../slideLayouts/slideLayout1.xml"/><Relationship Id="rId2" Type="http://schemas.openxmlformats.org/officeDocument/2006/relationships/image" Target="../media/image86.png"/></Relationships>
</file>

<file path=ppt/slides/_rels/slide35.xml.rels><?xml version="1.0" encoding="UTF-8" standalone="yes"?>
<Relationships xmlns="http://schemas.openxmlformats.org/package/2006/relationships"><Relationship Id="rId3" Type="http://schemas.openxmlformats.org/officeDocument/2006/relationships/image" Target="../media/image89.emf"/><Relationship Id="rId4" Type="http://schemas.openxmlformats.org/officeDocument/2006/relationships/image" Target="../media/image10.emf"/><Relationship Id="rId1" Type="http://schemas.openxmlformats.org/officeDocument/2006/relationships/slideLayout" Target="../slideLayouts/slideLayout1.xml"/><Relationship Id="rId2" Type="http://schemas.openxmlformats.org/officeDocument/2006/relationships/image" Target="../media/image88.png"/></Relationships>
</file>

<file path=ppt/slides/_rels/slide36.xml.rels><?xml version="1.0" encoding="UTF-8" standalone="yes"?>
<Relationships xmlns="http://schemas.openxmlformats.org/package/2006/relationships"><Relationship Id="rId3" Type="http://schemas.openxmlformats.org/officeDocument/2006/relationships/image" Target="../media/image91.emf"/><Relationship Id="rId4" Type="http://schemas.openxmlformats.org/officeDocument/2006/relationships/image" Target="../media/image10.emf"/><Relationship Id="rId1" Type="http://schemas.openxmlformats.org/officeDocument/2006/relationships/slideLayout" Target="../slideLayouts/slideLayout1.xml"/><Relationship Id="rId2" Type="http://schemas.openxmlformats.org/officeDocument/2006/relationships/image" Target="../media/image90.png"/></Relationships>
</file>

<file path=ppt/slides/_rels/slide37.xml.rels><?xml version="1.0" encoding="UTF-8" standalone="yes"?>
<Relationships xmlns="http://schemas.openxmlformats.org/package/2006/relationships"><Relationship Id="rId3" Type="http://schemas.openxmlformats.org/officeDocument/2006/relationships/image" Target="../media/image93.emf"/><Relationship Id="rId4" Type="http://schemas.openxmlformats.org/officeDocument/2006/relationships/image" Target="../media/image10.emf"/><Relationship Id="rId1" Type="http://schemas.openxmlformats.org/officeDocument/2006/relationships/slideLayout" Target="../slideLayouts/slideLayout1.xml"/><Relationship Id="rId2" Type="http://schemas.openxmlformats.org/officeDocument/2006/relationships/image" Target="../media/image9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emf"/><Relationship Id="rId3" Type="http://schemas.openxmlformats.org/officeDocument/2006/relationships/image" Target="../media/image9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emf"/><Relationship Id="rId3" Type="http://schemas.openxmlformats.org/officeDocument/2006/relationships/image" Target="../media/image9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gif"/><Relationship Id="rId3" Type="http://schemas.openxmlformats.org/officeDocument/2006/relationships/image" Target="../media/image1.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emf"/><Relationship Id="rId3" Type="http://schemas.openxmlformats.org/officeDocument/2006/relationships/image" Target="../media/image9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emf"/><Relationship Id="rId3" Type="http://schemas.openxmlformats.org/officeDocument/2006/relationships/image" Target="../media/image9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emf"/><Relationship Id="rId3" Type="http://schemas.openxmlformats.org/officeDocument/2006/relationships/image" Target="../media/image9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emf"/><Relationship Id="rId3" Type="http://schemas.openxmlformats.org/officeDocument/2006/relationships/image" Target="../media/image10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emf"/><Relationship Id="rId3" Type="http://schemas.openxmlformats.org/officeDocument/2006/relationships/image" Target="../media/image10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emf"/><Relationship Id="rId3" Type="http://schemas.openxmlformats.org/officeDocument/2006/relationships/image" Target="../media/image10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emf"/><Relationship Id="rId3" Type="http://schemas.openxmlformats.org/officeDocument/2006/relationships/image" Target="../media/image10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emf"/><Relationship Id="rId3" Type="http://schemas.openxmlformats.org/officeDocument/2006/relationships/image" Target="../media/image10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emf"/><Relationship Id="rId3" Type="http://schemas.openxmlformats.org/officeDocument/2006/relationships/image" Target="../media/image105.png"/></Relationships>
</file>

<file path=ppt/slides/_rels/slide49.xml.rels><?xml version="1.0" encoding="UTF-8" standalone="yes"?>
<Relationships xmlns="http://schemas.openxmlformats.org/package/2006/relationships"><Relationship Id="rId3" Type="http://schemas.openxmlformats.org/officeDocument/2006/relationships/image" Target="../media/image106.emf"/><Relationship Id="rId4" Type="http://schemas.openxmlformats.org/officeDocument/2006/relationships/image" Target="../media/image107.emf"/><Relationship Id="rId5" Type="http://schemas.openxmlformats.org/officeDocument/2006/relationships/oleObject" Target="../embeddings/Microsoft_Equation34.bin"/><Relationship Id="rId6" Type="http://schemas.openxmlformats.org/officeDocument/2006/relationships/image" Target="../media/image28.emf"/><Relationship Id="rId1" Type="http://schemas.openxmlformats.org/officeDocument/2006/relationships/vmlDrawing" Target="../drawings/vmlDrawing12.vml"/><Relationship Id="rId2"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10.emf"/><Relationship Id="rId1" Type="http://schemas.openxmlformats.org/officeDocument/2006/relationships/slideLayout" Target="../slideLayouts/slideLayout1.xml"/><Relationship Id="rId2"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108.emf"/><Relationship Id="rId4" Type="http://schemas.openxmlformats.org/officeDocument/2006/relationships/image" Target="../media/image107.emf"/><Relationship Id="rId5" Type="http://schemas.openxmlformats.org/officeDocument/2006/relationships/oleObject" Target="../embeddings/Microsoft_Equation35.bin"/><Relationship Id="rId6" Type="http://schemas.openxmlformats.org/officeDocument/2006/relationships/image" Target="../media/image28.emf"/><Relationship Id="rId1" Type="http://schemas.openxmlformats.org/officeDocument/2006/relationships/vmlDrawing" Target="../drawings/vmlDrawing13.vml"/><Relationship Id="rId2"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09.emf"/><Relationship Id="rId4" Type="http://schemas.openxmlformats.org/officeDocument/2006/relationships/image" Target="../media/image107.emf"/><Relationship Id="rId5" Type="http://schemas.openxmlformats.org/officeDocument/2006/relationships/oleObject" Target="../embeddings/Microsoft_Equation36.bin"/><Relationship Id="rId6" Type="http://schemas.openxmlformats.org/officeDocument/2006/relationships/image" Target="../media/image28.emf"/><Relationship Id="rId1" Type="http://schemas.openxmlformats.org/officeDocument/2006/relationships/vmlDrawing" Target="../drawings/vmlDrawing14.vml"/><Relationship Id="rId2"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10.emf"/><Relationship Id="rId4" Type="http://schemas.openxmlformats.org/officeDocument/2006/relationships/image" Target="../media/image107.emf"/><Relationship Id="rId5" Type="http://schemas.openxmlformats.org/officeDocument/2006/relationships/oleObject" Target="../embeddings/Microsoft_Equation37.bin"/><Relationship Id="rId6" Type="http://schemas.openxmlformats.org/officeDocument/2006/relationships/image" Target="../media/image28.emf"/><Relationship Id="rId1" Type="http://schemas.openxmlformats.org/officeDocument/2006/relationships/vmlDrawing" Target="../drawings/vmlDrawing15.vml"/><Relationship Id="rId2"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11.emf"/><Relationship Id="rId4" Type="http://schemas.openxmlformats.org/officeDocument/2006/relationships/image" Target="../media/image107.emf"/><Relationship Id="rId5" Type="http://schemas.openxmlformats.org/officeDocument/2006/relationships/oleObject" Target="../embeddings/Microsoft_Equation38.bin"/><Relationship Id="rId6" Type="http://schemas.openxmlformats.org/officeDocument/2006/relationships/image" Target="../media/image28.emf"/><Relationship Id="rId1" Type="http://schemas.openxmlformats.org/officeDocument/2006/relationships/vmlDrawing" Target="../drawings/vmlDrawing16.vml"/><Relationship Id="rId2"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12.emf"/><Relationship Id="rId4" Type="http://schemas.openxmlformats.org/officeDocument/2006/relationships/image" Target="../media/image107.emf"/><Relationship Id="rId5" Type="http://schemas.openxmlformats.org/officeDocument/2006/relationships/oleObject" Target="../embeddings/Microsoft_Equation39.bin"/><Relationship Id="rId6" Type="http://schemas.openxmlformats.org/officeDocument/2006/relationships/image" Target="../media/image28.emf"/><Relationship Id="rId1" Type="http://schemas.openxmlformats.org/officeDocument/2006/relationships/vmlDrawing" Target="../drawings/vmlDrawing17.vml"/><Relationship Id="rId2"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13.emf"/><Relationship Id="rId4" Type="http://schemas.openxmlformats.org/officeDocument/2006/relationships/image" Target="../media/image107.emf"/><Relationship Id="rId5" Type="http://schemas.openxmlformats.org/officeDocument/2006/relationships/oleObject" Target="../embeddings/Microsoft_Equation40.bin"/><Relationship Id="rId6" Type="http://schemas.openxmlformats.org/officeDocument/2006/relationships/image" Target="../media/image28.emf"/><Relationship Id="rId1" Type="http://schemas.openxmlformats.org/officeDocument/2006/relationships/vmlDrawing" Target="../drawings/vmlDrawing18.vml"/><Relationship Id="rId2"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14.emf"/><Relationship Id="rId4" Type="http://schemas.openxmlformats.org/officeDocument/2006/relationships/image" Target="../media/image107.emf"/><Relationship Id="rId5" Type="http://schemas.openxmlformats.org/officeDocument/2006/relationships/oleObject" Target="../embeddings/Microsoft_Equation41.bin"/><Relationship Id="rId6" Type="http://schemas.openxmlformats.org/officeDocument/2006/relationships/image" Target="../media/image28.emf"/><Relationship Id="rId1" Type="http://schemas.openxmlformats.org/officeDocument/2006/relationships/vmlDrawing" Target="../drawings/vmlDrawing19.vml"/><Relationship Id="rId2"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15.emf"/><Relationship Id="rId4" Type="http://schemas.openxmlformats.org/officeDocument/2006/relationships/image" Target="../media/image107.emf"/><Relationship Id="rId5" Type="http://schemas.openxmlformats.org/officeDocument/2006/relationships/oleObject" Target="../embeddings/Microsoft_Equation42.bin"/><Relationship Id="rId6" Type="http://schemas.openxmlformats.org/officeDocument/2006/relationships/image" Target="../media/image28.emf"/><Relationship Id="rId1" Type="http://schemas.openxmlformats.org/officeDocument/2006/relationships/vmlDrawing" Target="../drawings/vmlDrawing20.vml"/><Relationship Id="rId2"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16.emf"/><Relationship Id="rId4" Type="http://schemas.openxmlformats.org/officeDocument/2006/relationships/image" Target="../media/image107.emf"/><Relationship Id="rId5" Type="http://schemas.openxmlformats.org/officeDocument/2006/relationships/oleObject" Target="../embeddings/Microsoft_Equation43.bin"/><Relationship Id="rId6" Type="http://schemas.openxmlformats.org/officeDocument/2006/relationships/image" Target="../media/image28.emf"/><Relationship Id="rId1" Type="http://schemas.openxmlformats.org/officeDocument/2006/relationships/vmlDrawing" Target="../drawings/vmlDrawing21.vml"/><Relationship Id="rId2"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17.emf"/><Relationship Id="rId4" Type="http://schemas.openxmlformats.org/officeDocument/2006/relationships/image" Target="../media/image107.emf"/><Relationship Id="rId5" Type="http://schemas.openxmlformats.org/officeDocument/2006/relationships/oleObject" Target="../embeddings/Microsoft_Equation44.bin"/><Relationship Id="rId6" Type="http://schemas.openxmlformats.org/officeDocument/2006/relationships/image" Target="../media/image28.emf"/><Relationship Id="rId1" Type="http://schemas.openxmlformats.org/officeDocument/2006/relationships/vmlDrawing" Target="../drawings/vmlDrawing22.vml"/><Relationship Id="rId2"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emf"/><Relationship Id="rId4" Type="http://schemas.openxmlformats.org/officeDocument/2006/relationships/image" Target="../media/image10.emf"/><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93.emf"/><Relationship Id="rId4" Type="http://schemas.openxmlformats.org/officeDocument/2006/relationships/image" Target="../media/image10.emf"/><Relationship Id="rId1" Type="http://schemas.openxmlformats.org/officeDocument/2006/relationships/slideLayout" Target="../slideLayouts/slideLayout1.xml"/><Relationship Id="rId2" Type="http://schemas.openxmlformats.org/officeDocument/2006/relationships/image" Target="../media/image92.png"/></Relationships>
</file>

<file path=ppt/slides/_rels/slide61.xml.rels><?xml version="1.0" encoding="UTF-8" standalone="yes"?>
<Relationships xmlns="http://schemas.openxmlformats.org/package/2006/relationships"><Relationship Id="rId3" Type="http://schemas.openxmlformats.org/officeDocument/2006/relationships/image" Target="../media/image119.emf"/><Relationship Id="rId4" Type="http://schemas.openxmlformats.org/officeDocument/2006/relationships/image" Target="../media/image10.emf"/><Relationship Id="rId1" Type="http://schemas.openxmlformats.org/officeDocument/2006/relationships/slideLayout" Target="../slideLayouts/slideLayout1.xml"/><Relationship Id="rId2" Type="http://schemas.openxmlformats.org/officeDocument/2006/relationships/image" Target="../media/image118.png"/></Relationships>
</file>

<file path=ppt/slides/_rels/slide62.xml.rels><?xml version="1.0" encoding="UTF-8" standalone="yes"?>
<Relationships xmlns="http://schemas.openxmlformats.org/package/2006/relationships"><Relationship Id="rId3" Type="http://schemas.openxmlformats.org/officeDocument/2006/relationships/image" Target="../media/image121.emf"/><Relationship Id="rId4" Type="http://schemas.openxmlformats.org/officeDocument/2006/relationships/image" Target="../media/image10.emf"/><Relationship Id="rId1" Type="http://schemas.openxmlformats.org/officeDocument/2006/relationships/slideLayout" Target="../slideLayouts/slideLayout1.xml"/><Relationship Id="rId2" Type="http://schemas.openxmlformats.org/officeDocument/2006/relationships/image" Target="../media/image120.png"/></Relationships>
</file>

<file path=ppt/slides/_rels/slide63.xml.rels><?xml version="1.0" encoding="UTF-8" standalone="yes"?>
<Relationships xmlns="http://schemas.openxmlformats.org/package/2006/relationships"><Relationship Id="rId3" Type="http://schemas.openxmlformats.org/officeDocument/2006/relationships/image" Target="../media/image123.emf"/><Relationship Id="rId4" Type="http://schemas.openxmlformats.org/officeDocument/2006/relationships/image" Target="../media/image10.emf"/><Relationship Id="rId1" Type="http://schemas.openxmlformats.org/officeDocument/2006/relationships/slideLayout" Target="../slideLayouts/slideLayout1.xml"/><Relationship Id="rId2" Type="http://schemas.openxmlformats.org/officeDocument/2006/relationships/image" Target="../media/image122.png"/></Relationships>
</file>

<file path=ppt/slides/_rels/slide64.xml.rels><?xml version="1.0" encoding="UTF-8" standalone="yes"?>
<Relationships xmlns="http://schemas.openxmlformats.org/package/2006/relationships"><Relationship Id="rId3" Type="http://schemas.openxmlformats.org/officeDocument/2006/relationships/image" Target="../media/image125.emf"/><Relationship Id="rId4" Type="http://schemas.openxmlformats.org/officeDocument/2006/relationships/image" Target="../media/image10.emf"/><Relationship Id="rId1" Type="http://schemas.openxmlformats.org/officeDocument/2006/relationships/slideLayout" Target="../slideLayouts/slideLayout1.xml"/><Relationship Id="rId2" Type="http://schemas.openxmlformats.org/officeDocument/2006/relationships/image" Target="../media/image124.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6.emf"/><Relationship Id="rId3" Type="http://schemas.openxmlformats.org/officeDocument/2006/relationships/image" Target="../media/image127.emf"/></Relationships>
</file>

<file path=ppt/slides/_rels/slide66.xml.rels><?xml version="1.0" encoding="UTF-8" standalone="yes"?>
<Relationships xmlns="http://schemas.openxmlformats.org/package/2006/relationships"><Relationship Id="rId3" Type="http://schemas.openxmlformats.org/officeDocument/2006/relationships/image" Target="../media/image125.emf"/><Relationship Id="rId4" Type="http://schemas.openxmlformats.org/officeDocument/2006/relationships/image" Target="../media/image10.emf"/><Relationship Id="rId1" Type="http://schemas.openxmlformats.org/officeDocument/2006/relationships/slideLayout" Target="../slideLayouts/slideLayout1.xml"/><Relationship Id="rId2" Type="http://schemas.openxmlformats.org/officeDocument/2006/relationships/image" Target="../media/image124.png"/></Relationships>
</file>

<file path=ppt/slides/_rels/slide67.xml.rels><?xml version="1.0" encoding="UTF-8" standalone="yes"?>
<Relationships xmlns="http://schemas.openxmlformats.org/package/2006/relationships"><Relationship Id="rId3" Type="http://schemas.openxmlformats.org/officeDocument/2006/relationships/image" Target="../media/image129.emf"/><Relationship Id="rId4" Type="http://schemas.openxmlformats.org/officeDocument/2006/relationships/image" Target="../media/image10.emf"/><Relationship Id="rId1" Type="http://schemas.openxmlformats.org/officeDocument/2006/relationships/slideLayout" Target="../slideLayouts/slideLayout1.xml"/><Relationship Id="rId2" Type="http://schemas.openxmlformats.org/officeDocument/2006/relationships/image" Target="../media/image128.png"/></Relationships>
</file>

<file path=ppt/slides/_rels/slide68.xml.rels><?xml version="1.0" encoding="UTF-8" standalone="yes"?>
<Relationships xmlns="http://schemas.openxmlformats.org/package/2006/relationships"><Relationship Id="rId3" Type="http://schemas.openxmlformats.org/officeDocument/2006/relationships/image" Target="../media/image131.emf"/><Relationship Id="rId4" Type="http://schemas.openxmlformats.org/officeDocument/2006/relationships/image" Target="../media/image10.emf"/><Relationship Id="rId1" Type="http://schemas.openxmlformats.org/officeDocument/2006/relationships/slideLayout" Target="../slideLayouts/slideLayout1.xml"/><Relationship Id="rId2" Type="http://schemas.openxmlformats.org/officeDocument/2006/relationships/image" Target="../media/image130.png"/></Relationships>
</file>

<file path=ppt/slides/_rels/slide69.xml.rels><?xml version="1.0" encoding="UTF-8" standalone="yes"?>
<Relationships xmlns="http://schemas.openxmlformats.org/package/2006/relationships"><Relationship Id="rId3" Type="http://schemas.openxmlformats.org/officeDocument/2006/relationships/image" Target="../media/image133.emf"/><Relationship Id="rId4" Type="http://schemas.openxmlformats.org/officeDocument/2006/relationships/image" Target="../media/image10.emf"/><Relationship Id="rId1" Type="http://schemas.openxmlformats.org/officeDocument/2006/relationships/slideLayout" Target="../slideLayouts/slideLayout1.xml"/><Relationship Id="rId2" Type="http://schemas.openxmlformats.org/officeDocument/2006/relationships/image" Target="../media/image132.png"/></Relationships>
</file>

<file path=ppt/slides/_rels/slide7.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0.emf"/><Relationship Id="rId1" Type="http://schemas.openxmlformats.org/officeDocument/2006/relationships/slideLayout" Target="../slideLayouts/slideLayout1.xml"/><Relationship Id="rId2" Type="http://schemas.openxmlformats.org/officeDocument/2006/relationships/image" Target="../media/image13.png"/></Relationships>
</file>

<file path=ppt/slides/_rels/slide70.xml.rels><?xml version="1.0" encoding="UTF-8" standalone="yes"?>
<Relationships xmlns="http://schemas.openxmlformats.org/package/2006/relationships"><Relationship Id="rId3" Type="http://schemas.openxmlformats.org/officeDocument/2006/relationships/image" Target="../media/image135.emf"/><Relationship Id="rId4" Type="http://schemas.openxmlformats.org/officeDocument/2006/relationships/image" Target="../media/image10.emf"/><Relationship Id="rId1" Type="http://schemas.openxmlformats.org/officeDocument/2006/relationships/slideLayout" Target="../slideLayouts/slideLayout1.xml"/><Relationship Id="rId2" Type="http://schemas.openxmlformats.org/officeDocument/2006/relationships/image" Target="../media/image134.png"/></Relationships>
</file>

<file path=ppt/slides/_rels/slide71.xml.rels><?xml version="1.0" encoding="UTF-8" standalone="yes"?>
<Relationships xmlns="http://schemas.openxmlformats.org/package/2006/relationships"><Relationship Id="rId3" Type="http://schemas.openxmlformats.org/officeDocument/2006/relationships/image" Target="../media/image137.emf"/><Relationship Id="rId4" Type="http://schemas.openxmlformats.org/officeDocument/2006/relationships/image" Target="../media/image10.emf"/><Relationship Id="rId1" Type="http://schemas.openxmlformats.org/officeDocument/2006/relationships/slideLayout" Target="../slideLayouts/slideLayout1.xml"/><Relationship Id="rId2" Type="http://schemas.openxmlformats.org/officeDocument/2006/relationships/image" Target="../media/image136.png"/></Relationships>
</file>

<file path=ppt/slides/_rels/slide72.xml.rels><?xml version="1.0" encoding="UTF-8" standalone="yes"?>
<Relationships xmlns="http://schemas.openxmlformats.org/package/2006/relationships"><Relationship Id="rId3" Type="http://schemas.openxmlformats.org/officeDocument/2006/relationships/image" Target="../media/image139.emf"/><Relationship Id="rId4" Type="http://schemas.openxmlformats.org/officeDocument/2006/relationships/image" Target="../media/image10.emf"/><Relationship Id="rId1" Type="http://schemas.openxmlformats.org/officeDocument/2006/relationships/slideLayout" Target="../slideLayouts/slideLayout1.xml"/><Relationship Id="rId2" Type="http://schemas.openxmlformats.org/officeDocument/2006/relationships/image" Target="../media/image138.png"/></Relationships>
</file>

<file path=ppt/slides/_rels/slide73.xml.rels><?xml version="1.0" encoding="UTF-8" standalone="yes"?>
<Relationships xmlns="http://schemas.openxmlformats.org/package/2006/relationships"><Relationship Id="rId3" Type="http://schemas.openxmlformats.org/officeDocument/2006/relationships/image" Target="../media/image141.emf"/><Relationship Id="rId4" Type="http://schemas.openxmlformats.org/officeDocument/2006/relationships/image" Target="../media/image10.emf"/><Relationship Id="rId1" Type="http://schemas.openxmlformats.org/officeDocument/2006/relationships/slideLayout" Target="../slideLayouts/slideLayout1.xml"/><Relationship Id="rId2" Type="http://schemas.openxmlformats.org/officeDocument/2006/relationships/image" Target="../media/image140.png"/></Relationships>
</file>

<file path=ppt/slides/_rels/slide74.xml.rels><?xml version="1.0" encoding="UTF-8" standalone="yes"?>
<Relationships xmlns="http://schemas.openxmlformats.org/package/2006/relationships"><Relationship Id="rId3" Type="http://schemas.openxmlformats.org/officeDocument/2006/relationships/image" Target="../media/image143.emf"/><Relationship Id="rId4" Type="http://schemas.openxmlformats.org/officeDocument/2006/relationships/image" Target="../media/image10.emf"/><Relationship Id="rId1" Type="http://schemas.openxmlformats.org/officeDocument/2006/relationships/slideLayout" Target="../slideLayouts/slideLayout1.xml"/><Relationship Id="rId2" Type="http://schemas.openxmlformats.org/officeDocument/2006/relationships/image" Target="../media/image142.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emf"/><Relationship Id="rId4" Type="http://schemas.openxmlformats.org/officeDocument/2006/relationships/image" Target="../media/image10.emf"/><Relationship Id="rId1" Type="http://schemas.openxmlformats.org/officeDocument/2006/relationships/slideLayout" Target="../slideLayouts/slideLayout1.xml"/><Relationship Id="rId2"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8.emf"/><Relationship Id="rId4" Type="http://schemas.openxmlformats.org/officeDocument/2006/relationships/image" Target="../media/image10.emf"/><Relationship Id="rId1" Type="http://schemas.openxmlformats.org/officeDocument/2006/relationships/slideLayout" Target="../slideLayouts/slideLayout1.xml"/><Relationship Id="rId2"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mega_0330.pdf"/>
          <p:cNvPicPr>
            <a:picLocks noChangeAspect="1"/>
          </p:cNvPicPr>
          <p:nvPr/>
        </p:nvPicPr>
        <p:blipFill>
          <a:blip r:embed="rId2">
            <a:alphaModFix amt="16000"/>
            <a:extLst>
              <a:ext uri="{28A0092B-C50C-407E-A947-70E740481C1C}">
                <a14:useLocalDpi xmlns:a14="http://schemas.microsoft.com/office/drawing/2010/main" val="0"/>
              </a:ext>
            </a:extLst>
          </a:blip>
          <a:stretch>
            <a:fillRect/>
          </a:stretch>
        </p:blipFill>
        <p:spPr>
          <a:xfrm>
            <a:off x="-501943" y="-269413"/>
            <a:ext cx="10098094" cy="7203613"/>
          </a:xfrm>
          <a:prstGeom prst="rect">
            <a:avLst/>
          </a:prstGeom>
        </p:spPr>
      </p:pic>
      <p:sp>
        <p:nvSpPr>
          <p:cNvPr id="2" name="Title 1"/>
          <p:cNvSpPr>
            <a:spLocks noGrp="1"/>
          </p:cNvSpPr>
          <p:nvPr>
            <p:ph type="ctrTitle"/>
          </p:nvPr>
        </p:nvSpPr>
        <p:spPr>
          <a:xfrm>
            <a:off x="538390" y="660400"/>
            <a:ext cx="8296726" cy="1470025"/>
          </a:xfrm>
        </p:spPr>
        <p:txBody>
          <a:bodyPr>
            <a:noAutofit/>
          </a:bodyPr>
          <a:lstStyle/>
          <a:p>
            <a:r>
              <a:rPr lang="en-US" b="1" dirty="0" smtClean="0">
                <a:solidFill>
                  <a:srgbClr val="FF0000"/>
                </a:solidFill>
              </a:rPr>
              <a:t>Regime-Dependent Predictability of Extreme Weather Events: Representative Cases</a:t>
            </a:r>
            <a:endParaRPr lang="en-US" b="1" dirty="0">
              <a:solidFill>
                <a:srgbClr val="FF0000"/>
              </a:solidFill>
            </a:endParaRPr>
          </a:p>
        </p:txBody>
      </p:sp>
      <p:sp>
        <p:nvSpPr>
          <p:cNvPr id="3" name="Subtitle 2"/>
          <p:cNvSpPr>
            <a:spLocks noGrp="1"/>
          </p:cNvSpPr>
          <p:nvPr>
            <p:ph type="subTitle" idx="1"/>
          </p:nvPr>
        </p:nvSpPr>
        <p:spPr>
          <a:xfrm>
            <a:off x="165658" y="3113078"/>
            <a:ext cx="8978342" cy="1752600"/>
          </a:xfrm>
        </p:spPr>
        <p:txBody>
          <a:bodyPr>
            <a:noAutofit/>
          </a:bodyPr>
          <a:lstStyle/>
          <a:p>
            <a:r>
              <a:rPr lang="en-US" sz="2200" dirty="0" smtClean="0">
                <a:solidFill>
                  <a:srgbClr val="0000FF"/>
                </a:solidFill>
                <a:latin typeface="Arial"/>
                <a:cs typeface="Arial"/>
              </a:rPr>
              <a:t>Lance F. </a:t>
            </a:r>
            <a:r>
              <a:rPr lang="en-US" sz="2200" dirty="0" err="1" smtClean="0">
                <a:solidFill>
                  <a:srgbClr val="0000FF"/>
                </a:solidFill>
                <a:latin typeface="Arial"/>
                <a:cs typeface="Arial"/>
              </a:rPr>
              <a:t>Bosart</a:t>
            </a:r>
            <a:r>
              <a:rPr lang="en-US" sz="2200" dirty="0" smtClean="0">
                <a:solidFill>
                  <a:srgbClr val="0000FF"/>
                </a:solidFill>
                <a:latin typeface="Arial"/>
                <a:cs typeface="Arial"/>
              </a:rPr>
              <a:t>, Andrew C. Winters, and Daniel Keyser</a:t>
            </a:r>
          </a:p>
          <a:p>
            <a:r>
              <a:rPr lang="en-US" sz="2200" dirty="0" smtClean="0">
                <a:solidFill>
                  <a:srgbClr val="0000FF"/>
                </a:solidFill>
                <a:latin typeface="Arial"/>
                <a:cs typeface="Arial"/>
              </a:rPr>
              <a:t> </a:t>
            </a:r>
          </a:p>
          <a:p>
            <a:r>
              <a:rPr lang="en-US" sz="2200" dirty="0" smtClean="0">
                <a:solidFill>
                  <a:schemeClr val="tx1"/>
                </a:solidFill>
                <a:latin typeface="Arial"/>
                <a:cs typeface="Arial"/>
              </a:rPr>
              <a:t>Department of Atmospheric and Environmental Sciences </a:t>
            </a:r>
            <a:br>
              <a:rPr lang="en-US" sz="2200" dirty="0" smtClean="0">
                <a:solidFill>
                  <a:schemeClr val="tx1"/>
                </a:solidFill>
                <a:latin typeface="Arial"/>
                <a:cs typeface="Arial"/>
              </a:rPr>
            </a:br>
            <a:r>
              <a:rPr lang="en-US" sz="2200" dirty="0" smtClean="0">
                <a:solidFill>
                  <a:schemeClr val="tx1"/>
                </a:solidFill>
                <a:latin typeface="Arial"/>
                <a:cs typeface="Arial"/>
              </a:rPr>
              <a:t>University at Albany, State University of New York, Albany, NY 12222</a:t>
            </a:r>
          </a:p>
          <a:p>
            <a:pPr>
              <a:lnSpc>
                <a:spcPts val="2000"/>
              </a:lnSpc>
            </a:pPr>
            <a:endParaRPr lang="en-US" sz="2400" dirty="0" smtClean="0">
              <a:latin typeface="Arial"/>
              <a:cs typeface="Arial"/>
            </a:endParaRPr>
          </a:p>
          <a:p>
            <a:r>
              <a:rPr lang="en-US" sz="2400" dirty="0" smtClean="0">
                <a:latin typeface="Arial"/>
                <a:cs typeface="Arial"/>
              </a:rPr>
              <a:t> </a:t>
            </a:r>
            <a:r>
              <a:rPr lang="en-US" sz="2400" dirty="0" smtClean="0">
                <a:solidFill>
                  <a:srgbClr val="0000FF"/>
                </a:solidFill>
                <a:latin typeface="Arial"/>
                <a:cs typeface="Arial"/>
              </a:rPr>
              <a:t>41</a:t>
            </a:r>
            <a:r>
              <a:rPr lang="en-US" sz="2400" baseline="30000" dirty="0" smtClean="0">
                <a:solidFill>
                  <a:srgbClr val="0000FF"/>
                </a:solidFill>
                <a:latin typeface="Arial"/>
                <a:cs typeface="Arial"/>
              </a:rPr>
              <a:t>st</a:t>
            </a:r>
            <a:r>
              <a:rPr lang="en-US" sz="2400" dirty="0" smtClean="0">
                <a:solidFill>
                  <a:srgbClr val="0000FF"/>
                </a:solidFill>
                <a:latin typeface="Arial"/>
                <a:cs typeface="Arial"/>
              </a:rPr>
              <a:t> NWA Annual Meeting</a:t>
            </a:r>
          </a:p>
          <a:p>
            <a:r>
              <a:rPr lang="en-US" sz="2400" dirty="0" smtClean="0">
                <a:solidFill>
                  <a:srgbClr val="0000FF"/>
                </a:solidFill>
                <a:latin typeface="Arial"/>
                <a:cs typeface="Arial"/>
              </a:rPr>
              <a:t>Norfolk, VA</a:t>
            </a:r>
          </a:p>
          <a:p>
            <a:r>
              <a:rPr lang="en-US" sz="2400" dirty="0" smtClean="0">
                <a:solidFill>
                  <a:srgbClr val="0000FF"/>
                </a:solidFill>
                <a:latin typeface="Arial"/>
                <a:cs typeface="Arial"/>
              </a:rPr>
              <a:t>12–15 September 2016</a:t>
            </a:r>
            <a:endParaRPr lang="en-US" sz="2400" dirty="0">
              <a:solidFill>
                <a:srgbClr val="0000FF"/>
              </a:solidFill>
              <a:latin typeface="Arial"/>
              <a:cs typeface="Arial"/>
            </a:endParaRPr>
          </a:p>
        </p:txBody>
      </p:sp>
    </p:spTree>
    <p:extLst>
      <p:ext uri="{BB962C8B-B14F-4D97-AF65-F5344CB8AC3E}">
        <p14:creationId xmlns:p14="http://schemas.microsoft.com/office/powerpoint/2010/main" val="353325822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18487" y="95574"/>
            <a:ext cx="8725804" cy="584776"/>
          </a:xfrm>
          <a:prstGeom prst="rect">
            <a:avLst/>
          </a:prstGeom>
          <a:noFill/>
        </p:spPr>
        <p:txBody>
          <a:bodyPr wrap="square" rtlCol="0">
            <a:spAutoFit/>
          </a:bodyPr>
          <a:lstStyle/>
          <a:p>
            <a:pPr algn="ctr"/>
            <a:r>
              <a:rPr lang="en-US" sz="3200" b="1" dirty="0" smtClean="0">
                <a:solidFill>
                  <a:srgbClr val="FF0000"/>
                </a:solidFill>
              </a:rPr>
              <a:t>Synoptic Evolution: 21 March – 4 April 2016</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080" y="831520"/>
            <a:ext cx="8763117" cy="3038773"/>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6415" y="3829330"/>
            <a:ext cx="3987584" cy="2990688"/>
          </a:xfrm>
          <a:prstGeom prst="rect">
            <a:avLst/>
          </a:prstGeom>
        </p:spPr>
      </p:pic>
      <p:sp>
        <p:nvSpPr>
          <p:cNvPr id="13" name="TextBox 12"/>
          <p:cNvSpPr txBox="1"/>
          <p:nvPr/>
        </p:nvSpPr>
        <p:spPr>
          <a:xfrm>
            <a:off x="218487" y="5151360"/>
            <a:ext cx="4348437" cy="1138773"/>
          </a:xfrm>
          <a:prstGeom prst="rect">
            <a:avLst/>
          </a:prstGeom>
          <a:noFill/>
          <a:ln>
            <a:noFill/>
          </a:ln>
        </p:spPr>
        <p:txBody>
          <a:bodyPr wrap="square" rtlCol="0">
            <a:spAutoFit/>
          </a:bodyPr>
          <a:lstStyle/>
          <a:p>
            <a:r>
              <a:rPr lang="en-US" sz="2000" b="1" dirty="0" smtClean="0"/>
              <a:t>500 </a:t>
            </a:r>
            <a:r>
              <a:rPr lang="en-US" sz="2000" b="1" dirty="0" err="1" smtClean="0"/>
              <a:t>hPa</a:t>
            </a:r>
            <a:r>
              <a:rPr lang="en-US" sz="2000" b="1" dirty="0" smtClean="0"/>
              <a:t> Heights (dam; blue)</a:t>
            </a:r>
          </a:p>
          <a:p>
            <a:r>
              <a:rPr lang="en-US" sz="2000" b="1" dirty="0" smtClean="0"/>
              <a:t>500 </a:t>
            </a:r>
            <a:r>
              <a:rPr lang="en-US" sz="2000" b="1" dirty="0" err="1" smtClean="0"/>
              <a:t>hPa</a:t>
            </a:r>
            <a:r>
              <a:rPr lang="en-US" sz="2000" b="1" dirty="0" smtClean="0"/>
              <a:t> Rel. </a:t>
            </a:r>
            <a:r>
              <a:rPr lang="en-US" sz="2000" b="1" dirty="0" err="1" smtClean="0"/>
              <a:t>Vor</a:t>
            </a:r>
            <a:r>
              <a:rPr lang="en-US" sz="2000" b="1" dirty="0" smtClean="0"/>
              <a:t>. (10</a:t>
            </a:r>
            <a:r>
              <a:rPr lang="en-US" sz="2000" b="1" baseline="30000" dirty="0" smtClean="0"/>
              <a:t>–5</a:t>
            </a:r>
            <a:r>
              <a:rPr lang="en-US" sz="2000" b="1" dirty="0" smtClean="0"/>
              <a:t> s</a:t>
            </a:r>
            <a:r>
              <a:rPr lang="en-US" sz="2000" b="1" baseline="30000" dirty="0" smtClean="0"/>
              <a:t>–1</a:t>
            </a:r>
            <a:r>
              <a:rPr lang="en-US" sz="2000" b="1" dirty="0" smtClean="0"/>
              <a:t>  fill pattern)</a:t>
            </a:r>
            <a:r>
              <a:rPr lang="en-US" sz="2000" b="1" baseline="30000" dirty="0" smtClean="0"/>
              <a:t> </a:t>
            </a:r>
            <a:endParaRPr lang="en-US" sz="800" b="1" dirty="0" smtClean="0"/>
          </a:p>
          <a:p>
            <a:r>
              <a:rPr lang="en-US" sz="2000" b="1" dirty="0" smtClean="0"/>
              <a:t>500 </a:t>
            </a:r>
            <a:r>
              <a:rPr lang="en-US" sz="2000" b="1" dirty="0" err="1" smtClean="0"/>
              <a:t>hPa</a:t>
            </a:r>
            <a:r>
              <a:rPr lang="en-US" sz="2000" b="1" dirty="0" smtClean="0"/>
              <a:t> Ascent (</a:t>
            </a:r>
            <a:r>
              <a:rPr lang="en-US" sz="2000" b="1" dirty="0" err="1" smtClean="0"/>
              <a:t>dPa</a:t>
            </a:r>
            <a:r>
              <a:rPr lang="en-US" sz="2000" b="1" dirty="0" smtClean="0"/>
              <a:t> s</a:t>
            </a:r>
            <a:r>
              <a:rPr lang="en-US" sz="2000" b="1" baseline="30000" dirty="0" smtClean="0"/>
              <a:t>–1</a:t>
            </a:r>
            <a:r>
              <a:rPr lang="en-US" sz="2000" b="1" dirty="0" smtClean="0"/>
              <a:t>; green)</a:t>
            </a:r>
          </a:p>
          <a:p>
            <a:r>
              <a:rPr lang="en-US" sz="800" b="1" dirty="0" smtClean="0"/>
              <a:t> </a:t>
            </a:r>
            <a:endParaRPr lang="en-US" sz="800" b="1" dirty="0"/>
          </a:p>
        </p:txBody>
      </p:sp>
      <p:sp>
        <p:nvSpPr>
          <p:cNvPr id="7" name="TextBox 6"/>
          <p:cNvSpPr txBox="1"/>
          <p:nvPr/>
        </p:nvSpPr>
        <p:spPr>
          <a:xfrm>
            <a:off x="218487" y="4439902"/>
            <a:ext cx="4211883" cy="523220"/>
          </a:xfrm>
          <a:prstGeom prst="rect">
            <a:avLst/>
          </a:prstGeom>
          <a:noFill/>
        </p:spPr>
        <p:txBody>
          <a:bodyPr wrap="square" rtlCol="0">
            <a:spAutoFit/>
          </a:bodyPr>
          <a:lstStyle/>
          <a:p>
            <a:r>
              <a:rPr lang="en-US" sz="2800" b="1" dirty="0" smtClean="0">
                <a:solidFill>
                  <a:srgbClr val="0000FF"/>
                </a:solidFill>
              </a:rPr>
              <a:t>1200 UTC 23 March 2016</a:t>
            </a:r>
            <a:endParaRPr lang="en-US" sz="2800" b="1" dirty="0">
              <a:solidFill>
                <a:srgbClr val="0000FF"/>
              </a:solidFill>
            </a:endParaRPr>
          </a:p>
        </p:txBody>
      </p:sp>
      <p:pic>
        <p:nvPicPr>
          <p:cNvPr id="9" name="Picture 8" descr="vor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87" y="3870295"/>
            <a:ext cx="5156200" cy="431800"/>
          </a:xfrm>
          <a:prstGeom prst="rect">
            <a:avLst/>
          </a:prstGeom>
        </p:spPr>
      </p:pic>
    </p:spTree>
    <p:extLst>
      <p:ext uri="{BB962C8B-B14F-4D97-AF65-F5344CB8AC3E}">
        <p14:creationId xmlns:p14="http://schemas.microsoft.com/office/powerpoint/2010/main" val="380139619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18487" y="270705"/>
            <a:ext cx="8725804" cy="584776"/>
          </a:xfrm>
          <a:prstGeom prst="rect">
            <a:avLst/>
          </a:prstGeom>
          <a:noFill/>
        </p:spPr>
        <p:txBody>
          <a:bodyPr wrap="square" rtlCol="0">
            <a:spAutoFit/>
          </a:bodyPr>
          <a:lstStyle/>
          <a:p>
            <a:pPr algn="ctr"/>
            <a:r>
              <a:rPr lang="en-US" sz="3200" b="1" dirty="0" smtClean="0">
                <a:solidFill>
                  <a:srgbClr val="FF0000"/>
                </a:solidFill>
              </a:rPr>
              <a:t>23–24 March 2016 Colorado Snowstorm </a:t>
            </a:r>
          </a:p>
        </p:txBody>
      </p:sp>
      <p:pic>
        <p:nvPicPr>
          <p:cNvPr id="11" name="Picture 10" descr="sounding_032300.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17" y="1843353"/>
            <a:ext cx="5276822" cy="4221457"/>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2133" y="1857008"/>
            <a:ext cx="5276821" cy="4221457"/>
          </a:xfrm>
          <a:prstGeom prst="rect">
            <a:avLst/>
          </a:prstGeom>
        </p:spPr>
      </p:pic>
      <p:sp>
        <p:nvSpPr>
          <p:cNvPr id="6" name="TextBox 5"/>
          <p:cNvSpPr txBox="1"/>
          <p:nvPr/>
        </p:nvSpPr>
        <p:spPr>
          <a:xfrm>
            <a:off x="317512" y="1254912"/>
            <a:ext cx="3989607" cy="523220"/>
          </a:xfrm>
          <a:prstGeom prst="rect">
            <a:avLst/>
          </a:prstGeom>
          <a:noFill/>
        </p:spPr>
        <p:txBody>
          <a:bodyPr wrap="square" rtlCol="0">
            <a:spAutoFit/>
          </a:bodyPr>
          <a:lstStyle/>
          <a:p>
            <a:r>
              <a:rPr lang="en-US" sz="2800" b="1" dirty="0" smtClean="0">
                <a:solidFill>
                  <a:srgbClr val="0000FF"/>
                </a:solidFill>
              </a:rPr>
              <a:t>0000 UTC 23 March 2016</a:t>
            </a:r>
            <a:endParaRPr lang="en-US" sz="2800" b="1" dirty="0">
              <a:solidFill>
                <a:srgbClr val="0000FF"/>
              </a:solidFill>
            </a:endParaRPr>
          </a:p>
        </p:txBody>
      </p:sp>
      <p:sp>
        <p:nvSpPr>
          <p:cNvPr id="15" name="TextBox 14"/>
          <p:cNvSpPr txBox="1"/>
          <p:nvPr/>
        </p:nvSpPr>
        <p:spPr>
          <a:xfrm>
            <a:off x="4886924" y="1254913"/>
            <a:ext cx="4126392" cy="523220"/>
          </a:xfrm>
          <a:prstGeom prst="rect">
            <a:avLst/>
          </a:prstGeom>
          <a:noFill/>
        </p:spPr>
        <p:txBody>
          <a:bodyPr wrap="square" rtlCol="0">
            <a:spAutoFit/>
          </a:bodyPr>
          <a:lstStyle/>
          <a:p>
            <a:r>
              <a:rPr lang="en-US" sz="2800" b="1" dirty="0" smtClean="0">
                <a:solidFill>
                  <a:srgbClr val="0000FF"/>
                </a:solidFill>
              </a:rPr>
              <a:t>1200 UTC 23 March 2016</a:t>
            </a:r>
            <a:endParaRPr lang="en-US" sz="2800" b="1" dirty="0">
              <a:solidFill>
                <a:srgbClr val="0000FF"/>
              </a:solidFill>
            </a:endParaRPr>
          </a:p>
        </p:txBody>
      </p:sp>
    </p:spTree>
    <p:extLst>
      <p:ext uri="{BB962C8B-B14F-4D97-AF65-F5344CB8AC3E}">
        <p14:creationId xmlns:p14="http://schemas.microsoft.com/office/powerpoint/2010/main" val="49827585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18487" y="270705"/>
            <a:ext cx="8725804" cy="584776"/>
          </a:xfrm>
          <a:prstGeom prst="rect">
            <a:avLst/>
          </a:prstGeom>
          <a:noFill/>
        </p:spPr>
        <p:txBody>
          <a:bodyPr wrap="square" rtlCol="0">
            <a:spAutoFit/>
          </a:bodyPr>
          <a:lstStyle/>
          <a:p>
            <a:pPr algn="ctr"/>
            <a:r>
              <a:rPr lang="en-US" sz="3200" b="1" dirty="0" smtClean="0">
                <a:solidFill>
                  <a:srgbClr val="FF0000"/>
                </a:solidFill>
              </a:rPr>
              <a:t>23–24 March 2016 Colorado Snowstorm </a:t>
            </a:r>
          </a:p>
        </p:txBody>
      </p:sp>
      <p:sp>
        <p:nvSpPr>
          <p:cNvPr id="6" name="TextBox 5"/>
          <p:cNvSpPr txBox="1"/>
          <p:nvPr/>
        </p:nvSpPr>
        <p:spPr>
          <a:xfrm>
            <a:off x="109241" y="1101527"/>
            <a:ext cx="2140473" cy="1938992"/>
          </a:xfrm>
          <a:prstGeom prst="rect">
            <a:avLst/>
          </a:prstGeom>
          <a:noFill/>
        </p:spPr>
        <p:txBody>
          <a:bodyPr wrap="square" rtlCol="0">
            <a:spAutoFit/>
          </a:bodyPr>
          <a:lstStyle/>
          <a:p>
            <a:pPr algn="ctr"/>
            <a:r>
              <a:rPr lang="en-US" sz="2400" b="1" dirty="0" smtClean="0">
                <a:solidFill>
                  <a:srgbClr val="0000FF"/>
                </a:solidFill>
              </a:rPr>
              <a:t>Surface </a:t>
            </a:r>
            <a:endParaRPr lang="en-US" sz="2400" b="1" dirty="0" smtClean="0">
              <a:solidFill>
                <a:srgbClr val="0000FF"/>
              </a:solidFill>
            </a:endParaRPr>
          </a:p>
          <a:p>
            <a:pPr algn="ctr"/>
            <a:r>
              <a:rPr lang="en-US" sz="2400" b="1" dirty="0" smtClean="0">
                <a:solidFill>
                  <a:srgbClr val="0000FF"/>
                </a:solidFill>
              </a:rPr>
              <a:t>Observations</a:t>
            </a:r>
            <a:r>
              <a:rPr lang="en-US" sz="2400" b="1" dirty="0" smtClean="0">
                <a:solidFill>
                  <a:srgbClr val="0000FF"/>
                </a:solidFill>
              </a:rPr>
              <a:t>:</a:t>
            </a:r>
          </a:p>
          <a:p>
            <a:pPr algn="ctr"/>
            <a:endParaRPr lang="en-US" sz="2400" b="1" dirty="0" smtClean="0">
              <a:solidFill>
                <a:srgbClr val="0000FF"/>
              </a:solidFill>
            </a:endParaRPr>
          </a:p>
          <a:p>
            <a:pPr algn="ctr"/>
            <a:r>
              <a:rPr lang="en-US" sz="2400" dirty="0" smtClean="0"/>
              <a:t>1243 UTC</a:t>
            </a:r>
          </a:p>
          <a:p>
            <a:pPr algn="ctr"/>
            <a:r>
              <a:rPr lang="en-US" sz="2400" dirty="0" smtClean="0"/>
              <a:t> 23 March 2016</a:t>
            </a:r>
            <a:endParaRPr lang="en-US" sz="2400" dirty="0"/>
          </a:p>
        </p:txBody>
      </p:sp>
      <p:pic>
        <p:nvPicPr>
          <p:cNvPr id="2" name="Picture 1" descr="sfcmap.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4381" y="1101526"/>
            <a:ext cx="6609910" cy="5601517"/>
          </a:xfrm>
          <a:prstGeom prst="rect">
            <a:avLst/>
          </a:prstGeom>
          <a:ln w="38100" cmpd="sng">
            <a:solidFill>
              <a:schemeClr val="tx1"/>
            </a:solidFill>
          </a:ln>
        </p:spPr>
      </p:pic>
    </p:spTree>
    <p:extLst>
      <p:ext uri="{BB962C8B-B14F-4D97-AF65-F5344CB8AC3E}">
        <p14:creationId xmlns:p14="http://schemas.microsoft.com/office/powerpoint/2010/main" val="315363193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18487" y="270705"/>
            <a:ext cx="8725804" cy="584776"/>
          </a:xfrm>
          <a:prstGeom prst="rect">
            <a:avLst/>
          </a:prstGeom>
          <a:noFill/>
        </p:spPr>
        <p:txBody>
          <a:bodyPr wrap="square" rtlCol="0">
            <a:spAutoFit/>
          </a:bodyPr>
          <a:lstStyle/>
          <a:p>
            <a:pPr algn="ctr"/>
            <a:r>
              <a:rPr lang="en-US" sz="3200" b="1" dirty="0" smtClean="0">
                <a:solidFill>
                  <a:srgbClr val="FF0000"/>
                </a:solidFill>
              </a:rPr>
              <a:t>23–24 March 2016 Colorado Snowstorm </a:t>
            </a:r>
          </a:p>
        </p:txBody>
      </p:sp>
      <p:sp>
        <p:nvSpPr>
          <p:cNvPr id="6" name="TextBox 5"/>
          <p:cNvSpPr txBox="1"/>
          <p:nvPr/>
        </p:nvSpPr>
        <p:spPr>
          <a:xfrm>
            <a:off x="95587" y="1074212"/>
            <a:ext cx="2048311" cy="1938992"/>
          </a:xfrm>
          <a:prstGeom prst="rect">
            <a:avLst/>
          </a:prstGeom>
          <a:noFill/>
        </p:spPr>
        <p:txBody>
          <a:bodyPr wrap="square" rtlCol="0">
            <a:spAutoFit/>
          </a:bodyPr>
          <a:lstStyle/>
          <a:p>
            <a:pPr algn="ctr"/>
            <a:r>
              <a:rPr lang="en-US" sz="2400" b="1" dirty="0" smtClean="0">
                <a:solidFill>
                  <a:srgbClr val="0000FF"/>
                </a:solidFill>
              </a:rPr>
              <a:t>SPC </a:t>
            </a:r>
            <a:r>
              <a:rPr lang="en-US" sz="2400" b="1" dirty="0" err="1" smtClean="0">
                <a:solidFill>
                  <a:srgbClr val="0000FF"/>
                </a:solidFill>
              </a:rPr>
              <a:t>Mesoanalysis</a:t>
            </a:r>
            <a:r>
              <a:rPr lang="en-US" sz="2400" b="1" dirty="0" smtClean="0">
                <a:solidFill>
                  <a:srgbClr val="0000FF"/>
                </a:solidFill>
              </a:rPr>
              <a:t>:</a:t>
            </a:r>
          </a:p>
          <a:p>
            <a:pPr algn="ctr"/>
            <a:endParaRPr lang="en-US" sz="2400" b="1" dirty="0" smtClean="0">
              <a:solidFill>
                <a:srgbClr val="0000FF"/>
              </a:solidFill>
            </a:endParaRPr>
          </a:p>
          <a:p>
            <a:pPr algn="ctr"/>
            <a:r>
              <a:rPr lang="en-US" sz="2400" dirty="0" smtClean="0">
                <a:solidFill>
                  <a:srgbClr val="000000"/>
                </a:solidFill>
              </a:rPr>
              <a:t>1200 UTC</a:t>
            </a:r>
          </a:p>
          <a:p>
            <a:pPr algn="ctr"/>
            <a:r>
              <a:rPr lang="en-US" sz="2400" dirty="0" smtClean="0">
                <a:solidFill>
                  <a:srgbClr val="000000"/>
                </a:solidFill>
              </a:rPr>
              <a:t>23 March 2016</a:t>
            </a:r>
            <a:endParaRPr lang="en-US" sz="2400" dirty="0">
              <a:solidFill>
                <a:srgbClr val="000000"/>
              </a:solidFill>
            </a:endParaRPr>
          </a:p>
        </p:txBody>
      </p:sp>
      <p:pic>
        <p:nvPicPr>
          <p:cNvPr id="3" name="Picture 2" descr="spcmesoanalysi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4341" y="1101526"/>
            <a:ext cx="6669949" cy="5619927"/>
          </a:xfrm>
          <a:prstGeom prst="rect">
            <a:avLst/>
          </a:prstGeom>
          <a:ln w="38100" cmpd="sng">
            <a:solidFill>
              <a:srgbClr val="000000"/>
            </a:solidFill>
          </a:ln>
        </p:spPr>
      </p:pic>
    </p:spTree>
    <p:extLst>
      <p:ext uri="{BB962C8B-B14F-4D97-AF65-F5344CB8AC3E}">
        <p14:creationId xmlns:p14="http://schemas.microsoft.com/office/powerpoint/2010/main" val="363421708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18487" y="270705"/>
            <a:ext cx="8725804" cy="584776"/>
          </a:xfrm>
          <a:prstGeom prst="rect">
            <a:avLst/>
          </a:prstGeom>
          <a:noFill/>
        </p:spPr>
        <p:txBody>
          <a:bodyPr wrap="square" rtlCol="0">
            <a:spAutoFit/>
          </a:bodyPr>
          <a:lstStyle/>
          <a:p>
            <a:pPr algn="ctr"/>
            <a:r>
              <a:rPr lang="en-US" sz="3200" b="1" dirty="0" smtClean="0">
                <a:solidFill>
                  <a:srgbClr val="FF0000"/>
                </a:solidFill>
              </a:rPr>
              <a:t>23–24 March 2016 Colorado Snowstorm </a:t>
            </a:r>
          </a:p>
        </p:txBody>
      </p:sp>
      <p:sp>
        <p:nvSpPr>
          <p:cNvPr id="6" name="TextBox 5"/>
          <p:cNvSpPr txBox="1"/>
          <p:nvPr/>
        </p:nvSpPr>
        <p:spPr>
          <a:xfrm>
            <a:off x="9762" y="5970446"/>
            <a:ext cx="4724770" cy="461665"/>
          </a:xfrm>
          <a:prstGeom prst="rect">
            <a:avLst/>
          </a:prstGeom>
          <a:noFill/>
        </p:spPr>
        <p:txBody>
          <a:bodyPr wrap="square" rtlCol="0">
            <a:spAutoFit/>
          </a:bodyPr>
          <a:lstStyle/>
          <a:p>
            <a:pPr algn="ctr"/>
            <a:r>
              <a:rPr lang="en-US" sz="2400" b="1" dirty="0" smtClean="0">
                <a:solidFill>
                  <a:srgbClr val="0000FF"/>
                </a:solidFill>
              </a:rPr>
              <a:t>Base Reflectivity (KFTG)</a:t>
            </a:r>
          </a:p>
        </p:txBody>
      </p:sp>
      <p:pic>
        <p:nvPicPr>
          <p:cNvPr id="4" name="Picture 3" descr="radar000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1897" y="1542958"/>
            <a:ext cx="4427488" cy="442748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177" y="1542958"/>
            <a:ext cx="4427488" cy="4427488"/>
          </a:xfrm>
          <a:prstGeom prst="rect">
            <a:avLst/>
          </a:prstGeom>
        </p:spPr>
      </p:pic>
      <p:sp>
        <p:nvSpPr>
          <p:cNvPr id="9" name="TextBox 8"/>
          <p:cNvSpPr txBox="1"/>
          <p:nvPr/>
        </p:nvSpPr>
        <p:spPr>
          <a:xfrm>
            <a:off x="4461095" y="5970446"/>
            <a:ext cx="4724770" cy="461665"/>
          </a:xfrm>
          <a:prstGeom prst="rect">
            <a:avLst/>
          </a:prstGeom>
          <a:noFill/>
        </p:spPr>
        <p:txBody>
          <a:bodyPr wrap="square" rtlCol="0">
            <a:spAutoFit/>
          </a:bodyPr>
          <a:lstStyle/>
          <a:p>
            <a:pPr algn="ctr"/>
            <a:r>
              <a:rPr lang="en-US" sz="2400" b="1" dirty="0" smtClean="0">
                <a:solidFill>
                  <a:srgbClr val="0000FF"/>
                </a:solidFill>
              </a:rPr>
              <a:t>Base Velocity (KLNX)</a:t>
            </a:r>
          </a:p>
        </p:txBody>
      </p:sp>
      <p:sp>
        <p:nvSpPr>
          <p:cNvPr id="10" name="TextBox 9"/>
          <p:cNvSpPr txBox="1"/>
          <p:nvPr/>
        </p:nvSpPr>
        <p:spPr>
          <a:xfrm>
            <a:off x="-105038" y="1026201"/>
            <a:ext cx="4724770" cy="461665"/>
          </a:xfrm>
          <a:prstGeom prst="rect">
            <a:avLst/>
          </a:prstGeom>
          <a:noFill/>
        </p:spPr>
        <p:txBody>
          <a:bodyPr wrap="square" rtlCol="0">
            <a:spAutoFit/>
          </a:bodyPr>
          <a:lstStyle/>
          <a:p>
            <a:pPr algn="ctr"/>
            <a:r>
              <a:rPr lang="en-US" sz="2400" b="1" dirty="0" smtClean="0">
                <a:solidFill>
                  <a:srgbClr val="0000FF"/>
                </a:solidFill>
              </a:rPr>
              <a:t>1700 UTC 23 March 2016</a:t>
            </a:r>
          </a:p>
        </p:txBody>
      </p:sp>
      <p:sp>
        <p:nvSpPr>
          <p:cNvPr id="11" name="TextBox 10"/>
          <p:cNvSpPr txBox="1"/>
          <p:nvPr/>
        </p:nvSpPr>
        <p:spPr>
          <a:xfrm>
            <a:off x="4364615" y="1026201"/>
            <a:ext cx="4724770" cy="461665"/>
          </a:xfrm>
          <a:prstGeom prst="rect">
            <a:avLst/>
          </a:prstGeom>
          <a:noFill/>
        </p:spPr>
        <p:txBody>
          <a:bodyPr wrap="square" rtlCol="0">
            <a:spAutoFit/>
          </a:bodyPr>
          <a:lstStyle/>
          <a:p>
            <a:pPr algn="ctr"/>
            <a:r>
              <a:rPr lang="en-US" sz="2400" b="1" dirty="0" smtClean="0">
                <a:solidFill>
                  <a:srgbClr val="0000FF"/>
                </a:solidFill>
              </a:rPr>
              <a:t>2357 UTC 23 March 2016</a:t>
            </a:r>
          </a:p>
        </p:txBody>
      </p:sp>
    </p:spTree>
    <p:extLst>
      <p:ext uri="{BB962C8B-B14F-4D97-AF65-F5344CB8AC3E}">
        <p14:creationId xmlns:p14="http://schemas.microsoft.com/office/powerpoint/2010/main" val="309943638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2662" y="717552"/>
            <a:ext cx="3494419" cy="262432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8804" y="717554"/>
            <a:ext cx="3494419" cy="262432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9364" y="3902048"/>
            <a:ext cx="3495037" cy="262478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78804" y="3904034"/>
            <a:ext cx="3494418" cy="2620813"/>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8216" y="2536420"/>
            <a:ext cx="1283028" cy="4115079"/>
          </a:xfrm>
          <a:prstGeom prst="rect">
            <a:avLst/>
          </a:prstGeom>
        </p:spPr>
      </p:pic>
      <p:sp>
        <p:nvSpPr>
          <p:cNvPr id="9" name="TextBox 8"/>
          <p:cNvSpPr txBox="1"/>
          <p:nvPr/>
        </p:nvSpPr>
        <p:spPr>
          <a:xfrm>
            <a:off x="19859" y="140357"/>
            <a:ext cx="1926625" cy="2308324"/>
          </a:xfrm>
          <a:prstGeom prst="rect">
            <a:avLst/>
          </a:prstGeom>
          <a:noFill/>
        </p:spPr>
        <p:txBody>
          <a:bodyPr wrap="square" rtlCol="0">
            <a:spAutoFit/>
          </a:bodyPr>
          <a:lstStyle/>
          <a:p>
            <a:pPr algn="ctr"/>
            <a:r>
              <a:rPr lang="en-US" sz="2400" b="1" dirty="0" smtClean="0">
                <a:solidFill>
                  <a:srgbClr val="FF0000"/>
                </a:solidFill>
              </a:rPr>
              <a:t>GFS </a:t>
            </a:r>
            <a:r>
              <a:rPr lang="en-US" sz="2400" b="1" dirty="0" err="1" smtClean="0">
                <a:solidFill>
                  <a:srgbClr val="FF0000"/>
                </a:solidFill>
              </a:rPr>
              <a:t>DeterministicForecasts</a:t>
            </a:r>
            <a:r>
              <a:rPr lang="en-US" sz="2400" b="1" dirty="0" smtClean="0">
                <a:solidFill>
                  <a:srgbClr val="FF0000"/>
                </a:solidFill>
              </a:rPr>
              <a:t> Verifying </a:t>
            </a:r>
            <a:r>
              <a:rPr lang="en-US" sz="2400" b="1" dirty="0" smtClean="0"/>
              <a:t>1200 UTC 23 March 2016</a:t>
            </a:r>
            <a:endParaRPr lang="en-US" sz="2400" b="1" dirty="0"/>
          </a:p>
        </p:txBody>
      </p:sp>
      <p:sp>
        <p:nvSpPr>
          <p:cNvPr id="10" name="Rectangle 9"/>
          <p:cNvSpPr/>
          <p:nvPr/>
        </p:nvSpPr>
        <p:spPr>
          <a:xfrm>
            <a:off x="419100" y="2590800"/>
            <a:ext cx="1155699" cy="35162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1919174" y="352333"/>
            <a:ext cx="2608182" cy="400110"/>
          </a:xfrm>
          <a:prstGeom prst="rect">
            <a:avLst/>
          </a:prstGeom>
          <a:noFill/>
        </p:spPr>
        <p:txBody>
          <a:bodyPr wrap="square" rtlCol="0">
            <a:spAutoFit/>
          </a:bodyPr>
          <a:lstStyle/>
          <a:p>
            <a:r>
              <a:rPr lang="en-US" sz="2000" b="1" dirty="0" smtClean="0">
                <a:solidFill>
                  <a:srgbClr val="0000FF"/>
                </a:solidFill>
              </a:rPr>
              <a:t>500 </a:t>
            </a:r>
            <a:r>
              <a:rPr lang="en-US" sz="2000" b="1" dirty="0" err="1" smtClean="0">
                <a:solidFill>
                  <a:srgbClr val="0000FF"/>
                </a:solidFill>
              </a:rPr>
              <a:t>hPa</a:t>
            </a:r>
            <a:r>
              <a:rPr lang="en-US" sz="2000" b="1" dirty="0" smtClean="0">
                <a:solidFill>
                  <a:srgbClr val="0000FF"/>
                </a:solidFill>
              </a:rPr>
              <a:t>: </a:t>
            </a:r>
            <a:r>
              <a:rPr lang="en-US" sz="2000" b="1" dirty="0" smtClean="0">
                <a:solidFill>
                  <a:srgbClr val="0000FF"/>
                </a:solidFill>
              </a:rPr>
              <a:t>    = 552 </a:t>
            </a:r>
            <a:r>
              <a:rPr lang="en-US" sz="2000" b="1" dirty="0" smtClean="0">
                <a:solidFill>
                  <a:srgbClr val="0000FF"/>
                </a:solidFill>
              </a:rPr>
              <a:t>dam</a:t>
            </a:r>
            <a:endParaRPr lang="en-US" sz="2000" b="1" dirty="0">
              <a:solidFill>
                <a:srgbClr val="0000FF"/>
              </a:solidFill>
            </a:endParaRPr>
          </a:p>
        </p:txBody>
      </p:sp>
      <p:sp>
        <p:nvSpPr>
          <p:cNvPr id="20" name="TextBox 19"/>
          <p:cNvSpPr txBox="1"/>
          <p:nvPr/>
        </p:nvSpPr>
        <p:spPr>
          <a:xfrm>
            <a:off x="5478804" y="352333"/>
            <a:ext cx="2608182" cy="400110"/>
          </a:xfrm>
          <a:prstGeom prst="rect">
            <a:avLst/>
          </a:prstGeom>
          <a:noFill/>
        </p:spPr>
        <p:txBody>
          <a:bodyPr wrap="square" rtlCol="0">
            <a:spAutoFit/>
          </a:bodyPr>
          <a:lstStyle/>
          <a:p>
            <a:r>
              <a:rPr lang="en-US" sz="2000" b="1" dirty="0" smtClean="0">
                <a:solidFill>
                  <a:srgbClr val="0000FF"/>
                </a:solidFill>
              </a:rPr>
              <a:t>850 </a:t>
            </a:r>
            <a:r>
              <a:rPr lang="en-US" sz="2000" b="1" dirty="0" err="1" smtClean="0">
                <a:solidFill>
                  <a:srgbClr val="0000FF"/>
                </a:solidFill>
              </a:rPr>
              <a:t>hPa</a:t>
            </a:r>
            <a:r>
              <a:rPr lang="en-US" sz="2000" b="1" dirty="0" smtClean="0">
                <a:solidFill>
                  <a:srgbClr val="0000FF"/>
                </a:solidFill>
              </a:rPr>
              <a:t>:     = </a:t>
            </a:r>
            <a:r>
              <a:rPr lang="en-US" sz="2000" b="1" dirty="0" smtClean="0">
                <a:solidFill>
                  <a:srgbClr val="0000FF"/>
                </a:solidFill>
              </a:rPr>
              <a:t>132 dam</a:t>
            </a:r>
            <a:endParaRPr lang="en-US" sz="2000" b="1" dirty="0">
              <a:solidFill>
                <a:srgbClr val="0000FF"/>
              </a:solidFill>
            </a:endParaRPr>
          </a:p>
        </p:txBody>
      </p:sp>
      <p:sp>
        <p:nvSpPr>
          <p:cNvPr id="21" name="TextBox 20"/>
          <p:cNvSpPr txBox="1"/>
          <p:nvPr/>
        </p:nvSpPr>
        <p:spPr>
          <a:xfrm>
            <a:off x="1909364" y="3532716"/>
            <a:ext cx="3495036" cy="400110"/>
          </a:xfrm>
          <a:prstGeom prst="rect">
            <a:avLst/>
          </a:prstGeom>
          <a:noFill/>
        </p:spPr>
        <p:txBody>
          <a:bodyPr wrap="square" rtlCol="0">
            <a:spAutoFit/>
          </a:bodyPr>
          <a:lstStyle/>
          <a:p>
            <a:r>
              <a:rPr lang="en-US" sz="2000" b="1" dirty="0" smtClean="0">
                <a:solidFill>
                  <a:srgbClr val="0000FF"/>
                </a:solidFill>
              </a:rPr>
              <a:t>850 </a:t>
            </a:r>
            <a:r>
              <a:rPr lang="en-US" sz="2000" b="1" dirty="0" err="1" smtClean="0">
                <a:solidFill>
                  <a:srgbClr val="0000FF"/>
                </a:solidFill>
              </a:rPr>
              <a:t>hPa</a:t>
            </a:r>
            <a:r>
              <a:rPr lang="en-US" sz="2000" b="1" dirty="0" smtClean="0">
                <a:solidFill>
                  <a:srgbClr val="0000FF"/>
                </a:solidFill>
              </a:rPr>
              <a:t>:        = 25 m (100 </a:t>
            </a:r>
            <a:r>
              <a:rPr lang="en-US" sz="2000" b="1" dirty="0" smtClean="0">
                <a:solidFill>
                  <a:srgbClr val="0000FF"/>
                </a:solidFill>
              </a:rPr>
              <a:t>km)</a:t>
            </a:r>
            <a:r>
              <a:rPr lang="en-US" sz="2000" b="1" baseline="30000" dirty="0" smtClean="0">
                <a:solidFill>
                  <a:srgbClr val="0000FF"/>
                </a:solidFill>
              </a:rPr>
              <a:t>–1</a:t>
            </a:r>
            <a:endParaRPr lang="en-US" sz="2000" b="1" dirty="0">
              <a:solidFill>
                <a:srgbClr val="0000FF"/>
              </a:solidFill>
            </a:endParaRPr>
          </a:p>
        </p:txBody>
      </p:sp>
      <p:graphicFrame>
        <p:nvGraphicFramePr>
          <p:cNvPr id="22" name="Object 21"/>
          <p:cNvGraphicFramePr>
            <a:graphicFrameLocks noChangeAspect="1"/>
          </p:cNvGraphicFramePr>
          <p:nvPr>
            <p:extLst>
              <p:ext uri="{D42A27DB-BD31-4B8C-83A1-F6EECF244321}">
                <p14:modId xmlns:p14="http://schemas.microsoft.com/office/powerpoint/2010/main" val="3417980170"/>
              </p:ext>
            </p:extLst>
          </p:nvPr>
        </p:nvGraphicFramePr>
        <p:xfrm>
          <a:off x="2922257" y="3601054"/>
          <a:ext cx="368695" cy="281944"/>
        </p:xfrm>
        <a:graphic>
          <a:graphicData uri="http://schemas.openxmlformats.org/presentationml/2006/ole">
            <mc:AlternateContent xmlns:mc="http://schemas.openxmlformats.org/markup-compatibility/2006">
              <mc:Choice xmlns:v="urn:schemas-microsoft-com:vml" Requires="v">
                <p:oleObj spid="_x0000_s12335" name="Equation" r:id="rId8" imgW="215900" imgH="165100" progId="Equation.3">
                  <p:embed/>
                </p:oleObj>
              </mc:Choice>
              <mc:Fallback>
                <p:oleObj name="Equation" r:id="rId8" imgW="215900" imgH="165100" progId="Equation.3">
                  <p:embed/>
                  <p:pic>
                    <p:nvPicPr>
                      <p:cNvPr id="0" name=""/>
                      <p:cNvPicPr/>
                      <p:nvPr/>
                    </p:nvPicPr>
                    <p:blipFill>
                      <a:blip r:embed="rId9"/>
                      <a:stretch>
                        <a:fillRect/>
                      </a:stretch>
                    </p:blipFill>
                    <p:spPr>
                      <a:xfrm>
                        <a:off x="2922257" y="3601054"/>
                        <a:ext cx="368695" cy="281944"/>
                      </a:xfrm>
                      <a:prstGeom prst="rect">
                        <a:avLst/>
                      </a:prstGeom>
                    </p:spPr>
                  </p:pic>
                </p:oleObj>
              </mc:Fallback>
            </mc:AlternateContent>
          </a:graphicData>
        </a:graphic>
      </p:graphicFrame>
      <p:sp>
        <p:nvSpPr>
          <p:cNvPr id="23" name="TextBox 22"/>
          <p:cNvSpPr txBox="1"/>
          <p:nvPr/>
        </p:nvSpPr>
        <p:spPr>
          <a:xfrm>
            <a:off x="5478804" y="3532716"/>
            <a:ext cx="3132536" cy="400110"/>
          </a:xfrm>
          <a:prstGeom prst="rect">
            <a:avLst/>
          </a:prstGeom>
          <a:noFill/>
        </p:spPr>
        <p:txBody>
          <a:bodyPr wrap="square" rtlCol="0">
            <a:spAutoFit/>
          </a:bodyPr>
          <a:lstStyle/>
          <a:p>
            <a:r>
              <a:rPr lang="en-US" sz="2000" b="1" dirty="0" smtClean="0">
                <a:solidFill>
                  <a:srgbClr val="0000FF"/>
                </a:solidFill>
              </a:rPr>
              <a:t>500 </a:t>
            </a:r>
            <a:r>
              <a:rPr lang="en-US" sz="2000" b="1" dirty="0" err="1" smtClean="0">
                <a:solidFill>
                  <a:srgbClr val="0000FF"/>
                </a:solidFill>
              </a:rPr>
              <a:t>hPa</a:t>
            </a:r>
            <a:r>
              <a:rPr lang="en-US" sz="2000" b="1" dirty="0" smtClean="0">
                <a:solidFill>
                  <a:srgbClr val="0000FF"/>
                </a:solidFill>
              </a:rPr>
              <a:t>: </a:t>
            </a:r>
            <a:r>
              <a:rPr lang="en-US" sz="2000" b="1" dirty="0" smtClean="0">
                <a:solidFill>
                  <a:srgbClr val="0000FF"/>
                </a:solidFill>
              </a:rPr>
              <a:t>     = –</a:t>
            </a:r>
            <a:r>
              <a:rPr lang="en-US" sz="2000" b="1" dirty="0" smtClean="0">
                <a:solidFill>
                  <a:srgbClr val="0000FF"/>
                </a:solidFill>
              </a:rPr>
              <a:t>1 Pa s</a:t>
            </a:r>
            <a:r>
              <a:rPr lang="en-US" sz="2000" b="1" baseline="30000" dirty="0" smtClean="0">
                <a:solidFill>
                  <a:srgbClr val="0000FF"/>
                </a:solidFill>
              </a:rPr>
              <a:t>–1</a:t>
            </a:r>
            <a:endParaRPr lang="en-US" sz="2000" b="1" dirty="0">
              <a:solidFill>
                <a:srgbClr val="0000FF"/>
              </a:solidFill>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4007597725"/>
              </p:ext>
            </p:extLst>
          </p:nvPr>
        </p:nvGraphicFramePr>
        <p:xfrm>
          <a:off x="2985710" y="450850"/>
          <a:ext cx="193675" cy="238125"/>
        </p:xfrm>
        <a:graphic>
          <a:graphicData uri="http://schemas.openxmlformats.org/presentationml/2006/ole">
            <mc:AlternateContent xmlns:mc="http://schemas.openxmlformats.org/markup-compatibility/2006">
              <mc:Choice xmlns:v="urn:schemas-microsoft-com:vml" Requires="v">
                <p:oleObj spid="_x0000_s12336" name="Equation" r:id="rId10" imgW="114300" imgH="139700" progId="Equation.3">
                  <p:embed/>
                </p:oleObj>
              </mc:Choice>
              <mc:Fallback>
                <p:oleObj name="Equation" r:id="rId10" imgW="114300" imgH="139700" progId="Equation.3">
                  <p:embed/>
                  <p:pic>
                    <p:nvPicPr>
                      <p:cNvPr id="0" name=""/>
                      <p:cNvPicPr/>
                      <p:nvPr/>
                    </p:nvPicPr>
                    <p:blipFill>
                      <a:blip r:embed="rId11"/>
                      <a:stretch>
                        <a:fillRect/>
                      </a:stretch>
                    </p:blipFill>
                    <p:spPr>
                      <a:xfrm>
                        <a:off x="2985710" y="450850"/>
                        <a:ext cx="193675" cy="238125"/>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4261531485"/>
              </p:ext>
            </p:extLst>
          </p:nvPr>
        </p:nvGraphicFramePr>
        <p:xfrm>
          <a:off x="6524777" y="450850"/>
          <a:ext cx="193675" cy="238125"/>
        </p:xfrm>
        <a:graphic>
          <a:graphicData uri="http://schemas.openxmlformats.org/presentationml/2006/ole">
            <mc:AlternateContent xmlns:mc="http://schemas.openxmlformats.org/markup-compatibility/2006">
              <mc:Choice xmlns:v="urn:schemas-microsoft-com:vml" Requires="v">
                <p:oleObj spid="_x0000_s12337" name="Equation" r:id="rId12" imgW="114300" imgH="139700" progId="Equation.3">
                  <p:embed/>
                </p:oleObj>
              </mc:Choice>
              <mc:Fallback>
                <p:oleObj name="Equation" r:id="rId12" imgW="114300" imgH="139700" progId="Equation.3">
                  <p:embed/>
                  <p:pic>
                    <p:nvPicPr>
                      <p:cNvPr id="0" name=""/>
                      <p:cNvPicPr/>
                      <p:nvPr/>
                    </p:nvPicPr>
                    <p:blipFill>
                      <a:blip r:embed="rId11"/>
                      <a:stretch>
                        <a:fillRect/>
                      </a:stretch>
                    </p:blipFill>
                    <p:spPr>
                      <a:xfrm>
                        <a:off x="6524777" y="450850"/>
                        <a:ext cx="193675" cy="238125"/>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1725227129"/>
              </p:ext>
            </p:extLst>
          </p:nvPr>
        </p:nvGraphicFramePr>
        <p:xfrm>
          <a:off x="6524777" y="3644137"/>
          <a:ext cx="258763" cy="238125"/>
        </p:xfrm>
        <a:graphic>
          <a:graphicData uri="http://schemas.openxmlformats.org/presentationml/2006/ole">
            <mc:AlternateContent xmlns:mc="http://schemas.openxmlformats.org/markup-compatibility/2006">
              <mc:Choice xmlns:v="urn:schemas-microsoft-com:vml" Requires="v">
                <p:oleObj spid="_x0000_s12338" name="Equation" r:id="rId13" imgW="152400" imgH="139700" progId="Equation.3">
                  <p:embed/>
                </p:oleObj>
              </mc:Choice>
              <mc:Fallback>
                <p:oleObj name="Equation" r:id="rId13" imgW="152400" imgH="139700" progId="Equation.3">
                  <p:embed/>
                  <p:pic>
                    <p:nvPicPr>
                      <p:cNvPr id="0" name=""/>
                      <p:cNvPicPr/>
                      <p:nvPr/>
                    </p:nvPicPr>
                    <p:blipFill>
                      <a:blip r:embed="rId14"/>
                      <a:stretch>
                        <a:fillRect/>
                      </a:stretch>
                    </p:blipFill>
                    <p:spPr>
                      <a:xfrm>
                        <a:off x="6524777" y="3644137"/>
                        <a:ext cx="258763" cy="238125"/>
                      </a:xfrm>
                      <a:prstGeom prst="rect">
                        <a:avLst/>
                      </a:prstGeom>
                    </p:spPr>
                  </p:pic>
                </p:oleObj>
              </mc:Fallback>
            </mc:AlternateContent>
          </a:graphicData>
        </a:graphic>
      </p:graphicFrame>
    </p:spTree>
    <p:extLst>
      <p:ext uri="{BB962C8B-B14F-4D97-AF65-F5344CB8AC3E}">
        <p14:creationId xmlns:p14="http://schemas.microsoft.com/office/powerpoint/2010/main" val="58796879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2662" y="717552"/>
            <a:ext cx="3494418" cy="262432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8804" y="717554"/>
            <a:ext cx="3494419" cy="262432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9365" y="3902048"/>
            <a:ext cx="3495035" cy="262478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78804" y="3904034"/>
            <a:ext cx="3494417" cy="2620813"/>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8216" y="2536420"/>
            <a:ext cx="1283028" cy="4115079"/>
          </a:xfrm>
          <a:prstGeom prst="rect">
            <a:avLst/>
          </a:prstGeom>
        </p:spPr>
      </p:pic>
      <p:sp>
        <p:nvSpPr>
          <p:cNvPr id="9" name="TextBox 8"/>
          <p:cNvSpPr txBox="1"/>
          <p:nvPr/>
        </p:nvSpPr>
        <p:spPr>
          <a:xfrm>
            <a:off x="19859" y="140357"/>
            <a:ext cx="1926625" cy="2308324"/>
          </a:xfrm>
          <a:prstGeom prst="rect">
            <a:avLst/>
          </a:prstGeom>
          <a:noFill/>
        </p:spPr>
        <p:txBody>
          <a:bodyPr wrap="square" rtlCol="0">
            <a:spAutoFit/>
          </a:bodyPr>
          <a:lstStyle/>
          <a:p>
            <a:pPr algn="ctr"/>
            <a:r>
              <a:rPr lang="en-US" sz="2400" b="1" dirty="0" smtClean="0">
                <a:solidFill>
                  <a:srgbClr val="FF0000"/>
                </a:solidFill>
              </a:rPr>
              <a:t>GFS </a:t>
            </a:r>
            <a:r>
              <a:rPr lang="en-US" sz="2400" b="1" dirty="0" err="1" smtClean="0">
                <a:solidFill>
                  <a:srgbClr val="FF0000"/>
                </a:solidFill>
              </a:rPr>
              <a:t>DeterministicForecasts</a:t>
            </a:r>
            <a:r>
              <a:rPr lang="en-US" sz="2400" b="1" dirty="0" smtClean="0">
                <a:solidFill>
                  <a:srgbClr val="FF0000"/>
                </a:solidFill>
              </a:rPr>
              <a:t> Verifying </a:t>
            </a:r>
            <a:r>
              <a:rPr lang="en-US" sz="2400" b="1" dirty="0" smtClean="0"/>
              <a:t>1200 UTC 23 March 2016</a:t>
            </a:r>
            <a:endParaRPr lang="en-US" sz="2400" b="1" dirty="0"/>
          </a:p>
        </p:txBody>
      </p:sp>
      <p:sp>
        <p:nvSpPr>
          <p:cNvPr id="10" name="Rectangle 9"/>
          <p:cNvSpPr/>
          <p:nvPr/>
        </p:nvSpPr>
        <p:spPr>
          <a:xfrm>
            <a:off x="419100" y="2959100"/>
            <a:ext cx="1155699" cy="31479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1909364" y="3532716"/>
            <a:ext cx="3495036" cy="400110"/>
          </a:xfrm>
          <a:prstGeom prst="rect">
            <a:avLst/>
          </a:prstGeom>
          <a:noFill/>
        </p:spPr>
        <p:txBody>
          <a:bodyPr wrap="square" rtlCol="0">
            <a:spAutoFit/>
          </a:bodyPr>
          <a:lstStyle/>
          <a:p>
            <a:r>
              <a:rPr lang="en-US" sz="2000" b="1" dirty="0" smtClean="0">
                <a:solidFill>
                  <a:srgbClr val="0000FF"/>
                </a:solidFill>
              </a:rPr>
              <a:t>850 </a:t>
            </a:r>
            <a:r>
              <a:rPr lang="en-US" sz="2000" b="1" dirty="0" err="1" smtClean="0">
                <a:solidFill>
                  <a:srgbClr val="0000FF"/>
                </a:solidFill>
              </a:rPr>
              <a:t>hPa</a:t>
            </a:r>
            <a:r>
              <a:rPr lang="en-US" sz="2000" b="1" dirty="0" smtClean="0">
                <a:solidFill>
                  <a:srgbClr val="0000FF"/>
                </a:solidFill>
              </a:rPr>
              <a:t>:        = 25 m (100 </a:t>
            </a:r>
            <a:r>
              <a:rPr lang="en-US" sz="2000" b="1" dirty="0" smtClean="0">
                <a:solidFill>
                  <a:srgbClr val="0000FF"/>
                </a:solidFill>
              </a:rPr>
              <a:t>km)</a:t>
            </a:r>
            <a:r>
              <a:rPr lang="en-US" sz="2000" b="1" baseline="30000" dirty="0" smtClean="0">
                <a:solidFill>
                  <a:srgbClr val="0000FF"/>
                </a:solidFill>
              </a:rPr>
              <a:t>–1</a:t>
            </a:r>
            <a:endParaRPr lang="en-US" sz="2000" b="1" dirty="0">
              <a:solidFill>
                <a:srgbClr val="0000FF"/>
              </a:solidFill>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1027547545"/>
              </p:ext>
            </p:extLst>
          </p:nvPr>
        </p:nvGraphicFramePr>
        <p:xfrm>
          <a:off x="2922257" y="3601054"/>
          <a:ext cx="368695" cy="281944"/>
        </p:xfrm>
        <a:graphic>
          <a:graphicData uri="http://schemas.openxmlformats.org/presentationml/2006/ole">
            <mc:AlternateContent xmlns:mc="http://schemas.openxmlformats.org/markup-compatibility/2006">
              <mc:Choice xmlns:v="urn:schemas-microsoft-com:vml" Requires="v">
                <p:oleObj spid="_x0000_s13358" name="Equation" r:id="rId8" imgW="215900" imgH="165100" progId="Equation.3">
                  <p:embed/>
                </p:oleObj>
              </mc:Choice>
              <mc:Fallback>
                <p:oleObj name="Equation" r:id="rId8" imgW="215900" imgH="165100" progId="Equation.3">
                  <p:embed/>
                  <p:pic>
                    <p:nvPicPr>
                      <p:cNvPr id="0" name=""/>
                      <p:cNvPicPr/>
                      <p:nvPr/>
                    </p:nvPicPr>
                    <p:blipFill>
                      <a:blip r:embed="rId9"/>
                      <a:stretch>
                        <a:fillRect/>
                      </a:stretch>
                    </p:blipFill>
                    <p:spPr>
                      <a:xfrm>
                        <a:off x="2922257" y="3601054"/>
                        <a:ext cx="368695" cy="281944"/>
                      </a:xfrm>
                      <a:prstGeom prst="rect">
                        <a:avLst/>
                      </a:prstGeom>
                    </p:spPr>
                  </p:pic>
                </p:oleObj>
              </mc:Fallback>
            </mc:AlternateContent>
          </a:graphicData>
        </a:graphic>
      </p:graphicFrame>
      <p:sp>
        <p:nvSpPr>
          <p:cNvPr id="16" name="TextBox 15"/>
          <p:cNvSpPr txBox="1"/>
          <p:nvPr/>
        </p:nvSpPr>
        <p:spPr>
          <a:xfrm>
            <a:off x="1919174" y="352333"/>
            <a:ext cx="2608182" cy="400110"/>
          </a:xfrm>
          <a:prstGeom prst="rect">
            <a:avLst/>
          </a:prstGeom>
          <a:noFill/>
        </p:spPr>
        <p:txBody>
          <a:bodyPr wrap="square" rtlCol="0">
            <a:spAutoFit/>
          </a:bodyPr>
          <a:lstStyle/>
          <a:p>
            <a:r>
              <a:rPr lang="en-US" sz="2000" b="1" dirty="0" smtClean="0">
                <a:solidFill>
                  <a:srgbClr val="0000FF"/>
                </a:solidFill>
              </a:rPr>
              <a:t>500 </a:t>
            </a:r>
            <a:r>
              <a:rPr lang="en-US" sz="2000" b="1" dirty="0" err="1" smtClean="0">
                <a:solidFill>
                  <a:srgbClr val="0000FF"/>
                </a:solidFill>
              </a:rPr>
              <a:t>hPa</a:t>
            </a:r>
            <a:r>
              <a:rPr lang="en-US" sz="2000" b="1" dirty="0" smtClean="0">
                <a:solidFill>
                  <a:srgbClr val="0000FF"/>
                </a:solidFill>
              </a:rPr>
              <a:t>: </a:t>
            </a:r>
            <a:r>
              <a:rPr lang="en-US" sz="2000" b="1" dirty="0" smtClean="0">
                <a:solidFill>
                  <a:srgbClr val="0000FF"/>
                </a:solidFill>
              </a:rPr>
              <a:t>    = 552 </a:t>
            </a:r>
            <a:r>
              <a:rPr lang="en-US" sz="2000" b="1" dirty="0" smtClean="0">
                <a:solidFill>
                  <a:srgbClr val="0000FF"/>
                </a:solidFill>
              </a:rPr>
              <a:t>dam</a:t>
            </a:r>
            <a:endParaRPr lang="en-US" sz="2000" b="1" dirty="0">
              <a:solidFill>
                <a:srgbClr val="0000FF"/>
              </a:solidFill>
            </a:endParaRPr>
          </a:p>
        </p:txBody>
      </p:sp>
      <p:sp>
        <p:nvSpPr>
          <p:cNvPr id="17" name="TextBox 16"/>
          <p:cNvSpPr txBox="1"/>
          <p:nvPr/>
        </p:nvSpPr>
        <p:spPr>
          <a:xfrm>
            <a:off x="5478804" y="352333"/>
            <a:ext cx="2608182" cy="400110"/>
          </a:xfrm>
          <a:prstGeom prst="rect">
            <a:avLst/>
          </a:prstGeom>
          <a:noFill/>
        </p:spPr>
        <p:txBody>
          <a:bodyPr wrap="square" rtlCol="0">
            <a:spAutoFit/>
          </a:bodyPr>
          <a:lstStyle/>
          <a:p>
            <a:r>
              <a:rPr lang="en-US" sz="2000" b="1" dirty="0" smtClean="0">
                <a:solidFill>
                  <a:srgbClr val="0000FF"/>
                </a:solidFill>
              </a:rPr>
              <a:t>850 </a:t>
            </a:r>
            <a:r>
              <a:rPr lang="en-US" sz="2000" b="1" dirty="0" err="1" smtClean="0">
                <a:solidFill>
                  <a:srgbClr val="0000FF"/>
                </a:solidFill>
              </a:rPr>
              <a:t>hPa</a:t>
            </a:r>
            <a:r>
              <a:rPr lang="en-US" sz="2000" b="1" dirty="0" smtClean="0">
                <a:solidFill>
                  <a:srgbClr val="0000FF"/>
                </a:solidFill>
              </a:rPr>
              <a:t>:     = </a:t>
            </a:r>
            <a:r>
              <a:rPr lang="en-US" sz="2000" b="1" dirty="0" smtClean="0">
                <a:solidFill>
                  <a:srgbClr val="0000FF"/>
                </a:solidFill>
              </a:rPr>
              <a:t>132 dam</a:t>
            </a:r>
            <a:endParaRPr lang="en-US" sz="2000" b="1" dirty="0">
              <a:solidFill>
                <a:srgbClr val="0000FF"/>
              </a:solidFill>
            </a:endParaRPr>
          </a:p>
        </p:txBody>
      </p:sp>
      <p:sp>
        <p:nvSpPr>
          <p:cNvPr id="18" name="TextBox 17"/>
          <p:cNvSpPr txBox="1"/>
          <p:nvPr/>
        </p:nvSpPr>
        <p:spPr>
          <a:xfrm>
            <a:off x="5478804" y="3532716"/>
            <a:ext cx="3132536" cy="400110"/>
          </a:xfrm>
          <a:prstGeom prst="rect">
            <a:avLst/>
          </a:prstGeom>
          <a:noFill/>
        </p:spPr>
        <p:txBody>
          <a:bodyPr wrap="square" rtlCol="0">
            <a:spAutoFit/>
          </a:bodyPr>
          <a:lstStyle/>
          <a:p>
            <a:r>
              <a:rPr lang="en-US" sz="2000" b="1" dirty="0" smtClean="0">
                <a:solidFill>
                  <a:srgbClr val="0000FF"/>
                </a:solidFill>
              </a:rPr>
              <a:t>500 </a:t>
            </a:r>
            <a:r>
              <a:rPr lang="en-US" sz="2000" b="1" dirty="0" err="1" smtClean="0">
                <a:solidFill>
                  <a:srgbClr val="0000FF"/>
                </a:solidFill>
              </a:rPr>
              <a:t>hPa</a:t>
            </a:r>
            <a:r>
              <a:rPr lang="en-US" sz="2000" b="1" dirty="0" smtClean="0">
                <a:solidFill>
                  <a:srgbClr val="0000FF"/>
                </a:solidFill>
              </a:rPr>
              <a:t>: </a:t>
            </a:r>
            <a:r>
              <a:rPr lang="en-US" sz="2000" b="1" dirty="0" smtClean="0">
                <a:solidFill>
                  <a:srgbClr val="0000FF"/>
                </a:solidFill>
              </a:rPr>
              <a:t>     = –</a:t>
            </a:r>
            <a:r>
              <a:rPr lang="en-US" sz="2000" b="1" dirty="0" smtClean="0">
                <a:solidFill>
                  <a:srgbClr val="0000FF"/>
                </a:solidFill>
              </a:rPr>
              <a:t>1 Pa s</a:t>
            </a:r>
            <a:r>
              <a:rPr lang="en-US" sz="2000" b="1" baseline="30000" dirty="0" smtClean="0">
                <a:solidFill>
                  <a:srgbClr val="0000FF"/>
                </a:solidFill>
              </a:rPr>
              <a:t>–1</a:t>
            </a:r>
            <a:endParaRPr lang="en-US" sz="2000" b="1" dirty="0">
              <a:solidFill>
                <a:srgbClr val="0000FF"/>
              </a:solidFill>
            </a:endParaRPr>
          </a:p>
        </p:txBody>
      </p:sp>
      <p:graphicFrame>
        <p:nvGraphicFramePr>
          <p:cNvPr id="24" name="Object 23"/>
          <p:cNvGraphicFramePr>
            <a:graphicFrameLocks noChangeAspect="1"/>
          </p:cNvGraphicFramePr>
          <p:nvPr>
            <p:extLst>
              <p:ext uri="{D42A27DB-BD31-4B8C-83A1-F6EECF244321}">
                <p14:modId xmlns:p14="http://schemas.microsoft.com/office/powerpoint/2010/main" val="3454453559"/>
              </p:ext>
            </p:extLst>
          </p:nvPr>
        </p:nvGraphicFramePr>
        <p:xfrm>
          <a:off x="2985710" y="450850"/>
          <a:ext cx="193675" cy="238125"/>
        </p:xfrm>
        <a:graphic>
          <a:graphicData uri="http://schemas.openxmlformats.org/presentationml/2006/ole">
            <mc:AlternateContent xmlns:mc="http://schemas.openxmlformats.org/markup-compatibility/2006">
              <mc:Choice xmlns:v="urn:schemas-microsoft-com:vml" Requires="v">
                <p:oleObj spid="_x0000_s13359" name="Equation" r:id="rId10" imgW="114300" imgH="139700" progId="Equation.3">
                  <p:embed/>
                </p:oleObj>
              </mc:Choice>
              <mc:Fallback>
                <p:oleObj name="Equation" r:id="rId10" imgW="114300" imgH="139700" progId="Equation.3">
                  <p:embed/>
                  <p:pic>
                    <p:nvPicPr>
                      <p:cNvPr id="0" name=""/>
                      <p:cNvPicPr/>
                      <p:nvPr/>
                    </p:nvPicPr>
                    <p:blipFill>
                      <a:blip r:embed="rId11"/>
                      <a:stretch>
                        <a:fillRect/>
                      </a:stretch>
                    </p:blipFill>
                    <p:spPr>
                      <a:xfrm>
                        <a:off x="2985710" y="450850"/>
                        <a:ext cx="193675" cy="238125"/>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3012157601"/>
              </p:ext>
            </p:extLst>
          </p:nvPr>
        </p:nvGraphicFramePr>
        <p:xfrm>
          <a:off x="6524777" y="450850"/>
          <a:ext cx="193675" cy="238125"/>
        </p:xfrm>
        <a:graphic>
          <a:graphicData uri="http://schemas.openxmlformats.org/presentationml/2006/ole">
            <mc:AlternateContent xmlns:mc="http://schemas.openxmlformats.org/markup-compatibility/2006">
              <mc:Choice xmlns:v="urn:schemas-microsoft-com:vml" Requires="v">
                <p:oleObj spid="_x0000_s13360" name="Equation" r:id="rId12" imgW="114300" imgH="139700" progId="Equation.3">
                  <p:embed/>
                </p:oleObj>
              </mc:Choice>
              <mc:Fallback>
                <p:oleObj name="Equation" r:id="rId12" imgW="114300" imgH="139700" progId="Equation.3">
                  <p:embed/>
                  <p:pic>
                    <p:nvPicPr>
                      <p:cNvPr id="0" name=""/>
                      <p:cNvPicPr/>
                      <p:nvPr/>
                    </p:nvPicPr>
                    <p:blipFill>
                      <a:blip r:embed="rId11"/>
                      <a:stretch>
                        <a:fillRect/>
                      </a:stretch>
                    </p:blipFill>
                    <p:spPr>
                      <a:xfrm>
                        <a:off x="6524777" y="450850"/>
                        <a:ext cx="193675" cy="238125"/>
                      </a:xfrm>
                      <a:prstGeom prst="rect">
                        <a:avLst/>
                      </a:prstGeom>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701925046"/>
              </p:ext>
            </p:extLst>
          </p:nvPr>
        </p:nvGraphicFramePr>
        <p:xfrm>
          <a:off x="6524777" y="3644137"/>
          <a:ext cx="258763" cy="238125"/>
        </p:xfrm>
        <a:graphic>
          <a:graphicData uri="http://schemas.openxmlformats.org/presentationml/2006/ole">
            <mc:AlternateContent xmlns:mc="http://schemas.openxmlformats.org/markup-compatibility/2006">
              <mc:Choice xmlns:v="urn:schemas-microsoft-com:vml" Requires="v">
                <p:oleObj spid="_x0000_s13361" name="Equation" r:id="rId13" imgW="152400" imgH="139700" progId="Equation.3">
                  <p:embed/>
                </p:oleObj>
              </mc:Choice>
              <mc:Fallback>
                <p:oleObj name="Equation" r:id="rId13" imgW="152400" imgH="139700" progId="Equation.3">
                  <p:embed/>
                  <p:pic>
                    <p:nvPicPr>
                      <p:cNvPr id="0" name=""/>
                      <p:cNvPicPr/>
                      <p:nvPr/>
                    </p:nvPicPr>
                    <p:blipFill>
                      <a:blip r:embed="rId14"/>
                      <a:stretch>
                        <a:fillRect/>
                      </a:stretch>
                    </p:blipFill>
                    <p:spPr>
                      <a:xfrm>
                        <a:off x="6524777" y="3644137"/>
                        <a:ext cx="258763" cy="238125"/>
                      </a:xfrm>
                      <a:prstGeom prst="rect">
                        <a:avLst/>
                      </a:prstGeom>
                    </p:spPr>
                  </p:pic>
                </p:oleObj>
              </mc:Fallback>
            </mc:AlternateContent>
          </a:graphicData>
        </a:graphic>
      </p:graphicFrame>
    </p:spTree>
    <p:extLst>
      <p:ext uri="{BB962C8B-B14F-4D97-AF65-F5344CB8AC3E}">
        <p14:creationId xmlns:p14="http://schemas.microsoft.com/office/powerpoint/2010/main" val="233792742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2662" y="717552"/>
            <a:ext cx="3494418" cy="262432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8804" y="717554"/>
            <a:ext cx="3494418" cy="262432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9365" y="3902048"/>
            <a:ext cx="3495035" cy="262478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78804" y="3904034"/>
            <a:ext cx="3494417" cy="2620813"/>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8216" y="2536420"/>
            <a:ext cx="1283028" cy="4115079"/>
          </a:xfrm>
          <a:prstGeom prst="rect">
            <a:avLst/>
          </a:prstGeom>
        </p:spPr>
      </p:pic>
      <p:sp>
        <p:nvSpPr>
          <p:cNvPr id="9" name="TextBox 8"/>
          <p:cNvSpPr txBox="1"/>
          <p:nvPr/>
        </p:nvSpPr>
        <p:spPr>
          <a:xfrm>
            <a:off x="19859" y="140357"/>
            <a:ext cx="1926625" cy="2308324"/>
          </a:xfrm>
          <a:prstGeom prst="rect">
            <a:avLst/>
          </a:prstGeom>
          <a:noFill/>
        </p:spPr>
        <p:txBody>
          <a:bodyPr wrap="square" rtlCol="0">
            <a:spAutoFit/>
          </a:bodyPr>
          <a:lstStyle/>
          <a:p>
            <a:pPr algn="ctr"/>
            <a:r>
              <a:rPr lang="en-US" sz="2400" b="1" dirty="0" smtClean="0">
                <a:solidFill>
                  <a:srgbClr val="FF0000"/>
                </a:solidFill>
              </a:rPr>
              <a:t>GFS </a:t>
            </a:r>
            <a:r>
              <a:rPr lang="en-US" sz="2400" b="1" dirty="0" err="1" smtClean="0">
                <a:solidFill>
                  <a:srgbClr val="FF0000"/>
                </a:solidFill>
              </a:rPr>
              <a:t>DeterministicForecasts</a:t>
            </a:r>
            <a:r>
              <a:rPr lang="en-US" sz="2400" b="1" dirty="0" smtClean="0">
                <a:solidFill>
                  <a:srgbClr val="FF0000"/>
                </a:solidFill>
              </a:rPr>
              <a:t> Verifying </a:t>
            </a:r>
            <a:r>
              <a:rPr lang="en-US" sz="2400" b="1" dirty="0" smtClean="0"/>
              <a:t>1200 UTC 23 March 2016</a:t>
            </a:r>
            <a:endParaRPr lang="en-US" sz="2400" b="1" dirty="0"/>
          </a:p>
        </p:txBody>
      </p:sp>
      <p:sp>
        <p:nvSpPr>
          <p:cNvPr id="10" name="Rectangle 9"/>
          <p:cNvSpPr/>
          <p:nvPr/>
        </p:nvSpPr>
        <p:spPr>
          <a:xfrm>
            <a:off x="419100" y="3213100"/>
            <a:ext cx="1155699" cy="28939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1909364" y="3532716"/>
            <a:ext cx="3495036" cy="400110"/>
          </a:xfrm>
          <a:prstGeom prst="rect">
            <a:avLst/>
          </a:prstGeom>
          <a:noFill/>
        </p:spPr>
        <p:txBody>
          <a:bodyPr wrap="square" rtlCol="0">
            <a:spAutoFit/>
          </a:bodyPr>
          <a:lstStyle/>
          <a:p>
            <a:r>
              <a:rPr lang="en-US" sz="2000" b="1" dirty="0" smtClean="0">
                <a:solidFill>
                  <a:srgbClr val="0000FF"/>
                </a:solidFill>
              </a:rPr>
              <a:t>850 </a:t>
            </a:r>
            <a:r>
              <a:rPr lang="en-US" sz="2000" b="1" dirty="0" err="1" smtClean="0">
                <a:solidFill>
                  <a:srgbClr val="0000FF"/>
                </a:solidFill>
              </a:rPr>
              <a:t>hPa</a:t>
            </a:r>
            <a:r>
              <a:rPr lang="en-US" sz="2000" b="1" dirty="0" smtClean="0">
                <a:solidFill>
                  <a:srgbClr val="0000FF"/>
                </a:solidFill>
              </a:rPr>
              <a:t>:        = 25 m (100 </a:t>
            </a:r>
            <a:r>
              <a:rPr lang="en-US" sz="2000" b="1" dirty="0" smtClean="0">
                <a:solidFill>
                  <a:srgbClr val="0000FF"/>
                </a:solidFill>
              </a:rPr>
              <a:t>km)</a:t>
            </a:r>
            <a:r>
              <a:rPr lang="en-US" sz="2000" b="1" baseline="30000" dirty="0" smtClean="0">
                <a:solidFill>
                  <a:srgbClr val="0000FF"/>
                </a:solidFill>
              </a:rPr>
              <a:t>–1</a:t>
            </a:r>
            <a:endParaRPr lang="en-US" sz="2000" b="1" dirty="0">
              <a:solidFill>
                <a:srgbClr val="0000FF"/>
              </a:solidFill>
            </a:endParaRPr>
          </a:p>
        </p:txBody>
      </p:sp>
      <p:graphicFrame>
        <p:nvGraphicFramePr>
          <p:cNvPr id="20" name="Object 19"/>
          <p:cNvGraphicFramePr>
            <a:graphicFrameLocks noChangeAspect="1"/>
          </p:cNvGraphicFramePr>
          <p:nvPr>
            <p:extLst>
              <p:ext uri="{D42A27DB-BD31-4B8C-83A1-F6EECF244321}">
                <p14:modId xmlns:p14="http://schemas.microsoft.com/office/powerpoint/2010/main" val="1027547545"/>
              </p:ext>
            </p:extLst>
          </p:nvPr>
        </p:nvGraphicFramePr>
        <p:xfrm>
          <a:off x="2922257" y="3601054"/>
          <a:ext cx="368695" cy="281944"/>
        </p:xfrm>
        <a:graphic>
          <a:graphicData uri="http://schemas.openxmlformats.org/presentationml/2006/ole">
            <mc:AlternateContent xmlns:mc="http://schemas.openxmlformats.org/markup-compatibility/2006">
              <mc:Choice xmlns:v="urn:schemas-microsoft-com:vml" Requires="v">
                <p:oleObj spid="_x0000_s14382" name="Equation" r:id="rId8" imgW="215900" imgH="165100" progId="Equation.3">
                  <p:embed/>
                </p:oleObj>
              </mc:Choice>
              <mc:Fallback>
                <p:oleObj name="Equation" r:id="rId8" imgW="215900" imgH="165100" progId="Equation.3">
                  <p:embed/>
                  <p:pic>
                    <p:nvPicPr>
                      <p:cNvPr id="0" name=""/>
                      <p:cNvPicPr/>
                      <p:nvPr/>
                    </p:nvPicPr>
                    <p:blipFill>
                      <a:blip r:embed="rId9"/>
                      <a:stretch>
                        <a:fillRect/>
                      </a:stretch>
                    </p:blipFill>
                    <p:spPr>
                      <a:xfrm>
                        <a:off x="2922257" y="3601054"/>
                        <a:ext cx="368695" cy="281944"/>
                      </a:xfrm>
                      <a:prstGeom prst="rect">
                        <a:avLst/>
                      </a:prstGeom>
                    </p:spPr>
                  </p:pic>
                </p:oleObj>
              </mc:Fallback>
            </mc:AlternateContent>
          </a:graphicData>
        </a:graphic>
      </p:graphicFrame>
      <p:sp>
        <p:nvSpPr>
          <p:cNvPr id="21" name="TextBox 20"/>
          <p:cNvSpPr txBox="1"/>
          <p:nvPr/>
        </p:nvSpPr>
        <p:spPr>
          <a:xfrm>
            <a:off x="1919174" y="352333"/>
            <a:ext cx="2608182" cy="400110"/>
          </a:xfrm>
          <a:prstGeom prst="rect">
            <a:avLst/>
          </a:prstGeom>
          <a:noFill/>
        </p:spPr>
        <p:txBody>
          <a:bodyPr wrap="square" rtlCol="0">
            <a:spAutoFit/>
          </a:bodyPr>
          <a:lstStyle/>
          <a:p>
            <a:r>
              <a:rPr lang="en-US" sz="2000" b="1" dirty="0" smtClean="0">
                <a:solidFill>
                  <a:srgbClr val="0000FF"/>
                </a:solidFill>
              </a:rPr>
              <a:t>500 </a:t>
            </a:r>
            <a:r>
              <a:rPr lang="en-US" sz="2000" b="1" dirty="0" err="1" smtClean="0">
                <a:solidFill>
                  <a:srgbClr val="0000FF"/>
                </a:solidFill>
              </a:rPr>
              <a:t>hPa</a:t>
            </a:r>
            <a:r>
              <a:rPr lang="en-US" sz="2000" b="1" dirty="0" smtClean="0">
                <a:solidFill>
                  <a:srgbClr val="0000FF"/>
                </a:solidFill>
              </a:rPr>
              <a:t>: </a:t>
            </a:r>
            <a:r>
              <a:rPr lang="en-US" sz="2000" b="1" dirty="0" smtClean="0">
                <a:solidFill>
                  <a:srgbClr val="0000FF"/>
                </a:solidFill>
              </a:rPr>
              <a:t>    = 552 </a:t>
            </a:r>
            <a:r>
              <a:rPr lang="en-US" sz="2000" b="1" dirty="0" smtClean="0">
                <a:solidFill>
                  <a:srgbClr val="0000FF"/>
                </a:solidFill>
              </a:rPr>
              <a:t>dam</a:t>
            </a:r>
            <a:endParaRPr lang="en-US" sz="2000" b="1" dirty="0">
              <a:solidFill>
                <a:srgbClr val="0000FF"/>
              </a:solidFill>
            </a:endParaRPr>
          </a:p>
        </p:txBody>
      </p:sp>
      <p:sp>
        <p:nvSpPr>
          <p:cNvPr id="22" name="TextBox 21"/>
          <p:cNvSpPr txBox="1"/>
          <p:nvPr/>
        </p:nvSpPr>
        <p:spPr>
          <a:xfrm>
            <a:off x="5478804" y="352333"/>
            <a:ext cx="2608182" cy="400110"/>
          </a:xfrm>
          <a:prstGeom prst="rect">
            <a:avLst/>
          </a:prstGeom>
          <a:noFill/>
        </p:spPr>
        <p:txBody>
          <a:bodyPr wrap="square" rtlCol="0">
            <a:spAutoFit/>
          </a:bodyPr>
          <a:lstStyle/>
          <a:p>
            <a:r>
              <a:rPr lang="en-US" sz="2000" b="1" dirty="0" smtClean="0">
                <a:solidFill>
                  <a:srgbClr val="0000FF"/>
                </a:solidFill>
              </a:rPr>
              <a:t>850 </a:t>
            </a:r>
            <a:r>
              <a:rPr lang="en-US" sz="2000" b="1" dirty="0" err="1" smtClean="0">
                <a:solidFill>
                  <a:srgbClr val="0000FF"/>
                </a:solidFill>
              </a:rPr>
              <a:t>hPa</a:t>
            </a:r>
            <a:r>
              <a:rPr lang="en-US" sz="2000" b="1" dirty="0" smtClean="0">
                <a:solidFill>
                  <a:srgbClr val="0000FF"/>
                </a:solidFill>
              </a:rPr>
              <a:t>:     = </a:t>
            </a:r>
            <a:r>
              <a:rPr lang="en-US" sz="2000" b="1" dirty="0" smtClean="0">
                <a:solidFill>
                  <a:srgbClr val="0000FF"/>
                </a:solidFill>
              </a:rPr>
              <a:t>132 dam</a:t>
            </a:r>
            <a:endParaRPr lang="en-US" sz="2000" b="1" dirty="0">
              <a:solidFill>
                <a:srgbClr val="0000FF"/>
              </a:solidFill>
            </a:endParaRPr>
          </a:p>
        </p:txBody>
      </p:sp>
      <p:sp>
        <p:nvSpPr>
          <p:cNvPr id="23" name="TextBox 22"/>
          <p:cNvSpPr txBox="1"/>
          <p:nvPr/>
        </p:nvSpPr>
        <p:spPr>
          <a:xfrm>
            <a:off x="5478804" y="3532716"/>
            <a:ext cx="3132536" cy="400110"/>
          </a:xfrm>
          <a:prstGeom prst="rect">
            <a:avLst/>
          </a:prstGeom>
          <a:noFill/>
        </p:spPr>
        <p:txBody>
          <a:bodyPr wrap="square" rtlCol="0">
            <a:spAutoFit/>
          </a:bodyPr>
          <a:lstStyle/>
          <a:p>
            <a:r>
              <a:rPr lang="en-US" sz="2000" b="1" dirty="0" smtClean="0">
                <a:solidFill>
                  <a:srgbClr val="0000FF"/>
                </a:solidFill>
              </a:rPr>
              <a:t>500 </a:t>
            </a:r>
            <a:r>
              <a:rPr lang="en-US" sz="2000" b="1" dirty="0" err="1" smtClean="0">
                <a:solidFill>
                  <a:srgbClr val="0000FF"/>
                </a:solidFill>
              </a:rPr>
              <a:t>hPa</a:t>
            </a:r>
            <a:r>
              <a:rPr lang="en-US" sz="2000" b="1" dirty="0" smtClean="0">
                <a:solidFill>
                  <a:srgbClr val="0000FF"/>
                </a:solidFill>
              </a:rPr>
              <a:t>: </a:t>
            </a:r>
            <a:r>
              <a:rPr lang="en-US" sz="2000" b="1" dirty="0" smtClean="0">
                <a:solidFill>
                  <a:srgbClr val="0000FF"/>
                </a:solidFill>
              </a:rPr>
              <a:t>     = –</a:t>
            </a:r>
            <a:r>
              <a:rPr lang="en-US" sz="2000" b="1" dirty="0" smtClean="0">
                <a:solidFill>
                  <a:srgbClr val="0000FF"/>
                </a:solidFill>
              </a:rPr>
              <a:t>1 Pa s</a:t>
            </a:r>
            <a:r>
              <a:rPr lang="en-US" sz="2000" b="1" baseline="30000" dirty="0" smtClean="0">
                <a:solidFill>
                  <a:srgbClr val="0000FF"/>
                </a:solidFill>
              </a:rPr>
              <a:t>–1</a:t>
            </a:r>
            <a:endParaRPr lang="en-US" sz="2000" b="1" dirty="0">
              <a:solidFill>
                <a:srgbClr val="0000FF"/>
              </a:solidFill>
            </a:endParaRPr>
          </a:p>
        </p:txBody>
      </p:sp>
      <p:graphicFrame>
        <p:nvGraphicFramePr>
          <p:cNvPr id="24" name="Object 23"/>
          <p:cNvGraphicFramePr>
            <a:graphicFrameLocks noChangeAspect="1"/>
          </p:cNvGraphicFramePr>
          <p:nvPr>
            <p:extLst>
              <p:ext uri="{D42A27DB-BD31-4B8C-83A1-F6EECF244321}">
                <p14:modId xmlns:p14="http://schemas.microsoft.com/office/powerpoint/2010/main" val="3454453559"/>
              </p:ext>
            </p:extLst>
          </p:nvPr>
        </p:nvGraphicFramePr>
        <p:xfrm>
          <a:off x="2985710" y="450850"/>
          <a:ext cx="193675" cy="238125"/>
        </p:xfrm>
        <a:graphic>
          <a:graphicData uri="http://schemas.openxmlformats.org/presentationml/2006/ole">
            <mc:AlternateContent xmlns:mc="http://schemas.openxmlformats.org/markup-compatibility/2006">
              <mc:Choice xmlns:v="urn:schemas-microsoft-com:vml" Requires="v">
                <p:oleObj spid="_x0000_s14383" name="Equation" r:id="rId10" imgW="114300" imgH="139700" progId="Equation.3">
                  <p:embed/>
                </p:oleObj>
              </mc:Choice>
              <mc:Fallback>
                <p:oleObj name="Equation" r:id="rId10" imgW="114300" imgH="139700" progId="Equation.3">
                  <p:embed/>
                  <p:pic>
                    <p:nvPicPr>
                      <p:cNvPr id="0" name=""/>
                      <p:cNvPicPr/>
                      <p:nvPr/>
                    </p:nvPicPr>
                    <p:blipFill>
                      <a:blip r:embed="rId11"/>
                      <a:stretch>
                        <a:fillRect/>
                      </a:stretch>
                    </p:blipFill>
                    <p:spPr>
                      <a:xfrm>
                        <a:off x="2985710" y="450850"/>
                        <a:ext cx="193675" cy="238125"/>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3012157601"/>
              </p:ext>
            </p:extLst>
          </p:nvPr>
        </p:nvGraphicFramePr>
        <p:xfrm>
          <a:off x="6524777" y="450850"/>
          <a:ext cx="193675" cy="238125"/>
        </p:xfrm>
        <a:graphic>
          <a:graphicData uri="http://schemas.openxmlformats.org/presentationml/2006/ole">
            <mc:AlternateContent xmlns:mc="http://schemas.openxmlformats.org/markup-compatibility/2006">
              <mc:Choice xmlns:v="urn:schemas-microsoft-com:vml" Requires="v">
                <p:oleObj spid="_x0000_s14384" name="Equation" r:id="rId12" imgW="114300" imgH="139700" progId="Equation.3">
                  <p:embed/>
                </p:oleObj>
              </mc:Choice>
              <mc:Fallback>
                <p:oleObj name="Equation" r:id="rId12" imgW="114300" imgH="139700" progId="Equation.3">
                  <p:embed/>
                  <p:pic>
                    <p:nvPicPr>
                      <p:cNvPr id="0" name=""/>
                      <p:cNvPicPr/>
                      <p:nvPr/>
                    </p:nvPicPr>
                    <p:blipFill>
                      <a:blip r:embed="rId11"/>
                      <a:stretch>
                        <a:fillRect/>
                      </a:stretch>
                    </p:blipFill>
                    <p:spPr>
                      <a:xfrm>
                        <a:off x="6524777" y="450850"/>
                        <a:ext cx="193675" cy="238125"/>
                      </a:xfrm>
                      <a:prstGeom prst="rect">
                        <a:avLst/>
                      </a:prstGeom>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701925046"/>
              </p:ext>
            </p:extLst>
          </p:nvPr>
        </p:nvGraphicFramePr>
        <p:xfrm>
          <a:off x="6524777" y="3644137"/>
          <a:ext cx="258763" cy="238125"/>
        </p:xfrm>
        <a:graphic>
          <a:graphicData uri="http://schemas.openxmlformats.org/presentationml/2006/ole">
            <mc:AlternateContent xmlns:mc="http://schemas.openxmlformats.org/markup-compatibility/2006">
              <mc:Choice xmlns:v="urn:schemas-microsoft-com:vml" Requires="v">
                <p:oleObj spid="_x0000_s14385" name="Equation" r:id="rId13" imgW="152400" imgH="139700" progId="Equation.3">
                  <p:embed/>
                </p:oleObj>
              </mc:Choice>
              <mc:Fallback>
                <p:oleObj name="Equation" r:id="rId13" imgW="152400" imgH="139700" progId="Equation.3">
                  <p:embed/>
                  <p:pic>
                    <p:nvPicPr>
                      <p:cNvPr id="0" name=""/>
                      <p:cNvPicPr/>
                      <p:nvPr/>
                    </p:nvPicPr>
                    <p:blipFill>
                      <a:blip r:embed="rId14"/>
                      <a:stretch>
                        <a:fillRect/>
                      </a:stretch>
                    </p:blipFill>
                    <p:spPr>
                      <a:xfrm>
                        <a:off x="6524777" y="3644137"/>
                        <a:ext cx="258763" cy="238125"/>
                      </a:xfrm>
                      <a:prstGeom prst="rect">
                        <a:avLst/>
                      </a:prstGeom>
                    </p:spPr>
                  </p:pic>
                </p:oleObj>
              </mc:Fallback>
            </mc:AlternateContent>
          </a:graphicData>
        </a:graphic>
      </p:graphicFrame>
    </p:spTree>
    <p:extLst>
      <p:ext uri="{BB962C8B-B14F-4D97-AF65-F5344CB8AC3E}">
        <p14:creationId xmlns:p14="http://schemas.microsoft.com/office/powerpoint/2010/main" val="173094113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2663" y="717552"/>
            <a:ext cx="3494416" cy="262432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8804" y="717554"/>
            <a:ext cx="3494418" cy="262432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9365" y="3902048"/>
            <a:ext cx="3495035" cy="262478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78804" y="3904034"/>
            <a:ext cx="3494417" cy="2620813"/>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8216" y="2536420"/>
            <a:ext cx="1283028" cy="4115079"/>
          </a:xfrm>
          <a:prstGeom prst="rect">
            <a:avLst/>
          </a:prstGeom>
        </p:spPr>
      </p:pic>
      <p:sp>
        <p:nvSpPr>
          <p:cNvPr id="9" name="TextBox 8"/>
          <p:cNvSpPr txBox="1"/>
          <p:nvPr/>
        </p:nvSpPr>
        <p:spPr>
          <a:xfrm>
            <a:off x="19859" y="140357"/>
            <a:ext cx="1926625" cy="2308324"/>
          </a:xfrm>
          <a:prstGeom prst="rect">
            <a:avLst/>
          </a:prstGeom>
          <a:noFill/>
        </p:spPr>
        <p:txBody>
          <a:bodyPr wrap="square" rtlCol="0">
            <a:spAutoFit/>
          </a:bodyPr>
          <a:lstStyle/>
          <a:p>
            <a:pPr algn="ctr"/>
            <a:r>
              <a:rPr lang="en-US" sz="2400" b="1" dirty="0" smtClean="0">
                <a:solidFill>
                  <a:srgbClr val="FF0000"/>
                </a:solidFill>
              </a:rPr>
              <a:t>GFS </a:t>
            </a:r>
            <a:r>
              <a:rPr lang="en-US" sz="2400" b="1" dirty="0" err="1" smtClean="0">
                <a:solidFill>
                  <a:srgbClr val="FF0000"/>
                </a:solidFill>
              </a:rPr>
              <a:t>DeterministicForecasts</a:t>
            </a:r>
            <a:r>
              <a:rPr lang="en-US" sz="2400" b="1" dirty="0" smtClean="0">
                <a:solidFill>
                  <a:srgbClr val="FF0000"/>
                </a:solidFill>
              </a:rPr>
              <a:t> Verifying </a:t>
            </a:r>
            <a:r>
              <a:rPr lang="en-US" sz="2400" b="1" dirty="0" smtClean="0"/>
              <a:t>1200 UTC 23 March 2016</a:t>
            </a:r>
            <a:endParaRPr lang="en-US" sz="2400" b="1" dirty="0"/>
          </a:p>
        </p:txBody>
      </p:sp>
      <p:sp>
        <p:nvSpPr>
          <p:cNvPr id="10" name="Rectangle 9"/>
          <p:cNvSpPr/>
          <p:nvPr/>
        </p:nvSpPr>
        <p:spPr>
          <a:xfrm>
            <a:off x="419100" y="3532716"/>
            <a:ext cx="1155699" cy="257438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1909364" y="3532716"/>
            <a:ext cx="3495036" cy="400110"/>
          </a:xfrm>
          <a:prstGeom prst="rect">
            <a:avLst/>
          </a:prstGeom>
          <a:noFill/>
        </p:spPr>
        <p:txBody>
          <a:bodyPr wrap="square" rtlCol="0">
            <a:spAutoFit/>
          </a:bodyPr>
          <a:lstStyle/>
          <a:p>
            <a:r>
              <a:rPr lang="en-US" sz="2000" b="1" dirty="0" smtClean="0">
                <a:solidFill>
                  <a:srgbClr val="0000FF"/>
                </a:solidFill>
              </a:rPr>
              <a:t>850 </a:t>
            </a:r>
            <a:r>
              <a:rPr lang="en-US" sz="2000" b="1" dirty="0" err="1" smtClean="0">
                <a:solidFill>
                  <a:srgbClr val="0000FF"/>
                </a:solidFill>
              </a:rPr>
              <a:t>hPa</a:t>
            </a:r>
            <a:r>
              <a:rPr lang="en-US" sz="2000" b="1" dirty="0" smtClean="0">
                <a:solidFill>
                  <a:srgbClr val="0000FF"/>
                </a:solidFill>
              </a:rPr>
              <a:t>:        = 25 m (100 </a:t>
            </a:r>
            <a:r>
              <a:rPr lang="en-US" sz="2000" b="1" dirty="0" smtClean="0">
                <a:solidFill>
                  <a:srgbClr val="0000FF"/>
                </a:solidFill>
              </a:rPr>
              <a:t>km)</a:t>
            </a:r>
            <a:r>
              <a:rPr lang="en-US" sz="2000" b="1" baseline="30000" dirty="0" smtClean="0">
                <a:solidFill>
                  <a:srgbClr val="0000FF"/>
                </a:solidFill>
              </a:rPr>
              <a:t>–1</a:t>
            </a:r>
            <a:endParaRPr lang="en-US" sz="2000" b="1" dirty="0">
              <a:solidFill>
                <a:srgbClr val="0000FF"/>
              </a:solidFill>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1027547545"/>
              </p:ext>
            </p:extLst>
          </p:nvPr>
        </p:nvGraphicFramePr>
        <p:xfrm>
          <a:off x="2922257" y="3601054"/>
          <a:ext cx="368695" cy="281944"/>
        </p:xfrm>
        <a:graphic>
          <a:graphicData uri="http://schemas.openxmlformats.org/presentationml/2006/ole">
            <mc:AlternateContent xmlns:mc="http://schemas.openxmlformats.org/markup-compatibility/2006">
              <mc:Choice xmlns:v="urn:schemas-microsoft-com:vml" Requires="v">
                <p:oleObj spid="_x0000_s15406" name="Equation" r:id="rId8" imgW="215900" imgH="165100" progId="Equation.3">
                  <p:embed/>
                </p:oleObj>
              </mc:Choice>
              <mc:Fallback>
                <p:oleObj name="Equation" r:id="rId8" imgW="215900" imgH="165100" progId="Equation.3">
                  <p:embed/>
                  <p:pic>
                    <p:nvPicPr>
                      <p:cNvPr id="0" name=""/>
                      <p:cNvPicPr/>
                      <p:nvPr/>
                    </p:nvPicPr>
                    <p:blipFill>
                      <a:blip r:embed="rId9"/>
                      <a:stretch>
                        <a:fillRect/>
                      </a:stretch>
                    </p:blipFill>
                    <p:spPr>
                      <a:xfrm>
                        <a:off x="2922257" y="3601054"/>
                        <a:ext cx="368695" cy="281944"/>
                      </a:xfrm>
                      <a:prstGeom prst="rect">
                        <a:avLst/>
                      </a:prstGeom>
                    </p:spPr>
                  </p:pic>
                </p:oleObj>
              </mc:Fallback>
            </mc:AlternateContent>
          </a:graphicData>
        </a:graphic>
      </p:graphicFrame>
      <p:sp>
        <p:nvSpPr>
          <p:cNvPr id="16" name="TextBox 15"/>
          <p:cNvSpPr txBox="1"/>
          <p:nvPr/>
        </p:nvSpPr>
        <p:spPr>
          <a:xfrm>
            <a:off x="1919174" y="352333"/>
            <a:ext cx="2608182" cy="400110"/>
          </a:xfrm>
          <a:prstGeom prst="rect">
            <a:avLst/>
          </a:prstGeom>
          <a:noFill/>
        </p:spPr>
        <p:txBody>
          <a:bodyPr wrap="square" rtlCol="0">
            <a:spAutoFit/>
          </a:bodyPr>
          <a:lstStyle/>
          <a:p>
            <a:r>
              <a:rPr lang="en-US" sz="2000" b="1" dirty="0" smtClean="0">
                <a:solidFill>
                  <a:srgbClr val="0000FF"/>
                </a:solidFill>
              </a:rPr>
              <a:t>500 </a:t>
            </a:r>
            <a:r>
              <a:rPr lang="en-US" sz="2000" b="1" dirty="0" err="1" smtClean="0">
                <a:solidFill>
                  <a:srgbClr val="0000FF"/>
                </a:solidFill>
              </a:rPr>
              <a:t>hPa</a:t>
            </a:r>
            <a:r>
              <a:rPr lang="en-US" sz="2000" b="1" dirty="0" smtClean="0">
                <a:solidFill>
                  <a:srgbClr val="0000FF"/>
                </a:solidFill>
              </a:rPr>
              <a:t>: </a:t>
            </a:r>
            <a:r>
              <a:rPr lang="en-US" sz="2000" b="1" dirty="0" smtClean="0">
                <a:solidFill>
                  <a:srgbClr val="0000FF"/>
                </a:solidFill>
              </a:rPr>
              <a:t>    = 552 </a:t>
            </a:r>
            <a:r>
              <a:rPr lang="en-US" sz="2000" b="1" dirty="0" smtClean="0">
                <a:solidFill>
                  <a:srgbClr val="0000FF"/>
                </a:solidFill>
              </a:rPr>
              <a:t>dam</a:t>
            </a:r>
            <a:endParaRPr lang="en-US" sz="2000" b="1" dirty="0">
              <a:solidFill>
                <a:srgbClr val="0000FF"/>
              </a:solidFill>
            </a:endParaRPr>
          </a:p>
        </p:txBody>
      </p:sp>
      <p:sp>
        <p:nvSpPr>
          <p:cNvPr id="17" name="TextBox 16"/>
          <p:cNvSpPr txBox="1"/>
          <p:nvPr/>
        </p:nvSpPr>
        <p:spPr>
          <a:xfrm>
            <a:off x="5478804" y="352333"/>
            <a:ext cx="2608182" cy="400110"/>
          </a:xfrm>
          <a:prstGeom prst="rect">
            <a:avLst/>
          </a:prstGeom>
          <a:noFill/>
        </p:spPr>
        <p:txBody>
          <a:bodyPr wrap="square" rtlCol="0">
            <a:spAutoFit/>
          </a:bodyPr>
          <a:lstStyle/>
          <a:p>
            <a:r>
              <a:rPr lang="en-US" sz="2000" b="1" dirty="0" smtClean="0">
                <a:solidFill>
                  <a:srgbClr val="0000FF"/>
                </a:solidFill>
              </a:rPr>
              <a:t>850 </a:t>
            </a:r>
            <a:r>
              <a:rPr lang="en-US" sz="2000" b="1" dirty="0" err="1" smtClean="0">
                <a:solidFill>
                  <a:srgbClr val="0000FF"/>
                </a:solidFill>
              </a:rPr>
              <a:t>hPa</a:t>
            </a:r>
            <a:r>
              <a:rPr lang="en-US" sz="2000" b="1" dirty="0" smtClean="0">
                <a:solidFill>
                  <a:srgbClr val="0000FF"/>
                </a:solidFill>
              </a:rPr>
              <a:t>:     = </a:t>
            </a:r>
            <a:r>
              <a:rPr lang="en-US" sz="2000" b="1" dirty="0" smtClean="0">
                <a:solidFill>
                  <a:srgbClr val="0000FF"/>
                </a:solidFill>
              </a:rPr>
              <a:t>132 dam</a:t>
            </a:r>
            <a:endParaRPr lang="en-US" sz="2000" b="1" dirty="0">
              <a:solidFill>
                <a:srgbClr val="0000FF"/>
              </a:solidFill>
            </a:endParaRPr>
          </a:p>
        </p:txBody>
      </p:sp>
      <p:sp>
        <p:nvSpPr>
          <p:cNvPr id="18" name="TextBox 17"/>
          <p:cNvSpPr txBox="1"/>
          <p:nvPr/>
        </p:nvSpPr>
        <p:spPr>
          <a:xfrm>
            <a:off x="5478804" y="3532716"/>
            <a:ext cx="3132536" cy="400110"/>
          </a:xfrm>
          <a:prstGeom prst="rect">
            <a:avLst/>
          </a:prstGeom>
          <a:noFill/>
        </p:spPr>
        <p:txBody>
          <a:bodyPr wrap="square" rtlCol="0">
            <a:spAutoFit/>
          </a:bodyPr>
          <a:lstStyle/>
          <a:p>
            <a:r>
              <a:rPr lang="en-US" sz="2000" b="1" dirty="0" smtClean="0">
                <a:solidFill>
                  <a:srgbClr val="0000FF"/>
                </a:solidFill>
              </a:rPr>
              <a:t>500 </a:t>
            </a:r>
            <a:r>
              <a:rPr lang="en-US" sz="2000" b="1" dirty="0" err="1" smtClean="0">
                <a:solidFill>
                  <a:srgbClr val="0000FF"/>
                </a:solidFill>
              </a:rPr>
              <a:t>hPa</a:t>
            </a:r>
            <a:r>
              <a:rPr lang="en-US" sz="2000" b="1" dirty="0" smtClean="0">
                <a:solidFill>
                  <a:srgbClr val="0000FF"/>
                </a:solidFill>
              </a:rPr>
              <a:t>: </a:t>
            </a:r>
            <a:r>
              <a:rPr lang="en-US" sz="2000" b="1" dirty="0" smtClean="0">
                <a:solidFill>
                  <a:srgbClr val="0000FF"/>
                </a:solidFill>
              </a:rPr>
              <a:t>     = –</a:t>
            </a:r>
            <a:r>
              <a:rPr lang="en-US" sz="2000" b="1" dirty="0" smtClean="0">
                <a:solidFill>
                  <a:srgbClr val="0000FF"/>
                </a:solidFill>
              </a:rPr>
              <a:t>1 Pa s</a:t>
            </a:r>
            <a:r>
              <a:rPr lang="en-US" sz="2000" b="1" baseline="30000" dirty="0" smtClean="0">
                <a:solidFill>
                  <a:srgbClr val="0000FF"/>
                </a:solidFill>
              </a:rPr>
              <a:t>–1</a:t>
            </a:r>
            <a:endParaRPr lang="en-US" sz="2000" b="1" dirty="0">
              <a:solidFill>
                <a:srgbClr val="0000FF"/>
              </a:solidFill>
            </a:endParaRPr>
          </a:p>
        </p:txBody>
      </p:sp>
      <p:graphicFrame>
        <p:nvGraphicFramePr>
          <p:cNvPr id="19" name="Object 18"/>
          <p:cNvGraphicFramePr>
            <a:graphicFrameLocks noChangeAspect="1"/>
          </p:cNvGraphicFramePr>
          <p:nvPr>
            <p:extLst>
              <p:ext uri="{D42A27DB-BD31-4B8C-83A1-F6EECF244321}">
                <p14:modId xmlns:p14="http://schemas.microsoft.com/office/powerpoint/2010/main" val="3454453559"/>
              </p:ext>
            </p:extLst>
          </p:nvPr>
        </p:nvGraphicFramePr>
        <p:xfrm>
          <a:off x="2985710" y="450850"/>
          <a:ext cx="193675" cy="238125"/>
        </p:xfrm>
        <a:graphic>
          <a:graphicData uri="http://schemas.openxmlformats.org/presentationml/2006/ole">
            <mc:AlternateContent xmlns:mc="http://schemas.openxmlformats.org/markup-compatibility/2006">
              <mc:Choice xmlns:v="urn:schemas-microsoft-com:vml" Requires="v">
                <p:oleObj spid="_x0000_s15407" name="Equation" r:id="rId10" imgW="114300" imgH="139700" progId="Equation.3">
                  <p:embed/>
                </p:oleObj>
              </mc:Choice>
              <mc:Fallback>
                <p:oleObj name="Equation" r:id="rId10" imgW="114300" imgH="139700" progId="Equation.3">
                  <p:embed/>
                  <p:pic>
                    <p:nvPicPr>
                      <p:cNvPr id="0" name=""/>
                      <p:cNvPicPr/>
                      <p:nvPr/>
                    </p:nvPicPr>
                    <p:blipFill>
                      <a:blip r:embed="rId11"/>
                      <a:stretch>
                        <a:fillRect/>
                      </a:stretch>
                    </p:blipFill>
                    <p:spPr>
                      <a:xfrm>
                        <a:off x="2985710" y="450850"/>
                        <a:ext cx="193675" cy="238125"/>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3012157601"/>
              </p:ext>
            </p:extLst>
          </p:nvPr>
        </p:nvGraphicFramePr>
        <p:xfrm>
          <a:off x="6524777" y="450850"/>
          <a:ext cx="193675" cy="238125"/>
        </p:xfrm>
        <a:graphic>
          <a:graphicData uri="http://schemas.openxmlformats.org/presentationml/2006/ole">
            <mc:AlternateContent xmlns:mc="http://schemas.openxmlformats.org/markup-compatibility/2006">
              <mc:Choice xmlns:v="urn:schemas-microsoft-com:vml" Requires="v">
                <p:oleObj spid="_x0000_s15408" name="Equation" r:id="rId12" imgW="114300" imgH="139700" progId="Equation.3">
                  <p:embed/>
                </p:oleObj>
              </mc:Choice>
              <mc:Fallback>
                <p:oleObj name="Equation" r:id="rId12" imgW="114300" imgH="139700" progId="Equation.3">
                  <p:embed/>
                  <p:pic>
                    <p:nvPicPr>
                      <p:cNvPr id="0" name=""/>
                      <p:cNvPicPr/>
                      <p:nvPr/>
                    </p:nvPicPr>
                    <p:blipFill>
                      <a:blip r:embed="rId11"/>
                      <a:stretch>
                        <a:fillRect/>
                      </a:stretch>
                    </p:blipFill>
                    <p:spPr>
                      <a:xfrm>
                        <a:off x="6524777" y="450850"/>
                        <a:ext cx="193675" cy="238125"/>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701925046"/>
              </p:ext>
            </p:extLst>
          </p:nvPr>
        </p:nvGraphicFramePr>
        <p:xfrm>
          <a:off x="6524777" y="3644137"/>
          <a:ext cx="258763" cy="238125"/>
        </p:xfrm>
        <a:graphic>
          <a:graphicData uri="http://schemas.openxmlformats.org/presentationml/2006/ole">
            <mc:AlternateContent xmlns:mc="http://schemas.openxmlformats.org/markup-compatibility/2006">
              <mc:Choice xmlns:v="urn:schemas-microsoft-com:vml" Requires="v">
                <p:oleObj spid="_x0000_s15409" name="Equation" r:id="rId13" imgW="152400" imgH="139700" progId="Equation.3">
                  <p:embed/>
                </p:oleObj>
              </mc:Choice>
              <mc:Fallback>
                <p:oleObj name="Equation" r:id="rId13" imgW="152400" imgH="139700" progId="Equation.3">
                  <p:embed/>
                  <p:pic>
                    <p:nvPicPr>
                      <p:cNvPr id="0" name=""/>
                      <p:cNvPicPr/>
                      <p:nvPr/>
                    </p:nvPicPr>
                    <p:blipFill>
                      <a:blip r:embed="rId14"/>
                      <a:stretch>
                        <a:fillRect/>
                      </a:stretch>
                    </p:blipFill>
                    <p:spPr>
                      <a:xfrm>
                        <a:off x="6524777" y="3644137"/>
                        <a:ext cx="258763" cy="238125"/>
                      </a:xfrm>
                      <a:prstGeom prst="rect">
                        <a:avLst/>
                      </a:prstGeom>
                    </p:spPr>
                  </p:pic>
                </p:oleObj>
              </mc:Fallback>
            </mc:AlternateContent>
          </a:graphicData>
        </a:graphic>
      </p:graphicFrame>
    </p:spTree>
    <p:extLst>
      <p:ext uri="{BB962C8B-B14F-4D97-AF65-F5344CB8AC3E}">
        <p14:creationId xmlns:p14="http://schemas.microsoft.com/office/powerpoint/2010/main" val="382511080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2663" y="717552"/>
            <a:ext cx="3494416" cy="262432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8804" y="717554"/>
            <a:ext cx="3494418" cy="262432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9365" y="3902048"/>
            <a:ext cx="3495035" cy="262478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78804" y="3904034"/>
            <a:ext cx="3494417" cy="2620813"/>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8216" y="2536420"/>
            <a:ext cx="1283028" cy="4115079"/>
          </a:xfrm>
          <a:prstGeom prst="rect">
            <a:avLst/>
          </a:prstGeom>
        </p:spPr>
      </p:pic>
      <p:sp>
        <p:nvSpPr>
          <p:cNvPr id="9" name="TextBox 8"/>
          <p:cNvSpPr txBox="1"/>
          <p:nvPr/>
        </p:nvSpPr>
        <p:spPr>
          <a:xfrm>
            <a:off x="19859" y="140357"/>
            <a:ext cx="1926625" cy="2308324"/>
          </a:xfrm>
          <a:prstGeom prst="rect">
            <a:avLst/>
          </a:prstGeom>
          <a:noFill/>
        </p:spPr>
        <p:txBody>
          <a:bodyPr wrap="square" rtlCol="0">
            <a:spAutoFit/>
          </a:bodyPr>
          <a:lstStyle/>
          <a:p>
            <a:pPr algn="ctr"/>
            <a:r>
              <a:rPr lang="en-US" sz="2400" b="1" dirty="0" smtClean="0">
                <a:solidFill>
                  <a:srgbClr val="FF0000"/>
                </a:solidFill>
              </a:rPr>
              <a:t>GFS </a:t>
            </a:r>
            <a:r>
              <a:rPr lang="en-US" sz="2400" b="1" dirty="0" err="1" smtClean="0">
                <a:solidFill>
                  <a:srgbClr val="FF0000"/>
                </a:solidFill>
              </a:rPr>
              <a:t>DeterministicForecasts</a:t>
            </a:r>
            <a:r>
              <a:rPr lang="en-US" sz="2400" b="1" dirty="0" smtClean="0">
                <a:solidFill>
                  <a:srgbClr val="FF0000"/>
                </a:solidFill>
              </a:rPr>
              <a:t> Verifying </a:t>
            </a:r>
            <a:r>
              <a:rPr lang="en-US" sz="2400" b="1" dirty="0" smtClean="0"/>
              <a:t>1200 UTC 23 March 2016</a:t>
            </a:r>
            <a:endParaRPr lang="en-US" sz="2400" b="1" dirty="0"/>
          </a:p>
        </p:txBody>
      </p:sp>
      <p:sp>
        <p:nvSpPr>
          <p:cNvPr id="10" name="Rectangle 9"/>
          <p:cNvSpPr/>
          <p:nvPr/>
        </p:nvSpPr>
        <p:spPr>
          <a:xfrm>
            <a:off x="419100" y="3904034"/>
            <a:ext cx="1155699" cy="22030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1909364" y="3532716"/>
            <a:ext cx="3495036" cy="400110"/>
          </a:xfrm>
          <a:prstGeom prst="rect">
            <a:avLst/>
          </a:prstGeom>
          <a:noFill/>
        </p:spPr>
        <p:txBody>
          <a:bodyPr wrap="square" rtlCol="0">
            <a:spAutoFit/>
          </a:bodyPr>
          <a:lstStyle/>
          <a:p>
            <a:r>
              <a:rPr lang="en-US" sz="2000" b="1" dirty="0" smtClean="0">
                <a:solidFill>
                  <a:srgbClr val="0000FF"/>
                </a:solidFill>
              </a:rPr>
              <a:t>850 </a:t>
            </a:r>
            <a:r>
              <a:rPr lang="en-US" sz="2000" b="1" dirty="0" err="1" smtClean="0">
                <a:solidFill>
                  <a:srgbClr val="0000FF"/>
                </a:solidFill>
              </a:rPr>
              <a:t>hPa</a:t>
            </a:r>
            <a:r>
              <a:rPr lang="en-US" sz="2000" b="1" dirty="0" smtClean="0">
                <a:solidFill>
                  <a:srgbClr val="0000FF"/>
                </a:solidFill>
              </a:rPr>
              <a:t>:        = 25 m (100 </a:t>
            </a:r>
            <a:r>
              <a:rPr lang="en-US" sz="2000" b="1" dirty="0" smtClean="0">
                <a:solidFill>
                  <a:srgbClr val="0000FF"/>
                </a:solidFill>
              </a:rPr>
              <a:t>km)</a:t>
            </a:r>
            <a:r>
              <a:rPr lang="en-US" sz="2000" b="1" baseline="30000" dirty="0" smtClean="0">
                <a:solidFill>
                  <a:srgbClr val="0000FF"/>
                </a:solidFill>
              </a:rPr>
              <a:t>–1</a:t>
            </a:r>
            <a:endParaRPr lang="en-US" sz="2000" b="1" dirty="0">
              <a:solidFill>
                <a:srgbClr val="0000FF"/>
              </a:solidFill>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1027547545"/>
              </p:ext>
            </p:extLst>
          </p:nvPr>
        </p:nvGraphicFramePr>
        <p:xfrm>
          <a:off x="2922257" y="3601054"/>
          <a:ext cx="368695" cy="281944"/>
        </p:xfrm>
        <a:graphic>
          <a:graphicData uri="http://schemas.openxmlformats.org/presentationml/2006/ole">
            <mc:AlternateContent xmlns:mc="http://schemas.openxmlformats.org/markup-compatibility/2006">
              <mc:Choice xmlns:v="urn:schemas-microsoft-com:vml" Requires="v">
                <p:oleObj spid="_x0000_s16430" name="Equation" r:id="rId8" imgW="215900" imgH="165100" progId="Equation.3">
                  <p:embed/>
                </p:oleObj>
              </mc:Choice>
              <mc:Fallback>
                <p:oleObj name="Equation" r:id="rId8" imgW="215900" imgH="165100" progId="Equation.3">
                  <p:embed/>
                  <p:pic>
                    <p:nvPicPr>
                      <p:cNvPr id="0" name=""/>
                      <p:cNvPicPr/>
                      <p:nvPr/>
                    </p:nvPicPr>
                    <p:blipFill>
                      <a:blip r:embed="rId9"/>
                      <a:stretch>
                        <a:fillRect/>
                      </a:stretch>
                    </p:blipFill>
                    <p:spPr>
                      <a:xfrm>
                        <a:off x="2922257" y="3601054"/>
                        <a:ext cx="368695" cy="281944"/>
                      </a:xfrm>
                      <a:prstGeom prst="rect">
                        <a:avLst/>
                      </a:prstGeom>
                    </p:spPr>
                  </p:pic>
                </p:oleObj>
              </mc:Fallback>
            </mc:AlternateContent>
          </a:graphicData>
        </a:graphic>
      </p:graphicFrame>
      <p:sp>
        <p:nvSpPr>
          <p:cNvPr id="16" name="TextBox 15"/>
          <p:cNvSpPr txBox="1"/>
          <p:nvPr/>
        </p:nvSpPr>
        <p:spPr>
          <a:xfrm>
            <a:off x="1919174" y="352333"/>
            <a:ext cx="2608182" cy="400110"/>
          </a:xfrm>
          <a:prstGeom prst="rect">
            <a:avLst/>
          </a:prstGeom>
          <a:noFill/>
        </p:spPr>
        <p:txBody>
          <a:bodyPr wrap="square" rtlCol="0">
            <a:spAutoFit/>
          </a:bodyPr>
          <a:lstStyle/>
          <a:p>
            <a:r>
              <a:rPr lang="en-US" sz="2000" b="1" dirty="0" smtClean="0">
                <a:solidFill>
                  <a:srgbClr val="0000FF"/>
                </a:solidFill>
              </a:rPr>
              <a:t>500 </a:t>
            </a:r>
            <a:r>
              <a:rPr lang="en-US" sz="2000" b="1" dirty="0" err="1" smtClean="0">
                <a:solidFill>
                  <a:srgbClr val="0000FF"/>
                </a:solidFill>
              </a:rPr>
              <a:t>hPa</a:t>
            </a:r>
            <a:r>
              <a:rPr lang="en-US" sz="2000" b="1" dirty="0" smtClean="0">
                <a:solidFill>
                  <a:srgbClr val="0000FF"/>
                </a:solidFill>
              </a:rPr>
              <a:t>: </a:t>
            </a:r>
            <a:r>
              <a:rPr lang="en-US" sz="2000" b="1" dirty="0" smtClean="0">
                <a:solidFill>
                  <a:srgbClr val="0000FF"/>
                </a:solidFill>
              </a:rPr>
              <a:t>    = 552 </a:t>
            </a:r>
            <a:r>
              <a:rPr lang="en-US" sz="2000" b="1" dirty="0" smtClean="0">
                <a:solidFill>
                  <a:srgbClr val="0000FF"/>
                </a:solidFill>
              </a:rPr>
              <a:t>dam</a:t>
            </a:r>
            <a:endParaRPr lang="en-US" sz="2000" b="1" dirty="0">
              <a:solidFill>
                <a:srgbClr val="0000FF"/>
              </a:solidFill>
            </a:endParaRPr>
          </a:p>
        </p:txBody>
      </p:sp>
      <p:sp>
        <p:nvSpPr>
          <p:cNvPr id="17" name="TextBox 16"/>
          <p:cNvSpPr txBox="1"/>
          <p:nvPr/>
        </p:nvSpPr>
        <p:spPr>
          <a:xfrm>
            <a:off x="5478804" y="352333"/>
            <a:ext cx="2608182" cy="400110"/>
          </a:xfrm>
          <a:prstGeom prst="rect">
            <a:avLst/>
          </a:prstGeom>
          <a:noFill/>
        </p:spPr>
        <p:txBody>
          <a:bodyPr wrap="square" rtlCol="0">
            <a:spAutoFit/>
          </a:bodyPr>
          <a:lstStyle/>
          <a:p>
            <a:r>
              <a:rPr lang="en-US" sz="2000" b="1" dirty="0" smtClean="0">
                <a:solidFill>
                  <a:srgbClr val="0000FF"/>
                </a:solidFill>
              </a:rPr>
              <a:t>850 </a:t>
            </a:r>
            <a:r>
              <a:rPr lang="en-US" sz="2000" b="1" dirty="0" err="1" smtClean="0">
                <a:solidFill>
                  <a:srgbClr val="0000FF"/>
                </a:solidFill>
              </a:rPr>
              <a:t>hPa</a:t>
            </a:r>
            <a:r>
              <a:rPr lang="en-US" sz="2000" b="1" dirty="0" smtClean="0">
                <a:solidFill>
                  <a:srgbClr val="0000FF"/>
                </a:solidFill>
              </a:rPr>
              <a:t>:     = </a:t>
            </a:r>
            <a:r>
              <a:rPr lang="en-US" sz="2000" b="1" dirty="0" smtClean="0">
                <a:solidFill>
                  <a:srgbClr val="0000FF"/>
                </a:solidFill>
              </a:rPr>
              <a:t>132 dam</a:t>
            </a:r>
            <a:endParaRPr lang="en-US" sz="2000" b="1" dirty="0">
              <a:solidFill>
                <a:srgbClr val="0000FF"/>
              </a:solidFill>
            </a:endParaRPr>
          </a:p>
        </p:txBody>
      </p:sp>
      <p:sp>
        <p:nvSpPr>
          <p:cNvPr id="18" name="TextBox 17"/>
          <p:cNvSpPr txBox="1"/>
          <p:nvPr/>
        </p:nvSpPr>
        <p:spPr>
          <a:xfrm>
            <a:off x="5478804" y="3532716"/>
            <a:ext cx="3132536" cy="400110"/>
          </a:xfrm>
          <a:prstGeom prst="rect">
            <a:avLst/>
          </a:prstGeom>
          <a:noFill/>
        </p:spPr>
        <p:txBody>
          <a:bodyPr wrap="square" rtlCol="0">
            <a:spAutoFit/>
          </a:bodyPr>
          <a:lstStyle/>
          <a:p>
            <a:r>
              <a:rPr lang="en-US" sz="2000" b="1" dirty="0" smtClean="0">
                <a:solidFill>
                  <a:srgbClr val="0000FF"/>
                </a:solidFill>
              </a:rPr>
              <a:t>500 </a:t>
            </a:r>
            <a:r>
              <a:rPr lang="en-US" sz="2000" b="1" dirty="0" err="1" smtClean="0">
                <a:solidFill>
                  <a:srgbClr val="0000FF"/>
                </a:solidFill>
              </a:rPr>
              <a:t>hPa</a:t>
            </a:r>
            <a:r>
              <a:rPr lang="en-US" sz="2000" b="1" dirty="0" smtClean="0">
                <a:solidFill>
                  <a:srgbClr val="0000FF"/>
                </a:solidFill>
              </a:rPr>
              <a:t>: </a:t>
            </a:r>
            <a:r>
              <a:rPr lang="en-US" sz="2000" b="1" dirty="0" smtClean="0">
                <a:solidFill>
                  <a:srgbClr val="0000FF"/>
                </a:solidFill>
              </a:rPr>
              <a:t>     = –</a:t>
            </a:r>
            <a:r>
              <a:rPr lang="en-US" sz="2000" b="1" dirty="0" smtClean="0">
                <a:solidFill>
                  <a:srgbClr val="0000FF"/>
                </a:solidFill>
              </a:rPr>
              <a:t>1 Pa s</a:t>
            </a:r>
            <a:r>
              <a:rPr lang="en-US" sz="2000" b="1" baseline="30000" dirty="0" smtClean="0">
                <a:solidFill>
                  <a:srgbClr val="0000FF"/>
                </a:solidFill>
              </a:rPr>
              <a:t>–1</a:t>
            </a:r>
            <a:endParaRPr lang="en-US" sz="2000" b="1" dirty="0">
              <a:solidFill>
                <a:srgbClr val="0000FF"/>
              </a:solidFill>
            </a:endParaRPr>
          </a:p>
        </p:txBody>
      </p:sp>
      <p:graphicFrame>
        <p:nvGraphicFramePr>
          <p:cNvPr id="24" name="Object 23"/>
          <p:cNvGraphicFramePr>
            <a:graphicFrameLocks noChangeAspect="1"/>
          </p:cNvGraphicFramePr>
          <p:nvPr>
            <p:extLst>
              <p:ext uri="{D42A27DB-BD31-4B8C-83A1-F6EECF244321}">
                <p14:modId xmlns:p14="http://schemas.microsoft.com/office/powerpoint/2010/main" val="3454453559"/>
              </p:ext>
            </p:extLst>
          </p:nvPr>
        </p:nvGraphicFramePr>
        <p:xfrm>
          <a:off x="2985710" y="450850"/>
          <a:ext cx="193675" cy="238125"/>
        </p:xfrm>
        <a:graphic>
          <a:graphicData uri="http://schemas.openxmlformats.org/presentationml/2006/ole">
            <mc:AlternateContent xmlns:mc="http://schemas.openxmlformats.org/markup-compatibility/2006">
              <mc:Choice xmlns:v="urn:schemas-microsoft-com:vml" Requires="v">
                <p:oleObj spid="_x0000_s16431" name="Equation" r:id="rId10" imgW="114300" imgH="139700" progId="Equation.3">
                  <p:embed/>
                </p:oleObj>
              </mc:Choice>
              <mc:Fallback>
                <p:oleObj name="Equation" r:id="rId10" imgW="114300" imgH="139700" progId="Equation.3">
                  <p:embed/>
                  <p:pic>
                    <p:nvPicPr>
                      <p:cNvPr id="0" name=""/>
                      <p:cNvPicPr/>
                      <p:nvPr/>
                    </p:nvPicPr>
                    <p:blipFill>
                      <a:blip r:embed="rId11"/>
                      <a:stretch>
                        <a:fillRect/>
                      </a:stretch>
                    </p:blipFill>
                    <p:spPr>
                      <a:xfrm>
                        <a:off x="2985710" y="450850"/>
                        <a:ext cx="193675" cy="238125"/>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3012157601"/>
              </p:ext>
            </p:extLst>
          </p:nvPr>
        </p:nvGraphicFramePr>
        <p:xfrm>
          <a:off x="6524777" y="450850"/>
          <a:ext cx="193675" cy="238125"/>
        </p:xfrm>
        <a:graphic>
          <a:graphicData uri="http://schemas.openxmlformats.org/presentationml/2006/ole">
            <mc:AlternateContent xmlns:mc="http://schemas.openxmlformats.org/markup-compatibility/2006">
              <mc:Choice xmlns:v="urn:schemas-microsoft-com:vml" Requires="v">
                <p:oleObj spid="_x0000_s16432" name="Equation" r:id="rId12" imgW="114300" imgH="139700" progId="Equation.3">
                  <p:embed/>
                </p:oleObj>
              </mc:Choice>
              <mc:Fallback>
                <p:oleObj name="Equation" r:id="rId12" imgW="114300" imgH="139700" progId="Equation.3">
                  <p:embed/>
                  <p:pic>
                    <p:nvPicPr>
                      <p:cNvPr id="0" name=""/>
                      <p:cNvPicPr/>
                      <p:nvPr/>
                    </p:nvPicPr>
                    <p:blipFill>
                      <a:blip r:embed="rId11"/>
                      <a:stretch>
                        <a:fillRect/>
                      </a:stretch>
                    </p:blipFill>
                    <p:spPr>
                      <a:xfrm>
                        <a:off x="6524777" y="450850"/>
                        <a:ext cx="193675" cy="238125"/>
                      </a:xfrm>
                      <a:prstGeom prst="rect">
                        <a:avLst/>
                      </a:prstGeom>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701925046"/>
              </p:ext>
            </p:extLst>
          </p:nvPr>
        </p:nvGraphicFramePr>
        <p:xfrm>
          <a:off x="6524777" y="3644137"/>
          <a:ext cx="258763" cy="238125"/>
        </p:xfrm>
        <a:graphic>
          <a:graphicData uri="http://schemas.openxmlformats.org/presentationml/2006/ole">
            <mc:AlternateContent xmlns:mc="http://schemas.openxmlformats.org/markup-compatibility/2006">
              <mc:Choice xmlns:v="urn:schemas-microsoft-com:vml" Requires="v">
                <p:oleObj spid="_x0000_s16433" name="Equation" r:id="rId13" imgW="152400" imgH="139700" progId="Equation.3">
                  <p:embed/>
                </p:oleObj>
              </mc:Choice>
              <mc:Fallback>
                <p:oleObj name="Equation" r:id="rId13" imgW="152400" imgH="139700" progId="Equation.3">
                  <p:embed/>
                  <p:pic>
                    <p:nvPicPr>
                      <p:cNvPr id="0" name=""/>
                      <p:cNvPicPr/>
                      <p:nvPr/>
                    </p:nvPicPr>
                    <p:blipFill>
                      <a:blip r:embed="rId14"/>
                      <a:stretch>
                        <a:fillRect/>
                      </a:stretch>
                    </p:blipFill>
                    <p:spPr>
                      <a:xfrm>
                        <a:off x="6524777" y="3644137"/>
                        <a:ext cx="258763" cy="238125"/>
                      </a:xfrm>
                      <a:prstGeom prst="rect">
                        <a:avLst/>
                      </a:prstGeom>
                    </p:spPr>
                  </p:pic>
                </p:oleObj>
              </mc:Fallback>
            </mc:AlternateContent>
          </a:graphicData>
        </a:graphic>
      </p:graphicFrame>
    </p:spTree>
    <p:extLst>
      <p:ext uri="{BB962C8B-B14F-4D97-AF65-F5344CB8AC3E}">
        <p14:creationId xmlns:p14="http://schemas.microsoft.com/office/powerpoint/2010/main" val="326367056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83862" y="204814"/>
            <a:ext cx="8979855" cy="1077218"/>
          </a:xfrm>
          <a:prstGeom prst="rect">
            <a:avLst/>
          </a:prstGeom>
          <a:noFill/>
        </p:spPr>
        <p:txBody>
          <a:bodyPr wrap="square" rtlCol="0">
            <a:spAutoFit/>
          </a:bodyPr>
          <a:lstStyle/>
          <a:p>
            <a:pPr algn="ctr"/>
            <a:r>
              <a:rPr lang="en-US" sz="3200" b="1" dirty="0" smtClean="0">
                <a:solidFill>
                  <a:srgbClr val="FF0000"/>
                </a:solidFill>
              </a:rPr>
              <a:t>A particularly active weather pattern characterized the CONUS during 21 March – 4 April 2016</a:t>
            </a:r>
          </a:p>
        </p:txBody>
      </p:sp>
      <p:sp>
        <p:nvSpPr>
          <p:cNvPr id="9" name="TextBox 8"/>
          <p:cNvSpPr txBox="1"/>
          <p:nvPr/>
        </p:nvSpPr>
        <p:spPr>
          <a:xfrm>
            <a:off x="178886" y="1509838"/>
            <a:ext cx="4542588" cy="4832092"/>
          </a:xfrm>
          <a:prstGeom prst="rect">
            <a:avLst/>
          </a:prstGeom>
          <a:noFill/>
        </p:spPr>
        <p:txBody>
          <a:bodyPr wrap="square" rtlCol="0">
            <a:spAutoFit/>
          </a:bodyPr>
          <a:lstStyle/>
          <a:p>
            <a:pPr algn="ctr"/>
            <a:r>
              <a:rPr lang="en-US" sz="2800" b="1" dirty="0" smtClean="0">
                <a:solidFill>
                  <a:srgbClr val="0000FF"/>
                </a:solidFill>
              </a:rPr>
              <a:t>23–24 March 2016 Colorado Snowstorm</a:t>
            </a:r>
          </a:p>
          <a:p>
            <a:pPr algn="ctr"/>
            <a:endParaRPr lang="en-US" sz="2400" b="1" dirty="0">
              <a:solidFill>
                <a:srgbClr val="0000FF"/>
              </a:solidFill>
            </a:endParaRPr>
          </a:p>
          <a:p>
            <a:pPr marL="342900" indent="-342900">
              <a:buFont typeface="Arial"/>
              <a:buChar char="•"/>
            </a:pPr>
            <a:r>
              <a:rPr lang="en-US" sz="2400" b="1" dirty="0" smtClean="0">
                <a:solidFill>
                  <a:srgbClr val="000000"/>
                </a:solidFill>
              </a:rPr>
              <a:t>&gt; 30 cm (1 </a:t>
            </a:r>
            <a:r>
              <a:rPr lang="en-US" sz="2400" b="1" dirty="0" err="1" smtClean="0">
                <a:solidFill>
                  <a:srgbClr val="000000"/>
                </a:solidFill>
              </a:rPr>
              <a:t>ft</a:t>
            </a:r>
            <a:r>
              <a:rPr lang="en-US" sz="2400" b="1" dirty="0" smtClean="0">
                <a:solidFill>
                  <a:srgbClr val="000000"/>
                </a:solidFill>
              </a:rPr>
              <a:t>) </a:t>
            </a:r>
            <a:r>
              <a:rPr lang="en-US" sz="2400" dirty="0" smtClean="0">
                <a:solidFill>
                  <a:srgbClr val="000000"/>
                </a:solidFill>
              </a:rPr>
              <a:t>of snow in many locations along the front range</a:t>
            </a:r>
          </a:p>
          <a:p>
            <a:endParaRPr lang="en-US" sz="1200" dirty="0" smtClean="0">
              <a:solidFill>
                <a:srgbClr val="000000"/>
              </a:solidFill>
            </a:endParaRPr>
          </a:p>
          <a:p>
            <a:pPr marL="342900" indent="-342900">
              <a:buFont typeface="Arial"/>
              <a:buChar char="•"/>
            </a:pPr>
            <a:r>
              <a:rPr lang="en-US" sz="2400" b="1" dirty="0" smtClean="0">
                <a:solidFill>
                  <a:srgbClr val="000000"/>
                </a:solidFill>
              </a:rPr>
              <a:t>Hundreds</a:t>
            </a:r>
            <a:r>
              <a:rPr lang="en-US" sz="2400" dirty="0" smtClean="0">
                <a:solidFill>
                  <a:srgbClr val="000000"/>
                </a:solidFill>
              </a:rPr>
              <a:t> of flights cancelled at DIA</a:t>
            </a:r>
          </a:p>
          <a:p>
            <a:endParaRPr lang="en-US" sz="1200" dirty="0" smtClean="0">
              <a:solidFill>
                <a:srgbClr val="000000"/>
              </a:solidFill>
            </a:endParaRPr>
          </a:p>
          <a:p>
            <a:pPr marL="342900" indent="-342900">
              <a:buFont typeface="Arial"/>
              <a:buChar char="•"/>
            </a:pPr>
            <a:r>
              <a:rPr lang="en-US" sz="2400" dirty="0" smtClean="0">
                <a:solidFill>
                  <a:srgbClr val="000000"/>
                </a:solidFill>
              </a:rPr>
              <a:t>Temperatures exceeded </a:t>
            </a:r>
            <a:r>
              <a:rPr lang="en-US" sz="2400" b="1" dirty="0" smtClean="0">
                <a:solidFill>
                  <a:srgbClr val="000000"/>
                </a:solidFill>
              </a:rPr>
              <a:t>20</a:t>
            </a:r>
            <a:r>
              <a:rPr lang="en-US" sz="2400" b="1" baseline="30000" dirty="0" smtClean="0">
                <a:solidFill>
                  <a:srgbClr val="000000"/>
                </a:solidFill>
              </a:rPr>
              <a:t>o</a:t>
            </a:r>
            <a:r>
              <a:rPr lang="en-US" sz="2400" b="1" dirty="0" smtClean="0">
                <a:solidFill>
                  <a:srgbClr val="000000"/>
                </a:solidFill>
              </a:rPr>
              <a:t>C</a:t>
            </a:r>
            <a:r>
              <a:rPr lang="en-US" sz="2400" dirty="0" smtClean="0">
                <a:solidFill>
                  <a:srgbClr val="000000"/>
                </a:solidFill>
              </a:rPr>
              <a:t> the day prior to the snowstorm</a:t>
            </a:r>
          </a:p>
          <a:p>
            <a:pPr marL="342900" indent="-342900">
              <a:buFont typeface="Arial"/>
              <a:buChar char="•"/>
            </a:pPr>
            <a:endParaRPr lang="en-US" sz="1200" dirty="0" smtClean="0">
              <a:solidFill>
                <a:srgbClr val="000000"/>
              </a:solidFill>
            </a:endParaRPr>
          </a:p>
          <a:p>
            <a:pPr marL="342900" indent="-342900">
              <a:buFont typeface="Arial"/>
              <a:buChar char="•"/>
            </a:pPr>
            <a:r>
              <a:rPr lang="en-US" sz="2400" dirty="0" smtClean="0">
                <a:solidFill>
                  <a:srgbClr val="000000"/>
                </a:solidFill>
              </a:rPr>
              <a:t>Notable </a:t>
            </a:r>
            <a:r>
              <a:rPr lang="en-US" sz="2400" b="1" dirty="0" smtClean="0">
                <a:solidFill>
                  <a:srgbClr val="000000"/>
                </a:solidFill>
              </a:rPr>
              <a:t>forecast uncertainty </a:t>
            </a:r>
            <a:r>
              <a:rPr lang="en-US" sz="2400" dirty="0" smtClean="0">
                <a:solidFill>
                  <a:srgbClr val="000000"/>
                </a:solidFill>
              </a:rPr>
              <a:t>characterized the event</a:t>
            </a:r>
          </a:p>
        </p:txBody>
      </p:sp>
      <p:pic>
        <p:nvPicPr>
          <p:cNvPr id="10" name="Picture 9" descr="bouldersnow.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024" y="1381223"/>
            <a:ext cx="3899668" cy="2467759"/>
          </a:xfrm>
          <a:prstGeom prst="rect">
            <a:avLst/>
          </a:prstGeom>
          <a:ln w="38100" cmpd="sng">
            <a:solidFill>
              <a:schemeClr val="tx1"/>
            </a:solidFill>
          </a:ln>
        </p:spPr>
      </p:pic>
      <p:sp>
        <p:nvSpPr>
          <p:cNvPr id="11" name="TextBox 10"/>
          <p:cNvSpPr txBox="1"/>
          <p:nvPr/>
        </p:nvSpPr>
        <p:spPr>
          <a:xfrm>
            <a:off x="4861024" y="3571983"/>
            <a:ext cx="358676" cy="276999"/>
          </a:xfrm>
          <a:prstGeom prst="rect">
            <a:avLst/>
          </a:prstGeom>
          <a:solidFill>
            <a:schemeClr val="bg1"/>
          </a:solidFill>
          <a:ln>
            <a:solidFill>
              <a:schemeClr val="tx1"/>
            </a:solidFill>
          </a:ln>
        </p:spPr>
        <p:txBody>
          <a:bodyPr wrap="square" rtlCol="0">
            <a:spAutoFit/>
          </a:bodyPr>
          <a:lstStyle/>
          <a:p>
            <a:pPr algn="ctr"/>
            <a:r>
              <a:rPr lang="en-US" sz="1200" dirty="0" smtClean="0"/>
              <a:t>AP</a:t>
            </a:r>
            <a:endParaRPr lang="en-US" sz="1200" dirty="0"/>
          </a:p>
        </p:txBody>
      </p:sp>
      <p:pic>
        <p:nvPicPr>
          <p:cNvPr id="24" name="Picture 23" descr="snowprecip27ja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4117" y="6062222"/>
            <a:ext cx="4419600" cy="803564"/>
          </a:xfrm>
          <a:prstGeom prst="rect">
            <a:avLst/>
          </a:prstGeom>
        </p:spPr>
      </p:pic>
      <p:sp>
        <p:nvSpPr>
          <p:cNvPr id="32" name="Rectangle 31"/>
          <p:cNvSpPr/>
          <p:nvPr/>
        </p:nvSpPr>
        <p:spPr>
          <a:xfrm>
            <a:off x="4623825" y="6576070"/>
            <a:ext cx="4536237" cy="26035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p:cNvSpPr txBox="1"/>
          <p:nvPr/>
        </p:nvSpPr>
        <p:spPr>
          <a:xfrm>
            <a:off x="6516125" y="6442931"/>
            <a:ext cx="654050" cy="369332"/>
          </a:xfrm>
          <a:prstGeom prst="rect">
            <a:avLst/>
          </a:prstGeom>
          <a:noFill/>
        </p:spPr>
        <p:txBody>
          <a:bodyPr wrap="square" rtlCol="0">
            <a:spAutoFit/>
          </a:bodyPr>
          <a:lstStyle/>
          <a:p>
            <a:r>
              <a:rPr lang="en-US" dirty="0"/>
              <a:t>c</a:t>
            </a:r>
            <a:r>
              <a:rPr lang="en-US" dirty="0" smtClean="0"/>
              <a:t>m</a:t>
            </a:r>
            <a:endParaRPr lang="en-US" dirty="0"/>
          </a:p>
        </p:txBody>
      </p:sp>
      <p:sp>
        <p:nvSpPr>
          <p:cNvPr id="34" name="Rectangle 33"/>
          <p:cNvSpPr/>
          <p:nvPr/>
        </p:nvSpPr>
        <p:spPr>
          <a:xfrm>
            <a:off x="4564338" y="6115685"/>
            <a:ext cx="4536237" cy="26035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4744475" y="6066744"/>
            <a:ext cx="654050" cy="369332"/>
          </a:xfrm>
          <a:prstGeom prst="rect">
            <a:avLst/>
          </a:prstGeom>
          <a:noFill/>
        </p:spPr>
        <p:txBody>
          <a:bodyPr wrap="square" rtlCol="0">
            <a:spAutoFit/>
          </a:bodyPr>
          <a:lstStyle/>
          <a:p>
            <a:r>
              <a:rPr lang="en-US" dirty="0" smtClean="0"/>
              <a:t>0.1</a:t>
            </a:r>
            <a:endParaRPr lang="en-US" dirty="0"/>
          </a:p>
        </p:txBody>
      </p:sp>
      <p:sp>
        <p:nvSpPr>
          <p:cNvPr id="26" name="TextBox 25"/>
          <p:cNvSpPr txBox="1"/>
          <p:nvPr/>
        </p:nvSpPr>
        <p:spPr>
          <a:xfrm>
            <a:off x="5430275" y="6063858"/>
            <a:ext cx="654050" cy="369332"/>
          </a:xfrm>
          <a:prstGeom prst="rect">
            <a:avLst/>
          </a:prstGeom>
          <a:noFill/>
        </p:spPr>
        <p:txBody>
          <a:bodyPr wrap="square" rtlCol="0">
            <a:spAutoFit/>
          </a:bodyPr>
          <a:lstStyle/>
          <a:p>
            <a:r>
              <a:rPr lang="en-US" dirty="0" smtClean="0"/>
              <a:t>1</a:t>
            </a:r>
            <a:endParaRPr lang="en-US" dirty="0"/>
          </a:p>
        </p:txBody>
      </p:sp>
      <p:sp>
        <p:nvSpPr>
          <p:cNvPr id="27" name="TextBox 26"/>
          <p:cNvSpPr txBox="1"/>
          <p:nvPr/>
        </p:nvSpPr>
        <p:spPr>
          <a:xfrm>
            <a:off x="6011300" y="6073094"/>
            <a:ext cx="654050" cy="369332"/>
          </a:xfrm>
          <a:prstGeom prst="rect">
            <a:avLst/>
          </a:prstGeom>
          <a:noFill/>
        </p:spPr>
        <p:txBody>
          <a:bodyPr wrap="square" rtlCol="0">
            <a:spAutoFit/>
          </a:bodyPr>
          <a:lstStyle/>
          <a:p>
            <a:r>
              <a:rPr lang="en-US" dirty="0"/>
              <a:t>3</a:t>
            </a:r>
          </a:p>
        </p:txBody>
      </p:sp>
      <p:sp>
        <p:nvSpPr>
          <p:cNvPr id="28" name="TextBox 27"/>
          <p:cNvSpPr txBox="1"/>
          <p:nvPr/>
        </p:nvSpPr>
        <p:spPr>
          <a:xfrm>
            <a:off x="6617725" y="6076558"/>
            <a:ext cx="654050" cy="369332"/>
          </a:xfrm>
          <a:prstGeom prst="rect">
            <a:avLst/>
          </a:prstGeom>
          <a:noFill/>
        </p:spPr>
        <p:txBody>
          <a:bodyPr wrap="square" rtlCol="0">
            <a:spAutoFit/>
          </a:bodyPr>
          <a:lstStyle/>
          <a:p>
            <a:r>
              <a:rPr lang="en-US" dirty="0"/>
              <a:t>5</a:t>
            </a:r>
          </a:p>
        </p:txBody>
      </p:sp>
      <p:sp>
        <p:nvSpPr>
          <p:cNvPr id="29" name="TextBox 28"/>
          <p:cNvSpPr txBox="1"/>
          <p:nvPr/>
        </p:nvSpPr>
        <p:spPr>
          <a:xfrm>
            <a:off x="7170175" y="6070208"/>
            <a:ext cx="654050" cy="369332"/>
          </a:xfrm>
          <a:prstGeom prst="rect">
            <a:avLst/>
          </a:prstGeom>
          <a:noFill/>
        </p:spPr>
        <p:txBody>
          <a:bodyPr wrap="square" rtlCol="0">
            <a:spAutoFit/>
          </a:bodyPr>
          <a:lstStyle/>
          <a:p>
            <a:r>
              <a:rPr lang="en-US" dirty="0" smtClean="0"/>
              <a:t>15</a:t>
            </a:r>
            <a:endParaRPr lang="en-US" dirty="0"/>
          </a:p>
        </p:txBody>
      </p:sp>
      <p:sp>
        <p:nvSpPr>
          <p:cNvPr id="30" name="TextBox 29"/>
          <p:cNvSpPr txBox="1"/>
          <p:nvPr/>
        </p:nvSpPr>
        <p:spPr>
          <a:xfrm>
            <a:off x="7763900" y="6076558"/>
            <a:ext cx="654050" cy="369332"/>
          </a:xfrm>
          <a:prstGeom prst="rect">
            <a:avLst/>
          </a:prstGeom>
          <a:noFill/>
        </p:spPr>
        <p:txBody>
          <a:bodyPr wrap="square" rtlCol="0">
            <a:spAutoFit/>
          </a:bodyPr>
          <a:lstStyle/>
          <a:p>
            <a:r>
              <a:rPr lang="en-US" dirty="0"/>
              <a:t>2</a:t>
            </a:r>
            <a:r>
              <a:rPr lang="en-US" dirty="0" smtClean="0"/>
              <a:t>5</a:t>
            </a:r>
            <a:endParaRPr lang="en-US" dirty="0"/>
          </a:p>
        </p:txBody>
      </p:sp>
      <p:sp>
        <p:nvSpPr>
          <p:cNvPr id="31" name="TextBox 30"/>
          <p:cNvSpPr txBox="1"/>
          <p:nvPr/>
        </p:nvSpPr>
        <p:spPr>
          <a:xfrm>
            <a:off x="8351275" y="6076558"/>
            <a:ext cx="654050" cy="369332"/>
          </a:xfrm>
          <a:prstGeom prst="rect">
            <a:avLst/>
          </a:prstGeom>
          <a:noFill/>
        </p:spPr>
        <p:txBody>
          <a:bodyPr wrap="square" rtlCol="0">
            <a:spAutoFit/>
          </a:bodyPr>
          <a:lstStyle/>
          <a:p>
            <a:r>
              <a:rPr lang="en-US" dirty="0" smtClean="0"/>
              <a:t>50</a:t>
            </a:r>
            <a:endParaRPr lang="en-US" dirty="0"/>
          </a:p>
        </p:txBody>
      </p:sp>
      <p:pic>
        <p:nvPicPr>
          <p:cNvPr id="12" name="Picture 11" descr="snowprecip_mar201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4132" y="4054998"/>
            <a:ext cx="4250159" cy="2028937"/>
          </a:xfrm>
          <a:prstGeom prst="rect">
            <a:avLst/>
          </a:prstGeom>
          <a:ln w="38100" cmpd="sng">
            <a:solidFill>
              <a:srgbClr val="000000"/>
            </a:solidFill>
          </a:ln>
        </p:spPr>
      </p:pic>
      <p:sp>
        <p:nvSpPr>
          <p:cNvPr id="35" name="TextBox 34"/>
          <p:cNvSpPr txBox="1"/>
          <p:nvPr/>
        </p:nvSpPr>
        <p:spPr>
          <a:xfrm>
            <a:off x="4685631" y="5806936"/>
            <a:ext cx="3732319" cy="276999"/>
          </a:xfrm>
          <a:prstGeom prst="rect">
            <a:avLst/>
          </a:prstGeom>
          <a:solidFill>
            <a:schemeClr val="bg1"/>
          </a:solidFill>
          <a:ln>
            <a:solidFill>
              <a:schemeClr val="tx1"/>
            </a:solidFill>
          </a:ln>
        </p:spPr>
        <p:txBody>
          <a:bodyPr wrap="square" rtlCol="0">
            <a:spAutoFit/>
          </a:bodyPr>
          <a:lstStyle/>
          <a:p>
            <a:r>
              <a:rPr lang="en-US" sz="1200" dirty="0" smtClean="0"/>
              <a:t>24-h </a:t>
            </a:r>
            <a:r>
              <a:rPr lang="en-US" sz="1200" dirty="0"/>
              <a:t>a</a:t>
            </a:r>
            <a:r>
              <a:rPr lang="en-US" sz="1200" dirty="0" smtClean="0"/>
              <a:t>ccumulated snow ending 0600 UTC 24 March 2016</a:t>
            </a:r>
            <a:endParaRPr lang="en-US" sz="1200" dirty="0"/>
          </a:p>
        </p:txBody>
      </p:sp>
    </p:spTree>
    <p:extLst>
      <p:ext uri="{BB962C8B-B14F-4D97-AF65-F5344CB8AC3E}">
        <p14:creationId xmlns:p14="http://schemas.microsoft.com/office/powerpoint/2010/main" val="15585307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2663" y="717552"/>
            <a:ext cx="3494415" cy="262432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8804" y="717554"/>
            <a:ext cx="3494418" cy="262432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9365" y="3902048"/>
            <a:ext cx="3495035" cy="262478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78804" y="3904034"/>
            <a:ext cx="3494417" cy="2620813"/>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8216" y="2536420"/>
            <a:ext cx="1283028" cy="4115079"/>
          </a:xfrm>
          <a:prstGeom prst="rect">
            <a:avLst/>
          </a:prstGeom>
        </p:spPr>
      </p:pic>
      <p:sp>
        <p:nvSpPr>
          <p:cNvPr id="9" name="TextBox 8"/>
          <p:cNvSpPr txBox="1"/>
          <p:nvPr/>
        </p:nvSpPr>
        <p:spPr>
          <a:xfrm>
            <a:off x="19859" y="140357"/>
            <a:ext cx="1926625" cy="2308324"/>
          </a:xfrm>
          <a:prstGeom prst="rect">
            <a:avLst/>
          </a:prstGeom>
          <a:noFill/>
        </p:spPr>
        <p:txBody>
          <a:bodyPr wrap="square" rtlCol="0">
            <a:spAutoFit/>
          </a:bodyPr>
          <a:lstStyle/>
          <a:p>
            <a:pPr algn="ctr"/>
            <a:r>
              <a:rPr lang="en-US" sz="2400" b="1" dirty="0" smtClean="0">
                <a:solidFill>
                  <a:srgbClr val="FF0000"/>
                </a:solidFill>
              </a:rPr>
              <a:t>GFS </a:t>
            </a:r>
            <a:r>
              <a:rPr lang="en-US" sz="2400" b="1" dirty="0" err="1" smtClean="0">
                <a:solidFill>
                  <a:srgbClr val="FF0000"/>
                </a:solidFill>
              </a:rPr>
              <a:t>DeterministicForecasts</a:t>
            </a:r>
            <a:r>
              <a:rPr lang="en-US" sz="2400" b="1" dirty="0" smtClean="0">
                <a:solidFill>
                  <a:srgbClr val="FF0000"/>
                </a:solidFill>
              </a:rPr>
              <a:t> Verifying </a:t>
            </a:r>
            <a:r>
              <a:rPr lang="en-US" sz="2400" b="1" dirty="0" smtClean="0"/>
              <a:t>1200 UTC 23 March 2016</a:t>
            </a:r>
            <a:endParaRPr lang="en-US" sz="2400" b="1" dirty="0"/>
          </a:p>
        </p:txBody>
      </p:sp>
      <p:sp>
        <p:nvSpPr>
          <p:cNvPr id="10" name="Rectangle 9"/>
          <p:cNvSpPr/>
          <p:nvPr/>
        </p:nvSpPr>
        <p:spPr>
          <a:xfrm>
            <a:off x="419100" y="4343400"/>
            <a:ext cx="1155699" cy="17636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1909364" y="3532716"/>
            <a:ext cx="3495036" cy="400110"/>
          </a:xfrm>
          <a:prstGeom prst="rect">
            <a:avLst/>
          </a:prstGeom>
          <a:noFill/>
        </p:spPr>
        <p:txBody>
          <a:bodyPr wrap="square" rtlCol="0">
            <a:spAutoFit/>
          </a:bodyPr>
          <a:lstStyle/>
          <a:p>
            <a:r>
              <a:rPr lang="en-US" sz="2000" b="1" dirty="0" smtClean="0">
                <a:solidFill>
                  <a:srgbClr val="0000FF"/>
                </a:solidFill>
              </a:rPr>
              <a:t>850 </a:t>
            </a:r>
            <a:r>
              <a:rPr lang="en-US" sz="2000" b="1" dirty="0" err="1" smtClean="0">
                <a:solidFill>
                  <a:srgbClr val="0000FF"/>
                </a:solidFill>
              </a:rPr>
              <a:t>hPa</a:t>
            </a:r>
            <a:r>
              <a:rPr lang="en-US" sz="2000" b="1" dirty="0" smtClean="0">
                <a:solidFill>
                  <a:srgbClr val="0000FF"/>
                </a:solidFill>
              </a:rPr>
              <a:t>:        = 25 m (100 </a:t>
            </a:r>
            <a:r>
              <a:rPr lang="en-US" sz="2000" b="1" dirty="0" smtClean="0">
                <a:solidFill>
                  <a:srgbClr val="0000FF"/>
                </a:solidFill>
              </a:rPr>
              <a:t>km)</a:t>
            </a:r>
            <a:r>
              <a:rPr lang="en-US" sz="2000" b="1" baseline="30000" dirty="0" smtClean="0">
                <a:solidFill>
                  <a:srgbClr val="0000FF"/>
                </a:solidFill>
              </a:rPr>
              <a:t>–1</a:t>
            </a:r>
            <a:endParaRPr lang="en-US" sz="2000" b="1" dirty="0">
              <a:solidFill>
                <a:srgbClr val="0000FF"/>
              </a:solidFill>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1027547545"/>
              </p:ext>
            </p:extLst>
          </p:nvPr>
        </p:nvGraphicFramePr>
        <p:xfrm>
          <a:off x="2922257" y="3601054"/>
          <a:ext cx="368695" cy="281944"/>
        </p:xfrm>
        <a:graphic>
          <a:graphicData uri="http://schemas.openxmlformats.org/presentationml/2006/ole">
            <mc:AlternateContent xmlns:mc="http://schemas.openxmlformats.org/markup-compatibility/2006">
              <mc:Choice xmlns:v="urn:schemas-microsoft-com:vml" Requires="v">
                <p:oleObj spid="_x0000_s17454" name="Equation" r:id="rId8" imgW="215900" imgH="165100" progId="Equation.3">
                  <p:embed/>
                </p:oleObj>
              </mc:Choice>
              <mc:Fallback>
                <p:oleObj name="Equation" r:id="rId8" imgW="215900" imgH="165100" progId="Equation.3">
                  <p:embed/>
                  <p:pic>
                    <p:nvPicPr>
                      <p:cNvPr id="0" name=""/>
                      <p:cNvPicPr/>
                      <p:nvPr/>
                    </p:nvPicPr>
                    <p:blipFill>
                      <a:blip r:embed="rId9"/>
                      <a:stretch>
                        <a:fillRect/>
                      </a:stretch>
                    </p:blipFill>
                    <p:spPr>
                      <a:xfrm>
                        <a:off x="2922257" y="3601054"/>
                        <a:ext cx="368695" cy="281944"/>
                      </a:xfrm>
                      <a:prstGeom prst="rect">
                        <a:avLst/>
                      </a:prstGeom>
                    </p:spPr>
                  </p:pic>
                </p:oleObj>
              </mc:Fallback>
            </mc:AlternateContent>
          </a:graphicData>
        </a:graphic>
      </p:graphicFrame>
      <p:sp>
        <p:nvSpPr>
          <p:cNvPr id="16" name="TextBox 15"/>
          <p:cNvSpPr txBox="1"/>
          <p:nvPr/>
        </p:nvSpPr>
        <p:spPr>
          <a:xfrm>
            <a:off x="1919174" y="352333"/>
            <a:ext cx="2608182" cy="400110"/>
          </a:xfrm>
          <a:prstGeom prst="rect">
            <a:avLst/>
          </a:prstGeom>
          <a:noFill/>
        </p:spPr>
        <p:txBody>
          <a:bodyPr wrap="square" rtlCol="0">
            <a:spAutoFit/>
          </a:bodyPr>
          <a:lstStyle/>
          <a:p>
            <a:r>
              <a:rPr lang="en-US" sz="2000" b="1" dirty="0" smtClean="0">
                <a:solidFill>
                  <a:srgbClr val="0000FF"/>
                </a:solidFill>
              </a:rPr>
              <a:t>500 </a:t>
            </a:r>
            <a:r>
              <a:rPr lang="en-US" sz="2000" b="1" dirty="0" err="1" smtClean="0">
                <a:solidFill>
                  <a:srgbClr val="0000FF"/>
                </a:solidFill>
              </a:rPr>
              <a:t>hPa</a:t>
            </a:r>
            <a:r>
              <a:rPr lang="en-US" sz="2000" b="1" dirty="0" smtClean="0">
                <a:solidFill>
                  <a:srgbClr val="0000FF"/>
                </a:solidFill>
              </a:rPr>
              <a:t>: </a:t>
            </a:r>
            <a:r>
              <a:rPr lang="en-US" sz="2000" b="1" dirty="0" smtClean="0">
                <a:solidFill>
                  <a:srgbClr val="0000FF"/>
                </a:solidFill>
              </a:rPr>
              <a:t>    = 552 </a:t>
            </a:r>
            <a:r>
              <a:rPr lang="en-US" sz="2000" b="1" dirty="0" smtClean="0">
                <a:solidFill>
                  <a:srgbClr val="0000FF"/>
                </a:solidFill>
              </a:rPr>
              <a:t>dam</a:t>
            </a:r>
            <a:endParaRPr lang="en-US" sz="2000" b="1" dirty="0">
              <a:solidFill>
                <a:srgbClr val="0000FF"/>
              </a:solidFill>
            </a:endParaRPr>
          </a:p>
        </p:txBody>
      </p:sp>
      <p:sp>
        <p:nvSpPr>
          <p:cNvPr id="17" name="TextBox 16"/>
          <p:cNvSpPr txBox="1"/>
          <p:nvPr/>
        </p:nvSpPr>
        <p:spPr>
          <a:xfrm>
            <a:off x="5478804" y="352333"/>
            <a:ext cx="2608182" cy="400110"/>
          </a:xfrm>
          <a:prstGeom prst="rect">
            <a:avLst/>
          </a:prstGeom>
          <a:noFill/>
        </p:spPr>
        <p:txBody>
          <a:bodyPr wrap="square" rtlCol="0">
            <a:spAutoFit/>
          </a:bodyPr>
          <a:lstStyle/>
          <a:p>
            <a:r>
              <a:rPr lang="en-US" sz="2000" b="1" dirty="0" smtClean="0">
                <a:solidFill>
                  <a:srgbClr val="0000FF"/>
                </a:solidFill>
              </a:rPr>
              <a:t>850 </a:t>
            </a:r>
            <a:r>
              <a:rPr lang="en-US" sz="2000" b="1" dirty="0" err="1" smtClean="0">
                <a:solidFill>
                  <a:srgbClr val="0000FF"/>
                </a:solidFill>
              </a:rPr>
              <a:t>hPa</a:t>
            </a:r>
            <a:r>
              <a:rPr lang="en-US" sz="2000" b="1" dirty="0" smtClean="0">
                <a:solidFill>
                  <a:srgbClr val="0000FF"/>
                </a:solidFill>
              </a:rPr>
              <a:t>:     = </a:t>
            </a:r>
            <a:r>
              <a:rPr lang="en-US" sz="2000" b="1" dirty="0" smtClean="0">
                <a:solidFill>
                  <a:srgbClr val="0000FF"/>
                </a:solidFill>
              </a:rPr>
              <a:t>132 dam</a:t>
            </a:r>
            <a:endParaRPr lang="en-US" sz="2000" b="1" dirty="0">
              <a:solidFill>
                <a:srgbClr val="0000FF"/>
              </a:solidFill>
            </a:endParaRPr>
          </a:p>
        </p:txBody>
      </p:sp>
      <p:sp>
        <p:nvSpPr>
          <p:cNvPr id="18" name="TextBox 17"/>
          <p:cNvSpPr txBox="1"/>
          <p:nvPr/>
        </p:nvSpPr>
        <p:spPr>
          <a:xfrm>
            <a:off x="5478804" y="3532716"/>
            <a:ext cx="3132536" cy="400110"/>
          </a:xfrm>
          <a:prstGeom prst="rect">
            <a:avLst/>
          </a:prstGeom>
          <a:noFill/>
        </p:spPr>
        <p:txBody>
          <a:bodyPr wrap="square" rtlCol="0">
            <a:spAutoFit/>
          </a:bodyPr>
          <a:lstStyle/>
          <a:p>
            <a:r>
              <a:rPr lang="en-US" sz="2000" b="1" dirty="0" smtClean="0">
                <a:solidFill>
                  <a:srgbClr val="0000FF"/>
                </a:solidFill>
              </a:rPr>
              <a:t>500 </a:t>
            </a:r>
            <a:r>
              <a:rPr lang="en-US" sz="2000" b="1" dirty="0" err="1" smtClean="0">
                <a:solidFill>
                  <a:srgbClr val="0000FF"/>
                </a:solidFill>
              </a:rPr>
              <a:t>hPa</a:t>
            </a:r>
            <a:r>
              <a:rPr lang="en-US" sz="2000" b="1" dirty="0" smtClean="0">
                <a:solidFill>
                  <a:srgbClr val="0000FF"/>
                </a:solidFill>
              </a:rPr>
              <a:t>: </a:t>
            </a:r>
            <a:r>
              <a:rPr lang="en-US" sz="2000" b="1" dirty="0" smtClean="0">
                <a:solidFill>
                  <a:srgbClr val="0000FF"/>
                </a:solidFill>
              </a:rPr>
              <a:t>     = –</a:t>
            </a:r>
            <a:r>
              <a:rPr lang="en-US" sz="2000" b="1" dirty="0" smtClean="0">
                <a:solidFill>
                  <a:srgbClr val="0000FF"/>
                </a:solidFill>
              </a:rPr>
              <a:t>1 Pa s</a:t>
            </a:r>
            <a:r>
              <a:rPr lang="en-US" sz="2000" b="1" baseline="30000" dirty="0" smtClean="0">
                <a:solidFill>
                  <a:srgbClr val="0000FF"/>
                </a:solidFill>
              </a:rPr>
              <a:t>–1</a:t>
            </a:r>
            <a:endParaRPr lang="en-US" sz="2000" b="1" dirty="0">
              <a:solidFill>
                <a:srgbClr val="0000FF"/>
              </a:solidFill>
            </a:endParaRPr>
          </a:p>
        </p:txBody>
      </p:sp>
      <p:graphicFrame>
        <p:nvGraphicFramePr>
          <p:cNvPr id="19" name="Object 18"/>
          <p:cNvGraphicFramePr>
            <a:graphicFrameLocks noChangeAspect="1"/>
          </p:cNvGraphicFramePr>
          <p:nvPr>
            <p:extLst>
              <p:ext uri="{D42A27DB-BD31-4B8C-83A1-F6EECF244321}">
                <p14:modId xmlns:p14="http://schemas.microsoft.com/office/powerpoint/2010/main" val="3454453559"/>
              </p:ext>
            </p:extLst>
          </p:nvPr>
        </p:nvGraphicFramePr>
        <p:xfrm>
          <a:off x="2985710" y="450850"/>
          <a:ext cx="193675" cy="238125"/>
        </p:xfrm>
        <a:graphic>
          <a:graphicData uri="http://schemas.openxmlformats.org/presentationml/2006/ole">
            <mc:AlternateContent xmlns:mc="http://schemas.openxmlformats.org/markup-compatibility/2006">
              <mc:Choice xmlns:v="urn:schemas-microsoft-com:vml" Requires="v">
                <p:oleObj spid="_x0000_s17455" name="Equation" r:id="rId10" imgW="114300" imgH="139700" progId="Equation.3">
                  <p:embed/>
                </p:oleObj>
              </mc:Choice>
              <mc:Fallback>
                <p:oleObj name="Equation" r:id="rId10" imgW="114300" imgH="139700" progId="Equation.3">
                  <p:embed/>
                  <p:pic>
                    <p:nvPicPr>
                      <p:cNvPr id="0" name=""/>
                      <p:cNvPicPr/>
                      <p:nvPr/>
                    </p:nvPicPr>
                    <p:blipFill>
                      <a:blip r:embed="rId11"/>
                      <a:stretch>
                        <a:fillRect/>
                      </a:stretch>
                    </p:blipFill>
                    <p:spPr>
                      <a:xfrm>
                        <a:off x="2985710" y="450850"/>
                        <a:ext cx="193675" cy="238125"/>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3012157601"/>
              </p:ext>
            </p:extLst>
          </p:nvPr>
        </p:nvGraphicFramePr>
        <p:xfrm>
          <a:off x="6524777" y="450850"/>
          <a:ext cx="193675" cy="238125"/>
        </p:xfrm>
        <a:graphic>
          <a:graphicData uri="http://schemas.openxmlformats.org/presentationml/2006/ole">
            <mc:AlternateContent xmlns:mc="http://schemas.openxmlformats.org/markup-compatibility/2006">
              <mc:Choice xmlns:v="urn:schemas-microsoft-com:vml" Requires="v">
                <p:oleObj spid="_x0000_s17456" name="Equation" r:id="rId12" imgW="114300" imgH="139700" progId="Equation.3">
                  <p:embed/>
                </p:oleObj>
              </mc:Choice>
              <mc:Fallback>
                <p:oleObj name="Equation" r:id="rId12" imgW="114300" imgH="139700" progId="Equation.3">
                  <p:embed/>
                  <p:pic>
                    <p:nvPicPr>
                      <p:cNvPr id="0" name=""/>
                      <p:cNvPicPr/>
                      <p:nvPr/>
                    </p:nvPicPr>
                    <p:blipFill>
                      <a:blip r:embed="rId11"/>
                      <a:stretch>
                        <a:fillRect/>
                      </a:stretch>
                    </p:blipFill>
                    <p:spPr>
                      <a:xfrm>
                        <a:off x="6524777" y="450850"/>
                        <a:ext cx="193675" cy="238125"/>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701925046"/>
              </p:ext>
            </p:extLst>
          </p:nvPr>
        </p:nvGraphicFramePr>
        <p:xfrm>
          <a:off x="6524777" y="3644137"/>
          <a:ext cx="258763" cy="238125"/>
        </p:xfrm>
        <a:graphic>
          <a:graphicData uri="http://schemas.openxmlformats.org/presentationml/2006/ole">
            <mc:AlternateContent xmlns:mc="http://schemas.openxmlformats.org/markup-compatibility/2006">
              <mc:Choice xmlns:v="urn:schemas-microsoft-com:vml" Requires="v">
                <p:oleObj spid="_x0000_s17457" name="Equation" r:id="rId13" imgW="152400" imgH="139700" progId="Equation.3">
                  <p:embed/>
                </p:oleObj>
              </mc:Choice>
              <mc:Fallback>
                <p:oleObj name="Equation" r:id="rId13" imgW="152400" imgH="139700" progId="Equation.3">
                  <p:embed/>
                  <p:pic>
                    <p:nvPicPr>
                      <p:cNvPr id="0" name=""/>
                      <p:cNvPicPr/>
                      <p:nvPr/>
                    </p:nvPicPr>
                    <p:blipFill>
                      <a:blip r:embed="rId14"/>
                      <a:stretch>
                        <a:fillRect/>
                      </a:stretch>
                    </p:blipFill>
                    <p:spPr>
                      <a:xfrm>
                        <a:off x="6524777" y="3644137"/>
                        <a:ext cx="258763" cy="238125"/>
                      </a:xfrm>
                      <a:prstGeom prst="rect">
                        <a:avLst/>
                      </a:prstGeom>
                    </p:spPr>
                  </p:pic>
                </p:oleObj>
              </mc:Fallback>
            </mc:AlternateContent>
          </a:graphicData>
        </a:graphic>
      </p:graphicFrame>
    </p:spTree>
    <p:extLst>
      <p:ext uri="{BB962C8B-B14F-4D97-AF65-F5344CB8AC3E}">
        <p14:creationId xmlns:p14="http://schemas.microsoft.com/office/powerpoint/2010/main" val="355256804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2663" y="717552"/>
            <a:ext cx="3494415" cy="262431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8804" y="717554"/>
            <a:ext cx="3494418" cy="262432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9365" y="3902048"/>
            <a:ext cx="3495035" cy="262478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78804" y="3904034"/>
            <a:ext cx="3494417" cy="2620813"/>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8216" y="2536420"/>
            <a:ext cx="1283028" cy="4115079"/>
          </a:xfrm>
          <a:prstGeom prst="rect">
            <a:avLst/>
          </a:prstGeom>
        </p:spPr>
      </p:pic>
      <p:sp>
        <p:nvSpPr>
          <p:cNvPr id="9" name="TextBox 8"/>
          <p:cNvSpPr txBox="1"/>
          <p:nvPr/>
        </p:nvSpPr>
        <p:spPr>
          <a:xfrm>
            <a:off x="19859" y="140357"/>
            <a:ext cx="1926625" cy="2308324"/>
          </a:xfrm>
          <a:prstGeom prst="rect">
            <a:avLst/>
          </a:prstGeom>
          <a:noFill/>
        </p:spPr>
        <p:txBody>
          <a:bodyPr wrap="square" rtlCol="0">
            <a:spAutoFit/>
          </a:bodyPr>
          <a:lstStyle/>
          <a:p>
            <a:pPr algn="ctr"/>
            <a:r>
              <a:rPr lang="en-US" sz="2400" b="1" dirty="0" smtClean="0">
                <a:solidFill>
                  <a:srgbClr val="FF0000"/>
                </a:solidFill>
              </a:rPr>
              <a:t>GFS </a:t>
            </a:r>
            <a:r>
              <a:rPr lang="en-US" sz="2400" b="1" dirty="0" err="1" smtClean="0">
                <a:solidFill>
                  <a:srgbClr val="FF0000"/>
                </a:solidFill>
              </a:rPr>
              <a:t>DeterministicForecasts</a:t>
            </a:r>
            <a:r>
              <a:rPr lang="en-US" sz="2400" b="1" dirty="0" smtClean="0">
                <a:solidFill>
                  <a:srgbClr val="FF0000"/>
                </a:solidFill>
              </a:rPr>
              <a:t> Verifying </a:t>
            </a:r>
            <a:r>
              <a:rPr lang="en-US" sz="2400" b="1" dirty="0" smtClean="0"/>
              <a:t>1200 UTC 23 March 2016</a:t>
            </a:r>
            <a:endParaRPr lang="en-US" sz="2400" b="1" dirty="0"/>
          </a:p>
        </p:txBody>
      </p:sp>
      <p:sp>
        <p:nvSpPr>
          <p:cNvPr id="10" name="Rectangle 9"/>
          <p:cNvSpPr/>
          <p:nvPr/>
        </p:nvSpPr>
        <p:spPr>
          <a:xfrm>
            <a:off x="419100" y="4584700"/>
            <a:ext cx="1155699" cy="15223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1909364" y="3532716"/>
            <a:ext cx="3495036" cy="400110"/>
          </a:xfrm>
          <a:prstGeom prst="rect">
            <a:avLst/>
          </a:prstGeom>
          <a:noFill/>
        </p:spPr>
        <p:txBody>
          <a:bodyPr wrap="square" rtlCol="0">
            <a:spAutoFit/>
          </a:bodyPr>
          <a:lstStyle/>
          <a:p>
            <a:r>
              <a:rPr lang="en-US" sz="2000" b="1" dirty="0" smtClean="0">
                <a:solidFill>
                  <a:srgbClr val="0000FF"/>
                </a:solidFill>
              </a:rPr>
              <a:t>850 </a:t>
            </a:r>
            <a:r>
              <a:rPr lang="en-US" sz="2000" b="1" dirty="0" err="1" smtClean="0">
                <a:solidFill>
                  <a:srgbClr val="0000FF"/>
                </a:solidFill>
              </a:rPr>
              <a:t>hPa</a:t>
            </a:r>
            <a:r>
              <a:rPr lang="en-US" sz="2000" b="1" dirty="0" smtClean="0">
                <a:solidFill>
                  <a:srgbClr val="0000FF"/>
                </a:solidFill>
              </a:rPr>
              <a:t>:        = 25 m (100 </a:t>
            </a:r>
            <a:r>
              <a:rPr lang="en-US" sz="2000" b="1" dirty="0" smtClean="0">
                <a:solidFill>
                  <a:srgbClr val="0000FF"/>
                </a:solidFill>
              </a:rPr>
              <a:t>km)</a:t>
            </a:r>
            <a:r>
              <a:rPr lang="en-US" sz="2000" b="1" baseline="30000" dirty="0" smtClean="0">
                <a:solidFill>
                  <a:srgbClr val="0000FF"/>
                </a:solidFill>
              </a:rPr>
              <a:t>–1</a:t>
            </a:r>
            <a:endParaRPr lang="en-US" sz="2000" b="1" dirty="0">
              <a:solidFill>
                <a:srgbClr val="0000FF"/>
              </a:solidFill>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1027547545"/>
              </p:ext>
            </p:extLst>
          </p:nvPr>
        </p:nvGraphicFramePr>
        <p:xfrm>
          <a:off x="2922257" y="3601054"/>
          <a:ext cx="368695" cy="281944"/>
        </p:xfrm>
        <a:graphic>
          <a:graphicData uri="http://schemas.openxmlformats.org/presentationml/2006/ole">
            <mc:AlternateContent xmlns:mc="http://schemas.openxmlformats.org/markup-compatibility/2006">
              <mc:Choice xmlns:v="urn:schemas-microsoft-com:vml" Requires="v">
                <p:oleObj spid="_x0000_s18478" name="Equation" r:id="rId8" imgW="215900" imgH="165100" progId="Equation.3">
                  <p:embed/>
                </p:oleObj>
              </mc:Choice>
              <mc:Fallback>
                <p:oleObj name="Equation" r:id="rId8" imgW="215900" imgH="165100" progId="Equation.3">
                  <p:embed/>
                  <p:pic>
                    <p:nvPicPr>
                      <p:cNvPr id="0" name=""/>
                      <p:cNvPicPr/>
                      <p:nvPr/>
                    </p:nvPicPr>
                    <p:blipFill>
                      <a:blip r:embed="rId9"/>
                      <a:stretch>
                        <a:fillRect/>
                      </a:stretch>
                    </p:blipFill>
                    <p:spPr>
                      <a:xfrm>
                        <a:off x="2922257" y="3601054"/>
                        <a:ext cx="368695" cy="281944"/>
                      </a:xfrm>
                      <a:prstGeom prst="rect">
                        <a:avLst/>
                      </a:prstGeom>
                    </p:spPr>
                  </p:pic>
                </p:oleObj>
              </mc:Fallback>
            </mc:AlternateContent>
          </a:graphicData>
        </a:graphic>
      </p:graphicFrame>
      <p:sp>
        <p:nvSpPr>
          <p:cNvPr id="16" name="TextBox 15"/>
          <p:cNvSpPr txBox="1"/>
          <p:nvPr/>
        </p:nvSpPr>
        <p:spPr>
          <a:xfrm>
            <a:off x="1919174" y="352333"/>
            <a:ext cx="2608182" cy="400110"/>
          </a:xfrm>
          <a:prstGeom prst="rect">
            <a:avLst/>
          </a:prstGeom>
          <a:noFill/>
        </p:spPr>
        <p:txBody>
          <a:bodyPr wrap="square" rtlCol="0">
            <a:spAutoFit/>
          </a:bodyPr>
          <a:lstStyle/>
          <a:p>
            <a:r>
              <a:rPr lang="en-US" sz="2000" b="1" dirty="0" smtClean="0">
                <a:solidFill>
                  <a:srgbClr val="0000FF"/>
                </a:solidFill>
              </a:rPr>
              <a:t>500 </a:t>
            </a:r>
            <a:r>
              <a:rPr lang="en-US" sz="2000" b="1" dirty="0" err="1" smtClean="0">
                <a:solidFill>
                  <a:srgbClr val="0000FF"/>
                </a:solidFill>
              </a:rPr>
              <a:t>hPa</a:t>
            </a:r>
            <a:r>
              <a:rPr lang="en-US" sz="2000" b="1" dirty="0" smtClean="0">
                <a:solidFill>
                  <a:srgbClr val="0000FF"/>
                </a:solidFill>
              </a:rPr>
              <a:t>: </a:t>
            </a:r>
            <a:r>
              <a:rPr lang="en-US" sz="2000" b="1" dirty="0" smtClean="0">
                <a:solidFill>
                  <a:srgbClr val="0000FF"/>
                </a:solidFill>
              </a:rPr>
              <a:t>    = 552 </a:t>
            </a:r>
            <a:r>
              <a:rPr lang="en-US" sz="2000" b="1" dirty="0" smtClean="0">
                <a:solidFill>
                  <a:srgbClr val="0000FF"/>
                </a:solidFill>
              </a:rPr>
              <a:t>dam</a:t>
            </a:r>
            <a:endParaRPr lang="en-US" sz="2000" b="1" dirty="0">
              <a:solidFill>
                <a:srgbClr val="0000FF"/>
              </a:solidFill>
            </a:endParaRPr>
          </a:p>
        </p:txBody>
      </p:sp>
      <p:sp>
        <p:nvSpPr>
          <p:cNvPr id="17" name="TextBox 16"/>
          <p:cNvSpPr txBox="1"/>
          <p:nvPr/>
        </p:nvSpPr>
        <p:spPr>
          <a:xfrm>
            <a:off x="5478804" y="352333"/>
            <a:ext cx="2608182" cy="400110"/>
          </a:xfrm>
          <a:prstGeom prst="rect">
            <a:avLst/>
          </a:prstGeom>
          <a:noFill/>
        </p:spPr>
        <p:txBody>
          <a:bodyPr wrap="square" rtlCol="0">
            <a:spAutoFit/>
          </a:bodyPr>
          <a:lstStyle/>
          <a:p>
            <a:r>
              <a:rPr lang="en-US" sz="2000" b="1" dirty="0" smtClean="0">
                <a:solidFill>
                  <a:srgbClr val="0000FF"/>
                </a:solidFill>
              </a:rPr>
              <a:t>850 </a:t>
            </a:r>
            <a:r>
              <a:rPr lang="en-US" sz="2000" b="1" dirty="0" err="1" smtClean="0">
                <a:solidFill>
                  <a:srgbClr val="0000FF"/>
                </a:solidFill>
              </a:rPr>
              <a:t>hPa</a:t>
            </a:r>
            <a:r>
              <a:rPr lang="en-US" sz="2000" b="1" dirty="0" smtClean="0">
                <a:solidFill>
                  <a:srgbClr val="0000FF"/>
                </a:solidFill>
              </a:rPr>
              <a:t>:     = </a:t>
            </a:r>
            <a:r>
              <a:rPr lang="en-US" sz="2000" b="1" dirty="0" smtClean="0">
                <a:solidFill>
                  <a:srgbClr val="0000FF"/>
                </a:solidFill>
              </a:rPr>
              <a:t>132 dam</a:t>
            </a:r>
            <a:endParaRPr lang="en-US" sz="2000" b="1" dirty="0">
              <a:solidFill>
                <a:srgbClr val="0000FF"/>
              </a:solidFill>
            </a:endParaRPr>
          </a:p>
        </p:txBody>
      </p:sp>
      <p:sp>
        <p:nvSpPr>
          <p:cNvPr id="18" name="TextBox 17"/>
          <p:cNvSpPr txBox="1"/>
          <p:nvPr/>
        </p:nvSpPr>
        <p:spPr>
          <a:xfrm>
            <a:off x="5478804" y="3532716"/>
            <a:ext cx="3132536" cy="400110"/>
          </a:xfrm>
          <a:prstGeom prst="rect">
            <a:avLst/>
          </a:prstGeom>
          <a:noFill/>
        </p:spPr>
        <p:txBody>
          <a:bodyPr wrap="square" rtlCol="0">
            <a:spAutoFit/>
          </a:bodyPr>
          <a:lstStyle/>
          <a:p>
            <a:r>
              <a:rPr lang="en-US" sz="2000" b="1" dirty="0" smtClean="0">
                <a:solidFill>
                  <a:srgbClr val="0000FF"/>
                </a:solidFill>
              </a:rPr>
              <a:t>500 </a:t>
            </a:r>
            <a:r>
              <a:rPr lang="en-US" sz="2000" b="1" dirty="0" err="1" smtClean="0">
                <a:solidFill>
                  <a:srgbClr val="0000FF"/>
                </a:solidFill>
              </a:rPr>
              <a:t>hPa</a:t>
            </a:r>
            <a:r>
              <a:rPr lang="en-US" sz="2000" b="1" dirty="0" smtClean="0">
                <a:solidFill>
                  <a:srgbClr val="0000FF"/>
                </a:solidFill>
              </a:rPr>
              <a:t>: </a:t>
            </a:r>
            <a:r>
              <a:rPr lang="en-US" sz="2000" b="1" dirty="0" smtClean="0">
                <a:solidFill>
                  <a:srgbClr val="0000FF"/>
                </a:solidFill>
              </a:rPr>
              <a:t>     = –</a:t>
            </a:r>
            <a:r>
              <a:rPr lang="en-US" sz="2000" b="1" dirty="0" smtClean="0">
                <a:solidFill>
                  <a:srgbClr val="0000FF"/>
                </a:solidFill>
              </a:rPr>
              <a:t>1 Pa s</a:t>
            </a:r>
            <a:r>
              <a:rPr lang="en-US" sz="2000" b="1" baseline="30000" dirty="0" smtClean="0">
                <a:solidFill>
                  <a:srgbClr val="0000FF"/>
                </a:solidFill>
              </a:rPr>
              <a:t>–1</a:t>
            </a:r>
            <a:endParaRPr lang="en-US" sz="2000" b="1" dirty="0">
              <a:solidFill>
                <a:srgbClr val="0000FF"/>
              </a:solidFill>
            </a:endParaRPr>
          </a:p>
        </p:txBody>
      </p:sp>
      <p:graphicFrame>
        <p:nvGraphicFramePr>
          <p:cNvPr id="24" name="Object 23"/>
          <p:cNvGraphicFramePr>
            <a:graphicFrameLocks noChangeAspect="1"/>
          </p:cNvGraphicFramePr>
          <p:nvPr>
            <p:extLst>
              <p:ext uri="{D42A27DB-BD31-4B8C-83A1-F6EECF244321}">
                <p14:modId xmlns:p14="http://schemas.microsoft.com/office/powerpoint/2010/main" val="3454453559"/>
              </p:ext>
            </p:extLst>
          </p:nvPr>
        </p:nvGraphicFramePr>
        <p:xfrm>
          <a:off x="2985710" y="450850"/>
          <a:ext cx="193675" cy="238125"/>
        </p:xfrm>
        <a:graphic>
          <a:graphicData uri="http://schemas.openxmlformats.org/presentationml/2006/ole">
            <mc:AlternateContent xmlns:mc="http://schemas.openxmlformats.org/markup-compatibility/2006">
              <mc:Choice xmlns:v="urn:schemas-microsoft-com:vml" Requires="v">
                <p:oleObj spid="_x0000_s18479" name="Equation" r:id="rId10" imgW="114300" imgH="139700" progId="Equation.3">
                  <p:embed/>
                </p:oleObj>
              </mc:Choice>
              <mc:Fallback>
                <p:oleObj name="Equation" r:id="rId10" imgW="114300" imgH="139700" progId="Equation.3">
                  <p:embed/>
                  <p:pic>
                    <p:nvPicPr>
                      <p:cNvPr id="0" name=""/>
                      <p:cNvPicPr/>
                      <p:nvPr/>
                    </p:nvPicPr>
                    <p:blipFill>
                      <a:blip r:embed="rId11"/>
                      <a:stretch>
                        <a:fillRect/>
                      </a:stretch>
                    </p:blipFill>
                    <p:spPr>
                      <a:xfrm>
                        <a:off x="2985710" y="450850"/>
                        <a:ext cx="193675" cy="238125"/>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3012157601"/>
              </p:ext>
            </p:extLst>
          </p:nvPr>
        </p:nvGraphicFramePr>
        <p:xfrm>
          <a:off x="6524777" y="450850"/>
          <a:ext cx="193675" cy="238125"/>
        </p:xfrm>
        <a:graphic>
          <a:graphicData uri="http://schemas.openxmlformats.org/presentationml/2006/ole">
            <mc:AlternateContent xmlns:mc="http://schemas.openxmlformats.org/markup-compatibility/2006">
              <mc:Choice xmlns:v="urn:schemas-microsoft-com:vml" Requires="v">
                <p:oleObj spid="_x0000_s18480" name="Equation" r:id="rId12" imgW="114300" imgH="139700" progId="Equation.3">
                  <p:embed/>
                </p:oleObj>
              </mc:Choice>
              <mc:Fallback>
                <p:oleObj name="Equation" r:id="rId12" imgW="114300" imgH="139700" progId="Equation.3">
                  <p:embed/>
                  <p:pic>
                    <p:nvPicPr>
                      <p:cNvPr id="0" name=""/>
                      <p:cNvPicPr/>
                      <p:nvPr/>
                    </p:nvPicPr>
                    <p:blipFill>
                      <a:blip r:embed="rId11"/>
                      <a:stretch>
                        <a:fillRect/>
                      </a:stretch>
                    </p:blipFill>
                    <p:spPr>
                      <a:xfrm>
                        <a:off x="6524777" y="450850"/>
                        <a:ext cx="193675" cy="238125"/>
                      </a:xfrm>
                      <a:prstGeom prst="rect">
                        <a:avLst/>
                      </a:prstGeom>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701925046"/>
              </p:ext>
            </p:extLst>
          </p:nvPr>
        </p:nvGraphicFramePr>
        <p:xfrm>
          <a:off x="6524777" y="3644137"/>
          <a:ext cx="258763" cy="238125"/>
        </p:xfrm>
        <a:graphic>
          <a:graphicData uri="http://schemas.openxmlformats.org/presentationml/2006/ole">
            <mc:AlternateContent xmlns:mc="http://schemas.openxmlformats.org/markup-compatibility/2006">
              <mc:Choice xmlns:v="urn:schemas-microsoft-com:vml" Requires="v">
                <p:oleObj spid="_x0000_s18481" name="Equation" r:id="rId13" imgW="152400" imgH="139700" progId="Equation.3">
                  <p:embed/>
                </p:oleObj>
              </mc:Choice>
              <mc:Fallback>
                <p:oleObj name="Equation" r:id="rId13" imgW="152400" imgH="139700" progId="Equation.3">
                  <p:embed/>
                  <p:pic>
                    <p:nvPicPr>
                      <p:cNvPr id="0" name=""/>
                      <p:cNvPicPr/>
                      <p:nvPr/>
                    </p:nvPicPr>
                    <p:blipFill>
                      <a:blip r:embed="rId14"/>
                      <a:stretch>
                        <a:fillRect/>
                      </a:stretch>
                    </p:blipFill>
                    <p:spPr>
                      <a:xfrm>
                        <a:off x="6524777" y="3644137"/>
                        <a:ext cx="258763" cy="238125"/>
                      </a:xfrm>
                      <a:prstGeom prst="rect">
                        <a:avLst/>
                      </a:prstGeom>
                    </p:spPr>
                  </p:pic>
                </p:oleObj>
              </mc:Fallback>
            </mc:AlternateContent>
          </a:graphicData>
        </a:graphic>
      </p:graphicFrame>
    </p:spTree>
    <p:extLst>
      <p:ext uri="{BB962C8B-B14F-4D97-AF65-F5344CB8AC3E}">
        <p14:creationId xmlns:p14="http://schemas.microsoft.com/office/powerpoint/2010/main" val="409521636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2663" y="717552"/>
            <a:ext cx="3494414" cy="262431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8804" y="717554"/>
            <a:ext cx="3494418" cy="262432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9365" y="3902048"/>
            <a:ext cx="3495035" cy="262478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78804" y="3904034"/>
            <a:ext cx="3494417" cy="2620813"/>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8216" y="2536420"/>
            <a:ext cx="1283028" cy="4115079"/>
          </a:xfrm>
          <a:prstGeom prst="rect">
            <a:avLst/>
          </a:prstGeom>
        </p:spPr>
      </p:pic>
      <p:sp>
        <p:nvSpPr>
          <p:cNvPr id="9" name="TextBox 8"/>
          <p:cNvSpPr txBox="1"/>
          <p:nvPr/>
        </p:nvSpPr>
        <p:spPr>
          <a:xfrm>
            <a:off x="19859" y="140357"/>
            <a:ext cx="1926625" cy="2308324"/>
          </a:xfrm>
          <a:prstGeom prst="rect">
            <a:avLst/>
          </a:prstGeom>
          <a:noFill/>
        </p:spPr>
        <p:txBody>
          <a:bodyPr wrap="square" rtlCol="0">
            <a:spAutoFit/>
          </a:bodyPr>
          <a:lstStyle/>
          <a:p>
            <a:pPr algn="ctr"/>
            <a:r>
              <a:rPr lang="en-US" sz="2400" b="1" dirty="0" smtClean="0">
                <a:solidFill>
                  <a:srgbClr val="FF0000"/>
                </a:solidFill>
              </a:rPr>
              <a:t>GFS </a:t>
            </a:r>
            <a:r>
              <a:rPr lang="en-US" sz="2400" b="1" dirty="0" err="1" smtClean="0">
                <a:solidFill>
                  <a:srgbClr val="FF0000"/>
                </a:solidFill>
              </a:rPr>
              <a:t>DeterministicForecasts</a:t>
            </a:r>
            <a:r>
              <a:rPr lang="en-US" sz="2400" b="1" dirty="0" smtClean="0">
                <a:solidFill>
                  <a:srgbClr val="FF0000"/>
                </a:solidFill>
              </a:rPr>
              <a:t> Verifying </a:t>
            </a:r>
            <a:r>
              <a:rPr lang="en-US" sz="2400" b="1" dirty="0" smtClean="0"/>
              <a:t>1200 UTC 23 March 2016</a:t>
            </a:r>
            <a:endParaRPr lang="en-US" sz="2400" b="1" dirty="0"/>
          </a:p>
        </p:txBody>
      </p:sp>
      <p:sp>
        <p:nvSpPr>
          <p:cNvPr id="10" name="Rectangle 9"/>
          <p:cNvSpPr/>
          <p:nvPr/>
        </p:nvSpPr>
        <p:spPr>
          <a:xfrm>
            <a:off x="419100" y="5054600"/>
            <a:ext cx="1155699" cy="10524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1909364" y="3532716"/>
            <a:ext cx="3495036" cy="400110"/>
          </a:xfrm>
          <a:prstGeom prst="rect">
            <a:avLst/>
          </a:prstGeom>
          <a:noFill/>
        </p:spPr>
        <p:txBody>
          <a:bodyPr wrap="square" rtlCol="0">
            <a:spAutoFit/>
          </a:bodyPr>
          <a:lstStyle/>
          <a:p>
            <a:r>
              <a:rPr lang="en-US" sz="2000" b="1" dirty="0" smtClean="0">
                <a:solidFill>
                  <a:srgbClr val="0000FF"/>
                </a:solidFill>
              </a:rPr>
              <a:t>850 </a:t>
            </a:r>
            <a:r>
              <a:rPr lang="en-US" sz="2000" b="1" dirty="0" err="1" smtClean="0">
                <a:solidFill>
                  <a:srgbClr val="0000FF"/>
                </a:solidFill>
              </a:rPr>
              <a:t>hPa</a:t>
            </a:r>
            <a:r>
              <a:rPr lang="en-US" sz="2000" b="1" dirty="0" smtClean="0">
                <a:solidFill>
                  <a:srgbClr val="0000FF"/>
                </a:solidFill>
              </a:rPr>
              <a:t>:        = 25 m (100 </a:t>
            </a:r>
            <a:r>
              <a:rPr lang="en-US" sz="2000" b="1" dirty="0" smtClean="0">
                <a:solidFill>
                  <a:srgbClr val="0000FF"/>
                </a:solidFill>
              </a:rPr>
              <a:t>km)</a:t>
            </a:r>
            <a:r>
              <a:rPr lang="en-US" sz="2000" b="1" baseline="30000" dirty="0" smtClean="0">
                <a:solidFill>
                  <a:srgbClr val="0000FF"/>
                </a:solidFill>
              </a:rPr>
              <a:t>–1</a:t>
            </a:r>
            <a:endParaRPr lang="en-US" sz="2000" b="1" dirty="0">
              <a:solidFill>
                <a:srgbClr val="0000FF"/>
              </a:solidFill>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1027547545"/>
              </p:ext>
            </p:extLst>
          </p:nvPr>
        </p:nvGraphicFramePr>
        <p:xfrm>
          <a:off x="2922257" y="3601054"/>
          <a:ext cx="368695" cy="281944"/>
        </p:xfrm>
        <a:graphic>
          <a:graphicData uri="http://schemas.openxmlformats.org/presentationml/2006/ole">
            <mc:AlternateContent xmlns:mc="http://schemas.openxmlformats.org/markup-compatibility/2006">
              <mc:Choice xmlns:v="urn:schemas-microsoft-com:vml" Requires="v">
                <p:oleObj spid="_x0000_s19502" name="Equation" r:id="rId8" imgW="215900" imgH="165100" progId="Equation.3">
                  <p:embed/>
                </p:oleObj>
              </mc:Choice>
              <mc:Fallback>
                <p:oleObj name="Equation" r:id="rId8" imgW="215900" imgH="165100" progId="Equation.3">
                  <p:embed/>
                  <p:pic>
                    <p:nvPicPr>
                      <p:cNvPr id="0" name=""/>
                      <p:cNvPicPr/>
                      <p:nvPr/>
                    </p:nvPicPr>
                    <p:blipFill>
                      <a:blip r:embed="rId9"/>
                      <a:stretch>
                        <a:fillRect/>
                      </a:stretch>
                    </p:blipFill>
                    <p:spPr>
                      <a:xfrm>
                        <a:off x="2922257" y="3601054"/>
                        <a:ext cx="368695" cy="281944"/>
                      </a:xfrm>
                      <a:prstGeom prst="rect">
                        <a:avLst/>
                      </a:prstGeom>
                    </p:spPr>
                  </p:pic>
                </p:oleObj>
              </mc:Fallback>
            </mc:AlternateContent>
          </a:graphicData>
        </a:graphic>
      </p:graphicFrame>
      <p:sp>
        <p:nvSpPr>
          <p:cNvPr id="16" name="TextBox 15"/>
          <p:cNvSpPr txBox="1"/>
          <p:nvPr/>
        </p:nvSpPr>
        <p:spPr>
          <a:xfrm>
            <a:off x="1919174" y="352333"/>
            <a:ext cx="2608182" cy="400110"/>
          </a:xfrm>
          <a:prstGeom prst="rect">
            <a:avLst/>
          </a:prstGeom>
          <a:noFill/>
        </p:spPr>
        <p:txBody>
          <a:bodyPr wrap="square" rtlCol="0">
            <a:spAutoFit/>
          </a:bodyPr>
          <a:lstStyle/>
          <a:p>
            <a:r>
              <a:rPr lang="en-US" sz="2000" b="1" dirty="0" smtClean="0">
                <a:solidFill>
                  <a:srgbClr val="0000FF"/>
                </a:solidFill>
              </a:rPr>
              <a:t>500 </a:t>
            </a:r>
            <a:r>
              <a:rPr lang="en-US" sz="2000" b="1" dirty="0" err="1" smtClean="0">
                <a:solidFill>
                  <a:srgbClr val="0000FF"/>
                </a:solidFill>
              </a:rPr>
              <a:t>hPa</a:t>
            </a:r>
            <a:r>
              <a:rPr lang="en-US" sz="2000" b="1" dirty="0" smtClean="0">
                <a:solidFill>
                  <a:srgbClr val="0000FF"/>
                </a:solidFill>
              </a:rPr>
              <a:t>: </a:t>
            </a:r>
            <a:r>
              <a:rPr lang="en-US" sz="2000" b="1" dirty="0" smtClean="0">
                <a:solidFill>
                  <a:srgbClr val="0000FF"/>
                </a:solidFill>
              </a:rPr>
              <a:t>    = 552 </a:t>
            </a:r>
            <a:r>
              <a:rPr lang="en-US" sz="2000" b="1" dirty="0" smtClean="0">
                <a:solidFill>
                  <a:srgbClr val="0000FF"/>
                </a:solidFill>
              </a:rPr>
              <a:t>dam</a:t>
            </a:r>
            <a:endParaRPr lang="en-US" sz="2000" b="1" dirty="0">
              <a:solidFill>
                <a:srgbClr val="0000FF"/>
              </a:solidFill>
            </a:endParaRPr>
          </a:p>
        </p:txBody>
      </p:sp>
      <p:sp>
        <p:nvSpPr>
          <p:cNvPr id="17" name="TextBox 16"/>
          <p:cNvSpPr txBox="1"/>
          <p:nvPr/>
        </p:nvSpPr>
        <p:spPr>
          <a:xfrm>
            <a:off x="5478804" y="352333"/>
            <a:ext cx="2608182" cy="400110"/>
          </a:xfrm>
          <a:prstGeom prst="rect">
            <a:avLst/>
          </a:prstGeom>
          <a:noFill/>
        </p:spPr>
        <p:txBody>
          <a:bodyPr wrap="square" rtlCol="0">
            <a:spAutoFit/>
          </a:bodyPr>
          <a:lstStyle/>
          <a:p>
            <a:r>
              <a:rPr lang="en-US" sz="2000" b="1" dirty="0" smtClean="0">
                <a:solidFill>
                  <a:srgbClr val="0000FF"/>
                </a:solidFill>
              </a:rPr>
              <a:t>850 </a:t>
            </a:r>
            <a:r>
              <a:rPr lang="en-US" sz="2000" b="1" dirty="0" err="1" smtClean="0">
                <a:solidFill>
                  <a:srgbClr val="0000FF"/>
                </a:solidFill>
              </a:rPr>
              <a:t>hPa</a:t>
            </a:r>
            <a:r>
              <a:rPr lang="en-US" sz="2000" b="1" dirty="0" smtClean="0">
                <a:solidFill>
                  <a:srgbClr val="0000FF"/>
                </a:solidFill>
              </a:rPr>
              <a:t>:     = </a:t>
            </a:r>
            <a:r>
              <a:rPr lang="en-US" sz="2000" b="1" dirty="0" smtClean="0">
                <a:solidFill>
                  <a:srgbClr val="0000FF"/>
                </a:solidFill>
              </a:rPr>
              <a:t>132 dam</a:t>
            </a:r>
            <a:endParaRPr lang="en-US" sz="2000" b="1" dirty="0">
              <a:solidFill>
                <a:srgbClr val="0000FF"/>
              </a:solidFill>
            </a:endParaRPr>
          </a:p>
        </p:txBody>
      </p:sp>
      <p:sp>
        <p:nvSpPr>
          <p:cNvPr id="18" name="TextBox 17"/>
          <p:cNvSpPr txBox="1"/>
          <p:nvPr/>
        </p:nvSpPr>
        <p:spPr>
          <a:xfrm>
            <a:off x="5478804" y="3532716"/>
            <a:ext cx="3132536" cy="400110"/>
          </a:xfrm>
          <a:prstGeom prst="rect">
            <a:avLst/>
          </a:prstGeom>
          <a:noFill/>
        </p:spPr>
        <p:txBody>
          <a:bodyPr wrap="square" rtlCol="0">
            <a:spAutoFit/>
          </a:bodyPr>
          <a:lstStyle/>
          <a:p>
            <a:r>
              <a:rPr lang="en-US" sz="2000" b="1" dirty="0" smtClean="0">
                <a:solidFill>
                  <a:srgbClr val="0000FF"/>
                </a:solidFill>
              </a:rPr>
              <a:t>500 </a:t>
            </a:r>
            <a:r>
              <a:rPr lang="en-US" sz="2000" b="1" dirty="0" err="1" smtClean="0">
                <a:solidFill>
                  <a:srgbClr val="0000FF"/>
                </a:solidFill>
              </a:rPr>
              <a:t>hPa</a:t>
            </a:r>
            <a:r>
              <a:rPr lang="en-US" sz="2000" b="1" dirty="0" smtClean="0">
                <a:solidFill>
                  <a:srgbClr val="0000FF"/>
                </a:solidFill>
              </a:rPr>
              <a:t>: </a:t>
            </a:r>
            <a:r>
              <a:rPr lang="en-US" sz="2000" b="1" dirty="0" smtClean="0">
                <a:solidFill>
                  <a:srgbClr val="0000FF"/>
                </a:solidFill>
              </a:rPr>
              <a:t>     = –</a:t>
            </a:r>
            <a:r>
              <a:rPr lang="en-US" sz="2000" b="1" dirty="0" smtClean="0">
                <a:solidFill>
                  <a:srgbClr val="0000FF"/>
                </a:solidFill>
              </a:rPr>
              <a:t>1 Pa s</a:t>
            </a:r>
            <a:r>
              <a:rPr lang="en-US" sz="2000" b="1" baseline="30000" dirty="0" smtClean="0">
                <a:solidFill>
                  <a:srgbClr val="0000FF"/>
                </a:solidFill>
              </a:rPr>
              <a:t>–1</a:t>
            </a:r>
            <a:endParaRPr lang="en-US" sz="2000" b="1" dirty="0">
              <a:solidFill>
                <a:srgbClr val="0000FF"/>
              </a:solidFill>
            </a:endParaRPr>
          </a:p>
        </p:txBody>
      </p:sp>
      <p:graphicFrame>
        <p:nvGraphicFramePr>
          <p:cNvPr id="19" name="Object 18"/>
          <p:cNvGraphicFramePr>
            <a:graphicFrameLocks noChangeAspect="1"/>
          </p:cNvGraphicFramePr>
          <p:nvPr>
            <p:extLst>
              <p:ext uri="{D42A27DB-BD31-4B8C-83A1-F6EECF244321}">
                <p14:modId xmlns:p14="http://schemas.microsoft.com/office/powerpoint/2010/main" val="3454453559"/>
              </p:ext>
            </p:extLst>
          </p:nvPr>
        </p:nvGraphicFramePr>
        <p:xfrm>
          <a:off x="2985710" y="450850"/>
          <a:ext cx="193675" cy="238125"/>
        </p:xfrm>
        <a:graphic>
          <a:graphicData uri="http://schemas.openxmlformats.org/presentationml/2006/ole">
            <mc:AlternateContent xmlns:mc="http://schemas.openxmlformats.org/markup-compatibility/2006">
              <mc:Choice xmlns:v="urn:schemas-microsoft-com:vml" Requires="v">
                <p:oleObj spid="_x0000_s19503" name="Equation" r:id="rId10" imgW="114300" imgH="139700" progId="Equation.3">
                  <p:embed/>
                </p:oleObj>
              </mc:Choice>
              <mc:Fallback>
                <p:oleObj name="Equation" r:id="rId10" imgW="114300" imgH="139700" progId="Equation.3">
                  <p:embed/>
                  <p:pic>
                    <p:nvPicPr>
                      <p:cNvPr id="0" name=""/>
                      <p:cNvPicPr/>
                      <p:nvPr/>
                    </p:nvPicPr>
                    <p:blipFill>
                      <a:blip r:embed="rId11"/>
                      <a:stretch>
                        <a:fillRect/>
                      </a:stretch>
                    </p:blipFill>
                    <p:spPr>
                      <a:xfrm>
                        <a:off x="2985710" y="450850"/>
                        <a:ext cx="193675" cy="238125"/>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3012157601"/>
              </p:ext>
            </p:extLst>
          </p:nvPr>
        </p:nvGraphicFramePr>
        <p:xfrm>
          <a:off x="6524777" y="450850"/>
          <a:ext cx="193675" cy="238125"/>
        </p:xfrm>
        <a:graphic>
          <a:graphicData uri="http://schemas.openxmlformats.org/presentationml/2006/ole">
            <mc:AlternateContent xmlns:mc="http://schemas.openxmlformats.org/markup-compatibility/2006">
              <mc:Choice xmlns:v="urn:schemas-microsoft-com:vml" Requires="v">
                <p:oleObj spid="_x0000_s19504" name="Equation" r:id="rId12" imgW="114300" imgH="139700" progId="Equation.3">
                  <p:embed/>
                </p:oleObj>
              </mc:Choice>
              <mc:Fallback>
                <p:oleObj name="Equation" r:id="rId12" imgW="114300" imgH="139700" progId="Equation.3">
                  <p:embed/>
                  <p:pic>
                    <p:nvPicPr>
                      <p:cNvPr id="0" name=""/>
                      <p:cNvPicPr/>
                      <p:nvPr/>
                    </p:nvPicPr>
                    <p:blipFill>
                      <a:blip r:embed="rId11"/>
                      <a:stretch>
                        <a:fillRect/>
                      </a:stretch>
                    </p:blipFill>
                    <p:spPr>
                      <a:xfrm>
                        <a:off x="6524777" y="450850"/>
                        <a:ext cx="193675" cy="238125"/>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701925046"/>
              </p:ext>
            </p:extLst>
          </p:nvPr>
        </p:nvGraphicFramePr>
        <p:xfrm>
          <a:off x="6524777" y="3644137"/>
          <a:ext cx="258763" cy="238125"/>
        </p:xfrm>
        <a:graphic>
          <a:graphicData uri="http://schemas.openxmlformats.org/presentationml/2006/ole">
            <mc:AlternateContent xmlns:mc="http://schemas.openxmlformats.org/markup-compatibility/2006">
              <mc:Choice xmlns:v="urn:schemas-microsoft-com:vml" Requires="v">
                <p:oleObj spid="_x0000_s19505" name="Equation" r:id="rId13" imgW="152400" imgH="139700" progId="Equation.3">
                  <p:embed/>
                </p:oleObj>
              </mc:Choice>
              <mc:Fallback>
                <p:oleObj name="Equation" r:id="rId13" imgW="152400" imgH="139700" progId="Equation.3">
                  <p:embed/>
                  <p:pic>
                    <p:nvPicPr>
                      <p:cNvPr id="0" name=""/>
                      <p:cNvPicPr/>
                      <p:nvPr/>
                    </p:nvPicPr>
                    <p:blipFill>
                      <a:blip r:embed="rId14"/>
                      <a:stretch>
                        <a:fillRect/>
                      </a:stretch>
                    </p:blipFill>
                    <p:spPr>
                      <a:xfrm>
                        <a:off x="6524777" y="3644137"/>
                        <a:ext cx="258763" cy="238125"/>
                      </a:xfrm>
                      <a:prstGeom prst="rect">
                        <a:avLst/>
                      </a:prstGeom>
                    </p:spPr>
                  </p:pic>
                </p:oleObj>
              </mc:Fallback>
            </mc:AlternateContent>
          </a:graphicData>
        </a:graphic>
      </p:graphicFrame>
    </p:spTree>
    <p:extLst>
      <p:ext uri="{BB962C8B-B14F-4D97-AF65-F5344CB8AC3E}">
        <p14:creationId xmlns:p14="http://schemas.microsoft.com/office/powerpoint/2010/main" val="140562146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2663" y="717552"/>
            <a:ext cx="3494414" cy="262431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8804" y="717554"/>
            <a:ext cx="3494418" cy="262432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9365" y="3902048"/>
            <a:ext cx="3495035" cy="262478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78804" y="3904034"/>
            <a:ext cx="3494417" cy="2620813"/>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8216" y="2536420"/>
            <a:ext cx="1283028" cy="4115079"/>
          </a:xfrm>
          <a:prstGeom prst="rect">
            <a:avLst/>
          </a:prstGeom>
        </p:spPr>
      </p:pic>
      <p:sp>
        <p:nvSpPr>
          <p:cNvPr id="9" name="TextBox 8"/>
          <p:cNvSpPr txBox="1"/>
          <p:nvPr/>
        </p:nvSpPr>
        <p:spPr>
          <a:xfrm>
            <a:off x="19859" y="140357"/>
            <a:ext cx="1926625" cy="2308324"/>
          </a:xfrm>
          <a:prstGeom prst="rect">
            <a:avLst/>
          </a:prstGeom>
          <a:noFill/>
        </p:spPr>
        <p:txBody>
          <a:bodyPr wrap="square" rtlCol="0">
            <a:spAutoFit/>
          </a:bodyPr>
          <a:lstStyle/>
          <a:p>
            <a:pPr algn="ctr"/>
            <a:r>
              <a:rPr lang="en-US" sz="2400" b="1" dirty="0" smtClean="0">
                <a:solidFill>
                  <a:srgbClr val="FF0000"/>
                </a:solidFill>
              </a:rPr>
              <a:t>GFS </a:t>
            </a:r>
            <a:r>
              <a:rPr lang="en-US" sz="2400" b="1" dirty="0" err="1" smtClean="0">
                <a:solidFill>
                  <a:srgbClr val="FF0000"/>
                </a:solidFill>
              </a:rPr>
              <a:t>DeterministicForecasts</a:t>
            </a:r>
            <a:r>
              <a:rPr lang="en-US" sz="2400" b="1" dirty="0" smtClean="0">
                <a:solidFill>
                  <a:srgbClr val="FF0000"/>
                </a:solidFill>
              </a:rPr>
              <a:t> Verifying </a:t>
            </a:r>
            <a:r>
              <a:rPr lang="en-US" sz="2400" b="1" dirty="0" smtClean="0"/>
              <a:t>1200 UTC 23 March 2016</a:t>
            </a:r>
            <a:endParaRPr lang="en-US" sz="2400" b="1" dirty="0"/>
          </a:p>
        </p:txBody>
      </p:sp>
      <p:sp>
        <p:nvSpPr>
          <p:cNvPr id="10" name="Rectangle 9"/>
          <p:cNvSpPr/>
          <p:nvPr/>
        </p:nvSpPr>
        <p:spPr>
          <a:xfrm>
            <a:off x="419100" y="5384800"/>
            <a:ext cx="1155699" cy="7222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1909364" y="3532716"/>
            <a:ext cx="3495036" cy="400110"/>
          </a:xfrm>
          <a:prstGeom prst="rect">
            <a:avLst/>
          </a:prstGeom>
          <a:noFill/>
        </p:spPr>
        <p:txBody>
          <a:bodyPr wrap="square" rtlCol="0">
            <a:spAutoFit/>
          </a:bodyPr>
          <a:lstStyle/>
          <a:p>
            <a:r>
              <a:rPr lang="en-US" sz="2000" b="1" dirty="0" smtClean="0">
                <a:solidFill>
                  <a:srgbClr val="0000FF"/>
                </a:solidFill>
              </a:rPr>
              <a:t>850 </a:t>
            </a:r>
            <a:r>
              <a:rPr lang="en-US" sz="2000" b="1" dirty="0" err="1" smtClean="0">
                <a:solidFill>
                  <a:srgbClr val="0000FF"/>
                </a:solidFill>
              </a:rPr>
              <a:t>hPa</a:t>
            </a:r>
            <a:r>
              <a:rPr lang="en-US" sz="2000" b="1" dirty="0" smtClean="0">
                <a:solidFill>
                  <a:srgbClr val="0000FF"/>
                </a:solidFill>
              </a:rPr>
              <a:t>:        = 25 m (100 </a:t>
            </a:r>
            <a:r>
              <a:rPr lang="en-US" sz="2000" b="1" dirty="0" smtClean="0">
                <a:solidFill>
                  <a:srgbClr val="0000FF"/>
                </a:solidFill>
              </a:rPr>
              <a:t>km)</a:t>
            </a:r>
            <a:r>
              <a:rPr lang="en-US" sz="2000" b="1" baseline="30000" dirty="0" smtClean="0">
                <a:solidFill>
                  <a:srgbClr val="0000FF"/>
                </a:solidFill>
              </a:rPr>
              <a:t>–1</a:t>
            </a:r>
            <a:endParaRPr lang="en-US" sz="2000" b="1" dirty="0">
              <a:solidFill>
                <a:srgbClr val="0000FF"/>
              </a:solidFill>
            </a:endParaRPr>
          </a:p>
        </p:txBody>
      </p:sp>
      <p:graphicFrame>
        <p:nvGraphicFramePr>
          <p:cNvPr id="20" name="Object 19"/>
          <p:cNvGraphicFramePr>
            <a:graphicFrameLocks noChangeAspect="1"/>
          </p:cNvGraphicFramePr>
          <p:nvPr>
            <p:extLst>
              <p:ext uri="{D42A27DB-BD31-4B8C-83A1-F6EECF244321}">
                <p14:modId xmlns:p14="http://schemas.microsoft.com/office/powerpoint/2010/main" val="1027547545"/>
              </p:ext>
            </p:extLst>
          </p:nvPr>
        </p:nvGraphicFramePr>
        <p:xfrm>
          <a:off x="2922257" y="3601054"/>
          <a:ext cx="368695" cy="281944"/>
        </p:xfrm>
        <a:graphic>
          <a:graphicData uri="http://schemas.openxmlformats.org/presentationml/2006/ole">
            <mc:AlternateContent xmlns:mc="http://schemas.openxmlformats.org/markup-compatibility/2006">
              <mc:Choice xmlns:v="urn:schemas-microsoft-com:vml" Requires="v">
                <p:oleObj spid="_x0000_s20526" name="Equation" r:id="rId8" imgW="215900" imgH="165100" progId="Equation.3">
                  <p:embed/>
                </p:oleObj>
              </mc:Choice>
              <mc:Fallback>
                <p:oleObj name="Equation" r:id="rId8" imgW="215900" imgH="165100" progId="Equation.3">
                  <p:embed/>
                  <p:pic>
                    <p:nvPicPr>
                      <p:cNvPr id="0" name=""/>
                      <p:cNvPicPr/>
                      <p:nvPr/>
                    </p:nvPicPr>
                    <p:blipFill>
                      <a:blip r:embed="rId9"/>
                      <a:stretch>
                        <a:fillRect/>
                      </a:stretch>
                    </p:blipFill>
                    <p:spPr>
                      <a:xfrm>
                        <a:off x="2922257" y="3601054"/>
                        <a:ext cx="368695" cy="281944"/>
                      </a:xfrm>
                      <a:prstGeom prst="rect">
                        <a:avLst/>
                      </a:prstGeom>
                    </p:spPr>
                  </p:pic>
                </p:oleObj>
              </mc:Fallback>
            </mc:AlternateContent>
          </a:graphicData>
        </a:graphic>
      </p:graphicFrame>
      <p:sp>
        <p:nvSpPr>
          <p:cNvPr id="21" name="TextBox 20"/>
          <p:cNvSpPr txBox="1"/>
          <p:nvPr/>
        </p:nvSpPr>
        <p:spPr>
          <a:xfrm>
            <a:off x="1919174" y="352333"/>
            <a:ext cx="2608182" cy="400110"/>
          </a:xfrm>
          <a:prstGeom prst="rect">
            <a:avLst/>
          </a:prstGeom>
          <a:noFill/>
        </p:spPr>
        <p:txBody>
          <a:bodyPr wrap="square" rtlCol="0">
            <a:spAutoFit/>
          </a:bodyPr>
          <a:lstStyle/>
          <a:p>
            <a:r>
              <a:rPr lang="en-US" sz="2000" b="1" dirty="0" smtClean="0">
                <a:solidFill>
                  <a:srgbClr val="0000FF"/>
                </a:solidFill>
              </a:rPr>
              <a:t>500 </a:t>
            </a:r>
            <a:r>
              <a:rPr lang="en-US" sz="2000" b="1" dirty="0" err="1" smtClean="0">
                <a:solidFill>
                  <a:srgbClr val="0000FF"/>
                </a:solidFill>
              </a:rPr>
              <a:t>hPa</a:t>
            </a:r>
            <a:r>
              <a:rPr lang="en-US" sz="2000" b="1" dirty="0" smtClean="0">
                <a:solidFill>
                  <a:srgbClr val="0000FF"/>
                </a:solidFill>
              </a:rPr>
              <a:t>: </a:t>
            </a:r>
            <a:r>
              <a:rPr lang="en-US" sz="2000" b="1" dirty="0" smtClean="0">
                <a:solidFill>
                  <a:srgbClr val="0000FF"/>
                </a:solidFill>
              </a:rPr>
              <a:t>    = 552 </a:t>
            </a:r>
            <a:r>
              <a:rPr lang="en-US" sz="2000" b="1" dirty="0" smtClean="0">
                <a:solidFill>
                  <a:srgbClr val="0000FF"/>
                </a:solidFill>
              </a:rPr>
              <a:t>dam</a:t>
            </a:r>
            <a:endParaRPr lang="en-US" sz="2000" b="1" dirty="0">
              <a:solidFill>
                <a:srgbClr val="0000FF"/>
              </a:solidFill>
            </a:endParaRPr>
          </a:p>
        </p:txBody>
      </p:sp>
      <p:sp>
        <p:nvSpPr>
          <p:cNvPr id="22" name="TextBox 21"/>
          <p:cNvSpPr txBox="1"/>
          <p:nvPr/>
        </p:nvSpPr>
        <p:spPr>
          <a:xfrm>
            <a:off x="5478804" y="352333"/>
            <a:ext cx="2608182" cy="400110"/>
          </a:xfrm>
          <a:prstGeom prst="rect">
            <a:avLst/>
          </a:prstGeom>
          <a:noFill/>
        </p:spPr>
        <p:txBody>
          <a:bodyPr wrap="square" rtlCol="0">
            <a:spAutoFit/>
          </a:bodyPr>
          <a:lstStyle/>
          <a:p>
            <a:r>
              <a:rPr lang="en-US" sz="2000" b="1" dirty="0" smtClean="0">
                <a:solidFill>
                  <a:srgbClr val="0000FF"/>
                </a:solidFill>
              </a:rPr>
              <a:t>850 </a:t>
            </a:r>
            <a:r>
              <a:rPr lang="en-US" sz="2000" b="1" dirty="0" err="1" smtClean="0">
                <a:solidFill>
                  <a:srgbClr val="0000FF"/>
                </a:solidFill>
              </a:rPr>
              <a:t>hPa</a:t>
            </a:r>
            <a:r>
              <a:rPr lang="en-US" sz="2000" b="1" dirty="0" smtClean="0">
                <a:solidFill>
                  <a:srgbClr val="0000FF"/>
                </a:solidFill>
              </a:rPr>
              <a:t>:     = </a:t>
            </a:r>
            <a:r>
              <a:rPr lang="en-US" sz="2000" b="1" dirty="0" smtClean="0">
                <a:solidFill>
                  <a:srgbClr val="0000FF"/>
                </a:solidFill>
              </a:rPr>
              <a:t>132 dam</a:t>
            </a:r>
            <a:endParaRPr lang="en-US" sz="2000" b="1" dirty="0">
              <a:solidFill>
                <a:srgbClr val="0000FF"/>
              </a:solidFill>
            </a:endParaRPr>
          </a:p>
        </p:txBody>
      </p:sp>
      <p:sp>
        <p:nvSpPr>
          <p:cNvPr id="23" name="TextBox 22"/>
          <p:cNvSpPr txBox="1"/>
          <p:nvPr/>
        </p:nvSpPr>
        <p:spPr>
          <a:xfrm>
            <a:off x="5478804" y="3532716"/>
            <a:ext cx="3132536" cy="400110"/>
          </a:xfrm>
          <a:prstGeom prst="rect">
            <a:avLst/>
          </a:prstGeom>
          <a:noFill/>
        </p:spPr>
        <p:txBody>
          <a:bodyPr wrap="square" rtlCol="0">
            <a:spAutoFit/>
          </a:bodyPr>
          <a:lstStyle/>
          <a:p>
            <a:r>
              <a:rPr lang="en-US" sz="2000" b="1" dirty="0" smtClean="0">
                <a:solidFill>
                  <a:srgbClr val="0000FF"/>
                </a:solidFill>
              </a:rPr>
              <a:t>500 </a:t>
            </a:r>
            <a:r>
              <a:rPr lang="en-US" sz="2000" b="1" dirty="0" err="1" smtClean="0">
                <a:solidFill>
                  <a:srgbClr val="0000FF"/>
                </a:solidFill>
              </a:rPr>
              <a:t>hPa</a:t>
            </a:r>
            <a:r>
              <a:rPr lang="en-US" sz="2000" b="1" dirty="0" smtClean="0">
                <a:solidFill>
                  <a:srgbClr val="0000FF"/>
                </a:solidFill>
              </a:rPr>
              <a:t>: </a:t>
            </a:r>
            <a:r>
              <a:rPr lang="en-US" sz="2000" b="1" dirty="0" smtClean="0">
                <a:solidFill>
                  <a:srgbClr val="0000FF"/>
                </a:solidFill>
              </a:rPr>
              <a:t>     = –</a:t>
            </a:r>
            <a:r>
              <a:rPr lang="en-US" sz="2000" b="1" dirty="0" smtClean="0">
                <a:solidFill>
                  <a:srgbClr val="0000FF"/>
                </a:solidFill>
              </a:rPr>
              <a:t>1 Pa s</a:t>
            </a:r>
            <a:r>
              <a:rPr lang="en-US" sz="2000" b="1" baseline="30000" dirty="0" smtClean="0">
                <a:solidFill>
                  <a:srgbClr val="0000FF"/>
                </a:solidFill>
              </a:rPr>
              <a:t>–1</a:t>
            </a:r>
            <a:endParaRPr lang="en-US" sz="2000" b="1" dirty="0">
              <a:solidFill>
                <a:srgbClr val="0000FF"/>
              </a:solidFill>
            </a:endParaRPr>
          </a:p>
        </p:txBody>
      </p:sp>
      <p:graphicFrame>
        <p:nvGraphicFramePr>
          <p:cNvPr id="24" name="Object 23"/>
          <p:cNvGraphicFramePr>
            <a:graphicFrameLocks noChangeAspect="1"/>
          </p:cNvGraphicFramePr>
          <p:nvPr>
            <p:extLst>
              <p:ext uri="{D42A27DB-BD31-4B8C-83A1-F6EECF244321}">
                <p14:modId xmlns:p14="http://schemas.microsoft.com/office/powerpoint/2010/main" val="3454453559"/>
              </p:ext>
            </p:extLst>
          </p:nvPr>
        </p:nvGraphicFramePr>
        <p:xfrm>
          <a:off x="2985710" y="450850"/>
          <a:ext cx="193675" cy="238125"/>
        </p:xfrm>
        <a:graphic>
          <a:graphicData uri="http://schemas.openxmlformats.org/presentationml/2006/ole">
            <mc:AlternateContent xmlns:mc="http://schemas.openxmlformats.org/markup-compatibility/2006">
              <mc:Choice xmlns:v="urn:schemas-microsoft-com:vml" Requires="v">
                <p:oleObj spid="_x0000_s20527" name="Equation" r:id="rId10" imgW="114300" imgH="139700" progId="Equation.3">
                  <p:embed/>
                </p:oleObj>
              </mc:Choice>
              <mc:Fallback>
                <p:oleObj name="Equation" r:id="rId10" imgW="114300" imgH="139700" progId="Equation.3">
                  <p:embed/>
                  <p:pic>
                    <p:nvPicPr>
                      <p:cNvPr id="0" name=""/>
                      <p:cNvPicPr/>
                      <p:nvPr/>
                    </p:nvPicPr>
                    <p:blipFill>
                      <a:blip r:embed="rId11"/>
                      <a:stretch>
                        <a:fillRect/>
                      </a:stretch>
                    </p:blipFill>
                    <p:spPr>
                      <a:xfrm>
                        <a:off x="2985710" y="450850"/>
                        <a:ext cx="193675" cy="238125"/>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3012157601"/>
              </p:ext>
            </p:extLst>
          </p:nvPr>
        </p:nvGraphicFramePr>
        <p:xfrm>
          <a:off x="6524777" y="450850"/>
          <a:ext cx="193675" cy="238125"/>
        </p:xfrm>
        <a:graphic>
          <a:graphicData uri="http://schemas.openxmlformats.org/presentationml/2006/ole">
            <mc:AlternateContent xmlns:mc="http://schemas.openxmlformats.org/markup-compatibility/2006">
              <mc:Choice xmlns:v="urn:schemas-microsoft-com:vml" Requires="v">
                <p:oleObj spid="_x0000_s20528" name="Equation" r:id="rId12" imgW="114300" imgH="139700" progId="Equation.3">
                  <p:embed/>
                </p:oleObj>
              </mc:Choice>
              <mc:Fallback>
                <p:oleObj name="Equation" r:id="rId12" imgW="114300" imgH="139700" progId="Equation.3">
                  <p:embed/>
                  <p:pic>
                    <p:nvPicPr>
                      <p:cNvPr id="0" name=""/>
                      <p:cNvPicPr/>
                      <p:nvPr/>
                    </p:nvPicPr>
                    <p:blipFill>
                      <a:blip r:embed="rId11"/>
                      <a:stretch>
                        <a:fillRect/>
                      </a:stretch>
                    </p:blipFill>
                    <p:spPr>
                      <a:xfrm>
                        <a:off x="6524777" y="450850"/>
                        <a:ext cx="193675" cy="238125"/>
                      </a:xfrm>
                      <a:prstGeom prst="rect">
                        <a:avLst/>
                      </a:prstGeom>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701925046"/>
              </p:ext>
            </p:extLst>
          </p:nvPr>
        </p:nvGraphicFramePr>
        <p:xfrm>
          <a:off x="6524777" y="3644137"/>
          <a:ext cx="258763" cy="238125"/>
        </p:xfrm>
        <a:graphic>
          <a:graphicData uri="http://schemas.openxmlformats.org/presentationml/2006/ole">
            <mc:AlternateContent xmlns:mc="http://schemas.openxmlformats.org/markup-compatibility/2006">
              <mc:Choice xmlns:v="urn:schemas-microsoft-com:vml" Requires="v">
                <p:oleObj spid="_x0000_s20529" name="Equation" r:id="rId13" imgW="152400" imgH="139700" progId="Equation.3">
                  <p:embed/>
                </p:oleObj>
              </mc:Choice>
              <mc:Fallback>
                <p:oleObj name="Equation" r:id="rId13" imgW="152400" imgH="139700" progId="Equation.3">
                  <p:embed/>
                  <p:pic>
                    <p:nvPicPr>
                      <p:cNvPr id="0" name=""/>
                      <p:cNvPicPr/>
                      <p:nvPr/>
                    </p:nvPicPr>
                    <p:blipFill>
                      <a:blip r:embed="rId14"/>
                      <a:stretch>
                        <a:fillRect/>
                      </a:stretch>
                    </p:blipFill>
                    <p:spPr>
                      <a:xfrm>
                        <a:off x="6524777" y="3644137"/>
                        <a:ext cx="258763" cy="238125"/>
                      </a:xfrm>
                      <a:prstGeom prst="rect">
                        <a:avLst/>
                      </a:prstGeom>
                    </p:spPr>
                  </p:pic>
                </p:oleObj>
              </mc:Fallback>
            </mc:AlternateContent>
          </a:graphicData>
        </a:graphic>
      </p:graphicFrame>
    </p:spTree>
    <p:extLst>
      <p:ext uri="{BB962C8B-B14F-4D97-AF65-F5344CB8AC3E}">
        <p14:creationId xmlns:p14="http://schemas.microsoft.com/office/powerpoint/2010/main" val="389285948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2664" y="717552"/>
            <a:ext cx="3494412" cy="262431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8804" y="717554"/>
            <a:ext cx="3494418" cy="262432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9365" y="3902048"/>
            <a:ext cx="3495035" cy="262478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78804" y="3904034"/>
            <a:ext cx="3494417" cy="2620813"/>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8216" y="2536420"/>
            <a:ext cx="1283028" cy="4115079"/>
          </a:xfrm>
          <a:prstGeom prst="rect">
            <a:avLst/>
          </a:prstGeom>
        </p:spPr>
      </p:pic>
      <p:sp>
        <p:nvSpPr>
          <p:cNvPr id="9" name="TextBox 8"/>
          <p:cNvSpPr txBox="1"/>
          <p:nvPr/>
        </p:nvSpPr>
        <p:spPr>
          <a:xfrm>
            <a:off x="19859" y="140357"/>
            <a:ext cx="1926625" cy="2308324"/>
          </a:xfrm>
          <a:prstGeom prst="rect">
            <a:avLst/>
          </a:prstGeom>
          <a:noFill/>
        </p:spPr>
        <p:txBody>
          <a:bodyPr wrap="square" rtlCol="0">
            <a:spAutoFit/>
          </a:bodyPr>
          <a:lstStyle/>
          <a:p>
            <a:pPr algn="ctr"/>
            <a:r>
              <a:rPr lang="en-US" sz="2400" b="1" dirty="0" smtClean="0">
                <a:solidFill>
                  <a:srgbClr val="FF0000"/>
                </a:solidFill>
              </a:rPr>
              <a:t>GFS </a:t>
            </a:r>
            <a:r>
              <a:rPr lang="en-US" sz="2400" b="1" dirty="0" err="1" smtClean="0">
                <a:solidFill>
                  <a:srgbClr val="FF0000"/>
                </a:solidFill>
              </a:rPr>
              <a:t>DeterministicForecasts</a:t>
            </a:r>
            <a:r>
              <a:rPr lang="en-US" sz="2400" b="1" dirty="0" smtClean="0">
                <a:solidFill>
                  <a:srgbClr val="FF0000"/>
                </a:solidFill>
              </a:rPr>
              <a:t> Verifying </a:t>
            </a:r>
            <a:r>
              <a:rPr lang="en-US" sz="2400" b="1" dirty="0" smtClean="0"/>
              <a:t>1200 UTC 23 March 2016</a:t>
            </a:r>
            <a:endParaRPr lang="en-US" sz="2400" b="1" dirty="0"/>
          </a:p>
        </p:txBody>
      </p:sp>
      <p:sp>
        <p:nvSpPr>
          <p:cNvPr id="10" name="Rectangle 9"/>
          <p:cNvSpPr/>
          <p:nvPr/>
        </p:nvSpPr>
        <p:spPr>
          <a:xfrm>
            <a:off x="419100" y="5778500"/>
            <a:ext cx="1155699" cy="3285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1909364" y="3532716"/>
            <a:ext cx="3495036" cy="400110"/>
          </a:xfrm>
          <a:prstGeom prst="rect">
            <a:avLst/>
          </a:prstGeom>
          <a:noFill/>
        </p:spPr>
        <p:txBody>
          <a:bodyPr wrap="square" rtlCol="0">
            <a:spAutoFit/>
          </a:bodyPr>
          <a:lstStyle/>
          <a:p>
            <a:r>
              <a:rPr lang="en-US" sz="2000" b="1" dirty="0" smtClean="0">
                <a:solidFill>
                  <a:srgbClr val="0000FF"/>
                </a:solidFill>
              </a:rPr>
              <a:t>850 </a:t>
            </a:r>
            <a:r>
              <a:rPr lang="en-US" sz="2000" b="1" dirty="0" err="1" smtClean="0">
                <a:solidFill>
                  <a:srgbClr val="0000FF"/>
                </a:solidFill>
              </a:rPr>
              <a:t>hPa</a:t>
            </a:r>
            <a:r>
              <a:rPr lang="en-US" sz="2000" b="1" dirty="0" smtClean="0">
                <a:solidFill>
                  <a:srgbClr val="0000FF"/>
                </a:solidFill>
              </a:rPr>
              <a:t>:        = 25 m (100 </a:t>
            </a:r>
            <a:r>
              <a:rPr lang="en-US" sz="2000" b="1" dirty="0" smtClean="0">
                <a:solidFill>
                  <a:srgbClr val="0000FF"/>
                </a:solidFill>
              </a:rPr>
              <a:t>km)</a:t>
            </a:r>
            <a:r>
              <a:rPr lang="en-US" sz="2000" b="1" baseline="30000" dirty="0" smtClean="0">
                <a:solidFill>
                  <a:srgbClr val="0000FF"/>
                </a:solidFill>
              </a:rPr>
              <a:t>–1</a:t>
            </a:r>
            <a:endParaRPr lang="en-US" sz="2000" b="1" dirty="0">
              <a:solidFill>
                <a:srgbClr val="0000FF"/>
              </a:solidFill>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1027547545"/>
              </p:ext>
            </p:extLst>
          </p:nvPr>
        </p:nvGraphicFramePr>
        <p:xfrm>
          <a:off x="2922257" y="3601054"/>
          <a:ext cx="368695" cy="281944"/>
        </p:xfrm>
        <a:graphic>
          <a:graphicData uri="http://schemas.openxmlformats.org/presentationml/2006/ole">
            <mc:AlternateContent xmlns:mc="http://schemas.openxmlformats.org/markup-compatibility/2006">
              <mc:Choice xmlns:v="urn:schemas-microsoft-com:vml" Requires="v">
                <p:oleObj spid="_x0000_s21550" name="Equation" r:id="rId8" imgW="215900" imgH="165100" progId="Equation.3">
                  <p:embed/>
                </p:oleObj>
              </mc:Choice>
              <mc:Fallback>
                <p:oleObj name="Equation" r:id="rId8" imgW="215900" imgH="165100" progId="Equation.3">
                  <p:embed/>
                  <p:pic>
                    <p:nvPicPr>
                      <p:cNvPr id="0" name=""/>
                      <p:cNvPicPr/>
                      <p:nvPr/>
                    </p:nvPicPr>
                    <p:blipFill>
                      <a:blip r:embed="rId9"/>
                      <a:stretch>
                        <a:fillRect/>
                      </a:stretch>
                    </p:blipFill>
                    <p:spPr>
                      <a:xfrm>
                        <a:off x="2922257" y="3601054"/>
                        <a:ext cx="368695" cy="281944"/>
                      </a:xfrm>
                      <a:prstGeom prst="rect">
                        <a:avLst/>
                      </a:prstGeom>
                    </p:spPr>
                  </p:pic>
                </p:oleObj>
              </mc:Fallback>
            </mc:AlternateContent>
          </a:graphicData>
        </a:graphic>
      </p:graphicFrame>
      <p:sp>
        <p:nvSpPr>
          <p:cNvPr id="16" name="TextBox 15"/>
          <p:cNvSpPr txBox="1"/>
          <p:nvPr/>
        </p:nvSpPr>
        <p:spPr>
          <a:xfrm>
            <a:off x="1919174" y="352333"/>
            <a:ext cx="2608182" cy="400110"/>
          </a:xfrm>
          <a:prstGeom prst="rect">
            <a:avLst/>
          </a:prstGeom>
          <a:noFill/>
        </p:spPr>
        <p:txBody>
          <a:bodyPr wrap="square" rtlCol="0">
            <a:spAutoFit/>
          </a:bodyPr>
          <a:lstStyle/>
          <a:p>
            <a:r>
              <a:rPr lang="en-US" sz="2000" b="1" dirty="0" smtClean="0">
                <a:solidFill>
                  <a:srgbClr val="0000FF"/>
                </a:solidFill>
              </a:rPr>
              <a:t>500 </a:t>
            </a:r>
            <a:r>
              <a:rPr lang="en-US" sz="2000" b="1" dirty="0" err="1" smtClean="0">
                <a:solidFill>
                  <a:srgbClr val="0000FF"/>
                </a:solidFill>
              </a:rPr>
              <a:t>hPa</a:t>
            </a:r>
            <a:r>
              <a:rPr lang="en-US" sz="2000" b="1" dirty="0" smtClean="0">
                <a:solidFill>
                  <a:srgbClr val="0000FF"/>
                </a:solidFill>
              </a:rPr>
              <a:t>: </a:t>
            </a:r>
            <a:r>
              <a:rPr lang="en-US" sz="2000" b="1" dirty="0" smtClean="0">
                <a:solidFill>
                  <a:srgbClr val="0000FF"/>
                </a:solidFill>
              </a:rPr>
              <a:t>    = 552 </a:t>
            </a:r>
            <a:r>
              <a:rPr lang="en-US" sz="2000" b="1" dirty="0" smtClean="0">
                <a:solidFill>
                  <a:srgbClr val="0000FF"/>
                </a:solidFill>
              </a:rPr>
              <a:t>dam</a:t>
            </a:r>
            <a:endParaRPr lang="en-US" sz="2000" b="1" dirty="0">
              <a:solidFill>
                <a:srgbClr val="0000FF"/>
              </a:solidFill>
            </a:endParaRPr>
          </a:p>
        </p:txBody>
      </p:sp>
      <p:sp>
        <p:nvSpPr>
          <p:cNvPr id="17" name="TextBox 16"/>
          <p:cNvSpPr txBox="1"/>
          <p:nvPr/>
        </p:nvSpPr>
        <p:spPr>
          <a:xfrm>
            <a:off x="5478804" y="352333"/>
            <a:ext cx="2608182" cy="400110"/>
          </a:xfrm>
          <a:prstGeom prst="rect">
            <a:avLst/>
          </a:prstGeom>
          <a:noFill/>
        </p:spPr>
        <p:txBody>
          <a:bodyPr wrap="square" rtlCol="0">
            <a:spAutoFit/>
          </a:bodyPr>
          <a:lstStyle/>
          <a:p>
            <a:r>
              <a:rPr lang="en-US" sz="2000" b="1" dirty="0" smtClean="0">
                <a:solidFill>
                  <a:srgbClr val="0000FF"/>
                </a:solidFill>
              </a:rPr>
              <a:t>850 </a:t>
            </a:r>
            <a:r>
              <a:rPr lang="en-US" sz="2000" b="1" dirty="0" err="1" smtClean="0">
                <a:solidFill>
                  <a:srgbClr val="0000FF"/>
                </a:solidFill>
              </a:rPr>
              <a:t>hPa</a:t>
            </a:r>
            <a:r>
              <a:rPr lang="en-US" sz="2000" b="1" dirty="0" smtClean="0">
                <a:solidFill>
                  <a:srgbClr val="0000FF"/>
                </a:solidFill>
              </a:rPr>
              <a:t>:     = </a:t>
            </a:r>
            <a:r>
              <a:rPr lang="en-US" sz="2000" b="1" dirty="0" smtClean="0">
                <a:solidFill>
                  <a:srgbClr val="0000FF"/>
                </a:solidFill>
              </a:rPr>
              <a:t>132 dam</a:t>
            </a:r>
            <a:endParaRPr lang="en-US" sz="2000" b="1" dirty="0">
              <a:solidFill>
                <a:srgbClr val="0000FF"/>
              </a:solidFill>
            </a:endParaRPr>
          </a:p>
        </p:txBody>
      </p:sp>
      <p:sp>
        <p:nvSpPr>
          <p:cNvPr id="18" name="TextBox 17"/>
          <p:cNvSpPr txBox="1"/>
          <p:nvPr/>
        </p:nvSpPr>
        <p:spPr>
          <a:xfrm>
            <a:off x="5478804" y="3532716"/>
            <a:ext cx="3132536" cy="400110"/>
          </a:xfrm>
          <a:prstGeom prst="rect">
            <a:avLst/>
          </a:prstGeom>
          <a:noFill/>
        </p:spPr>
        <p:txBody>
          <a:bodyPr wrap="square" rtlCol="0">
            <a:spAutoFit/>
          </a:bodyPr>
          <a:lstStyle/>
          <a:p>
            <a:r>
              <a:rPr lang="en-US" sz="2000" b="1" dirty="0" smtClean="0">
                <a:solidFill>
                  <a:srgbClr val="0000FF"/>
                </a:solidFill>
              </a:rPr>
              <a:t>500 </a:t>
            </a:r>
            <a:r>
              <a:rPr lang="en-US" sz="2000" b="1" dirty="0" err="1" smtClean="0">
                <a:solidFill>
                  <a:srgbClr val="0000FF"/>
                </a:solidFill>
              </a:rPr>
              <a:t>hPa</a:t>
            </a:r>
            <a:r>
              <a:rPr lang="en-US" sz="2000" b="1" dirty="0" smtClean="0">
                <a:solidFill>
                  <a:srgbClr val="0000FF"/>
                </a:solidFill>
              </a:rPr>
              <a:t>: </a:t>
            </a:r>
            <a:r>
              <a:rPr lang="en-US" sz="2000" b="1" dirty="0" smtClean="0">
                <a:solidFill>
                  <a:srgbClr val="0000FF"/>
                </a:solidFill>
              </a:rPr>
              <a:t>     = –</a:t>
            </a:r>
            <a:r>
              <a:rPr lang="en-US" sz="2000" b="1" dirty="0" smtClean="0">
                <a:solidFill>
                  <a:srgbClr val="0000FF"/>
                </a:solidFill>
              </a:rPr>
              <a:t>1 Pa s</a:t>
            </a:r>
            <a:r>
              <a:rPr lang="en-US" sz="2000" b="1" baseline="30000" dirty="0" smtClean="0">
                <a:solidFill>
                  <a:srgbClr val="0000FF"/>
                </a:solidFill>
              </a:rPr>
              <a:t>–1</a:t>
            </a:r>
            <a:endParaRPr lang="en-US" sz="2000" b="1" dirty="0">
              <a:solidFill>
                <a:srgbClr val="0000FF"/>
              </a:solidFill>
            </a:endParaRPr>
          </a:p>
        </p:txBody>
      </p:sp>
      <p:graphicFrame>
        <p:nvGraphicFramePr>
          <p:cNvPr id="19" name="Object 18"/>
          <p:cNvGraphicFramePr>
            <a:graphicFrameLocks noChangeAspect="1"/>
          </p:cNvGraphicFramePr>
          <p:nvPr>
            <p:extLst>
              <p:ext uri="{D42A27DB-BD31-4B8C-83A1-F6EECF244321}">
                <p14:modId xmlns:p14="http://schemas.microsoft.com/office/powerpoint/2010/main" val="3454453559"/>
              </p:ext>
            </p:extLst>
          </p:nvPr>
        </p:nvGraphicFramePr>
        <p:xfrm>
          <a:off x="2985710" y="450850"/>
          <a:ext cx="193675" cy="238125"/>
        </p:xfrm>
        <a:graphic>
          <a:graphicData uri="http://schemas.openxmlformats.org/presentationml/2006/ole">
            <mc:AlternateContent xmlns:mc="http://schemas.openxmlformats.org/markup-compatibility/2006">
              <mc:Choice xmlns:v="urn:schemas-microsoft-com:vml" Requires="v">
                <p:oleObj spid="_x0000_s21551" name="Equation" r:id="rId10" imgW="114300" imgH="139700" progId="Equation.3">
                  <p:embed/>
                </p:oleObj>
              </mc:Choice>
              <mc:Fallback>
                <p:oleObj name="Equation" r:id="rId10" imgW="114300" imgH="139700" progId="Equation.3">
                  <p:embed/>
                  <p:pic>
                    <p:nvPicPr>
                      <p:cNvPr id="0" name=""/>
                      <p:cNvPicPr/>
                      <p:nvPr/>
                    </p:nvPicPr>
                    <p:blipFill>
                      <a:blip r:embed="rId11"/>
                      <a:stretch>
                        <a:fillRect/>
                      </a:stretch>
                    </p:blipFill>
                    <p:spPr>
                      <a:xfrm>
                        <a:off x="2985710" y="450850"/>
                        <a:ext cx="193675" cy="238125"/>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3012157601"/>
              </p:ext>
            </p:extLst>
          </p:nvPr>
        </p:nvGraphicFramePr>
        <p:xfrm>
          <a:off x="6524777" y="450850"/>
          <a:ext cx="193675" cy="238125"/>
        </p:xfrm>
        <a:graphic>
          <a:graphicData uri="http://schemas.openxmlformats.org/presentationml/2006/ole">
            <mc:AlternateContent xmlns:mc="http://schemas.openxmlformats.org/markup-compatibility/2006">
              <mc:Choice xmlns:v="urn:schemas-microsoft-com:vml" Requires="v">
                <p:oleObj spid="_x0000_s21552" name="Equation" r:id="rId12" imgW="114300" imgH="139700" progId="Equation.3">
                  <p:embed/>
                </p:oleObj>
              </mc:Choice>
              <mc:Fallback>
                <p:oleObj name="Equation" r:id="rId12" imgW="114300" imgH="139700" progId="Equation.3">
                  <p:embed/>
                  <p:pic>
                    <p:nvPicPr>
                      <p:cNvPr id="0" name=""/>
                      <p:cNvPicPr/>
                      <p:nvPr/>
                    </p:nvPicPr>
                    <p:blipFill>
                      <a:blip r:embed="rId11"/>
                      <a:stretch>
                        <a:fillRect/>
                      </a:stretch>
                    </p:blipFill>
                    <p:spPr>
                      <a:xfrm>
                        <a:off x="6524777" y="450850"/>
                        <a:ext cx="193675" cy="238125"/>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701925046"/>
              </p:ext>
            </p:extLst>
          </p:nvPr>
        </p:nvGraphicFramePr>
        <p:xfrm>
          <a:off x="6524777" y="3644137"/>
          <a:ext cx="258763" cy="238125"/>
        </p:xfrm>
        <a:graphic>
          <a:graphicData uri="http://schemas.openxmlformats.org/presentationml/2006/ole">
            <mc:AlternateContent xmlns:mc="http://schemas.openxmlformats.org/markup-compatibility/2006">
              <mc:Choice xmlns:v="urn:schemas-microsoft-com:vml" Requires="v">
                <p:oleObj spid="_x0000_s21553" name="Equation" r:id="rId13" imgW="152400" imgH="139700" progId="Equation.3">
                  <p:embed/>
                </p:oleObj>
              </mc:Choice>
              <mc:Fallback>
                <p:oleObj name="Equation" r:id="rId13" imgW="152400" imgH="139700" progId="Equation.3">
                  <p:embed/>
                  <p:pic>
                    <p:nvPicPr>
                      <p:cNvPr id="0" name=""/>
                      <p:cNvPicPr/>
                      <p:nvPr/>
                    </p:nvPicPr>
                    <p:blipFill>
                      <a:blip r:embed="rId14"/>
                      <a:stretch>
                        <a:fillRect/>
                      </a:stretch>
                    </p:blipFill>
                    <p:spPr>
                      <a:xfrm>
                        <a:off x="6524777" y="3644137"/>
                        <a:ext cx="258763" cy="238125"/>
                      </a:xfrm>
                      <a:prstGeom prst="rect">
                        <a:avLst/>
                      </a:prstGeom>
                    </p:spPr>
                  </p:pic>
                </p:oleObj>
              </mc:Fallback>
            </mc:AlternateContent>
          </a:graphicData>
        </a:graphic>
      </p:graphicFrame>
    </p:spTree>
    <p:extLst>
      <p:ext uri="{BB962C8B-B14F-4D97-AF65-F5344CB8AC3E}">
        <p14:creationId xmlns:p14="http://schemas.microsoft.com/office/powerpoint/2010/main" val="235407000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2664" y="717552"/>
            <a:ext cx="3494412" cy="262431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8804" y="717554"/>
            <a:ext cx="3494418" cy="262432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9365" y="3902048"/>
            <a:ext cx="3495035" cy="262478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78804" y="3904034"/>
            <a:ext cx="3494417" cy="2620813"/>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8216" y="2536420"/>
            <a:ext cx="1283028" cy="4115079"/>
          </a:xfrm>
          <a:prstGeom prst="rect">
            <a:avLst/>
          </a:prstGeom>
        </p:spPr>
      </p:pic>
      <p:sp>
        <p:nvSpPr>
          <p:cNvPr id="9" name="TextBox 8"/>
          <p:cNvSpPr txBox="1"/>
          <p:nvPr/>
        </p:nvSpPr>
        <p:spPr>
          <a:xfrm>
            <a:off x="19859" y="140357"/>
            <a:ext cx="1926625" cy="2308324"/>
          </a:xfrm>
          <a:prstGeom prst="rect">
            <a:avLst/>
          </a:prstGeom>
          <a:noFill/>
        </p:spPr>
        <p:txBody>
          <a:bodyPr wrap="square" rtlCol="0">
            <a:spAutoFit/>
          </a:bodyPr>
          <a:lstStyle/>
          <a:p>
            <a:pPr algn="ctr"/>
            <a:r>
              <a:rPr lang="en-US" sz="2400" b="1" dirty="0" smtClean="0">
                <a:solidFill>
                  <a:srgbClr val="FF0000"/>
                </a:solidFill>
              </a:rPr>
              <a:t>GFS </a:t>
            </a:r>
            <a:r>
              <a:rPr lang="en-US" sz="2400" b="1" dirty="0" err="1" smtClean="0">
                <a:solidFill>
                  <a:srgbClr val="FF0000"/>
                </a:solidFill>
              </a:rPr>
              <a:t>DeterministicForecasts</a:t>
            </a:r>
            <a:r>
              <a:rPr lang="en-US" sz="2400" b="1" dirty="0" smtClean="0">
                <a:solidFill>
                  <a:srgbClr val="FF0000"/>
                </a:solidFill>
              </a:rPr>
              <a:t> Verifying </a:t>
            </a:r>
            <a:r>
              <a:rPr lang="en-US" sz="2400" b="1" dirty="0" smtClean="0"/>
              <a:t>1200 UTC 23 March 2016</a:t>
            </a:r>
            <a:endParaRPr lang="en-US" sz="2400" b="1" dirty="0"/>
          </a:p>
        </p:txBody>
      </p:sp>
      <p:sp>
        <p:nvSpPr>
          <p:cNvPr id="13" name="TextBox 12"/>
          <p:cNvSpPr txBox="1"/>
          <p:nvPr/>
        </p:nvSpPr>
        <p:spPr>
          <a:xfrm>
            <a:off x="1909364" y="3532716"/>
            <a:ext cx="3495036" cy="400110"/>
          </a:xfrm>
          <a:prstGeom prst="rect">
            <a:avLst/>
          </a:prstGeom>
          <a:noFill/>
        </p:spPr>
        <p:txBody>
          <a:bodyPr wrap="square" rtlCol="0">
            <a:spAutoFit/>
          </a:bodyPr>
          <a:lstStyle/>
          <a:p>
            <a:r>
              <a:rPr lang="en-US" sz="2000" b="1" dirty="0" smtClean="0">
                <a:solidFill>
                  <a:srgbClr val="0000FF"/>
                </a:solidFill>
              </a:rPr>
              <a:t>850 </a:t>
            </a:r>
            <a:r>
              <a:rPr lang="en-US" sz="2000" b="1" dirty="0" err="1" smtClean="0">
                <a:solidFill>
                  <a:srgbClr val="0000FF"/>
                </a:solidFill>
              </a:rPr>
              <a:t>hPa</a:t>
            </a:r>
            <a:r>
              <a:rPr lang="en-US" sz="2000" b="1" dirty="0" smtClean="0">
                <a:solidFill>
                  <a:srgbClr val="0000FF"/>
                </a:solidFill>
              </a:rPr>
              <a:t>:        = 25 m (100 </a:t>
            </a:r>
            <a:r>
              <a:rPr lang="en-US" sz="2000" b="1" dirty="0" smtClean="0">
                <a:solidFill>
                  <a:srgbClr val="0000FF"/>
                </a:solidFill>
              </a:rPr>
              <a:t>km)</a:t>
            </a:r>
            <a:r>
              <a:rPr lang="en-US" sz="2000" b="1" baseline="30000" dirty="0" smtClean="0">
                <a:solidFill>
                  <a:srgbClr val="0000FF"/>
                </a:solidFill>
              </a:rPr>
              <a:t>–1</a:t>
            </a:r>
            <a:endParaRPr lang="en-US" sz="2000" b="1" dirty="0">
              <a:solidFill>
                <a:srgbClr val="0000FF"/>
              </a:solidFill>
            </a:endParaRPr>
          </a:p>
        </p:txBody>
      </p:sp>
      <p:graphicFrame>
        <p:nvGraphicFramePr>
          <p:cNvPr id="14" name="Object 13"/>
          <p:cNvGraphicFramePr>
            <a:graphicFrameLocks noChangeAspect="1"/>
          </p:cNvGraphicFramePr>
          <p:nvPr>
            <p:extLst>
              <p:ext uri="{D42A27DB-BD31-4B8C-83A1-F6EECF244321}">
                <p14:modId xmlns:p14="http://schemas.microsoft.com/office/powerpoint/2010/main" val="1027547545"/>
              </p:ext>
            </p:extLst>
          </p:nvPr>
        </p:nvGraphicFramePr>
        <p:xfrm>
          <a:off x="2922257" y="3601054"/>
          <a:ext cx="368695" cy="281944"/>
        </p:xfrm>
        <a:graphic>
          <a:graphicData uri="http://schemas.openxmlformats.org/presentationml/2006/ole">
            <mc:AlternateContent xmlns:mc="http://schemas.openxmlformats.org/markup-compatibility/2006">
              <mc:Choice xmlns:v="urn:schemas-microsoft-com:vml" Requires="v">
                <p:oleObj spid="_x0000_s22574" name="Equation" r:id="rId8" imgW="215900" imgH="165100" progId="Equation.3">
                  <p:embed/>
                </p:oleObj>
              </mc:Choice>
              <mc:Fallback>
                <p:oleObj name="Equation" r:id="rId8" imgW="215900" imgH="165100" progId="Equation.3">
                  <p:embed/>
                  <p:pic>
                    <p:nvPicPr>
                      <p:cNvPr id="0" name=""/>
                      <p:cNvPicPr/>
                      <p:nvPr/>
                    </p:nvPicPr>
                    <p:blipFill>
                      <a:blip r:embed="rId9"/>
                      <a:stretch>
                        <a:fillRect/>
                      </a:stretch>
                    </p:blipFill>
                    <p:spPr>
                      <a:xfrm>
                        <a:off x="2922257" y="3601054"/>
                        <a:ext cx="368695" cy="281944"/>
                      </a:xfrm>
                      <a:prstGeom prst="rect">
                        <a:avLst/>
                      </a:prstGeom>
                    </p:spPr>
                  </p:pic>
                </p:oleObj>
              </mc:Fallback>
            </mc:AlternateContent>
          </a:graphicData>
        </a:graphic>
      </p:graphicFrame>
      <p:sp>
        <p:nvSpPr>
          <p:cNvPr id="15" name="TextBox 14"/>
          <p:cNvSpPr txBox="1"/>
          <p:nvPr/>
        </p:nvSpPr>
        <p:spPr>
          <a:xfrm>
            <a:off x="1919174" y="352333"/>
            <a:ext cx="2608182" cy="400110"/>
          </a:xfrm>
          <a:prstGeom prst="rect">
            <a:avLst/>
          </a:prstGeom>
          <a:noFill/>
        </p:spPr>
        <p:txBody>
          <a:bodyPr wrap="square" rtlCol="0">
            <a:spAutoFit/>
          </a:bodyPr>
          <a:lstStyle/>
          <a:p>
            <a:r>
              <a:rPr lang="en-US" sz="2000" b="1" dirty="0" smtClean="0">
                <a:solidFill>
                  <a:srgbClr val="0000FF"/>
                </a:solidFill>
              </a:rPr>
              <a:t>500 </a:t>
            </a:r>
            <a:r>
              <a:rPr lang="en-US" sz="2000" b="1" dirty="0" err="1" smtClean="0">
                <a:solidFill>
                  <a:srgbClr val="0000FF"/>
                </a:solidFill>
              </a:rPr>
              <a:t>hPa</a:t>
            </a:r>
            <a:r>
              <a:rPr lang="en-US" sz="2000" b="1" dirty="0" smtClean="0">
                <a:solidFill>
                  <a:srgbClr val="0000FF"/>
                </a:solidFill>
              </a:rPr>
              <a:t>: </a:t>
            </a:r>
            <a:r>
              <a:rPr lang="en-US" sz="2000" b="1" dirty="0" smtClean="0">
                <a:solidFill>
                  <a:srgbClr val="0000FF"/>
                </a:solidFill>
              </a:rPr>
              <a:t>    = 552 </a:t>
            </a:r>
            <a:r>
              <a:rPr lang="en-US" sz="2000" b="1" dirty="0" smtClean="0">
                <a:solidFill>
                  <a:srgbClr val="0000FF"/>
                </a:solidFill>
              </a:rPr>
              <a:t>dam</a:t>
            </a:r>
            <a:endParaRPr lang="en-US" sz="2000" b="1" dirty="0">
              <a:solidFill>
                <a:srgbClr val="0000FF"/>
              </a:solidFill>
            </a:endParaRPr>
          </a:p>
        </p:txBody>
      </p:sp>
      <p:sp>
        <p:nvSpPr>
          <p:cNvPr id="16" name="TextBox 15"/>
          <p:cNvSpPr txBox="1"/>
          <p:nvPr/>
        </p:nvSpPr>
        <p:spPr>
          <a:xfrm>
            <a:off x="5478804" y="352333"/>
            <a:ext cx="2608182" cy="400110"/>
          </a:xfrm>
          <a:prstGeom prst="rect">
            <a:avLst/>
          </a:prstGeom>
          <a:noFill/>
        </p:spPr>
        <p:txBody>
          <a:bodyPr wrap="square" rtlCol="0">
            <a:spAutoFit/>
          </a:bodyPr>
          <a:lstStyle/>
          <a:p>
            <a:r>
              <a:rPr lang="en-US" sz="2000" b="1" dirty="0" smtClean="0">
                <a:solidFill>
                  <a:srgbClr val="0000FF"/>
                </a:solidFill>
              </a:rPr>
              <a:t>850 </a:t>
            </a:r>
            <a:r>
              <a:rPr lang="en-US" sz="2000" b="1" dirty="0" err="1" smtClean="0">
                <a:solidFill>
                  <a:srgbClr val="0000FF"/>
                </a:solidFill>
              </a:rPr>
              <a:t>hPa</a:t>
            </a:r>
            <a:r>
              <a:rPr lang="en-US" sz="2000" b="1" dirty="0" smtClean="0">
                <a:solidFill>
                  <a:srgbClr val="0000FF"/>
                </a:solidFill>
              </a:rPr>
              <a:t>:     = </a:t>
            </a:r>
            <a:r>
              <a:rPr lang="en-US" sz="2000" b="1" dirty="0" smtClean="0">
                <a:solidFill>
                  <a:srgbClr val="0000FF"/>
                </a:solidFill>
              </a:rPr>
              <a:t>132 dam</a:t>
            </a:r>
            <a:endParaRPr lang="en-US" sz="2000" b="1" dirty="0">
              <a:solidFill>
                <a:srgbClr val="0000FF"/>
              </a:solidFill>
            </a:endParaRPr>
          </a:p>
        </p:txBody>
      </p:sp>
      <p:sp>
        <p:nvSpPr>
          <p:cNvPr id="17" name="TextBox 16"/>
          <p:cNvSpPr txBox="1"/>
          <p:nvPr/>
        </p:nvSpPr>
        <p:spPr>
          <a:xfrm>
            <a:off x="5478804" y="3532716"/>
            <a:ext cx="3132536" cy="400110"/>
          </a:xfrm>
          <a:prstGeom prst="rect">
            <a:avLst/>
          </a:prstGeom>
          <a:noFill/>
        </p:spPr>
        <p:txBody>
          <a:bodyPr wrap="square" rtlCol="0">
            <a:spAutoFit/>
          </a:bodyPr>
          <a:lstStyle/>
          <a:p>
            <a:r>
              <a:rPr lang="en-US" sz="2000" b="1" dirty="0" smtClean="0">
                <a:solidFill>
                  <a:srgbClr val="0000FF"/>
                </a:solidFill>
              </a:rPr>
              <a:t>500 </a:t>
            </a:r>
            <a:r>
              <a:rPr lang="en-US" sz="2000" b="1" dirty="0" err="1" smtClean="0">
                <a:solidFill>
                  <a:srgbClr val="0000FF"/>
                </a:solidFill>
              </a:rPr>
              <a:t>hPa</a:t>
            </a:r>
            <a:r>
              <a:rPr lang="en-US" sz="2000" b="1" dirty="0" smtClean="0">
                <a:solidFill>
                  <a:srgbClr val="0000FF"/>
                </a:solidFill>
              </a:rPr>
              <a:t>: </a:t>
            </a:r>
            <a:r>
              <a:rPr lang="en-US" sz="2000" b="1" dirty="0" smtClean="0">
                <a:solidFill>
                  <a:srgbClr val="0000FF"/>
                </a:solidFill>
              </a:rPr>
              <a:t>     = –</a:t>
            </a:r>
            <a:r>
              <a:rPr lang="en-US" sz="2000" b="1" dirty="0" smtClean="0">
                <a:solidFill>
                  <a:srgbClr val="0000FF"/>
                </a:solidFill>
              </a:rPr>
              <a:t>1 Pa s</a:t>
            </a:r>
            <a:r>
              <a:rPr lang="en-US" sz="2000" b="1" baseline="30000" dirty="0" smtClean="0">
                <a:solidFill>
                  <a:srgbClr val="0000FF"/>
                </a:solidFill>
              </a:rPr>
              <a:t>–1</a:t>
            </a:r>
            <a:endParaRPr lang="en-US" sz="2000" b="1" dirty="0">
              <a:solidFill>
                <a:srgbClr val="0000FF"/>
              </a:solidFill>
            </a:endParaRPr>
          </a:p>
        </p:txBody>
      </p:sp>
      <p:graphicFrame>
        <p:nvGraphicFramePr>
          <p:cNvPr id="18" name="Object 17"/>
          <p:cNvGraphicFramePr>
            <a:graphicFrameLocks noChangeAspect="1"/>
          </p:cNvGraphicFramePr>
          <p:nvPr>
            <p:extLst>
              <p:ext uri="{D42A27DB-BD31-4B8C-83A1-F6EECF244321}">
                <p14:modId xmlns:p14="http://schemas.microsoft.com/office/powerpoint/2010/main" val="3454453559"/>
              </p:ext>
            </p:extLst>
          </p:nvPr>
        </p:nvGraphicFramePr>
        <p:xfrm>
          <a:off x="2985710" y="450850"/>
          <a:ext cx="193675" cy="238125"/>
        </p:xfrm>
        <a:graphic>
          <a:graphicData uri="http://schemas.openxmlformats.org/presentationml/2006/ole">
            <mc:AlternateContent xmlns:mc="http://schemas.openxmlformats.org/markup-compatibility/2006">
              <mc:Choice xmlns:v="urn:schemas-microsoft-com:vml" Requires="v">
                <p:oleObj spid="_x0000_s22575" name="Equation" r:id="rId10" imgW="114300" imgH="139700" progId="Equation.3">
                  <p:embed/>
                </p:oleObj>
              </mc:Choice>
              <mc:Fallback>
                <p:oleObj name="Equation" r:id="rId10" imgW="114300" imgH="139700" progId="Equation.3">
                  <p:embed/>
                  <p:pic>
                    <p:nvPicPr>
                      <p:cNvPr id="0" name=""/>
                      <p:cNvPicPr/>
                      <p:nvPr/>
                    </p:nvPicPr>
                    <p:blipFill>
                      <a:blip r:embed="rId11"/>
                      <a:stretch>
                        <a:fillRect/>
                      </a:stretch>
                    </p:blipFill>
                    <p:spPr>
                      <a:xfrm>
                        <a:off x="2985710" y="450850"/>
                        <a:ext cx="193675" cy="238125"/>
                      </a:xfrm>
                      <a:prstGeom prst="rect">
                        <a:avLst/>
                      </a:prstGeom>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3012157601"/>
              </p:ext>
            </p:extLst>
          </p:nvPr>
        </p:nvGraphicFramePr>
        <p:xfrm>
          <a:off x="6524777" y="450850"/>
          <a:ext cx="193675" cy="238125"/>
        </p:xfrm>
        <a:graphic>
          <a:graphicData uri="http://schemas.openxmlformats.org/presentationml/2006/ole">
            <mc:AlternateContent xmlns:mc="http://schemas.openxmlformats.org/markup-compatibility/2006">
              <mc:Choice xmlns:v="urn:schemas-microsoft-com:vml" Requires="v">
                <p:oleObj spid="_x0000_s22576" name="Equation" r:id="rId12" imgW="114300" imgH="139700" progId="Equation.3">
                  <p:embed/>
                </p:oleObj>
              </mc:Choice>
              <mc:Fallback>
                <p:oleObj name="Equation" r:id="rId12" imgW="114300" imgH="139700" progId="Equation.3">
                  <p:embed/>
                  <p:pic>
                    <p:nvPicPr>
                      <p:cNvPr id="0" name=""/>
                      <p:cNvPicPr/>
                      <p:nvPr/>
                    </p:nvPicPr>
                    <p:blipFill>
                      <a:blip r:embed="rId11"/>
                      <a:stretch>
                        <a:fillRect/>
                      </a:stretch>
                    </p:blipFill>
                    <p:spPr>
                      <a:xfrm>
                        <a:off x="6524777" y="450850"/>
                        <a:ext cx="193675" cy="238125"/>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701925046"/>
              </p:ext>
            </p:extLst>
          </p:nvPr>
        </p:nvGraphicFramePr>
        <p:xfrm>
          <a:off x="6524777" y="3644137"/>
          <a:ext cx="258763" cy="238125"/>
        </p:xfrm>
        <a:graphic>
          <a:graphicData uri="http://schemas.openxmlformats.org/presentationml/2006/ole">
            <mc:AlternateContent xmlns:mc="http://schemas.openxmlformats.org/markup-compatibility/2006">
              <mc:Choice xmlns:v="urn:schemas-microsoft-com:vml" Requires="v">
                <p:oleObj spid="_x0000_s22577" name="Equation" r:id="rId13" imgW="152400" imgH="139700" progId="Equation.3">
                  <p:embed/>
                </p:oleObj>
              </mc:Choice>
              <mc:Fallback>
                <p:oleObj name="Equation" r:id="rId13" imgW="152400" imgH="139700" progId="Equation.3">
                  <p:embed/>
                  <p:pic>
                    <p:nvPicPr>
                      <p:cNvPr id="0" name=""/>
                      <p:cNvPicPr/>
                      <p:nvPr/>
                    </p:nvPicPr>
                    <p:blipFill>
                      <a:blip r:embed="rId14"/>
                      <a:stretch>
                        <a:fillRect/>
                      </a:stretch>
                    </p:blipFill>
                    <p:spPr>
                      <a:xfrm>
                        <a:off x="6524777" y="3644137"/>
                        <a:ext cx="258763" cy="238125"/>
                      </a:xfrm>
                      <a:prstGeom prst="rect">
                        <a:avLst/>
                      </a:prstGeom>
                    </p:spPr>
                  </p:pic>
                </p:oleObj>
              </mc:Fallback>
            </mc:AlternateContent>
          </a:graphicData>
        </a:graphic>
      </p:graphicFrame>
    </p:spTree>
    <p:extLst>
      <p:ext uri="{BB962C8B-B14F-4D97-AF65-F5344CB8AC3E}">
        <p14:creationId xmlns:p14="http://schemas.microsoft.com/office/powerpoint/2010/main" val="259548094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18487" y="95574"/>
            <a:ext cx="8725804" cy="584776"/>
          </a:xfrm>
          <a:prstGeom prst="rect">
            <a:avLst/>
          </a:prstGeom>
          <a:noFill/>
        </p:spPr>
        <p:txBody>
          <a:bodyPr wrap="square" rtlCol="0">
            <a:spAutoFit/>
          </a:bodyPr>
          <a:lstStyle/>
          <a:p>
            <a:pPr algn="ctr"/>
            <a:r>
              <a:rPr lang="en-US" sz="3200" b="1" dirty="0" smtClean="0">
                <a:solidFill>
                  <a:srgbClr val="FF0000"/>
                </a:solidFill>
              </a:rPr>
              <a:t>Synoptic Evolution: 21 March – 4 April 2016</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080" y="831520"/>
            <a:ext cx="8763117" cy="3038773"/>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6415" y="3829330"/>
            <a:ext cx="3987584" cy="2990688"/>
          </a:xfrm>
          <a:prstGeom prst="rect">
            <a:avLst/>
          </a:prstGeom>
        </p:spPr>
      </p:pic>
      <p:sp>
        <p:nvSpPr>
          <p:cNvPr id="13" name="TextBox 12"/>
          <p:cNvSpPr txBox="1"/>
          <p:nvPr/>
        </p:nvSpPr>
        <p:spPr>
          <a:xfrm>
            <a:off x="218487" y="5151360"/>
            <a:ext cx="4348437" cy="1138773"/>
          </a:xfrm>
          <a:prstGeom prst="rect">
            <a:avLst/>
          </a:prstGeom>
          <a:noFill/>
          <a:ln>
            <a:noFill/>
          </a:ln>
        </p:spPr>
        <p:txBody>
          <a:bodyPr wrap="square" rtlCol="0">
            <a:spAutoFit/>
          </a:bodyPr>
          <a:lstStyle/>
          <a:p>
            <a:r>
              <a:rPr lang="en-US" sz="2000" b="1" dirty="0" smtClean="0"/>
              <a:t>500 </a:t>
            </a:r>
            <a:r>
              <a:rPr lang="en-US" sz="2000" b="1" dirty="0" err="1" smtClean="0"/>
              <a:t>hPa</a:t>
            </a:r>
            <a:r>
              <a:rPr lang="en-US" sz="2000" b="1" dirty="0" smtClean="0"/>
              <a:t> Heights (dam; blue)</a:t>
            </a:r>
          </a:p>
          <a:p>
            <a:r>
              <a:rPr lang="en-US" sz="2000" b="1" dirty="0" smtClean="0"/>
              <a:t>500 </a:t>
            </a:r>
            <a:r>
              <a:rPr lang="en-US" sz="2000" b="1" dirty="0" err="1" smtClean="0"/>
              <a:t>hPa</a:t>
            </a:r>
            <a:r>
              <a:rPr lang="en-US" sz="2000" b="1" dirty="0" smtClean="0"/>
              <a:t> Rel. </a:t>
            </a:r>
            <a:r>
              <a:rPr lang="en-US" sz="2000" b="1" dirty="0" err="1" smtClean="0"/>
              <a:t>Vor</a:t>
            </a:r>
            <a:r>
              <a:rPr lang="en-US" sz="2000" b="1" dirty="0" smtClean="0"/>
              <a:t>. (10</a:t>
            </a:r>
            <a:r>
              <a:rPr lang="en-US" sz="2000" b="1" baseline="30000" dirty="0" smtClean="0"/>
              <a:t>–5</a:t>
            </a:r>
            <a:r>
              <a:rPr lang="en-US" sz="2000" b="1" dirty="0" smtClean="0"/>
              <a:t> s</a:t>
            </a:r>
            <a:r>
              <a:rPr lang="en-US" sz="2000" b="1" baseline="30000" dirty="0" smtClean="0"/>
              <a:t>–1</a:t>
            </a:r>
            <a:r>
              <a:rPr lang="en-US" sz="2000" b="1" dirty="0" smtClean="0"/>
              <a:t>  fill pattern)</a:t>
            </a:r>
            <a:r>
              <a:rPr lang="en-US" sz="2000" b="1" baseline="30000" dirty="0" smtClean="0"/>
              <a:t> </a:t>
            </a:r>
            <a:endParaRPr lang="en-US" sz="800" b="1" dirty="0" smtClean="0"/>
          </a:p>
          <a:p>
            <a:r>
              <a:rPr lang="en-US" sz="2000" b="1" dirty="0" smtClean="0"/>
              <a:t>500 </a:t>
            </a:r>
            <a:r>
              <a:rPr lang="en-US" sz="2000" b="1" dirty="0" err="1" smtClean="0"/>
              <a:t>hPa</a:t>
            </a:r>
            <a:r>
              <a:rPr lang="en-US" sz="2000" b="1" dirty="0" smtClean="0"/>
              <a:t> Ascent (</a:t>
            </a:r>
            <a:r>
              <a:rPr lang="en-US" sz="2000" b="1" dirty="0" err="1" smtClean="0"/>
              <a:t>dPa</a:t>
            </a:r>
            <a:r>
              <a:rPr lang="en-US" sz="2000" b="1" dirty="0" smtClean="0"/>
              <a:t> s</a:t>
            </a:r>
            <a:r>
              <a:rPr lang="en-US" sz="2000" b="1" baseline="30000" dirty="0" smtClean="0"/>
              <a:t>–1</a:t>
            </a:r>
            <a:r>
              <a:rPr lang="en-US" sz="2000" b="1" dirty="0" smtClean="0"/>
              <a:t>; green)</a:t>
            </a:r>
          </a:p>
          <a:p>
            <a:r>
              <a:rPr lang="en-US" sz="800" b="1" dirty="0" smtClean="0"/>
              <a:t> </a:t>
            </a:r>
            <a:endParaRPr lang="en-US" sz="800" b="1" dirty="0"/>
          </a:p>
        </p:txBody>
      </p:sp>
      <p:sp>
        <p:nvSpPr>
          <p:cNvPr id="7" name="TextBox 6"/>
          <p:cNvSpPr txBox="1"/>
          <p:nvPr/>
        </p:nvSpPr>
        <p:spPr>
          <a:xfrm>
            <a:off x="218487" y="4439902"/>
            <a:ext cx="4211883" cy="523220"/>
          </a:xfrm>
          <a:prstGeom prst="rect">
            <a:avLst/>
          </a:prstGeom>
          <a:noFill/>
        </p:spPr>
        <p:txBody>
          <a:bodyPr wrap="square" rtlCol="0">
            <a:spAutoFit/>
          </a:bodyPr>
          <a:lstStyle/>
          <a:p>
            <a:r>
              <a:rPr lang="en-US" sz="2800" b="1" dirty="0" smtClean="0">
                <a:solidFill>
                  <a:srgbClr val="0000FF"/>
                </a:solidFill>
              </a:rPr>
              <a:t>1200 UTC 23 March 2016</a:t>
            </a:r>
            <a:endParaRPr lang="en-US" sz="2800" b="1" dirty="0">
              <a:solidFill>
                <a:srgbClr val="0000FF"/>
              </a:solidFill>
            </a:endParaRPr>
          </a:p>
        </p:txBody>
      </p:sp>
      <p:pic>
        <p:nvPicPr>
          <p:cNvPr id="9" name="Picture 8" descr="vor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87" y="3870295"/>
            <a:ext cx="5156200" cy="431800"/>
          </a:xfrm>
          <a:prstGeom prst="rect">
            <a:avLst/>
          </a:prstGeom>
        </p:spPr>
      </p:pic>
    </p:spTree>
    <p:extLst>
      <p:ext uri="{BB962C8B-B14F-4D97-AF65-F5344CB8AC3E}">
        <p14:creationId xmlns:p14="http://schemas.microsoft.com/office/powerpoint/2010/main" val="214026415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18487" y="95574"/>
            <a:ext cx="8725804" cy="584776"/>
          </a:xfrm>
          <a:prstGeom prst="rect">
            <a:avLst/>
          </a:prstGeom>
          <a:noFill/>
        </p:spPr>
        <p:txBody>
          <a:bodyPr wrap="square" rtlCol="0">
            <a:spAutoFit/>
          </a:bodyPr>
          <a:lstStyle/>
          <a:p>
            <a:pPr algn="ctr"/>
            <a:r>
              <a:rPr lang="en-US" sz="3200" b="1" dirty="0" smtClean="0">
                <a:solidFill>
                  <a:srgbClr val="FF0000"/>
                </a:solidFill>
              </a:rPr>
              <a:t>Synoptic Evolution: 21 March – 4 April 2016</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081" y="831520"/>
            <a:ext cx="8763114" cy="3038773"/>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6415" y="3829330"/>
            <a:ext cx="3987584" cy="2990688"/>
          </a:xfrm>
          <a:prstGeom prst="rect">
            <a:avLst/>
          </a:prstGeom>
        </p:spPr>
      </p:pic>
      <p:sp>
        <p:nvSpPr>
          <p:cNvPr id="13" name="TextBox 12"/>
          <p:cNvSpPr txBox="1"/>
          <p:nvPr/>
        </p:nvSpPr>
        <p:spPr>
          <a:xfrm>
            <a:off x="218487" y="5151360"/>
            <a:ext cx="4348437" cy="1138773"/>
          </a:xfrm>
          <a:prstGeom prst="rect">
            <a:avLst/>
          </a:prstGeom>
          <a:noFill/>
          <a:ln>
            <a:noFill/>
          </a:ln>
        </p:spPr>
        <p:txBody>
          <a:bodyPr wrap="square" rtlCol="0">
            <a:spAutoFit/>
          </a:bodyPr>
          <a:lstStyle/>
          <a:p>
            <a:r>
              <a:rPr lang="en-US" sz="2000" b="1" dirty="0" smtClean="0"/>
              <a:t>500 </a:t>
            </a:r>
            <a:r>
              <a:rPr lang="en-US" sz="2000" b="1" dirty="0" err="1" smtClean="0"/>
              <a:t>hPa</a:t>
            </a:r>
            <a:r>
              <a:rPr lang="en-US" sz="2000" b="1" dirty="0" smtClean="0"/>
              <a:t> Heights (dam; blue)</a:t>
            </a:r>
          </a:p>
          <a:p>
            <a:r>
              <a:rPr lang="en-US" sz="2000" b="1" dirty="0" smtClean="0"/>
              <a:t>500 </a:t>
            </a:r>
            <a:r>
              <a:rPr lang="en-US" sz="2000" b="1" dirty="0" err="1" smtClean="0"/>
              <a:t>hPa</a:t>
            </a:r>
            <a:r>
              <a:rPr lang="en-US" sz="2000" b="1" dirty="0" smtClean="0"/>
              <a:t> Rel. </a:t>
            </a:r>
            <a:r>
              <a:rPr lang="en-US" sz="2000" b="1" dirty="0" err="1" smtClean="0"/>
              <a:t>Vor</a:t>
            </a:r>
            <a:r>
              <a:rPr lang="en-US" sz="2000" b="1" dirty="0" smtClean="0"/>
              <a:t>. (10</a:t>
            </a:r>
            <a:r>
              <a:rPr lang="en-US" sz="2000" b="1" baseline="30000" dirty="0" smtClean="0"/>
              <a:t>–5</a:t>
            </a:r>
            <a:r>
              <a:rPr lang="en-US" sz="2000" b="1" dirty="0" smtClean="0"/>
              <a:t> s</a:t>
            </a:r>
            <a:r>
              <a:rPr lang="en-US" sz="2000" b="1" baseline="30000" dirty="0" smtClean="0"/>
              <a:t>–1</a:t>
            </a:r>
            <a:r>
              <a:rPr lang="en-US" sz="2000" b="1" dirty="0" smtClean="0"/>
              <a:t>  fill pattern)</a:t>
            </a:r>
            <a:r>
              <a:rPr lang="en-US" sz="2000" b="1" baseline="30000" dirty="0" smtClean="0"/>
              <a:t> </a:t>
            </a:r>
            <a:endParaRPr lang="en-US" sz="800" b="1" dirty="0" smtClean="0"/>
          </a:p>
          <a:p>
            <a:r>
              <a:rPr lang="en-US" sz="2000" b="1" dirty="0" smtClean="0"/>
              <a:t>500 </a:t>
            </a:r>
            <a:r>
              <a:rPr lang="en-US" sz="2000" b="1" dirty="0" err="1" smtClean="0"/>
              <a:t>hPa</a:t>
            </a:r>
            <a:r>
              <a:rPr lang="en-US" sz="2000" b="1" dirty="0" smtClean="0"/>
              <a:t> Ascent (</a:t>
            </a:r>
            <a:r>
              <a:rPr lang="en-US" sz="2000" b="1" dirty="0" err="1" smtClean="0"/>
              <a:t>dPa</a:t>
            </a:r>
            <a:r>
              <a:rPr lang="en-US" sz="2000" b="1" dirty="0" smtClean="0"/>
              <a:t> s</a:t>
            </a:r>
            <a:r>
              <a:rPr lang="en-US" sz="2000" b="1" baseline="30000" dirty="0" smtClean="0"/>
              <a:t>–1</a:t>
            </a:r>
            <a:r>
              <a:rPr lang="en-US" sz="2000" b="1" dirty="0" smtClean="0"/>
              <a:t>; green)</a:t>
            </a:r>
          </a:p>
          <a:p>
            <a:r>
              <a:rPr lang="en-US" sz="800" b="1" dirty="0" smtClean="0"/>
              <a:t> </a:t>
            </a:r>
            <a:endParaRPr lang="en-US" sz="800" b="1" dirty="0"/>
          </a:p>
        </p:txBody>
      </p:sp>
      <p:sp>
        <p:nvSpPr>
          <p:cNvPr id="7" name="TextBox 6"/>
          <p:cNvSpPr txBox="1"/>
          <p:nvPr/>
        </p:nvSpPr>
        <p:spPr>
          <a:xfrm>
            <a:off x="218487" y="4439902"/>
            <a:ext cx="4211883" cy="523220"/>
          </a:xfrm>
          <a:prstGeom prst="rect">
            <a:avLst/>
          </a:prstGeom>
          <a:noFill/>
        </p:spPr>
        <p:txBody>
          <a:bodyPr wrap="square" rtlCol="0">
            <a:spAutoFit/>
          </a:bodyPr>
          <a:lstStyle/>
          <a:p>
            <a:r>
              <a:rPr lang="en-US" sz="2800" b="1" dirty="0" smtClean="0">
                <a:solidFill>
                  <a:srgbClr val="0000FF"/>
                </a:solidFill>
              </a:rPr>
              <a:t>0000 UTC 24 March 2016</a:t>
            </a:r>
            <a:endParaRPr lang="en-US" sz="2800" b="1" dirty="0">
              <a:solidFill>
                <a:srgbClr val="0000FF"/>
              </a:solidFill>
            </a:endParaRPr>
          </a:p>
        </p:txBody>
      </p:sp>
      <p:pic>
        <p:nvPicPr>
          <p:cNvPr id="9" name="Picture 8" descr="vor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87" y="3870295"/>
            <a:ext cx="5156200" cy="431800"/>
          </a:xfrm>
          <a:prstGeom prst="rect">
            <a:avLst/>
          </a:prstGeom>
        </p:spPr>
      </p:pic>
    </p:spTree>
    <p:extLst>
      <p:ext uri="{BB962C8B-B14F-4D97-AF65-F5344CB8AC3E}">
        <p14:creationId xmlns:p14="http://schemas.microsoft.com/office/powerpoint/2010/main" val="156580550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18487" y="95574"/>
            <a:ext cx="8725804" cy="584776"/>
          </a:xfrm>
          <a:prstGeom prst="rect">
            <a:avLst/>
          </a:prstGeom>
          <a:noFill/>
        </p:spPr>
        <p:txBody>
          <a:bodyPr wrap="square" rtlCol="0">
            <a:spAutoFit/>
          </a:bodyPr>
          <a:lstStyle/>
          <a:p>
            <a:pPr algn="ctr"/>
            <a:r>
              <a:rPr lang="en-US" sz="3200" b="1" dirty="0" smtClean="0">
                <a:solidFill>
                  <a:srgbClr val="FF0000"/>
                </a:solidFill>
              </a:rPr>
              <a:t>Synoptic Evolution: 21 March – 4 April 2016</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081" y="831520"/>
            <a:ext cx="8763114" cy="3038772"/>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6415" y="3829330"/>
            <a:ext cx="3987584" cy="2990688"/>
          </a:xfrm>
          <a:prstGeom prst="rect">
            <a:avLst/>
          </a:prstGeom>
        </p:spPr>
      </p:pic>
      <p:sp>
        <p:nvSpPr>
          <p:cNvPr id="13" name="TextBox 12"/>
          <p:cNvSpPr txBox="1"/>
          <p:nvPr/>
        </p:nvSpPr>
        <p:spPr>
          <a:xfrm>
            <a:off x="218487" y="5151360"/>
            <a:ext cx="4348437" cy="1138773"/>
          </a:xfrm>
          <a:prstGeom prst="rect">
            <a:avLst/>
          </a:prstGeom>
          <a:noFill/>
          <a:ln>
            <a:noFill/>
          </a:ln>
        </p:spPr>
        <p:txBody>
          <a:bodyPr wrap="square" rtlCol="0">
            <a:spAutoFit/>
          </a:bodyPr>
          <a:lstStyle/>
          <a:p>
            <a:r>
              <a:rPr lang="en-US" sz="2000" b="1" dirty="0" smtClean="0"/>
              <a:t>500 </a:t>
            </a:r>
            <a:r>
              <a:rPr lang="en-US" sz="2000" b="1" dirty="0" err="1" smtClean="0"/>
              <a:t>hPa</a:t>
            </a:r>
            <a:r>
              <a:rPr lang="en-US" sz="2000" b="1" dirty="0" smtClean="0"/>
              <a:t> Heights (dam; blue)</a:t>
            </a:r>
          </a:p>
          <a:p>
            <a:r>
              <a:rPr lang="en-US" sz="2000" b="1" dirty="0" smtClean="0"/>
              <a:t>500 </a:t>
            </a:r>
            <a:r>
              <a:rPr lang="en-US" sz="2000" b="1" dirty="0" err="1" smtClean="0"/>
              <a:t>hPa</a:t>
            </a:r>
            <a:r>
              <a:rPr lang="en-US" sz="2000" b="1" dirty="0" smtClean="0"/>
              <a:t> Rel. </a:t>
            </a:r>
            <a:r>
              <a:rPr lang="en-US" sz="2000" b="1" dirty="0" err="1" smtClean="0"/>
              <a:t>Vor</a:t>
            </a:r>
            <a:r>
              <a:rPr lang="en-US" sz="2000" b="1" dirty="0" smtClean="0"/>
              <a:t>. (10</a:t>
            </a:r>
            <a:r>
              <a:rPr lang="en-US" sz="2000" b="1" baseline="30000" dirty="0" smtClean="0"/>
              <a:t>–5</a:t>
            </a:r>
            <a:r>
              <a:rPr lang="en-US" sz="2000" b="1" dirty="0" smtClean="0"/>
              <a:t> s</a:t>
            </a:r>
            <a:r>
              <a:rPr lang="en-US" sz="2000" b="1" baseline="30000" dirty="0" smtClean="0"/>
              <a:t>–1</a:t>
            </a:r>
            <a:r>
              <a:rPr lang="en-US" sz="2000" b="1" dirty="0" smtClean="0"/>
              <a:t>  fill pattern)</a:t>
            </a:r>
            <a:r>
              <a:rPr lang="en-US" sz="2000" b="1" baseline="30000" dirty="0" smtClean="0"/>
              <a:t> </a:t>
            </a:r>
            <a:endParaRPr lang="en-US" sz="800" b="1" dirty="0" smtClean="0"/>
          </a:p>
          <a:p>
            <a:r>
              <a:rPr lang="en-US" sz="2000" b="1" dirty="0" smtClean="0"/>
              <a:t>500 </a:t>
            </a:r>
            <a:r>
              <a:rPr lang="en-US" sz="2000" b="1" dirty="0" err="1" smtClean="0"/>
              <a:t>hPa</a:t>
            </a:r>
            <a:r>
              <a:rPr lang="en-US" sz="2000" b="1" dirty="0" smtClean="0"/>
              <a:t> Ascent (</a:t>
            </a:r>
            <a:r>
              <a:rPr lang="en-US" sz="2000" b="1" dirty="0" err="1" smtClean="0"/>
              <a:t>dPa</a:t>
            </a:r>
            <a:r>
              <a:rPr lang="en-US" sz="2000" b="1" dirty="0" smtClean="0"/>
              <a:t> s</a:t>
            </a:r>
            <a:r>
              <a:rPr lang="en-US" sz="2000" b="1" baseline="30000" dirty="0" smtClean="0"/>
              <a:t>–1</a:t>
            </a:r>
            <a:r>
              <a:rPr lang="en-US" sz="2000" b="1" dirty="0" smtClean="0"/>
              <a:t>; green)</a:t>
            </a:r>
          </a:p>
          <a:p>
            <a:r>
              <a:rPr lang="en-US" sz="800" b="1" dirty="0" smtClean="0"/>
              <a:t> </a:t>
            </a:r>
            <a:endParaRPr lang="en-US" sz="800" b="1" dirty="0"/>
          </a:p>
        </p:txBody>
      </p:sp>
      <p:sp>
        <p:nvSpPr>
          <p:cNvPr id="7" name="TextBox 6"/>
          <p:cNvSpPr txBox="1"/>
          <p:nvPr/>
        </p:nvSpPr>
        <p:spPr>
          <a:xfrm>
            <a:off x="218487" y="4439902"/>
            <a:ext cx="4211883" cy="523220"/>
          </a:xfrm>
          <a:prstGeom prst="rect">
            <a:avLst/>
          </a:prstGeom>
          <a:noFill/>
        </p:spPr>
        <p:txBody>
          <a:bodyPr wrap="square" rtlCol="0">
            <a:spAutoFit/>
          </a:bodyPr>
          <a:lstStyle/>
          <a:p>
            <a:r>
              <a:rPr lang="en-US" sz="2800" b="1" dirty="0" smtClean="0">
                <a:solidFill>
                  <a:srgbClr val="0000FF"/>
                </a:solidFill>
              </a:rPr>
              <a:t>1200 UTC 24 March 2016</a:t>
            </a:r>
            <a:endParaRPr lang="en-US" sz="2800" b="1" dirty="0">
              <a:solidFill>
                <a:srgbClr val="0000FF"/>
              </a:solidFill>
            </a:endParaRPr>
          </a:p>
        </p:txBody>
      </p:sp>
      <p:pic>
        <p:nvPicPr>
          <p:cNvPr id="9" name="Picture 8" descr="vor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87" y="3870295"/>
            <a:ext cx="5156200" cy="431800"/>
          </a:xfrm>
          <a:prstGeom prst="rect">
            <a:avLst/>
          </a:prstGeom>
        </p:spPr>
      </p:pic>
    </p:spTree>
    <p:extLst>
      <p:ext uri="{BB962C8B-B14F-4D97-AF65-F5344CB8AC3E}">
        <p14:creationId xmlns:p14="http://schemas.microsoft.com/office/powerpoint/2010/main" val="227476520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18487" y="95574"/>
            <a:ext cx="8725804" cy="584776"/>
          </a:xfrm>
          <a:prstGeom prst="rect">
            <a:avLst/>
          </a:prstGeom>
          <a:noFill/>
        </p:spPr>
        <p:txBody>
          <a:bodyPr wrap="square" rtlCol="0">
            <a:spAutoFit/>
          </a:bodyPr>
          <a:lstStyle/>
          <a:p>
            <a:pPr algn="ctr"/>
            <a:r>
              <a:rPr lang="en-US" sz="3200" b="1" dirty="0" smtClean="0">
                <a:solidFill>
                  <a:srgbClr val="FF0000"/>
                </a:solidFill>
              </a:rPr>
              <a:t>Synoptic Evolution: 21 March – 4 April 2016</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082" y="831520"/>
            <a:ext cx="8763112" cy="3038772"/>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6415" y="3829330"/>
            <a:ext cx="3987584" cy="2990688"/>
          </a:xfrm>
          <a:prstGeom prst="rect">
            <a:avLst/>
          </a:prstGeom>
        </p:spPr>
      </p:pic>
      <p:sp>
        <p:nvSpPr>
          <p:cNvPr id="13" name="TextBox 12"/>
          <p:cNvSpPr txBox="1"/>
          <p:nvPr/>
        </p:nvSpPr>
        <p:spPr>
          <a:xfrm>
            <a:off x="218487" y="5151360"/>
            <a:ext cx="4348437" cy="1138773"/>
          </a:xfrm>
          <a:prstGeom prst="rect">
            <a:avLst/>
          </a:prstGeom>
          <a:noFill/>
          <a:ln>
            <a:noFill/>
          </a:ln>
        </p:spPr>
        <p:txBody>
          <a:bodyPr wrap="square" rtlCol="0">
            <a:spAutoFit/>
          </a:bodyPr>
          <a:lstStyle/>
          <a:p>
            <a:r>
              <a:rPr lang="en-US" sz="2000" b="1" dirty="0" smtClean="0"/>
              <a:t>500 </a:t>
            </a:r>
            <a:r>
              <a:rPr lang="en-US" sz="2000" b="1" dirty="0" err="1" smtClean="0"/>
              <a:t>hPa</a:t>
            </a:r>
            <a:r>
              <a:rPr lang="en-US" sz="2000" b="1" dirty="0" smtClean="0"/>
              <a:t> Heights (dam; blue)</a:t>
            </a:r>
          </a:p>
          <a:p>
            <a:r>
              <a:rPr lang="en-US" sz="2000" b="1" dirty="0" smtClean="0"/>
              <a:t>500 </a:t>
            </a:r>
            <a:r>
              <a:rPr lang="en-US" sz="2000" b="1" dirty="0" err="1" smtClean="0"/>
              <a:t>hPa</a:t>
            </a:r>
            <a:r>
              <a:rPr lang="en-US" sz="2000" b="1" dirty="0" smtClean="0"/>
              <a:t> Rel. </a:t>
            </a:r>
            <a:r>
              <a:rPr lang="en-US" sz="2000" b="1" dirty="0" err="1" smtClean="0"/>
              <a:t>Vor</a:t>
            </a:r>
            <a:r>
              <a:rPr lang="en-US" sz="2000" b="1" dirty="0" smtClean="0"/>
              <a:t>. (10</a:t>
            </a:r>
            <a:r>
              <a:rPr lang="en-US" sz="2000" b="1" baseline="30000" dirty="0" smtClean="0"/>
              <a:t>–5</a:t>
            </a:r>
            <a:r>
              <a:rPr lang="en-US" sz="2000" b="1" dirty="0" smtClean="0"/>
              <a:t> s</a:t>
            </a:r>
            <a:r>
              <a:rPr lang="en-US" sz="2000" b="1" baseline="30000" dirty="0" smtClean="0"/>
              <a:t>–1</a:t>
            </a:r>
            <a:r>
              <a:rPr lang="en-US" sz="2000" b="1" dirty="0" smtClean="0"/>
              <a:t>  fill pattern)</a:t>
            </a:r>
            <a:r>
              <a:rPr lang="en-US" sz="2000" b="1" baseline="30000" dirty="0" smtClean="0"/>
              <a:t> </a:t>
            </a:r>
            <a:endParaRPr lang="en-US" sz="800" b="1" dirty="0" smtClean="0"/>
          </a:p>
          <a:p>
            <a:r>
              <a:rPr lang="en-US" sz="2000" b="1" dirty="0" smtClean="0"/>
              <a:t>500 </a:t>
            </a:r>
            <a:r>
              <a:rPr lang="en-US" sz="2000" b="1" dirty="0" err="1" smtClean="0"/>
              <a:t>hPa</a:t>
            </a:r>
            <a:r>
              <a:rPr lang="en-US" sz="2000" b="1" dirty="0" smtClean="0"/>
              <a:t> Ascent (</a:t>
            </a:r>
            <a:r>
              <a:rPr lang="en-US" sz="2000" b="1" dirty="0" err="1" smtClean="0"/>
              <a:t>dPa</a:t>
            </a:r>
            <a:r>
              <a:rPr lang="en-US" sz="2000" b="1" dirty="0" smtClean="0"/>
              <a:t> s</a:t>
            </a:r>
            <a:r>
              <a:rPr lang="en-US" sz="2000" b="1" baseline="30000" dirty="0" smtClean="0"/>
              <a:t>–1</a:t>
            </a:r>
            <a:r>
              <a:rPr lang="en-US" sz="2000" b="1" dirty="0" smtClean="0"/>
              <a:t>; green)</a:t>
            </a:r>
          </a:p>
          <a:p>
            <a:r>
              <a:rPr lang="en-US" sz="800" b="1" dirty="0" smtClean="0"/>
              <a:t> </a:t>
            </a:r>
            <a:endParaRPr lang="en-US" sz="800" b="1" dirty="0"/>
          </a:p>
        </p:txBody>
      </p:sp>
      <p:sp>
        <p:nvSpPr>
          <p:cNvPr id="7" name="TextBox 6"/>
          <p:cNvSpPr txBox="1"/>
          <p:nvPr/>
        </p:nvSpPr>
        <p:spPr>
          <a:xfrm>
            <a:off x="218487" y="4439902"/>
            <a:ext cx="4211883" cy="523220"/>
          </a:xfrm>
          <a:prstGeom prst="rect">
            <a:avLst/>
          </a:prstGeom>
          <a:noFill/>
        </p:spPr>
        <p:txBody>
          <a:bodyPr wrap="square" rtlCol="0">
            <a:spAutoFit/>
          </a:bodyPr>
          <a:lstStyle/>
          <a:p>
            <a:r>
              <a:rPr lang="en-US" sz="2800" b="1" dirty="0" smtClean="0">
                <a:solidFill>
                  <a:srgbClr val="0000FF"/>
                </a:solidFill>
              </a:rPr>
              <a:t>0000 UTC 25 March 2016</a:t>
            </a:r>
            <a:endParaRPr lang="en-US" sz="2800" b="1" dirty="0">
              <a:solidFill>
                <a:srgbClr val="0000FF"/>
              </a:solidFill>
            </a:endParaRPr>
          </a:p>
        </p:txBody>
      </p:sp>
      <p:pic>
        <p:nvPicPr>
          <p:cNvPr id="9" name="Picture 8" descr="vor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87" y="3870295"/>
            <a:ext cx="5156200" cy="431800"/>
          </a:xfrm>
          <a:prstGeom prst="rect">
            <a:avLst/>
          </a:prstGeom>
        </p:spPr>
      </p:pic>
    </p:spTree>
    <p:extLst>
      <p:ext uri="{BB962C8B-B14F-4D97-AF65-F5344CB8AC3E}">
        <p14:creationId xmlns:p14="http://schemas.microsoft.com/office/powerpoint/2010/main" val="205794576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05787" y="1509838"/>
            <a:ext cx="4685215" cy="5201423"/>
          </a:xfrm>
          <a:prstGeom prst="rect">
            <a:avLst/>
          </a:prstGeom>
          <a:noFill/>
        </p:spPr>
        <p:txBody>
          <a:bodyPr wrap="square" rtlCol="0">
            <a:spAutoFit/>
          </a:bodyPr>
          <a:lstStyle/>
          <a:p>
            <a:pPr algn="ctr"/>
            <a:r>
              <a:rPr lang="en-US" sz="2800" b="1" dirty="0" smtClean="0">
                <a:solidFill>
                  <a:srgbClr val="0000FF"/>
                </a:solidFill>
              </a:rPr>
              <a:t>23 March and 27 March 2016 Severe Weather</a:t>
            </a:r>
          </a:p>
          <a:p>
            <a:pPr algn="ctr"/>
            <a:endParaRPr lang="en-US" sz="2400" b="1" dirty="0">
              <a:solidFill>
                <a:srgbClr val="0000FF"/>
              </a:solidFill>
            </a:endParaRPr>
          </a:p>
          <a:p>
            <a:pPr marL="342900" indent="-342900">
              <a:buFont typeface="Arial"/>
              <a:buChar char="•"/>
            </a:pPr>
            <a:r>
              <a:rPr lang="en-US" sz="2400" b="1" dirty="0" smtClean="0">
                <a:solidFill>
                  <a:srgbClr val="000000"/>
                </a:solidFill>
              </a:rPr>
              <a:t>184</a:t>
            </a:r>
            <a:r>
              <a:rPr lang="en-US" sz="2400" dirty="0" smtClean="0">
                <a:solidFill>
                  <a:srgbClr val="000000"/>
                </a:solidFill>
              </a:rPr>
              <a:t> combined severe weather reports to SPC on the two days</a:t>
            </a:r>
          </a:p>
          <a:p>
            <a:endParaRPr lang="en-US" sz="1200" dirty="0">
              <a:solidFill>
                <a:srgbClr val="000000"/>
              </a:solidFill>
            </a:endParaRPr>
          </a:p>
          <a:p>
            <a:pPr marL="342900" indent="-342900">
              <a:buFont typeface="Arial"/>
              <a:buChar char="•"/>
            </a:pPr>
            <a:r>
              <a:rPr lang="en-US" sz="2400" b="1" dirty="0" smtClean="0">
                <a:solidFill>
                  <a:srgbClr val="000000"/>
                </a:solidFill>
              </a:rPr>
              <a:t>2 in. diameter hail </a:t>
            </a:r>
            <a:r>
              <a:rPr lang="en-US" sz="2400" dirty="0" smtClean="0">
                <a:solidFill>
                  <a:srgbClr val="000000"/>
                </a:solidFill>
              </a:rPr>
              <a:t>reported near Dallas, TX, on 23 March</a:t>
            </a:r>
          </a:p>
          <a:p>
            <a:endParaRPr lang="en-US" sz="1200" dirty="0" smtClean="0">
              <a:solidFill>
                <a:srgbClr val="000000"/>
              </a:solidFill>
            </a:endParaRPr>
          </a:p>
          <a:p>
            <a:pPr marL="342900" indent="-342900">
              <a:buFont typeface="Arial"/>
              <a:buChar char="•"/>
            </a:pPr>
            <a:r>
              <a:rPr lang="en-US" sz="2400" b="1" dirty="0" smtClean="0">
                <a:solidFill>
                  <a:srgbClr val="000000"/>
                </a:solidFill>
              </a:rPr>
              <a:t>EF-2 tornado </a:t>
            </a:r>
            <a:r>
              <a:rPr lang="en-US" sz="2400" dirty="0" smtClean="0">
                <a:solidFill>
                  <a:srgbClr val="000000"/>
                </a:solidFill>
              </a:rPr>
              <a:t>confirmed near Crofton, KY, on 27 March </a:t>
            </a:r>
          </a:p>
          <a:p>
            <a:endParaRPr lang="en-US" sz="1200" dirty="0" smtClean="0">
              <a:solidFill>
                <a:srgbClr val="000000"/>
              </a:solidFill>
            </a:endParaRPr>
          </a:p>
          <a:p>
            <a:pPr marL="342900" indent="-342900">
              <a:buFont typeface="Arial"/>
              <a:buChar char="•"/>
            </a:pPr>
            <a:r>
              <a:rPr lang="en-US" sz="2400" dirty="0">
                <a:solidFill>
                  <a:srgbClr val="000000"/>
                </a:solidFill>
              </a:rPr>
              <a:t>A</a:t>
            </a:r>
            <a:r>
              <a:rPr lang="en-US" sz="2400" dirty="0" smtClean="0">
                <a:solidFill>
                  <a:srgbClr val="000000"/>
                </a:solidFill>
              </a:rPr>
              <a:t> </a:t>
            </a:r>
            <a:r>
              <a:rPr lang="en-US" sz="2400" b="1" dirty="0" smtClean="0">
                <a:solidFill>
                  <a:srgbClr val="000000"/>
                </a:solidFill>
              </a:rPr>
              <a:t>progressive </a:t>
            </a:r>
            <a:r>
              <a:rPr lang="en-US" sz="2400" dirty="0" smtClean="0">
                <a:solidFill>
                  <a:srgbClr val="000000"/>
                </a:solidFill>
              </a:rPr>
              <a:t>synoptic flow pattern characterized both days</a:t>
            </a:r>
            <a:endParaRPr lang="en-US" sz="2400" dirty="0">
              <a:solidFill>
                <a:srgbClr val="000000"/>
              </a:solidFill>
            </a:endParaRPr>
          </a:p>
          <a:p>
            <a:pPr marL="342900" indent="-342900">
              <a:buFont typeface="Arial"/>
              <a:buChar char="•"/>
            </a:pPr>
            <a:endParaRPr lang="en-US" sz="2400" dirty="0" smtClean="0">
              <a:solidFill>
                <a:srgbClr val="000000"/>
              </a:solidFill>
            </a:endParaRPr>
          </a:p>
        </p:txBody>
      </p:sp>
      <p:pic>
        <p:nvPicPr>
          <p:cNvPr id="2" name="Picture 1" descr="severereports_0323.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9861" y="1395539"/>
            <a:ext cx="3641539" cy="2552832"/>
          </a:xfrm>
          <a:prstGeom prst="rect">
            <a:avLst/>
          </a:prstGeom>
          <a:ln w="38100" cmpd="sng">
            <a:solidFill>
              <a:schemeClr val="tx1"/>
            </a:solidFill>
          </a:ln>
        </p:spPr>
      </p:pic>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6989" y="4076700"/>
            <a:ext cx="3634411" cy="2547834"/>
          </a:xfrm>
          <a:prstGeom prst="rect">
            <a:avLst/>
          </a:prstGeom>
          <a:ln w="38100" cmpd="sng">
            <a:solidFill>
              <a:srgbClr val="000000"/>
            </a:solidFill>
          </a:ln>
        </p:spPr>
      </p:pic>
      <p:sp>
        <p:nvSpPr>
          <p:cNvPr id="6" name="TextBox 5"/>
          <p:cNvSpPr txBox="1"/>
          <p:nvPr/>
        </p:nvSpPr>
        <p:spPr>
          <a:xfrm>
            <a:off x="83862" y="204814"/>
            <a:ext cx="8979855" cy="1077218"/>
          </a:xfrm>
          <a:prstGeom prst="rect">
            <a:avLst/>
          </a:prstGeom>
          <a:noFill/>
        </p:spPr>
        <p:txBody>
          <a:bodyPr wrap="square" rtlCol="0">
            <a:spAutoFit/>
          </a:bodyPr>
          <a:lstStyle/>
          <a:p>
            <a:pPr algn="ctr"/>
            <a:r>
              <a:rPr lang="en-US" sz="3200" b="1" dirty="0" smtClean="0">
                <a:solidFill>
                  <a:srgbClr val="FF0000"/>
                </a:solidFill>
              </a:rPr>
              <a:t>A particularly active weather pattern characterized the CONUS during 21 March – 4 April 2016</a:t>
            </a:r>
          </a:p>
        </p:txBody>
      </p:sp>
    </p:spTree>
    <p:extLst>
      <p:ext uri="{BB962C8B-B14F-4D97-AF65-F5344CB8AC3E}">
        <p14:creationId xmlns:p14="http://schemas.microsoft.com/office/powerpoint/2010/main" val="252968283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18487" y="95574"/>
            <a:ext cx="8725804" cy="584776"/>
          </a:xfrm>
          <a:prstGeom prst="rect">
            <a:avLst/>
          </a:prstGeom>
          <a:noFill/>
        </p:spPr>
        <p:txBody>
          <a:bodyPr wrap="square" rtlCol="0">
            <a:spAutoFit/>
          </a:bodyPr>
          <a:lstStyle/>
          <a:p>
            <a:pPr algn="ctr"/>
            <a:r>
              <a:rPr lang="en-US" sz="3200" b="1" dirty="0" smtClean="0">
                <a:solidFill>
                  <a:srgbClr val="FF0000"/>
                </a:solidFill>
              </a:rPr>
              <a:t>Synoptic Evolution: 21 March – 4 April 2016</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082" y="831520"/>
            <a:ext cx="8763112" cy="3038771"/>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6415" y="3829330"/>
            <a:ext cx="3987584" cy="2990688"/>
          </a:xfrm>
          <a:prstGeom prst="rect">
            <a:avLst/>
          </a:prstGeom>
        </p:spPr>
      </p:pic>
      <p:sp>
        <p:nvSpPr>
          <p:cNvPr id="13" name="TextBox 12"/>
          <p:cNvSpPr txBox="1"/>
          <p:nvPr/>
        </p:nvSpPr>
        <p:spPr>
          <a:xfrm>
            <a:off x="218487" y="5151360"/>
            <a:ext cx="4348437" cy="1138773"/>
          </a:xfrm>
          <a:prstGeom prst="rect">
            <a:avLst/>
          </a:prstGeom>
          <a:noFill/>
          <a:ln>
            <a:noFill/>
          </a:ln>
        </p:spPr>
        <p:txBody>
          <a:bodyPr wrap="square" rtlCol="0">
            <a:spAutoFit/>
          </a:bodyPr>
          <a:lstStyle/>
          <a:p>
            <a:r>
              <a:rPr lang="en-US" sz="2000" b="1" dirty="0" smtClean="0"/>
              <a:t>500 </a:t>
            </a:r>
            <a:r>
              <a:rPr lang="en-US" sz="2000" b="1" dirty="0" err="1" smtClean="0"/>
              <a:t>hPa</a:t>
            </a:r>
            <a:r>
              <a:rPr lang="en-US" sz="2000" b="1" dirty="0" smtClean="0"/>
              <a:t> Heights (dam; blue)</a:t>
            </a:r>
          </a:p>
          <a:p>
            <a:r>
              <a:rPr lang="en-US" sz="2000" b="1" dirty="0" smtClean="0"/>
              <a:t>500 </a:t>
            </a:r>
            <a:r>
              <a:rPr lang="en-US" sz="2000" b="1" dirty="0" err="1" smtClean="0"/>
              <a:t>hPa</a:t>
            </a:r>
            <a:r>
              <a:rPr lang="en-US" sz="2000" b="1" dirty="0" smtClean="0"/>
              <a:t> Rel. </a:t>
            </a:r>
            <a:r>
              <a:rPr lang="en-US" sz="2000" b="1" dirty="0" err="1" smtClean="0"/>
              <a:t>Vor</a:t>
            </a:r>
            <a:r>
              <a:rPr lang="en-US" sz="2000" b="1" dirty="0" smtClean="0"/>
              <a:t>. (10</a:t>
            </a:r>
            <a:r>
              <a:rPr lang="en-US" sz="2000" b="1" baseline="30000" dirty="0" smtClean="0"/>
              <a:t>–5</a:t>
            </a:r>
            <a:r>
              <a:rPr lang="en-US" sz="2000" b="1" dirty="0" smtClean="0"/>
              <a:t> s</a:t>
            </a:r>
            <a:r>
              <a:rPr lang="en-US" sz="2000" b="1" baseline="30000" dirty="0" smtClean="0"/>
              <a:t>–1</a:t>
            </a:r>
            <a:r>
              <a:rPr lang="en-US" sz="2000" b="1" dirty="0" smtClean="0"/>
              <a:t>  fill pattern)</a:t>
            </a:r>
            <a:r>
              <a:rPr lang="en-US" sz="2000" b="1" baseline="30000" dirty="0" smtClean="0"/>
              <a:t> </a:t>
            </a:r>
            <a:endParaRPr lang="en-US" sz="800" b="1" dirty="0" smtClean="0"/>
          </a:p>
          <a:p>
            <a:r>
              <a:rPr lang="en-US" sz="2000" b="1" dirty="0" smtClean="0"/>
              <a:t>500 </a:t>
            </a:r>
            <a:r>
              <a:rPr lang="en-US" sz="2000" b="1" dirty="0" err="1" smtClean="0"/>
              <a:t>hPa</a:t>
            </a:r>
            <a:r>
              <a:rPr lang="en-US" sz="2000" b="1" dirty="0" smtClean="0"/>
              <a:t> Ascent (</a:t>
            </a:r>
            <a:r>
              <a:rPr lang="en-US" sz="2000" b="1" dirty="0" err="1" smtClean="0"/>
              <a:t>dPa</a:t>
            </a:r>
            <a:r>
              <a:rPr lang="en-US" sz="2000" b="1" dirty="0" smtClean="0"/>
              <a:t> s</a:t>
            </a:r>
            <a:r>
              <a:rPr lang="en-US" sz="2000" b="1" baseline="30000" dirty="0" smtClean="0"/>
              <a:t>–1</a:t>
            </a:r>
            <a:r>
              <a:rPr lang="en-US" sz="2000" b="1" dirty="0" smtClean="0"/>
              <a:t>; green)</a:t>
            </a:r>
          </a:p>
          <a:p>
            <a:r>
              <a:rPr lang="en-US" sz="800" b="1" dirty="0" smtClean="0"/>
              <a:t> </a:t>
            </a:r>
            <a:endParaRPr lang="en-US" sz="800" b="1" dirty="0"/>
          </a:p>
        </p:txBody>
      </p:sp>
      <p:sp>
        <p:nvSpPr>
          <p:cNvPr id="7" name="TextBox 6"/>
          <p:cNvSpPr txBox="1"/>
          <p:nvPr/>
        </p:nvSpPr>
        <p:spPr>
          <a:xfrm>
            <a:off x="218487" y="4439902"/>
            <a:ext cx="4211883" cy="523220"/>
          </a:xfrm>
          <a:prstGeom prst="rect">
            <a:avLst/>
          </a:prstGeom>
          <a:noFill/>
        </p:spPr>
        <p:txBody>
          <a:bodyPr wrap="square" rtlCol="0">
            <a:spAutoFit/>
          </a:bodyPr>
          <a:lstStyle/>
          <a:p>
            <a:r>
              <a:rPr lang="en-US" sz="2800" b="1" dirty="0" smtClean="0">
                <a:solidFill>
                  <a:srgbClr val="0000FF"/>
                </a:solidFill>
              </a:rPr>
              <a:t>1200 UTC 25 March 2016</a:t>
            </a:r>
            <a:endParaRPr lang="en-US" sz="2800" b="1" dirty="0">
              <a:solidFill>
                <a:srgbClr val="0000FF"/>
              </a:solidFill>
            </a:endParaRPr>
          </a:p>
        </p:txBody>
      </p:sp>
      <p:pic>
        <p:nvPicPr>
          <p:cNvPr id="9" name="Picture 8" descr="vor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87" y="3870295"/>
            <a:ext cx="5156200" cy="431800"/>
          </a:xfrm>
          <a:prstGeom prst="rect">
            <a:avLst/>
          </a:prstGeom>
        </p:spPr>
      </p:pic>
    </p:spTree>
    <p:extLst>
      <p:ext uri="{BB962C8B-B14F-4D97-AF65-F5344CB8AC3E}">
        <p14:creationId xmlns:p14="http://schemas.microsoft.com/office/powerpoint/2010/main" val="311123599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18487" y="95574"/>
            <a:ext cx="8725804" cy="584776"/>
          </a:xfrm>
          <a:prstGeom prst="rect">
            <a:avLst/>
          </a:prstGeom>
          <a:noFill/>
        </p:spPr>
        <p:txBody>
          <a:bodyPr wrap="square" rtlCol="0">
            <a:spAutoFit/>
          </a:bodyPr>
          <a:lstStyle/>
          <a:p>
            <a:pPr algn="ctr"/>
            <a:r>
              <a:rPr lang="en-US" sz="3200" b="1" dirty="0" smtClean="0">
                <a:solidFill>
                  <a:srgbClr val="FF0000"/>
                </a:solidFill>
              </a:rPr>
              <a:t>Synoptic Evolution: 21 March – 4 April 2016</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083" y="831520"/>
            <a:ext cx="8763109" cy="3038771"/>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6415" y="3829330"/>
            <a:ext cx="3987584" cy="2990688"/>
          </a:xfrm>
          <a:prstGeom prst="rect">
            <a:avLst/>
          </a:prstGeom>
        </p:spPr>
      </p:pic>
      <p:sp>
        <p:nvSpPr>
          <p:cNvPr id="13" name="TextBox 12"/>
          <p:cNvSpPr txBox="1"/>
          <p:nvPr/>
        </p:nvSpPr>
        <p:spPr>
          <a:xfrm>
            <a:off x="218487" y="5151360"/>
            <a:ext cx="4348437" cy="1138773"/>
          </a:xfrm>
          <a:prstGeom prst="rect">
            <a:avLst/>
          </a:prstGeom>
          <a:noFill/>
          <a:ln>
            <a:noFill/>
          </a:ln>
        </p:spPr>
        <p:txBody>
          <a:bodyPr wrap="square" rtlCol="0">
            <a:spAutoFit/>
          </a:bodyPr>
          <a:lstStyle/>
          <a:p>
            <a:r>
              <a:rPr lang="en-US" sz="2000" b="1" dirty="0" smtClean="0"/>
              <a:t>500 </a:t>
            </a:r>
            <a:r>
              <a:rPr lang="en-US" sz="2000" b="1" dirty="0" err="1" smtClean="0"/>
              <a:t>hPa</a:t>
            </a:r>
            <a:r>
              <a:rPr lang="en-US" sz="2000" b="1" dirty="0" smtClean="0"/>
              <a:t> Heights (dam; blue)</a:t>
            </a:r>
          </a:p>
          <a:p>
            <a:r>
              <a:rPr lang="en-US" sz="2000" b="1" dirty="0" smtClean="0"/>
              <a:t>500 </a:t>
            </a:r>
            <a:r>
              <a:rPr lang="en-US" sz="2000" b="1" dirty="0" err="1" smtClean="0"/>
              <a:t>hPa</a:t>
            </a:r>
            <a:r>
              <a:rPr lang="en-US" sz="2000" b="1" dirty="0" smtClean="0"/>
              <a:t> Rel. </a:t>
            </a:r>
            <a:r>
              <a:rPr lang="en-US" sz="2000" b="1" dirty="0" err="1" smtClean="0"/>
              <a:t>Vor</a:t>
            </a:r>
            <a:r>
              <a:rPr lang="en-US" sz="2000" b="1" dirty="0" smtClean="0"/>
              <a:t>. (10</a:t>
            </a:r>
            <a:r>
              <a:rPr lang="en-US" sz="2000" b="1" baseline="30000" dirty="0" smtClean="0"/>
              <a:t>–5</a:t>
            </a:r>
            <a:r>
              <a:rPr lang="en-US" sz="2000" b="1" dirty="0" smtClean="0"/>
              <a:t> s</a:t>
            </a:r>
            <a:r>
              <a:rPr lang="en-US" sz="2000" b="1" baseline="30000" dirty="0" smtClean="0"/>
              <a:t>–1</a:t>
            </a:r>
            <a:r>
              <a:rPr lang="en-US" sz="2000" b="1" dirty="0" smtClean="0"/>
              <a:t>  fill pattern)</a:t>
            </a:r>
            <a:r>
              <a:rPr lang="en-US" sz="2000" b="1" baseline="30000" dirty="0" smtClean="0"/>
              <a:t> </a:t>
            </a:r>
            <a:endParaRPr lang="en-US" sz="800" b="1" dirty="0" smtClean="0"/>
          </a:p>
          <a:p>
            <a:r>
              <a:rPr lang="en-US" sz="2000" b="1" dirty="0" smtClean="0"/>
              <a:t>500 </a:t>
            </a:r>
            <a:r>
              <a:rPr lang="en-US" sz="2000" b="1" dirty="0" err="1" smtClean="0"/>
              <a:t>hPa</a:t>
            </a:r>
            <a:r>
              <a:rPr lang="en-US" sz="2000" b="1" dirty="0" smtClean="0"/>
              <a:t> Ascent (</a:t>
            </a:r>
            <a:r>
              <a:rPr lang="en-US" sz="2000" b="1" dirty="0" err="1" smtClean="0"/>
              <a:t>dPa</a:t>
            </a:r>
            <a:r>
              <a:rPr lang="en-US" sz="2000" b="1" dirty="0" smtClean="0"/>
              <a:t> s</a:t>
            </a:r>
            <a:r>
              <a:rPr lang="en-US" sz="2000" b="1" baseline="30000" dirty="0" smtClean="0"/>
              <a:t>–1</a:t>
            </a:r>
            <a:r>
              <a:rPr lang="en-US" sz="2000" b="1" dirty="0" smtClean="0"/>
              <a:t>; green)</a:t>
            </a:r>
          </a:p>
          <a:p>
            <a:r>
              <a:rPr lang="en-US" sz="800" b="1" dirty="0" smtClean="0"/>
              <a:t> </a:t>
            </a:r>
            <a:endParaRPr lang="en-US" sz="800" b="1" dirty="0"/>
          </a:p>
        </p:txBody>
      </p:sp>
      <p:sp>
        <p:nvSpPr>
          <p:cNvPr id="7" name="TextBox 6"/>
          <p:cNvSpPr txBox="1"/>
          <p:nvPr/>
        </p:nvSpPr>
        <p:spPr>
          <a:xfrm>
            <a:off x="218487" y="4439902"/>
            <a:ext cx="4211883" cy="523220"/>
          </a:xfrm>
          <a:prstGeom prst="rect">
            <a:avLst/>
          </a:prstGeom>
          <a:noFill/>
        </p:spPr>
        <p:txBody>
          <a:bodyPr wrap="square" rtlCol="0">
            <a:spAutoFit/>
          </a:bodyPr>
          <a:lstStyle/>
          <a:p>
            <a:r>
              <a:rPr lang="en-US" sz="2800" b="1" dirty="0" smtClean="0">
                <a:solidFill>
                  <a:srgbClr val="0000FF"/>
                </a:solidFill>
              </a:rPr>
              <a:t>0000 UTC 26 March 2016</a:t>
            </a:r>
            <a:endParaRPr lang="en-US" sz="2800" b="1" dirty="0">
              <a:solidFill>
                <a:srgbClr val="0000FF"/>
              </a:solidFill>
            </a:endParaRPr>
          </a:p>
        </p:txBody>
      </p:sp>
      <p:pic>
        <p:nvPicPr>
          <p:cNvPr id="9" name="Picture 8" descr="vor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87" y="3870295"/>
            <a:ext cx="5156200" cy="431800"/>
          </a:xfrm>
          <a:prstGeom prst="rect">
            <a:avLst/>
          </a:prstGeom>
        </p:spPr>
      </p:pic>
    </p:spTree>
    <p:extLst>
      <p:ext uri="{BB962C8B-B14F-4D97-AF65-F5344CB8AC3E}">
        <p14:creationId xmlns:p14="http://schemas.microsoft.com/office/powerpoint/2010/main" val="67870806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18487" y="95574"/>
            <a:ext cx="8725804" cy="584776"/>
          </a:xfrm>
          <a:prstGeom prst="rect">
            <a:avLst/>
          </a:prstGeom>
          <a:noFill/>
        </p:spPr>
        <p:txBody>
          <a:bodyPr wrap="square" rtlCol="0">
            <a:spAutoFit/>
          </a:bodyPr>
          <a:lstStyle/>
          <a:p>
            <a:pPr algn="ctr"/>
            <a:r>
              <a:rPr lang="en-US" sz="3200" b="1" dirty="0" smtClean="0">
                <a:solidFill>
                  <a:srgbClr val="FF0000"/>
                </a:solidFill>
              </a:rPr>
              <a:t>Synoptic Evolution: 21 March – 4 April 2016</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083" y="831520"/>
            <a:ext cx="8763109" cy="303877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6415" y="3829330"/>
            <a:ext cx="3987584" cy="2990688"/>
          </a:xfrm>
          <a:prstGeom prst="rect">
            <a:avLst/>
          </a:prstGeom>
        </p:spPr>
      </p:pic>
      <p:sp>
        <p:nvSpPr>
          <p:cNvPr id="13" name="TextBox 12"/>
          <p:cNvSpPr txBox="1"/>
          <p:nvPr/>
        </p:nvSpPr>
        <p:spPr>
          <a:xfrm>
            <a:off x="218487" y="5151360"/>
            <a:ext cx="4348437" cy="1138773"/>
          </a:xfrm>
          <a:prstGeom prst="rect">
            <a:avLst/>
          </a:prstGeom>
          <a:noFill/>
          <a:ln>
            <a:noFill/>
          </a:ln>
        </p:spPr>
        <p:txBody>
          <a:bodyPr wrap="square" rtlCol="0">
            <a:spAutoFit/>
          </a:bodyPr>
          <a:lstStyle/>
          <a:p>
            <a:r>
              <a:rPr lang="en-US" sz="2000" b="1" dirty="0" smtClean="0"/>
              <a:t>500 </a:t>
            </a:r>
            <a:r>
              <a:rPr lang="en-US" sz="2000" b="1" dirty="0" err="1" smtClean="0"/>
              <a:t>hPa</a:t>
            </a:r>
            <a:r>
              <a:rPr lang="en-US" sz="2000" b="1" dirty="0" smtClean="0"/>
              <a:t> Heights (dam; blue)</a:t>
            </a:r>
          </a:p>
          <a:p>
            <a:r>
              <a:rPr lang="en-US" sz="2000" b="1" dirty="0" smtClean="0"/>
              <a:t>500 </a:t>
            </a:r>
            <a:r>
              <a:rPr lang="en-US" sz="2000" b="1" dirty="0" err="1" smtClean="0"/>
              <a:t>hPa</a:t>
            </a:r>
            <a:r>
              <a:rPr lang="en-US" sz="2000" b="1" dirty="0" smtClean="0"/>
              <a:t> Rel. </a:t>
            </a:r>
            <a:r>
              <a:rPr lang="en-US" sz="2000" b="1" dirty="0" err="1" smtClean="0"/>
              <a:t>Vor</a:t>
            </a:r>
            <a:r>
              <a:rPr lang="en-US" sz="2000" b="1" dirty="0" smtClean="0"/>
              <a:t>. (10</a:t>
            </a:r>
            <a:r>
              <a:rPr lang="en-US" sz="2000" b="1" baseline="30000" dirty="0" smtClean="0"/>
              <a:t>–5</a:t>
            </a:r>
            <a:r>
              <a:rPr lang="en-US" sz="2000" b="1" dirty="0" smtClean="0"/>
              <a:t> s</a:t>
            </a:r>
            <a:r>
              <a:rPr lang="en-US" sz="2000" b="1" baseline="30000" dirty="0" smtClean="0"/>
              <a:t>–1</a:t>
            </a:r>
            <a:r>
              <a:rPr lang="en-US" sz="2000" b="1" dirty="0" smtClean="0"/>
              <a:t>  fill pattern)</a:t>
            </a:r>
            <a:r>
              <a:rPr lang="en-US" sz="2000" b="1" baseline="30000" dirty="0" smtClean="0"/>
              <a:t> </a:t>
            </a:r>
            <a:endParaRPr lang="en-US" sz="800" b="1" dirty="0" smtClean="0"/>
          </a:p>
          <a:p>
            <a:r>
              <a:rPr lang="en-US" sz="2000" b="1" dirty="0" smtClean="0"/>
              <a:t>500 </a:t>
            </a:r>
            <a:r>
              <a:rPr lang="en-US" sz="2000" b="1" dirty="0" err="1" smtClean="0"/>
              <a:t>hPa</a:t>
            </a:r>
            <a:r>
              <a:rPr lang="en-US" sz="2000" b="1" dirty="0" smtClean="0"/>
              <a:t> Ascent (</a:t>
            </a:r>
            <a:r>
              <a:rPr lang="en-US" sz="2000" b="1" dirty="0" err="1" smtClean="0"/>
              <a:t>dPa</a:t>
            </a:r>
            <a:r>
              <a:rPr lang="en-US" sz="2000" b="1" dirty="0" smtClean="0"/>
              <a:t> s</a:t>
            </a:r>
            <a:r>
              <a:rPr lang="en-US" sz="2000" b="1" baseline="30000" dirty="0" smtClean="0"/>
              <a:t>–1</a:t>
            </a:r>
            <a:r>
              <a:rPr lang="en-US" sz="2000" b="1" dirty="0" smtClean="0"/>
              <a:t>; green)</a:t>
            </a:r>
          </a:p>
          <a:p>
            <a:r>
              <a:rPr lang="en-US" sz="800" b="1" dirty="0" smtClean="0"/>
              <a:t> </a:t>
            </a:r>
            <a:endParaRPr lang="en-US" sz="800" b="1" dirty="0"/>
          </a:p>
        </p:txBody>
      </p:sp>
      <p:sp>
        <p:nvSpPr>
          <p:cNvPr id="7" name="TextBox 6"/>
          <p:cNvSpPr txBox="1"/>
          <p:nvPr/>
        </p:nvSpPr>
        <p:spPr>
          <a:xfrm>
            <a:off x="218487" y="4439902"/>
            <a:ext cx="4211883" cy="523220"/>
          </a:xfrm>
          <a:prstGeom prst="rect">
            <a:avLst/>
          </a:prstGeom>
          <a:noFill/>
        </p:spPr>
        <p:txBody>
          <a:bodyPr wrap="square" rtlCol="0">
            <a:spAutoFit/>
          </a:bodyPr>
          <a:lstStyle/>
          <a:p>
            <a:r>
              <a:rPr lang="en-US" sz="2800" b="1" dirty="0" smtClean="0">
                <a:solidFill>
                  <a:srgbClr val="0000FF"/>
                </a:solidFill>
              </a:rPr>
              <a:t>1200 UTC 26 March 2016</a:t>
            </a:r>
            <a:endParaRPr lang="en-US" sz="2800" b="1" dirty="0">
              <a:solidFill>
                <a:srgbClr val="0000FF"/>
              </a:solidFill>
            </a:endParaRPr>
          </a:p>
        </p:txBody>
      </p:sp>
      <p:pic>
        <p:nvPicPr>
          <p:cNvPr id="9" name="Picture 8" descr="vor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87" y="3870295"/>
            <a:ext cx="5156200" cy="431800"/>
          </a:xfrm>
          <a:prstGeom prst="rect">
            <a:avLst/>
          </a:prstGeom>
        </p:spPr>
      </p:pic>
    </p:spTree>
    <p:extLst>
      <p:ext uri="{BB962C8B-B14F-4D97-AF65-F5344CB8AC3E}">
        <p14:creationId xmlns:p14="http://schemas.microsoft.com/office/powerpoint/2010/main" val="187661651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18487" y="95574"/>
            <a:ext cx="8725804" cy="584776"/>
          </a:xfrm>
          <a:prstGeom prst="rect">
            <a:avLst/>
          </a:prstGeom>
          <a:noFill/>
        </p:spPr>
        <p:txBody>
          <a:bodyPr wrap="square" rtlCol="0">
            <a:spAutoFit/>
          </a:bodyPr>
          <a:lstStyle/>
          <a:p>
            <a:pPr algn="ctr"/>
            <a:r>
              <a:rPr lang="en-US" sz="3200" b="1" dirty="0" smtClean="0">
                <a:solidFill>
                  <a:srgbClr val="FF0000"/>
                </a:solidFill>
              </a:rPr>
              <a:t>Synoptic Evolution: 21 March – 4 April 2016</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084" y="831520"/>
            <a:ext cx="8763106" cy="303877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6415" y="3829330"/>
            <a:ext cx="3987584" cy="2990688"/>
          </a:xfrm>
          <a:prstGeom prst="rect">
            <a:avLst/>
          </a:prstGeom>
        </p:spPr>
      </p:pic>
      <p:sp>
        <p:nvSpPr>
          <p:cNvPr id="13" name="TextBox 12"/>
          <p:cNvSpPr txBox="1"/>
          <p:nvPr/>
        </p:nvSpPr>
        <p:spPr>
          <a:xfrm>
            <a:off x="218487" y="5151360"/>
            <a:ext cx="4348437" cy="1138773"/>
          </a:xfrm>
          <a:prstGeom prst="rect">
            <a:avLst/>
          </a:prstGeom>
          <a:noFill/>
          <a:ln>
            <a:noFill/>
          </a:ln>
        </p:spPr>
        <p:txBody>
          <a:bodyPr wrap="square" rtlCol="0">
            <a:spAutoFit/>
          </a:bodyPr>
          <a:lstStyle/>
          <a:p>
            <a:r>
              <a:rPr lang="en-US" sz="2000" b="1" dirty="0" smtClean="0"/>
              <a:t>500 </a:t>
            </a:r>
            <a:r>
              <a:rPr lang="en-US" sz="2000" b="1" dirty="0" err="1" smtClean="0"/>
              <a:t>hPa</a:t>
            </a:r>
            <a:r>
              <a:rPr lang="en-US" sz="2000" b="1" dirty="0" smtClean="0"/>
              <a:t> Heights (dam; blue)</a:t>
            </a:r>
          </a:p>
          <a:p>
            <a:r>
              <a:rPr lang="en-US" sz="2000" b="1" dirty="0" smtClean="0"/>
              <a:t>500 </a:t>
            </a:r>
            <a:r>
              <a:rPr lang="en-US" sz="2000" b="1" dirty="0" err="1" smtClean="0"/>
              <a:t>hPa</a:t>
            </a:r>
            <a:r>
              <a:rPr lang="en-US" sz="2000" b="1" dirty="0" smtClean="0"/>
              <a:t> Rel. </a:t>
            </a:r>
            <a:r>
              <a:rPr lang="en-US" sz="2000" b="1" dirty="0" err="1" smtClean="0"/>
              <a:t>Vor</a:t>
            </a:r>
            <a:r>
              <a:rPr lang="en-US" sz="2000" b="1" dirty="0" smtClean="0"/>
              <a:t>. (10</a:t>
            </a:r>
            <a:r>
              <a:rPr lang="en-US" sz="2000" b="1" baseline="30000" dirty="0" smtClean="0"/>
              <a:t>–5</a:t>
            </a:r>
            <a:r>
              <a:rPr lang="en-US" sz="2000" b="1" dirty="0" smtClean="0"/>
              <a:t> s</a:t>
            </a:r>
            <a:r>
              <a:rPr lang="en-US" sz="2000" b="1" baseline="30000" dirty="0" smtClean="0"/>
              <a:t>–1</a:t>
            </a:r>
            <a:r>
              <a:rPr lang="en-US" sz="2000" b="1" dirty="0" smtClean="0"/>
              <a:t>  fill pattern)</a:t>
            </a:r>
            <a:r>
              <a:rPr lang="en-US" sz="2000" b="1" baseline="30000" dirty="0" smtClean="0"/>
              <a:t> </a:t>
            </a:r>
            <a:endParaRPr lang="en-US" sz="800" b="1" dirty="0" smtClean="0"/>
          </a:p>
          <a:p>
            <a:r>
              <a:rPr lang="en-US" sz="2000" b="1" dirty="0" smtClean="0"/>
              <a:t>500 </a:t>
            </a:r>
            <a:r>
              <a:rPr lang="en-US" sz="2000" b="1" dirty="0" err="1" smtClean="0"/>
              <a:t>hPa</a:t>
            </a:r>
            <a:r>
              <a:rPr lang="en-US" sz="2000" b="1" dirty="0" smtClean="0"/>
              <a:t> Ascent (</a:t>
            </a:r>
            <a:r>
              <a:rPr lang="en-US" sz="2000" b="1" dirty="0" err="1" smtClean="0"/>
              <a:t>dPa</a:t>
            </a:r>
            <a:r>
              <a:rPr lang="en-US" sz="2000" b="1" dirty="0" smtClean="0"/>
              <a:t> s</a:t>
            </a:r>
            <a:r>
              <a:rPr lang="en-US" sz="2000" b="1" baseline="30000" dirty="0" smtClean="0"/>
              <a:t>–1</a:t>
            </a:r>
            <a:r>
              <a:rPr lang="en-US" sz="2000" b="1" dirty="0" smtClean="0"/>
              <a:t>; green)</a:t>
            </a:r>
          </a:p>
          <a:p>
            <a:r>
              <a:rPr lang="en-US" sz="800" b="1" dirty="0" smtClean="0"/>
              <a:t> </a:t>
            </a:r>
            <a:endParaRPr lang="en-US" sz="800" b="1" dirty="0"/>
          </a:p>
        </p:txBody>
      </p:sp>
      <p:sp>
        <p:nvSpPr>
          <p:cNvPr id="7" name="TextBox 6"/>
          <p:cNvSpPr txBox="1"/>
          <p:nvPr/>
        </p:nvSpPr>
        <p:spPr>
          <a:xfrm>
            <a:off x="218487" y="4439902"/>
            <a:ext cx="4211883" cy="523220"/>
          </a:xfrm>
          <a:prstGeom prst="rect">
            <a:avLst/>
          </a:prstGeom>
          <a:noFill/>
        </p:spPr>
        <p:txBody>
          <a:bodyPr wrap="square" rtlCol="0">
            <a:spAutoFit/>
          </a:bodyPr>
          <a:lstStyle/>
          <a:p>
            <a:r>
              <a:rPr lang="en-US" sz="2800" b="1" dirty="0" smtClean="0">
                <a:solidFill>
                  <a:srgbClr val="0000FF"/>
                </a:solidFill>
              </a:rPr>
              <a:t>0000 UTC 27 March 2016</a:t>
            </a:r>
            <a:endParaRPr lang="en-US" sz="2800" b="1" dirty="0">
              <a:solidFill>
                <a:srgbClr val="0000FF"/>
              </a:solidFill>
            </a:endParaRPr>
          </a:p>
        </p:txBody>
      </p:sp>
      <p:pic>
        <p:nvPicPr>
          <p:cNvPr id="9" name="Picture 8" descr="vor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87" y="3870295"/>
            <a:ext cx="5156200" cy="431800"/>
          </a:xfrm>
          <a:prstGeom prst="rect">
            <a:avLst/>
          </a:prstGeom>
        </p:spPr>
      </p:pic>
    </p:spTree>
    <p:extLst>
      <p:ext uri="{BB962C8B-B14F-4D97-AF65-F5344CB8AC3E}">
        <p14:creationId xmlns:p14="http://schemas.microsoft.com/office/powerpoint/2010/main" val="32037173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18487" y="95574"/>
            <a:ext cx="8725804" cy="584776"/>
          </a:xfrm>
          <a:prstGeom prst="rect">
            <a:avLst/>
          </a:prstGeom>
          <a:noFill/>
        </p:spPr>
        <p:txBody>
          <a:bodyPr wrap="square" rtlCol="0">
            <a:spAutoFit/>
          </a:bodyPr>
          <a:lstStyle/>
          <a:p>
            <a:pPr algn="ctr"/>
            <a:r>
              <a:rPr lang="en-US" sz="3200" b="1" dirty="0" smtClean="0">
                <a:solidFill>
                  <a:srgbClr val="FF0000"/>
                </a:solidFill>
              </a:rPr>
              <a:t>Synoptic Evolution: 21 March – 4 April 2016</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084" y="831520"/>
            <a:ext cx="8763106" cy="3038769"/>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6415" y="3829330"/>
            <a:ext cx="3987584" cy="2990688"/>
          </a:xfrm>
          <a:prstGeom prst="rect">
            <a:avLst/>
          </a:prstGeom>
        </p:spPr>
      </p:pic>
      <p:sp>
        <p:nvSpPr>
          <p:cNvPr id="13" name="TextBox 12"/>
          <p:cNvSpPr txBox="1"/>
          <p:nvPr/>
        </p:nvSpPr>
        <p:spPr>
          <a:xfrm>
            <a:off x="218487" y="5151360"/>
            <a:ext cx="4348437" cy="1138773"/>
          </a:xfrm>
          <a:prstGeom prst="rect">
            <a:avLst/>
          </a:prstGeom>
          <a:noFill/>
          <a:ln>
            <a:noFill/>
          </a:ln>
        </p:spPr>
        <p:txBody>
          <a:bodyPr wrap="square" rtlCol="0">
            <a:spAutoFit/>
          </a:bodyPr>
          <a:lstStyle/>
          <a:p>
            <a:r>
              <a:rPr lang="en-US" sz="2000" b="1" dirty="0" smtClean="0"/>
              <a:t>500 </a:t>
            </a:r>
            <a:r>
              <a:rPr lang="en-US" sz="2000" b="1" dirty="0" err="1" smtClean="0"/>
              <a:t>hPa</a:t>
            </a:r>
            <a:r>
              <a:rPr lang="en-US" sz="2000" b="1" dirty="0" smtClean="0"/>
              <a:t> Heights (dam; blue)</a:t>
            </a:r>
          </a:p>
          <a:p>
            <a:r>
              <a:rPr lang="en-US" sz="2000" b="1" dirty="0" smtClean="0"/>
              <a:t>500 </a:t>
            </a:r>
            <a:r>
              <a:rPr lang="en-US" sz="2000" b="1" dirty="0" err="1" smtClean="0"/>
              <a:t>hPa</a:t>
            </a:r>
            <a:r>
              <a:rPr lang="en-US" sz="2000" b="1" dirty="0" smtClean="0"/>
              <a:t> Rel. </a:t>
            </a:r>
            <a:r>
              <a:rPr lang="en-US" sz="2000" b="1" dirty="0" err="1" smtClean="0"/>
              <a:t>Vor</a:t>
            </a:r>
            <a:r>
              <a:rPr lang="en-US" sz="2000" b="1" dirty="0" smtClean="0"/>
              <a:t>. (10</a:t>
            </a:r>
            <a:r>
              <a:rPr lang="en-US" sz="2000" b="1" baseline="30000" dirty="0" smtClean="0"/>
              <a:t>–5</a:t>
            </a:r>
            <a:r>
              <a:rPr lang="en-US" sz="2000" b="1" dirty="0" smtClean="0"/>
              <a:t> s</a:t>
            </a:r>
            <a:r>
              <a:rPr lang="en-US" sz="2000" b="1" baseline="30000" dirty="0" smtClean="0"/>
              <a:t>–1</a:t>
            </a:r>
            <a:r>
              <a:rPr lang="en-US" sz="2000" b="1" dirty="0" smtClean="0"/>
              <a:t>  fill pattern)</a:t>
            </a:r>
            <a:r>
              <a:rPr lang="en-US" sz="2000" b="1" baseline="30000" dirty="0" smtClean="0"/>
              <a:t> </a:t>
            </a:r>
            <a:endParaRPr lang="en-US" sz="800" b="1" dirty="0" smtClean="0"/>
          </a:p>
          <a:p>
            <a:r>
              <a:rPr lang="en-US" sz="2000" b="1" dirty="0" smtClean="0"/>
              <a:t>500 </a:t>
            </a:r>
            <a:r>
              <a:rPr lang="en-US" sz="2000" b="1" dirty="0" err="1" smtClean="0"/>
              <a:t>hPa</a:t>
            </a:r>
            <a:r>
              <a:rPr lang="en-US" sz="2000" b="1" dirty="0" smtClean="0"/>
              <a:t> Ascent (</a:t>
            </a:r>
            <a:r>
              <a:rPr lang="en-US" sz="2000" b="1" dirty="0" err="1" smtClean="0"/>
              <a:t>dPa</a:t>
            </a:r>
            <a:r>
              <a:rPr lang="en-US" sz="2000" b="1" dirty="0" smtClean="0"/>
              <a:t> s</a:t>
            </a:r>
            <a:r>
              <a:rPr lang="en-US" sz="2000" b="1" baseline="30000" dirty="0" smtClean="0"/>
              <a:t>–1</a:t>
            </a:r>
            <a:r>
              <a:rPr lang="en-US" sz="2000" b="1" dirty="0" smtClean="0"/>
              <a:t>; green)</a:t>
            </a:r>
          </a:p>
          <a:p>
            <a:r>
              <a:rPr lang="en-US" sz="800" b="1" dirty="0" smtClean="0"/>
              <a:t> </a:t>
            </a:r>
            <a:endParaRPr lang="en-US" sz="800" b="1" dirty="0"/>
          </a:p>
        </p:txBody>
      </p:sp>
      <p:sp>
        <p:nvSpPr>
          <p:cNvPr id="7" name="TextBox 6"/>
          <p:cNvSpPr txBox="1"/>
          <p:nvPr/>
        </p:nvSpPr>
        <p:spPr>
          <a:xfrm>
            <a:off x="218487" y="4439902"/>
            <a:ext cx="4211883" cy="523220"/>
          </a:xfrm>
          <a:prstGeom prst="rect">
            <a:avLst/>
          </a:prstGeom>
          <a:noFill/>
        </p:spPr>
        <p:txBody>
          <a:bodyPr wrap="square" rtlCol="0">
            <a:spAutoFit/>
          </a:bodyPr>
          <a:lstStyle/>
          <a:p>
            <a:r>
              <a:rPr lang="en-US" sz="2800" b="1" dirty="0" smtClean="0">
                <a:solidFill>
                  <a:srgbClr val="0000FF"/>
                </a:solidFill>
              </a:rPr>
              <a:t>1200 UTC 27 March 2016</a:t>
            </a:r>
            <a:endParaRPr lang="en-US" sz="2800" b="1" dirty="0">
              <a:solidFill>
                <a:srgbClr val="0000FF"/>
              </a:solidFill>
            </a:endParaRPr>
          </a:p>
        </p:txBody>
      </p:sp>
      <p:pic>
        <p:nvPicPr>
          <p:cNvPr id="9" name="Picture 8" descr="vor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87" y="3870295"/>
            <a:ext cx="5156200" cy="431800"/>
          </a:xfrm>
          <a:prstGeom prst="rect">
            <a:avLst/>
          </a:prstGeom>
        </p:spPr>
      </p:pic>
    </p:spTree>
    <p:extLst>
      <p:ext uri="{BB962C8B-B14F-4D97-AF65-F5344CB8AC3E}">
        <p14:creationId xmlns:p14="http://schemas.microsoft.com/office/powerpoint/2010/main" val="407663127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18487" y="95574"/>
            <a:ext cx="8725804" cy="584776"/>
          </a:xfrm>
          <a:prstGeom prst="rect">
            <a:avLst/>
          </a:prstGeom>
          <a:noFill/>
        </p:spPr>
        <p:txBody>
          <a:bodyPr wrap="square" rtlCol="0">
            <a:spAutoFit/>
          </a:bodyPr>
          <a:lstStyle/>
          <a:p>
            <a:pPr algn="ctr"/>
            <a:r>
              <a:rPr lang="en-US" sz="3200" b="1" dirty="0" smtClean="0">
                <a:solidFill>
                  <a:srgbClr val="FF0000"/>
                </a:solidFill>
              </a:rPr>
              <a:t>Synoptic Evolution: 21 March – 4 April 2016</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085" y="831520"/>
            <a:ext cx="8763103" cy="3038769"/>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6415" y="3829330"/>
            <a:ext cx="3987584" cy="2990688"/>
          </a:xfrm>
          <a:prstGeom prst="rect">
            <a:avLst/>
          </a:prstGeom>
        </p:spPr>
      </p:pic>
      <p:sp>
        <p:nvSpPr>
          <p:cNvPr id="13" name="TextBox 12"/>
          <p:cNvSpPr txBox="1"/>
          <p:nvPr/>
        </p:nvSpPr>
        <p:spPr>
          <a:xfrm>
            <a:off x="218487" y="5151360"/>
            <a:ext cx="4348437" cy="1138773"/>
          </a:xfrm>
          <a:prstGeom prst="rect">
            <a:avLst/>
          </a:prstGeom>
          <a:noFill/>
          <a:ln>
            <a:noFill/>
          </a:ln>
        </p:spPr>
        <p:txBody>
          <a:bodyPr wrap="square" rtlCol="0">
            <a:spAutoFit/>
          </a:bodyPr>
          <a:lstStyle/>
          <a:p>
            <a:r>
              <a:rPr lang="en-US" sz="2000" b="1" dirty="0" smtClean="0"/>
              <a:t>500 </a:t>
            </a:r>
            <a:r>
              <a:rPr lang="en-US" sz="2000" b="1" dirty="0" err="1" smtClean="0"/>
              <a:t>hPa</a:t>
            </a:r>
            <a:r>
              <a:rPr lang="en-US" sz="2000" b="1" dirty="0" smtClean="0"/>
              <a:t> Heights (dam; blue)</a:t>
            </a:r>
          </a:p>
          <a:p>
            <a:r>
              <a:rPr lang="en-US" sz="2000" b="1" dirty="0" smtClean="0"/>
              <a:t>500 </a:t>
            </a:r>
            <a:r>
              <a:rPr lang="en-US" sz="2000" b="1" dirty="0" err="1" smtClean="0"/>
              <a:t>hPa</a:t>
            </a:r>
            <a:r>
              <a:rPr lang="en-US" sz="2000" b="1" dirty="0" smtClean="0"/>
              <a:t> Rel. </a:t>
            </a:r>
            <a:r>
              <a:rPr lang="en-US" sz="2000" b="1" dirty="0" err="1" smtClean="0"/>
              <a:t>Vor</a:t>
            </a:r>
            <a:r>
              <a:rPr lang="en-US" sz="2000" b="1" dirty="0" smtClean="0"/>
              <a:t>. (10</a:t>
            </a:r>
            <a:r>
              <a:rPr lang="en-US" sz="2000" b="1" baseline="30000" dirty="0" smtClean="0"/>
              <a:t>–5</a:t>
            </a:r>
            <a:r>
              <a:rPr lang="en-US" sz="2000" b="1" dirty="0" smtClean="0"/>
              <a:t> s</a:t>
            </a:r>
            <a:r>
              <a:rPr lang="en-US" sz="2000" b="1" baseline="30000" dirty="0" smtClean="0"/>
              <a:t>–1</a:t>
            </a:r>
            <a:r>
              <a:rPr lang="en-US" sz="2000" b="1" dirty="0" smtClean="0"/>
              <a:t>  fill pattern)</a:t>
            </a:r>
            <a:r>
              <a:rPr lang="en-US" sz="2000" b="1" baseline="30000" dirty="0" smtClean="0"/>
              <a:t> </a:t>
            </a:r>
            <a:endParaRPr lang="en-US" sz="800" b="1" dirty="0" smtClean="0"/>
          </a:p>
          <a:p>
            <a:r>
              <a:rPr lang="en-US" sz="2000" b="1" dirty="0" smtClean="0"/>
              <a:t>500 </a:t>
            </a:r>
            <a:r>
              <a:rPr lang="en-US" sz="2000" b="1" dirty="0" err="1" smtClean="0"/>
              <a:t>hPa</a:t>
            </a:r>
            <a:r>
              <a:rPr lang="en-US" sz="2000" b="1" dirty="0" smtClean="0"/>
              <a:t> Ascent (</a:t>
            </a:r>
            <a:r>
              <a:rPr lang="en-US" sz="2000" b="1" dirty="0" err="1" smtClean="0"/>
              <a:t>dPa</a:t>
            </a:r>
            <a:r>
              <a:rPr lang="en-US" sz="2000" b="1" dirty="0" smtClean="0"/>
              <a:t> s</a:t>
            </a:r>
            <a:r>
              <a:rPr lang="en-US" sz="2000" b="1" baseline="30000" dirty="0" smtClean="0"/>
              <a:t>–1</a:t>
            </a:r>
            <a:r>
              <a:rPr lang="en-US" sz="2000" b="1" dirty="0" smtClean="0"/>
              <a:t>; green)</a:t>
            </a:r>
          </a:p>
          <a:p>
            <a:r>
              <a:rPr lang="en-US" sz="800" b="1" dirty="0" smtClean="0"/>
              <a:t> </a:t>
            </a:r>
            <a:endParaRPr lang="en-US" sz="800" b="1" dirty="0"/>
          </a:p>
        </p:txBody>
      </p:sp>
      <p:sp>
        <p:nvSpPr>
          <p:cNvPr id="7" name="TextBox 6"/>
          <p:cNvSpPr txBox="1"/>
          <p:nvPr/>
        </p:nvSpPr>
        <p:spPr>
          <a:xfrm>
            <a:off x="218487" y="4439902"/>
            <a:ext cx="4211883" cy="523220"/>
          </a:xfrm>
          <a:prstGeom prst="rect">
            <a:avLst/>
          </a:prstGeom>
          <a:noFill/>
        </p:spPr>
        <p:txBody>
          <a:bodyPr wrap="square" rtlCol="0">
            <a:spAutoFit/>
          </a:bodyPr>
          <a:lstStyle/>
          <a:p>
            <a:r>
              <a:rPr lang="en-US" sz="2800" b="1" dirty="0" smtClean="0">
                <a:solidFill>
                  <a:srgbClr val="0000FF"/>
                </a:solidFill>
              </a:rPr>
              <a:t>0000 UTC 28 March 2016</a:t>
            </a:r>
            <a:endParaRPr lang="en-US" sz="2800" b="1" dirty="0">
              <a:solidFill>
                <a:srgbClr val="0000FF"/>
              </a:solidFill>
            </a:endParaRPr>
          </a:p>
        </p:txBody>
      </p:sp>
      <p:pic>
        <p:nvPicPr>
          <p:cNvPr id="9" name="Picture 8" descr="vor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87" y="3870295"/>
            <a:ext cx="5156200" cy="431800"/>
          </a:xfrm>
          <a:prstGeom prst="rect">
            <a:avLst/>
          </a:prstGeom>
        </p:spPr>
      </p:pic>
    </p:spTree>
    <p:extLst>
      <p:ext uri="{BB962C8B-B14F-4D97-AF65-F5344CB8AC3E}">
        <p14:creationId xmlns:p14="http://schemas.microsoft.com/office/powerpoint/2010/main" val="319356105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18487" y="95574"/>
            <a:ext cx="8725804" cy="584776"/>
          </a:xfrm>
          <a:prstGeom prst="rect">
            <a:avLst/>
          </a:prstGeom>
          <a:noFill/>
        </p:spPr>
        <p:txBody>
          <a:bodyPr wrap="square" rtlCol="0">
            <a:spAutoFit/>
          </a:bodyPr>
          <a:lstStyle/>
          <a:p>
            <a:pPr algn="ctr"/>
            <a:r>
              <a:rPr lang="en-US" sz="3200" b="1" dirty="0" smtClean="0">
                <a:solidFill>
                  <a:srgbClr val="FF0000"/>
                </a:solidFill>
              </a:rPr>
              <a:t>Synoptic Evolution: 21 March – 4 April 2016</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085" y="831520"/>
            <a:ext cx="8763103" cy="3038768"/>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6415" y="3829330"/>
            <a:ext cx="3987584" cy="2990688"/>
          </a:xfrm>
          <a:prstGeom prst="rect">
            <a:avLst/>
          </a:prstGeom>
        </p:spPr>
      </p:pic>
      <p:sp>
        <p:nvSpPr>
          <p:cNvPr id="13" name="TextBox 12"/>
          <p:cNvSpPr txBox="1"/>
          <p:nvPr/>
        </p:nvSpPr>
        <p:spPr>
          <a:xfrm>
            <a:off x="218487" y="5151360"/>
            <a:ext cx="4348437" cy="1138773"/>
          </a:xfrm>
          <a:prstGeom prst="rect">
            <a:avLst/>
          </a:prstGeom>
          <a:noFill/>
          <a:ln>
            <a:noFill/>
          </a:ln>
        </p:spPr>
        <p:txBody>
          <a:bodyPr wrap="square" rtlCol="0">
            <a:spAutoFit/>
          </a:bodyPr>
          <a:lstStyle/>
          <a:p>
            <a:r>
              <a:rPr lang="en-US" sz="2000" b="1" dirty="0" smtClean="0"/>
              <a:t>500 </a:t>
            </a:r>
            <a:r>
              <a:rPr lang="en-US" sz="2000" b="1" dirty="0" err="1" smtClean="0"/>
              <a:t>hPa</a:t>
            </a:r>
            <a:r>
              <a:rPr lang="en-US" sz="2000" b="1" dirty="0" smtClean="0"/>
              <a:t> Heights (dam; blue)</a:t>
            </a:r>
          </a:p>
          <a:p>
            <a:r>
              <a:rPr lang="en-US" sz="2000" b="1" dirty="0" smtClean="0"/>
              <a:t>500 </a:t>
            </a:r>
            <a:r>
              <a:rPr lang="en-US" sz="2000" b="1" dirty="0" err="1" smtClean="0"/>
              <a:t>hPa</a:t>
            </a:r>
            <a:r>
              <a:rPr lang="en-US" sz="2000" b="1" dirty="0" smtClean="0"/>
              <a:t> Rel. </a:t>
            </a:r>
            <a:r>
              <a:rPr lang="en-US" sz="2000" b="1" dirty="0" err="1" smtClean="0"/>
              <a:t>Vor</a:t>
            </a:r>
            <a:r>
              <a:rPr lang="en-US" sz="2000" b="1" dirty="0" smtClean="0"/>
              <a:t>. (10</a:t>
            </a:r>
            <a:r>
              <a:rPr lang="en-US" sz="2000" b="1" baseline="30000" dirty="0" smtClean="0"/>
              <a:t>–5</a:t>
            </a:r>
            <a:r>
              <a:rPr lang="en-US" sz="2000" b="1" dirty="0" smtClean="0"/>
              <a:t> s</a:t>
            </a:r>
            <a:r>
              <a:rPr lang="en-US" sz="2000" b="1" baseline="30000" dirty="0" smtClean="0"/>
              <a:t>–1</a:t>
            </a:r>
            <a:r>
              <a:rPr lang="en-US" sz="2000" b="1" dirty="0" smtClean="0"/>
              <a:t>  fill pattern)</a:t>
            </a:r>
            <a:r>
              <a:rPr lang="en-US" sz="2000" b="1" baseline="30000" dirty="0" smtClean="0"/>
              <a:t> </a:t>
            </a:r>
            <a:endParaRPr lang="en-US" sz="800" b="1" dirty="0" smtClean="0"/>
          </a:p>
          <a:p>
            <a:r>
              <a:rPr lang="en-US" sz="2000" b="1" dirty="0" smtClean="0"/>
              <a:t>500 </a:t>
            </a:r>
            <a:r>
              <a:rPr lang="en-US" sz="2000" b="1" dirty="0" err="1" smtClean="0"/>
              <a:t>hPa</a:t>
            </a:r>
            <a:r>
              <a:rPr lang="en-US" sz="2000" b="1" dirty="0" smtClean="0"/>
              <a:t> Ascent (</a:t>
            </a:r>
            <a:r>
              <a:rPr lang="en-US" sz="2000" b="1" dirty="0" err="1" smtClean="0"/>
              <a:t>dPa</a:t>
            </a:r>
            <a:r>
              <a:rPr lang="en-US" sz="2000" b="1" dirty="0" smtClean="0"/>
              <a:t> s</a:t>
            </a:r>
            <a:r>
              <a:rPr lang="en-US" sz="2000" b="1" baseline="30000" dirty="0" smtClean="0"/>
              <a:t>–1</a:t>
            </a:r>
            <a:r>
              <a:rPr lang="en-US" sz="2000" b="1" dirty="0" smtClean="0"/>
              <a:t>; green)</a:t>
            </a:r>
          </a:p>
          <a:p>
            <a:r>
              <a:rPr lang="en-US" sz="800" b="1" dirty="0" smtClean="0"/>
              <a:t> </a:t>
            </a:r>
            <a:endParaRPr lang="en-US" sz="800" b="1" dirty="0"/>
          </a:p>
        </p:txBody>
      </p:sp>
      <p:sp>
        <p:nvSpPr>
          <p:cNvPr id="7" name="TextBox 6"/>
          <p:cNvSpPr txBox="1"/>
          <p:nvPr/>
        </p:nvSpPr>
        <p:spPr>
          <a:xfrm>
            <a:off x="218487" y="4439902"/>
            <a:ext cx="4211883" cy="523220"/>
          </a:xfrm>
          <a:prstGeom prst="rect">
            <a:avLst/>
          </a:prstGeom>
          <a:noFill/>
        </p:spPr>
        <p:txBody>
          <a:bodyPr wrap="square" rtlCol="0">
            <a:spAutoFit/>
          </a:bodyPr>
          <a:lstStyle/>
          <a:p>
            <a:r>
              <a:rPr lang="en-US" sz="2800" b="1" dirty="0" smtClean="0">
                <a:solidFill>
                  <a:srgbClr val="0000FF"/>
                </a:solidFill>
              </a:rPr>
              <a:t>1200 UTC 28 March 2016</a:t>
            </a:r>
            <a:endParaRPr lang="en-US" sz="2800" b="1" dirty="0">
              <a:solidFill>
                <a:srgbClr val="0000FF"/>
              </a:solidFill>
            </a:endParaRPr>
          </a:p>
        </p:txBody>
      </p:sp>
      <p:pic>
        <p:nvPicPr>
          <p:cNvPr id="9" name="Picture 8" descr="vor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87" y="3870295"/>
            <a:ext cx="5156200" cy="431800"/>
          </a:xfrm>
          <a:prstGeom prst="rect">
            <a:avLst/>
          </a:prstGeom>
        </p:spPr>
      </p:pic>
    </p:spTree>
    <p:extLst>
      <p:ext uri="{BB962C8B-B14F-4D97-AF65-F5344CB8AC3E}">
        <p14:creationId xmlns:p14="http://schemas.microsoft.com/office/powerpoint/2010/main" val="208836918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18487" y="95574"/>
            <a:ext cx="8725804" cy="584776"/>
          </a:xfrm>
          <a:prstGeom prst="rect">
            <a:avLst/>
          </a:prstGeom>
          <a:noFill/>
        </p:spPr>
        <p:txBody>
          <a:bodyPr wrap="square" rtlCol="0">
            <a:spAutoFit/>
          </a:bodyPr>
          <a:lstStyle/>
          <a:p>
            <a:pPr algn="ctr"/>
            <a:r>
              <a:rPr lang="en-US" sz="3200" b="1" dirty="0" smtClean="0">
                <a:solidFill>
                  <a:srgbClr val="FF0000"/>
                </a:solidFill>
              </a:rPr>
              <a:t>Synoptic Evolution: 21 March – 4 April 2016</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086" y="831520"/>
            <a:ext cx="8763100" cy="3038768"/>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6415" y="3829330"/>
            <a:ext cx="3987584" cy="2990688"/>
          </a:xfrm>
          <a:prstGeom prst="rect">
            <a:avLst/>
          </a:prstGeom>
        </p:spPr>
      </p:pic>
      <p:sp>
        <p:nvSpPr>
          <p:cNvPr id="13" name="TextBox 12"/>
          <p:cNvSpPr txBox="1"/>
          <p:nvPr/>
        </p:nvSpPr>
        <p:spPr>
          <a:xfrm>
            <a:off x="218487" y="5151360"/>
            <a:ext cx="4348437" cy="1138773"/>
          </a:xfrm>
          <a:prstGeom prst="rect">
            <a:avLst/>
          </a:prstGeom>
          <a:noFill/>
          <a:ln>
            <a:noFill/>
          </a:ln>
        </p:spPr>
        <p:txBody>
          <a:bodyPr wrap="square" rtlCol="0">
            <a:spAutoFit/>
          </a:bodyPr>
          <a:lstStyle/>
          <a:p>
            <a:r>
              <a:rPr lang="en-US" sz="2000" b="1" dirty="0" smtClean="0"/>
              <a:t>500 </a:t>
            </a:r>
            <a:r>
              <a:rPr lang="en-US" sz="2000" b="1" dirty="0" err="1" smtClean="0"/>
              <a:t>hPa</a:t>
            </a:r>
            <a:r>
              <a:rPr lang="en-US" sz="2000" b="1" dirty="0" smtClean="0"/>
              <a:t> Heights (dam; blue)</a:t>
            </a:r>
          </a:p>
          <a:p>
            <a:r>
              <a:rPr lang="en-US" sz="2000" b="1" dirty="0" smtClean="0"/>
              <a:t>500 </a:t>
            </a:r>
            <a:r>
              <a:rPr lang="en-US" sz="2000" b="1" dirty="0" err="1" smtClean="0"/>
              <a:t>hPa</a:t>
            </a:r>
            <a:r>
              <a:rPr lang="en-US" sz="2000" b="1" dirty="0" smtClean="0"/>
              <a:t> Rel. </a:t>
            </a:r>
            <a:r>
              <a:rPr lang="en-US" sz="2000" b="1" dirty="0" err="1" smtClean="0"/>
              <a:t>Vor</a:t>
            </a:r>
            <a:r>
              <a:rPr lang="en-US" sz="2000" b="1" dirty="0" smtClean="0"/>
              <a:t>. (10</a:t>
            </a:r>
            <a:r>
              <a:rPr lang="en-US" sz="2000" b="1" baseline="30000" dirty="0" smtClean="0"/>
              <a:t>–5</a:t>
            </a:r>
            <a:r>
              <a:rPr lang="en-US" sz="2000" b="1" dirty="0" smtClean="0"/>
              <a:t> s</a:t>
            </a:r>
            <a:r>
              <a:rPr lang="en-US" sz="2000" b="1" baseline="30000" dirty="0" smtClean="0"/>
              <a:t>–1</a:t>
            </a:r>
            <a:r>
              <a:rPr lang="en-US" sz="2000" b="1" dirty="0" smtClean="0"/>
              <a:t>  fill pattern)</a:t>
            </a:r>
            <a:r>
              <a:rPr lang="en-US" sz="2000" b="1" baseline="30000" dirty="0" smtClean="0"/>
              <a:t> </a:t>
            </a:r>
            <a:endParaRPr lang="en-US" sz="800" b="1" dirty="0" smtClean="0"/>
          </a:p>
          <a:p>
            <a:r>
              <a:rPr lang="en-US" sz="2000" b="1" dirty="0" smtClean="0"/>
              <a:t>500 </a:t>
            </a:r>
            <a:r>
              <a:rPr lang="en-US" sz="2000" b="1" dirty="0" err="1" smtClean="0"/>
              <a:t>hPa</a:t>
            </a:r>
            <a:r>
              <a:rPr lang="en-US" sz="2000" b="1" dirty="0" smtClean="0"/>
              <a:t> Ascent (</a:t>
            </a:r>
            <a:r>
              <a:rPr lang="en-US" sz="2000" b="1" dirty="0" err="1" smtClean="0"/>
              <a:t>dPa</a:t>
            </a:r>
            <a:r>
              <a:rPr lang="en-US" sz="2000" b="1" dirty="0" smtClean="0"/>
              <a:t> s</a:t>
            </a:r>
            <a:r>
              <a:rPr lang="en-US" sz="2000" b="1" baseline="30000" dirty="0" smtClean="0"/>
              <a:t>–1</a:t>
            </a:r>
            <a:r>
              <a:rPr lang="en-US" sz="2000" b="1" dirty="0" smtClean="0"/>
              <a:t>; green)</a:t>
            </a:r>
          </a:p>
          <a:p>
            <a:r>
              <a:rPr lang="en-US" sz="800" b="1" dirty="0" smtClean="0"/>
              <a:t> </a:t>
            </a:r>
            <a:endParaRPr lang="en-US" sz="800" b="1" dirty="0"/>
          </a:p>
        </p:txBody>
      </p:sp>
      <p:sp>
        <p:nvSpPr>
          <p:cNvPr id="7" name="TextBox 6"/>
          <p:cNvSpPr txBox="1"/>
          <p:nvPr/>
        </p:nvSpPr>
        <p:spPr>
          <a:xfrm>
            <a:off x="218487" y="4439902"/>
            <a:ext cx="4211883" cy="523220"/>
          </a:xfrm>
          <a:prstGeom prst="rect">
            <a:avLst/>
          </a:prstGeom>
          <a:noFill/>
        </p:spPr>
        <p:txBody>
          <a:bodyPr wrap="square" rtlCol="0">
            <a:spAutoFit/>
          </a:bodyPr>
          <a:lstStyle/>
          <a:p>
            <a:r>
              <a:rPr lang="en-US" sz="2800" b="1" dirty="0" smtClean="0">
                <a:solidFill>
                  <a:srgbClr val="0000FF"/>
                </a:solidFill>
              </a:rPr>
              <a:t>0000 UTC 29 March 2016</a:t>
            </a:r>
            <a:endParaRPr lang="en-US" sz="2800" b="1" dirty="0">
              <a:solidFill>
                <a:srgbClr val="0000FF"/>
              </a:solidFill>
            </a:endParaRPr>
          </a:p>
        </p:txBody>
      </p:sp>
      <p:pic>
        <p:nvPicPr>
          <p:cNvPr id="9" name="Picture 8" descr="vor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87" y="3870295"/>
            <a:ext cx="5156200" cy="431800"/>
          </a:xfrm>
          <a:prstGeom prst="rect">
            <a:avLst/>
          </a:prstGeom>
        </p:spPr>
      </p:pic>
    </p:spTree>
    <p:extLst>
      <p:ext uri="{BB962C8B-B14F-4D97-AF65-F5344CB8AC3E}">
        <p14:creationId xmlns:p14="http://schemas.microsoft.com/office/powerpoint/2010/main" val="386254239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289" y="5507514"/>
            <a:ext cx="7696200" cy="798994"/>
          </a:xfrm>
          <a:prstGeom prst="rect">
            <a:avLst/>
          </a:prstGeom>
        </p:spPr>
      </p:pic>
      <p:sp>
        <p:nvSpPr>
          <p:cNvPr id="13" name="TextBox 12"/>
          <p:cNvSpPr txBox="1"/>
          <p:nvPr/>
        </p:nvSpPr>
        <p:spPr>
          <a:xfrm>
            <a:off x="273217" y="5475682"/>
            <a:ext cx="1687074" cy="369332"/>
          </a:xfrm>
          <a:prstGeom prst="rect">
            <a:avLst/>
          </a:prstGeom>
          <a:noFill/>
        </p:spPr>
        <p:txBody>
          <a:bodyPr wrap="square" rtlCol="0">
            <a:spAutoFit/>
          </a:bodyPr>
          <a:lstStyle/>
          <a:p>
            <a:r>
              <a:rPr lang="en-US" b="1" dirty="0" smtClean="0"/>
              <a:t>Ens. Spread:</a:t>
            </a:r>
            <a:endParaRPr lang="en-US" b="1" dirty="0"/>
          </a:p>
        </p:txBody>
      </p:sp>
      <p:sp>
        <p:nvSpPr>
          <p:cNvPr id="14" name="TextBox 13"/>
          <p:cNvSpPr txBox="1"/>
          <p:nvPr/>
        </p:nvSpPr>
        <p:spPr>
          <a:xfrm>
            <a:off x="1960291" y="6116865"/>
            <a:ext cx="2871959" cy="369332"/>
          </a:xfrm>
          <a:prstGeom prst="rect">
            <a:avLst/>
          </a:prstGeom>
          <a:noFill/>
        </p:spPr>
        <p:txBody>
          <a:bodyPr wrap="square" rtlCol="0">
            <a:spAutoFit/>
          </a:bodyPr>
          <a:lstStyle/>
          <a:p>
            <a:r>
              <a:rPr lang="en-US" b="1" dirty="0" smtClean="0"/>
              <a:t>Ens. Mean Geo. Heights</a:t>
            </a:r>
            <a:endParaRPr lang="en-US" b="1" dirty="0"/>
          </a:p>
        </p:txBody>
      </p:sp>
      <p:sp>
        <p:nvSpPr>
          <p:cNvPr id="15" name="TextBox 14"/>
          <p:cNvSpPr txBox="1"/>
          <p:nvPr/>
        </p:nvSpPr>
        <p:spPr>
          <a:xfrm>
            <a:off x="6088494" y="6116865"/>
            <a:ext cx="2870863" cy="369332"/>
          </a:xfrm>
          <a:prstGeom prst="rect">
            <a:avLst/>
          </a:prstGeom>
          <a:noFill/>
        </p:spPr>
        <p:txBody>
          <a:bodyPr wrap="square" rtlCol="0">
            <a:spAutoFit/>
          </a:bodyPr>
          <a:lstStyle/>
          <a:p>
            <a:r>
              <a:rPr lang="en-US" b="1" dirty="0" smtClean="0"/>
              <a:t>Observed Geo. Heights</a:t>
            </a:r>
            <a:endParaRPr lang="en-US" b="1" dirty="0"/>
          </a:p>
        </p:txBody>
      </p:sp>
      <p:cxnSp>
        <p:nvCxnSpPr>
          <p:cNvPr id="17" name="Straight Connector 16"/>
          <p:cNvCxnSpPr/>
          <p:nvPr/>
        </p:nvCxnSpPr>
        <p:spPr>
          <a:xfrm>
            <a:off x="621219" y="6321458"/>
            <a:ext cx="115960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832250" y="6319893"/>
            <a:ext cx="1159609"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71923" y="215586"/>
            <a:ext cx="8534289" cy="1077218"/>
          </a:xfrm>
          <a:prstGeom prst="rect">
            <a:avLst/>
          </a:prstGeom>
          <a:noFill/>
        </p:spPr>
        <p:txBody>
          <a:bodyPr wrap="square" rtlCol="0">
            <a:spAutoFit/>
          </a:bodyPr>
          <a:lstStyle/>
          <a:p>
            <a:pPr algn="ctr"/>
            <a:r>
              <a:rPr lang="en-US" sz="3200" b="1" dirty="0" smtClean="0">
                <a:solidFill>
                  <a:srgbClr val="FF0000"/>
                </a:solidFill>
              </a:rPr>
              <a:t>GEFS Ensemble Spread of Geo. Heights (m) Verifying 0000 UTC 29 March 2016  </a:t>
            </a:r>
            <a:endParaRPr lang="en-US" sz="3200" b="1" dirty="0">
              <a:solidFill>
                <a:srgbClr val="FF0000"/>
              </a:solidFill>
            </a:endParaRPr>
          </a:p>
        </p:txBody>
      </p:sp>
      <p:sp>
        <p:nvSpPr>
          <p:cNvPr id="21" name="TextBox 20"/>
          <p:cNvSpPr txBox="1"/>
          <p:nvPr/>
        </p:nvSpPr>
        <p:spPr>
          <a:xfrm>
            <a:off x="180755" y="1620027"/>
            <a:ext cx="2681025" cy="523220"/>
          </a:xfrm>
          <a:prstGeom prst="rect">
            <a:avLst/>
          </a:prstGeom>
          <a:noFill/>
        </p:spPr>
        <p:txBody>
          <a:bodyPr wrap="square" rtlCol="0">
            <a:spAutoFit/>
          </a:bodyPr>
          <a:lstStyle/>
          <a:p>
            <a:r>
              <a:rPr lang="en-US" sz="2800" b="1" dirty="0" smtClean="0">
                <a:solidFill>
                  <a:srgbClr val="0000FF"/>
                </a:solidFill>
              </a:rPr>
              <a:t>240-h Forecast</a:t>
            </a:r>
            <a:endParaRPr lang="en-US" sz="2800" b="1" dirty="0">
              <a:solidFill>
                <a:srgbClr val="0000FF"/>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310" y="2179437"/>
            <a:ext cx="8783492" cy="3051428"/>
          </a:xfrm>
          <a:prstGeom prst="rect">
            <a:avLst/>
          </a:prstGeom>
        </p:spPr>
      </p:pic>
      <p:sp>
        <p:nvSpPr>
          <p:cNvPr id="22" name="TextBox 21"/>
          <p:cNvSpPr txBox="1"/>
          <p:nvPr/>
        </p:nvSpPr>
        <p:spPr>
          <a:xfrm>
            <a:off x="208365" y="2214271"/>
            <a:ext cx="1507610" cy="461665"/>
          </a:xfrm>
          <a:prstGeom prst="rect">
            <a:avLst/>
          </a:prstGeom>
          <a:solidFill>
            <a:srgbClr val="FFFFFF"/>
          </a:solidFill>
          <a:ln>
            <a:solidFill>
              <a:srgbClr val="000000"/>
            </a:solidFill>
          </a:ln>
        </p:spPr>
        <p:txBody>
          <a:bodyPr wrap="square" rtlCol="0">
            <a:spAutoFit/>
          </a:bodyPr>
          <a:lstStyle/>
          <a:p>
            <a:pPr algn="ctr"/>
            <a:r>
              <a:rPr lang="en-US" sz="2400" b="1" dirty="0"/>
              <a:t>5</a:t>
            </a:r>
            <a:r>
              <a:rPr lang="en-US" sz="2400" b="1" dirty="0" smtClean="0"/>
              <a:t>00 </a:t>
            </a:r>
            <a:r>
              <a:rPr lang="en-US" sz="2400" b="1" dirty="0" err="1" smtClean="0"/>
              <a:t>hPa</a:t>
            </a:r>
            <a:endParaRPr lang="en-US" sz="2400" b="1" dirty="0"/>
          </a:p>
        </p:txBody>
      </p:sp>
    </p:spTree>
    <p:extLst>
      <p:ext uri="{BB962C8B-B14F-4D97-AF65-F5344CB8AC3E}">
        <p14:creationId xmlns:p14="http://schemas.microsoft.com/office/powerpoint/2010/main" val="95242121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289" y="5507514"/>
            <a:ext cx="7696200" cy="798994"/>
          </a:xfrm>
          <a:prstGeom prst="rect">
            <a:avLst/>
          </a:prstGeom>
        </p:spPr>
      </p:pic>
      <p:sp>
        <p:nvSpPr>
          <p:cNvPr id="13" name="TextBox 12"/>
          <p:cNvSpPr txBox="1"/>
          <p:nvPr/>
        </p:nvSpPr>
        <p:spPr>
          <a:xfrm>
            <a:off x="273217" y="5475682"/>
            <a:ext cx="1687074" cy="369332"/>
          </a:xfrm>
          <a:prstGeom prst="rect">
            <a:avLst/>
          </a:prstGeom>
          <a:noFill/>
        </p:spPr>
        <p:txBody>
          <a:bodyPr wrap="square" rtlCol="0">
            <a:spAutoFit/>
          </a:bodyPr>
          <a:lstStyle/>
          <a:p>
            <a:r>
              <a:rPr lang="en-US" b="1" dirty="0" smtClean="0"/>
              <a:t>Ens. Spread:</a:t>
            </a:r>
            <a:endParaRPr lang="en-US" b="1" dirty="0"/>
          </a:p>
        </p:txBody>
      </p:sp>
      <p:sp>
        <p:nvSpPr>
          <p:cNvPr id="14" name="TextBox 13"/>
          <p:cNvSpPr txBox="1"/>
          <p:nvPr/>
        </p:nvSpPr>
        <p:spPr>
          <a:xfrm>
            <a:off x="1960291" y="6116865"/>
            <a:ext cx="2871959" cy="369332"/>
          </a:xfrm>
          <a:prstGeom prst="rect">
            <a:avLst/>
          </a:prstGeom>
          <a:noFill/>
        </p:spPr>
        <p:txBody>
          <a:bodyPr wrap="square" rtlCol="0">
            <a:spAutoFit/>
          </a:bodyPr>
          <a:lstStyle/>
          <a:p>
            <a:r>
              <a:rPr lang="en-US" b="1" dirty="0" smtClean="0"/>
              <a:t>Ens. Mean Geo. Heights</a:t>
            </a:r>
            <a:endParaRPr lang="en-US" b="1" dirty="0"/>
          </a:p>
        </p:txBody>
      </p:sp>
      <p:sp>
        <p:nvSpPr>
          <p:cNvPr id="15" name="TextBox 14"/>
          <p:cNvSpPr txBox="1"/>
          <p:nvPr/>
        </p:nvSpPr>
        <p:spPr>
          <a:xfrm>
            <a:off x="6088494" y="6116865"/>
            <a:ext cx="2870863" cy="369332"/>
          </a:xfrm>
          <a:prstGeom prst="rect">
            <a:avLst/>
          </a:prstGeom>
          <a:noFill/>
        </p:spPr>
        <p:txBody>
          <a:bodyPr wrap="square" rtlCol="0">
            <a:spAutoFit/>
          </a:bodyPr>
          <a:lstStyle/>
          <a:p>
            <a:r>
              <a:rPr lang="en-US" b="1" dirty="0" smtClean="0"/>
              <a:t>Observed Geo. Heights</a:t>
            </a:r>
            <a:endParaRPr lang="en-US" b="1" dirty="0"/>
          </a:p>
        </p:txBody>
      </p:sp>
      <p:cxnSp>
        <p:nvCxnSpPr>
          <p:cNvPr id="17" name="Straight Connector 16"/>
          <p:cNvCxnSpPr/>
          <p:nvPr/>
        </p:nvCxnSpPr>
        <p:spPr>
          <a:xfrm>
            <a:off x="621219" y="6321458"/>
            <a:ext cx="115960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832250" y="6319893"/>
            <a:ext cx="1159609"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71923" y="215586"/>
            <a:ext cx="8534289" cy="1077218"/>
          </a:xfrm>
          <a:prstGeom prst="rect">
            <a:avLst/>
          </a:prstGeom>
          <a:noFill/>
        </p:spPr>
        <p:txBody>
          <a:bodyPr wrap="square" rtlCol="0">
            <a:spAutoFit/>
          </a:bodyPr>
          <a:lstStyle/>
          <a:p>
            <a:pPr algn="ctr"/>
            <a:r>
              <a:rPr lang="en-US" sz="3200" b="1" dirty="0" smtClean="0">
                <a:solidFill>
                  <a:srgbClr val="FF0000"/>
                </a:solidFill>
              </a:rPr>
              <a:t>GEFS Ensemble Spread of Geo. Heights (m) Verifying 0000 UTC 29 March 2016  </a:t>
            </a:r>
            <a:endParaRPr lang="en-US" sz="3200" b="1" dirty="0">
              <a:solidFill>
                <a:srgbClr val="FF000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310" y="2182354"/>
            <a:ext cx="8783492" cy="3045593"/>
          </a:xfrm>
          <a:prstGeom prst="rect">
            <a:avLst/>
          </a:prstGeom>
        </p:spPr>
      </p:pic>
      <p:sp>
        <p:nvSpPr>
          <p:cNvPr id="22" name="TextBox 21"/>
          <p:cNvSpPr txBox="1"/>
          <p:nvPr/>
        </p:nvSpPr>
        <p:spPr>
          <a:xfrm>
            <a:off x="208365" y="2214271"/>
            <a:ext cx="1507610" cy="461665"/>
          </a:xfrm>
          <a:prstGeom prst="rect">
            <a:avLst/>
          </a:prstGeom>
          <a:solidFill>
            <a:srgbClr val="FFFFFF"/>
          </a:solidFill>
          <a:ln>
            <a:solidFill>
              <a:srgbClr val="000000"/>
            </a:solidFill>
          </a:ln>
        </p:spPr>
        <p:txBody>
          <a:bodyPr wrap="square" rtlCol="0">
            <a:spAutoFit/>
          </a:bodyPr>
          <a:lstStyle/>
          <a:p>
            <a:pPr algn="ctr"/>
            <a:r>
              <a:rPr lang="en-US" sz="2400" b="1" dirty="0"/>
              <a:t>5</a:t>
            </a:r>
            <a:r>
              <a:rPr lang="en-US" sz="2400" b="1" dirty="0" smtClean="0"/>
              <a:t>00 </a:t>
            </a:r>
            <a:r>
              <a:rPr lang="en-US" sz="2400" b="1" dirty="0" err="1" smtClean="0"/>
              <a:t>hPa</a:t>
            </a:r>
            <a:endParaRPr lang="en-US" sz="2400" b="1" dirty="0"/>
          </a:p>
        </p:txBody>
      </p:sp>
      <p:sp>
        <p:nvSpPr>
          <p:cNvPr id="16" name="TextBox 15"/>
          <p:cNvSpPr txBox="1"/>
          <p:nvPr/>
        </p:nvSpPr>
        <p:spPr>
          <a:xfrm>
            <a:off x="180755" y="1620027"/>
            <a:ext cx="2681025" cy="523220"/>
          </a:xfrm>
          <a:prstGeom prst="rect">
            <a:avLst/>
          </a:prstGeom>
          <a:noFill/>
        </p:spPr>
        <p:txBody>
          <a:bodyPr wrap="square" rtlCol="0">
            <a:spAutoFit/>
          </a:bodyPr>
          <a:lstStyle/>
          <a:p>
            <a:r>
              <a:rPr lang="en-US" sz="2800" b="1" dirty="0" smtClean="0">
                <a:solidFill>
                  <a:srgbClr val="0000FF"/>
                </a:solidFill>
              </a:rPr>
              <a:t>216-h Forecast</a:t>
            </a:r>
            <a:endParaRPr lang="en-US" sz="2800" b="1" dirty="0">
              <a:solidFill>
                <a:srgbClr val="0000FF"/>
              </a:solidFill>
            </a:endParaRPr>
          </a:p>
        </p:txBody>
      </p:sp>
    </p:spTree>
    <p:extLst>
      <p:ext uri="{BB962C8B-B14F-4D97-AF65-F5344CB8AC3E}">
        <p14:creationId xmlns:p14="http://schemas.microsoft.com/office/powerpoint/2010/main" val="204660117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mpanom_0416.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9400" y="3337332"/>
            <a:ext cx="4880291" cy="3774668"/>
          </a:xfrm>
          <a:prstGeom prst="rect">
            <a:avLst/>
          </a:prstGeom>
        </p:spPr>
      </p:pic>
      <p:sp>
        <p:nvSpPr>
          <p:cNvPr id="9" name="TextBox 8"/>
          <p:cNvSpPr txBox="1"/>
          <p:nvPr/>
        </p:nvSpPr>
        <p:spPr>
          <a:xfrm>
            <a:off x="205787" y="1509838"/>
            <a:ext cx="4685215" cy="5386089"/>
          </a:xfrm>
          <a:prstGeom prst="rect">
            <a:avLst/>
          </a:prstGeom>
          <a:noFill/>
        </p:spPr>
        <p:txBody>
          <a:bodyPr wrap="square" rtlCol="0">
            <a:spAutoFit/>
          </a:bodyPr>
          <a:lstStyle/>
          <a:p>
            <a:pPr algn="ctr"/>
            <a:r>
              <a:rPr lang="en-US" sz="2800" b="1" dirty="0" smtClean="0">
                <a:solidFill>
                  <a:srgbClr val="0000FF"/>
                </a:solidFill>
              </a:rPr>
              <a:t>Late-March Omega Block and Early-April Northeast Cold</a:t>
            </a:r>
          </a:p>
          <a:p>
            <a:pPr algn="ctr"/>
            <a:endParaRPr lang="en-US" sz="2400" b="1" dirty="0">
              <a:solidFill>
                <a:srgbClr val="0000FF"/>
              </a:solidFill>
            </a:endParaRPr>
          </a:p>
          <a:p>
            <a:pPr marL="342900" indent="-342900">
              <a:buFont typeface="Arial"/>
              <a:buChar char="•"/>
            </a:pPr>
            <a:r>
              <a:rPr lang="en-US" sz="2400" b="1" dirty="0">
                <a:solidFill>
                  <a:srgbClr val="000000"/>
                </a:solidFill>
              </a:rPr>
              <a:t>O</a:t>
            </a:r>
            <a:r>
              <a:rPr lang="en-US" sz="2400" b="1" dirty="0" smtClean="0">
                <a:solidFill>
                  <a:srgbClr val="000000"/>
                </a:solidFill>
              </a:rPr>
              <a:t>mega block </a:t>
            </a:r>
            <a:r>
              <a:rPr lang="en-US" sz="2400" dirty="0" smtClean="0">
                <a:solidFill>
                  <a:srgbClr val="000000"/>
                </a:solidFill>
              </a:rPr>
              <a:t>developed</a:t>
            </a:r>
            <a:r>
              <a:rPr lang="en-US" sz="2400" b="1" dirty="0" smtClean="0">
                <a:solidFill>
                  <a:srgbClr val="000000"/>
                </a:solidFill>
              </a:rPr>
              <a:t> </a:t>
            </a:r>
            <a:r>
              <a:rPr lang="en-US" sz="2400" dirty="0" smtClean="0">
                <a:solidFill>
                  <a:srgbClr val="000000"/>
                </a:solidFill>
              </a:rPr>
              <a:t>off the west coast during late March</a:t>
            </a:r>
          </a:p>
          <a:p>
            <a:endParaRPr lang="en-US" sz="1200" dirty="0">
              <a:solidFill>
                <a:srgbClr val="000000"/>
              </a:solidFill>
            </a:endParaRPr>
          </a:p>
          <a:p>
            <a:pPr marL="342900" indent="-342900">
              <a:buFont typeface="Arial"/>
              <a:buChar char="•"/>
            </a:pPr>
            <a:r>
              <a:rPr lang="en-US" sz="2400" dirty="0" smtClean="0">
                <a:solidFill>
                  <a:srgbClr val="000000"/>
                </a:solidFill>
              </a:rPr>
              <a:t>Omega block facilitated the transport of </a:t>
            </a:r>
            <a:r>
              <a:rPr lang="en-US" sz="2400" b="1" dirty="0" smtClean="0">
                <a:solidFill>
                  <a:srgbClr val="000000"/>
                </a:solidFill>
              </a:rPr>
              <a:t>well-below normal temperatures </a:t>
            </a:r>
            <a:r>
              <a:rPr lang="en-US" sz="2400" dirty="0" smtClean="0">
                <a:solidFill>
                  <a:srgbClr val="000000"/>
                </a:solidFill>
              </a:rPr>
              <a:t>into the Northeast</a:t>
            </a:r>
          </a:p>
          <a:p>
            <a:endParaRPr lang="en-US" sz="1200" dirty="0" smtClean="0">
              <a:solidFill>
                <a:srgbClr val="000000"/>
              </a:solidFill>
            </a:endParaRPr>
          </a:p>
          <a:p>
            <a:pPr marL="342900" indent="-342900">
              <a:buFont typeface="Arial"/>
              <a:buChar char="•"/>
            </a:pPr>
            <a:r>
              <a:rPr lang="en-US" sz="2400" b="1" dirty="0" smtClean="0">
                <a:solidFill>
                  <a:srgbClr val="000000"/>
                </a:solidFill>
              </a:rPr>
              <a:t>6.4 in.</a:t>
            </a:r>
            <a:r>
              <a:rPr lang="en-US" sz="2400" dirty="0" smtClean="0">
                <a:solidFill>
                  <a:srgbClr val="000000"/>
                </a:solidFill>
              </a:rPr>
              <a:t> of snow on 3–4 April accounted for </a:t>
            </a:r>
            <a:r>
              <a:rPr lang="en-US" sz="2400" b="1" dirty="0" smtClean="0">
                <a:solidFill>
                  <a:srgbClr val="000000"/>
                </a:solidFill>
              </a:rPr>
              <a:t>38%</a:t>
            </a:r>
            <a:r>
              <a:rPr lang="en-US" sz="2400" dirty="0" smtClean="0">
                <a:solidFill>
                  <a:srgbClr val="000000"/>
                </a:solidFill>
              </a:rPr>
              <a:t> of the winter 2015–2016 snowfall (16.9 in.) in Albany, NY </a:t>
            </a:r>
            <a:endParaRPr lang="en-US" sz="2400" dirty="0">
              <a:solidFill>
                <a:srgbClr val="000000"/>
              </a:solidFill>
            </a:endParaRPr>
          </a:p>
          <a:p>
            <a:pPr marL="342900" indent="-342900">
              <a:buFont typeface="Arial"/>
              <a:buChar char="•"/>
            </a:pPr>
            <a:endParaRPr lang="en-US" sz="2400" dirty="0" smtClean="0">
              <a:solidFill>
                <a:srgbClr val="000000"/>
              </a:solidFill>
            </a:endParaRPr>
          </a:p>
        </p:txBody>
      </p:sp>
      <p:sp>
        <p:nvSpPr>
          <p:cNvPr id="4" name="Rectangle 3"/>
          <p:cNvSpPr/>
          <p:nvPr/>
        </p:nvSpPr>
        <p:spPr>
          <a:xfrm>
            <a:off x="4565650" y="6648450"/>
            <a:ext cx="3917950" cy="46355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5041900" y="3790950"/>
            <a:ext cx="3295650" cy="2749550"/>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5054601" y="6244451"/>
            <a:ext cx="3035300" cy="276999"/>
          </a:xfrm>
          <a:prstGeom prst="rect">
            <a:avLst/>
          </a:prstGeom>
          <a:solidFill>
            <a:srgbClr val="FFFFFF"/>
          </a:solidFill>
          <a:ln>
            <a:solidFill>
              <a:srgbClr val="000000"/>
            </a:solidFill>
          </a:ln>
        </p:spPr>
        <p:txBody>
          <a:bodyPr wrap="square" rtlCol="0">
            <a:spAutoFit/>
          </a:bodyPr>
          <a:lstStyle/>
          <a:p>
            <a:r>
              <a:rPr lang="en-US" sz="1200" dirty="0" smtClean="0"/>
              <a:t>2–5 April 2016 Surface Temp. (</a:t>
            </a:r>
            <a:r>
              <a:rPr lang="en-US" sz="1200" baseline="30000" dirty="0" err="1" smtClean="0"/>
              <a:t>o</a:t>
            </a:r>
            <a:r>
              <a:rPr lang="en-US" sz="1200" dirty="0" err="1" smtClean="0"/>
              <a:t>C</a:t>
            </a:r>
            <a:r>
              <a:rPr lang="en-US" sz="1200" dirty="0" smtClean="0"/>
              <a:t>) Anomalies</a:t>
            </a:r>
            <a:endParaRPr lang="en-US" sz="1200" dirty="0"/>
          </a:p>
        </p:txBody>
      </p:sp>
      <p:pic>
        <p:nvPicPr>
          <p:cNvPr id="7" name="Picture 6" descr="omega_0330.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4966" y="1397588"/>
            <a:ext cx="3321051" cy="2280513"/>
          </a:xfrm>
          <a:prstGeom prst="rect">
            <a:avLst/>
          </a:prstGeom>
        </p:spPr>
      </p:pic>
      <p:sp>
        <p:nvSpPr>
          <p:cNvPr id="11" name="TextBox 10"/>
          <p:cNvSpPr txBox="1"/>
          <p:nvPr/>
        </p:nvSpPr>
        <p:spPr>
          <a:xfrm>
            <a:off x="5054601" y="3372363"/>
            <a:ext cx="2438399" cy="276999"/>
          </a:xfrm>
          <a:prstGeom prst="rect">
            <a:avLst/>
          </a:prstGeom>
          <a:solidFill>
            <a:srgbClr val="FFFFFF"/>
          </a:solidFill>
          <a:ln>
            <a:solidFill>
              <a:srgbClr val="000000"/>
            </a:solidFill>
          </a:ln>
        </p:spPr>
        <p:txBody>
          <a:bodyPr wrap="square" rtlCol="0">
            <a:spAutoFit/>
          </a:bodyPr>
          <a:lstStyle/>
          <a:p>
            <a:r>
              <a:rPr lang="en-US" sz="1200" dirty="0" smtClean="0"/>
              <a:t>500 </a:t>
            </a:r>
            <a:r>
              <a:rPr lang="en-US" sz="1200" dirty="0" err="1" smtClean="0"/>
              <a:t>hPa</a:t>
            </a:r>
            <a:r>
              <a:rPr lang="en-US" sz="1200" dirty="0" smtClean="0"/>
              <a:t>: 0000 UTC 30 March 2016 </a:t>
            </a:r>
            <a:endParaRPr lang="en-US" sz="1200" dirty="0"/>
          </a:p>
        </p:txBody>
      </p:sp>
      <p:sp>
        <p:nvSpPr>
          <p:cNvPr id="10" name="TextBox 9"/>
          <p:cNvSpPr txBox="1"/>
          <p:nvPr/>
        </p:nvSpPr>
        <p:spPr>
          <a:xfrm>
            <a:off x="83862" y="204814"/>
            <a:ext cx="8979855" cy="1077218"/>
          </a:xfrm>
          <a:prstGeom prst="rect">
            <a:avLst/>
          </a:prstGeom>
          <a:noFill/>
        </p:spPr>
        <p:txBody>
          <a:bodyPr wrap="square" rtlCol="0">
            <a:spAutoFit/>
          </a:bodyPr>
          <a:lstStyle/>
          <a:p>
            <a:pPr algn="ctr"/>
            <a:r>
              <a:rPr lang="en-US" sz="3200" b="1" dirty="0" smtClean="0">
                <a:solidFill>
                  <a:srgbClr val="FF0000"/>
                </a:solidFill>
              </a:rPr>
              <a:t>A particularly active weather pattern characterized the CONUS during 21 March – 4 April 2016</a:t>
            </a:r>
          </a:p>
        </p:txBody>
      </p:sp>
    </p:spTree>
    <p:extLst>
      <p:ext uri="{BB962C8B-B14F-4D97-AF65-F5344CB8AC3E}">
        <p14:creationId xmlns:p14="http://schemas.microsoft.com/office/powerpoint/2010/main" val="26549964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289" y="5507514"/>
            <a:ext cx="7696200" cy="798994"/>
          </a:xfrm>
          <a:prstGeom prst="rect">
            <a:avLst/>
          </a:prstGeom>
        </p:spPr>
      </p:pic>
      <p:sp>
        <p:nvSpPr>
          <p:cNvPr id="13" name="TextBox 12"/>
          <p:cNvSpPr txBox="1"/>
          <p:nvPr/>
        </p:nvSpPr>
        <p:spPr>
          <a:xfrm>
            <a:off x="273217" y="5475682"/>
            <a:ext cx="1687074" cy="369332"/>
          </a:xfrm>
          <a:prstGeom prst="rect">
            <a:avLst/>
          </a:prstGeom>
          <a:noFill/>
        </p:spPr>
        <p:txBody>
          <a:bodyPr wrap="square" rtlCol="0">
            <a:spAutoFit/>
          </a:bodyPr>
          <a:lstStyle/>
          <a:p>
            <a:r>
              <a:rPr lang="en-US" b="1" dirty="0" smtClean="0"/>
              <a:t>Ens. Spread:</a:t>
            </a:r>
            <a:endParaRPr lang="en-US" b="1" dirty="0"/>
          </a:p>
        </p:txBody>
      </p:sp>
      <p:sp>
        <p:nvSpPr>
          <p:cNvPr id="14" name="TextBox 13"/>
          <p:cNvSpPr txBox="1"/>
          <p:nvPr/>
        </p:nvSpPr>
        <p:spPr>
          <a:xfrm>
            <a:off x="1960291" y="6116865"/>
            <a:ext cx="2871959" cy="369332"/>
          </a:xfrm>
          <a:prstGeom prst="rect">
            <a:avLst/>
          </a:prstGeom>
          <a:noFill/>
        </p:spPr>
        <p:txBody>
          <a:bodyPr wrap="square" rtlCol="0">
            <a:spAutoFit/>
          </a:bodyPr>
          <a:lstStyle/>
          <a:p>
            <a:r>
              <a:rPr lang="en-US" b="1" dirty="0" smtClean="0"/>
              <a:t>Ens. Mean Geo. Heights</a:t>
            </a:r>
            <a:endParaRPr lang="en-US" b="1" dirty="0"/>
          </a:p>
        </p:txBody>
      </p:sp>
      <p:sp>
        <p:nvSpPr>
          <p:cNvPr id="15" name="TextBox 14"/>
          <p:cNvSpPr txBox="1"/>
          <p:nvPr/>
        </p:nvSpPr>
        <p:spPr>
          <a:xfrm>
            <a:off x="6088494" y="6116865"/>
            <a:ext cx="2870863" cy="369332"/>
          </a:xfrm>
          <a:prstGeom prst="rect">
            <a:avLst/>
          </a:prstGeom>
          <a:noFill/>
        </p:spPr>
        <p:txBody>
          <a:bodyPr wrap="square" rtlCol="0">
            <a:spAutoFit/>
          </a:bodyPr>
          <a:lstStyle/>
          <a:p>
            <a:r>
              <a:rPr lang="en-US" b="1" dirty="0" smtClean="0"/>
              <a:t>Observed Geo. Heights</a:t>
            </a:r>
            <a:endParaRPr lang="en-US" b="1" dirty="0"/>
          </a:p>
        </p:txBody>
      </p:sp>
      <p:cxnSp>
        <p:nvCxnSpPr>
          <p:cNvPr id="17" name="Straight Connector 16"/>
          <p:cNvCxnSpPr/>
          <p:nvPr/>
        </p:nvCxnSpPr>
        <p:spPr>
          <a:xfrm>
            <a:off x="621219" y="6321458"/>
            <a:ext cx="115960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832250" y="6319893"/>
            <a:ext cx="1159609"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71923" y="215586"/>
            <a:ext cx="8534289" cy="1077218"/>
          </a:xfrm>
          <a:prstGeom prst="rect">
            <a:avLst/>
          </a:prstGeom>
          <a:noFill/>
        </p:spPr>
        <p:txBody>
          <a:bodyPr wrap="square" rtlCol="0">
            <a:spAutoFit/>
          </a:bodyPr>
          <a:lstStyle/>
          <a:p>
            <a:pPr algn="ctr"/>
            <a:r>
              <a:rPr lang="en-US" sz="3200" b="1" dirty="0" smtClean="0">
                <a:solidFill>
                  <a:srgbClr val="FF0000"/>
                </a:solidFill>
              </a:rPr>
              <a:t>GEFS Ensemble Spread of Geo. Heights (m) Verifying 0000 UTC 29 March 2016  </a:t>
            </a:r>
            <a:endParaRPr lang="en-US" sz="3200" b="1" dirty="0">
              <a:solidFill>
                <a:srgbClr val="FF000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311" y="2182354"/>
            <a:ext cx="8783490" cy="3045593"/>
          </a:xfrm>
          <a:prstGeom prst="rect">
            <a:avLst/>
          </a:prstGeom>
        </p:spPr>
      </p:pic>
      <p:sp>
        <p:nvSpPr>
          <p:cNvPr id="22" name="TextBox 21"/>
          <p:cNvSpPr txBox="1"/>
          <p:nvPr/>
        </p:nvSpPr>
        <p:spPr>
          <a:xfrm>
            <a:off x="208365" y="2214271"/>
            <a:ext cx="1507610" cy="461665"/>
          </a:xfrm>
          <a:prstGeom prst="rect">
            <a:avLst/>
          </a:prstGeom>
          <a:solidFill>
            <a:srgbClr val="FFFFFF"/>
          </a:solidFill>
          <a:ln>
            <a:solidFill>
              <a:srgbClr val="000000"/>
            </a:solidFill>
          </a:ln>
        </p:spPr>
        <p:txBody>
          <a:bodyPr wrap="square" rtlCol="0">
            <a:spAutoFit/>
          </a:bodyPr>
          <a:lstStyle/>
          <a:p>
            <a:pPr algn="ctr"/>
            <a:r>
              <a:rPr lang="en-US" sz="2400" b="1" dirty="0"/>
              <a:t>5</a:t>
            </a:r>
            <a:r>
              <a:rPr lang="en-US" sz="2400" b="1" dirty="0" smtClean="0"/>
              <a:t>00 </a:t>
            </a:r>
            <a:r>
              <a:rPr lang="en-US" sz="2400" b="1" dirty="0" err="1" smtClean="0"/>
              <a:t>hPa</a:t>
            </a:r>
            <a:endParaRPr lang="en-US" sz="2400" b="1" dirty="0"/>
          </a:p>
        </p:txBody>
      </p:sp>
      <p:sp>
        <p:nvSpPr>
          <p:cNvPr id="16" name="TextBox 15"/>
          <p:cNvSpPr txBox="1"/>
          <p:nvPr/>
        </p:nvSpPr>
        <p:spPr>
          <a:xfrm>
            <a:off x="180755" y="1620027"/>
            <a:ext cx="2681025" cy="523220"/>
          </a:xfrm>
          <a:prstGeom prst="rect">
            <a:avLst/>
          </a:prstGeom>
          <a:noFill/>
        </p:spPr>
        <p:txBody>
          <a:bodyPr wrap="square" rtlCol="0">
            <a:spAutoFit/>
          </a:bodyPr>
          <a:lstStyle/>
          <a:p>
            <a:r>
              <a:rPr lang="en-US" sz="2800" b="1" dirty="0" smtClean="0">
                <a:solidFill>
                  <a:srgbClr val="0000FF"/>
                </a:solidFill>
              </a:rPr>
              <a:t>192-h Forecast</a:t>
            </a:r>
            <a:endParaRPr lang="en-US" sz="2800" b="1" dirty="0">
              <a:solidFill>
                <a:srgbClr val="0000FF"/>
              </a:solidFill>
            </a:endParaRPr>
          </a:p>
        </p:txBody>
      </p:sp>
    </p:spTree>
    <p:extLst>
      <p:ext uri="{BB962C8B-B14F-4D97-AF65-F5344CB8AC3E}">
        <p14:creationId xmlns:p14="http://schemas.microsoft.com/office/powerpoint/2010/main" val="1586888719"/>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289" y="5507514"/>
            <a:ext cx="7696200" cy="798994"/>
          </a:xfrm>
          <a:prstGeom prst="rect">
            <a:avLst/>
          </a:prstGeom>
        </p:spPr>
      </p:pic>
      <p:sp>
        <p:nvSpPr>
          <p:cNvPr id="13" name="TextBox 12"/>
          <p:cNvSpPr txBox="1"/>
          <p:nvPr/>
        </p:nvSpPr>
        <p:spPr>
          <a:xfrm>
            <a:off x="273217" y="5475682"/>
            <a:ext cx="1687074" cy="369332"/>
          </a:xfrm>
          <a:prstGeom prst="rect">
            <a:avLst/>
          </a:prstGeom>
          <a:noFill/>
        </p:spPr>
        <p:txBody>
          <a:bodyPr wrap="square" rtlCol="0">
            <a:spAutoFit/>
          </a:bodyPr>
          <a:lstStyle/>
          <a:p>
            <a:r>
              <a:rPr lang="en-US" b="1" dirty="0" smtClean="0"/>
              <a:t>Ens. Spread:</a:t>
            </a:r>
            <a:endParaRPr lang="en-US" b="1" dirty="0"/>
          </a:p>
        </p:txBody>
      </p:sp>
      <p:sp>
        <p:nvSpPr>
          <p:cNvPr id="14" name="TextBox 13"/>
          <p:cNvSpPr txBox="1"/>
          <p:nvPr/>
        </p:nvSpPr>
        <p:spPr>
          <a:xfrm>
            <a:off x="1960291" y="6116865"/>
            <a:ext cx="2871959" cy="369332"/>
          </a:xfrm>
          <a:prstGeom prst="rect">
            <a:avLst/>
          </a:prstGeom>
          <a:noFill/>
        </p:spPr>
        <p:txBody>
          <a:bodyPr wrap="square" rtlCol="0">
            <a:spAutoFit/>
          </a:bodyPr>
          <a:lstStyle/>
          <a:p>
            <a:r>
              <a:rPr lang="en-US" b="1" dirty="0" smtClean="0"/>
              <a:t>Ens. Mean Geo. Heights</a:t>
            </a:r>
            <a:endParaRPr lang="en-US" b="1" dirty="0"/>
          </a:p>
        </p:txBody>
      </p:sp>
      <p:sp>
        <p:nvSpPr>
          <p:cNvPr id="15" name="TextBox 14"/>
          <p:cNvSpPr txBox="1"/>
          <p:nvPr/>
        </p:nvSpPr>
        <p:spPr>
          <a:xfrm>
            <a:off x="6088494" y="6116865"/>
            <a:ext cx="2870863" cy="369332"/>
          </a:xfrm>
          <a:prstGeom prst="rect">
            <a:avLst/>
          </a:prstGeom>
          <a:noFill/>
        </p:spPr>
        <p:txBody>
          <a:bodyPr wrap="square" rtlCol="0">
            <a:spAutoFit/>
          </a:bodyPr>
          <a:lstStyle/>
          <a:p>
            <a:r>
              <a:rPr lang="en-US" b="1" dirty="0" smtClean="0"/>
              <a:t>Observed Geo. Heights</a:t>
            </a:r>
            <a:endParaRPr lang="en-US" b="1" dirty="0"/>
          </a:p>
        </p:txBody>
      </p:sp>
      <p:cxnSp>
        <p:nvCxnSpPr>
          <p:cNvPr id="17" name="Straight Connector 16"/>
          <p:cNvCxnSpPr/>
          <p:nvPr/>
        </p:nvCxnSpPr>
        <p:spPr>
          <a:xfrm>
            <a:off x="621219" y="6321458"/>
            <a:ext cx="115960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832250" y="6319893"/>
            <a:ext cx="1159609"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71923" y="215586"/>
            <a:ext cx="8534289" cy="1077218"/>
          </a:xfrm>
          <a:prstGeom prst="rect">
            <a:avLst/>
          </a:prstGeom>
          <a:noFill/>
        </p:spPr>
        <p:txBody>
          <a:bodyPr wrap="square" rtlCol="0">
            <a:spAutoFit/>
          </a:bodyPr>
          <a:lstStyle/>
          <a:p>
            <a:pPr algn="ctr"/>
            <a:r>
              <a:rPr lang="en-US" sz="3200" b="1" dirty="0" smtClean="0">
                <a:solidFill>
                  <a:srgbClr val="FF0000"/>
                </a:solidFill>
              </a:rPr>
              <a:t>GEFS Ensemble Spread of Geo. Heights (m) Verifying 0000 UTC 29 March 2016  </a:t>
            </a:r>
            <a:endParaRPr lang="en-US" sz="3200" b="1" dirty="0">
              <a:solidFill>
                <a:srgbClr val="FF000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116" y="2182354"/>
            <a:ext cx="8759879" cy="3045593"/>
          </a:xfrm>
          <a:prstGeom prst="rect">
            <a:avLst/>
          </a:prstGeom>
        </p:spPr>
      </p:pic>
      <p:sp>
        <p:nvSpPr>
          <p:cNvPr id="22" name="TextBox 21"/>
          <p:cNvSpPr txBox="1"/>
          <p:nvPr/>
        </p:nvSpPr>
        <p:spPr>
          <a:xfrm>
            <a:off x="208365" y="2214271"/>
            <a:ext cx="1507610" cy="461665"/>
          </a:xfrm>
          <a:prstGeom prst="rect">
            <a:avLst/>
          </a:prstGeom>
          <a:solidFill>
            <a:srgbClr val="FFFFFF"/>
          </a:solidFill>
          <a:ln>
            <a:solidFill>
              <a:srgbClr val="000000"/>
            </a:solidFill>
          </a:ln>
        </p:spPr>
        <p:txBody>
          <a:bodyPr wrap="square" rtlCol="0">
            <a:spAutoFit/>
          </a:bodyPr>
          <a:lstStyle/>
          <a:p>
            <a:pPr algn="ctr"/>
            <a:r>
              <a:rPr lang="en-US" sz="2400" b="1" dirty="0"/>
              <a:t>5</a:t>
            </a:r>
            <a:r>
              <a:rPr lang="en-US" sz="2400" b="1" dirty="0" smtClean="0"/>
              <a:t>00 </a:t>
            </a:r>
            <a:r>
              <a:rPr lang="en-US" sz="2400" b="1" dirty="0" err="1" smtClean="0"/>
              <a:t>hPa</a:t>
            </a:r>
            <a:endParaRPr lang="en-US" sz="2400" b="1" dirty="0"/>
          </a:p>
        </p:txBody>
      </p:sp>
      <p:sp>
        <p:nvSpPr>
          <p:cNvPr id="16" name="TextBox 15"/>
          <p:cNvSpPr txBox="1"/>
          <p:nvPr/>
        </p:nvSpPr>
        <p:spPr>
          <a:xfrm>
            <a:off x="180755" y="1620027"/>
            <a:ext cx="2681025" cy="523220"/>
          </a:xfrm>
          <a:prstGeom prst="rect">
            <a:avLst/>
          </a:prstGeom>
          <a:noFill/>
        </p:spPr>
        <p:txBody>
          <a:bodyPr wrap="square" rtlCol="0">
            <a:spAutoFit/>
          </a:bodyPr>
          <a:lstStyle/>
          <a:p>
            <a:r>
              <a:rPr lang="en-US" sz="2800" b="1" dirty="0" smtClean="0">
                <a:solidFill>
                  <a:srgbClr val="0000FF"/>
                </a:solidFill>
              </a:rPr>
              <a:t>168-h Forecast</a:t>
            </a:r>
            <a:endParaRPr lang="en-US" sz="2800" b="1" dirty="0">
              <a:solidFill>
                <a:srgbClr val="0000FF"/>
              </a:solidFill>
            </a:endParaRPr>
          </a:p>
        </p:txBody>
      </p:sp>
    </p:spTree>
    <p:extLst>
      <p:ext uri="{BB962C8B-B14F-4D97-AF65-F5344CB8AC3E}">
        <p14:creationId xmlns:p14="http://schemas.microsoft.com/office/powerpoint/2010/main" val="84912697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289" y="5507514"/>
            <a:ext cx="7696200" cy="798994"/>
          </a:xfrm>
          <a:prstGeom prst="rect">
            <a:avLst/>
          </a:prstGeom>
        </p:spPr>
      </p:pic>
      <p:sp>
        <p:nvSpPr>
          <p:cNvPr id="13" name="TextBox 12"/>
          <p:cNvSpPr txBox="1"/>
          <p:nvPr/>
        </p:nvSpPr>
        <p:spPr>
          <a:xfrm>
            <a:off x="273217" y="5475682"/>
            <a:ext cx="1687074" cy="369332"/>
          </a:xfrm>
          <a:prstGeom prst="rect">
            <a:avLst/>
          </a:prstGeom>
          <a:noFill/>
        </p:spPr>
        <p:txBody>
          <a:bodyPr wrap="square" rtlCol="0">
            <a:spAutoFit/>
          </a:bodyPr>
          <a:lstStyle/>
          <a:p>
            <a:r>
              <a:rPr lang="en-US" b="1" dirty="0" smtClean="0"/>
              <a:t>Ens. Spread:</a:t>
            </a:r>
            <a:endParaRPr lang="en-US" b="1" dirty="0"/>
          </a:p>
        </p:txBody>
      </p:sp>
      <p:sp>
        <p:nvSpPr>
          <p:cNvPr id="14" name="TextBox 13"/>
          <p:cNvSpPr txBox="1"/>
          <p:nvPr/>
        </p:nvSpPr>
        <p:spPr>
          <a:xfrm>
            <a:off x="1960291" y="6116865"/>
            <a:ext cx="2871959" cy="369332"/>
          </a:xfrm>
          <a:prstGeom prst="rect">
            <a:avLst/>
          </a:prstGeom>
          <a:noFill/>
        </p:spPr>
        <p:txBody>
          <a:bodyPr wrap="square" rtlCol="0">
            <a:spAutoFit/>
          </a:bodyPr>
          <a:lstStyle/>
          <a:p>
            <a:r>
              <a:rPr lang="en-US" b="1" dirty="0" smtClean="0"/>
              <a:t>Ens. Mean Geo. Heights</a:t>
            </a:r>
            <a:endParaRPr lang="en-US" b="1" dirty="0"/>
          </a:p>
        </p:txBody>
      </p:sp>
      <p:sp>
        <p:nvSpPr>
          <p:cNvPr id="15" name="TextBox 14"/>
          <p:cNvSpPr txBox="1"/>
          <p:nvPr/>
        </p:nvSpPr>
        <p:spPr>
          <a:xfrm>
            <a:off x="6088494" y="6116865"/>
            <a:ext cx="2870863" cy="369332"/>
          </a:xfrm>
          <a:prstGeom prst="rect">
            <a:avLst/>
          </a:prstGeom>
          <a:noFill/>
        </p:spPr>
        <p:txBody>
          <a:bodyPr wrap="square" rtlCol="0">
            <a:spAutoFit/>
          </a:bodyPr>
          <a:lstStyle/>
          <a:p>
            <a:r>
              <a:rPr lang="en-US" b="1" dirty="0" smtClean="0"/>
              <a:t>Observed Geo. Heights</a:t>
            </a:r>
            <a:endParaRPr lang="en-US" b="1" dirty="0"/>
          </a:p>
        </p:txBody>
      </p:sp>
      <p:cxnSp>
        <p:nvCxnSpPr>
          <p:cNvPr id="17" name="Straight Connector 16"/>
          <p:cNvCxnSpPr/>
          <p:nvPr/>
        </p:nvCxnSpPr>
        <p:spPr>
          <a:xfrm>
            <a:off x="621219" y="6321458"/>
            <a:ext cx="115960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832250" y="6319893"/>
            <a:ext cx="1159609"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71923" y="215586"/>
            <a:ext cx="8534289" cy="1077218"/>
          </a:xfrm>
          <a:prstGeom prst="rect">
            <a:avLst/>
          </a:prstGeom>
          <a:noFill/>
        </p:spPr>
        <p:txBody>
          <a:bodyPr wrap="square" rtlCol="0">
            <a:spAutoFit/>
          </a:bodyPr>
          <a:lstStyle/>
          <a:p>
            <a:pPr algn="ctr"/>
            <a:r>
              <a:rPr lang="en-US" sz="3200" b="1" dirty="0" smtClean="0">
                <a:solidFill>
                  <a:srgbClr val="FF0000"/>
                </a:solidFill>
              </a:rPr>
              <a:t>GEFS Ensemble Spread of Geo. Heights (m) Verifying 0000 UTC 29 March 2016  </a:t>
            </a:r>
            <a:endParaRPr lang="en-US" sz="3200" b="1" dirty="0">
              <a:solidFill>
                <a:srgbClr val="FF000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116" y="2185269"/>
            <a:ext cx="8759879" cy="3039763"/>
          </a:xfrm>
          <a:prstGeom prst="rect">
            <a:avLst/>
          </a:prstGeom>
        </p:spPr>
      </p:pic>
      <p:sp>
        <p:nvSpPr>
          <p:cNvPr id="22" name="TextBox 21"/>
          <p:cNvSpPr txBox="1"/>
          <p:nvPr/>
        </p:nvSpPr>
        <p:spPr>
          <a:xfrm>
            <a:off x="208365" y="2214271"/>
            <a:ext cx="1507610" cy="461665"/>
          </a:xfrm>
          <a:prstGeom prst="rect">
            <a:avLst/>
          </a:prstGeom>
          <a:solidFill>
            <a:srgbClr val="FFFFFF"/>
          </a:solidFill>
          <a:ln>
            <a:solidFill>
              <a:srgbClr val="000000"/>
            </a:solidFill>
          </a:ln>
        </p:spPr>
        <p:txBody>
          <a:bodyPr wrap="square" rtlCol="0">
            <a:spAutoFit/>
          </a:bodyPr>
          <a:lstStyle/>
          <a:p>
            <a:pPr algn="ctr"/>
            <a:r>
              <a:rPr lang="en-US" sz="2400" b="1" dirty="0"/>
              <a:t>5</a:t>
            </a:r>
            <a:r>
              <a:rPr lang="en-US" sz="2400" b="1" dirty="0" smtClean="0"/>
              <a:t>00 </a:t>
            </a:r>
            <a:r>
              <a:rPr lang="en-US" sz="2400" b="1" dirty="0" err="1" smtClean="0"/>
              <a:t>hPa</a:t>
            </a:r>
            <a:endParaRPr lang="en-US" sz="2400" b="1" dirty="0"/>
          </a:p>
        </p:txBody>
      </p:sp>
      <p:sp>
        <p:nvSpPr>
          <p:cNvPr id="16" name="TextBox 15"/>
          <p:cNvSpPr txBox="1"/>
          <p:nvPr/>
        </p:nvSpPr>
        <p:spPr>
          <a:xfrm>
            <a:off x="180755" y="1620027"/>
            <a:ext cx="2681025" cy="523220"/>
          </a:xfrm>
          <a:prstGeom prst="rect">
            <a:avLst/>
          </a:prstGeom>
          <a:noFill/>
        </p:spPr>
        <p:txBody>
          <a:bodyPr wrap="square" rtlCol="0">
            <a:spAutoFit/>
          </a:bodyPr>
          <a:lstStyle/>
          <a:p>
            <a:r>
              <a:rPr lang="en-US" sz="2800" b="1" dirty="0" smtClean="0">
                <a:solidFill>
                  <a:srgbClr val="0000FF"/>
                </a:solidFill>
              </a:rPr>
              <a:t>144-h Forecast</a:t>
            </a:r>
            <a:endParaRPr lang="en-US" sz="2800" b="1" dirty="0">
              <a:solidFill>
                <a:srgbClr val="0000FF"/>
              </a:solidFill>
            </a:endParaRPr>
          </a:p>
        </p:txBody>
      </p:sp>
    </p:spTree>
    <p:extLst>
      <p:ext uri="{BB962C8B-B14F-4D97-AF65-F5344CB8AC3E}">
        <p14:creationId xmlns:p14="http://schemas.microsoft.com/office/powerpoint/2010/main" val="315897587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289" y="5507514"/>
            <a:ext cx="7696200" cy="798994"/>
          </a:xfrm>
          <a:prstGeom prst="rect">
            <a:avLst/>
          </a:prstGeom>
        </p:spPr>
      </p:pic>
      <p:sp>
        <p:nvSpPr>
          <p:cNvPr id="13" name="TextBox 12"/>
          <p:cNvSpPr txBox="1"/>
          <p:nvPr/>
        </p:nvSpPr>
        <p:spPr>
          <a:xfrm>
            <a:off x="273217" y="5475682"/>
            <a:ext cx="1687074" cy="369332"/>
          </a:xfrm>
          <a:prstGeom prst="rect">
            <a:avLst/>
          </a:prstGeom>
          <a:noFill/>
        </p:spPr>
        <p:txBody>
          <a:bodyPr wrap="square" rtlCol="0">
            <a:spAutoFit/>
          </a:bodyPr>
          <a:lstStyle/>
          <a:p>
            <a:r>
              <a:rPr lang="en-US" b="1" dirty="0" smtClean="0"/>
              <a:t>Ens. Spread:</a:t>
            </a:r>
            <a:endParaRPr lang="en-US" b="1" dirty="0"/>
          </a:p>
        </p:txBody>
      </p:sp>
      <p:sp>
        <p:nvSpPr>
          <p:cNvPr id="14" name="TextBox 13"/>
          <p:cNvSpPr txBox="1"/>
          <p:nvPr/>
        </p:nvSpPr>
        <p:spPr>
          <a:xfrm>
            <a:off x="1960291" y="6116865"/>
            <a:ext cx="2871959" cy="369332"/>
          </a:xfrm>
          <a:prstGeom prst="rect">
            <a:avLst/>
          </a:prstGeom>
          <a:noFill/>
        </p:spPr>
        <p:txBody>
          <a:bodyPr wrap="square" rtlCol="0">
            <a:spAutoFit/>
          </a:bodyPr>
          <a:lstStyle/>
          <a:p>
            <a:r>
              <a:rPr lang="en-US" b="1" dirty="0" smtClean="0"/>
              <a:t>Ens. Mean Geo. Heights</a:t>
            </a:r>
            <a:endParaRPr lang="en-US" b="1" dirty="0"/>
          </a:p>
        </p:txBody>
      </p:sp>
      <p:sp>
        <p:nvSpPr>
          <p:cNvPr id="15" name="TextBox 14"/>
          <p:cNvSpPr txBox="1"/>
          <p:nvPr/>
        </p:nvSpPr>
        <p:spPr>
          <a:xfrm>
            <a:off x="6088494" y="6116865"/>
            <a:ext cx="2870863" cy="369332"/>
          </a:xfrm>
          <a:prstGeom prst="rect">
            <a:avLst/>
          </a:prstGeom>
          <a:noFill/>
        </p:spPr>
        <p:txBody>
          <a:bodyPr wrap="square" rtlCol="0">
            <a:spAutoFit/>
          </a:bodyPr>
          <a:lstStyle/>
          <a:p>
            <a:r>
              <a:rPr lang="en-US" b="1" dirty="0" smtClean="0"/>
              <a:t>Observed Geo. Heights</a:t>
            </a:r>
            <a:endParaRPr lang="en-US" b="1" dirty="0"/>
          </a:p>
        </p:txBody>
      </p:sp>
      <p:cxnSp>
        <p:nvCxnSpPr>
          <p:cNvPr id="17" name="Straight Connector 16"/>
          <p:cNvCxnSpPr/>
          <p:nvPr/>
        </p:nvCxnSpPr>
        <p:spPr>
          <a:xfrm>
            <a:off x="621219" y="6321458"/>
            <a:ext cx="115960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832250" y="6319893"/>
            <a:ext cx="1159609"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71923" y="215586"/>
            <a:ext cx="8534289" cy="1077218"/>
          </a:xfrm>
          <a:prstGeom prst="rect">
            <a:avLst/>
          </a:prstGeom>
          <a:noFill/>
        </p:spPr>
        <p:txBody>
          <a:bodyPr wrap="square" rtlCol="0">
            <a:spAutoFit/>
          </a:bodyPr>
          <a:lstStyle/>
          <a:p>
            <a:pPr algn="ctr"/>
            <a:r>
              <a:rPr lang="en-US" sz="3200" b="1" dirty="0" smtClean="0">
                <a:solidFill>
                  <a:srgbClr val="FF0000"/>
                </a:solidFill>
              </a:rPr>
              <a:t>GEFS Ensemble Spread of Geo. Heights (m) Verifying 0000 UTC 29 March 2016  </a:t>
            </a:r>
            <a:endParaRPr lang="en-US" sz="3200" b="1" dirty="0">
              <a:solidFill>
                <a:srgbClr val="FF000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116" y="2185269"/>
            <a:ext cx="8759878" cy="3039763"/>
          </a:xfrm>
          <a:prstGeom prst="rect">
            <a:avLst/>
          </a:prstGeom>
        </p:spPr>
      </p:pic>
      <p:sp>
        <p:nvSpPr>
          <p:cNvPr id="22" name="TextBox 21"/>
          <p:cNvSpPr txBox="1"/>
          <p:nvPr/>
        </p:nvSpPr>
        <p:spPr>
          <a:xfrm>
            <a:off x="208365" y="2214271"/>
            <a:ext cx="1507610" cy="461665"/>
          </a:xfrm>
          <a:prstGeom prst="rect">
            <a:avLst/>
          </a:prstGeom>
          <a:solidFill>
            <a:srgbClr val="FFFFFF"/>
          </a:solidFill>
          <a:ln>
            <a:solidFill>
              <a:srgbClr val="000000"/>
            </a:solidFill>
          </a:ln>
        </p:spPr>
        <p:txBody>
          <a:bodyPr wrap="square" rtlCol="0">
            <a:spAutoFit/>
          </a:bodyPr>
          <a:lstStyle/>
          <a:p>
            <a:pPr algn="ctr"/>
            <a:r>
              <a:rPr lang="en-US" sz="2400" b="1" dirty="0"/>
              <a:t>5</a:t>
            </a:r>
            <a:r>
              <a:rPr lang="en-US" sz="2400" b="1" dirty="0" smtClean="0"/>
              <a:t>00 </a:t>
            </a:r>
            <a:r>
              <a:rPr lang="en-US" sz="2400" b="1" dirty="0" err="1" smtClean="0"/>
              <a:t>hPa</a:t>
            </a:r>
            <a:endParaRPr lang="en-US" sz="2400" b="1" dirty="0"/>
          </a:p>
        </p:txBody>
      </p:sp>
      <p:sp>
        <p:nvSpPr>
          <p:cNvPr id="16" name="TextBox 15"/>
          <p:cNvSpPr txBox="1"/>
          <p:nvPr/>
        </p:nvSpPr>
        <p:spPr>
          <a:xfrm>
            <a:off x="180755" y="1620027"/>
            <a:ext cx="2681025" cy="523220"/>
          </a:xfrm>
          <a:prstGeom prst="rect">
            <a:avLst/>
          </a:prstGeom>
          <a:noFill/>
        </p:spPr>
        <p:txBody>
          <a:bodyPr wrap="square" rtlCol="0">
            <a:spAutoFit/>
          </a:bodyPr>
          <a:lstStyle/>
          <a:p>
            <a:r>
              <a:rPr lang="en-US" sz="2800" b="1" dirty="0" smtClean="0">
                <a:solidFill>
                  <a:srgbClr val="0000FF"/>
                </a:solidFill>
              </a:rPr>
              <a:t>120-h Forecast</a:t>
            </a:r>
            <a:endParaRPr lang="en-US" sz="2800" b="1" dirty="0">
              <a:solidFill>
                <a:srgbClr val="0000FF"/>
              </a:solidFill>
            </a:endParaRPr>
          </a:p>
        </p:txBody>
      </p:sp>
    </p:spTree>
    <p:extLst>
      <p:ext uri="{BB962C8B-B14F-4D97-AF65-F5344CB8AC3E}">
        <p14:creationId xmlns:p14="http://schemas.microsoft.com/office/powerpoint/2010/main" val="2947355425"/>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289" y="5507514"/>
            <a:ext cx="7696200" cy="798994"/>
          </a:xfrm>
          <a:prstGeom prst="rect">
            <a:avLst/>
          </a:prstGeom>
        </p:spPr>
      </p:pic>
      <p:sp>
        <p:nvSpPr>
          <p:cNvPr id="13" name="TextBox 12"/>
          <p:cNvSpPr txBox="1"/>
          <p:nvPr/>
        </p:nvSpPr>
        <p:spPr>
          <a:xfrm>
            <a:off x="273217" y="5475682"/>
            <a:ext cx="1687074" cy="369332"/>
          </a:xfrm>
          <a:prstGeom prst="rect">
            <a:avLst/>
          </a:prstGeom>
          <a:noFill/>
        </p:spPr>
        <p:txBody>
          <a:bodyPr wrap="square" rtlCol="0">
            <a:spAutoFit/>
          </a:bodyPr>
          <a:lstStyle/>
          <a:p>
            <a:r>
              <a:rPr lang="en-US" b="1" dirty="0" smtClean="0"/>
              <a:t>Ens. Spread:</a:t>
            </a:r>
            <a:endParaRPr lang="en-US" b="1" dirty="0"/>
          </a:p>
        </p:txBody>
      </p:sp>
      <p:sp>
        <p:nvSpPr>
          <p:cNvPr id="14" name="TextBox 13"/>
          <p:cNvSpPr txBox="1"/>
          <p:nvPr/>
        </p:nvSpPr>
        <p:spPr>
          <a:xfrm>
            <a:off x="1960291" y="6116865"/>
            <a:ext cx="2871959" cy="369332"/>
          </a:xfrm>
          <a:prstGeom prst="rect">
            <a:avLst/>
          </a:prstGeom>
          <a:noFill/>
        </p:spPr>
        <p:txBody>
          <a:bodyPr wrap="square" rtlCol="0">
            <a:spAutoFit/>
          </a:bodyPr>
          <a:lstStyle/>
          <a:p>
            <a:r>
              <a:rPr lang="en-US" b="1" dirty="0" smtClean="0"/>
              <a:t>Ens. Mean Geo. Heights</a:t>
            </a:r>
            <a:endParaRPr lang="en-US" b="1" dirty="0"/>
          </a:p>
        </p:txBody>
      </p:sp>
      <p:sp>
        <p:nvSpPr>
          <p:cNvPr id="15" name="TextBox 14"/>
          <p:cNvSpPr txBox="1"/>
          <p:nvPr/>
        </p:nvSpPr>
        <p:spPr>
          <a:xfrm>
            <a:off x="6088494" y="6116865"/>
            <a:ext cx="2870863" cy="369332"/>
          </a:xfrm>
          <a:prstGeom prst="rect">
            <a:avLst/>
          </a:prstGeom>
          <a:noFill/>
        </p:spPr>
        <p:txBody>
          <a:bodyPr wrap="square" rtlCol="0">
            <a:spAutoFit/>
          </a:bodyPr>
          <a:lstStyle/>
          <a:p>
            <a:r>
              <a:rPr lang="en-US" b="1" dirty="0" smtClean="0"/>
              <a:t>Observed Geo. Heights</a:t>
            </a:r>
            <a:endParaRPr lang="en-US" b="1" dirty="0"/>
          </a:p>
        </p:txBody>
      </p:sp>
      <p:cxnSp>
        <p:nvCxnSpPr>
          <p:cNvPr id="17" name="Straight Connector 16"/>
          <p:cNvCxnSpPr/>
          <p:nvPr/>
        </p:nvCxnSpPr>
        <p:spPr>
          <a:xfrm>
            <a:off x="621219" y="6321458"/>
            <a:ext cx="115960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832250" y="6319893"/>
            <a:ext cx="1159609"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71923" y="215586"/>
            <a:ext cx="8534289" cy="1077218"/>
          </a:xfrm>
          <a:prstGeom prst="rect">
            <a:avLst/>
          </a:prstGeom>
          <a:noFill/>
        </p:spPr>
        <p:txBody>
          <a:bodyPr wrap="square" rtlCol="0">
            <a:spAutoFit/>
          </a:bodyPr>
          <a:lstStyle/>
          <a:p>
            <a:pPr algn="ctr"/>
            <a:r>
              <a:rPr lang="en-US" sz="3200" b="1" dirty="0" smtClean="0">
                <a:solidFill>
                  <a:srgbClr val="FF0000"/>
                </a:solidFill>
              </a:rPr>
              <a:t>GEFS Ensemble Spread of Geo. Heights (m) Verifying 0000 UTC 29 March 2016  </a:t>
            </a:r>
            <a:endParaRPr lang="en-US" sz="3200" b="1" dirty="0">
              <a:solidFill>
                <a:srgbClr val="FF000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116" y="2185269"/>
            <a:ext cx="8759878" cy="3039762"/>
          </a:xfrm>
          <a:prstGeom prst="rect">
            <a:avLst/>
          </a:prstGeom>
        </p:spPr>
      </p:pic>
      <p:sp>
        <p:nvSpPr>
          <p:cNvPr id="22" name="TextBox 21"/>
          <p:cNvSpPr txBox="1"/>
          <p:nvPr/>
        </p:nvSpPr>
        <p:spPr>
          <a:xfrm>
            <a:off x="208365" y="2214271"/>
            <a:ext cx="1507610" cy="461665"/>
          </a:xfrm>
          <a:prstGeom prst="rect">
            <a:avLst/>
          </a:prstGeom>
          <a:solidFill>
            <a:srgbClr val="FFFFFF"/>
          </a:solidFill>
          <a:ln>
            <a:solidFill>
              <a:srgbClr val="000000"/>
            </a:solidFill>
          </a:ln>
        </p:spPr>
        <p:txBody>
          <a:bodyPr wrap="square" rtlCol="0">
            <a:spAutoFit/>
          </a:bodyPr>
          <a:lstStyle/>
          <a:p>
            <a:pPr algn="ctr"/>
            <a:r>
              <a:rPr lang="en-US" sz="2400" b="1" dirty="0"/>
              <a:t>5</a:t>
            </a:r>
            <a:r>
              <a:rPr lang="en-US" sz="2400" b="1" dirty="0" smtClean="0"/>
              <a:t>00 </a:t>
            </a:r>
            <a:r>
              <a:rPr lang="en-US" sz="2400" b="1" dirty="0" err="1" smtClean="0"/>
              <a:t>hPa</a:t>
            </a:r>
            <a:endParaRPr lang="en-US" sz="2400" b="1" dirty="0"/>
          </a:p>
        </p:txBody>
      </p:sp>
      <p:sp>
        <p:nvSpPr>
          <p:cNvPr id="16" name="TextBox 15"/>
          <p:cNvSpPr txBox="1"/>
          <p:nvPr/>
        </p:nvSpPr>
        <p:spPr>
          <a:xfrm>
            <a:off x="180755" y="1620027"/>
            <a:ext cx="2681025" cy="523220"/>
          </a:xfrm>
          <a:prstGeom prst="rect">
            <a:avLst/>
          </a:prstGeom>
          <a:noFill/>
        </p:spPr>
        <p:txBody>
          <a:bodyPr wrap="square" rtlCol="0">
            <a:spAutoFit/>
          </a:bodyPr>
          <a:lstStyle/>
          <a:p>
            <a:r>
              <a:rPr lang="en-US" sz="2800" b="1" dirty="0" smtClean="0">
                <a:solidFill>
                  <a:srgbClr val="0000FF"/>
                </a:solidFill>
              </a:rPr>
              <a:t>96-h Forecast</a:t>
            </a:r>
            <a:endParaRPr lang="en-US" sz="2800" b="1" dirty="0">
              <a:solidFill>
                <a:srgbClr val="0000FF"/>
              </a:solidFill>
            </a:endParaRPr>
          </a:p>
        </p:txBody>
      </p:sp>
    </p:spTree>
    <p:extLst>
      <p:ext uri="{BB962C8B-B14F-4D97-AF65-F5344CB8AC3E}">
        <p14:creationId xmlns:p14="http://schemas.microsoft.com/office/powerpoint/2010/main" val="211424154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289" y="5507514"/>
            <a:ext cx="7696200" cy="798994"/>
          </a:xfrm>
          <a:prstGeom prst="rect">
            <a:avLst/>
          </a:prstGeom>
        </p:spPr>
      </p:pic>
      <p:sp>
        <p:nvSpPr>
          <p:cNvPr id="13" name="TextBox 12"/>
          <p:cNvSpPr txBox="1"/>
          <p:nvPr/>
        </p:nvSpPr>
        <p:spPr>
          <a:xfrm>
            <a:off x="273217" y="5475682"/>
            <a:ext cx="1687074" cy="369332"/>
          </a:xfrm>
          <a:prstGeom prst="rect">
            <a:avLst/>
          </a:prstGeom>
          <a:noFill/>
        </p:spPr>
        <p:txBody>
          <a:bodyPr wrap="square" rtlCol="0">
            <a:spAutoFit/>
          </a:bodyPr>
          <a:lstStyle/>
          <a:p>
            <a:r>
              <a:rPr lang="en-US" b="1" dirty="0" smtClean="0"/>
              <a:t>Ens. Spread:</a:t>
            </a:r>
            <a:endParaRPr lang="en-US" b="1" dirty="0"/>
          </a:p>
        </p:txBody>
      </p:sp>
      <p:sp>
        <p:nvSpPr>
          <p:cNvPr id="14" name="TextBox 13"/>
          <p:cNvSpPr txBox="1"/>
          <p:nvPr/>
        </p:nvSpPr>
        <p:spPr>
          <a:xfrm>
            <a:off x="1960291" y="6116865"/>
            <a:ext cx="2871959" cy="369332"/>
          </a:xfrm>
          <a:prstGeom prst="rect">
            <a:avLst/>
          </a:prstGeom>
          <a:noFill/>
        </p:spPr>
        <p:txBody>
          <a:bodyPr wrap="square" rtlCol="0">
            <a:spAutoFit/>
          </a:bodyPr>
          <a:lstStyle/>
          <a:p>
            <a:r>
              <a:rPr lang="en-US" b="1" dirty="0" smtClean="0"/>
              <a:t>Ens. Mean Geo. Heights</a:t>
            </a:r>
            <a:endParaRPr lang="en-US" b="1" dirty="0"/>
          </a:p>
        </p:txBody>
      </p:sp>
      <p:sp>
        <p:nvSpPr>
          <p:cNvPr id="15" name="TextBox 14"/>
          <p:cNvSpPr txBox="1"/>
          <p:nvPr/>
        </p:nvSpPr>
        <p:spPr>
          <a:xfrm>
            <a:off x="6088494" y="6116865"/>
            <a:ext cx="2870863" cy="369332"/>
          </a:xfrm>
          <a:prstGeom prst="rect">
            <a:avLst/>
          </a:prstGeom>
          <a:noFill/>
        </p:spPr>
        <p:txBody>
          <a:bodyPr wrap="square" rtlCol="0">
            <a:spAutoFit/>
          </a:bodyPr>
          <a:lstStyle/>
          <a:p>
            <a:r>
              <a:rPr lang="en-US" b="1" dirty="0" smtClean="0"/>
              <a:t>Observed Geo. Heights</a:t>
            </a:r>
            <a:endParaRPr lang="en-US" b="1" dirty="0"/>
          </a:p>
        </p:txBody>
      </p:sp>
      <p:cxnSp>
        <p:nvCxnSpPr>
          <p:cNvPr id="17" name="Straight Connector 16"/>
          <p:cNvCxnSpPr/>
          <p:nvPr/>
        </p:nvCxnSpPr>
        <p:spPr>
          <a:xfrm>
            <a:off x="621219" y="6321458"/>
            <a:ext cx="115960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832250" y="6319893"/>
            <a:ext cx="1159609"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71923" y="215586"/>
            <a:ext cx="8534289" cy="1077218"/>
          </a:xfrm>
          <a:prstGeom prst="rect">
            <a:avLst/>
          </a:prstGeom>
          <a:noFill/>
        </p:spPr>
        <p:txBody>
          <a:bodyPr wrap="square" rtlCol="0">
            <a:spAutoFit/>
          </a:bodyPr>
          <a:lstStyle/>
          <a:p>
            <a:pPr algn="ctr"/>
            <a:r>
              <a:rPr lang="en-US" sz="3200" b="1" dirty="0" smtClean="0">
                <a:solidFill>
                  <a:srgbClr val="FF0000"/>
                </a:solidFill>
              </a:rPr>
              <a:t>GEFS Ensemble Spread of Geo. Heights (m) Verifying 0000 UTC 29 March 2016  </a:t>
            </a:r>
            <a:endParaRPr lang="en-US" sz="3200" b="1" dirty="0">
              <a:solidFill>
                <a:srgbClr val="FF000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117" y="2185269"/>
            <a:ext cx="8759875" cy="3039762"/>
          </a:xfrm>
          <a:prstGeom prst="rect">
            <a:avLst/>
          </a:prstGeom>
        </p:spPr>
      </p:pic>
      <p:sp>
        <p:nvSpPr>
          <p:cNvPr id="22" name="TextBox 21"/>
          <p:cNvSpPr txBox="1"/>
          <p:nvPr/>
        </p:nvSpPr>
        <p:spPr>
          <a:xfrm>
            <a:off x="208365" y="2214271"/>
            <a:ext cx="1507610" cy="461665"/>
          </a:xfrm>
          <a:prstGeom prst="rect">
            <a:avLst/>
          </a:prstGeom>
          <a:solidFill>
            <a:srgbClr val="FFFFFF"/>
          </a:solidFill>
          <a:ln>
            <a:solidFill>
              <a:srgbClr val="000000"/>
            </a:solidFill>
          </a:ln>
        </p:spPr>
        <p:txBody>
          <a:bodyPr wrap="square" rtlCol="0">
            <a:spAutoFit/>
          </a:bodyPr>
          <a:lstStyle/>
          <a:p>
            <a:pPr algn="ctr"/>
            <a:r>
              <a:rPr lang="en-US" sz="2400" b="1" dirty="0"/>
              <a:t>5</a:t>
            </a:r>
            <a:r>
              <a:rPr lang="en-US" sz="2400" b="1" dirty="0" smtClean="0"/>
              <a:t>00 </a:t>
            </a:r>
            <a:r>
              <a:rPr lang="en-US" sz="2400" b="1" dirty="0" err="1" smtClean="0"/>
              <a:t>hPa</a:t>
            </a:r>
            <a:endParaRPr lang="en-US" sz="2400" b="1" dirty="0"/>
          </a:p>
        </p:txBody>
      </p:sp>
      <p:sp>
        <p:nvSpPr>
          <p:cNvPr id="16" name="TextBox 15"/>
          <p:cNvSpPr txBox="1"/>
          <p:nvPr/>
        </p:nvSpPr>
        <p:spPr>
          <a:xfrm>
            <a:off x="180755" y="1620027"/>
            <a:ext cx="2681025" cy="523220"/>
          </a:xfrm>
          <a:prstGeom prst="rect">
            <a:avLst/>
          </a:prstGeom>
          <a:noFill/>
        </p:spPr>
        <p:txBody>
          <a:bodyPr wrap="square" rtlCol="0">
            <a:spAutoFit/>
          </a:bodyPr>
          <a:lstStyle/>
          <a:p>
            <a:r>
              <a:rPr lang="en-US" sz="2800" b="1" dirty="0" smtClean="0">
                <a:solidFill>
                  <a:srgbClr val="0000FF"/>
                </a:solidFill>
              </a:rPr>
              <a:t>72-h Forecast</a:t>
            </a:r>
            <a:endParaRPr lang="en-US" sz="2800" b="1" dirty="0">
              <a:solidFill>
                <a:srgbClr val="0000FF"/>
              </a:solidFill>
            </a:endParaRPr>
          </a:p>
        </p:txBody>
      </p:sp>
    </p:spTree>
    <p:extLst>
      <p:ext uri="{BB962C8B-B14F-4D97-AF65-F5344CB8AC3E}">
        <p14:creationId xmlns:p14="http://schemas.microsoft.com/office/powerpoint/2010/main" val="3271461539"/>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289" y="5507514"/>
            <a:ext cx="7696200" cy="798994"/>
          </a:xfrm>
          <a:prstGeom prst="rect">
            <a:avLst/>
          </a:prstGeom>
        </p:spPr>
      </p:pic>
      <p:sp>
        <p:nvSpPr>
          <p:cNvPr id="13" name="TextBox 12"/>
          <p:cNvSpPr txBox="1"/>
          <p:nvPr/>
        </p:nvSpPr>
        <p:spPr>
          <a:xfrm>
            <a:off x="273217" y="5475682"/>
            <a:ext cx="1687074" cy="369332"/>
          </a:xfrm>
          <a:prstGeom prst="rect">
            <a:avLst/>
          </a:prstGeom>
          <a:noFill/>
        </p:spPr>
        <p:txBody>
          <a:bodyPr wrap="square" rtlCol="0">
            <a:spAutoFit/>
          </a:bodyPr>
          <a:lstStyle/>
          <a:p>
            <a:r>
              <a:rPr lang="en-US" b="1" dirty="0" smtClean="0"/>
              <a:t>Ens. Spread:</a:t>
            </a:r>
            <a:endParaRPr lang="en-US" b="1" dirty="0"/>
          </a:p>
        </p:txBody>
      </p:sp>
      <p:sp>
        <p:nvSpPr>
          <p:cNvPr id="14" name="TextBox 13"/>
          <p:cNvSpPr txBox="1"/>
          <p:nvPr/>
        </p:nvSpPr>
        <p:spPr>
          <a:xfrm>
            <a:off x="1960291" y="6116865"/>
            <a:ext cx="2871959" cy="369332"/>
          </a:xfrm>
          <a:prstGeom prst="rect">
            <a:avLst/>
          </a:prstGeom>
          <a:noFill/>
        </p:spPr>
        <p:txBody>
          <a:bodyPr wrap="square" rtlCol="0">
            <a:spAutoFit/>
          </a:bodyPr>
          <a:lstStyle/>
          <a:p>
            <a:r>
              <a:rPr lang="en-US" b="1" dirty="0" smtClean="0"/>
              <a:t>Ens. Mean Geo. Heights</a:t>
            </a:r>
            <a:endParaRPr lang="en-US" b="1" dirty="0"/>
          </a:p>
        </p:txBody>
      </p:sp>
      <p:sp>
        <p:nvSpPr>
          <p:cNvPr id="15" name="TextBox 14"/>
          <p:cNvSpPr txBox="1"/>
          <p:nvPr/>
        </p:nvSpPr>
        <p:spPr>
          <a:xfrm>
            <a:off x="6088494" y="6116865"/>
            <a:ext cx="2870863" cy="369332"/>
          </a:xfrm>
          <a:prstGeom prst="rect">
            <a:avLst/>
          </a:prstGeom>
          <a:noFill/>
        </p:spPr>
        <p:txBody>
          <a:bodyPr wrap="square" rtlCol="0">
            <a:spAutoFit/>
          </a:bodyPr>
          <a:lstStyle/>
          <a:p>
            <a:r>
              <a:rPr lang="en-US" b="1" dirty="0" smtClean="0"/>
              <a:t>Observed Geo. Heights</a:t>
            </a:r>
            <a:endParaRPr lang="en-US" b="1" dirty="0"/>
          </a:p>
        </p:txBody>
      </p:sp>
      <p:cxnSp>
        <p:nvCxnSpPr>
          <p:cNvPr id="17" name="Straight Connector 16"/>
          <p:cNvCxnSpPr/>
          <p:nvPr/>
        </p:nvCxnSpPr>
        <p:spPr>
          <a:xfrm>
            <a:off x="621219" y="6321458"/>
            <a:ext cx="115960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832250" y="6319893"/>
            <a:ext cx="1159609"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71923" y="215586"/>
            <a:ext cx="8534289" cy="1077218"/>
          </a:xfrm>
          <a:prstGeom prst="rect">
            <a:avLst/>
          </a:prstGeom>
          <a:noFill/>
        </p:spPr>
        <p:txBody>
          <a:bodyPr wrap="square" rtlCol="0">
            <a:spAutoFit/>
          </a:bodyPr>
          <a:lstStyle/>
          <a:p>
            <a:pPr algn="ctr"/>
            <a:r>
              <a:rPr lang="en-US" sz="3200" b="1" dirty="0" smtClean="0">
                <a:solidFill>
                  <a:srgbClr val="FF0000"/>
                </a:solidFill>
              </a:rPr>
              <a:t>GEFS Ensemble Spread of Geo. Heights (m) Verifying 0000 UTC 29 March 2016  </a:t>
            </a:r>
            <a:endParaRPr lang="en-US" sz="3200" b="1" dirty="0">
              <a:solidFill>
                <a:srgbClr val="FF000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117" y="2185269"/>
            <a:ext cx="8759875" cy="3039761"/>
          </a:xfrm>
          <a:prstGeom prst="rect">
            <a:avLst/>
          </a:prstGeom>
        </p:spPr>
      </p:pic>
      <p:sp>
        <p:nvSpPr>
          <p:cNvPr id="22" name="TextBox 21"/>
          <p:cNvSpPr txBox="1"/>
          <p:nvPr/>
        </p:nvSpPr>
        <p:spPr>
          <a:xfrm>
            <a:off x="208365" y="2214271"/>
            <a:ext cx="1507610" cy="461665"/>
          </a:xfrm>
          <a:prstGeom prst="rect">
            <a:avLst/>
          </a:prstGeom>
          <a:solidFill>
            <a:srgbClr val="FFFFFF"/>
          </a:solidFill>
          <a:ln>
            <a:solidFill>
              <a:srgbClr val="000000"/>
            </a:solidFill>
          </a:ln>
        </p:spPr>
        <p:txBody>
          <a:bodyPr wrap="square" rtlCol="0">
            <a:spAutoFit/>
          </a:bodyPr>
          <a:lstStyle/>
          <a:p>
            <a:pPr algn="ctr"/>
            <a:r>
              <a:rPr lang="en-US" sz="2400" b="1" dirty="0"/>
              <a:t>5</a:t>
            </a:r>
            <a:r>
              <a:rPr lang="en-US" sz="2400" b="1" dirty="0" smtClean="0"/>
              <a:t>00 </a:t>
            </a:r>
            <a:r>
              <a:rPr lang="en-US" sz="2400" b="1" dirty="0" err="1" smtClean="0"/>
              <a:t>hPa</a:t>
            </a:r>
            <a:endParaRPr lang="en-US" sz="2400" b="1" dirty="0"/>
          </a:p>
        </p:txBody>
      </p:sp>
      <p:sp>
        <p:nvSpPr>
          <p:cNvPr id="16" name="TextBox 15"/>
          <p:cNvSpPr txBox="1"/>
          <p:nvPr/>
        </p:nvSpPr>
        <p:spPr>
          <a:xfrm>
            <a:off x="180755" y="1620027"/>
            <a:ext cx="2681025" cy="523220"/>
          </a:xfrm>
          <a:prstGeom prst="rect">
            <a:avLst/>
          </a:prstGeom>
          <a:noFill/>
        </p:spPr>
        <p:txBody>
          <a:bodyPr wrap="square" rtlCol="0">
            <a:spAutoFit/>
          </a:bodyPr>
          <a:lstStyle/>
          <a:p>
            <a:r>
              <a:rPr lang="en-US" sz="2800" b="1" dirty="0" smtClean="0">
                <a:solidFill>
                  <a:srgbClr val="0000FF"/>
                </a:solidFill>
              </a:rPr>
              <a:t>48-h Forecast</a:t>
            </a:r>
            <a:endParaRPr lang="en-US" sz="2800" b="1" dirty="0">
              <a:solidFill>
                <a:srgbClr val="0000FF"/>
              </a:solidFill>
            </a:endParaRPr>
          </a:p>
        </p:txBody>
      </p:sp>
    </p:spTree>
    <p:extLst>
      <p:ext uri="{BB962C8B-B14F-4D97-AF65-F5344CB8AC3E}">
        <p14:creationId xmlns:p14="http://schemas.microsoft.com/office/powerpoint/2010/main" val="1239222523"/>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289" y="5507514"/>
            <a:ext cx="7696200" cy="798994"/>
          </a:xfrm>
          <a:prstGeom prst="rect">
            <a:avLst/>
          </a:prstGeom>
        </p:spPr>
      </p:pic>
      <p:sp>
        <p:nvSpPr>
          <p:cNvPr id="13" name="TextBox 12"/>
          <p:cNvSpPr txBox="1"/>
          <p:nvPr/>
        </p:nvSpPr>
        <p:spPr>
          <a:xfrm>
            <a:off x="273217" y="5475682"/>
            <a:ext cx="1687074" cy="369332"/>
          </a:xfrm>
          <a:prstGeom prst="rect">
            <a:avLst/>
          </a:prstGeom>
          <a:noFill/>
        </p:spPr>
        <p:txBody>
          <a:bodyPr wrap="square" rtlCol="0">
            <a:spAutoFit/>
          </a:bodyPr>
          <a:lstStyle/>
          <a:p>
            <a:r>
              <a:rPr lang="en-US" b="1" dirty="0" smtClean="0"/>
              <a:t>Ens. Spread:</a:t>
            </a:r>
            <a:endParaRPr lang="en-US" b="1" dirty="0"/>
          </a:p>
        </p:txBody>
      </p:sp>
      <p:sp>
        <p:nvSpPr>
          <p:cNvPr id="14" name="TextBox 13"/>
          <p:cNvSpPr txBox="1"/>
          <p:nvPr/>
        </p:nvSpPr>
        <p:spPr>
          <a:xfrm>
            <a:off x="1960291" y="6116865"/>
            <a:ext cx="2871959" cy="369332"/>
          </a:xfrm>
          <a:prstGeom prst="rect">
            <a:avLst/>
          </a:prstGeom>
          <a:noFill/>
        </p:spPr>
        <p:txBody>
          <a:bodyPr wrap="square" rtlCol="0">
            <a:spAutoFit/>
          </a:bodyPr>
          <a:lstStyle/>
          <a:p>
            <a:r>
              <a:rPr lang="en-US" b="1" dirty="0" smtClean="0"/>
              <a:t>Ens. Mean Geo. Heights</a:t>
            </a:r>
            <a:endParaRPr lang="en-US" b="1" dirty="0"/>
          </a:p>
        </p:txBody>
      </p:sp>
      <p:sp>
        <p:nvSpPr>
          <p:cNvPr id="15" name="TextBox 14"/>
          <p:cNvSpPr txBox="1"/>
          <p:nvPr/>
        </p:nvSpPr>
        <p:spPr>
          <a:xfrm>
            <a:off x="6088494" y="6116865"/>
            <a:ext cx="2870863" cy="369332"/>
          </a:xfrm>
          <a:prstGeom prst="rect">
            <a:avLst/>
          </a:prstGeom>
          <a:noFill/>
        </p:spPr>
        <p:txBody>
          <a:bodyPr wrap="square" rtlCol="0">
            <a:spAutoFit/>
          </a:bodyPr>
          <a:lstStyle/>
          <a:p>
            <a:r>
              <a:rPr lang="en-US" b="1" dirty="0" smtClean="0"/>
              <a:t>Observed Geo. Heights</a:t>
            </a:r>
            <a:endParaRPr lang="en-US" b="1" dirty="0"/>
          </a:p>
        </p:txBody>
      </p:sp>
      <p:cxnSp>
        <p:nvCxnSpPr>
          <p:cNvPr id="17" name="Straight Connector 16"/>
          <p:cNvCxnSpPr/>
          <p:nvPr/>
        </p:nvCxnSpPr>
        <p:spPr>
          <a:xfrm>
            <a:off x="621219" y="6321458"/>
            <a:ext cx="115960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832250" y="6319893"/>
            <a:ext cx="1159609"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71923" y="215586"/>
            <a:ext cx="8534289" cy="1077218"/>
          </a:xfrm>
          <a:prstGeom prst="rect">
            <a:avLst/>
          </a:prstGeom>
          <a:noFill/>
        </p:spPr>
        <p:txBody>
          <a:bodyPr wrap="square" rtlCol="0">
            <a:spAutoFit/>
          </a:bodyPr>
          <a:lstStyle/>
          <a:p>
            <a:pPr algn="ctr"/>
            <a:r>
              <a:rPr lang="en-US" sz="3200" b="1" dirty="0" smtClean="0">
                <a:solidFill>
                  <a:srgbClr val="FF0000"/>
                </a:solidFill>
              </a:rPr>
              <a:t>GEFS Ensemble Spread of Geo. Heights (m) Verifying 0000 UTC 29 March 2016  </a:t>
            </a:r>
            <a:endParaRPr lang="en-US" sz="3200" b="1" dirty="0">
              <a:solidFill>
                <a:srgbClr val="FF000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118" y="2185269"/>
            <a:ext cx="8759872" cy="3039761"/>
          </a:xfrm>
          <a:prstGeom prst="rect">
            <a:avLst/>
          </a:prstGeom>
        </p:spPr>
      </p:pic>
      <p:sp>
        <p:nvSpPr>
          <p:cNvPr id="22" name="TextBox 21"/>
          <p:cNvSpPr txBox="1"/>
          <p:nvPr/>
        </p:nvSpPr>
        <p:spPr>
          <a:xfrm>
            <a:off x="208365" y="2214271"/>
            <a:ext cx="1507610" cy="461665"/>
          </a:xfrm>
          <a:prstGeom prst="rect">
            <a:avLst/>
          </a:prstGeom>
          <a:solidFill>
            <a:srgbClr val="FFFFFF"/>
          </a:solidFill>
          <a:ln>
            <a:solidFill>
              <a:srgbClr val="000000"/>
            </a:solidFill>
          </a:ln>
        </p:spPr>
        <p:txBody>
          <a:bodyPr wrap="square" rtlCol="0">
            <a:spAutoFit/>
          </a:bodyPr>
          <a:lstStyle/>
          <a:p>
            <a:pPr algn="ctr"/>
            <a:r>
              <a:rPr lang="en-US" sz="2400" b="1" dirty="0"/>
              <a:t>5</a:t>
            </a:r>
            <a:r>
              <a:rPr lang="en-US" sz="2400" b="1" dirty="0" smtClean="0"/>
              <a:t>00 </a:t>
            </a:r>
            <a:r>
              <a:rPr lang="en-US" sz="2400" b="1" dirty="0" err="1" smtClean="0"/>
              <a:t>hPa</a:t>
            </a:r>
            <a:endParaRPr lang="en-US" sz="2400" b="1" dirty="0"/>
          </a:p>
        </p:txBody>
      </p:sp>
      <p:sp>
        <p:nvSpPr>
          <p:cNvPr id="16" name="TextBox 15"/>
          <p:cNvSpPr txBox="1"/>
          <p:nvPr/>
        </p:nvSpPr>
        <p:spPr>
          <a:xfrm>
            <a:off x="180755" y="1620027"/>
            <a:ext cx="2681025" cy="523220"/>
          </a:xfrm>
          <a:prstGeom prst="rect">
            <a:avLst/>
          </a:prstGeom>
          <a:noFill/>
        </p:spPr>
        <p:txBody>
          <a:bodyPr wrap="square" rtlCol="0">
            <a:spAutoFit/>
          </a:bodyPr>
          <a:lstStyle/>
          <a:p>
            <a:r>
              <a:rPr lang="en-US" sz="2800" b="1" dirty="0" smtClean="0">
                <a:solidFill>
                  <a:srgbClr val="0000FF"/>
                </a:solidFill>
              </a:rPr>
              <a:t>24-h Forecast</a:t>
            </a:r>
            <a:endParaRPr lang="en-US" sz="2800" b="1" dirty="0">
              <a:solidFill>
                <a:srgbClr val="0000FF"/>
              </a:solidFill>
            </a:endParaRPr>
          </a:p>
        </p:txBody>
      </p:sp>
    </p:spTree>
    <p:extLst>
      <p:ext uri="{BB962C8B-B14F-4D97-AF65-F5344CB8AC3E}">
        <p14:creationId xmlns:p14="http://schemas.microsoft.com/office/powerpoint/2010/main" val="4078630714"/>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289" y="5507514"/>
            <a:ext cx="7696200" cy="798994"/>
          </a:xfrm>
          <a:prstGeom prst="rect">
            <a:avLst/>
          </a:prstGeom>
        </p:spPr>
      </p:pic>
      <p:sp>
        <p:nvSpPr>
          <p:cNvPr id="13" name="TextBox 12"/>
          <p:cNvSpPr txBox="1"/>
          <p:nvPr/>
        </p:nvSpPr>
        <p:spPr>
          <a:xfrm>
            <a:off x="273217" y="5475682"/>
            <a:ext cx="1687074" cy="369332"/>
          </a:xfrm>
          <a:prstGeom prst="rect">
            <a:avLst/>
          </a:prstGeom>
          <a:noFill/>
        </p:spPr>
        <p:txBody>
          <a:bodyPr wrap="square" rtlCol="0">
            <a:spAutoFit/>
          </a:bodyPr>
          <a:lstStyle/>
          <a:p>
            <a:r>
              <a:rPr lang="en-US" b="1" dirty="0" smtClean="0"/>
              <a:t>Ens. Spread:</a:t>
            </a:r>
            <a:endParaRPr lang="en-US" b="1" dirty="0"/>
          </a:p>
        </p:txBody>
      </p:sp>
      <p:sp>
        <p:nvSpPr>
          <p:cNvPr id="14" name="TextBox 13"/>
          <p:cNvSpPr txBox="1"/>
          <p:nvPr/>
        </p:nvSpPr>
        <p:spPr>
          <a:xfrm>
            <a:off x="1960291" y="6116865"/>
            <a:ext cx="2871959" cy="369332"/>
          </a:xfrm>
          <a:prstGeom prst="rect">
            <a:avLst/>
          </a:prstGeom>
          <a:noFill/>
        </p:spPr>
        <p:txBody>
          <a:bodyPr wrap="square" rtlCol="0">
            <a:spAutoFit/>
          </a:bodyPr>
          <a:lstStyle/>
          <a:p>
            <a:r>
              <a:rPr lang="en-US" b="1" dirty="0" smtClean="0"/>
              <a:t>Ens. Mean Geo. Heights</a:t>
            </a:r>
            <a:endParaRPr lang="en-US" b="1" dirty="0"/>
          </a:p>
        </p:txBody>
      </p:sp>
      <p:sp>
        <p:nvSpPr>
          <p:cNvPr id="15" name="TextBox 14"/>
          <p:cNvSpPr txBox="1"/>
          <p:nvPr/>
        </p:nvSpPr>
        <p:spPr>
          <a:xfrm>
            <a:off x="6088494" y="6116865"/>
            <a:ext cx="2870863" cy="369332"/>
          </a:xfrm>
          <a:prstGeom prst="rect">
            <a:avLst/>
          </a:prstGeom>
          <a:noFill/>
        </p:spPr>
        <p:txBody>
          <a:bodyPr wrap="square" rtlCol="0">
            <a:spAutoFit/>
          </a:bodyPr>
          <a:lstStyle/>
          <a:p>
            <a:r>
              <a:rPr lang="en-US" b="1" dirty="0" smtClean="0"/>
              <a:t>Observed Geo. Heights</a:t>
            </a:r>
            <a:endParaRPr lang="en-US" b="1" dirty="0"/>
          </a:p>
        </p:txBody>
      </p:sp>
      <p:cxnSp>
        <p:nvCxnSpPr>
          <p:cNvPr id="17" name="Straight Connector 16"/>
          <p:cNvCxnSpPr/>
          <p:nvPr/>
        </p:nvCxnSpPr>
        <p:spPr>
          <a:xfrm>
            <a:off x="621219" y="6321458"/>
            <a:ext cx="115960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832250" y="6319893"/>
            <a:ext cx="1159609"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71923" y="215586"/>
            <a:ext cx="8534289" cy="1077218"/>
          </a:xfrm>
          <a:prstGeom prst="rect">
            <a:avLst/>
          </a:prstGeom>
          <a:noFill/>
        </p:spPr>
        <p:txBody>
          <a:bodyPr wrap="square" rtlCol="0">
            <a:spAutoFit/>
          </a:bodyPr>
          <a:lstStyle/>
          <a:p>
            <a:pPr algn="ctr"/>
            <a:r>
              <a:rPr lang="en-US" sz="3200" b="1" dirty="0" smtClean="0">
                <a:solidFill>
                  <a:srgbClr val="FF0000"/>
                </a:solidFill>
              </a:rPr>
              <a:t>GEFS Ensemble Spread of Geo. Heights (m) Verifying 0000 UTC 29 March 2016  </a:t>
            </a:r>
            <a:endParaRPr lang="en-US" sz="3200" b="1" dirty="0">
              <a:solidFill>
                <a:srgbClr val="FF000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118" y="2185269"/>
            <a:ext cx="8759872" cy="3039760"/>
          </a:xfrm>
          <a:prstGeom prst="rect">
            <a:avLst/>
          </a:prstGeom>
        </p:spPr>
      </p:pic>
      <p:sp>
        <p:nvSpPr>
          <p:cNvPr id="22" name="TextBox 21"/>
          <p:cNvSpPr txBox="1"/>
          <p:nvPr/>
        </p:nvSpPr>
        <p:spPr>
          <a:xfrm>
            <a:off x="208365" y="2214271"/>
            <a:ext cx="1507610" cy="461665"/>
          </a:xfrm>
          <a:prstGeom prst="rect">
            <a:avLst/>
          </a:prstGeom>
          <a:solidFill>
            <a:srgbClr val="FFFFFF"/>
          </a:solidFill>
          <a:ln>
            <a:solidFill>
              <a:srgbClr val="000000"/>
            </a:solidFill>
          </a:ln>
        </p:spPr>
        <p:txBody>
          <a:bodyPr wrap="square" rtlCol="0">
            <a:spAutoFit/>
          </a:bodyPr>
          <a:lstStyle/>
          <a:p>
            <a:pPr algn="ctr"/>
            <a:r>
              <a:rPr lang="en-US" sz="2400" b="1" dirty="0"/>
              <a:t>5</a:t>
            </a:r>
            <a:r>
              <a:rPr lang="en-US" sz="2400" b="1" dirty="0" smtClean="0"/>
              <a:t>00 </a:t>
            </a:r>
            <a:r>
              <a:rPr lang="en-US" sz="2400" b="1" dirty="0" err="1" smtClean="0"/>
              <a:t>hPa</a:t>
            </a:r>
            <a:endParaRPr lang="en-US" sz="2400" b="1" dirty="0"/>
          </a:p>
        </p:txBody>
      </p:sp>
      <p:sp>
        <p:nvSpPr>
          <p:cNvPr id="16" name="TextBox 15"/>
          <p:cNvSpPr txBox="1"/>
          <p:nvPr/>
        </p:nvSpPr>
        <p:spPr>
          <a:xfrm>
            <a:off x="180755" y="1620027"/>
            <a:ext cx="2681025" cy="523220"/>
          </a:xfrm>
          <a:prstGeom prst="rect">
            <a:avLst/>
          </a:prstGeom>
          <a:noFill/>
        </p:spPr>
        <p:txBody>
          <a:bodyPr wrap="square" rtlCol="0">
            <a:spAutoFit/>
          </a:bodyPr>
          <a:lstStyle/>
          <a:p>
            <a:r>
              <a:rPr lang="en-US" sz="2800" b="1" dirty="0">
                <a:solidFill>
                  <a:srgbClr val="0000FF"/>
                </a:solidFill>
              </a:rPr>
              <a:t>0</a:t>
            </a:r>
            <a:r>
              <a:rPr lang="en-US" sz="2800" b="1" dirty="0" smtClean="0">
                <a:solidFill>
                  <a:srgbClr val="0000FF"/>
                </a:solidFill>
              </a:rPr>
              <a:t>0-h Forecast</a:t>
            </a:r>
            <a:endParaRPr lang="en-US" sz="2800" b="1" dirty="0">
              <a:solidFill>
                <a:srgbClr val="0000FF"/>
              </a:solidFill>
            </a:endParaRPr>
          </a:p>
        </p:txBody>
      </p:sp>
    </p:spTree>
    <p:extLst>
      <p:ext uri="{BB962C8B-B14F-4D97-AF65-F5344CB8AC3E}">
        <p14:creationId xmlns:p14="http://schemas.microsoft.com/office/powerpoint/2010/main" val="744359579"/>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9859" y="140357"/>
            <a:ext cx="8925696" cy="1077218"/>
          </a:xfrm>
          <a:prstGeom prst="rect">
            <a:avLst/>
          </a:prstGeom>
          <a:noFill/>
        </p:spPr>
        <p:txBody>
          <a:bodyPr wrap="square" rtlCol="0">
            <a:spAutoFit/>
          </a:bodyPr>
          <a:lstStyle/>
          <a:p>
            <a:pPr algn="ctr"/>
            <a:r>
              <a:rPr lang="en-US" sz="3200" b="1" dirty="0" smtClean="0">
                <a:solidFill>
                  <a:srgbClr val="FF0000"/>
                </a:solidFill>
              </a:rPr>
              <a:t>GFS Deterministic Forecasts Verifying </a:t>
            </a:r>
          </a:p>
          <a:p>
            <a:pPr algn="ctr"/>
            <a:r>
              <a:rPr lang="en-US" sz="3200" b="1" dirty="0" smtClean="0">
                <a:solidFill>
                  <a:srgbClr val="FF0000"/>
                </a:solidFill>
              </a:rPr>
              <a:t>0000 UTC 29 March 2016</a:t>
            </a:r>
            <a:endParaRPr lang="en-US" sz="3200" b="1" dirty="0">
              <a:solidFill>
                <a:srgbClr val="FF0000"/>
              </a:solidFill>
            </a:endParaRPr>
          </a:p>
        </p:txBody>
      </p:sp>
      <p:sp>
        <p:nvSpPr>
          <p:cNvPr id="14" name="TextBox 13"/>
          <p:cNvSpPr txBox="1"/>
          <p:nvPr/>
        </p:nvSpPr>
        <p:spPr>
          <a:xfrm>
            <a:off x="327153" y="1249703"/>
            <a:ext cx="3664276" cy="523220"/>
          </a:xfrm>
          <a:prstGeom prst="rect">
            <a:avLst/>
          </a:prstGeom>
          <a:noFill/>
        </p:spPr>
        <p:txBody>
          <a:bodyPr wrap="square" rtlCol="0">
            <a:spAutoFit/>
          </a:bodyPr>
          <a:lstStyle/>
          <a:p>
            <a:r>
              <a:rPr lang="en-US" sz="2800" b="1" dirty="0" smtClean="0">
                <a:solidFill>
                  <a:srgbClr val="0000FF"/>
                </a:solidFill>
              </a:rPr>
              <a:t>500 </a:t>
            </a:r>
            <a:r>
              <a:rPr lang="en-US" sz="2800" b="1" dirty="0" err="1" smtClean="0">
                <a:solidFill>
                  <a:srgbClr val="0000FF"/>
                </a:solidFill>
              </a:rPr>
              <a:t>hPa</a:t>
            </a:r>
            <a:r>
              <a:rPr lang="en-US" sz="2800" b="1" dirty="0" smtClean="0">
                <a:solidFill>
                  <a:srgbClr val="0000FF"/>
                </a:solidFill>
              </a:rPr>
              <a:t>: </a:t>
            </a:r>
            <a:r>
              <a:rPr lang="en-US" sz="2800" b="1" dirty="0" smtClean="0">
                <a:solidFill>
                  <a:srgbClr val="0000FF"/>
                </a:solidFill>
              </a:rPr>
              <a:t>    = 552 </a:t>
            </a:r>
            <a:r>
              <a:rPr lang="en-US" sz="2800" b="1" dirty="0" smtClean="0">
                <a:solidFill>
                  <a:srgbClr val="0000FF"/>
                </a:solidFill>
              </a:rPr>
              <a:t>dam</a:t>
            </a:r>
            <a:endParaRPr lang="en-US" sz="2800" b="1" dirty="0">
              <a:solidFill>
                <a:srgbClr val="0000FF"/>
              </a:solidFill>
            </a:endParaRPr>
          </a:p>
        </p:txBody>
      </p:sp>
      <p:pic>
        <p:nvPicPr>
          <p:cNvPr id="2" name="Picture 1" descr="500hghtspag_032900_0h.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153" y="1762104"/>
            <a:ext cx="8604597" cy="3956527"/>
          </a:xfrm>
          <a:prstGeom prst="rect">
            <a:avLst/>
          </a:prstGeom>
        </p:spPr>
      </p:pic>
      <p:pic>
        <p:nvPicPr>
          <p:cNvPr id="3" name="Picture 2" descr="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89" y="5822907"/>
            <a:ext cx="8939501" cy="937287"/>
          </a:xfrm>
          <a:prstGeom prst="rect">
            <a:avLst/>
          </a:prstGeom>
        </p:spPr>
      </p:pic>
      <p:sp>
        <p:nvSpPr>
          <p:cNvPr id="10" name="Rectangle 9"/>
          <p:cNvSpPr/>
          <p:nvPr/>
        </p:nvSpPr>
        <p:spPr>
          <a:xfrm>
            <a:off x="193268" y="5908854"/>
            <a:ext cx="7247556" cy="33133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220878" y="6267804"/>
            <a:ext cx="7247556" cy="33133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7" name="Object 16"/>
          <p:cNvGraphicFramePr>
            <a:graphicFrameLocks noChangeAspect="1"/>
          </p:cNvGraphicFramePr>
          <p:nvPr>
            <p:extLst>
              <p:ext uri="{D42A27DB-BD31-4B8C-83A1-F6EECF244321}">
                <p14:modId xmlns:p14="http://schemas.microsoft.com/office/powerpoint/2010/main" val="1862073973"/>
              </p:ext>
            </p:extLst>
          </p:nvPr>
        </p:nvGraphicFramePr>
        <p:xfrm>
          <a:off x="1751996" y="1330002"/>
          <a:ext cx="328385" cy="403752"/>
        </p:xfrm>
        <a:graphic>
          <a:graphicData uri="http://schemas.openxmlformats.org/presentationml/2006/ole">
            <mc:AlternateContent xmlns:mc="http://schemas.openxmlformats.org/markup-compatibility/2006">
              <mc:Choice xmlns:v="urn:schemas-microsoft-com:vml" Requires="v">
                <p:oleObj spid="_x0000_s1025" name="Equation" r:id="rId5" imgW="114300" imgH="139700" progId="Equation.3">
                  <p:embed/>
                </p:oleObj>
              </mc:Choice>
              <mc:Fallback>
                <p:oleObj name="Equation" r:id="rId5" imgW="114300" imgH="139700" progId="Equation.3">
                  <p:embed/>
                  <p:pic>
                    <p:nvPicPr>
                      <p:cNvPr id="0" name=""/>
                      <p:cNvPicPr/>
                      <p:nvPr/>
                    </p:nvPicPr>
                    <p:blipFill>
                      <a:blip r:embed="rId6"/>
                      <a:stretch>
                        <a:fillRect/>
                      </a:stretch>
                    </p:blipFill>
                    <p:spPr>
                      <a:xfrm>
                        <a:off x="1751996" y="1330002"/>
                        <a:ext cx="328385" cy="403752"/>
                      </a:xfrm>
                      <a:prstGeom prst="rect">
                        <a:avLst/>
                      </a:prstGeom>
                    </p:spPr>
                  </p:pic>
                </p:oleObj>
              </mc:Fallback>
            </mc:AlternateContent>
          </a:graphicData>
        </a:graphic>
      </p:graphicFrame>
    </p:spTree>
    <p:extLst>
      <p:ext uri="{BB962C8B-B14F-4D97-AF65-F5344CB8AC3E}">
        <p14:creationId xmlns:p14="http://schemas.microsoft.com/office/powerpoint/2010/main" val="239391532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18487" y="95574"/>
            <a:ext cx="8725804" cy="584776"/>
          </a:xfrm>
          <a:prstGeom prst="rect">
            <a:avLst/>
          </a:prstGeom>
          <a:noFill/>
        </p:spPr>
        <p:txBody>
          <a:bodyPr wrap="square" rtlCol="0">
            <a:spAutoFit/>
          </a:bodyPr>
          <a:lstStyle/>
          <a:p>
            <a:pPr algn="ctr"/>
            <a:r>
              <a:rPr lang="en-US" sz="3200" b="1" dirty="0" smtClean="0">
                <a:solidFill>
                  <a:srgbClr val="FF0000"/>
                </a:solidFill>
              </a:rPr>
              <a:t>Synoptic Evolution: 21 March – 4 April 2016</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988" y="831520"/>
            <a:ext cx="8775303" cy="3038775"/>
          </a:xfrm>
          <a:prstGeom prst="rect">
            <a:avLst/>
          </a:prstGeom>
        </p:spPr>
      </p:pic>
      <p:pic>
        <p:nvPicPr>
          <p:cNvPr id="12" name="Picture 11" descr="Mar16PhaseDiagram_032100.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6415" y="3829330"/>
            <a:ext cx="3987585" cy="2990689"/>
          </a:xfrm>
          <a:prstGeom prst="rect">
            <a:avLst/>
          </a:prstGeom>
        </p:spPr>
      </p:pic>
      <p:sp>
        <p:nvSpPr>
          <p:cNvPr id="13" name="TextBox 12"/>
          <p:cNvSpPr txBox="1"/>
          <p:nvPr/>
        </p:nvSpPr>
        <p:spPr>
          <a:xfrm>
            <a:off x="218487" y="5151360"/>
            <a:ext cx="4348437" cy="1138773"/>
          </a:xfrm>
          <a:prstGeom prst="rect">
            <a:avLst/>
          </a:prstGeom>
          <a:noFill/>
          <a:ln>
            <a:noFill/>
          </a:ln>
        </p:spPr>
        <p:txBody>
          <a:bodyPr wrap="square" rtlCol="0">
            <a:spAutoFit/>
          </a:bodyPr>
          <a:lstStyle/>
          <a:p>
            <a:r>
              <a:rPr lang="en-US" sz="2000" b="1" dirty="0" smtClean="0"/>
              <a:t>500 </a:t>
            </a:r>
            <a:r>
              <a:rPr lang="en-US" sz="2000" b="1" dirty="0" err="1" smtClean="0"/>
              <a:t>hPa</a:t>
            </a:r>
            <a:r>
              <a:rPr lang="en-US" sz="2000" b="1" dirty="0" smtClean="0"/>
              <a:t> Heights (dam; blue)</a:t>
            </a:r>
          </a:p>
          <a:p>
            <a:r>
              <a:rPr lang="en-US" sz="2000" b="1" dirty="0" smtClean="0"/>
              <a:t>500 </a:t>
            </a:r>
            <a:r>
              <a:rPr lang="en-US" sz="2000" b="1" dirty="0" err="1" smtClean="0"/>
              <a:t>hPa</a:t>
            </a:r>
            <a:r>
              <a:rPr lang="en-US" sz="2000" b="1" dirty="0" smtClean="0"/>
              <a:t> Rel. </a:t>
            </a:r>
            <a:r>
              <a:rPr lang="en-US" sz="2000" b="1" dirty="0" err="1" smtClean="0"/>
              <a:t>Vor</a:t>
            </a:r>
            <a:r>
              <a:rPr lang="en-US" sz="2000" b="1" dirty="0" smtClean="0"/>
              <a:t>. (10</a:t>
            </a:r>
            <a:r>
              <a:rPr lang="en-US" sz="2000" b="1" baseline="30000" dirty="0" smtClean="0"/>
              <a:t>–5</a:t>
            </a:r>
            <a:r>
              <a:rPr lang="en-US" sz="2000" b="1" dirty="0" smtClean="0"/>
              <a:t> s</a:t>
            </a:r>
            <a:r>
              <a:rPr lang="en-US" sz="2000" b="1" baseline="30000" dirty="0" smtClean="0"/>
              <a:t>–1</a:t>
            </a:r>
            <a:r>
              <a:rPr lang="en-US" sz="2000" b="1" dirty="0" smtClean="0"/>
              <a:t>  fill pattern)</a:t>
            </a:r>
            <a:r>
              <a:rPr lang="en-US" sz="2000" b="1" baseline="30000" dirty="0" smtClean="0"/>
              <a:t> </a:t>
            </a:r>
            <a:endParaRPr lang="en-US" sz="800" b="1" dirty="0" smtClean="0"/>
          </a:p>
          <a:p>
            <a:r>
              <a:rPr lang="en-US" sz="2000" b="1" dirty="0" smtClean="0"/>
              <a:t>500 </a:t>
            </a:r>
            <a:r>
              <a:rPr lang="en-US" sz="2000" b="1" dirty="0" err="1" smtClean="0"/>
              <a:t>hPa</a:t>
            </a:r>
            <a:r>
              <a:rPr lang="en-US" sz="2000" b="1" dirty="0" smtClean="0"/>
              <a:t> Ascent (</a:t>
            </a:r>
            <a:r>
              <a:rPr lang="en-US" sz="2000" b="1" dirty="0" err="1" smtClean="0"/>
              <a:t>dPa</a:t>
            </a:r>
            <a:r>
              <a:rPr lang="en-US" sz="2000" b="1" dirty="0" smtClean="0"/>
              <a:t> s</a:t>
            </a:r>
            <a:r>
              <a:rPr lang="en-US" sz="2000" b="1" baseline="30000" dirty="0" smtClean="0"/>
              <a:t>–1</a:t>
            </a:r>
            <a:r>
              <a:rPr lang="en-US" sz="2000" b="1" dirty="0" smtClean="0"/>
              <a:t>; green)</a:t>
            </a:r>
          </a:p>
          <a:p>
            <a:r>
              <a:rPr lang="en-US" sz="800" b="1" dirty="0" smtClean="0"/>
              <a:t> </a:t>
            </a:r>
            <a:endParaRPr lang="en-US" sz="800" b="1" dirty="0"/>
          </a:p>
        </p:txBody>
      </p:sp>
      <p:sp>
        <p:nvSpPr>
          <p:cNvPr id="14" name="TextBox 13"/>
          <p:cNvSpPr txBox="1"/>
          <p:nvPr/>
        </p:nvSpPr>
        <p:spPr>
          <a:xfrm>
            <a:off x="218487" y="4439902"/>
            <a:ext cx="4211883" cy="523220"/>
          </a:xfrm>
          <a:prstGeom prst="rect">
            <a:avLst/>
          </a:prstGeom>
          <a:noFill/>
        </p:spPr>
        <p:txBody>
          <a:bodyPr wrap="square" rtlCol="0">
            <a:spAutoFit/>
          </a:bodyPr>
          <a:lstStyle/>
          <a:p>
            <a:r>
              <a:rPr lang="en-US" sz="2800" b="1" dirty="0" smtClean="0">
                <a:solidFill>
                  <a:srgbClr val="0000FF"/>
                </a:solidFill>
              </a:rPr>
              <a:t>0000 UTC 21 March 2016</a:t>
            </a:r>
            <a:endParaRPr lang="en-US" sz="2800" b="1" dirty="0">
              <a:solidFill>
                <a:srgbClr val="0000FF"/>
              </a:solidFill>
            </a:endParaRPr>
          </a:p>
        </p:txBody>
      </p:sp>
      <p:pic>
        <p:nvPicPr>
          <p:cNvPr id="15" name="Picture 14" descr="vor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87" y="3870295"/>
            <a:ext cx="5156200" cy="431800"/>
          </a:xfrm>
          <a:prstGeom prst="rect">
            <a:avLst/>
          </a:prstGeom>
        </p:spPr>
      </p:pic>
    </p:spTree>
    <p:extLst>
      <p:ext uri="{BB962C8B-B14F-4D97-AF65-F5344CB8AC3E}">
        <p14:creationId xmlns:p14="http://schemas.microsoft.com/office/powerpoint/2010/main" val="4251595109"/>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9859" y="140357"/>
            <a:ext cx="8925696" cy="1077218"/>
          </a:xfrm>
          <a:prstGeom prst="rect">
            <a:avLst/>
          </a:prstGeom>
          <a:noFill/>
        </p:spPr>
        <p:txBody>
          <a:bodyPr wrap="square" rtlCol="0">
            <a:spAutoFit/>
          </a:bodyPr>
          <a:lstStyle/>
          <a:p>
            <a:pPr algn="ctr"/>
            <a:r>
              <a:rPr lang="en-US" sz="3200" b="1" dirty="0" smtClean="0">
                <a:solidFill>
                  <a:srgbClr val="FF0000"/>
                </a:solidFill>
              </a:rPr>
              <a:t>GFS Deterministic Forecasts Verifying </a:t>
            </a:r>
          </a:p>
          <a:p>
            <a:pPr algn="ctr"/>
            <a:r>
              <a:rPr lang="en-US" sz="3200" b="1" dirty="0" smtClean="0">
                <a:solidFill>
                  <a:srgbClr val="FF0000"/>
                </a:solidFill>
              </a:rPr>
              <a:t>0000 UTC 29 March 2016</a:t>
            </a:r>
            <a:endParaRPr lang="en-US" sz="3200" b="1" dirty="0">
              <a:solidFill>
                <a:srgbClr val="FF0000"/>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154" y="1762104"/>
            <a:ext cx="8604595" cy="3956527"/>
          </a:xfrm>
          <a:prstGeom prst="rect">
            <a:avLst/>
          </a:prstGeom>
        </p:spPr>
      </p:pic>
      <p:pic>
        <p:nvPicPr>
          <p:cNvPr id="6" name="Picture 5" descr="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89" y="5822907"/>
            <a:ext cx="8939501" cy="937287"/>
          </a:xfrm>
          <a:prstGeom prst="rect">
            <a:avLst/>
          </a:prstGeom>
        </p:spPr>
      </p:pic>
      <p:sp>
        <p:nvSpPr>
          <p:cNvPr id="7" name="Rectangle 6"/>
          <p:cNvSpPr/>
          <p:nvPr/>
        </p:nvSpPr>
        <p:spPr>
          <a:xfrm>
            <a:off x="1684194" y="5908854"/>
            <a:ext cx="5756629" cy="33133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20878" y="6267804"/>
            <a:ext cx="7247556" cy="33133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327153" y="1249703"/>
            <a:ext cx="3664276" cy="523220"/>
          </a:xfrm>
          <a:prstGeom prst="rect">
            <a:avLst/>
          </a:prstGeom>
          <a:noFill/>
        </p:spPr>
        <p:txBody>
          <a:bodyPr wrap="square" rtlCol="0">
            <a:spAutoFit/>
          </a:bodyPr>
          <a:lstStyle/>
          <a:p>
            <a:r>
              <a:rPr lang="en-US" sz="2800" b="1" dirty="0" smtClean="0">
                <a:solidFill>
                  <a:srgbClr val="0000FF"/>
                </a:solidFill>
              </a:rPr>
              <a:t>500 </a:t>
            </a:r>
            <a:r>
              <a:rPr lang="en-US" sz="2800" b="1" dirty="0" err="1" smtClean="0">
                <a:solidFill>
                  <a:srgbClr val="0000FF"/>
                </a:solidFill>
              </a:rPr>
              <a:t>hPa</a:t>
            </a:r>
            <a:r>
              <a:rPr lang="en-US" sz="2800" b="1" dirty="0" smtClean="0">
                <a:solidFill>
                  <a:srgbClr val="0000FF"/>
                </a:solidFill>
              </a:rPr>
              <a:t>: </a:t>
            </a:r>
            <a:r>
              <a:rPr lang="en-US" sz="2800" b="1" dirty="0" smtClean="0">
                <a:solidFill>
                  <a:srgbClr val="0000FF"/>
                </a:solidFill>
              </a:rPr>
              <a:t>    = 552 </a:t>
            </a:r>
            <a:r>
              <a:rPr lang="en-US" sz="2800" b="1" dirty="0" smtClean="0">
                <a:solidFill>
                  <a:srgbClr val="0000FF"/>
                </a:solidFill>
              </a:rPr>
              <a:t>dam</a:t>
            </a:r>
            <a:endParaRPr lang="en-US" sz="2800" b="1" dirty="0">
              <a:solidFill>
                <a:srgbClr val="0000FF"/>
              </a:solidFill>
            </a:endParaRPr>
          </a:p>
        </p:txBody>
      </p:sp>
      <p:graphicFrame>
        <p:nvGraphicFramePr>
          <p:cNvPr id="11" name="Object 10"/>
          <p:cNvGraphicFramePr>
            <a:graphicFrameLocks noChangeAspect="1"/>
          </p:cNvGraphicFramePr>
          <p:nvPr>
            <p:extLst>
              <p:ext uri="{D42A27DB-BD31-4B8C-83A1-F6EECF244321}">
                <p14:modId xmlns:p14="http://schemas.microsoft.com/office/powerpoint/2010/main" val="3027290477"/>
              </p:ext>
            </p:extLst>
          </p:nvPr>
        </p:nvGraphicFramePr>
        <p:xfrm>
          <a:off x="1751996" y="1330002"/>
          <a:ext cx="328385" cy="403752"/>
        </p:xfrm>
        <a:graphic>
          <a:graphicData uri="http://schemas.openxmlformats.org/presentationml/2006/ole">
            <mc:AlternateContent xmlns:mc="http://schemas.openxmlformats.org/markup-compatibility/2006">
              <mc:Choice xmlns:v="urn:schemas-microsoft-com:vml" Requires="v">
                <p:oleObj spid="_x0000_s23553" name="Equation" r:id="rId5" imgW="114300" imgH="139700" progId="Equation.3">
                  <p:embed/>
                </p:oleObj>
              </mc:Choice>
              <mc:Fallback>
                <p:oleObj name="Equation" r:id="rId5" imgW="114300" imgH="139700" progId="Equation.3">
                  <p:embed/>
                  <p:pic>
                    <p:nvPicPr>
                      <p:cNvPr id="0" name=""/>
                      <p:cNvPicPr/>
                      <p:nvPr/>
                    </p:nvPicPr>
                    <p:blipFill>
                      <a:blip r:embed="rId6"/>
                      <a:stretch>
                        <a:fillRect/>
                      </a:stretch>
                    </p:blipFill>
                    <p:spPr>
                      <a:xfrm>
                        <a:off x="1751996" y="1330002"/>
                        <a:ext cx="328385" cy="403752"/>
                      </a:xfrm>
                      <a:prstGeom prst="rect">
                        <a:avLst/>
                      </a:prstGeom>
                    </p:spPr>
                  </p:pic>
                </p:oleObj>
              </mc:Fallback>
            </mc:AlternateContent>
          </a:graphicData>
        </a:graphic>
      </p:graphicFrame>
    </p:spTree>
    <p:extLst>
      <p:ext uri="{BB962C8B-B14F-4D97-AF65-F5344CB8AC3E}">
        <p14:creationId xmlns:p14="http://schemas.microsoft.com/office/powerpoint/2010/main" val="2585642426"/>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9859" y="140357"/>
            <a:ext cx="8925696" cy="1077218"/>
          </a:xfrm>
          <a:prstGeom prst="rect">
            <a:avLst/>
          </a:prstGeom>
          <a:noFill/>
        </p:spPr>
        <p:txBody>
          <a:bodyPr wrap="square" rtlCol="0">
            <a:spAutoFit/>
          </a:bodyPr>
          <a:lstStyle/>
          <a:p>
            <a:pPr algn="ctr"/>
            <a:r>
              <a:rPr lang="en-US" sz="3200" b="1" dirty="0" smtClean="0">
                <a:solidFill>
                  <a:srgbClr val="FF0000"/>
                </a:solidFill>
              </a:rPr>
              <a:t>GFS Deterministic Forecasts Verifying </a:t>
            </a:r>
          </a:p>
          <a:p>
            <a:pPr algn="ctr"/>
            <a:r>
              <a:rPr lang="en-US" sz="3200" b="1" dirty="0" smtClean="0">
                <a:solidFill>
                  <a:srgbClr val="FF0000"/>
                </a:solidFill>
              </a:rPr>
              <a:t>0000 UTC 29 March 2016</a:t>
            </a:r>
            <a:endParaRPr lang="en-US" sz="3200" b="1" dirty="0">
              <a:solidFill>
                <a:srgbClr val="FF0000"/>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154" y="1762104"/>
            <a:ext cx="8604595" cy="3956526"/>
          </a:xfrm>
          <a:prstGeom prst="rect">
            <a:avLst/>
          </a:prstGeom>
        </p:spPr>
      </p:pic>
      <p:pic>
        <p:nvPicPr>
          <p:cNvPr id="6" name="Picture 5" descr="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89" y="5822907"/>
            <a:ext cx="8939501" cy="937287"/>
          </a:xfrm>
          <a:prstGeom prst="rect">
            <a:avLst/>
          </a:prstGeom>
        </p:spPr>
      </p:pic>
      <p:sp>
        <p:nvSpPr>
          <p:cNvPr id="7" name="Rectangle 6"/>
          <p:cNvSpPr/>
          <p:nvPr/>
        </p:nvSpPr>
        <p:spPr>
          <a:xfrm>
            <a:off x="1684194" y="5908854"/>
            <a:ext cx="5756629" cy="33133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1684194" y="6253998"/>
            <a:ext cx="5784240" cy="34514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327153" y="1249703"/>
            <a:ext cx="3664276" cy="523220"/>
          </a:xfrm>
          <a:prstGeom prst="rect">
            <a:avLst/>
          </a:prstGeom>
          <a:noFill/>
        </p:spPr>
        <p:txBody>
          <a:bodyPr wrap="square" rtlCol="0">
            <a:spAutoFit/>
          </a:bodyPr>
          <a:lstStyle/>
          <a:p>
            <a:r>
              <a:rPr lang="en-US" sz="2800" b="1" dirty="0" smtClean="0">
                <a:solidFill>
                  <a:srgbClr val="0000FF"/>
                </a:solidFill>
              </a:rPr>
              <a:t>500 </a:t>
            </a:r>
            <a:r>
              <a:rPr lang="en-US" sz="2800" b="1" dirty="0" err="1" smtClean="0">
                <a:solidFill>
                  <a:srgbClr val="0000FF"/>
                </a:solidFill>
              </a:rPr>
              <a:t>hPa</a:t>
            </a:r>
            <a:r>
              <a:rPr lang="en-US" sz="2800" b="1" dirty="0" smtClean="0">
                <a:solidFill>
                  <a:srgbClr val="0000FF"/>
                </a:solidFill>
              </a:rPr>
              <a:t>: </a:t>
            </a:r>
            <a:r>
              <a:rPr lang="en-US" sz="2800" b="1" dirty="0" smtClean="0">
                <a:solidFill>
                  <a:srgbClr val="0000FF"/>
                </a:solidFill>
              </a:rPr>
              <a:t>    = 552 </a:t>
            </a:r>
            <a:r>
              <a:rPr lang="en-US" sz="2800" b="1" dirty="0" smtClean="0">
                <a:solidFill>
                  <a:srgbClr val="0000FF"/>
                </a:solidFill>
              </a:rPr>
              <a:t>dam</a:t>
            </a:r>
            <a:endParaRPr lang="en-US" sz="2800" b="1" dirty="0">
              <a:solidFill>
                <a:srgbClr val="0000FF"/>
              </a:solidFill>
            </a:endParaRPr>
          </a:p>
        </p:txBody>
      </p:sp>
      <p:graphicFrame>
        <p:nvGraphicFramePr>
          <p:cNvPr id="11" name="Object 10"/>
          <p:cNvGraphicFramePr>
            <a:graphicFrameLocks noChangeAspect="1"/>
          </p:cNvGraphicFramePr>
          <p:nvPr>
            <p:extLst>
              <p:ext uri="{D42A27DB-BD31-4B8C-83A1-F6EECF244321}">
                <p14:modId xmlns:p14="http://schemas.microsoft.com/office/powerpoint/2010/main" val="3027290477"/>
              </p:ext>
            </p:extLst>
          </p:nvPr>
        </p:nvGraphicFramePr>
        <p:xfrm>
          <a:off x="1751996" y="1330002"/>
          <a:ext cx="328385" cy="403752"/>
        </p:xfrm>
        <a:graphic>
          <a:graphicData uri="http://schemas.openxmlformats.org/presentationml/2006/ole">
            <mc:AlternateContent xmlns:mc="http://schemas.openxmlformats.org/markup-compatibility/2006">
              <mc:Choice xmlns:v="urn:schemas-microsoft-com:vml" Requires="v">
                <p:oleObj spid="_x0000_s24577" name="Equation" r:id="rId5" imgW="114300" imgH="139700" progId="Equation.3">
                  <p:embed/>
                </p:oleObj>
              </mc:Choice>
              <mc:Fallback>
                <p:oleObj name="Equation" r:id="rId5" imgW="114300" imgH="139700" progId="Equation.3">
                  <p:embed/>
                  <p:pic>
                    <p:nvPicPr>
                      <p:cNvPr id="0" name=""/>
                      <p:cNvPicPr/>
                      <p:nvPr/>
                    </p:nvPicPr>
                    <p:blipFill>
                      <a:blip r:embed="rId6"/>
                      <a:stretch>
                        <a:fillRect/>
                      </a:stretch>
                    </p:blipFill>
                    <p:spPr>
                      <a:xfrm>
                        <a:off x="1751996" y="1330002"/>
                        <a:ext cx="328385" cy="403752"/>
                      </a:xfrm>
                      <a:prstGeom prst="rect">
                        <a:avLst/>
                      </a:prstGeom>
                    </p:spPr>
                  </p:pic>
                </p:oleObj>
              </mc:Fallback>
            </mc:AlternateContent>
          </a:graphicData>
        </a:graphic>
      </p:graphicFrame>
    </p:spTree>
    <p:extLst>
      <p:ext uri="{BB962C8B-B14F-4D97-AF65-F5344CB8AC3E}">
        <p14:creationId xmlns:p14="http://schemas.microsoft.com/office/powerpoint/2010/main" val="4246189331"/>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9859" y="140357"/>
            <a:ext cx="8925696" cy="1077218"/>
          </a:xfrm>
          <a:prstGeom prst="rect">
            <a:avLst/>
          </a:prstGeom>
          <a:noFill/>
        </p:spPr>
        <p:txBody>
          <a:bodyPr wrap="square" rtlCol="0">
            <a:spAutoFit/>
          </a:bodyPr>
          <a:lstStyle/>
          <a:p>
            <a:pPr algn="ctr"/>
            <a:r>
              <a:rPr lang="en-US" sz="3200" b="1" dirty="0" smtClean="0">
                <a:solidFill>
                  <a:srgbClr val="FF0000"/>
                </a:solidFill>
              </a:rPr>
              <a:t>GFS Deterministic Forecasts Verifying </a:t>
            </a:r>
          </a:p>
          <a:p>
            <a:pPr algn="ctr"/>
            <a:r>
              <a:rPr lang="en-US" sz="3200" b="1" dirty="0" smtClean="0">
                <a:solidFill>
                  <a:srgbClr val="FF0000"/>
                </a:solidFill>
              </a:rPr>
              <a:t>0000 UTC 29 March 2016</a:t>
            </a:r>
            <a:endParaRPr lang="en-US" sz="3200" b="1" dirty="0">
              <a:solidFill>
                <a:srgbClr val="FF0000"/>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155" y="1762104"/>
            <a:ext cx="8604593" cy="3956526"/>
          </a:xfrm>
          <a:prstGeom prst="rect">
            <a:avLst/>
          </a:prstGeom>
        </p:spPr>
      </p:pic>
      <p:pic>
        <p:nvPicPr>
          <p:cNvPr id="6" name="Picture 5" descr="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89" y="5822907"/>
            <a:ext cx="8939501" cy="937287"/>
          </a:xfrm>
          <a:prstGeom prst="rect">
            <a:avLst/>
          </a:prstGeom>
        </p:spPr>
      </p:pic>
      <p:sp>
        <p:nvSpPr>
          <p:cNvPr id="7" name="Rectangle 6"/>
          <p:cNvSpPr/>
          <p:nvPr/>
        </p:nvSpPr>
        <p:spPr>
          <a:xfrm>
            <a:off x="3188925" y="5908854"/>
            <a:ext cx="4251898" cy="33133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1684194" y="6253998"/>
            <a:ext cx="5784240" cy="34514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327153" y="1249703"/>
            <a:ext cx="3664276" cy="523220"/>
          </a:xfrm>
          <a:prstGeom prst="rect">
            <a:avLst/>
          </a:prstGeom>
          <a:noFill/>
        </p:spPr>
        <p:txBody>
          <a:bodyPr wrap="square" rtlCol="0">
            <a:spAutoFit/>
          </a:bodyPr>
          <a:lstStyle/>
          <a:p>
            <a:r>
              <a:rPr lang="en-US" sz="2800" b="1" dirty="0" smtClean="0">
                <a:solidFill>
                  <a:srgbClr val="0000FF"/>
                </a:solidFill>
              </a:rPr>
              <a:t>500 </a:t>
            </a:r>
            <a:r>
              <a:rPr lang="en-US" sz="2800" b="1" dirty="0" err="1" smtClean="0">
                <a:solidFill>
                  <a:srgbClr val="0000FF"/>
                </a:solidFill>
              </a:rPr>
              <a:t>hPa</a:t>
            </a:r>
            <a:r>
              <a:rPr lang="en-US" sz="2800" b="1" dirty="0" smtClean="0">
                <a:solidFill>
                  <a:srgbClr val="0000FF"/>
                </a:solidFill>
              </a:rPr>
              <a:t>: </a:t>
            </a:r>
            <a:r>
              <a:rPr lang="en-US" sz="2800" b="1" dirty="0" smtClean="0">
                <a:solidFill>
                  <a:srgbClr val="0000FF"/>
                </a:solidFill>
              </a:rPr>
              <a:t>    = 552 </a:t>
            </a:r>
            <a:r>
              <a:rPr lang="en-US" sz="2800" b="1" dirty="0" smtClean="0">
                <a:solidFill>
                  <a:srgbClr val="0000FF"/>
                </a:solidFill>
              </a:rPr>
              <a:t>dam</a:t>
            </a:r>
            <a:endParaRPr lang="en-US" sz="2800" b="1" dirty="0">
              <a:solidFill>
                <a:srgbClr val="0000FF"/>
              </a:solidFill>
            </a:endParaRPr>
          </a:p>
        </p:txBody>
      </p:sp>
      <p:graphicFrame>
        <p:nvGraphicFramePr>
          <p:cNvPr id="11" name="Object 10"/>
          <p:cNvGraphicFramePr>
            <a:graphicFrameLocks noChangeAspect="1"/>
          </p:cNvGraphicFramePr>
          <p:nvPr>
            <p:extLst>
              <p:ext uri="{D42A27DB-BD31-4B8C-83A1-F6EECF244321}">
                <p14:modId xmlns:p14="http://schemas.microsoft.com/office/powerpoint/2010/main" val="3027290477"/>
              </p:ext>
            </p:extLst>
          </p:nvPr>
        </p:nvGraphicFramePr>
        <p:xfrm>
          <a:off x="1751996" y="1330002"/>
          <a:ext cx="328385" cy="403752"/>
        </p:xfrm>
        <a:graphic>
          <a:graphicData uri="http://schemas.openxmlformats.org/presentationml/2006/ole">
            <mc:AlternateContent xmlns:mc="http://schemas.openxmlformats.org/markup-compatibility/2006">
              <mc:Choice xmlns:v="urn:schemas-microsoft-com:vml" Requires="v">
                <p:oleObj spid="_x0000_s25601" name="Equation" r:id="rId5" imgW="114300" imgH="139700" progId="Equation.3">
                  <p:embed/>
                </p:oleObj>
              </mc:Choice>
              <mc:Fallback>
                <p:oleObj name="Equation" r:id="rId5" imgW="114300" imgH="139700" progId="Equation.3">
                  <p:embed/>
                  <p:pic>
                    <p:nvPicPr>
                      <p:cNvPr id="0" name=""/>
                      <p:cNvPicPr/>
                      <p:nvPr/>
                    </p:nvPicPr>
                    <p:blipFill>
                      <a:blip r:embed="rId6"/>
                      <a:stretch>
                        <a:fillRect/>
                      </a:stretch>
                    </p:blipFill>
                    <p:spPr>
                      <a:xfrm>
                        <a:off x="1751996" y="1330002"/>
                        <a:ext cx="328385" cy="403752"/>
                      </a:xfrm>
                      <a:prstGeom prst="rect">
                        <a:avLst/>
                      </a:prstGeom>
                    </p:spPr>
                  </p:pic>
                </p:oleObj>
              </mc:Fallback>
            </mc:AlternateContent>
          </a:graphicData>
        </a:graphic>
      </p:graphicFrame>
    </p:spTree>
    <p:extLst>
      <p:ext uri="{BB962C8B-B14F-4D97-AF65-F5344CB8AC3E}">
        <p14:creationId xmlns:p14="http://schemas.microsoft.com/office/powerpoint/2010/main" val="3951028047"/>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9859" y="140357"/>
            <a:ext cx="8925696" cy="1077218"/>
          </a:xfrm>
          <a:prstGeom prst="rect">
            <a:avLst/>
          </a:prstGeom>
          <a:noFill/>
        </p:spPr>
        <p:txBody>
          <a:bodyPr wrap="square" rtlCol="0">
            <a:spAutoFit/>
          </a:bodyPr>
          <a:lstStyle/>
          <a:p>
            <a:pPr algn="ctr"/>
            <a:r>
              <a:rPr lang="en-US" sz="3200" b="1" dirty="0" smtClean="0">
                <a:solidFill>
                  <a:srgbClr val="FF0000"/>
                </a:solidFill>
              </a:rPr>
              <a:t>GFS Deterministic Forecasts Verifying </a:t>
            </a:r>
          </a:p>
          <a:p>
            <a:pPr algn="ctr"/>
            <a:r>
              <a:rPr lang="en-US" sz="3200" b="1" dirty="0" smtClean="0">
                <a:solidFill>
                  <a:srgbClr val="FF0000"/>
                </a:solidFill>
              </a:rPr>
              <a:t>0000 UTC 29 March 2016</a:t>
            </a:r>
            <a:endParaRPr lang="en-US" sz="3200" b="1" dirty="0">
              <a:solidFill>
                <a:srgbClr val="FF0000"/>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155" y="1762104"/>
            <a:ext cx="8604593" cy="3956525"/>
          </a:xfrm>
          <a:prstGeom prst="rect">
            <a:avLst/>
          </a:prstGeom>
        </p:spPr>
      </p:pic>
      <p:pic>
        <p:nvPicPr>
          <p:cNvPr id="6" name="Picture 5" descr="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89" y="5822907"/>
            <a:ext cx="8939501" cy="937287"/>
          </a:xfrm>
          <a:prstGeom prst="rect">
            <a:avLst/>
          </a:prstGeom>
        </p:spPr>
      </p:pic>
      <p:sp>
        <p:nvSpPr>
          <p:cNvPr id="7" name="Rectangle 6"/>
          <p:cNvSpPr/>
          <p:nvPr/>
        </p:nvSpPr>
        <p:spPr>
          <a:xfrm>
            <a:off x="3188925" y="5908854"/>
            <a:ext cx="4251898" cy="33133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3188924" y="6240192"/>
            <a:ext cx="4279509" cy="35895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327153" y="1249703"/>
            <a:ext cx="3664276" cy="523220"/>
          </a:xfrm>
          <a:prstGeom prst="rect">
            <a:avLst/>
          </a:prstGeom>
          <a:noFill/>
        </p:spPr>
        <p:txBody>
          <a:bodyPr wrap="square" rtlCol="0">
            <a:spAutoFit/>
          </a:bodyPr>
          <a:lstStyle/>
          <a:p>
            <a:r>
              <a:rPr lang="en-US" sz="2800" b="1" dirty="0" smtClean="0">
                <a:solidFill>
                  <a:srgbClr val="0000FF"/>
                </a:solidFill>
              </a:rPr>
              <a:t>500 </a:t>
            </a:r>
            <a:r>
              <a:rPr lang="en-US" sz="2800" b="1" dirty="0" err="1" smtClean="0">
                <a:solidFill>
                  <a:srgbClr val="0000FF"/>
                </a:solidFill>
              </a:rPr>
              <a:t>hPa</a:t>
            </a:r>
            <a:r>
              <a:rPr lang="en-US" sz="2800" b="1" dirty="0" smtClean="0">
                <a:solidFill>
                  <a:srgbClr val="0000FF"/>
                </a:solidFill>
              </a:rPr>
              <a:t>: </a:t>
            </a:r>
            <a:r>
              <a:rPr lang="en-US" sz="2800" b="1" dirty="0" smtClean="0">
                <a:solidFill>
                  <a:srgbClr val="0000FF"/>
                </a:solidFill>
              </a:rPr>
              <a:t>    = 552 </a:t>
            </a:r>
            <a:r>
              <a:rPr lang="en-US" sz="2800" b="1" dirty="0" smtClean="0">
                <a:solidFill>
                  <a:srgbClr val="0000FF"/>
                </a:solidFill>
              </a:rPr>
              <a:t>dam</a:t>
            </a:r>
            <a:endParaRPr lang="en-US" sz="2800" b="1" dirty="0">
              <a:solidFill>
                <a:srgbClr val="0000FF"/>
              </a:solidFill>
            </a:endParaRPr>
          </a:p>
        </p:txBody>
      </p:sp>
      <p:graphicFrame>
        <p:nvGraphicFramePr>
          <p:cNvPr id="11" name="Object 10"/>
          <p:cNvGraphicFramePr>
            <a:graphicFrameLocks noChangeAspect="1"/>
          </p:cNvGraphicFramePr>
          <p:nvPr>
            <p:extLst>
              <p:ext uri="{D42A27DB-BD31-4B8C-83A1-F6EECF244321}">
                <p14:modId xmlns:p14="http://schemas.microsoft.com/office/powerpoint/2010/main" val="3027290477"/>
              </p:ext>
            </p:extLst>
          </p:nvPr>
        </p:nvGraphicFramePr>
        <p:xfrm>
          <a:off x="1751996" y="1330002"/>
          <a:ext cx="328385" cy="403752"/>
        </p:xfrm>
        <a:graphic>
          <a:graphicData uri="http://schemas.openxmlformats.org/presentationml/2006/ole">
            <mc:AlternateContent xmlns:mc="http://schemas.openxmlformats.org/markup-compatibility/2006">
              <mc:Choice xmlns:v="urn:schemas-microsoft-com:vml" Requires="v">
                <p:oleObj spid="_x0000_s26625" name="Equation" r:id="rId5" imgW="114300" imgH="139700" progId="Equation.3">
                  <p:embed/>
                </p:oleObj>
              </mc:Choice>
              <mc:Fallback>
                <p:oleObj name="Equation" r:id="rId5" imgW="114300" imgH="139700" progId="Equation.3">
                  <p:embed/>
                  <p:pic>
                    <p:nvPicPr>
                      <p:cNvPr id="0" name=""/>
                      <p:cNvPicPr/>
                      <p:nvPr/>
                    </p:nvPicPr>
                    <p:blipFill>
                      <a:blip r:embed="rId6"/>
                      <a:stretch>
                        <a:fillRect/>
                      </a:stretch>
                    </p:blipFill>
                    <p:spPr>
                      <a:xfrm>
                        <a:off x="1751996" y="1330002"/>
                        <a:ext cx="328385" cy="403752"/>
                      </a:xfrm>
                      <a:prstGeom prst="rect">
                        <a:avLst/>
                      </a:prstGeom>
                    </p:spPr>
                  </p:pic>
                </p:oleObj>
              </mc:Fallback>
            </mc:AlternateContent>
          </a:graphicData>
        </a:graphic>
      </p:graphicFrame>
    </p:spTree>
    <p:extLst>
      <p:ext uri="{BB962C8B-B14F-4D97-AF65-F5344CB8AC3E}">
        <p14:creationId xmlns:p14="http://schemas.microsoft.com/office/powerpoint/2010/main" val="2893440632"/>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9859" y="140357"/>
            <a:ext cx="8925696" cy="1077218"/>
          </a:xfrm>
          <a:prstGeom prst="rect">
            <a:avLst/>
          </a:prstGeom>
          <a:noFill/>
        </p:spPr>
        <p:txBody>
          <a:bodyPr wrap="square" rtlCol="0">
            <a:spAutoFit/>
          </a:bodyPr>
          <a:lstStyle/>
          <a:p>
            <a:pPr algn="ctr"/>
            <a:r>
              <a:rPr lang="en-US" sz="3200" b="1" dirty="0" smtClean="0">
                <a:solidFill>
                  <a:srgbClr val="FF0000"/>
                </a:solidFill>
              </a:rPr>
              <a:t>GFS Deterministic Forecasts Verifying </a:t>
            </a:r>
          </a:p>
          <a:p>
            <a:pPr algn="ctr"/>
            <a:r>
              <a:rPr lang="en-US" sz="3200" b="1" dirty="0" smtClean="0">
                <a:solidFill>
                  <a:srgbClr val="FF0000"/>
                </a:solidFill>
              </a:rPr>
              <a:t>0000 UTC 29 March 2016</a:t>
            </a:r>
            <a:endParaRPr lang="en-US" sz="3200" b="1" dirty="0">
              <a:solidFill>
                <a:srgbClr val="FF0000"/>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155" y="1762104"/>
            <a:ext cx="8604593" cy="3956525"/>
          </a:xfrm>
          <a:prstGeom prst="rect">
            <a:avLst/>
          </a:prstGeom>
        </p:spPr>
      </p:pic>
      <p:pic>
        <p:nvPicPr>
          <p:cNvPr id="6" name="Picture 5" descr="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89" y="5822907"/>
            <a:ext cx="8939501" cy="937287"/>
          </a:xfrm>
          <a:prstGeom prst="rect">
            <a:avLst/>
          </a:prstGeom>
        </p:spPr>
      </p:pic>
      <p:sp>
        <p:nvSpPr>
          <p:cNvPr id="7" name="Rectangle 6"/>
          <p:cNvSpPr/>
          <p:nvPr/>
        </p:nvSpPr>
        <p:spPr>
          <a:xfrm>
            <a:off x="4652241" y="5908854"/>
            <a:ext cx="2788582" cy="33133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3188924" y="6240192"/>
            <a:ext cx="4279509" cy="35895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327153" y="1249703"/>
            <a:ext cx="3664276" cy="523220"/>
          </a:xfrm>
          <a:prstGeom prst="rect">
            <a:avLst/>
          </a:prstGeom>
          <a:noFill/>
        </p:spPr>
        <p:txBody>
          <a:bodyPr wrap="square" rtlCol="0">
            <a:spAutoFit/>
          </a:bodyPr>
          <a:lstStyle/>
          <a:p>
            <a:r>
              <a:rPr lang="en-US" sz="2800" b="1" dirty="0" smtClean="0">
                <a:solidFill>
                  <a:srgbClr val="0000FF"/>
                </a:solidFill>
              </a:rPr>
              <a:t>500 </a:t>
            </a:r>
            <a:r>
              <a:rPr lang="en-US" sz="2800" b="1" dirty="0" err="1" smtClean="0">
                <a:solidFill>
                  <a:srgbClr val="0000FF"/>
                </a:solidFill>
              </a:rPr>
              <a:t>hPa</a:t>
            </a:r>
            <a:r>
              <a:rPr lang="en-US" sz="2800" b="1" dirty="0" smtClean="0">
                <a:solidFill>
                  <a:srgbClr val="0000FF"/>
                </a:solidFill>
              </a:rPr>
              <a:t>: </a:t>
            </a:r>
            <a:r>
              <a:rPr lang="en-US" sz="2800" b="1" dirty="0" smtClean="0">
                <a:solidFill>
                  <a:srgbClr val="0000FF"/>
                </a:solidFill>
              </a:rPr>
              <a:t>    = 552 </a:t>
            </a:r>
            <a:r>
              <a:rPr lang="en-US" sz="2800" b="1" dirty="0" smtClean="0">
                <a:solidFill>
                  <a:srgbClr val="0000FF"/>
                </a:solidFill>
              </a:rPr>
              <a:t>dam</a:t>
            </a:r>
            <a:endParaRPr lang="en-US" sz="2800" b="1" dirty="0">
              <a:solidFill>
                <a:srgbClr val="0000FF"/>
              </a:solidFill>
            </a:endParaRPr>
          </a:p>
        </p:txBody>
      </p:sp>
      <p:graphicFrame>
        <p:nvGraphicFramePr>
          <p:cNvPr id="11" name="Object 10"/>
          <p:cNvGraphicFramePr>
            <a:graphicFrameLocks noChangeAspect="1"/>
          </p:cNvGraphicFramePr>
          <p:nvPr>
            <p:extLst>
              <p:ext uri="{D42A27DB-BD31-4B8C-83A1-F6EECF244321}">
                <p14:modId xmlns:p14="http://schemas.microsoft.com/office/powerpoint/2010/main" val="3027290477"/>
              </p:ext>
            </p:extLst>
          </p:nvPr>
        </p:nvGraphicFramePr>
        <p:xfrm>
          <a:off x="1751996" y="1330002"/>
          <a:ext cx="328385" cy="403752"/>
        </p:xfrm>
        <a:graphic>
          <a:graphicData uri="http://schemas.openxmlformats.org/presentationml/2006/ole">
            <mc:AlternateContent xmlns:mc="http://schemas.openxmlformats.org/markup-compatibility/2006">
              <mc:Choice xmlns:v="urn:schemas-microsoft-com:vml" Requires="v">
                <p:oleObj spid="_x0000_s27649" name="Equation" r:id="rId5" imgW="114300" imgH="139700" progId="Equation.3">
                  <p:embed/>
                </p:oleObj>
              </mc:Choice>
              <mc:Fallback>
                <p:oleObj name="Equation" r:id="rId5" imgW="114300" imgH="139700" progId="Equation.3">
                  <p:embed/>
                  <p:pic>
                    <p:nvPicPr>
                      <p:cNvPr id="0" name=""/>
                      <p:cNvPicPr/>
                      <p:nvPr/>
                    </p:nvPicPr>
                    <p:blipFill>
                      <a:blip r:embed="rId6"/>
                      <a:stretch>
                        <a:fillRect/>
                      </a:stretch>
                    </p:blipFill>
                    <p:spPr>
                      <a:xfrm>
                        <a:off x="1751996" y="1330002"/>
                        <a:ext cx="328385" cy="403752"/>
                      </a:xfrm>
                      <a:prstGeom prst="rect">
                        <a:avLst/>
                      </a:prstGeom>
                    </p:spPr>
                  </p:pic>
                </p:oleObj>
              </mc:Fallback>
            </mc:AlternateContent>
          </a:graphicData>
        </a:graphic>
      </p:graphicFrame>
    </p:spTree>
    <p:extLst>
      <p:ext uri="{BB962C8B-B14F-4D97-AF65-F5344CB8AC3E}">
        <p14:creationId xmlns:p14="http://schemas.microsoft.com/office/powerpoint/2010/main" val="3469513053"/>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9859" y="140357"/>
            <a:ext cx="8925696" cy="1077218"/>
          </a:xfrm>
          <a:prstGeom prst="rect">
            <a:avLst/>
          </a:prstGeom>
          <a:noFill/>
        </p:spPr>
        <p:txBody>
          <a:bodyPr wrap="square" rtlCol="0">
            <a:spAutoFit/>
          </a:bodyPr>
          <a:lstStyle/>
          <a:p>
            <a:pPr algn="ctr"/>
            <a:r>
              <a:rPr lang="en-US" sz="3200" b="1" dirty="0" smtClean="0">
                <a:solidFill>
                  <a:srgbClr val="FF0000"/>
                </a:solidFill>
              </a:rPr>
              <a:t>GFS Deterministic Forecasts Verifying </a:t>
            </a:r>
          </a:p>
          <a:p>
            <a:pPr algn="ctr"/>
            <a:r>
              <a:rPr lang="en-US" sz="3200" b="1" dirty="0" smtClean="0">
                <a:solidFill>
                  <a:srgbClr val="FF0000"/>
                </a:solidFill>
              </a:rPr>
              <a:t>0000 UTC 29 March 2016</a:t>
            </a:r>
            <a:endParaRPr lang="en-US" sz="3200" b="1" dirty="0">
              <a:solidFill>
                <a:srgbClr val="FF0000"/>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156" y="1762104"/>
            <a:ext cx="8604591" cy="3956525"/>
          </a:xfrm>
          <a:prstGeom prst="rect">
            <a:avLst/>
          </a:prstGeom>
        </p:spPr>
      </p:pic>
      <p:pic>
        <p:nvPicPr>
          <p:cNvPr id="6" name="Picture 5" descr="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89" y="5822907"/>
            <a:ext cx="8939501" cy="937287"/>
          </a:xfrm>
          <a:prstGeom prst="rect">
            <a:avLst/>
          </a:prstGeom>
        </p:spPr>
      </p:pic>
      <p:sp>
        <p:nvSpPr>
          <p:cNvPr id="7" name="Rectangle 6"/>
          <p:cNvSpPr/>
          <p:nvPr/>
        </p:nvSpPr>
        <p:spPr>
          <a:xfrm>
            <a:off x="4652241" y="5908854"/>
            <a:ext cx="2788582" cy="33133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652241" y="6240192"/>
            <a:ext cx="2816192" cy="35895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327153" y="1249703"/>
            <a:ext cx="3664276" cy="523220"/>
          </a:xfrm>
          <a:prstGeom prst="rect">
            <a:avLst/>
          </a:prstGeom>
          <a:noFill/>
        </p:spPr>
        <p:txBody>
          <a:bodyPr wrap="square" rtlCol="0">
            <a:spAutoFit/>
          </a:bodyPr>
          <a:lstStyle/>
          <a:p>
            <a:r>
              <a:rPr lang="en-US" sz="2800" b="1" dirty="0" smtClean="0">
                <a:solidFill>
                  <a:srgbClr val="0000FF"/>
                </a:solidFill>
              </a:rPr>
              <a:t>500 </a:t>
            </a:r>
            <a:r>
              <a:rPr lang="en-US" sz="2800" b="1" dirty="0" err="1" smtClean="0">
                <a:solidFill>
                  <a:srgbClr val="0000FF"/>
                </a:solidFill>
              </a:rPr>
              <a:t>hPa</a:t>
            </a:r>
            <a:r>
              <a:rPr lang="en-US" sz="2800" b="1" dirty="0" smtClean="0">
                <a:solidFill>
                  <a:srgbClr val="0000FF"/>
                </a:solidFill>
              </a:rPr>
              <a:t>: </a:t>
            </a:r>
            <a:r>
              <a:rPr lang="en-US" sz="2800" b="1" dirty="0" smtClean="0">
                <a:solidFill>
                  <a:srgbClr val="0000FF"/>
                </a:solidFill>
              </a:rPr>
              <a:t>    = 552 </a:t>
            </a:r>
            <a:r>
              <a:rPr lang="en-US" sz="2800" b="1" dirty="0" smtClean="0">
                <a:solidFill>
                  <a:srgbClr val="0000FF"/>
                </a:solidFill>
              </a:rPr>
              <a:t>dam</a:t>
            </a:r>
            <a:endParaRPr lang="en-US" sz="2800" b="1" dirty="0">
              <a:solidFill>
                <a:srgbClr val="0000FF"/>
              </a:solidFill>
            </a:endParaRPr>
          </a:p>
        </p:txBody>
      </p:sp>
      <p:graphicFrame>
        <p:nvGraphicFramePr>
          <p:cNvPr id="11" name="Object 10"/>
          <p:cNvGraphicFramePr>
            <a:graphicFrameLocks noChangeAspect="1"/>
          </p:cNvGraphicFramePr>
          <p:nvPr>
            <p:extLst>
              <p:ext uri="{D42A27DB-BD31-4B8C-83A1-F6EECF244321}">
                <p14:modId xmlns:p14="http://schemas.microsoft.com/office/powerpoint/2010/main" val="3027290477"/>
              </p:ext>
            </p:extLst>
          </p:nvPr>
        </p:nvGraphicFramePr>
        <p:xfrm>
          <a:off x="1751996" y="1330002"/>
          <a:ext cx="328385" cy="403752"/>
        </p:xfrm>
        <a:graphic>
          <a:graphicData uri="http://schemas.openxmlformats.org/presentationml/2006/ole">
            <mc:AlternateContent xmlns:mc="http://schemas.openxmlformats.org/markup-compatibility/2006">
              <mc:Choice xmlns:v="urn:schemas-microsoft-com:vml" Requires="v">
                <p:oleObj spid="_x0000_s28673" name="Equation" r:id="rId5" imgW="114300" imgH="139700" progId="Equation.3">
                  <p:embed/>
                </p:oleObj>
              </mc:Choice>
              <mc:Fallback>
                <p:oleObj name="Equation" r:id="rId5" imgW="114300" imgH="139700" progId="Equation.3">
                  <p:embed/>
                  <p:pic>
                    <p:nvPicPr>
                      <p:cNvPr id="0" name=""/>
                      <p:cNvPicPr/>
                      <p:nvPr/>
                    </p:nvPicPr>
                    <p:blipFill>
                      <a:blip r:embed="rId6"/>
                      <a:stretch>
                        <a:fillRect/>
                      </a:stretch>
                    </p:blipFill>
                    <p:spPr>
                      <a:xfrm>
                        <a:off x="1751996" y="1330002"/>
                        <a:ext cx="328385" cy="403752"/>
                      </a:xfrm>
                      <a:prstGeom prst="rect">
                        <a:avLst/>
                      </a:prstGeom>
                    </p:spPr>
                  </p:pic>
                </p:oleObj>
              </mc:Fallback>
            </mc:AlternateContent>
          </a:graphicData>
        </a:graphic>
      </p:graphicFrame>
    </p:spTree>
    <p:extLst>
      <p:ext uri="{BB962C8B-B14F-4D97-AF65-F5344CB8AC3E}">
        <p14:creationId xmlns:p14="http://schemas.microsoft.com/office/powerpoint/2010/main" val="1185070096"/>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9859" y="140357"/>
            <a:ext cx="8925696" cy="1077218"/>
          </a:xfrm>
          <a:prstGeom prst="rect">
            <a:avLst/>
          </a:prstGeom>
          <a:noFill/>
        </p:spPr>
        <p:txBody>
          <a:bodyPr wrap="square" rtlCol="0">
            <a:spAutoFit/>
          </a:bodyPr>
          <a:lstStyle/>
          <a:p>
            <a:pPr algn="ctr"/>
            <a:r>
              <a:rPr lang="en-US" sz="3200" b="1" dirty="0" smtClean="0">
                <a:solidFill>
                  <a:srgbClr val="FF0000"/>
                </a:solidFill>
              </a:rPr>
              <a:t>GFS Deterministic Forecasts Verifying </a:t>
            </a:r>
          </a:p>
          <a:p>
            <a:pPr algn="ctr"/>
            <a:r>
              <a:rPr lang="en-US" sz="3200" b="1" dirty="0" smtClean="0">
                <a:solidFill>
                  <a:srgbClr val="FF0000"/>
                </a:solidFill>
              </a:rPr>
              <a:t>0000 UTC 29 March 2016</a:t>
            </a:r>
            <a:endParaRPr lang="en-US" sz="3200" b="1" dirty="0">
              <a:solidFill>
                <a:srgbClr val="FF0000"/>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156" y="1762104"/>
            <a:ext cx="8604591" cy="3956524"/>
          </a:xfrm>
          <a:prstGeom prst="rect">
            <a:avLst/>
          </a:prstGeom>
        </p:spPr>
      </p:pic>
      <p:pic>
        <p:nvPicPr>
          <p:cNvPr id="6" name="Picture 5" descr="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89" y="5822907"/>
            <a:ext cx="8939501" cy="937287"/>
          </a:xfrm>
          <a:prstGeom prst="rect">
            <a:avLst/>
          </a:prstGeom>
        </p:spPr>
      </p:pic>
      <p:sp>
        <p:nvSpPr>
          <p:cNvPr id="7" name="Rectangle 6"/>
          <p:cNvSpPr/>
          <p:nvPr/>
        </p:nvSpPr>
        <p:spPr>
          <a:xfrm>
            <a:off x="6005117" y="5908854"/>
            <a:ext cx="1435705" cy="33133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652241" y="6240192"/>
            <a:ext cx="2816192" cy="35895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327153" y="1249703"/>
            <a:ext cx="3664276" cy="523220"/>
          </a:xfrm>
          <a:prstGeom prst="rect">
            <a:avLst/>
          </a:prstGeom>
          <a:noFill/>
        </p:spPr>
        <p:txBody>
          <a:bodyPr wrap="square" rtlCol="0">
            <a:spAutoFit/>
          </a:bodyPr>
          <a:lstStyle/>
          <a:p>
            <a:r>
              <a:rPr lang="en-US" sz="2800" b="1" dirty="0" smtClean="0">
                <a:solidFill>
                  <a:srgbClr val="0000FF"/>
                </a:solidFill>
              </a:rPr>
              <a:t>500 </a:t>
            </a:r>
            <a:r>
              <a:rPr lang="en-US" sz="2800" b="1" dirty="0" err="1" smtClean="0">
                <a:solidFill>
                  <a:srgbClr val="0000FF"/>
                </a:solidFill>
              </a:rPr>
              <a:t>hPa</a:t>
            </a:r>
            <a:r>
              <a:rPr lang="en-US" sz="2800" b="1" dirty="0" smtClean="0">
                <a:solidFill>
                  <a:srgbClr val="0000FF"/>
                </a:solidFill>
              </a:rPr>
              <a:t>: </a:t>
            </a:r>
            <a:r>
              <a:rPr lang="en-US" sz="2800" b="1" dirty="0" smtClean="0">
                <a:solidFill>
                  <a:srgbClr val="0000FF"/>
                </a:solidFill>
              </a:rPr>
              <a:t>    = 552 </a:t>
            </a:r>
            <a:r>
              <a:rPr lang="en-US" sz="2800" b="1" dirty="0" smtClean="0">
                <a:solidFill>
                  <a:srgbClr val="0000FF"/>
                </a:solidFill>
              </a:rPr>
              <a:t>dam</a:t>
            </a:r>
            <a:endParaRPr lang="en-US" sz="2800" b="1" dirty="0">
              <a:solidFill>
                <a:srgbClr val="0000FF"/>
              </a:solidFill>
            </a:endParaRPr>
          </a:p>
        </p:txBody>
      </p:sp>
      <p:graphicFrame>
        <p:nvGraphicFramePr>
          <p:cNvPr id="11" name="Object 10"/>
          <p:cNvGraphicFramePr>
            <a:graphicFrameLocks noChangeAspect="1"/>
          </p:cNvGraphicFramePr>
          <p:nvPr>
            <p:extLst>
              <p:ext uri="{D42A27DB-BD31-4B8C-83A1-F6EECF244321}">
                <p14:modId xmlns:p14="http://schemas.microsoft.com/office/powerpoint/2010/main" val="3027290477"/>
              </p:ext>
            </p:extLst>
          </p:nvPr>
        </p:nvGraphicFramePr>
        <p:xfrm>
          <a:off x="1751996" y="1330002"/>
          <a:ext cx="328385" cy="403752"/>
        </p:xfrm>
        <a:graphic>
          <a:graphicData uri="http://schemas.openxmlformats.org/presentationml/2006/ole">
            <mc:AlternateContent xmlns:mc="http://schemas.openxmlformats.org/markup-compatibility/2006">
              <mc:Choice xmlns:v="urn:schemas-microsoft-com:vml" Requires="v">
                <p:oleObj spid="_x0000_s29697" name="Equation" r:id="rId5" imgW="114300" imgH="139700" progId="Equation.3">
                  <p:embed/>
                </p:oleObj>
              </mc:Choice>
              <mc:Fallback>
                <p:oleObj name="Equation" r:id="rId5" imgW="114300" imgH="139700" progId="Equation.3">
                  <p:embed/>
                  <p:pic>
                    <p:nvPicPr>
                      <p:cNvPr id="0" name=""/>
                      <p:cNvPicPr/>
                      <p:nvPr/>
                    </p:nvPicPr>
                    <p:blipFill>
                      <a:blip r:embed="rId6"/>
                      <a:stretch>
                        <a:fillRect/>
                      </a:stretch>
                    </p:blipFill>
                    <p:spPr>
                      <a:xfrm>
                        <a:off x="1751996" y="1330002"/>
                        <a:ext cx="328385" cy="403752"/>
                      </a:xfrm>
                      <a:prstGeom prst="rect">
                        <a:avLst/>
                      </a:prstGeom>
                    </p:spPr>
                  </p:pic>
                </p:oleObj>
              </mc:Fallback>
            </mc:AlternateContent>
          </a:graphicData>
        </a:graphic>
      </p:graphicFrame>
    </p:spTree>
    <p:extLst>
      <p:ext uri="{BB962C8B-B14F-4D97-AF65-F5344CB8AC3E}">
        <p14:creationId xmlns:p14="http://schemas.microsoft.com/office/powerpoint/2010/main" val="2123492634"/>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9859" y="140357"/>
            <a:ext cx="8925696" cy="1077218"/>
          </a:xfrm>
          <a:prstGeom prst="rect">
            <a:avLst/>
          </a:prstGeom>
          <a:noFill/>
        </p:spPr>
        <p:txBody>
          <a:bodyPr wrap="square" rtlCol="0">
            <a:spAutoFit/>
          </a:bodyPr>
          <a:lstStyle/>
          <a:p>
            <a:pPr algn="ctr"/>
            <a:r>
              <a:rPr lang="en-US" sz="3200" b="1" dirty="0" smtClean="0">
                <a:solidFill>
                  <a:srgbClr val="FF0000"/>
                </a:solidFill>
              </a:rPr>
              <a:t>GFS Deterministic Forecasts Verifying </a:t>
            </a:r>
          </a:p>
          <a:p>
            <a:pPr algn="ctr"/>
            <a:r>
              <a:rPr lang="en-US" sz="3200" b="1" dirty="0" smtClean="0">
                <a:solidFill>
                  <a:srgbClr val="FF0000"/>
                </a:solidFill>
              </a:rPr>
              <a:t>0000 UTC 29 March 2016</a:t>
            </a:r>
            <a:endParaRPr lang="en-US" sz="3200" b="1" dirty="0">
              <a:solidFill>
                <a:srgbClr val="FF0000"/>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157" y="1762104"/>
            <a:ext cx="8604589" cy="3956524"/>
          </a:xfrm>
          <a:prstGeom prst="rect">
            <a:avLst/>
          </a:prstGeom>
        </p:spPr>
      </p:pic>
      <p:pic>
        <p:nvPicPr>
          <p:cNvPr id="6" name="Picture 5" descr="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89" y="5822907"/>
            <a:ext cx="8939501" cy="937287"/>
          </a:xfrm>
          <a:prstGeom prst="rect">
            <a:avLst/>
          </a:prstGeom>
        </p:spPr>
      </p:pic>
      <p:sp>
        <p:nvSpPr>
          <p:cNvPr id="7" name="Rectangle 6"/>
          <p:cNvSpPr/>
          <p:nvPr/>
        </p:nvSpPr>
        <p:spPr>
          <a:xfrm>
            <a:off x="6005117" y="5908854"/>
            <a:ext cx="1435705" cy="33133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6005117" y="6240192"/>
            <a:ext cx="1463316" cy="35895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327153" y="1249703"/>
            <a:ext cx="3664276" cy="523220"/>
          </a:xfrm>
          <a:prstGeom prst="rect">
            <a:avLst/>
          </a:prstGeom>
          <a:noFill/>
        </p:spPr>
        <p:txBody>
          <a:bodyPr wrap="square" rtlCol="0">
            <a:spAutoFit/>
          </a:bodyPr>
          <a:lstStyle/>
          <a:p>
            <a:r>
              <a:rPr lang="en-US" sz="2800" b="1" dirty="0" smtClean="0">
                <a:solidFill>
                  <a:srgbClr val="0000FF"/>
                </a:solidFill>
              </a:rPr>
              <a:t>500 </a:t>
            </a:r>
            <a:r>
              <a:rPr lang="en-US" sz="2800" b="1" dirty="0" err="1" smtClean="0">
                <a:solidFill>
                  <a:srgbClr val="0000FF"/>
                </a:solidFill>
              </a:rPr>
              <a:t>hPa</a:t>
            </a:r>
            <a:r>
              <a:rPr lang="en-US" sz="2800" b="1" dirty="0" smtClean="0">
                <a:solidFill>
                  <a:srgbClr val="0000FF"/>
                </a:solidFill>
              </a:rPr>
              <a:t>: </a:t>
            </a:r>
            <a:r>
              <a:rPr lang="en-US" sz="2800" b="1" dirty="0" smtClean="0">
                <a:solidFill>
                  <a:srgbClr val="0000FF"/>
                </a:solidFill>
              </a:rPr>
              <a:t>    = 552 </a:t>
            </a:r>
            <a:r>
              <a:rPr lang="en-US" sz="2800" b="1" dirty="0" smtClean="0">
                <a:solidFill>
                  <a:srgbClr val="0000FF"/>
                </a:solidFill>
              </a:rPr>
              <a:t>dam</a:t>
            </a:r>
            <a:endParaRPr lang="en-US" sz="2800" b="1" dirty="0">
              <a:solidFill>
                <a:srgbClr val="0000FF"/>
              </a:solidFill>
            </a:endParaRPr>
          </a:p>
        </p:txBody>
      </p:sp>
      <p:graphicFrame>
        <p:nvGraphicFramePr>
          <p:cNvPr id="11" name="Object 10"/>
          <p:cNvGraphicFramePr>
            <a:graphicFrameLocks noChangeAspect="1"/>
          </p:cNvGraphicFramePr>
          <p:nvPr>
            <p:extLst>
              <p:ext uri="{D42A27DB-BD31-4B8C-83A1-F6EECF244321}">
                <p14:modId xmlns:p14="http://schemas.microsoft.com/office/powerpoint/2010/main" val="3027290477"/>
              </p:ext>
            </p:extLst>
          </p:nvPr>
        </p:nvGraphicFramePr>
        <p:xfrm>
          <a:off x="1751996" y="1330002"/>
          <a:ext cx="328385" cy="403752"/>
        </p:xfrm>
        <a:graphic>
          <a:graphicData uri="http://schemas.openxmlformats.org/presentationml/2006/ole">
            <mc:AlternateContent xmlns:mc="http://schemas.openxmlformats.org/markup-compatibility/2006">
              <mc:Choice xmlns:v="urn:schemas-microsoft-com:vml" Requires="v">
                <p:oleObj spid="_x0000_s30721" name="Equation" r:id="rId5" imgW="114300" imgH="139700" progId="Equation.3">
                  <p:embed/>
                </p:oleObj>
              </mc:Choice>
              <mc:Fallback>
                <p:oleObj name="Equation" r:id="rId5" imgW="114300" imgH="139700" progId="Equation.3">
                  <p:embed/>
                  <p:pic>
                    <p:nvPicPr>
                      <p:cNvPr id="0" name=""/>
                      <p:cNvPicPr/>
                      <p:nvPr/>
                    </p:nvPicPr>
                    <p:blipFill>
                      <a:blip r:embed="rId6"/>
                      <a:stretch>
                        <a:fillRect/>
                      </a:stretch>
                    </p:blipFill>
                    <p:spPr>
                      <a:xfrm>
                        <a:off x="1751996" y="1330002"/>
                        <a:ext cx="328385" cy="403752"/>
                      </a:xfrm>
                      <a:prstGeom prst="rect">
                        <a:avLst/>
                      </a:prstGeom>
                    </p:spPr>
                  </p:pic>
                </p:oleObj>
              </mc:Fallback>
            </mc:AlternateContent>
          </a:graphicData>
        </a:graphic>
      </p:graphicFrame>
    </p:spTree>
    <p:extLst>
      <p:ext uri="{BB962C8B-B14F-4D97-AF65-F5344CB8AC3E}">
        <p14:creationId xmlns:p14="http://schemas.microsoft.com/office/powerpoint/2010/main" val="2235202370"/>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9859" y="140357"/>
            <a:ext cx="8925696" cy="1077218"/>
          </a:xfrm>
          <a:prstGeom prst="rect">
            <a:avLst/>
          </a:prstGeom>
          <a:noFill/>
        </p:spPr>
        <p:txBody>
          <a:bodyPr wrap="square" rtlCol="0">
            <a:spAutoFit/>
          </a:bodyPr>
          <a:lstStyle/>
          <a:p>
            <a:pPr algn="ctr"/>
            <a:r>
              <a:rPr lang="en-US" sz="3200" b="1" dirty="0" smtClean="0">
                <a:solidFill>
                  <a:srgbClr val="FF0000"/>
                </a:solidFill>
              </a:rPr>
              <a:t>GFS Deterministic Forecasts Verifying </a:t>
            </a:r>
          </a:p>
          <a:p>
            <a:pPr algn="ctr"/>
            <a:r>
              <a:rPr lang="en-US" sz="3200" b="1" dirty="0" smtClean="0">
                <a:solidFill>
                  <a:srgbClr val="FF0000"/>
                </a:solidFill>
              </a:rPr>
              <a:t>0000 UTC 29 March 2016</a:t>
            </a:r>
            <a:endParaRPr lang="en-US" sz="3200" b="1" dirty="0">
              <a:solidFill>
                <a:srgbClr val="FF0000"/>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157" y="1762104"/>
            <a:ext cx="8604589" cy="3956523"/>
          </a:xfrm>
          <a:prstGeom prst="rect">
            <a:avLst/>
          </a:prstGeom>
        </p:spPr>
      </p:pic>
      <p:pic>
        <p:nvPicPr>
          <p:cNvPr id="7" name="Picture 6" descr="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89" y="5822907"/>
            <a:ext cx="8939501" cy="937287"/>
          </a:xfrm>
          <a:prstGeom prst="rect">
            <a:avLst/>
          </a:prstGeom>
        </p:spPr>
      </p:pic>
      <p:sp>
        <p:nvSpPr>
          <p:cNvPr id="10" name="Rectangle 9"/>
          <p:cNvSpPr/>
          <p:nvPr/>
        </p:nvSpPr>
        <p:spPr>
          <a:xfrm>
            <a:off x="6005117" y="6240192"/>
            <a:ext cx="1463316" cy="35895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327153" y="1249703"/>
            <a:ext cx="3664276" cy="523220"/>
          </a:xfrm>
          <a:prstGeom prst="rect">
            <a:avLst/>
          </a:prstGeom>
          <a:noFill/>
        </p:spPr>
        <p:txBody>
          <a:bodyPr wrap="square" rtlCol="0">
            <a:spAutoFit/>
          </a:bodyPr>
          <a:lstStyle/>
          <a:p>
            <a:r>
              <a:rPr lang="en-US" sz="2800" b="1" dirty="0" smtClean="0">
                <a:solidFill>
                  <a:srgbClr val="0000FF"/>
                </a:solidFill>
              </a:rPr>
              <a:t>500 </a:t>
            </a:r>
            <a:r>
              <a:rPr lang="en-US" sz="2800" b="1" dirty="0" err="1" smtClean="0">
                <a:solidFill>
                  <a:srgbClr val="0000FF"/>
                </a:solidFill>
              </a:rPr>
              <a:t>hPa</a:t>
            </a:r>
            <a:r>
              <a:rPr lang="en-US" sz="2800" b="1" dirty="0" smtClean="0">
                <a:solidFill>
                  <a:srgbClr val="0000FF"/>
                </a:solidFill>
              </a:rPr>
              <a:t>: </a:t>
            </a:r>
            <a:r>
              <a:rPr lang="en-US" sz="2800" b="1" dirty="0" smtClean="0">
                <a:solidFill>
                  <a:srgbClr val="0000FF"/>
                </a:solidFill>
              </a:rPr>
              <a:t>    = 552 </a:t>
            </a:r>
            <a:r>
              <a:rPr lang="en-US" sz="2800" b="1" dirty="0" smtClean="0">
                <a:solidFill>
                  <a:srgbClr val="0000FF"/>
                </a:solidFill>
              </a:rPr>
              <a:t>dam</a:t>
            </a:r>
            <a:endParaRPr lang="en-US" sz="2800" b="1" dirty="0">
              <a:solidFill>
                <a:srgbClr val="0000FF"/>
              </a:solidFill>
            </a:endParaRPr>
          </a:p>
        </p:txBody>
      </p:sp>
      <p:graphicFrame>
        <p:nvGraphicFramePr>
          <p:cNvPr id="11" name="Object 10"/>
          <p:cNvGraphicFramePr>
            <a:graphicFrameLocks noChangeAspect="1"/>
          </p:cNvGraphicFramePr>
          <p:nvPr>
            <p:extLst>
              <p:ext uri="{D42A27DB-BD31-4B8C-83A1-F6EECF244321}">
                <p14:modId xmlns:p14="http://schemas.microsoft.com/office/powerpoint/2010/main" val="3027290477"/>
              </p:ext>
            </p:extLst>
          </p:nvPr>
        </p:nvGraphicFramePr>
        <p:xfrm>
          <a:off x="1751996" y="1330002"/>
          <a:ext cx="328385" cy="403752"/>
        </p:xfrm>
        <a:graphic>
          <a:graphicData uri="http://schemas.openxmlformats.org/presentationml/2006/ole">
            <mc:AlternateContent xmlns:mc="http://schemas.openxmlformats.org/markup-compatibility/2006">
              <mc:Choice xmlns:v="urn:schemas-microsoft-com:vml" Requires="v">
                <p:oleObj spid="_x0000_s31745" name="Equation" r:id="rId5" imgW="114300" imgH="139700" progId="Equation.3">
                  <p:embed/>
                </p:oleObj>
              </mc:Choice>
              <mc:Fallback>
                <p:oleObj name="Equation" r:id="rId5" imgW="114300" imgH="139700" progId="Equation.3">
                  <p:embed/>
                  <p:pic>
                    <p:nvPicPr>
                      <p:cNvPr id="0" name=""/>
                      <p:cNvPicPr/>
                      <p:nvPr/>
                    </p:nvPicPr>
                    <p:blipFill>
                      <a:blip r:embed="rId6"/>
                      <a:stretch>
                        <a:fillRect/>
                      </a:stretch>
                    </p:blipFill>
                    <p:spPr>
                      <a:xfrm>
                        <a:off x="1751996" y="1330002"/>
                        <a:ext cx="328385" cy="403752"/>
                      </a:xfrm>
                      <a:prstGeom prst="rect">
                        <a:avLst/>
                      </a:prstGeom>
                    </p:spPr>
                  </p:pic>
                </p:oleObj>
              </mc:Fallback>
            </mc:AlternateContent>
          </a:graphicData>
        </a:graphic>
      </p:graphicFrame>
    </p:spTree>
    <p:extLst>
      <p:ext uri="{BB962C8B-B14F-4D97-AF65-F5344CB8AC3E}">
        <p14:creationId xmlns:p14="http://schemas.microsoft.com/office/powerpoint/2010/main" val="3667202182"/>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9859" y="140357"/>
            <a:ext cx="8925696" cy="1077218"/>
          </a:xfrm>
          <a:prstGeom prst="rect">
            <a:avLst/>
          </a:prstGeom>
          <a:noFill/>
        </p:spPr>
        <p:txBody>
          <a:bodyPr wrap="square" rtlCol="0">
            <a:spAutoFit/>
          </a:bodyPr>
          <a:lstStyle/>
          <a:p>
            <a:pPr algn="ctr"/>
            <a:r>
              <a:rPr lang="en-US" sz="3200" b="1" dirty="0" smtClean="0">
                <a:solidFill>
                  <a:srgbClr val="FF0000"/>
                </a:solidFill>
              </a:rPr>
              <a:t>GFS Deterministic Forecasts Verifying </a:t>
            </a:r>
          </a:p>
          <a:p>
            <a:pPr algn="ctr"/>
            <a:r>
              <a:rPr lang="en-US" sz="3200" b="1" dirty="0" smtClean="0">
                <a:solidFill>
                  <a:srgbClr val="FF0000"/>
                </a:solidFill>
              </a:rPr>
              <a:t>0000 UTC 29 March 2016</a:t>
            </a:r>
            <a:endParaRPr lang="en-US" sz="3200" b="1" dirty="0">
              <a:solidFill>
                <a:srgbClr val="FF0000"/>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158" y="1762104"/>
            <a:ext cx="8604587" cy="3956523"/>
          </a:xfrm>
          <a:prstGeom prst="rect">
            <a:avLst/>
          </a:prstGeom>
        </p:spPr>
      </p:pic>
      <p:pic>
        <p:nvPicPr>
          <p:cNvPr id="6" name="Picture 5" descr="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89" y="5822907"/>
            <a:ext cx="8939501" cy="937287"/>
          </a:xfrm>
          <a:prstGeom prst="rect">
            <a:avLst/>
          </a:prstGeom>
        </p:spPr>
      </p:pic>
      <p:sp>
        <p:nvSpPr>
          <p:cNvPr id="7" name="TextBox 6"/>
          <p:cNvSpPr txBox="1"/>
          <p:nvPr/>
        </p:nvSpPr>
        <p:spPr>
          <a:xfrm>
            <a:off x="327153" y="1249703"/>
            <a:ext cx="3664276" cy="523220"/>
          </a:xfrm>
          <a:prstGeom prst="rect">
            <a:avLst/>
          </a:prstGeom>
          <a:noFill/>
        </p:spPr>
        <p:txBody>
          <a:bodyPr wrap="square" rtlCol="0">
            <a:spAutoFit/>
          </a:bodyPr>
          <a:lstStyle/>
          <a:p>
            <a:r>
              <a:rPr lang="en-US" sz="2800" b="1" dirty="0" smtClean="0">
                <a:solidFill>
                  <a:srgbClr val="0000FF"/>
                </a:solidFill>
              </a:rPr>
              <a:t>500 </a:t>
            </a:r>
            <a:r>
              <a:rPr lang="en-US" sz="2800" b="1" dirty="0" err="1" smtClean="0">
                <a:solidFill>
                  <a:srgbClr val="0000FF"/>
                </a:solidFill>
              </a:rPr>
              <a:t>hPa</a:t>
            </a:r>
            <a:r>
              <a:rPr lang="en-US" sz="2800" b="1" dirty="0" smtClean="0">
                <a:solidFill>
                  <a:srgbClr val="0000FF"/>
                </a:solidFill>
              </a:rPr>
              <a:t>: </a:t>
            </a:r>
            <a:r>
              <a:rPr lang="en-US" sz="2800" b="1" dirty="0" smtClean="0">
                <a:solidFill>
                  <a:srgbClr val="0000FF"/>
                </a:solidFill>
              </a:rPr>
              <a:t>    = 552 </a:t>
            </a:r>
            <a:r>
              <a:rPr lang="en-US" sz="2800" b="1" dirty="0" smtClean="0">
                <a:solidFill>
                  <a:srgbClr val="0000FF"/>
                </a:solidFill>
              </a:rPr>
              <a:t>dam</a:t>
            </a:r>
            <a:endParaRPr lang="en-US" sz="2800" b="1" dirty="0">
              <a:solidFill>
                <a:srgbClr val="0000FF"/>
              </a:solidFill>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3027290477"/>
              </p:ext>
            </p:extLst>
          </p:nvPr>
        </p:nvGraphicFramePr>
        <p:xfrm>
          <a:off x="1751996" y="1330002"/>
          <a:ext cx="328385" cy="403752"/>
        </p:xfrm>
        <a:graphic>
          <a:graphicData uri="http://schemas.openxmlformats.org/presentationml/2006/ole">
            <mc:AlternateContent xmlns:mc="http://schemas.openxmlformats.org/markup-compatibility/2006">
              <mc:Choice xmlns:v="urn:schemas-microsoft-com:vml" Requires="v">
                <p:oleObj spid="_x0000_s32769" name="Equation" r:id="rId5" imgW="114300" imgH="139700" progId="Equation.3">
                  <p:embed/>
                </p:oleObj>
              </mc:Choice>
              <mc:Fallback>
                <p:oleObj name="Equation" r:id="rId5" imgW="114300" imgH="139700" progId="Equation.3">
                  <p:embed/>
                  <p:pic>
                    <p:nvPicPr>
                      <p:cNvPr id="0" name=""/>
                      <p:cNvPicPr/>
                      <p:nvPr/>
                    </p:nvPicPr>
                    <p:blipFill>
                      <a:blip r:embed="rId6"/>
                      <a:stretch>
                        <a:fillRect/>
                      </a:stretch>
                    </p:blipFill>
                    <p:spPr>
                      <a:xfrm>
                        <a:off x="1751996" y="1330002"/>
                        <a:ext cx="328385" cy="403752"/>
                      </a:xfrm>
                      <a:prstGeom prst="rect">
                        <a:avLst/>
                      </a:prstGeom>
                    </p:spPr>
                  </p:pic>
                </p:oleObj>
              </mc:Fallback>
            </mc:AlternateContent>
          </a:graphicData>
        </a:graphic>
      </p:graphicFrame>
    </p:spTree>
    <p:extLst>
      <p:ext uri="{BB962C8B-B14F-4D97-AF65-F5344CB8AC3E}">
        <p14:creationId xmlns:p14="http://schemas.microsoft.com/office/powerpoint/2010/main" val="425323208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18487" y="95574"/>
            <a:ext cx="8725804" cy="584776"/>
          </a:xfrm>
          <a:prstGeom prst="rect">
            <a:avLst/>
          </a:prstGeom>
          <a:noFill/>
        </p:spPr>
        <p:txBody>
          <a:bodyPr wrap="square" rtlCol="0">
            <a:spAutoFit/>
          </a:bodyPr>
          <a:lstStyle/>
          <a:p>
            <a:pPr algn="ctr"/>
            <a:r>
              <a:rPr lang="en-US" sz="3200" b="1" dirty="0" smtClean="0">
                <a:solidFill>
                  <a:srgbClr val="FF0000"/>
                </a:solidFill>
              </a:rPr>
              <a:t>Synoptic Evolution: 21 March – 4 April 2016</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989" y="831520"/>
            <a:ext cx="8775300" cy="3038775"/>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6415" y="3829330"/>
            <a:ext cx="3987585" cy="2990688"/>
          </a:xfrm>
          <a:prstGeom prst="rect">
            <a:avLst/>
          </a:prstGeom>
        </p:spPr>
      </p:pic>
      <p:sp>
        <p:nvSpPr>
          <p:cNvPr id="13" name="TextBox 12"/>
          <p:cNvSpPr txBox="1"/>
          <p:nvPr/>
        </p:nvSpPr>
        <p:spPr>
          <a:xfrm>
            <a:off x="218487" y="5151360"/>
            <a:ext cx="4348437" cy="1138773"/>
          </a:xfrm>
          <a:prstGeom prst="rect">
            <a:avLst/>
          </a:prstGeom>
          <a:noFill/>
          <a:ln>
            <a:noFill/>
          </a:ln>
        </p:spPr>
        <p:txBody>
          <a:bodyPr wrap="square" rtlCol="0">
            <a:spAutoFit/>
          </a:bodyPr>
          <a:lstStyle/>
          <a:p>
            <a:r>
              <a:rPr lang="en-US" sz="2000" b="1" dirty="0" smtClean="0"/>
              <a:t>500 </a:t>
            </a:r>
            <a:r>
              <a:rPr lang="en-US" sz="2000" b="1" dirty="0" err="1" smtClean="0"/>
              <a:t>hPa</a:t>
            </a:r>
            <a:r>
              <a:rPr lang="en-US" sz="2000" b="1" dirty="0" smtClean="0"/>
              <a:t> Heights (dam; blue)</a:t>
            </a:r>
          </a:p>
          <a:p>
            <a:r>
              <a:rPr lang="en-US" sz="2000" b="1" dirty="0" smtClean="0"/>
              <a:t>500 </a:t>
            </a:r>
            <a:r>
              <a:rPr lang="en-US" sz="2000" b="1" dirty="0" err="1" smtClean="0"/>
              <a:t>hPa</a:t>
            </a:r>
            <a:r>
              <a:rPr lang="en-US" sz="2000" b="1" dirty="0" smtClean="0"/>
              <a:t> Rel. </a:t>
            </a:r>
            <a:r>
              <a:rPr lang="en-US" sz="2000" b="1" dirty="0" err="1" smtClean="0"/>
              <a:t>Vor</a:t>
            </a:r>
            <a:r>
              <a:rPr lang="en-US" sz="2000" b="1" dirty="0" smtClean="0"/>
              <a:t>. (10</a:t>
            </a:r>
            <a:r>
              <a:rPr lang="en-US" sz="2000" b="1" baseline="30000" dirty="0" smtClean="0"/>
              <a:t>–5</a:t>
            </a:r>
            <a:r>
              <a:rPr lang="en-US" sz="2000" b="1" dirty="0" smtClean="0"/>
              <a:t> s</a:t>
            </a:r>
            <a:r>
              <a:rPr lang="en-US" sz="2000" b="1" baseline="30000" dirty="0" smtClean="0"/>
              <a:t>–1</a:t>
            </a:r>
            <a:r>
              <a:rPr lang="en-US" sz="2000" b="1" dirty="0" smtClean="0"/>
              <a:t>  fill pattern)</a:t>
            </a:r>
            <a:r>
              <a:rPr lang="en-US" sz="2000" b="1" baseline="30000" dirty="0" smtClean="0"/>
              <a:t> </a:t>
            </a:r>
            <a:endParaRPr lang="en-US" sz="800" b="1" dirty="0" smtClean="0"/>
          </a:p>
          <a:p>
            <a:r>
              <a:rPr lang="en-US" sz="2000" b="1" dirty="0" smtClean="0"/>
              <a:t>500 </a:t>
            </a:r>
            <a:r>
              <a:rPr lang="en-US" sz="2000" b="1" dirty="0" err="1" smtClean="0"/>
              <a:t>hPa</a:t>
            </a:r>
            <a:r>
              <a:rPr lang="en-US" sz="2000" b="1" dirty="0" smtClean="0"/>
              <a:t> Ascent (</a:t>
            </a:r>
            <a:r>
              <a:rPr lang="en-US" sz="2000" b="1" dirty="0" err="1" smtClean="0"/>
              <a:t>dPa</a:t>
            </a:r>
            <a:r>
              <a:rPr lang="en-US" sz="2000" b="1" dirty="0" smtClean="0"/>
              <a:t> s</a:t>
            </a:r>
            <a:r>
              <a:rPr lang="en-US" sz="2000" b="1" baseline="30000" dirty="0" smtClean="0"/>
              <a:t>–1</a:t>
            </a:r>
            <a:r>
              <a:rPr lang="en-US" sz="2000" b="1" dirty="0" smtClean="0"/>
              <a:t>; green)</a:t>
            </a:r>
          </a:p>
          <a:p>
            <a:r>
              <a:rPr lang="en-US" sz="800" b="1" dirty="0" smtClean="0"/>
              <a:t> </a:t>
            </a:r>
            <a:endParaRPr lang="en-US" sz="800" b="1" dirty="0"/>
          </a:p>
        </p:txBody>
      </p:sp>
      <p:sp>
        <p:nvSpPr>
          <p:cNvPr id="7" name="TextBox 6"/>
          <p:cNvSpPr txBox="1"/>
          <p:nvPr/>
        </p:nvSpPr>
        <p:spPr>
          <a:xfrm>
            <a:off x="218487" y="4439902"/>
            <a:ext cx="4211883" cy="523220"/>
          </a:xfrm>
          <a:prstGeom prst="rect">
            <a:avLst/>
          </a:prstGeom>
          <a:noFill/>
        </p:spPr>
        <p:txBody>
          <a:bodyPr wrap="square" rtlCol="0">
            <a:spAutoFit/>
          </a:bodyPr>
          <a:lstStyle/>
          <a:p>
            <a:r>
              <a:rPr lang="en-US" sz="2800" b="1" dirty="0" smtClean="0">
                <a:solidFill>
                  <a:srgbClr val="0000FF"/>
                </a:solidFill>
              </a:rPr>
              <a:t>1200 UTC 21 March 2016</a:t>
            </a:r>
            <a:endParaRPr lang="en-US" sz="2800" b="1" dirty="0">
              <a:solidFill>
                <a:srgbClr val="0000FF"/>
              </a:solidFill>
            </a:endParaRPr>
          </a:p>
        </p:txBody>
      </p:sp>
      <p:pic>
        <p:nvPicPr>
          <p:cNvPr id="9" name="Picture 8" descr="vor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87" y="3870295"/>
            <a:ext cx="5156200" cy="431800"/>
          </a:xfrm>
          <a:prstGeom prst="rect">
            <a:avLst/>
          </a:prstGeom>
        </p:spPr>
      </p:pic>
    </p:spTree>
    <p:extLst>
      <p:ext uri="{BB962C8B-B14F-4D97-AF65-F5344CB8AC3E}">
        <p14:creationId xmlns:p14="http://schemas.microsoft.com/office/powerpoint/2010/main" val="3070777262"/>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18487" y="95574"/>
            <a:ext cx="8725804" cy="584776"/>
          </a:xfrm>
          <a:prstGeom prst="rect">
            <a:avLst/>
          </a:prstGeom>
          <a:noFill/>
        </p:spPr>
        <p:txBody>
          <a:bodyPr wrap="square" rtlCol="0">
            <a:spAutoFit/>
          </a:bodyPr>
          <a:lstStyle/>
          <a:p>
            <a:pPr algn="ctr"/>
            <a:r>
              <a:rPr lang="en-US" sz="3200" b="1" dirty="0" smtClean="0">
                <a:solidFill>
                  <a:srgbClr val="FF0000"/>
                </a:solidFill>
              </a:rPr>
              <a:t>Synoptic Evolution: 21 March – 4 April 2016</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086" y="831520"/>
            <a:ext cx="8763100" cy="3038768"/>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6415" y="3829330"/>
            <a:ext cx="3987584" cy="2990688"/>
          </a:xfrm>
          <a:prstGeom prst="rect">
            <a:avLst/>
          </a:prstGeom>
        </p:spPr>
      </p:pic>
      <p:sp>
        <p:nvSpPr>
          <p:cNvPr id="13" name="TextBox 12"/>
          <p:cNvSpPr txBox="1"/>
          <p:nvPr/>
        </p:nvSpPr>
        <p:spPr>
          <a:xfrm>
            <a:off x="218487" y="5151360"/>
            <a:ext cx="4348437" cy="1138773"/>
          </a:xfrm>
          <a:prstGeom prst="rect">
            <a:avLst/>
          </a:prstGeom>
          <a:noFill/>
          <a:ln>
            <a:noFill/>
          </a:ln>
        </p:spPr>
        <p:txBody>
          <a:bodyPr wrap="square" rtlCol="0">
            <a:spAutoFit/>
          </a:bodyPr>
          <a:lstStyle/>
          <a:p>
            <a:r>
              <a:rPr lang="en-US" sz="2000" b="1" dirty="0" smtClean="0"/>
              <a:t>500 </a:t>
            </a:r>
            <a:r>
              <a:rPr lang="en-US" sz="2000" b="1" dirty="0" err="1" smtClean="0"/>
              <a:t>hPa</a:t>
            </a:r>
            <a:r>
              <a:rPr lang="en-US" sz="2000" b="1" dirty="0" smtClean="0"/>
              <a:t> Heights (dam; blue)</a:t>
            </a:r>
          </a:p>
          <a:p>
            <a:r>
              <a:rPr lang="en-US" sz="2000" b="1" dirty="0" smtClean="0"/>
              <a:t>500 </a:t>
            </a:r>
            <a:r>
              <a:rPr lang="en-US" sz="2000" b="1" dirty="0" err="1" smtClean="0"/>
              <a:t>hPa</a:t>
            </a:r>
            <a:r>
              <a:rPr lang="en-US" sz="2000" b="1" dirty="0" smtClean="0"/>
              <a:t> Rel. </a:t>
            </a:r>
            <a:r>
              <a:rPr lang="en-US" sz="2000" b="1" dirty="0" err="1" smtClean="0"/>
              <a:t>Vor</a:t>
            </a:r>
            <a:r>
              <a:rPr lang="en-US" sz="2000" b="1" dirty="0" smtClean="0"/>
              <a:t>. (10</a:t>
            </a:r>
            <a:r>
              <a:rPr lang="en-US" sz="2000" b="1" baseline="30000" dirty="0" smtClean="0"/>
              <a:t>–5</a:t>
            </a:r>
            <a:r>
              <a:rPr lang="en-US" sz="2000" b="1" dirty="0" smtClean="0"/>
              <a:t> s</a:t>
            </a:r>
            <a:r>
              <a:rPr lang="en-US" sz="2000" b="1" baseline="30000" dirty="0" smtClean="0"/>
              <a:t>–1</a:t>
            </a:r>
            <a:r>
              <a:rPr lang="en-US" sz="2000" b="1" dirty="0" smtClean="0"/>
              <a:t>  fill pattern)</a:t>
            </a:r>
            <a:r>
              <a:rPr lang="en-US" sz="2000" b="1" baseline="30000" dirty="0" smtClean="0"/>
              <a:t> </a:t>
            </a:r>
            <a:endParaRPr lang="en-US" sz="800" b="1" dirty="0" smtClean="0"/>
          </a:p>
          <a:p>
            <a:r>
              <a:rPr lang="en-US" sz="2000" b="1" dirty="0" smtClean="0"/>
              <a:t>500 </a:t>
            </a:r>
            <a:r>
              <a:rPr lang="en-US" sz="2000" b="1" dirty="0" err="1" smtClean="0"/>
              <a:t>hPa</a:t>
            </a:r>
            <a:r>
              <a:rPr lang="en-US" sz="2000" b="1" dirty="0" smtClean="0"/>
              <a:t> Ascent (</a:t>
            </a:r>
            <a:r>
              <a:rPr lang="en-US" sz="2000" b="1" dirty="0" err="1" smtClean="0"/>
              <a:t>dPa</a:t>
            </a:r>
            <a:r>
              <a:rPr lang="en-US" sz="2000" b="1" dirty="0" smtClean="0"/>
              <a:t> s</a:t>
            </a:r>
            <a:r>
              <a:rPr lang="en-US" sz="2000" b="1" baseline="30000" dirty="0" smtClean="0"/>
              <a:t>–1</a:t>
            </a:r>
            <a:r>
              <a:rPr lang="en-US" sz="2000" b="1" dirty="0" smtClean="0"/>
              <a:t>; green)</a:t>
            </a:r>
          </a:p>
          <a:p>
            <a:r>
              <a:rPr lang="en-US" sz="800" b="1" dirty="0" smtClean="0"/>
              <a:t> </a:t>
            </a:r>
            <a:endParaRPr lang="en-US" sz="800" b="1" dirty="0"/>
          </a:p>
        </p:txBody>
      </p:sp>
      <p:sp>
        <p:nvSpPr>
          <p:cNvPr id="7" name="TextBox 6"/>
          <p:cNvSpPr txBox="1"/>
          <p:nvPr/>
        </p:nvSpPr>
        <p:spPr>
          <a:xfrm>
            <a:off x="218487" y="4439902"/>
            <a:ext cx="4211883" cy="523220"/>
          </a:xfrm>
          <a:prstGeom prst="rect">
            <a:avLst/>
          </a:prstGeom>
          <a:noFill/>
        </p:spPr>
        <p:txBody>
          <a:bodyPr wrap="square" rtlCol="0">
            <a:spAutoFit/>
          </a:bodyPr>
          <a:lstStyle/>
          <a:p>
            <a:r>
              <a:rPr lang="en-US" sz="2800" b="1" dirty="0" smtClean="0">
                <a:solidFill>
                  <a:srgbClr val="0000FF"/>
                </a:solidFill>
              </a:rPr>
              <a:t>0000 UTC 29 March 2016</a:t>
            </a:r>
            <a:endParaRPr lang="en-US" sz="2800" b="1" dirty="0">
              <a:solidFill>
                <a:srgbClr val="0000FF"/>
              </a:solidFill>
            </a:endParaRPr>
          </a:p>
        </p:txBody>
      </p:sp>
      <p:pic>
        <p:nvPicPr>
          <p:cNvPr id="9" name="Picture 8" descr="vor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87" y="3870295"/>
            <a:ext cx="5156200" cy="431800"/>
          </a:xfrm>
          <a:prstGeom prst="rect">
            <a:avLst/>
          </a:prstGeom>
        </p:spPr>
      </p:pic>
    </p:spTree>
    <p:extLst>
      <p:ext uri="{BB962C8B-B14F-4D97-AF65-F5344CB8AC3E}">
        <p14:creationId xmlns:p14="http://schemas.microsoft.com/office/powerpoint/2010/main" val="3204958738"/>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18487" y="95574"/>
            <a:ext cx="8725804" cy="584776"/>
          </a:xfrm>
          <a:prstGeom prst="rect">
            <a:avLst/>
          </a:prstGeom>
          <a:noFill/>
        </p:spPr>
        <p:txBody>
          <a:bodyPr wrap="square" rtlCol="0">
            <a:spAutoFit/>
          </a:bodyPr>
          <a:lstStyle/>
          <a:p>
            <a:pPr algn="ctr"/>
            <a:r>
              <a:rPr lang="en-US" sz="3200" b="1" dirty="0" smtClean="0">
                <a:solidFill>
                  <a:srgbClr val="FF0000"/>
                </a:solidFill>
              </a:rPr>
              <a:t>Synoptic Evolution: 21 March – 4 April 2016</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086" y="831520"/>
            <a:ext cx="8763100" cy="3038767"/>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6415" y="3829330"/>
            <a:ext cx="3987584" cy="2990688"/>
          </a:xfrm>
          <a:prstGeom prst="rect">
            <a:avLst/>
          </a:prstGeom>
        </p:spPr>
      </p:pic>
      <p:sp>
        <p:nvSpPr>
          <p:cNvPr id="13" name="TextBox 12"/>
          <p:cNvSpPr txBox="1"/>
          <p:nvPr/>
        </p:nvSpPr>
        <p:spPr>
          <a:xfrm>
            <a:off x="218487" y="5151360"/>
            <a:ext cx="4348437" cy="1138773"/>
          </a:xfrm>
          <a:prstGeom prst="rect">
            <a:avLst/>
          </a:prstGeom>
          <a:noFill/>
          <a:ln>
            <a:noFill/>
          </a:ln>
        </p:spPr>
        <p:txBody>
          <a:bodyPr wrap="square" rtlCol="0">
            <a:spAutoFit/>
          </a:bodyPr>
          <a:lstStyle/>
          <a:p>
            <a:r>
              <a:rPr lang="en-US" sz="2000" b="1" dirty="0" smtClean="0"/>
              <a:t>500 </a:t>
            </a:r>
            <a:r>
              <a:rPr lang="en-US" sz="2000" b="1" dirty="0" err="1" smtClean="0"/>
              <a:t>hPa</a:t>
            </a:r>
            <a:r>
              <a:rPr lang="en-US" sz="2000" b="1" dirty="0" smtClean="0"/>
              <a:t> Heights (dam; blue)</a:t>
            </a:r>
          </a:p>
          <a:p>
            <a:r>
              <a:rPr lang="en-US" sz="2000" b="1" dirty="0" smtClean="0"/>
              <a:t>500 </a:t>
            </a:r>
            <a:r>
              <a:rPr lang="en-US" sz="2000" b="1" dirty="0" err="1" smtClean="0"/>
              <a:t>hPa</a:t>
            </a:r>
            <a:r>
              <a:rPr lang="en-US" sz="2000" b="1" dirty="0" smtClean="0"/>
              <a:t> Rel. </a:t>
            </a:r>
            <a:r>
              <a:rPr lang="en-US" sz="2000" b="1" dirty="0" err="1" smtClean="0"/>
              <a:t>Vor</a:t>
            </a:r>
            <a:r>
              <a:rPr lang="en-US" sz="2000" b="1" dirty="0" smtClean="0"/>
              <a:t>. (10</a:t>
            </a:r>
            <a:r>
              <a:rPr lang="en-US" sz="2000" b="1" baseline="30000" dirty="0" smtClean="0"/>
              <a:t>–5</a:t>
            </a:r>
            <a:r>
              <a:rPr lang="en-US" sz="2000" b="1" dirty="0" smtClean="0"/>
              <a:t> s</a:t>
            </a:r>
            <a:r>
              <a:rPr lang="en-US" sz="2000" b="1" baseline="30000" dirty="0" smtClean="0"/>
              <a:t>–1</a:t>
            </a:r>
            <a:r>
              <a:rPr lang="en-US" sz="2000" b="1" dirty="0" smtClean="0"/>
              <a:t>  fill pattern)</a:t>
            </a:r>
            <a:r>
              <a:rPr lang="en-US" sz="2000" b="1" baseline="30000" dirty="0" smtClean="0"/>
              <a:t> </a:t>
            </a:r>
            <a:endParaRPr lang="en-US" sz="800" b="1" dirty="0" smtClean="0"/>
          </a:p>
          <a:p>
            <a:r>
              <a:rPr lang="en-US" sz="2000" b="1" dirty="0" smtClean="0"/>
              <a:t>500 </a:t>
            </a:r>
            <a:r>
              <a:rPr lang="en-US" sz="2000" b="1" dirty="0" err="1" smtClean="0"/>
              <a:t>hPa</a:t>
            </a:r>
            <a:r>
              <a:rPr lang="en-US" sz="2000" b="1" dirty="0" smtClean="0"/>
              <a:t> Ascent (</a:t>
            </a:r>
            <a:r>
              <a:rPr lang="en-US" sz="2000" b="1" dirty="0" err="1" smtClean="0"/>
              <a:t>dPa</a:t>
            </a:r>
            <a:r>
              <a:rPr lang="en-US" sz="2000" b="1" dirty="0" smtClean="0"/>
              <a:t> s</a:t>
            </a:r>
            <a:r>
              <a:rPr lang="en-US" sz="2000" b="1" baseline="30000" dirty="0" smtClean="0"/>
              <a:t>–1</a:t>
            </a:r>
            <a:r>
              <a:rPr lang="en-US" sz="2000" b="1" dirty="0" smtClean="0"/>
              <a:t>; green)</a:t>
            </a:r>
          </a:p>
          <a:p>
            <a:r>
              <a:rPr lang="en-US" sz="800" b="1" dirty="0" smtClean="0"/>
              <a:t> </a:t>
            </a:r>
            <a:endParaRPr lang="en-US" sz="800" b="1" dirty="0"/>
          </a:p>
        </p:txBody>
      </p:sp>
      <p:sp>
        <p:nvSpPr>
          <p:cNvPr id="7" name="TextBox 6"/>
          <p:cNvSpPr txBox="1"/>
          <p:nvPr/>
        </p:nvSpPr>
        <p:spPr>
          <a:xfrm>
            <a:off x="218487" y="4439902"/>
            <a:ext cx="4211883" cy="523220"/>
          </a:xfrm>
          <a:prstGeom prst="rect">
            <a:avLst/>
          </a:prstGeom>
          <a:noFill/>
        </p:spPr>
        <p:txBody>
          <a:bodyPr wrap="square" rtlCol="0">
            <a:spAutoFit/>
          </a:bodyPr>
          <a:lstStyle/>
          <a:p>
            <a:r>
              <a:rPr lang="en-US" sz="2800" b="1" dirty="0" smtClean="0">
                <a:solidFill>
                  <a:srgbClr val="0000FF"/>
                </a:solidFill>
              </a:rPr>
              <a:t>1200 UTC 29 March 2016</a:t>
            </a:r>
            <a:endParaRPr lang="en-US" sz="2800" b="1" dirty="0">
              <a:solidFill>
                <a:srgbClr val="0000FF"/>
              </a:solidFill>
            </a:endParaRPr>
          </a:p>
        </p:txBody>
      </p:sp>
      <p:pic>
        <p:nvPicPr>
          <p:cNvPr id="9" name="Picture 8" descr="vor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87" y="3870295"/>
            <a:ext cx="5156200" cy="431800"/>
          </a:xfrm>
          <a:prstGeom prst="rect">
            <a:avLst/>
          </a:prstGeom>
        </p:spPr>
      </p:pic>
    </p:spTree>
    <p:extLst>
      <p:ext uri="{BB962C8B-B14F-4D97-AF65-F5344CB8AC3E}">
        <p14:creationId xmlns:p14="http://schemas.microsoft.com/office/powerpoint/2010/main" val="678427352"/>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18487" y="95574"/>
            <a:ext cx="8725804" cy="584776"/>
          </a:xfrm>
          <a:prstGeom prst="rect">
            <a:avLst/>
          </a:prstGeom>
          <a:noFill/>
        </p:spPr>
        <p:txBody>
          <a:bodyPr wrap="square" rtlCol="0">
            <a:spAutoFit/>
          </a:bodyPr>
          <a:lstStyle/>
          <a:p>
            <a:pPr algn="ctr"/>
            <a:r>
              <a:rPr lang="en-US" sz="3200" b="1" dirty="0" smtClean="0">
                <a:solidFill>
                  <a:srgbClr val="FF0000"/>
                </a:solidFill>
              </a:rPr>
              <a:t>Synoptic Evolution: 21 March – 4 April 2016</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087" y="831520"/>
            <a:ext cx="8763097" cy="3038767"/>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6415" y="3829330"/>
            <a:ext cx="3987584" cy="2990688"/>
          </a:xfrm>
          <a:prstGeom prst="rect">
            <a:avLst/>
          </a:prstGeom>
        </p:spPr>
      </p:pic>
      <p:sp>
        <p:nvSpPr>
          <p:cNvPr id="13" name="TextBox 12"/>
          <p:cNvSpPr txBox="1"/>
          <p:nvPr/>
        </p:nvSpPr>
        <p:spPr>
          <a:xfrm>
            <a:off x="218487" y="5151360"/>
            <a:ext cx="4348437" cy="1138773"/>
          </a:xfrm>
          <a:prstGeom prst="rect">
            <a:avLst/>
          </a:prstGeom>
          <a:noFill/>
          <a:ln>
            <a:noFill/>
          </a:ln>
        </p:spPr>
        <p:txBody>
          <a:bodyPr wrap="square" rtlCol="0">
            <a:spAutoFit/>
          </a:bodyPr>
          <a:lstStyle/>
          <a:p>
            <a:r>
              <a:rPr lang="en-US" sz="2000" b="1" dirty="0" smtClean="0"/>
              <a:t>500 </a:t>
            </a:r>
            <a:r>
              <a:rPr lang="en-US" sz="2000" b="1" dirty="0" err="1" smtClean="0"/>
              <a:t>hPa</a:t>
            </a:r>
            <a:r>
              <a:rPr lang="en-US" sz="2000" b="1" dirty="0" smtClean="0"/>
              <a:t> Heights (dam; blue)</a:t>
            </a:r>
          </a:p>
          <a:p>
            <a:r>
              <a:rPr lang="en-US" sz="2000" b="1" dirty="0" smtClean="0"/>
              <a:t>500 </a:t>
            </a:r>
            <a:r>
              <a:rPr lang="en-US" sz="2000" b="1" dirty="0" err="1" smtClean="0"/>
              <a:t>hPa</a:t>
            </a:r>
            <a:r>
              <a:rPr lang="en-US" sz="2000" b="1" dirty="0" smtClean="0"/>
              <a:t> Rel. </a:t>
            </a:r>
            <a:r>
              <a:rPr lang="en-US" sz="2000" b="1" dirty="0" err="1" smtClean="0"/>
              <a:t>Vor</a:t>
            </a:r>
            <a:r>
              <a:rPr lang="en-US" sz="2000" b="1" dirty="0" smtClean="0"/>
              <a:t>. (10</a:t>
            </a:r>
            <a:r>
              <a:rPr lang="en-US" sz="2000" b="1" baseline="30000" dirty="0" smtClean="0"/>
              <a:t>–5</a:t>
            </a:r>
            <a:r>
              <a:rPr lang="en-US" sz="2000" b="1" dirty="0" smtClean="0"/>
              <a:t> s</a:t>
            </a:r>
            <a:r>
              <a:rPr lang="en-US" sz="2000" b="1" baseline="30000" dirty="0" smtClean="0"/>
              <a:t>–1</a:t>
            </a:r>
            <a:r>
              <a:rPr lang="en-US" sz="2000" b="1" dirty="0" smtClean="0"/>
              <a:t>  fill pattern)</a:t>
            </a:r>
            <a:r>
              <a:rPr lang="en-US" sz="2000" b="1" baseline="30000" dirty="0" smtClean="0"/>
              <a:t> </a:t>
            </a:r>
            <a:endParaRPr lang="en-US" sz="800" b="1" dirty="0" smtClean="0"/>
          </a:p>
          <a:p>
            <a:r>
              <a:rPr lang="en-US" sz="2000" b="1" dirty="0" smtClean="0"/>
              <a:t>500 </a:t>
            </a:r>
            <a:r>
              <a:rPr lang="en-US" sz="2000" b="1" dirty="0" err="1" smtClean="0"/>
              <a:t>hPa</a:t>
            </a:r>
            <a:r>
              <a:rPr lang="en-US" sz="2000" b="1" dirty="0" smtClean="0"/>
              <a:t> Ascent (</a:t>
            </a:r>
            <a:r>
              <a:rPr lang="en-US" sz="2000" b="1" dirty="0" err="1" smtClean="0"/>
              <a:t>dPa</a:t>
            </a:r>
            <a:r>
              <a:rPr lang="en-US" sz="2000" b="1" dirty="0" smtClean="0"/>
              <a:t> s</a:t>
            </a:r>
            <a:r>
              <a:rPr lang="en-US" sz="2000" b="1" baseline="30000" dirty="0" smtClean="0"/>
              <a:t>–1</a:t>
            </a:r>
            <a:r>
              <a:rPr lang="en-US" sz="2000" b="1" dirty="0" smtClean="0"/>
              <a:t>; green)</a:t>
            </a:r>
          </a:p>
          <a:p>
            <a:r>
              <a:rPr lang="en-US" sz="800" b="1" dirty="0" smtClean="0"/>
              <a:t> </a:t>
            </a:r>
            <a:endParaRPr lang="en-US" sz="800" b="1" dirty="0"/>
          </a:p>
        </p:txBody>
      </p:sp>
      <p:sp>
        <p:nvSpPr>
          <p:cNvPr id="7" name="TextBox 6"/>
          <p:cNvSpPr txBox="1"/>
          <p:nvPr/>
        </p:nvSpPr>
        <p:spPr>
          <a:xfrm>
            <a:off x="218487" y="4439902"/>
            <a:ext cx="4211883" cy="523220"/>
          </a:xfrm>
          <a:prstGeom prst="rect">
            <a:avLst/>
          </a:prstGeom>
          <a:noFill/>
        </p:spPr>
        <p:txBody>
          <a:bodyPr wrap="square" rtlCol="0">
            <a:spAutoFit/>
          </a:bodyPr>
          <a:lstStyle/>
          <a:p>
            <a:r>
              <a:rPr lang="en-US" sz="2800" b="1" dirty="0" smtClean="0">
                <a:solidFill>
                  <a:srgbClr val="0000FF"/>
                </a:solidFill>
              </a:rPr>
              <a:t>0000 UTC 30 March 2016</a:t>
            </a:r>
            <a:endParaRPr lang="en-US" sz="2800" b="1" dirty="0">
              <a:solidFill>
                <a:srgbClr val="0000FF"/>
              </a:solidFill>
            </a:endParaRPr>
          </a:p>
        </p:txBody>
      </p:sp>
      <p:pic>
        <p:nvPicPr>
          <p:cNvPr id="9" name="Picture 8" descr="vor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87" y="3870295"/>
            <a:ext cx="5156200" cy="431800"/>
          </a:xfrm>
          <a:prstGeom prst="rect">
            <a:avLst/>
          </a:prstGeom>
        </p:spPr>
      </p:pic>
    </p:spTree>
    <p:extLst>
      <p:ext uri="{BB962C8B-B14F-4D97-AF65-F5344CB8AC3E}">
        <p14:creationId xmlns:p14="http://schemas.microsoft.com/office/powerpoint/2010/main" val="2462979149"/>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18487" y="95574"/>
            <a:ext cx="8725804" cy="584776"/>
          </a:xfrm>
          <a:prstGeom prst="rect">
            <a:avLst/>
          </a:prstGeom>
          <a:noFill/>
        </p:spPr>
        <p:txBody>
          <a:bodyPr wrap="square" rtlCol="0">
            <a:spAutoFit/>
          </a:bodyPr>
          <a:lstStyle/>
          <a:p>
            <a:pPr algn="ctr"/>
            <a:r>
              <a:rPr lang="en-US" sz="3200" b="1" dirty="0" smtClean="0">
                <a:solidFill>
                  <a:srgbClr val="FF0000"/>
                </a:solidFill>
              </a:rPr>
              <a:t>Synoptic Evolution: 21 March – 4 April 2016</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087" y="831520"/>
            <a:ext cx="8763097" cy="3038766"/>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6415" y="3829330"/>
            <a:ext cx="3987584" cy="2990688"/>
          </a:xfrm>
          <a:prstGeom prst="rect">
            <a:avLst/>
          </a:prstGeom>
        </p:spPr>
      </p:pic>
      <p:sp>
        <p:nvSpPr>
          <p:cNvPr id="13" name="TextBox 12"/>
          <p:cNvSpPr txBox="1"/>
          <p:nvPr/>
        </p:nvSpPr>
        <p:spPr>
          <a:xfrm>
            <a:off x="218487" y="5151360"/>
            <a:ext cx="4348437" cy="1138773"/>
          </a:xfrm>
          <a:prstGeom prst="rect">
            <a:avLst/>
          </a:prstGeom>
          <a:noFill/>
          <a:ln>
            <a:noFill/>
          </a:ln>
        </p:spPr>
        <p:txBody>
          <a:bodyPr wrap="square" rtlCol="0">
            <a:spAutoFit/>
          </a:bodyPr>
          <a:lstStyle/>
          <a:p>
            <a:r>
              <a:rPr lang="en-US" sz="2000" b="1" dirty="0" smtClean="0"/>
              <a:t>500 </a:t>
            </a:r>
            <a:r>
              <a:rPr lang="en-US" sz="2000" b="1" dirty="0" err="1" smtClean="0"/>
              <a:t>hPa</a:t>
            </a:r>
            <a:r>
              <a:rPr lang="en-US" sz="2000" b="1" dirty="0" smtClean="0"/>
              <a:t> Heights (dam; blue)</a:t>
            </a:r>
          </a:p>
          <a:p>
            <a:r>
              <a:rPr lang="en-US" sz="2000" b="1" dirty="0" smtClean="0"/>
              <a:t>500 </a:t>
            </a:r>
            <a:r>
              <a:rPr lang="en-US" sz="2000" b="1" dirty="0" err="1" smtClean="0"/>
              <a:t>hPa</a:t>
            </a:r>
            <a:r>
              <a:rPr lang="en-US" sz="2000" b="1" dirty="0" smtClean="0"/>
              <a:t> Rel. </a:t>
            </a:r>
            <a:r>
              <a:rPr lang="en-US" sz="2000" b="1" dirty="0" err="1" smtClean="0"/>
              <a:t>Vor</a:t>
            </a:r>
            <a:r>
              <a:rPr lang="en-US" sz="2000" b="1" dirty="0" smtClean="0"/>
              <a:t>. (10</a:t>
            </a:r>
            <a:r>
              <a:rPr lang="en-US" sz="2000" b="1" baseline="30000" dirty="0" smtClean="0"/>
              <a:t>–5</a:t>
            </a:r>
            <a:r>
              <a:rPr lang="en-US" sz="2000" b="1" dirty="0" smtClean="0"/>
              <a:t> s</a:t>
            </a:r>
            <a:r>
              <a:rPr lang="en-US" sz="2000" b="1" baseline="30000" dirty="0" smtClean="0"/>
              <a:t>–1</a:t>
            </a:r>
            <a:r>
              <a:rPr lang="en-US" sz="2000" b="1" dirty="0" smtClean="0"/>
              <a:t>  fill pattern)</a:t>
            </a:r>
            <a:r>
              <a:rPr lang="en-US" sz="2000" b="1" baseline="30000" dirty="0" smtClean="0"/>
              <a:t> </a:t>
            </a:r>
            <a:endParaRPr lang="en-US" sz="800" b="1" dirty="0" smtClean="0"/>
          </a:p>
          <a:p>
            <a:r>
              <a:rPr lang="en-US" sz="2000" b="1" dirty="0" smtClean="0"/>
              <a:t>500 </a:t>
            </a:r>
            <a:r>
              <a:rPr lang="en-US" sz="2000" b="1" dirty="0" err="1" smtClean="0"/>
              <a:t>hPa</a:t>
            </a:r>
            <a:r>
              <a:rPr lang="en-US" sz="2000" b="1" dirty="0" smtClean="0"/>
              <a:t> Ascent (</a:t>
            </a:r>
            <a:r>
              <a:rPr lang="en-US" sz="2000" b="1" dirty="0" err="1" smtClean="0"/>
              <a:t>dPa</a:t>
            </a:r>
            <a:r>
              <a:rPr lang="en-US" sz="2000" b="1" dirty="0" smtClean="0"/>
              <a:t> s</a:t>
            </a:r>
            <a:r>
              <a:rPr lang="en-US" sz="2000" b="1" baseline="30000" dirty="0" smtClean="0"/>
              <a:t>–1</a:t>
            </a:r>
            <a:r>
              <a:rPr lang="en-US" sz="2000" b="1" dirty="0" smtClean="0"/>
              <a:t>; green)</a:t>
            </a:r>
          </a:p>
          <a:p>
            <a:r>
              <a:rPr lang="en-US" sz="800" b="1" dirty="0" smtClean="0"/>
              <a:t> </a:t>
            </a:r>
            <a:endParaRPr lang="en-US" sz="800" b="1" dirty="0"/>
          </a:p>
        </p:txBody>
      </p:sp>
      <p:sp>
        <p:nvSpPr>
          <p:cNvPr id="7" name="TextBox 6"/>
          <p:cNvSpPr txBox="1"/>
          <p:nvPr/>
        </p:nvSpPr>
        <p:spPr>
          <a:xfrm>
            <a:off x="218487" y="4439902"/>
            <a:ext cx="4211883" cy="523220"/>
          </a:xfrm>
          <a:prstGeom prst="rect">
            <a:avLst/>
          </a:prstGeom>
          <a:noFill/>
        </p:spPr>
        <p:txBody>
          <a:bodyPr wrap="square" rtlCol="0">
            <a:spAutoFit/>
          </a:bodyPr>
          <a:lstStyle/>
          <a:p>
            <a:r>
              <a:rPr lang="en-US" sz="2800" b="1" dirty="0" smtClean="0">
                <a:solidFill>
                  <a:srgbClr val="0000FF"/>
                </a:solidFill>
              </a:rPr>
              <a:t>1200 UTC 30 March 2016</a:t>
            </a:r>
            <a:endParaRPr lang="en-US" sz="2800" b="1" dirty="0">
              <a:solidFill>
                <a:srgbClr val="0000FF"/>
              </a:solidFill>
            </a:endParaRPr>
          </a:p>
        </p:txBody>
      </p:sp>
      <p:pic>
        <p:nvPicPr>
          <p:cNvPr id="9" name="Picture 8" descr="vor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87" y="3870295"/>
            <a:ext cx="5156200" cy="431800"/>
          </a:xfrm>
          <a:prstGeom prst="rect">
            <a:avLst/>
          </a:prstGeom>
        </p:spPr>
      </p:pic>
    </p:spTree>
    <p:extLst>
      <p:ext uri="{BB962C8B-B14F-4D97-AF65-F5344CB8AC3E}">
        <p14:creationId xmlns:p14="http://schemas.microsoft.com/office/powerpoint/2010/main" val="2863068636"/>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18487" y="95574"/>
            <a:ext cx="8725804" cy="584776"/>
          </a:xfrm>
          <a:prstGeom prst="rect">
            <a:avLst/>
          </a:prstGeom>
          <a:noFill/>
        </p:spPr>
        <p:txBody>
          <a:bodyPr wrap="square" rtlCol="0">
            <a:spAutoFit/>
          </a:bodyPr>
          <a:lstStyle/>
          <a:p>
            <a:pPr algn="ctr"/>
            <a:r>
              <a:rPr lang="en-US" sz="3200" b="1" dirty="0" smtClean="0">
                <a:solidFill>
                  <a:srgbClr val="FF0000"/>
                </a:solidFill>
              </a:rPr>
              <a:t>Synoptic Evolution: 21 March – 4 April 2016</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088" y="831520"/>
            <a:ext cx="8763094" cy="3038766"/>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6415" y="3829330"/>
            <a:ext cx="3987584" cy="2990688"/>
          </a:xfrm>
          <a:prstGeom prst="rect">
            <a:avLst/>
          </a:prstGeom>
        </p:spPr>
      </p:pic>
      <p:sp>
        <p:nvSpPr>
          <p:cNvPr id="13" name="TextBox 12"/>
          <p:cNvSpPr txBox="1"/>
          <p:nvPr/>
        </p:nvSpPr>
        <p:spPr>
          <a:xfrm>
            <a:off x="218487" y="5151360"/>
            <a:ext cx="4348437" cy="1138773"/>
          </a:xfrm>
          <a:prstGeom prst="rect">
            <a:avLst/>
          </a:prstGeom>
          <a:noFill/>
          <a:ln>
            <a:noFill/>
          </a:ln>
        </p:spPr>
        <p:txBody>
          <a:bodyPr wrap="square" rtlCol="0">
            <a:spAutoFit/>
          </a:bodyPr>
          <a:lstStyle/>
          <a:p>
            <a:r>
              <a:rPr lang="en-US" sz="2000" b="1" dirty="0" smtClean="0"/>
              <a:t>500 </a:t>
            </a:r>
            <a:r>
              <a:rPr lang="en-US" sz="2000" b="1" dirty="0" err="1" smtClean="0"/>
              <a:t>hPa</a:t>
            </a:r>
            <a:r>
              <a:rPr lang="en-US" sz="2000" b="1" dirty="0" smtClean="0"/>
              <a:t> Heights (dam; blue)</a:t>
            </a:r>
          </a:p>
          <a:p>
            <a:r>
              <a:rPr lang="en-US" sz="2000" b="1" dirty="0" smtClean="0"/>
              <a:t>500 </a:t>
            </a:r>
            <a:r>
              <a:rPr lang="en-US" sz="2000" b="1" dirty="0" err="1" smtClean="0"/>
              <a:t>hPa</a:t>
            </a:r>
            <a:r>
              <a:rPr lang="en-US" sz="2000" b="1" dirty="0" smtClean="0"/>
              <a:t> Rel. </a:t>
            </a:r>
            <a:r>
              <a:rPr lang="en-US" sz="2000" b="1" dirty="0" err="1" smtClean="0"/>
              <a:t>Vor</a:t>
            </a:r>
            <a:r>
              <a:rPr lang="en-US" sz="2000" b="1" dirty="0" smtClean="0"/>
              <a:t>. (10</a:t>
            </a:r>
            <a:r>
              <a:rPr lang="en-US" sz="2000" b="1" baseline="30000" dirty="0" smtClean="0"/>
              <a:t>–5</a:t>
            </a:r>
            <a:r>
              <a:rPr lang="en-US" sz="2000" b="1" dirty="0" smtClean="0"/>
              <a:t> s</a:t>
            </a:r>
            <a:r>
              <a:rPr lang="en-US" sz="2000" b="1" baseline="30000" dirty="0" smtClean="0"/>
              <a:t>–1</a:t>
            </a:r>
            <a:r>
              <a:rPr lang="en-US" sz="2000" b="1" dirty="0" smtClean="0"/>
              <a:t>  fill pattern)</a:t>
            </a:r>
            <a:r>
              <a:rPr lang="en-US" sz="2000" b="1" baseline="30000" dirty="0" smtClean="0"/>
              <a:t> </a:t>
            </a:r>
            <a:endParaRPr lang="en-US" sz="800" b="1" dirty="0" smtClean="0"/>
          </a:p>
          <a:p>
            <a:r>
              <a:rPr lang="en-US" sz="2000" b="1" dirty="0" smtClean="0"/>
              <a:t>500 </a:t>
            </a:r>
            <a:r>
              <a:rPr lang="en-US" sz="2000" b="1" dirty="0" err="1" smtClean="0"/>
              <a:t>hPa</a:t>
            </a:r>
            <a:r>
              <a:rPr lang="en-US" sz="2000" b="1" dirty="0" smtClean="0"/>
              <a:t> Ascent (</a:t>
            </a:r>
            <a:r>
              <a:rPr lang="en-US" sz="2000" b="1" dirty="0" err="1" smtClean="0"/>
              <a:t>dPa</a:t>
            </a:r>
            <a:r>
              <a:rPr lang="en-US" sz="2000" b="1" dirty="0" smtClean="0"/>
              <a:t> s</a:t>
            </a:r>
            <a:r>
              <a:rPr lang="en-US" sz="2000" b="1" baseline="30000" dirty="0" smtClean="0"/>
              <a:t>–1</a:t>
            </a:r>
            <a:r>
              <a:rPr lang="en-US" sz="2000" b="1" dirty="0" smtClean="0"/>
              <a:t>; green)</a:t>
            </a:r>
          </a:p>
          <a:p>
            <a:r>
              <a:rPr lang="en-US" sz="800" b="1" dirty="0" smtClean="0"/>
              <a:t> </a:t>
            </a:r>
            <a:endParaRPr lang="en-US" sz="800" b="1" dirty="0"/>
          </a:p>
        </p:txBody>
      </p:sp>
      <p:sp>
        <p:nvSpPr>
          <p:cNvPr id="7" name="TextBox 6"/>
          <p:cNvSpPr txBox="1"/>
          <p:nvPr/>
        </p:nvSpPr>
        <p:spPr>
          <a:xfrm>
            <a:off x="218487" y="4439902"/>
            <a:ext cx="4211883" cy="523220"/>
          </a:xfrm>
          <a:prstGeom prst="rect">
            <a:avLst/>
          </a:prstGeom>
          <a:noFill/>
        </p:spPr>
        <p:txBody>
          <a:bodyPr wrap="square" rtlCol="0">
            <a:spAutoFit/>
          </a:bodyPr>
          <a:lstStyle/>
          <a:p>
            <a:r>
              <a:rPr lang="en-US" sz="2800" b="1" dirty="0" smtClean="0">
                <a:solidFill>
                  <a:srgbClr val="0000FF"/>
                </a:solidFill>
              </a:rPr>
              <a:t>0000 UTC 31 March 2016</a:t>
            </a:r>
            <a:endParaRPr lang="en-US" sz="2800" b="1" dirty="0">
              <a:solidFill>
                <a:srgbClr val="0000FF"/>
              </a:solidFill>
            </a:endParaRPr>
          </a:p>
        </p:txBody>
      </p:sp>
      <p:pic>
        <p:nvPicPr>
          <p:cNvPr id="9" name="Picture 8" descr="vor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87" y="3870295"/>
            <a:ext cx="5156200" cy="431800"/>
          </a:xfrm>
          <a:prstGeom prst="rect">
            <a:avLst/>
          </a:prstGeom>
        </p:spPr>
      </p:pic>
    </p:spTree>
    <p:extLst>
      <p:ext uri="{BB962C8B-B14F-4D97-AF65-F5344CB8AC3E}">
        <p14:creationId xmlns:p14="http://schemas.microsoft.com/office/powerpoint/2010/main" val="1488643052"/>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12" y="884534"/>
            <a:ext cx="8132894" cy="6099670"/>
          </a:xfrm>
          <a:prstGeom prst="rect">
            <a:avLst/>
          </a:prstGeom>
        </p:spPr>
      </p:pic>
      <p:sp>
        <p:nvSpPr>
          <p:cNvPr id="5" name="TextBox 4"/>
          <p:cNvSpPr txBox="1"/>
          <p:nvPr/>
        </p:nvSpPr>
        <p:spPr>
          <a:xfrm>
            <a:off x="334918" y="195395"/>
            <a:ext cx="5048981" cy="584776"/>
          </a:xfrm>
          <a:prstGeom prst="rect">
            <a:avLst/>
          </a:prstGeom>
          <a:noFill/>
        </p:spPr>
        <p:txBody>
          <a:bodyPr wrap="square" rtlCol="0">
            <a:spAutoFit/>
          </a:bodyPr>
          <a:lstStyle/>
          <a:p>
            <a:r>
              <a:rPr lang="en-US" sz="3200" b="1" dirty="0" smtClean="0">
                <a:solidFill>
                  <a:srgbClr val="FF0000"/>
                </a:solidFill>
              </a:rPr>
              <a:t>E. Rockies – All Events</a:t>
            </a:r>
            <a:endParaRPr lang="en-US" sz="3200" b="1" dirty="0">
              <a:solidFill>
                <a:srgbClr val="FF0000"/>
              </a:solidFill>
            </a:endParaRPr>
          </a:p>
        </p:txBody>
      </p:sp>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5" name="TextBox 14"/>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47</a:t>
            </a:r>
            <a:endParaRPr lang="en-US" sz="2400" b="1" dirty="0">
              <a:solidFill>
                <a:srgbClr val="0000FF"/>
              </a:solidFill>
            </a:endParaRP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73</a:t>
            </a:r>
            <a:endParaRPr lang="en-US" sz="2400" b="1" dirty="0">
              <a:solidFill>
                <a:srgbClr val="0000FF"/>
              </a:solidFill>
            </a:endParaRPr>
          </a:p>
        </p:txBody>
      </p:sp>
      <p:sp>
        <p:nvSpPr>
          <p:cNvPr id="21" name="TextBox 20"/>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23</a:t>
            </a:r>
            <a:endParaRPr lang="en-US" sz="2400" b="1" dirty="0">
              <a:solidFill>
                <a:srgbClr val="0000FF"/>
              </a:solidFill>
            </a:endParaRP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30</a:t>
            </a:r>
            <a:endParaRPr lang="en-US" sz="2400" b="1" dirty="0">
              <a:solidFill>
                <a:srgbClr val="0000FF"/>
              </a:solidFill>
            </a:endParaRPr>
          </a:p>
        </p:txBody>
      </p:sp>
      <p:sp>
        <p:nvSpPr>
          <p:cNvPr id="3" name="TextBox 2"/>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 for</a:t>
            </a:r>
          </a:p>
          <a:p>
            <a:pPr algn="ctr"/>
            <a:r>
              <a:rPr lang="en-US" sz="2000" b="1" dirty="0" smtClean="0"/>
              <a:t> 3–7 days prior to an event</a:t>
            </a:r>
            <a:endParaRPr lang="en-US" sz="2000" b="1" dirty="0"/>
          </a:p>
        </p:txBody>
      </p:sp>
      <p:cxnSp>
        <p:nvCxnSpPr>
          <p:cNvPr id="8" name="Straight Connector 7"/>
          <p:cNvCxnSpPr/>
          <p:nvPr/>
        </p:nvCxnSpPr>
        <p:spPr>
          <a:xfrm>
            <a:off x="596769" y="1367762"/>
            <a:ext cx="6283036" cy="4938570"/>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a:off x="596769" y="1256318"/>
            <a:ext cx="6429124" cy="5050014"/>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COLD EVENTS (n = 173)</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1934" y="272898"/>
            <a:ext cx="3380348" cy="1937354"/>
          </a:xfrm>
          <a:prstGeom prst="rect">
            <a:avLst/>
          </a:prstGeom>
        </p:spPr>
      </p:pic>
      <p:sp>
        <p:nvSpPr>
          <p:cNvPr id="23" name="TextBox 22"/>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27" name="TextBox 26"/>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Tree>
    <p:extLst>
      <p:ext uri="{BB962C8B-B14F-4D97-AF65-F5344CB8AC3E}">
        <p14:creationId xmlns:p14="http://schemas.microsoft.com/office/powerpoint/2010/main" val="3073423043"/>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18487" y="95574"/>
            <a:ext cx="8725804" cy="584776"/>
          </a:xfrm>
          <a:prstGeom prst="rect">
            <a:avLst/>
          </a:prstGeom>
          <a:noFill/>
        </p:spPr>
        <p:txBody>
          <a:bodyPr wrap="square" rtlCol="0">
            <a:spAutoFit/>
          </a:bodyPr>
          <a:lstStyle/>
          <a:p>
            <a:pPr algn="ctr"/>
            <a:r>
              <a:rPr lang="en-US" sz="3200" b="1" dirty="0" smtClean="0">
                <a:solidFill>
                  <a:srgbClr val="FF0000"/>
                </a:solidFill>
              </a:rPr>
              <a:t>Synoptic Evolution: 21 March – 4 April 2016</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088" y="831520"/>
            <a:ext cx="8763094" cy="3038766"/>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6415" y="3829330"/>
            <a:ext cx="3987584" cy="2990688"/>
          </a:xfrm>
          <a:prstGeom prst="rect">
            <a:avLst/>
          </a:prstGeom>
        </p:spPr>
      </p:pic>
      <p:sp>
        <p:nvSpPr>
          <p:cNvPr id="13" name="TextBox 12"/>
          <p:cNvSpPr txBox="1"/>
          <p:nvPr/>
        </p:nvSpPr>
        <p:spPr>
          <a:xfrm>
            <a:off x="218487" y="5151360"/>
            <a:ext cx="4348437" cy="1138773"/>
          </a:xfrm>
          <a:prstGeom prst="rect">
            <a:avLst/>
          </a:prstGeom>
          <a:noFill/>
          <a:ln>
            <a:noFill/>
          </a:ln>
        </p:spPr>
        <p:txBody>
          <a:bodyPr wrap="square" rtlCol="0">
            <a:spAutoFit/>
          </a:bodyPr>
          <a:lstStyle/>
          <a:p>
            <a:r>
              <a:rPr lang="en-US" sz="2000" b="1" dirty="0" smtClean="0"/>
              <a:t>500 </a:t>
            </a:r>
            <a:r>
              <a:rPr lang="en-US" sz="2000" b="1" dirty="0" err="1" smtClean="0"/>
              <a:t>hPa</a:t>
            </a:r>
            <a:r>
              <a:rPr lang="en-US" sz="2000" b="1" dirty="0" smtClean="0"/>
              <a:t> Heights (dam; blue)</a:t>
            </a:r>
          </a:p>
          <a:p>
            <a:r>
              <a:rPr lang="en-US" sz="2000" b="1" dirty="0" smtClean="0"/>
              <a:t>500 </a:t>
            </a:r>
            <a:r>
              <a:rPr lang="en-US" sz="2000" b="1" dirty="0" err="1" smtClean="0"/>
              <a:t>hPa</a:t>
            </a:r>
            <a:r>
              <a:rPr lang="en-US" sz="2000" b="1" dirty="0" smtClean="0"/>
              <a:t> Rel. </a:t>
            </a:r>
            <a:r>
              <a:rPr lang="en-US" sz="2000" b="1" dirty="0" err="1" smtClean="0"/>
              <a:t>Vor</a:t>
            </a:r>
            <a:r>
              <a:rPr lang="en-US" sz="2000" b="1" dirty="0" smtClean="0"/>
              <a:t>. (10</a:t>
            </a:r>
            <a:r>
              <a:rPr lang="en-US" sz="2000" b="1" baseline="30000" dirty="0" smtClean="0"/>
              <a:t>–5</a:t>
            </a:r>
            <a:r>
              <a:rPr lang="en-US" sz="2000" b="1" dirty="0" smtClean="0"/>
              <a:t> s</a:t>
            </a:r>
            <a:r>
              <a:rPr lang="en-US" sz="2000" b="1" baseline="30000" dirty="0" smtClean="0"/>
              <a:t>–1</a:t>
            </a:r>
            <a:r>
              <a:rPr lang="en-US" sz="2000" b="1" dirty="0" smtClean="0"/>
              <a:t>  fill pattern)</a:t>
            </a:r>
            <a:r>
              <a:rPr lang="en-US" sz="2000" b="1" baseline="30000" dirty="0" smtClean="0"/>
              <a:t> </a:t>
            </a:r>
            <a:endParaRPr lang="en-US" sz="800" b="1" dirty="0" smtClean="0"/>
          </a:p>
          <a:p>
            <a:r>
              <a:rPr lang="en-US" sz="2000" b="1" dirty="0" smtClean="0"/>
              <a:t>500 </a:t>
            </a:r>
            <a:r>
              <a:rPr lang="en-US" sz="2000" b="1" dirty="0" err="1" smtClean="0"/>
              <a:t>hPa</a:t>
            </a:r>
            <a:r>
              <a:rPr lang="en-US" sz="2000" b="1" dirty="0" smtClean="0"/>
              <a:t> Ascent (</a:t>
            </a:r>
            <a:r>
              <a:rPr lang="en-US" sz="2000" b="1" dirty="0" err="1" smtClean="0"/>
              <a:t>dPa</a:t>
            </a:r>
            <a:r>
              <a:rPr lang="en-US" sz="2000" b="1" dirty="0" smtClean="0"/>
              <a:t> s</a:t>
            </a:r>
            <a:r>
              <a:rPr lang="en-US" sz="2000" b="1" baseline="30000" dirty="0" smtClean="0"/>
              <a:t>–1</a:t>
            </a:r>
            <a:r>
              <a:rPr lang="en-US" sz="2000" b="1" dirty="0" smtClean="0"/>
              <a:t>; green)</a:t>
            </a:r>
          </a:p>
          <a:p>
            <a:r>
              <a:rPr lang="en-US" sz="800" b="1" dirty="0" smtClean="0"/>
              <a:t> </a:t>
            </a:r>
            <a:endParaRPr lang="en-US" sz="800" b="1" dirty="0"/>
          </a:p>
        </p:txBody>
      </p:sp>
      <p:sp>
        <p:nvSpPr>
          <p:cNvPr id="7" name="TextBox 6"/>
          <p:cNvSpPr txBox="1"/>
          <p:nvPr/>
        </p:nvSpPr>
        <p:spPr>
          <a:xfrm>
            <a:off x="218487" y="4439902"/>
            <a:ext cx="4211883" cy="523220"/>
          </a:xfrm>
          <a:prstGeom prst="rect">
            <a:avLst/>
          </a:prstGeom>
          <a:noFill/>
        </p:spPr>
        <p:txBody>
          <a:bodyPr wrap="square" rtlCol="0">
            <a:spAutoFit/>
          </a:bodyPr>
          <a:lstStyle/>
          <a:p>
            <a:r>
              <a:rPr lang="en-US" sz="2800" b="1" dirty="0" smtClean="0">
                <a:solidFill>
                  <a:srgbClr val="0000FF"/>
                </a:solidFill>
              </a:rPr>
              <a:t>0000 UTC 31 March 2016</a:t>
            </a:r>
            <a:endParaRPr lang="en-US" sz="2800" b="1" dirty="0">
              <a:solidFill>
                <a:srgbClr val="0000FF"/>
              </a:solidFill>
            </a:endParaRPr>
          </a:p>
        </p:txBody>
      </p:sp>
      <p:pic>
        <p:nvPicPr>
          <p:cNvPr id="9" name="Picture 8" descr="vor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87" y="3870295"/>
            <a:ext cx="5156200" cy="431800"/>
          </a:xfrm>
          <a:prstGeom prst="rect">
            <a:avLst/>
          </a:prstGeom>
        </p:spPr>
      </p:pic>
    </p:spTree>
    <p:extLst>
      <p:ext uri="{BB962C8B-B14F-4D97-AF65-F5344CB8AC3E}">
        <p14:creationId xmlns:p14="http://schemas.microsoft.com/office/powerpoint/2010/main" val="2060547805"/>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18487" y="95574"/>
            <a:ext cx="8725804" cy="584776"/>
          </a:xfrm>
          <a:prstGeom prst="rect">
            <a:avLst/>
          </a:prstGeom>
          <a:noFill/>
        </p:spPr>
        <p:txBody>
          <a:bodyPr wrap="square" rtlCol="0">
            <a:spAutoFit/>
          </a:bodyPr>
          <a:lstStyle/>
          <a:p>
            <a:pPr algn="ctr"/>
            <a:r>
              <a:rPr lang="en-US" sz="3200" b="1" dirty="0" smtClean="0">
                <a:solidFill>
                  <a:srgbClr val="FF0000"/>
                </a:solidFill>
              </a:rPr>
              <a:t>Synoptic Evolution: 21 March – 4 April 2016</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088" y="831520"/>
            <a:ext cx="8763094" cy="3038765"/>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6415" y="3829330"/>
            <a:ext cx="3987584" cy="2990688"/>
          </a:xfrm>
          <a:prstGeom prst="rect">
            <a:avLst/>
          </a:prstGeom>
        </p:spPr>
      </p:pic>
      <p:sp>
        <p:nvSpPr>
          <p:cNvPr id="13" name="TextBox 12"/>
          <p:cNvSpPr txBox="1"/>
          <p:nvPr/>
        </p:nvSpPr>
        <p:spPr>
          <a:xfrm>
            <a:off x="218487" y="5151360"/>
            <a:ext cx="4348437" cy="1138773"/>
          </a:xfrm>
          <a:prstGeom prst="rect">
            <a:avLst/>
          </a:prstGeom>
          <a:noFill/>
          <a:ln>
            <a:noFill/>
          </a:ln>
        </p:spPr>
        <p:txBody>
          <a:bodyPr wrap="square" rtlCol="0">
            <a:spAutoFit/>
          </a:bodyPr>
          <a:lstStyle/>
          <a:p>
            <a:r>
              <a:rPr lang="en-US" sz="2000" b="1" dirty="0" smtClean="0"/>
              <a:t>500 </a:t>
            </a:r>
            <a:r>
              <a:rPr lang="en-US" sz="2000" b="1" dirty="0" err="1" smtClean="0"/>
              <a:t>hPa</a:t>
            </a:r>
            <a:r>
              <a:rPr lang="en-US" sz="2000" b="1" dirty="0" smtClean="0"/>
              <a:t> Heights (dam; blue)</a:t>
            </a:r>
          </a:p>
          <a:p>
            <a:r>
              <a:rPr lang="en-US" sz="2000" b="1" dirty="0" smtClean="0"/>
              <a:t>500 </a:t>
            </a:r>
            <a:r>
              <a:rPr lang="en-US" sz="2000" b="1" dirty="0" err="1" smtClean="0"/>
              <a:t>hPa</a:t>
            </a:r>
            <a:r>
              <a:rPr lang="en-US" sz="2000" b="1" dirty="0" smtClean="0"/>
              <a:t> Rel. </a:t>
            </a:r>
            <a:r>
              <a:rPr lang="en-US" sz="2000" b="1" dirty="0" err="1" smtClean="0"/>
              <a:t>Vor</a:t>
            </a:r>
            <a:r>
              <a:rPr lang="en-US" sz="2000" b="1" dirty="0" smtClean="0"/>
              <a:t>. (10</a:t>
            </a:r>
            <a:r>
              <a:rPr lang="en-US" sz="2000" b="1" baseline="30000" dirty="0" smtClean="0"/>
              <a:t>–5</a:t>
            </a:r>
            <a:r>
              <a:rPr lang="en-US" sz="2000" b="1" dirty="0" smtClean="0"/>
              <a:t> s</a:t>
            </a:r>
            <a:r>
              <a:rPr lang="en-US" sz="2000" b="1" baseline="30000" dirty="0" smtClean="0"/>
              <a:t>–1</a:t>
            </a:r>
            <a:r>
              <a:rPr lang="en-US" sz="2000" b="1" dirty="0" smtClean="0"/>
              <a:t>  fill pattern)</a:t>
            </a:r>
            <a:r>
              <a:rPr lang="en-US" sz="2000" b="1" baseline="30000" dirty="0" smtClean="0"/>
              <a:t> </a:t>
            </a:r>
            <a:endParaRPr lang="en-US" sz="800" b="1" dirty="0" smtClean="0"/>
          </a:p>
          <a:p>
            <a:r>
              <a:rPr lang="en-US" sz="2000" b="1" dirty="0" smtClean="0"/>
              <a:t>500 </a:t>
            </a:r>
            <a:r>
              <a:rPr lang="en-US" sz="2000" b="1" dirty="0" err="1" smtClean="0"/>
              <a:t>hPa</a:t>
            </a:r>
            <a:r>
              <a:rPr lang="en-US" sz="2000" b="1" dirty="0" smtClean="0"/>
              <a:t> Ascent (</a:t>
            </a:r>
            <a:r>
              <a:rPr lang="en-US" sz="2000" b="1" dirty="0" err="1" smtClean="0"/>
              <a:t>dPa</a:t>
            </a:r>
            <a:r>
              <a:rPr lang="en-US" sz="2000" b="1" dirty="0" smtClean="0"/>
              <a:t> s</a:t>
            </a:r>
            <a:r>
              <a:rPr lang="en-US" sz="2000" b="1" baseline="30000" dirty="0" smtClean="0"/>
              <a:t>–1</a:t>
            </a:r>
            <a:r>
              <a:rPr lang="en-US" sz="2000" b="1" dirty="0" smtClean="0"/>
              <a:t>; green)</a:t>
            </a:r>
          </a:p>
          <a:p>
            <a:r>
              <a:rPr lang="en-US" sz="800" b="1" dirty="0" smtClean="0"/>
              <a:t> </a:t>
            </a:r>
            <a:endParaRPr lang="en-US" sz="800" b="1" dirty="0"/>
          </a:p>
        </p:txBody>
      </p:sp>
      <p:sp>
        <p:nvSpPr>
          <p:cNvPr id="7" name="TextBox 6"/>
          <p:cNvSpPr txBox="1"/>
          <p:nvPr/>
        </p:nvSpPr>
        <p:spPr>
          <a:xfrm>
            <a:off x="218487" y="4439902"/>
            <a:ext cx="4211883" cy="523220"/>
          </a:xfrm>
          <a:prstGeom prst="rect">
            <a:avLst/>
          </a:prstGeom>
          <a:noFill/>
        </p:spPr>
        <p:txBody>
          <a:bodyPr wrap="square" rtlCol="0">
            <a:spAutoFit/>
          </a:bodyPr>
          <a:lstStyle/>
          <a:p>
            <a:r>
              <a:rPr lang="en-US" sz="2800" b="1" dirty="0" smtClean="0">
                <a:solidFill>
                  <a:srgbClr val="0000FF"/>
                </a:solidFill>
              </a:rPr>
              <a:t>1200 UTC 31 March 2016</a:t>
            </a:r>
            <a:endParaRPr lang="en-US" sz="2800" b="1" dirty="0">
              <a:solidFill>
                <a:srgbClr val="0000FF"/>
              </a:solidFill>
            </a:endParaRPr>
          </a:p>
        </p:txBody>
      </p:sp>
      <p:pic>
        <p:nvPicPr>
          <p:cNvPr id="9" name="Picture 8" descr="vor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87" y="3870295"/>
            <a:ext cx="5156200" cy="431800"/>
          </a:xfrm>
          <a:prstGeom prst="rect">
            <a:avLst/>
          </a:prstGeom>
        </p:spPr>
      </p:pic>
    </p:spTree>
    <p:extLst>
      <p:ext uri="{BB962C8B-B14F-4D97-AF65-F5344CB8AC3E}">
        <p14:creationId xmlns:p14="http://schemas.microsoft.com/office/powerpoint/2010/main" val="1830347729"/>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18487" y="95574"/>
            <a:ext cx="8725804" cy="584776"/>
          </a:xfrm>
          <a:prstGeom prst="rect">
            <a:avLst/>
          </a:prstGeom>
          <a:noFill/>
        </p:spPr>
        <p:txBody>
          <a:bodyPr wrap="square" rtlCol="0">
            <a:spAutoFit/>
          </a:bodyPr>
          <a:lstStyle/>
          <a:p>
            <a:pPr algn="ctr"/>
            <a:r>
              <a:rPr lang="en-US" sz="3200" b="1" dirty="0" smtClean="0">
                <a:solidFill>
                  <a:srgbClr val="FF0000"/>
                </a:solidFill>
              </a:rPr>
              <a:t>Synoptic Evolution: 21 March – 4 April 2016</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089" y="831520"/>
            <a:ext cx="8763091" cy="3038765"/>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6415" y="3829330"/>
            <a:ext cx="3987584" cy="2990688"/>
          </a:xfrm>
          <a:prstGeom prst="rect">
            <a:avLst/>
          </a:prstGeom>
        </p:spPr>
      </p:pic>
      <p:sp>
        <p:nvSpPr>
          <p:cNvPr id="13" name="TextBox 12"/>
          <p:cNvSpPr txBox="1"/>
          <p:nvPr/>
        </p:nvSpPr>
        <p:spPr>
          <a:xfrm>
            <a:off x="218487" y="5151360"/>
            <a:ext cx="4348437" cy="1138773"/>
          </a:xfrm>
          <a:prstGeom prst="rect">
            <a:avLst/>
          </a:prstGeom>
          <a:noFill/>
          <a:ln>
            <a:noFill/>
          </a:ln>
        </p:spPr>
        <p:txBody>
          <a:bodyPr wrap="square" rtlCol="0">
            <a:spAutoFit/>
          </a:bodyPr>
          <a:lstStyle/>
          <a:p>
            <a:r>
              <a:rPr lang="en-US" sz="2000" b="1" dirty="0" smtClean="0"/>
              <a:t>500 </a:t>
            </a:r>
            <a:r>
              <a:rPr lang="en-US" sz="2000" b="1" dirty="0" err="1" smtClean="0"/>
              <a:t>hPa</a:t>
            </a:r>
            <a:r>
              <a:rPr lang="en-US" sz="2000" b="1" dirty="0" smtClean="0"/>
              <a:t> Heights (dam; blue)</a:t>
            </a:r>
          </a:p>
          <a:p>
            <a:r>
              <a:rPr lang="en-US" sz="2000" b="1" dirty="0" smtClean="0"/>
              <a:t>500 </a:t>
            </a:r>
            <a:r>
              <a:rPr lang="en-US" sz="2000" b="1" dirty="0" err="1" smtClean="0"/>
              <a:t>hPa</a:t>
            </a:r>
            <a:r>
              <a:rPr lang="en-US" sz="2000" b="1" dirty="0" smtClean="0"/>
              <a:t> Rel. </a:t>
            </a:r>
            <a:r>
              <a:rPr lang="en-US" sz="2000" b="1" dirty="0" err="1" smtClean="0"/>
              <a:t>Vor</a:t>
            </a:r>
            <a:r>
              <a:rPr lang="en-US" sz="2000" b="1" dirty="0" smtClean="0"/>
              <a:t>. (10</a:t>
            </a:r>
            <a:r>
              <a:rPr lang="en-US" sz="2000" b="1" baseline="30000" dirty="0" smtClean="0"/>
              <a:t>–5</a:t>
            </a:r>
            <a:r>
              <a:rPr lang="en-US" sz="2000" b="1" dirty="0" smtClean="0"/>
              <a:t> s</a:t>
            </a:r>
            <a:r>
              <a:rPr lang="en-US" sz="2000" b="1" baseline="30000" dirty="0" smtClean="0"/>
              <a:t>–1</a:t>
            </a:r>
            <a:r>
              <a:rPr lang="en-US" sz="2000" b="1" dirty="0" smtClean="0"/>
              <a:t>  fill pattern)</a:t>
            </a:r>
            <a:r>
              <a:rPr lang="en-US" sz="2000" b="1" baseline="30000" dirty="0" smtClean="0"/>
              <a:t> </a:t>
            </a:r>
            <a:endParaRPr lang="en-US" sz="800" b="1" dirty="0" smtClean="0"/>
          </a:p>
          <a:p>
            <a:r>
              <a:rPr lang="en-US" sz="2000" b="1" dirty="0" smtClean="0"/>
              <a:t>500 </a:t>
            </a:r>
            <a:r>
              <a:rPr lang="en-US" sz="2000" b="1" dirty="0" err="1" smtClean="0"/>
              <a:t>hPa</a:t>
            </a:r>
            <a:r>
              <a:rPr lang="en-US" sz="2000" b="1" dirty="0" smtClean="0"/>
              <a:t> Ascent (</a:t>
            </a:r>
            <a:r>
              <a:rPr lang="en-US" sz="2000" b="1" dirty="0" err="1" smtClean="0"/>
              <a:t>dPa</a:t>
            </a:r>
            <a:r>
              <a:rPr lang="en-US" sz="2000" b="1" dirty="0" smtClean="0"/>
              <a:t> s</a:t>
            </a:r>
            <a:r>
              <a:rPr lang="en-US" sz="2000" b="1" baseline="30000" dirty="0" smtClean="0"/>
              <a:t>–1</a:t>
            </a:r>
            <a:r>
              <a:rPr lang="en-US" sz="2000" b="1" dirty="0" smtClean="0"/>
              <a:t>; green)</a:t>
            </a:r>
          </a:p>
          <a:p>
            <a:r>
              <a:rPr lang="en-US" sz="800" b="1" dirty="0" smtClean="0"/>
              <a:t> </a:t>
            </a:r>
            <a:endParaRPr lang="en-US" sz="800" b="1" dirty="0"/>
          </a:p>
        </p:txBody>
      </p:sp>
      <p:sp>
        <p:nvSpPr>
          <p:cNvPr id="7" name="TextBox 6"/>
          <p:cNvSpPr txBox="1"/>
          <p:nvPr/>
        </p:nvSpPr>
        <p:spPr>
          <a:xfrm>
            <a:off x="218487" y="4439902"/>
            <a:ext cx="4211883" cy="523220"/>
          </a:xfrm>
          <a:prstGeom prst="rect">
            <a:avLst/>
          </a:prstGeom>
          <a:noFill/>
        </p:spPr>
        <p:txBody>
          <a:bodyPr wrap="square" rtlCol="0">
            <a:spAutoFit/>
          </a:bodyPr>
          <a:lstStyle/>
          <a:p>
            <a:r>
              <a:rPr lang="en-US" sz="2800" b="1" dirty="0" smtClean="0">
                <a:solidFill>
                  <a:srgbClr val="0000FF"/>
                </a:solidFill>
              </a:rPr>
              <a:t>0000 UTC 1 April 2016</a:t>
            </a:r>
            <a:endParaRPr lang="en-US" sz="2800" b="1" dirty="0">
              <a:solidFill>
                <a:srgbClr val="0000FF"/>
              </a:solidFill>
            </a:endParaRPr>
          </a:p>
        </p:txBody>
      </p:sp>
      <p:pic>
        <p:nvPicPr>
          <p:cNvPr id="9" name="Picture 8" descr="vor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87" y="3870295"/>
            <a:ext cx="5156200" cy="431800"/>
          </a:xfrm>
          <a:prstGeom prst="rect">
            <a:avLst/>
          </a:prstGeom>
        </p:spPr>
      </p:pic>
    </p:spTree>
    <p:extLst>
      <p:ext uri="{BB962C8B-B14F-4D97-AF65-F5344CB8AC3E}">
        <p14:creationId xmlns:p14="http://schemas.microsoft.com/office/powerpoint/2010/main" val="3282316127"/>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18487" y="95574"/>
            <a:ext cx="8725804" cy="584776"/>
          </a:xfrm>
          <a:prstGeom prst="rect">
            <a:avLst/>
          </a:prstGeom>
          <a:noFill/>
        </p:spPr>
        <p:txBody>
          <a:bodyPr wrap="square" rtlCol="0">
            <a:spAutoFit/>
          </a:bodyPr>
          <a:lstStyle/>
          <a:p>
            <a:pPr algn="ctr"/>
            <a:r>
              <a:rPr lang="en-US" sz="3200" b="1" dirty="0" smtClean="0">
                <a:solidFill>
                  <a:srgbClr val="FF0000"/>
                </a:solidFill>
              </a:rPr>
              <a:t>Synoptic Evolution: 21 March – 4 April 2016</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089" y="831520"/>
            <a:ext cx="8763091" cy="3038764"/>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6415" y="3829330"/>
            <a:ext cx="3987584" cy="2990688"/>
          </a:xfrm>
          <a:prstGeom prst="rect">
            <a:avLst/>
          </a:prstGeom>
        </p:spPr>
      </p:pic>
      <p:sp>
        <p:nvSpPr>
          <p:cNvPr id="13" name="TextBox 12"/>
          <p:cNvSpPr txBox="1"/>
          <p:nvPr/>
        </p:nvSpPr>
        <p:spPr>
          <a:xfrm>
            <a:off x="218487" y="5151360"/>
            <a:ext cx="4348437" cy="1138773"/>
          </a:xfrm>
          <a:prstGeom prst="rect">
            <a:avLst/>
          </a:prstGeom>
          <a:noFill/>
          <a:ln>
            <a:noFill/>
          </a:ln>
        </p:spPr>
        <p:txBody>
          <a:bodyPr wrap="square" rtlCol="0">
            <a:spAutoFit/>
          </a:bodyPr>
          <a:lstStyle/>
          <a:p>
            <a:r>
              <a:rPr lang="en-US" sz="2000" b="1" dirty="0" smtClean="0"/>
              <a:t>500 </a:t>
            </a:r>
            <a:r>
              <a:rPr lang="en-US" sz="2000" b="1" dirty="0" err="1" smtClean="0"/>
              <a:t>hPa</a:t>
            </a:r>
            <a:r>
              <a:rPr lang="en-US" sz="2000" b="1" dirty="0" smtClean="0"/>
              <a:t> Heights (dam; blue)</a:t>
            </a:r>
          </a:p>
          <a:p>
            <a:r>
              <a:rPr lang="en-US" sz="2000" b="1" dirty="0" smtClean="0"/>
              <a:t>500 </a:t>
            </a:r>
            <a:r>
              <a:rPr lang="en-US" sz="2000" b="1" dirty="0" err="1" smtClean="0"/>
              <a:t>hPa</a:t>
            </a:r>
            <a:r>
              <a:rPr lang="en-US" sz="2000" b="1" dirty="0" smtClean="0"/>
              <a:t> Rel. </a:t>
            </a:r>
            <a:r>
              <a:rPr lang="en-US" sz="2000" b="1" dirty="0" err="1" smtClean="0"/>
              <a:t>Vor</a:t>
            </a:r>
            <a:r>
              <a:rPr lang="en-US" sz="2000" b="1" dirty="0" smtClean="0"/>
              <a:t>. (10</a:t>
            </a:r>
            <a:r>
              <a:rPr lang="en-US" sz="2000" b="1" baseline="30000" dirty="0" smtClean="0"/>
              <a:t>–5</a:t>
            </a:r>
            <a:r>
              <a:rPr lang="en-US" sz="2000" b="1" dirty="0" smtClean="0"/>
              <a:t> s</a:t>
            </a:r>
            <a:r>
              <a:rPr lang="en-US" sz="2000" b="1" baseline="30000" dirty="0" smtClean="0"/>
              <a:t>–1</a:t>
            </a:r>
            <a:r>
              <a:rPr lang="en-US" sz="2000" b="1" dirty="0" smtClean="0"/>
              <a:t>  fill pattern)</a:t>
            </a:r>
            <a:r>
              <a:rPr lang="en-US" sz="2000" b="1" baseline="30000" dirty="0" smtClean="0"/>
              <a:t> </a:t>
            </a:r>
            <a:endParaRPr lang="en-US" sz="800" b="1" dirty="0" smtClean="0"/>
          </a:p>
          <a:p>
            <a:r>
              <a:rPr lang="en-US" sz="2000" b="1" dirty="0" smtClean="0"/>
              <a:t>500 </a:t>
            </a:r>
            <a:r>
              <a:rPr lang="en-US" sz="2000" b="1" dirty="0" err="1" smtClean="0"/>
              <a:t>hPa</a:t>
            </a:r>
            <a:r>
              <a:rPr lang="en-US" sz="2000" b="1" dirty="0" smtClean="0"/>
              <a:t> Ascent (</a:t>
            </a:r>
            <a:r>
              <a:rPr lang="en-US" sz="2000" b="1" dirty="0" err="1" smtClean="0"/>
              <a:t>dPa</a:t>
            </a:r>
            <a:r>
              <a:rPr lang="en-US" sz="2000" b="1" dirty="0" smtClean="0"/>
              <a:t> s</a:t>
            </a:r>
            <a:r>
              <a:rPr lang="en-US" sz="2000" b="1" baseline="30000" dirty="0" smtClean="0"/>
              <a:t>–1</a:t>
            </a:r>
            <a:r>
              <a:rPr lang="en-US" sz="2000" b="1" dirty="0" smtClean="0"/>
              <a:t>; green)</a:t>
            </a:r>
          </a:p>
          <a:p>
            <a:r>
              <a:rPr lang="en-US" sz="800" b="1" dirty="0" smtClean="0"/>
              <a:t> </a:t>
            </a:r>
            <a:endParaRPr lang="en-US" sz="800" b="1" dirty="0"/>
          </a:p>
        </p:txBody>
      </p:sp>
      <p:sp>
        <p:nvSpPr>
          <p:cNvPr id="7" name="TextBox 6"/>
          <p:cNvSpPr txBox="1"/>
          <p:nvPr/>
        </p:nvSpPr>
        <p:spPr>
          <a:xfrm>
            <a:off x="218487" y="4439902"/>
            <a:ext cx="4211883" cy="523220"/>
          </a:xfrm>
          <a:prstGeom prst="rect">
            <a:avLst/>
          </a:prstGeom>
          <a:noFill/>
        </p:spPr>
        <p:txBody>
          <a:bodyPr wrap="square" rtlCol="0">
            <a:spAutoFit/>
          </a:bodyPr>
          <a:lstStyle/>
          <a:p>
            <a:r>
              <a:rPr lang="en-US" sz="2800" b="1" dirty="0" smtClean="0">
                <a:solidFill>
                  <a:srgbClr val="0000FF"/>
                </a:solidFill>
              </a:rPr>
              <a:t>1200 UTC 1 April 2016</a:t>
            </a:r>
            <a:endParaRPr lang="en-US" sz="2800" b="1" dirty="0">
              <a:solidFill>
                <a:srgbClr val="0000FF"/>
              </a:solidFill>
            </a:endParaRPr>
          </a:p>
        </p:txBody>
      </p:sp>
      <p:pic>
        <p:nvPicPr>
          <p:cNvPr id="9" name="Picture 8" descr="vor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87" y="3870295"/>
            <a:ext cx="5156200" cy="431800"/>
          </a:xfrm>
          <a:prstGeom prst="rect">
            <a:avLst/>
          </a:prstGeom>
        </p:spPr>
      </p:pic>
    </p:spTree>
    <p:extLst>
      <p:ext uri="{BB962C8B-B14F-4D97-AF65-F5344CB8AC3E}">
        <p14:creationId xmlns:p14="http://schemas.microsoft.com/office/powerpoint/2010/main" val="278622274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18487" y="95574"/>
            <a:ext cx="8725804" cy="584776"/>
          </a:xfrm>
          <a:prstGeom prst="rect">
            <a:avLst/>
          </a:prstGeom>
          <a:noFill/>
        </p:spPr>
        <p:txBody>
          <a:bodyPr wrap="square" rtlCol="0">
            <a:spAutoFit/>
          </a:bodyPr>
          <a:lstStyle/>
          <a:p>
            <a:pPr algn="ctr"/>
            <a:r>
              <a:rPr lang="en-US" sz="3200" b="1" dirty="0" smtClean="0">
                <a:solidFill>
                  <a:srgbClr val="FF0000"/>
                </a:solidFill>
              </a:rPr>
              <a:t>Synoptic Evolution: 21 March – 4 April 2016</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079" y="831520"/>
            <a:ext cx="8763120" cy="3038775"/>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6415" y="3829330"/>
            <a:ext cx="3987585" cy="2990688"/>
          </a:xfrm>
          <a:prstGeom prst="rect">
            <a:avLst/>
          </a:prstGeom>
        </p:spPr>
      </p:pic>
      <p:sp>
        <p:nvSpPr>
          <p:cNvPr id="13" name="TextBox 12"/>
          <p:cNvSpPr txBox="1"/>
          <p:nvPr/>
        </p:nvSpPr>
        <p:spPr>
          <a:xfrm>
            <a:off x="218487" y="5151360"/>
            <a:ext cx="4348437" cy="1138773"/>
          </a:xfrm>
          <a:prstGeom prst="rect">
            <a:avLst/>
          </a:prstGeom>
          <a:noFill/>
          <a:ln>
            <a:noFill/>
          </a:ln>
        </p:spPr>
        <p:txBody>
          <a:bodyPr wrap="square" rtlCol="0">
            <a:spAutoFit/>
          </a:bodyPr>
          <a:lstStyle/>
          <a:p>
            <a:r>
              <a:rPr lang="en-US" sz="2000" b="1" dirty="0" smtClean="0"/>
              <a:t>500 </a:t>
            </a:r>
            <a:r>
              <a:rPr lang="en-US" sz="2000" b="1" dirty="0" err="1" smtClean="0"/>
              <a:t>hPa</a:t>
            </a:r>
            <a:r>
              <a:rPr lang="en-US" sz="2000" b="1" dirty="0" smtClean="0"/>
              <a:t> Heights (dam; blue)</a:t>
            </a:r>
          </a:p>
          <a:p>
            <a:r>
              <a:rPr lang="en-US" sz="2000" b="1" dirty="0" smtClean="0"/>
              <a:t>500 </a:t>
            </a:r>
            <a:r>
              <a:rPr lang="en-US" sz="2000" b="1" dirty="0" err="1" smtClean="0"/>
              <a:t>hPa</a:t>
            </a:r>
            <a:r>
              <a:rPr lang="en-US" sz="2000" b="1" dirty="0" smtClean="0"/>
              <a:t> Rel. </a:t>
            </a:r>
            <a:r>
              <a:rPr lang="en-US" sz="2000" b="1" dirty="0" err="1" smtClean="0"/>
              <a:t>Vor</a:t>
            </a:r>
            <a:r>
              <a:rPr lang="en-US" sz="2000" b="1" dirty="0" smtClean="0"/>
              <a:t>. (10</a:t>
            </a:r>
            <a:r>
              <a:rPr lang="en-US" sz="2000" b="1" baseline="30000" dirty="0" smtClean="0"/>
              <a:t>–5</a:t>
            </a:r>
            <a:r>
              <a:rPr lang="en-US" sz="2000" b="1" dirty="0" smtClean="0"/>
              <a:t> s</a:t>
            </a:r>
            <a:r>
              <a:rPr lang="en-US" sz="2000" b="1" baseline="30000" dirty="0" smtClean="0"/>
              <a:t>–1</a:t>
            </a:r>
            <a:r>
              <a:rPr lang="en-US" sz="2000" b="1" dirty="0" smtClean="0"/>
              <a:t>  fill pattern)</a:t>
            </a:r>
            <a:r>
              <a:rPr lang="en-US" sz="2000" b="1" baseline="30000" dirty="0" smtClean="0"/>
              <a:t> </a:t>
            </a:r>
            <a:endParaRPr lang="en-US" sz="800" b="1" dirty="0" smtClean="0"/>
          </a:p>
          <a:p>
            <a:r>
              <a:rPr lang="en-US" sz="2000" b="1" dirty="0" smtClean="0"/>
              <a:t>500 </a:t>
            </a:r>
            <a:r>
              <a:rPr lang="en-US" sz="2000" b="1" dirty="0" err="1" smtClean="0"/>
              <a:t>hPa</a:t>
            </a:r>
            <a:r>
              <a:rPr lang="en-US" sz="2000" b="1" dirty="0" smtClean="0"/>
              <a:t> Ascent (</a:t>
            </a:r>
            <a:r>
              <a:rPr lang="en-US" sz="2000" b="1" dirty="0" err="1" smtClean="0"/>
              <a:t>dPa</a:t>
            </a:r>
            <a:r>
              <a:rPr lang="en-US" sz="2000" b="1" dirty="0" smtClean="0"/>
              <a:t> s</a:t>
            </a:r>
            <a:r>
              <a:rPr lang="en-US" sz="2000" b="1" baseline="30000" dirty="0" smtClean="0"/>
              <a:t>–1</a:t>
            </a:r>
            <a:r>
              <a:rPr lang="en-US" sz="2000" b="1" dirty="0" smtClean="0"/>
              <a:t>; green)</a:t>
            </a:r>
          </a:p>
          <a:p>
            <a:r>
              <a:rPr lang="en-US" sz="800" b="1" dirty="0" smtClean="0"/>
              <a:t> </a:t>
            </a:r>
            <a:endParaRPr lang="en-US" sz="800" b="1" dirty="0"/>
          </a:p>
        </p:txBody>
      </p:sp>
      <p:sp>
        <p:nvSpPr>
          <p:cNvPr id="7" name="TextBox 6"/>
          <p:cNvSpPr txBox="1"/>
          <p:nvPr/>
        </p:nvSpPr>
        <p:spPr>
          <a:xfrm>
            <a:off x="218487" y="4439902"/>
            <a:ext cx="4211883" cy="523220"/>
          </a:xfrm>
          <a:prstGeom prst="rect">
            <a:avLst/>
          </a:prstGeom>
          <a:noFill/>
        </p:spPr>
        <p:txBody>
          <a:bodyPr wrap="square" rtlCol="0">
            <a:spAutoFit/>
          </a:bodyPr>
          <a:lstStyle/>
          <a:p>
            <a:r>
              <a:rPr lang="en-US" sz="2800" b="1" dirty="0" smtClean="0">
                <a:solidFill>
                  <a:srgbClr val="0000FF"/>
                </a:solidFill>
              </a:rPr>
              <a:t>0000 UTC 22 March 2016</a:t>
            </a:r>
            <a:endParaRPr lang="en-US" sz="2800" b="1" dirty="0">
              <a:solidFill>
                <a:srgbClr val="0000FF"/>
              </a:solidFill>
            </a:endParaRPr>
          </a:p>
        </p:txBody>
      </p:sp>
      <p:pic>
        <p:nvPicPr>
          <p:cNvPr id="9" name="Picture 8" descr="vor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87" y="3870295"/>
            <a:ext cx="5156200" cy="431800"/>
          </a:xfrm>
          <a:prstGeom prst="rect">
            <a:avLst/>
          </a:prstGeom>
        </p:spPr>
      </p:pic>
    </p:spTree>
    <p:extLst>
      <p:ext uri="{BB962C8B-B14F-4D97-AF65-F5344CB8AC3E}">
        <p14:creationId xmlns:p14="http://schemas.microsoft.com/office/powerpoint/2010/main" val="2141401510"/>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18487" y="95574"/>
            <a:ext cx="8725804" cy="584776"/>
          </a:xfrm>
          <a:prstGeom prst="rect">
            <a:avLst/>
          </a:prstGeom>
          <a:noFill/>
        </p:spPr>
        <p:txBody>
          <a:bodyPr wrap="square" rtlCol="0">
            <a:spAutoFit/>
          </a:bodyPr>
          <a:lstStyle/>
          <a:p>
            <a:pPr algn="ctr"/>
            <a:r>
              <a:rPr lang="en-US" sz="3200" b="1" dirty="0" smtClean="0">
                <a:solidFill>
                  <a:srgbClr val="FF0000"/>
                </a:solidFill>
              </a:rPr>
              <a:t>Synoptic Evolution: 21 March – 4 April 2016</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090" y="831520"/>
            <a:ext cx="8763088" cy="3038764"/>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6415" y="3829330"/>
            <a:ext cx="3987584" cy="2990688"/>
          </a:xfrm>
          <a:prstGeom prst="rect">
            <a:avLst/>
          </a:prstGeom>
        </p:spPr>
      </p:pic>
      <p:sp>
        <p:nvSpPr>
          <p:cNvPr id="13" name="TextBox 12"/>
          <p:cNvSpPr txBox="1"/>
          <p:nvPr/>
        </p:nvSpPr>
        <p:spPr>
          <a:xfrm>
            <a:off x="218487" y="5151360"/>
            <a:ext cx="4348437" cy="1138773"/>
          </a:xfrm>
          <a:prstGeom prst="rect">
            <a:avLst/>
          </a:prstGeom>
          <a:noFill/>
          <a:ln>
            <a:noFill/>
          </a:ln>
        </p:spPr>
        <p:txBody>
          <a:bodyPr wrap="square" rtlCol="0">
            <a:spAutoFit/>
          </a:bodyPr>
          <a:lstStyle/>
          <a:p>
            <a:r>
              <a:rPr lang="en-US" sz="2000" b="1" dirty="0" smtClean="0"/>
              <a:t>500 </a:t>
            </a:r>
            <a:r>
              <a:rPr lang="en-US" sz="2000" b="1" dirty="0" err="1" smtClean="0"/>
              <a:t>hPa</a:t>
            </a:r>
            <a:r>
              <a:rPr lang="en-US" sz="2000" b="1" dirty="0" smtClean="0"/>
              <a:t> Heights (dam; blue)</a:t>
            </a:r>
          </a:p>
          <a:p>
            <a:r>
              <a:rPr lang="en-US" sz="2000" b="1" dirty="0" smtClean="0"/>
              <a:t>500 </a:t>
            </a:r>
            <a:r>
              <a:rPr lang="en-US" sz="2000" b="1" dirty="0" err="1" smtClean="0"/>
              <a:t>hPa</a:t>
            </a:r>
            <a:r>
              <a:rPr lang="en-US" sz="2000" b="1" dirty="0" smtClean="0"/>
              <a:t> Rel. </a:t>
            </a:r>
            <a:r>
              <a:rPr lang="en-US" sz="2000" b="1" dirty="0" err="1" smtClean="0"/>
              <a:t>Vor</a:t>
            </a:r>
            <a:r>
              <a:rPr lang="en-US" sz="2000" b="1" dirty="0" smtClean="0"/>
              <a:t>. (10</a:t>
            </a:r>
            <a:r>
              <a:rPr lang="en-US" sz="2000" b="1" baseline="30000" dirty="0" smtClean="0"/>
              <a:t>–5</a:t>
            </a:r>
            <a:r>
              <a:rPr lang="en-US" sz="2000" b="1" dirty="0" smtClean="0"/>
              <a:t> s</a:t>
            </a:r>
            <a:r>
              <a:rPr lang="en-US" sz="2000" b="1" baseline="30000" dirty="0" smtClean="0"/>
              <a:t>–1</a:t>
            </a:r>
            <a:r>
              <a:rPr lang="en-US" sz="2000" b="1" dirty="0" smtClean="0"/>
              <a:t>  fill pattern)</a:t>
            </a:r>
            <a:r>
              <a:rPr lang="en-US" sz="2000" b="1" baseline="30000" dirty="0" smtClean="0"/>
              <a:t> </a:t>
            </a:r>
            <a:endParaRPr lang="en-US" sz="800" b="1" dirty="0" smtClean="0"/>
          </a:p>
          <a:p>
            <a:r>
              <a:rPr lang="en-US" sz="2000" b="1" dirty="0" smtClean="0"/>
              <a:t>500 </a:t>
            </a:r>
            <a:r>
              <a:rPr lang="en-US" sz="2000" b="1" dirty="0" err="1" smtClean="0"/>
              <a:t>hPa</a:t>
            </a:r>
            <a:r>
              <a:rPr lang="en-US" sz="2000" b="1" dirty="0" smtClean="0"/>
              <a:t> Ascent (</a:t>
            </a:r>
            <a:r>
              <a:rPr lang="en-US" sz="2000" b="1" dirty="0" err="1" smtClean="0"/>
              <a:t>dPa</a:t>
            </a:r>
            <a:r>
              <a:rPr lang="en-US" sz="2000" b="1" dirty="0" smtClean="0"/>
              <a:t> s</a:t>
            </a:r>
            <a:r>
              <a:rPr lang="en-US" sz="2000" b="1" baseline="30000" dirty="0" smtClean="0"/>
              <a:t>–1</a:t>
            </a:r>
            <a:r>
              <a:rPr lang="en-US" sz="2000" b="1" dirty="0" smtClean="0"/>
              <a:t>; green)</a:t>
            </a:r>
          </a:p>
          <a:p>
            <a:r>
              <a:rPr lang="en-US" sz="800" b="1" dirty="0" smtClean="0"/>
              <a:t> </a:t>
            </a:r>
            <a:endParaRPr lang="en-US" sz="800" b="1" dirty="0"/>
          </a:p>
        </p:txBody>
      </p:sp>
      <p:sp>
        <p:nvSpPr>
          <p:cNvPr id="7" name="TextBox 6"/>
          <p:cNvSpPr txBox="1"/>
          <p:nvPr/>
        </p:nvSpPr>
        <p:spPr>
          <a:xfrm>
            <a:off x="218487" y="4439902"/>
            <a:ext cx="4211883" cy="523220"/>
          </a:xfrm>
          <a:prstGeom prst="rect">
            <a:avLst/>
          </a:prstGeom>
          <a:noFill/>
        </p:spPr>
        <p:txBody>
          <a:bodyPr wrap="square" rtlCol="0">
            <a:spAutoFit/>
          </a:bodyPr>
          <a:lstStyle/>
          <a:p>
            <a:r>
              <a:rPr lang="en-US" sz="2800" b="1" dirty="0" smtClean="0">
                <a:solidFill>
                  <a:srgbClr val="0000FF"/>
                </a:solidFill>
              </a:rPr>
              <a:t>0000 UTC 2 April 2016</a:t>
            </a:r>
            <a:endParaRPr lang="en-US" sz="2800" b="1" dirty="0">
              <a:solidFill>
                <a:srgbClr val="0000FF"/>
              </a:solidFill>
            </a:endParaRPr>
          </a:p>
        </p:txBody>
      </p:sp>
      <p:pic>
        <p:nvPicPr>
          <p:cNvPr id="9" name="Picture 8" descr="vor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87" y="3870295"/>
            <a:ext cx="5156200" cy="431800"/>
          </a:xfrm>
          <a:prstGeom prst="rect">
            <a:avLst/>
          </a:prstGeom>
        </p:spPr>
      </p:pic>
    </p:spTree>
    <p:extLst>
      <p:ext uri="{BB962C8B-B14F-4D97-AF65-F5344CB8AC3E}">
        <p14:creationId xmlns:p14="http://schemas.microsoft.com/office/powerpoint/2010/main" val="3614735570"/>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18487" y="95574"/>
            <a:ext cx="8725804" cy="584776"/>
          </a:xfrm>
          <a:prstGeom prst="rect">
            <a:avLst/>
          </a:prstGeom>
          <a:noFill/>
        </p:spPr>
        <p:txBody>
          <a:bodyPr wrap="square" rtlCol="0">
            <a:spAutoFit/>
          </a:bodyPr>
          <a:lstStyle/>
          <a:p>
            <a:pPr algn="ctr"/>
            <a:r>
              <a:rPr lang="en-US" sz="3200" b="1" dirty="0" smtClean="0">
                <a:solidFill>
                  <a:srgbClr val="FF0000"/>
                </a:solidFill>
              </a:rPr>
              <a:t>Synoptic Evolution: 21 March – 4 April 2016</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090" y="831520"/>
            <a:ext cx="8763088" cy="3038763"/>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6415" y="3829330"/>
            <a:ext cx="3987584" cy="2990688"/>
          </a:xfrm>
          <a:prstGeom prst="rect">
            <a:avLst/>
          </a:prstGeom>
        </p:spPr>
      </p:pic>
      <p:sp>
        <p:nvSpPr>
          <p:cNvPr id="13" name="TextBox 12"/>
          <p:cNvSpPr txBox="1"/>
          <p:nvPr/>
        </p:nvSpPr>
        <p:spPr>
          <a:xfrm>
            <a:off x="218487" y="5151360"/>
            <a:ext cx="4348437" cy="1138773"/>
          </a:xfrm>
          <a:prstGeom prst="rect">
            <a:avLst/>
          </a:prstGeom>
          <a:noFill/>
          <a:ln>
            <a:noFill/>
          </a:ln>
        </p:spPr>
        <p:txBody>
          <a:bodyPr wrap="square" rtlCol="0">
            <a:spAutoFit/>
          </a:bodyPr>
          <a:lstStyle/>
          <a:p>
            <a:r>
              <a:rPr lang="en-US" sz="2000" b="1" dirty="0" smtClean="0"/>
              <a:t>500 </a:t>
            </a:r>
            <a:r>
              <a:rPr lang="en-US" sz="2000" b="1" dirty="0" err="1" smtClean="0"/>
              <a:t>hPa</a:t>
            </a:r>
            <a:r>
              <a:rPr lang="en-US" sz="2000" b="1" dirty="0" smtClean="0"/>
              <a:t> Heights (dam; blue)</a:t>
            </a:r>
          </a:p>
          <a:p>
            <a:r>
              <a:rPr lang="en-US" sz="2000" b="1" dirty="0" smtClean="0"/>
              <a:t>500 </a:t>
            </a:r>
            <a:r>
              <a:rPr lang="en-US" sz="2000" b="1" dirty="0" err="1" smtClean="0"/>
              <a:t>hPa</a:t>
            </a:r>
            <a:r>
              <a:rPr lang="en-US" sz="2000" b="1" dirty="0" smtClean="0"/>
              <a:t> Rel. </a:t>
            </a:r>
            <a:r>
              <a:rPr lang="en-US" sz="2000" b="1" dirty="0" err="1" smtClean="0"/>
              <a:t>Vor</a:t>
            </a:r>
            <a:r>
              <a:rPr lang="en-US" sz="2000" b="1" dirty="0" smtClean="0"/>
              <a:t>. (10</a:t>
            </a:r>
            <a:r>
              <a:rPr lang="en-US" sz="2000" b="1" baseline="30000" dirty="0" smtClean="0"/>
              <a:t>–5</a:t>
            </a:r>
            <a:r>
              <a:rPr lang="en-US" sz="2000" b="1" dirty="0" smtClean="0"/>
              <a:t> s</a:t>
            </a:r>
            <a:r>
              <a:rPr lang="en-US" sz="2000" b="1" baseline="30000" dirty="0" smtClean="0"/>
              <a:t>–1</a:t>
            </a:r>
            <a:r>
              <a:rPr lang="en-US" sz="2000" b="1" dirty="0" smtClean="0"/>
              <a:t>  fill pattern)</a:t>
            </a:r>
            <a:r>
              <a:rPr lang="en-US" sz="2000" b="1" baseline="30000" dirty="0" smtClean="0"/>
              <a:t> </a:t>
            </a:r>
            <a:endParaRPr lang="en-US" sz="800" b="1" dirty="0" smtClean="0"/>
          </a:p>
          <a:p>
            <a:r>
              <a:rPr lang="en-US" sz="2000" b="1" dirty="0" smtClean="0"/>
              <a:t>500 </a:t>
            </a:r>
            <a:r>
              <a:rPr lang="en-US" sz="2000" b="1" dirty="0" err="1" smtClean="0"/>
              <a:t>hPa</a:t>
            </a:r>
            <a:r>
              <a:rPr lang="en-US" sz="2000" b="1" dirty="0" smtClean="0"/>
              <a:t> Ascent (</a:t>
            </a:r>
            <a:r>
              <a:rPr lang="en-US" sz="2000" b="1" dirty="0" err="1" smtClean="0"/>
              <a:t>dPa</a:t>
            </a:r>
            <a:r>
              <a:rPr lang="en-US" sz="2000" b="1" dirty="0" smtClean="0"/>
              <a:t> s</a:t>
            </a:r>
            <a:r>
              <a:rPr lang="en-US" sz="2000" b="1" baseline="30000" dirty="0" smtClean="0"/>
              <a:t>–1</a:t>
            </a:r>
            <a:r>
              <a:rPr lang="en-US" sz="2000" b="1" dirty="0" smtClean="0"/>
              <a:t>; green)</a:t>
            </a:r>
          </a:p>
          <a:p>
            <a:r>
              <a:rPr lang="en-US" sz="800" b="1" dirty="0" smtClean="0"/>
              <a:t> </a:t>
            </a:r>
            <a:endParaRPr lang="en-US" sz="800" b="1" dirty="0"/>
          </a:p>
        </p:txBody>
      </p:sp>
      <p:sp>
        <p:nvSpPr>
          <p:cNvPr id="7" name="TextBox 6"/>
          <p:cNvSpPr txBox="1"/>
          <p:nvPr/>
        </p:nvSpPr>
        <p:spPr>
          <a:xfrm>
            <a:off x="218487" y="4439902"/>
            <a:ext cx="4211883" cy="523220"/>
          </a:xfrm>
          <a:prstGeom prst="rect">
            <a:avLst/>
          </a:prstGeom>
          <a:noFill/>
        </p:spPr>
        <p:txBody>
          <a:bodyPr wrap="square" rtlCol="0">
            <a:spAutoFit/>
          </a:bodyPr>
          <a:lstStyle/>
          <a:p>
            <a:r>
              <a:rPr lang="en-US" sz="2800" b="1" dirty="0" smtClean="0">
                <a:solidFill>
                  <a:srgbClr val="0000FF"/>
                </a:solidFill>
              </a:rPr>
              <a:t>1200 UTC 2 April 2016</a:t>
            </a:r>
            <a:endParaRPr lang="en-US" sz="2800" b="1" dirty="0">
              <a:solidFill>
                <a:srgbClr val="0000FF"/>
              </a:solidFill>
            </a:endParaRPr>
          </a:p>
        </p:txBody>
      </p:sp>
      <p:pic>
        <p:nvPicPr>
          <p:cNvPr id="9" name="Picture 8" descr="vor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87" y="3870295"/>
            <a:ext cx="5156200" cy="431800"/>
          </a:xfrm>
          <a:prstGeom prst="rect">
            <a:avLst/>
          </a:prstGeom>
        </p:spPr>
      </p:pic>
    </p:spTree>
    <p:extLst>
      <p:ext uri="{BB962C8B-B14F-4D97-AF65-F5344CB8AC3E}">
        <p14:creationId xmlns:p14="http://schemas.microsoft.com/office/powerpoint/2010/main" val="1189484630"/>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18487" y="95574"/>
            <a:ext cx="8725804" cy="584776"/>
          </a:xfrm>
          <a:prstGeom prst="rect">
            <a:avLst/>
          </a:prstGeom>
          <a:noFill/>
        </p:spPr>
        <p:txBody>
          <a:bodyPr wrap="square" rtlCol="0">
            <a:spAutoFit/>
          </a:bodyPr>
          <a:lstStyle/>
          <a:p>
            <a:pPr algn="ctr"/>
            <a:r>
              <a:rPr lang="en-US" sz="3200" b="1" dirty="0" smtClean="0">
                <a:solidFill>
                  <a:srgbClr val="FF0000"/>
                </a:solidFill>
              </a:rPr>
              <a:t>Synoptic Evolution: 21 March – 4 April 2016</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091" y="831520"/>
            <a:ext cx="8763086" cy="3038763"/>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6415" y="3829330"/>
            <a:ext cx="3987584" cy="2990688"/>
          </a:xfrm>
          <a:prstGeom prst="rect">
            <a:avLst/>
          </a:prstGeom>
        </p:spPr>
      </p:pic>
      <p:sp>
        <p:nvSpPr>
          <p:cNvPr id="13" name="TextBox 12"/>
          <p:cNvSpPr txBox="1"/>
          <p:nvPr/>
        </p:nvSpPr>
        <p:spPr>
          <a:xfrm>
            <a:off x="218487" y="5151360"/>
            <a:ext cx="4348437" cy="1138773"/>
          </a:xfrm>
          <a:prstGeom prst="rect">
            <a:avLst/>
          </a:prstGeom>
          <a:noFill/>
          <a:ln>
            <a:noFill/>
          </a:ln>
        </p:spPr>
        <p:txBody>
          <a:bodyPr wrap="square" rtlCol="0">
            <a:spAutoFit/>
          </a:bodyPr>
          <a:lstStyle/>
          <a:p>
            <a:r>
              <a:rPr lang="en-US" sz="2000" b="1" dirty="0" smtClean="0"/>
              <a:t>500 </a:t>
            </a:r>
            <a:r>
              <a:rPr lang="en-US" sz="2000" b="1" dirty="0" err="1" smtClean="0"/>
              <a:t>hPa</a:t>
            </a:r>
            <a:r>
              <a:rPr lang="en-US" sz="2000" b="1" dirty="0" smtClean="0"/>
              <a:t> Heights (dam; blue)</a:t>
            </a:r>
          </a:p>
          <a:p>
            <a:r>
              <a:rPr lang="en-US" sz="2000" b="1" dirty="0" smtClean="0"/>
              <a:t>500 </a:t>
            </a:r>
            <a:r>
              <a:rPr lang="en-US" sz="2000" b="1" dirty="0" err="1" smtClean="0"/>
              <a:t>hPa</a:t>
            </a:r>
            <a:r>
              <a:rPr lang="en-US" sz="2000" b="1" dirty="0" smtClean="0"/>
              <a:t> Rel. </a:t>
            </a:r>
            <a:r>
              <a:rPr lang="en-US" sz="2000" b="1" dirty="0" err="1" smtClean="0"/>
              <a:t>Vor</a:t>
            </a:r>
            <a:r>
              <a:rPr lang="en-US" sz="2000" b="1" dirty="0" smtClean="0"/>
              <a:t>. (10</a:t>
            </a:r>
            <a:r>
              <a:rPr lang="en-US" sz="2000" b="1" baseline="30000" dirty="0" smtClean="0"/>
              <a:t>–5</a:t>
            </a:r>
            <a:r>
              <a:rPr lang="en-US" sz="2000" b="1" dirty="0" smtClean="0"/>
              <a:t> s</a:t>
            </a:r>
            <a:r>
              <a:rPr lang="en-US" sz="2000" b="1" baseline="30000" dirty="0" smtClean="0"/>
              <a:t>–1</a:t>
            </a:r>
            <a:r>
              <a:rPr lang="en-US" sz="2000" b="1" dirty="0" smtClean="0"/>
              <a:t>  fill pattern)</a:t>
            </a:r>
            <a:r>
              <a:rPr lang="en-US" sz="2000" b="1" baseline="30000" dirty="0" smtClean="0"/>
              <a:t> </a:t>
            </a:r>
            <a:endParaRPr lang="en-US" sz="800" b="1" dirty="0" smtClean="0"/>
          </a:p>
          <a:p>
            <a:r>
              <a:rPr lang="en-US" sz="2000" b="1" dirty="0" smtClean="0"/>
              <a:t>500 </a:t>
            </a:r>
            <a:r>
              <a:rPr lang="en-US" sz="2000" b="1" dirty="0" err="1" smtClean="0"/>
              <a:t>hPa</a:t>
            </a:r>
            <a:r>
              <a:rPr lang="en-US" sz="2000" b="1" dirty="0" smtClean="0"/>
              <a:t> Ascent (</a:t>
            </a:r>
            <a:r>
              <a:rPr lang="en-US" sz="2000" b="1" dirty="0" err="1" smtClean="0"/>
              <a:t>dPa</a:t>
            </a:r>
            <a:r>
              <a:rPr lang="en-US" sz="2000" b="1" dirty="0" smtClean="0"/>
              <a:t> s</a:t>
            </a:r>
            <a:r>
              <a:rPr lang="en-US" sz="2000" b="1" baseline="30000" dirty="0" smtClean="0"/>
              <a:t>–1</a:t>
            </a:r>
            <a:r>
              <a:rPr lang="en-US" sz="2000" b="1" dirty="0" smtClean="0"/>
              <a:t>; green)</a:t>
            </a:r>
          </a:p>
          <a:p>
            <a:r>
              <a:rPr lang="en-US" sz="800" b="1" dirty="0" smtClean="0"/>
              <a:t> </a:t>
            </a:r>
            <a:endParaRPr lang="en-US" sz="800" b="1" dirty="0"/>
          </a:p>
        </p:txBody>
      </p:sp>
      <p:sp>
        <p:nvSpPr>
          <p:cNvPr id="7" name="TextBox 6"/>
          <p:cNvSpPr txBox="1"/>
          <p:nvPr/>
        </p:nvSpPr>
        <p:spPr>
          <a:xfrm>
            <a:off x="218487" y="4439902"/>
            <a:ext cx="4211883" cy="523220"/>
          </a:xfrm>
          <a:prstGeom prst="rect">
            <a:avLst/>
          </a:prstGeom>
          <a:noFill/>
        </p:spPr>
        <p:txBody>
          <a:bodyPr wrap="square" rtlCol="0">
            <a:spAutoFit/>
          </a:bodyPr>
          <a:lstStyle/>
          <a:p>
            <a:r>
              <a:rPr lang="en-US" sz="2800" b="1" dirty="0" smtClean="0">
                <a:solidFill>
                  <a:srgbClr val="0000FF"/>
                </a:solidFill>
              </a:rPr>
              <a:t>0000 UTC 3 April 2016</a:t>
            </a:r>
            <a:endParaRPr lang="en-US" sz="2800" b="1" dirty="0">
              <a:solidFill>
                <a:srgbClr val="0000FF"/>
              </a:solidFill>
            </a:endParaRPr>
          </a:p>
        </p:txBody>
      </p:sp>
      <p:pic>
        <p:nvPicPr>
          <p:cNvPr id="9" name="Picture 8" descr="vor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87" y="3870295"/>
            <a:ext cx="5156200" cy="431800"/>
          </a:xfrm>
          <a:prstGeom prst="rect">
            <a:avLst/>
          </a:prstGeom>
        </p:spPr>
      </p:pic>
    </p:spTree>
    <p:extLst>
      <p:ext uri="{BB962C8B-B14F-4D97-AF65-F5344CB8AC3E}">
        <p14:creationId xmlns:p14="http://schemas.microsoft.com/office/powerpoint/2010/main" val="3370781880"/>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18487" y="95574"/>
            <a:ext cx="8725804" cy="584776"/>
          </a:xfrm>
          <a:prstGeom prst="rect">
            <a:avLst/>
          </a:prstGeom>
          <a:noFill/>
        </p:spPr>
        <p:txBody>
          <a:bodyPr wrap="square" rtlCol="0">
            <a:spAutoFit/>
          </a:bodyPr>
          <a:lstStyle/>
          <a:p>
            <a:pPr algn="ctr"/>
            <a:r>
              <a:rPr lang="en-US" sz="3200" b="1" dirty="0" smtClean="0">
                <a:solidFill>
                  <a:srgbClr val="FF0000"/>
                </a:solidFill>
              </a:rPr>
              <a:t>Synoptic Evolution: 21 March – 4 April 2016</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091" y="831520"/>
            <a:ext cx="8763086" cy="3038762"/>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6415" y="3829330"/>
            <a:ext cx="3987584" cy="2990688"/>
          </a:xfrm>
          <a:prstGeom prst="rect">
            <a:avLst/>
          </a:prstGeom>
        </p:spPr>
      </p:pic>
      <p:sp>
        <p:nvSpPr>
          <p:cNvPr id="13" name="TextBox 12"/>
          <p:cNvSpPr txBox="1"/>
          <p:nvPr/>
        </p:nvSpPr>
        <p:spPr>
          <a:xfrm>
            <a:off x="218487" y="5151360"/>
            <a:ext cx="4348437" cy="1138773"/>
          </a:xfrm>
          <a:prstGeom prst="rect">
            <a:avLst/>
          </a:prstGeom>
          <a:noFill/>
          <a:ln>
            <a:noFill/>
          </a:ln>
        </p:spPr>
        <p:txBody>
          <a:bodyPr wrap="square" rtlCol="0">
            <a:spAutoFit/>
          </a:bodyPr>
          <a:lstStyle/>
          <a:p>
            <a:r>
              <a:rPr lang="en-US" sz="2000" b="1" dirty="0" smtClean="0"/>
              <a:t>500 </a:t>
            </a:r>
            <a:r>
              <a:rPr lang="en-US" sz="2000" b="1" dirty="0" err="1" smtClean="0"/>
              <a:t>hPa</a:t>
            </a:r>
            <a:r>
              <a:rPr lang="en-US" sz="2000" b="1" dirty="0" smtClean="0"/>
              <a:t> Heights (dam; blue)</a:t>
            </a:r>
          </a:p>
          <a:p>
            <a:r>
              <a:rPr lang="en-US" sz="2000" b="1" dirty="0" smtClean="0"/>
              <a:t>500 </a:t>
            </a:r>
            <a:r>
              <a:rPr lang="en-US" sz="2000" b="1" dirty="0" err="1" smtClean="0"/>
              <a:t>hPa</a:t>
            </a:r>
            <a:r>
              <a:rPr lang="en-US" sz="2000" b="1" dirty="0" smtClean="0"/>
              <a:t> Rel. </a:t>
            </a:r>
            <a:r>
              <a:rPr lang="en-US" sz="2000" b="1" dirty="0" err="1" smtClean="0"/>
              <a:t>Vor</a:t>
            </a:r>
            <a:r>
              <a:rPr lang="en-US" sz="2000" b="1" dirty="0" smtClean="0"/>
              <a:t>. (10</a:t>
            </a:r>
            <a:r>
              <a:rPr lang="en-US" sz="2000" b="1" baseline="30000" dirty="0" smtClean="0"/>
              <a:t>–5</a:t>
            </a:r>
            <a:r>
              <a:rPr lang="en-US" sz="2000" b="1" dirty="0" smtClean="0"/>
              <a:t> s</a:t>
            </a:r>
            <a:r>
              <a:rPr lang="en-US" sz="2000" b="1" baseline="30000" dirty="0" smtClean="0"/>
              <a:t>–1</a:t>
            </a:r>
            <a:r>
              <a:rPr lang="en-US" sz="2000" b="1" dirty="0" smtClean="0"/>
              <a:t>  fill pattern)</a:t>
            </a:r>
            <a:r>
              <a:rPr lang="en-US" sz="2000" b="1" baseline="30000" dirty="0" smtClean="0"/>
              <a:t> </a:t>
            </a:r>
            <a:endParaRPr lang="en-US" sz="800" b="1" dirty="0" smtClean="0"/>
          </a:p>
          <a:p>
            <a:r>
              <a:rPr lang="en-US" sz="2000" b="1" dirty="0" smtClean="0"/>
              <a:t>500 </a:t>
            </a:r>
            <a:r>
              <a:rPr lang="en-US" sz="2000" b="1" dirty="0" err="1" smtClean="0"/>
              <a:t>hPa</a:t>
            </a:r>
            <a:r>
              <a:rPr lang="en-US" sz="2000" b="1" dirty="0" smtClean="0"/>
              <a:t> Ascent (</a:t>
            </a:r>
            <a:r>
              <a:rPr lang="en-US" sz="2000" b="1" dirty="0" err="1" smtClean="0"/>
              <a:t>dPa</a:t>
            </a:r>
            <a:r>
              <a:rPr lang="en-US" sz="2000" b="1" dirty="0" smtClean="0"/>
              <a:t> s</a:t>
            </a:r>
            <a:r>
              <a:rPr lang="en-US" sz="2000" b="1" baseline="30000" dirty="0" smtClean="0"/>
              <a:t>–1</a:t>
            </a:r>
            <a:r>
              <a:rPr lang="en-US" sz="2000" b="1" dirty="0" smtClean="0"/>
              <a:t>; green)</a:t>
            </a:r>
          </a:p>
          <a:p>
            <a:r>
              <a:rPr lang="en-US" sz="800" b="1" dirty="0" smtClean="0"/>
              <a:t> </a:t>
            </a:r>
            <a:endParaRPr lang="en-US" sz="800" b="1" dirty="0"/>
          </a:p>
        </p:txBody>
      </p:sp>
      <p:sp>
        <p:nvSpPr>
          <p:cNvPr id="7" name="TextBox 6"/>
          <p:cNvSpPr txBox="1"/>
          <p:nvPr/>
        </p:nvSpPr>
        <p:spPr>
          <a:xfrm>
            <a:off x="218487" y="4439902"/>
            <a:ext cx="4211883" cy="523220"/>
          </a:xfrm>
          <a:prstGeom prst="rect">
            <a:avLst/>
          </a:prstGeom>
          <a:noFill/>
        </p:spPr>
        <p:txBody>
          <a:bodyPr wrap="square" rtlCol="0">
            <a:spAutoFit/>
          </a:bodyPr>
          <a:lstStyle/>
          <a:p>
            <a:r>
              <a:rPr lang="en-US" sz="2800" b="1" dirty="0" smtClean="0">
                <a:solidFill>
                  <a:srgbClr val="0000FF"/>
                </a:solidFill>
              </a:rPr>
              <a:t>1200 UTC 3 April 2016</a:t>
            </a:r>
            <a:endParaRPr lang="en-US" sz="2800" b="1" dirty="0">
              <a:solidFill>
                <a:srgbClr val="0000FF"/>
              </a:solidFill>
            </a:endParaRPr>
          </a:p>
        </p:txBody>
      </p:sp>
      <p:pic>
        <p:nvPicPr>
          <p:cNvPr id="9" name="Picture 8" descr="vor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87" y="3870295"/>
            <a:ext cx="5156200" cy="431800"/>
          </a:xfrm>
          <a:prstGeom prst="rect">
            <a:avLst/>
          </a:prstGeom>
        </p:spPr>
      </p:pic>
    </p:spTree>
    <p:extLst>
      <p:ext uri="{BB962C8B-B14F-4D97-AF65-F5344CB8AC3E}">
        <p14:creationId xmlns:p14="http://schemas.microsoft.com/office/powerpoint/2010/main" val="3030205459"/>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18487" y="95574"/>
            <a:ext cx="8725804" cy="584776"/>
          </a:xfrm>
          <a:prstGeom prst="rect">
            <a:avLst/>
          </a:prstGeom>
          <a:noFill/>
        </p:spPr>
        <p:txBody>
          <a:bodyPr wrap="square" rtlCol="0">
            <a:spAutoFit/>
          </a:bodyPr>
          <a:lstStyle/>
          <a:p>
            <a:pPr algn="ctr"/>
            <a:r>
              <a:rPr lang="en-US" sz="3200" b="1" dirty="0" smtClean="0">
                <a:solidFill>
                  <a:srgbClr val="FF0000"/>
                </a:solidFill>
              </a:rPr>
              <a:t>Synoptic Evolution: 21 March – 4 April 2016</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091" y="831520"/>
            <a:ext cx="8763086" cy="3038762"/>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6415" y="3829330"/>
            <a:ext cx="3987584" cy="2990688"/>
          </a:xfrm>
          <a:prstGeom prst="rect">
            <a:avLst/>
          </a:prstGeom>
        </p:spPr>
      </p:pic>
      <p:sp>
        <p:nvSpPr>
          <p:cNvPr id="13" name="TextBox 12"/>
          <p:cNvSpPr txBox="1"/>
          <p:nvPr/>
        </p:nvSpPr>
        <p:spPr>
          <a:xfrm>
            <a:off x="218487" y="5151360"/>
            <a:ext cx="4348437" cy="1138773"/>
          </a:xfrm>
          <a:prstGeom prst="rect">
            <a:avLst/>
          </a:prstGeom>
          <a:noFill/>
          <a:ln>
            <a:noFill/>
          </a:ln>
        </p:spPr>
        <p:txBody>
          <a:bodyPr wrap="square" rtlCol="0">
            <a:spAutoFit/>
          </a:bodyPr>
          <a:lstStyle/>
          <a:p>
            <a:r>
              <a:rPr lang="en-US" sz="2000" b="1" dirty="0" smtClean="0"/>
              <a:t>500 </a:t>
            </a:r>
            <a:r>
              <a:rPr lang="en-US" sz="2000" b="1" dirty="0" err="1" smtClean="0"/>
              <a:t>hPa</a:t>
            </a:r>
            <a:r>
              <a:rPr lang="en-US" sz="2000" b="1" dirty="0" smtClean="0"/>
              <a:t> Heights (dam; blue)</a:t>
            </a:r>
          </a:p>
          <a:p>
            <a:r>
              <a:rPr lang="en-US" sz="2000" b="1" dirty="0" smtClean="0"/>
              <a:t>500 </a:t>
            </a:r>
            <a:r>
              <a:rPr lang="en-US" sz="2000" b="1" dirty="0" err="1" smtClean="0"/>
              <a:t>hPa</a:t>
            </a:r>
            <a:r>
              <a:rPr lang="en-US" sz="2000" b="1" dirty="0" smtClean="0"/>
              <a:t> Rel. </a:t>
            </a:r>
            <a:r>
              <a:rPr lang="en-US" sz="2000" b="1" dirty="0" err="1" smtClean="0"/>
              <a:t>Vor</a:t>
            </a:r>
            <a:r>
              <a:rPr lang="en-US" sz="2000" b="1" dirty="0" smtClean="0"/>
              <a:t>. (10</a:t>
            </a:r>
            <a:r>
              <a:rPr lang="en-US" sz="2000" b="1" baseline="30000" dirty="0" smtClean="0"/>
              <a:t>–5</a:t>
            </a:r>
            <a:r>
              <a:rPr lang="en-US" sz="2000" b="1" dirty="0" smtClean="0"/>
              <a:t> s</a:t>
            </a:r>
            <a:r>
              <a:rPr lang="en-US" sz="2000" b="1" baseline="30000" dirty="0" smtClean="0"/>
              <a:t>–1</a:t>
            </a:r>
            <a:r>
              <a:rPr lang="en-US" sz="2000" b="1" dirty="0" smtClean="0"/>
              <a:t>  fill pattern)</a:t>
            </a:r>
            <a:r>
              <a:rPr lang="en-US" sz="2000" b="1" baseline="30000" dirty="0" smtClean="0"/>
              <a:t> </a:t>
            </a:r>
            <a:endParaRPr lang="en-US" sz="800" b="1" dirty="0" smtClean="0"/>
          </a:p>
          <a:p>
            <a:r>
              <a:rPr lang="en-US" sz="2000" b="1" dirty="0" smtClean="0"/>
              <a:t>500 </a:t>
            </a:r>
            <a:r>
              <a:rPr lang="en-US" sz="2000" b="1" dirty="0" err="1" smtClean="0"/>
              <a:t>hPa</a:t>
            </a:r>
            <a:r>
              <a:rPr lang="en-US" sz="2000" b="1" dirty="0" smtClean="0"/>
              <a:t> Ascent (</a:t>
            </a:r>
            <a:r>
              <a:rPr lang="en-US" sz="2000" b="1" dirty="0" err="1" smtClean="0"/>
              <a:t>dPa</a:t>
            </a:r>
            <a:r>
              <a:rPr lang="en-US" sz="2000" b="1" dirty="0" smtClean="0"/>
              <a:t> s</a:t>
            </a:r>
            <a:r>
              <a:rPr lang="en-US" sz="2000" b="1" baseline="30000" dirty="0" smtClean="0"/>
              <a:t>–1</a:t>
            </a:r>
            <a:r>
              <a:rPr lang="en-US" sz="2000" b="1" dirty="0" smtClean="0"/>
              <a:t>; green)</a:t>
            </a:r>
          </a:p>
          <a:p>
            <a:r>
              <a:rPr lang="en-US" sz="800" b="1" dirty="0" smtClean="0"/>
              <a:t> </a:t>
            </a:r>
            <a:endParaRPr lang="en-US" sz="800" b="1" dirty="0"/>
          </a:p>
        </p:txBody>
      </p:sp>
      <p:sp>
        <p:nvSpPr>
          <p:cNvPr id="7" name="TextBox 6"/>
          <p:cNvSpPr txBox="1"/>
          <p:nvPr/>
        </p:nvSpPr>
        <p:spPr>
          <a:xfrm>
            <a:off x="218487" y="4439902"/>
            <a:ext cx="4211883" cy="523220"/>
          </a:xfrm>
          <a:prstGeom prst="rect">
            <a:avLst/>
          </a:prstGeom>
          <a:noFill/>
        </p:spPr>
        <p:txBody>
          <a:bodyPr wrap="square" rtlCol="0">
            <a:spAutoFit/>
          </a:bodyPr>
          <a:lstStyle/>
          <a:p>
            <a:r>
              <a:rPr lang="en-US" sz="2800" b="1" dirty="0" smtClean="0">
                <a:solidFill>
                  <a:srgbClr val="0000FF"/>
                </a:solidFill>
              </a:rPr>
              <a:t>0000 UTC 4 April 2016</a:t>
            </a:r>
            <a:endParaRPr lang="en-US" sz="2800" b="1" dirty="0">
              <a:solidFill>
                <a:srgbClr val="0000FF"/>
              </a:solidFill>
            </a:endParaRPr>
          </a:p>
        </p:txBody>
      </p:sp>
      <p:pic>
        <p:nvPicPr>
          <p:cNvPr id="9" name="Picture 8" descr="vor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87" y="3870295"/>
            <a:ext cx="5156200" cy="431800"/>
          </a:xfrm>
          <a:prstGeom prst="rect">
            <a:avLst/>
          </a:prstGeom>
        </p:spPr>
      </p:pic>
    </p:spTree>
    <p:extLst>
      <p:ext uri="{BB962C8B-B14F-4D97-AF65-F5344CB8AC3E}">
        <p14:creationId xmlns:p14="http://schemas.microsoft.com/office/powerpoint/2010/main" val="3707171210"/>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18487" y="277516"/>
            <a:ext cx="8725804" cy="584776"/>
          </a:xfrm>
          <a:prstGeom prst="rect">
            <a:avLst/>
          </a:prstGeom>
          <a:noFill/>
        </p:spPr>
        <p:txBody>
          <a:bodyPr wrap="square" rtlCol="0">
            <a:spAutoFit/>
          </a:bodyPr>
          <a:lstStyle/>
          <a:p>
            <a:pPr algn="ctr"/>
            <a:r>
              <a:rPr lang="en-US" sz="3200" b="1" dirty="0" smtClean="0">
                <a:solidFill>
                  <a:srgbClr val="FF0000"/>
                </a:solidFill>
              </a:rPr>
              <a:t>Summary</a:t>
            </a:r>
          </a:p>
        </p:txBody>
      </p:sp>
      <p:sp>
        <p:nvSpPr>
          <p:cNvPr id="10" name="TextBox 9"/>
          <p:cNvSpPr txBox="1"/>
          <p:nvPr/>
        </p:nvSpPr>
        <p:spPr>
          <a:xfrm>
            <a:off x="218487" y="855595"/>
            <a:ext cx="8559596" cy="4893647"/>
          </a:xfrm>
          <a:prstGeom prst="rect">
            <a:avLst/>
          </a:prstGeom>
          <a:noFill/>
        </p:spPr>
        <p:txBody>
          <a:bodyPr wrap="square" rtlCol="0">
            <a:spAutoFit/>
          </a:bodyPr>
          <a:lstStyle/>
          <a:p>
            <a:pPr algn="ctr"/>
            <a:endParaRPr lang="en-US" sz="2400" b="1" dirty="0">
              <a:solidFill>
                <a:srgbClr val="0000FF"/>
              </a:solidFill>
            </a:endParaRPr>
          </a:p>
          <a:p>
            <a:pPr marL="342900" indent="-342900">
              <a:buFont typeface="Arial"/>
              <a:buChar char="•"/>
            </a:pPr>
            <a:r>
              <a:rPr lang="en-US" sz="2400" dirty="0" smtClean="0"/>
              <a:t>Considerable predictability challenges characterized the development of the 23–24 March 2016 Colorado snowstorm during the hours immediately preceding the event.</a:t>
            </a:r>
          </a:p>
          <a:p>
            <a:endParaRPr lang="en-US" sz="1200" dirty="0" smtClean="0">
              <a:solidFill>
                <a:srgbClr val="000000"/>
              </a:solidFill>
            </a:endParaRPr>
          </a:p>
          <a:p>
            <a:pPr marL="342900" indent="-342900">
              <a:buFont typeface="Arial"/>
              <a:buChar char="•"/>
            </a:pPr>
            <a:r>
              <a:rPr lang="en-US" sz="2400" dirty="0" smtClean="0">
                <a:solidFill>
                  <a:srgbClr val="000000"/>
                </a:solidFill>
              </a:rPr>
              <a:t>The development of an omega block over the eastern North Pacific on 0000 UTC 29 March 2016 was relatively well </a:t>
            </a:r>
            <a:r>
              <a:rPr lang="en-US" sz="2400" dirty="0" smtClean="0">
                <a:solidFill>
                  <a:srgbClr val="000000"/>
                </a:solidFill>
              </a:rPr>
              <a:t>predicted, although the geometry of the block was uncertain until </a:t>
            </a:r>
            <a:r>
              <a:rPr lang="en-US" sz="2400" dirty="0" smtClean="0">
                <a:solidFill>
                  <a:srgbClr val="000000"/>
                </a:solidFill>
              </a:rPr>
              <a:t>120</a:t>
            </a:r>
            <a:r>
              <a:rPr lang="en-US" sz="2400" dirty="0">
                <a:solidFill>
                  <a:srgbClr val="000000"/>
                </a:solidFill>
              </a:rPr>
              <a:t> </a:t>
            </a:r>
            <a:r>
              <a:rPr lang="en-US" sz="2400" dirty="0" smtClean="0">
                <a:solidFill>
                  <a:srgbClr val="000000"/>
                </a:solidFill>
              </a:rPr>
              <a:t>h prior to block development.</a:t>
            </a:r>
          </a:p>
          <a:p>
            <a:endParaRPr lang="en-US" sz="1200" dirty="0" smtClean="0">
              <a:solidFill>
                <a:srgbClr val="000000"/>
              </a:solidFill>
            </a:endParaRPr>
          </a:p>
          <a:p>
            <a:pPr marL="342900" indent="-342900">
              <a:buFont typeface="Arial"/>
              <a:buChar char="•"/>
            </a:pPr>
            <a:r>
              <a:rPr lang="en-US" sz="2400" dirty="0" smtClean="0">
                <a:solidFill>
                  <a:srgbClr val="000000"/>
                </a:solidFill>
              </a:rPr>
              <a:t>The evolution of the flow pattern prior to the onset of cold over the Northeast in early April is consistent with an antecedent environment conducive to extreme cold east of the Rocky Mountains.</a:t>
            </a:r>
          </a:p>
        </p:txBody>
      </p:sp>
    </p:spTree>
    <p:extLst>
      <p:ext uri="{BB962C8B-B14F-4D97-AF65-F5344CB8AC3E}">
        <p14:creationId xmlns:p14="http://schemas.microsoft.com/office/powerpoint/2010/main" val="35597147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18487" y="95574"/>
            <a:ext cx="8725804" cy="584776"/>
          </a:xfrm>
          <a:prstGeom prst="rect">
            <a:avLst/>
          </a:prstGeom>
          <a:noFill/>
        </p:spPr>
        <p:txBody>
          <a:bodyPr wrap="square" rtlCol="0">
            <a:spAutoFit/>
          </a:bodyPr>
          <a:lstStyle/>
          <a:p>
            <a:pPr algn="ctr"/>
            <a:r>
              <a:rPr lang="en-US" sz="3200" b="1" dirty="0" smtClean="0">
                <a:solidFill>
                  <a:srgbClr val="FF0000"/>
                </a:solidFill>
              </a:rPr>
              <a:t>Synoptic Evolution: 21 March – 4 April 2016</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079" y="831520"/>
            <a:ext cx="8763120" cy="3038774"/>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6415" y="3829330"/>
            <a:ext cx="3987584" cy="2990688"/>
          </a:xfrm>
          <a:prstGeom prst="rect">
            <a:avLst/>
          </a:prstGeom>
        </p:spPr>
      </p:pic>
      <p:sp>
        <p:nvSpPr>
          <p:cNvPr id="13" name="TextBox 12"/>
          <p:cNvSpPr txBox="1"/>
          <p:nvPr/>
        </p:nvSpPr>
        <p:spPr>
          <a:xfrm>
            <a:off x="218487" y="5151360"/>
            <a:ext cx="4348437" cy="1138773"/>
          </a:xfrm>
          <a:prstGeom prst="rect">
            <a:avLst/>
          </a:prstGeom>
          <a:noFill/>
          <a:ln>
            <a:noFill/>
          </a:ln>
        </p:spPr>
        <p:txBody>
          <a:bodyPr wrap="square" rtlCol="0">
            <a:spAutoFit/>
          </a:bodyPr>
          <a:lstStyle/>
          <a:p>
            <a:r>
              <a:rPr lang="en-US" sz="2000" b="1" dirty="0" smtClean="0"/>
              <a:t>500 </a:t>
            </a:r>
            <a:r>
              <a:rPr lang="en-US" sz="2000" b="1" dirty="0" err="1" smtClean="0"/>
              <a:t>hPa</a:t>
            </a:r>
            <a:r>
              <a:rPr lang="en-US" sz="2000" b="1" dirty="0" smtClean="0"/>
              <a:t> Heights (dam; blue)</a:t>
            </a:r>
          </a:p>
          <a:p>
            <a:r>
              <a:rPr lang="en-US" sz="2000" b="1" dirty="0" smtClean="0"/>
              <a:t>500 </a:t>
            </a:r>
            <a:r>
              <a:rPr lang="en-US" sz="2000" b="1" dirty="0" err="1" smtClean="0"/>
              <a:t>hPa</a:t>
            </a:r>
            <a:r>
              <a:rPr lang="en-US" sz="2000" b="1" dirty="0" smtClean="0"/>
              <a:t> Rel. </a:t>
            </a:r>
            <a:r>
              <a:rPr lang="en-US" sz="2000" b="1" dirty="0" err="1" smtClean="0"/>
              <a:t>Vor</a:t>
            </a:r>
            <a:r>
              <a:rPr lang="en-US" sz="2000" b="1" dirty="0" smtClean="0"/>
              <a:t>. (10</a:t>
            </a:r>
            <a:r>
              <a:rPr lang="en-US" sz="2000" b="1" baseline="30000" dirty="0" smtClean="0"/>
              <a:t>–5</a:t>
            </a:r>
            <a:r>
              <a:rPr lang="en-US" sz="2000" b="1" dirty="0" smtClean="0"/>
              <a:t> s</a:t>
            </a:r>
            <a:r>
              <a:rPr lang="en-US" sz="2000" b="1" baseline="30000" dirty="0" smtClean="0"/>
              <a:t>–1</a:t>
            </a:r>
            <a:r>
              <a:rPr lang="en-US" sz="2000" b="1" dirty="0" smtClean="0"/>
              <a:t>  fill pattern)</a:t>
            </a:r>
            <a:r>
              <a:rPr lang="en-US" sz="2000" b="1" baseline="30000" dirty="0" smtClean="0"/>
              <a:t> </a:t>
            </a:r>
            <a:endParaRPr lang="en-US" sz="800" b="1" dirty="0" smtClean="0"/>
          </a:p>
          <a:p>
            <a:r>
              <a:rPr lang="en-US" sz="2000" b="1" dirty="0" smtClean="0"/>
              <a:t>500 </a:t>
            </a:r>
            <a:r>
              <a:rPr lang="en-US" sz="2000" b="1" dirty="0" err="1" smtClean="0"/>
              <a:t>hPa</a:t>
            </a:r>
            <a:r>
              <a:rPr lang="en-US" sz="2000" b="1" dirty="0" smtClean="0"/>
              <a:t> Ascent (</a:t>
            </a:r>
            <a:r>
              <a:rPr lang="en-US" sz="2000" b="1" dirty="0" err="1" smtClean="0"/>
              <a:t>dPa</a:t>
            </a:r>
            <a:r>
              <a:rPr lang="en-US" sz="2000" b="1" dirty="0" smtClean="0"/>
              <a:t> s</a:t>
            </a:r>
            <a:r>
              <a:rPr lang="en-US" sz="2000" b="1" baseline="30000" dirty="0" smtClean="0"/>
              <a:t>–1</a:t>
            </a:r>
            <a:r>
              <a:rPr lang="en-US" sz="2000" b="1" dirty="0" smtClean="0"/>
              <a:t>; green)</a:t>
            </a:r>
          </a:p>
          <a:p>
            <a:r>
              <a:rPr lang="en-US" sz="800" b="1" dirty="0" smtClean="0"/>
              <a:t> </a:t>
            </a:r>
            <a:endParaRPr lang="en-US" sz="800" b="1" dirty="0"/>
          </a:p>
        </p:txBody>
      </p:sp>
      <p:sp>
        <p:nvSpPr>
          <p:cNvPr id="7" name="TextBox 6"/>
          <p:cNvSpPr txBox="1"/>
          <p:nvPr/>
        </p:nvSpPr>
        <p:spPr>
          <a:xfrm>
            <a:off x="218487" y="4439902"/>
            <a:ext cx="4211883" cy="523220"/>
          </a:xfrm>
          <a:prstGeom prst="rect">
            <a:avLst/>
          </a:prstGeom>
          <a:noFill/>
        </p:spPr>
        <p:txBody>
          <a:bodyPr wrap="square" rtlCol="0">
            <a:spAutoFit/>
          </a:bodyPr>
          <a:lstStyle/>
          <a:p>
            <a:r>
              <a:rPr lang="en-US" sz="2800" b="1" dirty="0" smtClean="0">
                <a:solidFill>
                  <a:srgbClr val="0000FF"/>
                </a:solidFill>
              </a:rPr>
              <a:t>1200 UTC 22 March 2016</a:t>
            </a:r>
            <a:endParaRPr lang="en-US" sz="2800" b="1" dirty="0">
              <a:solidFill>
                <a:srgbClr val="0000FF"/>
              </a:solidFill>
            </a:endParaRPr>
          </a:p>
        </p:txBody>
      </p:sp>
      <p:pic>
        <p:nvPicPr>
          <p:cNvPr id="9" name="Picture 8" descr="vor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87" y="3870295"/>
            <a:ext cx="5156200" cy="431800"/>
          </a:xfrm>
          <a:prstGeom prst="rect">
            <a:avLst/>
          </a:prstGeom>
        </p:spPr>
      </p:pic>
    </p:spTree>
    <p:extLst>
      <p:ext uri="{BB962C8B-B14F-4D97-AF65-F5344CB8AC3E}">
        <p14:creationId xmlns:p14="http://schemas.microsoft.com/office/powerpoint/2010/main" val="9391686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18487" y="95574"/>
            <a:ext cx="8725804" cy="584776"/>
          </a:xfrm>
          <a:prstGeom prst="rect">
            <a:avLst/>
          </a:prstGeom>
          <a:noFill/>
        </p:spPr>
        <p:txBody>
          <a:bodyPr wrap="square" rtlCol="0">
            <a:spAutoFit/>
          </a:bodyPr>
          <a:lstStyle/>
          <a:p>
            <a:pPr algn="ctr"/>
            <a:r>
              <a:rPr lang="en-US" sz="3200" b="1" dirty="0" smtClean="0">
                <a:solidFill>
                  <a:srgbClr val="FF0000"/>
                </a:solidFill>
              </a:rPr>
              <a:t>Synoptic Evolution: 21 March – 4 April 2016</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080" y="831520"/>
            <a:ext cx="8763117" cy="3038774"/>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6415" y="3829330"/>
            <a:ext cx="3987584" cy="2990688"/>
          </a:xfrm>
          <a:prstGeom prst="rect">
            <a:avLst/>
          </a:prstGeom>
        </p:spPr>
      </p:pic>
      <p:sp>
        <p:nvSpPr>
          <p:cNvPr id="13" name="TextBox 12"/>
          <p:cNvSpPr txBox="1"/>
          <p:nvPr/>
        </p:nvSpPr>
        <p:spPr>
          <a:xfrm>
            <a:off x="218487" y="5151360"/>
            <a:ext cx="4348437" cy="1138773"/>
          </a:xfrm>
          <a:prstGeom prst="rect">
            <a:avLst/>
          </a:prstGeom>
          <a:noFill/>
          <a:ln>
            <a:noFill/>
          </a:ln>
        </p:spPr>
        <p:txBody>
          <a:bodyPr wrap="square" rtlCol="0">
            <a:spAutoFit/>
          </a:bodyPr>
          <a:lstStyle/>
          <a:p>
            <a:r>
              <a:rPr lang="en-US" sz="2000" b="1" dirty="0" smtClean="0"/>
              <a:t>500 </a:t>
            </a:r>
            <a:r>
              <a:rPr lang="en-US" sz="2000" b="1" dirty="0" err="1" smtClean="0"/>
              <a:t>hPa</a:t>
            </a:r>
            <a:r>
              <a:rPr lang="en-US" sz="2000" b="1" dirty="0" smtClean="0"/>
              <a:t> Heights (dam; blue)</a:t>
            </a:r>
          </a:p>
          <a:p>
            <a:r>
              <a:rPr lang="en-US" sz="2000" b="1" dirty="0" smtClean="0"/>
              <a:t>500 </a:t>
            </a:r>
            <a:r>
              <a:rPr lang="en-US" sz="2000" b="1" dirty="0" err="1" smtClean="0"/>
              <a:t>hPa</a:t>
            </a:r>
            <a:r>
              <a:rPr lang="en-US" sz="2000" b="1" dirty="0" smtClean="0"/>
              <a:t> Rel. </a:t>
            </a:r>
            <a:r>
              <a:rPr lang="en-US" sz="2000" b="1" dirty="0" err="1" smtClean="0"/>
              <a:t>Vor</a:t>
            </a:r>
            <a:r>
              <a:rPr lang="en-US" sz="2000" b="1" dirty="0" smtClean="0"/>
              <a:t>. (10</a:t>
            </a:r>
            <a:r>
              <a:rPr lang="en-US" sz="2000" b="1" baseline="30000" dirty="0" smtClean="0"/>
              <a:t>–5</a:t>
            </a:r>
            <a:r>
              <a:rPr lang="en-US" sz="2000" b="1" dirty="0" smtClean="0"/>
              <a:t> s</a:t>
            </a:r>
            <a:r>
              <a:rPr lang="en-US" sz="2000" b="1" baseline="30000" dirty="0" smtClean="0"/>
              <a:t>–1</a:t>
            </a:r>
            <a:r>
              <a:rPr lang="en-US" sz="2000" b="1" dirty="0" smtClean="0"/>
              <a:t>  fill pattern)</a:t>
            </a:r>
            <a:r>
              <a:rPr lang="en-US" sz="2000" b="1" baseline="30000" dirty="0" smtClean="0"/>
              <a:t> </a:t>
            </a:r>
            <a:endParaRPr lang="en-US" sz="800" b="1" dirty="0" smtClean="0"/>
          </a:p>
          <a:p>
            <a:r>
              <a:rPr lang="en-US" sz="2000" b="1" dirty="0" smtClean="0"/>
              <a:t>500 </a:t>
            </a:r>
            <a:r>
              <a:rPr lang="en-US" sz="2000" b="1" dirty="0" err="1" smtClean="0"/>
              <a:t>hPa</a:t>
            </a:r>
            <a:r>
              <a:rPr lang="en-US" sz="2000" b="1" dirty="0" smtClean="0"/>
              <a:t> Ascent (</a:t>
            </a:r>
            <a:r>
              <a:rPr lang="en-US" sz="2000" b="1" dirty="0" err="1" smtClean="0"/>
              <a:t>dPa</a:t>
            </a:r>
            <a:r>
              <a:rPr lang="en-US" sz="2000" b="1" dirty="0" smtClean="0"/>
              <a:t> s</a:t>
            </a:r>
            <a:r>
              <a:rPr lang="en-US" sz="2000" b="1" baseline="30000" dirty="0" smtClean="0"/>
              <a:t>–1</a:t>
            </a:r>
            <a:r>
              <a:rPr lang="en-US" sz="2000" b="1" dirty="0" smtClean="0"/>
              <a:t>; green)</a:t>
            </a:r>
          </a:p>
          <a:p>
            <a:r>
              <a:rPr lang="en-US" sz="800" b="1" dirty="0" smtClean="0"/>
              <a:t> </a:t>
            </a:r>
            <a:endParaRPr lang="en-US" sz="800" b="1" dirty="0"/>
          </a:p>
        </p:txBody>
      </p:sp>
      <p:sp>
        <p:nvSpPr>
          <p:cNvPr id="7" name="TextBox 6"/>
          <p:cNvSpPr txBox="1"/>
          <p:nvPr/>
        </p:nvSpPr>
        <p:spPr>
          <a:xfrm>
            <a:off x="218487" y="4439902"/>
            <a:ext cx="4211883" cy="523220"/>
          </a:xfrm>
          <a:prstGeom prst="rect">
            <a:avLst/>
          </a:prstGeom>
          <a:noFill/>
        </p:spPr>
        <p:txBody>
          <a:bodyPr wrap="square" rtlCol="0">
            <a:spAutoFit/>
          </a:bodyPr>
          <a:lstStyle/>
          <a:p>
            <a:r>
              <a:rPr lang="en-US" sz="2800" b="1" dirty="0" smtClean="0">
                <a:solidFill>
                  <a:srgbClr val="0000FF"/>
                </a:solidFill>
              </a:rPr>
              <a:t>0000 UTC 23 March 2016</a:t>
            </a:r>
            <a:endParaRPr lang="en-US" sz="2800" b="1" dirty="0">
              <a:solidFill>
                <a:srgbClr val="0000FF"/>
              </a:solidFill>
            </a:endParaRPr>
          </a:p>
        </p:txBody>
      </p:sp>
      <p:pic>
        <p:nvPicPr>
          <p:cNvPr id="9" name="Picture 8" descr="vor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87" y="3870295"/>
            <a:ext cx="5156200" cy="431800"/>
          </a:xfrm>
          <a:prstGeom prst="rect">
            <a:avLst/>
          </a:prstGeom>
        </p:spPr>
      </p:pic>
    </p:spTree>
    <p:extLst>
      <p:ext uri="{BB962C8B-B14F-4D97-AF65-F5344CB8AC3E}">
        <p14:creationId xmlns:p14="http://schemas.microsoft.com/office/powerpoint/2010/main" val="11507090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485</TotalTime>
  <Words>3122</Words>
  <Application>Microsoft Macintosh PowerPoint</Application>
  <PresentationFormat>On-screen Show (4:3)</PresentationFormat>
  <Paragraphs>434</Paragraphs>
  <Slides>75</Slides>
  <Notes>0</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75</vt:i4>
      </vt:variant>
    </vt:vector>
  </HeadingPairs>
  <TitlesOfParts>
    <vt:vector size="78" baseType="lpstr">
      <vt:lpstr>Office Theme</vt:lpstr>
      <vt:lpstr>Equation</vt:lpstr>
      <vt:lpstr>Microsoft Equation</vt:lpstr>
      <vt:lpstr>Regime-Dependent Predictability of Extreme Weather Events: Representative Cases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at Albany-SUNY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Regime-Dependent Predictability of Extreme Weather Events: Representative Cases</dc:title>
  <dc:creator>Andrew Winters</dc:creator>
  <cp:lastModifiedBy>Andrew Winters</cp:lastModifiedBy>
  <cp:revision>56</cp:revision>
  <dcterms:created xsi:type="dcterms:W3CDTF">2016-08-31T14:42:16Z</dcterms:created>
  <dcterms:modified xsi:type="dcterms:W3CDTF">2016-09-02T18:04:23Z</dcterms:modified>
</cp:coreProperties>
</file>