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305" r:id="rId15"/>
    <p:sldId id="275" r:id="rId16"/>
    <p:sldId id="279" r:id="rId17"/>
    <p:sldId id="312" r:id="rId18"/>
    <p:sldId id="313" r:id="rId19"/>
    <p:sldId id="281" r:id="rId20"/>
    <p:sldId id="282" r:id="rId21"/>
    <p:sldId id="283" r:id="rId22"/>
    <p:sldId id="314" r:id="rId23"/>
    <p:sldId id="286" r:id="rId24"/>
    <p:sldId id="287" r:id="rId25"/>
    <p:sldId id="288" r:id="rId26"/>
    <p:sldId id="289" r:id="rId27"/>
    <p:sldId id="290" r:id="rId28"/>
    <p:sldId id="363" r:id="rId29"/>
    <p:sldId id="315" r:id="rId30"/>
    <p:sldId id="316" r:id="rId31"/>
    <p:sldId id="317" r:id="rId32"/>
    <p:sldId id="291" r:id="rId33"/>
    <p:sldId id="292" r:id="rId34"/>
    <p:sldId id="293" r:id="rId35"/>
    <p:sldId id="294" r:id="rId36"/>
    <p:sldId id="295" r:id="rId37"/>
    <p:sldId id="365" r:id="rId38"/>
    <p:sldId id="318" r:id="rId39"/>
    <p:sldId id="320" r:id="rId40"/>
    <p:sldId id="321" r:id="rId41"/>
    <p:sldId id="322" r:id="rId42"/>
    <p:sldId id="323" r:id="rId43"/>
    <p:sldId id="331" r:id="rId44"/>
    <p:sldId id="332" r:id="rId45"/>
    <p:sldId id="333" r:id="rId46"/>
    <p:sldId id="310" r:id="rId47"/>
    <p:sldId id="311" r:id="rId48"/>
    <p:sldId id="306" r:id="rId49"/>
    <p:sldId id="307" r:id="rId50"/>
    <p:sldId id="308" r:id="rId51"/>
    <p:sldId id="309" r:id="rId52"/>
    <p:sldId id="366" r:id="rId53"/>
    <p:sldId id="334" r:id="rId54"/>
    <p:sldId id="335" r:id="rId55"/>
    <p:sldId id="336" r:id="rId56"/>
    <p:sldId id="337" r:id="rId57"/>
    <p:sldId id="373" r:id="rId58"/>
    <p:sldId id="385" r:id="rId59"/>
    <p:sldId id="374" r:id="rId60"/>
    <p:sldId id="375" r:id="rId61"/>
    <p:sldId id="376" r:id="rId62"/>
    <p:sldId id="377" r:id="rId63"/>
    <p:sldId id="378" r:id="rId64"/>
    <p:sldId id="379" r:id="rId65"/>
    <p:sldId id="380" r:id="rId66"/>
    <p:sldId id="381" r:id="rId67"/>
    <p:sldId id="382" r:id="rId68"/>
    <p:sldId id="383" r:id="rId69"/>
    <p:sldId id="384" r:id="rId70"/>
    <p:sldId id="386"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F70E"/>
    <a:srgbClr val="EC00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8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3C294-9679-1145-8532-8AA1B5A359F6}" type="datetimeFigureOut">
              <a:rPr lang="en-US" smtClean="0"/>
              <a:t>9/19/17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E614D-C3A0-B44C-8013-755F9E2E4482}" type="slidenum">
              <a:rPr lang="en-US" smtClean="0"/>
              <a:t>‹#›</a:t>
            </a:fld>
            <a:endParaRPr lang="en-US"/>
          </a:p>
        </p:txBody>
      </p:sp>
    </p:spTree>
    <p:extLst>
      <p:ext uri="{BB962C8B-B14F-4D97-AF65-F5344CB8AC3E}">
        <p14:creationId xmlns:p14="http://schemas.microsoft.com/office/powerpoint/2010/main" val="38057447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45</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69</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9</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12</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25</a:t>
            </a:fld>
            <a:endParaRPr lang="en-US"/>
          </a:p>
        </p:txBody>
      </p:sp>
    </p:spTree>
    <p:extLst>
      <p:ext uri="{BB962C8B-B14F-4D97-AF65-F5344CB8AC3E}">
        <p14:creationId xmlns:p14="http://schemas.microsoft.com/office/powerpoint/2010/main" val="286362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44329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1395968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1921779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218792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6AD410-C95B-794D-B75C-81B4656C1E1A}"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4906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6AD410-C95B-794D-B75C-81B4656C1E1A}"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35252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6AD410-C95B-794D-B75C-81B4656C1E1A}" type="datetimeFigureOut">
              <a:rPr lang="en-US" smtClean="0"/>
              <a:t>9/19/17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280181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6AD410-C95B-794D-B75C-81B4656C1E1A}" type="datetimeFigureOut">
              <a:rPr lang="en-US" smtClean="0"/>
              <a:t>9/19/17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98279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AD410-C95B-794D-B75C-81B4656C1E1A}" type="datetimeFigureOut">
              <a:rPr lang="en-US" smtClean="0"/>
              <a:t>9/19/17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37614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AD410-C95B-794D-B75C-81B4656C1E1A}"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44440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AD410-C95B-794D-B75C-81B4656C1E1A}"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1456346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AD410-C95B-794D-B75C-81B4656C1E1A}" type="datetimeFigureOut">
              <a:rPr lang="en-US" smtClean="0"/>
              <a:t>9/19/17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7689-1AE0-0B40-9EF0-2F371DEE664A}" type="slidenum">
              <a:rPr lang="en-US" smtClean="0"/>
              <a:t>‹#›</a:t>
            </a:fld>
            <a:endParaRPr lang="en-US"/>
          </a:p>
        </p:txBody>
      </p:sp>
    </p:spTree>
    <p:extLst>
      <p:ext uri="{BB962C8B-B14F-4D97-AF65-F5344CB8AC3E}">
        <p14:creationId xmlns:p14="http://schemas.microsoft.com/office/powerpoint/2010/main" val="3433622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gif"/></Relationships>
</file>

<file path=ppt/slides/_rels/slide24.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emf"/><Relationship Id="rId8"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3.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7.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0.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0.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0.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5.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38.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1.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3.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4.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7.emf"/><Relationship Id="rId9"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acwinters@albany.edu"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gi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gi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gi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gi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g"/></Relationships>
</file>

<file path=ppt/slides/_rels/slide59.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gif"/><Relationship Id="rId4" Type="http://schemas.openxmlformats.org/officeDocument/2006/relationships/image" Target="../media/image68.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69.e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71.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75.em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image" Target="../media/image76.gif"/><Relationship Id="rId4" Type="http://schemas.openxmlformats.org/officeDocument/2006/relationships/image" Target="../media/image77.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78.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81.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image" Target="../media/image82.gif"/><Relationship Id="rId4" Type="http://schemas.openxmlformats.org/officeDocument/2006/relationships/image" Target="../media/image83.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84.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image" Target="../media/image85.gif"/><Relationship Id="rId4" Type="http://schemas.openxmlformats.org/officeDocument/2006/relationships/image" Target="../media/image86.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87.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3" Type="http://schemas.openxmlformats.org/officeDocument/2006/relationships/image" Target="../media/image88.gif"/><Relationship Id="rId4" Type="http://schemas.openxmlformats.org/officeDocument/2006/relationships/image" Target="../media/image89.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90.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3" Type="http://schemas.openxmlformats.org/officeDocument/2006/relationships/image" Target="../media/image91.gif"/><Relationship Id="rId4" Type="http://schemas.openxmlformats.org/officeDocument/2006/relationships/image" Target="../media/image92.gif"/><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93.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4.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Illustrative Examples </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Lance F. </a:t>
            </a:r>
            <a:r>
              <a:rPr lang="en-US" sz="2400" b="1" dirty="0" err="1" smtClean="0">
                <a:solidFill>
                  <a:srgbClr val="0000FF"/>
                </a:solidFill>
                <a:latin typeface="Arial"/>
                <a:cs typeface="Arial"/>
              </a:rPr>
              <a:t>Bosart</a:t>
            </a:r>
            <a:r>
              <a:rPr lang="en-US" sz="2400" b="1" dirty="0" smtClean="0">
                <a:solidFill>
                  <a:srgbClr val="0000FF"/>
                </a:solidFill>
                <a:latin typeface="Arial"/>
                <a:cs typeface="Arial"/>
              </a:rPr>
              <a:t>, Andrew C. Winters, and Daniel Keyser</a:t>
            </a: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NWA 42</a:t>
            </a:r>
            <a:r>
              <a:rPr lang="en-US" sz="2400" b="1" baseline="30000" dirty="0" smtClean="0">
                <a:solidFill>
                  <a:srgbClr val="0000FF"/>
                </a:solidFill>
                <a:latin typeface="Arial"/>
                <a:cs typeface="Arial"/>
              </a:rPr>
              <a:t>nd</a:t>
            </a:r>
            <a:r>
              <a:rPr lang="en-US" sz="2400" b="1" dirty="0" smtClean="0">
                <a:solidFill>
                  <a:srgbClr val="0000FF"/>
                </a:solidFill>
                <a:latin typeface="Arial"/>
                <a:cs typeface="Arial"/>
              </a:rPr>
              <a:t> Annual Meeting</a:t>
            </a:r>
          </a:p>
          <a:p>
            <a:r>
              <a:rPr lang="en-US" sz="2400" b="1" dirty="0" smtClean="0">
                <a:solidFill>
                  <a:srgbClr val="0000FF"/>
                </a:solidFill>
                <a:latin typeface="Arial"/>
                <a:cs typeface="Arial"/>
              </a:rPr>
              <a:t>Garden Grove, CA</a:t>
            </a:r>
          </a:p>
          <a:p>
            <a:r>
              <a:rPr lang="en-US" sz="2400" b="1" dirty="0" smtClean="0">
                <a:solidFill>
                  <a:srgbClr val="0000FF"/>
                </a:solidFill>
                <a:latin typeface="Arial"/>
                <a:cs typeface="Arial"/>
              </a:rPr>
              <a:t>20 September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39831228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2649791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6304312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3880457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3904933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Forecast 250-hPa zonal wind anomalies can be projected onto EOF1 and EOF2 to describe the subsequent evolution of the NPJ</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2" name="Freeform 1"/>
          <p:cNvSpPr/>
          <p:nvPr/>
        </p:nvSpPr>
        <p:spPr>
          <a:xfrm>
            <a:off x="1638300" y="4703216"/>
            <a:ext cx="914400" cy="427584"/>
          </a:xfrm>
          <a:custGeom>
            <a:avLst/>
            <a:gdLst>
              <a:gd name="connsiteX0" fmla="*/ 0 w 914400"/>
              <a:gd name="connsiteY0" fmla="*/ 300584 h 427584"/>
              <a:gd name="connsiteX1" fmla="*/ 63500 w 914400"/>
              <a:gd name="connsiteY1" fmla="*/ 122784 h 427584"/>
              <a:gd name="connsiteX2" fmla="*/ 215900 w 914400"/>
              <a:gd name="connsiteY2" fmla="*/ 21184 h 427584"/>
              <a:gd name="connsiteX3" fmla="*/ 469900 w 914400"/>
              <a:gd name="connsiteY3" fmla="*/ 8484 h 427584"/>
              <a:gd name="connsiteX4" fmla="*/ 711200 w 914400"/>
              <a:gd name="connsiteY4" fmla="*/ 122784 h 427584"/>
              <a:gd name="connsiteX5" fmla="*/ 914400 w 914400"/>
              <a:gd name="connsiteY5" fmla="*/ 427584 h 42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427584">
                <a:moveTo>
                  <a:pt x="0" y="300584"/>
                </a:moveTo>
                <a:cubicBezTo>
                  <a:pt x="13758" y="234967"/>
                  <a:pt x="27517" y="169351"/>
                  <a:pt x="63500" y="122784"/>
                </a:cubicBezTo>
                <a:cubicBezTo>
                  <a:pt x="99483" y="76217"/>
                  <a:pt x="148167" y="40234"/>
                  <a:pt x="215900" y="21184"/>
                </a:cubicBezTo>
                <a:cubicBezTo>
                  <a:pt x="283633" y="2134"/>
                  <a:pt x="387350" y="-8449"/>
                  <a:pt x="469900" y="8484"/>
                </a:cubicBezTo>
                <a:cubicBezTo>
                  <a:pt x="552450" y="25417"/>
                  <a:pt x="637117" y="52934"/>
                  <a:pt x="711200" y="122784"/>
                </a:cubicBezTo>
                <a:cubicBezTo>
                  <a:pt x="785283" y="192634"/>
                  <a:pt x="914400" y="427584"/>
                  <a:pt x="914400" y="427584"/>
                </a:cubicBezTo>
              </a:path>
            </a:pathLst>
          </a:custGeom>
          <a:ln w="762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FF"/>
                </a:solidFill>
              </a:ln>
            </a:endParaRPr>
          </a:p>
        </p:txBody>
      </p:sp>
    </p:spTree>
    <p:extLst>
      <p:ext uri="{BB962C8B-B14F-4D97-AF65-F5344CB8AC3E}">
        <p14:creationId xmlns:p14="http://schemas.microsoft.com/office/powerpoint/2010/main" val="30833971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
        <p:nvSpPr>
          <p:cNvPr id="3" name="Rectangle 2"/>
          <p:cNvSpPr/>
          <p:nvPr/>
        </p:nvSpPr>
        <p:spPr>
          <a:xfrm>
            <a:off x="2998012" y="131027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39960"/>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0" y="3149600"/>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Real Time NPJ Phase Diagram Forecasts</a:t>
            </a:r>
            <a:endParaRPr lang="en-US" sz="3600" b="1" dirty="0"/>
          </a:p>
        </p:txBody>
      </p:sp>
      <p:sp>
        <p:nvSpPr>
          <p:cNvPr id="4" name="Freeform 3"/>
          <p:cNvSpPr/>
          <p:nvPr/>
        </p:nvSpPr>
        <p:spPr>
          <a:xfrm>
            <a:off x="2279650" y="4641610"/>
            <a:ext cx="475233" cy="749540"/>
          </a:xfrm>
          <a:custGeom>
            <a:avLst/>
            <a:gdLst>
              <a:gd name="connsiteX0" fmla="*/ 215900 w 475233"/>
              <a:gd name="connsiteY0" fmla="*/ 679690 h 679690"/>
              <a:gd name="connsiteX1" fmla="*/ 355600 w 475233"/>
              <a:gd name="connsiteY1" fmla="*/ 298690 h 679690"/>
              <a:gd name="connsiteX2" fmla="*/ 469900 w 475233"/>
              <a:gd name="connsiteY2" fmla="*/ 6590 h 679690"/>
              <a:gd name="connsiteX3" fmla="*/ 177800 w 475233"/>
              <a:gd name="connsiteY3" fmla="*/ 108190 h 679690"/>
              <a:gd name="connsiteX4" fmla="*/ 0 w 475233"/>
              <a:gd name="connsiteY4" fmla="*/ 260590 h 67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33" h="679690">
                <a:moveTo>
                  <a:pt x="215900" y="679690"/>
                </a:moveTo>
                <a:cubicBezTo>
                  <a:pt x="264583" y="545281"/>
                  <a:pt x="313267" y="410873"/>
                  <a:pt x="355600" y="298690"/>
                </a:cubicBezTo>
                <a:cubicBezTo>
                  <a:pt x="397933" y="186507"/>
                  <a:pt x="499533" y="38340"/>
                  <a:pt x="469900" y="6590"/>
                </a:cubicBezTo>
                <a:cubicBezTo>
                  <a:pt x="440267" y="-25160"/>
                  <a:pt x="256117" y="65857"/>
                  <a:pt x="177800" y="108190"/>
                </a:cubicBezTo>
                <a:cubicBezTo>
                  <a:pt x="99483" y="150523"/>
                  <a:pt x="49741" y="205556"/>
                  <a:pt x="0" y="260590"/>
                </a:cubicBezTo>
              </a:path>
            </a:pathLst>
          </a:custGeom>
          <a:ln w="57150" cmpd="sng">
            <a:solidFill>
              <a:srgbClr val="FF0000"/>
            </a:solidFill>
            <a:headEnd type="none"/>
            <a:tailEnd type="triangle"/>
          </a:ln>
          <a:effectLst>
            <a:glow rad="635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Oval 4"/>
          <p:cNvSpPr/>
          <p:nvPr/>
        </p:nvSpPr>
        <p:spPr>
          <a:xfrm>
            <a:off x="2379133" y="5391150"/>
            <a:ext cx="160867" cy="14605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5836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cxnSp>
        <p:nvCxnSpPr>
          <p:cNvPr id="15" name="Straight Connector 14"/>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8232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sp>
        <p:nvSpPr>
          <p:cNvPr id="2" name="Rectangle 1"/>
          <p:cNvSpPr/>
          <p:nvPr/>
        </p:nvSpPr>
        <p:spPr>
          <a:xfrm>
            <a:off x="3873500" y="923362"/>
            <a:ext cx="774503" cy="4693213"/>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585072" y="923362"/>
            <a:ext cx="738791" cy="4693213"/>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31540" y="3072348"/>
            <a:ext cx="2637884" cy="3416320"/>
          </a:xfrm>
          <a:prstGeom prst="rect">
            <a:avLst/>
          </a:prstGeom>
          <a:noFill/>
        </p:spPr>
        <p:txBody>
          <a:bodyPr wrap="square" rtlCol="0">
            <a:spAutoFit/>
          </a:bodyPr>
          <a:lstStyle/>
          <a:p>
            <a:pPr algn="ctr"/>
            <a:r>
              <a:rPr lang="en-US" sz="2400" b="1" dirty="0" smtClean="0"/>
              <a:t>9-day forecasts initialized during December, February, and early-March were characterized by substantial GEFS ensemble mean errors</a:t>
            </a:r>
            <a:endParaRPr lang="en-US" sz="2400" b="1" dirty="0"/>
          </a:p>
        </p:txBody>
      </p:sp>
      <p:cxnSp>
        <p:nvCxnSpPr>
          <p:cNvPr id="10" name="Straight Connector 9"/>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6308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sp>
        <p:nvSpPr>
          <p:cNvPr id="2" name="Rectangle 1"/>
          <p:cNvSpPr/>
          <p:nvPr/>
        </p:nvSpPr>
        <p:spPr>
          <a:xfrm>
            <a:off x="3873500" y="923362"/>
            <a:ext cx="774503" cy="4693213"/>
          </a:xfrm>
          <a:prstGeom prst="rect">
            <a:avLst/>
          </a:prstGeom>
          <a:solidFill>
            <a:srgbClr val="FF0000">
              <a:alpha val="20000"/>
            </a:srgbClr>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31540" y="3072348"/>
            <a:ext cx="2637884" cy="3416320"/>
          </a:xfrm>
          <a:prstGeom prst="rect">
            <a:avLst/>
          </a:prstGeom>
          <a:noFill/>
        </p:spPr>
        <p:txBody>
          <a:bodyPr wrap="square" rtlCol="0">
            <a:spAutoFit/>
          </a:bodyPr>
          <a:lstStyle/>
          <a:p>
            <a:pPr algn="ctr"/>
            <a:r>
              <a:rPr lang="en-US" sz="2400" b="1" dirty="0" smtClean="0"/>
              <a:t>9-day forecasts initialized during December, February, and early-March were characterized by substantial GEFS ensemble mean errors</a:t>
            </a:r>
            <a:endParaRPr lang="en-US" sz="2400" b="1" dirty="0"/>
          </a:p>
        </p:txBody>
      </p:sp>
      <p:cxnSp>
        <p:nvCxnSpPr>
          <p:cNvPr id="22" name="Straight Connector 21"/>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8634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February 2017 </a:t>
            </a:r>
          </a:p>
          <a:p>
            <a:r>
              <a:rPr lang="en-US" sz="4800" b="1" dirty="0" smtClean="0">
                <a:solidFill>
                  <a:srgbClr val="FF0000"/>
                </a:solidFill>
              </a:rPr>
              <a:t>NPJ Regime Change</a:t>
            </a:r>
          </a:p>
        </p:txBody>
      </p:sp>
    </p:spTree>
    <p:extLst>
      <p:ext uri="{BB962C8B-B14F-4D97-AF65-F5344CB8AC3E}">
        <p14:creationId xmlns:p14="http://schemas.microsoft.com/office/powerpoint/2010/main" val="41776242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2185214"/>
          </a:xfrm>
          <a:prstGeom prst="rect">
            <a:avLst/>
          </a:prstGeom>
          <a:noFill/>
        </p:spPr>
        <p:txBody>
          <a:bodyPr wrap="square" rtlCol="0">
            <a:spAutoFit/>
          </a:bodyPr>
          <a:lstStyle/>
          <a:p>
            <a:pPr marL="342900" indent="-342900">
              <a:buFont typeface="Arial"/>
              <a:buChar char="•"/>
            </a:pPr>
            <a:r>
              <a:rPr lang="en-US" sz="2400" b="1"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b="1" dirty="0">
              <a:cs typeface="Arial"/>
            </a:endParaRPr>
          </a:p>
          <a:p>
            <a:pPr marL="342900" indent="-342900">
              <a:buFont typeface="Arial"/>
              <a:buChar char="•"/>
            </a:pPr>
            <a:endParaRPr lang="en-US" sz="1600" b="1" dirty="0">
              <a:cs typeface="Arial"/>
            </a:endParaRPr>
          </a:p>
          <a:p>
            <a:endParaRPr lang="en-US" sz="2400" dirty="0">
              <a:cs typeface="Arial"/>
            </a:endParaRPr>
          </a:p>
        </p:txBody>
      </p:sp>
    </p:spTree>
    <p:extLst>
      <p:ext uri="{BB962C8B-B14F-4D97-AF65-F5344CB8AC3E}">
        <p14:creationId xmlns:p14="http://schemas.microsoft.com/office/powerpoint/2010/main" val="40624021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15553"/>
          </a:xfrm>
          <a:prstGeom prst="rect">
            <a:avLst/>
          </a:prstGeom>
          <a:noFill/>
        </p:spPr>
        <p:txBody>
          <a:bodyPr wrap="square" rtlCol="0">
            <a:spAutoFit/>
          </a:bodyPr>
          <a:lstStyle/>
          <a:p>
            <a:r>
              <a:rPr lang="en-US" sz="3400" b="1" dirty="0" smtClean="0"/>
              <a:t>Case Study: February 2017 NPJ Regime Change</a:t>
            </a:r>
            <a:endParaRPr lang="en-US" sz="3400" b="1" dirty="0">
              <a:solidFill>
                <a:srgbClr val="FF0000"/>
              </a:solidFill>
            </a:endParaRPr>
          </a:p>
        </p:txBody>
      </p:sp>
      <p:pic>
        <p:nvPicPr>
          <p:cNvPr id="2" name="Picture 1" descr="CApreci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117" y="1549400"/>
            <a:ext cx="5719483" cy="4419600"/>
          </a:xfrm>
          <a:prstGeom prst="rect">
            <a:avLst/>
          </a:prstGeom>
        </p:spPr>
      </p:pic>
      <p:sp>
        <p:nvSpPr>
          <p:cNvPr id="4" name="Rectangle 3"/>
          <p:cNvSpPr/>
          <p:nvPr/>
        </p:nvSpPr>
        <p:spPr>
          <a:xfrm>
            <a:off x="5562600" y="1790700"/>
            <a:ext cx="457200" cy="379730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102600" y="5791200"/>
            <a:ext cx="812800" cy="369332"/>
          </a:xfrm>
          <a:prstGeom prst="rect">
            <a:avLst/>
          </a:prstGeom>
          <a:noFill/>
        </p:spPr>
        <p:txBody>
          <a:bodyPr wrap="square" rtlCol="0">
            <a:spAutoFit/>
          </a:bodyPr>
          <a:lstStyle/>
          <a:p>
            <a:r>
              <a:rPr lang="en-US" dirty="0" smtClean="0"/>
              <a:t>CDEC</a:t>
            </a:r>
            <a:endParaRPr lang="en-US" dirty="0"/>
          </a:p>
        </p:txBody>
      </p:sp>
      <p:sp>
        <p:nvSpPr>
          <p:cNvPr id="9" name="TextBox 8"/>
          <p:cNvSpPr txBox="1"/>
          <p:nvPr/>
        </p:nvSpPr>
        <p:spPr>
          <a:xfrm>
            <a:off x="187157" y="1082425"/>
            <a:ext cx="3211960" cy="2985433"/>
          </a:xfrm>
          <a:prstGeom prst="rect">
            <a:avLst/>
          </a:prstGeom>
          <a:noFill/>
        </p:spPr>
        <p:txBody>
          <a:bodyPr wrap="square" rtlCol="0">
            <a:spAutoFit/>
          </a:bodyPr>
          <a:lstStyle/>
          <a:p>
            <a:pPr marL="292100" indent="-292100">
              <a:buFont typeface="+mj-lt"/>
              <a:buAutoNum type="romanUcPeriod"/>
            </a:pPr>
            <a:r>
              <a:rPr lang="en-US" sz="2400" b="1" dirty="0" smtClean="0"/>
              <a:t>Winter 2016/2017 was characterized by record setting precipitation in many parts of the Western U.S.</a:t>
            </a:r>
          </a:p>
          <a:p>
            <a:endParaRPr lang="en-US" sz="2400" dirty="0"/>
          </a:p>
          <a:p>
            <a:endParaRPr lang="en-US" sz="2000" dirty="0"/>
          </a:p>
        </p:txBody>
      </p:sp>
    </p:spTree>
    <p:extLst>
      <p:ext uri="{BB962C8B-B14F-4D97-AF65-F5344CB8AC3E}">
        <p14:creationId xmlns:p14="http://schemas.microsoft.com/office/powerpoint/2010/main" val="68685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b2017te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04" y="1549404"/>
            <a:ext cx="5797296" cy="460857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102600" y="6087720"/>
            <a:ext cx="812800" cy="369332"/>
          </a:xfrm>
          <a:prstGeom prst="rect">
            <a:avLst/>
          </a:prstGeom>
          <a:noFill/>
        </p:spPr>
        <p:txBody>
          <a:bodyPr wrap="square" rtlCol="0">
            <a:spAutoFit/>
          </a:bodyPr>
          <a:lstStyle/>
          <a:p>
            <a:r>
              <a:rPr lang="en-US" dirty="0" smtClean="0"/>
              <a:t>ESRL</a:t>
            </a:r>
            <a:endParaRPr lang="en-US" dirty="0"/>
          </a:p>
        </p:txBody>
      </p:sp>
      <p:sp>
        <p:nvSpPr>
          <p:cNvPr id="9" name="TextBox 8"/>
          <p:cNvSpPr txBox="1"/>
          <p:nvPr/>
        </p:nvSpPr>
        <p:spPr>
          <a:xfrm>
            <a:off x="187157" y="1082425"/>
            <a:ext cx="3211960" cy="5570755"/>
          </a:xfrm>
          <a:prstGeom prst="rect">
            <a:avLst/>
          </a:prstGeom>
          <a:noFill/>
        </p:spPr>
        <p:txBody>
          <a:bodyPr wrap="square" rtlCol="0">
            <a:spAutoFit/>
          </a:bodyPr>
          <a:lstStyle/>
          <a:p>
            <a:pPr marL="292100" indent="-292100">
              <a:buFont typeface="+mj-lt"/>
              <a:buAutoNum type="romanUcPeriod"/>
            </a:pPr>
            <a:r>
              <a:rPr lang="en-US" sz="2400" b="1" dirty="0" smtClean="0"/>
              <a:t>Winter 2016/2017 was characterized by record setting precipitation in many parts of the Western U.S.</a:t>
            </a:r>
          </a:p>
          <a:p>
            <a:endParaRPr lang="en-US" sz="2400" b="1" dirty="0"/>
          </a:p>
          <a:p>
            <a:pPr marL="292100" indent="-292100">
              <a:buFont typeface="+mj-lt"/>
              <a:buAutoNum type="romanUcPeriod"/>
            </a:pPr>
            <a:r>
              <a:rPr lang="en-US" sz="2400" b="1" dirty="0" smtClean="0"/>
              <a:t>A NPJ regime change in late-February ushered anomalously warm/cold temperatures into the Eastern/Western U.S. </a:t>
            </a:r>
          </a:p>
          <a:p>
            <a:endParaRPr lang="en-US" sz="2000" dirty="0"/>
          </a:p>
        </p:txBody>
      </p:sp>
      <p:sp>
        <p:nvSpPr>
          <p:cNvPr id="10" name="TextBox 9"/>
          <p:cNvSpPr txBox="1"/>
          <p:nvPr/>
        </p:nvSpPr>
        <p:spPr>
          <a:xfrm>
            <a:off x="187157" y="37240"/>
            <a:ext cx="9304421" cy="615553"/>
          </a:xfrm>
          <a:prstGeom prst="rect">
            <a:avLst/>
          </a:prstGeom>
          <a:noFill/>
        </p:spPr>
        <p:txBody>
          <a:bodyPr wrap="square" rtlCol="0">
            <a:spAutoFit/>
          </a:bodyPr>
          <a:lstStyle/>
          <a:p>
            <a:r>
              <a:rPr lang="en-US" sz="3400" b="1" dirty="0" smtClean="0"/>
              <a:t>Case Study: February 2017 NPJ Regime Change</a:t>
            </a:r>
            <a:endParaRPr lang="en-US" sz="3400" b="1" dirty="0">
              <a:solidFill>
                <a:srgbClr val="FF0000"/>
              </a:solidFill>
            </a:endParaRPr>
          </a:p>
        </p:txBody>
      </p:sp>
      <p:sp>
        <p:nvSpPr>
          <p:cNvPr id="2" name="TextBox 1"/>
          <p:cNvSpPr txBox="1"/>
          <p:nvPr/>
        </p:nvSpPr>
        <p:spPr>
          <a:xfrm>
            <a:off x="3757764" y="1270121"/>
            <a:ext cx="5211115" cy="369332"/>
          </a:xfrm>
          <a:prstGeom prst="rect">
            <a:avLst/>
          </a:prstGeom>
          <a:noFill/>
        </p:spPr>
        <p:txBody>
          <a:bodyPr wrap="square" rtlCol="0">
            <a:spAutoFit/>
          </a:bodyPr>
          <a:lstStyle/>
          <a:p>
            <a:pPr algn="ctr"/>
            <a:r>
              <a:rPr lang="en-US" b="1" dirty="0" smtClean="0">
                <a:solidFill>
                  <a:srgbClr val="0000FF"/>
                </a:solidFill>
              </a:rPr>
              <a:t>Composite Temperature Anomalies 20–28 Feb</a:t>
            </a:r>
            <a:endParaRPr lang="en-US" b="1" dirty="0">
              <a:solidFill>
                <a:srgbClr val="0000FF"/>
              </a:solidFill>
            </a:endParaRPr>
          </a:p>
        </p:txBody>
      </p:sp>
    </p:spTree>
    <p:extLst>
      <p:ext uri="{BB962C8B-B14F-4D97-AF65-F5344CB8AC3E}">
        <p14:creationId xmlns:p14="http://schemas.microsoft.com/office/powerpoint/2010/main" val="19295218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February 2017 </a:t>
            </a:r>
          </a:p>
          <a:p>
            <a:r>
              <a:rPr lang="en-US" sz="4800" b="1" dirty="0" smtClean="0">
                <a:solidFill>
                  <a:srgbClr val="FF0000"/>
                </a:solidFill>
              </a:rPr>
              <a:t> NPJ Regime Change</a:t>
            </a:r>
          </a:p>
          <a:p>
            <a:endParaRPr lang="en-US" sz="4800" b="1" dirty="0">
              <a:solidFill>
                <a:srgbClr val="FF0000"/>
              </a:solidFill>
            </a:endParaRPr>
          </a:p>
          <a:p>
            <a:r>
              <a:rPr lang="en-US" sz="4800" b="1" dirty="0" smtClean="0"/>
              <a:t>I:  Western U.S. Mid-February Rain</a:t>
            </a:r>
          </a:p>
        </p:txBody>
      </p:sp>
    </p:spTree>
    <p:extLst>
      <p:ext uri="{BB962C8B-B14F-4D97-AF65-F5344CB8AC3E}">
        <p14:creationId xmlns:p14="http://schemas.microsoft.com/office/powerpoint/2010/main" val="4377436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2291" y="175085"/>
            <a:ext cx="8105799" cy="3159331"/>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49300" y="582156"/>
            <a:ext cx="7556500" cy="2400657"/>
          </a:xfrm>
          <a:prstGeom prst="rect">
            <a:avLst/>
          </a:prstGeom>
          <a:noFill/>
        </p:spPr>
        <p:txBody>
          <a:bodyPr wrap="square" rtlCol="0">
            <a:spAutoFit/>
          </a:bodyPr>
          <a:lstStyle/>
          <a:p>
            <a:pPr marL="285750" indent="-285750">
              <a:buFont typeface="Arial"/>
              <a:buChar char="•"/>
            </a:pPr>
            <a:r>
              <a:rPr lang="en-US" sz="2400" b="1" dirty="0"/>
              <a:t>2</a:t>
            </a:r>
            <a:r>
              <a:rPr lang="en-US" sz="2400" b="1" dirty="0" smtClean="0"/>
              <a:t>50-hPa </a:t>
            </a:r>
            <a:r>
              <a:rPr lang="en-US" sz="2400" b="1" dirty="0" err="1" smtClean="0"/>
              <a:t>Geopotential</a:t>
            </a:r>
            <a:r>
              <a:rPr lang="en-US" sz="2400" b="1" dirty="0" smtClean="0"/>
              <a:t> Height (black contours)</a:t>
            </a:r>
          </a:p>
          <a:p>
            <a:pPr marL="285750" indent="-285750">
              <a:buFont typeface="Arial"/>
              <a:buChar char="•"/>
            </a:pPr>
            <a:endParaRPr lang="en-US" sz="1000" dirty="0" smtClean="0"/>
          </a:p>
          <a:p>
            <a:pPr marL="285750" indent="-285750">
              <a:buFont typeface="Arial"/>
              <a:buChar char="•"/>
            </a:pPr>
            <a:r>
              <a:rPr lang="en-US" sz="2400" b="1" dirty="0" smtClean="0"/>
              <a:t>250-hPa Standardized </a:t>
            </a:r>
            <a:r>
              <a:rPr lang="en-US" sz="2400" b="1" dirty="0" err="1" smtClean="0"/>
              <a:t>Geopotential</a:t>
            </a:r>
            <a:r>
              <a:rPr lang="en-US" sz="2400" b="1" dirty="0" smtClean="0"/>
              <a:t> Height Anomalies</a:t>
            </a:r>
            <a:r>
              <a:rPr lang="en-US" sz="2400" dirty="0" smtClean="0"/>
              <a:t>             </a:t>
            </a:r>
            <a:r>
              <a:rPr lang="en-US" sz="2400" b="1" dirty="0" smtClean="0"/>
              <a:t>(</a:t>
            </a:r>
            <a:r>
              <a:rPr lang="en-US" sz="2400" b="1" dirty="0" smtClean="0">
                <a:solidFill>
                  <a:srgbClr val="FF0000"/>
                </a:solidFill>
              </a:rPr>
              <a:t>red contours: positive </a:t>
            </a:r>
            <a:r>
              <a:rPr lang="en-US" sz="2400" b="1" dirty="0" smtClean="0"/>
              <a:t>/ </a:t>
            </a:r>
            <a:r>
              <a:rPr lang="en-US" sz="2400" b="1" dirty="0" smtClean="0">
                <a:solidFill>
                  <a:srgbClr val="0000FF"/>
                </a:solidFill>
              </a:rPr>
              <a:t>blue contours: negative</a:t>
            </a:r>
            <a:r>
              <a:rPr lang="en-US" sz="2400" b="1" dirty="0" smtClean="0"/>
              <a:t>)</a:t>
            </a:r>
          </a:p>
          <a:p>
            <a:pPr marL="285750" indent="-285750">
              <a:buFont typeface="Arial"/>
              <a:buChar char="•"/>
            </a:pPr>
            <a:endParaRPr lang="en-US" sz="1000" dirty="0" smtClean="0"/>
          </a:p>
          <a:p>
            <a:pPr marL="285750" indent="-285750">
              <a:buFont typeface="Arial"/>
              <a:buChar char="•"/>
            </a:pPr>
            <a:r>
              <a:rPr lang="en-US" sz="2400" b="1" dirty="0" smtClean="0"/>
              <a:t>250-hPa Wind Speed (</a:t>
            </a:r>
            <a:r>
              <a:rPr lang="en-US" sz="2400" b="1" dirty="0" smtClean="0">
                <a:solidFill>
                  <a:srgbClr val="660066"/>
                </a:solidFill>
              </a:rPr>
              <a:t>purple fill</a:t>
            </a:r>
            <a:r>
              <a:rPr lang="en-US" sz="2400" b="1" dirty="0" smtClean="0"/>
              <a:t>)</a:t>
            </a:r>
          </a:p>
          <a:p>
            <a:pPr marL="285750" indent="-285750">
              <a:buFont typeface="Arial"/>
              <a:buChar char="•"/>
            </a:pPr>
            <a:endParaRPr lang="en-US" sz="1000" dirty="0" smtClean="0"/>
          </a:p>
          <a:p>
            <a:pPr marL="285750" indent="-285750">
              <a:buFont typeface="Arial"/>
              <a:buChar char="•"/>
            </a:pPr>
            <a:r>
              <a:rPr lang="en-US" sz="2400" b="1" dirty="0" smtClean="0"/>
              <a:t>Standardized </a:t>
            </a:r>
            <a:r>
              <a:rPr lang="en-US" sz="2400" b="1" dirty="0" err="1" smtClean="0"/>
              <a:t>Precipitable</a:t>
            </a:r>
            <a:r>
              <a:rPr lang="en-US" sz="2400" b="1" dirty="0" smtClean="0"/>
              <a:t> Water Anomalies</a:t>
            </a:r>
            <a:r>
              <a:rPr lang="en-US" sz="2400" dirty="0" smtClean="0"/>
              <a:t> </a:t>
            </a:r>
            <a:r>
              <a:rPr lang="en-US" sz="2400" b="1" dirty="0" smtClean="0"/>
              <a:t>(</a:t>
            </a:r>
            <a:r>
              <a:rPr lang="en-US" sz="2400" b="1" dirty="0" smtClean="0">
                <a:solidFill>
                  <a:srgbClr val="008000"/>
                </a:solidFill>
              </a:rPr>
              <a:t>green fill</a:t>
            </a:r>
            <a:r>
              <a:rPr lang="en-US" sz="2400" b="1" dirty="0"/>
              <a:t>)</a:t>
            </a:r>
            <a:endParaRPr lang="en-US" b="1"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3563463"/>
            <a:ext cx="8105799" cy="3147002"/>
          </a:xfrm>
          <a:prstGeom prst="rect">
            <a:avLst/>
          </a:prstGeom>
          <a:ln>
            <a:solidFill>
              <a:schemeClr val="tx1"/>
            </a:solidFill>
          </a:ln>
        </p:spPr>
      </p:pic>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2291" y="3551134"/>
            <a:ext cx="8105799" cy="3159331"/>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49300" y="4199505"/>
            <a:ext cx="7556500" cy="1877437"/>
          </a:xfrm>
          <a:prstGeom prst="rect">
            <a:avLst/>
          </a:prstGeom>
          <a:noFill/>
        </p:spPr>
        <p:txBody>
          <a:bodyPr wrap="square" rtlCol="0">
            <a:spAutoFit/>
          </a:bodyPr>
          <a:lstStyle/>
          <a:p>
            <a:pPr marL="285750" indent="-285750">
              <a:buFont typeface="Arial"/>
              <a:buChar char="•"/>
            </a:pPr>
            <a:r>
              <a:rPr lang="en-US" sz="2400" b="1" dirty="0" smtClean="0"/>
              <a:t>Mean Sea Level Pressure (black contours)</a:t>
            </a:r>
          </a:p>
          <a:p>
            <a:pPr marL="285750" indent="-285750">
              <a:buFont typeface="Arial"/>
              <a:buChar char="•"/>
            </a:pPr>
            <a:endParaRPr lang="en-US" sz="1000" dirty="0" smtClean="0"/>
          </a:p>
          <a:p>
            <a:pPr marL="285750" indent="-285750">
              <a:buFont typeface="Arial"/>
              <a:buChar char="•"/>
            </a:pPr>
            <a:r>
              <a:rPr lang="en-US" sz="2400" b="1" dirty="0"/>
              <a:t>8</a:t>
            </a:r>
            <a:r>
              <a:rPr lang="en-US" sz="2400" b="1" dirty="0" smtClean="0"/>
              <a:t>50-hPa Standardized Temperature Anomalies</a:t>
            </a:r>
            <a:r>
              <a:rPr lang="en-US" sz="2400" dirty="0" smtClean="0"/>
              <a:t>             </a:t>
            </a:r>
            <a:r>
              <a:rPr lang="en-US" sz="2400" b="1" dirty="0" smtClean="0"/>
              <a:t>(</a:t>
            </a:r>
            <a:r>
              <a:rPr lang="en-US" sz="2400" b="1" dirty="0" smtClean="0">
                <a:solidFill>
                  <a:srgbClr val="FF0000"/>
                </a:solidFill>
              </a:rPr>
              <a:t>red fill: positive </a:t>
            </a:r>
            <a:r>
              <a:rPr lang="en-US" sz="2400" b="1" dirty="0" smtClean="0"/>
              <a:t>/ </a:t>
            </a:r>
            <a:r>
              <a:rPr lang="en-US" sz="2400" b="1" dirty="0" smtClean="0">
                <a:solidFill>
                  <a:srgbClr val="0000FF"/>
                </a:solidFill>
              </a:rPr>
              <a:t>blue fill: negative</a:t>
            </a:r>
            <a:r>
              <a:rPr lang="en-US" sz="2400" b="1" dirty="0" smtClean="0"/>
              <a:t>)</a:t>
            </a:r>
          </a:p>
          <a:p>
            <a:pPr marL="285750" indent="-285750">
              <a:buFont typeface="Arial"/>
              <a:buChar char="•"/>
            </a:pPr>
            <a:endParaRPr lang="en-US" sz="1000" dirty="0" smtClean="0"/>
          </a:p>
          <a:p>
            <a:pPr marL="285750" indent="-285750">
              <a:buFont typeface="Arial"/>
              <a:buChar char="•"/>
            </a:pPr>
            <a:r>
              <a:rPr lang="en-US" sz="2400" b="1" dirty="0" smtClean="0"/>
              <a:t>1000–500-hPa Thickness (dashed </a:t>
            </a:r>
            <a:r>
              <a:rPr lang="en-US" sz="2400" b="1" dirty="0" smtClean="0">
                <a:solidFill>
                  <a:srgbClr val="FF0000"/>
                </a:solidFill>
              </a:rPr>
              <a:t>red</a:t>
            </a:r>
            <a:r>
              <a:rPr lang="en-US" sz="2400" b="1" dirty="0" smtClean="0"/>
              <a:t>/</a:t>
            </a:r>
            <a:r>
              <a:rPr lang="en-US" sz="2400" b="1" dirty="0" smtClean="0">
                <a:solidFill>
                  <a:srgbClr val="0000FF"/>
                </a:solidFill>
              </a:rPr>
              <a:t>blue</a:t>
            </a:r>
            <a:r>
              <a:rPr lang="en-US" sz="2400" b="1" dirty="0" smtClean="0"/>
              <a:t> contours)</a:t>
            </a:r>
            <a:endParaRPr lang="en-US" b="1" dirty="0" smtClean="0"/>
          </a:p>
        </p:txBody>
      </p:sp>
    </p:spTree>
    <p:extLst>
      <p:ext uri="{BB962C8B-B14F-4D97-AF65-F5344CB8AC3E}">
        <p14:creationId xmlns:p14="http://schemas.microsoft.com/office/powerpoint/2010/main" val="7068756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5085"/>
            <a:ext cx="8105799" cy="31593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63463"/>
            <a:ext cx="8105799" cy="3147002"/>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10 </a:t>
            </a:r>
            <a:r>
              <a:rPr lang="en-US" b="1" dirty="0" smtClean="0">
                <a:solidFill>
                  <a:srgbClr val="0000FF"/>
                </a:solidFill>
              </a:rPr>
              <a:t>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10 </a:t>
            </a:r>
            <a:r>
              <a:rPr lang="en-US" b="1" dirty="0" smtClean="0">
                <a:solidFill>
                  <a:srgbClr val="0000FF"/>
                </a:solidFill>
              </a:rPr>
              <a:t>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3" name="Rectangle 2"/>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582" y="3419944"/>
            <a:ext cx="1804983" cy="2335861"/>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cxnSp>
        <p:nvCxnSpPr>
          <p:cNvPr id="6" name="Straight Arrow Connector 5"/>
          <p:cNvCxnSpPr/>
          <p:nvPr/>
        </p:nvCxnSpPr>
        <p:spPr>
          <a:xfrm flipV="1">
            <a:off x="1473200" y="2260600"/>
            <a:ext cx="1257300" cy="254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56721" y="5384800"/>
            <a:ext cx="1157779" cy="925952"/>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716635" y="5703703"/>
            <a:ext cx="1243859" cy="646331"/>
          </a:xfrm>
          <a:prstGeom prst="rect">
            <a:avLst/>
          </a:prstGeom>
          <a:solidFill>
            <a:srgbClr val="FFFFFF">
              <a:alpha val="73000"/>
            </a:srgbClr>
          </a:solidFill>
          <a:ln>
            <a:solidFill>
              <a:schemeClr val="tx1"/>
            </a:solidFill>
          </a:ln>
        </p:spPr>
        <p:txBody>
          <a:bodyPr wrap="square" rtlCol="0">
            <a:spAutoFit/>
          </a:bodyPr>
          <a:lstStyle/>
          <a:p>
            <a:pPr algn="ctr"/>
            <a:r>
              <a:rPr lang="en-US" b="1" dirty="0" smtClean="0"/>
              <a:t>E. Asian </a:t>
            </a:r>
          </a:p>
          <a:p>
            <a:pPr algn="ctr"/>
            <a:r>
              <a:rPr lang="en-US" b="1" dirty="0" smtClean="0"/>
              <a:t>cold surge</a:t>
            </a:r>
            <a:endParaRPr lang="en-US" b="1" dirty="0"/>
          </a:p>
        </p:txBody>
      </p:sp>
    </p:spTree>
    <p:extLst>
      <p:ext uri="{BB962C8B-B14F-4D97-AF65-F5344CB8AC3E}">
        <p14:creationId xmlns:p14="http://schemas.microsoft.com/office/powerpoint/2010/main" val="7629100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82" y="175085"/>
            <a:ext cx="8103616" cy="31593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64802"/>
            <a:ext cx="8105799"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3" cy="2335860"/>
          </a:xfrm>
          <a:prstGeom prst="rect">
            <a:avLst/>
          </a:prstGeom>
        </p:spPr>
      </p:pic>
      <p:cxnSp>
        <p:nvCxnSpPr>
          <p:cNvPr id="24" name="Straight Arrow Connector 23"/>
          <p:cNvCxnSpPr/>
          <p:nvPr/>
        </p:nvCxnSpPr>
        <p:spPr>
          <a:xfrm flipV="1">
            <a:off x="1600200" y="2222500"/>
            <a:ext cx="1714500" cy="12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56721" y="5384800"/>
            <a:ext cx="1157779" cy="925952"/>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199593" y="485082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4934059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82" y="180549"/>
            <a:ext cx="8103616"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56" y="3564802"/>
            <a:ext cx="810386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3" cy="2335860"/>
          </a:xfrm>
          <a:prstGeom prst="rect">
            <a:avLst/>
          </a:prstGeom>
        </p:spPr>
      </p:pic>
      <p:cxnSp>
        <p:nvCxnSpPr>
          <p:cNvPr id="24" name="Straight Arrow Connector 23"/>
          <p:cNvCxnSpPr/>
          <p:nvPr/>
        </p:nvCxnSpPr>
        <p:spPr>
          <a:xfrm flipV="1">
            <a:off x="1866900" y="2247900"/>
            <a:ext cx="2437741" cy="254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171949" y="44028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16103416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24" name="Straight Arrow Connector 23"/>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994150" y="43520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TextBox 25"/>
          <p:cNvSpPr txBox="1"/>
          <p:nvPr/>
        </p:nvSpPr>
        <p:spPr>
          <a:xfrm>
            <a:off x="5226050"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7898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4" name="Freeform 3"/>
          <p:cNvSpPr/>
          <p:nvPr/>
        </p:nvSpPr>
        <p:spPr>
          <a:xfrm>
            <a:off x="4940300" y="1651000"/>
            <a:ext cx="914400" cy="901700"/>
          </a:xfrm>
          <a:custGeom>
            <a:avLst/>
            <a:gdLst>
              <a:gd name="connsiteX0" fmla="*/ 0 w 914400"/>
              <a:gd name="connsiteY0" fmla="*/ 901700 h 901700"/>
              <a:gd name="connsiteX1" fmla="*/ 482600 w 914400"/>
              <a:gd name="connsiteY1" fmla="*/ 635000 h 901700"/>
              <a:gd name="connsiteX2" fmla="*/ 914400 w 914400"/>
              <a:gd name="connsiteY2" fmla="*/ 0 h 901700"/>
            </a:gdLst>
            <a:ahLst/>
            <a:cxnLst>
              <a:cxn ang="0">
                <a:pos x="connsiteX0" y="connsiteY0"/>
              </a:cxn>
              <a:cxn ang="0">
                <a:pos x="connsiteX1" y="connsiteY1"/>
              </a:cxn>
              <a:cxn ang="0">
                <a:pos x="connsiteX2" y="connsiteY2"/>
              </a:cxn>
            </a:cxnLst>
            <a:rect l="l" t="t" r="r" b="b"/>
            <a:pathLst>
              <a:path w="914400" h="901700">
                <a:moveTo>
                  <a:pt x="0" y="901700"/>
                </a:moveTo>
                <a:cubicBezTo>
                  <a:pt x="165100" y="843491"/>
                  <a:pt x="330200" y="785283"/>
                  <a:pt x="482600" y="635000"/>
                </a:cubicBezTo>
                <a:cubicBezTo>
                  <a:pt x="635000" y="484717"/>
                  <a:pt x="774700" y="242358"/>
                  <a:pt x="914400" y="0"/>
                </a:cubicBezTo>
              </a:path>
            </a:pathLst>
          </a:custGeom>
          <a:ln w="76200" cmpd="sng">
            <a:solidFill>
              <a:srgbClr val="28F70E"/>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46281" y="534706"/>
            <a:ext cx="3886019" cy="646331"/>
          </a:xfrm>
          <a:prstGeom prst="rect">
            <a:avLst/>
          </a:prstGeom>
          <a:solidFill>
            <a:srgbClr val="FFFFFF"/>
          </a:solidFill>
          <a:ln>
            <a:solidFill>
              <a:schemeClr val="tx1"/>
            </a:solidFill>
          </a:ln>
        </p:spPr>
        <p:txBody>
          <a:bodyPr wrap="square" rtlCol="0">
            <a:spAutoFit/>
          </a:bodyPr>
          <a:lstStyle/>
          <a:p>
            <a:r>
              <a:rPr lang="en-US" b="1" u="sng" dirty="0" smtClean="0"/>
              <a:t>SeaTac 15 Feb </a:t>
            </a:r>
            <a:r>
              <a:rPr lang="en-US" b="1" u="sng" dirty="0" err="1" smtClean="0"/>
              <a:t>Precip</a:t>
            </a:r>
            <a:r>
              <a:rPr lang="en-US" b="1" dirty="0" smtClean="0"/>
              <a:t>   </a:t>
            </a:r>
            <a:r>
              <a:rPr lang="en-US" dirty="0" smtClean="0"/>
              <a:t>: 41 mm (1.63”)</a:t>
            </a:r>
          </a:p>
          <a:p>
            <a:r>
              <a:rPr lang="en-US" b="1" u="sng" dirty="0" smtClean="0"/>
              <a:t>SeaTac Tot. Feb </a:t>
            </a:r>
            <a:r>
              <a:rPr lang="en-US" b="1" u="sng" dirty="0" err="1" smtClean="0"/>
              <a:t>Precip</a:t>
            </a:r>
            <a:r>
              <a:rPr lang="en-US" dirty="0" smtClean="0"/>
              <a:t>: 225 mm (8.85”)</a:t>
            </a:r>
            <a:endParaRPr lang="en-US" dirty="0"/>
          </a:p>
        </p:txBody>
      </p:sp>
      <p:sp>
        <p:nvSpPr>
          <p:cNvPr id="24" name="Rectangle 23"/>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94150" y="43520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TextBox 26"/>
          <p:cNvSpPr txBox="1"/>
          <p:nvPr/>
        </p:nvSpPr>
        <p:spPr>
          <a:xfrm>
            <a:off x="5226050"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8" name="Freeform 27"/>
          <p:cNvSpPr/>
          <p:nvPr/>
        </p:nvSpPr>
        <p:spPr>
          <a:xfrm>
            <a:off x="4914241" y="5151472"/>
            <a:ext cx="914400" cy="901700"/>
          </a:xfrm>
          <a:custGeom>
            <a:avLst/>
            <a:gdLst>
              <a:gd name="connsiteX0" fmla="*/ 0 w 914400"/>
              <a:gd name="connsiteY0" fmla="*/ 901700 h 901700"/>
              <a:gd name="connsiteX1" fmla="*/ 482600 w 914400"/>
              <a:gd name="connsiteY1" fmla="*/ 635000 h 901700"/>
              <a:gd name="connsiteX2" fmla="*/ 914400 w 914400"/>
              <a:gd name="connsiteY2" fmla="*/ 0 h 901700"/>
            </a:gdLst>
            <a:ahLst/>
            <a:cxnLst>
              <a:cxn ang="0">
                <a:pos x="connsiteX0" y="connsiteY0"/>
              </a:cxn>
              <a:cxn ang="0">
                <a:pos x="connsiteX1" y="connsiteY1"/>
              </a:cxn>
              <a:cxn ang="0">
                <a:pos x="connsiteX2" y="connsiteY2"/>
              </a:cxn>
            </a:cxnLst>
            <a:rect l="l" t="t" r="r" b="b"/>
            <a:pathLst>
              <a:path w="914400" h="901700">
                <a:moveTo>
                  <a:pt x="0" y="901700"/>
                </a:moveTo>
                <a:cubicBezTo>
                  <a:pt x="165100" y="843491"/>
                  <a:pt x="330200" y="785283"/>
                  <a:pt x="482600" y="635000"/>
                </a:cubicBezTo>
                <a:cubicBezTo>
                  <a:pt x="635000" y="484717"/>
                  <a:pt x="774700" y="242358"/>
                  <a:pt x="914400" y="0"/>
                </a:cubicBezTo>
              </a:path>
            </a:pathLst>
          </a:custGeom>
          <a:ln w="76200" cmpd="sng">
            <a:solidFill>
              <a:srgbClr val="28F70E"/>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245159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04000" y="972350"/>
            <a:ext cx="2438400" cy="1631216"/>
          </a:xfrm>
          <a:prstGeom prst="rect">
            <a:avLst/>
          </a:prstGeom>
          <a:noFill/>
        </p:spPr>
        <p:txBody>
          <a:bodyPr wrap="square" rtlCol="0">
            <a:spAutoFit/>
          </a:bodyPr>
          <a:lstStyle/>
          <a:p>
            <a:pPr algn="ctr"/>
            <a:r>
              <a:rPr lang="en-US" sz="2000" b="1" dirty="0" smtClean="0">
                <a:solidFill>
                  <a:srgbClr val="0000FF"/>
                </a:solidFill>
              </a:rPr>
              <a:t>Events during</a:t>
            </a:r>
          </a:p>
          <a:p>
            <a:pPr algn="ctr"/>
            <a:r>
              <a:rPr lang="en-US" sz="2000" b="1" dirty="0" smtClean="0">
                <a:solidFill>
                  <a:srgbClr val="0000FF"/>
                </a:solidFill>
              </a:rPr>
              <a:t>Sep – May </a:t>
            </a:r>
          </a:p>
          <a:p>
            <a:pPr algn="ctr"/>
            <a:r>
              <a:rPr lang="en-US" sz="2000" b="1" dirty="0" smtClean="0">
                <a:solidFill>
                  <a:srgbClr val="0000FF"/>
                </a:solidFill>
              </a:rPr>
              <a:t>1979–2014 projected onto the NPJ phase diagram (N=154)</a:t>
            </a:r>
            <a:endParaRPr lang="en-US" sz="2000" b="1" dirty="0">
              <a:solidFill>
                <a:srgbClr val="0000FF"/>
              </a:solidFill>
            </a:endParaRPr>
          </a:p>
        </p:txBody>
      </p:sp>
      <p:sp>
        <p:nvSpPr>
          <p:cNvPr id="25" name="TextBox 24"/>
          <p:cNvSpPr txBox="1"/>
          <p:nvPr/>
        </p:nvSpPr>
        <p:spPr>
          <a:xfrm>
            <a:off x="6692900" y="2788845"/>
            <a:ext cx="2336800" cy="1323439"/>
          </a:xfrm>
          <a:prstGeom prst="rect">
            <a:avLst/>
          </a:prstGeom>
          <a:noFill/>
          <a:ln w="12700" cmpd="sng">
            <a:solidFill>
              <a:schemeClr val="tx1"/>
            </a:solidFill>
          </a:ln>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West Coast Extreme Precipitation Events</a:t>
            </a:r>
            <a:endParaRPr lang="en-US" sz="3600" b="1" dirty="0">
              <a:solidFill>
                <a:srgbClr val="FF0000"/>
              </a:solidFill>
            </a:endParaRPr>
          </a:p>
        </p:txBody>
      </p:sp>
      <p:pic>
        <p:nvPicPr>
          <p:cNvPr id="2" name="Picture 1" descr="Prcp_WCoast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99" y="997750"/>
            <a:ext cx="7576599" cy="5682449"/>
          </a:xfrm>
          <a:prstGeom prst="rect">
            <a:avLst/>
          </a:prstGeom>
        </p:spPr>
      </p:pic>
      <p:sp>
        <p:nvSpPr>
          <p:cNvPr id="3" name="TextBox 2"/>
          <p:cNvSpPr txBox="1"/>
          <p:nvPr/>
        </p:nvSpPr>
        <p:spPr>
          <a:xfrm>
            <a:off x="6604000" y="4318000"/>
            <a:ext cx="2425700" cy="1631216"/>
          </a:xfrm>
          <a:prstGeom prst="rect">
            <a:avLst/>
          </a:prstGeom>
          <a:noFill/>
        </p:spPr>
        <p:txBody>
          <a:bodyPr wrap="square" rtlCol="0">
            <a:spAutoFit/>
          </a:bodyPr>
          <a:lstStyle/>
          <a:p>
            <a:pPr algn="ctr"/>
            <a:r>
              <a:rPr lang="en-US" sz="2000" b="1" dirty="0" smtClean="0"/>
              <a:t>West Coast Extreme Precipitation Events are most often preceded by Jet Extensions</a:t>
            </a:r>
            <a:endParaRPr lang="en-US" sz="2000" b="1" dirty="0"/>
          </a:p>
        </p:txBody>
      </p:sp>
      <p:sp>
        <p:nvSpPr>
          <p:cNvPr id="5" name="Oval 4"/>
          <p:cNvSpPr/>
          <p:nvPr/>
        </p:nvSpPr>
        <p:spPr>
          <a:xfrm>
            <a:off x="6724650" y="618490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045826" y="6109036"/>
            <a:ext cx="1828800" cy="369332"/>
          </a:xfrm>
          <a:prstGeom prst="rect">
            <a:avLst/>
          </a:prstGeom>
          <a:noFill/>
        </p:spPr>
        <p:txBody>
          <a:bodyPr wrap="square" rtlCol="0">
            <a:spAutoFit/>
          </a:bodyPr>
          <a:lstStyle/>
          <a:p>
            <a:r>
              <a:rPr lang="en-US" b="1" dirty="0" smtClean="0"/>
              <a:t>9–13 Feb. 2017</a:t>
            </a:r>
            <a:endParaRPr lang="en-US" b="1" dirty="0"/>
          </a:p>
        </p:txBody>
      </p:sp>
      <p:sp>
        <p:nvSpPr>
          <p:cNvPr id="32" name="Oval 31"/>
          <p:cNvSpPr/>
          <p:nvPr/>
        </p:nvSpPr>
        <p:spPr>
          <a:xfrm>
            <a:off x="4032250" y="347980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7210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031873"/>
          </a:xfrm>
          <a:prstGeom prst="rect">
            <a:avLst/>
          </a:prstGeom>
          <a:noFill/>
        </p:spPr>
        <p:txBody>
          <a:bodyPr wrap="square" rtlCol="0">
            <a:spAutoFit/>
          </a:bodyPr>
          <a:lstStyle/>
          <a:p>
            <a:pPr marL="342900" indent="-342900">
              <a:buFont typeface="Arial"/>
              <a:buChar char="•"/>
            </a:pPr>
            <a:r>
              <a:rPr lang="en-US" sz="2400" b="1"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b="1" dirty="0">
              <a:cs typeface="Arial"/>
            </a:endParaRPr>
          </a:p>
          <a:p>
            <a:pPr marL="342900" indent="-342900">
              <a:buFont typeface="Arial"/>
              <a:buChar char="•"/>
            </a:pPr>
            <a:endParaRPr lang="en-US" sz="1600" b="1" dirty="0">
              <a:cs typeface="Arial"/>
            </a:endParaRPr>
          </a:p>
          <a:p>
            <a:pPr marL="342900" indent="-342900">
              <a:buFont typeface="Arial"/>
              <a:buChar char="•"/>
            </a:pPr>
            <a:r>
              <a:rPr lang="en-US" sz="2400" b="1"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2400" dirty="0">
              <a:cs typeface="Arial"/>
            </a:endParaRPr>
          </a:p>
          <a:p>
            <a:endParaRPr lang="en-US" sz="2400" dirty="0">
              <a:cs typeface="Arial"/>
            </a:endParaRPr>
          </a:p>
        </p:txBody>
      </p:sp>
    </p:spTree>
    <p:extLst>
      <p:ext uri="{BB962C8B-B14F-4D97-AF65-F5344CB8AC3E}">
        <p14:creationId xmlns:p14="http://schemas.microsoft.com/office/powerpoint/2010/main" val="21918083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February 2017 </a:t>
            </a:r>
          </a:p>
          <a:p>
            <a:r>
              <a:rPr lang="en-US" sz="4800" b="1" dirty="0" smtClean="0">
                <a:solidFill>
                  <a:srgbClr val="FF0000"/>
                </a:solidFill>
              </a:rPr>
              <a:t>NPJ Regime Change</a:t>
            </a:r>
          </a:p>
          <a:p>
            <a:endParaRPr lang="en-US" sz="4800" b="1" dirty="0">
              <a:solidFill>
                <a:srgbClr val="FF0000"/>
              </a:solidFill>
            </a:endParaRPr>
          </a:p>
          <a:p>
            <a:r>
              <a:rPr lang="en-US" sz="4800" b="1" dirty="0" smtClean="0">
                <a:solidFill>
                  <a:srgbClr val="000000"/>
                </a:solidFill>
              </a:rPr>
              <a:t>II: NPJ Regime Change</a:t>
            </a:r>
          </a:p>
        </p:txBody>
      </p:sp>
    </p:spTree>
    <p:extLst>
      <p:ext uri="{BB962C8B-B14F-4D97-AF65-F5344CB8AC3E}">
        <p14:creationId xmlns:p14="http://schemas.microsoft.com/office/powerpoint/2010/main" val="40785429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24" name="Straight Arrow Connector 23"/>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473700" y="3934693"/>
            <a:ext cx="1778000"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6" name="Rectangle 5"/>
          <p:cNvSpPr/>
          <p:nvPr/>
        </p:nvSpPr>
        <p:spPr>
          <a:xfrm>
            <a:off x="857250" y="641350"/>
            <a:ext cx="654050" cy="895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03325" y="1263650"/>
            <a:ext cx="654050"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6243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2261"/>
            <a:ext cx="8090663" cy="3144978"/>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61" y="3564802"/>
            <a:ext cx="8078257"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18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59"/>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18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6331870" y="4075473"/>
            <a:ext cx="1859630"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27" name="Rectangle 26"/>
          <p:cNvSpPr/>
          <p:nvPr/>
        </p:nvSpPr>
        <p:spPr>
          <a:xfrm>
            <a:off x="1060450" y="641350"/>
            <a:ext cx="482600" cy="895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203325" y="1263650"/>
            <a:ext cx="654050"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1781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82" y="182261"/>
            <a:ext cx="8072814" cy="3144978"/>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4802"/>
            <a:ext cx="8070303"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20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1" cy="2335859"/>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20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6406900" y="4446211"/>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638550" y="4114800"/>
            <a:ext cx="1835150"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731011" y="47460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29" name="Rectangle 28"/>
          <p:cNvSpPr/>
          <p:nvPr/>
        </p:nvSpPr>
        <p:spPr>
          <a:xfrm>
            <a:off x="1252676" y="641350"/>
            <a:ext cx="245924" cy="895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460501" y="1263650"/>
            <a:ext cx="396874"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2980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82" y="183273"/>
            <a:ext cx="8072814" cy="31429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4802"/>
            <a:ext cx="8070303" cy="314432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22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1" cy="2335857"/>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22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4304641" y="4597400"/>
            <a:ext cx="1727859" cy="15748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527800" y="4254500"/>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578611" y="459740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29" name="Rectangle 28"/>
          <p:cNvSpPr/>
          <p:nvPr/>
        </p:nvSpPr>
        <p:spPr>
          <a:xfrm>
            <a:off x="1465580" y="641350"/>
            <a:ext cx="45719" cy="895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503679" y="1263650"/>
            <a:ext cx="353695"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1306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3273"/>
            <a:ext cx="8066787" cy="31429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5975"/>
            <a:ext cx="8070303" cy="3141976"/>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24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7"/>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24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3" name="Rectangle 2"/>
          <p:cNvSpPr/>
          <p:nvPr/>
        </p:nvSpPr>
        <p:spPr>
          <a:xfrm>
            <a:off x="4635500" y="4330700"/>
            <a:ext cx="1993900"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629400" y="4686300"/>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858011" y="419071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Rectangle 24"/>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28" name="Rectangle 27"/>
          <p:cNvSpPr/>
          <p:nvPr/>
        </p:nvSpPr>
        <p:spPr>
          <a:xfrm>
            <a:off x="1670049" y="1263650"/>
            <a:ext cx="187325" cy="273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231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7581899" y="4191000"/>
            <a:ext cx="1067311"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68899" y="4320701"/>
            <a:ext cx="1638301"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934211" y="39206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Rectangle 25"/>
          <p:cNvSpPr/>
          <p:nvPr/>
        </p:nvSpPr>
        <p:spPr>
          <a:xfrm>
            <a:off x="548179" y="534706"/>
            <a:ext cx="1420321" cy="114804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SFO_SEAprcp.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79" y="490256"/>
            <a:ext cx="1571042" cy="1220363"/>
          </a:xfrm>
          <a:prstGeom prst="rect">
            <a:avLst/>
          </a:prstGeom>
        </p:spPr>
      </p:pic>
      <p:sp>
        <p:nvSpPr>
          <p:cNvPr id="31" name="Oval 30"/>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8162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4" name="Straight Arrow Connector 3"/>
          <p:cNvCxnSpPr/>
          <p:nvPr/>
        </p:nvCxnSpPr>
        <p:spPr>
          <a:xfrm flipH="1">
            <a:off x="1156394" y="4572000"/>
            <a:ext cx="697806" cy="165100"/>
          </a:xfrm>
          <a:prstGeom prst="straightConnector1">
            <a:avLst/>
          </a:prstGeom>
          <a:ln w="57150" cmpd="sng">
            <a:solidFill>
              <a:srgbClr val="FF0000"/>
            </a:solidFill>
            <a:headEnd type="none"/>
            <a:tailEnd type="triangle"/>
          </a:ln>
          <a:effectLst>
            <a:glow rad="63500">
              <a:schemeClr val="tx1">
                <a:alpha val="75000"/>
              </a:schemeClr>
            </a:glow>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993900" y="4236134"/>
            <a:ext cx="1701800" cy="646331"/>
          </a:xfrm>
          <a:prstGeom prst="rect">
            <a:avLst/>
          </a:prstGeom>
          <a:solidFill>
            <a:srgbClr val="FFFFFF">
              <a:alpha val="93000"/>
            </a:srgbClr>
          </a:solidFill>
          <a:ln>
            <a:noFill/>
          </a:ln>
        </p:spPr>
        <p:txBody>
          <a:bodyPr wrap="square" rtlCol="0">
            <a:spAutoFit/>
          </a:bodyPr>
          <a:lstStyle/>
          <a:p>
            <a:pPr algn="ctr"/>
            <a:r>
              <a:rPr lang="en-US" b="1" dirty="0" smtClean="0">
                <a:solidFill>
                  <a:srgbClr val="000000"/>
                </a:solidFill>
              </a:rPr>
              <a:t>Substantial Jet Retraction</a:t>
            </a:r>
            <a:endParaRPr lang="en-US" b="1" dirty="0">
              <a:solidFill>
                <a:srgbClr val="000000"/>
              </a:solidFill>
            </a:endParaRPr>
          </a:p>
        </p:txBody>
      </p:sp>
      <p:sp>
        <p:nvSpPr>
          <p:cNvPr id="12" name="Freeform 11"/>
          <p:cNvSpPr/>
          <p:nvPr/>
        </p:nvSpPr>
        <p:spPr>
          <a:xfrm>
            <a:off x="850900" y="802617"/>
            <a:ext cx="4305300" cy="1572283"/>
          </a:xfrm>
          <a:custGeom>
            <a:avLst/>
            <a:gdLst>
              <a:gd name="connsiteX0" fmla="*/ 0 w 4305300"/>
              <a:gd name="connsiteY0" fmla="*/ 1572283 h 1572283"/>
              <a:gd name="connsiteX1" fmla="*/ 736600 w 4305300"/>
              <a:gd name="connsiteY1" fmla="*/ 1483383 h 1572283"/>
              <a:gd name="connsiteX2" fmla="*/ 1397000 w 4305300"/>
              <a:gd name="connsiteY2" fmla="*/ 1381783 h 1572283"/>
              <a:gd name="connsiteX3" fmla="*/ 1930400 w 4305300"/>
              <a:gd name="connsiteY3" fmla="*/ 911883 h 1572283"/>
              <a:gd name="connsiteX4" fmla="*/ 2400300 w 4305300"/>
              <a:gd name="connsiteY4" fmla="*/ 467383 h 1572283"/>
              <a:gd name="connsiteX5" fmla="*/ 3009900 w 4305300"/>
              <a:gd name="connsiteY5" fmla="*/ 175283 h 1572283"/>
              <a:gd name="connsiteX6" fmla="*/ 3937000 w 4305300"/>
              <a:gd name="connsiteY6" fmla="*/ 10183 h 1572283"/>
              <a:gd name="connsiteX7" fmla="*/ 4305300 w 4305300"/>
              <a:gd name="connsiteY7" fmla="*/ 467383 h 157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300" h="1572283">
                <a:moveTo>
                  <a:pt x="0" y="1572283"/>
                </a:moveTo>
                <a:lnTo>
                  <a:pt x="736600" y="1483383"/>
                </a:lnTo>
                <a:cubicBezTo>
                  <a:pt x="969433" y="1451633"/>
                  <a:pt x="1198033" y="1477033"/>
                  <a:pt x="1397000" y="1381783"/>
                </a:cubicBezTo>
                <a:cubicBezTo>
                  <a:pt x="1595967" y="1286533"/>
                  <a:pt x="1763183" y="1064283"/>
                  <a:pt x="1930400" y="911883"/>
                </a:cubicBezTo>
                <a:cubicBezTo>
                  <a:pt x="2097617" y="759483"/>
                  <a:pt x="2220383" y="590150"/>
                  <a:pt x="2400300" y="467383"/>
                </a:cubicBezTo>
                <a:cubicBezTo>
                  <a:pt x="2580217" y="344616"/>
                  <a:pt x="2753783" y="251483"/>
                  <a:pt x="3009900" y="175283"/>
                </a:cubicBezTo>
                <a:cubicBezTo>
                  <a:pt x="3266017" y="99083"/>
                  <a:pt x="3721100" y="-38500"/>
                  <a:pt x="3937000" y="10183"/>
                </a:cubicBezTo>
                <a:cubicBezTo>
                  <a:pt x="4152900" y="58866"/>
                  <a:pt x="4305300" y="467383"/>
                  <a:pt x="4305300" y="467383"/>
                </a:cubicBezTo>
              </a:path>
            </a:pathLst>
          </a:custGeom>
          <a:ln w="76200" cmpd="sng">
            <a:solidFill>
              <a:schemeClr val="bg1"/>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901700" y="2208747"/>
            <a:ext cx="4953000" cy="650441"/>
          </a:xfrm>
          <a:custGeom>
            <a:avLst/>
            <a:gdLst>
              <a:gd name="connsiteX0" fmla="*/ 0 w 4953000"/>
              <a:gd name="connsiteY0" fmla="*/ 166153 h 650441"/>
              <a:gd name="connsiteX1" fmla="*/ 533400 w 4953000"/>
              <a:gd name="connsiteY1" fmla="*/ 89953 h 650441"/>
              <a:gd name="connsiteX2" fmla="*/ 1358900 w 4953000"/>
              <a:gd name="connsiteY2" fmla="*/ 1053 h 650441"/>
              <a:gd name="connsiteX3" fmla="*/ 1905000 w 4953000"/>
              <a:gd name="connsiteY3" fmla="*/ 153453 h 650441"/>
              <a:gd name="connsiteX4" fmla="*/ 2324100 w 4953000"/>
              <a:gd name="connsiteY4" fmla="*/ 470953 h 650441"/>
              <a:gd name="connsiteX5" fmla="*/ 2895600 w 4953000"/>
              <a:gd name="connsiteY5" fmla="*/ 648753 h 650441"/>
              <a:gd name="connsiteX6" fmla="*/ 3619500 w 4953000"/>
              <a:gd name="connsiteY6" fmla="*/ 547153 h 650441"/>
              <a:gd name="connsiteX7" fmla="*/ 4394200 w 4953000"/>
              <a:gd name="connsiteY7" fmla="*/ 331253 h 650441"/>
              <a:gd name="connsiteX8" fmla="*/ 4953000 w 4953000"/>
              <a:gd name="connsiteY8" fmla="*/ 102653 h 65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650441">
                <a:moveTo>
                  <a:pt x="0" y="166153"/>
                </a:moveTo>
                <a:cubicBezTo>
                  <a:pt x="153458" y="141811"/>
                  <a:pt x="306917" y="117470"/>
                  <a:pt x="533400" y="89953"/>
                </a:cubicBezTo>
                <a:cubicBezTo>
                  <a:pt x="759883" y="62436"/>
                  <a:pt x="1130300" y="-9530"/>
                  <a:pt x="1358900" y="1053"/>
                </a:cubicBezTo>
                <a:cubicBezTo>
                  <a:pt x="1587500" y="11636"/>
                  <a:pt x="1744133" y="75136"/>
                  <a:pt x="1905000" y="153453"/>
                </a:cubicBezTo>
                <a:cubicBezTo>
                  <a:pt x="2065867" y="231770"/>
                  <a:pt x="2159000" y="388403"/>
                  <a:pt x="2324100" y="470953"/>
                </a:cubicBezTo>
                <a:cubicBezTo>
                  <a:pt x="2489200" y="553503"/>
                  <a:pt x="2679700" y="636053"/>
                  <a:pt x="2895600" y="648753"/>
                </a:cubicBezTo>
                <a:cubicBezTo>
                  <a:pt x="3111500" y="661453"/>
                  <a:pt x="3369733" y="600070"/>
                  <a:pt x="3619500" y="547153"/>
                </a:cubicBezTo>
                <a:cubicBezTo>
                  <a:pt x="3869267" y="494236"/>
                  <a:pt x="4171950" y="405336"/>
                  <a:pt x="4394200" y="331253"/>
                </a:cubicBezTo>
                <a:cubicBezTo>
                  <a:pt x="4616450" y="257170"/>
                  <a:pt x="4784725" y="179911"/>
                  <a:pt x="4953000" y="102653"/>
                </a:cubicBezTo>
              </a:path>
            </a:pathLst>
          </a:custGeom>
          <a:ln w="76200" cmpd="sng">
            <a:solidFill>
              <a:srgbClr val="FFFFFF"/>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ectangle 23"/>
          <p:cNvSpPr/>
          <p:nvPr/>
        </p:nvSpPr>
        <p:spPr>
          <a:xfrm>
            <a:off x="7581899" y="4191000"/>
            <a:ext cx="1067311"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68899" y="4320701"/>
            <a:ext cx="1638301"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765800" y="1581150"/>
            <a:ext cx="114300" cy="101600"/>
          </a:xfrm>
          <a:prstGeom prst="ellipse">
            <a:avLst/>
          </a:prstGeom>
          <a:solidFill>
            <a:srgbClr val="28F70E"/>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803900" y="2025650"/>
            <a:ext cx="114300" cy="101600"/>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8581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NPJ Regime Change</a:t>
            </a:r>
            <a:endParaRPr lang="en-US" sz="3600" b="1" dirty="0">
              <a:solidFill>
                <a:srgbClr val="FF0000"/>
              </a:solidFill>
            </a:endParaRPr>
          </a:p>
        </p:txBody>
      </p:sp>
      <p:pic>
        <p:nvPicPr>
          <p:cNvPr id="2" name="Picture 1" descr="probdiagram_02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200950"/>
            <a:ext cx="7712059" cy="5784044"/>
          </a:xfrm>
          <a:prstGeom prst="rect">
            <a:avLst/>
          </a:prstGeom>
        </p:spPr>
      </p:pic>
      <p:sp>
        <p:nvSpPr>
          <p:cNvPr id="3" name="Rectangle 2"/>
          <p:cNvSpPr/>
          <p:nvPr/>
        </p:nvSpPr>
        <p:spPr>
          <a:xfrm>
            <a:off x="711200" y="1251750"/>
            <a:ext cx="5156200" cy="33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667500" y="1587500"/>
            <a:ext cx="2387600" cy="2246769"/>
          </a:xfrm>
          <a:prstGeom prst="rect">
            <a:avLst/>
          </a:prstGeom>
          <a:noFill/>
        </p:spPr>
        <p:txBody>
          <a:bodyPr wrap="square" rtlCol="0">
            <a:spAutoFit/>
          </a:bodyPr>
          <a:lstStyle/>
          <a:p>
            <a:pPr marL="228600" indent="-228600">
              <a:buFont typeface="Arial"/>
              <a:buChar char="•"/>
            </a:pPr>
            <a:r>
              <a:rPr lang="en-US" sz="2000" b="1" dirty="0" smtClean="0"/>
              <a:t>The GEFS ensemble forecast indicated the NPJ regime transition was likely</a:t>
            </a:r>
          </a:p>
          <a:p>
            <a:pPr marL="228600" indent="-228600">
              <a:buFont typeface="Arial"/>
              <a:buChar char="•"/>
            </a:pPr>
            <a:endParaRPr lang="en-US" sz="2000" dirty="0"/>
          </a:p>
          <a:p>
            <a:pPr marL="228600" indent="-228600">
              <a:buFont typeface="Arial"/>
              <a:buChar char="•"/>
            </a:pPr>
            <a:endParaRPr lang="en-US" sz="2000" dirty="0"/>
          </a:p>
        </p:txBody>
      </p:sp>
      <p:sp>
        <p:nvSpPr>
          <p:cNvPr id="8" name="TextBox 7"/>
          <p:cNvSpPr txBox="1"/>
          <p:nvPr/>
        </p:nvSpPr>
        <p:spPr>
          <a:xfrm>
            <a:off x="0" y="1000895"/>
            <a:ext cx="9143999" cy="415498"/>
          </a:xfrm>
          <a:prstGeom prst="rect">
            <a:avLst/>
          </a:prstGeom>
          <a:noFill/>
        </p:spPr>
        <p:txBody>
          <a:bodyPr wrap="square" rtlCol="0">
            <a:spAutoFit/>
          </a:bodyPr>
          <a:lstStyle/>
          <a:p>
            <a:pPr algn="ctr"/>
            <a:r>
              <a:rPr lang="en-US" sz="2100" b="1" dirty="0" smtClean="0">
                <a:solidFill>
                  <a:srgbClr val="0000FF"/>
                </a:solidFill>
              </a:rPr>
              <a:t>9-day Probabilistic Forecast Trajectory Initialized at 0000 UTC 17 February 2017</a:t>
            </a:r>
            <a:endParaRPr lang="en-US" sz="2100" b="1" dirty="0">
              <a:solidFill>
                <a:srgbClr val="0000FF"/>
              </a:solidFill>
            </a:endParaRPr>
          </a:p>
        </p:txBody>
      </p:sp>
    </p:spTree>
    <p:extLst>
      <p:ext uri="{BB962C8B-B14F-4D97-AF65-F5344CB8AC3E}">
        <p14:creationId xmlns:p14="http://schemas.microsoft.com/office/powerpoint/2010/main" val="14108337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NPJ Regime Change</a:t>
            </a:r>
            <a:endParaRPr lang="en-US" sz="3600" b="1"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200950"/>
            <a:ext cx="7712058" cy="5784044"/>
          </a:xfrm>
          <a:prstGeom prst="rect">
            <a:avLst/>
          </a:prstGeom>
        </p:spPr>
      </p:pic>
      <p:sp>
        <p:nvSpPr>
          <p:cNvPr id="3" name="Rectangle 2"/>
          <p:cNvSpPr/>
          <p:nvPr/>
        </p:nvSpPr>
        <p:spPr>
          <a:xfrm>
            <a:off x="711200" y="1251750"/>
            <a:ext cx="5156200" cy="33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667500" y="1587500"/>
            <a:ext cx="2387600" cy="5016758"/>
          </a:xfrm>
          <a:prstGeom prst="rect">
            <a:avLst/>
          </a:prstGeom>
          <a:noFill/>
        </p:spPr>
        <p:txBody>
          <a:bodyPr wrap="square" rtlCol="0">
            <a:spAutoFit/>
          </a:bodyPr>
          <a:lstStyle/>
          <a:p>
            <a:pPr marL="228600" indent="-228600">
              <a:buFont typeface="Arial"/>
              <a:buChar char="•"/>
            </a:pPr>
            <a:r>
              <a:rPr lang="en-US" sz="2000" b="1" dirty="0" smtClean="0"/>
              <a:t>The GEFS ensemble forecast indicated the NPJ regime transition was likely</a:t>
            </a:r>
          </a:p>
          <a:p>
            <a:pPr marL="228600" indent="-228600">
              <a:buFont typeface="Arial"/>
              <a:buChar char="•"/>
            </a:pPr>
            <a:endParaRPr lang="en-US" sz="1000" dirty="0"/>
          </a:p>
          <a:p>
            <a:pPr marL="228600" indent="-228600">
              <a:buFont typeface="Arial"/>
              <a:buChar char="•"/>
            </a:pPr>
            <a:r>
              <a:rPr lang="en-US" sz="2000" b="1" dirty="0" smtClean="0"/>
              <a:t>The GEFS ensemble did not capture an </a:t>
            </a:r>
            <a:r>
              <a:rPr lang="en-US" sz="2000" b="1" dirty="0" err="1" smtClean="0"/>
              <a:t>equatorward</a:t>
            </a:r>
            <a:r>
              <a:rPr lang="en-US" sz="2000" b="1" dirty="0" smtClean="0"/>
              <a:t> shift of the NPJ axis</a:t>
            </a:r>
          </a:p>
          <a:p>
            <a:pPr marL="228600" indent="-228600">
              <a:buFont typeface="Arial"/>
              <a:buChar char="•"/>
            </a:pPr>
            <a:endParaRPr lang="en-US" sz="1000" dirty="0"/>
          </a:p>
          <a:p>
            <a:pPr marL="228600" indent="-228600">
              <a:buFont typeface="Arial"/>
              <a:buChar char="•"/>
            </a:pPr>
            <a:r>
              <a:rPr lang="en-US" sz="2000" b="1" dirty="0" smtClean="0"/>
              <a:t>This 9-day forecast ranked 2</a:t>
            </a:r>
            <a:r>
              <a:rPr lang="en-US" sz="2000" b="1" baseline="30000" dirty="0" smtClean="0"/>
              <a:t>nd</a:t>
            </a:r>
            <a:r>
              <a:rPr lang="en-US" sz="2000" b="1" dirty="0" smtClean="0"/>
              <a:t> worst during the 2016–2017 cool season</a:t>
            </a:r>
            <a:endParaRPr lang="en-US" sz="2000" b="1" dirty="0"/>
          </a:p>
        </p:txBody>
      </p:sp>
      <p:sp>
        <p:nvSpPr>
          <p:cNvPr id="6" name="TextBox 5"/>
          <p:cNvSpPr txBox="1"/>
          <p:nvPr/>
        </p:nvSpPr>
        <p:spPr>
          <a:xfrm>
            <a:off x="0" y="1000895"/>
            <a:ext cx="9143999" cy="415498"/>
          </a:xfrm>
          <a:prstGeom prst="rect">
            <a:avLst/>
          </a:prstGeom>
          <a:noFill/>
        </p:spPr>
        <p:txBody>
          <a:bodyPr wrap="square" rtlCol="0">
            <a:spAutoFit/>
          </a:bodyPr>
          <a:lstStyle/>
          <a:p>
            <a:pPr algn="ctr"/>
            <a:r>
              <a:rPr lang="en-US" sz="2100" b="1" dirty="0" smtClean="0">
                <a:solidFill>
                  <a:srgbClr val="0000FF"/>
                </a:solidFill>
              </a:rPr>
              <a:t>9-day Probabilistic Forecast Trajectory Initialized at 0000 UTC 17 February 2017</a:t>
            </a:r>
            <a:endParaRPr lang="en-US" sz="2100" b="1" dirty="0">
              <a:solidFill>
                <a:srgbClr val="0000FF"/>
              </a:solidFill>
            </a:endParaRPr>
          </a:p>
        </p:txBody>
      </p:sp>
    </p:spTree>
    <p:extLst>
      <p:ext uri="{BB962C8B-B14F-4D97-AF65-F5344CB8AC3E}">
        <p14:creationId xmlns:p14="http://schemas.microsoft.com/office/powerpoint/2010/main" val="33151013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5016757"/>
          </a:xfrm>
          <a:prstGeom prst="rect">
            <a:avLst/>
          </a:prstGeom>
          <a:noFill/>
        </p:spPr>
        <p:txBody>
          <a:bodyPr wrap="square" rtlCol="0">
            <a:spAutoFit/>
          </a:bodyPr>
          <a:lstStyle/>
          <a:p>
            <a:pPr marL="342900" indent="-342900">
              <a:buFont typeface="Arial"/>
              <a:buChar char="•"/>
            </a:pPr>
            <a:r>
              <a:rPr lang="en-US" sz="2400" b="1"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b="1" dirty="0">
              <a:cs typeface="Arial"/>
            </a:endParaRPr>
          </a:p>
          <a:p>
            <a:pPr marL="342900" indent="-342900">
              <a:buFont typeface="Arial"/>
              <a:buChar char="•"/>
            </a:pPr>
            <a:endParaRPr lang="en-US" sz="1600" b="1" dirty="0">
              <a:cs typeface="Arial"/>
            </a:endParaRPr>
          </a:p>
          <a:p>
            <a:pPr marL="342900" indent="-342900">
              <a:buFont typeface="Arial"/>
              <a:buChar char="•"/>
            </a:pPr>
            <a:r>
              <a:rPr lang="en-US" sz="2400" b="1"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1600" b="1" dirty="0">
              <a:cs typeface="Arial"/>
            </a:endParaRPr>
          </a:p>
          <a:p>
            <a:pPr marL="342900" indent="-342900">
              <a:buFont typeface="Arial"/>
              <a:buChar char="•"/>
            </a:pPr>
            <a:r>
              <a:rPr lang="en-US" sz="2400" b="1" dirty="0" smtClean="0">
                <a:cs typeface="Arial"/>
              </a:rPr>
              <a:t>Consideration of the NPJ phase diagram offers the potential to increase confidence in operational probabilistic temperature and precipitation forecasts during the medium-range period.</a:t>
            </a:r>
          </a:p>
          <a:p>
            <a:endParaRPr lang="en-US" sz="2400" dirty="0">
              <a:cs typeface="Arial"/>
            </a:endParaRPr>
          </a:p>
        </p:txBody>
      </p:sp>
    </p:spTree>
    <p:extLst>
      <p:ext uri="{BB962C8B-B14F-4D97-AF65-F5344CB8AC3E}">
        <p14:creationId xmlns:p14="http://schemas.microsoft.com/office/powerpoint/2010/main" val="33267926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_ver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02" y="741902"/>
            <a:ext cx="7455408" cy="512673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8" name="TextBox 7"/>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b="1" dirty="0" smtClean="0"/>
              <a:t>Circles on a particular line indicate statistically significant differences at the 99% confidence level with respect to another NPJ regime</a:t>
            </a:r>
            <a:endParaRPr lang="en-US" b="1" dirty="0"/>
          </a:p>
        </p:txBody>
      </p:sp>
    </p:spTree>
    <p:extLst>
      <p:ext uri="{BB962C8B-B14F-4D97-AF65-F5344CB8AC3E}">
        <p14:creationId xmlns:p14="http://schemas.microsoft.com/office/powerpoint/2010/main" val="9823915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pj_ver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02" y="741902"/>
            <a:ext cx="7455408" cy="512673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b="1" dirty="0" smtClean="0"/>
              <a:t>Forecasts verifying during </a:t>
            </a:r>
            <a:r>
              <a:rPr lang="en-US" sz="2000" b="1" dirty="0" err="1" smtClean="0"/>
              <a:t>equatorward</a:t>
            </a:r>
            <a:r>
              <a:rPr lang="en-US" sz="2000" b="1" dirty="0" smtClean="0"/>
              <a:t> shifts and jet retractions exhibit significantly larger errors than jet extensions and </a:t>
            </a:r>
            <a:r>
              <a:rPr lang="en-US" sz="2000" b="1" dirty="0" err="1" smtClean="0"/>
              <a:t>poleward</a:t>
            </a:r>
            <a:r>
              <a:rPr lang="en-US" sz="2000" b="1" dirty="0" smtClean="0"/>
              <a:t> shifts in the 96–216-h forecast period</a:t>
            </a:r>
            <a:endParaRPr lang="en-US" sz="2000" b="1" dirty="0"/>
          </a:p>
        </p:txBody>
      </p:sp>
      <p:sp>
        <p:nvSpPr>
          <p:cNvPr id="4" name="Freeform 3"/>
          <p:cNvSpPr/>
          <p:nvPr/>
        </p:nvSpPr>
        <p:spPr>
          <a:xfrm>
            <a:off x="76200" y="1676400"/>
            <a:ext cx="3594100" cy="3175000"/>
          </a:xfrm>
          <a:custGeom>
            <a:avLst/>
            <a:gdLst>
              <a:gd name="connsiteX0" fmla="*/ 0 w 3594100"/>
              <a:gd name="connsiteY0" fmla="*/ 0 h 3175000"/>
              <a:gd name="connsiteX1" fmla="*/ 0 w 3594100"/>
              <a:gd name="connsiteY1" fmla="*/ 1358900 h 3175000"/>
              <a:gd name="connsiteX2" fmla="*/ 3594100 w 3594100"/>
              <a:gd name="connsiteY2" fmla="*/ 3175000 h 3175000"/>
              <a:gd name="connsiteX3" fmla="*/ 3594100 w 3594100"/>
              <a:gd name="connsiteY3" fmla="*/ 1828800 h 3175000"/>
              <a:gd name="connsiteX4" fmla="*/ 317500 w 3594100"/>
              <a:gd name="connsiteY4" fmla="*/ 25400 h 3175000"/>
              <a:gd name="connsiteX5" fmla="*/ 0 w 3594100"/>
              <a:gd name="connsiteY5" fmla="*/ 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00" h="3175000">
                <a:moveTo>
                  <a:pt x="0" y="0"/>
                </a:moveTo>
                <a:lnTo>
                  <a:pt x="0" y="1358900"/>
                </a:lnTo>
                <a:lnTo>
                  <a:pt x="3594100" y="3175000"/>
                </a:lnTo>
                <a:lnTo>
                  <a:pt x="3594100" y="1828800"/>
                </a:lnTo>
                <a:lnTo>
                  <a:pt x="317500" y="25400"/>
                </a:lnTo>
                <a:lnTo>
                  <a:pt x="0" y="0"/>
                </a:lnTo>
                <a:close/>
              </a:path>
            </a:pathLst>
          </a:cu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b="1" dirty="0" smtClean="0"/>
              <a:t>Circles on a particular line indicate statistically significant differences at the 99% confidence level with respect to another NPJ regime</a:t>
            </a:r>
            <a:endParaRPr lang="en-US" b="1" dirty="0"/>
          </a:p>
        </p:txBody>
      </p:sp>
    </p:spTree>
    <p:extLst>
      <p:ext uri="{BB962C8B-B14F-4D97-AF65-F5344CB8AC3E}">
        <p14:creationId xmlns:p14="http://schemas.microsoft.com/office/powerpoint/2010/main" val="39526580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pj_ver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02" y="741902"/>
            <a:ext cx="7455408" cy="512673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b="1" dirty="0" smtClean="0"/>
              <a:t>Forecasts verifying during </a:t>
            </a:r>
            <a:r>
              <a:rPr lang="en-US" sz="2000" b="1" dirty="0" err="1" smtClean="0"/>
              <a:t>equatorward</a:t>
            </a:r>
            <a:r>
              <a:rPr lang="en-US" sz="2000" b="1" dirty="0" smtClean="0"/>
              <a:t> shifts and jet retractions exhibit significantly larger errors than jet extensions and </a:t>
            </a:r>
            <a:r>
              <a:rPr lang="en-US" sz="2000" b="1" dirty="0" err="1" smtClean="0"/>
              <a:t>poleward</a:t>
            </a:r>
            <a:r>
              <a:rPr lang="en-US" sz="2000" b="1" dirty="0" smtClean="0"/>
              <a:t> shifts in the 96–216-h forecast period</a:t>
            </a:r>
            <a:endParaRPr lang="en-US" sz="2000" b="1" dirty="0"/>
          </a:p>
        </p:txBody>
      </p:sp>
      <p:sp>
        <p:nvSpPr>
          <p:cNvPr id="4" name="Freeform 3"/>
          <p:cNvSpPr/>
          <p:nvPr/>
        </p:nvSpPr>
        <p:spPr>
          <a:xfrm>
            <a:off x="76200" y="1676400"/>
            <a:ext cx="3594100" cy="3175000"/>
          </a:xfrm>
          <a:custGeom>
            <a:avLst/>
            <a:gdLst>
              <a:gd name="connsiteX0" fmla="*/ 0 w 3594100"/>
              <a:gd name="connsiteY0" fmla="*/ 0 h 3175000"/>
              <a:gd name="connsiteX1" fmla="*/ 0 w 3594100"/>
              <a:gd name="connsiteY1" fmla="*/ 1358900 h 3175000"/>
              <a:gd name="connsiteX2" fmla="*/ 3594100 w 3594100"/>
              <a:gd name="connsiteY2" fmla="*/ 3175000 h 3175000"/>
              <a:gd name="connsiteX3" fmla="*/ 3594100 w 3594100"/>
              <a:gd name="connsiteY3" fmla="*/ 1828800 h 3175000"/>
              <a:gd name="connsiteX4" fmla="*/ 317500 w 3594100"/>
              <a:gd name="connsiteY4" fmla="*/ 25400 h 3175000"/>
              <a:gd name="connsiteX5" fmla="*/ 0 w 3594100"/>
              <a:gd name="connsiteY5" fmla="*/ 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00" h="3175000">
                <a:moveTo>
                  <a:pt x="0" y="0"/>
                </a:moveTo>
                <a:lnTo>
                  <a:pt x="0" y="1358900"/>
                </a:lnTo>
                <a:lnTo>
                  <a:pt x="3594100" y="3175000"/>
                </a:lnTo>
                <a:lnTo>
                  <a:pt x="3594100" y="1828800"/>
                </a:lnTo>
                <a:lnTo>
                  <a:pt x="317500" y="25400"/>
                </a:lnTo>
                <a:lnTo>
                  <a:pt x="0" y="0"/>
                </a:lnTo>
                <a:close/>
              </a:path>
            </a:pathLst>
          </a:cu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b="1" dirty="0" smtClean="0"/>
              <a:t>Circles on a particular line indicate statistically significant differences at the 99% confidence level with respect to another NPJ regime</a:t>
            </a:r>
            <a:endParaRPr lang="en-US" b="1" dirty="0"/>
          </a:p>
        </p:txBody>
      </p:sp>
      <p:sp>
        <p:nvSpPr>
          <p:cNvPr id="2" name="TextBox 1"/>
          <p:cNvSpPr txBox="1"/>
          <p:nvPr/>
        </p:nvSpPr>
        <p:spPr>
          <a:xfrm>
            <a:off x="6090311" y="4991883"/>
            <a:ext cx="2952090" cy="707886"/>
          </a:xfrm>
          <a:prstGeom prst="rect">
            <a:avLst/>
          </a:prstGeom>
          <a:noFill/>
        </p:spPr>
        <p:txBody>
          <a:bodyPr wrap="square" rtlCol="0">
            <a:spAutoFit/>
          </a:bodyPr>
          <a:lstStyle/>
          <a:p>
            <a:pPr algn="ctr"/>
            <a:r>
              <a:rPr lang="en-US" sz="2000" b="1" dirty="0" smtClean="0">
                <a:solidFill>
                  <a:srgbClr val="0000FF"/>
                </a:solidFill>
              </a:rPr>
              <a:t>See Winters et al. poster at 10am Thursday</a:t>
            </a:r>
            <a:endParaRPr lang="en-US" sz="2000" b="1" dirty="0">
              <a:solidFill>
                <a:srgbClr val="0000FF"/>
              </a:solidFill>
            </a:endParaRPr>
          </a:p>
        </p:txBody>
      </p:sp>
    </p:spTree>
    <p:extLst>
      <p:ext uri="{BB962C8B-B14F-4D97-AF65-F5344CB8AC3E}">
        <p14:creationId xmlns:p14="http://schemas.microsoft.com/office/powerpoint/2010/main" val="253239304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92112"/>
            <a:ext cx="8555789" cy="5324535"/>
          </a:xfrm>
          <a:prstGeom prst="rect">
            <a:avLst/>
          </a:prstGeom>
          <a:noFill/>
        </p:spPr>
        <p:txBody>
          <a:bodyPr wrap="square" rtlCol="0">
            <a:spAutoFit/>
          </a:bodyPr>
          <a:lstStyle/>
          <a:p>
            <a:pPr marL="342900" indent="-342900">
              <a:buFont typeface="Arial"/>
              <a:buChar char="•"/>
            </a:pPr>
            <a:r>
              <a:rPr lang="en-US" sz="2800" b="1" dirty="0" smtClean="0"/>
              <a:t>The NPJ phase diagram serves as an objective tool to characterize the instantaneous state and evolution of the upper-tropospheric flow pattern over the North Pacific.</a:t>
            </a:r>
          </a:p>
          <a:p>
            <a:endParaRPr lang="en-US" sz="1200" b="1" dirty="0" smtClean="0"/>
          </a:p>
          <a:p>
            <a:pPr marL="342900" indent="-342900">
              <a:buFont typeface="Arial"/>
              <a:buChar char="•"/>
            </a:pPr>
            <a:r>
              <a:rPr lang="en-US" sz="2800" b="1" dirty="0" smtClean="0"/>
              <a:t>Anomalous precipitation along the West </a:t>
            </a:r>
            <a:r>
              <a:rPr lang="en-US" sz="2800" b="1" dirty="0"/>
              <a:t>C</a:t>
            </a:r>
            <a:r>
              <a:rPr lang="en-US" sz="2800" b="1" dirty="0" smtClean="0"/>
              <a:t>oast in mid-February 2017 was preceded by an NPJ that was both extended and shifted </a:t>
            </a:r>
            <a:r>
              <a:rPr lang="en-US" sz="2800" b="1" dirty="0" err="1" smtClean="0"/>
              <a:t>poleward</a:t>
            </a:r>
            <a:r>
              <a:rPr lang="en-US" sz="2800" b="1" dirty="0" smtClean="0"/>
              <a:t>.</a:t>
            </a:r>
          </a:p>
          <a:p>
            <a:pPr marL="342900" indent="-342900">
              <a:buFont typeface="Arial"/>
              <a:buChar char="•"/>
            </a:pPr>
            <a:endParaRPr lang="en-US" sz="1200" b="1" dirty="0" smtClean="0"/>
          </a:p>
          <a:p>
            <a:pPr marL="342900" indent="-342900">
              <a:buFont typeface="Arial"/>
              <a:buChar char="•"/>
            </a:pPr>
            <a:r>
              <a:rPr lang="en-US" sz="2800" b="1" dirty="0" smtClean="0"/>
              <a:t>The NPJ regime transition from a jet extension to a jet retraction during late-February 2017 was characterized by large medium-range forecast errors in the context of the NPJ phase diagram.</a:t>
            </a:r>
          </a:p>
          <a:p>
            <a:pPr marL="342900" indent="-342900">
              <a:buFont typeface="Arial"/>
              <a:buChar char="•"/>
            </a:pPr>
            <a:endParaRPr lang="en-US" sz="800" dirty="0"/>
          </a:p>
        </p:txBody>
      </p:sp>
    </p:spTree>
    <p:extLst>
      <p:ext uri="{BB962C8B-B14F-4D97-AF65-F5344CB8AC3E}">
        <p14:creationId xmlns:p14="http://schemas.microsoft.com/office/powerpoint/2010/main" val="10541870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541" y="1238904"/>
            <a:ext cx="8328526" cy="5139868"/>
          </a:xfrm>
          <a:prstGeom prst="rect">
            <a:avLst/>
          </a:prstGeom>
        </p:spPr>
        <p:txBody>
          <a:bodyPr wrap="square">
            <a:spAutoFit/>
          </a:bodyPr>
          <a:lstStyle/>
          <a:p>
            <a:pPr marL="285750" indent="-285750">
              <a:buFont typeface="Arial"/>
              <a:buChar char="•"/>
            </a:pPr>
            <a:r>
              <a:rPr lang="en-US" sz="2400" b="1" dirty="0" smtClean="0">
                <a:cs typeface="Arial" panose="020B0604020202020204" pitchFamily="34" charset="0"/>
              </a:rPr>
              <a:t>A web interface has been developed and implemented at WPC that offers real time NPJ phase </a:t>
            </a:r>
            <a:r>
              <a:rPr lang="en-US" sz="2400" b="1" dirty="0">
                <a:cs typeface="Arial" panose="020B0604020202020204" pitchFamily="34" charset="0"/>
              </a:rPr>
              <a:t>d</a:t>
            </a:r>
            <a:r>
              <a:rPr lang="en-US" sz="2400" b="1" dirty="0" smtClean="0">
                <a:cs typeface="Arial" panose="020B0604020202020204" pitchFamily="34" charset="0"/>
              </a:rPr>
              <a:t>iagram forecasts and NPJ regime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b="1" dirty="0" smtClean="0">
                <a:solidFill>
                  <a:srgbClr val="000000"/>
                </a:solidFill>
                <a:cs typeface="Arial" panose="020B0604020202020204" pitchFamily="34" charset="0"/>
                <a:hlinkClick r:id="rId2"/>
              </a:rPr>
              <a:t>acwinters@albany.edu</a:t>
            </a:r>
            <a:endParaRPr lang="en-US" sz="3600" b="1" dirty="0" smtClean="0">
              <a:solidFill>
                <a:srgbClr val="000000"/>
              </a:solidFill>
              <a:cs typeface="Arial" panose="020B0604020202020204" pitchFamily="34" charset="0"/>
            </a:endParaRPr>
          </a:p>
          <a:p>
            <a:pPr marL="457200" indent="-457200" algn="ctr"/>
            <a:endParaRPr lang="en-US" sz="3600" b="1" dirty="0">
              <a:solidFill>
                <a:srgbClr val="000000"/>
              </a:solidFill>
              <a:cs typeface="Arial" panose="020B0604020202020204" pitchFamily="34" charset="0"/>
            </a:endParaRPr>
          </a:p>
          <a:p>
            <a:pPr marL="1882775" indent="-1882775"/>
            <a:r>
              <a:rPr lang="en-US" sz="2400" b="1" dirty="0" smtClean="0">
                <a:solidFill>
                  <a:srgbClr val="000000"/>
                </a:solidFill>
                <a:cs typeface="Arial" panose="020B0604020202020204" pitchFamily="34" charset="0"/>
              </a:rPr>
              <a:t>Collaborators: Mike </a:t>
            </a:r>
            <a:r>
              <a:rPr lang="en-US" sz="2400" b="1" dirty="0" err="1" smtClean="0">
                <a:solidFill>
                  <a:srgbClr val="000000"/>
                </a:solidFill>
                <a:cs typeface="Arial" panose="020B0604020202020204" pitchFamily="34" charset="0"/>
              </a:rPr>
              <a:t>Bodner</a:t>
            </a:r>
            <a:r>
              <a:rPr lang="en-US" sz="2400" b="1" dirty="0" smtClean="0">
                <a:solidFill>
                  <a:srgbClr val="000000"/>
                </a:solidFill>
                <a:cs typeface="Arial" panose="020B0604020202020204" pitchFamily="34" charset="0"/>
              </a:rPr>
              <a:t> (WPC), Arlene Laing (NOAA), Dan </a:t>
            </a:r>
            <a:r>
              <a:rPr lang="en-US" sz="2400" b="1" dirty="0" err="1" smtClean="0">
                <a:solidFill>
                  <a:srgbClr val="000000"/>
                </a:solidFill>
                <a:cs typeface="Arial" panose="020B0604020202020204" pitchFamily="34" charset="0"/>
              </a:rPr>
              <a:t>Halperin</a:t>
            </a:r>
            <a:r>
              <a:rPr lang="en-US" sz="2400" b="1" dirty="0" smtClean="0">
                <a:solidFill>
                  <a:srgbClr val="000000"/>
                </a:solidFill>
                <a:cs typeface="Arial" panose="020B0604020202020204" pitchFamily="34" charset="0"/>
              </a:rPr>
              <a:t> (WPC), Bill </a:t>
            </a:r>
            <a:r>
              <a:rPr lang="en-US" sz="2400" b="1" dirty="0" err="1" smtClean="0">
                <a:solidFill>
                  <a:srgbClr val="000000"/>
                </a:solidFill>
                <a:cs typeface="Arial" panose="020B0604020202020204" pitchFamily="34" charset="0"/>
              </a:rPr>
              <a:t>Lamberson</a:t>
            </a:r>
            <a:r>
              <a:rPr lang="en-US" sz="2400" b="1" dirty="0" smtClean="0">
                <a:solidFill>
                  <a:srgbClr val="000000"/>
                </a:solidFill>
                <a:cs typeface="Arial" panose="020B0604020202020204" pitchFamily="34" charset="0"/>
              </a:rPr>
              <a:t> (WPC), Josh </a:t>
            </a:r>
            <a:r>
              <a:rPr lang="en-US" sz="2400" b="1" dirty="0" err="1" smtClean="0">
                <a:solidFill>
                  <a:srgbClr val="000000"/>
                </a:solidFill>
                <a:cs typeface="Arial" panose="020B0604020202020204" pitchFamily="34" charset="0"/>
              </a:rPr>
              <a:t>Kastman</a:t>
            </a:r>
            <a:r>
              <a:rPr lang="en-US" sz="2400" b="1" dirty="0">
                <a:solidFill>
                  <a:srgbClr val="000000"/>
                </a:solidFill>
                <a:cs typeface="Arial" panose="020B0604020202020204" pitchFamily="34" charset="0"/>
              </a:rPr>
              <a:t> </a:t>
            </a:r>
            <a:r>
              <a:rPr lang="en-US" sz="2400" b="1" dirty="0" smtClean="0">
                <a:solidFill>
                  <a:srgbClr val="000000"/>
                </a:solidFill>
                <a:cs typeface="Arial" panose="020B0604020202020204" pitchFamily="34" charset="0"/>
              </a:rPr>
              <a:t>(WPC), and Sara </a:t>
            </a:r>
            <a:r>
              <a:rPr lang="en-US" sz="2400" b="1" dirty="0" err="1" smtClean="0">
                <a:solidFill>
                  <a:srgbClr val="000000"/>
                </a:solidFill>
                <a:cs typeface="Arial" panose="020B0604020202020204" pitchFamily="34" charset="0"/>
              </a:rPr>
              <a:t>Ganetis</a:t>
            </a:r>
            <a:r>
              <a:rPr lang="en-US" sz="2400" b="1" dirty="0" smtClean="0">
                <a:solidFill>
                  <a:srgbClr val="000000"/>
                </a:solidFill>
                <a:cs typeface="Arial" panose="020B0604020202020204" pitchFamily="34" charset="0"/>
              </a:rPr>
              <a:t> (WPC)</a:t>
            </a: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2559226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3970318"/>
          </a:xfrm>
          <a:prstGeom prst="rect">
            <a:avLst/>
          </a:prstGeom>
        </p:spPr>
        <p:txBody>
          <a:bodyPr wrap="square">
            <a:spAutoFit/>
          </a:bodyPr>
          <a:lstStyle/>
          <a:p>
            <a:pPr marL="463550" indent="-463550"/>
            <a:r>
              <a:rPr lang="en-US" b="1" dirty="0" err="1" smtClean="0">
                <a:cs typeface="Arial" panose="020B0604020202020204" pitchFamily="34" charset="0"/>
              </a:rPr>
              <a:t>Athanasiadis</a:t>
            </a:r>
            <a:r>
              <a:rPr lang="en-US" b="1" dirty="0" smtClean="0">
                <a:cs typeface="Arial" panose="020B0604020202020204" pitchFamily="34" charset="0"/>
              </a:rPr>
              <a:t>, P. J., J. M. Wallace, and J. J. </a:t>
            </a:r>
            <a:r>
              <a:rPr lang="en-US" b="1" dirty="0" err="1" smtClean="0">
                <a:cs typeface="Arial" panose="020B0604020202020204" pitchFamily="34" charset="0"/>
              </a:rPr>
              <a:t>Wettstein</a:t>
            </a:r>
            <a:r>
              <a:rPr lang="en-US" b="1" dirty="0" smtClean="0">
                <a:cs typeface="Arial" panose="020B0604020202020204" pitchFamily="34" charset="0"/>
              </a:rPr>
              <a:t>, 2010: Patterns of wintertime </a:t>
            </a:r>
            <a:r>
              <a:rPr lang="en-US" b="1" dirty="0">
                <a:cs typeface="Arial" panose="020B0604020202020204" pitchFamily="34" charset="0"/>
              </a:rPr>
              <a:t>j</a:t>
            </a:r>
            <a:r>
              <a:rPr lang="en-US" b="1" dirty="0" smtClean="0">
                <a:cs typeface="Arial" panose="020B0604020202020204" pitchFamily="34" charset="0"/>
              </a:rPr>
              <a:t>et </a:t>
            </a:r>
            <a:r>
              <a:rPr lang="en-US" b="1" dirty="0">
                <a:cs typeface="Arial" panose="020B0604020202020204" pitchFamily="34" charset="0"/>
              </a:rPr>
              <a:t>s</a:t>
            </a:r>
            <a:r>
              <a:rPr lang="en-US" b="1" dirty="0" smtClean="0">
                <a:cs typeface="Arial" panose="020B0604020202020204" pitchFamily="34" charset="0"/>
              </a:rPr>
              <a:t>tream variability and their relation to the storm tracks. </a:t>
            </a:r>
            <a:r>
              <a:rPr lang="en-US" b="1" i="1" dirty="0" smtClean="0">
                <a:cs typeface="Arial" panose="020B0604020202020204" pitchFamily="34" charset="0"/>
              </a:rPr>
              <a:t>J. Atmos. Sci.</a:t>
            </a:r>
            <a:r>
              <a:rPr lang="en-US" b="1" dirty="0" smtClean="0">
                <a:cs typeface="Arial" panose="020B0604020202020204" pitchFamily="34" charset="0"/>
              </a:rPr>
              <a:t>, 67, 1361–1381.</a:t>
            </a:r>
          </a:p>
          <a:p>
            <a:endParaRPr lang="en-US" b="1" dirty="0" smtClean="0">
              <a:cs typeface="Arial" panose="020B0604020202020204" pitchFamily="34" charset="0"/>
            </a:endParaRPr>
          </a:p>
          <a:p>
            <a:pPr marL="450850" indent="-450850"/>
            <a:r>
              <a:rPr lang="en-US" b="1" dirty="0">
                <a:cs typeface="Arial" panose="020B0604020202020204" pitchFamily="34" charset="0"/>
              </a:rPr>
              <a:t>Griffin, K. S., and J. E. Martin, </a:t>
            </a:r>
            <a:r>
              <a:rPr lang="en-US" b="1" dirty="0" smtClean="0">
                <a:cs typeface="Arial" panose="020B0604020202020204" pitchFamily="34" charset="0"/>
              </a:rPr>
              <a:t>2017: </a:t>
            </a:r>
            <a:r>
              <a:rPr lang="en-US" b="1" dirty="0">
                <a:cs typeface="Arial" panose="020B0604020202020204" pitchFamily="34" charset="0"/>
              </a:rPr>
              <a:t>Synoptic features associated with temporally coherent modes of variability of the North Pacific </a:t>
            </a:r>
            <a:r>
              <a:rPr lang="en-US" b="1" dirty="0" smtClean="0">
                <a:cs typeface="Arial" panose="020B0604020202020204" pitchFamily="34" charset="0"/>
              </a:rPr>
              <a:t>jet </a:t>
            </a:r>
            <a:r>
              <a:rPr lang="en-US" b="1" dirty="0">
                <a:cs typeface="Arial" panose="020B0604020202020204" pitchFamily="34" charset="0"/>
              </a:rPr>
              <a:t>s</a:t>
            </a:r>
            <a:r>
              <a:rPr lang="en-US" b="1" dirty="0" smtClean="0">
                <a:cs typeface="Arial" panose="020B0604020202020204" pitchFamily="34" charset="0"/>
              </a:rPr>
              <a:t>tream</a:t>
            </a:r>
            <a:r>
              <a:rPr lang="en-US" b="1" dirty="0">
                <a:cs typeface="Arial" panose="020B0604020202020204" pitchFamily="34" charset="0"/>
              </a:rPr>
              <a:t>. </a:t>
            </a:r>
            <a:r>
              <a:rPr lang="en-US" b="1" i="1" dirty="0">
                <a:cs typeface="Arial" panose="020B0604020202020204" pitchFamily="34" charset="0"/>
              </a:rPr>
              <a:t>J. Climate, 29, </a:t>
            </a:r>
            <a:r>
              <a:rPr lang="en-US" b="1" dirty="0">
                <a:cs typeface="Arial" panose="020B0604020202020204" pitchFamily="34" charset="0"/>
              </a:rPr>
              <a:t>in press</a:t>
            </a:r>
            <a:r>
              <a:rPr lang="en-US" b="1" dirty="0" smtClean="0">
                <a:cs typeface="Arial" panose="020B0604020202020204" pitchFamily="34" charset="0"/>
              </a:rPr>
              <a:t>.</a:t>
            </a:r>
            <a:endParaRPr lang="en-US" b="1" dirty="0">
              <a:cs typeface="Arial" panose="020B0604020202020204" pitchFamily="34" charset="0"/>
            </a:endParaRPr>
          </a:p>
          <a:p>
            <a:pPr marL="457200" indent="-457200"/>
            <a:endParaRPr lang="en-US" b="1" dirty="0">
              <a:cs typeface="Arial" panose="020B0604020202020204" pitchFamily="34" charset="0"/>
            </a:endParaRPr>
          </a:p>
          <a:p>
            <a:pPr marL="450850" indent="-450850"/>
            <a:r>
              <a:rPr lang="en-US" b="1" dirty="0" smtClean="0">
                <a:cs typeface="Arial" panose="020B0604020202020204" pitchFamily="34" charset="0"/>
              </a:rPr>
              <a:t>Jaffe, S. C., J. E. Martin, D. J. </a:t>
            </a:r>
            <a:r>
              <a:rPr lang="en-US" b="1" dirty="0" err="1" smtClean="0">
                <a:cs typeface="Arial" panose="020B0604020202020204" pitchFamily="34" charset="0"/>
              </a:rPr>
              <a:t>Vimont</a:t>
            </a:r>
            <a:r>
              <a:rPr lang="en-US" b="1" dirty="0" smtClean="0">
                <a:cs typeface="Arial" panose="020B0604020202020204" pitchFamily="34" charset="0"/>
              </a:rPr>
              <a:t>, and D. L. Lorenz, 2011: A synoptic climatology of episodic, </a:t>
            </a:r>
            <a:r>
              <a:rPr lang="en-US" b="1" dirty="0" err="1" smtClean="0">
                <a:cs typeface="Arial" panose="020B0604020202020204" pitchFamily="34" charset="0"/>
              </a:rPr>
              <a:t>subseasonal</a:t>
            </a:r>
            <a:r>
              <a:rPr lang="en-US" b="1" dirty="0" smtClean="0">
                <a:cs typeface="Arial" panose="020B0604020202020204" pitchFamily="34" charset="0"/>
              </a:rPr>
              <a:t> retractions of the Pacific jet. </a:t>
            </a:r>
            <a:r>
              <a:rPr lang="en-US" b="1" i="1" dirty="0" smtClean="0">
                <a:cs typeface="Arial" panose="020B0604020202020204" pitchFamily="34" charset="0"/>
              </a:rPr>
              <a:t>J. Climate</a:t>
            </a:r>
            <a:r>
              <a:rPr lang="en-US" b="1" dirty="0" smtClean="0">
                <a:cs typeface="Arial" panose="020B0604020202020204" pitchFamily="34" charset="0"/>
              </a:rPr>
              <a:t>, 24, 2846–2860.</a:t>
            </a:r>
          </a:p>
          <a:p>
            <a:pPr marL="450850" indent="-450850"/>
            <a:endParaRPr lang="en-US" b="1" dirty="0">
              <a:cs typeface="Arial" panose="020B0604020202020204" pitchFamily="34" charset="0"/>
            </a:endParaRPr>
          </a:p>
          <a:p>
            <a:pPr marL="450850" indent="-450850"/>
            <a:r>
              <a:rPr lang="en-US" b="1" dirty="0" err="1">
                <a:cs typeface="Arial" panose="020B0604020202020204" pitchFamily="34" charset="0"/>
              </a:rPr>
              <a:t>Saha</a:t>
            </a:r>
            <a:r>
              <a:rPr lang="en-US" b="1" dirty="0">
                <a:cs typeface="Arial" panose="020B0604020202020204" pitchFamily="34" charset="0"/>
              </a:rPr>
              <a:t>, S., and Coauthors, 2014: The NCEP Climate Forecast System Version 2. </a:t>
            </a:r>
            <a:r>
              <a:rPr lang="en-US" b="1" i="1" dirty="0">
                <a:cs typeface="Arial" panose="020B0604020202020204" pitchFamily="34" charset="0"/>
              </a:rPr>
              <a:t>J. Climate</a:t>
            </a:r>
            <a:r>
              <a:rPr lang="en-US" b="1" dirty="0">
                <a:cs typeface="Arial" panose="020B0604020202020204" pitchFamily="34" charset="0"/>
              </a:rPr>
              <a:t>, 27, 2185–2208.</a:t>
            </a:r>
            <a:endParaRPr lang="en-US" sz="2400" b="1" dirty="0">
              <a:cs typeface="Arial" panose="020B0604020202020204" pitchFamily="34" charset="0"/>
            </a:endParaRPr>
          </a:p>
          <a:p>
            <a:pPr marL="450850" indent="-450850"/>
            <a:endParaRPr lang="en-US"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42648371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2335963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623987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Jet Extension</a:t>
            </a:r>
            <a:endParaRPr lang="en-US" b="1" dirty="0">
              <a:solidFill>
                <a:srgbClr val="0000FF"/>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Jet Extension</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547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Jet Retraction</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Jet Retraction</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6778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2788384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err="1" smtClean="0">
                <a:solidFill>
                  <a:srgbClr val="FF0000"/>
                </a:solidFill>
              </a:rPr>
              <a:t>Poleward</a:t>
            </a:r>
            <a:r>
              <a:rPr lang="en-US" b="1" dirty="0" smtClean="0">
                <a:solidFill>
                  <a:srgbClr val="FF0000"/>
                </a:solidFill>
              </a:rPr>
              <a:t> Shift</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err="1" smtClean="0">
                <a:solidFill>
                  <a:srgbClr val="FF0000"/>
                </a:solidFill>
              </a:rPr>
              <a:t>Poleward</a:t>
            </a:r>
            <a:r>
              <a:rPr lang="en-US" sz="1600" b="1" dirty="0" smtClean="0">
                <a:solidFill>
                  <a:srgbClr val="FF0000"/>
                </a:solidFill>
              </a:rPr>
              <a:t> Shift</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2391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Equator. </a:t>
            </a:r>
            <a:r>
              <a:rPr lang="en-US" b="1" dirty="0">
                <a:solidFill>
                  <a:srgbClr val="FF0000"/>
                </a:solidFill>
              </a:rPr>
              <a:t>S</a:t>
            </a:r>
            <a:r>
              <a:rPr lang="en-US" b="1" dirty="0" smtClean="0">
                <a:solidFill>
                  <a:srgbClr val="FF0000"/>
                </a:solidFill>
              </a:rPr>
              <a:t>hift</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Equator. Shift</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124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2prcp_WRock_CompTraj_D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942165"/>
            <a:ext cx="7931149" cy="10263839"/>
          </a:xfrm>
          <a:prstGeom prst="rect">
            <a:avLst/>
          </a:prstGeom>
        </p:spPr>
      </p:pic>
      <p:cxnSp>
        <p:nvCxnSpPr>
          <p:cNvPr id="20" name="Straight Connector 1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87157" y="100740"/>
            <a:ext cx="9304421" cy="584776"/>
          </a:xfrm>
          <a:prstGeom prst="rect">
            <a:avLst/>
          </a:prstGeom>
          <a:noFill/>
        </p:spPr>
        <p:txBody>
          <a:bodyPr wrap="square" rtlCol="0">
            <a:spAutoFit/>
          </a:bodyPr>
          <a:lstStyle/>
          <a:p>
            <a:r>
              <a:rPr lang="en-US" sz="3200" b="1" dirty="0" smtClean="0"/>
              <a:t>Pacific Northwest Extreme Precipitation Events</a:t>
            </a:r>
            <a:endParaRPr lang="en-US" sz="3200" b="1" dirty="0"/>
          </a:p>
        </p:txBody>
      </p:sp>
      <p:sp>
        <p:nvSpPr>
          <p:cNvPr id="9" name="TextBox 8"/>
          <p:cNvSpPr txBox="1"/>
          <p:nvPr/>
        </p:nvSpPr>
        <p:spPr>
          <a:xfrm>
            <a:off x="6572813" y="1008241"/>
            <a:ext cx="2382971" cy="1631216"/>
          </a:xfrm>
          <a:prstGeom prst="rect">
            <a:avLst/>
          </a:prstGeom>
          <a:noFill/>
        </p:spPr>
        <p:txBody>
          <a:bodyPr wrap="square" rtlCol="0">
            <a:spAutoFit/>
          </a:bodyPr>
          <a:lstStyle/>
          <a:p>
            <a:pPr algn="ctr"/>
            <a:r>
              <a:rPr lang="en-US" sz="2000" b="1" dirty="0" smtClean="0">
                <a:solidFill>
                  <a:srgbClr val="0000FF"/>
                </a:solidFill>
              </a:rPr>
              <a:t>Composite NPJ Trajectory during the 10 days prior to a Pac. NW Extreme </a:t>
            </a:r>
            <a:r>
              <a:rPr lang="en-US" sz="2000" b="1" dirty="0" err="1" smtClean="0">
                <a:solidFill>
                  <a:srgbClr val="0000FF"/>
                </a:solidFill>
              </a:rPr>
              <a:t>Precip</a:t>
            </a:r>
            <a:r>
              <a:rPr lang="en-US" sz="2000" b="1" dirty="0" smtClean="0">
                <a:solidFill>
                  <a:srgbClr val="0000FF"/>
                </a:solidFill>
              </a:rPr>
              <a:t>. Event (N=85)</a:t>
            </a:r>
            <a:endParaRPr lang="en-US" sz="2000" b="1" dirty="0">
              <a:solidFill>
                <a:srgbClr val="0000FF"/>
              </a:solidFill>
            </a:endParaRPr>
          </a:p>
        </p:txBody>
      </p:sp>
      <p:sp>
        <p:nvSpPr>
          <p:cNvPr id="22" name="TextBox 21"/>
          <p:cNvSpPr txBox="1"/>
          <p:nvPr/>
        </p:nvSpPr>
        <p:spPr>
          <a:xfrm>
            <a:off x="6716838" y="3273508"/>
            <a:ext cx="2119688" cy="1938992"/>
          </a:xfrm>
          <a:prstGeom prst="rect">
            <a:avLst/>
          </a:prstGeom>
          <a:noFill/>
        </p:spPr>
        <p:txBody>
          <a:bodyPr wrap="square" rtlCol="0">
            <a:spAutoFit/>
          </a:bodyPr>
          <a:lstStyle/>
          <a:p>
            <a:pPr algn="ctr"/>
            <a:r>
              <a:rPr lang="en-US" sz="2000" dirty="0" smtClean="0"/>
              <a:t>All event trajectories comprising the composite are repositioned to begin at the origin</a:t>
            </a:r>
            <a:endParaRPr lang="en-US" sz="2000" dirty="0"/>
          </a:p>
        </p:txBody>
      </p:sp>
      <p:sp>
        <p:nvSpPr>
          <p:cNvPr id="2" name="Rectangle 1"/>
          <p:cNvSpPr/>
          <p:nvPr/>
        </p:nvSpPr>
        <p:spPr>
          <a:xfrm>
            <a:off x="682771" y="1897981"/>
            <a:ext cx="1146030" cy="82340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iamond 2"/>
          <p:cNvSpPr/>
          <p:nvPr/>
        </p:nvSpPr>
        <p:spPr>
          <a:xfrm>
            <a:off x="805668" y="1979910"/>
            <a:ext cx="218487" cy="273091"/>
          </a:xfrm>
          <a:prstGeom prst="diamond">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mond 9"/>
          <p:cNvSpPr/>
          <p:nvPr/>
        </p:nvSpPr>
        <p:spPr>
          <a:xfrm>
            <a:off x="805668" y="2358767"/>
            <a:ext cx="218487" cy="273091"/>
          </a:xfrm>
          <a:prstGeom prst="diamond">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04900" y="1909069"/>
            <a:ext cx="1016000" cy="369332"/>
          </a:xfrm>
          <a:prstGeom prst="rect">
            <a:avLst/>
          </a:prstGeom>
          <a:noFill/>
        </p:spPr>
        <p:txBody>
          <a:bodyPr wrap="square" rtlCol="0">
            <a:spAutoFit/>
          </a:bodyPr>
          <a:lstStyle/>
          <a:p>
            <a:r>
              <a:rPr lang="en-US" b="1" dirty="0" smtClean="0"/>
              <a:t>Start</a:t>
            </a:r>
            <a:endParaRPr lang="en-US" b="1" dirty="0"/>
          </a:p>
        </p:txBody>
      </p:sp>
      <p:sp>
        <p:nvSpPr>
          <p:cNvPr id="11" name="TextBox 10"/>
          <p:cNvSpPr txBox="1"/>
          <p:nvPr/>
        </p:nvSpPr>
        <p:spPr>
          <a:xfrm>
            <a:off x="1104900" y="2278401"/>
            <a:ext cx="1016000" cy="369332"/>
          </a:xfrm>
          <a:prstGeom prst="rect">
            <a:avLst/>
          </a:prstGeom>
          <a:noFill/>
        </p:spPr>
        <p:txBody>
          <a:bodyPr wrap="square" rtlCol="0">
            <a:spAutoFit/>
          </a:bodyPr>
          <a:lstStyle/>
          <a:p>
            <a:r>
              <a:rPr lang="en-US" b="1" dirty="0" smtClean="0"/>
              <a:t>End</a:t>
            </a:r>
            <a:endParaRPr lang="en-US" b="1" dirty="0"/>
          </a:p>
        </p:txBody>
      </p:sp>
    </p:spTree>
    <p:extLst>
      <p:ext uri="{BB962C8B-B14F-4D97-AF65-F5344CB8AC3E}">
        <p14:creationId xmlns:p14="http://schemas.microsoft.com/office/powerpoint/2010/main" val="246394676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1843337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41313177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340699522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159760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Feb/Mar 2017 </a:t>
            </a:r>
          </a:p>
          <a:p>
            <a:r>
              <a:rPr lang="en-US" sz="4800" b="1" dirty="0" smtClean="0">
                <a:solidFill>
                  <a:srgbClr val="FF0000"/>
                </a:solidFill>
              </a:rPr>
              <a:t>NPJ Regime Changes</a:t>
            </a:r>
          </a:p>
          <a:p>
            <a:endParaRPr lang="en-US" sz="4800" b="1" dirty="0">
              <a:solidFill>
                <a:srgbClr val="FF0000"/>
              </a:solidFill>
            </a:endParaRPr>
          </a:p>
          <a:p>
            <a:r>
              <a:rPr lang="en-US" sz="4800" b="1" dirty="0" smtClean="0">
                <a:solidFill>
                  <a:srgbClr val="000000"/>
                </a:solidFill>
              </a:rPr>
              <a:t>III:  Second NPJ Regime Change and the “Pi Day Snowstorm”</a:t>
            </a:r>
          </a:p>
        </p:txBody>
      </p:sp>
    </p:spTree>
    <p:extLst>
      <p:ext uri="{BB962C8B-B14F-4D97-AF65-F5344CB8AC3E}">
        <p14:creationId xmlns:p14="http://schemas.microsoft.com/office/powerpoint/2010/main" val="23565006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87157" y="939800"/>
            <a:ext cx="3211960" cy="5632311"/>
          </a:xfrm>
          <a:prstGeom prst="rect">
            <a:avLst/>
          </a:prstGeom>
          <a:noFill/>
        </p:spPr>
        <p:txBody>
          <a:bodyPr wrap="square" rtlCol="0">
            <a:spAutoFit/>
          </a:bodyPr>
          <a:lstStyle/>
          <a:p>
            <a:pPr marL="292100" indent="-292100">
              <a:buFont typeface="+mj-lt"/>
              <a:buAutoNum type="romanUcPeriod"/>
            </a:pPr>
            <a:r>
              <a:rPr lang="en-US" sz="2000" dirty="0" smtClean="0"/>
              <a:t>Winter 2016/2017 was characterized by record setting precipitation in many parts of the Western U.S.</a:t>
            </a:r>
          </a:p>
          <a:p>
            <a:endParaRPr lang="en-US" sz="2000" dirty="0"/>
          </a:p>
          <a:p>
            <a:pPr marL="292100" indent="-292100">
              <a:buFont typeface="+mj-lt"/>
              <a:buAutoNum type="romanUcPeriod"/>
            </a:pPr>
            <a:r>
              <a:rPr lang="en-US" sz="2000" dirty="0" smtClean="0"/>
              <a:t>A NPJ regime change in late-February ushered anomalously warm/cold temperatures into the Eastern/Western U.S. </a:t>
            </a:r>
          </a:p>
          <a:p>
            <a:pPr marL="285750" indent="-285750">
              <a:buFont typeface="Arial"/>
              <a:buChar char="•"/>
            </a:pPr>
            <a:endParaRPr lang="en-US" sz="2000" dirty="0"/>
          </a:p>
          <a:p>
            <a:pPr marL="292100" indent="-292100">
              <a:buFont typeface="+mj-lt"/>
              <a:buAutoNum type="romanUcPeriod"/>
            </a:pPr>
            <a:r>
              <a:rPr lang="en-US" sz="2000" dirty="0" smtClean="0"/>
              <a:t>A second NPJ regime change in early-March facilitated the development of the “Pi Day Snowstorm” in the Northeast U.S.</a:t>
            </a:r>
            <a:endParaRPr lang="en-US" sz="2000" dirty="0"/>
          </a:p>
        </p:txBody>
      </p:sp>
      <p:pic>
        <p:nvPicPr>
          <p:cNvPr id="2" name="Picture 1" descr="mar2017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116" y="1574800"/>
            <a:ext cx="5599491" cy="4178300"/>
          </a:xfrm>
          <a:prstGeom prst="rect">
            <a:avLst/>
          </a:prstGeom>
        </p:spPr>
      </p:pic>
      <p:sp>
        <p:nvSpPr>
          <p:cNvPr id="8" name="TextBox 7"/>
          <p:cNvSpPr txBox="1"/>
          <p:nvPr/>
        </p:nvSpPr>
        <p:spPr>
          <a:xfrm>
            <a:off x="7200900" y="5694020"/>
            <a:ext cx="1943100" cy="369332"/>
          </a:xfrm>
          <a:prstGeom prst="rect">
            <a:avLst/>
          </a:prstGeom>
          <a:noFill/>
        </p:spPr>
        <p:txBody>
          <a:bodyPr wrap="square" rtlCol="0">
            <a:spAutoFit/>
          </a:bodyPr>
          <a:lstStyle/>
          <a:p>
            <a:r>
              <a:rPr lang="en-US" dirty="0" smtClean="0"/>
              <a:t>NWS Burlington</a:t>
            </a:r>
            <a:endParaRPr lang="en-US" dirty="0"/>
          </a:p>
        </p:txBody>
      </p:sp>
      <p:sp>
        <p:nvSpPr>
          <p:cNvPr id="9" name="TextBox 8"/>
          <p:cNvSpPr txBox="1"/>
          <p:nvPr/>
        </p:nvSpPr>
        <p:spPr>
          <a:xfrm>
            <a:off x="187157" y="37240"/>
            <a:ext cx="9304421" cy="615553"/>
          </a:xfrm>
          <a:prstGeom prst="rect">
            <a:avLst/>
          </a:prstGeom>
          <a:noFill/>
        </p:spPr>
        <p:txBody>
          <a:bodyPr wrap="square" rtlCol="0">
            <a:spAutoFit/>
          </a:bodyPr>
          <a:lstStyle/>
          <a:p>
            <a:r>
              <a:rPr lang="en-US" sz="3400" b="1" dirty="0" smtClean="0"/>
              <a:t>Case Study: Feb/Mar 2017 NPJ Regime Changes</a:t>
            </a:r>
            <a:endParaRPr lang="en-US" sz="3400" b="1" dirty="0">
              <a:solidFill>
                <a:srgbClr val="FF0000"/>
              </a:solidFill>
            </a:endParaRPr>
          </a:p>
        </p:txBody>
      </p:sp>
    </p:spTree>
    <p:extLst>
      <p:ext uri="{BB962C8B-B14F-4D97-AF65-F5344CB8AC3E}">
        <p14:creationId xmlns:p14="http://schemas.microsoft.com/office/powerpoint/2010/main" val="18479365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Freeform 23"/>
          <p:cNvSpPr/>
          <p:nvPr/>
        </p:nvSpPr>
        <p:spPr>
          <a:xfrm>
            <a:off x="850900" y="802617"/>
            <a:ext cx="4305300" cy="1572283"/>
          </a:xfrm>
          <a:custGeom>
            <a:avLst/>
            <a:gdLst>
              <a:gd name="connsiteX0" fmla="*/ 0 w 4305300"/>
              <a:gd name="connsiteY0" fmla="*/ 1572283 h 1572283"/>
              <a:gd name="connsiteX1" fmla="*/ 736600 w 4305300"/>
              <a:gd name="connsiteY1" fmla="*/ 1483383 h 1572283"/>
              <a:gd name="connsiteX2" fmla="*/ 1397000 w 4305300"/>
              <a:gd name="connsiteY2" fmla="*/ 1381783 h 1572283"/>
              <a:gd name="connsiteX3" fmla="*/ 1930400 w 4305300"/>
              <a:gd name="connsiteY3" fmla="*/ 911883 h 1572283"/>
              <a:gd name="connsiteX4" fmla="*/ 2400300 w 4305300"/>
              <a:gd name="connsiteY4" fmla="*/ 467383 h 1572283"/>
              <a:gd name="connsiteX5" fmla="*/ 3009900 w 4305300"/>
              <a:gd name="connsiteY5" fmla="*/ 175283 h 1572283"/>
              <a:gd name="connsiteX6" fmla="*/ 3937000 w 4305300"/>
              <a:gd name="connsiteY6" fmla="*/ 10183 h 1572283"/>
              <a:gd name="connsiteX7" fmla="*/ 4305300 w 4305300"/>
              <a:gd name="connsiteY7" fmla="*/ 467383 h 157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300" h="1572283">
                <a:moveTo>
                  <a:pt x="0" y="1572283"/>
                </a:moveTo>
                <a:lnTo>
                  <a:pt x="736600" y="1483383"/>
                </a:lnTo>
                <a:cubicBezTo>
                  <a:pt x="969433" y="1451633"/>
                  <a:pt x="1198033" y="1477033"/>
                  <a:pt x="1397000" y="1381783"/>
                </a:cubicBezTo>
                <a:cubicBezTo>
                  <a:pt x="1595967" y="1286533"/>
                  <a:pt x="1763183" y="1064283"/>
                  <a:pt x="1930400" y="911883"/>
                </a:cubicBezTo>
                <a:cubicBezTo>
                  <a:pt x="2097617" y="759483"/>
                  <a:pt x="2220383" y="590150"/>
                  <a:pt x="2400300" y="467383"/>
                </a:cubicBezTo>
                <a:cubicBezTo>
                  <a:pt x="2580217" y="344616"/>
                  <a:pt x="2753783" y="251483"/>
                  <a:pt x="3009900" y="175283"/>
                </a:cubicBezTo>
                <a:cubicBezTo>
                  <a:pt x="3266017" y="99083"/>
                  <a:pt x="3721100" y="-38500"/>
                  <a:pt x="3937000" y="10183"/>
                </a:cubicBezTo>
                <a:cubicBezTo>
                  <a:pt x="4152900" y="58866"/>
                  <a:pt x="4305300" y="467383"/>
                  <a:pt x="4305300" y="467383"/>
                </a:cubicBezTo>
              </a:path>
            </a:pathLst>
          </a:custGeom>
          <a:ln w="76200" cmpd="sng">
            <a:solidFill>
              <a:schemeClr val="bg1"/>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901700" y="2208747"/>
            <a:ext cx="4953000" cy="650441"/>
          </a:xfrm>
          <a:custGeom>
            <a:avLst/>
            <a:gdLst>
              <a:gd name="connsiteX0" fmla="*/ 0 w 4953000"/>
              <a:gd name="connsiteY0" fmla="*/ 166153 h 650441"/>
              <a:gd name="connsiteX1" fmla="*/ 533400 w 4953000"/>
              <a:gd name="connsiteY1" fmla="*/ 89953 h 650441"/>
              <a:gd name="connsiteX2" fmla="*/ 1358900 w 4953000"/>
              <a:gd name="connsiteY2" fmla="*/ 1053 h 650441"/>
              <a:gd name="connsiteX3" fmla="*/ 1905000 w 4953000"/>
              <a:gd name="connsiteY3" fmla="*/ 153453 h 650441"/>
              <a:gd name="connsiteX4" fmla="*/ 2324100 w 4953000"/>
              <a:gd name="connsiteY4" fmla="*/ 470953 h 650441"/>
              <a:gd name="connsiteX5" fmla="*/ 2895600 w 4953000"/>
              <a:gd name="connsiteY5" fmla="*/ 648753 h 650441"/>
              <a:gd name="connsiteX6" fmla="*/ 3619500 w 4953000"/>
              <a:gd name="connsiteY6" fmla="*/ 547153 h 650441"/>
              <a:gd name="connsiteX7" fmla="*/ 4394200 w 4953000"/>
              <a:gd name="connsiteY7" fmla="*/ 331253 h 650441"/>
              <a:gd name="connsiteX8" fmla="*/ 4953000 w 4953000"/>
              <a:gd name="connsiteY8" fmla="*/ 102653 h 65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650441">
                <a:moveTo>
                  <a:pt x="0" y="166153"/>
                </a:moveTo>
                <a:cubicBezTo>
                  <a:pt x="153458" y="141811"/>
                  <a:pt x="306917" y="117470"/>
                  <a:pt x="533400" y="89953"/>
                </a:cubicBezTo>
                <a:cubicBezTo>
                  <a:pt x="759883" y="62436"/>
                  <a:pt x="1130300" y="-9530"/>
                  <a:pt x="1358900" y="1053"/>
                </a:cubicBezTo>
                <a:cubicBezTo>
                  <a:pt x="1587500" y="11636"/>
                  <a:pt x="1744133" y="75136"/>
                  <a:pt x="1905000" y="153453"/>
                </a:cubicBezTo>
                <a:cubicBezTo>
                  <a:pt x="2065867" y="231770"/>
                  <a:pt x="2159000" y="388403"/>
                  <a:pt x="2324100" y="470953"/>
                </a:cubicBezTo>
                <a:cubicBezTo>
                  <a:pt x="2489200" y="553503"/>
                  <a:pt x="2679700" y="636053"/>
                  <a:pt x="2895600" y="648753"/>
                </a:cubicBezTo>
                <a:cubicBezTo>
                  <a:pt x="3111500" y="661453"/>
                  <a:pt x="3369733" y="600070"/>
                  <a:pt x="3619500" y="547153"/>
                </a:cubicBezTo>
                <a:cubicBezTo>
                  <a:pt x="3869267" y="494236"/>
                  <a:pt x="4171950" y="405336"/>
                  <a:pt x="4394200" y="331253"/>
                </a:cubicBezTo>
                <a:cubicBezTo>
                  <a:pt x="4616450" y="257170"/>
                  <a:pt x="4784725" y="179911"/>
                  <a:pt x="4953000" y="102653"/>
                </a:cubicBezTo>
              </a:path>
            </a:pathLst>
          </a:custGeom>
          <a:ln w="76200" cmpd="sng">
            <a:solidFill>
              <a:srgbClr val="FFFFFF"/>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2934211" y="39206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12435916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b="1" dirty="0" smtClean="0"/>
              <a:t>Removed the mean</a:t>
            </a:r>
            <a:r>
              <a:rPr lang="en-US" sz="2400" b="1" dirty="0"/>
              <a:t> </a:t>
            </a:r>
            <a:r>
              <a:rPr lang="en-US" sz="2400" b="1" dirty="0" smtClean="0"/>
              <a:t>and the annual and diurnal cycles from       6-hourly, 250-hPa zonal wind data from the CFSR (1979–2014) (</a:t>
            </a:r>
            <a:r>
              <a:rPr lang="en-US" sz="2400" b="1" dirty="0" err="1" smtClean="0"/>
              <a:t>Saha</a:t>
            </a:r>
            <a:r>
              <a:rPr lang="en-US" sz="2400" b="1" dirty="0" smtClean="0"/>
              <a:t> et al. 2014)</a:t>
            </a:r>
          </a:p>
          <a:p>
            <a:r>
              <a:rPr lang="en-US" sz="2400" b="1" dirty="0" smtClean="0"/>
              <a:t>Restricted data to the cool season (September–May)</a:t>
            </a:r>
          </a:p>
          <a:p>
            <a:r>
              <a:rPr lang="en-US" sz="2400" b="1" dirty="0" smtClean="0"/>
              <a:t>Performed an EOF analysis on the zonal wind anomalies within the domain: 10–80°N ; 100</a:t>
            </a:r>
            <a:r>
              <a:rPr lang="en-US" sz="2400" b="1" dirty="0" smtClean="0">
                <a:solidFill>
                  <a:prstClr val="black"/>
                </a:solidFill>
              </a:rPr>
              <a:t>°E–120°W</a:t>
            </a:r>
          </a:p>
          <a:p>
            <a:endParaRPr lang="en-US" sz="2400" b="1"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b="1" dirty="0" err="1" smtClean="0">
                <a:solidFill>
                  <a:prstClr val="black"/>
                </a:solidFill>
              </a:rPr>
              <a:t>Athanasiadis</a:t>
            </a:r>
            <a:r>
              <a:rPr lang="en-US" sz="2400" b="1" dirty="0" smtClean="0">
                <a:solidFill>
                  <a:prstClr val="black"/>
                </a:solidFill>
              </a:rPr>
              <a:t> et al. (2010)</a:t>
            </a:r>
          </a:p>
          <a:p>
            <a:pPr marL="639763" indent="-301625"/>
            <a:r>
              <a:rPr lang="en-US" sz="2400" b="1" dirty="0">
                <a:solidFill>
                  <a:prstClr val="black"/>
                </a:solidFill>
              </a:rPr>
              <a:t>Jaffe et al. (2011</a:t>
            </a:r>
            <a:r>
              <a:rPr lang="en-US" sz="2400" b="1" dirty="0" smtClean="0">
                <a:solidFill>
                  <a:prstClr val="black"/>
                </a:solidFill>
              </a:rPr>
              <a:t>)</a:t>
            </a:r>
          </a:p>
          <a:p>
            <a:pPr marL="635000" indent="-296863"/>
            <a:r>
              <a:rPr lang="en-US" sz="2400" b="1" dirty="0" smtClean="0">
                <a:solidFill>
                  <a:prstClr val="black"/>
                </a:solidFill>
              </a:rPr>
              <a:t>Griffin and Martin (2017)</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51471069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6101"/>
            <a:ext cx="8066787" cy="313729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41" y="3569233"/>
            <a:ext cx="8058497"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28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9"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28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2247900" y="534705"/>
            <a:ext cx="2882900" cy="2442391"/>
          </a:xfrm>
          <a:prstGeom prst="rect">
            <a:avLst/>
          </a:prstGeom>
          <a:noFill/>
          <a:ln w="57150" cmpd="sng">
            <a:solidFill>
              <a:schemeClr val="bg1"/>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351265" y="457859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3" name="TextBox 2"/>
          <p:cNvSpPr txBox="1"/>
          <p:nvPr/>
        </p:nvSpPr>
        <p:spPr>
          <a:xfrm>
            <a:off x="5181600" y="544479"/>
            <a:ext cx="1651000" cy="646331"/>
          </a:xfrm>
          <a:prstGeom prst="rect">
            <a:avLst/>
          </a:prstGeom>
          <a:solidFill>
            <a:srgbClr val="FFFFFF">
              <a:alpha val="73000"/>
            </a:srgbClr>
          </a:solidFill>
          <a:ln>
            <a:solidFill>
              <a:schemeClr val="tx1"/>
            </a:solidFill>
          </a:ln>
        </p:spPr>
        <p:txBody>
          <a:bodyPr wrap="square" rtlCol="0">
            <a:spAutoFit/>
          </a:bodyPr>
          <a:lstStyle/>
          <a:p>
            <a:pPr algn="ctr"/>
            <a:r>
              <a:rPr lang="en-US" b="1" dirty="0" smtClean="0"/>
              <a:t>North Pacific block persists</a:t>
            </a:r>
            <a:endParaRPr lang="en-US" b="1" dirty="0"/>
          </a:p>
        </p:txBody>
      </p:sp>
      <p:sp>
        <p:nvSpPr>
          <p:cNvPr id="26" name="Rectangle 25"/>
          <p:cNvSpPr/>
          <p:nvPr/>
        </p:nvSpPr>
        <p:spPr>
          <a:xfrm>
            <a:off x="4539417" y="3949021"/>
            <a:ext cx="2674965" cy="1343705"/>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52133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55" y="186101"/>
            <a:ext cx="8052267" cy="313729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71" y="3569233"/>
            <a:ext cx="8042636"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02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9" cy="2335855"/>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02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1259027" y="534706"/>
            <a:ext cx="2792274" cy="11670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692911" y="543801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2692911" y="1701800"/>
            <a:ext cx="2120388" cy="1296340"/>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963314" y="3949020"/>
            <a:ext cx="313322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11228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55" y="187060"/>
            <a:ext cx="8052267"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71" y="3569606"/>
            <a:ext cx="8042636" cy="313471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04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8" cy="2335855"/>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04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942428" y="534706"/>
            <a:ext cx="3629572" cy="14464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213100" y="514606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Rectangle 25"/>
          <p:cNvSpPr/>
          <p:nvPr/>
        </p:nvSpPr>
        <p:spPr>
          <a:xfrm>
            <a:off x="2730500" y="1981200"/>
            <a:ext cx="1841500" cy="8622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304641" y="3949020"/>
            <a:ext cx="217651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32745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74" y="187060"/>
            <a:ext cx="8042429"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69606"/>
            <a:ext cx="8037725" cy="313471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06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8" cy="2335853"/>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06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3619499" y="48985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Rectangle 24"/>
          <p:cNvSpPr/>
          <p:nvPr/>
        </p:nvSpPr>
        <p:spPr>
          <a:xfrm>
            <a:off x="736600" y="534706"/>
            <a:ext cx="3835400" cy="14464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679700" y="1981199"/>
            <a:ext cx="2133600" cy="995897"/>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198991" y="3949020"/>
            <a:ext cx="2845177"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02691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87060"/>
            <a:ext cx="8027948"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74975"/>
            <a:ext cx="8037725"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08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7" cy="2335853"/>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08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2351265" y="455319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Rectangle 24"/>
          <p:cNvSpPr/>
          <p:nvPr/>
        </p:nvSpPr>
        <p:spPr>
          <a:xfrm>
            <a:off x="2489199" y="534705"/>
            <a:ext cx="2324099"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963314" y="3949020"/>
            <a:ext cx="2845177"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52609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1422"/>
            <a:ext cx="8027948" cy="31266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74975"/>
            <a:ext cx="8037724"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10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7" cy="2335852"/>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10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6121911" y="4196200"/>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TextBox 24"/>
          <p:cNvSpPr txBox="1"/>
          <p:nvPr/>
        </p:nvSpPr>
        <p:spPr>
          <a:xfrm>
            <a:off x="2858011" y="5004847"/>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Rectangle 25"/>
          <p:cNvSpPr/>
          <p:nvPr/>
        </p:nvSpPr>
        <p:spPr>
          <a:xfrm>
            <a:off x="2527300" y="534705"/>
            <a:ext cx="2743200" cy="2450047"/>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559810" y="4179536"/>
            <a:ext cx="347928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96477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1633"/>
            <a:ext cx="8027948" cy="31262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77" y="3574975"/>
            <a:ext cx="8033622"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6" cy="2335852"/>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6439411" y="431396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Rectangle 24"/>
          <p:cNvSpPr/>
          <p:nvPr/>
        </p:nvSpPr>
        <p:spPr>
          <a:xfrm>
            <a:off x="1371601" y="534706"/>
            <a:ext cx="3289299" cy="2442392"/>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305300" y="491306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702959" y="4087750"/>
            <a:ext cx="2906202" cy="1668047"/>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73057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5775"/>
            <a:ext cx="8027948" cy="3117946"/>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77" y="3575347"/>
            <a:ext cx="8033622" cy="312323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6" cy="2335851"/>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7389814" y="5438009"/>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TextBox 24"/>
          <p:cNvSpPr txBox="1"/>
          <p:nvPr/>
        </p:nvSpPr>
        <p:spPr>
          <a:xfrm>
            <a:off x="6839461" y="459336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6" name="Rectangle 25"/>
          <p:cNvSpPr/>
          <p:nvPr/>
        </p:nvSpPr>
        <p:spPr>
          <a:xfrm>
            <a:off x="1397000" y="534705"/>
            <a:ext cx="2692400"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725059" y="446607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8" name="Rectangle 27"/>
          <p:cNvSpPr/>
          <p:nvPr/>
        </p:nvSpPr>
        <p:spPr>
          <a:xfrm>
            <a:off x="6616700" y="4663500"/>
            <a:ext cx="1562100" cy="82531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0378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22" y="195775"/>
            <a:ext cx="8005331" cy="3117946"/>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55" y="3575347"/>
            <a:ext cx="8011266" cy="312323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5" cy="2335851"/>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3" name="TextBox 2"/>
          <p:cNvSpPr txBox="1"/>
          <p:nvPr/>
        </p:nvSpPr>
        <p:spPr>
          <a:xfrm>
            <a:off x="8001511"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4" name="Rectangle 3"/>
          <p:cNvSpPr/>
          <p:nvPr/>
        </p:nvSpPr>
        <p:spPr>
          <a:xfrm>
            <a:off x="7073900" y="5280026"/>
            <a:ext cx="1282552" cy="87630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740502" y="414511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Rectangle 24"/>
          <p:cNvSpPr/>
          <p:nvPr/>
        </p:nvSpPr>
        <p:spPr>
          <a:xfrm>
            <a:off x="1194494" y="534705"/>
            <a:ext cx="2692400"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674111" y="4280947"/>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33880389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12" y="922634"/>
            <a:ext cx="7980493" cy="5985369"/>
          </a:xfrm>
          <a:prstGeom prst="rect">
            <a:avLst/>
          </a:prstGeom>
        </p:spPr>
      </p:pic>
      <p:sp>
        <p:nvSpPr>
          <p:cNvPr id="16" name="TextBox 15"/>
          <p:cNvSpPr txBox="1"/>
          <p:nvPr/>
        </p:nvSpPr>
        <p:spPr>
          <a:xfrm>
            <a:off x="2651843" y="5867720"/>
            <a:ext cx="2048370"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639526" y="3536804"/>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397706" y="5469084"/>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1020698" y="3573820"/>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3" name="TextBox 22"/>
          <p:cNvSpPr txBox="1"/>
          <p:nvPr/>
        </p:nvSpPr>
        <p:spPr>
          <a:xfrm rot="16200000">
            <a:off x="5745862" y="3622389"/>
            <a:ext cx="1517173"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22248" y="3641505"/>
            <a:ext cx="1517173"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740592" y="1341952"/>
            <a:ext cx="1778847"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346906" y="1732217"/>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cxnSp>
        <p:nvCxnSpPr>
          <p:cNvPr id="33" name="Straight Connector 3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87157" y="37240"/>
            <a:ext cx="9304421" cy="646331"/>
          </a:xfrm>
          <a:prstGeom prst="rect">
            <a:avLst/>
          </a:prstGeom>
          <a:noFill/>
        </p:spPr>
        <p:txBody>
          <a:bodyPr wrap="square" rtlCol="0">
            <a:spAutoFit/>
          </a:bodyPr>
          <a:lstStyle/>
          <a:p>
            <a:r>
              <a:rPr lang="en-US" sz="3600" b="1" dirty="0" smtClean="0"/>
              <a:t>Eastern U.S. Extreme Cold Events</a:t>
            </a:r>
            <a:endParaRPr lang="en-US" sz="3600" b="1" dirty="0">
              <a:solidFill>
                <a:srgbClr val="FF0000"/>
              </a:solidFill>
            </a:endParaRPr>
          </a:p>
        </p:txBody>
      </p:sp>
      <p:sp>
        <p:nvSpPr>
          <p:cNvPr id="35" name="TextBox 34"/>
          <p:cNvSpPr txBox="1"/>
          <p:nvPr/>
        </p:nvSpPr>
        <p:spPr>
          <a:xfrm>
            <a:off x="6815194" y="998834"/>
            <a:ext cx="2278006" cy="1631216"/>
          </a:xfrm>
          <a:prstGeom prst="rect">
            <a:avLst/>
          </a:prstGeom>
          <a:noFill/>
        </p:spPr>
        <p:txBody>
          <a:bodyPr wrap="square" rtlCol="0">
            <a:spAutoFit/>
          </a:bodyPr>
          <a:lstStyle/>
          <a:p>
            <a:pPr algn="ctr"/>
            <a:r>
              <a:rPr lang="en-US" sz="2000" b="1" dirty="0" smtClean="0">
                <a:solidFill>
                  <a:srgbClr val="0000FF"/>
                </a:solidFill>
              </a:rPr>
              <a:t>Events during</a:t>
            </a:r>
          </a:p>
          <a:p>
            <a:pPr algn="ctr"/>
            <a:r>
              <a:rPr lang="en-US" sz="2000" b="1" dirty="0" smtClean="0">
                <a:solidFill>
                  <a:srgbClr val="0000FF"/>
                </a:solidFill>
              </a:rPr>
              <a:t>Sept. – May 1979–2014 projected onto the NPJ phase diagram (N=173)</a:t>
            </a:r>
            <a:endParaRPr lang="en-US" sz="2000" b="1" dirty="0">
              <a:solidFill>
                <a:srgbClr val="0000FF"/>
              </a:solidFill>
            </a:endParaRPr>
          </a:p>
        </p:txBody>
      </p:sp>
      <p:sp>
        <p:nvSpPr>
          <p:cNvPr id="36" name="TextBox 35"/>
          <p:cNvSpPr txBox="1"/>
          <p:nvPr/>
        </p:nvSpPr>
        <p:spPr>
          <a:xfrm>
            <a:off x="6969626" y="2836711"/>
            <a:ext cx="1983874" cy="1200329"/>
          </a:xfrm>
          <a:prstGeom prst="rect">
            <a:avLst/>
          </a:prstGeom>
          <a:noFill/>
          <a:ln w="12700" cmpd="sng">
            <a:solidFill>
              <a:schemeClr val="tx1"/>
            </a:solidFill>
          </a:ln>
        </p:spPr>
        <p:txBody>
          <a:bodyPr wrap="square" rtlCol="0">
            <a:spAutoFit/>
          </a:bodyPr>
          <a:lstStyle/>
          <a:p>
            <a:pPr algn="ctr"/>
            <a:r>
              <a:rPr lang="en-US" dirty="0" smtClean="0"/>
              <a:t>Each point is an average of the PCs</a:t>
            </a:r>
          </a:p>
          <a:p>
            <a:pPr algn="ctr"/>
            <a:r>
              <a:rPr lang="en-US" dirty="0" smtClean="0"/>
              <a:t> 3–7 days prior to an event</a:t>
            </a:r>
            <a:endParaRPr lang="en-US" dirty="0"/>
          </a:p>
        </p:txBody>
      </p:sp>
      <p:sp>
        <p:nvSpPr>
          <p:cNvPr id="37" name="TextBox 36"/>
          <p:cNvSpPr txBox="1"/>
          <p:nvPr/>
        </p:nvSpPr>
        <p:spPr>
          <a:xfrm>
            <a:off x="6724650" y="4192131"/>
            <a:ext cx="2419350" cy="1631216"/>
          </a:xfrm>
          <a:prstGeom prst="rect">
            <a:avLst/>
          </a:prstGeom>
          <a:noFill/>
        </p:spPr>
        <p:txBody>
          <a:bodyPr wrap="square" rtlCol="0">
            <a:spAutoFit/>
          </a:bodyPr>
          <a:lstStyle/>
          <a:p>
            <a:pPr algn="ctr"/>
            <a:r>
              <a:rPr lang="en-US" sz="2000" b="1" dirty="0" err="1"/>
              <a:t>E</a:t>
            </a:r>
            <a:r>
              <a:rPr lang="en-US" sz="2000" b="1" dirty="0" err="1" smtClean="0"/>
              <a:t>quatorward</a:t>
            </a:r>
            <a:r>
              <a:rPr lang="en-US" sz="2000" b="1" dirty="0" smtClean="0"/>
              <a:t> shifts and jet extensions most often precede Eastern U.S. extreme cold events</a:t>
            </a:r>
            <a:endParaRPr lang="en-US" sz="2000" b="1" dirty="0"/>
          </a:p>
        </p:txBody>
      </p:sp>
      <p:sp>
        <p:nvSpPr>
          <p:cNvPr id="38" name="Oval 37"/>
          <p:cNvSpPr/>
          <p:nvPr/>
        </p:nvSpPr>
        <p:spPr>
          <a:xfrm>
            <a:off x="7010400" y="6173552"/>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7315200" y="6096336"/>
            <a:ext cx="1828800" cy="369332"/>
          </a:xfrm>
          <a:prstGeom prst="rect">
            <a:avLst/>
          </a:prstGeom>
          <a:noFill/>
        </p:spPr>
        <p:txBody>
          <a:bodyPr wrap="square" rtlCol="0">
            <a:spAutoFit/>
          </a:bodyPr>
          <a:lstStyle/>
          <a:p>
            <a:r>
              <a:rPr lang="en-US" dirty="0" smtClean="0"/>
              <a:t>9–13 Mar. 2017</a:t>
            </a:r>
            <a:endParaRPr lang="en-US" dirty="0"/>
          </a:p>
        </p:txBody>
      </p:sp>
      <p:sp>
        <p:nvSpPr>
          <p:cNvPr id="18" name="Oval 17"/>
          <p:cNvSpPr/>
          <p:nvPr/>
        </p:nvSpPr>
        <p:spPr>
          <a:xfrm>
            <a:off x="4417839" y="463051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907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329318264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92112"/>
            <a:ext cx="8555789" cy="5755421"/>
          </a:xfrm>
          <a:prstGeom prst="rect">
            <a:avLst/>
          </a:prstGeom>
          <a:noFill/>
        </p:spPr>
        <p:txBody>
          <a:bodyPr wrap="square" rtlCol="0">
            <a:spAutoFit/>
          </a:bodyPr>
          <a:lstStyle/>
          <a:p>
            <a:pPr marL="342900" indent="-342900">
              <a:buFont typeface="Arial"/>
              <a:buChar char="•"/>
            </a:pPr>
            <a:r>
              <a:rPr lang="en-US" sz="2400" dirty="0" smtClean="0"/>
              <a:t>The NPJ phase diagram serves as an objective tool to characterize the instantaneous state and evolution of the upper-tropospheric flow pattern over the North Pacific.</a:t>
            </a:r>
          </a:p>
          <a:p>
            <a:endParaRPr lang="en-US" sz="1200" dirty="0" smtClean="0"/>
          </a:p>
          <a:p>
            <a:pPr marL="342900" indent="-342900">
              <a:buFont typeface="Arial"/>
              <a:buChar char="•"/>
            </a:pPr>
            <a:r>
              <a:rPr lang="en-US" sz="2400" dirty="0" smtClean="0"/>
              <a:t>Anomalous precipitation along the west coast in mid-February 2017 was preceded by an NPJ that was both extended and shifted </a:t>
            </a:r>
            <a:r>
              <a:rPr lang="en-US" sz="2400" dirty="0" err="1" smtClean="0"/>
              <a:t>poleward</a:t>
            </a:r>
            <a:r>
              <a:rPr lang="en-US" sz="2400" dirty="0" smtClean="0"/>
              <a:t>.</a:t>
            </a:r>
          </a:p>
          <a:p>
            <a:pPr marL="342900" indent="-342900">
              <a:buFont typeface="Arial"/>
              <a:buChar char="•"/>
            </a:pPr>
            <a:endParaRPr lang="en-US" sz="1200" dirty="0" smtClean="0"/>
          </a:p>
          <a:p>
            <a:pPr marL="342900" indent="-342900">
              <a:buFont typeface="Arial"/>
              <a:buChar char="•"/>
            </a:pPr>
            <a:r>
              <a:rPr lang="en-US" sz="2400" dirty="0" smtClean="0"/>
              <a:t>The NPJ regime transition from a jet extension to a jet retraction during late-February 2017 was characterized by large medium-range forecast errors in the context of the NPJ phase diagram.</a:t>
            </a:r>
          </a:p>
          <a:p>
            <a:pPr marL="342900" indent="-342900">
              <a:buFont typeface="Arial"/>
              <a:buChar char="•"/>
            </a:pPr>
            <a:endParaRPr lang="en-US" sz="1200" dirty="0" smtClean="0"/>
          </a:p>
          <a:p>
            <a:pPr marL="342900" indent="-342900">
              <a:buFont typeface="Arial"/>
              <a:buChar char="•"/>
            </a:pPr>
            <a:r>
              <a:rPr lang="en-US" sz="2400" dirty="0" smtClean="0"/>
              <a:t>The evolution of the upper-tropospheric flow pattern in early-March was conducive to the development of a broad trough over the Eastern U.S. and the transport of anomalously cold air into the region prior to and following the “Pi Day Snowstorm”.</a:t>
            </a:r>
          </a:p>
          <a:p>
            <a:pPr marL="342900" indent="-342900">
              <a:buFont typeface="Arial"/>
              <a:buChar char="•"/>
            </a:pPr>
            <a:endParaRPr lang="en-US" sz="1200" dirty="0" smtClean="0"/>
          </a:p>
          <a:p>
            <a:pPr marL="342900" indent="-342900">
              <a:buFont typeface="Arial"/>
              <a:buChar char="•"/>
            </a:pPr>
            <a:endParaRPr lang="en-US" sz="800" dirty="0"/>
          </a:p>
        </p:txBody>
      </p:sp>
    </p:spTree>
    <p:extLst>
      <p:ext uri="{BB962C8B-B14F-4D97-AF65-F5344CB8AC3E}">
        <p14:creationId xmlns:p14="http://schemas.microsoft.com/office/powerpoint/2010/main" val="18767176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8068510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5189434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2356</TotalTime>
  <Words>3324</Words>
  <Application>Microsoft Macintosh PowerPoint</Application>
  <PresentationFormat>On-screen Show (4:3)</PresentationFormat>
  <Paragraphs>448</Paragraphs>
  <Slides>70</Slides>
  <Notes>36</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A North Pacific Jet Phase Diagram Perspective on Extreme Weather Events during 2016–2017: Illustrative Examples </vt:lpstr>
      <vt:lpstr>PowerPoint Presentation</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 </dc:title>
  <dc:creator>Andrew Winters</dc:creator>
  <cp:lastModifiedBy>Andrew Winters</cp:lastModifiedBy>
  <cp:revision>130</cp:revision>
  <dcterms:created xsi:type="dcterms:W3CDTF">2017-08-21T13:43:41Z</dcterms:created>
  <dcterms:modified xsi:type="dcterms:W3CDTF">2017-09-19T22:00:58Z</dcterms:modified>
</cp:coreProperties>
</file>