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4" r:id="rId15"/>
    <p:sldId id="276" r:id="rId16"/>
    <p:sldId id="278" r:id="rId17"/>
    <p:sldId id="280" r:id="rId18"/>
    <p:sldId id="320" r:id="rId19"/>
    <p:sldId id="321" r:id="rId20"/>
    <p:sldId id="322" r:id="rId21"/>
    <p:sldId id="323" r:id="rId22"/>
    <p:sldId id="288" r:id="rId23"/>
    <p:sldId id="289" r:id="rId24"/>
    <p:sldId id="290" r:id="rId25"/>
    <p:sldId id="329" r:id="rId26"/>
    <p:sldId id="292" r:id="rId27"/>
    <p:sldId id="330" r:id="rId28"/>
    <p:sldId id="296" r:id="rId29"/>
    <p:sldId id="331" r:id="rId30"/>
    <p:sldId id="359" r:id="rId31"/>
    <p:sldId id="360" r:id="rId32"/>
    <p:sldId id="335" r:id="rId33"/>
    <p:sldId id="362" r:id="rId34"/>
    <p:sldId id="333" r:id="rId35"/>
    <p:sldId id="363" r:id="rId36"/>
    <p:sldId id="365" r:id="rId37"/>
    <p:sldId id="364" r:id="rId38"/>
    <p:sldId id="297" r:id="rId39"/>
    <p:sldId id="334" r:id="rId40"/>
    <p:sldId id="299" r:id="rId41"/>
    <p:sldId id="304" r:id="rId42"/>
    <p:sldId id="319" r:id="rId43"/>
    <p:sldId id="305" r:id="rId44"/>
    <p:sldId id="310" r:id="rId45"/>
    <p:sldId id="311" r:id="rId46"/>
    <p:sldId id="312" r:id="rId47"/>
    <p:sldId id="351" r:id="rId48"/>
    <p:sldId id="357" r:id="rId49"/>
    <p:sldId id="352" r:id="rId50"/>
    <p:sldId id="353" r:id="rId51"/>
    <p:sldId id="354" r:id="rId52"/>
    <p:sldId id="355" r:id="rId53"/>
    <p:sldId id="366" r:id="rId54"/>
    <p:sldId id="367" r:id="rId55"/>
    <p:sldId id="313" r:id="rId56"/>
    <p:sldId id="314" r:id="rId57"/>
    <p:sldId id="315" r:id="rId58"/>
    <p:sldId id="316" r:id="rId59"/>
    <p:sldId id="317" r:id="rId60"/>
    <p:sldId id="318" r:id="rId61"/>
    <p:sldId id="337" r:id="rId62"/>
    <p:sldId id="338" r:id="rId63"/>
    <p:sldId id="339" r:id="rId64"/>
    <p:sldId id="340" r:id="rId65"/>
    <p:sldId id="341" r:id="rId66"/>
    <p:sldId id="342" r:id="rId67"/>
    <p:sldId id="343" r:id="rId68"/>
    <p:sldId id="344" r:id="rId69"/>
    <p:sldId id="345" r:id="rId70"/>
    <p:sldId id="346" r:id="rId71"/>
    <p:sldId id="347" r:id="rId72"/>
    <p:sldId id="348" r:id="rId73"/>
    <p:sldId id="349" r:id="rId74"/>
    <p:sldId id="350"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80"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F2E56E-9AAB-A642-97BD-B2D560B7FB6B}" type="datetimeFigureOut">
              <a:rPr lang="en-US" smtClean="0"/>
              <a:t>8/25/17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CA7A69-A43E-624A-9BEE-3123AE028A18}" type="slidenum">
              <a:rPr lang="en-US" smtClean="0"/>
              <a:t>‹#›</a:t>
            </a:fld>
            <a:endParaRPr lang="en-US"/>
          </a:p>
        </p:txBody>
      </p:sp>
    </p:spTree>
    <p:extLst>
      <p:ext uri="{BB962C8B-B14F-4D97-AF65-F5344CB8AC3E}">
        <p14:creationId xmlns:p14="http://schemas.microsoft.com/office/powerpoint/2010/main" val="11832387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intermediate</a:t>
            </a:r>
            <a:endParaRPr lang="en-US" dirty="0"/>
          </a:p>
        </p:txBody>
      </p:sp>
      <p:sp>
        <p:nvSpPr>
          <p:cNvPr id="4" name="Slide Number Placeholder 3"/>
          <p:cNvSpPr>
            <a:spLocks noGrp="1"/>
          </p:cNvSpPr>
          <p:nvPr>
            <p:ph type="sldNum" sz="quarter" idx="10"/>
          </p:nvPr>
        </p:nvSpPr>
        <p:spPr/>
        <p:txBody>
          <a:bodyPr/>
          <a:lstStyle/>
          <a:p>
            <a:fld id="{73CA7A69-A43E-624A-9BEE-3123AE028A18}" type="slidenum">
              <a:rPr lang="en-US" smtClean="0"/>
              <a:t>32</a:t>
            </a:fld>
            <a:endParaRPr lang="en-US"/>
          </a:p>
        </p:txBody>
      </p:sp>
    </p:spTree>
    <p:extLst>
      <p:ext uri="{BB962C8B-B14F-4D97-AF65-F5344CB8AC3E}">
        <p14:creationId xmlns:p14="http://schemas.microsoft.com/office/powerpoint/2010/main" val="347442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73052-5BE2-A94A-9ECB-E7369A128CFE}" type="slidenum">
              <a:rPr lang="en-US" smtClean="0"/>
              <a:t>42</a:t>
            </a:fld>
            <a:endParaRPr lang="en-US"/>
          </a:p>
        </p:txBody>
      </p:sp>
    </p:spTree>
    <p:extLst>
      <p:ext uri="{BB962C8B-B14F-4D97-AF65-F5344CB8AC3E}">
        <p14:creationId xmlns:p14="http://schemas.microsoft.com/office/powerpoint/2010/main" val="3124945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48</a:t>
            </a:fld>
            <a:endParaRPr lang="en-US"/>
          </a:p>
        </p:txBody>
      </p:sp>
    </p:spTree>
    <p:extLst>
      <p:ext uri="{BB962C8B-B14F-4D97-AF65-F5344CB8AC3E}">
        <p14:creationId xmlns:p14="http://schemas.microsoft.com/office/powerpoint/2010/main" val="4157107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73</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7</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8</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9</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11</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12</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16</a:t>
            </a:fld>
            <a:endParaRPr lang="en-US"/>
          </a:p>
        </p:txBody>
      </p:sp>
    </p:spTree>
    <p:extLst>
      <p:ext uri="{BB962C8B-B14F-4D97-AF65-F5344CB8AC3E}">
        <p14:creationId xmlns:p14="http://schemas.microsoft.com/office/powerpoint/2010/main" val="286362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F7687C-CD77-4F44-A54B-22120B92EC60}" type="datetimeFigureOut">
              <a:rPr lang="en-US" smtClean="0"/>
              <a:t>8/25/17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04D5C-D4C3-0F4A-B6C5-E91D433A0E92}" type="slidenum">
              <a:rPr lang="en-US" smtClean="0"/>
              <a:t>‹#›</a:t>
            </a:fld>
            <a:endParaRPr lang="en-US"/>
          </a:p>
        </p:txBody>
      </p:sp>
    </p:spTree>
    <p:extLst>
      <p:ext uri="{BB962C8B-B14F-4D97-AF65-F5344CB8AC3E}">
        <p14:creationId xmlns:p14="http://schemas.microsoft.com/office/powerpoint/2010/main" val="289949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F7687C-CD77-4F44-A54B-22120B92EC60}" type="datetimeFigureOut">
              <a:rPr lang="en-US" smtClean="0"/>
              <a:t>8/25/17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04D5C-D4C3-0F4A-B6C5-E91D433A0E92}" type="slidenum">
              <a:rPr lang="en-US" smtClean="0"/>
              <a:t>‹#›</a:t>
            </a:fld>
            <a:endParaRPr lang="en-US"/>
          </a:p>
        </p:txBody>
      </p:sp>
    </p:spTree>
    <p:extLst>
      <p:ext uri="{BB962C8B-B14F-4D97-AF65-F5344CB8AC3E}">
        <p14:creationId xmlns:p14="http://schemas.microsoft.com/office/powerpoint/2010/main" val="3086567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F7687C-CD77-4F44-A54B-22120B92EC60}" type="datetimeFigureOut">
              <a:rPr lang="en-US" smtClean="0"/>
              <a:t>8/25/17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04D5C-D4C3-0F4A-B6C5-E91D433A0E92}" type="slidenum">
              <a:rPr lang="en-US" smtClean="0"/>
              <a:t>‹#›</a:t>
            </a:fld>
            <a:endParaRPr lang="en-US"/>
          </a:p>
        </p:txBody>
      </p:sp>
    </p:spTree>
    <p:extLst>
      <p:ext uri="{BB962C8B-B14F-4D97-AF65-F5344CB8AC3E}">
        <p14:creationId xmlns:p14="http://schemas.microsoft.com/office/powerpoint/2010/main" val="2412358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F7687C-CD77-4F44-A54B-22120B92EC60}" type="datetimeFigureOut">
              <a:rPr lang="en-US" smtClean="0"/>
              <a:t>8/25/17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04D5C-D4C3-0F4A-B6C5-E91D433A0E92}" type="slidenum">
              <a:rPr lang="en-US" smtClean="0"/>
              <a:t>‹#›</a:t>
            </a:fld>
            <a:endParaRPr lang="en-US"/>
          </a:p>
        </p:txBody>
      </p:sp>
    </p:spTree>
    <p:extLst>
      <p:ext uri="{BB962C8B-B14F-4D97-AF65-F5344CB8AC3E}">
        <p14:creationId xmlns:p14="http://schemas.microsoft.com/office/powerpoint/2010/main" val="550576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F7687C-CD77-4F44-A54B-22120B92EC60}" type="datetimeFigureOut">
              <a:rPr lang="en-US" smtClean="0"/>
              <a:t>8/25/17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04D5C-D4C3-0F4A-B6C5-E91D433A0E92}" type="slidenum">
              <a:rPr lang="en-US" smtClean="0"/>
              <a:t>‹#›</a:t>
            </a:fld>
            <a:endParaRPr lang="en-US"/>
          </a:p>
        </p:txBody>
      </p:sp>
    </p:spTree>
    <p:extLst>
      <p:ext uri="{BB962C8B-B14F-4D97-AF65-F5344CB8AC3E}">
        <p14:creationId xmlns:p14="http://schemas.microsoft.com/office/powerpoint/2010/main" val="643445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F7687C-CD77-4F44-A54B-22120B92EC60}" type="datetimeFigureOut">
              <a:rPr lang="en-US" smtClean="0"/>
              <a:t>8/25/17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04D5C-D4C3-0F4A-B6C5-E91D433A0E92}" type="slidenum">
              <a:rPr lang="en-US" smtClean="0"/>
              <a:t>‹#›</a:t>
            </a:fld>
            <a:endParaRPr lang="en-US"/>
          </a:p>
        </p:txBody>
      </p:sp>
    </p:spTree>
    <p:extLst>
      <p:ext uri="{BB962C8B-B14F-4D97-AF65-F5344CB8AC3E}">
        <p14:creationId xmlns:p14="http://schemas.microsoft.com/office/powerpoint/2010/main" val="512608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F7687C-CD77-4F44-A54B-22120B92EC60}" type="datetimeFigureOut">
              <a:rPr lang="en-US" smtClean="0"/>
              <a:t>8/25/17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04D5C-D4C3-0F4A-B6C5-E91D433A0E92}" type="slidenum">
              <a:rPr lang="en-US" smtClean="0"/>
              <a:t>‹#›</a:t>
            </a:fld>
            <a:endParaRPr lang="en-US"/>
          </a:p>
        </p:txBody>
      </p:sp>
    </p:spTree>
    <p:extLst>
      <p:ext uri="{BB962C8B-B14F-4D97-AF65-F5344CB8AC3E}">
        <p14:creationId xmlns:p14="http://schemas.microsoft.com/office/powerpoint/2010/main" val="234806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F7687C-CD77-4F44-A54B-22120B92EC60}" type="datetimeFigureOut">
              <a:rPr lang="en-US" smtClean="0"/>
              <a:t>8/25/17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04D5C-D4C3-0F4A-B6C5-E91D433A0E92}" type="slidenum">
              <a:rPr lang="en-US" smtClean="0"/>
              <a:t>‹#›</a:t>
            </a:fld>
            <a:endParaRPr lang="en-US"/>
          </a:p>
        </p:txBody>
      </p:sp>
    </p:spTree>
    <p:extLst>
      <p:ext uri="{BB962C8B-B14F-4D97-AF65-F5344CB8AC3E}">
        <p14:creationId xmlns:p14="http://schemas.microsoft.com/office/powerpoint/2010/main" val="2367088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F7687C-CD77-4F44-A54B-22120B92EC60}" type="datetimeFigureOut">
              <a:rPr lang="en-US" smtClean="0"/>
              <a:t>8/25/17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704D5C-D4C3-0F4A-B6C5-E91D433A0E92}" type="slidenum">
              <a:rPr lang="en-US" smtClean="0"/>
              <a:t>‹#›</a:t>
            </a:fld>
            <a:endParaRPr lang="en-US"/>
          </a:p>
        </p:txBody>
      </p:sp>
    </p:spTree>
    <p:extLst>
      <p:ext uri="{BB962C8B-B14F-4D97-AF65-F5344CB8AC3E}">
        <p14:creationId xmlns:p14="http://schemas.microsoft.com/office/powerpoint/2010/main" val="1211176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F7687C-CD77-4F44-A54B-22120B92EC60}" type="datetimeFigureOut">
              <a:rPr lang="en-US" smtClean="0"/>
              <a:t>8/25/17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04D5C-D4C3-0F4A-B6C5-E91D433A0E92}" type="slidenum">
              <a:rPr lang="en-US" smtClean="0"/>
              <a:t>‹#›</a:t>
            </a:fld>
            <a:endParaRPr lang="en-US"/>
          </a:p>
        </p:txBody>
      </p:sp>
    </p:spTree>
    <p:extLst>
      <p:ext uri="{BB962C8B-B14F-4D97-AF65-F5344CB8AC3E}">
        <p14:creationId xmlns:p14="http://schemas.microsoft.com/office/powerpoint/2010/main" val="4122640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F7687C-CD77-4F44-A54B-22120B92EC60}" type="datetimeFigureOut">
              <a:rPr lang="en-US" smtClean="0"/>
              <a:t>8/25/17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04D5C-D4C3-0F4A-B6C5-E91D433A0E92}" type="slidenum">
              <a:rPr lang="en-US" smtClean="0"/>
              <a:t>‹#›</a:t>
            </a:fld>
            <a:endParaRPr lang="en-US"/>
          </a:p>
        </p:txBody>
      </p:sp>
    </p:spTree>
    <p:extLst>
      <p:ext uri="{BB962C8B-B14F-4D97-AF65-F5344CB8AC3E}">
        <p14:creationId xmlns:p14="http://schemas.microsoft.com/office/powerpoint/2010/main" val="9231942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7687C-CD77-4F44-A54B-22120B92EC60}" type="datetimeFigureOut">
              <a:rPr lang="en-US" smtClean="0"/>
              <a:t>8/25/17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04D5C-D4C3-0F4A-B6C5-E91D433A0E92}" type="slidenum">
              <a:rPr lang="en-US" smtClean="0"/>
              <a:t>‹#›</a:t>
            </a:fld>
            <a:endParaRPr lang="en-US"/>
          </a:p>
        </p:txBody>
      </p:sp>
    </p:spTree>
    <p:extLst>
      <p:ext uri="{BB962C8B-B14F-4D97-AF65-F5344CB8AC3E}">
        <p14:creationId xmlns:p14="http://schemas.microsoft.com/office/powerpoint/2010/main" val="3006827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 Id="rId3"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gif"/><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4" Type="http://schemas.openxmlformats.org/officeDocument/2006/relationships/image" Target="../media/image17.gif"/><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9.gif"/><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image" Target="../media/image21.gif"/><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acwinters@albany.edu"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image" Target="../media/image36.emf"/></Relationships>
</file>

<file path=ppt/slides/_rels/slide61.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oleObject" Target="../embeddings/oleObject1.bin"/><Relationship Id="rId5" Type="http://schemas.openxmlformats.org/officeDocument/2006/relationships/image" Target="../media/image3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oleObject" Target="../embeddings/oleObject2.bin"/><Relationship Id="rId5" Type="http://schemas.openxmlformats.org/officeDocument/2006/relationships/image" Target="../media/image3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emf"/></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emf"/><Relationship Id="rId5" Type="http://schemas.openxmlformats.org/officeDocument/2006/relationships/image" Target="../media/image50.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55903"/>
            <a:ext cx="10098094" cy="7203613"/>
          </a:xfrm>
          <a:prstGeom prst="rect">
            <a:avLst/>
          </a:prstGeom>
        </p:spPr>
      </p:pic>
      <p:sp>
        <p:nvSpPr>
          <p:cNvPr id="2" name="Title 1"/>
          <p:cNvSpPr>
            <a:spLocks noGrp="1"/>
          </p:cNvSpPr>
          <p:nvPr>
            <p:ph type="ctrTitle"/>
          </p:nvPr>
        </p:nvSpPr>
        <p:spPr>
          <a:xfrm>
            <a:off x="389762" y="586458"/>
            <a:ext cx="8296726" cy="1470025"/>
          </a:xfrm>
        </p:spPr>
        <p:txBody>
          <a:bodyPr>
            <a:noAutofit/>
          </a:bodyPr>
          <a:lstStyle/>
          <a:p>
            <a:r>
              <a:rPr lang="en-US" sz="3400" b="1" dirty="0" smtClean="0">
                <a:solidFill>
                  <a:srgbClr val="FF0000"/>
                </a:solidFill>
              </a:rPr>
              <a:t>The Development of the North Pacific Jet Phase Diagram at the NCEP-WPC as a Tool to Characterize the Upper-Tropospheric Flow Pattern </a:t>
            </a:r>
            <a:endParaRPr lang="en-US" sz="3400" b="1" dirty="0">
              <a:solidFill>
                <a:srgbClr val="FF0000"/>
              </a:solidFill>
            </a:endParaRPr>
          </a:p>
        </p:txBody>
      </p:sp>
      <p:sp>
        <p:nvSpPr>
          <p:cNvPr id="3" name="Subtitle 2"/>
          <p:cNvSpPr>
            <a:spLocks noGrp="1"/>
          </p:cNvSpPr>
          <p:nvPr>
            <p:ph type="subTitle" idx="1"/>
          </p:nvPr>
        </p:nvSpPr>
        <p:spPr>
          <a:xfrm>
            <a:off x="0" y="2647858"/>
            <a:ext cx="9144000" cy="1752600"/>
          </a:xfrm>
        </p:spPr>
        <p:txBody>
          <a:bodyPr>
            <a:noAutofit/>
          </a:bodyPr>
          <a:lstStyle/>
          <a:p>
            <a:r>
              <a:rPr lang="en-US" sz="2400" b="1" dirty="0" smtClean="0">
                <a:solidFill>
                  <a:srgbClr val="0000FF"/>
                </a:solidFill>
                <a:latin typeface="Arial"/>
                <a:cs typeface="Arial"/>
              </a:rPr>
              <a:t>Lance F. </a:t>
            </a:r>
            <a:r>
              <a:rPr lang="en-US" sz="2400" b="1" dirty="0" err="1" smtClean="0">
                <a:solidFill>
                  <a:srgbClr val="0000FF"/>
                </a:solidFill>
                <a:latin typeface="Arial"/>
                <a:cs typeface="Arial"/>
              </a:rPr>
              <a:t>Bosart</a:t>
            </a:r>
            <a:r>
              <a:rPr lang="en-US" sz="2400" b="1" dirty="0" smtClean="0">
                <a:solidFill>
                  <a:srgbClr val="0000FF"/>
                </a:solidFill>
                <a:latin typeface="Arial"/>
                <a:cs typeface="Arial"/>
              </a:rPr>
              <a:t>, Daniel Keyser, and Andrew C. Winters</a:t>
            </a:r>
          </a:p>
          <a:p>
            <a:endParaRPr lang="en-US" sz="2200" b="1" dirty="0" smtClean="0">
              <a:solidFill>
                <a:srgbClr val="0000FF"/>
              </a:solidFill>
              <a:latin typeface="Arial"/>
              <a:cs typeface="Arial"/>
            </a:endParaRP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b="1" dirty="0" smtClean="0">
              <a:solidFill>
                <a:srgbClr val="0000FF"/>
              </a:solidFill>
              <a:latin typeface="Arial"/>
              <a:cs typeface="Arial"/>
            </a:endParaRPr>
          </a:p>
          <a:p>
            <a:r>
              <a:rPr lang="en-US" sz="2400" b="1" dirty="0" smtClean="0">
                <a:solidFill>
                  <a:srgbClr val="0000FF"/>
                </a:solidFill>
                <a:latin typeface="Arial"/>
                <a:cs typeface="Arial"/>
              </a:rPr>
              <a:t>NGGPS / MAPP PI Meeting</a:t>
            </a:r>
          </a:p>
          <a:p>
            <a:r>
              <a:rPr lang="en-US" sz="2400" b="1" dirty="0" smtClean="0">
                <a:solidFill>
                  <a:srgbClr val="0000FF"/>
                </a:solidFill>
                <a:latin typeface="Arial"/>
                <a:cs typeface="Arial"/>
              </a:rPr>
              <a:t>College Park, MD</a:t>
            </a:r>
          </a:p>
          <a:p>
            <a:r>
              <a:rPr lang="en-US" sz="2400" b="1" dirty="0" smtClean="0">
                <a:solidFill>
                  <a:srgbClr val="0000FF"/>
                </a:solidFill>
                <a:latin typeface="Arial"/>
                <a:cs typeface="Arial"/>
              </a:rPr>
              <a:t>2–3 August 2017</a:t>
            </a:r>
            <a:endParaRPr lang="en-US" sz="2400" b="1"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42391912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8709479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42444375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52892465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6104943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FF0000"/>
                </a:solidFill>
              </a:rPr>
              <a:t>Jet Extension</a:t>
            </a:r>
            <a:endParaRPr lang="en-US" b="1" dirty="0">
              <a:solidFill>
                <a:srgbClr val="0000FF"/>
              </a:solidFill>
            </a:endParaRPr>
          </a:p>
        </p:txBody>
      </p:sp>
      <p:sp>
        <p:nvSpPr>
          <p:cNvPr id="11" name="TextBox 10"/>
          <p:cNvSpPr txBox="1"/>
          <p:nvPr/>
        </p:nvSpPr>
        <p:spPr>
          <a:xfrm>
            <a:off x="541829" y="3499556"/>
            <a:ext cx="810626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FF0000"/>
                </a:solidFill>
              </a:rPr>
              <a:t>Jet Extension</a:t>
            </a:r>
            <a:endParaRPr lang="en-US" sz="1600"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6" name="Group 5"/>
          <p:cNvGrpSpPr/>
          <p:nvPr/>
        </p:nvGrpSpPr>
        <p:grpSpPr>
          <a:xfrm>
            <a:off x="544021" y="5197164"/>
            <a:ext cx="1487979" cy="1212178"/>
            <a:chOff x="-1446532" y="2679700"/>
            <a:chExt cx="1933333" cy="1574984"/>
          </a:xfrm>
        </p:grpSpPr>
        <p:grpSp>
          <p:nvGrpSpPr>
            <p:cNvPr id="4" name="Group 3"/>
            <p:cNvGrpSpPr/>
            <p:nvPr/>
          </p:nvGrpSpPr>
          <p:grpSpPr>
            <a:xfrm>
              <a:off x="-1446532" y="2679700"/>
              <a:ext cx="1933333" cy="1574984"/>
              <a:chOff x="-1446532" y="2679700"/>
              <a:chExt cx="1933333" cy="1574984"/>
            </a:xfrm>
          </p:grpSpPr>
          <p:sp>
            <p:nvSpPr>
              <p:cNvPr id="3" name="Rectangle 2"/>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5" name="Freeform 4"/>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Freeform 16"/>
          <p:cNvSpPr/>
          <p:nvPr/>
        </p:nvSpPr>
        <p:spPr>
          <a:xfrm>
            <a:off x="130175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3119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FF0000"/>
                </a:solidFill>
              </a:rPr>
              <a:t>Jet Retraction</a:t>
            </a:r>
            <a:endParaRPr lang="en-US" b="1" dirty="0">
              <a:solidFill>
                <a:srgbClr val="FF0000"/>
              </a:solidFill>
            </a:endParaRPr>
          </a:p>
        </p:txBody>
      </p:sp>
      <p:sp>
        <p:nvSpPr>
          <p:cNvPr id="11" name="TextBox 10"/>
          <p:cNvSpPr txBox="1"/>
          <p:nvPr/>
        </p:nvSpPr>
        <p:spPr>
          <a:xfrm>
            <a:off x="541829" y="3499556"/>
            <a:ext cx="810626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FF0000"/>
                </a:solidFill>
              </a:rPr>
              <a:t>Jet Retraction</a:t>
            </a:r>
            <a:endParaRPr lang="en-US" sz="1600"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Freeform 20"/>
          <p:cNvSpPr/>
          <p:nvPr/>
        </p:nvSpPr>
        <p:spPr>
          <a:xfrm rot="10800000">
            <a:off x="66040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86147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err="1" smtClean="0">
                <a:solidFill>
                  <a:srgbClr val="FF0000"/>
                </a:solidFill>
              </a:rPr>
              <a:t>Poleward</a:t>
            </a:r>
            <a:r>
              <a:rPr lang="en-US" b="1" dirty="0" smtClean="0">
                <a:solidFill>
                  <a:srgbClr val="FF0000"/>
                </a:solidFill>
              </a:rPr>
              <a:t> Shift</a:t>
            </a:r>
            <a:endParaRPr lang="en-US" b="1" dirty="0">
              <a:solidFill>
                <a:srgbClr val="FF0000"/>
              </a:solidFill>
            </a:endParaRPr>
          </a:p>
        </p:txBody>
      </p:sp>
      <p:sp>
        <p:nvSpPr>
          <p:cNvPr id="11" name="TextBox 10"/>
          <p:cNvSpPr txBox="1"/>
          <p:nvPr/>
        </p:nvSpPr>
        <p:spPr>
          <a:xfrm>
            <a:off x="541829" y="3499556"/>
            <a:ext cx="810626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err="1" smtClean="0">
                <a:solidFill>
                  <a:srgbClr val="FF0000"/>
                </a:solidFill>
              </a:rPr>
              <a:t>Poleward</a:t>
            </a:r>
            <a:r>
              <a:rPr lang="en-US" sz="1600" b="1" dirty="0" smtClean="0">
                <a:solidFill>
                  <a:srgbClr val="FF0000"/>
                </a:solidFill>
              </a:rPr>
              <a:t> Shift</a:t>
            </a:r>
            <a:endParaRPr lang="en-US" sz="1600"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Freeform 5"/>
          <p:cNvSpPr/>
          <p:nvPr/>
        </p:nvSpPr>
        <p:spPr>
          <a:xfrm>
            <a:off x="654050" y="526415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67044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FF0000"/>
                </a:solidFill>
              </a:rPr>
              <a:t>Equator. </a:t>
            </a:r>
            <a:r>
              <a:rPr lang="en-US" b="1" dirty="0">
                <a:solidFill>
                  <a:srgbClr val="FF0000"/>
                </a:solidFill>
              </a:rPr>
              <a:t>S</a:t>
            </a:r>
            <a:r>
              <a:rPr lang="en-US" b="1" dirty="0" smtClean="0">
                <a:solidFill>
                  <a:srgbClr val="FF0000"/>
                </a:solidFill>
              </a:rPr>
              <a:t>hift</a:t>
            </a:r>
            <a:endParaRPr lang="en-US" b="1" dirty="0">
              <a:solidFill>
                <a:srgbClr val="FF0000"/>
              </a:solidFill>
            </a:endParaRPr>
          </a:p>
        </p:txBody>
      </p:sp>
      <p:sp>
        <p:nvSpPr>
          <p:cNvPr id="11" name="TextBox 10"/>
          <p:cNvSpPr txBox="1"/>
          <p:nvPr/>
        </p:nvSpPr>
        <p:spPr>
          <a:xfrm>
            <a:off x="541829" y="3499556"/>
            <a:ext cx="810626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FF0000"/>
                </a:solidFill>
              </a:rPr>
              <a:t>Equator. Shift</a:t>
            </a:r>
            <a:endParaRPr lang="en-US" sz="1600"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Freeform 18"/>
          <p:cNvSpPr/>
          <p:nvPr/>
        </p:nvSpPr>
        <p:spPr>
          <a:xfrm rot="10800000">
            <a:off x="654051" y="577850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3243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NPJ Phase Diagram Web Interface</a:t>
            </a:r>
            <a:endParaRPr lang="en-US" sz="3600" b="1" dirty="0"/>
          </a:p>
        </p:txBody>
      </p:sp>
      <p:pic>
        <p:nvPicPr>
          <p:cNvPr id="5" name="Picture 4"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972717"/>
            <a:ext cx="8741810" cy="5755249"/>
          </a:xfrm>
          <a:prstGeom prst="rect">
            <a:avLst/>
          </a:prstGeom>
        </p:spPr>
      </p:pic>
    </p:spTree>
    <p:extLst>
      <p:ext uri="{BB962C8B-B14F-4D97-AF65-F5344CB8AC3E}">
        <p14:creationId xmlns:p14="http://schemas.microsoft.com/office/powerpoint/2010/main" val="50550818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972717"/>
            <a:ext cx="8741810" cy="5755249"/>
          </a:xfrm>
          <a:prstGeom prst="rect">
            <a:avLst/>
          </a:prstGeom>
        </p:spPr>
      </p:pic>
      <p:sp>
        <p:nvSpPr>
          <p:cNvPr id="3" name="Rectangle 2"/>
          <p:cNvSpPr/>
          <p:nvPr/>
        </p:nvSpPr>
        <p:spPr>
          <a:xfrm>
            <a:off x="2998012" y="1310270"/>
            <a:ext cx="685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184400" y="2739960"/>
            <a:ext cx="4876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40000" y="3149600"/>
            <a:ext cx="1231900" cy="6350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7157" y="37240"/>
            <a:ext cx="9304421" cy="646331"/>
          </a:xfrm>
          <a:prstGeom prst="rect">
            <a:avLst/>
          </a:prstGeom>
          <a:noFill/>
        </p:spPr>
        <p:txBody>
          <a:bodyPr wrap="square" rtlCol="0">
            <a:spAutoFit/>
          </a:bodyPr>
          <a:lstStyle/>
          <a:p>
            <a:r>
              <a:rPr lang="en-US" sz="3600" b="1" dirty="0" smtClean="0"/>
              <a:t>NPJ Phase Diagram Web Interface</a:t>
            </a:r>
            <a:endParaRPr lang="en-US" sz="3600" b="1" dirty="0"/>
          </a:p>
        </p:txBody>
      </p:sp>
      <p:sp>
        <p:nvSpPr>
          <p:cNvPr id="4" name="Freeform 3"/>
          <p:cNvSpPr/>
          <p:nvPr/>
        </p:nvSpPr>
        <p:spPr>
          <a:xfrm>
            <a:off x="2279650" y="4641610"/>
            <a:ext cx="475233" cy="749540"/>
          </a:xfrm>
          <a:custGeom>
            <a:avLst/>
            <a:gdLst>
              <a:gd name="connsiteX0" fmla="*/ 215900 w 475233"/>
              <a:gd name="connsiteY0" fmla="*/ 679690 h 679690"/>
              <a:gd name="connsiteX1" fmla="*/ 355600 w 475233"/>
              <a:gd name="connsiteY1" fmla="*/ 298690 h 679690"/>
              <a:gd name="connsiteX2" fmla="*/ 469900 w 475233"/>
              <a:gd name="connsiteY2" fmla="*/ 6590 h 679690"/>
              <a:gd name="connsiteX3" fmla="*/ 177800 w 475233"/>
              <a:gd name="connsiteY3" fmla="*/ 108190 h 679690"/>
              <a:gd name="connsiteX4" fmla="*/ 0 w 475233"/>
              <a:gd name="connsiteY4" fmla="*/ 260590 h 67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33" h="679690">
                <a:moveTo>
                  <a:pt x="215900" y="679690"/>
                </a:moveTo>
                <a:cubicBezTo>
                  <a:pt x="264583" y="545281"/>
                  <a:pt x="313267" y="410873"/>
                  <a:pt x="355600" y="298690"/>
                </a:cubicBezTo>
                <a:cubicBezTo>
                  <a:pt x="397933" y="186507"/>
                  <a:pt x="499533" y="38340"/>
                  <a:pt x="469900" y="6590"/>
                </a:cubicBezTo>
                <a:cubicBezTo>
                  <a:pt x="440267" y="-25160"/>
                  <a:pt x="256117" y="65857"/>
                  <a:pt x="177800" y="108190"/>
                </a:cubicBezTo>
                <a:cubicBezTo>
                  <a:pt x="99483" y="150523"/>
                  <a:pt x="49741" y="205556"/>
                  <a:pt x="0" y="260590"/>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4097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2185214"/>
          </a:xfrm>
          <a:prstGeom prst="rect">
            <a:avLst/>
          </a:prstGeom>
          <a:noFill/>
        </p:spPr>
        <p:txBody>
          <a:bodyPr wrap="square" rtlCol="0">
            <a:spAutoFit/>
          </a:bodyPr>
          <a:lstStyle/>
          <a:p>
            <a:pPr marL="342900" indent="-342900">
              <a:buFont typeface="Arial"/>
              <a:buChar char="•"/>
            </a:pPr>
            <a:r>
              <a:rPr lang="en-US" sz="2400" dirty="0" smtClean="0">
                <a:cs typeface="Arial"/>
              </a:rPr>
              <a:t>Previous work highlighted the considerable North Pacific Jet (NPJ) variability during the medium-range period that characterizes the antecedent environments associated with continental U.S. extreme temperature events.</a:t>
            </a:r>
            <a:endParaRPr lang="en-US" sz="2400" dirty="0">
              <a:cs typeface="Arial"/>
            </a:endParaRPr>
          </a:p>
          <a:p>
            <a:pPr marL="342900" indent="-342900">
              <a:buFont typeface="Arial"/>
              <a:buChar char="•"/>
            </a:pPr>
            <a:endParaRPr lang="en-US" sz="1600" dirty="0">
              <a:cs typeface="Arial"/>
            </a:endParaRPr>
          </a:p>
          <a:p>
            <a:endParaRPr lang="en-US" sz="2400" dirty="0">
              <a:cs typeface="Arial"/>
            </a:endParaRPr>
          </a:p>
        </p:txBody>
      </p:sp>
    </p:spTree>
    <p:extLst>
      <p:ext uri="{BB962C8B-B14F-4D97-AF65-F5344CB8AC3E}">
        <p14:creationId xmlns:p14="http://schemas.microsoft.com/office/powerpoint/2010/main" val="3598470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972717"/>
            <a:ext cx="8741810" cy="5755249"/>
          </a:xfrm>
          <a:prstGeom prst="rect">
            <a:avLst/>
          </a:prstGeom>
        </p:spPr>
      </p:pic>
      <p:sp>
        <p:nvSpPr>
          <p:cNvPr id="3" name="Rectangle 2"/>
          <p:cNvSpPr/>
          <p:nvPr/>
        </p:nvSpPr>
        <p:spPr>
          <a:xfrm>
            <a:off x="3683000" y="1323780"/>
            <a:ext cx="12573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NPJ Phase Diagram Web Interface</a:t>
            </a:r>
            <a:endParaRPr lang="en-US" sz="3600" b="1" dirty="0"/>
          </a:p>
        </p:txBody>
      </p:sp>
    </p:spTree>
    <p:extLst>
      <p:ext uri="{BB962C8B-B14F-4D97-AF65-F5344CB8AC3E}">
        <p14:creationId xmlns:p14="http://schemas.microsoft.com/office/powerpoint/2010/main" val="239832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972717"/>
            <a:ext cx="8741810" cy="5755249"/>
          </a:xfrm>
          <a:prstGeom prst="rect">
            <a:avLst/>
          </a:prstGeom>
        </p:spPr>
      </p:pic>
      <p:sp>
        <p:nvSpPr>
          <p:cNvPr id="3" name="Rectangle 2"/>
          <p:cNvSpPr/>
          <p:nvPr/>
        </p:nvSpPr>
        <p:spPr>
          <a:xfrm>
            <a:off x="4953000" y="1322970"/>
            <a:ext cx="8255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NPJ Phase Diagram Web Interface</a:t>
            </a:r>
            <a:endParaRPr lang="en-US" sz="3600" b="1" dirty="0"/>
          </a:p>
        </p:txBody>
      </p:sp>
    </p:spTree>
    <p:extLst>
      <p:ext uri="{BB962C8B-B14F-4D97-AF65-F5344CB8AC3E}">
        <p14:creationId xmlns:p14="http://schemas.microsoft.com/office/powerpoint/2010/main" val="274129012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GEFS Forecast Skill in the Context of the NPJ Phase Diagram</a:t>
            </a:r>
            <a:endParaRPr lang="en-US" sz="4800" b="1" dirty="0">
              <a:solidFill>
                <a:srgbClr val="FF0000"/>
              </a:solidFill>
            </a:endParaRPr>
          </a:p>
        </p:txBody>
      </p:sp>
    </p:spTree>
    <p:extLst>
      <p:ext uri="{BB962C8B-B14F-4D97-AF65-F5344CB8AC3E}">
        <p14:creationId xmlns:p14="http://schemas.microsoft.com/office/powerpoint/2010/main" val="39505498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p>
        </p:txBody>
      </p:sp>
      <p:pic>
        <p:nvPicPr>
          <p:cNvPr id="3" name="Picture 2" descr="JetRegime_Schemati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86" y="1628084"/>
            <a:ext cx="7141814" cy="5356360"/>
          </a:xfrm>
          <a:prstGeom prst="rect">
            <a:avLst/>
          </a:prstGeom>
        </p:spPr>
      </p:pic>
      <p:sp>
        <p:nvSpPr>
          <p:cNvPr id="6" name="TextBox 5"/>
          <p:cNvSpPr txBox="1"/>
          <p:nvPr/>
        </p:nvSpPr>
        <p:spPr>
          <a:xfrm>
            <a:off x="0" y="961061"/>
            <a:ext cx="9144000" cy="769441"/>
          </a:xfrm>
          <a:prstGeom prst="rect">
            <a:avLst/>
          </a:prstGeom>
          <a:noFill/>
        </p:spPr>
        <p:txBody>
          <a:bodyPr wrap="square" rtlCol="0">
            <a:spAutoFit/>
          </a:bodyPr>
          <a:lstStyle/>
          <a:p>
            <a:pPr algn="ctr"/>
            <a:r>
              <a:rPr lang="en-US" sz="2200" b="1" dirty="0" smtClean="0">
                <a:solidFill>
                  <a:srgbClr val="0000FF"/>
                </a:solidFill>
              </a:rPr>
              <a:t>Determined the position within the NPJ phase diagram for all 0-h forecasts during Sept.–May 1984–2014 in the GEFS Reforecast V2 (</a:t>
            </a:r>
            <a:r>
              <a:rPr lang="en-US" b="1" dirty="0" smtClean="0">
                <a:solidFill>
                  <a:srgbClr val="0000FF"/>
                </a:solidFill>
              </a:rPr>
              <a:t>Hamill et al. 2013</a:t>
            </a:r>
            <a:r>
              <a:rPr lang="en-US" sz="2200" b="1" dirty="0" smtClean="0">
                <a:solidFill>
                  <a:srgbClr val="0000FF"/>
                </a:solidFill>
              </a:rPr>
              <a:t>)</a:t>
            </a:r>
          </a:p>
        </p:txBody>
      </p:sp>
    </p:spTree>
    <p:extLst>
      <p:ext uri="{BB962C8B-B14F-4D97-AF65-F5344CB8AC3E}">
        <p14:creationId xmlns:p14="http://schemas.microsoft.com/office/powerpoint/2010/main" val="12971519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p>
        </p:txBody>
      </p:sp>
      <p:sp>
        <p:nvSpPr>
          <p:cNvPr id="8" name="TextBox 7"/>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initialized</a:t>
            </a:r>
            <a:r>
              <a:rPr lang="en-US" sz="2400" b="1" dirty="0" smtClean="0">
                <a:solidFill>
                  <a:srgbClr val="0000FF"/>
                </a:solidFill>
              </a:rPr>
              <a:t> within a particular NPJ regime</a:t>
            </a:r>
            <a:endParaRPr lang="en-US" sz="2400" b="1" dirty="0">
              <a:solidFill>
                <a:srgbClr val="0000FF"/>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558800"/>
            <a:ext cx="7247466" cy="5435600"/>
          </a:xfrm>
          <a:prstGeom prst="rect">
            <a:avLst/>
          </a:prstGeom>
        </p:spPr>
      </p:pic>
      <p:sp>
        <p:nvSpPr>
          <p:cNvPr id="11" name="TextBox 10"/>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95% confidence level with respect to another NPJ regime</a:t>
            </a:r>
            <a:endParaRPr lang="en-US" dirty="0"/>
          </a:p>
        </p:txBody>
      </p:sp>
    </p:spTree>
    <p:extLst>
      <p:ext uri="{BB962C8B-B14F-4D97-AF65-F5344CB8AC3E}">
        <p14:creationId xmlns:p14="http://schemas.microsoft.com/office/powerpoint/2010/main" val="16715221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p>
        </p:txBody>
      </p:sp>
      <p:sp>
        <p:nvSpPr>
          <p:cNvPr id="8" name="TextBox 7"/>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initialized</a:t>
            </a:r>
            <a:r>
              <a:rPr lang="en-US" sz="2400" b="1" dirty="0" smtClean="0">
                <a:solidFill>
                  <a:srgbClr val="0000FF"/>
                </a:solidFill>
              </a:rPr>
              <a:t> within a particular NPJ regime</a:t>
            </a:r>
            <a:endParaRPr lang="en-US" sz="2400" b="1" dirty="0">
              <a:solidFill>
                <a:srgbClr val="0000FF"/>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558800"/>
            <a:ext cx="7247466" cy="5435600"/>
          </a:xfrm>
          <a:prstGeom prst="rect">
            <a:avLst/>
          </a:prstGeom>
        </p:spPr>
      </p:pic>
      <p:sp>
        <p:nvSpPr>
          <p:cNvPr id="12" name="TextBox 11"/>
          <p:cNvSpPr txBox="1"/>
          <p:nvPr/>
        </p:nvSpPr>
        <p:spPr>
          <a:xfrm>
            <a:off x="187157" y="5929206"/>
            <a:ext cx="8779043" cy="707886"/>
          </a:xfrm>
          <a:prstGeom prst="rect">
            <a:avLst/>
          </a:prstGeom>
          <a:noFill/>
        </p:spPr>
        <p:txBody>
          <a:bodyPr wrap="square" rtlCol="0">
            <a:spAutoFit/>
          </a:bodyPr>
          <a:lstStyle/>
          <a:p>
            <a:pPr algn="ctr"/>
            <a:r>
              <a:rPr lang="en-US" sz="2000" dirty="0" smtClean="0"/>
              <a:t>Forecasts initialized during jet retractions exhibit significantly larger errors than </a:t>
            </a:r>
          </a:p>
          <a:p>
            <a:pPr algn="ctr"/>
            <a:r>
              <a:rPr lang="en-US" sz="2000" dirty="0" smtClean="0"/>
              <a:t>jet extensions and </a:t>
            </a:r>
            <a:r>
              <a:rPr lang="en-US" sz="2000" dirty="0" err="1" smtClean="0"/>
              <a:t>poleward</a:t>
            </a:r>
            <a:r>
              <a:rPr lang="en-US" sz="2000" dirty="0" smtClean="0"/>
              <a:t> shifts in the 168–216-h forecast period</a:t>
            </a:r>
            <a:endParaRPr lang="en-US" sz="2000" dirty="0"/>
          </a:p>
        </p:txBody>
      </p:sp>
      <p:sp>
        <p:nvSpPr>
          <p:cNvPr id="9" name="TextBox 8"/>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95% confidence level with respect to another NPJ regime</a:t>
            </a:r>
            <a:endParaRPr lang="en-US" dirty="0"/>
          </a:p>
        </p:txBody>
      </p:sp>
      <p:sp>
        <p:nvSpPr>
          <p:cNvPr id="3" name="Freeform 2"/>
          <p:cNvSpPr/>
          <p:nvPr/>
        </p:nvSpPr>
        <p:spPr>
          <a:xfrm>
            <a:off x="4673600" y="1993900"/>
            <a:ext cx="1943100" cy="2032000"/>
          </a:xfrm>
          <a:custGeom>
            <a:avLst/>
            <a:gdLst>
              <a:gd name="connsiteX0" fmla="*/ 1917700 w 1943100"/>
              <a:gd name="connsiteY0" fmla="*/ 0 h 2032000"/>
              <a:gd name="connsiteX1" fmla="*/ 0 w 1943100"/>
              <a:gd name="connsiteY1" fmla="*/ 965200 h 2032000"/>
              <a:gd name="connsiteX2" fmla="*/ 12700 w 1943100"/>
              <a:gd name="connsiteY2" fmla="*/ 2032000 h 2032000"/>
              <a:gd name="connsiteX3" fmla="*/ 1943100 w 1943100"/>
              <a:gd name="connsiteY3" fmla="*/ 1003300 h 2032000"/>
              <a:gd name="connsiteX4" fmla="*/ 1917700 w 19431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2032000">
                <a:moveTo>
                  <a:pt x="1917700" y="0"/>
                </a:moveTo>
                <a:lnTo>
                  <a:pt x="0" y="965200"/>
                </a:lnTo>
                <a:lnTo>
                  <a:pt x="12700" y="2032000"/>
                </a:lnTo>
                <a:lnTo>
                  <a:pt x="1943100" y="1003300"/>
                </a:lnTo>
                <a:lnTo>
                  <a:pt x="1917700" y="0"/>
                </a:lnTo>
                <a:close/>
              </a:path>
            </a:pathLst>
          </a:custGeom>
          <a:noFill/>
          <a:ln w="57150" cmpd="sng">
            <a:solidFill>
              <a:srgbClr val="FFFF00"/>
            </a:solidFill>
          </a:ln>
          <a:effectLst>
            <a:glow rad="254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0368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46820"/>
          <a:stretch/>
        </p:blipFill>
        <p:spPr>
          <a:xfrm>
            <a:off x="-360202" y="743756"/>
            <a:ext cx="7446802" cy="5124956"/>
          </a:xfrm>
          <a:prstGeom prst="rect">
            <a:avLst/>
          </a:prstGeom>
        </p:spPr>
      </p:pic>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within a particular NPJ regime</a:t>
            </a:r>
            <a:endParaRPr lang="en-US" sz="2400" b="1" dirty="0">
              <a:solidFill>
                <a:srgbClr val="0000FF"/>
              </a:solidFill>
            </a:endParaRPr>
          </a:p>
        </p:txBody>
      </p:sp>
      <p:sp>
        <p:nvSpPr>
          <p:cNvPr id="23" name="TextBox 22"/>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Tree>
    <p:extLst>
      <p:ext uri="{BB962C8B-B14F-4D97-AF65-F5344CB8AC3E}">
        <p14:creationId xmlns:p14="http://schemas.microsoft.com/office/powerpoint/2010/main" val="37925208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46820"/>
          <a:stretch/>
        </p:blipFill>
        <p:spPr>
          <a:xfrm>
            <a:off x="-360202" y="743756"/>
            <a:ext cx="7446802" cy="5124956"/>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within a particular NPJ regime</a:t>
            </a:r>
            <a:endParaRPr lang="en-US" sz="2400" b="1" dirty="0">
              <a:solidFill>
                <a:srgbClr val="0000FF"/>
              </a:solidFill>
            </a:endParaRPr>
          </a:p>
        </p:txBody>
      </p:sp>
      <p:sp>
        <p:nvSpPr>
          <p:cNvPr id="22" name="TextBox 21"/>
          <p:cNvSpPr txBox="1"/>
          <p:nvPr/>
        </p:nvSpPr>
        <p:spPr>
          <a:xfrm>
            <a:off x="0" y="5881764"/>
            <a:ext cx="9143999" cy="707886"/>
          </a:xfrm>
          <a:prstGeom prst="rect">
            <a:avLst/>
          </a:prstGeom>
          <a:noFill/>
        </p:spPr>
        <p:txBody>
          <a:bodyPr wrap="square" rtlCol="0">
            <a:spAutoFit/>
          </a:bodyPr>
          <a:lstStyle/>
          <a:p>
            <a:pPr algn="ctr"/>
            <a:r>
              <a:rPr lang="en-US" sz="2000" dirty="0" smtClean="0"/>
              <a:t>Forecasts verifying during </a:t>
            </a:r>
            <a:r>
              <a:rPr lang="en-US" sz="2000" dirty="0" err="1" smtClean="0"/>
              <a:t>equatorward</a:t>
            </a:r>
            <a:r>
              <a:rPr lang="en-US" sz="2000" dirty="0" smtClean="0"/>
              <a:t> shifts and jet retractions exhibit significantly larger errors than jet extensions and </a:t>
            </a:r>
            <a:r>
              <a:rPr lang="en-US" sz="2000" dirty="0" err="1" smtClean="0"/>
              <a:t>poleward</a:t>
            </a:r>
            <a:r>
              <a:rPr lang="en-US" sz="2000" dirty="0" smtClean="0"/>
              <a:t> shifts in the 96–216-h forecast period</a:t>
            </a:r>
            <a:endParaRPr lang="en-US" sz="2000" dirty="0"/>
          </a:p>
        </p:txBody>
      </p:sp>
      <p:sp>
        <p:nvSpPr>
          <p:cNvPr id="4" name="Freeform 3"/>
          <p:cNvSpPr/>
          <p:nvPr/>
        </p:nvSpPr>
        <p:spPr>
          <a:xfrm>
            <a:off x="76200" y="1676400"/>
            <a:ext cx="3594100" cy="3175000"/>
          </a:xfrm>
          <a:custGeom>
            <a:avLst/>
            <a:gdLst>
              <a:gd name="connsiteX0" fmla="*/ 0 w 3594100"/>
              <a:gd name="connsiteY0" fmla="*/ 0 h 3175000"/>
              <a:gd name="connsiteX1" fmla="*/ 0 w 3594100"/>
              <a:gd name="connsiteY1" fmla="*/ 1358900 h 3175000"/>
              <a:gd name="connsiteX2" fmla="*/ 3594100 w 3594100"/>
              <a:gd name="connsiteY2" fmla="*/ 3175000 h 3175000"/>
              <a:gd name="connsiteX3" fmla="*/ 3594100 w 3594100"/>
              <a:gd name="connsiteY3" fmla="*/ 1828800 h 3175000"/>
              <a:gd name="connsiteX4" fmla="*/ 317500 w 3594100"/>
              <a:gd name="connsiteY4" fmla="*/ 25400 h 3175000"/>
              <a:gd name="connsiteX5" fmla="*/ 0 w 3594100"/>
              <a:gd name="connsiteY5" fmla="*/ 0 h 31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4100" h="3175000">
                <a:moveTo>
                  <a:pt x="0" y="0"/>
                </a:moveTo>
                <a:lnTo>
                  <a:pt x="0" y="1358900"/>
                </a:lnTo>
                <a:lnTo>
                  <a:pt x="3594100" y="3175000"/>
                </a:lnTo>
                <a:lnTo>
                  <a:pt x="3594100" y="1828800"/>
                </a:lnTo>
                <a:lnTo>
                  <a:pt x="317500" y="25400"/>
                </a:lnTo>
                <a:lnTo>
                  <a:pt x="0" y="0"/>
                </a:lnTo>
                <a:close/>
              </a:path>
            </a:pathLst>
          </a:custGeom>
          <a:noFill/>
          <a:ln w="57150" cmpd="sng">
            <a:solidFill>
              <a:srgbClr val="FFFF00"/>
            </a:solidFill>
          </a:ln>
          <a:effectLst>
            <a:glow rad="254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Tree>
    <p:extLst>
      <p:ext uri="{BB962C8B-B14F-4D97-AF65-F5344CB8AC3E}">
        <p14:creationId xmlns:p14="http://schemas.microsoft.com/office/powerpoint/2010/main" val="251105894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6" name="TextBox 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9204402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43" name="TextBox 42"/>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29622585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4031873"/>
          </a:xfrm>
          <a:prstGeom prst="rect">
            <a:avLst/>
          </a:prstGeom>
          <a:noFill/>
        </p:spPr>
        <p:txBody>
          <a:bodyPr wrap="square" rtlCol="0">
            <a:spAutoFit/>
          </a:bodyPr>
          <a:lstStyle/>
          <a:p>
            <a:pPr marL="342900" indent="-342900">
              <a:buFont typeface="Arial"/>
              <a:buChar char="•"/>
            </a:pPr>
            <a:r>
              <a:rPr lang="en-US" sz="2400" dirty="0" smtClean="0">
                <a:cs typeface="Arial"/>
              </a:rPr>
              <a:t>Previous work highlighted the considerable North Pacific Jet (NPJ) variability during the medium-range period that characterizes the antecedent environments associated with continental U.S. extreme temperature events.</a:t>
            </a:r>
            <a:endParaRPr lang="en-US" sz="2400" dirty="0">
              <a:cs typeface="Arial"/>
            </a:endParaRPr>
          </a:p>
          <a:p>
            <a:pPr marL="342900" indent="-342900">
              <a:buFont typeface="Arial"/>
              <a:buChar char="•"/>
            </a:pPr>
            <a:endParaRPr lang="en-US" sz="1600" dirty="0">
              <a:cs typeface="Arial"/>
            </a:endParaRPr>
          </a:p>
          <a:p>
            <a:pPr marL="342900" indent="-342900">
              <a:buFont typeface="Arial"/>
              <a:buChar char="•"/>
            </a:pPr>
            <a:r>
              <a:rPr lang="en-US" sz="2400" dirty="0" smtClean="0">
                <a:cs typeface="Arial"/>
              </a:rPr>
              <a:t>This NPJ variability motivated the development of the NPJ phase diagram as an objective tool to characterize the instantaneous state of the upper-tropospheric flow pattern over the North Pacific.</a:t>
            </a:r>
          </a:p>
          <a:p>
            <a:pPr marL="342900" indent="-342900">
              <a:buFont typeface="Arial"/>
              <a:buChar char="•"/>
            </a:pPr>
            <a:endParaRPr lang="en-US" sz="2400" dirty="0">
              <a:cs typeface="Arial"/>
            </a:endParaRPr>
          </a:p>
          <a:p>
            <a:endParaRPr lang="en-US" sz="2400" dirty="0">
              <a:cs typeface="Arial"/>
            </a:endParaRPr>
          </a:p>
        </p:txBody>
      </p:sp>
    </p:spTree>
    <p:extLst>
      <p:ext uri="{BB962C8B-B14F-4D97-AF65-F5344CB8AC3E}">
        <p14:creationId xmlns:p14="http://schemas.microsoft.com/office/powerpoint/2010/main" val="32195010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mean error</a:t>
            </a:r>
            <a:endParaRPr lang="en-US" sz="2400" b="1" dirty="0">
              <a:solidFill>
                <a:srgbClr val="000000"/>
              </a:solidFill>
            </a:endParaRPr>
          </a:p>
        </p:txBody>
      </p:sp>
      <p:sp>
        <p:nvSpPr>
          <p:cNvPr id="40" name="TextBox 39"/>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41" name="Straight Connector 40"/>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4186052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member error</a:t>
            </a:r>
            <a:endParaRPr lang="en-US" sz="2400" b="1" dirty="0">
              <a:solidFill>
                <a:srgbClr val="000000"/>
              </a:solidFill>
            </a:endParaRPr>
          </a:p>
        </p:txBody>
      </p:sp>
      <p:sp>
        <p:nvSpPr>
          <p:cNvPr id="44" name="TextBox 43"/>
          <p:cNvSpPr txBox="1"/>
          <p:nvPr/>
        </p:nvSpPr>
        <p:spPr>
          <a:xfrm>
            <a:off x="191836" y="4997958"/>
            <a:ext cx="3694363" cy="369332"/>
          </a:xfrm>
          <a:prstGeom prst="rect">
            <a:avLst/>
          </a:prstGeom>
          <a:noFill/>
        </p:spPr>
        <p:txBody>
          <a:bodyPr wrap="square" rtlCol="0">
            <a:spAutoFit/>
          </a:bodyPr>
          <a:lstStyle/>
          <a:p>
            <a:r>
              <a:rPr lang="en-US" b="1" dirty="0" smtClean="0"/>
              <a:t>(2) Avg. Ens. Member error ≈ 0</a:t>
            </a:r>
            <a:endParaRPr lang="en-US" b="1" dirty="0"/>
          </a:p>
        </p:txBody>
      </p:sp>
      <p:cxnSp>
        <p:nvCxnSpPr>
          <p:cNvPr id="47" name="Straight Connector 46"/>
          <p:cNvCxnSpPr/>
          <p:nvPr/>
        </p:nvCxnSpPr>
        <p:spPr>
          <a:xfrm>
            <a:off x="3454400" y="5184370"/>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3517900" y="5116754"/>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3" name="TextBox 52"/>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54" name="Straight Connector 53"/>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297233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
        <p:nvSpPr>
          <p:cNvPr id="45" name="TextBox 4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12191854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mean error</a:t>
            </a:r>
            <a:endParaRPr lang="en-US" sz="2400" b="1" dirty="0">
              <a:solidFill>
                <a:srgbClr val="000000"/>
              </a:solidFill>
            </a:endParaRPr>
          </a:p>
        </p:txBody>
      </p:sp>
      <p:sp>
        <p:nvSpPr>
          <p:cNvPr id="45" name="TextBox 4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47" name="TextBox 46"/>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48" name="Straight Connector 47"/>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Tree>
    <p:extLst>
      <p:ext uri="{BB962C8B-B14F-4D97-AF65-F5344CB8AC3E}">
        <p14:creationId xmlns:p14="http://schemas.microsoft.com/office/powerpoint/2010/main" val="68504306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member error</a:t>
            </a:r>
            <a:endParaRPr lang="en-US" sz="2400" b="1" dirty="0">
              <a:solidFill>
                <a:srgbClr val="000000"/>
              </a:solidFill>
            </a:endParaRPr>
          </a:p>
        </p:txBody>
      </p:sp>
      <p:sp>
        <p:nvSpPr>
          <p:cNvPr id="40" name="TextBox 39"/>
          <p:cNvSpPr txBox="1"/>
          <p:nvPr/>
        </p:nvSpPr>
        <p:spPr>
          <a:xfrm>
            <a:off x="191836" y="4997958"/>
            <a:ext cx="3567363" cy="369332"/>
          </a:xfrm>
          <a:prstGeom prst="rect">
            <a:avLst/>
          </a:prstGeom>
          <a:noFill/>
        </p:spPr>
        <p:txBody>
          <a:bodyPr wrap="square" rtlCol="0">
            <a:spAutoFit/>
          </a:bodyPr>
          <a:lstStyle/>
          <a:p>
            <a:r>
              <a:rPr lang="en-US" b="1" dirty="0" smtClean="0"/>
              <a:t>(2) Avg. Ens. Member error &gt;&gt; 0</a:t>
            </a:r>
            <a:endParaRPr lang="en-US" b="1" dirty="0"/>
          </a:p>
        </p:txBody>
      </p:sp>
      <p:cxnSp>
        <p:nvCxnSpPr>
          <p:cNvPr id="8" name="Straight Connector 7"/>
          <p:cNvCxnSpPr>
            <a:endCxn id="37" idx="1"/>
          </p:cNvCxnSpPr>
          <p:nvPr/>
        </p:nvCxnSpPr>
        <p:spPr>
          <a:xfrm>
            <a:off x="5676900" y="4216400"/>
            <a:ext cx="736812" cy="7514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940088" y="5027049"/>
            <a:ext cx="1473624" cy="92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7" idx="3"/>
          </p:cNvCxnSpPr>
          <p:nvPr/>
        </p:nvCxnSpPr>
        <p:spPr>
          <a:xfrm flipV="1">
            <a:off x="5638021" y="5155574"/>
            <a:ext cx="775691" cy="89321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37" idx="5"/>
          </p:cNvCxnSpPr>
          <p:nvPr/>
        </p:nvCxnSpPr>
        <p:spPr>
          <a:xfrm>
            <a:off x="6601435" y="5155574"/>
            <a:ext cx="775691" cy="89321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6640314" y="5036312"/>
            <a:ext cx="1473624" cy="92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37" idx="7"/>
          </p:cNvCxnSpPr>
          <p:nvPr/>
        </p:nvCxnSpPr>
        <p:spPr>
          <a:xfrm flipV="1">
            <a:off x="6601435" y="4216400"/>
            <a:ext cx="775691" cy="7514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444875" y="5111750"/>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444875" y="5107995"/>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7" name="TextBox 56"/>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58" name="Straight Connector 57"/>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Tree>
    <p:extLst>
      <p:ext uri="{BB962C8B-B14F-4D97-AF65-F5344CB8AC3E}">
        <p14:creationId xmlns:p14="http://schemas.microsoft.com/office/powerpoint/2010/main" val="23188517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51" name="TextBox 50"/>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11719521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mean error</a:t>
            </a:r>
            <a:endParaRPr lang="en-US" sz="2400" b="1" dirty="0">
              <a:solidFill>
                <a:srgbClr val="000000"/>
              </a:solidFill>
            </a:endParaRPr>
          </a:p>
        </p:txBody>
      </p:sp>
      <p:sp>
        <p:nvSpPr>
          <p:cNvPr id="40" name="TextBox 39"/>
          <p:cNvSpPr txBox="1"/>
          <p:nvPr/>
        </p:nvSpPr>
        <p:spPr>
          <a:xfrm>
            <a:off x="187157" y="4668723"/>
            <a:ext cx="3181350" cy="367589"/>
          </a:xfrm>
          <a:prstGeom prst="rect">
            <a:avLst/>
          </a:prstGeom>
          <a:noFill/>
        </p:spPr>
        <p:txBody>
          <a:bodyPr wrap="square" rtlCol="0">
            <a:spAutoFit/>
          </a:bodyPr>
          <a:lstStyle/>
          <a:p>
            <a:r>
              <a:rPr lang="en-US" b="1" dirty="0" smtClean="0"/>
              <a:t>(1) Ens. Mean error &gt;&gt; 0</a:t>
            </a:r>
            <a:endParaRPr lang="en-US" b="1" dirty="0"/>
          </a:p>
        </p:txBody>
      </p:sp>
      <p:cxnSp>
        <p:nvCxnSpPr>
          <p:cNvPr id="48" name="Straight Connector 47"/>
          <p:cNvCxnSpPr/>
          <p:nvPr/>
        </p:nvCxnSpPr>
        <p:spPr>
          <a:xfrm>
            <a:off x="2644775" y="4770258"/>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2644775" y="4766503"/>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238110" y="5087112"/>
            <a:ext cx="2238890" cy="108811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40745254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member error</a:t>
            </a:r>
            <a:endParaRPr lang="en-US" sz="2400" b="1" dirty="0">
              <a:solidFill>
                <a:srgbClr val="000000"/>
              </a:solidFill>
            </a:endParaRPr>
          </a:p>
        </p:txBody>
      </p:sp>
      <p:sp>
        <p:nvSpPr>
          <p:cNvPr id="45" name="TextBox 44"/>
          <p:cNvSpPr txBox="1"/>
          <p:nvPr/>
        </p:nvSpPr>
        <p:spPr>
          <a:xfrm>
            <a:off x="191836" y="4997958"/>
            <a:ext cx="3783263" cy="369332"/>
          </a:xfrm>
          <a:prstGeom prst="rect">
            <a:avLst/>
          </a:prstGeom>
          <a:noFill/>
        </p:spPr>
        <p:txBody>
          <a:bodyPr wrap="square" rtlCol="0">
            <a:spAutoFit/>
          </a:bodyPr>
          <a:lstStyle/>
          <a:p>
            <a:r>
              <a:rPr lang="en-US" b="1" dirty="0" smtClean="0"/>
              <a:t>(2) Avg. Ens. Member error &gt;&gt; 0</a:t>
            </a:r>
            <a:endParaRPr lang="en-US" b="1" dirty="0"/>
          </a:p>
        </p:txBody>
      </p:sp>
      <p:cxnSp>
        <p:nvCxnSpPr>
          <p:cNvPr id="46" name="Straight Connector 45"/>
          <p:cNvCxnSpPr/>
          <p:nvPr/>
        </p:nvCxnSpPr>
        <p:spPr>
          <a:xfrm>
            <a:off x="3368675" y="5111750"/>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3368675" y="5107995"/>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a:endCxn id="37" idx="0"/>
          </p:cNvCxnSpPr>
          <p:nvPr/>
        </p:nvCxnSpPr>
        <p:spPr>
          <a:xfrm flipH="1">
            <a:off x="4207749" y="4216400"/>
            <a:ext cx="1469151" cy="18691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37" idx="0"/>
          </p:cNvCxnSpPr>
          <p:nvPr/>
        </p:nvCxnSpPr>
        <p:spPr>
          <a:xfrm flipH="1">
            <a:off x="4207749" y="5023947"/>
            <a:ext cx="732339" cy="1061604"/>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37" idx="7"/>
          </p:cNvCxnSpPr>
          <p:nvPr/>
        </p:nvCxnSpPr>
        <p:spPr>
          <a:xfrm flipH="1">
            <a:off x="4301610" y="4178300"/>
            <a:ext cx="3026290" cy="194613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4360781" y="6050474"/>
            <a:ext cx="1316119" cy="8362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37" idx="7"/>
          </p:cNvCxnSpPr>
          <p:nvPr/>
        </p:nvCxnSpPr>
        <p:spPr>
          <a:xfrm flipH="1">
            <a:off x="4301610" y="5023947"/>
            <a:ext cx="3661290" cy="110048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endCxn id="37" idx="6"/>
          </p:cNvCxnSpPr>
          <p:nvPr/>
        </p:nvCxnSpPr>
        <p:spPr>
          <a:xfrm flipH="1">
            <a:off x="4340489" y="6012374"/>
            <a:ext cx="2987411" cy="20591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6" name="TextBox 55"/>
          <p:cNvSpPr txBox="1"/>
          <p:nvPr/>
        </p:nvSpPr>
        <p:spPr>
          <a:xfrm>
            <a:off x="187157" y="4668723"/>
            <a:ext cx="3181350" cy="367589"/>
          </a:xfrm>
          <a:prstGeom prst="rect">
            <a:avLst/>
          </a:prstGeom>
          <a:noFill/>
        </p:spPr>
        <p:txBody>
          <a:bodyPr wrap="square" rtlCol="0">
            <a:spAutoFit/>
          </a:bodyPr>
          <a:lstStyle/>
          <a:p>
            <a:r>
              <a:rPr lang="en-US" b="1" dirty="0" smtClean="0"/>
              <a:t>(1) Ens. Mean error &gt;&gt; 0</a:t>
            </a:r>
            <a:endParaRPr lang="en-US" b="1" dirty="0"/>
          </a:p>
        </p:txBody>
      </p:sp>
      <p:cxnSp>
        <p:nvCxnSpPr>
          <p:cNvPr id="57" name="Straight Connector 56"/>
          <p:cNvCxnSpPr/>
          <p:nvPr/>
        </p:nvCxnSpPr>
        <p:spPr>
          <a:xfrm>
            <a:off x="2644775" y="4770258"/>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2644775" y="4766503"/>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792682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2005300720"/>
              </p:ext>
            </p:extLst>
          </p:nvPr>
        </p:nvGraphicFramePr>
        <p:xfrm>
          <a:off x="402132" y="1895466"/>
          <a:ext cx="8408995" cy="2641310"/>
        </p:xfrm>
        <a:graphic>
          <a:graphicData uri="http://schemas.openxmlformats.org/drawingml/2006/table">
            <a:tbl>
              <a:tblPr firstRow="1" bandRow="1">
                <a:tableStyleId>{5C22544A-7EE6-4342-B048-85BDC9FD1C3A}</a:tableStyleId>
              </a:tblPr>
              <a:tblGrid>
                <a:gridCol w="1860527"/>
                <a:gridCol w="1142686"/>
                <a:gridCol w="1201284"/>
                <a:gridCol w="1113387"/>
                <a:gridCol w="1098737"/>
                <a:gridCol w="1992374"/>
              </a:tblGrid>
              <a:tr h="653975">
                <a:tc>
                  <a:txBody>
                    <a:bodyPr/>
                    <a:lstStyle/>
                    <a:p>
                      <a:pPr algn="ctr"/>
                      <a:endParaRPr lang="en-US" sz="2400" dirty="0"/>
                    </a:p>
                  </a:txBody>
                  <a:tcPr/>
                </a:tc>
                <a:tc>
                  <a:txBody>
                    <a:bodyPr/>
                    <a:lstStyle/>
                    <a:p>
                      <a:pPr algn="ctr"/>
                      <a:r>
                        <a:rPr lang="en-US" sz="2400" dirty="0" smtClean="0"/>
                        <a:t>PC1</a:t>
                      </a:r>
                      <a:r>
                        <a:rPr lang="en-US" sz="2400" baseline="-25000" dirty="0" smtClean="0"/>
                        <a:t>start</a:t>
                      </a:r>
                      <a:endParaRPr lang="en-US" sz="2400" dirty="0"/>
                    </a:p>
                  </a:txBody>
                  <a:tcPr/>
                </a:tc>
                <a:tc>
                  <a:txBody>
                    <a:bodyPr/>
                    <a:lstStyle/>
                    <a:p>
                      <a:pPr algn="ctr"/>
                      <a:r>
                        <a:rPr lang="en-US" sz="2400" dirty="0" smtClean="0"/>
                        <a:t>PC2</a:t>
                      </a:r>
                      <a:r>
                        <a:rPr lang="en-US" sz="2400" baseline="-25000" dirty="0" smtClean="0"/>
                        <a:t>start</a:t>
                      </a:r>
                      <a:endParaRPr lang="en-US" sz="2400" dirty="0"/>
                    </a:p>
                  </a:txBody>
                  <a:tcPr/>
                </a:tc>
                <a:tc>
                  <a:txBody>
                    <a:bodyPr/>
                    <a:lstStyle/>
                    <a:p>
                      <a:pPr algn="ctr"/>
                      <a:r>
                        <a:rPr lang="en-US" sz="2400" dirty="0" smtClean="0"/>
                        <a:t>Avg. ΔPC1</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Avg. ΔPC2</a:t>
                      </a:r>
                    </a:p>
                  </a:txBody>
                  <a:tcPr/>
                </a:tc>
                <a:tc>
                  <a:txBody>
                    <a:bodyPr/>
                    <a:lstStyle/>
                    <a:p>
                      <a:pPr algn="ctr"/>
                      <a:r>
                        <a:rPr lang="en-US" sz="2400" dirty="0" smtClean="0"/>
                        <a:t>Avg.</a:t>
                      </a:r>
                      <a:r>
                        <a:rPr lang="en-US" sz="2400" baseline="0" dirty="0" smtClean="0"/>
                        <a:t> 10-d</a:t>
                      </a:r>
                      <a:r>
                        <a:rPr lang="en-US" sz="2400" dirty="0" smtClean="0"/>
                        <a:t> </a:t>
                      </a:r>
                      <a:r>
                        <a:rPr lang="en-US" sz="2400" dirty="0" err="1" smtClean="0"/>
                        <a:t>Traj</a:t>
                      </a:r>
                      <a:r>
                        <a:rPr lang="en-US" sz="2400" dirty="0" smtClean="0"/>
                        <a:t>. Dist.</a:t>
                      </a:r>
                      <a:endParaRPr lang="en-US" sz="2400" dirty="0"/>
                    </a:p>
                  </a:txBody>
                  <a:tcPr/>
                </a:tc>
              </a:tr>
              <a:tr h="909175">
                <a:tc>
                  <a:txBody>
                    <a:bodyPr/>
                    <a:lstStyle/>
                    <a:p>
                      <a:pPr algn="ctr"/>
                      <a:r>
                        <a:rPr lang="en-US" sz="2000" b="1" dirty="0" smtClean="0"/>
                        <a:t>Best Forecasts (N=475)</a:t>
                      </a:r>
                      <a:endParaRPr lang="en-US" sz="2000" b="1" dirty="0"/>
                    </a:p>
                  </a:txBody>
                  <a:tcPr/>
                </a:tc>
                <a:tc>
                  <a:txBody>
                    <a:bodyPr/>
                    <a:lstStyle/>
                    <a:p>
                      <a:pPr algn="ctr"/>
                      <a:r>
                        <a:rPr lang="en-US" sz="2400" dirty="0" smtClean="0"/>
                        <a:t>0.09</a:t>
                      </a:r>
                      <a:endParaRPr lang="en-US" sz="2400" dirty="0"/>
                    </a:p>
                  </a:txBody>
                  <a:tcPr/>
                </a:tc>
                <a:tc>
                  <a:txBody>
                    <a:bodyPr/>
                    <a:lstStyle/>
                    <a:p>
                      <a:pPr algn="ctr"/>
                      <a:r>
                        <a:rPr lang="en-US" sz="2400" dirty="0" smtClean="0"/>
                        <a:t>0.04</a:t>
                      </a:r>
                      <a:endParaRPr lang="en-US" sz="2400" dirty="0"/>
                    </a:p>
                  </a:txBody>
                  <a:tcPr/>
                </a:tc>
                <a:tc>
                  <a:txBody>
                    <a:bodyPr/>
                    <a:lstStyle/>
                    <a:p>
                      <a:pPr algn="ctr"/>
                      <a:r>
                        <a:rPr lang="en-US" sz="2400" dirty="0" smtClean="0"/>
                        <a:t>0.09</a:t>
                      </a:r>
                      <a:endParaRPr lang="en-US" sz="2400" dirty="0"/>
                    </a:p>
                  </a:txBody>
                  <a:tcPr/>
                </a:tc>
                <a:tc>
                  <a:txBody>
                    <a:bodyPr/>
                    <a:lstStyle/>
                    <a:p>
                      <a:pPr algn="ctr"/>
                      <a:r>
                        <a:rPr lang="en-US" sz="2400" b="0" dirty="0" smtClean="0">
                          <a:solidFill>
                            <a:schemeClr val="tx1"/>
                          </a:solidFill>
                        </a:rPr>
                        <a:t>0.16</a:t>
                      </a:r>
                      <a:endParaRPr lang="en-US" sz="2400" b="0" dirty="0">
                        <a:solidFill>
                          <a:schemeClr val="tx1"/>
                        </a:solidFill>
                      </a:endParaRPr>
                    </a:p>
                  </a:txBody>
                  <a:tcPr/>
                </a:tc>
                <a:tc>
                  <a:txBody>
                    <a:bodyPr/>
                    <a:lstStyle/>
                    <a:p>
                      <a:pPr algn="ctr"/>
                      <a:r>
                        <a:rPr lang="en-US" sz="2400" b="0" dirty="0" smtClean="0">
                          <a:solidFill>
                            <a:schemeClr val="tx1"/>
                          </a:solidFill>
                        </a:rPr>
                        <a:t>3.50</a:t>
                      </a:r>
                    </a:p>
                    <a:p>
                      <a:pPr algn="ctr"/>
                      <a:r>
                        <a:rPr lang="en-US" sz="2400" b="0" dirty="0" smtClean="0">
                          <a:solidFill>
                            <a:schemeClr val="tx1"/>
                          </a:solidFill>
                        </a:rPr>
                        <a:t>PC</a:t>
                      </a:r>
                      <a:r>
                        <a:rPr lang="en-US" sz="2400" b="0" baseline="0" dirty="0" smtClean="0">
                          <a:solidFill>
                            <a:schemeClr val="tx1"/>
                          </a:solidFill>
                        </a:rPr>
                        <a:t> units</a:t>
                      </a:r>
                      <a:endParaRPr lang="en-US" sz="2400" b="0" dirty="0">
                        <a:solidFill>
                          <a:schemeClr val="tx1"/>
                        </a:solidFill>
                      </a:endParaRPr>
                    </a:p>
                  </a:txBody>
                  <a:tcPr/>
                </a:tc>
              </a:tr>
              <a:tr h="909175">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–0.18</a:t>
                      </a:r>
                      <a:endParaRPr lang="en-US" sz="2400" dirty="0"/>
                    </a:p>
                  </a:txBody>
                  <a:tcPr/>
                </a:tc>
                <a:tc>
                  <a:txBody>
                    <a:bodyPr/>
                    <a:lstStyle/>
                    <a:p>
                      <a:pPr algn="ctr"/>
                      <a:r>
                        <a:rPr lang="en-US" sz="2400" dirty="0" smtClean="0"/>
                        <a:t>–0.08</a:t>
                      </a:r>
                      <a:endParaRPr lang="en-US" sz="2400" dirty="0"/>
                    </a:p>
                  </a:txBody>
                  <a:tcPr/>
                </a:tc>
                <a:tc>
                  <a:txBody>
                    <a:bodyPr/>
                    <a:lstStyle/>
                    <a:p>
                      <a:pPr algn="ctr"/>
                      <a:r>
                        <a:rPr lang="en-US" sz="2400" dirty="0" smtClean="0"/>
                        <a:t>–0.01</a:t>
                      </a:r>
                      <a:endParaRPr lang="en-US" sz="2400" dirty="0"/>
                    </a:p>
                  </a:txBody>
                  <a:tcPr/>
                </a:tc>
                <a:tc>
                  <a:txBody>
                    <a:bodyPr/>
                    <a:lstStyle/>
                    <a:p>
                      <a:pPr algn="ctr"/>
                      <a:r>
                        <a:rPr lang="en-US" sz="2400" b="0" dirty="0" smtClean="0">
                          <a:solidFill>
                            <a:schemeClr val="tx1"/>
                          </a:solidFill>
                        </a:rPr>
                        <a:t>–0.21</a:t>
                      </a:r>
                      <a:endParaRPr lang="en-US" sz="2400" b="0" dirty="0">
                        <a:solidFill>
                          <a:schemeClr val="tx1"/>
                        </a:solidFill>
                      </a:endParaRPr>
                    </a:p>
                  </a:txBody>
                  <a:tcPr/>
                </a:tc>
                <a:tc>
                  <a:txBody>
                    <a:bodyPr/>
                    <a:lstStyle/>
                    <a:p>
                      <a:pPr algn="ctr"/>
                      <a:r>
                        <a:rPr lang="en-US" sz="2400" b="0" dirty="0" smtClean="0">
                          <a:solidFill>
                            <a:schemeClr val="tx1"/>
                          </a:solidFill>
                        </a:rPr>
                        <a:t>4.33</a:t>
                      </a:r>
                    </a:p>
                    <a:p>
                      <a:pPr algn="ctr"/>
                      <a:r>
                        <a:rPr lang="en-US" sz="2400" b="0" dirty="0" smtClean="0">
                          <a:solidFill>
                            <a:schemeClr val="tx1"/>
                          </a:solidFill>
                        </a:rPr>
                        <a:t>PC</a:t>
                      </a:r>
                      <a:r>
                        <a:rPr lang="en-US" sz="2400" b="0" baseline="0" dirty="0" smtClean="0">
                          <a:solidFill>
                            <a:schemeClr val="tx1"/>
                          </a:solidFill>
                        </a:rPr>
                        <a:t> units</a:t>
                      </a:r>
                      <a:endParaRPr lang="en-US" sz="2400" b="0" dirty="0">
                        <a:solidFill>
                          <a:schemeClr val="tx1"/>
                        </a:solidFill>
                      </a:endParaRPr>
                    </a:p>
                  </a:txBody>
                  <a:tcPr/>
                </a:tc>
              </a:tr>
            </a:tbl>
          </a:graphicData>
        </a:graphic>
      </p:graphicFrame>
      <p:sp>
        <p:nvSpPr>
          <p:cNvPr id="4" name="Rectangle 3"/>
          <p:cNvSpPr/>
          <p:nvPr/>
        </p:nvSpPr>
        <p:spPr>
          <a:xfrm>
            <a:off x="5777643" y="4121073"/>
            <a:ext cx="3366357" cy="26226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2" name="TextBox 1"/>
          <p:cNvSpPr txBox="1"/>
          <p:nvPr/>
        </p:nvSpPr>
        <p:spPr>
          <a:xfrm>
            <a:off x="255084" y="4573539"/>
            <a:ext cx="5667131" cy="2431435"/>
          </a:xfrm>
          <a:prstGeom prst="rect">
            <a:avLst/>
          </a:prstGeom>
          <a:noFill/>
        </p:spPr>
        <p:txBody>
          <a:bodyPr wrap="square" rtlCol="0">
            <a:spAutoFit/>
          </a:bodyPr>
          <a:lstStyle/>
          <a:p>
            <a:pPr marL="342900" indent="-342900">
              <a:buFont typeface="Arial"/>
              <a:buChar char="•"/>
            </a:pPr>
            <a:r>
              <a:rPr lang="en-US" sz="2000" dirty="0" smtClean="0"/>
              <a:t>The best forecasts typically initialize more frequently within jet extension and </a:t>
            </a:r>
            <a:r>
              <a:rPr lang="en-US" sz="2000" dirty="0" err="1" smtClean="0"/>
              <a:t>poleward</a:t>
            </a:r>
            <a:r>
              <a:rPr lang="en-US" sz="2000" dirty="0" smtClean="0"/>
              <a:t> shift NPJ regimes</a:t>
            </a:r>
          </a:p>
          <a:p>
            <a:pPr marL="342900" indent="-342900">
              <a:buFont typeface="Arial"/>
              <a:buChar char="•"/>
            </a:pPr>
            <a:endParaRPr lang="en-US" sz="1200" dirty="0" smtClean="0"/>
          </a:p>
          <a:p>
            <a:pPr marL="342900" indent="-342900">
              <a:buFont typeface="Arial"/>
              <a:buChar char="•"/>
            </a:pPr>
            <a:r>
              <a:rPr lang="en-US" sz="2000" dirty="0" smtClean="0"/>
              <a:t>The worst forecasts typically initialize more frequently within jet retraction and </a:t>
            </a:r>
            <a:r>
              <a:rPr lang="en-US" sz="2000" dirty="0" err="1" smtClean="0"/>
              <a:t>equatorward</a:t>
            </a:r>
            <a:r>
              <a:rPr lang="en-US" sz="2000" dirty="0" smtClean="0"/>
              <a:t> shift NPJ regimes</a:t>
            </a:r>
          </a:p>
          <a:p>
            <a:endParaRPr lang="en-US" sz="2000" dirty="0"/>
          </a:p>
        </p:txBody>
      </p:sp>
      <p:sp>
        <p:nvSpPr>
          <p:cNvPr id="3" name="Rectangle 2"/>
          <p:cNvSpPr/>
          <p:nvPr/>
        </p:nvSpPr>
        <p:spPr>
          <a:xfrm>
            <a:off x="2252039" y="2707451"/>
            <a:ext cx="2369879" cy="1829325"/>
          </a:xfrm>
          <a:prstGeom prst="rect">
            <a:avLst/>
          </a:prstGeom>
          <a:noFill/>
          <a:ln w="57150" cmpd="sng">
            <a:solidFill>
              <a:srgbClr val="FFFF00"/>
            </a:solidFill>
          </a:ln>
          <a:effectLst>
            <a:glow rad="254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643" y="4121073"/>
            <a:ext cx="3366357" cy="2622627"/>
          </a:xfrm>
          <a:prstGeom prst="rect">
            <a:avLst/>
          </a:prstGeom>
        </p:spPr>
      </p:pic>
      <p:sp>
        <p:nvSpPr>
          <p:cNvPr id="6" name="Freeform 5"/>
          <p:cNvSpPr/>
          <p:nvPr/>
        </p:nvSpPr>
        <p:spPr>
          <a:xfrm>
            <a:off x="7172325" y="4940300"/>
            <a:ext cx="225425" cy="206375"/>
          </a:xfrm>
          <a:custGeom>
            <a:avLst/>
            <a:gdLst>
              <a:gd name="connsiteX0" fmla="*/ 15875 w 225425"/>
              <a:gd name="connsiteY0" fmla="*/ 0 h 206375"/>
              <a:gd name="connsiteX1" fmla="*/ 139700 w 225425"/>
              <a:gd name="connsiteY1" fmla="*/ 0 h 206375"/>
              <a:gd name="connsiteX2" fmla="*/ 225425 w 225425"/>
              <a:gd name="connsiteY2" fmla="*/ 142875 h 206375"/>
              <a:gd name="connsiteX3" fmla="*/ 161925 w 225425"/>
              <a:gd name="connsiteY3" fmla="*/ 206375 h 206375"/>
              <a:gd name="connsiteX4" fmla="*/ 0 w 225425"/>
              <a:gd name="connsiteY4" fmla="*/ 53975 h 206375"/>
              <a:gd name="connsiteX5" fmla="*/ 15875 w 225425"/>
              <a:gd name="connsiteY5" fmla="*/ 0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425" h="206375">
                <a:moveTo>
                  <a:pt x="15875" y="0"/>
                </a:moveTo>
                <a:lnTo>
                  <a:pt x="139700" y="0"/>
                </a:lnTo>
                <a:lnTo>
                  <a:pt x="225425" y="142875"/>
                </a:lnTo>
                <a:lnTo>
                  <a:pt x="161925" y="206375"/>
                </a:lnTo>
                <a:lnTo>
                  <a:pt x="0" y="53975"/>
                </a:lnTo>
                <a:lnTo>
                  <a:pt x="15875" y="0"/>
                </a:lnTo>
                <a:close/>
              </a:path>
            </a:pathLst>
          </a:cu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560736" y="5190067"/>
            <a:ext cx="114300" cy="118533"/>
          </a:xfrm>
          <a:prstGeom prst="ellipse">
            <a:avLst/>
          </a:prstGeom>
          <a:solidFill>
            <a:srgbClr val="008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636939" y="5017038"/>
            <a:ext cx="601133" cy="369332"/>
          </a:xfrm>
          <a:prstGeom prst="rect">
            <a:avLst/>
          </a:prstGeom>
          <a:noFill/>
        </p:spPr>
        <p:txBody>
          <a:bodyPr wrap="square" rtlCol="0">
            <a:spAutoFit/>
          </a:bodyPr>
          <a:lstStyle/>
          <a:p>
            <a:r>
              <a:rPr lang="en-US" b="1" dirty="0" smtClean="0">
                <a:solidFill>
                  <a:srgbClr val="008000"/>
                </a:solidFill>
              </a:rPr>
              <a:t>Best</a:t>
            </a:r>
            <a:endParaRPr lang="en-US" b="1" dirty="0">
              <a:solidFill>
                <a:srgbClr val="008000"/>
              </a:solidFill>
            </a:endParaRPr>
          </a:p>
        </p:txBody>
      </p:sp>
      <p:sp>
        <p:nvSpPr>
          <p:cNvPr id="15" name="Oval 14"/>
          <p:cNvSpPr/>
          <p:nvPr/>
        </p:nvSpPr>
        <p:spPr>
          <a:xfrm>
            <a:off x="7300382" y="5287435"/>
            <a:ext cx="114300" cy="118533"/>
          </a:xfrm>
          <a:prstGeom prst="ellipse">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574376" y="5152506"/>
            <a:ext cx="901694" cy="369332"/>
          </a:xfrm>
          <a:prstGeom prst="rect">
            <a:avLst/>
          </a:prstGeom>
          <a:noFill/>
        </p:spPr>
        <p:txBody>
          <a:bodyPr wrap="square" rtlCol="0">
            <a:spAutoFit/>
          </a:bodyPr>
          <a:lstStyle/>
          <a:p>
            <a:r>
              <a:rPr lang="en-US" b="1" dirty="0" smtClean="0">
                <a:solidFill>
                  <a:srgbClr val="FF0000"/>
                </a:solidFill>
              </a:rPr>
              <a:t>Worst</a:t>
            </a:r>
            <a:endParaRPr lang="en-US" b="1" dirty="0">
              <a:solidFill>
                <a:srgbClr val="FF0000"/>
              </a:solidFill>
            </a:endParaRPr>
          </a:p>
        </p:txBody>
      </p:sp>
    </p:spTree>
    <p:extLst>
      <p:ext uri="{BB962C8B-B14F-4D97-AF65-F5344CB8AC3E}">
        <p14:creationId xmlns:p14="http://schemas.microsoft.com/office/powerpoint/2010/main" val="27100708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54952129"/>
              </p:ext>
            </p:extLst>
          </p:nvPr>
        </p:nvGraphicFramePr>
        <p:xfrm>
          <a:off x="402132" y="1895466"/>
          <a:ext cx="8408995" cy="2641310"/>
        </p:xfrm>
        <a:graphic>
          <a:graphicData uri="http://schemas.openxmlformats.org/drawingml/2006/table">
            <a:tbl>
              <a:tblPr firstRow="1" bandRow="1">
                <a:tableStyleId>{5C22544A-7EE6-4342-B048-85BDC9FD1C3A}</a:tableStyleId>
              </a:tblPr>
              <a:tblGrid>
                <a:gridCol w="1860527"/>
                <a:gridCol w="1142686"/>
                <a:gridCol w="1201284"/>
                <a:gridCol w="1113387"/>
                <a:gridCol w="1098737"/>
                <a:gridCol w="1992374"/>
              </a:tblGrid>
              <a:tr h="653975">
                <a:tc>
                  <a:txBody>
                    <a:bodyPr/>
                    <a:lstStyle/>
                    <a:p>
                      <a:pPr algn="ctr"/>
                      <a:endParaRPr lang="en-US" sz="2400" dirty="0"/>
                    </a:p>
                  </a:txBody>
                  <a:tcPr/>
                </a:tc>
                <a:tc>
                  <a:txBody>
                    <a:bodyPr/>
                    <a:lstStyle/>
                    <a:p>
                      <a:pPr algn="ctr"/>
                      <a:r>
                        <a:rPr lang="en-US" sz="2400" dirty="0" smtClean="0"/>
                        <a:t>PC1</a:t>
                      </a:r>
                      <a:r>
                        <a:rPr lang="en-US" sz="2400" baseline="-25000" dirty="0" smtClean="0"/>
                        <a:t>start</a:t>
                      </a:r>
                      <a:endParaRPr lang="en-US" sz="2400" dirty="0"/>
                    </a:p>
                  </a:txBody>
                  <a:tcPr/>
                </a:tc>
                <a:tc>
                  <a:txBody>
                    <a:bodyPr/>
                    <a:lstStyle/>
                    <a:p>
                      <a:pPr algn="ctr"/>
                      <a:r>
                        <a:rPr lang="en-US" sz="2400" dirty="0" smtClean="0"/>
                        <a:t>PC2</a:t>
                      </a:r>
                      <a:r>
                        <a:rPr lang="en-US" sz="2400" baseline="-25000" dirty="0" smtClean="0"/>
                        <a:t>start</a:t>
                      </a:r>
                      <a:endParaRPr lang="en-US" sz="2400" dirty="0"/>
                    </a:p>
                  </a:txBody>
                  <a:tcPr/>
                </a:tc>
                <a:tc>
                  <a:txBody>
                    <a:bodyPr/>
                    <a:lstStyle/>
                    <a:p>
                      <a:pPr algn="ctr"/>
                      <a:r>
                        <a:rPr lang="en-US" sz="2400" dirty="0" smtClean="0"/>
                        <a:t>Avg. ΔPC1</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Avg. ΔPC2</a:t>
                      </a:r>
                    </a:p>
                  </a:txBody>
                  <a:tcPr/>
                </a:tc>
                <a:tc>
                  <a:txBody>
                    <a:bodyPr/>
                    <a:lstStyle/>
                    <a:p>
                      <a:pPr algn="ctr"/>
                      <a:r>
                        <a:rPr lang="en-US" sz="2400" dirty="0" smtClean="0"/>
                        <a:t>Avg.</a:t>
                      </a:r>
                      <a:r>
                        <a:rPr lang="en-US" sz="2400" baseline="0" dirty="0" smtClean="0"/>
                        <a:t> 10-d</a:t>
                      </a:r>
                      <a:r>
                        <a:rPr lang="en-US" sz="2400" dirty="0" smtClean="0"/>
                        <a:t> </a:t>
                      </a:r>
                      <a:r>
                        <a:rPr lang="en-US" sz="2400" dirty="0" err="1" smtClean="0"/>
                        <a:t>Traj</a:t>
                      </a:r>
                      <a:r>
                        <a:rPr lang="en-US" sz="2400" dirty="0" smtClean="0"/>
                        <a:t>. Dist.</a:t>
                      </a:r>
                      <a:endParaRPr lang="en-US" sz="2400" dirty="0"/>
                    </a:p>
                  </a:txBody>
                  <a:tcPr/>
                </a:tc>
              </a:tr>
              <a:tr h="909175">
                <a:tc>
                  <a:txBody>
                    <a:bodyPr/>
                    <a:lstStyle/>
                    <a:p>
                      <a:pPr algn="ctr"/>
                      <a:r>
                        <a:rPr lang="en-US" sz="2000" b="1" dirty="0" smtClean="0"/>
                        <a:t>Best Forecasts (N=475)</a:t>
                      </a:r>
                      <a:endParaRPr lang="en-US" sz="2000" b="1" dirty="0"/>
                    </a:p>
                  </a:txBody>
                  <a:tcPr/>
                </a:tc>
                <a:tc>
                  <a:txBody>
                    <a:bodyPr/>
                    <a:lstStyle/>
                    <a:p>
                      <a:pPr algn="ctr"/>
                      <a:r>
                        <a:rPr lang="en-US" sz="2400" dirty="0" smtClean="0"/>
                        <a:t>0.09</a:t>
                      </a:r>
                      <a:endParaRPr lang="en-US" sz="2400" dirty="0"/>
                    </a:p>
                  </a:txBody>
                  <a:tcPr/>
                </a:tc>
                <a:tc>
                  <a:txBody>
                    <a:bodyPr/>
                    <a:lstStyle/>
                    <a:p>
                      <a:pPr algn="ctr"/>
                      <a:r>
                        <a:rPr lang="en-US" sz="2400" dirty="0" smtClean="0"/>
                        <a:t>0.04</a:t>
                      </a:r>
                      <a:endParaRPr lang="en-US" sz="2400" dirty="0"/>
                    </a:p>
                  </a:txBody>
                  <a:tcPr/>
                </a:tc>
                <a:tc>
                  <a:txBody>
                    <a:bodyPr/>
                    <a:lstStyle/>
                    <a:p>
                      <a:pPr algn="ctr"/>
                      <a:r>
                        <a:rPr lang="en-US" sz="2400" dirty="0" smtClean="0"/>
                        <a:t>0.09</a:t>
                      </a:r>
                      <a:endParaRPr lang="en-US" sz="2400" dirty="0"/>
                    </a:p>
                  </a:txBody>
                  <a:tcPr/>
                </a:tc>
                <a:tc>
                  <a:txBody>
                    <a:bodyPr/>
                    <a:lstStyle/>
                    <a:p>
                      <a:pPr algn="ctr"/>
                      <a:r>
                        <a:rPr lang="en-US" sz="2400" b="0" dirty="0" smtClean="0">
                          <a:solidFill>
                            <a:schemeClr val="tx1"/>
                          </a:solidFill>
                        </a:rPr>
                        <a:t>0.16</a:t>
                      </a:r>
                      <a:endParaRPr lang="en-US" sz="2400" b="0" dirty="0">
                        <a:solidFill>
                          <a:schemeClr val="tx1"/>
                        </a:solidFill>
                      </a:endParaRPr>
                    </a:p>
                  </a:txBody>
                  <a:tcPr/>
                </a:tc>
                <a:tc>
                  <a:txBody>
                    <a:bodyPr/>
                    <a:lstStyle/>
                    <a:p>
                      <a:pPr algn="ctr"/>
                      <a:r>
                        <a:rPr lang="en-US" sz="2400" b="0" dirty="0" smtClean="0">
                          <a:solidFill>
                            <a:schemeClr val="tx1"/>
                          </a:solidFill>
                        </a:rPr>
                        <a:t>3.50 </a:t>
                      </a:r>
                    </a:p>
                    <a:p>
                      <a:pPr algn="ctr"/>
                      <a:r>
                        <a:rPr lang="en-US" sz="2400" b="0" dirty="0" smtClean="0">
                          <a:solidFill>
                            <a:schemeClr val="tx1"/>
                          </a:solidFill>
                        </a:rPr>
                        <a:t>PC units</a:t>
                      </a:r>
                      <a:endParaRPr lang="en-US" sz="2400" b="0" dirty="0">
                        <a:solidFill>
                          <a:schemeClr val="tx1"/>
                        </a:solidFill>
                      </a:endParaRPr>
                    </a:p>
                  </a:txBody>
                  <a:tcPr/>
                </a:tc>
              </a:tr>
              <a:tr h="909175">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–0.18</a:t>
                      </a:r>
                      <a:endParaRPr lang="en-US" sz="2400" dirty="0"/>
                    </a:p>
                  </a:txBody>
                  <a:tcPr/>
                </a:tc>
                <a:tc>
                  <a:txBody>
                    <a:bodyPr/>
                    <a:lstStyle/>
                    <a:p>
                      <a:pPr algn="ctr"/>
                      <a:r>
                        <a:rPr lang="en-US" sz="2400" dirty="0" smtClean="0"/>
                        <a:t>–0.08</a:t>
                      </a:r>
                      <a:endParaRPr lang="en-US" sz="2400" dirty="0"/>
                    </a:p>
                  </a:txBody>
                  <a:tcPr/>
                </a:tc>
                <a:tc>
                  <a:txBody>
                    <a:bodyPr/>
                    <a:lstStyle/>
                    <a:p>
                      <a:pPr algn="ctr"/>
                      <a:r>
                        <a:rPr lang="en-US" sz="2400" dirty="0" smtClean="0"/>
                        <a:t>–0.01</a:t>
                      </a:r>
                      <a:endParaRPr lang="en-US" sz="2400" dirty="0"/>
                    </a:p>
                  </a:txBody>
                  <a:tcPr/>
                </a:tc>
                <a:tc>
                  <a:txBody>
                    <a:bodyPr/>
                    <a:lstStyle/>
                    <a:p>
                      <a:pPr algn="ctr"/>
                      <a:r>
                        <a:rPr lang="en-US" sz="2400" b="0" dirty="0" smtClean="0">
                          <a:solidFill>
                            <a:schemeClr val="tx1"/>
                          </a:solidFill>
                        </a:rPr>
                        <a:t>–0.21</a:t>
                      </a:r>
                      <a:endParaRPr lang="en-US" sz="2400" b="0" dirty="0">
                        <a:solidFill>
                          <a:schemeClr val="tx1"/>
                        </a:solidFill>
                      </a:endParaRPr>
                    </a:p>
                  </a:txBody>
                  <a:tcPr/>
                </a:tc>
                <a:tc>
                  <a:txBody>
                    <a:bodyPr/>
                    <a:lstStyle/>
                    <a:p>
                      <a:pPr algn="ctr"/>
                      <a:r>
                        <a:rPr lang="en-US" sz="2400" b="0" dirty="0" smtClean="0">
                          <a:solidFill>
                            <a:schemeClr val="tx1"/>
                          </a:solidFill>
                        </a:rPr>
                        <a:t>4.33 </a:t>
                      </a:r>
                    </a:p>
                    <a:p>
                      <a:pPr algn="ctr"/>
                      <a:r>
                        <a:rPr lang="en-US" sz="2400" b="0" dirty="0" smtClean="0">
                          <a:solidFill>
                            <a:schemeClr val="tx1"/>
                          </a:solidFill>
                        </a:rPr>
                        <a:t>PC units</a:t>
                      </a:r>
                      <a:endParaRPr lang="en-US" sz="2400" b="0" dirty="0">
                        <a:solidFill>
                          <a:schemeClr val="tx1"/>
                        </a:solidFill>
                      </a:endParaRP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2" name="TextBox 1"/>
          <p:cNvSpPr txBox="1"/>
          <p:nvPr/>
        </p:nvSpPr>
        <p:spPr>
          <a:xfrm>
            <a:off x="123657" y="4914900"/>
            <a:ext cx="8956843" cy="1508105"/>
          </a:xfrm>
          <a:prstGeom prst="rect">
            <a:avLst/>
          </a:prstGeom>
          <a:noFill/>
        </p:spPr>
        <p:txBody>
          <a:bodyPr wrap="square" rtlCol="0">
            <a:spAutoFit/>
          </a:bodyPr>
          <a:lstStyle/>
          <a:p>
            <a:pPr marL="342900" indent="-342900">
              <a:buFont typeface="Arial"/>
              <a:buChar char="•"/>
            </a:pPr>
            <a:r>
              <a:rPr lang="en-US" sz="2000" dirty="0" smtClean="0"/>
              <a:t>The best forecast periods are typically characterized by </a:t>
            </a:r>
            <a:r>
              <a:rPr lang="en-US" sz="2000" dirty="0" err="1" smtClean="0"/>
              <a:t>poleward</a:t>
            </a:r>
            <a:r>
              <a:rPr lang="en-US" sz="2000" dirty="0" smtClean="0"/>
              <a:t> shifts over the next 10 days and anomalously short trajectories within the NPJ phase diagram</a:t>
            </a:r>
          </a:p>
          <a:p>
            <a:pPr marL="342900" indent="-342900">
              <a:buFont typeface="Arial"/>
              <a:buChar char="•"/>
            </a:pPr>
            <a:endParaRPr lang="en-US" sz="1200" dirty="0" smtClean="0"/>
          </a:p>
          <a:p>
            <a:pPr marL="342900" indent="-342900">
              <a:buFont typeface="Arial"/>
              <a:buChar char="•"/>
            </a:pPr>
            <a:r>
              <a:rPr lang="en-US" sz="2000" dirty="0" smtClean="0"/>
              <a:t>The worst forecast periods are typically characterized by </a:t>
            </a:r>
            <a:r>
              <a:rPr lang="en-US" sz="2000" dirty="0" err="1" smtClean="0"/>
              <a:t>equatorward</a:t>
            </a:r>
            <a:r>
              <a:rPr lang="en-US" sz="2000" dirty="0" smtClean="0"/>
              <a:t> shifts over the next 10 days and anomalously long trajectories within the NPJ phase diagram</a:t>
            </a:r>
            <a:endParaRPr lang="en-US" sz="2000" dirty="0"/>
          </a:p>
        </p:txBody>
      </p:sp>
      <p:sp>
        <p:nvSpPr>
          <p:cNvPr id="8" name="Rectangle 7"/>
          <p:cNvSpPr/>
          <p:nvPr/>
        </p:nvSpPr>
        <p:spPr>
          <a:xfrm>
            <a:off x="5721750" y="2671684"/>
            <a:ext cx="3089377" cy="1846644"/>
          </a:xfrm>
          <a:prstGeom prst="rect">
            <a:avLst/>
          </a:prstGeom>
          <a:noFill/>
          <a:ln w="57150" cmpd="sng">
            <a:solidFill>
              <a:srgbClr val="FFFF00"/>
            </a:solidFill>
          </a:ln>
          <a:effectLst>
            <a:glow rad="254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632850" y="3065411"/>
            <a:ext cx="1270000" cy="523220"/>
          </a:xfrm>
          <a:prstGeom prst="rect">
            <a:avLst/>
          </a:prstGeom>
          <a:noFill/>
        </p:spPr>
        <p:txBody>
          <a:bodyPr wrap="square" rtlCol="0">
            <a:spAutoFit/>
          </a:bodyPr>
          <a:lstStyle/>
          <a:p>
            <a:pPr algn="ctr"/>
            <a:r>
              <a:rPr lang="en-US" sz="1400" dirty="0" err="1" smtClean="0"/>
              <a:t>Poleward</a:t>
            </a:r>
            <a:endParaRPr lang="en-US" sz="1400" dirty="0" smtClean="0"/>
          </a:p>
          <a:p>
            <a:pPr algn="ctr"/>
            <a:r>
              <a:rPr lang="en-US" sz="1400" dirty="0" smtClean="0"/>
              <a:t> Shift</a:t>
            </a:r>
            <a:endParaRPr lang="en-US" sz="1400" dirty="0"/>
          </a:p>
        </p:txBody>
      </p:sp>
      <p:sp>
        <p:nvSpPr>
          <p:cNvPr id="11" name="TextBox 10"/>
          <p:cNvSpPr txBox="1"/>
          <p:nvPr/>
        </p:nvSpPr>
        <p:spPr>
          <a:xfrm>
            <a:off x="5632850" y="3995108"/>
            <a:ext cx="1270000" cy="523220"/>
          </a:xfrm>
          <a:prstGeom prst="rect">
            <a:avLst/>
          </a:prstGeom>
          <a:noFill/>
        </p:spPr>
        <p:txBody>
          <a:bodyPr wrap="square" rtlCol="0">
            <a:spAutoFit/>
          </a:bodyPr>
          <a:lstStyle/>
          <a:p>
            <a:pPr algn="ctr"/>
            <a:r>
              <a:rPr lang="en-US" sz="1400" dirty="0" err="1" smtClean="0"/>
              <a:t>Equatorward</a:t>
            </a:r>
            <a:endParaRPr lang="en-US" sz="1400" dirty="0" smtClean="0"/>
          </a:p>
          <a:p>
            <a:pPr algn="ctr"/>
            <a:r>
              <a:rPr lang="en-US" sz="1400" dirty="0" smtClean="0"/>
              <a:t> Shift</a:t>
            </a:r>
            <a:endParaRPr lang="en-US" sz="1400" dirty="0"/>
          </a:p>
        </p:txBody>
      </p:sp>
    </p:spTree>
    <p:extLst>
      <p:ext uri="{BB962C8B-B14F-4D97-AF65-F5344CB8AC3E}">
        <p14:creationId xmlns:p14="http://schemas.microsoft.com/office/powerpoint/2010/main" val="1582577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5016757"/>
          </a:xfrm>
          <a:prstGeom prst="rect">
            <a:avLst/>
          </a:prstGeom>
          <a:noFill/>
        </p:spPr>
        <p:txBody>
          <a:bodyPr wrap="square" rtlCol="0">
            <a:spAutoFit/>
          </a:bodyPr>
          <a:lstStyle/>
          <a:p>
            <a:pPr marL="342900" indent="-342900">
              <a:buFont typeface="Arial"/>
              <a:buChar char="•"/>
            </a:pPr>
            <a:r>
              <a:rPr lang="en-US" sz="2400" dirty="0" smtClean="0">
                <a:cs typeface="Arial"/>
              </a:rPr>
              <a:t>Previous work highlighted the considerable North Pacific Jet (NPJ) variability during the medium-range period that characterizes the antecedent environments associated with continental U.S. extreme temperature events.</a:t>
            </a:r>
            <a:endParaRPr lang="en-US" sz="2400" dirty="0">
              <a:cs typeface="Arial"/>
            </a:endParaRPr>
          </a:p>
          <a:p>
            <a:pPr marL="342900" indent="-342900">
              <a:buFont typeface="Arial"/>
              <a:buChar char="•"/>
            </a:pPr>
            <a:endParaRPr lang="en-US" sz="1600" dirty="0">
              <a:cs typeface="Arial"/>
            </a:endParaRPr>
          </a:p>
          <a:p>
            <a:pPr marL="342900" indent="-342900">
              <a:buFont typeface="Arial"/>
              <a:buChar char="•"/>
            </a:pPr>
            <a:r>
              <a:rPr lang="en-US" sz="2400" dirty="0" smtClean="0">
                <a:cs typeface="Arial"/>
              </a:rPr>
              <a:t>This NPJ variability motivated the development of the NPJ phase diagram as an objective tool to characterize the instantaneous state of the upper-tropospheric flow pattern over the North Pacific.</a:t>
            </a:r>
          </a:p>
          <a:p>
            <a:pPr marL="342900" indent="-342900">
              <a:buFont typeface="Arial"/>
              <a:buChar char="•"/>
            </a:pPr>
            <a:endParaRPr lang="en-US" sz="1600" dirty="0">
              <a:cs typeface="Arial"/>
            </a:endParaRPr>
          </a:p>
          <a:p>
            <a:pPr marL="342900" indent="-342900">
              <a:buFont typeface="Arial"/>
              <a:buChar char="•"/>
            </a:pPr>
            <a:r>
              <a:rPr lang="en-US" sz="2400" dirty="0" smtClean="0">
                <a:cs typeface="Arial"/>
              </a:rPr>
              <a:t>Consideration of the NPJ phase diagram offers the potential to increase confidence in operational probabilistic temperature forecasts during the medium-range period.</a:t>
            </a:r>
          </a:p>
          <a:p>
            <a:endParaRPr lang="en-US" sz="2400" dirty="0">
              <a:cs typeface="Arial"/>
            </a:endParaRPr>
          </a:p>
        </p:txBody>
      </p:sp>
    </p:spTree>
    <p:extLst>
      <p:ext uri="{BB962C8B-B14F-4D97-AF65-F5344CB8AC3E}">
        <p14:creationId xmlns:p14="http://schemas.microsoft.com/office/powerpoint/2010/main" val="395378826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Discussion</a:t>
            </a:r>
            <a:endParaRPr lang="en-US" sz="3600" b="1" dirty="0"/>
          </a:p>
        </p:txBody>
      </p:sp>
      <p:sp>
        <p:nvSpPr>
          <p:cNvPr id="11" name="TextBox 10"/>
          <p:cNvSpPr txBox="1"/>
          <p:nvPr/>
        </p:nvSpPr>
        <p:spPr>
          <a:xfrm>
            <a:off x="280736" y="852412"/>
            <a:ext cx="8555789" cy="5386089"/>
          </a:xfrm>
          <a:prstGeom prst="rect">
            <a:avLst/>
          </a:prstGeom>
          <a:noFill/>
        </p:spPr>
        <p:txBody>
          <a:bodyPr wrap="square" rtlCol="0">
            <a:spAutoFit/>
          </a:bodyPr>
          <a:lstStyle/>
          <a:p>
            <a:pPr marL="342900" indent="-342900">
              <a:buFont typeface="Arial"/>
              <a:buChar char="•"/>
            </a:pPr>
            <a:r>
              <a:rPr lang="en-US" sz="2400" dirty="0" smtClean="0"/>
              <a:t>Forecasts initialized/verifying during jet extensions and </a:t>
            </a:r>
            <a:r>
              <a:rPr lang="en-US" sz="2400" dirty="0" err="1" smtClean="0"/>
              <a:t>poleward</a:t>
            </a:r>
            <a:r>
              <a:rPr lang="en-US" sz="2400" dirty="0" smtClean="0"/>
              <a:t> shifts are characterized by lower errors than those initialized/verifying during jet retractions and </a:t>
            </a:r>
            <a:r>
              <a:rPr lang="en-US" sz="2400" dirty="0" err="1" smtClean="0"/>
              <a:t>equatorward</a:t>
            </a:r>
            <a:r>
              <a:rPr lang="en-US" sz="2400" dirty="0" smtClean="0"/>
              <a:t> shifts.</a:t>
            </a:r>
          </a:p>
          <a:p>
            <a:endParaRPr lang="en-US" sz="1200" dirty="0" smtClean="0"/>
          </a:p>
          <a:p>
            <a:pPr marL="342900" indent="-342900">
              <a:buFont typeface="Arial"/>
              <a:buChar char="•"/>
            </a:pPr>
            <a:r>
              <a:rPr lang="en-US" sz="2400" dirty="0" smtClean="0"/>
              <a:t>The best NPJ phase diagram forecasts are most frequently initialized during jet extensions and </a:t>
            </a:r>
            <a:r>
              <a:rPr lang="en-US" sz="2400" dirty="0" err="1" smtClean="0"/>
              <a:t>poleward</a:t>
            </a:r>
            <a:r>
              <a:rPr lang="en-US" sz="2400" dirty="0" smtClean="0"/>
              <a:t> shifts and are typically characterized by periods with shorter trajectories through the NPJ phase diagram.</a:t>
            </a:r>
          </a:p>
          <a:p>
            <a:pPr marL="342900" indent="-342900">
              <a:buFont typeface="Arial"/>
              <a:buChar char="•"/>
            </a:pPr>
            <a:endParaRPr lang="en-US" sz="1200" dirty="0" smtClean="0"/>
          </a:p>
          <a:p>
            <a:pPr marL="342900" indent="-342900">
              <a:buFont typeface="Arial"/>
              <a:buChar char="•"/>
            </a:pPr>
            <a:r>
              <a:rPr lang="en-US" sz="2400" dirty="0"/>
              <a:t>A </a:t>
            </a:r>
            <a:r>
              <a:rPr lang="en-US" sz="2400" dirty="0" smtClean="0"/>
              <a:t>topic of future research is to explain </a:t>
            </a:r>
            <a:r>
              <a:rPr lang="en-US" sz="2400" dirty="0"/>
              <a:t>from a synoptic-dynamic </a:t>
            </a:r>
            <a:r>
              <a:rPr lang="en-US" sz="2400" dirty="0" smtClean="0"/>
              <a:t>perspective </a:t>
            </a:r>
            <a:r>
              <a:rPr lang="en-US" sz="2400" dirty="0"/>
              <a:t>why jet extensions and </a:t>
            </a:r>
            <a:r>
              <a:rPr lang="en-US" sz="2400" dirty="0" err="1"/>
              <a:t>poleward</a:t>
            </a:r>
            <a:r>
              <a:rPr lang="en-US" sz="2400" dirty="0"/>
              <a:t> shifts exhibit greater forecast skill compared to jet retractions and </a:t>
            </a:r>
            <a:r>
              <a:rPr lang="en-US" sz="2400" dirty="0" err="1"/>
              <a:t>equatorward</a:t>
            </a:r>
            <a:r>
              <a:rPr lang="en-US" sz="2400" dirty="0"/>
              <a:t> shifts</a:t>
            </a:r>
            <a:r>
              <a:rPr lang="en-US" sz="2400" dirty="0" smtClean="0"/>
              <a:t>.</a:t>
            </a:r>
          </a:p>
          <a:p>
            <a:pPr marL="342900" indent="-342900">
              <a:buFont typeface="Arial"/>
              <a:buChar char="•"/>
            </a:pPr>
            <a:endParaRPr lang="en-US" sz="1200" dirty="0" smtClean="0"/>
          </a:p>
          <a:p>
            <a:pPr marL="342900" indent="-342900">
              <a:buFont typeface="Arial"/>
              <a:buChar char="•"/>
            </a:pPr>
            <a:endParaRPr lang="en-US" sz="800" dirty="0"/>
          </a:p>
        </p:txBody>
      </p:sp>
    </p:spTree>
    <p:extLst>
      <p:ext uri="{BB962C8B-B14F-4D97-AF65-F5344CB8AC3E}">
        <p14:creationId xmlns:p14="http://schemas.microsoft.com/office/powerpoint/2010/main" val="165553837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7541" y="1238904"/>
            <a:ext cx="8328526" cy="5139868"/>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A web interface has been developed and implemented at WPC that offers real time NPJ phase </a:t>
            </a:r>
            <a:r>
              <a:rPr lang="en-US" sz="2400" dirty="0">
                <a:cs typeface="Arial" panose="020B0604020202020204" pitchFamily="34" charset="0"/>
              </a:rPr>
              <a:t>d</a:t>
            </a:r>
            <a:r>
              <a:rPr lang="en-US" sz="2400" dirty="0" smtClean="0">
                <a:cs typeface="Arial" panose="020B0604020202020204" pitchFamily="34" charset="0"/>
              </a:rPr>
              <a:t>iagram forecasts and NPJ regime composites. </a:t>
            </a:r>
          </a:p>
          <a:p>
            <a:pPr marL="285750" indent="-285750">
              <a:buFont typeface="Arial"/>
              <a:buChar char="•"/>
            </a:pPr>
            <a:endParaRPr lang="en-US" sz="2400" dirty="0">
              <a:cs typeface="Arial" panose="020B0604020202020204" pitchFamily="34" charset="0"/>
            </a:endParaRPr>
          </a:p>
          <a:p>
            <a:pPr marL="457200" indent="-457200"/>
            <a:r>
              <a:rPr lang="en-US" sz="3200" dirty="0" smtClean="0">
                <a:cs typeface="Arial" panose="020B0604020202020204" pitchFamily="34" charset="0"/>
              </a:rPr>
              <a:t>	</a:t>
            </a:r>
            <a:r>
              <a:rPr lang="en-US" sz="3200" b="1" dirty="0" smtClean="0">
                <a:solidFill>
                  <a:srgbClr val="0000FF"/>
                </a:solidFill>
                <a:cs typeface="Arial" panose="020B0604020202020204" pitchFamily="34" charset="0"/>
              </a:rPr>
              <a:t>http</a:t>
            </a:r>
            <a:r>
              <a:rPr lang="en-US" sz="3200" b="1" dirty="0">
                <a:solidFill>
                  <a:srgbClr val="0000FF"/>
                </a:solidFill>
                <a:cs typeface="Arial" panose="020B0604020202020204" pitchFamily="34" charset="0"/>
              </a:rPr>
              <a:t>://www.atmos.albany.edu/facstaff/awinters/realtime/</a:t>
            </a:r>
            <a:r>
              <a:rPr lang="en-US" sz="3200" b="1" dirty="0" smtClean="0">
                <a:solidFill>
                  <a:srgbClr val="0000FF"/>
                </a:solidFill>
                <a:cs typeface="Arial" panose="020B0604020202020204" pitchFamily="34" charset="0"/>
              </a:rPr>
              <a:t>About_EOFs.php</a:t>
            </a:r>
          </a:p>
          <a:p>
            <a:pPr marL="457200" indent="-457200"/>
            <a:endParaRPr lang="en-US" sz="2400" b="1" dirty="0">
              <a:solidFill>
                <a:srgbClr val="0000FF"/>
              </a:solidFill>
              <a:cs typeface="Arial" panose="020B0604020202020204" pitchFamily="34" charset="0"/>
            </a:endParaRPr>
          </a:p>
          <a:p>
            <a:pPr marL="457200" indent="-457200" algn="ctr"/>
            <a:r>
              <a:rPr lang="en-US" sz="3600" b="1" dirty="0" smtClean="0">
                <a:solidFill>
                  <a:srgbClr val="000000"/>
                </a:solidFill>
                <a:cs typeface="Arial" panose="020B0604020202020204" pitchFamily="34" charset="0"/>
              </a:rPr>
              <a:t>Contact: </a:t>
            </a:r>
            <a:r>
              <a:rPr lang="en-US" sz="3600" dirty="0">
                <a:solidFill>
                  <a:srgbClr val="000000"/>
                </a:solidFill>
                <a:cs typeface="Arial" panose="020B0604020202020204" pitchFamily="34" charset="0"/>
              </a:rPr>
              <a:t> </a:t>
            </a:r>
            <a:r>
              <a:rPr lang="en-US" sz="3600" dirty="0" smtClean="0">
                <a:solidFill>
                  <a:srgbClr val="000000"/>
                </a:solidFill>
                <a:cs typeface="Arial" panose="020B0604020202020204" pitchFamily="34" charset="0"/>
                <a:hlinkClick r:id="rId2"/>
              </a:rPr>
              <a:t>acwinters@albany.edu</a:t>
            </a:r>
            <a:endParaRPr lang="en-US" sz="3600" dirty="0" smtClean="0">
              <a:solidFill>
                <a:srgbClr val="000000"/>
              </a:solidFill>
              <a:cs typeface="Arial" panose="020B0604020202020204" pitchFamily="34" charset="0"/>
            </a:endParaRPr>
          </a:p>
          <a:p>
            <a:pPr marL="457200" indent="-457200" algn="ctr"/>
            <a:endParaRPr lang="en-US" sz="3600" b="1" dirty="0">
              <a:solidFill>
                <a:srgbClr val="000000"/>
              </a:solidFill>
              <a:cs typeface="Arial" panose="020B0604020202020204" pitchFamily="34" charset="0"/>
            </a:endParaRPr>
          </a:p>
          <a:p>
            <a:pPr marL="1882775" indent="-1882775"/>
            <a:r>
              <a:rPr lang="en-US" sz="2400" b="1" dirty="0" smtClean="0">
                <a:solidFill>
                  <a:srgbClr val="000000"/>
                </a:solidFill>
                <a:cs typeface="Arial" panose="020B0604020202020204" pitchFamily="34" charset="0"/>
              </a:rPr>
              <a:t>Collaborators: </a:t>
            </a:r>
            <a:r>
              <a:rPr lang="en-US" sz="2400" dirty="0" smtClean="0">
                <a:solidFill>
                  <a:srgbClr val="000000"/>
                </a:solidFill>
                <a:cs typeface="Arial" panose="020B0604020202020204" pitchFamily="34" charset="0"/>
              </a:rPr>
              <a:t>Mike </a:t>
            </a:r>
            <a:r>
              <a:rPr lang="en-US" sz="2400" dirty="0" err="1" smtClean="0">
                <a:solidFill>
                  <a:srgbClr val="000000"/>
                </a:solidFill>
                <a:cs typeface="Arial" panose="020B0604020202020204" pitchFamily="34" charset="0"/>
              </a:rPr>
              <a:t>Bodner</a:t>
            </a:r>
            <a:r>
              <a:rPr lang="en-US" sz="2400" dirty="0" smtClean="0">
                <a:solidFill>
                  <a:srgbClr val="000000"/>
                </a:solidFill>
                <a:cs typeface="Arial" panose="020B0604020202020204" pitchFamily="34" charset="0"/>
              </a:rPr>
              <a:t> (WPC), Arlene Laing (NOAA), Dan </a:t>
            </a:r>
            <a:r>
              <a:rPr lang="en-US" sz="2400" dirty="0" err="1" smtClean="0">
                <a:solidFill>
                  <a:srgbClr val="000000"/>
                </a:solidFill>
                <a:cs typeface="Arial" panose="020B0604020202020204" pitchFamily="34" charset="0"/>
              </a:rPr>
              <a:t>Halperin</a:t>
            </a:r>
            <a:r>
              <a:rPr lang="en-US" sz="2400" dirty="0" smtClean="0">
                <a:solidFill>
                  <a:srgbClr val="000000"/>
                </a:solidFill>
                <a:cs typeface="Arial" panose="020B0604020202020204" pitchFamily="34" charset="0"/>
              </a:rPr>
              <a:t> (WPC), Josh </a:t>
            </a:r>
            <a:r>
              <a:rPr lang="en-US" sz="2400" dirty="0" err="1" smtClean="0">
                <a:solidFill>
                  <a:srgbClr val="000000"/>
                </a:solidFill>
                <a:cs typeface="Arial" panose="020B0604020202020204" pitchFamily="34" charset="0"/>
              </a:rPr>
              <a:t>Kastman</a:t>
            </a:r>
            <a:r>
              <a:rPr lang="en-US" sz="2400" dirty="0">
                <a:solidFill>
                  <a:srgbClr val="000000"/>
                </a:solidFill>
                <a:cs typeface="Arial" panose="020B0604020202020204" pitchFamily="34" charset="0"/>
              </a:rPr>
              <a:t> </a:t>
            </a:r>
            <a:r>
              <a:rPr lang="en-US" sz="2400" dirty="0" smtClean="0">
                <a:solidFill>
                  <a:srgbClr val="000000"/>
                </a:solidFill>
                <a:cs typeface="Arial" panose="020B0604020202020204" pitchFamily="34" charset="0"/>
              </a:rPr>
              <a:t>(WPC), and </a:t>
            </a:r>
          </a:p>
          <a:p>
            <a:pPr marL="1882775" indent="-1882775"/>
            <a:r>
              <a:rPr lang="en-US" sz="2400" dirty="0">
                <a:solidFill>
                  <a:srgbClr val="000000"/>
                </a:solidFill>
                <a:cs typeface="Arial" panose="020B0604020202020204" pitchFamily="34" charset="0"/>
              </a:rPr>
              <a:t>	</a:t>
            </a:r>
            <a:r>
              <a:rPr lang="en-US" sz="2400" dirty="0" smtClean="0">
                <a:solidFill>
                  <a:srgbClr val="000000"/>
                </a:solidFill>
                <a:cs typeface="Arial" panose="020B0604020202020204" pitchFamily="34" charset="0"/>
              </a:rPr>
              <a:t>Sara </a:t>
            </a:r>
            <a:r>
              <a:rPr lang="en-US" sz="2400" dirty="0" err="1" smtClean="0">
                <a:solidFill>
                  <a:srgbClr val="000000"/>
                </a:solidFill>
                <a:cs typeface="Arial" panose="020B0604020202020204" pitchFamily="34" charset="0"/>
              </a:rPr>
              <a:t>Ganetis</a:t>
            </a:r>
            <a:r>
              <a:rPr lang="en-US" sz="2400" dirty="0" smtClean="0">
                <a:solidFill>
                  <a:srgbClr val="000000"/>
                </a:solidFill>
                <a:cs typeface="Arial" panose="020B0604020202020204" pitchFamily="34" charset="0"/>
              </a:rPr>
              <a:t> (WPC)</a:t>
            </a:r>
            <a:endParaRPr lang="en-US" sz="2400" b="1" dirty="0" smtClean="0">
              <a:solidFill>
                <a:srgbClr val="000000"/>
              </a:solidFill>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87157" y="37240"/>
            <a:ext cx="9304421" cy="646331"/>
          </a:xfrm>
          <a:prstGeom prst="rect">
            <a:avLst/>
          </a:prstGeom>
          <a:noFill/>
        </p:spPr>
        <p:txBody>
          <a:bodyPr wrap="square" rtlCol="0">
            <a:spAutoFit/>
          </a:bodyPr>
          <a:lstStyle/>
          <a:p>
            <a:r>
              <a:rPr lang="en-US" sz="3600" b="1" dirty="0" smtClean="0"/>
              <a:t>NPJ Phase Diagram Web Interface</a:t>
            </a:r>
            <a:endParaRPr lang="en-US" sz="3600" b="1" dirty="0"/>
          </a:p>
        </p:txBody>
      </p:sp>
    </p:spTree>
    <p:extLst>
      <p:ext uri="{BB962C8B-B14F-4D97-AF65-F5344CB8AC3E}">
        <p14:creationId xmlns:p14="http://schemas.microsoft.com/office/powerpoint/2010/main" val="342198746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736" y="968849"/>
            <a:ext cx="8555789" cy="4524316"/>
          </a:xfrm>
          <a:prstGeom prst="rect">
            <a:avLst/>
          </a:prstGeom>
        </p:spPr>
        <p:txBody>
          <a:bodyPr wrap="square">
            <a:spAutoFit/>
          </a:bodyPr>
          <a:lstStyle/>
          <a:p>
            <a:pPr marL="463550" indent="-463550"/>
            <a:r>
              <a:rPr lang="en-US" dirty="0" err="1" smtClean="0">
                <a:cs typeface="Arial" panose="020B0604020202020204" pitchFamily="34" charset="0"/>
              </a:rPr>
              <a:t>Athanasiadis</a:t>
            </a:r>
            <a:r>
              <a:rPr lang="en-US" dirty="0" smtClean="0">
                <a:cs typeface="Arial" panose="020B0604020202020204" pitchFamily="34" charset="0"/>
              </a:rPr>
              <a:t>, P. J., J. M. Wallace, and J. J. </a:t>
            </a:r>
            <a:r>
              <a:rPr lang="en-US" dirty="0" err="1" smtClean="0">
                <a:cs typeface="Arial" panose="020B0604020202020204" pitchFamily="34" charset="0"/>
              </a:rPr>
              <a:t>Wettstein</a:t>
            </a:r>
            <a:r>
              <a:rPr lang="en-US" dirty="0" smtClean="0">
                <a:cs typeface="Arial" panose="020B0604020202020204" pitchFamily="34" charset="0"/>
              </a:rPr>
              <a:t>, 2010: Patterns of wintertime </a:t>
            </a:r>
            <a:r>
              <a:rPr lang="en-US" dirty="0">
                <a:cs typeface="Arial" panose="020B0604020202020204" pitchFamily="34" charset="0"/>
              </a:rPr>
              <a:t>j</a:t>
            </a:r>
            <a:r>
              <a:rPr lang="en-US" dirty="0" smtClean="0">
                <a:cs typeface="Arial" panose="020B0604020202020204" pitchFamily="34" charset="0"/>
              </a:rPr>
              <a:t>et </a:t>
            </a:r>
            <a:r>
              <a:rPr lang="en-US" dirty="0">
                <a:cs typeface="Arial" panose="020B0604020202020204" pitchFamily="34" charset="0"/>
              </a:rPr>
              <a:t>s</a:t>
            </a:r>
            <a:r>
              <a:rPr lang="en-US" dirty="0" smtClean="0">
                <a:cs typeface="Arial" panose="020B0604020202020204" pitchFamily="34" charset="0"/>
              </a:rPr>
              <a:t>tream variability and their relation to the storm tracks. </a:t>
            </a:r>
            <a:r>
              <a:rPr lang="en-US" i="1" dirty="0" smtClean="0">
                <a:cs typeface="Arial" panose="020B0604020202020204" pitchFamily="34" charset="0"/>
              </a:rPr>
              <a:t>J. Atmos. Sci.</a:t>
            </a:r>
            <a:r>
              <a:rPr lang="en-US" dirty="0" smtClean="0">
                <a:cs typeface="Arial" panose="020B0604020202020204" pitchFamily="34" charset="0"/>
              </a:rPr>
              <a:t>, </a:t>
            </a:r>
            <a:r>
              <a:rPr lang="en-US" b="1" dirty="0" smtClean="0">
                <a:cs typeface="Arial" panose="020B0604020202020204" pitchFamily="34" charset="0"/>
              </a:rPr>
              <a:t>67, </a:t>
            </a:r>
            <a:r>
              <a:rPr lang="en-US" dirty="0" smtClean="0">
                <a:cs typeface="Arial" panose="020B0604020202020204" pitchFamily="34" charset="0"/>
              </a:rPr>
              <a:t>1361–1381.</a:t>
            </a:r>
          </a:p>
          <a:p>
            <a:endParaRPr lang="en-US" dirty="0" smtClean="0">
              <a:cs typeface="Arial" panose="020B0604020202020204" pitchFamily="34" charset="0"/>
            </a:endParaRPr>
          </a:p>
          <a:p>
            <a:pPr marL="450850" indent="-450850"/>
            <a:r>
              <a:rPr lang="en-US" dirty="0">
                <a:cs typeface="Arial" panose="020B0604020202020204" pitchFamily="34" charset="0"/>
              </a:rPr>
              <a:t>Griffin, K. S., and J. E. Martin, </a:t>
            </a:r>
            <a:r>
              <a:rPr lang="en-US" dirty="0" smtClean="0">
                <a:cs typeface="Arial" panose="020B0604020202020204" pitchFamily="34" charset="0"/>
              </a:rPr>
              <a:t>2017: </a:t>
            </a:r>
            <a:r>
              <a:rPr lang="en-US" dirty="0">
                <a:cs typeface="Arial" panose="020B0604020202020204" pitchFamily="34" charset="0"/>
              </a:rPr>
              <a:t>Synoptic features associated with temporally coherent modes of variability of the North Pacific </a:t>
            </a:r>
            <a:r>
              <a:rPr lang="en-US" dirty="0" smtClean="0">
                <a:cs typeface="Arial" panose="020B0604020202020204" pitchFamily="34" charset="0"/>
              </a:rPr>
              <a:t>jet </a:t>
            </a:r>
            <a:r>
              <a:rPr lang="en-US" dirty="0">
                <a:cs typeface="Arial" panose="020B0604020202020204" pitchFamily="34" charset="0"/>
              </a:rPr>
              <a:t>s</a:t>
            </a:r>
            <a:r>
              <a:rPr lang="en-US" dirty="0" smtClean="0">
                <a:cs typeface="Arial" panose="020B0604020202020204" pitchFamily="34" charset="0"/>
              </a:rPr>
              <a:t>tream</a:t>
            </a:r>
            <a:r>
              <a:rPr lang="en-US" dirty="0">
                <a:cs typeface="Arial" panose="020B0604020202020204" pitchFamily="34" charset="0"/>
              </a:rPr>
              <a:t>. </a:t>
            </a:r>
            <a:r>
              <a:rPr lang="en-US" i="1" dirty="0">
                <a:cs typeface="Arial" panose="020B0604020202020204" pitchFamily="34" charset="0"/>
              </a:rPr>
              <a:t>J. Climate, </a:t>
            </a:r>
            <a:r>
              <a:rPr lang="en-US" b="1" i="1" dirty="0">
                <a:cs typeface="Arial" panose="020B0604020202020204" pitchFamily="34" charset="0"/>
              </a:rPr>
              <a:t>29</a:t>
            </a:r>
            <a:r>
              <a:rPr lang="en-US" i="1" dirty="0">
                <a:cs typeface="Arial" panose="020B0604020202020204" pitchFamily="34" charset="0"/>
              </a:rPr>
              <a:t>, </a:t>
            </a:r>
            <a:r>
              <a:rPr lang="en-US" dirty="0">
                <a:cs typeface="Arial" panose="020B0604020202020204" pitchFamily="34" charset="0"/>
              </a:rPr>
              <a:t>in press</a:t>
            </a:r>
            <a:r>
              <a:rPr lang="en-US" dirty="0" smtClean="0">
                <a:cs typeface="Arial" panose="020B0604020202020204" pitchFamily="34" charset="0"/>
              </a:rPr>
              <a:t>.</a:t>
            </a:r>
            <a:endParaRPr lang="en-US" dirty="0">
              <a:cs typeface="Arial" panose="020B0604020202020204" pitchFamily="34" charset="0"/>
            </a:endParaRPr>
          </a:p>
          <a:p>
            <a:endParaRPr lang="en-US" dirty="0" smtClean="0">
              <a:cs typeface="Arial" panose="020B0604020202020204" pitchFamily="34" charset="0"/>
            </a:endParaRPr>
          </a:p>
          <a:p>
            <a:pPr marL="457200" indent="-457200"/>
            <a:r>
              <a:rPr lang="en-US" dirty="0" smtClean="0">
                <a:cs typeface="Arial" panose="020B0604020202020204" pitchFamily="34" charset="0"/>
              </a:rPr>
              <a:t>Hamill, T. M., G. T. Bates, J. S. Whitaker, D. R. Murray, M. </a:t>
            </a:r>
            <a:r>
              <a:rPr lang="en-US" dirty="0" err="1" smtClean="0">
                <a:cs typeface="Arial" panose="020B0604020202020204" pitchFamily="34" charset="0"/>
              </a:rPr>
              <a:t>Fiorino</a:t>
            </a:r>
            <a:r>
              <a:rPr lang="en-US" dirty="0" smtClean="0">
                <a:cs typeface="Arial" panose="020B0604020202020204" pitchFamily="34" charset="0"/>
              </a:rPr>
              <a:t>, T. J. </a:t>
            </a:r>
            <a:r>
              <a:rPr lang="en-US" dirty="0" err="1" smtClean="0">
                <a:cs typeface="Arial" panose="020B0604020202020204" pitchFamily="34" charset="0"/>
              </a:rPr>
              <a:t>Galarneau</a:t>
            </a:r>
            <a:r>
              <a:rPr lang="en-US" dirty="0" smtClean="0">
                <a:cs typeface="Arial" panose="020B0604020202020204" pitchFamily="34" charset="0"/>
              </a:rPr>
              <a:t>, Y. Zhu, and W. </a:t>
            </a:r>
            <a:r>
              <a:rPr lang="en-US" dirty="0" err="1" smtClean="0">
                <a:cs typeface="Arial" panose="020B0604020202020204" pitchFamily="34" charset="0"/>
              </a:rPr>
              <a:t>Lapenta</a:t>
            </a:r>
            <a:r>
              <a:rPr lang="en-US" dirty="0" smtClean="0">
                <a:cs typeface="Arial" panose="020B0604020202020204" pitchFamily="34" charset="0"/>
              </a:rPr>
              <a:t>, 2013: NOAA’s Second-Generation Global Medium-Range Ensemble Forecast Dataset. </a:t>
            </a:r>
            <a:r>
              <a:rPr lang="en-US" i="1" dirty="0" smtClean="0">
                <a:cs typeface="Arial" panose="020B0604020202020204" pitchFamily="34" charset="0"/>
              </a:rPr>
              <a:t>Bull. Amer. Meteor. Soc.</a:t>
            </a:r>
            <a:r>
              <a:rPr lang="en-US" dirty="0" smtClean="0">
                <a:cs typeface="Arial" panose="020B0604020202020204" pitchFamily="34" charset="0"/>
              </a:rPr>
              <a:t>, </a:t>
            </a:r>
            <a:r>
              <a:rPr lang="en-US" b="1" dirty="0" smtClean="0">
                <a:cs typeface="Arial" panose="020B0604020202020204" pitchFamily="34" charset="0"/>
              </a:rPr>
              <a:t>94, </a:t>
            </a:r>
            <a:r>
              <a:rPr lang="en-US" dirty="0" smtClean="0">
                <a:cs typeface="Arial" panose="020B0604020202020204" pitchFamily="34" charset="0"/>
              </a:rPr>
              <a:t>1553–1565.</a:t>
            </a:r>
          </a:p>
          <a:p>
            <a:pPr marL="457200" indent="-457200"/>
            <a:endParaRPr lang="en-US" dirty="0">
              <a:cs typeface="Arial" panose="020B0604020202020204" pitchFamily="34" charset="0"/>
            </a:endParaRPr>
          </a:p>
          <a:p>
            <a:pPr marL="450850" indent="-450850"/>
            <a:r>
              <a:rPr lang="en-US" dirty="0" smtClean="0">
                <a:cs typeface="Arial" panose="020B0604020202020204" pitchFamily="34" charset="0"/>
              </a:rPr>
              <a:t>Jaffe, S. C., J. E. Martin, D. J. </a:t>
            </a:r>
            <a:r>
              <a:rPr lang="en-US" dirty="0" err="1" smtClean="0">
                <a:cs typeface="Arial" panose="020B0604020202020204" pitchFamily="34" charset="0"/>
              </a:rPr>
              <a:t>Vimont</a:t>
            </a:r>
            <a:r>
              <a:rPr lang="en-US" dirty="0" smtClean="0">
                <a:cs typeface="Arial" panose="020B0604020202020204" pitchFamily="34" charset="0"/>
              </a:rPr>
              <a:t>, and D. L. Lorenz, 2011: A synoptic climatology of episodic, </a:t>
            </a:r>
            <a:r>
              <a:rPr lang="en-US" dirty="0" err="1" smtClean="0">
                <a:cs typeface="Arial" panose="020B0604020202020204" pitchFamily="34" charset="0"/>
              </a:rPr>
              <a:t>subseasonal</a:t>
            </a:r>
            <a:r>
              <a:rPr lang="en-US" dirty="0" smtClean="0">
                <a:cs typeface="Arial" panose="020B0604020202020204" pitchFamily="34" charset="0"/>
              </a:rPr>
              <a:t> retractions of the Pacific jet. </a:t>
            </a:r>
            <a:r>
              <a:rPr lang="en-US" i="1" dirty="0" smtClean="0">
                <a:cs typeface="Arial" panose="020B0604020202020204" pitchFamily="34" charset="0"/>
              </a:rPr>
              <a:t>J. Climate</a:t>
            </a:r>
            <a:r>
              <a:rPr lang="en-US" dirty="0" smtClean="0">
                <a:cs typeface="Arial" panose="020B0604020202020204" pitchFamily="34" charset="0"/>
              </a:rPr>
              <a:t>, </a:t>
            </a:r>
            <a:r>
              <a:rPr lang="en-US" b="1" dirty="0" smtClean="0">
                <a:cs typeface="Arial" panose="020B0604020202020204" pitchFamily="34" charset="0"/>
              </a:rPr>
              <a:t>24, </a:t>
            </a:r>
            <a:r>
              <a:rPr lang="en-US" dirty="0" smtClean="0">
                <a:cs typeface="Arial" panose="020B0604020202020204" pitchFamily="34" charset="0"/>
              </a:rPr>
              <a:t>2846–2860.</a:t>
            </a:r>
          </a:p>
          <a:p>
            <a:pPr marL="450850" indent="-450850"/>
            <a:endParaRPr lang="en-US" dirty="0">
              <a:cs typeface="Arial" panose="020B0604020202020204" pitchFamily="34" charset="0"/>
            </a:endParaRPr>
          </a:p>
          <a:p>
            <a:pPr marL="450850" indent="-450850"/>
            <a:r>
              <a:rPr lang="en-US" dirty="0" err="1" smtClean="0">
                <a:cs typeface="Arial" panose="020B0604020202020204" pitchFamily="34" charset="0"/>
              </a:rPr>
              <a:t>Saha</a:t>
            </a:r>
            <a:r>
              <a:rPr lang="en-US" dirty="0" smtClean="0">
                <a:cs typeface="Arial" panose="020B0604020202020204" pitchFamily="34" charset="0"/>
              </a:rPr>
              <a:t>, S., and Coauthors, 2014: The NCEP Climate Forecast System Version 2. </a:t>
            </a:r>
            <a:r>
              <a:rPr lang="en-US" i="1" dirty="0" smtClean="0">
                <a:cs typeface="Arial" panose="020B0604020202020204" pitchFamily="34" charset="0"/>
              </a:rPr>
              <a:t>J. Climate</a:t>
            </a:r>
            <a:r>
              <a:rPr lang="en-US" dirty="0" smtClean="0">
                <a:cs typeface="Arial" panose="020B0604020202020204" pitchFamily="34" charset="0"/>
              </a:rPr>
              <a:t>, </a:t>
            </a:r>
            <a:r>
              <a:rPr lang="en-US" b="1" dirty="0" smtClean="0">
                <a:cs typeface="Arial" panose="020B0604020202020204" pitchFamily="34" charset="0"/>
              </a:rPr>
              <a:t>27, </a:t>
            </a:r>
            <a:r>
              <a:rPr lang="en-US" dirty="0" smtClean="0">
                <a:cs typeface="Arial" panose="020B0604020202020204" pitchFamily="34" charset="0"/>
              </a:rPr>
              <a:t>2185–2208.</a:t>
            </a:r>
            <a:endParaRPr lang="en-US" sz="2400"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References</a:t>
            </a:r>
            <a:endParaRPr lang="en-US" sz="3600" b="1" dirty="0"/>
          </a:p>
        </p:txBody>
      </p:sp>
    </p:spTree>
    <p:extLst>
      <p:ext uri="{BB962C8B-B14F-4D97-AF65-F5344CB8AC3E}">
        <p14:creationId xmlns:p14="http://schemas.microsoft.com/office/powerpoint/2010/main" val="395327981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rmAutofit/>
          </a:bodyPr>
          <a:lstStyle/>
          <a:p>
            <a:r>
              <a:rPr lang="en-US" sz="6000" b="1" dirty="0" smtClean="0">
                <a:solidFill>
                  <a:srgbClr val="FF0000"/>
                </a:solidFill>
              </a:rPr>
              <a:t>Supplementary Slides</a:t>
            </a:r>
            <a:endParaRPr lang="en-US" sz="6000" b="1" dirty="0">
              <a:solidFill>
                <a:srgbClr val="FF0000"/>
              </a:solidFill>
            </a:endParaRPr>
          </a:p>
        </p:txBody>
      </p:sp>
    </p:spTree>
    <p:extLst>
      <p:ext uri="{BB962C8B-B14F-4D97-AF65-F5344CB8AC3E}">
        <p14:creationId xmlns:p14="http://schemas.microsoft.com/office/powerpoint/2010/main" val="334378757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Composites</a:t>
            </a:r>
            <a:endParaRPr lang="en-US" sz="3600" b="1" dirty="0"/>
          </a:p>
        </p:txBody>
      </p:sp>
      <p:pic>
        <p:nvPicPr>
          <p:cNvPr id="3" name="Picture 2" descr="JetRegime_Schemati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86" y="1628084"/>
            <a:ext cx="7141814" cy="5356360"/>
          </a:xfrm>
          <a:prstGeom prst="rect">
            <a:avLst/>
          </a:prstGeom>
        </p:spPr>
      </p:pic>
      <p:sp>
        <p:nvSpPr>
          <p:cNvPr id="6" name="TextBox 5"/>
          <p:cNvSpPr txBox="1"/>
          <p:nvPr/>
        </p:nvSpPr>
        <p:spPr>
          <a:xfrm>
            <a:off x="0" y="947551"/>
            <a:ext cx="9144000" cy="830997"/>
          </a:xfrm>
          <a:prstGeom prst="rect">
            <a:avLst/>
          </a:prstGeom>
          <a:noFill/>
        </p:spPr>
        <p:txBody>
          <a:bodyPr wrap="square" rtlCol="0">
            <a:spAutoFit/>
          </a:bodyPr>
          <a:lstStyle/>
          <a:p>
            <a:pPr algn="ctr"/>
            <a:r>
              <a:rPr lang="en-US" sz="2400" b="1" dirty="0" smtClean="0">
                <a:solidFill>
                  <a:srgbClr val="0000FF"/>
                </a:solidFill>
              </a:rPr>
              <a:t>Determined the position within the NPJ phase diagram at all analysis times in the CFSR at 6-h intervals between Sept.–May 1979–2014 </a:t>
            </a:r>
          </a:p>
        </p:txBody>
      </p:sp>
    </p:spTree>
    <p:extLst>
      <p:ext uri="{BB962C8B-B14F-4D97-AF65-F5344CB8AC3E}">
        <p14:creationId xmlns:p14="http://schemas.microsoft.com/office/powerpoint/2010/main" val="313866618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Composites</a:t>
            </a:r>
            <a:endParaRPr lang="en-US" sz="3600" b="1" dirty="0"/>
          </a:p>
        </p:txBody>
      </p:sp>
      <p:pic>
        <p:nvPicPr>
          <p:cNvPr id="3" name="Picture 2" descr="JetRegime_Schemati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86" y="1628084"/>
            <a:ext cx="7141814" cy="5356360"/>
          </a:xfrm>
          <a:prstGeom prst="rect">
            <a:avLst/>
          </a:prstGeom>
        </p:spPr>
      </p:pic>
      <p:sp>
        <p:nvSpPr>
          <p:cNvPr id="6" name="TextBox 5"/>
          <p:cNvSpPr txBox="1"/>
          <p:nvPr/>
        </p:nvSpPr>
        <p:spPr>
          <a:xfrm>
            <a:off x="0" y="947551"/>
            <a:ext cx="9143999" cy="830997"/>
          </a:xfrm>
          <a:prstGeom prst="rect">
            <a:avLst/>
          </a:prstGeom>
          <a:noFill/>
        </p:spPr>
        <p:txBody>
          <a:bodyPr wrap="square" rtlCol="0">
            <a:spAutoFit/>
          </a:bodyPr>
          <a:lstStyle/>
          <a:p>
            <a:pPr algn="ctr"/>
            <a:r>
              <a:rPr lang="en-US" sz="2400" b="1" dirty="0" smtClean="0">
                <a:solidFill>
                  <a:srgbClr val="0000FF"/>
                </a:solidFill>
              </a:rPr>
              <a:t>Isolated the analysis times during which there was a strong projection onto one of the four NPJ regimes (i.e., &gt;1 PC unit from the origin)</a:t>
            </a:r>
          </a:p>
        </p:txBody>
      </p:sp>
      <p:sp>
        <p:nvSpPr>
          <p:cNvPr id="2" name="Oval 1"/>
          <p:cNvSpPr/>
          <p:nvPr/>
        </p:nvSpPr>
        <p:spPr>
          <a:xfrm>
            <a:off x="4008749" y="3710127"/>
            <a:ext cx="1331149" cy="99446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66391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a:t>
            </a:r>
            <a:r>
              <a:rPr lang="en-US" sz="3600" b="1" dirty="0"/>
              <a:t> </a:t>
            </a:r>
            <a:r>
              <a:rPr lang="en-US" sz="3600" b="1" dirty="0" smtClean="0"/>
              <a:t>Regime Composites </a:t>
            </a:r>
            <a:endParaRPr lang="en-US" sz="3600" b="1" dirty="0"/>
          </a:p>
        </p:txBody>
      </p:sp>
      <p:pic>
        <p:nvPicPr>
          <p:cNvPr id="3" name="Picture 2" descr="JetRegime_Schemati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86" y="1628084"/>
            <a:ext cx="7141814" cy="5356360"/>
          </a:xfrm>
          <a:prstGeom prst="rect">
            <a:avLst/>
          </a:prstGeom>
        </p:spPr>
      </p:pic>
      <p:sp>
        <p:nvSpPr>
          <p:cNvPr id="6" name="TextBox 5"/>
          <p:cNvSpPr txBox="1"/>
          <p:nvPr/>
        </p:nvSpPr>
        <p:spPr>
          <a:xfrm>
            <a:off x="0" y="947551"/>
            <a:ext cx="9143999" cy="830997"/>
          </a:xfrm>
          <a:prstGeom prst="rect">
            <a:avLst/>
          </a:prstGeom>
          <a:noFill/>
        </p:spPr>
        <p:txBody>
          <a:bodyPr wrap="square" rtlCol="0">
            <a:spAutoFit/>
          </a:bodyPr>
          <a:lstStyle/>
          <a:p>
            <a:pPr algn="ctr"/>
            <a:r>
              <a:rPr lang="en-US" sz="2400" b="1" dirty="0" smtClean="0">
                <a:solidFill>
                  <a:srgbClr val="0000FF"/>
                </a:solidFill>
              </a:rPr>
              <a:t>Isolated periods during which the NPJ resided within the same quadrant of the NPJ phase diagram for 3 consecutive days</a:t>
            </a:r>
          </a:p>
        </p:txBody>
      </p:sp>
      <p:sp>
        <p:nvSpPr>
          <p:cNvPr id="2" name="Oval 1"/>
          <p:cNvSpPr/>
          <p:nvPr/>
        </p:nvSpPr>
        <p:spPr>
          <a:xfrm>
            <a:off x="4008749" y="3710127"/>
            <a:ext cx="1331149" cy="99446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5174957" y="2026496"/>
            <a:ext cx="2283466" cy="4350211"/>
          </a:xfrm>
          <a:custGeom>
            <a:avLst/>
            <a:gdLst>
              <a:gd name="connsiteX0" fmla="*/ 2229420 w 2283466"/>
              <a:gd name="connsiteY0" fmla="*/ 0 h 4350211"/>
              <a:gd name="connsiteX1" fmla="*/ 40535 w 2283466"/>
              <a:gd name="connsiteY1" fmla="*/ 1742786 h 4350211"/>
              <a:gd name="connsiteX2" fmla="*/ 135116 w 2283466"/>
              <a:gd name="connsiteY2" fmla="*/ 1891396 h 4350211"/>
              <a:gd name="connsiteX3" fmla="*/ 216186 w 2283466"/>
              <a:gd name="connsiteY3" fmla="*/ 2053516 h 4350211"/>
              <a:gd name="connsiteX4" fmla="*/ 216186 w 2283466"/>
              <a:gd name="connsiteY4" fmla="*/ 2256165 h 4350211"/>
              <a:gd name="connsiteX5" fmla="*/ 175651 w 2283466"/>
              <a:gd name="connsiteY5" fmla="*/ 2391265 h 4350211"/>
              <a:gd name="connsiteX6" fmla="*/ 121605 w 2283466"/>
              <a:gd name="connsiteY6" fmla="*/ 2512855 h 4350211"/>
              <a:gd name="connsiteX7" fmla="*/ 121605 w 2283466"/>
              <a:gd name="connsiteY7" fmla="*/ 2512855 h 4350211"/>
              <a:gd name="connsiteX8" fmla="*/ 0 w 2283466"/>
              <a:gd name="connsiteY8" fmla="*/ 2607425 h 4350211"/>
              <a:gd name="connsiteX9" fmla="*/ 2269955 w 2283466"/>
              <a:gd name="connsiteY9" fmla="*/ 4350211 h 4350211"/>
              <a:gd name="connsiteX10" fmla="*/ 2283466 w 2283466"/>
              <a:gd name="connsiteY10" fmla="*/ 0 h 435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3466" h="4350211">
                <a:moveTo>
                  <a:pt x="2229420" y="0"/>
                </a:moveTo>
                <a:lnTo>
                  <a:pt x="40535" y="1742786"/>
                </a:lnTo>
                <a:lnTo>
                  <a:pt x="135116" y="1891396"/>
                </a:lnTo>
                <a:lnTo>
                  <a:pt x="216186" y="2053516"/>
                </a:lnTo>
                <a:lnTo>
                  <a:pt x="216186" y="2256165"/>
                </a:lnTo>
                <a:lnTo>
                  <a:pt x="175651" y="2391265"/>
                </a:lnTo>
                <a:lnTo>
                  <a:pt x="121605" y="2512855"/>
                </a:lnTo>
                <a:lnTo>
                  <a:pt x="121605" y="2512855"/>
                </a:lnTo>
                <a:lnTo>
                  <a:pt x="0" y="2607425"/>
                </a:lnTo>
                <a:lnTo>
                  <a:pt x="2269955" y="4350211"/>
                </a:lnTo>
                <a:cubicBezTo>
                  <a:pt x="2274459" y="2900141"/>
                  <a:pt x="2278962" y="1450070"/>
                  <a:pt x="2283466" y="0"/>
                </a:cubicBezTo>
              </a:path>
            </a:pathLst>
          </a:custGeom>
          <a:solidFill>
            <a:schemeClr val="accent1">
              <a:lumMod val="50000"/>
              <a:alpha val="29000"/>
            </a:schemeClr>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86319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Autofit/>
          </a:bodyPr>
          <a:lstStyle/>
          <a:p>
            <a:r>
              <a:rPr lang="en-US" sz="4800" b="1" dirty="0" smtClean="0">
                <a:solidFill>
                  <a:srgbClr val="FF0000"/>
                </a:solidFill>
              </a:rPr>
              <a:t>Inter and </a:t>
            </a:r>
            <a:r>
              <a:rPr lang="en-US" sz="4800" b="1" dirty="0" err="1" smtClean="0">
                <a:solidFill>
                  <a:srgbClr val="FF0000"/>
                </a:solidFill>
              </a:rPr>
              <a:t>Intraannual</a:t>
            </a:r>
            <a:r>
              <a:rPr lang="en-US" sz="4800" b="1" dirty="0" smtClean="0">
                <a:solidFill>
                  <a:srgbClr val="FF0000"/>
                </a:solidFill>
              </a:rPr>
              <a:t> Characteristics of the </a:t>
            </a:r>
            <a:br>
              <a:rPr lang="en-US" sz="4800" b="1" dirty="0" smtClean="0">
                <a:solidFill>
                  <a:srgbClr val="FF0000"/>
                </a:solidFill>
              </a:rPr>
            </a:br>
            <a:r>
              <a:rPr lang="en-US" sz="4800" b="1" dirty="0" smtClean="0">
                <a:solidFill>
                  <a:srgbClr val="FF0000"/>
                </a:solidFill>
              </a:rPr>
              <a:t>NPJ Phase Diagram</a:t>
            </a:r>
            <a:endParaRPr lang="en-US" sz="4800" b="1" dirty="0">
              <a:solidFill>
                <a:srgbClr val="FF0000"/>
              </a:solidFill>
            </a:endParaRPr>
          </a:p>
        </p:txBody>
      </p:sp>
    </p:spTree>
    <p:extLst>
      <p:ext uri="{BB962C8B-B14F-4D97-AF65-F5344CB8AC3E}">
        <p14:creationId xmlns:p14="http://schemas.microsoft.com/office/powerpoint/2010/main" val="364370129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655" y="950985"/>
            <a:ext cx="5375594" cy="4316899"/>
          </a:xfrm>
          <a:prstGeom prst="rect">
            <a:avLst/>
          </a:prstGeom>
        </p:spPr>
      </p:pic>
      <p:sp>
        <p:nvSpPr>
          <p:cNvPr id="57" name="Oval 56"/>
          <p:cNvSpPr/>
          <p:nvPr/>
        </p:nvSpPr>
        <p:spPr>
          <a:xfrm>
            <a:off x="6659427" y="2879479"/>
            <a:ext cx="147794" cy="154148"/>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596" y="955221"/>
            <a:ext cx="5339909" cy="4312663"/>
          </a:xfrm>
          <a:prstGeom prst="rect">
            <a:avLst/>
          </a:prstGeom>
        </p:spPr>
      </p:pic>
      <p:sp>
        <p:nvSpPr>
          <p:cNvPr id="6" name="TextBox 5"/>
          <p:cNvSpPr txBox="1"/>
          <p:nvPr/>
        </p:nvSpPr>
        <p:spPr>
          <a:xfrm>
            <a:off x="187157" y="5435724"/>
            <a:ext cx="8847457" cy="400110"/>
          </a:xfrm>
          <a:prstGeom prst="rect">
            <a:avLst/>
          </a:prstGeom>
          <a:noFill/>
        </p:spPr>
        <p:txBody>
          <a:bodyPr wrap="square" rtlCol="0">
            <a:spAutoFit/>
          </a:bodyPr>
          <a:lstStyle/>
          <a:p>
            <a:r>
              <a:rPr lang="en-US" sz="2000" b="1" dirty="0" smtClean="0"/>
              <a:t>ETEs during Sept. – May are projected onto the NPJ phase diagram</a:t>
            </a:r>
            <a:endParaRPr lang="en-US" sz="2000" b="1" dirty="0"/>
          </a:p>
        </p:txBody>
      </p:sp>
      <p:sp>
        <p:nvSpPr>
          <p:cNvPr id="16" name="TextBox 15"/>
          <p:cNvSpPr txBox="1"/>
          <p:nvPr/>
        </p:nvSpPr>
        <p:spPr>
          <a:xfrm>
            <a:off x="1406913" y="4454340"/>
            <a:ext cx="2098341" cy="307777"/>
          </a:xfrm>
          <a:prstGeom prst="rect">
            <a:avLst/>
          </a:prstGeom>
          <a:noFill/>
        </p:spPr>
        <p:txBody>
          <a:bodyPr wrap="square" rtlCol="0">
            <a:spAutoFit/>
          </a:bodyPr>
          <a:lstStyle/>
          <a:p>
            <a:pPr algn="ctr"/>
            <a:r>
              <a:rPr lang="en-US" sz="1400" b="1" i="1" dirty="0" err="1" smtClean="0">
                <a:solidFill>
                  <a:srgbClr val="0000FF"/>
                </a:solidFill>
              </a:rPr>
              <a:t>Equatorward</a:t>
            </a:r>
            <a:r>
              <a:rPr lang="en-US" sz="1400" b="1" i="1" dirty="0" smtClean="0">
                <a:solidFill>
                  <a:srgbClr val="0000FF"/>
                </a:solidFill>
              </a:rPr>
              <a:t> Shift</a:t>
            </a:r>
            <a:endParaRPr lang="en-US" sz="1400" b="1" i="1" dirty="0">
              <a:solidFill>
                <a:srgbClr val="0000FF"/>
              </a:solidFill>
            </a:endParaRPr>
          </a:p>
        </p:txBody>
      </p:sp>
      <p:sp>
        <p:nvSpPr>
          <p:cNvPr id="19" name="TextBox 18"/>
          <p:cNvSpPr txBox="1"/>
          <p:nvPr/>
        </p:nvSpPr>
        <p:spPr>
          <a:xfrm>
            <a:off x="3741304" y="2862554"/>
            <a:ext cx="475096" cy="369332"/>
          </a:xfrm>
          <a:prstGeom prst="rect">
            <a:avLst/>
          </a:prstGeom>
          <a:noFill/>
          <a:ln>
            <a:solidFill>
              <a:srgbClr val="0000FF"/>
            </a:solidFill>
          </a:ln>
        </p:spPr>
        <p:txBody>
          <a:bodyPr wrap="square" rtlCol="0">
            <a:spAutoFit/>
          </a:bodyPr>
          <a:lstStyle/>
          <a:p>
            <a:pPr algn="ctr"/>
            <a:r>
              <a:rPr lang="en-US" b="1" dirty="0" smtClean="0">
                <a:solidFill>
                  <a:srgbClr val="0000FF"/>
                </a:solidFill>
              </a:rPr>
              <a:t>47</a:t>
            </a:r>
            <a:endParaRPr lang="en-US" b="1" dirty="0">
              <a:solidFill>
                <a:srgbClr val="0000FF"/>
              </a:solidFill>
            </a:endParaRPr>
          </a:p>
        </p:txBody>
      </p:sp>
      <p:sp>
        <p:nvSpPr>
          <p:cNvPr id="26" name="TextBox 25"/>
          <p:cNvSpPr txBox="1"/>
          <p:nvPr/>
        </p:nvSpPr>
        <p:spPr>
          <a:xfrm>
            <a:off x="242662" y="841739"/>
            <a:ext cx="4426844" cy="430887"/>
          </a:xfrm>
          <a:prstGeom prst="rect">
            <a:avLst/>
          </a:prstGeom>
          <a:noFill/>
        </p:spPr>
        <p:txBody>
          <a:bodyPr wrap="square" rtlCol="0">
            <a:spAutoFit/>
          </a:bodyPr>
          <a:lstStyle/>
          <a:p>
            <a:pPr algn="ctr"/>
            <a:r>
              <a:rPr lang="en-US" sz="2200" b="1" dirty="0" smtClean="0">
                <a:solidFill>
                  <a:srgbClr val="0000FF"/>
                </a:solidFill>
              </a:rPr>
              <a:t>EAST U.S. COLD EVENTS (N = 173)</a:t>
            </a:r>
            <a:endParaRPr lang="en-US" sz="2200" b="1" dirty="0">
              <a:solidFill>
                <a:srgbClr val="0000FF"/>
              </a:solidFill>
            </a:endParaRPr>
          </a:p>
        </p:txBody>
      </p:sp>
      <p:sp>
        <p:nvSpPr>
          <p:cNvPr id="23" name="TextBox 22"/>
          <p:cNvSpPr txBox="1"/>
          <p:nvPr/>
        </p:nvSpPr>
        <p:spPr>
          <a:xfrm rot="16200000">
            <a:off x="3539035" y="2879738"/>
            <a:ext cx="1546146" cy="307777"/>
          </a:xfrm>
          <a:prstGeom prst="rect">
            <a:avLst/>
          </a:prstGeom>
          <a:noFill/>
        </p:spPr>
        <p:txBody>
          <a:bodyPr wrap="square" rtlCol="0">
            <a:spAutoFit/>
          </a:bodyPr>
          <a:lstStyle/>
          <a:p>
            <a:pPr algn="ctr"/>
            <a:r>
              <a:rPr lang="en-US" sz="1400" b="1" i="1" dirty="0" smtClean="0">
                <a:solidFill>
                  <a:srgbClr val="0000FF"/>
                </a:solidFill>
              </a:rPr>
              <a:t> Jet Extension</a:t>
            </a:r>
            <a:endParaRPr lang="en-US" sz="1400" b="1" i="1" dirty="0">
              <a:solidFill>
                <a:srgbClr val="0000FF"/>
              </a:solidFill>
            </a:endParaRPr>
          </a:p>
        </p:txBody>
      </p:sp>
      <p:sp>
        <p:nvSpPr>
          <p:cNvPr id="27" name="TextBox 26"/>
          <p:cNvSpPr txBox="1"/>
          <p:nvPr/>
        </p:nvSpPr>
        <p:spPr>
          <a:xfrm rot="16200000">
            <a:off x="-254254" y="2879737"/>
            <a:ext cx="1546146" cy="307777"/>
          </a:xfrm>
          <a:prstGeom prst="rect">
            <a:avLst/>
          </a:prstGeom>
          <a:noFill/>
        </p:spPr>
        <p:txBody>
          <a:bodyPr wrap="square" rtlCol="0">
            <a:spAutoFit/>
          </a:bodyPr>
          <a:lstStyle/>
          <a:p>
            <a:pPr algn="ctr"/>
            <a:r>
              <a:rPr lang="en-US" sz="1400" b="1" i="1" dirty="0" smtClean="0">
                <a:solidFill>
                  <a:srgbClr val="0000FF"/>
                </a:solidFill>
              </a:rPr>
              <a:t>Jet Retraction</a:t>
            </a:r>
            <a:endParaRPr lang="en-US" sz="1400" b="1" i="1" dirty="0">
              <a:solidFill>
                <a:srgbClr val="0000FF"/>
              </a:solidFill>
            </a:endParaRPr>
          </a:p>
        </p:txBody>
      </p:sp>
      <p:sp>
        <p:nvSpPr>
          <p:cNvPr id="29" name="TextBox 28"/>
          <p:cNvSpPr txBox="1"/>
          <p:nvPr/>
        </p:nvSpPr>
        <p:spPr>
          <a:xfrm>
            <a:off x="1534998" y="1272626"/>
            <a:ext cx="1822243" cy="307777"/>
          </a:xfrm>
          <a:prstGeom prst="rect">
            <a:avLst/>
          </a:prstGeom>
          <a:noFill/>
          <a:ln>
            <a:noFill/>
          </a:ln>
        </p:spPr>
        <p:txBody>
          <a:bodyPr wrap="square" rtlCol="0">
            <a:spAutoFit/>
          </a:bodyPr>
          <a:lstStyle/>
          <a:p>
            <a:pPr algn="ctr"/>
            <a:r>
              <a:rPr lang="en-US" sz="1400" b="1" i="1" dirty="0" err="1" smtClean="0">
                <a:solidFill>
                  <a:srgbClr val="0000FF"/>
                </a:solidFill>
              </a:rPr>
              <a:t>Poleward</a:t>
            </a:r>
            <a:r>
              <a:rPr lang="en-US" sz="1400" b="1" i="1" dirty="0" smtClean="0">
                <a:solidFill>
                  <a:srgbClr val="0000FF"/>
                </a:solidFill>
              </a:rPr>
              <a:t> Shift</a:t>
            </a:r>
            <a:endParaRPr lang="en-US" sz="1400" b="1" i="1" dirty="0">
              <a:solidFill>
                <a:srgbClr val="0000FF"/>
              </a:solidFill>
            </a:endParaRPr>
          </a:p>
        </p:txBody>
      </p:sp>
      <p:sp>
        <p:nvSpPr>
          <p:cNvPr id="18" name="TextBox 17"/>
          <p:cNvSpPr txBox="1"/>
          <p:nvPr/>
        </p:nvSpPr>
        <p:spPr>
          <a:xfrm>
            <a:off x="187157" y="5856778"/>
            <a:ext cx="8800033" cy="707886"/>
          </a:xfrm>
          <a:prstGeom prst="rect">
            <a:avLst/>
          </a:prstGeom>
          <a:noFill/>
        </p:spPr>
        <p:txBody>
          <a:bodyPr wrap="square" rtlCol="0">
            <a:spAutoFit/>
          </a:bodyPr>
          <a:lstStyle/>
          <a:p>
            <a:r>
              <a:rPr lang="en-US" sz="2000" b="1" dirty="0" smtClean="0"/>
              <a:t>Each ‘x’ is the average position within the NPJ phase diagram 3–7 days prior to an ETE</a:t>
            </a:r>
            <a:endParaRPr lang="en-US" sz="2000" b="1" dirty="0"/>
          </a:p>
        </p:txBody>
      </p:sp>
      <p:sp>
        <p:nvSpPr>
          <p:cNvPr id="21" name="Oval 20"/>
          <p:cNvSpPr/>
          <p:nvPr/>
        </p:nvSpPr>
        <p:spPr>
          <a:xfrm>
            <a:off x="3907722" y="5080193"/>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150204" y="4999625"/>
            <a:ext cx="1792285" cy="369332"/>
          </a:xfrm>
          <a:prstGeom prst="rect">
            <a:avLst/>
          </a:prstGeom>
          <a:noFill/>
        </p:spPr>
        <p:txBody>
          <a:bodyPr wrap="square" rtlCol="0">
            <a:spAutoFit/>
          </a:bodyPr>
          <a:lstStyle/>
          <a:p>
            <a:r>
              <a:rPr lang="en-US" dirty="0" smtClean="0"/>
              <a:t>Mean Position</a:t>
            </a:r>
            <a:endParaRPr lang="en-US" dirty="0"/>
          </a:p>
        </p:txBody>
      </p:sp>
      <p:cxnSp>
        <p:nvCxnSpPr>
          <p:cNvPr id="33" name="Straight Connector 3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87157" y="37240"/>
            <a:ext cx="9304421" cy="646331"/>
          </a:xfrm>
          <a:prstGeom prst="rect">
            <a:avLst/>
          </a:prstGeom>
          <a:noFill/>
        </p:spPr>
        <p:txBody>
          <a:bodyPr wrap="square" rtlCol="0">
            <a:spAutoFit/>
          </a:bodyPr>
          <a:lstStyle/>
          <a:p>
            <a:r>
              <a:rPr lang="en-US" sz="3600" b="1" dirty="0" smtClean="0"/>
              <a:t>The NPJ Phase Diagram and ETEs</a:t>
            </a:r>
            <a:endParaRPr lang="en-US" sz="3600" b="1" dirty="0"/>
          </a:p>
        </p:txBody>
      </p:sp>
      <p:sp>
        <p:nvSpPr>
          <p:cNvPr id="32" name="Oval 31"/>
          <p:cNvSpPr/>
          <p:nvPr/>
        </p:nvSpPr>
        <p:spPr>
          <a:xfrm>
            <a:off x="2456084" y="3184145"/>
            <a:ext cx="147794" cy="154148"/>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2218536" y="1580403"/>
            <a:ext cx="475096" cy="369332"/>
          </a:xfrm>
          <a:prstGeom prst="rect">
            <a:avLst/>
          </a:prstGeom>
          <a:noFill/>
          <a:ln>
            <a:solidFill>
              <a:srgbClr val="0000FF"/>
            </a:solidFill>
          </a:ln>
        </p:spPr>
        <p:txBody>
          <a:bodyPr wrap="square" rtlCol="0">
            <a:spAutoFit/>
          </a:bodyPr>
          <a:lstStyle/>
          <a:p>
            <a:pPr algn="ctr"/>
            <a:r>
              <a:rPr lang="en-US" b="1" dirty="0" smtClean="0">
                <a:solidFill>
                  <a:srgbClr val="0000FF"/>
                </a:solidFill>
              </a:rPr>
              <a:t>23</a:t>
            </a:r>
            <a:endParaRPr lang="en-US" b="1" dirty="0">
              <a:solidFill>
                <a:srgbClr val="0000FF"/>
              </a:solidFill>
            </a:endParaRPr>
          </a:p>
        </p:txBody>
      </p:sp>
      <p:sp>
        <p:nvSpPr>
          <p:cNvPr id="46" name="TextBox 45"/>
          <p:cNvSpPr txBox="1"/>
          <p:nvPr/>
        </p:nvSpPr>
        <p:spPr>
          <a:xfrm>
            <a:off x="647308" y="2848961"/>
            <a:ext cx="475096" cy="369332"/>
          </a:xfrm>
          <a:prstGeom prst="rect">
            <a:avLst/>
          </a:prstGeom>
          <a:noFill/>
          <a:ln>
            <a:solidFill>
              <a:srgbClr val="0000FF"/>
            </a:solidFill>
          </a:ln>
        </p:spPr>
        <p:txBody>
          <a:bodyPr wrap="square" rtlCol="0">
            <a:spAutoFit/>
          </a:bodyPr>
          <a:lstStyle/>
          <a:p>
            <a:pPr algn="ctr"/>
            <a:r>
              <a:rPr lang="en-US" b="1" dirty="0" smtClean="0">
                <a:solidFill>
                  <a:srgbClr val="0000FF"/>
                </a:solidFill>
              </a:rPr>
              <a:t>30</a:t>
            </a:r>
            <a:endParaRPr lang="en-US" b="1" dirty="0">
              <a:solidFill>
                <a:srgbClr val="0000FF"/>
              </a:solidFill>
            </a:endParaRPr>
          </a:p>
        </p:txBody>
      </p:sp>
      <p:sp>
        <p:nvSpPr>
          <p:cNvPr id="47" name="TextBox 46"/>
          <p:cNvSpPr txBox="1"/>
          <p:nvPr/>
        </p:nvSpPr>
        <p:spPr>
          <a:xfrm>
            <a:off x="2218536" y="4156799"/>
            <a:ext cx="475096" cy="369332"/>
          </a:xfrm>
          <a:prstGeom prst="rect">
            <a:avLst/>
          </a:prstGeom>
          <a:noFill/>
          <a:ln>
            <a:solidFill>
              <a:srgbClr val="0000FF"/>
            </a:solidFill>
          </a:ln>
        </p:spPr>
        <p:txBody>
          <a:bodyPr wrap="square" rtlCol="0">
            <a:spAutoFit/>
          </a:bodyPr>
          <a:lstStyle/>
          <a:p>
            <a:pPr algn="ctr"/>
            <a:r>
              <a:rPr lang="en-US" b="1" dirty="0" smtClean="0">
                <a:solidFill>
                  <a:srgbClr val="0000FF"/>
                </a:solidFill>
              </a:rPr>
              <a:t>73</a:t>
            </a:r>
            <a:endParaRPr lang="en-US" b="1" dirty="0">
              <a:solidFill>
                <a:srgbClr val="0000FF"/>
              </a:solidFill>
            </a:endParaRPr>
          </a:p>
        </p:txBody>
      </p:sp>
      <p:sp>
        <p:nvSpPr>
          <p:cNvPr id="48" name="TextBox 47"/>
          <p:cNvSpPr txBox="1"/>
          <p:nvPr/>
        </p:nvSpPr>
        <p:spPr>
          <a:xfrm>
            <a:off x="5928107" y="4454341"/>
            <a:ext cx="2098341" cy="307777"/>
          </a:xfrm>
          <a:prstGeom prst="rect">
            <a:avLst/>
          </a:prstGeom>
          <a:noFill/>
        </p:spPr>
        <p:txBody>
          <a:bodyPr wrap="square" rtlCol="0">
            <a:spAutoFit/>
          </a:bodyPr>
          <a:lstStyle/>
          <a:p>
            <a:pPr algn="ctr"/>
            <a:r>
              <a:rPr lang="en-US" sz="1400" b="1" i="1" dirty="0" err="1" smtClean="0">
                <a:solidFill>
                  <a:srgbClr val="0000FF"/>
                </a:solidFill>
              </a:rPr>
              <a:t>Equatorward</a:t>
            </a:r>
            <a:r>
              <a:rPr lang="en-US" sz="1400" b="1" i="1" dirty="0" smtClean="0">
                <a:solidFill>
                  <a:srgbClr val="0000FF"/>
                </a:solidFill>
              </a:rPr>
              <a:t> Shift</a:t>
            </a:r>
            <a:endParaRPr lang="en-US" sz="1400" b="1" i="1" dirty="0">
              <a:solidFill>
                <a:srgbClr val="0000FF"/>
              </a:solidFill>
            </a:endParaRPr>
          </a:p>
        </p:txBody>
      </p:sp>
      <p:sp>
        <p:nvSpPr>
          <p:cNvPr id="49" name="TextBox 48"/>
          <p:cNvSpPr txBox="1"/>
          <p:nvPr/>
        </p:nvSpPr>
        <p:spPr>
          <a:xfrm>
            <a:off x="8262498" y="2862555"/>
            <a:ext cx="475096" cy="369332"/>
          </a:xfrm>
          <a:prstGeom prst="rect">
            <a:avLst/>
          </a:prstGeom>
          <a:noFill/>
          <a:ln>
            <a:solidFill>
              <a:srgbClr val="0000FF"/>
            </a:solidFill>
          </a:ln>
        </p:spPr>
        <p:txBody>
          <a:bodyPr wrap="square" rtlCol="0">
            <a:spAutoFit/>
          </a:bodyPr>
          <a:lstStyle/>
          <a:p>
            <a:pPr algn="ctr"/>
            <a:r>
              <a:rPr lang="en-US" b="1" dirty="0" smtClean="0">
                <a:solidFill>
                  <a:srgbClr val="0000FF"/>
                </a:solidFill>
              </a:rPr>
              <a:t>47</a:t>
            </a:r>
            <a:endParaRPr lang="en-US" b="1" dirty="0">
              <a:solidFill>
                <a:srgbClr val="0000FF"/>
              </a:solidFill>
            </a:endParaRPr>
          </a:p>
        </p:txBody>
      </p:sp>
      <p:sp>
        <p:nvSpPr>
          <p:cNvPr id="50" name="TextBox 49"/>
          <p:cNvSpPr txBox="1"/>
          <p:nvPr/>
        </p:nvSpPr>
        <p:spPr>
          <a:xfrm rot="16200000">
            <a:off x="8060229" y="2879739"/>
            <a:ext cx="1546146" cy="307777"/>
          </a:xfrm>
          <a:prstGeom prst="rect">
            <a:avLst/>
          </a:prstGeom>
          <a:noFill/>
        </p:spPr>
        <p:txBody>
          <a:bodyPr wrap="square" rtlCol="0">
            <a:spAutoFit/>
          </a:bodyPr>
          <a:lstStyle/>
          <a:p>
            <a:pPr algn="ctr"/>
            <a:r>
              <a:rPr lang="en-US" sz="1400" b="1" i="1" dirty="0" smtClean="0">
                <a:solidFill>
                  <a:srgbClr val="0000FF"/>
                </a:solidFill>
              </a:rPr>
              <a:t> Jet Extension</a:t>
            </a:r>
            <a:endParaRPr lang="en-US" sz="1400" b="1" i="1" dirty="0">
              <a:solidFill>
                <a:srgbClr val="0000FF"/>
              </a:solidFill>
            </a:endParaRPr>
          </a:p>
        </p:txBody>
      </p:sp>
      <p:sp>
        <p:nvSpPr>
          <p:cNvPr id="51" name="TextBox 50"/>
          <p:cNvSpPr txBox="1"/>
          <p:nvPr/>
        </p:nvSpPr>
        <p:spPr>
          <a:xfrm rot="16200000">
            <a:off x="4266940" y="2879738"/>
            <a:ext cx="1546146" cy="307777"/>
          </a:xfrm>
          <a:prstGeom prst="rect">
            <a:avLst/>
          </a:prstGeom>
          <a:noFill/>
        </p:spPr>
        <p:txBody>
          <a:bodyPr wrap="square" rtlCol="0">
            <a:spAutoFit/>
          </a:bodyPr>
          <a:lstStyle/>
          <a:p>
            <a:pPr algn="ctr"/>
            <a:r>
              <a:rPr lang="en-US" sz="1400" b="1" i="1" dirty="0" smtClean="0">
                <a:solidFill>
                  <a:srgbClr val="0000FF"/>
                </a:solidFill>
              </a:rPr>
              <a:t>Jet Retraction</a:t>
            </a:r>
            <a:endParaRPr lang="en-US" sz="1400" b="1" i="1" dirty="0">
              <a:solidFill>
                <a:srgbClr val="0000FF"/>
              </a:solidFill>
            </a:endParaRPr>
          </a:p>
        </p:txBody>
      </p:sp>
      <p:sp>
        <p:nvSpPr>
          <p:cNvPr id="52" name="TextBox 51"/>
          <p:cNvSpPr txBox="1"/>
          <p:nvPr/>
        </p:nvSpPr>
        <p:spPr>
          <a:xfrm>
            <a:off x="6056192" y="1272627"/>
            <a:ext cx="1822243" cy="307777"/>
          </a:xfrm>
          <a:prstGeom prst="rect">
            <a:avLst/>
          </a:prstGeom>
          <a:noFill/>
          <a:ln>
            <a:noFill/>
          </a:ln>
        </p:spPr>
        <p:txBody>
          <a:bodyPr wrap="square" rtlCol="0">
            <a:spAutoFit/>
          </a:bodyPr>
          <a:lstStyle/>
          <a:p>
            <a:pPr algn="ctr"/>
            <a:r>
              <a:rPr lang="en-US" sz="1400" b="1" i="1" dirty="0" err="1" smtClean="0">
                <a:solidFill>
                  <a:srgbClr val="0000FF"/>
                </a:solidFill>
              </a:rPr>
              <a:t>Poleward</a:t>
            </a:r>
            <a:r>
              <a:rPr lang="en-US" sz="1400" b="1" i="1" dirty="0" smtClean="0">
                <a:solidFill>
                  <a:srgbClr val="0000FF"/>
                </a:solidFill>
              </a:rPr>
              <a:t> Shift</a:t>
            </a:r>
            <a:endParaRPr lang="en-US" sz="1400" b="1" i="1" dirty="0">
              <a:solidFill>
                <a:srgbClr val="0000FF"/>
              </a:solidFill>
            </a:endParaRPr>
          </a:p>
        </p:txBody>
      </p:sp>
      <p:sp>
        <p:nvSpPr>
          <p:cNvPr id="53" name="TextBox 52"/>
          <p:cNvSpPr txBox="1"/>
          <p:nvPr/>
        </p:nvSpPr>
        <p:spPr>
          <a:xfrm>
            <a:off x="6739730" y="1580404"/>
            <a:ext cx="475096" cy="369332"/>
          </a:xfrm>
          <a:prstGeom prst="rect">
            <a:avLst/>
          </a:prstGeom>
          <a:noFill/>
          <a:ln>
            <a:solidFill>
              <a:srgbClr val="0000FF"/>
            </a:solidFill>
          </a:ln>
        </p:spPr>
        <p:txBody>
          <a:bodyPr wrap="square" rtlCol="0">
            <a:spAutoFit/>
          </a:bodyPr>
          <a:lstStyle/>
          <a:p>
            <a:pPr algn="ctr"/>
            <a:r>
              <a:rPr lang="en-US" b="1" dirty="0" smtClean="0">
                <a:solidFill>
                  <a:srgbClr val="0000FF"/>
                </a:solidFill>
              </a:rPr>
              <a:t>66</a:t>
            </a:r>
            <a:endParaRPr lang="en-US" b="1" dirty="0">
              <a:solidFill>
                <a:srgbClr val="0000FF"/>
              </a:solidFill>
            </a:endParaRPr>
          </a:p>
        </p:txBody>
      </p:sp>
      <p:sp>
        <p:nvSpPr>
          <p:cNvPr id="54" name="TextBox 53"/>
          <p:cNvSpPr txBox="1"/>
          <p:nvPr/>
        </p:nvSpPr>
        <p:spPr>
          <a:xfrm>
            <a:off x="5168502" y="2848962"/>
            <a:ext cx="475096" cy="369332"/>
          </a:xfrm>
          <a:prstGeom prst="rect">
            <a:avLst/>
          </a:prstGeom>
          <a:noFill/>
          <a:ln>
            <a:solidFill>
              <a:srgbClr val="0000FF"/>
            </a:solidFill>
          </a:ln>
        </p:spPr>
        <p:txBody>
          <a:bodyPr wrap="square" rtlCol="0">
            <a:spAutoFit/>
          </a:bodyPr>
          <a:lstStyle/>
          <a:p>
            <a:pPr algn="ctr"/>
            <a:r>
              <a:rPr lang="en-US" b="1" dirty="0" smtClean="0">
                <a:solidFill>
                  <a:srgbClr val="0000FF"/>
                </a:solidFill>
              </a:rPr>
              <a:t>69</a:t>
            </a:r>
            <a:endParaRPr lang="en-US" b="1" dirty="0">
              <a:solidFill>
                <a:srgbClr val="0000FF"/>
              </a:solidFill>
            </a:endParaRPr>
          </a:p>
        </p:txBody>
      </p:sp>
      <p:sp>
        <p:nvSpPr>
          <p:cNvPr id="55" name="TextBox 54"/>
          <p:cNvSpPr txBox="1"/>
          <p:nvPr/>
        </p:nvSpPr>
        <p:spPr>
          <a:xfrm>
            <a:off x="6739730" y="4156800"/>
            <a:ext cx="475096" cy="369332"/>
          </a:xfrm>
          <a:prstGeom prst="rect">
            <a:avLst/>
          </a:prstGeom>
          <a:noFill/>
          <a:ln>
            <a:solidFill>
              <a:srgbClr val="0000FF"/>
            </a:solidFill>
          </a:ln>
        </p:spPr>
        <p:txBody>
          <a:bodyPr wrap="square" rtlCol="0">
            <a:spAutoFit/>
          </a:bodyPr>
          <a:lstStyle/>
          <a:p>
            <a:pPr algn="ctr"/>
            <a:r>
              <a:rPr lang="en-US" b="1" dirty="0" smtClean="0">
                <a:solidFill>
                  <a:srgbClr val="0000FF"/>
                </a:solidFill>
              </a:rPr>
              <a:t>57</a:t>
            </a:r>
            <a:endParaRPr lang="en-US" b="1" dirty="0">
              <a:solidFill>
                <a:srgbClr val="0000FF"/>
              </a:solidFill>
            </a:endParaRPr>
          </a:p>
        </p:txBody>
      </p:sp>
      <p:sp>
        <p:nvSpPr>
          <p:cNvPr id="56" name="TextBox 55"/>
          <p:cNvSpPr txBox="1"/>
          <p:nvPr/>
        </p:nvSpPr>
        <p:spPr>
          <a:xfrm>
            <a:off x="4755256" y="829040"/>
            <a:ext cx="4426844" cy="430887"/>
          </a:xfrm>
          <a:prstGeom prst="rect">
            <a:avLst/>
          </a:prstGeom>
          <a:noFill/>
        </p:spPr>
        <p:txBody>
          <a:bodyPr wrap="square" rtlCol="0">
            <a:spAutoFit/>
          </a:bodyPr>
          <a:lstStyle/>
          <a:p>
            <a:pPr algn="ctr"/>
            <a:r>
              <a:rPr lang="en-US" sz="2200" b="1" dirty="0" smtClean="0">
                <a:solidFill>
                  <a:srgbClr val="FF0000"/>
                </a:solidFill>
              </a:rPr>
              <a:t>EAST U.S. WARM EVENTS (N = 239)</a:t>
            </a:r>
            <a:endParaRPr lang="en-US" sz="2200" b="1" dirty="0">
              <a:solidFill>
                <a:srgbClr val="FF0000"/>
              </a:solidFill>
            </a:endParaRPr>
          </a:p>
        </p:txBody>
      </p:sp>
    </p:spTree>
    <p:extLst>
      <p:ext uri="{BB962C8B-B14F-4D97-AF65-F5344CB8AC3E}">
        <p14:creationId xmlns:p14="http://schemas.microsoft.com/office/powerpoint/2010/main" val="337852828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by Month</a:t>
            </a:r>
            <a:endParaRPr lang="en-US" sz="3600" b="1" dirty="0"/>
          </a:p>
        </p:txBody>
      </p:sp>
      <p:pic>
        <p:nvPicPr>
          <p:cNvPr id="2" name="Picture 1" descr="Month_NPJP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02" y="994468"/>
            <a:ext cx="7277307" cy="5685396"/>
          </a:xfrm>
          <a:prstGeom prst="rect">
            <a:avLst/>
          </a:prstGeom>
        </p:spPr>
      </p:pic>
      <p:sp>
        <p:nvSpPr>
          <p:cNvPr id="6" name="TextBox 5"/>
          <p:cNvSpPr txBox="1"/>
          <p:nvPr/>
        </p:nvSpPr>
        <p:spPr>
          <a:xfrm>
            <a:off x="6390731" y="1552183"/>
            <a:ext cx="2712304" cy="4524315"/>
          </a:xfrm>
          <a:prstGeom prst="rect">
            <a:avLst/>
          </a:prstGeom>
          <a:noFill/>
        </p:spPr>
        <p:txBody>
          <a:bodyPr wrap="square" rtlCol="0">
            <a:spAutoFit/>
          </a:bodyPr>
          <a:lstStyle/>
          <a:p>
            <a:pPr marL="342900" indent="-342900">
              <a:buFont typeface="Arial"/>
              <a:buChar char="•"/>
            </a:pPr>
            <a:r>
              <a:rPr lang="en-US" sz="2400" dirty="0" err="1" smtClean="0"/>
              <a:t>Poleward</a:t>
            </a:r>
            <a:r>
              <a:rPr lang="en-US" sz="2400" dirty="0" smtClean="0"/>
              <a:t> and </a:t>
            </a:r>
            <a:r>
              <a:rPr lang="en-US" sz="2400" dirty="0" err="1" smtClean="0"/>
              <a:t>Equatorward</a:t>
            </a:r>
            <a:r>
              <a:rPr lang="en-US" sz="2400" dirty="0" smtClean="0"/>
              <a:t> Shifts are  favored during September</a:t>
            </a:r>
          </a:p>
          <a:p>
            <a:pPr marL="342900" indent="-342900">
              <a:buFont typeface="Arial"/>
              <a:buChar char="•"/>
            </a:pPr>
            <a:endParaRPr lang="en-US" sz="2400" dirty="0"/>
          </a:p>
          <a:p>
            <a:pPr marL="342900" indent="-342900">
              <a:buFont typeface="Arial"/>
              <a:buChar char="•"/>
            </a:pPr>
            <a:r>
              <a:rPr lang="en-US" sz="2400" dirty="0" smtClean="0"/>
              <a:t>NPJ regime </a:t>
            </a:r>
            <a:r>
              <a:rPr lang="en-US" sz="2400" dirty="0"/>
              <a:t>frequencies are nearly equivalent during all other months</a:t>
            </a:r>
          </a:p>
          <a:p>
            <a:pPr marL="342900" indent="-342900">
              <a:buFont typeface="Arial"/>
              <a:buChar char="•"/>
            </a:pPr>
            <a:endParaRPr lang="en-US" sz="2400" dirty="0" smtClean="0"/>
          </a:p>
        </p:txBody>
      </p:sp>
    </p:spTree>
    <p:extLst>
      <p:ext uri="{BB962C8B-B14F-4D97-AF65-F5344CB8AC3E}">
        <p14:creationId xmlns:p14="http://schemas.microsoft.com/office/powerpoint/2010/main" val="23212750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Autofit/>
          </a:bodyPr>
          <a:lstStyle/>
          <a:p>
            <a:r>
              <a:rPr lang="en-US" sz="4800" b="1" dirty="0" smtClean="0">
                <a:solidFill>
                  <a:srgbClr val="FF0000"/>
                </a:solidFill>
              </a:rPr>
              <a:t>The Development of the </a:t>
            </a:r>
            <a:br>
              <a:rPr lang="en-US" sz="4800" b="1" dirty="0" smtClean="0">
                <a:solidFill>
                  <a:srgbClr val="FF0000"/>
                </a:solidFill>
              </a:rPr>
            </a:br>
            <a:r>
              <a:rPr lang="en-US" sz="4800" b="1" dirty="0" smtClean="0">
                <a:solidFill>
                  <a:srgbClr val="FF0000"/>
                </a:solidFill>
              </a:rPr>
              <a:t>NPJ Phase Diagram </a:t>
            </a:r>
            <a:endParaRPr lang="en-US" sz="4800" b="1" dirty="0">
              <a:solidFill>
                <a:srgbClr val="FF0000"/>
              </a:solidFill>
            </a:endParaRPr>
          </a:p>
        </p:txBody>
      </p:sp>
    </p:spTree>
    <p:extLst>
      <p:ext uri="{BB962C8B-B14F-4D97-AF65-F5344CB8AC3E}">
        <p14:creationId xmlns:p14="http://schemas.microsoft.com/office/powerpoint/2010/main" val="62490534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ENSO</a:t>
            </a:r>
            <a:endParaRPr lang="en-US" sz="3600" b="1" dirty="0"/>
          </a:p>
        </p:txBody>
      </p:sp>
      <p:sp>
        <p:nvSpPr>
          <p:cNvPr id="6" name="TextBox 5"/>
          <p:cNvSpPr txBox="1"/>
          <p:nvPr/>
        </p:nvSpPr>
        <p:spPr>
          <a:xfrm>
            <a:off x="6404386" y="1552182"/>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Equatorward</a:t>
            </a:r>
            <a:r>
              <a:rPr lang="en-US" sz="2400" dirty="0" smtClean="0"/>
              <a:t> Shifts are  favored during an El Niño</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Poleward</a:t>
            </a:r>
            <a:r>
              <a:rPr lang="en-US" sz="2400" dirty="0" smtClean="0"/>
              <a:t> Shifts are  favored during a La Niña</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80095"/>
            <a:ext cx="7151812" cy="5603316"/>
          </a:xfrm>
          <a:prstGeom prst="rect">
            <a:avLst/>
          </a:prstGeom>
        </p:spPr>
      </p:pic>
    </p:spTree>
    <p:extLst>
      <p:ext uri="{BB962C8B-B14F-4D97-AF65-F5344CB8AC3E}">
        <p14:creationId xmlns:p14="http://schemas.microsoft.com/office/powerpoint/2010/main" val="411266040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MJO</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 y="905620"/>
            <a:ext cx="6663837" cy="5676514"/>
          </a:xfrm>
          <a:prstGeom prst="rect">
            <a:avLst/>
          </a:prstGeom>
        </p:spPr>
      </p:pic>
      <p:sp>
        <p:nvSpPr>
          <p:cNvPr id="6" name="TextBox 5"/>
          <p:cNvSpPr txBox="1"/>
          <p:nvPr/>
        </p:nvSpPr>
        <p:spPr>
          <a:xfrm>
            <a:off x="6377076" y="1281842"/>
            <a:ext cx="2712304" cy="4893647"/>
          </a:xfrm>
          <a:prstGeom prst="rect">
            <a:avLst/>
          </a:prstGeom>
          <a:noFill/>
        </p:spPr>
        <p:txBody>
          <a:bodyPr wrap="square" rtlCol="0">
            <a:spAutoFit/>
          </a:bodyPr>
          <a:lstStyle/>
          <a:p>
            <a:pPr marL="342900" indent="-342900">
              <a:buFont typeface="Arial"/>
              <a:buChar char="•"/>
            </a:pPr>
            <a:r>
              <a:rPr lang="en-US" sz="2400" dirty="0" smtClean="0"/>
              <a:t>Jet Retractions are favored during Phases 2, 3, and 4</a:t>
            </a:r>
          </a:p>
          <a:p>
            <a:pPr marL="342900" indent="-342900">
              <a:buFont typeface="Arial"/>
              <a:buChar char="•"/>
            </a:pPr>
            <a:endParaRPr lang="en-US" sz="1200" dirty="0"/>
          </a:p>
          <a:p>
            <a:pPr marL="342900" indent="-342900">
              <a:buFont typeface="Arial"/>
              <a:buChar char="•"/>
            </a:pPr>
            <a:r>
              <a:rPr lang="en-US" sz="2400" dirty="0" err="1" smtClean="0"/>
              <a:t>Poleward</a:t>
            </a:r>
            <a:r>
              <a:rPr lang="en-US" sz="2400" dirty="0" smtClean="0"/>
              <a:t> Shifts are favored during Phases 5 and 6</a:t>
            </a:r>
          </a:p>
          <a:p>
            <a:pPr marL="342900" indent="-342900">
              <a:buFont typeface="Arial"/>
              <a:buChar char="•"/>
            </a:pPr>
            <a:endParaRPr lang="en-US" sz="1200" dirty="0"/>
          </a:p>
          <a:p>
            <a:pPr marL="342900" indent="-342900">
              <a:buFont typeface="Arial"/>
              <a:buChar char="•"/>
            </a:pPr>
            <a:r>
              <a:rPr lang="en-US" sz="2400" dirty="0" smtClean="0"/>
              <a:t>Jet Extensions are favored during Phases 7, 8, and 1</a:t>
            </a:r>
            <a:endParaRPr lang="en-US" sz="2400" dirty="0"/>
          </a:p>
        </p:txBody>
      </p:sp>
    </p:spTree>
    <p:extLst>
      <p:ext uri="{BB962C8B-B14F-4D97-AF65-F5344CB8AC3E}">
        <p14:creationId xmlns:p14="http://schemas.microsoft.com/office/powerpoint/2010/main" val="102283264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PNA</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72112"/>
            <a:ext cx="7151812" cy="5619282"/>
          </a:xfrm>
          <a:prstGeom prst="rect">
            <a:avLst/>
          </a:prstGeom>
        </p:spPr>
      </p:pic>
      <p:sp>
        <p:nvSpPr>
          <p:cNvPr id="6" name="TextBox 5"/>
          <p:cNvSpPr txBox="1"/>
          <p:nvPr/>
        </p:nvSpPr>
        <p:spPr>
          <a:xfrm>
            <a:off x="6404386" y="1521583"/>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Poleward</a:t>
            </a:r>
            <a:r>
              <a:rPr lang="en-US" sz="2400" dirty="0" smtClean="0"/>
              <a:t> Shifts are  favored during a positive PNA</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Equatorward</a:t>
            </a:r>
            <a:r>
              <a:rPr lang="en-US" sz="2400" dirty="0" smtClean="0"/>
              <a:t> Shifts are  favored during a negative PNA</a:t>
            </a:r>
            <a:endParaRPr lang="en-US" sz="2400" dirty="0"/>
          </a:p>
        </p:txBody>
      </p:sp>
    </p:spTree>
    <p:extLst>
      <p:ext uri="{BB962C8B-B14F-4D97-AF65-F5344CB8AC3E}">
        <p14:creationId xmlns:p14="http://schemas.microsoft.com/office/powerpoint/2010/main" val="240053665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Forecast Frequency</a:t>
            </a:r>
            <a:endParaRPr lang="en-US" sz="3600" b="1" dirty="0"/>
          </a:p>
        </p:txBody>
      </p:sp>
      <p:graphicFrame>
        <p:nvGraphicFramePr>
          <p:cNvPr id="3" name="Table 2"/>
          <p:cNvGraphicFramePr>
            <a:graphicFrameLocks noGrp="1"/>
          </p:cNvGraphicFramePr>
          <p:nvPr>
            <p:extLst>
              <p:ext uri="{D42A27DB-BD31-4B8C-83A1-F6EECF244321}">
                <p14:modId xmlns:p14="http://schemas.microsoft.com/office/powerpoint/2010/main" val="192806871"/>
              </p:ext>
            </p:extLst>
          </p:nvPr>
        </p:nvGraphicFramePr>
        <p:xfrm>
          <a:off x="1285524" y="2057400"/>
          <a:ext cx="6716888" cy="3708400"/>
        </p:xfrm>
        <a:graphic>
          <a:graphicData uri="http://schemas.openxmlformats.org/drawingml/2006/table">
            <a:tbl>
              <a:tblPr firstRow="1" bandRow="1">
                <a:tableStyleId>{5C22544A-7EE6-4342-B048-85BDC9FD1C3A}</a:tableStyleId>
              </a:tblPr>
              <a:tblGrid>
                <a:gridCol w="777418"/>
                <a:gridCol w="1198136"/>
                <a:gridCol w="1255889"/>
                <a:gridCol w="1143000"/>
                <a:gridCol w="1171222"/>
                <a:gridCol w="1171223"/>
              </a:tblGrid>
              <a:tr h="370840">
                <a:tc>
                  <a:txBody>
                    <a:bodyPr/>
                    <a:lstStyle/>
                    <a:p>
                      <a:endParaRPr lang="en-US" dirty="0"/>
                    </a:p>
                  </a:txBody>
                  <a:tcPr/>
                </a:tc>
                <a:tc>
                  <a:txBody>
                    <a:bodyPr/>
                    <a:lstStyle/>
                    <a:p>
                      <a:pPr algn="ctr"/>
                      <a:r>
                        <a:rPr lang="en-US" dirty="0" smtClean="0"/>
                        <a:t>Extension</a:t>
                      </a:r>
                      <a:endParaRPr lang="en-US" dirty="0"/>
                    </a:p>
                  </a:txBody>
                  <a:tcPr/>
                </a:tc>
                <a:tc>
                  <a:txBody>
                    <a:bodyPr/>
                    <a:lstStyle/>
                    <a:p>
                      <a:pPr algn="ctr"/>
                      <a:r>
                        <a:rPr lang="en-US" dirty="0" smtClean="0"/>
                        <a:t>Retraction</a:t>
                      </a:r>
                      <a:endParaRPr lang="en-US" dirty="0"/>
                    </a:p>
                  </a:txBody>
                  <a:tcPr/>
                </a:tc>
                <a:tc>
                  <a:txBody>
                    <a:bodyPr/>
                    <a:lstStyle/>
                    <a:p>
                      <a:pPr algn="ctr"/>
                      <a:r>
                        <a:rPr lang="en-US" dirty="0" err="1" smtClean="0"/>
                        <a:t>Poleward</a:t>
                      </a:r>
                      <a:endParaRPr lang="en-US" dirty="0"/>
                    </a:p>
                  </a:txBody>
                  <a:tcPr/>
                </a:tc>
                <a:tc>
                  <a:txBody>
                    <a:bodyPr/>
                    <a:lstStyle/>
                    <a:p>
                      <a:pPr algn="ctr"/>
                      <a:r>
                        <a:rPr lang="en-US" dirty="0" smtClean="0"/>
                        <a:t>Equator</a:t>
                      </a:r>
                      <a:endParaRPr lang="en-US" dirty="0"/>
                    </a:p>
                  </a:txBody>
                  <a:tcPr/>
                </a:tc>
                <a:tc>
                  <a:txBody>
                    <a:bodyPr/>
                    <a:lstStyle/>
                    <a:p>
                      <a:pPr algn="ctr"/>
                      <a:r>
                        <a:rPr lang="en-US" dirty="0" smtClean="0">
                          <a:solidFill>
                            <a:schemeClr val="bg1"/>
                          </a:solidFill>
                        </a:rPr>
                        <a:t>Origin</a:t>
                      </a:r>
                      <a:endParaRPr lang="en-US" dirty="0">
                        <a:solidFill>
                          <a:schemeClr val="bg1"/>
                        </a:solidFill>
                      </a:endParaRPr>
                    </a:p>
                  </a:txBody>
                  <a:tcPr/>
                </a:tc>
              </a:tr>
              <a:tr h="370840">
                <a:tc>
                  <a:txBody>
                    <a:bodyPr/>
                    <a:lstStyle/>
                    <a:p>
                      <a:r>
                        <a:rPr lang="en-US" b="1" dirty="0" smtClean="0"/>
                        <a:t>24</a:t>
                      </a:r>
                      <a:r>
                        <a:rPr lang="en-US" b="1" baseline="0" dirty="0" smtClean="0"/>
                        <a:t> h</a:t>
                      </a:r>
                      <a:endParaRPr lang="en-US" b="1" dirty="0"/>
                    </a:p>
                  </a:txBody>
                  <a:tcPr/>
                </a:tc>
                <a:tc>
                  <a:txBody>
                    <a:bodyPr/>
                    <a:lstStyle/>
                    <a:p>
                      <a:pPr algn="ctr"/>
                      <a:r>
                        <a:rPr lang="en-US" dirty="0" smtClean="0">
                          <a:solidFill>
                            <a:srgbClr val="FF0000"/>
                          </a:solidFill>
                        </a:rPr>
                        <a:t>1.54%</a:t>
                      </a:r>
                      <a:endParaRPr lang="en-US" dirty="0">
                        <a:solidFill>
                          <a:srgbClr val="FF0000"/>
                        </a:solidFill>
                      </a:endParaRPr>
                    </a:p>
                  </a:txBody>
                  <a:tcPr/>
                </a:tc>
                <a:tc>
                  <a:txBody>
                    <a:bodyPr/>
                    <a:lstStyle/>
                    <a:p>
                      <a:pPr algn="ctr"/>
                      <a:r>
                        <a:rPr lang="en-US" dirty="0" smtClean="0"/>
                        <a:t>0%</a:t>
                      </a:r>
                      <a:endParaRPr lang="en-US" dirty="0"/>
                    </a:p>
                  </a:txBody>
                  <a:tcPr/>
                </a:tc>
                <a:tc>
                  <a:txBody>
                    <a:bodyPr/>
                    <a:lstStyle/>
                    <a:p>
                      <a:pPr algn="ctr"/>
                      <a:r>
                        <a:rPr lang="en-US" dirty="0" smtClean="0">
                          <a:solidFill>
                            <a:srgbClr val="FF0000"/>
                          </a:solidFill>
                        </a:rPr>
                        <a:t>1.92%</a:t>
                      </a:r>
                      <a:endParaRPr lang="en-US" dirty="0">
                        <a:solidFill>
                          <a:srgbClr val="FF0000"/>
                        </a:solidFill>
                      </a:endParaRPr>
                    </a:p>
                  </a:txBody>
                  <a:tcPr/>
                </a:tc>
                <a:tc>
                  <a:txBody>
                    <a:bodyPr/>
                    <a:lstStyle/>
                    <a:p>
                      <a:pPr algn="ctr"/>
                      <a:r>
                        <a:rPr lang="en-US" dirty="0" smtClean="0">
                          <a:solidFill>
                            <a:srgbClr val="0000FF"/>
                          </a:solidFill>
                        </a:rPr>
                        <a:t>–3.07%</a:t>
                      </a:r>
                      <a:endParaRPr lang="en-US" dirty="0">
                        <a:solidFill>
                          <a:srgbClr val="0000FF"/>
                        </a:solidFill>
                      </a:endParaRPr>
                    </a:p>
                  </a:txBody>
                  <a:tcPr/>
                </a:tc>
                <a:tc>
                  <a:txBody>
                    <a:bodyPr/>
                    <a:lstStyle/>
                    <a:p>
                      <a:pPr algn="ctr"/>
                      <a:r>
                        <a:rPr lang="en-US" dirty="0" smtClean="0">
                          <a:solidFill>
                            <a:srgbClr val="0000FF"/>
                          </a:solidFill>
                        </a:rPr>
                        <a:t>–0.21%</a:t>
                      </a:r>
                      <a:endParaRPr lang="en-US" dirty="0">
                        <a:solidFill>
                          <a:srgbClr val="0000FF"/>
                        </a:solidFill>
                      </a:endParaRPr>
                    </a:p>
                  </a:txBody>
                  <a:tcPr/>
                </a:tc>
              </a:tr>
              <a:tr h="370840">
                <a:tc>
                  <a:txBody>
                    <a:bodyPr/>
                    <a:lstStyle/>
                    <a:p>
                      <a:r>
                        <a:rPr lang="en-US" b="1" dirty="0" smtClean="0"/>
                        <a:t>48</a:t>
                      </a:r>
                      <a:r>
                        <a:rPr lang="en-US" b="1" baseline="0" dirty="0" smtClean="0"/>
                        <a:t> h</a:t>
                      </a:r>
                      <a:endParaRPr lang="en-US" b="1" dirty="0"/>
                    </a:p>
                  </a:txBody>
                  <a:tcPr/>
                </a:tc>
                <a:tc>
                  <a:txBody>
                    <a:bodyPr/>
                    <a:lstStyle/>
                    <a:p>
                      <a:pPr algn="ctr"/>
                      <a:r>
                        <a:rPr lang="en-US" dirty="0" smtClean="0">
                          <a:solidFill>
                            <a:srgbClr val="FF0000"/>
                          </a:solidFill>
                        </a:rPr>
                        <a:t>3.94%</a:t>
                      </a:r>
                      <a:endParaRPr lang="en-US" dirty="0">
                        <a:solidFill>
                          <a:srgbClr val="FF0000"/>
                        </a:solidFill>
                      </a:endParaRPr>
                    </a:p>
                  </a:txBody>
                  <a:tcPr/>
                </a:tc>
                <a:tc>
                  <a:txBody>
                    <a:bodyPr/>
                    <a:lstStyle/>
                    <a:p>
                      <a:pPr algn="ctr"/>
                      <a:r>
                        <a:rPr lang="en-US" dirty="0" smtClean="0">
                          <a:solidFill>
                            <a:srgbClr val="0000FF"/>
                          </a:solidFill>
                        </a:rPr>
                        <a:t>–0.16%</a:t>
                      </a:r>
                      <a:endParaRPr lang="en-US" dirty="0">
                        <a:solidFill>
                          <a:srgbClr val="0000FF"/>
                        </a:solidFill>
                      </a:endParaRPr>
                    </a:p>
                  </a:txBody>
                  <a:tcPr/>
                </a:tc>
                <a:tc>
                  <a:txBody>
                    <a:bodyPr/>
                    <a:lstStyle/>
                    <a:p>
                      <a:pPr algn="ctr"/>
                      <a:r>
                        <a:rPr lang="en-US" dirty="0" smtClean="0">
                          <a:solidFill>
                            <a:srgbClr val="FF0000"/>
                          </a:solidFill>
                        </a:rPr>
                        <a:t>7.96%</a:t>
                      </a:r>
                      <a:endParaRPr lang="en-US" dirty="0">
                        <a:solidFill>
                          <a:srgbClr val="FF0000"/>
                        </a:solidFill>
                      </a:endParaRPr>
                    </a:p>
                  </a:txBody>
                  <a:tcPr/>
                </a:tc>
                <a:tc>
                  <a:txBody>
                    <a:bodyPr/>
                    <a:lstStyle/>
                    <a:p>
                      <a:pPr algn="ctr"/>
                      <a:r>
                        <a:rPr lang="en-US" dirty="0" smtClean="0">
                          <a:solidFill>
                            <a:srgbClr val="0000FF"/>
                          </a:solidFill>
                        </a:rPr>
                        <a:t>–6.38%</a:t>
                      </a:r>
                      <a:endParaRPr lang="en-US" dirty="0">
                        <a:solidFill>
                          <a:srgbClr val="0000FF"/>
                        </a:solidFill>
                      </a:endParaRPr>
                    </a:p>
                  </a:txBody>
                  <a:tcPr/>
                </a:tc>
                <a:tc>
                  <a:txBody>
                    <a:bodyPr/>
                    <a:lstStyle/>
                    <a:p>
                      <a:pPr algn="ctr"/>
                      <a:r>
                        <a:rPr lang="en-US" dirty="0" smtClean="0">
                          <a:solidFill>
                            <a:srgbClr val="0000FF"/>
                          </a:solidFill>
                        </a:rPr>
                        <a:t>–2.11%</a:t>
                      </a:r>
                      <a:endParaRPr lang="en-US" dirty="0">
                        <a:solidFill>
                          <a:srgbClr val="0000FF"/>
                        </a:solidFill>
                      </a:endParaRPr>
                    </a:p>
                  </a:txBody>
                  <a:tcPr/>
                </a:tc>
              </a:tr>
              <a:tr h="370840">
                <a:tc>
                  <a:txBody>
                    <a:bodyPr/>
                    <a:lstStyle/>
                    <a:p>
                      <a:r>
                        <a:rPr lang="en-US" b="1" dirty="0" smtClean="0"/>
                        <a:t>72</a:t>
                      </a:r>
                      <a:r>
                        <a:rPr lang="en-US" b="1" baseline="0" dirty="0" smtClean="0"/>
                        <a:t> h</a:t>
                      </a:r>
                      <a:endParaRPr lang="en-US" b="1" dirty="0"/>
                    </a:p>
                  </a:txBody>
                  <a:tcPr/>
                </a:tc>
                <a:tc>
                  <a:txBody>
                    <a:bodyPr/>
                    <a:lstStyle/>
                    <a:p>
                      <a:pPr algn="ctr"/>
                      <a:r>
                        <a:rPr lang="en-US" dirty="0" smtClean="0">
                          <a:solidFill>
                            <a:srgbClr val="FF0000"/>
                          </a:solidFill>
                        </a:rPr>
                        <a:t>3.50%</a:t>
                      </a:r>
                      <a:endParaRPr lang="en-US" dirty="0">
                        <a:solidFill>
                          <a:srgbClr val="FF0000"/>
                        </a:solidFill>
                      </a:endParaRPr>
                    </a:p>
                  </a:txBody>
                  <a:tcPr/>
                </a:tc>
                <a:tc>
                  <a:txBody>
                    <a:bodyPr/>
                    <a:lstStyle/>
                    <a:p>
                      <a:pPr algn="ctr"/>
                      <a:r>
                        <a:rPr lang="en-US" dirty="0" smtClean="0">
                          <a:solidFill>
                            <a:srgbClr val="0000FF"/>
                          </a:solidFill>
                        </a:rPr>
                        <a:t>–2.31%</a:t>
                      </a:r>
                      <a:endParaRPr lang="en-US" dirty="0">
                        <a:solidFill>
                          <a:srgbClr val="0000FF"/>
                        </a:solidFill>
                      </a:endParaRPr>
                    </a:p>
                  </a:txBody>
                  <a:tcPr/>
                </a:tc>
                <a:tc>
                  <a:txBody>
                    <a:bodyPr/>
                    <a:lstStyle/>
                    <a:p>
                      <a:pPr algn="ctr"/>
                      <a:r>
                        <a:rPr lang="en-US" dirty="0" smtClean="0">
                          <a:solidFill>
                            <a:srgbClr val="FF0000"/>
                          </a:solidFill>
                        </a:rPr>
                        <a:t>10.59%</a:t>
                      </a:r>
                      <a:endParaRPr lang="en-US" dirty="0">
                        <a:solidFill>
                          <a:srgbClr val="FF0000"/>
                        </a:solidFill>
                      </a:endParaRPr>
                    </a:p>
                  </a:txBody>
                  <a:tcPr/>
                </a:tc>
                <a:tc>
                  <a:txBody>
                    <a:bodyPr/>
                    <a:lstStyle/>
                    <a:p>
                      <a:pPr algn="ctr"/>
                      <a:r>
                        <a:rPr lang="en-US" dirty="0" smtClean="0">
                          <a:solidFill>
                            <a:srgbClr val="0000FF"/>
                          </a:solidFill>
                        </a:rPr>
                        <a:t>–7.93%</a:t>
                      </a:r>
                      <a:endParaRPr lang="en-US" dirty="0">
                        <a:solidFill>
                          <a:srgbClr val="0000FF"/>
                        </a:solidFill>
                      </a:endParaRPr>
                    </a:p>
                  </a:txBody>
                  <a:tcPr/>
                </a:tc>
                <a:tc>
                  <a:txBody>
                    <a:bodyPr/>
                    <a:lstStyle/>
                    <a:p>
                      <a:pPr algn="ctr"/>
                      <a:r>
                        <a:rPr lang="en-US" dirty="0" smtClean="0">
                          <a:solidFill>
                            <a:srgbClr val="0000FF"/>
                          </a:solidFill>
                        </a:rPr>
                        <a:t>–1.61%</a:t>
                      </a:r>
                      <a:endParaRPr lang="en-US" dirty="0">
                        <a:solidFill>
                          <a:srgbClr val="0000FF"/>
                        </a:solidFill>
                      </a:endParaRPr>
                    </a:p>
                  </a:txBody>
                  <a:tcPr/>
                </a:tc>
              </a:tr>
              <a:tr h="370840">
                <a:tc>
                  <a:txBody>
                    <a:bodyPr/>
                    <a:lstStyle/>
                    <a:p>
                      <a:r>
                        <a:rPr lang="en-US" b="1" dirty="0" smtClean="0"/>
                        <a:t>96</a:t>
                      </a:r>
                      <a:r>
                        <a:rPr lang="en-US" b="1" baseline="0" dirty="0" smtClean="0"/>
                        <a:t> h</a:t>
                      </a:r>
                      <a:endParaRPr lang="en-US" b="1" dirty="0"/>
                    </a:p>
                  </a:txBody>
                  <a:tcPr/>
                </a:tc>
                <a:tc>
                  <a:txBody>
                    <a:bodyPr/>
                    <a:lstStyle/>
                    <a:p>
                      <a:pPr algn="ctr"/>
                      <a:r>
                        <a:rPr lang="en-US" dirty="0" smtClean="0">
                          <a:solidFill>
                            <a:srgbClr val="FF0000"/>
                          </a:solidFill>
                        </a:rPr>
                        <a:t>2.37%</a:t>
                      </a:r>
                      <a:endParaRPr lang="en-US" dirty="0">
                        <a:solidFill>
                          <a:srgbClr val="FF0000"/>
                        </a:solidFill>
                      </a:endParaRPr>
                    </a:p>
                  </a:txBody>
                  <a:tcPr/>
                </a:tc>
                <a:tc>
                  <a:txBody>
                    <a:bodyPr/>
                    <a:lstStyle/>
                    <a:p>
                      <a:pPr algn="ctr"/>
                      <a:r>
                        <a:rPr lang="en-US" dirty="0" smtClean="0">
                          <a:solidFill>
                            <a:srgbClr val="0000FF"/>
                          </a:solidFill>
                        </a:rPr>
                        <a:t>–1.27%</a:t>
                      </a:r>
                      <a:endParaRPr lang="en-US" dirty="0">
                        <a:solidFill>
                          <a:srgbClr val="0000FF"/>
                        </a:solidFill>
                      </a:endParaRPr>
                    </a:p>
                  </a:txBody>
                  <a:tcPr/>
                </a:tc>
                <a:tc>
                  <a:txBody>
                    <a:bodyPr/>
                    <a:lstStyle/>
                    <a:p>
                      <a:pPr algn="ctr"/>
                      <a:r>
                        <a:rPr lang="en-US" dirty="0" smtClean="0">
                          <a:solidFill>
                            <a:srgbClr val="FF0000"/>
                          </a:solidFill>
                        </a:rPr>
                        <a:t>8.77%</a:t>
                      </a:r>
                      <a:endParaRPr lang="en-US" dirty="0">
                        <a:solidFill>
                          <a:srgbClr val="FF0000"/>
                        </a:solidFill>
                      </a:endParaRPr>
                    </a:p>
                  </a:txBody>
                  <a:tcPr/>
                </a:tc>
                <a:tc>
                  <a:txBody>
                    <a:bodyPr/>
                    <a:lstStyle/>
                    <a:p>
                      <a:pPr algn="ctr"/>
                      <a:r>
                        <a:rPr lang="en-US" dirty="0" smtClean="0">
                          <a:solidFill>
                            <a:srgbClr val="0000FF"/>
                          </a:solidFill>
                        </a:rPr>
                        <a:t>–9.21%</a:t>
                      </a:r>
                      <a:endParaRPr lang="en-US" dirty="0">
                        <a:solidFill>
                          <a:srgbClr val="0000FF"/>
                        </a:solidFill>
                      </a:endParaRPr>
                    </a:p>
                  </a:txBody>
                  <a:tcPr/>
                </a:tc>
                <a:tc>
                  <a:txBody>
                    <a:bodyPr/>
                    <a:lstStyle/>
                    <a:p>
                      <a:pPr algn="ctr"/>
                      <a:r>
                        <a:rPr lang="en-US" dirty="0" smtClean="0">
                          <a:solidFill>
                            <a:srgbClr val="0000FF"/>
                          </a:solidFill>
                        </a:rPr>
                        <a:t>–0.48%</a:t>
                      </a:r>
                      <a:endParaRPr lang="en-US" dirty="0">
                        <a:solidFill>
                          <a:srgbClr val="0000FF"/>
                        </a:solidFill>
                      </a:endParaRPr>
                    </a:p>
                  </a:txBody>
                  <a:tcPr/>
                </a:tc>
              </a:tr>
              <a:tr h="370840">
                <a:tc>
                  <a:txBody>
                    <a:bodyPr/>
                    <a:lstStyle/>
                    <a:p>
                      <a:r>
                        <a:rPr lang="en-US" b="1" dirty="0" smtClean="0"/>
                        <a:t>120</a:t>
                      </a:r>
                      <a:r>
                        <a:rPr lang="en-US" b="1" baseline="0" dirty="0" smtClean="0"/>
                        <a:t> h</a:t>
                      </a:r>
                      <a:endParaRPr lang="en-US" b="1" dirty="0"/>
                    </a:p>
                  </a:txBody>
                  <a:tcPr/>
                </a:tc>
                <a:tc>
                  <a:txBody>
                    <a:bodyPr/>
                    <a:lstStyle/>
                    <a:p>
                      <a:pPr algn="ctr"/>
                      <a:r>
                        <a:rPr lang="en-US" dirty="0" smtClean="0">
                          <a:solidFill>
                            <a:srgbClr val="FF0000"/>
                          </a:solidFill>
                        </a:rPr>
                        <a:t>2.28%</a:t>
                      </a:r>
                      <a:endParaRPr lang="en-US" dirty="0">
                        <a:solidFill>
                          <a:srgbClr val="FF0000"/>
                        </a:solidFill>
                      </a:endParaRPr>
                    </a:p>
                  </a:txBody>
                  <a:tcPr/>
                </a:tc>
                <a:tc>
                  <a:txBody>
                    <a:bodyPr/>
                    <a:lstStyle/>
                    <a:p>
                      <a:pPr algn="ctr"/>
                      <a:r>
                        <a:rPr lang="en-US" dirty="0" smtClean="0">
                          <a:solidFill>
                            <a:srgbClr val="0000FF"/>
                          </a:solidFill>
                        </a:rPr>
                        <a:t>–4.04%</a:t>
                      </a:r>
                      <a:endParaRPr lang="en-US" dirty="0">
                        <a:solidFill>
                          <a:srgbClr val="0000FF"/>
                        </a:solidFill>
                      </a:endParaRPr>
                    </a:p>
                  </a:txBody>
                  <a:tcPr/>
                </a:tc>
                <a:tc>
                  <a:txBody>
                    <a:bodyPr/>
                    <a:lstStyle/>
                    <a:p>
                      <a:pPr algn="ctr"/>
                      <a:r>
                        <a:rPr lang="en-US" dirty="0" smtClean="0">
                          <a:solidFill>
                            <a:srgbClr val="FF0000"/>
                          </a:solidFill>
                        </a:rPr>
                        <a:t>8.46%</a:t>
                      </a:r>
                      <a:endParaRPr lang="en-US" dirty="0">
                        <a:solidFill>
                          <a:srgbClr val="FF0000"/>
                        </a:solidFill>
                      </a:endParaRPr>
                    </a:p>
                  </a:txBody>
                  <a:tcPr/>
                </a:tc>
                <a:tc>
                  <a:txBody>
                    <a:bodyPr/>
                    <a:lstStyle/>
                    <a:p>
                      <a:pPr algn="ctr"/>
                      <a:r>
                        <a:rPr lang="en-US" dirty="0" smtClean="0">
                          <a:solidFill>
                            <a:srgbClr val="0000FF"/>
                          </a:solidFill>
                        </a:rPr>
                        <a:t>–11.64%</a:t>
                      </a:r>
                      <a:endParaRPr lang="en-US" dirty="0">
                        <a:solidFill>
                          <a:srgbClr val="0000FF"/>
                        </a:solidFill>
                      </a:endParaRPr>
                    </a:p>
                  </a:txBody>
                  <a:tcPr/>
                </a:tc>
                <a:tc>
                  <a:txBody>
                    <a:bodyPr/>
                    <a:lstStyle/>
                    <a:p>
                      <a:pPr algn="ctr"/>
                      <a:r>
                        <a:rPr lang="en-US" dirty="0" smtClean="0">
                          <a:solidFill>
                            <a:srgbClr val="FF0000"/>
                          </a:solidFill>
                        </a:rPr>
                        <a:t>1.55%</a:t>
                      </a:r>
                      <a:endParaRPr lang="en-US" dirty="0">
                        <a:solidFill>
                          <a:srgbClr val="FF0000"/>
                        </a:solidFill>
                      </a:endParaRPr>
                    </a:p>
                  </a:txBody>
                  <a:tcPr/>
                </a:tc>
              </a:tr>
              <a:tr h="370840">
                <a:tc>
                  <a:txBody>
                    <a:bodyPr/>
                    <a:lstStyle/>
                    <a:p>
                      <a:r>
                        <a:rPr lang="en-US" b="1" dirty="0" smtClean="0"/>
                        <a:t>144</a:t>
                      </a:r>
                      <a:r>
                        <a:rPr lang="en-US" b="1" baseline="0" dirty="0" smtClean="0"/>
                        <a:t> h</a:t>
                      </a:r>
                      <a:endParaRPr lang="en-US" b="1" dirty="0"/>
                    </a:p>
                  </a:txBody>
                  <a:tcPr/>
                </a:tc>
                <a:tc>
                  <a:txBody>
                    <a:bodyPr/>
                    <a:lstStyle/>
                    <a:p>
                      <a:pPr algn="ctr"/>
                      <a:r>
                        <a:rPr lang="en-US" dirty="0" smtClean="0">
                          <a:solidFill>
                            <a:srgbClr val="FF0000"/>
                          </a:solidFill>
                        </a:rPr>
                        <a:t>3.37%</a:t>
                      </a:r>
                      <a:endParaRPr lang="en-US" dirty="0">
                        <a:solidFill>
                          <a:srgbClr val="FF0000"/>
                        </a:solidFill>
                      </a:endParaRPr>
                    </a:p>
                  </a:txBody>
                  <a:tcPr/>
                </a:tc>
                <a:tc>
                  <a:txBody>
                    <a:bodyPr/>
                    <a:lstStyle/>
                    <a:p>
                      <a:pPr algn="ctr"/>
                      <a:r>
                        <a:rPr lang="en-US" dirty="0" smtClean="0">
                          <a:solidFill>
                            <a:srgbClr val="0000FF"/>
                          </a:solidFill>
                        </a:rPr>
                        <a:t>–2.37%</a:t>
                      </a:r>
                      <a:endParaRPr lang="en-US" dirty="0">
                        <a:solidFill>
                          <a:srgbClr val="0000FF"/>
                        </a:solidFill>
                      </a:endParaRPr>
                    </a:p>
                  </a:txBody>
                  <a:tcPr/>
                </a:tc>
                <a:tc>
                  <a:txBody>
                    <a:bodyPr/>
                    <a:lstStyle/>
                    <a:p>
                      <a:pPr algn="ctr"/>
                      <a:r>
                        <a:rPr lang="en-US" dirty="0" smtClean="0">
                          <a:solidFill>
                            <a:srgbClr val="FF0000"/>
                          </a:solidFill>
                        </a:rPr>
                        <a:t>0.80%</a:t>
                      </a:r>
                      <a:endParaRPr lang="en-US" dirty="0">
                        <a:solidFill>
                          <a:srgbClr val="FF0000"/>
                        </a:solidFill>
                      </a:endParaRPr>
                    </a:p>
                  </a:txBody>
                  <a:tcPr/>
                </a:tc>
                <a:tc>
                  <a:txBody>
                    <a:bodyPr/>
                    <a:lstStyle/>
                    <a:p>
                      <a:pPr algn="ctr"/>
                      <a:r>
                        <a:rPr lang="en-US" dirty="0" smtClean="0">
                          <a:solidFill>
                            <a:srgbClr val="0000FF"/>
                          </a:solidFill>
                        </a:rPr>
                        <a:t>–13.32%</a:t>
                      </a:r>
                      <a:endParaRPr lang="en-US" dirty="0">
                        <a:solidFill>
                          <a:srgbClr val="0000FF"/>
                        </a:solidFill>
                      </a:endParaRPr>
                    </a:p>
                  </a:txBody>
                  <a:tcPr/>
                </a:tc>
                <a:tc>
                  <a:txBody>
                    <a:bodyPr/>
                    <a:lstStyle/>
                    <a:p>
                      <a:pPr algn="ctr"/>
                      <a:r>
                        <a:rPr lang="en-US" dirty="0" smtClean="0">
                          <a:solidFill>
                            <a:srgbClr val="FF0000"/>
                          </a:solidFill>
                        </a:rPr>
                        <a:t>3.98%</a:t>
                      </a:r>
                      <a:endParaRPr lang="en-US" dirty="0">
                        <a:solidFill>
                          <a:srgbClr val="FF0000"/>
                        </a:solidFill>
                      </a:endParaRPr>
                    </a:p>
                  </a:txBody>
                  <a:tcPr/>
                </a:tc>
              </a:tr>
              <a:tr h="370840">
                <a:tc>
                  <a:txBody>
                    <a:bodyPr/>
                    <a:lstStyle/>
                    <a:p>
                      <a:r>
                        <a:rPr lang="en-US" b="1" dirty="0" smtClean="0"/>
                        <a:t>168</a:t>
                      </a:r>
                      <a:r>
                        <a:rPr lang="en-US" b="1" baseline="0" dirty="0" smtClean="0"/>
                        <a:t> h</a:t>
                      </a:r>
                      <a:endParaRPr lang="en-US" b="1" dirty="0"/>
                    </a:p>
                  </a:txBody>
                  <a:tcPr/>
                </a:tc>
                <a:tc>
                  <a:txBody>
                    <a:bodyPr/>
                    <a:lstStyle/>
                    <a:p>
                      <a:pPr algn="ctr"/>
                      <a:r>
                        <a:rPr lang="en-US" dirty="0" smtClean="0"/>
                        <a:t>0%</a:t>
                      </a:r>
                      <a:endParaRPr lang="en-US" dirty="0"/>
                    </a:p>
                  </a:txBody>
                  <a:tcPr/>
                </a:tc>
                <a:tc>
                  <a:txBody>
                    <a:bodyPr/>
                    <a:lstStyle/>
                    <a:p>
                      <a:pPr algn="ctr"/>
                      <a:r>
                        <a:rPr lang="en-US" dirty="0" smtClean="0">
                          <a:solidFill>
                            <a:srgbClr val="0000FF"/>
                          </a:solidFill>
                        </a:rPr>
                        <a:t>–2.93%</a:t>
                      </a:r>
                      <a:endParaRPr lang="en-US" dirty="0">
                        <a:solidFill>
                          <a:srgbClr val="0000FF"/>
                        </a:solidFill>
                      </a:endParaRPr>
                    </a:p>
                  </a:txBody>
                  <a:tcPr/>
                </a:tc>
                <a:tc>
                  <a:txBody>
                    <a:bodyPr/>
                    <a:lstStyle/>
                    <a:p>
                      <a:pPr algn="ctr"/>
                      <a:r>
                        <a:rPr lang="en-US" dirty="0" smtClean="0">
                          <a:solidFill>
                            <a:srgbClr val="0000FF"/>
                          </a:solidFill>
                        </a:rPr>
                        <a:t>–2.08%</a:t>
                      </a:r>
                      <a:endParaRPr lang="en-US" dirty="0">
                        <a:solidFill>
                          <a:srgbClr val="0000FF"/>
                        </a:solidFill>
                      </a:endParaRPr>
                    </a:p>
                  </a:txBody>
                  <a:tcPr/>
                </a:tc>
                <a:tc>
                  <a:txBody>
                    <a:bodyPr/>
                    <a:lstStyle/>
                    <a:p>
                      <a:pPr algn="ctr"/>
                      <a:r>
                        <a:rPr lang="en-US" dirty="0" smtClean="0">
                          <a:solidFill>
                            <a:srgbClr val="0000FF"/>
                          </a:solidFill>
                        </a:rPr>
                        <a:t>–16.84%</a:t>
                      </a:r>
                      <a:endParaRPr lang="en-US" dirty="0">
                        <a:solidFill>
                          <a:srgbClr val="0000FF"/>
                        </a:solidFill>
                      </a:endParaRPr>
                    </a:p>
                  </a:txBody>
                  <a:tcPr/>
                </a:tc>
                <a:tc>
                  <a:txBody>
                    <a:bodyPr/>
                    <a:lstStyle/>
                    <a:p>
                      <a:pPr algn="ctr"/>
                      <a:r>
                        <a:rPr lang="en-US" dirty="0" smtClean="0">
                          <a:solidFill>
                            <a:srgbClr val="FF0000"/>
                          </a:solidFill>
                        </a:rPr>
                        <a:t>7.65%</a:t>
                      </a:r>
                      <a:endParaRPr lang="en-US" dirty="0">
                        <a:solidFill>
                          <a:srgbClr val="FF0000"/>
                        </a:solidFill>
                      </a:endParaRPr>
                    </a:p>
                  </a:txBody>
                  <a:tcPr/>
                </a:tc>
              </a:tr>
              <a:tr h="370840">
                <a:tc>
                  <a:txBody>
                    <a:bodyPr/>
                    <a:lstStyle/>
                    <a:p>
                      <a:r>
                        <a:rPr lang="en-US" b="1" dirty="0" smtClean="0"/>
                        <a:t>192</a:t>
                      </a:r>
                      <a:r>
                        <a:rPr lang="en-US" b="1" baseline="0" dirty="0" smtClean="0"/>
                        <a:t> h</a:t>
                      </a:r>
                      <a:endParaRPr lang="en-US" b="1" dirty="0"/>
                    </a:p>
                  </a:txBody>
                  <a:tcPr/>
                </a:tc>
                <a:tc>
                  <a:txBody>
                    <a:bodyPr/>
                    <a:lstStyle/>
                    <a:p>
                      <a:pPr algn="ctr"/>
                      <a:r>
                        <a:rPr lang="en-US" dirty="0" smtClean="0">
                          <a:solidFill>
                            <a:srgbClr val="0000FF"/>
                          </a:solidFill>
                        </a:rPr>
                        <a:t>–3.20%</a:t>
                      </a:r>
                      <a:endParaRPr lang="en-US" dirty="0">
                        <a:solidFill>
                          <a:srgbClr val="0000FF"/>
                        </a:solidFill>
                      </a:endParaRPr>
                    </a:p>
                  </a:txBody>
                  <a:tcPr/>
                </a:tc>
                <a:tc>
                  <a:txBody>
                    <a:bodyPr/>
                    <a:lstStyle/>
                    <a:p>
                      <a:pPr algn="ctr"/>
                      <a:r>
                        <a:rPr lang="en-US" dirty="0" smtClean="0">
                          <a:solidFill>
                            <a:srgbClr val="0000FF"/>
                          </a:solidFill>
                        </a:rPr>
                        <a:t>–6.40%</a:t>
                      </a:r>
                      <a:endParaRPr lang="en-US" dirty="0">
                        <a:solidFill>
                          <a:srgbClr val="0000FF"/>
                        </a:solidFill>
                      </a:endParaRPr>
                    </a:p>
                  </a:txBody>
                  <a:tcPr/>
                </a:tc>
                <a:tc>
                  <a:txBody>
                    <a:bodyPr/>
                    <a:lstStyle/>
                    <a:p>
                      <a:pPr algn="ctr"/>
                      <a:r>
                        <a:rPr lang="en-US" dirty="0" smtClean="0">
                          <a:solidFill>
                            <a:srgbClr val="0000FF"/>
                          </a:solidFill>
                        </a:rPr>
                        <a:t>–6.16%</a:t>
                      </a:r>
                      <a:endParaRPr lang="en-US" dirty="0">
                        <a:solidFill>
                          <a:srgbClr val="0000FF"/>
                        </a:solidFill>
                      </a:endParaRPr>
                    </a:p>
                  </a:txBody>
                  <a:tcPr/>
                </a:tc>
                <a:tc>
                  <a:txBody>
                    <a:bodyPr/>
                    <a:lstStyle/>
                    <a:p>
                      <a:pPr algn="ctr"/>
                      <a:r>
                        <a:rPr lang="en-US" dirty="0" smtClean="0">
                          <a:solidFill>
                            <a:srgbClr val="0000FF"/>
                          </a:solidFill>
                        </a:rPr>
                        <a:t>–18.56%</a:t>
                      </a:r>
                      <a:endParaRPr lang="en-US" dirty="0">
                        <a:solidFill>
                          <a:srgbClr val="0000FF"/>
                        </a:solidFill>
                      </a:endParaRPr>
                    </a:p>
                  </a:txBody>
                  <a:tcPr/>
                </a:tc>
                <a:tc>
                  <a:txBody>
                    <a:bodyPr/>
                    <a:lstStyle/>
                    <a:p>
                      <a:pPr algn="ctr"/>
                      <a:r>
                        <a:rPr lang="en-US" dirty="0" smtClean="0">
                          <a:solidFill>
                            <a:srgbClr val="FF0000"/>
                          </a:solidFill>
                        </a:rPr>
                        <a:t>12.18%</a:t>
                      </a:r>
                      <a:endParaRPr lang="en-US" dirty="0">
                        <a:solidFill>
                          <a:srgbClr val="FF0000"/>
                        </a:solidFill>
                      </a:endParaRPr>
                    </a:p>
                  </a:txBody>
                  <a:tcPr/>
                </a:tc>
              </a:tr>
              <a:tr h="370840">
                <a:tc>
                  <a:txBody>
                    <a:bodyPr/>
                    <a:lstStyle/>
                    <a:p>
                      <a:r>
                        <a:rPr lang="en-US" b="1" dirty="0" smtClean="0"/>
                        <a:t>216</a:t>
                      </a:r>
                      <a:r>
                        <a:rPr lang="en-US" b="1" baseline="0" dirty="0" smtClean="0"/>
                        <a:t> h</a:t>
                      </a:r>
                      <a:endParaRPr lang="en-US" b="1" dirty="0"/>
                    </a:p>
                  </a:txBody>
                  <a:tcPr/>
                </a:tc>
                <a:tc>
                  <a:txBody>
                    <a:bodyPr/>
                    <a:lstStyle/>
                    <a:p>
                      <a:pPr algn="ctr"/>
                      <a:r>
                        <a:rPr lang="en-US" dirty="0" smtClean="0">
                          <a:solidFill>
                            <a:srgbClr val="0000FF"/>
                          </a:solidFill>
                        </a:rPr>
                        <a:t>–9.14%</a:t>
                      </a:r>
                      <a:endParaRPr lang="en-US" dirty="0">
                        <a:solidFill>
                          <a:srgbClr val="0000FF"/>
                        </a:solidFill>
                      </a:endParaRPr>
                    </a:p>
                  </a:txBody>
                  <a:tcPr/>
                </a:tc>
                <a:tc>
                  <a:txBody>
                    <a:bodyPr/>
                    <a:lstStyle/>
                    <a:p>
                      <a:pPr algn="ctr"/>
                      <a:r>
                        <a:rPr lang="en-US" dirty="0" smtClean="0">
                          <a:solidFill>
                            <a:srgbClr val="0000FF"/>
                          </a:solidFill>
                        </a:rPr>
                        <a:t>–7.33%</a:t>
                      </a:r>
                      <a:endParaRPr lang="en-US" dirty="0">
                        <a:solidFill>
                          <a:srgbClr val="0000FF"/>
                        </a:solidFill>
                      </a:endParaRPr>
                    </a:p>
                  </a:txBody>
                  <a:tcPr/>
                </a:tc>
                <a:tc>
                  <a:txBody>
                    <a:bodyPr/>
                    <a:lstStyle/>
                    <a:p>
                      <a:pPr algn="ctr"/>
                      <a:r>
                        <a:rPr lang="en-US" dirty="0" smtClean="0">
                          <a:solidFill>
                            <a:srgbClr val="0000FF"/>
                          </a:solidFill>
                        </a:rPr>
                        <a:t>–12.50%</a:t>
                      </a:r>
                      <a:endParaRPr lang="en-US" dirty="0">
                        <a:solidFill>
                          <a:srgbClr val="0000FF"/>
                        </a:solidFill>
                      </a:endParaRPr>
                    </a:p>
                  </a:txBody>
                  <a:tcPr/>
                </a:tc>
                <a:tc>
                  <a:txBody>
                    <a:bodyPr/>
                    <a:lstStyle/>
                    <a:p>
                      <a:pPr algn="ctr"/>
                      <a:r>
                        <a:rPr lang="en-US" dirty="0" smtClean="0">
                          <a:solidFill>
                            <a:srgbClr val="0000FF"/>
                          </a:solidFill>
                        </a:rPr>
                        <a:t>–25.51%</a:t>
                      </a:r>
                      <a:endParaRPr lang="en-US" dirty="0">
                        <a:solidFill>
                          <a:srgbClr val="0000FF"/>
                        </a:solidFill>
                      </a:endParaRPr>
                    </a:p>
                  </a:txBody>
                  <a:tcPr/>
                </a:tc>
                <a:tc>
                  <a:txBody>
                    <a:bodyPr/>
                    <a:lstStyle/>
                    <a:p>
                      <a:pPr algn="ctr"/>
                      <a:r>
                        <a:rPr lang="en-US" dirty="0" smtClean="0">
                          <a:solidFill>
                            <a:srgbClr val="FF0000"/>
                          </a:solidFill>
                        </a:rPr>
                        <a:t>19.33%</a:t>
                      </a:r>
                      <a:endParaRPr lang="en-US" dirty="0">
                        <a:solidFill>
                          <a:srgbClr val="FF0000"/>
                        </a:solidFill>
                      </a:endParaRPr>
                    </a:p>
                  </a:txBody>
                  <a:tcPr/>
                </a:tc>
              </a:tr>
            </a:tbl>
          </a:graphicData>
        </a:graphic>
      </p:graphicFrame>
      <p:sp>
        <p:nvSpPr>
          <p:cNvPr id="16" name="TextBox 15"/>
          <p:cNvSpPr txBox="1"/>
          <p:nvPr/>
        </p:nvSpPr>
        <p:spPr>
          <a:xfrm>
            <a:off x="0" y="852981"/>
            <a:ext cx="9143999" cy="707886"/>
          </a:xfrm>
          <a:prstGeom prst="rect">
            <a:avLst/>
          </a:prstGeom>
          <a:noFill/>
        </p:spPr>
        <p:txBody>
          <a:bodyPr wrap="square" rtlCol="0">
            <a:spAutoFit/>
          </a:bodyPr>
          <a:lstStyle/>
          <a:p>
            <a:pPr algn="ctr"/>
            <a:r>
              <a:rPr lang="en-US" sz="2000" b="1" dirty="0" smtClean="0">
                <a:solidFill>
                  <a:srgbClr val="0000FF"/>
                </a:solidFill>
              </a:rPr>
              <a:t>The percent frequency that an NPJ regime is over/under forecast relative to verification at various forecast lead times in the GEFS ensemble mean reforecasts</a:t>
            </a:r>
          </a:p>
        </p:txBody>
      </p:sp>
      <p:sp>
        <p:nvSpPr>
          <p:cNvPr id="4" name="TextBox 3"/>
          <p:cNvSpPr txBox="1"/>
          <p:nvPr/>
        </p:nvSpPr>
        <p:spPr>
          <a:xfrm rot="16200000">
            <a:off x="-876300" y="3711545"/>
            <a:ext cx="3708400" cy="400110"/>
          </a:xfrm>
          <a:prstGeom prst="rect">
            <a:avLst/>
          </a:prstGeom>
          <a:noFill/>
        </p:spPr>
        <p:txBody>
          <a:bodyPr wrap="square" rtlCol="0">
            <a:spAutoFit/>
          </a:bodyPr>
          <a:lstStyle/>
          <a:p>
            <a:pPr algn="ctr"/>
            <a:r>
              <a:rPr lang="en-US" sz="2000" b="1" dirty="0" smtClean="0"/>
              <a:t>Forecast Lead Time</a:t>
            </a:r>
            <a:endParaRPr lang="en-US" sz="2000" b="1" dirty="0"/>
          </a:p>
        </p:txBody>
      </p:sp>
      <p:sp>
        <p:nvSpPr>
          <p:cNvPr id="9" name="TextBox 8"/>
          <p:cNvSpPr txBox="1"/>
          <p:nvPr/>
        </p:nvSpPr>
        <p:spPr>
          <a:xfrm>
            <a:off x="1285524" y="1637128"/>
            <a:ext cx="6716888" cy="400110"/>
          </a:xfrm>
          <a:prstGeom prst="rect">
            <a:avLst/>
          </a:prstGeom>
          <a:noFill/>
        </p:spPr>
        <p:txBody>
          <a:bodyPr wrap="square" rtlCol="0">
            <a:spAutoFit/>
          </a:bodyPr>
          <a:lstStyle/>
          <a:p>
            <a:pPr algn="ctr"/>
            <a:r>
              <a:rPr lang="en-US" sz="2000" b="1" dirty="0" smtClean="0"/>
              <a:t>NPJ Regime</a:t>
            </a:r>
            <a:endParaRPr lang="en-US" sz="2000" b="1" dirty="0"/>
          </a:p>
        </p:txBody>
      </p:sp>
      <p:sp>
        <p:nvSpPr>
          <p:cNvPr id="6" name="TextBox 5"/>
          <p:cNvSpPr txBox="1"/>
          <p:nvPr/>
        </p:nvSpPr>
        <p:spPr>
          <a:xfrm>
            <a:off x="1177955" y="5950804"/>
            <a:ext cx="6824457" cy="461665"/>
          </a:xfrm>
          <a:prstGeom prst="rect">
            <a:avLst/>
          </a:prstGeom>
          <a:noFill/>
        </p:spPr>
        <p:txBody>
          <a:bodyPr wrap="square" rtlCol="0">
            <a:spAutoFit/>
          </a:bodyPr>
          <a:lstStyle/>
          <a:p>
            <a:pPr algn="ctr"/>
            <a:r>
              <a:rPr lang="en-US" sz="2400" b="1" dirty="0" smtClean="0">
                <a:solidFill>
                  <a:srgbClr val="0000FF"/>
                </a:solidFill>
              </a:rPr>
              <a:t>Negative: </a:t>
            </a:r>
            <a:r>
              <a:rPr lang="en-US" sz="2400" b="1" dirty="0">
                <a:solidFill>
                  <a:srgbClr val="0000FF"/>
                </a:solidFill>
              </a:rPr>
              <a:t>under forecast </a:t>
            </a:r>
            <a:r>
              <a:rPr lang="en-US" sz="2400" b="1" dirty="0">
                <a:solidFill>
                  <a:srgbClr val="000000"/>
                </a:solidFill>
              </a:rPr>
              <a:t>//</a:t>
            </a:r>
            <a:r>
              <a:rPr lang="en-US" sz="2400" b="1" dirty="0">
                <a:solidFill>
                  <a:srgbClr val="0000FF"/>
                </a:solidFill>
              </a:rPr>
              <a:t> </a:t>
            </a:r>
            <a:r>
              <a:rPr lang="en-US" sz="2400" b="1" dirty="0" smtClean="0">
                <a:solidFill>
                  <a:srgbClr val="FF0000"/>
                </a:solidFill>
              </a:rPr>
              <a:t>Positive: </a:t>
            </a:r>
            <a:r>
              <a:rPr lang="en-US" sz="2400" b="1" dirty="0">
                <a:solidFill>
                  <a:srgbClr val="FF0000"/>
                </a:solidFill>
              </a:rPr>
              <a:t>over </a:t>
            </a:r>
            <a:r>
              <a:rPr lang="en-US" sz="2400" b="1" dirty="0" smtClean="0">
                <a:solidFill>
                  <a:srgbClr val="FF0000"/>
                </a:solidFill>
              </a:rPr>
              <a:t>forecast</a:t>
            </a:r>
            <a:endParaRPr lang="en-US" sz="2400" b="1" dirty="0">
              <a:solidFill>
                <a:srgbClr val="FF0000"/>
              </a:solidFill>
            </a:endParaRPr>
          </a:p>
        </p:txBody>
      </p:sp>
      <p:sp>
        <p:nvSpPr>
          <p:cNvPr id="10" name="Rectangle 9"/>
          <p:cNvSpPr/>
          <p:nvPr/>
        </p:nvSpPr>
        <p:spPr>
          <a:xfrm>
            <a:off x="1177955" y="5963504"/>
            <a:ext cx="6824457" cy="461665"/>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667229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Forecast Frequency</a:t>
            </a:r>
            <a:endParaRPr lang="en-US" sz="3600" b="1" dirty="0"/>
          </a:p>
        </p:txBody>
      </p:sp>
      <p:graphicFrame>
        <p:nvGraphicFramePr>
          <p:cNvPr id="3" name="Table 2"/>
          <p:cNvGraphicFramePr>
            <a:graphicFrameLocks noGrp="1"/>
          </p:cNvGraphicFramePr>
          <p:nvPr>
            <p:extLst>
              <p:ext uri="{D42A27DB-BD31-4B8C-83A1-F6EECF244321}">
                <p14:modId xmlns:p14="http://schemas.microsoft.com/office/powerpoint/2010/main" val="906476272"/>
              </p:ext>
            </p:extLst>
          </p:nvPr>
        </p:nvGraphicFramePr>
        <p:xfrm>
          <a:off x="1285524" y="2057400"/>
          <a:ext cx="6716888" cy="3708400"/>
        </p:xfrm>
        <a:graphic>
          <a:graphicData uri="http://schemas.openxmlformats.org/drawingml/2006/table">
            <a:tbl>
              <a:tblPr firstRow="1" bandRow="1">
                <a:tableStyleId>{5C22544A-7EE6-4342-B048-85BDC9FD1C3A}</a:tableStyleId>
              </a:tblPr>
              <a:tblGrid>
                <a:gridCol w="777418"/>
                <a:gridCol w="1198136"/>
                <a:gridCol w="1255889"/>
                <a:gridCol w="1143000"/>
                <a:gridCol w="1171222"/>
                <a:gridCol w="1171223"/>
              </a:tblGrid>
              <a:tr h="370840">
                <a:tc>
                  <a:txBody>
                    <a:bodyPr/>
                    <a:lstStyle/>
                    <a:p>
                      <a:endParaRPr lang="en-US" dirty="0"/>
                    </a:p>
                  </a:txBody>
                  <a:tcPr/>
                </a:tc>
                <a:tc>
                  <a:txBody>
                    <a:bodyPr/>
                    <a:lstStyle/>
                    <a:p>
                      <a:pPr algn="ctr"/>
                      <a:r>
                        <a:rPr lang="en-US" dirty="0" smtClean="0"/>
                        <a:t>Extension</a:t>
                      </a:r>
                      <a:endParaRPr lang="en-US" dirty="0"/>
                    </a:p>
                  </a:txBody>
                  <a:tcPr/>
                </a:tc>
                <a:tc>
                  <a:txBody>
                    <a:bodyPr/>
                    <a:lstStyle/>
                    <a:p>
                      <a:pPr algn="ctr"/>
                      <a:r>
                        <a:rPr lang="en-US" dirty="0" smtClean="0"/>
                        <a:t>Retraction</a:t>
                      </a:r>
                      <a:endParaRPr lang="en-US" dirty="0"/>
                    </a:p>
                  </a:txBody>
                  <a:tcPr/>
                </a:tc>
                <a:tc>
                  <a:txBody>
                    <a:bodyPr/>
                    <a:lstStyle/>
                    <a:p>
                      <a:pPr algn="ctr"/>
                      <a:r>
                        <a:rPr lang="en-US" dirty="0" err="1" smtClean="0"/>
                        <a:t>Poleward</a:t>
                      </a:r>
                      <a:endParaRPr lang="en-US" dirty="0"/>
                    </a:p>
                  </a:txBody>
                  <a:tcPr/>
                </a:tc>
                <a:tc>
                  <a:txBody>
                    <a:bodyPr/>
                    <a:lstStyle/>
                    <a:p>
                      <a:pPr algn="ctr"/>
                      <a:r>
                        <a:rPr lang="en-US" dirty="0" smtClean="0"/>
                        <a:t>Equator</a:t>
                      </a:r>
                      <a:endParaRPr lang="en-US" dirty="0"/>
                    </a:p>
                  </a:txBody>
                  <a:tcPr/>
                </a:tc>
                <a:tc>
                  <a:txBody>
                    <a:bodyPr/>
                    <a:lstStyle/>
                    <a:p>
                      <a:pPr algn="ctr"/>
                      <a:r>
                        <a:rPr lang="en-US" dirty="0" smtClean="0">
                          <a:solidFill>
                            <a:schemeClr val="bg1"/>
                          </a:solidFill>
                        </a:rPr>
                        <a:t>Origin</a:t>
                      </a:r>
                      <a:endParaRPr lang="en-US" dirty="0">
                        <a:solidFill>
                          <a:schemeClr val="bg1"/>
                        </a:solidFill>
                      </a:endParaRPr>
                    </a:p>
                  </a:txBody>
                  <a:tcPr/>
                </a:tc>
              </a:tr>
              <a:tr h="370840">
                <a:tc>
                  <a:txBody>
                    <a:bodyPr/>
                    <a:lstStyle/>
                    <a:p>
                      <a:r>
                        <a:rPr lang="en-US" b="1" dirty="0" smtClean="0"/>
                        <a:t>24</a:t>
                      </a:r>
                      <a:r>
                        <a:rPr lang="en-US" b="1" baseline="0" dirty="0" smtClean="0"/>
                        <a:t> h</a:t>
                      </a:r>
                      <a:endParaRPr lang="en-US" b="1" dirty="0"/>
                    </a:p>
                  </a:txBody>
                  <a:tcPr/>
                </a:tc>
                <a:tc>
                  <a:txBody>
                    <a:bodyPr/>
                    <a:lstStyle/>
                    <a:p>
                      <a:pPr algn="ctr"/>
                      <a:r>
                        <a:rPr lang="en-US" dirty="0" smtClean="0">
                          <a:solidFill>
                            <a:srgbClr val="FF0000"/>
                          </a:solidFill>
                        </a:rPr>
                        <a:t>1.54%</a:t>
                      </a:r>
                      <a:endParaRPr lang="en-US" dirty="0">
                        <a:solidFill>
                          <a:srgbClr val="FF0000"/>
                        </a:solidFill>
                      </a:endParaRPr>
                    </a:p>
                  </a:txBody>
                  <a:tcPr/>
                </a:tc>
                <a:tc>
                  <a:txBody>
                    <a:bodyPr/>
                    <a:lstStyle/>
                    <a:p>
                      <a:pPr algn="ctr"/>
                      <a:r>
                        <a:rPr lang="en-US" dirty="0" smtClean="0"/>
                        <a:t>0%</a:t>
                      </a:r>
                      <a:endParaRPr lang="en-US" dirty="0"/>
                    </a:p>
                  </a:txBody>
                  <a:tcPr/>
                </a:tc>
                <a:tc>
                  <a:txBody>
                    <a:bodyPr/>
                    <a:lstStyle/>
                    <a:p>
                      <a:pPr algn="ctr"/>
                      <a:r>
                        <a:rPr lang="en-US" dirty="0" smtClean="0">
                          <a:solidFill>
                            <a:srgbClr val="FF0000"/>
                          </a:solidFill>
                        </a:rPr>
                        <a:t>1.92%</a:t>
                      </a:r>
                      <a:endParaRPr lang="en-US" dirty="0">
                        <a:solidFill>
                          <a:srgbClr val="FF0000"/>
                        </a:solidFill>
                      </a:endParaRPr>
                    </a:p>
                  </a:txBody>
                  <a:tcPr/>
                </a:tc>
                <a:tc>
                  <a:txBody>
                    <a:bodyPr/>
                    <a:lstStyle/>
                    <a:p>
                      <a:pPr algn="ctr"/>
                      <a:r>
                        <a:rPr lang="en-US" dirty="0" smtClean="0">
                          <a:solidFill>
                            <a:srgbClr val="0000FF"/>
                          </a:solidFill>
                        </a:rPr>
                        <a:t>–3.07%</a:t>
                      </a:r>
                      <a:endParaRPr lang="en-US" dirty="0">
                        <a:solidFill>
                          <a:srgbClr val="0000FF"/>
                        </a:solidFill>
                      </a:endParaRPr>
                    </a:p>
                  </a:txBody>
                  <a:tcPr/>
                </a:tc>
                <a:tc>
                  <a:txBody>
                    <a:bodyPr/>
                    <a:lstStyle/>
                    <a:p>
                      <a:pPr algn="ctr"/>
                      <a:r>
                        <a:rPr lang="en-US" dirty="0" smtClean="0">
                          <a:solidFill>
                            <a:srgbClr val="0000FF"/>
                          </a:solidFill>
                        </a:rPr>
                        <a:t>–0.21%</a:t>
                      </a:r>
                      <a:endParaRPr lang="en-US" dirty="0">
                        <a:solidFill>
                          <a:srgbClr val="0000FF"/>
                        </a:solidFill>
                      </a:endParaRPr>
                    </a:p>
                  </a:txBody>
                  <a:tcPr/>
                </a:tc>
              </a:tr>
              <a:tr h="370840">
                <a:tc>
                  <a:txBody>
                    <a:bodyPr/>
                    <a:lstStyle/>
                    <a:p>
                      <a:r>
                        <a:rPr lang="en-US" b="1" dirty="0" smtClean="0"/>
                        <a:t>48</a:t>
                      </a:r>
                      <a:r>
                        <a:rPr lang="en-US" b="1" baseline="0" dirty="0" smtClean="0"/>
                        <a:t> h</a:t>
                      </a:r>
                      <a:endParaRPr lang="en-US" b="1" dirty="0"/>
                    </a:p>
                  </a:txBody>
                  <a:tcPr/>
                </a:tc>
                <a:tc>
                  <a:txBody>
                    <a:bodyPr/>
                    <a:lstStyle/>
                    <a:p>
                      <a:pPr algn="ctr"/>
                      <a:r>
                        <a:rPr lang="en-US" dirty="0" smtClean="0">
                          <a:solidFill>
                            <a:srgbClr val="FF0000"/>
                          </a:solidFill>
                        </a:rPr>
                        <a:t>3.94%</a:t>
                      </a:r>
                      <a:endParaRPr lang="en-US" dirty="0">
                        <a:solidFill>
                          <a:srgbClr val="FF0000"/>
                        </a:solidFill>
                      </a:endParaRPr>
                    </a:p>
                  </a:txBody>
                  <a:tcPr/>
                </a:tc>
                <a:tc>
                  <a:txBody>
                    <a:bodyPr/>
                    <a:lstStyle/>
                    <a:p>
                      <a:pPr algn="ctr"/>
                      <a:r>
                        <a:rPr lang="en-US" dirty="0" smtClean="0">
                          <a:solidFill>
                            <a:srgbClr val="0000FF"/>
                          </a:solidFill>
                        </a:rPr>
                        <a:t>–0.16%</a:t>
                      </a:r>
                      <a:endParaRPr lang="en-US" dirty="0">
                        <a:solidFill>
                          <a:srgbClr val="0000FF"/>
                        </a:solidFill>
                      </a:endParaRPr>
                    </a:p>
                  </a:txBody>
                  <a:tcPr/>
                </a:tc>
                <a:tc>
                  <a:txBody>
                    <a:bodyPr/>
                    <a:lstStyle/>
                    <a:p>
                      <a:pPr algn="ctr"/>
                      <a:r>
                        <a:rPr lang="en-US" dirty="0" smtClean="0">
                          <a:solidFill>
                            <a:srgbClr val="FF0000"/>
                          </a:solidFill>
                        </a:rPr>
                        <a:t>7.96%</a:t>
                      </a:r>
                      <a:endParaRPr lang="en-US" dirty="0">
                        <a:solidFill>
                          <a:srgbClr val="FF0000"/>
                        </a:solidFill>
                      </a:endParaRPr>
                    </a:p>
                  </a:txBody>
                  <a:tcPr/>
                </a:tc>
                <a:tc>
                  <a:txBody>
                    <a:bodyPr/>
                    <a:lstStyle/>
                    <a:p>
                      <a:pPr algn="ctr"/>
                      <a:r>
                        <a:rPr lang="en-US" dirty="0" smtClean="0">
                          <a:solidFill>
                            <a:srgbClr val="0000FF"/>
                          </a:solidFill>
                        </a:rPr>
                        <a:t>–6.38%</a:t>
                      </a:r>
                      <a:endParaRPr lang="en-US" dirty="0">
                        <a:solidFill>
                          <a:srgbClr val="0000FF"/>
                        </a:solidFill>
                      </a:endParaRPr>
                    </a:p>
                  </a:txBody>
                  <a:tcPr/>
                </a:tc>
                <a:tc>
                  <a:txBody>
                    <a:bodyPr/>
                    <a:lstStyle/>
                    <a:p>
                      <a:pPr algn="ctr"/>
                      <a:r>
                        <a:rPr lang="en-US" dirty="0" smtClean="0">
                          <a:solidFill>
                            <a:srgbClr val="0000FF"/>
                          </a:solidFill>
                        </a:rPr>
                        <a:t>–2.11%</a:t>
                      </a:r>
                      <a:endParaRPr lang="en-US" dirty="0">
                        <a:solidFill>
                          <a:srgbClr val="0000FF"/>
                        </a:solidFill>
                      </a:endParaRPr>
                    </a:p>
                  </a:txBody>
                  <a:tcPr/>
                </a:tc>
              </a:tr>
              <a:tr h="370840">
                <a:tc>
                  <a:txBody>
                    <a:bodyPr/>
                    <a:lstStyle/>
                    <a:p>
                      <a:r>
                        <a:rPr lang="en-US" b="1" dirty="0" smtClean="0"/>
                        <a:t>72</a:t>
                      </a:r>
                      <a:r>
                        <a:rPr lang="en-US" b="1" baseline="0" dirty="0" smtClean="0"/>
                        <a:t> h</a:t>
                      </a:r>
                      <a:endParaRPr lang="en-US" b="1" dirty="0"/>
                    </a:p>
                  </a:txBody>
                  <a:tcPr/>
                </a:tc>
                <a:tc>
                  <a:txBody>
                    <a:bodyPr/>
                    <a:lstStyle/>
                    <a:p>
                      <a:pPr algn="ctr"/>
                      <a:r>
                        <a:rPr lang="en-US" dirty="0" smtClean="0">
                          <a:solidFill>
                            <a:srgbClr val="FF0000"/>
                          </a:solidFill>
                        </a:rPr>
                        <a:t>3.50%</a:t>
                      </a:r>
                      <a:endParaRPr lang="en-US" dirty="0">
                        <a:solidFill>
                          <a:srgbClr val="FF0000"/>
                        </a:solidFill>
                      </a:endParaRPr>
                    </a:p>
                  </a:txBody>
                  <a:tcPr/>
                </a:tc>
                <a:tc>
                  <a:txBody>
                    <a:bodyPr/>
                    <a:lstStyle/>
                    <a:p>
                      <a:pPr algn="ctr"/>
                      <a:r>
                        <a:rPr lang="en-US" dirty="0" smtClean="0">
                          <a:solidFill>
                            <a:srgbClr val="0000FF"/>
                          </a:solidFill>
                        </a:rPr>
                        <a:t>–2.31%</a:t>
                      </a:r>
                      <a:endParaRPr lang="en-US" dirty="0">
                        <a:solidFill>
                          <a:srgbClr val="0000FF"/>
                        </a:solidFill>
                      </a:endParaRPr>
                    </a:p>
                  </a:txBody>
                  <a:tcPr/>
                </a:tc>
                <a:tc>
                  <a:txBody>
                    <a:bodyPr/>
                    <a:lstStyle/>
                    <a:p>
                      <a:pPr algn="ctr"/>
                      <a:r>
                        <a:rPr lang="en-US" dirty="0" smtClean="0">
                          <a:solidFill>
                            <a:srgbClr val="FF0000"/>
                          </a:solidFill>
                        </a:rPr>
                        <a:t>10.59%</a:t>
                      </a:r>
                      <a:endParaRPr lang="en-US" dirty="0">
                        <a:solidFill>
                          <a:srgbClr val="FF0000"/>
                        </a:solidFill>
                      </a:endParaRPr>
                    </a:p>
                  </a:txBody>
                  <a:tcPr/>
                </a:tc>
                <a:tc>
                  <a:txBody>
                    <a:bodyPr/>
                    <a:lstStyle/>
                    <a:p>
                      <a:pPr algn="ctr"/>
                      <a:r>
                        <a:rPr lang="en-US" dirty="0" smtClean="0">
                          <a:solidFill>
                            <a:srgbClr val="0000FF"/>
                          </a:solidFill>
                        </a:rPr>
                        <a:t>–7.93%</a:t>
                      </a:r>
                      <a:endParaRPr lang="en-US" dirty="0">
                        <a:solidFill>
                          <a:srgbClr val="0000FF"/>
                        </a:solidFill>
                      </a:endParaRPr>
                    </a:p>
                  </a:txBody>
                  <a:tcPr/>
                </a:tc>
                <a:tc>
                  <a:txBody>
                    <a:bodyPr/>
                    <a:lstStyle/>
                    <a:p>
                      <a:pPr algn="ctr"/>
                      <a:r>
                        <a:rPr lang="en-US" dirty="0" smtClean="0">
                          <a:solidFill>
                            <a:srgbClr val="0000FF"/>
                          </a:solidFill>
                        </a:rPr>
                        <a:t>–1.61%</a:t>
                      </a:r>
                      <a:endParaRPr lang="en-US" dirty="0">
                        <a:solidFill>
                          <a:srgbClr val="0000FF"/>
                        </a:solidFill>
                      </a:endParaRPr>
                    </a:p>
                  </a:txBody>
                  <a:tcPr/>
                </a:tc>
              </a:tr>
              <a:tr h="370840">
                <a:tc>
                  <a:txBody>
                    <a:bodyPr/>
                    <a:lstStyle/>
                    <a:p>
                      <a:r>
                        <a:rPr lang="en-US" b="1" dirty="0" smtClean="0"/>
                        <a:t>96</a:t>
                      </a:r>
                      <a:r>
                        <a:rPr lang="en-US" b="1" baseline="0" dirty="0" smtClean="0"/>
                        <a:t> h</a:t>
                      </a:r>
                      <a:endParaRPr lang="en-US" b="1" dirty="0"/>
                    </a:p>
                  </a:txBody>
                  <a:tcPr/>
                </a:tc>
                <a:tc>
                  <a:txBody>
                    <a:bodyPr/>
                    <a:lstStyle/>
                    <a:p>
                      <a:pPr algn="ctr"/>
                      <a:r>
                        <a:rPr lang="en-US" dirty="0" smtClean="0">
                          <a:solidFill>
                            <a:srgbClr val="FF0000"/>
                          </a:solidFill>
                        </a:rPr>
                        <a:t>2.37%</a:t>
                      </a:r>
                      <a:endParaRPr lang="en-US" dirty="0">
                        <a:solidFill>
                          <a:srgbClr val="FF0000"/>
                        </a:solidFill>
                      </a:endParaRPr>
                    </a:p>
                  </a:txBody>
                  <a:tcPr/>
                </a:tc>
                <a:tc>
                  <a:txBody>
                    <a:bodyPr/>
                    <a:lstStyle/>
                    <a:p>
                      <a:pPr algn="ctr"/>
                      <a:r>
                        <a:rPr lang="en-US" dirty="0" smtClean="0">
                          <a:solidFill>
                            <a:srgbClr val="0000FF"/>
                          </a:solidFill>
                        </a:rPr>
                        <a:t>–1.27%</a:t>
                      </a:r>
                      <a:endParaRPr lang="en-US" dirty="0">
                        <a:solidFill>
                          <a:srgbClr val="0000FF"/>
                        </a:solidFill>
                      </a:endParaRPr>
                    </a:p>
                  </a:txBody>
                  <a:tcPr/>
                </a:tc>
                <a:tc>
                  <a:txBody>
                    <a:bodyPr/>
                    <a:lstStyle/>
                    <a:p>
                      <a:pPr algn="ctr"/>
                      <a:r>
                        <a:rPr lang="en-US" dirty="0" smtClean="0">
                          <a:solidFill>
                            <a:srgbClr val="FF0000"/>
                          </a:solidFill>
                        </a:rPr>
                        <a:t>8.77%</a:t>
                      </a:r>
                      <a:endParaRPr lang="en-US" dirty="0">
                        <a:solidFill>
                          <a:srgbClr val="FF0000"/>
                        </a:solidFill>
                      </a:endParaRPr>
                    </a:p>
                  </a:txBody>
                  <a:tcPr/>
                </a:tc>
                <a:tc>
                  <a:txBody>
                    <a:bodyPr/>
                    <a:lstStyle/>
                    <a:p>
                      <a:pPr algn="ctr"/>
                      <a:r>
                        <a:rPr lang="en-US" dirty="0" smtClean="0">
                          <a:solidFill>
                            <a:srgbClr val="0000FF"/>
                          </a:solidFill>
                        </a:rPr>
                        <a:t>–9.21%</a:t>
                      </a:r>
                      <a:endParaRPr lang="en-US" dirty="0">
                        <a:solidFill>
                          <a:srgbClr val="0000FF"/>
                        </a:solidFill>
                      </a:endParaRPr>
                    </a:p>
                  </a:txBody>
                  <a:tcPr/>
                </a:tc>
                <a:tc>
                  <a:txBody>
                    <a:bodyPr/>
                    <a:lstStyle/>
                    <a:p>
                      <a:pPr algn="ctr"/>
                      <a:r>
                        <a:rPr lang="en-US" dirty="0" smtClean="0">
                          <a:solidFill>
                            <a:srgbClr val="0000FF"/>
                          </a:solidFill>
                        </a:rPr>
                        <a:t>–0.48%</a:t>
                      </a:r>
                      <a:endParaRPr lang="en-US" dirty="0">
                        <a:solidFill>
                          <a:srgbClr val="0000FF"/>
                        </a:solidFill>
                      </a:endParaRPr>
                    </a:p>
                  </a:txBody>
                  <a:tcPr/>
                </a:tc>
              </a:tr>
              <a:tr h="370840">
                <a:tc>
                  <a:txBody>
                    <a:bodyPr/>
                    <a:lstStyle/>
                    <a:p>
                      <a:r>
                        <a:rPr lang="en-US" b="1" dirty="0" smtClean="0"/>
                        <a:t>120</a:t>
                      </a:r>
                      <a:r>
                        <a:rPr lang="en-US" b="1" baseline="0" dirty="0" smtClean="0"/>
                        <a:t> h</a:t>
                      </a:r>
                      <a:endParaRPr lang="en-US" b="1" dirty="0"/>
                    </a:p>
                  </a:txBody>
                  <a:tcPr/>
                </a:tc>
                <a:tc>
                  <a:txBody>
                    <a:bodyPr/>
                    <a:lstStyle/>
                    <a:p>
                      <a:pPr algn="ctr"/>
                      <a:r>
                        <a:rPr lang="en-US" dirty="0" smtClean="0">
                          <a:solidFill>
                            <a:srgbClr val="FF0000"/>
                          </a:solidFill>
                        </a:rPr>
                        <a:t>2.28%</a:t>
                      </a:r>
                      <a:endParaRPr lang="en-US" dirty="0">
                        <a:solidFill>
                          <a:srgbClr val="FF0000"/>
                        </a:solidFill>
                      </a:endParaRPr>
                    </a:p>
                  </a:txBody>
                  <a:tcPr/>
                </a:tc>
                <a:tc>
                  <a:txBody>
                    <a:bodyPr/>
                    <a:lstStyle/>
                    <a:p>
                      <a:pPr algn="ctr"/>
                      <a:r>
                        <a:rPr lang="en-US" dirty="0" smtClean="0">
                          <a:solidFill>
                            <a:srgbClr val="0000FF"/>
                          </a:solidFill>
                        </a:rPr>
                        <a:t>–4.04%</a:t>
                      </a:r>
                      <a:endParaRPr lang="en-US" dirty="0">
                        <a:solidFill>
                          <a:srgbClr val="0000FF"/>
                        </a:solidFill>
                      </a:endParaRPr>
                    </a:p>
                  </a:txBody>
                  <a:tcPr/>
                </a:tc>
                <a:tc>
                  <a:txBody>
                    <a:bodyPr/>
                    <a:lstStyle/>
                    <a:p>
                      <a:pPr algn="ctr"/>
                      <a:r>
                        <a:rPr lang="en-US" dirty="0" smtClean="0">
                          <a:solidFill>
                            <a:srgbClr val="FF0000"/>
                          </a:solidFill>
                        </a:rPr>
                        <a:t>8.46%</a:t>
                      </a:r>
                      <a:endParaRPr lang="en-US" dirty="0">
                        <a:solidFill>
                          <a:srgbClr val="FF0000"/>
                        </a:solidFill>
                      </a:endParaRPr>
                    </a:p>
                  </a:txBody>
                  <a:tcPr/>
                </a:tc>
                <a:tc>
                  <a:txBody>
                    <a:bodyPr/>
                    <a:lstStyle/>
                    <a:p>
                      <a:pPr algn="ctr"/>
                      <a:r>
                        <a:rPr lang="en-US" dirty="0" smtClean="0">
                          <a:solidFill>
                            <a:srgbClr val="0000FF"/>
                          </a:solidFill>
                        </a:rPr>
                        <a:t>–11.64%</a:t>
                      </a:r>
                      <a:endParaRPr lang="en-US" dirty="0">
                        <a:solidFill>
                          <a:srgbClr val="0000FF"/>
                        </a:solidFill>
                      </a:endParaRPr>
                    </a:p>
                  </a:txBody>
                  <a:tcPr/>
                </a:tc>
                <a:tc>
                  <a:txBody>
                    <a:bodyPr/>
                    <a:lstStyle/>
                    <a:p>
                      <a:pPr algn="ctr"/>
                      <a:r>
                        <a:rPr lang="en-US" dirty="0" smtClean="0">
                          <a:solidFill>
                            <a:srgbClr val="FF0000"/>
                          </a:solidFill>
                        </a:rPr>
                        <a:t>1.55%</a:t>
                      </a:r>
                      <a:endParaRPr lang="en-US" dirty="0">
                        <a:solidFill>
                          <a:srgbClr val="FF0000"/>
                        </a:solidFill>
                      </a:endParaRPr>
                    </a:p>
                  </a:txBody>
                  <a:tcPr/>
                </a:tc>
              </a:tr>
              <a:tr h="370840">
                <a:tc>
                  <a:txBody>
                    <a:bodyPr/>
                    <a:lstStyle/>
                    <a:p>
                      <a:r>
                        <a:rPr lang="en-US" b="1" dirty="0" smtClean="0"/>
                        <a:t>144</a:t>
                      </a:r>
                      <a:r>
                        <a:rPr lang="en-US" b="1" baseline="0" dirty="0" smtClean="0"/>
                        <a:t> h</a:t>
                      </a:r>
                      <a:endParaRPr lang="en-US" b="1" dirty="0"/>
                    </a:p>
                  </a:txBody>
                  <a:tcPr/>
                </a:tc>
                <a:tc>
                  <a:txBody>
                    <a:bodyPr/>
                    <a:lstStyle/>
                    <a:p>
                      <a:pPr algn="ctr"/>
                      <a:r>
                        <a:rPr lang="en-US" dirty="0" smtClean="0">
                          <a:solidFill>
                            <a:srgbClr val="FF0000"/>
                          </a:solidFill>
                        </a:rPr>
                        <a:t>3.37%</a:t>
                      </a:r>
                      <a:endParaRPr lang="en-US" dirty="0">
                        <a:solidFill>
                          <a:srgbClr val="FF0000"/>
                        </a:solidFill>
                      </a:endParaRPr>
                    </a:p>
                  </a:txBody>
                  <a:tcPr/>
                </a:tc>
                <a:tc>
                  <a:txBody>
                    <a:bodyPr/>
                    <a:lstStyle/>
                    <a:p>
                      <a:pPr algn="ctr"/>
                      <a:r>
                        <a:rPr lang="en-US" dirty="0" smtClean="0">
                          <a:solidFill>
                            <a:srgbClr val="0000FF"/>
                          </a:solidFill>
                        </a:rPr>
                        <a:t>–2.37%</a:t>
                      </a:r>
                      <a:endParaRPr lang="en-US" dirty="0">
                        <a:solidFill>
                          <a:srgbClr val="0000FF"/>
                        </a:solidFill>
                      </a:endParaRPr>
                    </a:p>
                  </a:txBody>
                  <a:tcPr/>
                </a:tc>
                <a:tc>
                  <a:txBody>
                    <a:bodyPr/>
                    <a:lstStyle/>
                    <a:p>
                      <a:pPr algn="ctr"/>
                      <a:r>
                        <a:rPr lang="en-US" dirty="0" smtClean="0">
                          <a:solidFill>
                            <a:srgbClr val="FF0000"/>
                          </a:solidFill>
                        </a:rPr>
                        <a:t>0.80%</a:t>
                      </a:r>
                      <a:endParaRPr lang="en-US" dirty="0">
                        <a:solidFill>
                          <a:srgbClr val="FF0000"/>
                        </a:solidFill>
                      </a:endParaRPr>
                    </a:p>
                  </a:txBody>
                  <a:tcPr/>
                </a:tc>
                <a:tc>
                  <a:txBody>
                    <a:bodyPr/>
                    <a:lstStyle/>
                    <a:p>
                      <a:pPr algn="ctr"/>
                      <a:r>
                        <a:rPr lang="en-US" dirty="0" smtClean="0">
                          <a:solidFill>
                            <a:srgbClr val="0000FF"/>
                          </a:solidFill>
                        </a:rPr>
                        <a:t>–13.32%</a:t>
                      </a:r>
                      <a:endParaRPr lang="en-US" dirty="0">
                        <a:solidFill>
                          <a:srgbClr val="0000FF"/>
                        </a:solidFill>
                      </a:endParaRPr>
                    </a:p>
                  </a:txBody>
                  <a:tcPr/>
                </a:tc>
                <a:tc>
                  <a:txBody>
                    <a:bodyPr/>
                    <a:lstStyle/>
                    <a:p>
                      <a:pPr algn="ctr"/>
                      <a:r>
                        <a:rPr lang="en-US" dirty="0" smtClean="0">
                          <a:solidFill>
                            <a:srgbClr val="FF0000"/>
                          </a:solidFill>
                        </a:rPr>
                        <a:t>3.98%</a:t>
                      </a:r>
                      <a:endParaRPr lang="en-US" dirty="0">
                        <a:solidFill>
                          <a:srgbClr val="FF0000"/>
                        </a:solidFill>
                      </a:endParaRPr>
                    </a:p>
                  </a:txBody>
                  <a:tcPr/>
                </a:tc>
              </a:tr>
              <a:tr h="370840">
                <a:tc>
                  <a:txBody>
                    <a:bodyPr/>
                    <a:lstStyle/>
                    <a:p>
                      <a:r>
                        <a:rPr lang="en-US" b="1" dirty="0" smtClean="0"/>
                        <a:t>168</a:t>
                      </a:r>
                      <a:r>
                        <a:rPr lang="en-US" b="1" baseline="0" dirty="0" smtClean="0"/>
                        <a:t> h</a:t>
                      </a:r>
                      <a:endParaRPr lang="en-US" b="1" dirty="0"/>
                    </a:p>
                  </a:txBody>
                  <a:tcPr/>
                </a:tc>
                <a:tc>
                  <a:txBody>
                    <a:bodyPr/>
                    <a:lstStyle/>
                    <a:p>
                      <a:pPr algn="ctr"/>
                      <a:r>
                        <a:rPr lang="en-US" dirty="0" smtClean="0"/>
                        <a:t>0%</a:t>
                      </a:r>
                      <a:endParaRPr lang="en-US" dirty="0"/>
                    </a:p>
                  </a:txBody>
                  <a:tcPr/>
                </a:tc>
                <a:tc>
                  <a:txBody>
                    <a:bodyPr/>
                    <a:lstStyle/>
                    <a:p>
                      <a:pPr algn="ctr"/>
                      <a:r>
                        <a:rPr lang="en-US" dirty="0" smtClean="0">
                          <a:solidFill>
                            <a:srgbClr val="0000FF"/>
                          </a:solidFill>
                        </a:rPr>
                        <a:t>–2.93%</a:t>
                      </a:r>
                      <a:endParaRPr lang="en-US" dirty="0">
                        <a:solidFill>
                          <a:srgbClr val="0000FF"/>
                        </a:solidFill>
                      </a:endParaRPr>
                    </a:p>
                  </a:txBody>
                  <a:tcPr/>
                </a:tc>
                <a:tc>
                  <a:txBody>
                    <a:bodyPr/>
                    <a:lstStyle/>
                    <a:p>
                      <a:pPr algn="ctr"/>
                      <a:r>
                        <a:rPr lang="en-US" dirty="0" smtClean="0">
                          <a:solidFill>
                            <a:srgbClr val="0000FF"/>
                          </a:solidFill>
                        </a:rPr>
                        <a:t>–2.08%</a:t>
                      </a:r>
                      <a:endParaRPr lang="en-US" dirty="0">
                        <a:solidFill>
                          <a:srgbClr val="0000FF"/>
                        </a:solidFill>
                      </a:endParaRPr>
                    </a:p>
                  </a:txBody>
                  <a:tcPr/>
                </a:tc>
                <a:tc>
                  <a:txBody>
                    <a:bodyPr/>
                    <a:lstStyle/>
                    <a:p>
                      <a:pPr algn="ctr"/>
                      <a:r>
                        <a:rPr lang="en-US" dirty="0" smtClean="0">
                          <a:solidFill>
                            <a:srgbClr val="0000FF"/>
                          </a:solidFill>
                        </a:rPr>
                        <a:t>–16.84%</a:t>
                      </a:r>
                      <a:endParaRPr lang="en-US" dirty="0">
                        <a:solidFill>
                          <a:srgbClr val="0000FF"/>
                        </a:solidFill>
                      </a:endParaRPr>
                    </a:p>
                  </a:txBody>
                  <a:tcPr/>
                </a:tc>
                <a:tc>
                  <a:txBody>
                    <a:bodyPr/>
                    <a:lstStyle/>
                    <a:p>
                      <a:pPr algn="ctr"/>
                      <a:r>
                        <a:rPr lang="en-US" dirty="0" smtClean="0">
                          <a:solidFill>
                            <a:srgbClr val="FF0000"/>
                          </a:solidFill>
                        </a:rPr>
                        <a:t>7.65%</a:t>
                      </a:r>
                      <a:endParaRPr lang="en-US" dirty="0">
                        <a:solidFill>
                          <a:srgbClr val="FF0000"/>
                        </a:solidFill>
                      </a:endParaRPr>
                    </a:p>
                  </a:txBody>
                  <a:tcPr/>
                </a:tc>
              </a:tr>
              <a:tr h="370840">
                <a:tc>
                  <a:txBody>
                    <a:bodyPr/>
                    <a:lstStyle/>
                    <a:p>
                      <a:r>
                        <a:rPr lang="en-US" b="1" dirty="0" smtClean="0"/>
                        <a:t>192</a:t>
                      </a:r>
                      <a:r>
                        <a:rPr lang="en-US" b="1" baseline="0" dirty="0" smtClean="0"/>
                        <a:t> h</a:t>
                      </a:r>
                      <a:endParaRPr lang="en-US" b="1" dirty="0"/>
                    </a:p>
                  </a:txBody>
                  <a:tcPr/>
                </a:tc>
                <a:tc>
                  <a:txBody>
                    <a:bodyPr/>
                    <a:lstStyle/>
                    <a:p>
                      <a:pPr algn="ctr"/>
                      <a:r>
                        <a:rPr lang="en-US" dirty="0" smtClean="0">
                          <a:solidFill>
                            <a:srgbClr val="0000FF"/>
                          </a:solidFill>
                        </a:rPr>
                        <a:t>–3.20%</a:t>
                      </a:r>
                      <a:endParaRPr lang="en-US" dirty="0">
                        <a:solidFill>
                          <a:srgbClr val="0000FF"/>
                        </a:solidFill>
                      </a:endParaRPr>
                    </a:p>
                  </a:txBody>
                  <a:tcPr/>
                </a:tc>
                <a:tc>
                  <a:txBody>
                    <a:bodyPr/>
                    <a:lstStyle/>
                    <a:p>
                      <a:pPr algn="ctr"/>
                      <a:r>
                        <a:rPr lang="en-US" dirty="0" smtClean="0">
                          <a:solidFill>
                            <a:srgbClr val="0000FF"/>
                          </a:solidFill>
                        </a:rPr>
                        <a:t>–6.40%</a:t>
                      </a:r>
                      <a:endParaRPr lang="en-US" dirty="0">
                        <a:solidFill>
                          <a:srgbClr val="0000FF"/>
                        </a:solidFill>
                      </a:endParaRPr>
                    </a:p>
                  </a:txBody>
                  <a:tcPr/>
                </a:tc>
                <a:tc>
                  <a:txBody>
                    <a:bodyPr/>
                    <a:lstStyle/>
                    <a:p>
                      <a:pPr algn="ctr"/>
                      <a:r>
                        <a:rPr lang="en-US" dirty="0" smtClean="0">
                          <a:solidFill>
                            <a:srgbClr val="0000FF"/>
                          </a:solidFill>
                        </a:rPr>
                        <a:t>–6.16%</a:t>
                      </a:r>
                      <a:endParaRPr lang="en-US" dirty="0">
                        <a:solidFill>
                          <a:srgbClr val="0000FF"/>
                        </a:solidFill>
                      </a:endParaRPr>
                    </a:p>
                  </a:txBody>
                  <a:tcPr/>
                </a:tc>
                <a:tc>
                  <a:txBody>
                    <a:bodyPr/>
                    <a:lstStyle/>
                    <a:p>
                      <a:pPr algn="ctr"/>
                      <a:r>
                        <a:rPr lang="en-US" dirty="0" smtClean="0">
                          <a:solidFill>
                            <a:srgbClr val="0000FF"/>
                          </a:solidFill>
                        </a:rPr>
                        <a:t>–18.56%</a:t>
                      </a:r>
                      <a:endParaRPr lang="en-US" dirty="0">
                        <a:solidFill>
                          <a:srgbClr val="0000FF"/>
                        </a:solidFill>
                      </a:endParaRPr>
                    </a:p>
                  </a:txBody>
                  <a:tcPr/>
                </a:tc>
                <a:tc>
                  <a:txBody>
                    <a:bodyPr/>
                    <a:lstStyle/>
                    <a:p>
                      <a:pPr algn="ctr"/>
                      <a:r>
                        <a:rPr lang="en-US" dirty="0" smtClean="0">
                          <a:solidFill>
                            <a:srgbClr val="FF0000"/>
                          </a:solidFill>
                        </a:rPr>
                        <a:t>12.18%</a:t>
                      </a:r>
                      <a:endParaRPr lang="en-US" dirty="0">
                        <a:solidFill>
                          <a:srgbClr val="FF0000"/>
                        </a:solidFill>
                      </a:endParaRPr>
                    </a:p>
                  </a:txBody>
                  <a:tcPr/>
                </a:tc>
              </a:tr>
              <a:tr h="370840">
                <a:tc>
                  <a:txBody>
                    <a:bodyPr/>
                    <a:lstStyle/>
                    <a:p>
                      <a:r>
                        <a:rPr lang="en-US" b="1" dirty="0" smtClean="0"/>
                        <a:t>216</a:t>
                      </a:r>
                      <a:r>
                        <a:rPr lang="en-US" b="1" baseline="0" dirty="0" smtClean="0"/>
                        <a:t> h</a:t>
                      </a:r>
                      <a:endParaRPr lang="en-US" b="1" dirty="0"/>
                    </a:p>
                  </a:txBody>
                  <a:tcPr/>
                </a:tc>
                <a:tc>
                  <a:txBody>
                    <a:bodyPr/>
                    <a:lstStyle/>
                    <a:p>
                      <a:pPr algn="ctr"/>
                      <a:r>
                        <a:rPr lang="en-US" dirty="0" smtClean="0">
                          <a:solidFill>
                            <a:srgbClr val="0000FF"/>
                          </a:solidFill>
                        </a:rPr>
                        <a:t>–9.14%</a:t>
                      </a:r>
                      <a:endParaRPr lang="en-US" dirty="0">
                        <a:solidFill>
                          <a:srgbClr val="0000FF"/>
                        </a:solidFill>
                      </a:endParaRPr>
                    </a:p>
                  </a:txBody>
                  <a:tcPr/>
                </a:tc>
                <a:tc>
                  <a:txBody>
                    <a:bodyPr/>
                    <a:lstStyle/>
                    <a:p>
                      <a:pPr algn="ctr"/>
                      <a:r>
                        <a:rPr lang="en-US" dirty="0" smtClean="0">
                          <a:solidFill>
                            <a:srgbClr val="0000FF"/>
                          </a:solidFill>
                        </a:rPr>
                        <a:t>–7.33%</a:t>
                      </a:r>
                      <a:endParaRPr lang="en-US" dirty="0">
                        <a:solidFill>
                          <a:srgbClr val="0000FF"/>
                        </a:solidFill>
                      </a:endParaRPr>
                    </a:p>
                  </a:txBody>
                  <a:tcPr/>
                </a:tc>
                <a:tc>
                  <a:txBody>
                    <a:bodyPr/>
                    <a:lstStyle/>
                    <a:p>
                      <a:pPr algn="ctr"/>
                      <a:r>
                        <a:rPr lang="en-US" dirty="0" smtClean="0">
                          <a:solidFill>
                            <a:srgbClr val="0000FF"/>
                          </a:solidFill>
                        </a:rPr>
                        <a:t>–12.50%</a:t>
                      </a:r>
                      <a:endParaRPr lang="en-US" dirty="0">
                        <a:solidFill>
                          <a:srgbClr val="0000FF"/>
                        </a:solidFill>
                      </a:endParaRPr>
                    </a:p>
                  </a:txBody>
                  <a:tcPr/>
                </a:tc>
                <a:tc>
                  <a:txBody>
                    <a:bodyPr/>
                    <a:lstStyle/>
                    <a:p>
                      <a:pPr algn="ctr"/>
                      <a:r>
                        <a:rPr lang="en-US" dirty="0" smtClean="0">
                          <a:solidFill>
                            <a:srgbClr val="0000FF"/>
                          </a:solidFill>
                        </a:rPr>
                        <a:t>–25.51%</a:t>
                      </a:r>
                      <a:endParaRPr lang="en-US" dirty="0">
                        <a:solidFill>
                          <a:srgbClr val="0000FF"/>
                        </a:solidFill>
                      </a:endParaRPr>
                    </a:p>
                  </a:txBody>
                  <a:tcPr/>
                </a:tc>
                <a:tc>
                  <a:txBody>
                    <a:bodyPr/>
                    <a:lstStyle/>
                    <a:p>
                      <a:pPr algn="ctr"/>
                      <a:r>
                        <a:rPr lang="en-US" dirty="0" smtClean="0">
                          <a:solidFill>
                            <a:srgbClr val="FF0000"/>
                          </a:solidFill>
                        </a:rPr>
                        <a:t>19.33%</a:t>
                      </a:r>
                      <a:endParaRPr lang="en-US" dirty="0">
                        <a:solidFill>
                          <a:srgbClr val="FF0000"/>
                        </a:solidFill>
                      </a:endParaRPr>
                    </a:p>
                  </a:txBody>
                  <a:tcPr/>
                </a:tc>
              </a:tr>
            </a:tbl>
          </a:graphicData>
        </a:graphic>
      </p:graphicFrame>
      <p:sp>
        <p:nvSpPr>
          <p:cNvPr id="16" name="TextBox 15"/>
          <p:cNvSpPr txBox="1"/>
          <p:nvPr/>
        </p:nvSpPr>
        <p:spPr>
          <a:xfrm>
            <a:off x="0" y="852981"/>
            <a:ext cx="9143999" cy="707886"/>
          </a:xfrm>
          <a:prstGeom prst="rect">
            <a:avLst/>
          </a:prstGeom>
          <a:noFill/>
        </p:spPr>
        <p:txBody>
          <a:bodyPr wrap="square" rtlCol="0">
            <a:spAutoFit/>
          </a:bodyPr>
          <a:lstStyle/>
          <a:p>
            <a:pPr algn="ctr"/>
            <a:r>
              <a:rPr lang="en-US" sz="2000" b="1" dirty="0" smtClean="0">
                <a:solidFill>
                  <a:srgbClr val="0000FF"/>
                </a:solidFill>
              </a:rPr>
              <a:t>The percent frequency that an NPJ regime is over/under forecast relative to</a:t>
            </a:r>
            <a:r>
              <a:rPr lang="en-US" sz="2000" b="1" dirty="0">
                <a:solidFill>
                  <a:srgbClr val="0000FF"/>
                </a:solidFill>
              </a:rPr>
              <a:t> </a:t>
            </a:r>
            <a:r>
              <a:rPr lang="en-US" sz="2000" b="1" dirty="0" smtClean="0">
                <a:solidFill>
                  <a:srgbClr val="0000FF"/>
                </a:solidFill>
              </a:rPr>
              <a:t>verification at various forecast lead times in the GEFS ensemble mean reforecasts</a:t>
            </a:r>
          </a:p>
        </p:txBody>
      </p:sp>
      <p:sp>
        <p:nvSpPr>
          <p:cNvPr id="2" name="Rectangle 1"/>
          <p:cNvSpPr/>
          <p:nvPr/>
        </p:nvSpPr>
        <p:spPr>
          <a:xfrm>
            <a:off x="5667583" y="2769201"/>
            <a:ext cx="1162000" cy="2996600"/>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509355" y="2769200"/>
            <a:ext cx="1162000" cy="1498300"/>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rot="16200000">
            <a:off x="-876300" y="3711545"/>
            <a:ext cx="3708400" cy="400110"/>
          </a:xfrm>
          <a:prstGeom prst="rect">
            <a:avLst/>
          </a:prstGeom>
          <a:noFill/>
        </p:spPr>
        <p:txBody>
          <a:bodyPr wrap="square" rtlCol="0">
            <a:spAutoFit/>
          </a:bodyPr>
          <a:lstStyle/>
          <a:p>
            <a:pPr algn="ctr"/>
            <a:r>
              <a:rPr lang="en-US" sz="2000" b="1" dirty="0" smtClean="0"/>
              <a:t>Forecast Lead Time</a:t>
            </a:r>
            <a:endParaRPr lang="en-US" sz="2000" b="1" dirty="0"/>
          </a:p>
        </p:txBody>
      </p:sp>
      <p:sp>
        <p:nvSpPr>
          <p:cNvPr id="9" name="TextBox 8"/>
          <p:cNvSpPr txBox="1"/>
          <p:nvPr/>
        </p:nvSpPr>
        <p:spPr>
          <a:xfrm>
            <a:off x="1285524" y="1637128"/>
            <a:ext cx="6716888" cy="400110"/>
          </a:xfrm>
          <a:prstGeom prst="rect">
            <a:avLst/>
          </a:prstGeom>
          <a:noFill/>
        </p:spPr>
        <p:txBody>
          <a:bodyPr wrap="square" rtlCol="0">
            <a:spAutoFit/>
          </a:bodyPr>
          <a:lstStyle/>
          <a:p>
            <a:pPr algn="ctr"/>
            <a:r>
              <a:rPr lang="en-US" sz="2000" b="1" dirty="0" smtClean="0"/>
              <a:t>NPJ Regime</a:t>
            </a:r>
            <a:endParaRPr lang="en-US" sz="2000" b="1" dirty="0"/>
          </a:p>
        </p:txBody>
      </p:sp>
      <p:sp>
        <p:nvSpPr>
          <p:cNvPr id="6" name="TextBox 5"/>
          <p:cNvSpPr txBox="1"/>
          <p:nvPr/>
        </p:nvSpPr>
        <p:spPr>
          <a:xfrm>
            <a:off x="1177955" y="5950804"/>
            <a:ext cx="6824457" cy="461665"/>
          </a:xfrm>
          <a:prstGeom prst="rect">
            <a:avLst/>
          </a:prstGeom>
          <a:noFill/>
        </p:spPr>
        <p:txBody>
          <a:bodyPr wrap="square" rtlCol="0">
            <a:spAutoFit/>
          </a:bodyPr>
          <a:lstStyle/>
          <a:p>
            <a:pPr algn="ctr"/>
            <a:r>
              <a:rPr lang="en-US" sz="2400" b="1" dirty="0" smtClean="0">
                <a:solidFill>
                  <a:srgbClr val="0000FF"/>
                </a:solidFill>
              </a:rPr>
              <a:t>Negative: under </a:t>
            </a:r>
            <a:r>
              <a:rPr lang="en-US" sz="2400" b="1" dirty="0">
                <a:solidFill>
                  <a:srgbClr val="0000FF"/>
                </a:solidFill>
              </a:rPr>
              <a:t>forecast </a:t>
            </a:r>
            <a:r>
              <a:rPr lang="en-US" sz="2400" b="1" dirty="0">
                <a:solidFill>
                  <a:srgbClr val="000000"/>
                </a:solidFill>
              </a:rPr>
              <a:t>//</a:t>
            </a:r>
            <a:r>
              <a:rPr lang="en-US" sz="2400" b="1" dirty="0">
                <a:solidFill>
                  <a:srgbClr val="0000FF"/>
                </a:solidFill>
              </a:rPr>
              <a:t> </a:t>
            </a:r>
            <a:r>
              <a:rPr lang="en-US" sz="2400" b="1" dirty="0" smtClean="0">
                <a:solidFill>
                  <a:srgbClr val="FF0000"/>
                </a:solidFill>
              </a:rPr>
              <a:t>Positive: </a:t>
            </a:r>
            <a:r>
              <a:rPr lang="en-US" sz="2400" b="1" dirty="0">
                <a:solidFill>
                  <a:srgbClr val="FF0000"/>
                </a:solidFill>
              </a:rPr>
              <a:t>over </a:t>
            </a:r>
            <a:r>
              <a:rPr lang="en-US" sz="2400" b="1" dirty="0" smtClean="0">
                <a:solidFill>
                  <a:srgbClr val="FF0000"/>
                </a:solidFill>
              </a:rPr>
              <a:t>forecast</a:t>
            </a:r>
            <a:endParaRPr lang="en-US" sz="2400" b="1" dirty="0">
              <a:solidFill>
                <a:srgbClr val="FF0000"/>
              </a:solidFill>
            </a:endParaRPr>
          </a:p>
        </p:txBody>
      </p:sp>
      <p:sp>
        <p:nvSpPr>
          <p:cNvPr id="11" name="Rectangle 10"/>
          <p:cNvSpPr/>
          <p:nvPr/>
        </p:nvSpPr>
        <p:spPr>
          <a:xfrm>
            <a:off x="1177955" y="5963504"/>
            <a:ext cx="6824457" cy="461665"/>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55140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Real time NPJ Phase Diagram Verification Statistics </a:t>
            </a:r>
            <a:br>
              <a:rPr lang="en-US" sz="4800" b="1" dirty="0" smtClean="0">
                <a:solidFill>
                  <a:srgbClr val="FF0000"/>
                </a:solidFill>
              </a:rPr>
            </a:br>
            <a:r>
              <a:rPr lang="en-US" sz="4800" b="1" dirty="0" smtClean="0">
                <a:solidFill>
                  <a:srgbClr val="FF0000"/>
                </a:solidFill>
              </a:rPr>
              <a:t>2016–2017 </a:t>
            </a:r>
            <a:endParaRPr lang="en-US" sz="4800" b="1" dirty="0">
              <a:solidFill>
                <a:srgbClr val="FF0000"/>
              </a:solidFill>
            </a:endParaRPr>
          </a:p>
        </p:txBody>
      </p:sp>
    </p:spTree>
    <p:extLst>
      <p:ext uri="{BB962C8B-B14F-4D97-AF65-F5344CB8AC3E}">
        <p14:creationId xmlns:p14="http://schemas.microsoft.com/office/powerpoint/2010/main" val="302326783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20" y="-1366233"/>
            <a:ext cx="8120328" cy="10508659"/>
          </a:xfrm>
          <a:prstGeom prst="rect">
            <a:avLst/>
          </a:prstGeom>
        </p:spPr>
      </p:pic>
      <p:cxnSp>
        <p:nvCxnSpPr>
          <p:cNvPr id="7" name="Straight Connector 6"/>
          <p:cNvCxnSpPr/>
          <p:nvPr/>
        </p:nvCxnSpPr>
        <p:spPr>
          <a:xfrm>
            <a:off x="7066466" y="2013642"/>
            <a:ext cx="604050"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500148" y="1705966"/>
            <a:ext cx="1473484" cy="646331"/>
          </a:xfrm>
          <a:prstGeom prst="rect">
            <a:avLst/>
          </a:prstGeom>
          <a:noFill/>
        </p:spPr>
        <p:txBody>
          <a:bodyPr wrap="square" rtlCol="0">
            <a:spAutoFit/>
          </a:bodyPr>
          <a:lstStyle/>
          <a:p>
            <a:pPr algn="ctr"/>
            <a:r>
              <a:rPr lang="en-US" dirty="0" smtClean="0"/>
              <a:t>Perfect</a:t>
            </a:r>
          </a:p>
          <a:p>
            <a:pPr algn="ctr"/>
            <a:r>
              <a:rPr lang="en-US" dirty="0" smtClean="0"/>
              <a:t>Reliability</a:t>
            </a:r>
            <a:endParaRPr lang="en-US" dirty="0"/>
          </a:p>
        </p:txBody>
      </p:sp>
      <p:sp>
        <p:nvSpPr>
          <p:cNvPr id="9" name="TextBox 8"/>
          <p:cNvSpPr txBox="1"/>
          <p:nvPr/>
        </p:nvSpPr>
        <p:spPr>
          <a:xfrm>
            <a:off x="6830411" y="2757140"/>
            <a:ext cx="2143221" cy="2554545"/>
          </a:xfrm>
          <a:prstGeom prst="rect">
            <a:avLst/>
          </a:prstGeom>
          <a:noFill/>
        </p:spPr>
        <p:txBody>
          <a:bodyPr wrap="square" rtlCol="0">
            <a:spAutoFit/>
          </a:bodyPr>
          <a:lstStyle/>
          <a:p>
            <a:pPr algn="ctr"/>
            <a:r>
              <a:rPr lang="en-US" sz="2000" dirty="0" smtClean="0"/>
              <a:t>The GEFS appears to be </a:t>
            </a:r>
            <a:r>
              <a:rPr lang="en-US" sz="2000" dirty="0" err="1" smtClean="0"/>
              <a:t>underdispersive</a:t>
            </a:r>
            <a:r>
              <a:rPr lang="en-US" sz="2000" dirty="0" smtClean="0"/>
              <a:t> with respect to medium-range forecasts of the NPJ within the phase diagram</a:t>
            </a:r>
            <a:endParaRPr lang="en-US" sz="2000" dirty="0"/>
          </a:p>
        </p:txBody>
      </p:sp>
      <p:cxnSp>
        <p:nvCxnSpPr>
          <p:cNvPr id="10" name="Straight Connector 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7157" y="37240"/>
            <a:ext cx="9304421" cy="646331"/>
          </a:xfrm>
          <a:prstGeom prst="rect">
            <a:avLst/>
          </a:prstGeom>
          <a:noFill/>
        </p:spPr>
        <p:txBody>
          <a:bodyPr wrap="square" rtlCol="0">
            <a:spAutoFit/>
          </a:bodyPr>
          <a:lstStyle/>
          <a:p>
            <a:r>
              <a:rPr lang="en-US" sz="3600" b="1" dirty="0" smtClean="0"/>
              <a:t>Reliability Diagram </a:t>
            </a:r>
            <a:r>
              <a:rPr lang="en-US" sz="3600" b="1" dirty="0" smtClean="0">
                <a:solidFill>
                  <a:srgbClr val="FF0000"/>
                </a:solidFill>
              </a:rPr>
              <a:t>(Sept 1 – May 31)</a:t>
            </a:r>
            <a:endParaRPr lang="en-US" sz="3600" b="1" dirty="0"/>
          </a:p>
        </p:txBody>
      </p:sp>
    </p:spTree>
    <p:extLst>
      <p:ext uri="{BB962C8B-B14F-4D97-AF65-F5344CB8AC3E}">
        <p14:creationId xmlns:p14="http://schemas.microsoft.com/office/powerpoint/2010/main" val="102612118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7" cy="10880291"/>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GFS Average Error – </a:t>
            </a:r>
            <a:r>
              <a:rPr lang="en-US" sz="3600" b="1" dirty="0" smtClean="0">
                <a:solidFill>
                  <a:srgbClr val="FF0000"/>
                </a:solidFill>
              </a:rPr>
              <a:t>Regime</a:t>
            </a:r>
            <a:endParaRPr lang="en-US" sz="3600" b="1" dirty="0"/>
          </a:p>
        </p:txBody>
      </p:sp>
    </p:spTree>
    <p:extLst>
      <p:ext uri="{BB962C8B-B14F-4D97-AF65-F5344CB8AC3E}">
        <p14:creationId xmlns:p14="http://schemas.microsoft.com/office/powerpoint/2010/main" val="387920639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8" cy="10880291"/>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Average GEFS Mean Error – </a:t>
            </a:r>
            <a:r>
              <a:rPr lang="en-US" sz="3600" b="1" dirty="0" smtClean="0">
                <a:solidFill>
                  <a:srgbClr val="FF0000"/>
                </a:solidFill>
              </a:rPr>
              <a:t>Regime</a:t>
            </a:r>
            <a:endParaRPr lang="en-US" sz="3600" b="1" dirty="0"/>
          </a:p>
        </p:txBody>
      </p:sp>
    </p:spTree>
    <p:extLst>
      <p:ext uri="{BB962C8B-B14F-4D97-AF65-F5344CB8AC3E}">
        <p14:creationId xmlns:p14="http://schemas.microsoft.com/office/powerpoint/2010/main" val="92830819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8" cy="10880292"/>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GEFS Probability of Detection – </a:t>
            </a:r>
            <a:r>
              <a:rPr lang="en-US" sz="3600" b="1" dirty="0" smtClean="0">
                <a:solidFill>
                  <a:srgbClr val="FF0000"/>
                </a:solidFill>
              </a:rPr>
              <a:t>Regime</a:t>
            </a:r>
            <a:endParaRPr lang="en-US" sz="3600" b="1" dirty="0"/>
          </a:p>
        </p:txBody>
      </p:sp>
    </p:spTree>
    <p:extLst>
      <p:ext uri="{BB962C8B-B14F-4D97-AF65-F5344CB8AC3E}">
        <p14:creationId xmlns:p14="http://schemas.microsoft.com/office/powerpoint/2010/main" val="29177194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lnSpcReduction="10000"/>
          </a:bodyPr>
          <a:lstStyle/>
          <a:p>
            <a:r>
              <a:rPr lang="en-US" sz="2400" dirty="0" smtClean="0"/>
              <a:t>Removed the mean</a:t>
            </a:r>
            <a:r>
              <a:rPr lang="en-US" sz="2400" dirty="0"/>
              <a:t> </a:t>
            </a:r>
            <a:r>
              <a:rPr lang="en-US" sz="2400" dirty="0" smtClean="0"/>
              <a:t>and the annual and diurnal cycles from       6-hourly, 250-hPa zonal wind data from the CFSR (1979–2014) (</a:t>
            </a:r>
            <a:r>
              <a:rPr lang="en-US" sz="2400" dirty="0" err="1" smtClean="0"/>
              <a:t>Saha</a:t>
            </a:r>
            <a:r>
              <a:rPr lang="en-US" sz="2400" dirty="0" smtClean="0"/>
              <a:t> et al. 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North Pacific Jet:</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(2017)</a:t>
            </a:r>
          </a:p>
          <a:p>
            <a:pPr marL="0" indent="0">
              <a:buNone/>
            </a:pPr>
            <a:r>
              <a:rPr lang="en-US" sz="2400" dirty="0">
                <a:solidFill>
                  <a:prstClr val="black"/>
                </a:solidFill>
              </a:rPr>
              <a:t>	</a:t>
            </a:r>
            <a:endParaRPr lang="en-US" sz="2400" dirty="0"/>
          </a:p>
        </p:txBody>
      </p:sp>
      <p:cxnSp>
        <p:nvCxnSpPr>
          <p:cNvPr id="4" name="Straight Connector 3"/>
          <p:cNvCxnSpPr/>
          <p:nvPr/>
        </p:nvCxnSpPr>
        <p:spPr>
          <a:xfrm>
            <a:off x="280737" y="93110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1515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31280180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146" y="-55827"/>
            <a:ext cx="5483403" cy="709616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620" y="-56867"/>
            <a:ext cx="5483401" cy="7096166"/>
          </a:xfrm>
          <a:prstGeom prst="rect">
            <a:avLst/>
          </a:prstGeom>
        </p:spPr>
      </p:pic>
      <p:sp>
        <p:nvSpPr>
          <p:cNvPr id="16" name="TextBox 15"/>
          <p:cNvSpPr txBox="1"/>
          <p:nvPr/>
        </p:nvSpPr>
        <p:spPr>
          <a:xfrm>
            <a:off x="3121242" y="5601918"/>
            <a:ext cx="4919674" cy="954107"/>
          </a:xfrm>
          <a:prstGeom prst="rect">
            <a:avLst/>
          </a:prstGeom>
          <a:noFill/>
        </p:spPr>
        <p:txBody>
          <a:bodyPr wrap="square" rtlCol="0">
            <a:spAutoFit/>
          </a:bodyPr>
          <a:lstStyle/>
          <a:p>
            <a:r>
              <a:rPr lang="en-US" sz="2800" dirty="0" smtClean="0"/>
              <a:t>Colored dots identify the NPJ regime on a particular day</a:t>
            </a:r>
            <a:endParaRPr lang="en-US" sz="2800" dirty="0"/>
          </a:p>
        </p:txBody>
      </p:sp>
      <p:sp>
        <p:nvSpPr>
          <p:cNvPr id="17" name="TextBox 16"/>
          <p:cNvSpPr txBox="1"/>
          <p:nvPr/>
        </p:nvSpPr>
        <p:spPr>
          <a:xfrm>
            <a:off x="2564198" y="932351"/>
            <a:ext cx="4132825" cy="584776"/>
          </a:xfrm>
          <a:prstGeom prst="rect">
            <a:avLst/>
          </a:prstGeom>
          <a:noFill/>
        </p:spPr>
        <p:txBody>
          <a:bodyPr wrap="square" rtlCol="0">
            <a:spAutoFit/>
          </a:bodyPr>
          <a:lstStyle/>
          <a:p>
            <a:pPr algn="ctr"/>
            <a:r>
              <a:rPr lang="en-US" sz="3200" b="1" dirty="0" smtClean="0">
                <a:solidFill>
                  <a:srgbClr val="FF0000"/>
                </a:solidFill>
              </a:rPr>
              <a:t>9-Day Forecast</a:t>
            </a:r>
            <a:endParaRPr lang="en-US" sz="3200" b="1" dirty="0">
              <a:solidFill>
                <a:srgbClr val="FF0000"/>
              </a:solidFill>
            </a:endParaRPr>
          </a:p>
        </p:txBody>
      </p:sp>
      <p:sp>
        <p:nvSpPr>
          <p:cNvPr id="6" name="Rectangle 5"/>
          <p:cNvSpPr/>
          <p:nvPr/>
        </p:nvSpPr>
        <p:spPr>
          <a:xfrm>
            <a:off x="517326" y="1489817"/>
            <a:ext cx="8465904" cy="3153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19377" y="993907"/>
            <a:ext cx="1816742" cy="523220"/>
          </a:xfrm>
          <a:prstGeom prst="rect">
            <a:avLst/>
          </a:prstGeom>
          <a:noFill/>
        </p:spPr>
        <p:txBody>
          <a:bodyPr wrap="square" rtlCol="0">
            <a:spAutoFit/>
          </a:bodyPr>
          <a:lstStyle/>
          <a:p>
            <a:r>
              <a:rPr lang="en-US" sz="2800" b="1" dirty="0" smtClean="0">
                <a:solidFill>
                  <a:srgbClr val="0000FF"/>
                </a:solidFill>
              </a:rPr>
              <a:t>GFS</a:t>
            </a:r>
            <a:endParaRPr lang="en-US" sz="2800" b="1" dirty="0">
              <a:solidFill>
                <a:srgbClr val="0000FF"/>
              </a:solidFill>
            </a:endParaRPr>
          </a:p>
        </p:txBody>
      </p:sp>
      <p:sp>
        <p:nvSpPr>
          <p:cNvPr id="29" name="TextBox 28"/>
          <p:cNvSpPr txBox="1"/>
          <p:nvPr/>
        </p:nvSpPr>
        <p:spPr>
          <a:xfrm>
            <a:off x="6697023" y="962227"/>
            <a:ext cx="2239084" cy="523220"/>
          </a:xfrm>
          <a:prstGeom prst="rect">
            <a:avLst/>
          </a:prstGeom>
          <a:noFill/>
        </p:spPr>
        <p:txBody>
          <a:bodyPr wrap="square" rtlCol="0">
            <a:spAutoFit/>
          </a:bodyPr>
          <a:lstStyle/>
          <a:p>
            <a:pPr algn="r"/>
            <a:r>
              <a:rPr lang="en-US" sz="2800" b="1" dirty="0" smtClean="0">
                <a:solidFill>
                  <a:srgbClr val="0000FF"/>
                </a:solidFill>
              </a:rPr>
              <a:t>GEFS Mean</a:t>
            </a:r>
            <a:endParaRPr lang="en-US" sz="2800" b="1" dirty="0">
              <a:solidFill>
                <a:srgbClr val="0000FF"/>
              </a:solidFill>
            </a:endParaRPr>
          </a:p>
        </p:txBody>
      </p:sp>
      <p:sp>
        <p:nvSpPr>
          <p:cNvPr id="27" name="Rectangle 26"/>
          <p:cNvSpPr/>
          <p:nvPr/>
        </p:nvSpPr>
        <p:spPr>
          <a:xfrm rot="16200000">
            <a:off x="4236123" y="3812742"/>
            <a:ext cx="805400" cy="2633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rot="16200000">
            <a:off x="-259677" y="3824271"/>
            <a:ext cx="805400" cy="2633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5037367" y="1430942"/>
            <a:ext cx="1361860" cy="369332"/>
          </a:xfrm>
          <a:prstGeom prst="rect">
            <a:avLst/>
          </a:prstGeom>
          <a:noFill/>
        </p:spPr>
        <p:txBody>
          <a:bodyPr wrap="square" rtlCol="0">
            <a:spAutoFit/>
          </a:bodyPr>
          <a:lstStyle/>
          <a:p>
            <a:r>
              <a:rPr lang="en-US" dirty="0" smtClean="0"/>
              <a:t>S</a:t>
            </a:r>
            <a:endParaRPr lang="en-US" dirty="0"/>
          </a:p>
        </p:txBody>
      </p:sp>
      <p:sp>
        <p:nvSpPr>
          <p:cNvPr id="39" name="TextBox 38"/>
          <p:cNvSpPr txBox="1"/>
          <p:nvPr/>
        </p:nvSpPr>
        <p:spPr>
          <a:xfrm>
            <a:off x="5451056" y="1430942"/>
            <a:ext cx="1361860" cy="369332"/>
          </a:xfrm>
          <a:prstGeom prst="rect">
            <a:avLst/>
          </a:prstGeom>
          <a:noFill/>
        </p:spPr>
        <p:txBody>
          <a:bodyPr wrap="square" rtlCol="0">
            <a:spAutoFit/>
          </a:bodyPr>
          <a:lstStyle/>
          <a:p>
            <a:r>
              <a:rPr lang="en-US" dirty="0" smtClean="0"/>
              <a:t>O</a:t>
            </a:r>
            <a:endParaRPr lang="en-US" dirty="0"/>
          </a:p>
        </p:txBody>
      </p:sp>
      <p:sp>
        <p:nvSpPr>
          <p:cNvPr id="40" name="TextBox 39"/>
          <p:cNvSpPr txBox="1"/>
          <p:nvPr/>
        </p:nvSpPr>
        <p:spPr>
          <a:xfrm>
            <a:off x="5902118" y="1430942"/>
            <a:ext cx="1361860" cy="369332"/>
          </a:xfrm>
          <a:prstGeom prst="rect">
            <a:avLst/>
          </a:prstGeom>
          <a:noFill/>
        </p:spPr>
        <p:txBody>
          <a:bodyPr wrap="square" rtlCol="0">
            <a:spAutoFit/>
          </a:bodyPr>
          <a:lstStyle/>
          <a:p>
            <a:r>
              <a:rPr lang="en-US" dirty="0" smtClean="0"/>
              <a:t>N</a:t>
            </a:r>
            <a:endParaRPr lang="en-US" dirty="0"/>
          </a:p>
        </p:txBody>
      </p:sp>
      <p:sp>
        <p:nvSpPr>
          <p:cNvPr id="41" name="TextBox 40"/>
          <p:cNvSpPr txBox="1"/>
          <p:nvPr/>
        </p:nvSpPr>
        <p:spPr>
          <a:xfrm>
            <a:off x="6365769" y="1430942"/>
            <a:ext cx="1361860" cy="369332"/>
          </a:xfrm>
          <a:prstGeom prst="rect">
            <a:avLst/>
          </a:prstGeom>
          <a:noFill/>
        </p:spPr>
        <p:txBody>
          <a:bodyPr wrap="square" rtlCol="0">
            <a:spAutoFit/>
          </a:bodyPr>
          <a:lstStyle/>
          <a:p>
            <a:r>
              <a:rPr lang="en-US" dirty="0" smtClean="0"/>
              <a:t>D</a:t>
            </a:r>
            <a:endParaRPr lang="en-US" dirty="0"/>
          </a:p>
        </p:txBody>
      </p:sp>
      <p:sp>
        <p:nvSpPr>
          <p:cNvPr id="42" name="TextBox 41"/>
          <p:cNvSpPr txBox="1"/>
          <p:nvPr/>
        </p:nvSpPr>
        <p:spPr>
          <a:xfrm>
            <a:off x="6827994" y="1430942"/>
            <a:ext cx="633703" cy="369332"/>
          </a:xfrm>
          <a:prstGeom prst="rect">
            <a:avLst/>
          </a:prstGeom>
          <a:noFill/>
        </p:spPr>
        <p:txBody>
          <a:bodyPr wrap="square" rtlCol="0">
            <a:spAutoFit/>
          </a:bodyPr>
          <a:lstStyle/>
          <a:p>
            <a:r>
              <a:rPr lang="en-US" dirty="0" smtClean="0"/>
              <a:t>J</a:t>
            </a:r>
            <a:endParaRPr lang="en-US" dirty="0"/>
          </a:p>
        </p:txBody>
      </p:sp>
      <p:sp>
        <p:nvSpPr>
          <p:cNvPr id="43" name="TextBox 42"/>
          <p:cNvSpPr txBox="1"/>
          <p:nvPr/>
        </p:nvSpPr>
        <p:spPr>
          <a:xfrm>
            <a:off x="7261535" y="1430942"/>
            <a:ext cx="633703" cy="369332"/>
          </a:xfrm>
          <a:prstGeom prst="rect">
            <a:avLst/>
          </a:prstGeom>
          <a:noFill/>
        </p:spPr>
        <p:txBody>
          <a:bodyPr wrap="square" rtlCol="0">
            <a:spAutoFit/>
          </a:bodyPr>
          <a:lstStyle/>
          <a:p>
            <a:r>
              <a:rPr lang="en-US" dirty="0" smtClean="0"/>
              <a:t>F</a:t>
            </a:r>
            <a:endParaRPr lang="en-US" dirty="0"/>
          </a:p>
        </p:txBody>
      </p:sp>
      <p:sp>
        <p:nvSpPr>
          <p:cNvPr id="44" name="TextBox 43"/>
          <p:cNvSpPr txBox="1"/>
          <p:nvPr/>
        </p:nvSpPr>
        <p:spPr>
          <a:xfrm>
            <a:off x="7677397" y="1430942"/>
            <a:ext cx="633703" cy="369332"/>
          </a:xfrm>
          <a:prstGeom prst="rect">
            <a:avLst/>
          </a:prstGeom>
          <a:noFill/>
        </p:spPr>
        <p:txBody>
          <a:bodyPr wrap="square" rtlCol="0">
            <a:spAutoFit/>
          </a:bodyPr>
          <a:lstStyle/>
          <a:p>
            <a:r>
              <a:rPr lang="en-US" dirty="0" smtClean="0"/>
              <a:t>M</a:t>
            </a:r>
            <a:endParaRPr lang="en-US" dirty="0"/>
          </a:p>
        </p:txBody>
      </p:sp>
      <p:sp>
        <p:nvSpPr>
          <p:cNvPr id="45" name="TextBox 44"/>
          <p:cNvSpPr txBox="1"/>
          <p:nvPr/>
        </p:nvSpPr>
        <p:spPr>
          <a:xfrm>
            <a:off x="8145207" y="1432413"/>
            <a:ext cx="633703" cy="369332"/>
          </a:xfrm>
          <a:prstGeom prst="rect">
            <a:avLst/>
          </a:prstGeom>
          <a:noFill/>
        </p:spPr>
        <p:txBody>
          <a:bodyPr wrap="square" rtlCol="0">
            <a:spAutoFit/>
          </a:bodyPr>
          <a:lstStyle/>
          <a:p>
            <a:r>
              <a:rPr lang="en-US" dirty="0" smtClean="0"/>
              <a:t>A</a:t>
            </a:r>
            <a:endParaRPr lang="en-US" dirty="0"/>
          </a:p>
        </p:txBody>
      </p:sp>
      <p:sp>
        <p:nvSpPr>
          <p:cNvPr id="46" name="TextBox 45"/>
          <p:cNvSpPr txBox="1"/>
          <p:nvPr/>
        </p:nvSpPr>
        <p:spPr>
          <a:xfrm>
            <a:off x="8565757" y="1430942"/>
            <a:ext cx="633703" cy="369332"/>
          </a:xfrm>
          <a:prstGeom prst="rect">
            <a:avLst/>
          </a:prstGeom>
          <a:noFill/>
        </p:spPr>
        <p:txBody>
          <a:bodyPr wrap="square" rtlCol="0">
            <a:spAutoFit/>
          </a:bodyPr>
          <a:lstStyle/>
          <a:p>
            <a:r>
              <a:rPr lang="en-US" dirty="0" smtClean="0"/>
              <a:t>M</a:t>
            </a:r>
            <a:endParaRPr lang="en-US" dirty="0"/>
          </a:p>
        </p:txBody>
      </p:sp>
      <p:sp>
        <p:nvSpPr>
          <p:cNvPr id="48" name="TextBox 47"/>
          <p:cNvSpPr txBox="1"/>
          <p:nvPr/>
        </p:nvSpPr>
        <p:spPr>
          <a:xfrm>
            <a:off x="524046" y="1430942"/>
            <a:ext cx="1361860" cy="369332"/>
          </a:xfrm>
          <a:prstGeom prst="rect">
            <a:avLst/>
          </a:prstGeom>
          <a:noFill/>
        </p:spPr>
        <p:txBody>
          <a:bodyPr wrap="square" rtlCol="0">
            <a:spAutoFit/>
          </a:bodyPr>
          <a:lstStyle/>
          <a:p>
            <a:r>
              <a:rPr lang="en-US" dirty="0" smtClean="0"/>
              <a:t>S</a:t>
            </a:r>
            <a:endParaRPr lang="en-US" dirty="0"/>
          </a:p>
        </p:txBody>
      </p:sp>
      <p:sp>
        <p:nvSpPr>
          <p:cNvPr id="49" name="TextBox 48"/>
          <p:cNvSpPr txBox="1"/>
          <p:nvPr/>
        </p:nvSpPr>
        <p:spPr>
          <a:xfrm>
            <a:off x="937735" y="1430942"/>
            <a:ext cx="1361860" cy="369332"/>
          </a:xfrm>
          <a:prstGeom prst="rect">
            <a:avLst/>
          </a:prstGeom>
          <a:noFill/>
        </p:spPr>
        <p:txBody>
          <a:bodyPr wrap="square" rtlCol="0">
            <a:spAutoFit/>
          </a:bodyPr>
          <a:lstStyle/>
          <a:p>
            <a:r>
              <a:rPr lang="en-US" dirty="0" smtClean="0"/>
              <a:t>O</a:t>
            </a:r>
            <a:endParaRPr lang="en-US" dirty="0"/>
          </a:p>
        </p:txBody>
      </p:sp>
      <p:sp>
        <p:nvSpPr>
          <p:cNvPr id="50" name="TextBox 49"/>
          <p:cNvSpPr txBox="1"/>
          <p:nvPr/>
        </p:nvSpPr>
        <p:spPr>
          <a:xfrm>
            <a:off x="1388797" y="1430942"/>
            <a:ext cx="1361860" cy="369332"/>
          </a:xfrm>
          <a:prstGeom prst="rect">
            <a:avLst/>
          </a:prstGeom>
          <a:noFill/>
        </p:spPr>
        <p:txBody>
          <a:bodyPr wrap="square" rtlCol="0">
            <a:spAutoFit/>
          </a:bodyPr>
          <a:lstStyle/>
          <a:p>
            <a:r>
              <a:rPr lang="en-US" dirty="0" smtClean="0"/>
              <a:t>N</a:t>
            </a:r>
            <a:endParaRPr lang="en-US" dirty="0"/>
          </a:p>
        </p:txBody>
      </p:sp>
      <p:sp>
        <p:nvSpPr>
          <p:cNvPr id="51" name="TextBox 50"/>
          <p:cNvSpPr txBox="1"/>
          <p:nvPr/>
        </p:nvSpPr>
        <p:spPr>
          <a:xfrm>
            <a:off x="1852448" y="1430942"/>
            <a:ext cx="1361860" cy="369332"/>
          </a:xfrm>
          <a:prstGeom prst="rect">
            <a:avLst/>
          </a:prstGeom>
          <a:noFill/>
        </p:spPr>
        <p:txBody>
          <a:bodyPr wrap="square" rtlCol="0">
            <a:spAutoFit/>
          </a:bodyPr>
          <a:lstStyle/>
          <a:p>
            <a:r>
              <a:rPr lang="en-US" dirty="0" smtClean="0"/>
              <a:t>D</a:t>
            </a:r>
            <a:endParaRPr lang="en-US" dirty="0"/>
          </a:p>
        </p:txBody>
      </p:sp>
      <p:sp>
        <p:nvSpPr>
          <p:cNvPr id="52" name="TextBox 51"/>
          <p:cNvSpPr txBox="1"/>
          <p:nvPr/>
        </p:nvSpPr>
        <p:spPr>
          <a:xfrm>
            <a:off x="2314673" y="1430942"/>
            <a:ext cx="633703" cy="369332"/>
          </a:xfrm>
          <a:prstGeom prst="rect">
            <a:avLst/>
          </a:prstGeom>
          <a:noFill/>
        </p:spPr>
        <p:txBody>
          <a:bodyPr wrap="square" rtlCol="0">
            <a:spAutoFit/>
          </a:bodyPr>
          <a:lstStyle/>
          <a:p>
            <a:r>
              <a:rPr lang="en-US" dirty="0" smtClean="0"/>
              <a:t>J</a:t>
            </a:r>
            <a:endParaRPr lang="en-US" dirty="0"/>
          </a:p>
        </p:txBody>
      </p:sp>
      <p:sp>
        <p:nvSpPr>
          <p:cNvPr id="54" name="TextBox 53"/>
          <p:cNvSpPr txBox="1"/>
          <p:nvPr/>
        </p:nvSpPr>
        <p:spPr>
          <a:xfrm>
            <a:off x="2748214" y="1430942"/>
            <a:ext cx="633703" cy="369332"/>
          </a:xfrm>
          <a:prstGeom prst="rect">
            <a:avLst/>
          </a:prstGeom>
          <a:noFill/>
        </p:spPr>
        <p:txBody>
          <a:bodyPr wrap="square" rtlCol="0">
            <a:spAutoFit/>
          </a:bodyPr>
          <a:lstStyle/>
          <a:p>
            <a:r>
              <a:rPr lang="en-US" dirty="0" smtClean="0"/>
              <a:t>F</a:t>
            </a:r>
            <a:endParaRPr lang="en-US" dirty="0"/>
          </a:p>
        </p:txBody>
      </p:sp>
      <p:sp>
        <p:nvSpPr>
          <p:cNvPr id="65" name="TextBox 64"/>
          <p:cNvSpPr txBox="1"/>
          <p:nvPr/>
        </p:nvSpPr>
        <p:spPr>
          <a:xfrm>
            <a:off x="3164076" y="1430942"/>
            <a:ext cx="633703" cy="369332"/>
          </a:xfrm>
          <a:prstGeom prst="rect">
            <a:avLst/>
          </a:prstGeom>
          <a:noFill/>
        </p:spPr>
        <p:txBody>
          <a:bodyPr wrap="square" rtlCol="0">
            <a:spAutoFit/>
          </a:bodyPr>
          <a:lstStyle/>
          <a:p>
            <a:r>
              <a:rPr lang="en-US" dirty="0" smtClean="0"/>
              <a:t>M</a:t>
            </a:r>
            <a:endParaRPr lang="en-US" dirty="0"/>
          </a:p>
        </p:txBody>
      </p:sp>
      <p:sp>
        <p:nvSpPr>
          <p:cNvPr id="66" name="TextBox 65"/>
          <p:cNvSpPr txBox="1"/>
          <p:nvPr/>
        </p:nvSpPr>
        <p:spPr>
          <a:xfrm>
            <a:off x="3631886" y="1432413"/>
            <a:ext cx="633703" cy="369332"/>
          </a:xfrm>
          <a:prstGeom prst="rect">
            <a:avLst/>
          </a:prstGeom>
          <a:noFill/>
        </p:spPr>
        <p:txBody>
          <a:bodyPr wrap="square" rtlCol="0">
            <a:spAutoFit/>
          </a:bodyPr>
          <a:lstStyle/>
          <a:p>
            <a:r>
              <a:rPr lang="en-US" dirty="0" smtClean="0"/>
              <a:t>A</a:t>
            </a:r>
            <a:endParaRPr lang="en-US" dirty="0"/>
          </a:p>
        </p:txBody>
      </p:sp>
      <p:sp>
        <p:nvSpPr>
          <p:cNvPr id="67" name="TextBox 66"/>
          <p:cNvSpPr txBox="1"/>
          <p:nvPr/>
        </p:nvSpPr>
        <p:spPr>
          <a:xfrm>
            <a:off x="4052436" y="1430942"/>
            <a:ext cx="633703" cy="369332"/>
          </a:xfrm>
          <a:prstGeom prst="rect">
            <a:avLst/>
          </a:prstGeom>
          <a:noFill/>
        </p:spPr>
        <p:txBody>
          <a:bodyPr wrap="square" rtlCol="0">
            <a:spAutoFit/>
          </a:bodyPr>
          <a:lstStyle/>
          <a:p>
            <a:r>
              <a:rPr lang="en-US" dirty="0" smtClean="0"/>
              <a:t>M</a:t>
            </a:r>
            <a:endParaRPr lang="en-US" dirty="0"/>
          </a:p>
        </p:txBody>
      </p:sp>
      <p:pic>
        <p:nvPicPr>
          <p:cNvPr id="3" name="Picture 2" descr="gfserror_regime.pdf"/>
          <p:cNvPicPr>
            <a:picLocks noChangeAspect="1"/>
          </p:cNvPicPr>
          <p:nvPr/>
        </p:nvPicPr>
        <p:blipFill rotWithShape="1">
          <a:blip r:embed="rId4">
            <a:extLst>
              <a:ext uri="{28A0092B-C50C-407E-A947-70E740481C1C}">
                <a14:useLocalDpi xmlns:a14="http://schemas.microsoft.com/office/drawing/2010/main" val="0"/>
              </a:ext>
            </a:extLst>
          </a:blip>
          <a:srcRect l="20278" t="29073" r="68291" b="65888"/>
          <a:stretch/>
        </p:blipFill>
        <p:spPr>
          <a:xfrm>
            <a:off x="419377" y="5448167"/>
            <a:ext cx="2144821" cy="1223780"/>
          </a:xfrm>
          <a:prstGeom prst="rect">
            <a:avLst/>
          </a:prstGeom>
        </p:spPr>
      </p:pic>
      <p:cxnSp>
        <p:nvCxnSpPr>
          <p:cNvPr id="32" name="Straight Connector 31"/>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87157" y="37240"/>
            <a:ext cx="9304421" cy="646331"/>
          </a:xfrm>
          <a:prstGeom prst="rect">
            <a:avLst/>
          </a:prstGeom>
          <a:noFill/>
        </p:spPr>
        <p:txBody>
          <a:bodyPr wrap="square" rtlCol="0">
            <a:spAutoFit/>
          </a:bodyPr>
          <a:lstStyle/>
          <a:p>
            <a:r>
              <a:rPr lang="en-US" sz="3600" b="1" dirty="0" smtClean="0"/>
              <a:t>Time Series of GFS and GEFS Mean Error</a:t>
            </a:r>
            <a:endParaRPr lang="en-US" sz="3600" b="1" dirty="0"/>
          </a:p>
        </p:txBody>
      </p:sp>
    </p:spTree>
    <p:extLst>
      <p:ext uri="{BB962C8B-B14F-4D97-AF65-F5344CB8AC3E}">
        <p14:creationId xmlns:p14="http://schemas.microsoft.com/office/powerpoint/2010/main" val="174562370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534400841"/>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1107"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Tree>
    <p:extLst>
      <p:ext uri="{BB962C8B-B14F-4D97-AF65-F5344CB8AC3E}">
        <p14:creationId xmlns:p14="http://schemas.microsoft.com/office/powerpoint/2010/main" val="373653826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4118078803"/>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2131"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
        <p:nvSpPr>
          <p:cNvPr id="3" name="Rectangle 2"/>
          <p:cNvSpPr/>
          <p:nvPr/>
        </p:nvSpPr>
        <p:spPr>
          <a:xfrm>
            <a:off x="4014689" y="20192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14689" y="26161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1366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Forecast Statistics</a:t>
            </a:r>
            <a:endParaRPr lang="en-US" sz="3600" b="1" dirty="0"/>
          </a:p>
        </p:txBody>
      </p:sp>
      <p:graphicFrame>
        <p:nvGraphicFramePr>
          <p:cNvPr id="2" name="Table 1"/>
          <p:cNvGraphicFramePr>
            <a:graphicFrameLocks noGrp="1"/>
          </p:cNvGraphicFramePr>
          <p:nvPr>
            <p:extLst>
              <p:ext uri="{D42A27DB-BD31-4B8C-83A1-F6EECF244321}">
                <p14:modId xmlns:p14="http://schemas.microsoft.com/office/powerpoint/2010/main" val="219090383"/>
              </p:ext>
            </p:extLst>
          </p:nvPr>
        </p:nvGraphicFramePr>
        <p:xfrm>
          <a:off x="522111" y="2489717"/>
          <a:ext cx="8099777" cy="822960"/>
        </p:xfrm>
        <a:graphic>
          <a:graphicData uri="http://schemas.openxmlformats.org/drawingml/2006/table">
            <a:tbl>
              <a:tblPr firstRow="1" bandRow="1">
                <a:tableStyleId>{5C22544A-7EE6-4342-B048-85BDC9FD1C3A}</a:tableStyleId>
              </a:tblPr>
              <a:tblGrid>
                <a:gridCol w="1792111"/>
                <a:gridCol w="1100667"/>
                <a:gridCol w="1157110"/>
                <a:gridCol w="1072445"/>
                <a:gridCol w="1058334"/>
                <a:gridCol w="1919110"/>
              </a:tblGrid>
              <a:tr h="235003">
                <a:tc>
                  <a:txBody>
                    <a:bodyPr/>
                    <a:lstStyle/>
                    <a:p>
                      <a:r>
                        <a:rPr lang="en-US" sz="1200" dirty="0" smtClean="0"/>
                        <a:t>Jet Extensions</a:t>
                      </a:r>
                      <a:endParaRPr lang="en-US" sz="1200" dirty="0"/>
                    </a:p>
                  </a:txBody>
                  <a:tcPr/>
                </a:tc>
                <a:tc>
                  <a:txBody>
                    <a:bodyPr/>
                    <a:lstStyle/>
                    <a:p>
                      <a:pPr algn="ctr"/>
                      <a:r>
                        <a:rPr lang="en-US" sz="1200" dirty="0" smtClean="0"/>
                        <a:t>PC1</a:t>
                      </a:r>
                      <a:r>
                        <a:rPr lang="en-US" sz="1200" baseline="-25000" dirty="0" smtClean="0"/>
                        <a:t>start</a:t>
                      </a:r>
                      <a:endParaRPr lang="en-US" sz="1200" dirty="0"/>
                    </a:p>
                  </a:txBody>
                  <a:tcPr/>
                </a:tc>
                <a:tc>
                  <a:txBody>
                    <a:bodyPr/>
                    <a:lstStyle/>
                    <a:p>
                      <a:pPr algn="ctr"/>
                      <a:r>
                        <a:rPr lang="en-US" sz="1200" dirty="0" smtClean="0"/>
                        <a:t>PC2</a:t>
                      </a:r>
                      <a:r>
                        <a:rPr lang="en-US" sz="1200" baseline="-25000" dirty="0" smtClean="0"/>
                        <a:t>start</a:t>
                      </a:r>
                      <a:endParaRPr lang="en-US" sz="1200" dirty="0"/>
                    </a:p>
                  </a:txBody>
                  <a:tcPr/>
                </a:tc>
                <a:tc>
                  <a:txBody>
                    <a:bodyPr/>
                    <a:lstStyle/>
                    <a:p>
                      <a:pPr algn="ctr"/>
                      <a:r>
                        <a:rPr lang="en-US" sz="1200" dirty="0" smtClean="0"/>
                        <a:t>ΔPC1</a:t>
                      </a:r>
                      <a:endParaRPr lang="en-US"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ΔPC2</a:t>
                      </a:r>
                    </a:p>
                  </a:txBody>
                  <a:tcPr/>
                </a:tc>
                <a:tc>
                  <a:txBody>
                    <a:bodyPr/>
                    <a:lstStyle/>
                    <a:p>
                      <a:pPr algn="ctr"/>
                      <a:r>
                        <a:rPr lang="en-US" sz="1200" dirty="0" smtClean="0"/>
                        <a:t>Mean </a:t>
                      </a:r>
                      <a:r>
                        <a:rPr lang="en-US" sz="1200" dirty="0" err="1" smtClean="0"/>
                        <a:t>Traj</a:t>
                      </a:r>
                      <a:r>
                        <a:rPr lang="en-US" sz="1200" dirty="0" smtClean="0"/>
                        <a:t>. </a:t>
                      </a:r>
                      <a:r>
                        <a:rPr lang="en-US" sz="1200" dirty="0" err="1" smtClean="0"/>
                        <a:t>Dist</a:t>
                      </a:r>
                      <a:endParaRPr lang="en-US" sz="1200" dirty="0"/>
                    </a:p>
                  </a:txBody>
                  <a:tcPr/>
                </a:tc>
              </a:tr>
              <a:tr h="235003">
                <a:tc>
                  <a:txBody>
                    <a:bodyPr/>
                    <a:lstStyle/>
                    <a:p>
                      <a:r>
                        <a:rPr lang="en-US" sz="1200" b="1" dirty="0" smtClean="0"/>
                        <a:t>Good Forecasts (77)</a:t>
                      </a:r>
                      <a:endParaRPr lang="en-US" sz="1200" b="1" dirty="0"/>
                    </a:p>
                  </a:txBody>
                  <a:tcPr/>
                </a:tc>
                <a:tc>
                  <a:txBody>
                    <a:bodyPr/>
                    <a:lstStyle/>
                    <a:p>
                      <a:pPr algn="ctr"/>
                      <a:r>
                        <a:rPr lang="en-US" sz="1200" dirty="0" smtClean="0"/>
                        <a:t>1.54</a:t>
                      </a:r>
                      <a:endParaRPr lang="en-US" sz="1200" dirty="0"/>
                    </a:p>
                  </a:txBody>
                  <a:tcPr/>
                </a:tc>
                <a:tc>
                  <a:txBody>
                    <a:bodyPr/>
                    <a:lstStyle/>
                    <a:p>
                      <a:pPr algn="ctr"/>
                      <a:r>
                        <a:rPr lang="en-US" sz="1200" dirty="0" smtClean="0"/>
                        <a:t>–0.09</a:t>
                      </a:r>
                      <a:endParaRPr lang="en-US" sz="1200" dirty="0"/>
                    </a:p>
                  </a:txBody>
                  <a:tcPr/>
                </a:tc>
                <a:tc>
                  <a:txBody>
                    <a:bodyPr/>
                    <a:lstStyle/>
                    <a:p>
                      <a:pPr algn="ctr"/>
                      <a:r>
                        <a:rPr lang="en-US" sz="1200" dirty="0" smtClean="0"/>
                        <a:t>–0.98</a:t>
                      </a:r>
                      <a:endParaRPr lang="en-US" sz="1200" dirty="0"/>
                    </a:p>
                  </a:txBody>
                  <a:tcPr/>
                </a:tc>
                <a:tc>
                  <a:txBody>
                    <a:bodyPr/>
                    <a:lstStyle/>
                    <a:p>
                      <a:pPr algn="ctr"/>
                      <a:r>
                        <a:rPr lang="en-US" sz="1200" dirty="0" smtClean="0"/>
                        <a:t>0.40</a:t>
                      </a:r>
                      <a:endParaRPr lang="en-US" sz="1200" dirty="0"/>
                    </a:p>
                  </a:txBody>
                  <a:tcPr/>
                </a:tc>
                <a:tc>
                  <a:txBody>
                    <a:bodyPr/>
                    <a:lstStyle/>
                    <a:p>
                      <a:pPr algn="ctr"/>
                      <a:r>
                        <a:rPr lang="en-US" sz="1200" dirty="0" smtClean="0"/>
                        <a:t>3.69</a:t>
                      </a:r>
                      <a:endParaRPr lang="en-US" sz="1200" dirty="0"/>
                    </a:p>
                  </a:txBody>
                  <a:tcPr/>
                </a:tc>
              </a:tr>
              <a:tr h="235003">
                <a:tc>
                  <a:txBody>
                    <a:bodyPr/>
                    <a:lstStyle/>
                    <a:p>
                      <a:r>
                        <a:rPr lang="en-US" sz="1200" b="1" dirty="0" smtClean="0"/>
                        <a:t>Bad Forecasts (90)</a:t>
                      </a:r>
                      <a:endParaRPr lang="en-US" sz="1200" b="1" dirty="0"/>
                    </a:p>
                  </a:txBody>
                  <a:tcPr/>
                </a:tc>
                <a:tc>
                  <a:txBody>
                    <a:bodyPr/>
                    <a:lstStyle/>
                    <a:p>
                      <a:pPr algn="ctr"/>
                      <a:r>
                        <a:rPr lang="en-US" sz="1200" dirty="0" smtClean="0"/>
                        <a:t>1.35</a:t>
                      </a:r>
                      <a:endParaRPr lang="en-US" sz="1200" dirty="0"/>
                    </a:p>
                  </a:txBody>
                  <a:tcPr/>
                </a:tc>
                <a:tc>
                  <a:txBody>
                    <a:bodyPr/>
                    <a:lstStyle/>
                    <a:p>
                      <a:pPr algn="ctr"/>
                      <a:r>
                        <a:rPr lang="en-US" sz="1200" dirty="0" smtClean="0"/>
                        <a:t>–0.01</a:t>
                      </a:r>
                      <a:endParaRPr lang="en-US" sz="1200" dirty="0"/>
                    </a:p>
                  </a:txBody>
                  <a:tcPr/>
                </a:tc>
                <a:tc>
                  <a:txBody>
                    <a:bodyPr/>
                    <a:lstStyle/>
                    <a:p>
                      <a:pPr algn="ctr"/>
                      <a:r>
                        <a:rPr lang="en-US" sz="1200" dirty="0" smtClean="0"/>
                        <a:t>–1.41</a:t>
                      </a:r>
                      <a:endParaRPr lang="en-US" sz="1200" dirty="0"/>
                    </a:p>
                  </a:txBody>
                  <a:tcPr/>
                </a:tc>
                <a:tc>
                  <a:txBody>
                    <a:bodyPr/>
                    <a:lstStyle/>
                    <a:p>
                      <a:pPr algn="ctr"/>
                      <a:r>
                        <a:rPr lang="en-US" sz="1200" dirty="0" smtClean="0"/>
                        <a:t>–0.14</a:t>
                      </a:r>
                      <a:endParaRPr lang="en-US" sz="1200" dirty="0"/>
                    </a:p>
                  </a:txBody>
                  <a:tcPr/>
                </a:tc>
                <a:tc>
                  <a:txBody>
                    <a:bodyPr/>
                    <a:lstStyle/>
                    <a:p>
                      <a:pPr algn="ctr"/>
                      <a:r>
                        <a:rPr lang="en-US" sz="1200" dirty="0" smtClean="0"/>
                        <a:t>4.57</a:t>
                      </a:r>
                      <a:endParaRPr lang="en-US" sz="1200"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704126156"/>
              </p:ext>
            </p:extLst>
          </p:nvPr>
        </p:nvGraphicFramePr>
        <p:xfrm>
          <a:off x="522111" y="3340319"/>
          <a:ext cx="8099777" cy="822960"/>
        </p:xfrm>
        <a:graphic>
          <a:graphicData uri="http://schemas.openxmlformats.org/drawingml/2006/table">
            <a:tbl>
              <a:tblPr firstRow="1" bandRow="1">
                <a:tableStyleId>{5C22544A-7EE6-4342-B048-85BDC9FD1C3A}</a:tableStyleId>
              </a:tblPr>
              <a:tblGrid>
                <a:gridCol w="1792111"/>
                <a:gridCol w="1100667"/>
                <a:gridCol w="1157110"/>
                <a:gridCol w="1072445"/>
                <a:gridCol w="1058334"/>
                <a:gridCol w="1919110"/>
              </a:tblGrid>
              <a:tr h="235003">
                <a:tc>
                  <a:txBody>
                    <a:bodyPr/>
                    <a:lstStyle/>
                    <a:p>
                      <a:r>
                        <a:rPr lang="en-US" sz="1200" dirty="0" smtClean="0"/>
                        <a:t>Jet Retractions</a:t>
                      </a:r>
                      <a:endParaRPr lang="en-US" sz="1200" dirty="0"/>
                    </a:p>
                  </a:txBody>
                  <a:tcPr/>
                </a:tc>
                <a:tc>
                  <a:txBody>
                    <a:bodyPr/>
                    <a:lstStyle/>
                    <a:p>
                      <a:pPr algn="ctr"/>
                      <a:r>
                        <a:rPr lang="en-US" sz="1200" dirty="0" smtClean="0"/>
                        <a:t>PC1</a:t>
                      </a:r>
                      <a:r>
                        <a:rPr lang="en-US" sz="1200" baseline="-25000" dirty="0" smtClean="0"/>
                        <a:t>start</a:t>
                      </a:r>
                      <a:endParaRPr lang="en-US" sz="1200" dirty="0"/>
                    </a:p>
                  </a:txBody>
                  <a:tcPr/>
                </a:tc>
                <a:tc>
                  <a:txBody>
                    <a:bodyPr/>
                    <a:lstStyle/>
                    <a:p>
                      <a:pPr algn="ctr"/>
                      <a:r>
                        <a:rPr lang="en-US" sz="1200" dirty="0" smtClean="0"/>
                        <a:t>PC2</a:t>
                      </a:r>
                      <a:r>
                        <a:rPr lang="en-US" sz="1200" baseline="-25000" dirty="0" smtClean="0"/>
                        <a:t>start</a:t>
                      </a:r>
                      <a:endParaRPr lang="en-US" sz="1200" dirty="0"/>
                    </a:p>
                  </a:txBody>
                  <a:tcPr/>
                </a:tc>
                <a:tc>
                  <a:txBody>
                    <a:bodyPr/>
                    <a:lstStyle/>
                    <a:p>
                      <a:pPr algn="ctr"/>
                      <a:r>
                        <a:rPr lang="en-US" sz="1200" dirty="0" smtClean="0"/>
                        <a:t>ΔPC1</a:t>
                      </a:r>
                      <a:endParaRPr lang="en-US"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ΔPC2</a:t>
                      </a:r>
                    </a:p>
                  </a:txBody>
                  <a:tcPr/>
                </a:tc>
                <a:tc>
                  <a:txBody>
                    <a:bodyPr/>
                    <a:lstStyle/>
                    <a:p>
                      <a:pPr algn="ctr"/>
                      <a:r>
                        <a:rPr lang="en-US" sz="1200" dirty="0" smtClean="0"/>
                        <a:t>Mean </a:t>
                      </a:r>
                      <a:r>
                        <a:rPr lang="en-US" sz="1200" dirty="0" err="1" smtClean="0"/>
                        <a:t>Traj</a:t>
                      </a:r>
                      <a:r>
                        <a:rPr lang="en-US" sz="1200" dirty="0" smtClean="0"/>
                        <a:t>. </a:t>
                      </a:r>
                      <a:r>
                        <a:rPr lang="en-US" sz="1200" dirty="0" err="1" smtClean="0"/>
                        <a:t>Dist</a:t>
                      </a:r>
                      <a:endParaRPr lang="en-US" sz="1200" dirty="0"/>
                    </a:p>
                  </a:txBody>
                  <a:tcPr/>
                </a:tc>
              </a:tr>
              <a:tr h="235003">
                <a:tc>
                  <a:txBody>
                    <a:bodyPr/>
                    <a:lstStyle/>
                    <a:p>
                      <a:r>
                        <a:rPr lang="en-US" sz="1200" b="1" dirty="0" smtClean="0"/>
                        <a:t>Good Forecasts (63)</a:t>
                      </a:r>
                      <a:endParaRPr lang="en-US" sz="1200" b="1" dirty="0"/>
                    </a:p>
                  </a:txBody>
                  <a:tcPr/>
                </a:tc>
                <a:tc>
                  <a:txBody>
                    <a:bodyPr/>
                    <a:lstStyle/>
                    <a:p>
                      <a:pPr algn="ctr"/>
                      <a:r>
                        <a:rPr lang="en-US" sz="1200" dirty="0" smtClean="0"/>
                        <a:t>–1.36</a:t>
                      </a:r>
                      <a:endParaRPr lang="en-US" sz="1200" dirty="0"/>
                    </a:p>
                  </a:txBody>
                  <a:tcPr/>
                </a:tc>
                <a:tc>
                  <a:txBody>
                    <a:bodyPr/>
                    <a:lstStyle/>
                    <a:p>
                      <a:pPr algn="ctr"/>
                      <a:r>
                        <a:rPr lang="en-US" sz="1200" dirty="0" smtClean="0"/>
                        <a:t>0.14</a:t>
                      </a:r>
                      <a:endParaRPr lang="en-US" sz="1200" dirty="0"/>
                    </a:p>
                  </a:txBody>
                  <a:tcPr/>
                </a:tc>
                <a:tc>
                  <a:txBody>
                    <a:bodyPr/>
                    <a:lstStyle/>
                    <a:p>
                      <a:pPr algn="ctr"/>
                      <a:r>
                        <a:rPr lang="en-US" sz="1200" dirty="0" smtClean="0"/>
                        <a:t>1.09</a:t>
                      </a:r>
                      <a:endParaRPr lang="en-US" sz="1200" dirty="0"/>
                    </a:p>
                  </a:txBody>
                  <a:tcPr/>
                </a:tc>
                <a:tc>
                  <a:txBody>
                    <a:bodyPr/>
                    <a:lstStyle/>
                    <a:p>
                      <a:pPr algn="ctr"/>
                      <a:r>
                        <a:rPr lang="en-US" sz="1200" dirty="0" smtClean="0"/>
                        <a:t>0.04</a:t>
                      </a:r>
                      <a:endParaRPr lang="en-US" sz="1200" dirty="0"/>
                    </a:p>
                  </a:txBody>
                  <a:tcPr/>
                </a:tc>
                <a:tc>
                  <a:txBody>
                    <a:bodyPr/>
                    <a:lstStyle/>
                    <a:p>
                      <a:pPr algn="ctr"/>
                      <a:r>
                        <a:rPr lang="en-US" sz="1200" dirty="0" smtClean="0"/>
                        <a:t>3.77</a:t>
                      </a:r>
                      <a:endParaRPr lang="en-US" sz="1200" dirty="0"/>
                    </a:p>
                  </a:txBody>
                  <a:tcPr/>
                </a:tc>
              </a:tr>
              <a:tr h="235003">
                <a:tc>
                  <a:txBody>
                    <a:bodyPr/>
                    <a:lstStyle/>
                    <a:p>
                      <a:r>
                        <a:rPr lang="en-US" sz="1200" b="1" dirty="0" smtClean="0"/>
                        <a:t>Bad Forecasts (145)</a:t>
                      </a:r>
                      <a:endParaRPr lang="en-US" sz="1200" b="1" dirty="0"/>
                    </a:p>
                  </a:txBody>
                  <a:tcPr/>
                </a:tc>
                <a:tc>
                  <a:txBody>
                    <a:bodyPr/>
                    <a:lstStyle/>
                    <a:p>
                      <a:pPr algn="ctr"/>
                      <a:r>
                        <a:rPr lang="en-US" sz="1200" dirty="0" smtClean="0"/>
                        <a:t>–1.58</a:t>
                      </a:r>
                      <a:endParaRPr lang="en-US" sz="1200" dirty="0"/>
                    </a:p>
                  </a:txBody>
                  <a:tcPr/>
                </a:tc>
                <a:tc>
                  <a:txBody>
                    <a:bodyPr/>
                    <a:lstStyle/>
                    <a:p>
                      <a:pPr algn="ctr"/>
                      <a:r>
                        <a:rPr lang="en-US" sz="1200" dirty="0" smtClean="0"/>
                        <a:t>–0.11</a:t>
                      </a:r>
                      <a:endParaRPr lang="en-US" sz="1200" dirty="0"/>
                    </a:p>
                  </a:txBody>
                  <a:tcPr/>
                </a:tc>
                <a:tc>
                  <a:txBody>
                    <a:bodyPr/>
                    <a:lstStyle/>
                    <a:p>
                      <a:pPr algn="ctr"/>
                      <a:r>
                        <a:rPr lang="en-US" sz="1200" dirty="0" smtClean="0"/>
                        <a:t>1.18</a:t>
                      </a:r>
                      <a:endParaRPr lang="en-US" sz="1200" dirty="0"/>
                    </a:p>
                  </a:txBody>
                  <a:tcPr/>
                </a:tc>
                <a:tc>
                  <a:txBody>
                    <a:bodyPr/>
                    <a:lstStyle/>
                    <a:p>
                      <a:pPr algn="ctr"/>
                      <a:r>
                        <a:rPr lang="en-US" sz="1200" dirty="0" smtClean="0"/>
                        <a:t>–0.25</a:t>
                      </a:r>
                      <a:endParaRPr lang="en-US" sz="1200" dirty="0"/>
                    </a:p>
                  </a:txBody>
                  <a:tcPr/>
                </a:tc>
                <a:tc>
                  <a:txBody>
                    <a:bodyPr/>
                    <a:lstStyle/>
                    <a:p>
                      <a:pPr algn="ctr"/>
                      <a:r>
                        <a:rPr lang="en-US" sz="1200" dirty="0" smtClean="0"/>
                        <a:t>4.56</a:t>
                      </a:r>
                      <a:endParaRPr lang="en-US" sz="1200"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596302059"/>
              </p:ext>
            </p:extLst>
          </p:nvPr>
        </p:nvGraphicFramePr>
        <p:xfrm>
          <a:off x="522111" y="4202791"/>
          <a:ext cx="8099777" cy="822960"/>
        </p:xfrm>
        <a:graphic>
          <a:graphicData uri="http://schemas.openxmlformats.org/drawingml/2006/table">
            <a:tbl>
              <a:tblPr firstRow="1" bandRow="1">
                <a:tableStyleId>{5C22544A-7EE6-4342-B048-85BDC9FD1C3A}</a:tableStyleId>
              </a:tblPr>
              <a:tblGrid>
                <a:gridCol w="1792111"/>
                <a:gridCol w="1100667"/>
                <a:gridCol w="1157110"/>
                <a:gridCol w="1072445"/>
                <a:gridCol w="1058334"/>
                <a:gridCol w="1919110"/>
              </a:tblGrid>
              <a:tr h="235003">
                <a:tc>
                  <a:txBody>
                    <a:bodyPr/>
                    <a:lstStyle/>
                    <a:p>
                      <a:r>
                        <a:rPr lang="en-US" sz="1200" dirty="0" err="1" smtClean="0"/>
                        <a:t>Poleward</a:t>
                      </a:r>
                      <a:r>
                        <a:rPr lang="en-US" sz="1200" dirty="0" smtClean="0"/>
                        <a:t> Shifts</a:t>
                      </a:r>
                      <a:endParaRPr lang="en-US" sz="1200" dirty="0"/>
                    </a:p>
                  </a:txBody>
                  <a:tcPr/>
                </a:tc>
                <a:tc>
                  <a:txBody>
                    <a:bodyPr/>
                    <a:lstStyle/>
                    <a:p>
                      <a:pPr algn="ctr"/>
                      <a:r>
                        <a:rPr lang="en-US" sz="1200" dirty="0" smtClean="0"/>
                        <a:t>PC1</a:t>
                      </a:r>
                      <a:r>
                        <a:rPr lang="en-US" sz="1200" baseline="-25000" dirty="0" smtClean="0"/>
                        <a:t>start</a:t>
                      </a:r>
                      <a:endParaRPr lang="en-US" sz="1200" dirty="0"/>
                    </a:p>
                  </a:txBody>
                  <a:tcPr/>
                </a:tc>
                <a:tc>
                  <a:txBody>
                    <a:bodyPr/>
                    <a:lstStyle/>
                    <a:p>
                      <a:pPr algn="ctr"/>
                      <a:r>
                        <a:rPr lang="en-US" sz="1200" dirty="0" smtClean="0"/>
                        <a:t>PC2</a:t>
                      </a:r>
                      <a:r>
                        <a:rPr lang="en-US" sz="1200" baseline="-25000" dirty="0" smtClean="0"/>
                        <a:t>start</a:t>
                      </a:r>
                      <a:endParaRPr lang="en-US" sz="1200" dirty="0"/>
                    </a:p>
                  </a:txBody>
                  <a:tcPr/>
                </a:tc>
                <a:tc>
                  <a:txBody>
                    <a:bodyPr/>
                    <a:lstStyle/>
                    <a:p>
                      <a:pPr algn="ctr"/>
                      <a:r>
                        <a:rPr lang="en-US" sz="1200" dirty="0" smtClean="0"/>
                        <a:t>ΔPC1</a:t>
                      </a:r>
                      <a:endParaRPr lang="en-US"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ΔPC2</a:t>
                      </a:r>
                    </a:p>
                  </a:txBody>
                  <a:tcPr/>
                </a:tc>
                <a:tc>
                  <a:txBody>
                    <a:bodyPr/>
                    <a:lstStyle/>
                    <a:p>
                      <a:pPr algn="ctr"/>
                      <a:r>
                        <a:rPr lang="en-US" sz="1200" dirty="0" smtClean="0"/>
                        <a:t>Mean </a:t>
                      </a:r>
                      <a:r>
                        <a:rPr lang="en-US" sz="1200" dirty="0" err="1" smtClean="0"/>
                        <a:t>Traj</a:t>
                      </a:r>
                      <a:r>
                        <a:rPr lang="en-US" sz="1200" dirty="0" smtClean="0"/>
                        <a:t>. </a:t>
                      </a:r>
                      <a:r>
                        <a:rPr lang="en-US" sz="1200" dirty="0" err="1" smtClean="0"/>
                        <a:t>Dist</a:t>
                      </a:r>
                      <a:endParaRPr lang="en-US" sz="1200" dirty="0"/>
                    </a:p>
                  </a:txBody>
                  <a:tcPr/>
                </a:tc>
              </a:tr>
              <a:tr h="235003">
                <a:tc>
                  <a:txBody>
                    <a:bodyPr/>
                    <a:lstStyle/>
                    <a:p>
                      <a:r>
                        <a:rPr lang="en-US" sz="1200" b="1" dirty="0" smtClean="0"/>
                        <a:t>Good Forecasts (63)</a:t>
                      </a:r>
                      <a:endParaRPr lang="en-US" sz="1200" b="1" dirty="0"/>
                    </a:p>
                  </a:txBody>
                  <a:tcPr/>
                </a:tc>
                <a:tc>
                  <a:txBody>
                    <a:bodyPr/>
                    <a:lstStyle/>
                    <a:p>
                      <a:pPr algn="ctr"/>
                      <a:r>
                        <a:rPr lang="en-US" sz="1200" dirty="0" smtClean="0"/>
                        <a:t>0.12</a:t>
                      </a:r>
                      <a:endParaRPr lang="en-US" sz="1200" dirty="0"/>
                    </a:p>
                  </a:txBody>
                  <a:tcPr/>
                </a:tc>
                <a:tc>
                  <a:txBody>
                    <a:bodyPr/>
                    <a:lstStyle/>
                    <a:p>
                      <a:pPr algn="ctr"/>
                      <a:r>
                        <a:rPr lang="en-US" sz="1200" dirty="0" smtClean="0"/>
                        <a:t>1.45</a:t>
                      </a:r>
                      <a:endParaRPr lang="en-US" sz="1200" dirty="0"/>
                    </a:p>
                  </a:txBody>
                  <a:tcPr/>
                </a:tc>
                <a:tc>
                  <a:txBody>
                    <a:bodyPr/>
                    <a:lstStyle/>
                    <a:p>
                      <a:pPr algn="ctr"/>
                      <a:r>
                        <a:rPr lang="en-US" sz="1200" dirty="0" smtClean="0"/>
                        <a:t>0.00</a:t>
                      </a:r>
                      <a:endParaRPr lang="en-US" sz="1200" dirty="0"/>
                    </a:p>
                  </a:txBody>
                  <a:tcPr/>
                </a:tc>
                <a:tc>
                  <a:txBody>
                    <a:bodyPr/>
                    <a:lstStyle/>
                    <a:p>
                      <a:pPr algn="ctr"/>
                      <a:r>
                        <a:rPr lang="en-US" sz="1200" dirty="0" smtClean="0"/>
                        <a:t>–0.81</a:t>
                      </a:r>
                      <a:endParaRPr lang="en-US" sz="1200" dirty="0"/>
                    </a:p>
                  </a:txBody>
                  <a:tcPr/>
                </a:tc>
                <a:tc>
                  <a:txBody>
                    <a:bodyPr/>
                    <a:lstStyle/>
                    <a:p>
                      <a:pPr algn="ctr"/>
                      <a:r>
                        <a:rPr lang="en-US" sz="1200" dirty="0" smtClean="0"/>
                        <a:t>3.59</a:t>
                      </a:r>
                      <a:endParaRPr lang="en-US" sz="1200" dirty="0"/>
                    </a:p>
                  </a:txBody>
                  <a:tcPr/>
                </a:tc>
              </a:tr>
              <a:tr h="235003">
                <a:tc>
                  <a:txBody>
                    <a:bodyPr/>
                    <a:lstStyle/>
                    <a:p>
                      <a:r>
                        <a:rPr lang="en-US" sz="1200" b="1" dirty="0" smtClean="0"/>
                        <a:t>Bad Forecasts (90)</a:t>
                      </a:r>
                      <a:endParaRPr lang="en-US" sz="1200" b="1" dirty="0"/>
                    </a:p>
                  </a:txBody>
                  <a:tcPr/>
                </a:tc>
                <a:tc>
                  <a:txBody>
                    <a:bodyPr/>
                    <a:lstStyle/>
                    <a:p>
                      <a:pPr algn="ctr"/>
                      <a:r>
                        <a:rPr lang="en-US" sz="1200" dirty="0" smtClean="0"/>
                        <a:t>–0.02</a:t>
                      </a:r>
                      <a:endParaRPr lang="en-US" sz="1200" dirty="0"/>
                    </a:p>
                  </a:txBody>
                  <a:tcPr/>
                </a:tc>
                <a:tc>
                  <a:txBody>
                    <a:bodyPr/>
                    <a:lstStyle/>
                    <a:p>
                      <a:pPr algn="ctr"/>
                      <a:r>
                        <a:rPr lang="en-US" sz="1200" dirty="0" smtClean="0"/>
                        <a:t>1.40</a:t>
                      </a:r>
                      <a:endParaRPr lang="en-US" sz="1200" dirty="0"/>
                    </a:p>
                  </a:txBody>
                  <a:tcPr/>
                </a:tc>
                <a:tc>
                  <a:txBody>
                    <a:bodyPr/>
                    <a:lstStyle/>
                    <a:p>
                      <a:pPr algn="ctr"/>
                      <a:r>
                        <a:rPr lang="en-US" sz="1200" dirty="0" smtClean="0"/>
                        <a:t>–0.31</a:t>
                      </a:r>
                      <a:endParaRPr lang="en-US" sz="1200" dirty="0"/>
                    </a:p>
                  </a:txBody>
                  <a:tcPr/>
                </a:tc>
                <a:tc>
                  <a:txBody>
                    <a:bodyPr/>
                    <a:lstStyle/>
                    <a:p>
                      <a:pPr algn="ctr"/>
                      <a:r>
                        <a:rPr lang="en-US" sz="1200" dirty="0" smtClean="0"/>
                        <a:t>–1.44</a:t>
                      </a:r>
                      <a:endParaRPr lang="en-US" sz="1200" dirty="0"/>
                    </a:p>
                  </a:txBody>
                  <a:tcPr/>
                </a:tc>
                <a:tc>
                  <a:txBody>
                    <a:bodyPr/>
                    <a:lstStyle/>
                    <a:p>
                      <a:pPr algn="ctr"/>
                      <a:r>
                        <a:rPr lang="en-US" sz="1200" dirty="0" smtClean="0"/>
                        <a:t>4.62</a:t>
                      </a:r>
                      <a:endParaRPr lang="en-US" sz="1200" dirty="0"/>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136302588"/>
              </p:ext>
            </p:extLst>
          </p:nvPr>
        </p:nvGraphicFramePr>
        <p:xfrm>
          <a:off x="522111" y="5077708"/>
          <a:ext cx="8099777" cy="822960"/>
        </p:xfrm>
        <a:graphic>
          <a:graphicData uri="http://schemas.openxmlformats.org/drawingml/2006/table">
            <a:tbl>
              <a:tblPr firstRow="1" bandRow="1">
                <a:tableStyleId>{5C22544A-7EE6-4342-B048-85BDC9FD1C3A}</a:tableStyleId>
              </a:tblPr>
              <a:tblGrid>
                <a:gridCol w="1792111"/>
                <a:gridCol w="1100667"/>
                <a:gridCol w="1157110"/>
                <a:gridCol w="1072445"/>
                <a:gridCol w="1058334"/>
                <a:gridCol w="1919110"/>
              </a:tblGrid>
              <a:tr h="235003">
                <a:tc>
                  <a:txBody>
                    <a:bodyPr/>
                    <a:lstStyle/>
                    <a:p>
                      <a:r>
                        <a:rPr lang="en-US" sz="1200" dirty="0" err="1" smtClean="0"/>
                        <a:t>Equatorward</a:t>
                      </a:r>
                      <a:r>
                        <a:rPr lang="en-US" sz="1200" dirty="0" smtClean="0"/>
                        <a:t> Shifts</a:t>
                      </a:r>
                      <a:endParaRPr lang="en-US" sz="1200" dirty="0"/>
                    </a:p>
                  </a:txBody>
                  <a:tcPr/>
                </a:tc>
                <a:tc>
                  <a:txBody>
                    <a:bodyPr/>
                    <a:lstStyle/>
                    <a:p>
                      <a:pPr algn="ctr"/>
                      <a:r>
                        <a:rPr lang="en-US" sz="1200" dirty="0" smtClean="0"/>
                        <a:t>PC1</a:t>
                      </a:r>
                      <a:r>
                        <a:rPr lang="en-US" sz="1200" baseline="-25000" dirty="0" smtClean="0"/>
                        <a:t>start</a:t>
                      </a:r>
                      <a:endParaRPr lang="en-US" sz="1200" dirty="0"/>
                    </a:p>
                  </a:txBody>
                  <a:tcPr/>
                </a:tc>
                <a:tc>
                  <a:txBody>
                    <a:bodyPr/>
                    <a:lstStyle/>
                    <a:p>
                      <a:pPr algn="ctr"/>
                      <a:r>
                        <a:rPr lang="en-US" sz="1200" dirty="0" smtClean="0"/>
                        <a:t>PC2</a:t>
                      </a:r>
                      <a:r>
                        <a:rPr lang="en-US" sz="1200" baseline="-25000" dirty="0" smtClean="0"/>
                        <a:t>start</a:t>
                      </a:r>
                      <a:endParaRPr lang="en-US" sz="1200" dirty="0"/>
                    </a:p>
                  </a:txBody>
                  <a:tcPr/>
                </a:tc>
                <a:tc>
                  <a:txBody>
                    <a:bodyPr/>
                    <a:lstStyle/>
                    <a:p>
                      <a:pPr algn="ctr"/>
                      <a:r>
                        <a:rPr lang="en-US" sz="1200" dirty="0" smtClean="0"/>
                        <a:t>ΔPC1</a:t>
                      </a:r>
                      <a:endParaRPr lang="en-US"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ΔPC2</a:t>
                      </a:r>
                    </a:p>
                  </a:txBody>
                  <a:tcPr/>
                </a:tc>
                <a:tc>
                  <a:txBody>
                    <a:bodyPr/>
                    <a:lstStyle/>
                    <a:p>
                      <a:pPr algn="ctr"/>
                      <a:r>
                        <a:rPr lang="en-US" sz="1200" dirty="0" smtClean="0"/>
                        <a:t>Mean </a:t>
                      </a:r>
                      <a:r>
                        <a:rPr lang="en-US" sz="1200" dirty="0" err="1" smtClean="0"/>
                        <a:t>Traj</a:t>
                      </a:r>
                      <a:r>
                        <a:rPr lang="en-US" sz="1200" dirty="0" smtClean="0"/>
                        <a:t>. </a:t>
                      </a:r>
                      <a:r>
                        <a:rPr lang="en-US" sz="1200" dirty="0" err="1" smtClean="0"/>
                        <a:t>Dist</a:t>
                      </a:r>
                      <a:endParaRPr lang="en-US" sz="1200" dirty="0"/>
                    </a:p>
                  </a:txBody>
                  <a:tcPr/>
                </a:tc>
              </a:tr>
              <a:tr h="235003">
                <a:tc>
                  <a:txBody>
                    <a:bodyPr/>
                    <a:lstStyle/>
                    <a:p>
                      <a:r>
                        <a:rPr lang="en-US" sz="1200" b="1" dirty="0" smtClean="0"/>
                        <a:t>Good Forecasts (61)</a:t>
                      </a:r>
                      <a:endParaRPr lang="en-US" sz="1200" b="1" dirty="0"/>
                    </a:p>
                  </a:txBody>
                  <a:tcPr/>
                </a:tc>
                <a:tc>
                  <a:txBody>
                    <a:bodyPr/>
                    <a:lstStyle/>
                    <a:p>
                      <a:pPr algn="ctr"/>
                      <a:r>
                        <a:rPr lang="en-US" sz="1200" dirty="0" smtClean="0"/>
                        <a:t>0.20</a:t>
                      </a:r>
                      <a:endParaRPr lang="en-US" sz="1200" dirty="0"/>
                    </a:p>
                  </a:txBody>
                  <a:tcPr/>
                </a:tc>
                <a:tc>
                  <a:txBody>
                    <a:bodyPr/>
                    <a:lstStyle/>
                    <a:p>
                      <a:pPr algn="ctr"/>
                      <a:r>
                        <a:rPr lang="en-US" sz="1200" dirty="0" smtClean="0"/>
                        <a:t>–1.42</a:t>
                      </a:r>
                      <a:endParaRPr lang="en-US" sz="1200" dirty="0"/>
                    </a:p>
                  </a:txBody>
                  <a:tcPr/>
                </a:tc>
                <a:tc>
                  <a:txBody>
                    <a:bodyPr/>
                    <a:lstStyle/>
                    <a:p>
                      <a:pPr algn="ctr"/>
                      <a:r>
                        <a:rPr lang="en-US" sz="1200" dirty="0" smtClean="0"/>
                        <a:t>0.36</a:t>
                      </a:r>
                      <a:endParaRPr lang="en-US" sz="1200" dirty="0"/>
                    </a:p>
                  </a:txBody>
                  <a:tcPr/>
                </a:tc>
                <a:tc>
                  <a:txBody>
                    <a:bodyPr/>
                    <a:lstStyle/>
                    <a:p>
                      <a:pPr algn="ctr"/>
                      <a:r>
                        <a:rPr lang="en-US" sz="1200" dirty="0" smtClean="0"/>
                        <a:t>1.08</a:t>
                      </a:r>
                      <a:endParaRPr lang="en-US" sz="1200" dirty="0"/>
                    </a:p>
                  </a:txBody>
                  <a:tcPr/>
                </a:tc>
                <a:tc>
                  <a:txBody>
                    <a:bodyPr/>
                    <a:lstStyle/>
                    <a:p>
                      <a:pPr algn="ctr"/>
                      <a:r>
                        <a:rPr lang="en-US" sz="1200" dirty="0" smtClean="0"/>
                        <a:t>3.52</a:t>
                      </a:r>
                      <a:endParaRPr lang="en-US" sz="1200" dirty="0"/>
                    </a:p>
                  </a:txBody>
                  <a:tcPr/>
                </a:tc>
              </a:tr>
              <a:tr h="235003">
                <a:tc>
                  <a:txBody>
                    <a:bodyPr/>
                    <a:lstStyle/>
                    <a:p>
                      <a:r>
                        <a:rPr lang="en-US" sz="1200" b="1" dirty="0" smtClean="0"/>
                        <a:t>Bad Forecasts (112)</a:t>
                      </a:r>
                      <a:endParaRPr lang="en-US" sz="1200" b="1" dirty="0"/>
                    </a:p>
                  </a:txBody>
                  <a:tcPr/>
                </a:tc>
                <a:tc>
                  <a:txBody>
                    <a:bodyPr/>
                    <a:lstStyle/>
                    <a:p>
                      <a:pPr algn="ctr"/>
                      <a:r>
                        <a:rPr lang="en-US" sz="1200" dirty="0" smtClean="0"/>
                        <a:t>–0.17</a:t>
                      </a:r>
                      <a:endParaRPr lang="en-US" sz="1200" dirty="0"/>
                    </a:p>
                  </a:txBody>
                  <a:tcPr/>
                </a:tc>
                <a:tc>
                  <a:txBody>
                    <a:bodyPr/>
                    <a:lstStyle/>
                    <a:p>
                      <a:pPr algn="ctr"/>
                      <a:r>
                        <a:rPr lang="en-US" sz="1200" dirty="0" smtClean="0"/>
                        <a:t>–1.52</a:t>
                      </a:r>
                      <a:endParaRPr lang="en-US" sz="1200" dirty="0"/>
                    </a:p>
                  </a:txBody>
                  <a:tcPr/>
                </a:tc>
                <a:tc>
                  <a:txBody>
                    <a:bodyPr/>
                    <a:lstStyle/>
                    <a:p>
                      <a:pPr algn="ctr"/>
                      <a:r>
                        <a:rPr lang="en-US" sz="1200" dirty="0" smtClean="0"/>
                        <a:t>0.05</a:t>
                      </a:r>
                      <a:endParaRPr lang="en-US" sz="1200" dirty="0"/>
                    </a:p>
                  </a:txBody>
                  <a:tcPr/>
                </a:tc>
                <a:tc>
                  <a:txBody>
                    <a:bodyPr/>
                    <a:lstStyle/>
                    <a:p>
                      <a:pPr algn="ctr"/>
                      <a:r>
                        <a:rPr lang="en-US" sz="1200" dirty="0" smtClean="0"/>
                        <a:t>1.09</a:t>
                      </a:r>
                      <a:endParaRPr lang="en-US" sz="1200" dirty="0"/>
                    </a:p>
                  </a:txBody>
                  <a:tcPr/>
                </a:tc>
                <a:tc>
                  <a:txBody>
                    <a:bodyPr/>
                    <a:lstStyle/>
                    <a:p>
                      <a:pPr algn="ctr"/>
                      <a:r>
                        <a:rPr lang="en-US" sz="1200" dirty="0" smtClean="0"/>
                        <a:t>4.36</a:t>
                      </a:r>
                      <a:endParaRPr lang="en-US" sz="1200" dirty="0"/>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632171092"/>
              </p:ext>
            </p:extLst>
          </p:nvPr>
        </p:nvGraphicFramePr>
        <p:xfrm>
          <a:off x="522111" y="5928310"/>
          <a:ext cx="8099777" cy="822960"/>
        </p:xfrm>
        <a:graphic>
          <a:graphicData uri="http://schemas.openxmlformats.org/drawingml/2006/table">
            <a:tbl>
              <a:tblPr firstRow="1" bandRow="1">
                <a:tableStyleId>{5C22544A-7EE6-4342-B048-85BDC9FD1C3A}</a:tableStyleId>
              </a:tblPr>
              <a:tblGrid>
                <a:gridCol w="1792111"/>
                <a:gridCol w="1100667"/>
                <a:gridCol w="1157110"/>
                <a:gridCol w="1072445"/>
                <a:gridCol w="1058334"/>
                <a:gridCol w="1919110"/>
              </a:tblGrid>
              <a:tr h="235003">
                <a:tc>
                  <a:txBody>
                    <a:bodyPr/>
                    <a:lstStyle/>
                    <a:p>
                      <a:r>
                        <a:rPr lang="en-US" sz="1200" dirty="0" smtClean="0"/>
                        <a:t>Origin</a:t>
                      </a:r>
                      <a:endParaRPr lang="en-US" sz="1200" dirty="0"/>
                    </a:p>
                  </a:txBody>
                  <a:tcPr/>
                </a:tc>
                <a:tc>
                  <a:txBody>
                    <a:bodyPr/>
                    <a:lstStyle/>
                    <a:p>
                      <a:pPr algn="ctr"/>
                      <a:r>
                        <a:rPr lang="en-US" sz="1200" dirty="0" smtClean="0"/>
                        <a:t>PC1</a:t>
                      </a:r>
                      <a:r>
                        <a:rPr lang="en-US" sz="1200" baseline="-25000" dirty="0" smtClean="0"/>
                        <a:t>start</a:t>
                      </a:r>
                      <a:endParaRPr lang="en-US" sz="1200" dirty="0"/>
                    </a:p>
                  </a:txBody>
                  <a:tcPr/>
                </a:tc>
                <a:tc>
                  <a:txBody>
                    <a:bodyPr/>
                    <a:lstStyle/>
                    <a:p>
                      <a:pPr algn="ctr"/>
                      <a:r>
                        <a:rPr lang="en-US" sz="1200" dirty="0" smtClean="0"/>
                        <a:t>PC2</a:t>
                      </a:r>
                      <a:r>
                        <a:rPr lang="en-US" sz="1200" baseline="-25000" dirty="0" smtClean="0"/>
                        <a:t>start</a:t>
                      </a:r>
                      <a:endParaRPr lang="en-US" sz="1200" dirty="0"/>
                    </a:p>
                  </a:txBody>
                  <a:tcPr/>
                </a:tc>
                <a:tc>
                  <a:txBody>
                    <a:bodyPr/>
                    <a:lstStyle/>
                    <a:p>
                      <a:pPr algn="ctr"/>
                      <a:r>
                        <a:rPr lang="en-US" sz="1200" dirty="0" smtClean="0"/>
                        <a:t>ΔPC1</a:t>
                      </a:r>
                      <a:endParaRPr lang="en-US"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ΔPC2</a:t>
                      </a:r>
                    </a:p>
                  </a:txBody>
                  <a:tcPr/>
                </a:tc>
                <a:tc>
                  <a:txBody>
                    <a:bodyPr/>
                    <a:lstStyle/>
                    <a:p>
                      <a:pPr algn="ctr"/>
                      <a:r>
                        <a:rPr lang="en-US" sz="1200" dirty="0" smtClean="0"/>
                        <a:t>Mean </a:t>
                      </a:r>
                      <a:r>
                        <a:rPr lang="en-US" sz="1200" dirty="0" err="1" smtClean="0"/>
                        <a:t>Traj</a:t>
                      </a:r>
                      <a:r>
                        <a:rPr lang="en-US" sz="1200" dirty="0" smtClean="0"/>
                        <a:t>. </a:t>
                      </a:r>
                      <a:r>
                        <a:rPr lang="en-US" sz="1200" dirty="0" err="1" smtClean="0"/>
                        <a:t>Dist</a:t>
                      </a:r>
                      <a:endParaRPr lang="en-US" sz="1200" dirty="0"/>
                    </a:p>
                  </a:txBody>
                  <a:tcPr/>
                </a:tc>
              </a:tr>
              <a:tr h="235003">
                <a:tc>
                  <a:txBody>
                    <a:bodyPr/>
                    <a:lstStyle/>
                    <a:p>
                      <a:r>
                        <a:rPr lang="en-US" sz="1200" b="1" dirty="0" smtClean="0"/>
                        <a:t>Good Forecasts (211)</a:t>
                      </a:r>
                      <a:endParaRPr lang="en-US" sz="1200" b="1" dirty="0"/>
                    </a:p>
                  </a:txBody>
                  <a:tcPr/>
                </a:tc>
                <a:tc>
                  <a:txBody>
                    <a:bodyPr/>
                    <a:lstStyle/>
                    <a:p>
                      <a:pPr algn="ctr"/>
                      <a:r>
                        <a:rPr lang="en-US" sz="1200" dirty="0" smtClean="0"/>
                        <a:t>–0.03</a:t>
                      </a:r>
                      <a:endParaRPr lang="en-US" sz="1200" dirty="0"/>
                    </a:p>
                  </a:txBody>
                  <a:tcPr/>
                </a:tc>
                <a:tc>
                  <a:txBody>
                    <a:bodyPr/>
                    <a:lstStyle/>
                    <a:p>
                      <a:pPr algn="ctr"/>
                      <a:r>
                        <a:rPr lang="en-US" sz="1200" dirty="0" smtClean="0"/>
                        <a:t>0.07</a:t>
                      </a:r>
                      <a:endParaRPr lang="en-US" sz="1200" dirty="0"/>
                    </a:p>
                  </a:txBody>
                  <a:tcPr/>
                </a:tc>
                <a:tc>
                  <a:txBody>
                    <a:bodyPr/>
                    <a:lstStyle/>
                    <a:p>
                      <a:pPr algn="ctr"/>
                      <a:r>
                        <a:rPr lang="en-US" sz="1200" dirty="0" smtClean="0"/>
                        <a:t>0.13</a:t>
                      </a:r>
                      <a:endParaRPr lang="en-US" sz="1200" dirty="0"/>
                    </a:p>
                  </a:txBody>
                  <a:tcPr/>
                </a:tc>
                <a:tc>
                  <a:txBody>
                    <a:bodyPr/>
                    <a:lstStyle/>
                    <a:p>
                      <a:pPr algn="ctr"/>
                      <a:r>
                        <a:rPr lang="en-US" sz="1200" dirty="0" smtClean="0"/>
                        <a:t>0.12</a:t>
                      </a:r>
                      <a:endParaRPr lang="en-US" sz="1200" dirty="0"/>
                    </a:p>
                  </a:txBody>
                  <a:tcPr/>
                </a:tc>
                <a:tc>
                  <a:txBody>
                    <a:bodyPr/>
                    <a:lstStyle/>
                    <a:p>
                      <a:pPr algn="ctr"/>
                      <a:r>
                        <a:rPr lang="en-US" sz="1200" dirty="0" smtClean="0"/>
                        <a:t>3.31</a:t>
                      </a:r>
                      <a:endParaRPr lang="en-US" sz="1200" dirty="0"/>
                    </a:p>
                  </a:txBody>
                  <a:tcPr/>
                </a:tc>
              </a:tr>
              <a:tr h="235003">
                <a:tc>
                  <a:txBody>
                    <a:bodyPr/>
                    <a:lstStyle/>
                    <a:p>
                      <a:r>
                        <a:rPr lang="en-US" sz="1200" b="1" dirty="0" smtClean="0"/>
                        <a:t>Bad Forecasts (326)</a:t>
                      </a:r>
                      <a:endParaRPr lang="en-US" sz="1200" b="1" dirty="0"/>
                    </a:p>
                  </a:txBody>
                  <a:tcPr/>
                </a:tc>
                <a:tc>
                  <a:txBody>
                    <a:bodyPr/>
                    <a:lstStyle/>
                    <a:p>
                      <a:pPr algn="ctr"/>
                      <a:r>
                        <a:rPr lang="en-US" sz="1200" dirty="0" smtClean="0"/>
                        <a:t>–0.04</a:t>
                      </a:r>
                      <a:endParaRPr lang="en-US" sz="1200" dirty="0"/>
                    </a:p>
                  </a:txBody>
                  <a:tcPr/>
                </a:tc>
                <a:tc>
                  <a:txBody>
                    <a:bodyPr/>
                    <a:lstStyle/>
                    <a:p>
                      <a:pPr algn="ctr"/>
                      <a:r>
                        <a:rPr lang="en-US" sz="1200" dirty="0" smtClean="0"/>
                        <a:t>0.01</a:t>
                      </a:r>
                      <a:endParaRPr lang="en-US" sz="1200" dirty="0"/>
                    </a:p>
                  </a:txBody>
                  <a:tcPr/>
                </a:tc>
                <a:tc>
                  <a:txBody>
                    <a:bodyPr/>
                    <a:lstStyle/>
                    <a:p>
                      <a:pPr algn="ctr"/>
                      <a:r>
                        <a:rPr lang="en-US" sz="1200" dirty="0" smtClean="0"/>
                        <a:t>–0.06</a:t>
                      </a:r>
                      <a:endParaRPr lang="en-US" sz="1200" dirty="0"/>
                    </a:p>
                  </a:txBody>
                  <a:tcPr/>
                </a:tc>
                <a:tc>
                  <a:txBody>
                    <a:bodyPr/>
                    <a:lstStyle/>
                    <a:p>
                      <a:pPr algn="ctr"/>
                      <a:r>
                        <a:rPr lang="en-US" sz="1200" dirty="0" smtClean="0"/>
                        <a:t>–0.31</a:t>
                      </a:r>
                      <a:endParaRPr lang="en-US" sz="1200" dirty="0"/>
                    </a:p>
                  </a:txBody>
                  <a:tcPr/>
                </a:tc>
                <a:tc>
                  <a:txBody>
                    <a:bodyPr/>
                    <a:lstStyle/>
                    <a:p>
                      <a:pPr algn="ctr"/>
                      <a:r>
                        <a:rPr lang="en-US" sz="1200" dirty="0" smtClean="0"/>
                        <a:t>4.08</a:t>
                      </a:r>
                      <a:endParaRPr lang="en-US" sz="1200" dirty="0"/>
                    </a:p>
                  </a:txBody>
                  <a:tcPr/>
                </a:tc>
              </a:tr>
            </a:tbl>
          </a:graphicData>
        </a:graphic>
      </p:graphicFrame>
      <p:sp>
        <p:nvSpPr>
          <p:cNvPr id="13" name="TextBox 12"/>
          <p:cNvSpPr txBox="1"/>
          <p:nvPr/>
        </p:nvSpPr>
        <p:spPr>
          <a:xfrm>
            <a:off x="0" y="773496"/>
            <a:ext cx="9144000" cy="830997"/>
          </a:xfrm>
          <a:prstGeom prst="rect">
            <a:avLst/>
          </a:prstGeom>
          <a:noFill/>
        </p:spPr>
        <p:txBody>
          <a:bodyPr wrap="square" rtlCol="0">
            <a:spAutoFit/>
          </a:bodyPr>
          <a:lstStyle/>
          <a:p>
            <a:pPr algn="ctr"/>
            <a:r>
              <a:rPr lang="en-US" sz="2400" b="1" dirty="0" smtClean="0">
                <a:solidFill>
                  <a:srgbClr val="0000FF"/>
                </a:solidFill>
              </a:rPr>
              <a:t>10-d trajectory comparison between periods characterized by</a:t>
            </a:r>
          </a:p>
          <a:p>
            <a:pPr algn="ctr"/>
            <a:r>
              <a:rPr lang="en-US" sz="2400" b="1" dirty="0" smtClean="0">
                <a:solidFill>
                  <a:srgbClr val="0000FF"/>
                </a:solidFill>
              </a:rPr>
              <a:t>the best/worst medium-range forecasts</a:t>
            </a:r>
            <a:endParaRPr lang="en-US" sz="2400" b="1" dirty="0" smtClean="0">
              <a:solidFill>
                <a:srgbClr val="FF0000"/>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517858119"/>
              </p:ext>
            </p:extLst>
          </p:nvPr>
        </p:nvGraphicFramePr>
        <p:xfrm>
          <a:off x="522111" y="1606716"/>
          <a:ext cx="8099777" cy="822960"/>
        </p:xfrm>
        <a:graphic>
          <a:graphicData uri="http://schemas.openxmlformats.org/drawingml/2006/table">
            <a:tbl>
              <a:tblPr firstRow="1" bandRow="1">
                <a:tableStyleId>{5C22544A-7EE6-4342-B048-85BDC9FD1C3A}</a:tableStyleId>
              </a:tblPr>
              <a:tblGrid>
                <a:gridCol w="1792111"/>
                <a:gridCol w="1100667"/>
                <a:gridCol w="1157110"/>
                <a:gridCol w="1072445"/>
                <a:gridCol w="1058334"/>
                <a:gridCol w="1919110"/>
              </a:tblGrid>
              <a:tr h="235003">
                <a:tc>
                  <a:txBody>
                    <a:bodyPr/>
                    <a:lstStyle/>
                    <a:p>
                      <a:r>
                        <a:rPr lang="en-US" sz="1200" dirty="0" smtClean="0"/>
                        <a:t>All Events</a:t>
                      </a:r>
                      <a:endParaRPr lang="en-US" sz="1200" dirty="0"/>
                    </a:p>
                  </a:txBody>
                  <a:tcPr/>
                </a:tc>
                <a:tc>
                  <a:txBody>
                    <a:bodyPr/>
                    <a:lstStyle/>
                    <a:p>
                      <a:pPr algn="ctr"/>
                      <a:r>
                        <a:rPr lang="en-US" sz="1200" dirty="0" smtClean="0"/>
                        <a:t>PC1</a:t>
                      </a:r>
                      <a:r>
                        <a:rPr lang="en-US" sz="1200" baseline="-25000" dirty="0" smtClean="0"/>
                        <a:t>start</a:t>
                      </a:r>
                      <a:endParaRPr lang="en-US" sz="1200" dirty="0"/>
                    </a:p>
                  </a:txBody>
                  <a:tcPr/>
                </a:tc>
                <a:tc>
                  <a:txBody>
                    <a:bodyPr/>
                    <a:lstStyle/>
                    <a:p>
                      <a:pPr algn="ctr"/>
                      <a:r>
                        <a:rPr lang="en-US" sz="1200" dirty="0" smtClean="0"/>
                        <a:t>PC2</a:t>
                      </a:r>
                      <a:r>
                        <a:rPr lang="en-US" sz="1200" baseline="-25000" dirty="0" smtClean="0"/>
                        <a:t>start</a:t>
                      </a:r>
                      <a:endParaRPr lang="en-US" sz="1200" dirty="0"/>
                    </a:p>
                  </a:txBody>
                  <a:tcPr/>
                </a:tc>
                <a:tc>
                  <a:txBody>
                    <a:bodyPr/>
                    <a:lstStyle/>
                    <a:p>
                      <a:pPr algn="ctr"/>
                      <a:r>
                        <a:rPr lang="en-US" sz="1200" dirty="0" smtClean="0"/>
                        <a:t>ΔPC1</a:t>
                      </a:r>
                      <a:endParaRPr lang="en-US"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ΔPC2</a:t>
                      </a:r>
                    </a:p>
                  </a:txBody>
                  <a:tcPr/>
                </a:tc>
                <a:tc>
                  <a:txBody>
                    <a:bodyPr/>
                    <a:lstStyle/>
                    <a:p>
                      <a:pPr algn="ctr"/>
                      <a:r>
                        <a:rPr lang="en-US" sz="1200" dirty="0" smtClean="0"/>
                        <a:t>Mean </a:t>
                      </a:r>
                      <a:r>
                        <a:rPr lang="en-US" sz="1200" dirty="0" err="1" smtClean="0"/>
                        <a:t>Traj</a:t>
                      </a:r>
                      <a:r>
                        <a:rPr lang="en-US" sz="1200" dirty="0" smtClean="0"/>
                        <a:t>. </a:t>
                      </a:r>
                      <a:r>
                        <a:rPr lang="en-US" sz="1200" dirty="0" err="1" smtClean="0"/>
                        <a:t>Dist</a:t>
                      </a:r>
                      <a:endParaRPr lang="en-US" sz="1200" dirty="0"/>
                    </a:p>
                  </a:txBody>
                  <a:tcPr/>
                </a:tc>
              </a:tr>
              <a:tr h="235003">
                <a:tc>
                  <a:txBody>
                    <a:bodyPr/>
                    <a:lstStyle/>
                    <a:p>
                      <a:r>
                        <a:rPr lang="en-US" sz="1200" b="1" dirty="0" smtClean="0"/>
                        <a:t>Good Forecasts (475)</a:t>
                      </a:r>
                      <a:endParaRPr lang="en-US" sz="1200" b="1" dirty="0"/>
                    </a:p>
                  </a:txBody>
                  <a:tcPr/>
                </a:tc>
                <a:tc>
                  <a:txBody>
                    <a:bodyPr/>
                    <a:lstStyle/>
                    <a:p>
                      <a:pPr algn="ctr"/>
                      <a:r>
                        <a:rPr lang="en-US" sz="1200" dirty="0" smtClean="0"/>
                        <a:t>0.09</a:t>
                      </a:r>
                      <a:endParaRPr lang="en-US" sz="1200" dirty="0"/>
                    </a:p>
                  </a:txBody>
                  <a:tcPr/>
                </a:tc>
                <a:tc>
                  <a:txBody>
                    <a:bodyPr/>
                    <a:lstStyle/>
                    <a:p>
                      <a:pPr algn="ctr"/>
                      <a:r>
                        <a:rPr lang="en-US" sz="1200" dirty="0" smtClean="0"/>
                        <a:t>0.04</a:t>
                      </a:r>
                      <a:endParaRPr lang="en-US" sz="1200" dirty="0"/>
                    </a:p>
                  </a:txBody>
                  <a:tcPr/>
                </a:tc>
                <a:tc>
                  <a:txBody>
                    <a:bodyPr/>
                    <a:lstStyle/>
                    <a:p>
                      <a:pPr algn="ctr"/>
                      <a:r>
                        <a:rPr lang="en-US" sz="1200" dirty="0" smtClean="0"/>
                        <a:t>0.09</a:t>
                      </a:r>
                      <a:endParaRPr lang="en-US" sz="1200" dirty="0"/>
                    </a:p>
                  </a:txBody>
                  <a:tcPr/>
                </a:tc>
                <a:tc>
                  <a:txBody>
                    <a:bodyPr/>
                    <a:lstStyle/>
                    <a:p>
                      <a:pPr algn="ctr"/>
                      <a:r>
                        <a:rPr lang="en-US" sz="1200" dirty="0" smtClean="0"/>
                        <a:t>0.16</a:t>
                      </a:r>
                      <a:endParaRPr lang="en-US" sz="1200" dirty="0"/>
                    </a:p>
                  </a:txBody>
                  <a:tcPr/>
                </a:tc>
                <a:tc>
                  <a:txBody>
                    <a:bodyPr/>
                    <a:lstStyle/>
                    <a:p>
                      <a:pPr algn="ctr"/>
                      <a:r>
                        <a:rPr lang="en-US" sz="1200" dirty="0" smtClean="0"/>
                        <a:t>3.50</a:t>
                      </a:r>
                      <a:endParaRPr lang="en-US" sz="1200" dirty="0"/>
                    </a:p>
                  </a:txBody>
                  <a:tcPr/>
                </a:tc>
              </a:tr>
              <a:tr h="235003">
                <a:tc>
                  <a:txBody>
                    <a:bodyPr/>
                    <a:lstStyle/>
                    <a:p>
                      <a:r>
                        <a:rPr lang="en-US" sz="1200" b="1" dirty="0" smtClean="0"/>
                        <a:t>Bad Forecasts (763)</a:t>
                      </a:r>
                      <a:endParaRPr lang="en-US" sz="1200" b="1" dirty="0"/>
                    </a:p>
                  </a:txBody>
                  <a:tcPr/>
                </a:tc>
                <a:tc>
                  <a:txBody>
                    <a:bodyPr/>
                    <a:lstStyle/>
                    <a:p>
                      <a:pPr algn="ctr"/>
                      <a:r>
                        <a:rPr lang="en-US" sz="1200" dirty="0" smtClean="0"/>
                        <a:t>–0.18</a:t>
                      </a:r>
                      <a:endParaRPr lang="en-US" sz="1200" dirty="0"/>
                    </a:p>
                  </a:txBody>
                  <a:tcPr/>
                </a:tc>
                <a:tc>
                  <a:txBody>
                    <a:bodyPr/>
                    <a:lstStyle/>
                    <a:p>
                      <a:pPr algn="ctr"/>
                      <a:r>
                        <a:rPr lang="en-US" sz="1200" dirty="0" smtClean="0"/>
                        <a:t>–0.08</a:t>
                      </a:r>
                      <a:endParaRPr lang="en-US" sz="1200" dirty="0"/>
                    </a:p>
                  </a:txBody>
                  <a:tcPr/>
                </a:tc>
                <a:tc>
                  <a:txBody>
                    <a:bodyPr/>
                    <a:lstStyle/>
                    <a:p>
                      <a:pPr algn="ctr"/>
                      <a:r>
                        <a:rPr lang="en-US" sz="1200" dirty="0" smtClean="0"/>
                        <a:t>–0.01</a:t>
                      </a:r>
                      <a:endParaRPr lang="en-US" sz="1200" dirty="0"/>
                    </a:p>
                  </a:txBody>
                  <a:tcPr/>
                </a:tc>
                <a:tc>
                  <a:txBody>
                    <a:bodyPr/>
                    <a:lstStyle/>
                    <a:p>
                      <a:pPr algn="ctr"/>
                      <a:r>
                        <a:rPr lang="en-US" sz="1200" dirty="0" smtClean="0"/>
                        <a:t>–0.21</a:t>
                      </a:r>
                      <a:endParaRPr lang="en-US" sz="1200" dirty="0"/>
                    </a:p>
                  </a:txBody>
                  <a:tcPr/>
                </a:tc>
                <a:tc>
                  <a:txBody>
                    <a:bodyPr/>
                    <a:lstStyle/>
                    <a:p>
                      <a:pPr algn="ctr"/>
                      <a:r>
                        <a:rPr lang="en-US" sz="1200" dirty="0" smtClean="0"/>
                        <a:t>4.33</a:t>
                      </a:r>
                      <a:endParaRPr lang="en-US" sz="1200" dirty="0"/>
                    </a:p>
                  </a:txBody>
                  <a:tcPr/>
                </a:tc>
              </a:tr>
            </a:tbl>
          </a:graphicData>
        </a:graphic>
      </p:graphicFrame>
    </p:spTree>
    <p:extLst>
      <p:ext uri="{BB962C8B-B14F-4D97-AF65-F5344CB8AC3E}">
        <p14:creationId xmlns:p14="http://schemas.microsoft.com/office/powerpoint/2010/main" val="98193816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Reliability Diagram</a:t>
            </a:r>
            <a:endParaRPr lang="en-US" sz="3600" b="1" dirty="0"/>
          </a:p>
        </p:txBody>
      </p:sp>
      <p:pic>
        <p:nvPicPr>
          <p:cNvPr id="2" name="Picture 1" descr="ReliabilityDiagram.pdf"/>
          <p:cNvPicPr>
            <a:picLocks noChangeAspect="1"/>
          </p:cNvPicPr>
          <p:nvPr/>
        </p:nvPicPr>
        <p:blipFill rotWithShape="1">
          <a:blip r:embed="rId2">
            <a:extLst>
              <a:ext uri="{28A0092B-C50C-407E-A947-70E740481C1C}">
                <a14:useLocalDpi xmlns:a14="http://schemas.microsoft.com/office/drawing/2010/main" val="0"/>
              </a:ext>
            </a:extLst>
          </a:blip>
          <a:srcRect l="7970" t="26347" r="8680" b="24688"/>
          <a:stretch/>
        </p:blipFill>
        <p:spPr>
          <a:xfrm>
            <a:off x="187157" y="1086553"/>
            <a:ext cx="6954248" cy="5588001"/>
          </a:xfrm>
          <a:prstGeom prst="rect">
            <a:avLst/>
          </a:prstGeom>
        </p:spPr>
      </p:pic>
      <p:cxnSp>
        <p:nvCxnSpPr>
          <p:cNvPr id="9" name="Straight Connector 8"/>
          <p:cNvCxnSpPr/>
          <p:nvPr/>
        </p:nvCxnSpPr>
        <p:spPr>
          <a:xfrm>
            <a:off x="7066466" y="2013642"/>
            <a:ext cx="604050"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500148" y="1705966"/>
            <a:ext cx="1473484" cy="646331"/>
          </a:xfrm>
          <a:prstGeom prst="rect">
            <a:avLst/>
          </a:prstGeom>
          <a:noFill/>
        </p:spPr>
        <p:txBody>
          <a:bodyPr wrap="square" rtlCol="0">
            <a:spAutoFit/>
          </a:bodyPr>
          <a:lstStyle/>
          <a:p>
            <a:pPr algn="ctr"/>
            <a:r>
              <a:rPr lang="en-US" dirty="0" smtClean="0"/>
              <a:t>Perfect</a:t>
            </a:r>
          </a:p>
          <a:p>
            <a:pPr algn="ctr"/>
            <a:r>
              <a:rPr lang="en-US" dirty="0" smtClean="0"/>
              <a:t>Reliability</a:t>
            </a:r>
            <a:endParaRPr lang="en-US" dirty="0"/>
          </a:p>
        </p:txBody>
      </p:sp>
      <p:sp>
        <p:nvSpPr>
          <p:cNvPr id="11" name="TextBox 10"/>
          <p:cNvSpPr txBox="1"/>
          <p:nvPr/>
        </p:nvSpPr>
        <p:spPr>
          <a:xfrm>
            <a:off x="7066466" y="2757140"/>
            <a:ext cx="1907166" cy="3170099"/>
          </a:xfrm>
          <a:prstGeom prst="rect">
            <a:avLst/>
          </a:prstGeom>
          <a:noFill/>
        </p:spPr>
        <p:txBody>
          <a:bodyPr wrap="square" rtlCol="0">
            <a:spAutoFit/>
          </a:bodyPr>
          <a:lstStyle/>
          <a:p>
            <a:pPr algn="ctr"/>
            <a:r>
              <a:rPr lang="en-US" sz="2000" dirty="0" smtClean="0"/>
              <a:t>GEFS Reforecasts  appear to be </a:t>
            </a:r>
            <a:r>
              <a:rPr lang="en-US" sz="2000" dirty="0" err="1" smtClean="0"/>
              <a:t>underdispersive</a:t>
            </a:r>
            <a:r>
              <a:rPr lang="en-US" sz="2000" dirty="0" smtClean="0"/>
              <a:t> with respect to medium-range forecasts of the North Pacific Jet in the phase diagram</a:t>
            </a:r>
            <a:endParaRPr lang="en-US" sz="2000" dirty="0"/>
          </a:p>
        </p:txBody>
      </p:sp>
    </p:spTree>
    <p:extLst>
      <p:ext uri="{BB962C8B-B14F-4D97-AF65-F5344CB8AC3E}">
        <p14:creationId xmlns:p14="http://schemas.microsoft.com/office/powerpoint/2010/main" val="349967390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 Season</a:t>
            </a:r>
            <a:endParaRPr lang="en-US" sz="3600" b="1" dirty="0"/>
          </a:p>
        </p:txBody>
      </p:sp>
      <p:pic>
        <p:nvPicPr>
          <p:cNvPr id="3" name="Picture 2" descr="gefsmeanerror_season.pdf"/>
          <p:cNvPicPr>
            <a:picLocks noChangeAspect="1"/>
          </p:cNvPicPr>
          <p:nvPr/>
        </p:nvPicPr>
        <p:blipFill rotWithShape="1">
          <a:blip r:embed="rId2">
            <a:extLst>
              <a:ext uri="{28A0092B-C50C-407E-A947-70E740481C1C}">
                <a14:useLocalDpi xmlns:a14="http://schemas.microsoft.com/office/drawing/2010/main" val="0"/>
              </a:ext>
            </a:extLst>
          </a:blip>
          <a:srcRect l="7216" t="26337" r="8107" b="24074"/>
          <a:stretch/>
        </p:blipFill>
        <p:spPr>
          <a:xfrm>
            <a:off x="479778" y="1026709"/>
            <a:ext cx="7521222" cy="5700045"/>
          </a:xfrm>
          <a:prstGeom prst="rect">
            <a:avLst/>
          </a:prstGeom>
        </p:spPr>
      </p:pic>
      <p:sp>
        <p:nvSpPr>
          <p:cNvPr id="6" name="TextBox 5"/>
          <p:cNvSpPr txBox="1"/>
          <p:nvPr/>
        </p:nvSpPr>
        <p:spPr>
          <a:xfrm>
            <a:off x="4303889" y="1085606"/>
            <a:ext cx="4532637" cy="923330"/>
          </a:xfrm>
          <a:prstGeom prst="rect">
            <a:avLst/>
          </a:prstGeom>
          <a:solidFill>
            <a:schemeClr val="bg1"/>
          </a:solidFill>
          <a:ln>
            <a:solidFill>
              <a:schemeClr val="tx1"/>
            </a:solidFill>
          </a:ln>
        </p:spPr>
        <p:txBody>
          <a:bodyPr wrap="square" rtlCol="0">
            <a:spAutoFit/>
          </a:bodyPr>
          <a:lstStyle/>
          <a:p>
            <a:r>
              <a:rPr lang="en-US" dirty="0" smtClean="0"/>
              <a:t>Circles on a particular line indicate statistically significant differences to the 95% confidence interval with respect to another jet regime.</a:t>
            </a:r>
            <a:endParaRPr lang="en-US" dirty="0"/>
          </a:p>
        </p:txBody>
      </p:sp>
    </p:spTree>
    <p:extLst>
      <p:ext uri="{BB962C8B-B14F-4D97-AF65-F5344CB8AC3E}">
        <p14:creationId xmlns:p14="http://schemas.microsoft.com/office/powerpoint/2010/main" val="63682418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7" cy="10880291"/>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GFS Average Error – </a:t>
            </a:r>
            <a:r>
              <a:rPr lang="en-US" sz="3600" b="1" dirty="0" smtClean="0">
                <a:solidFill>
                  <a:srgbClr val="FF0000"/>
                </a:solidFill>
              </a:rPr>
              <a:t>Month</a:t>
            </a:r>
            <a:endParaRPr lang="en-US" sz="3600" b="1" dirty="0"/>
          </a:p>
        </p:txBody>
      </p:sp>
    </p:spTree>
    <p:extLst>
      <p:ext uri="{BB962C8B-B14F-4D97-AF65-F5344CB8AC3E}">
        <p14:creationId xmlns:p14="http://schemas.microsoft.com/office/powerpoint/2010/main" val="176074439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8" cy="10880291"/>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Average GEFS Mean Error – </a:t>
            </a:r>
            <a:r>
              <a:rPr lang="en-US" sz="3600" b="1" dirty="0" smtClean="0">
                <a:solidFill>
                  <a:srgbClr val="FF0000"/>
                </a:solidFill>
              </a:rPr>
              <a:t>Month</a:t>
            </a:r>
            <a:endParaRPr lang="en-US" sz="3600" b="1" dirty="0"/>
          </a:p>
        </p:txBody>
      </p:sp>
    </p:spTree>
    <p:extLst>
      <p:ext uri="{BB962C8B-B14F-4D97-AF65-F5344CB8AC3E}">
        <p14:creationId xmlns:p14="http://schemas.microsoft.com/office/powerpoint/2010/main" val="207793015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8" cy="10880292"/>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GEFS Probability of Detection – </a:t>
            </a:r>
            <a:r>
              <a:rPr lang="en-US" sz="3600" b="1" dirty="0" smtClean="0">
                <a:solidFill>
                  <a:srgbClr val="FF0000"/>
                </a:solidFill>
              </a:rPr>
              <a:t>Month</a:t>
            </a:r>
            <a:endParaRPr lang="en-US" sz="3600" b="1" dirty="0"/>
          </a:p>
        </p:txBody>
      </p:sp>
    </p:spTree>
    <p:extLst>
      <p:ext uri="{BB962C8B-B14F-4D97-AF65-F5344CB8AC3E}">
        <p14:creationId xmlns:p14="http://schemas.microsoft.com/office/powerpoint/2010/main" val="40612834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33" y="958984"/>
            <a:ext cx="7597421" cy="5684401"/>
          </a:xfrm>
          <a:prstGeom prst="rect">
            <a:avLst/>
          </a:prstGeom>
        </p:spPr>
      </p:pic>
      <p:sp>
        <p:nvSpPr>
          <p:cNvPr id="17" name="Rectangle 16"/>
          <p:cNvSpPr/>
          <p:nvPr/>
        </p:nvSpPr>
        <p:spPr>
          <a:xfrm>
            <a:off x="5531556" y="4205110"/>
            <a:ext cx="2046110" cy="175432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POD by NPJ Regime</a:t>
            </a:r>
            <a:endParaRPr lang="en-US" sz="3600" b="1" dirty="0">
              <a:solidFill>
                <a:srgbClr val="FF0000"/>
              </a:solidFill>
            </a:endParaRPr>
          </a:p>
        </p:txBody>
      </p:sp>
      <p:sp>
        <p:nvSpPr>
          <p:cNvPr id="8" name="TextBox 7"/>
          <p:cNvSpPr txBox="1"/>
          <p:nvPr/>
        </p:nvSpPr>
        <p:spPr>
          <a:xfrm>
            <a:off x="728133" y="924277"/>
            <a:ext cx="7608859" cy="369332"/>
          </a:xfrm>
          <a:prstGeom prst="rect">
            <a:avLst/>
          </a:prstGeom>
          <a:solidFill>
            <a:schemeClr val="bg1"/>
          </a:solidFill>
          <a:ln>
            <a:solidFill>
              <a:schemeClr val="tx1"/>
            </a:solidFill>
          </a:ln>
        </p:spPr>
        <p:txBody>
          <a:bodyPr wrap="square" rtlCol="0">
            <a:spAutoFit/>
          </a:bodyPr>
          <a:lstStyle/>
          <a:p>
            <a:pPr algn="ctr"/>
            <a:r>
              <a:rPr lang="en-US" b="1" dirty="0" smtClean="0"/>
              <a:t>For forecasts </a:t>
            </a:r>
            <a:r>
              <a:rPr lang="en-US" b="1" dirty="0" smtClean="0">
                <a:solidFill>
                  <a:srgbClr val="0000FF"/>
                </a:solidFill>
              </a:rPr>
              <a:t>verifying</a:t>
            </a:r>
            <a:r>
              <a:rPr lang="en-US" b="1" dirty="0" smtClean="0"/>
              <a:t> within a particular NPJ regime</a:t>
            </a:r>
            <a:endParaRPr lang="en-US" b="1" dirty="0"/>
          </a:p>
        </p:txBody>
      </p:sp>
      <p:sp>
        <p:nvSpPr>
          <p:cNvPr id="4" name="TextBox 3"/>
          <p:cNvSpPr txBox="1"/>
          <p:nvPr/>
        </p:nvSpPr>
        <p:spPr>
          <a:xfrm>
            <a:off x="6392333" y="4205110"/>
            <a:ext cx="1185333" cy="1754327"/>
          </a:xfrm>
          <a:prstGeom prst="rect">
            <a:avLst/>
          </a:prstGeom>
          <a:noFill/>
        </p:spPr>
        <p:txBody>
          <a:bodyPr wrap="square" rtlCol="0">
            <a:spAutoFit/>
          </a:bodyPr>
          <a:lstStyle/>
          <a:p>
            <a:r>
              <a:rPr lang="en-US" dirty="0" smtClean="0"/>
              <a:t>Extension</a:t>
            </a:r>
          </a:p>
          <a:p>
            <a:r>
              <a:rPr lang="en-US" dirty="0" smtClean="0"/>
              <a:t>Retraction</a:t>
            </a:r>
          </a:p>
          <a:p>
            <a:r>
              <a:rPr lang="en-US" dirty="0" err="1" smtClean="0"/>
              <a:t>Poleward</a:t>
            </a:r>
            <a:endParaRPr lang="en-US" dirty="0" smtClean="0"/>
          </a:p>
          <a:p>
            <a:r>
              <a:rPr lang="en-US" dirty="0" smtClean="0"/>
              <a:t>Equator</a:t>
            </a:r>
          </a:p>
          <a:p>
            <a:r>
              <a:rPr lang="en-US" dirty="0" smtClean="0"/>
              <a:t>Origin</a:t>
            </a:r>
          </a:p>
          <a:p>
            <a:r>
              <a:rPr lang="en-US" dirty="0" smtClean="0"/>
              <a:t>Mean</a:t>
            </a:r>
            <a:endParaRPr lang="en-US" dirty="0"/>
          </a:p>
        </p:txBody>
      </p:sp>
      <p:cxnSp>
        <p:nvCxnSpPr>
          <p:cNvPr id="10" name="Straight Connector 9"/>
          <p:cNvCxnSpPr/>
          <p:nvPr/>
        </p:nvCxnSpPr>
        <p:spPr>
          <a:xfrm>
            <a:off x="5686778" y="4402666"/>
            <a:ext cx="691444" cy="0"/>
          </a:xfrm>
          <a:prstGeom prst="line">
            <a:avLst/>
          </a:prstGeom>
          <a:ln w="57150" cmpd="sng">
            <a:solidFill>
              <a:srgbClr val="EF00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686778" y="4682066"/>
            <a:ext cx="691444"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686778" y="4978400"/>
            <a:ext cx="691444" cy="0"/>
          </a:xfrm>
          <a:prstGeom prst="line">
            <a:avLst/>
          </a:prstGeom>
          <a:ln w="57150" cmpd="sng">
            <a:solidFill>
              <a:srgbClr val="28FFEE"/>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86778" y="5246511"/>
            <a:ext cx="691444"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686778" y="5500510"/>
            <a:ext cx="691444" cy="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86778" y="5782733"/>
            <a:ext cx="691444"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89809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31992792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NPJ Phase Diagram Technical Slides</a:t>
            </a:r>
            <a:endParaRPr lang="en-US" sz="4800" b="1" dirty="0">
              <a:solidFill>
                <a:srgbClr val="FF0000"/>
              </a:solidFill>
            </a:endParaRPr>
          </a:p>
        </p:txBody>
      </p:sp>
    </p:spTree>
    <p:extLst>
      <p:ext uri="{BB962C8B-B14F-4D97-AF65-F5344CB8AC3E}">
        <p14:creationId xmlns:p14="http://schemas.microsoft.com/office/powerpoint/2010/main" val="55002482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82123446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a:t>
            </a:r>
            <a:r>
              <a:rPr lang="en-US" sz="2400" dirty="0">
                <a:solidFill>
                  <a:srgbClr val="000000"/>
                </a:solidFill>
              </a:rPr>
              <a:t>8</a:t>
            </a:r>
            <a:r>
              <a:rPr lang="en-US" sz="2400" dirty="0" smtClean="0">
                <a:solidFill>
                  <a:srgbClr val="000000"/>
                </a:solidFill>
              </a:rPr>
              <a:t>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a:t>
            </a:r>
            <a:r>
              <a:rPr lang="en-US" sz="1200" dirty="0"/>
              <a:t>8</a:t>
            </a:r>
            <a:r>
              <a:rPr lang="en-US" sz="1200" dirty="0" smtClean="0"/>
              <a:t>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a:t>
            </a:r>
            <a:r>
              <a:rPr lang="en-US" sz="1200" dirty="0"/>
              <a:t>9</a:t>
            </a:r>
            <a:r>
              <a:rPr lang="en-US" sz="1200" dirty="0" smtClean="0"/>
              <a:t>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a:t>
            </a:r>
            <a:r>
              <a:rPr lang="en-US" sz="1200" dirty="0"/>
              <a:t>7</a:t>
            </a:r>
            <a:r>
              <a:rPr lang="en-US" sz="1200" dirty="0" smtClean="0"/>
              <a:t>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a:t>
            </a:r>
            <a:r>
              <a:rPr lang="en-US" sz="1200" dirty="0"/>
              <a:t>7</a:t>
            </a:r>
            <a:r>
              <a:rPr lang="en-US" sz="1200" dirty="0" smtClean="0"/>
              <a:t>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a:t>
            </a:r>
            <a:r>
              <a:rPr lang="en-US" sz="1200" dirty="0"/>
              <a:t>8</a:t>
            </a:r>
            <a:r>
              <a:rPr lang="en-US" sz="1200" dirty="0" smtClean="0"/>
              <a:t>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1871011" y="3374482"/>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88842" y="3802511"/>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33815170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cxnSp>
        <p:nvCxnSpPr>
          <p:cNvPr id="21" name="Straight Connector 20"/>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23758016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F_gefs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0" y="263376"/>
            <a:ext cx="3706681" cy="2780010"/>
          </a:xfrm>
          <a:prstGeom prst="rect">
            <a:avLst/>
          </a:prstGeom>
        </p:spPr>
      </p:pic>
      <p:sp>
        <p:nvSpPr>
          <p:cNvPr id="6" name="TextBox 5"/>
          <p:cNvSpPr txBox="1"/>
          <p:nvPr/>
        </p:nvSpPr>
        <p:spPr>
          <a:xfrm>
            <a:off x="276271" y="201820"/>
            <a:ext cx="3516489" cy="246221"/>
          </a:xfrm>
          <a:prstGeom prst="rect">
            <a:avLst/>
          </a:prstGeom>
          <a:solidFill>
            <a:srgbClr val="FFFFFF"/>
          </a:solidFill>
        </p:spPr>
        <p:txBody>
          <a:bodyPr wrap="square" rtlCol="0">
            <a:spAutoFit/>
          </a:bodyPr>
          <a:lstStyle/>
          <a:p>
            <a:r>
              <a:rPr lang="en-US" sz="1000" dirty="0" smtClean="0"/>
              <a:t>GEFS Ensemble Trajectories Initialized 0000 UTC 24 May 2016 </a:t>
            </a:r>
            <a:endParaRPr lang="en-US" sz="1000" dirty="0"/>
          </a:p>
        </p:txBody>
      </p:sp>
      <p:sp>
        <p:nvSpPr>
          <p:cNvPr id="12" name="5-Point Star 11"/>
          <p:cNvSpPr/>
          <p:nvPr/>
        </p:nvSpPr>
        <p:spPr>
          <a:xfrm>
            <a:off x="276271" y="3043386"/>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1783" y="3001515"/>
            <a:ext cx="2927156" cy="369332"/>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1862394" y="837729"/>
            <a:ext cx="208451" cy="196871"/>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June2eo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02" y="347118"/>
            <a:ext cx="5157097" cy="2981041"/>
          </a:xfrm>
          <a:prstGeom prst="rect">
            <a:avLst/>
          </a:prstGeom>
        </p:spPr>
      </p:pic>
      <p:pic>
        <p:nvPicPr>
          <p:cNvPr id="5" name="Picture 4" descr="June2eo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14" y="3601072"/>
            <a:ext cx="5149085" cy="2963838"/>
          </a:xfrm>
          <a:prstGeom prst="rect">
            <a:avLst/>
          </a:prstGeom>
        </p:spPr>
      </p:pic>
      <p:sp>
        <p:nvSpPr>
          <p:cNvPr id="17" name="TextBox 16"/>
          <p:cNvSpPr txBox="1"/>
          <p:nvPr/>
        </p:nvSpPr>
        <p:spPr>
          <a:xfrm>
            <a:off x="3752514" y="347118"/>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EOF1: 0000 UTC 2 Jun</a:t>
            </a:r>
            <a:endParaRPr lang="en-US" sz="1600" dirty="0"/>
          </a:p>
        </p:txBody>
      </p:sp>
      <p:sp>
        <p:nvSpPr>
          <p:cNvPr id="18" name="TextBox 17"/>
          <p:cNvSpPr txBox="1"/>
          <p:nvPr/>
        </p:nvSpPr>
        <p:spPr>
          <a:xfrm>
            <a:off x="3752514" y="3601072"/>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EOF2: 0000 UTC 2 Jun</a:t>
            </a:r>
            <a:endParaRPr lang="en-US" sz="1600" dirty="0"/>
          </a:p>
        </p:txBody>
      </p:sp>
      <p:sp>
        <p:nvSpPr>
          <p:cNvPr id="10" name="TextBox 9"/>
          <p:cNvSpPr txBox="1"/>
          <p:nvPr/>
        </p:nvSpPr>
        <p:spPr>
          <a:xfrm>
            <a:off x="7772399" y="3051853"/>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19" name="TextBox 18"/>
          <p:cNvSpPr txBox="1"/>
          <p:nvPr/>
        </p:nvSpPr>
        <p:spPr>
          <a:xfrm>
            <a:off x="7755465" y="6287911"/>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20" name="TextBox 19"/>
          <p:cNvSpPr txBox="1"/>
          <p:nvPr/>
        </p:nvSpPr>
        <p:spPr>
          <a:xfrm>
            <a:off x="276271" y="3939626"/>
            <a:ext cx="3312668" cy="2246769"/>
          </a:xfrm>
          <a:prstGeom prst="rect">
            <a:avLst/>
          </a:prstGeom>
          <a:noFill/>
        </p:spPr>
        <p:txBody>
          <a:bodyPr wrap="square" rtlCol="0">
            <a:spAutoFit/>
          </a:bodyPr>
          <a:lstStyle/>
          <a:p>
            <a:pPr algn="ctr"/>
            <a:r>
              <a:rPr lang="en-US" sz="2800" dirty="0" smtClean="0"/>
              <a:t>250-hPa </a:t>
            </a:r>
            <a:r>
              <a:rPr lang="en-US" sz="2800" dirty="0"/>
              <a:t>z</a:t>
            </a:r>
            <a:r>
              <a:rPr lang="en-US" sz="2800" dirty="0" smtClean="0"/>
              <a:t>onal </a:t>
            </a:r>
            <a:r>
              <a:rPr lang="en-US" sz="2800" dirty="0"/>
              <a:t>w</a:t>
            </a:r>
            <a:r>
              <a:rPr lang="en-US" sz="2800" dirty="0" smtClean="0"/>
              <a:t>ind </a:t>
            </a:r>
            <a:r>
              <a:rPr lang="en-US" sz="2800" dirty="0"/>
              <a:t>a</a:t>
            </a:r>
            <a:r>
              <a:rPr lang="en-US" sz="2800" dirty="0" smtClean="0"/>
              <a:t>nomalies at 0000 UTC 2 Jun project strongly onto </a:t>
            </a:r>
          </a:p>
          <a:p>
            <a:pPr algn="ctr"/>
            <a:r>
              <a:rPr lang="en-US" sz="2800" dirty="0" smtClean="0"/>
              <a:t>EOF2 &gt; 0</a:t>
            </a:r>
            <a:endParaRPr lang="en-US" sz="2800" dirty="0"/>
          </a:p>
        </p:txBody>
      </p:sp>
    </p:spTree>
    <p:extLst>
      <p:ext uri="{BB962C8B-B14F-4D97-AF65-F5344CB8AC3E}">
        <p14:creationId xmlns:p14="http://schemas.microsoft.com/office/powerpoint/2010/main" val="3612515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2002569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5330538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1177</TotalTime>
  <Words>4225</Words>
  <Application>Microsoft Macintosh PowerPoint</Application>
  <PresentationFormat>On-screen Show (4:3)</PresentationFormat>
  <Paragraphs>721</Paragraphs>
  <Slides>74</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76" baseType="lpstr">
      <vt:lpstr>Office Theme</vt:lpstr>
      <vt:lpstr>Equation</vt:lpstr>
      <vt:lpstr>The Development of the North Pacific Jet Phase Diagram at the NCEP-WPC as a Tool to Characterize the Upper-Tropospheric Flow Pattern </vt:lpstr>
      <vt:lpstr>PowerPoint Presentation</vt:lpstr>
      <vt:lpstr>PowerPoint Presentation</vt:lpstr>
      <vt:lpstr>PowerPoint Presentation</vt:lpstr>
      <vt:lpstr>The Development of the  NPJ Phase Diagram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GEFS Forecast Skill in the Context of the NPJ Phase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PowerPoint Presentation</vt:lpstr>
      <vt:lpstr>PowerPoint Presentation</vt:lpstr>
      <vt:lpstr>PowerPoint Presentation</vt:lpstr>
      <vt:lpstr>Inter and Intraannual Characteristics of the  NPJ Phase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 time NPJ Phase Diagram Verification Statistics  2016–2017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NPJ Phase Diagram Technical Slides</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Winters</dc:creator>
  <cp:lastModifiedBy>Andrew Winters</cp:lastModifiedBy>
  <cp:revision>132</cp:revision>
  <dcterms:created xsi:type="dcterms:W3CDTF">2017-07-18T13:58:23Z</dcterms:created>
  <dcterms:modified xsi:type="dcterms:W3CDTF">2017-08-25T15:18:31Z</dcterms:modified>
</cp:coreProperties>
</file>