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9377600" cy="32918400"/>
  <p:notesSz cx="6858000" cy="9144000"/>
  <p:defaultTextStyle>
    <a:defPPr>
      <a:defRPr lang="en-US"/>
    </a:defPPr>
    <a:lvl1pPr marL="0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1pPr>
    <a:lvl2pPr marL="2351288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2pPr>
    <a:lvl3pPr marL="4702576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3pPr>
    <a:lvl4pPr marL="7053864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4pPr>
    <a:lvl5pPr marL="9405153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5pPr>
    <a:lvl6pPr marL="11756441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6pPr>
    <a:lvl7pPr marL="14107729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7pPr>
    <a:lvl8pPr marL="16459017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8pPr>
    <a:lvl9pPr marL="18810305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4B31E"/>
    <a:srgbClr val="DB9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7440" autoAdjust="0"/>
  </p:normalViewPr>
  <p:slideViewPr>
    <p:cSldViewPr snapToGrid="0">
      <p:cViewPr>
        <p:scale>
          <a:sx n="50" d="100"/>
          <a:sy n="50" d="100"/>
        </p:scale>
        <p:origin x="8520" y="5304"/>
      </p:cViewPr>
      <p:guideLst>
        <p:guide orient="horz" pos="10368"/>
        <p:guide pos="155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45B8-5645-E147-8648-72BB1DC3E2D8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2E9A7-0419-ED4E-991D-776E2B017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0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2E9A7-0419-ED4E-991D-776E2B017C1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6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0226042"/>
            <a:ext cx="4197096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8653760"/>
            <a:ext cx="345643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5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0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53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05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7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0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45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81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3318453" y="6324600"/>
            <a:ext cx="59990355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30240" y="6324600"/>
            <a:ext cx="179165250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1153122"/>
            <a:ext cx="41970960" cy="6537960"/>
          </a:xfrm>
        </p:spPr>
        <p:txBody>
          <a:bodyPr anchor="t"/>
          <a:lstStyle>
            <a:lvl1pPr algn="l">
              <a:defRPr sz="20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3952225"/>
            <a:ext cx="41970960" cy="7200898"/>
          </a:xfrm>
        </p:spPr>
        <p:txBody>
          <a:bodyPr anchor="b"/>
          <a:lstStyle>
            <a:lvl1pPr marL="0" indent="0">
              <a:buNone/>
              <a:defRPr sz="10300">
                <a:solidFill>
                  <a:schemeClr val="tx1">
                    <a:tint val="75000"/>
                  </a:schemeClr>
                </a:solidFill>
              </a:defRPr>
            </a:lvl1pPr>
            <a:lvl2pPr marL="2351288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2pPr>
            <a:lvl3pPr marL="4702576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3pPr>
            <a:lvl4pPr marL="7053864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4pPr>
            <a:lvl5pPr marL="9405153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5pPr>
            <a:lvl6pPr marL="1175644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6pPr>
            <a:lvl7pPr marL="1410772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7pPr>
            <a:lvl8pPr marL="16459017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8pPr>
            <a:lvl9pPr marL="18810305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0243" y="36865560"/>
            <a:ext cx="119577800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731000" y="36865560"/>
            <a:ext cx="119577805" cy="104279702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368542"/>
            <a:ext cx="21817015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0439400"/>
            <a:ext cx="21817015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8" y="7368542"/>
            <a:ext cx="21825585" cy="3070858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8" y="10439400"/>
            <a:ext cx="21825585" cy="18966182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310640"/>
            <a:ext cx="16244890" cy="5577840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2"/>
          </a:xfrm>
        </p:spPr>
        <p:txBody>
          <a:bodyPr/>
          <a:lstStyle>
            <a:lvl1pPr>
              <a:defRPr sz="16500"/>
            </a:lvl1pPr>
            <a:lvl2pPr>
              <a:defRPr sz="14400"/>
            </a:lvl2pPr>
            <a:lvl3pPr>
              <a:defRPr sz="12300"/>
            </a:lvl3pPr>
            <a:lvl4pPr>
              <a:defRPr sz="10300"/>
            </a:lvl4pPr>
            <a:lvl5pPr>
              <a:defRPr sz="10300"/>
            </a:lvl5pPr>
            <a:lvl6pPr>
              <a:defRPr sz="10300"/>
            </a:lvl6pPr>
            <a:lvl7pPr>
              <a:defRPr sz="10300"/>
            </a:lvl7pPr>
            <a:lvl8pPr>
              <a:defRPr sz="10300"/>
            </a:lvl8pPr>
            <a:lvl9pPr>
              <a:defRPr sz="10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6888483"/>
            <a:ext cx="16244890" cy="22517102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3042880"/>
            <a:ext cx="29626560" cy="2720342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941320"/>
            <a:ext cx="29626560" cy="19751040"/>
          </a:xfrm>
        </p:spPr>
        <p:txBody>
          <a:bodyPr/>
          <a:lstStyle>
            <a:lvl1pPr marL="0" indent="0">
              <a:buNone/>
              <a:defRPr sz="16500"/>
            </a:lvl1pPr>
            <a:lvl2pPr marL="2351288" indent="0">
              <a:buNone/>
              <a:defRPr sz="14400"/>
            </a:lvl2pPr>
            <a:lvl3pPr marL="4702576" indent="0">
              <a:buNone/>
              <a:defRPr sz="12300"/>
            </a:lvl3pPr>
            <a:lvl4pPr marL="7053864" indent="0">
              <a:buNone/>
              <a:defRPr sz="10300"/>
            </a:lvl4pPr>
            <a:lvl5pPr marL="9405153" indent="0">
              <a:buNone/>
              <a:defRPr sz="10300"/>
            </a:lvl5pPr>
            <a:lvl6pPr marL="11756441" indent="0">
              <a:buNone/>
              <a:defRPr sz="10300"/>
            </a:lvl6pPr>
            <a:lvl7pPr marL="14107729" indent="0">
              <a:buNone/>
              <a:defRPr sz="10300"/>
            </a:lvl7pPr>
            <a:lvl8pPr marL="16459017" indent="0">
              <a:buNone/>
              <a:defRPr sz="10300"/>
            </a:lvl8pPr>
            <a:lvl9pPr marL="18810305" indent="0">
              <a:buNone/>
              <a:defRPr sz="10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5763222"/>
            <a:ext cx="29626560" cy="3863338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  <a:prstGeom prst="rect">
            <a:avLst/>
          </a:prstGeom>
        </p:spPr>
        <p:txBody>
          <a:bodyPr vert="horz" lIns="470258" tIns="235129" rIns="470258" bIns="235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680963"/>
            <a:ext cx="44439840" cy="21724622"/>
          </a:xfrm>
          <a:prstGeom prst="rect">
            <a:avLst/>
          </a:prstGeom>
        </p:spPr>
        <p:txBody>
          <a:bodyPr vert="horz" lIns="470258" tIns="235129" rIns="470258" bIns="235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880" y="30510482"/>
            <a:ext cx="1152144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l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C5D3D-E8D7-A346-9144-9BC0E7DE2959}" type="datetimeFigureOut">
              <a:rPr lang="en-US" smtClean="0"/>
              <a:pPr/>
              <a:t>9/5/17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680" y="30510482"/>
            <a:ext cx="1563624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ct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280" y="30510482"/>
            <a:ext cx="11521440" cy="17526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D2B20-3820-3C42-863A-17FC2AA24B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51288" rtl="0" eaLnBrk="1" latinLnBrk="0" hangingPunct="1">
        <a:spcBef>
          <a:spcPct val="0"/>
        </a:spcBef>
        <a:buNone/>
        <a:defRPr sz="2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3466" indent="-1763466" algn="l" defTabSz="2351288" rtl="0" eaLnBrk="1" latinLnBrk="0" hangingPunct="1">
        <a:spcBef>
          <a:spcPct val="20000"/>
        </a:spcBef>
        <a:buFont typeface="Arial"/>
        <a:buChar char="•"/>
        <a:defRPr sz="16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43" indent="-1469555" algn="l" defTabSz="2351288" rtl="0" eaLnBrk="1" latinLnBrk="0" hangingPunct="1">
        <a:spcBef>
          <a:spcPct val="20000"/>
        </a:spcBef>
        <a:buFont typeface="Arial"/>
        <a:buChar char="–"/>
        <a:defRPr sz="14400" kern="1200">
          <a:solidFill>
            <a:schemeClr val="tx1"/>
          </a:solidFill>
          <a:latin typeface="+mn-lt"/>
          <a:ea typeface="+mn-ea"/>
          <a:cs typeface="+mn-cs"/>
        </a:defRPr>
      </a:lvl2pPr>
      <a:lvl3pPr marL="5878220" indent="-1175644" algn="l" defTabSz="2351288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509" indent="-1175644" algn="l" defTabSz="2351288" rtl="0" eaLnBrk="1" latinLnBrk="0" hangingPunct="1">
        <a:spcBef>
          <a:spcPct val="20000"/>
        </a:spcBef>
        <a:buFont typeface="Arial"/>
        <a:buChar char="–"/>
        <a:defRPr sz="10300" kern="1200">
          <a:solidFill>
            <a:schemeClr val="tx1"/>
          </a:solidFill>
          <a:latin typeface="+mn-lt"/>
          <a:ea typeface="+mn-ea"/>
          <a:cs typeface="+mn-cs"/>
        </a:defRPr>
      </a:lvl4pPr>
      <a:lvl5pPr marL="10580797" indent="-1175644" algn="l" defTabSz="2351288" rtl="0" eaLnBrk="1" latinLnBrk="0" hangingPunct="1">
        <a:spcBef>
          <a:spcPct val="20000"/>
        </a:spcBef>
        <a:buFont typeface="Arial"/>
        <a:buChar char="»"/>
        <a:defRPr sz="10300" kern="1200">
          <a:solidFill>
            <a:schemeClr val="tx1"/>
          </a:solidFill>
          <a:latin typeface="+mn-lt"/>
          <a:ea typeface="+mn-ea"/>
          <a:cs typeface="+mn-cs"/>
        </a:defRPr>
      </a:lvl5pPr>
      <a:lvl6pPr marL="12932085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6pPr>
      <a:lvl7pPr marL="15283373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7pPr>
      <a:lvl8pPr marL="17634661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8pPr>
      <a:lvl9pPr marL="19985949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1pPr>
      <a:lvl2pPr marL="2351288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76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3pPr>
      <a:lvl4pPr marL="7053864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153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756441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4107729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017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8810305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emf"/><Relationship Id="rId20" Type="http://schemas.openxmlformats.org/officeDocument/2006/relationships/image" Target="../media/image17.png"/><Relationship Id="rId21" Type="http://schemas.openxmlformats.org/officeDocument/2006/relationships/image" Target="../media/image18.gif"/><Relationship Id="rId22" Type="http://schemas.openxmlformats.org/officeDocument/2006/relationships/image" Target="../media/image19.emf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emf"/><Relationship Id="rId26" Type="http://schemas.openxmlformats.org/officeDocument/2006/relationships/image" Target="../media/image23.png"/><Relationship Id="rId10" Type="http://schemas.openxmlformats.org/officeDocument/2006/relationships/hyperlink" Target="http://www.atmos.albany.edu/facstaff/" TargetMode="External"/><Relationship Id="rId11" Type="http://schemas.openxmlformats.org/officeDocument/2006/relationships/image" Target="../media/image8.emf"/><Relationship Id="rId12" Type="http://schemas.openxmlformats.org/officeDocument/2006/relationships/image" Target="../media/image9.gif"/><Relationship Id="rId13" Type="http://schemas.openxmlformats.org/officeDocument/2006/relationships/image" Target="../media/image10.gif"/><Relationship Id="rId14" Type="http://schemas.openxmlformats.org/officeDocument/2006/relationships/image" Target="../media/image11.gif"/><Relationship Id="rId15" Type="http://schemas.openxmlformats.org/officeDocument/2006/relationships/image" Target="../media/image12.gif"/><Relationship Id="rId16" Type="http://schemas.openxmlformats.org/officeDocument/2006/relationships/image" Target="../media/image13.png"/><Relationship Id="rId17" Type="http://schemas.openxmlformats.org/officeDocument/2006/relationships/image" Target="../media/image14.emf"/><Relationship Id="rId18" Type="http://schemas.openxmlformats.org/officeDocument/2006/relationships/image" Target="../media/image15.emf"/><Relationship Id="rId19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57200" y="6073310"/>
            <a:ext cx="10549809" cy="26368847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1832" y="479958"/>
            <a:ext cx="48415449" cy="55906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176000" y="799549"/>
            <a:ext cx="38455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500" b="1" dirty="0" smtClean="0">
                <a:latin typeface="Arial"/>
                <a:cs typeface="Arial"/>
              </a:rPr>
              <a:t>A North Pacific Jet Phase Diagram Perspective on Extreme Weather Events during 2016–2017: General Characteristics</a:t>
            </a:r>
            <a:endParaRPr lang="en-US" sz="8500" b="1" dirty="0">
              <a:latin typeface="Arial"/>
              <a:cs typeface="Arial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253226" y="3632535"/>
            <a:ext cx="2674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dirty="0" smtClean="0">
                <a:latin typeface="Arial"/>
                <a:cs typeface="Arial"/>
              </a:rPr>
              <a:t>Andrew C. Winters</a:t>
            </a:r>
            <a:r>
              <a:rPr lang="en-US" sz="6000" baseline="30000" dirty="0" smtClean="0">
                <a:latin typeface="Arial"/>
                <a:cs typeface="Arial"/>
              </a:rPr>
              <a:t>*</a:t>
            </a:r>
            <a:r>
              <a:rPr lang="en-US" sz="6000" dirty="0" smtClean="0">
                <a:latin typeface="Arial"/>
                <a:cs typeface="Arial"/>
              </a:rPr>
              <a:t>, Lance F. </a:t>
            </a:r>
            <a:r>
              <a:rPr lang="en-US" sz="6000" dirty="0" err="1" smtClean="0">
                <a:latin typeface="Arial"/>
                <a:cs typeface="Arial"/>
              </a:rPr>
              <a:t>Bosart</a:t>
            </a:r>
            <a:r>
              <a:rPr lang="en-US" sz="6000" baseline="30000" dirty="0" smtClean="0">
                <a:latin typeface="Arial"/>
                <a:cs typeface="Arial"/>
              </a:rPr>
              <a:t>*</a:t>
            </a:r>
            <a:r>
              <a:rPr lang="en-US" sz="6000" dirty="0" smtClean="0">
                <a:latin typeface="Arial"/>
                <a:cs typeface="Arial"/>
              </a:rPr>
              <a:t>, and Daniel Keyser</a:t>
            </a:r>
            <a:r>
              <a:rPr lang="en-US" sz="6000" baseline="30000" dirty="0">
                <a:latin typeface="Arial"/>
                <a:cs typeface="Arial"/>
              </a:rPr>
              <a:t>*</a:t>
            </a:r>
            <a:endParaRPr lang="en-US" sz="6000" dirty="0">
              <a:latin typeface="Arial"/>
              <a:cs typeface="Arial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1284133" y="4786476"/>
            <a:ext cx="2524684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5000" baseline="30000" dirty="0">
                <a:latin typeface="Arial"/>
                <a:cs typeface="Arial"/>
              </a:rPr>
              <a:t>*</a:t>
            </a:r>
            <a:r>
              <a:rPr lang="en-US" sz="5000" dirty="0" smtClean="0">
                <a:latin typeface="Arial"/>
                <a:cs typeface="Arial"/>
              </a:rPr>
              <a:t>Department of Atmospheric and Environmental Sciences, University at Albany, SUNY</a:t>
            </a:r>
            <a:endParaRPr lang="en-US" sz="5000" baseline="30000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871" y="6350000"/>
            <a:ext cx="9931763" cy="76944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  <a:latin typeface="Arial"/>
                <a:cs typeface="Arial"/>
              </a:rPr>
              <a:t>Motivation</a:t>
            </a:r>
            <a:endParaRPr lang="en-US" sz="44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458" y="7325848"/>
            <a:ext cx="10041635" cy="63709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C</a:t>
            </a:r>
            <a:r>
              <a:rPr lang="en-US" sz="3200" dirty="0" smtClean="0"/>
              <a:t>onsiderable North Pacific Jet (NPJ) variability during the medium-range period characterizes the antecedent environments associated with continental U.S. extreme weather events.</a:t>
            </a:r>
            <a:endParaRPr lang="en-US" sz="1200" dirty="0" smtClean="0"/>
          </a:p>
          <a:p>
            <a:endParaRPr lang="en-US" sz="1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NPJ variability motivated the development of the NPJ phase diagram as an objective tool to characterize the instantaneous state and evolution of the upper-tropospheric flow pattern over the North Pacific.</a:t>
            </a:r>
            <a:endParaRPr lang="en-US" sz="1200" dirty="0" smtClean="0"/>
          </a:p>
          <a:p>
            <a:pPr marL="457200" indent="-457200">
              <a:buFont typeface="Arial"/>
              <a:buChar char="•"/>
            </a:pPr>
            <a:endParaRPr lang="en-US" sz="1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study explores the potential for the NPJ phase diagram to increase confidence in operational probabilistic temperature and precipitation forecasts during the medium-range period.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0993488" y="6043679"/>
            <a:ext cx="38189" cy="26398479"/>
          </a:xfrm>
          <a:prstGeom prst="line">
            <a:avLst/>
          </a:prstGeom>
          <a:ln w="5715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371478" y="6320641"/>
            <a:ext cx="17140022" cy="769441"/>
          </a:xfrm>
          <a:prstGeom prst="rect">
            <a:avLst/>
          </a:prstGeom>
          <a:solidFill>
            <a:srgbClr val="E4B31E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00"/>
                </a:solidFill>
                <a:latin typeface="Arial"/>
                <a:cs typeface="Arial"/>
              </a:rPr>
              <a:t>1. NPJ Phase Diagram and NPJ Regimes</a:t>
            </a:r>
            <a:endParaRPr lang="en-US" sz="4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57199" y="457199"/>
            <a:ext cx="48463200" cy="32004000"/>
          </a:xfrm>
          <a:prstGeom prst="rect">
            <a:avLst/>
          </a:prstGeom>
          <a:noFill/>
          <a:ln w="762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444500" y="6071315"/>
            <a:ext cx="48471267" cy="7188"/>
          </a:xfrm>
          <a:prstGeom prst="line">
            <a:avLst/>
          </a:prstGeom>
          <a:ln w="5715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lban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5" y="958078"/>
            <a:ext cx="2854731" cy="4620470"/>
          </a:xfrm>
          <a:prstGeom prst="rect">
            <a:avLst/>
          </a:prstGeom>
        </p:spPr>
      </p:pic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244" y="948375"/>
            <a:ext cx="4608990" cy="460899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08207" y="13917552"/>
            <a:ext cx="9890914" cy="769683"/>
          </a:xfrm>
          <a:prstGeom prst="rect">
            <a:avLst/>
          </a:prstGeom>
          <a:solidFill>
            <a:srgbClr val="17375E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chemeClr val="bg1"/>
                </a:solidFill>
                <a:latin typeface="Arial"/>
                <a:cs typeface="Arial"/>
              </a:rPr>
              <a:t>Data</a:t>
            </a:r>
            <a:endParaRPr lang="en-US" sz="44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7370" y="14827265"/>
            <a:ext cx="10044929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0.5</a:t>
            </a:r>
            <a:r>
              <a:rPr lang="en-US" sz="3200" baseline="30000" dirty="0" smtClean="0"/>
              <a:t>o</a:t>
            </a:r>
            <a:r>
              <a:rPr lang="en-US" sz="3200" dirty="0" smtClean="0"/>
              <a:t> </a:t>
            </a:r>
            <a:r>
              <a:rPr lang="en-US" sz="3200" dirty="0"/>
              <a:t>x </a:t>
            </a:r>
            <a:r>
              <a:rPr lang="en-US" sz="3200" dirty="0" smtClean="0"/>
              <a:t>0.5</a:t>
            </a:r>
            <a:r>
              <a:rPr lang="en-US" sz="3200" baseline="30000" dirty="0" smtClean="0"/>
              <a:t>o</a:t>
            </a:r>
            <a:r>
              <a:rPr lang="en-US" sz="3200" dirty="0" smtClean="0"/>
              <a:t> NCEP Climate Forecast System Reanalysis (CFSR; available every 6 h) during 1979–2014.</a:t>
            </a:r>
          </a:p>
          <a:p>
            <a:pPr marL="457200" indent="-457200">
              <a:buFont typeface="Arial"/>
              <a:buChar char="•"/>
            </a:pPr>
            <a:endParaRPr lang="en-US" sz="1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1.0</a:t>
            </a:r>
            <a:r>
              <a:rPr lang="en-US" sz="3200" baseline="30000" dirty="0"/>
              <a:t>o</a:t>
            </a:r>
            <a:r>
              <a:rPr lang="en-US" sz="3200" dirty="0"/>
              <a:t> x 1.0</a:t>
            </a:r>
            <a:r>
              <a:rPr lang="en-US" sz="3200" baseline="30000" dirty="0"/>
              <a:t>o</a:t>
            </a:r>
            <a:r>
              <a:rPr lang="en-US" sz="3200" dirty="0"/>
              <a:t> </a:t>
            </a:r>
            <a:r>
              <a:rPr lang="en-US" sz="3200" dirty="0" smtClean="0"/>
              <a:t> ESRL/PSD GEFS Reforecast </a:t>
            </a:r>
            <a:r>
              <a:rPr lang="en-US" sz="3200" dirty="0"/>
              <a:t>v</a:t>
            </a:r>
            <a:r>
              <a:rPr lang="en-US" sz="3200" dirty="0" smtClean="0"/>
              <a:t>2 dataset (available every 24 h) during 1985–2014.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8405" y="17352301"/>
            <a:ext cx="9906363" cy="7739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Key Findings</a:t>
            </a:r>
            <a:endParaRPr lang="en-US" sz="4400" b="1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806059" y="5020134"/>
            <a:ext cx="1094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/>
              <a:t>c</a:t>
            </a:r>
            <a:r>
              <a:rPr lang="en-US" sz="2800" i="1" dirty="0" smtClean="0"/>
              <a:t>ontact: </a:t>
            </a:r>
            <a:r>
              <a:rPr lang="en-US" sz="2800" i="1" dirty="0" err="1" smtClean="0">
                <a:solidFill>
                  <a:srgbClr val="000000"/>
                </a:solidFill>
              </a:rPr>
              <a:t>acwinters@albany.edu</a:t>
            </a:r>
            <a:endParaRPr lang="en-US" sz="28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2800" i="1" dirty="0" smtClean="0"/>
              <a:t>This work is funded by NOAA under Grant NA15NWS4680006</a:t>
            </a:r>
            <a:endParaRPr lang="en-US" sz="28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11393936" y="7239064"/>
            <a:ext cx="1654693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The NPJ phase diagram is constructed from the first two EOFs of Sept.–May 250-hPa zonal wind anomalies from the CFSR over the North Pacific (Fig. 1).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660" y="8588313"/>
            <a:ext cx="7096259" cy="355280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85" y="12219682"/>
            <a:ext cx="7084834" cy="3556419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8621010" y="8341038"/>
            <a:ext cx="35277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+ EOF 1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/>
              <a:t> Jet Extension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– EOF 1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smtClean="0"/>
              <a:t>Jet Retraction</a:t>
            </a:r>
          </a:p>
        </p:txBody>
      </p:sp>
      <p:pic>
        <p:nvPicPr>
          <p:cNvPr id="110" name="Picture 109" descr="eoflegend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325" y="15831524"/>
            <a:ext cx="7025313" cy="385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91900" y="8605224"/>
            <a:ext cx="1727200" cy="52322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(a) EOF 1</a:t>
            </a:r>
            <a:endParaRPr lang="en-US" sz="2800" b="1" dirty="0"/>
          </a:p>
        </p:txBody>
      </p:sp>
      <p:sp>
        <p:nvSpPr>
          <p:cNvPr id="111" name="TextBox 110"/>
          <p:cNvSpPr txBox="1"/>
          <p:nvPr/>
        </p:nvSpPr>
        <p:spPr>
          <a:xfrm>
            <a:off x="11391900" y="12237424"/>
            <a:ext cx="1752600" cy="533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(b) EOF 2</a:t>
            </a:r>
            <a:endParaRPr lang="en-US" sz="28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8595610" y="11064996"/>
            <a:ext cx="3597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+ EOF </a:t>
            </a:r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 smtClean="0"/>
              <a:t> </a:t>
            </a:r>
            <a:r>
              <a:rPr lang="en-US" sz="3600" dirty="0" err="1" smtClean="0"/>
              <a:t>Poleward</a:t>
            </a:r>
            <a:r>
              <a:rPr lang="en-US" sz="3600" dirty="0" smtClean="0"/>
              <a:t> Shift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– EOF 2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sz="3600" dirty="0" err="1" smtClean="0"/>
              <a:t>Equatorward</a:t>
            </a:r>
            <a:r>
              <a:rPr lang="en-US" sz="3600" dirty="0" smtClean="0"/>
              <a:t> Shift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42000" y="19227800"/>
            <a:ext cx="184666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605501" y="13844141"/>
            <a:ext cx="3619499" cy="2313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1: (a)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Sept.–May 250-hPa mean zonal wind contoured in black every 10 m s</a:t>
            </a:r>
            <a:r>
              <a:rPr lang="en-US" sz="20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–1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above 30 m s</a:t>
            </a:r>
            <a:r>
              <a:rPr lang="en-US" sz="20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–1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the regression of the first EOF onto 250-hPa zonal wind anomaly data shaded in the fill pattern.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 in (a) but for the second EOF.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468" y="8059669"/>
            <a:ext cx="6230732" cy="312767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2313584" y="8082786"/>
            <a:ext cx="4141182" cy="52322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(a) 0000 UTC 8 Nov 2014</a:t>
            </a:r>
            <a:endParaRPr lang="en-US" sz="28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091" y="11265620"/>
            <a:ext cx="3488209" cy="27175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237556" y="26558886"/>
            <a:ext cx="2600448" cy="14824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Schematic illustrating the classification scheme for NPJ phase diagram forecasts. 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553419" y="11313579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(b)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2282328" y="14026389"/>
            <a:ext cx="6446108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Instantaneous 250-hPa zonal wind anomalies can be projected onto EOF 1 and 2, resulting in a point on the NPJ phase diagram (Fig. 2).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8924513" y="6096534"/>
            <a:ext cx="38189" cy="26398479"/>
          </a:xfrm>
          <a:prstGeom prst="line">
            <a:avLst/>
          </a:prstGeom>
          <a:ln w="5715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9364855" y="6316313"/>
            <a:ext cx="19243024" cy="764776"/>
          </a:xfrm>
          <a:prstGeom prst="rect">
            <a:avLst/>
          </a:prstGeom>
          <a:solidFill>
            <a:srgbClr val="E4B31E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00"/>
                </a:solidFill>
                <a:latin typeface="Arial"/>
                <a:cs typeface="Arial"/>
              </a:rPr>
              <a:t>3. NPJ Phase Diagram Forecast Skill</a:t>
            </a:r>
            <a:endParaRPr lang="en-US" sz="4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9286228" y="17588073"/>
            <a:ext cx="19249418" cy="769441"/>
          </a:xfrm>
          <a:prstGeom prst="rect">
            <a:avLst/>
          </a:prstGeom>
          <a:solidFill>
            <a:srgbClr val="E4B31E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00"/>
                </a:solidFill>
                <a:latin typeface="Arial"/>
                <a:cs typeface="Arial"/>
              </a:rPr>
              <a:t>4. Composite Best/Worst Forecast Periods</a:t>
            </a:r>
            <a:endParaRPr lang="en-US" sz="4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28600" y="10825214"/>
            <a:ext cx="2889250" cy="34290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/>
          <p:cNvSpPr txBox="1"/>
          <p:nvPr/>
        </p:nvSpPr>
        <p:spPr>
          <a:xfrm>
            <a:off x="833165" y="23483898"/>
            <a:ext cx="9906363" cy="7739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Operational Web Interface</a:t>
            </a:r>
            <a:endParaRPr lang="en-US" sz="4400" b="1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52160" y="30187764"/>
            <a:ext cx="1048149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Operational NPJ phase diagram forecasts and composites are available via: </a:t>
            </a:r>
            <a:r>
              <a:rPr lang="en-US" sz="3200" dirty="0" smtClean="0">
                <a:solidFill>
                  <a:srgbClr val="000000"/>
                </a:solidFill>
                <a:hlinkClick r:id="rId10"/>
              </a:rPr>
              <a:t>http</a:t>
            </a:r>
            <a:r>
              <a:rPr lang="en-US" sz="3200" dirty="0">
                <a:solidFill>
                  <a:srgbClr val="000000"/>
                </a:solidFill>
                <a:hlinkClick r:id="rId10"/>
              </a:rPr>
              <a:t>://www.atmos.albany.edu</a:t>
            </a:r>
            <a:r>
              <a:rPr lang="en-US" sz="3200" dirty="0" smtClean="0">
                <a:solidFill>
                  <a:srgbClr val="000000"/>
                </a:solidFill>
                <a:hlinkClick r:id="rId10"/>
              </a:rPr>
              <a:t>/facstaff/</a:t>
            </a:r>
            <a:r>
              <a:rPr lang="en-US" sz="3200" dirty="0" smtClean="0">
                <a:solidFill>
                  <a:srgbClr val="000000"/>
                </a:solidFill>
              </a:rPr>
              <a:t>    </a:t>
            </a:r>
            <a:r>
              <a:rPr lang="en-US" sz="3200" u="sng" dirty="0" err="1" smtClean="0">
                <a:solidFill>
                  <a:srgbClr val="0000FF"/>
                </a:solidFill>
              </a:rPr>
              <a:t>awinters</a:t>
            </a:r>
            <a:r>
              <a:rPr lang="en-US" sz="3200" u="sng" dirty="0" smtClean="0">
                <a:solidFill>
                  <a:srgbClr val="0000FF"/>
                </a:solidFill>
              </a:rPr>
              <a:t>/</a:t>
            </a:r>
            <a:r>
              <a:rPr lang="en-US" sz="3200" u="sng" dirty="0" err="1" smtClean="0">
                <a:solidFill>
                  <a:srgbClr val="0000FF"/>
                </a:solidFill>
              </a:rPr>
              <a:t>realtime</a:t>
            </a:r>
            <a:r>
              <a:rPr lang="en-US" sz="3200" u="sng" dirty="0" smtClean="0">
                <a:solidFill>
                  <a:srgbClr val="0000FF"/>
                </a:solidFill>
              </a:rPr>
              <a:t>/</a:t>
            </a:r>
            <a:r>
              <a:rPr lang="en-US" sz="3200" u="sng" dirty="0" err="1" smtClean="0">
                <a:solidFill>
                  <a:srgbClr val="0000FF"/>
                </a:solidFill>
              </a:rPr>
              <a:t>About_EOFs.php</a:t>
            </a:r>
            <a:r>
              <a:rPr lang="en-US" sz="3200" dirty="0">
                <a:solidFill>
                  <a:srgbClr val="000000"/>
                </a:solidFill>
              </a:rPr>
              <a:t>,</a:t>
            </a:r>
            <a:r>
              <a:rPr lang="en-US" sz="3200" dirty="0" smtClean="0">
                <a:solidFill>
                  <a:srgbClr val="000000"/>
                </a:solidFill>
              </a:rPr>
              <a:t> and have been implemented at NCEP-WPC.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35" name="Picture 34" descr="windlegend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35" y="10859889"/>
            <a:ext cx="2838465" cy="31538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978" y="17000545"/>
            <a:ext cx="7500080" cy="3026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 rot="16200000">
            <a:off x="9499600" y="1823418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Jet Extension</a:t>
            </a:r>
            <a:endParaRPr lang="en-US" sz="3200" b="1" dirty="0"/>
          </a:p>
        </p:txBody>
      </p:sp>
      <p:sp>
        <p:nvSpPr>
          <p:cNvPr id="169" name="TextBox 168"/>
          <p:cNvSpPr txBox="1"/>
          <p:nvPr/>
        </p:nvSpPr>
        <p:spPr>
          <a:xfrm rot="16200000">
            <a:off x="25628600" y="1818338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Jet Retraction</a:t>
            </a:r>
            <a:endParaRPr lang="en-US" sz="3200" b="1" dirty="0"/>
          </a:p>
        </p:txBody>
      </p:sp>
      <p:sp>
        <p:nvSpPr>
          <p:cNvPr id="176" name="TextBox 175"/>
          <p:cNvSpPr txBox="1"/>
          <p:nvPr/>
        </p:nvSpPr>
        <p:spPr>
          <a:xfrm rot="16200000">
            <a:off x="9499600" y="2143458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Poleward</a:t>
            </a:r>
            <a:r>
              <a:rPr lang="en-US" sz="3200" b="1" dirty="0" smtClean="0"/>
              <a:t> Shift</a:t>
            </a:r>
            <a:endParaRPr lang="en-US" sz="3200" b="1" dirty="0"/>
          </a:p>
        </p:txBody>
      </p:sp>
      <p:sp>
        <p:nvSpPr>
          <p:cNvPr id="177" name="TextBox 176"/>
          <p:cNvSpPr txBox="1"/>
          <p:nvPr/>
        </p:nvSpPr>
        <p:spPr>
          <a:xfrm rot="16200000">
            <a:off x="25628600" y="21434580"/>
            <a:ext cx="4648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Equatorward</a:t>
            </a:r>
            <a:r>
              <a:rPr lang="en-US" sz="3200" b="1" dirty="0" smtClean="0"/>
              <a:t> Shift</a:t>
            </a:r>
            <a:endParaRPr lang="en-US" sz="3200" b="1" dirty="0"/>
          </a:p>
        </p:txBody>
      </p:sp>
      <p:sp>
        <p:nvSpPr>
          <p:cNvPr id="178" name="TextBox 177"/>
          <p:cNvSpPr txBox="1"/>
          <p:nvPr/>
        </p:nvSpPr>
        <p:spPr>
          <a:xfrm>
            <a:off x="11564081" y="24428980"/>
            <a:ext cx="17065937" cy="769441"/>
          </a:xfrm>
          <a:prstGeom prst="rect">
            <a:avLst/>
          </a:prstGeom>
          <a:solidFill>
            <a:srgbClr val="E4B31E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000000"/>
                </a:solidFill>
                <a:latin typeface="Arial"/>
                <a:cs typeface="Arial"/>
              </a:rPr>
              <a:t>2. NPJ Phase Diagram Forecast Classification </a:t>
            </a:r>
            <a:endParaRPr lang="en-US" sz="4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469600" y="23362668"/>
            <a:ext cx="17066320" cy="9284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3: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Composite mean 250-hPa wind speed shaded in the fill pattern, 250-hPa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geopotential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height (black) contoured every 120 m, and 250-hPa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geopotential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height anomalies (red: positive, blue: negative) contoured every 30 m 4 days after the NPJ becomes characterized by a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jet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xtension,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jet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etraction,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(c)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oleward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hift, and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quatorward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hift.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025" y="16996224"/>
            <a:ext cx="7470376" cy="3014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209" y="20196624"/>
            <a:ext cx="7489391" cy="3022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347" y="20192368"/>
            <a:ext cx="7513343" cy="303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5" name="TextBox 184"/>
          <p:cNvSpPr txBox="1"/>
          <p:nvPr/>
        </p:nvSpPr>
        <p:spPr>
          <a:xfrm>
            <a:off x="12291819" y="16998557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(a)</a:t>
            </a:r>
            <a:endParaRPr lang="en-US" sz="28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20121811" y="16997021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(b)</a:t>
            </a:r>
            <a:endParaRPr lang="en-US" sz="2800" b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12290283" y="20191207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(c)</a:t>
            </a:r>
            <a:endParaRPr lang="en-US" sz="2800" b="1" dirty="0"/>
          </a:p>
        </p:txBody>
      </p:sp>
      <p:sp>
        <p:nvSpPr>
          <p:cNvPr id="192" name="TextBox 191"/>
          <p:cNvSpPr txBox="1"/>
          <p:nvPr/>
        </p:nvSpPr>
        <p:spPr>
          <a:xfrm>
            <a:off x="20102570" y="20193516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(d)</a:t>
            </a:r>
            <a:endParaRPr lang="en-US" sz="2800" b="1" dirty="0"/>
          </a:p>
        </p:txBody>
      </p:sp>
      <p:sp>
        <p:nvSpPr>
          <p:cNvPr id="193" name="Rectangle 192"/>
          <p:cNvSpPr/>
          <p:nvPr/>
        </p:nvSpPr>
        <p:spPr>
          <a:xfrm>
            <a:off x="12287293" y="1966262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" name="Picture 193" descr="WindLegendAllDay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4" y="19643577"/>
            <a:ext cx="4675090" cy="368584"/>
          </a:xfrm>
          <a:prstGeom prst="rect">
            <a:avLst/>
          </a:prstGeom>
        </p:spPr>
      </p:pic>
      <p:sp>
        <p:nvSpPr>
          <p:cNvPr id="197" name="TextBox 196"/>
          <p:cNvSpPr txBox="1"/>
          <p:nvPr/>
        </p:nvSpPr>
        <p:spPr>
          <a:xfrm>
            <a:off x="16759184" y="1969997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8" name="Rectangle 197"/>
          <p:cNvSpPr/>
          <p:nvPr/>
        </p:nvSpPr>
        <p:spPr>
          <a:xfrm>
            <a:off x="20110493" y="19662628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 descr="WindLegendAllDay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344" y="19643578"/>
            <a:ext cx="4675090" cy="368584"/>
          </a:xfrm>
          <a:prstGeom prst="rect">
            <a:avLst/>
          </a:prstGeom>
        </p:spPr>
      </p:pic>
      <p:sp>
        <p:nvSpPr>
          <p:cNvPr id="200" name="TextBox 199"/>
          <p:cNvSpPr txBox="1"/>
          <p:nvPr/>
        </p:nvSpPr>
        <p:spPr>
          <a:xfrm>
            <a:off x="24582384" y="1969998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3" name="Rectangle 202"/>
          <p:cNvSpPr/>
          <p:nvPr/>
        </p:nvSpPr>
        <p:spPr>
          <a:xfrm>
            <a:off x="12287293" y="2286302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" name="Picture 205" descr="WindLegendAllDay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4" y="22843977"/>
            <a:ext cx="4675090" cy="368584"/>
          </a:xfrm>
          <a:prstGeom prst="rect">
            <a:avLst/>
          </a:prstGeom>
        </p:spPr>
      </p:pic>
      <p:sp>
        <p:nvSpPr>
          <p:cNvPr id="207" name="TextBox 206"/>
          <p:cNvSpPr txBox="1"/>
          <p:nvPr/>
        </p:nvSpPr>
        <p:spPr>
          <a:xfrm>
            <a:off x="16759184" y="2290037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8" name="Rectangle 207"/>
          <p:cNvSpPr/>
          <p:nvPr/>
        </p:nvSpPr>
        <p:spPr>
          <a:xfrm>
            <a:off x="20093559" y="2286302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" name="Picture 208" descr="WindLegendAllDays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410" y="22843977"/>
            <a:ext cx="4675090" cy="368584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24565450" y="2290037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11" name="TextBox 210"/>
          <p:cNvSpPr txBox="1"/>
          <p:nvPr/>
        </p:nvSpPr>
        <p:spPr>
          <a:xfrm>
            <a:off x="18592800" y="16998557"/>
            <a:ext cx="1185334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N=159</a:t>
            </a:r>
            <a:endParaRPr lang="en-US" sz="2800" b="1" dirty="0"/>
          </a:p>
        </p:txBody>
      </p:sp>
      <p:sp>
        <p:nvSpPr>
          <p:cNvPr id="212" name="TextBox 211"/>
          <p:cNvSpPr txBox="1"/>
          <p:nvPr/>
        </p:nvSpPr>
        <p:spPr>
          <a:xfrm>
            <a:off x="18609734" y="20198957"/>
            <a:ext cx="1185334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N=189</a:t>
            </a:r>
            <a:endParaRPr lang="en-US" sz="2800" b="1" dirty="0"/>
          </a:p>
        </p:txBody>
      </p:sp>
      <p:sp>
        <p:nvSpPr>
          <p:cNvPr id="213" name="TextBox 212"/>
          <p:cNvSpPr txBox="1"/>
          <p:nvPr/>
        </p:nvSpPr>
        <p:spPr>
          <a:xfrm>
            <a:off x="26399067" y="16981624"/>
            <a:ext cx="1185334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N=162</a:t>
            </a:r>
            <a:endParaRPr lang="en-US" sz="2800" b="1" dirty="0"/>
          </a:p>
        </p:txBody>
      </p:sp>
      <p:sp>
        <p:nvSpPr>
          <p:cNvPr id="214" name="TextBox 213"/>
          <p:cNvSpPr txBox="1"/>
          <p:nvPr/>
        </p:nvSpPr>
        <p:spPr>
          <a:xfrm>
            <a:off x="26432933" y="20182024"/>
            <a:ext cx="1185334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N=149</a:t>
            </a:r>
            <a:endParaRPr lang="en-US" sz="2800" b="1" dirty="0"/>
          </a:p>
        </p:txBody>
      </p:sp>
      <p:pic>
        <p:nvPicPr>
          <p:cNvPr id="20" name="Picture 19" descr="JetRegime_Schematic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74" y="25163763"/>
            <a:ext cx="5856110" cy="4392082"/>
          </a:xfrm>
          <a:prstGeom prst="rect">
            <a:avLst/>
          </a:prstGeom>
        </p:spPr>
      </p:pic>
      <p:sp>
        <p:nvSpPr>
          <p:cNvPr id="215" name="TextBox 214"/>
          <p:cNvSpPr txBox="1"/>
          <p:nvPr/>
        </p:nvSpPr>
        <p:spPr>
          <a:xfrm>
            <a:off x="11137900" y="29525830"/>
            <a:ext cx="8928099" cy="2739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D</a:t>
            </a:r>
            <a:r>
              <a:rPr lang="en-US" sz="3200" dirty="0" smtClean="0">
                <a:solidFill>
                  <a:srgbClr val="000000"/>
                </a:solidFill>
              </a:rPr>
              <a:t>aily 9-day forecast trajectories within the NPJ phase diagram were constructed during Sept.–May 1985–2014 using the GEFS Reforecast v2.</a:t>
            </a:r>
          </a:p>
          <a:p>
            <a:pPr marL="457200" indent="-457200">
              <a:buFont typeface="Arial"/>
              <a:buChar char="•"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Forecasts were classified based on position within the NPJ phase diagram at the 0-h forecast (Fig. 4).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25677657" y="11389189"/>
            <a:ext cx="3003353" cy="23134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(a)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250-hPa wind speed shaded in the fill pattern at 0000 UTC 8 Nov 2014.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250-hPa zonal wind anomalies at 0000 UTC 8 Nov 2014 projected onto the NPJ phase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iagram.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18972698" y="25231053"/>
            <a:ext cx="9631811" cy="3293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T</a:t>
            </a:r>
            <a:r>
              <a:rPr lang="en-US" sz="3200" dirty="0" smtClean="0">
                <a:solidFill>
                  <a:srgbClr val="000000"/>
                </a:solidFill>
              </a:rPr>
              <a:t>he best/worst NPJ phase diagram forecasts were classified as the forecasts that ranked in the bottom/top 10% in terms of both (Fig. 5):</a:t>
            </a:r>
            <a:endParaRPr lang="en-US" sz="3200" dirty="0">
              <a:solidFill>
                <a:srgbClr val="000000"/>
              </a:solidFill>
            </a:endParaRPr>
          </a:p>
          <a:p>
            <a:pPr marL="863600" indent="-4064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The average GEFS ensemble </a:t>
            </a:r>
            <a:r>
              <a:rPr lang="en-US" sz="2800" u="sng" dirty="0" smtClean="0">
                <a:solidFill>
                  <a:srgbClr val="000000"/>
                </a:solidFill>
              </a:rPr>
              <a:t>mean</a:t>
            </a:r>
            <a:r>
              <a:rPr lang="en-US" sz="2800" dirty="0" smtClean="0">
                <a:solidFill>
                  <a:srgbClr val="000000"/>
                </a:solidFill>
              </a:rPr>
              <a:t> error in the Day 8 and 9 forecasts.</a:t>
            </a:r>
          </a:p>
          <a:p>
            <a:pPr marL="863600" indent="-406400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</a:rPr>
              <a:t>The average GEFS ensemble </a:t>
            </a:r>
            <a:r>
              <a:rPr lang="en-US" sz="2800" u="sng" dirty="0" smtClean="0">
                <a:solidFill>
                  <a:srgbClr val="000000"/>
                </a:solidFill>
              </a:rPr>
              <a:t>member</a:t>
            </a:r>
            <a:r>
              <a:rPr lang="en-US" sz="2800" dirty="0" smtClean="0">
                <a:solidFill>
                  <a:srgbClr val="000000"/>
                </a:solidFill>
              </a:rPr>
              <a:t> error in the Day 8 and 9 forecasts.</a:t>
            </a:r>
          </a:p>
        </p:txBody>
      </p:sp>
      <p:grpSp>
        <p:nvGrpSpPr>
          <p:cNvPr id="219" name="Group 218"/>
          <p:cNvGrpSpPr/>
          <p:nvPr/>
        </p:nvGrpSpPr>
        <p:grpSpPr>
          <a:xfrm>
            <a:off x="20252897" y="28593742"/>
            <a:ext cx="8591106" cy="3098102"/>
            <a:chOff x="4402667" y="2658533"/>
            <a:chExt cx="12832230" cy="4627524"/>
          </a:xfrm>
        </p:grpSpPr>
        <p:grpSp>
          <p:nvGrpSpPr>
            <p:cNvPr id="220" name="Group 219"/>
            <p:cNvGrpSpPr/>
            <p:nvPr/>
          </p:nvGrpSpPr>
          <p:grpSpPr>
            <a:xfrm>
              <a:off x="5805304" y="4735457"/>
              <a:ext cx="285902" cy="306324"/>
              <a:chOff x="1016000" y="4089400"/>
              <a:chExt cx="177800" cy="190500"/>
            </a:xfrm>
          </p:grpSpPr>
          <p:cxnSp>
            <p:nvCxnSpPr>
              <p:cNvPr id="294" name="Straight Connector 293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Group 220"/>
            <p:cNvGrpSpPr/>
            <p:nvPr/>
          </p:nvGrpSpPr>
          <p:grpSpPr>
            <a:xfrm>
              <a:off x="6226436" y="4735457"/>
              <a:ext cx="285902" cy="306324"/>
              <a:chOff x="1016000" y="4089400"/>
              <a:chExt cx="177800" cy="190500"/>
            </a:xfrm>
          </p:grpSpPr>
          <p:cxnSp>
            <p:nvCxnSpPr>
              <p:cNvPr id="292" name="Straight Connector 291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Group 221"/>
            <p:cNvGrpSpPr/>
            <p:nvPr/>
          </p:nvGrpSpPr>
          <p:grpSpPr>
            <a:xfrm>
              <a:off x="6275255" y="5174775"/>
              <a:ext cx="285902" cy="306324"/>
              <a:chOff x="1016000" y="4089400"/>
              <a:chExt cx="177800" cy="190500"/>
            </a:xfrm>
          </p:grpSpPr>
          <p:cxnSp>
            <p:nvCxnSpPr>
              <p:cNvPr id="290" name="Straight Connector 289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3" name="Group 222"/>
            <p:cNvGrpSpPr/>
            <p:nvPr/>
          </p:nvGrpSpPr>
          <p:grpSpPr>
            <a:xfrm>
              <a:off x="5892825" y="5187475"/>
              <a:ext cx="285902" cy="306324"/>
              <a:chOff x="1016000" y="4089400"/>
              <a:chExt cx="177800" cy="190500"/>
            </a:xfrm>
          </p:grpSpPr>
          <p:cxnSp>
            <p:nvCxnSpPr>
              <p:cNvPr id="288" name="Straight Connector 287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4" name="Group 223"/>
            <p:cNvGrpSpPr/>
            <p:nvPr/>
          </p:nvGrpSpPr>
          <p:grpSpPr>
            <a:xfrm>
              <a:off x="6405506" y="4934695"/>
              <a:ext cx="285902" cy="306324"/>
              <a:chOff x="1016000" y="4089400"/>
              <a:chExt cx="177800" cy="190500"/>
            </a:xfrm>
          </p:grpSpPr>
          <p:cxnSp>
            <p:nvCxnSpPr>
              <p:cNvPr id="286" name="Straight Connector 285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5" name="Group 224"/>
            <p:cNvGrpSpPr/>
            <p:nvPr/>
          </p:nvGrpSpPr>
          <p:grpSpPr>
            <a:xfrm>
              <a:off x="5728385" y="4979653"/>
              <a:ext cx="285902" cy="306324"/>
              <a:chOff x="1016000" y="4089400"/>
              <a:chExt cx="177800" cy="190500"/>
            </a:xfrm>
          </p:grpSpPr>
          <p:cxnSp>
            <p:nvCxnSpPr>
              <p:cNvPr id="284" name="Straight Connector 283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" name="Oval 225"/>
            <p:cNvSpPr/>
            <p:nvPr/>
          </p:nvSpPr>
          <p:spPr>
            <a:xfrm>
              <a:off x="5940788" y="4850519"/>
              <a:ext cx="490118" cy="490118"/>
            </a:xfrm>
            <a:prstGeom prst="ellipse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6053106" y="4962838"/>
              <a:ext cx="265481" cy="265481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4434231" y="2693881"/>
              <a:ext cx="3454401" cy="114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Hypothetical </a:t>
              </a:r>
            </a:p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Best Forecast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29" name="Group 228"/>
            <p:cNvGrpSpPr/>
            <p:nvPr/>
          </p:nvGrpSpPr>
          <p:grpSpPr>
            <a:xfrm>
              <a:off x="8351646" y="4108364"/>
              <a:ext cx="3328721" cy="2144268"/>
              <a:chOff x="3314700" y="3467100"/>
              <a:chExt cx="2070100" cy="1333500"/>
            </a:xfrm>
          </p:grpSpPr>
          <p:grpSp>
            <p:nvGrpSpPr>
              <p:cNvPr id="264" name="Group 263"/>
              <p:cNvGrpSpPr/>
              <p:nvPr/>
            </p:nvGrpSpPr>
            <p:grpSpPr>
              <a:xfrm>
                <a:off x="3759200" y="34671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82" name="Straight Connector 281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/>
            </p:nvGrpSpPr>
            <p:grpSpPr>
              <a:xfrm>
                <a:off x="4800600" y="34671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6" name="Group 265"/>
              <p:cNvGrpSpPr/>
              <p:nvPr/>
            </p:nvGrpSpPr>
            <p:grpSpPr>
              <a:xfrm>
                <a:off x="4800600" y="46101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7" name="Group 266"/>
              <p:cNvGrpSpPr/>
              <p:nvPr/>
            </p:nvGrpSpPr>
            <p:grpSpPr>
              <a:xfrm>
                <a:off x="3759200" y="46101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76" name="Straight Connector 275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8" name="Group 267"/>
              <p:cNvGrpSpPr/>
              <p:nvPr/>
            </p:nvGrpSpPr>
            <p:grpSpPr>
              <a:xfrm>
                <a:off x="5207000" y="39878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74" name="Straight Connector 273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314700" y="3987800"/>
                <a:ext cx="177800" cy="190500"/>
                <a:chOff x="1016000" y="4089400"/>
                <a:chExt cx="177800" cy="190500"/>
              </a:xfrm>
            </p:grpSpPr>
            <p:cxnSp>
              <p:nvCxnSpPr>
                <p:cNvPr id="272" name="Straight Connector 271"/>
                <p:cNvCxnSpPr/>
                <p:nvPr/>
              </p:nvCxnSpPr>
              <p:spPr>
                <a:xfrm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/>
              </p:nvCxnSpPr>
              <p:spPr>
                <a:xfrm flipV="1">
                  <a:off x="1016000" y="4089400"/>
                  <a:ext cx="177800" cy="1905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0" name="Oval 269"/>
              <p:cNvSpPr/>
              <p:nvPr/>
            </p:nvSpPr>
            <p:spPr>
              <a:xfrm>
                <a:off x="4216400" y="3949700"/>
                <a:ext cx="304800" cy="304800"/>
              </a:xfrm>
              <a:prstGeom prst="ellipse">
                <a:avLst/>
              </a:prstGeom>
              <a:solidFill>
                <a:srgbClr val="FFFF00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/>
              <p:cNvSpPr/>
              <p:nvPr/>
            </p:nvSpPr>
            <p:spPr>
              <a:xfrm>
                <a:off x="4286250" y="4019550"/>
                <a:ext cx="165100" cy="165100"/>
              </a:xfrm>
              <a:prstGeom prst="ellipse">
                <a:avLst/>
              </a:prstGeom>
              <a:solidFill>
                <a:srgbClr val="008000"/>
              </a:solidFill>
              <a:ln w="381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0" name="TextBox 229"/>
            <p:cNvSpPr txBox="1"/>
            <p:nvPr/>
          </p:nvSpPr>
          <p:spPr>
            <a:xfrm>
              <a:off x="7870015" y="2693881"/>
              <a:ext cx="4444922" cy="114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Hypothetical </a:t>
              </a:r>
            </a:p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Intermediate Forecast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31" name="Group 230"/>
            <p:cNvGrpSpPr/>
            <p:nvPr/>
          </p:nvGrpSpPr>
          <p:grpSpPr>
            <a:xfrm>
              <a:off x="13824671" y="3922099"/>
              <a:ext cx="285902" cy="306324"/>
              <a:chOff x="1016000" y="4089400"/>
              <a:chExt cx="177800" cy="190500"/>
            </a:xfrm>
          </p:grpSpPr>
          <p:cxnSp>
            <p:nvCxnSpPr>
              <p:cNvPr id="262" name="Straight Connector 261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2" name="Group 231"/>
            <p:cNvGrpSpPr/>
            <p:nvPr/>
          </p:nvGrpSpPr>
          <p:grpSpPr>
            <a:xfrm>
              <a:off x="15499242" y="3922099"/>
              <a:ext cx="285902" cy="306324"/>
              <a:chOff x="1016000" y="4089400"/>
              <a:chExt cx="177800" cy="190500"/>
            </a:xfrm>
          </p:grpSpPr>
          <p:cxnSp>
            <p:nvCxnSpPr>
              <p:cNvPr id="260" name="Straight Connector 259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3" name="Group 232"/>
            <p:cNvGrpSpPr/>
            <p:nvPr/>
          </p:nvGrpSpPr>
          <p:grpSpPr>
            <a:xfrm>
              <a:off x="15499242" y="5760043"/>
              <a:ext cx="285902" cy="306324"/>
              <a:chOff x="1016000" y="4089400"/>
              <a:chExt cx="177800" cy="190500"/>
            </a:xfrm>
          </p:grpSpPr>
          <p:cxnSp>
            <p:nvCxnSpPr>
              <p:cNvPr id="258" name="Straight Connector 257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233"/>
            <p:cNvGrpSpPr/>
            <p:nvPr/>
          </p:nvGrpSpPr>
          <p:grpSpPr>
            <a:xfrm>
              <a:off x="13824671" y="5760043"/>
              <a:ext cx="285902" cy="306324"/>
              <a:chOff x="1016000" y="4089400"/>
              <a:chExt cx="177800" cy="190500"/>
            </a:xfrm>
          </p:grpSpPr>
          <p:cxnSp>
            <p:nvCxnSpPr>
              <p:cNvPr id="256" name="Straight Connector 255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5" name="Group 234"/>
            <p:cNvGrpSpPr/>
            <p:nvPr/>
          </p:nvGrpSpPr>
          <p:grpSpPr>
            <a:xfrm>
              <a:off x="16152734" y="4759385"/>
              <a:ext cx="285902" cy="306324"/>
              <a:chOff x="1016000" y="4089400"/>
              <a:chExt cx="177800" cy="190500"/>
            </a:xfrm>
          </p:grpSpPr>
          <p:cxnSp>
            <p:nvCxnSpPr>
              <p:cNvPr id="254" name="Straight Connector 253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/>
            <p:cNvGrpSpPr/>
            <p:nvPr/>
          </p:nvGrpSpPr>
          <p:grpSpPr>
            <a:xfrm>
              <a:off x="13109915" y="4759385"/>
              <a:ext cx="285902" cy="306324"/>
              <a:chOff x="1016000" y="4089400"/>
              <a:chExt cx="177800" cy="190500"/>
            </a:xfrm>
          </p:grpSpPr>
          <p:cxnSp>
            <p:nvCxnSpPr>
              <p:cNvPr id="252" name="Straight Connector 251"/>
              <p:cNvCxnSpPr/>
              <p:nvPr/>
            </p:nvCxnSpPr>
            <p:spPr>
              <a:xfrm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/>
              <p:cNvCxnSpPr/>
              <p:nvPr/>
            </p:nvCxnSpPr>
            <p:spPr>
              <a:xfrm flipV="1">
                <a:off x="1016000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7" name="Oval 236"/>
            <p:cNvSpPr/>
            <p:nvPr/>
          </p:nvSpPr>
          <p:spPr>
            <a:xfrm>
              <a:off x="14559849" y="4698120"/>
              <a:ext cx="490118" cy="490118"/>
            </a:xfrm>
            <a:prstGeom prst="ellipse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12626342" y="5899285"/>
              <a:ext cx="265481" cy="265481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12314936" y="2693881"/>
              <a:ext cx="4560373" cy="1140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Hypothetical </a:t>
              </a:r>
            </a:p>
            <a:p>
              <a:pPr algn="ctr"/>
              <a:r>
                <a:rPr lang="en-US" sz="2000" b="1" dirty="0" smtClean="0">
                  <a:solidFill>
                    <a:srgbClr val="0000FF"/>
                  </a:solidFill>
                </a:rPr>
                <a:t>Worst Forecast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402667" y="2675467"/>
              <a:ext cx="12496800" cy="4605866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874000" y="2658533"/>
              <a:ext cx="16933" cy="397933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12327467" y="2675466"/>
              <a:ext cx="16933" cy="397933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TextBox 242"/>
            <p:cNvSpPr txBox="1"/>
            <p:nvPr/>
          </p:nvSpPr>
          <p:spPr>
            <a:xfrm>
              <a:off x="7814851" y="6629475"/>
              <a:ext cx="4501374" cy="6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Ensemble Mean Position</a:t>
              </a:r>
              <a:endParaRPr lang="en-US" sz="2000" dirty="0"/>
            </a:p>
          </p:txBody>
        </p:sp>
        <p:grpSp>
          <p:nvGrpSpPr>
            <p:cNvPr id="244" name="Group 243"/>
            <p:cNvGrpSpPr/>
            <p:nvPr/>
          </p:nvGrpSpPr>
          <p:grpSpPr>
            <a:xfrm>
              <a:off x="12256568" y="6910724"/>
              <a:ext cx="177800" cy="190500"/>
              <a:chOff x="422486" y="4089400"/>
              <a:chExt cx="177800" cy="190500"/>
            </a:xfrm>
          </p:grpSpPr>
          <p:cxnSp>
            <p:nvCxnSpPr>
              <p:cNvPr id="250" name="Straight Connector 249"/>
              <p:cNvCxnSpPr/>
              <p:nvPr/>
            </p:nvCxnSpPr>
            <p:spPr>
              <a:xfrm>
                <a:off x="422486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/>
              <p:cNvCxnSpPr/>
              <p:nvPr/>
            </p:nvCxnSpPr>
            <p:spPr>
              <a:xfrm flipV="1">
                <a:off x="422486" y="4089400"/>
                <a:ext cx="177800" cy="19050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5" name="TextBox 244"/>
            <p:cNvSpPr txBox="1"/>
            <p:nvPr/>
          </p:nvSpPr>
          <p:spPr>
            <a:xfrm>
              <a:off x="12542314" y="6641279"/>
              <a:ext cx="4692583" cy="644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Individual Ens. Member</a:t>
              </a:r>
              <a:endParaRPr lang="en-US" sz="2000" dirty="0"/>
            </a:p>
          </p:txBody>
        </p:sp>
        <p:sp>
          <p:nvSpPr>
            <p:cNvPr id="246" name="TextBox 245"/>
            <p:cNvSpPr txBox="1"/>
            <p:nvPr/>
          </p:nvSpPr>
          <p:spPr>
            <a:xfrm>
              <a:off x="5115981" y="6628792"/>
              <a:ext cx="2908301" cy="64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Verification</a:t>
              </a:r>
              <a:endParaRPr lang="en-US" sz="2000" dirty="0"/>
            </a:p>
          </p:txBody>
        </p:sp>
        <p:sp>
          <p:nvSpPr>
            <p:cNvPr id="247" name="Oval 246"/>
            <p:cNvSpPr/>
            <p:nvPr/>
          </p:nvSpPr>
          <p:spPr>
            <a:xfrm>
              <a:off x="4664572" y="6857063"/>
              <a:ext cx="265481" cy="265481"/>
            </a:xfrm>
            <a:prstGeom prst="ellipse">
              <a:avLst/>
            </a:prstGeom>
            <a:solidFill>
              <a:srgbClr val="0080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7471621" y="6857063"/>
              <a:ext cx="265480" cy="265480"/>
            </a:xfrm>
            <a:prstGeom prst="ellipse">
              <a:avLst/>
            </a:prstGeom>
            <a:solidFill>
              <a:srgbClr val="FFFF00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Straight Connector 248"/>
            <p:cNvCxnSpPr/>
            <p:nvPr/>
          </p:nvCxnSpPr>
          <p:spPr>
            <a:xfrm flipH="1">
              <a:off x="4419603" y="6657762"/>
              <a:ext cx="12474949" cy="11664"/>
            </a:xfrm>
            <a:prstGeom prst="line">
              <a:avLst/>
            </a:prstGeom>
            <a:ln w="381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" name="TextBox 295"/>
          <p:cNvSpPr txBox="1"/>
          <p:nvPr/>
        </p:nvSpPr>
        <p:spPr>
          <a:xfrm>
            <a:off x="20215739" y="31724574"/>
            <a:ext cx="8389549" cy="6514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Schematic illustrating the classification scheme for the best/worst NPJ phase diagram forecasts.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7" name="Picture 29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396" y="11568689"/>
            <a:ext cx="6695604" cy="5021703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208" y="2822376"/>
            <a:ext cx="7024263" cy="9090224"/>
          </a:xfrm>
          <a:prstGeom prst="rect">
            <a:avLst/>
          </a:prstGeom>
        </p:spPr>
      </p:pic>
      <p:sp>
        <p:nvSpPr>
          <p:cNvPr id="299" name="TextBox 298"/>
          <p:cNvSpPr txBox="1"/>
          <p:nvPr/>
        </p:nvSpPr>
        <p:spPr>
          <a:xfrm>
            <a:off x="30122318" y="11944432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(b)</a:t>
            </a:r>
            <a:endParaRPr lang="en-US" sz="2800" b="1" dirty="0"/>
          </a:p>
        </p:txBody>
      </p:sp>
      <p:sp>
        <p:nvSpPr>
          <p:cNvPr id="300" name="TextBox 299"/>
          <p:cNvSpPr txBox="1"/>
          <p:nvPr/>
        </p:nvSpPr>
        <p:spPr>
          <a:xfrm>
            <a:off x="30146181" y="7327110"/>
            <a:ext cx="69948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(a)</a:t>
            </a:r>
            <a:endParaRPr lang="en-US" sz="2800" b="1" dirty="0"/>
          </a:p>
        </p:txBody>
      </p:sp>
      <p:sp>
        <p:nvSpPr>
          <p:cNvPr id="301" name="TextBox 300"/>
          <p:cNvSpPr txBox="1"/>
          <p:nvPr/>
        </p:nvSpPr>
        <p:spPr>
          <a:xfrm>
            <a:off x="29032200" y="16445325"/>
            <a:ext cx="109474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</a:t>
            </a:r>
            <a:r>
              <a: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GEFS ensemble mean error of NPJ phase diagram forecasts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verifying and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initialized within a particular NPJ regime.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Circles on a particular line indicate statistically significant differences at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99%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95% confidence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level with respect to another NPJ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regime.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35433001" y="7246438"/>
            <a:ext cx="47159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Forecasts verifying during </a:t>
            </a:r>
            <a:r>
              <a:rPr lang="en-US" sz="3200" dirty="0" err="1" smtClean="0"/>
              <a:t>equatorward</a:t>
            </a:r>
            <a:r>
              <a:rPr lang="en-US" sz="3200" dirty="0" smtClean="0"/>
              <a:t> shifts and jet retractions exhibit significantly larger errors than jet extensions and </a:t>
            </a:r>
            <a:r>
              <a:rPr lang="en-US" sz="3200" dirty="0" err="1" smtClean="0"/>
              <a:t>poleward</a:t>
            </a:r>
            <a:r>
              <a:rPr lang="en-US" sz="3200" dirty="0" smtClean="0"/>
              <a:t> shifts at forecast lead times between 96–216 h (Fig. 6a).</a:t>
            </a:r>
            <a:endParaRPr lang="en-US" sz="3200" dirty="0"/>
          </a:p>
        </p:txBody>
      </p:sp>
      <p:sp>
        <p:nvSpPr>
          <p:cNvPr id="303" name="TextBox 302"/>
          <p:cNvSpPr txBox="1"/>
          <p:nvPr/>
        </p:nvSpPr>
        <p:spPr>
          <a:xfrm>
            <a:off x="35429715" y="12046346"/>
            <a:ext cx="4728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/>
              <a:buChar char="•"/>
            </a:pPr>
            <a:r>
              <a:rPr lang="en-US" sz="3200" dirty="0" smtClean="0"/>
              <a:t>Forecasts initialized during jet retractions exhibit significantly larger errors than jet extensions and </a:t>
            </a:r>
            <a:r>
              <a:rPr lang="en-US" sz="3200" dirty="0" err="1" smtClean="0"/>
              <a:t>poleward</a:t>
            </a:r>
            <a:r>
              <a:rPr lang="en-US" sz="3200" dirty="0" smtClean="0"/>
              <a:t> shifts at forecast lead times between 168–   216 h (Fig. 6b).</a:t>
            </a:r>
            <a:endParaRPr lang="en-US" sz="3200" dirty="0"/>
          </a:p>
        </p:txBody>
      </p:sp>
      <p:graphicFrame>
        <p:nvGraphicFramePr>
          <p:cNvPr id="304" name="Table 3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273624"/>
              </p:ext>
            </p:extLst>
          </p:nvPr>
        </p:nvGraphicFramePr>
        <p:xfrm>
          <a:off x="40309799" y="8342878"/>
          <a:ext cx="8229599" cy="572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1"/>
                <a:gridCol w="1467967"/>
                <a:gridCol w="1538728"/>
                <a:gridCol w="1400415"/>
                <a:gridCol w="1434994"/>
                <a:gridCol w="1434994"/>
              </a:tblGrid>
              <a:tr h="70679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Extension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Retraction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Poleward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Equator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Origin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24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1.54%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1.92%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–3.07%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–0.21%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48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3.94%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–0.16%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7.96%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–6.38%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–2.11%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72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3.50%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–2.31%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10.59%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–7.93%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–1.61%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96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2.37%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–1.27%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8.77%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–9.21%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–0.48%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120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2.28%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–4.04%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8.46%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–11.64%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1.55%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144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3.37%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–2.37%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0.80%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–13.32%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3.98%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168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–2.93%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–2.08%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–16.84%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7.65%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192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–3.20%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–6.40%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–6.16%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–18.56%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12.18%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57992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216</a:t>
                      </a:r>
                      <a:r>
                        <a:rPr lang="en-US" sz="2400" b="1" baseline="0" dirty="0" smtClean="0"/>
                        <a:t> h</a:t>
                      </a:r>
                      <a:endParaRPr lang="en-US" sz="24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–9.14%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–7.33%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–12.50%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00FF"/>
                          </a:solidFill>
                        </a:rPr>
                        <a:t>–25.51%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19.33%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5" name="TextBox 304"/>
          <p:cNvSpPr txBox="1"/>
          <p:nvPr/>
        </p:nvSpPr>
        <p:spPr>
          <a:xfrm>
            <a:off x="40081200" y="7208192"/>
            <a:ext cx="8585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Table 1: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percent frequency that an NPJ regime is over/under forecast relative to verification at various forecast lead times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GEFS ensemble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mean reforecasts. Negative (blue) values indicate an NPJ regime is under forecast.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40323447" y="14135114"/>
            <a:ext cx="83598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/>
              <a:buChar char="•"/>
            </a:pPr>
            <a:r>
              <a:rPr lang="en-US" sz="3200" dirty="0" err="1" smtClean="0"/>
              <a:t>Equatorward</a:t>
            </a:r>
            <a:r>
              <a:rPr lang="en-US" sz="3200" dirty="0"/>
              <a:t> </a:t>
            </a:r>
            <a:r>
              <a:rPr lang="en-US" sz="3200" dirty="0" smtClean="0"/>
              <a:t>shifts are substantially under forecast at all forecast lead times compared to all other NPJ regimes (Table 1).</a:t>
            </a:r>
          </a:p>
          <a:p>
            <a:pPr marL="355600" indent="-355600">
              <a:buFont typeface="Arial"/>
              <a:buChar char="•"/>
            </a:pPr>
            <a:endParaRPr lang="en-US" sz="1200" dirty="0"/>
          </a:p>
          <a:p>
            <a:pPr marL="355600" indent="-355600">
              <a:buFont typeface="Arial"/>
              <a:buChar char="•"/>
            </a:pPr>
            <a:r>
              <a:rPr lang="en-US" sz="3200" dirty="0" err="1" smtClean="0"/>
              <a:t>Poleward</a:t>
            </a:r>
            <a:r>
              <a:rPr lang="en-US" sz="3200" dirty="0" smtClean="0"/>
              <a:t> shifts are substantially over forecast at forecast lead times between 48–120 h (Table 1).</a:t>
            </a:r>
            <a:endParaRPr lang="en-US" sz="3200" dirty="0"/>
          </a:p>
        </p:txBody>
      </p:sp>
      <p:graphicFrame>
        <p:nvGraphicFramePr>
          <p:cNvPr id="307" name="Table 3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97649"/>
              </p:ext>
            </p:extLst>
          </p:nvPr>
        </p:nvGraphicFramePr>
        <p:xfrm>
          <a:off x="29372592" y="21571062"/>
          <a:ext cx="9044522" cy="1949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723"/>
                <a:gridCol w="1244600"/>
                <a:gridCol w="1295400"/>
                <a:gridCol w="1193800"/>
                <a:gridCol w="1193800"/>
                <a:gridCol w="2362199"/>
              </a:tblGrid>
              <a:tr h="92337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PC1</a:t>
                      </a:r>
                      <a:r>
                        <a:rPr lang="en-US" sz="2400" baseline="-25000" dirty="0" smtClean="0"/>
                        <a:t>start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PC2</a:t>
                      </a:r>
                      <a:r>
                        <a:rPr lang="en-US" sz="2400" baseline="-25000" dirty="0" smtClean="0"/>
                        <a:t>start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Avg. ΔPC1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Avg. ΔPC2</a:t>
                      </a:r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Avg.</a:t>
                      </a:r>
                      <a:r>
                        <a:rPr lang="en-US" sz="2400" baseline="0" dirty="0" smtClean="0"/>
                        <a:t> 10-d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Traj</a:t>
                      </a:r>
                      <a:r>
                        <a:rPr lang="en-US" sz="2400" dirty="0" smtClean="0"/>
                        <a:t>. Length</a:t>
                      </a:r>
                      <a:endParaRPr lang="en-US" sz="2400" dirty="0"/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29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Best (N=475)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0.09*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0.16*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3.50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units*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29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Worst (N=763)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/>
                        <a:t>–0.18*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–0.08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0.01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–0.21*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4.33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units*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8" name="TextBox 307"/>
          <p:cNvSpPr txBox="1"/>
          <p:nvPr/>
        </p:nvSpPr>
        <p:spPr>
          <a:xfrm>
            <a:off x="29362400" y="20777758"/>
            <a:ext cx="90762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Table 3: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Comparison between periods characterized by the best/worst medium-range forecasts. *’s indicate statistical significance at the 99.9% confidence interval.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38580384" y="18386803"/>
            <a:ext cx="10063611" cy="538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Of the four primary NPJ regimes, the </a:t>
            </a:r>
            <a:r>
              <a:rPr lang="en-US" sz="3200" dirty="0"/>
              <a:t>worst </a:t>
            </a:r>
            <a:r>
              <a:rPr lang="en-US" sz="3200" dirty="0" smtClean="0"/>
              <a:t>forecast periods initialized most </a:t>
            </a:r>
            <a:r>
              <a:rPr lang="en-US" sz="3200" dirty="0"/>
              <a:t>frequently </a:t>
            </a:r>
            <a:r>
              <a:rPr lang="en-US" sz="3200" dirty="0" smtClean="0"/>
              <a:t>during jet </a:t>
            </a:r>
            <a:r>
              <a:rPr lang="en-US" sz="3200" dirty="0" smtClean="0"/>
              <a:t>retractions </a:t>
            </a:r>
            <a:r>
              <a:rPr lang="en-US" sz="3200" dirty="0"/>
              <a:t>and </a:t>
            </a:r>
            <a:r>
              <a:rPr lang="en-US" sz="3200" dirty="0" err="1"/>
              <a:t>equatorward</a:t>
            </a:r>
            <a:r>
              <a:rPr lang="en-US" sz="3200" dirty="0"/>
              <a:t> </a:t>
            </a:r>
            <a:r>
              <a:rPr lang="en-US" sz="3200" dirty="0" smtClean="0"/>
              <a:t>shifts (Table 2).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The worst forecast periods are </a:t>
            </a:r>
            <a:r>
              <a:rPr lang="en-US" sz="3200" dirty="0" smtClean="0"/>
              <a:t>characterized </a:t>
            </a:r>
            <a:r>
              <a:rPr lang="en-US" sz="3200" dirty="0"/>
              <a:t>by </a:t>
            </a:r>
            <a:r>
              <a:rPr lang="en-US" sz="3200" dirty="0" err="1"/>
              <a:t>equatorward</a:t>
            </a:r>
            <a:r>
              <a:rPr lang="en-US" sz="3200" dirty="0"/>
              <a:t> shifts over the </a:t>
            </a:r>
            <a:r>
              <a:rPr lang="en-US" sz="3200" dirty="0" smtClean="0"/>
              <a:t>subsequent 10-day period (Table 3).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The worst forecast periods are characterized by anomalously </a:t>
            </a:r>
            <a:r>
              <a:rPr lang="en-US" sz="3200" dirty="0"/>
              <a:t>long trajectories within the NPJ phase </a:t>
            </a:r>
            <a:r>
              <a:rPr lang="en-US" sz="3200" dirty="0" smtClean="0"/>
              <a:t>diagram, suggesting they are often associated with NPJ regime change (Table 3).</a:t>
            </a:r>
            <a:endParaRPr lang="en-US" sz="3200" dirty="0"/>
          </a:p>
        </p:txBody>
      </p:sp>
      <p:sp>
        <p:nvSpPr>
          <p:cNvPr id="310" name="TextBox 309"/>
          <p:cNvSpPr txBox="1"/>
          <p:nvPr/>
        </p:nvSpPr>
        <p:spPr>
          <a:xfrm>
            <a:off x="15595600" y="1630378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NPJ Regime Composites</a:t>
            </a:r>
            <a:endParaRPr lang="en-US" sz="3600" b="1" dirty="0"/>
          </a:p>
        </p:txBody>
      </p:sp>
      <p:graphicFrame>
        <p:nvGraphicFramePr>
          <p:cNvPr id="311" name="Table 3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764424"/>
              </p:ext>
            </p:extLst>
          </p:nvPr>
        </p:nvGraphicFramePr>
        <p:xfrm>
          <a:off x="29372979" y="19208479"/>
          <a:ext cx="9057219" cy="154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421"/>
                <a:gridCol w="1473200"/>
                <a:gridCol w="1511300"/>
                <a:gridCol w="1485900"/>
                <a:gridCol w="1384300"/>
                <a:gridCol w="1435098"/>
              </a:tblGrid>
              <a:tr h="354427">
                <a:tc>
                  <a:txBody>
                    <a:bodyPr/>
                    <a:lstStyle/>
                    <a:p>
                      <a:pPr marL="0" indent="0" algn="ctr"/>
                      <a:endParaRPr lang="en-US" sz="24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Extension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Retraction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Poleward</a:t>
                      </a:r>
                      <a:endParaRPr lang="en-US" sz="2400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Equator.</a:t>
                      </a:r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Origin</a:t>
                      </a: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34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Best (N=475)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211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4345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Worst (N=763)</a:t>
                      </a:r>
                      <a:endParaRPr lang="en-US" sz="2000" b="1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145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</a:t>
                      </a:r>
                      <a:endParaRPr lang="en-US" sz="2400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326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2" name="TextBox 311"/>
          <p:cNvSpPr txBox="1"/>
          <p:nvPr/>
        </p:nvSpPr>
        <p:spPr>
          <a:xfrm>
            <a:off x="29451172" y="18421716"/>
            <a:ext cx="89790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Table 2: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Frequency of the best/worst forecasts initialized within each NPJ regime. Cases inside the red box are isolated for composite analysis in Fig. 7. </a:t>
            </a:r>
            <a:endParaRPr lang="en-U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664400" y="19240116"/>
            <a:ext cx="1435100" cy="1473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41" y="23884821"/>
            <a:ext cx="6881516" cy="2685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553" y="26772057"/>
            <a:ext cx="6889002" cy="26801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554" y="29622202"/>
            <a:ext cx="6889001" cy="267551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2" name="TextBox 181"/>
          <p:cNvSpPr txBox="1"/>
          <p:nvPr/>
        </p:nvSpPr>
        <p:spPr>
          <a:xfrm>
            <a:off x="37070167" y="26166420"/>
            <a:ext cx="351139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(a) 192 h </a:t>
            </a:r>
            <a:r>
              <a:rPr lang="en-US" sz="2000" b="1" dirty="0"/>
              <a:t>A</a:t>
            </a:r>
            <a:r>
              <a:rPr lang="en-US" sz="2000" b="1" dirty="0" smtClean="0"/>
              <a:t>fter Worst Forecast </a:t>
            </a:r>
            <a:endParaRPr lang="en-US" sz="2000" b="1" dirty="0"/>
          </a:p>
        </p:txBody>
      </p:sp>
      <p:sp>
        <p:nvSpPr>
          <p:cNvPr id="183" name="TextBox 182"/>
          <p:cNvSpPr txBox="1"/>
          <p:nvPr/>
        </p:nvSpPr>
        <p:spPr>
          <a:xfrm>
            <a:off x="42775923" y="23877724"/>
            <a:ext cx="1185334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N=145</a:t>
            </a:r>
            <a:endParaRPr lang="en-US" sz="2800" b="1" dirty="0"/>
          </a:p>
        </p:txBody>
      </p:sp>
      <p:sp>
        <p:nvSpPr>
          <p:cNvPr id="186" name="TextBox 185"/>
          <p:cNvSpPr txBox="1"/>
          <p:nvPr/>
        </p:nvSpPr>
        <p:spPr>
          <a:xfrm>
            <a:off x="37070167" y="29049320"/>
            <a:ext cx="332238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(b) 192 h After Best Forecast </a:t>
            </a:r>
            <a:endParaRPr lang="en-US" sz="20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42957955" y="26760624"/>
            <a:ext cx="1003301" cy="52226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N=63</a:t>
            </a:r>
            <a:endParaRPr lang="en-US" sz="2800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37057467" y="31889700"/>
            <a:ext cx="158248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(c) (a) – (b)</a:t>
            </a:r>
            <a:endParaRPr lang="en-US" sz="2000" b="1" dirty="0"/>
          </a:p>
        </p:txBody>
      </p:sp>
      <p:sp>
        <p:nvSpPr>
          <p:cNvPr id="191" name="Rectangle 190"/>
          <p:cNvSpPr/>
          <p:nvPr/>
        </p:nvSpPr>
        <p:spPr>
          <a:xfrm>
            <a:off x="40653479" y="26199944"/>
            <a:ext cx="3288727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779" y="26270606"/>
            <a:ext cx="2761677" cy="238473"/>
          </a:xfrm>
          <a:prstGeom prst="rect">
            <a:avLst/>
          </a:prstGeom>
        </p:spPr>
      </p:pic>
      <p:sp>
        <p:nvSpPr>
          <p:cNvPr id="196" name="TextBox 195"/>
          <p:cNvSpPr txBox="1"/>
          <p:nvPr/>
        </p:nvSpPr>
        <p:spPr>
          <a:xfrm>
            <a:off x="43341019" y="26237296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1" name="Rectangle 200"/>
          <p:cNvSpPr/>
          <p:nvPr/>
        </p:nvSpPr>
        <p:spPr>
          <a:xfrm>
            <a:off x="40661946" y="29095544"/>
            <a:ext cx="3288727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246" y="29166206"/>
            <a:ext cx="2761677" cy="238473"/>
          </a:xfrm>
          <a:prstGeom prst="rect">
            <a:avLst/>
          </a:prstGeom>
        </p:spPr>
      </p:pic>
      <p:sp>
        <p:nvSpPr>
          <p:cNvPr id="204" name="TextBox 203"/>
          <p:cNvSpPr txBox="1"/>
          <p:nvPr/>
        </p:nvSpPr>
        <p:spPr>
          <a:xfrm>
            <a:off x="43349486" y="29132896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5" name="Rectangle 204"/>
          <p:cNvSpPr/>
          <p:nvPr/>
        </p:nvSpPr>
        <p:spPr>
          <a:xfrm>
            <a:off x="40653479" y="31940344"/>
            <a:ext cx="3288727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879" y="31996030"/>
            <a:ext cx="3002090" cy="236570"/>
          </a:xfrm>
          <a:prstGeom prst="rect">
            <a:avLst/>
          </a:prstGeom>
        </p:spPr>
      </p:pic>
      <p:sp>
        <p:nvSpPr>
          <p:cNvPr id="313" name="TextBox 312"/>
          <p:cNvSpPr txBox="1"/>
          <p:nvPr/>
        </p:nvSpPr>
        <p:spPr>
          <a:xfrm>
            <a:off x="43633119" y="3194036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endParaRPr lang="en-US" sz="1200" dirty="0"/>
          </a:p>
        </p:txBody>
      </p:sp>
      <p:pic>
        <p:nvPicPr>
          <p:cNvPr id="12" name="Picture 11" descr="FcastComp_Retract_CompTraj_D10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092" y="23577713"/>
            <a:ext cx="5516066" cy="4137049"/>
          </a:xfrm>
          <a:prstGeom prst="rect">
            <a:avLst/>
          </a:prstGeom>
        </p:spPr>
      </p:pic>
      <p:sp>
        <p:nvSpPr>
          <p:cNvPr id="314" name="TextBox 313"/>
          <p:cNvSpPr txBox="1"/>
          <p:nvPr/>
        </p:nvSpPr>
        <p:spPr>
          <a:xfrm>
            <a:off x="44122105" y="27604247"/>
            <a:ext cx="4695069" cy="48064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Figure 7: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Composite mean 250-hPa wind speed in the fill pattern, 250-hPa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geopotential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height in black every 120 m, and positive (negative) 250-hPa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geopotential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height anomalies in red (blue) every 30 m 192 h following the initialization of the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(a)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worst and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(b)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best NPJ phase diagram forecasts during a jet retraction.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(c) 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difference between the 250-hPa </a:t>
            </a:r>
            <a:r>
              <a:rPr lang="en-US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geopotential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height anomalies shown in (a) and (b). Statistically significant differences at the 99% confidence interval are stippled. </a:t>
            </a:r>
            <a:r>
              <a:rPr lang="en-US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(d)</a:t>
            </a:r>
            <a:r>
              <a:rPr lang="en-US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Composite trajectories within the NPJ phase diagram for the 10-d period following the initialization of the best and worst NPJ phase diagram forecasts during a jet retraction.</a:t>
            </a:r>
            <a:endParaRPr lang="en-US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44493317" y="23891003"/>
            <a:ext cx="589567" cy="4616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(d)</a:t>
            </a:r>
            <a:endParaRPr lang="en-US" sz="2400" b="1" dirty="0"/>
          </a:p>
        </p:txBody>
      </p:sp>
      <p:sp>
        <p:nvSpPr>
          <p:cNvPr id="316" name="TextBox 315"/>
          <p:cNvSpPr txBox="1"/>
          <p:nvPr/>
        </p:nvSpPr>
        <p:spPr>
          <a:xfrm>
            <a:off x="29133799" y="24091186"/>
            <a:ext cx="777240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The worst forecast periods initialized during a jet retraction exhibit an anomalous ridge over the North Pacific 192 h later (Fig. 7a) and an </a:t>
            </a:r>
            <a:r>
              <a:rPr lang="en-US" sz="3200" dirty="0" err="1" smtClean="0"/>
              <a:t>equatorward</a:t>
            </a:r>
            <a:r>
              <a:rPr lang="en-US" sz="3200" dirty="0"/>
              <a:t>-</a:t>
            </a:r>
            <a:r>
              <a:rPr lang="en-US" sz="3200" dirty="0" smtClean="0"/>
              <a:t>shifted NPJ (Fig. 7d).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The best forecast periods initialized during a jet retraction exhibit an anomalous trough (ridge) over the North Pacific (North America) 192 h later (Fig. 7b) and a </a:t>
            </a:r>
            <a:r>
              <a:rPr lang="en-US" sz="3200" dirty="0" err="1" smtClean="0"/>
              <a:t>poleward</a:t>
            </a:r>
            <a:r>
              <a:rPr lang="en-US" sz="3200" dirty="0"/>
              <a:t>-</a:t>
            </a:r>
            <a:r>
              <a:rPr lang="en-US" sz="3200" dirty="0" smtClean="0"/>
              <a:t>shifted NPJ (Fig. 7d).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The difference between the </a:t>
            </a:r>
            <a:r>
              <a:rPr lang="en-US" sz="3200" dirty="0" err="1" smtClean="0"/>
              <a:t>geopotential</a:t>
            </a:r>
            <a:r>
              <a:rPr lang="en-US" sz="3200" dirty="0" smtClean="0"/>
              <a:t> height anomalies shown in Figs. 7a and 7b suggests that the worst forecast periods initialized during a jet retraction are often characterized by high-latitude blocking in the North Pacific (Fig. 7c).</a:t>
            </a:r>
          </a:p>
        </p:txBody>
      </p:sp>
      <p:pic>
        <p:nvPicPr>
          <p:cNvPr id="317" name="Picture 316" descr="NPJwebsite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20" y="24641862"/>
            <a:ext cx="9007543" cy="5380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8" name="TextBox 317"/>
          <p:cNvSpPr txBox="1"/>
          <p:nvPr/>
        </p:nvSpPr>
        <p:spPr>
          <a:xfrm>
            <a:off x="808207" y="18299527"/>
            <a:ext cx="9852428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dirty="0"/>
              <a:t>The prevailing NPJ regime has important implications for the downstream </a:t>
            </a:r>
            <a:r>
              <a:rPr lang="en-US" sz="3200" dirty="0" smtClean="0"/>
              <a:t>upper-tropospheric </a:t>
            </a:r>
            <a:r>
              <a:rPr lang="en-US" sz="3200" dirty="0"/>
              <a:t>flow pattern over North </a:t>
            </a:r>
            <a:r>
              <a:rPr lang="en-US" sz="3200" dirty="0" smtClean="0"/>
              <a:t>America.</a:t>
            </a:r>
          </a:p>
          <a:p>
            <a:endParaRPr lang="en-US" sz="1200" dirty="0" smtClean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dirty="0" smtClean="0">
                <a:solidFill>
                  <a:srgbClr val="000000"/>
                </a:solidFill>
              </a:rPr>
              <a:t>Forecasts verifying during </a:t>
            </a:r>
            <a:r>
              <a:rPr lang="en-US" sz="3200" dirty="0" err="1" smtClean="0">
                <a:solidFill>
                  <a:srgbClr val="000000"/>
                </a:solidFill>
              </a:rPr>
              <a:t>equatorward</a:t>
            </a:r>
            <a:r>
              <a:rPr lang="en-US" sz="3200" dirty="0" smtClean="0">
                <a:solidFill>
                  <a:srgbClr val="000000"/>
                </a:solidFill>
              </a:rPr>
              <a:t> shifts or jet retractions exhibit the largest NPJ phase diagram forecast errors during the medium-range period.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3200" dirty="0" smtClean="0">
                <a:solidFill>
                  <a:srgbClr val="000000"/>
                </a:solidFill>
              </a:rPr>
              <a:t>Substantial NPJ regime change and high-latitude blocking in the North Pacific are commonly associated with the worst NPJ phase diagram forecast periods.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6821</TotalTime>
  <Words>1715</Words>
  <Application>Microsoft Macintosh PowerPoint</Application>
  <PresentationFormat>Custom</PresentationFormat>
  <Paragraphs>205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 of Wisconsin-Madison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Winters</dc:creator>
  <cp:lastModifiedBy>Andrew Winters</cp:lastModifiedBy>
  <cp:revision>626</cp:revision>
  <cp:lastPrinted>2015-12-30T20:30:04Z</cp:lastPrinted>
  <dcterms:created xsi:type="dcterms:W3CDTF">2014-10-29T17:55:56Z</dcterms:created>
  <dcterms:modified xsi:type="dcterms:W3CDTF">2017-09-05T22:05:37Z</dcterms:modified>
</cp:coreProperties>
</file>