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7" r:id="rId3"/>
    <p:sldId id="258" r:id="rId4"/>
    <p:sldId id="259" r:id="rId5"/>
    <p:sldId id="260" r:id="rId6"/>
    <p:sldId id="261" r:id="rId7"/>
    <p:sldId id="285" r:id="rId8"/>
    <p:sldId id="263" r:id="rId9"/>
    <p:sldId id="264" r:id="rId10"/>
    <p:sldId id="265" r:id="rId11"/>
    <p:sldId id="266" r:id="rId12"/>
    <p:sldId id="268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FEE"/>
    <a:srgbClr val="EF00FF"/>
    <a:srgbClr val="20F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7A92-34F1-8745-8D14-1640771A2763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92B95-4209-2E42-BC53-9A6F34FD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6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5A78-32FE-0946-9BFE-56D9A02A8B13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AD2F-D2A1-4342-AE73-B2364559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Real-time NPJ Phase Diagram </a:t>
            </a:r>
            <a:br>
              <a:rPr lang="en-US" b="1" dirty="0" smtClean="0"/>
            </a:br>
            <a:r>
              <a:rPr lang="en-US" b="1" dirty="0" smtClean="0"/>
              <a:t>2016–2017 Final Verification </a:t>
            </a:r>
            <a:r>
              <a:rPr lang="en-US" b="1" dirty="0" smtClean="0"/>
              <a:t>Statistics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(Updated: </a:t>
            </a:r>
            <a:r>
              <a:rPr lang="en-US" b="1" dirty="0" smtClean="0">
                <a:solidFill>
                  <a:srgbClr val="FF0000"/>
                </a:solidFill>
              </a:rPr>
              <a:t>31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May 2017)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GEFS POD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8" cy="108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GEFS POD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8" cy="108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4" cy="709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50" name="Picture 49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4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3" cy="709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2" name="Picture 31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9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3" cy="709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2" name="Picture 31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6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2" cy="709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2" name="Picture 31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2" cy="7096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2" name="Picture 31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2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1" cy="7096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2" name="Picture 31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1" cy="7096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2" name="Picture 31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1" cy="7096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2" name="Picture 31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869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Notes for Interpretation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74351"/>
            <a:ext cx="84022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Jet Regimes, for the purpose of analyzing forecast skill, were defined according to the position in the phase diagram when a particular forecast was </a:t>
            </a:r>
            <a:r>
              <a:rPr lang="en-US" sz="2800" b="1" dirty="0" smtClean="0">
                <a:solidFill>
                  <a:srgbClr val="FF0000"/>
                </a:solidFill>
              </a:rPr>
              <a:t>initialized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US" sz="12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Forecasts by month were classified according to the date a particular forecast was </a:t>
            </a:r>
            <a:r>
              <a:rPr lang="en-US" sz="2800" b="1" dirty="0" smtClean="0">
                <a:solidFill>
                  <a:srgbClr val="FF0000"/>
                </a:solidFill>
              </a:rPr>
              <a:t>initialized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(e.g., a forecast initialized Jan. 31, is grouped into the January bin).</a:t>
            </a:r>
          </a:p>
          <a:p>
            <a:pPr marL="457200" indent="-457200">
              <a:buFont typeface="Arial"/>
              <a:buChar char="•"/>
            </a:pPr>
            <a:endParaRPr lang="en-US" sz="12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For the time series plots, each point along the black line corresponds to the error of the #-day forecast that was </a:t>
            </a:r>
            <a:r>
              <a:rPr lang="en-US" sz="2800" b="1" dirty="0" smtClean="0">
                <a:solidFill>
                  <a:srgbClr val="FF0000"/>
                </a:solidFill>
              </a:rPr>
              <a:t>initialized</a:t>
            </a:r>
            <a:r>
              <a:rPr lang="en-US" sz="2800" dirty="0" smtClean="0"/>
              <a:t> on that particular day, NOT the error on the day the #-day forecast verified.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41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6" y="-55827"/>
            <a:ext cx="5483403" cy="7096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0" y="-56867"/>
            <a:ext cx="5483401" cy="7096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2" y="138530"/>
            <a:ext cx="9132637" cy="8641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Series of GFS and GEFS Mean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242" y="5601918"/>
            <a:ext cx="491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Colored dots identify the jet regime on a particular day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64198" y="932351"/>
            <a:ext cx="413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9-Day Forecast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26" y="1489817"/>
            <a:ext cx="8465904" cy="31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377" y="993907"/>
            <a:ext cx="18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7023" y="962227"/>
            <a:ext cx="22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GEFS Mean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236123" y="3812742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-259677" y="3824271"/>
            <a:ext cx="805400" cy="26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3736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105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0211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5769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2799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61535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7739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45207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65757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4046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37735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88797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52448" y="1430942"/>
            <a:ext cx="13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14673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8214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16407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31886" y="1432413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52436" y="1430942"/>
            <a:ext cx="6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" name="Picture 2" descr="gfserror_regim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29073" r="68291" b="65888"/>
          <a:stretch/>
        </p:blipFill>
        <p:spPr>
          <a:xfrm>
            <a:off x="419377" y="5448167"/>
            <a:ext cx="2144821" cy="12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Extreme Temperature Event Forecasts 1985–2014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GEFS Reforecasts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0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7157" y="37240"/>
            <a:ext cx="930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Extreme Temp. Event Forecasts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7157" y="804676"/>
            <a:ext cx="881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Probability of Detection (%) of Extreme Temp. Events based on the </a:t>
            </a:r>
            <a:r>
              <a:rPr lang="en-US" sz="2000" b="1" dirty="0" smtClean="0">
                <a:solidFill>
                  <a:srgbClr val="0000FF"/>
                </a:solidFill>
              </a:rPr>
              <a:t>Number of Forecasts Indicating the Development of an </a:t>
            </a:r>
            <a:r>
              <a:rPr lang="en-US" sz="2000" b="1" dirty="0" smtClean="0">
                <a:solidFill>
                  <a:srgbClr val="0000FF"/>
                </a:solidFill>
              </a:rPr>
              <a:t>Extreme Temp. Event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25439"/>
              </p:ext>
            </p:extLst>
          </p:nvPr>
        </p:nvGraphicFramePr>
        <p:xfrm>
          <a:off x="280739" y="2698754"/>
          <a:ext cx="8722153" cy="393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23"/>
                <a:gridCol w="792923"/>
                <a:gridCol w="792923"/>
                <a:gridCol w="792923"/>
                <a:gridCol w="792923"/>
                <a:gridCol w="792923"/>
                <a:gridCol w="792923"/>
                <a:gridCol w="792923"/>
                <a:gridCol w="792923"/>
                <a:gridCol w="792923"/>
                <a:gridCol w="792923"/>
              </a:tblGrid>
              <a:tr h="4374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157" y="1972490"/>
            <a:ext cx="88157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POD </a:t>
            </a:r>
            <a:r>
              <a:rPr lang="en-US" sz="1600" dirty="0" smtClean="0"/>
              <a:t>(%) Based on the </a:t>
            </a:r>
            <a:r>
              <a:rPr lang="en-US" sz="1600" dirty="0" smtClean="0"/>
              <a:t>Number </a:t>
            </a:r>
            <a:r>
              <a:rPr lang="en-US" sz="1600" dirty="0" smtClean="0"/>
              <a:t>of Forecasts </a:t>
            </a:r>
            <a:r>
              <a:rPr lang="en-US" sz="1600" dirty="0" smtClean="0"/>
              <a:t>Indicating the </a:t>
            </a:r>
            <a:r>
              <a:rPr lang="en-US" sz="1600" dirty="0" smtClean="0"/>
              <a:t>Development of an Extreme Temperature Event in the 10 days prior to that potential event (max: </a:t>
            </a:r>
            <a:r>
              <a:rPr lang="en-US" sz="1600" dirty="0" smtClean="0"/>
              <a:t>10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</a:t>
            </a:r>
            <a:r>
              <a:rPr lang="en-US" sz="1600" dirty="0" smtClean="0"/>
              <a:t>i.e., present in the 240-h thru 0-h forecast)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239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7157" y="37240"/>
            <a:ext cx="930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Extreme Temp. Event Forecasts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7157" y="804676"/>
            <a:ext cx="881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Probability of Detection (%) of Extreme Temp. Events based on the </a:t>
            </a:r>
            <a:r>
              <a:rPr lang="en-US" sz="2000" b="1" dirty="0" smtClean="0">
                <a:solidFill>
                  <a:srgbClr val="0000FF"/>
                </a:solidFill>
              </a:rPr>
              <a:t>Number of Forecasts Indicating the Development of an </a:t>
            </a:r>
            <a:r>
              <a:rPr lang="en-US" sz="2000" b="1" dirty="0" smtClean="0">
                <a:solidFill>
                  <a:srgbClr val="0000FF"/>
                </a:solidFill>
              </a:rPr>
              <a:t>Extreme Temp. Event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20379"/>
              </p:ext>
            </p:extLst>
          </p:nvPr>
        </p:nvGraphicFramePr>
        <p:xfrm>
          <a:off x="280739" y="2698754"/>
          <a:ext cx="8722153" cy="393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636"/>
                <a:gridCol w="777875"/>
                <a:gridCol w="714375"/>
                <a:gridCol w="698500"/>
                <a:gridCol w="730250"/>
                <a:gridCol w="762000"/>
                <a:gridCol w="762000"/>
                <a:gridCol w="793750"/>
                <a:gridCol w="809625"/>
                <a:gridCol w="762000"/>
                <a:gridCol w="716142"/>
              </a:tblGrid>
              <a:tr h="4374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E99 (405)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E95 (827)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E05 (830)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E01 (382)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W99 (281)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W95 (680)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W05 (766)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4374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W01 (330)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375" y="1957173"/>
            <a:ext cx="80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Percentage </a:t>
            </a:r>
            <a:r>
              <a:rPr lang="en-US" dirty="0" smtClean="0"/>
              <a:t>of Observed Extreme Temperature Events that featured at least </a:t>
            </a:r>
            <a:endParaRPr lang="en-US" dirty="0" smtClean="0"/>
          </a:p>
          <a:p>
            <a:pPr algn="ctr"/>
            <a:r>
              <a:rPr lang="en-US" dirty="0" smtClean="0"/>
              <a:t>____ forecasts (columns) </a:t>
            </a:r>
            <a:r>
              <a:rPr lang="en-US" dirty="0" smtClean="0"/>
              <a:t>of that event prior to its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5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20" y="-1366233"/>
            <a:ext cx="8120328" cy="10508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Reliability Diagram </a:t>
            </a:r>
            <a:r>
              <a:rPr lang="en-US" dirty="0" smtClean="0">
                <a:solidFill>
                  <a:srgbClr val="FF0000"/>
                </a:solidFill>
              </a:rPr>
              <a:t>(Sept 1–May </a:t>
            </a:r>
            <a:r>
              <a:rPr lang="en-US" dirty="0" smtClean="0">
                <a:solidFill>
                  <a:srgbClr val="FF0000"/>
                </a:solidFill>
              </a:rPr>
              <a:t>31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66466" y="2013642"/>
            <a:ext cx="604050" cy="0"/>
          </a:xfrm>
          <a:prstGeom prst="line">
            <a:avLst/>
          </a:prstGeom>
          <a:ln w="57150" cmpd="sng">
            <a:solidFill>
              <a:srgbClr val="20FA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00148" y="1705966"/>
            <a:ext cx="147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Perfect</a:t>
            </a:r>
          </a:p>
          <a:p>
            <a:pPr algn="ctr"/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0411" y="2757140"/>
            <a:ext cx="2143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GEFS appears to be </a:t>
            </a:r>
            <a:r>
              <a:rPr lang="en-US" sz="2000" dirty="0" err="1" smtClean="0"/>
              <a:t>underdispersive</a:t>
            </a:r>
            <a:r>
              <a:rPr lang="en-US" sz="2000" dirty="0" smtClean="0"/>
              <a:t> with respect to medium-range forecasts of the North Pacific Jet in the phase diagram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977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GFS Average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7" cy="108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2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/>
          <a:lstStyle/>
          <a:p>
            <a:r>
              <a:rPr lang="en-US" b="1" dirty="0" smtClean="0"/>
              <a:t>GFS Average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7" cy="108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>
            <a:normAutofit/>
          </a:bodyPr>
          <a:lstStyle/>
          <a:p>
            <a:r>
              <a:rPr lang="en-US" b="1" dirty="0" smtClean="0"/>
              <a:t>Average GEFS Mean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8" cy="108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1" y="138530"/>
            <a:ext cx="8605253" cy="864101"/>
          </a:xfrm>
        </p:spPr>
        <p:txBody>
          <a:bodyPr>
            <a:normAutofit/>
          </a:bodyPr>
          <a:lstStyle/>
          <a:p>
            <a:r>
              <a:rPr lang="en-US" b="1" dirty="0" smtClean="0"/>
              <a:t>Average GEFS Mean Error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8" cy="108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08" y="138530"/>
            <a:ext cx="9020091" cy="8641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Average GEFS Ens. Member Error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Regime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8" cy="108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3" y="-1573853"/>
            <a:ext cx="8407499" cy="108802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908" y="138530"/>
            <a:ext cx="9020091" cy="8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Average GEFS Ens. Member Error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Month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1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939</Words>
  <Application>Microsoft Macintosh PowerPoint</Application>
  <PresentationFormat>On-screen Show (4:3)</PresentationFormat>
  <Paragraphs>430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Real-time NPJ Phase Diagram  2016–2017 Final Verification Statistics  (Updated: 31 May 2017)</vt:lpstr>
      <vt:lpstr>Notes for Interpretation </vt:lpstr>
      <vt:lpstr>Reliability Diagram (Sept 1–May 31)  </vt:lpstr>
      <vt:lpstr>GFS Average Error – Regime</vt:lpstr>
      <vt:lpstr>GFS Average Error – Month</vt:lpstr>
      <vt:lpstr>Average GEFS Mean Error – Regime</vt:lpstr>
      <vt:lpstr>Average GEFS Mean Error – Month</vt:lpstr>
      <vt:lpstr>Average GEFS Ens. Member Error – Regime</vt:lpstr>
      <vt:lpstr>PowerPoint Presentation</vt:lpstr>
      <vt:lpstr>GEFS POD – Regime</vt:lpstr>
      <vt:lpstr>GEFS POD – Month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Time Series of GFS and GEFS Mean Error</vt:lpstr>
      <vt:lpstr>Extreme Temperature Event Forecasts 1985–2014   GEFS Reforecasts</vt:lpstr>
      <vt:lpstr>PowerPoint Presentation</vt:lpstr>
      <vt:lpstr>PowerPoint Presentation</vt:lpstr>
    </vt:vector>
  </TitlesOfParts>
  <Company>University at Albany-SUNY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NPJ Phase Diagram  2017 Verification Statistics  (Updated: 5 February 2017)</dc:title>
  <dc:creator>Andrew Winters</dc:creator>
  <cp:lastModifiedBy>Andrew Winters</cp:lastModifiedBy>
  <cp:revision>98</cp:revision>
  <dcterms:created xsi:type="dcterms:W3CDTF">2017-02-14T14:31:46Z</dcterms:created>
  <dcterms:modified xsi:type="dcterms:W3CDTF">2017-06-09T14:21:25Z</dcterms:modified>
</cp:coreProperties>
</file>