
<file path=[Content_Types].xml><?xml version="1.0" encoding="utf-8"?>
<Types xmlns="http://schemas.openxmlformats.org/package/2006/content-types">
  <Default Extension="xml" ContentType="application/xml"/>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9377600" cy="32918400"/>
  <p:notesSz cx="6858000" cy="9144000"/>
  <p:defaultTextStyle>
    <a:defPPr>
      <a:defRPr lang="en-US"/>
    </a:defPPr>
    <a:lvl1pPr marL="0" algn="l" defTabSz="2351288" rtl="0" eaLnBrk="1" latinLnBrk="0" hangingPunct="1">
      <a:defRPr sz="9300" kern="1200">
        <a:solidFill>
          <a:schemeClr val="tx1"/>
        </a:solidFill>
        <a:latin typeface="+mn-lt"/>
        <a:ea typeface="+mn-ea"/>
        <a:cs typeface="+mn-cs"/>
      </a:defRPr>
    </a:lvl1pPr>
    <a:lvl2pPr marL="2351288" algn="l" defTabSz="2351288" rtl="0" eaLnBrk="1" latinLnBrk="0" hangingPunct="1">
      <a:defRPr sz="9300" kern="1200">
        <a:solidFill>
          <a:schemeClr val="tx1"/>
        </a:solidFill>
        <a:latin typeface="+mn-lt"/>
        <a:ea typeface="+mn-ea"/>
        <a:cs typeface="+mn-cs"/>
      </a:defRPr>
    </a:lvl2pPr>
    <a:lvl3pPr marL="4702576" algn="l" defTabSz="2351288" rtl="0" eaLnBrk="1" latinLnBrk="0" hangingPunct="1">
      <a:defRPr sz="9300" kern="1200">
        <a:solidFill>
          <a:schemeClr val="tx1"/>
        </a:solidFill>
        <a:latin typeface="+mn-lt"/>
        <a:ea typeface="+mn-ea"/>
        <a:cs typeface="+mn-cs"/>
      </a:defRPr>
    </a:lvl3pPr>
    <a:lvl4pPr marL="7053864" algn="l" defTabSz="2351288" rtl="0" eaLnBrk="1" latinLnBrk="0" hangingPunct="1">
      <a:defRPr sz="9300" kern="1200">
        <a:solidFill>
          <a:schemeClr val="tx1"/>
        </a:solidFill>
        <a:latin typeface="+mn-lt"/>
        <a:ea typeface="+mn-ea"/>
        <a:cs typeface="+mn-cs"/>
      </a:defRPr>
    </a:lvl4pPr>
    <a:lvl5pPr marL="9405153" algn="l" defTabSz="2351288" rtl="0" eaLnBrk="1" latinLnBrk="0" hangingPunct="1">
      <a:defRPr sz="9300" kern="1200">
        <a:solidFill>
          <a:schemeClr val="tx1"/>
        </a:solidFill>
        <a:latin typeface="+mn-lt"/>
        <a:ea typeface="+mn-ea"/>
        <a:cs typeface="+mn-cs"/>
      </a:defRPr>
    </a:lvl5pPr>
    <a:lvl6pPr marL="11756441" algn="l" defTabSz="2351288" rtl="0" eaLnBrk="1" latinLnBrk="0" hangingPunct="1">
      <a:defRPr sz="9300" kern="1200">
        <a:solidFill>
          <a:schemeClr val="tx1"/>
        </a:solidFill>
        <a:latin typeface="+mn-lt"/>
        <a:ea typeface="+mn-ea"/>
        <a:cs typeface="+mn-cs"/>
      </a:defRPr>
    </a:lvl6pPr>
    <a:lvl7pPr marL="14107729" algn="l" defTabSz="2351288" rtl="0" eaLnBrk="1" latinLnBrk="0" hangingPunct="1">
      <a:defRPr sz="9300" kern="1200">
        <a:solidFill>
          <a:schemeClr val="tx1"/>
        </a:solidFill>
        <a:latin typeface="+mn-lt"/>
        <a:ea typeface="+mn-ea"/>
        <a:cs typeface="+mn-cs"/>
      </a:defRPr>
    </a:lvl7pPr>
    <a:lvl8pPr marL="16459017" algn="l" defTabSz="2351288" rtl="0" eaLnBrk="1" latinLnBrk="0" hangingPunct="1">
      <a:defRPr sz="9300" kern="1200">
        <a:solidFill>
          <a:schemeClr val="tx1"/>
        </a:solidFill>
        <a:latin typeface="+mn-lt"/>
        <a:ea typeface="+mn-ea"/>
        <a:cs typeface="+mn-cs"/>
      </a:defRPr>
    </a:lvl8pPr>
    <a:lvl9pPr marL="18810305" algn="l" defTabSz="2351288" rtl="0" eaLnBrk="1" latinLnBrk="0" hangingPunct="1">
      <a:defRPr sz="9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11FF"/>
    <a:srgbClr val="E4B31E"/>
    <a:srgbClr val="DB9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9" autoAdjust="0"/>
    <p:restoredTop sz="87432" autoAdjust="0"/>
  </p:normalViewPr>
  <p:slideViewPr>
    <p:cSldViewPr snapToGrid="0">
      <p:cViewPr>
        <p:scale>
          <a:sx n="46" d="100"/>
          <a:sy n="46" d="100"/>
        </p:scale>
        <p:origin x="-688" y="-2056"/>
      </p:cViewPr>
      <p:guideLst>
        <p:guide orient="horz" pos="10368"/>
        <p:guide pos="155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945B8-5645-E147-8648-72BB1DC3E2D8}" type="datetimeFigureOut">
              <a:rPr lang="en-US" smtClean="0"/>
              <a:pPr/>
              <a:t>12/1/17</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02E9A7-0419-ED4E-991D-776E2B017C1D}" type="slidenum">
              <a:rPr lang="en-US" smtClean="0"/>
              <a:pPr/>
              <a:t>‹#›</a:t>
            </a:fld>
            <a:endParaRPr lang="en-US"/>
          </a:p>
        </p:txBody>
      </p:sp>
    </p:spTree>
    <p:extLst>
      <p:ext uri="{BB962C8B-B14F-4D97-AF65-F5344CB8AC3E}">
        <p14:creationId xmlns:p14="http://schemas.microsoft.com/office/powerpoint/2010/main" val="2636305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02E9A7-0419-ED4E-991D-776E2B017C1D}" type="slidenum">
              <a:rPr lang="en-US" smtClean="0"/>
              <a:pPr/>
              <a:t>1</a:t>
            </a:fld>
            <a:endParaRPr lang="en-US"/>
          </a:p>
        </p:txBody>
      </p:sp>
    </p:spTree>
    <p:extLst>
      <p:ext uri="{BB962C8B-B14F-4D97-AF65-F5344CB8AC3E}">
        <p14:creationId xmlns:p14="http://schemas.microsoft.com/office/powerpoint/2010/main" val="325296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C5D3D-E8D7-A346-9144-9BC0E7DE2959}" type="datetimeFigureOut">
              <a:rPr lang="en-US" smtClean="0"/>
              <a:pPr/>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C5D3D-E8D7-A346-9144-9BC0E7DE2959}" type="datetimeFigureOut">
              <a:rPr lang="en-US" smtClean="0"/>
              <a:pPr/>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3318453" y="6324600"/>
            <a:ext cx="59990355"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330240" y="6324600"/>
            <a:ext cx="179165250"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C5D3D-E8D7-A346-9144-9BC0E7DE2959}" type="datetimeFigureOut">
              <a:rPr lang="en-US" smtClean="0"/>
              <a:pPr/>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C5D3D-E8D7-A346-9144-9BC0E7DE2959}" type="datetimeFigureOut">
              <a:rPr lang="en-US" smtClean="0"/>
              <a:pPr/>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20600" b="1" cap="all"/>
            </a:lvl1pPr>
          </a:lstStyle>
          <a:p>
            <a:r>
              <a:rPr lang="en-US" smtClean="0"/>
              <a:t>Click to edit Master title style</a:t>
            </a:r>
            <a:endParaRPr lang="en-US"/>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C5D3D-E8D7-A346-9144-9BC0E7DE2959}" type="datetimeFigureOut">
              <a:rPr lang="en-US" smtClean="0"/>
              <a:pPr/>
              <a:t>12/1/17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330243" y="36865560"/>
            <a:ext cx="119577800" cy="10427970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3731000" y="36865560"/>
            <a:ext cx="119577805" cy="10427970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C5D3D-E8D7-A346-9144-9BC0E7DE2959}" type="datetimeFigureOut">
              <a:rPr lang="en-US" smtClean="0"/>
              <a:pPr/>
              <a:t>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8880" y="1318262"/>
            <a:ext cx="4443984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083138" y="7368542"/>
            <a:ext cx="2182558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6" name="Content Placeholder 5"/>
          <p:cNvSpPr>
            <a:spLocks noGrp="1"/>
          </p:cNvSpPr>
          <p:nvPr>
            <p:ph sz="quarter" idx="4"/>
          </p:nvPr>
        </p:nvSpPr>
        <p:spPr>
          <a:xfrm>
            <a:off x="25083138" y="10439400"/>
            <a:ext cx="2182558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C5D3D-E8D7-A346-9144-9BC0E7DE2959}" type="datetimeFigureOut">
              <a:rPr lang="en-US" smtClean="0"/>
              <a:pPr/>
              <a:t>12/1/17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C5D3D-E8D7-A346-9144-9BC0E7DE2959}" type="datetimeFigureOut">
              <a:rPr lang="en-US" smtClean="0"/>
              <a:pPr/>
              <a:t>12/1/17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C5D3D-E8D7-A346-9144-9BC0E7DE2959}" type="datetimeFigureOut">
              <a:rPr lang="en-US" smtClean="0"/>
              <a:pPr/>
              <a:t>12/1/17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10300" b="1"/>
            </a:lvl1pPr>
          </a:lstStyle>
          <a:p>
            <a:r>
              <a:rPr lang="en-US" smtClean="0"/>
              <a:t>Click to edit Master title style</a:t>
            </a:r>
            <a:endParaRPr lang="en-US"/>
          </a:p>
        </p:txBody>
      </p:sp>
      <p:sp>
        <p:nvSpPr>
          <p:cNvPr id="3" name="Content Placeholder 2"/>
          <p:cNvSpPr>
            <a:spLocks noGrp="1"/>
          </p:cNvSpPr>
          <p:nvPr>
            <p:ph idx="1"/>
          </p:nvPr>
        </p:nvSpPr>
        <p:spPr>
          <a:xfrm>
            <a:off x="19305270" y="1310643"/>
            <a:ext cx="27603450" cy="28094942"/>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C5D3D-E8D7-A346-9144-9BC0E7DE2959}" type="datetimeFigureOut">
              <a:rPr lang="en-US" smtClean="0"/>
              <a:pPr/>
              <a:t>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10300" b="1"/>
            </a:lvl1pPr>
          </a:lstStyle>
          <a:p>
            <a:r>
              <a:rPr lang="en-US" smtClean="0"/>
              <a:t>Click to edit Master title style</a:t>
            </a:r>
            <a:endParaRPr lang="en-US"/>
          </a:p>
        </p:txBody>
      </p:sp>
      <p:sp>
        <p:nvSpPr>
          <p:cNvPr id="3" name="Picture Placeholder 2"/>
          <p:cNvSpPr>
            <a:spLocks noGrp="1"/>
          </p:cNvSpPr>
          <p:nvPr>
            <p:ph type="pic" idx="1"/>
          </p:nvPr>
        </p:nvSpPr>
        <p:spPr>
          <a:xfrm>
            <a:off x="9678355" y="2941320"/>
            <a:ext cx="29626560" cy="1975104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C5D3D-E8D7-A346-9144-9BC0E7DE2959}" type="datetimeFigureOut">
              <a:rPr lang="en-US" smtClean="0"/>
              <a:pPr/>
              <a:t>12/1/17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D2B20-3820-3C42-863A-17FC2AA24B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70258" tIns="235129" rIns="470258" bIns="2351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468880" y="7680963"/>
            <a:ext cx="44439840" cy="21724622"/>
          </a:xfrm>
          <a:prstGeom prst="rect">
            <a:avLst/>
          </a:prstGeom>
        </p:spPr>
        <p:txBody>
          <a:bodyPr vert="horz" lIns="470258" tIns="235129" rIns="470258" bIns="2351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468880" y="30510482"/>
            <a:ext cx="11521440" cy="1752600"/>
          </a:xfrm>
          <a:prstGeom prst="rect">
            <a:avLst/>
          </a:prstGeom>
        </p:spPr>
        <p:txBody>
          <a:bodyPr vert="horz" lIns="470258" tIns="235129" rIns="470258" bIns="235129" rtlCol="0" anchor="ctr"/>
          <a:lstStyle>
            <a:lvl1pPr algn="l">
              <a:defRPr sz="6200">
                <a:solidFill>
                  <a:schemeClr val="tx1">
                    <a:tint val="75000"/>
                  </a:schemeClr>
                </a:solidFill>
              </a:defRPr>
            </a:lvl1pPr>
          </a:lstStyle>
          <a:p>
            <a:fld id="{D36C5D3D-E8D7-A346-9144-9BC0E7DE2959}" type="datetimeFigureOut">
              <a:rPr lang="en-US" smtClean="0"/>
              <a:pPr/>
              <a:t>12/1/17</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70258" tIns="235129" rIns="470258" bIns="235129" rtlCol="0" anchor="ctr"/>
          <a:lstStyle>
            <a:lvl1pPr algn="ctr">
              <a:defRPr sz="6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70258" tIns="235129" rIns="470258" bIns="235129" rtlCol="0" anchor="ctr"/>
          <a:lstStyle>
            <a:lvl1pPr algn="r">
              <a:defRPr sz="6200">
                <a:solidFill>
                  <a:schemeClr val="tx1">
                    <a:tint val="75000"/>
                  </a:schemeClr>
                </a:solidFill>
              </a:defRPr>
            </a:lvl1pPr>
          </a:lstStyle>
          <a:p>
            <a:fld id="{684D2B20-3820-3C42-863A-17FC2AA24B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351288"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2351288" rtl="0" eaLnBrk="1" latinLnBrk="0" hangingPunct="1">
        <a:spcBef>
          <a:spcPct val="20000"/>
        </a:spcBef>
        <a:buFont typeface="Arial"/>
        <a:buChar char="•"/>
        <a:defRPr sz="16500" kern="1200">
          <a:solidFill>
            <a:schemeClr val="tx1"/>
          </a:solidFill>
          <a:latin typeface="+mn-lt"/>
          <a:ea typeface="+mn-ea"/>
          <a:cs typeface="+mn-cs"/>
        </a:defRPr>
      </a:lvl1pPr>
      <a:lvl2pPr marL="3820843" indent="-1469555" algn="l" defTabSz="2351288" rtl="0" eaLnBrk="1" latinLnBrk="0" hangingPunct="1">
        <a:spcBef>
          <a:spcPct val="20000"/>
        </a:spcBef>
        <a:buFont typeface="Arial"/>
        <a:buChar char="–"/>
        <a:defRPr sz="14400" kern="1200">
          <a:solidFill>
            <a:schemeClr val="tx1"/>
          </a:solidFill>
          <a:latin typeface="+mn-lt"/>
          <a:ea typeface="+mn-ea"/>
          <a:cs typeface="+mn-cs"/>
        </a:defRPr>
      </a:lvl2pPr>
      <a:lvl3pPr marL="5878220" indent="-1175644" algn="l" defTabSz="2351288" rtl="0" eaLnBrk="1" latinLnBrk="0" hangingPunct="1">
        <a:spcBef>
          <a:spcPct val="20000"/>
        </a:spcBef>
        <a:buFont typeface="Arial"/>
        <a:buChar char="•"/>
        <a:defRPr sz="12300" kern="1200">
          <a:solidFill>
            <a:schemeClr val="tx1"/>
          </a:solidFill>
          <a:latin typeface="+mn-lt"/>
          <a:ea typeface="+mn-ea"/>
          <a:cs typeface="+mn-cs"/>
        </a:defRPr>
      </a:lvl3pPr>
      <a:lvl4pPr marL="8229509" indent="-1175644" algn="l" defTabSz="2351288" rtl="0" eaLnBrk="1" latinLnBrk="0" hangingPunct="1">
        <a:spcBef>
          <a:spcPct val="20000"/>
        </a:spcBef>
        <a:buFont typeface="Arial"/>
        <a:buChar char="–"/>
        <a:defRPr sz="10300" kern="1200">
          <a:solidFill>
            <a:schemeClr val="tx1"/>
          </a:solidFill>
          <a:latin typeface="+mn-lt"/>
          <a:ea typeface="+mn-ea"/>
          <a:cs typeface="+mn-cs"/>
        </a:defRPr>
      </a:lvl4pPr>
      <a:lvl5pPr marL="10580797" indent="-1175644" algn="l" defTabSz="2351288" rtl="0" eaLnBrk="1" latinLnBrk="0" hangingPunct="1">
        <a:spcBef>
          <a:spcPct val="20000"/>
        </a:spcBef>
        <a:buFont typeface="Arial"/>
        <a:buChar char="»"/>
        <a:defRPr sz="10300" kern="1200">
          <a:solidFill>
            <a:schemeClr val="tx1"/>
          </a:solidFill>
          <a:latin typeface="+mn-lt"/>
          <a:ea typeface="+mn-ea"/>
          <a:cs typeface="+mn-cs"/>
        </a:defRPr>
      </a:lvl5pPr>
      <a:lvl6pPr marL="12932085" indent="-1175644" algn="l" defTabSz="2351288" rtl="0" eaLnBrk="1" latinLnBrk="0" hangingPunct="1">
        <a:spcBef>
          <a:spcPct val="20000"/>
        </a:spcBef>
        <a:buFont typeface="Arial"/>
        <a:buChar char="•"/>
        <a:defRPr sz="10300" kern="1200">
          <a:solidFill>
            <a:schemeClr val="tx1"/>
          </a:solidFill>
          <a:latin typeface="+mn-lt"/>
          <a:ea typeface="+mn-ea"/>
          <a:cs typeface="+mn-cs"/>
        </a:defRPr>
      </a:lvl6pPr>
      <a:lvl7pPr marL="15283373" indent="-1175644" algn="l" defTabSz="2351288" rtl="0" eaLnBrk="1" latinLnBrk="0" hangingPunct="1">
        <a:spcBef>
          <a:spcPct val="20000"/>
        </a:spcBef>
        <a:buFont typeface="Arial"/>
        <a:buChar char="•"/>
        <a:defRPr sz="10300" kern="1200">
          <a:solidFill>
            <a:schemeClr val="tx1"/>
          </a:solidFill>
          <a:latin typeface="+mn-lt"/>
          <a:ea typeface="+mn-ea"/>
          <a:cs typeface="+mn-cs"/>
        </a:defRPr>
      </a:lvl7pPr>
      <a:lvl8pPr marL="17634661" indent="-1175644" algn="l" defTabSz="2351288" rtl="0" eaLnBrk="1" latinLnBrk="0" hangingPunct="1">
        <a:spcBef>
          <a:spcPct val="20000"/>
        </a:spcBef>
        <a:buFont typeface="Arial"/>
        <a:buChar char="•"/>
        <a:defRPr sz="10300" kern="1200">
          <a:solidFill>
            <a:schemeClr val="tx1"/>
          </a:solidFill>
          <a:latin typeface="+mn-lt"/>
          <a:ea typeface="+mn-ea"/>
          <a:cs typeface="+mn-cs"/>
        </a:defRPr>
      </a:lvl8pPr>
      <a:lvl9pPr marL="19985949" indent="-1175644" algn="l" defTabSz="2351288" rtl="0" eaLnBrk="1" latinLnBrk="0" hangingPunct="1">
        <a:spcBef>
          <a:spcPct val="20000"/>
        </a:spcBef>
        <a:buFont typeface="Arial"/>
        <a:buChar char="•"/>
        <a:defRPr sz="10300" kern="1200">
          <a:solidFill>
            <a:schemeClr val="tx1"/>
          </a:solidFill>
          <a:latin typeface="+mn-lt"/>
          <a:ea typeface="+mn-ea"/>
          <a:cs typeface="+mn-cs"/>
        </a:defRPr>
      </a:lvl9pPr>
    </p:bodyStyle>
    <p:otherStyle>
      <a:defPPr>
        <a:defRPr lang="en-US"/>
      </a:defPPr>
      <a:lvl1pPr marL="0" algn="l" defTabSz="2351288" rtl="0" eaLnBrk="1" latinLnBrk="0" hangingPunct="1">
        <a:defRPr sz="9300" kern="1200">
          <a:solidFill>
            <a:schemeClr val="tx1"/>
          </a:solidFill>
          <a:latin typeface="+mn-lt"/>
          <a:ea typeface="+mn-ea"/>
          <a:cs typeface="+mn-cs"/>
        </a:defRPr>
      </a:lvl1pPr>
      <a:lvl2pPr marL="2351288" algn="l" defTabSz="2351288" rtl="0" eaLnBrk="1" latinLnBrk="0" hangingPunct="1">
        <a:defRPr sz="9300" kern="1200">
          <a:solidFill>
            <a:schemeClr val="tx1"/>
          </a:solidFill>
          <a:latin typeface="+mn-lt"/>
          <a:ea typeface="+mn-ea"/>
          <a:cs typeface="+mn-cs"/>
        </a:defRPr>
      </a:lvl2pPr>
      <a:lvl3pPr marL="4702576" algn="l" defTabSz="2351288" rtl="0" eaLnBrk="1" latinLnBrk="0" hangingPunct="1">
        <a:defRPr sz="9300" kern="1200">
          <a:solidFill>
            <a:schemeClr val="tx1"/>
          </a:solidFill>
          <a:latin typeface="+mn-lt"/>
          <a:ea typeface="+mn-ea"/>
          <a:cs typeface="+mn-cs"/>
        </a:defRPr>
      </a:lvl3pPr>
      <a:lvl4pPr marL="7053864" algn="l" defTabSz="2351288" rtl="0" eaLnBrk="1" latinLnBrk="0" hangingPunct="1">
        <a:defRPr sz="9300" kern="1200">
          <a:solidFill>
            <a:schemeClr val="tx1"/>
          </a:solidFill>
          <a:latin typeface="+mn-lt"/>
          <a:ea typeface="+mn-ea"/>
          <a:cs typeface="+mn-cs"/>
        </a:defRPr>
      </a:lvl4pPr>
      <a:lvl5pPr marL="9405153" algn="l" defTabSz="2351288" rtl="0" eaLnBrk="1" latinLnBrk="0" hangingPunct="1">
        <a:defRPr sz="9300" kern="1200">
          <a:solidFill>
            <a:schemeClr val="tx1"/>
          </a:solidFill>
          <a:latin typeface="+mn-lt"/>
          <a:ea typeface="+mn-ea"/>
          <a:cs typeface="+mn-cs"/>
        </a:defRPr>
      </a:lvl5pPr>
      <a:lvl6pPr marL="11756441" algn="l" defTabSz="2351288" rtl="0" eaLnBrk="1" latinLnBrk="0" hangingPunct="1">
        <a:defRPr sz="9300" kern="1200">
          <a:solidFill>
            <a:schemeClr val="tx1"/>
          </a:solidFill>
          <a:latin typeface="+mn-lt"/>
          <a:ea typeface="+mn-ea"/>
          <a:cs typeface="+mn-cs"/>
        </a:defRPr>
      </a:lvl6pPr>
      <a:lvl7pPr marL="14107729" algn="l" defTabSz="2351288" rtl="0" eaLnBrk="1" latinLnBrk="0" hangingPunct="1">
        <a:defRPr sz="9300" kern="1200">
          <a:solidFill>
            <a:schemeClr val="tx1"/>
          </a:solidFill>
          <a:latin typeface="+mn-lt"/>
          <a:ea typeface="+mn-ea"/>
          <a:cs typeface="+mn-cs"/>
        </a:defRPr>
      </a:lvl7pPr>
      <a:lvl8pPr marL="16459017" algn="l" defTabSz="2351288" rtl="0" eaLnBrk="1" latinLnBrk="0" hangingPunct="1">
        <a:defRPr sz="9300" kern="1200">
          <a:solidFill>
            <a:schemeClr val="tx1"/>
          </a:solidFill>
          <a:latin typeface="+mn-lt"/>
          <a:ea typeface="+mn-ea"/>
          <a:cs typeface="+mn-cs"/>
        </a:defRPr>
      </a:lvl8pPr>
      <a:lvl9pPr marL="18810305" algn="l" defTabSz="2351288"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gif"/><Relationship Id="rId21" Type="http://schemas.openxmlformats.org/officeDocument/2006/relationships/image" Target="../media/image19.gif"/><Relationship Id="rId22" Type="http://schemas.openxmlformats.org/officeDocument/2006/relationships/image" Target="../media/image20.gif"/><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png"/><Relationship Id="rId29" Type="http://schemas.openxmlformats.org/officeDocument/2006/relationships/image" Target="../media/image27.png"/><Relationship Id="rId30" Type="http://schemas.openxmlformats.org/officeDocument/2006/relationships/image" Target="../media/image28.png"/><Relationship Id="rId10" Type="http://schemas.openxmlformats.org/officeDocument/2006/relationships/image" Target="../media/image8.emf"/><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gif"/><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gif"/><Relationship Id="rId17" Type="http://schemas.openxmlformats.org/officeDocument/2006/relationships/image" Target="../media/image15.gif"/><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png"/><Relationship Id="rId6" Type="http://schemas.openxmlformats.org/officeDocument/2006/relationships/image" Target="../media/image4.gif"/><Relationship Id="rId7" Type="http://schemas.openxmlformats.org/officeDocument/2006/relationships/image" Target="../media/image5.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0252" y="23611935"/>
            <a:ext cx="7159113" cy="5385315"/>
          </a:xfrm>
          <a:prstGeom prst="rect">
            <a:avLst/>
          </a:prstGeom>
        </p:spPr>
      </p:pic>
      <p:sp>
        <p:nvSpPr>
          <p:cNvPr id="55" name="Rectangle 54"/>
          <p:cNvSpPr/>
          <p:nvPr/>
        </p:nvSpPr>
        <p:spPr>
          <a:xfrm>
            <a:off x="31745582" y="24807335"/>
            <a:ext cx="17125615" cy="7639765"/>
          </a:xfrm>
          <a:prstGeom prst="rect">
            <a:avLst/>
          </a:prstGeom>
          <a:solidFill>
            <a:srgbClr val="C6D9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31910648" y="26050460"/>
            <a:ext cx="8311774" cy="585397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40410428" y="26041562"/>
            <a:ext cx="8311774" cy="585397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7763" y="7628844"/>
            <a:ext cx="10502672" cy="7882700"/>
          </a:xfrm>
          <a:prstGeom prst="rect">
            <a:avLst/>
          </a:prstGeom>
        </p:spPr>
      </p:pic>
      <p:sp>
        <p:nvSpPr>
          <p:cNvPr id="24" name="Rectangle 23"/>
          <p:cNvSpPr/>
          <p:nvPr/>
        </p:nvSpPr>
        <p:spPr>
          <a:xfrm>
            <a:off x="460517" y="5747452"/>
            <a:ext cx="12368900" cy="26678063"/>
          </a:xfrm>
          <a:prstGeom prst="rect">
            <a:avLst/>
          </a:prstGeom>
          <a:solidFill>
            <a:srgbClr val="C6D9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460517" y="484425"/>
            <a:ext cx="48415449" cy="5255907"/>
          </a:xfrm>
          <a:prstGeom prst="rect">
            <a:avLst/>
          </a:prstGeom>
          <a:solidFill>
            <a:schemeClr val="tx2">
              <a:lumMod val="20000"/>
              <a:lumOff val="80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8" name="Text Box 5"/>
          <p:cNvSpPr txBox="1">
            <a:spLocks noChangeArrowheads="1"/>
          </p:cNvSpPr>
          <p:nvPr/>
        </p:nvSpPr>
        <p:spPr bwMode="auto">
          <a:xfrm>
            <a:off x="11176000" y="670562"/>
            <a:ext cx="38455600" cy="270843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8500" b="1" dirty="0" smtClean="0">
                <a:latin typeface="Arial"/>
                <a:cs typeface="Arial"/>
              </a:rPr>
              <a:t>Antecedent Synoptic Environments Most Conducive to North American Polar/Subtropical Jet </a:t>
            </a:r>
            <a:r>
              <a:rPr lang="en-US" sz="8500" b="1" dirty="0" err="1" smtClean="0">
                <a:latin typeface="Arial"/>
                <a:cs typeface="Arial"/>
              </a:rPr>
              <a:t>Superpositions</a:t>
            </a:r>
            <a:endParaRPr lang="en-US" sz="8500" b="1" dirty="0">
              <a:latin typeface="Arial"/>
              <a:cs typeface="Arial"/>
            </a:endParaRPr>
          </a:p>
        </p:txBody>
      </p:sp>
      <p:sp>
        <p:nvSpPr>
          <p:cNvPr id="9" name="Text Box 13"/>
          <p:cNvSpPr txBox="1">
            <a:spLocks noChangeArrowheads="1"/>
          </p:cNvSpPr>
          <p:nvPr/>
        </p:nvSpPr>
        <p:spPr bwMode="auto">
          <a:xfrm>
            <a:off x="11253226" y="3503548"/>
            <a:ext cx="26746200" cy="1015663"/>
          </a:xfrm>
          <a:prstGeom prst="rect">
            <a:avLst/>
          </a:prstGeom>
          <a:noFill/>
          <a:ln w="9525">
            <a:noFill/>
            <a:miter lim="800000"/>
            <a:headEnd/>
            <a:tailEnd/>
          </a:ln>
        </p:spPr>
        <p:txBody>
          <a:bodyPr>
            <a:prstTxWarp prst="textNoShape">
              <a:avLst/>
            </a:prstTxWarp>
            <a:spAutoFit/>
          </a:bodyPr>
          <a:lstStyle/>
          <a:p>
            <a:pPr>
              <a:spcBef>
                <a:spcPct val="50000"/>
              </a:spcBef>
            </a:pPr>
            <a:r>
              <a:rPr lang="en-US" sz="6000" dirty="0" smtClean="0">
                <a:latin typeface="Arial"/>
                <a:cs typeface="Arial"/>
              </a:rPr>
              <a:t>Andrew C. Winters</a:t>
            </a:r>
            <a:r>
              <a:rPr lang="en-US" sz="6000" baseline="30000" dirty="0" smtClean="0">
                <a:latin typeface="Arial"/>
                <a:cs typeface="Arial"/>
              </a:rPr>
              <a:t>*</a:t>
            </a:r>
            <a:r>
              <a:rPr lang="en-US" sz="6000" dirty="0" smtClean="0">
                <a:latin typeface="Arial"/>
                <a:cs typeface="Arial"/>
              </a:rPr>
              <a:t>, Daniel Keyser</a:t>
            </a:r>
            <a:r>
              <a:rPr lang="en-US" sz="6000" baseline="30000" dirty="0" smtClean="0">
                <a:latin typeface="Arial"/>
                <a:cs typeface="Arial"/>
              </a:rPr>
              <a:t>*</a:t>
            </a:r>
            <a:r>
              <a:rPr lang="en-US" sz="6000" dirty="0" smtClean="0">
                <a:latin typeface="Arial"/>
                <a:cs typeface="Arial"/>
              </a:rPr>
              <a:t>, and Lance F. </a:t>
            </a:r>
            <a:r>
              <a:rPr lang="en-US" sz="6000" dirty="0" err="1" smtClean="0">
                <a:latin typeface="Arial"/>
                <a:cs typeface="Arial"/>
              </a:rPr>
              <a:t>Bosart</a:t>
            </a:r>
            <a:r>
              <a:rPr lang="en-US" sz="6000" baseline="30000" dirty="0" smtClean="0">
                <a:latin typeface="Arial"/>
                <a:cs typeface="Arial"/>
              </a:rPr>
              <a:t>*</a:t>
            </a:r>
            <a:endParaRPr lang="en-US" sz="6000" dirty="0">
              <a:latin typeface="Arial"/>
              <a:cs typeface="Arial"/>
            </a:endParaRPr>
          </a:p>
        </p:txBody>
      </p:sp>
      <p:sp>
        <p:nvSpPr>
          <p:cNvPr id="10" name="Text Box 15"/>
          <p:cNvSpPr txBox="1">
            <a:spLocks noChangeArrowheads="1"/>
          </p:cNvSpPr>
          <p:nvPr/>
        </p:nvSpPr>
        <p:spPr bwMode="auto">
          <a:xfrm>
            <a:off x="11284133" y="4657489"/>
            <a:ext cx="25246848" cy="861774"/>
          </a:xfrm>
          <a:prstGeom prst="rect">
            <a:avLst/>
          </a:prstGeom>
          <a:noFill/>
          <a:ln w="9525">
            <a:noFill/>
            <a:miter lim="800000"/>
            <a:headEnd/>
            <a:tailEnd/>
          </a:ln>
        </p:spPr>
        <p:txBody>
          <a:bodyPr wrap="square">
            <a:prstTxWarp prst="textNoShape">
              <a:avLst/>
            </a:prstTxWarp>
            <a:spAutoFit/>
          </a:bodyPr>
          <a:lstStyle/>
          <a:p>
            <a:r>
              <a:rPr lang="en-US" sz="5000" baseline="30000" dirty="0">
                <a:latin typeface="Arial"/>
                <a:cs typeface="Arial"/>
              </a:rPr>
              <a:t>*</a:t>
            </a:r>
            <a:r>
              <a:rPr lang="en-US" sz="5000" dirty="0" smtClean="0">
                <a:latin typeface="Arial"/>
                <a:cs typeface="Arial"/>
              </a:rPr>
              <a:t>Department of Atmospheric and Environmental Sciences, University at Albany, SUNY</a:t>
            </a:r>
            <a:endParaRPr lang="en-US" sz="5000" baseline="30000" dirty="0" smtClean="0">
              <a:latin typeface="Arial"/>
              <a:cs typeface="Arial"/>
            </a:endParaRPr>
          </a:p>
        </p:txBody>
      </p:sp>
      <p:sp>
        <p:nvSpPr>
          <p:cNvPr id="11" name="TextBox 10"/>
          <p:cNvSpPr txBox="1"/>
          <p:nvPr/>
        </p:nvSpPr>
        <p:spPr>
          <a:xfrm>
            <a:off x="689115" y="5906957"/>
            <a:ext cx="11913703" cy="769441"/>
          </a:xfrm>
          <a:prstGeom prst="rect">
            <a:avLst/>
          </a:prstGeom>
          <a:solidFill>
            <a:schemeClr val="tx2">
              <a:lumMod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b="1" i="1" dirty="0" smtClean="0">
                <a:solidFill>
                  <a:schemeClr val="bg1"/>
                </a:solidFill>
                <a:latin typeface="Arial"/>
                <a:cs typeface="Arial"/>
              </a:rPr>
              <a:t>1. Motivation</a:t>
            </a:r>
            <a:endParaRPr lang="en-US" sz="4400" b="1" i="1" dirty="0">
              <a:solidFill>
                <a:schemeClr val="bg1"/>
              </a:solidFill>
              <a:latin typeface="Arial"/>
              <a:cs typeface="Arial"/>
            </a:endParaRPr>
          </a:p>
        </p:txBody>
      </p:sp>
      <p:sp>
        <p:nvSpPr>
          <p:cNvPr id="13" name="TextBox 12"/>
          <p:cNvSpPr txBox="1"/>
          <p:nvPr/>
        </p:nvSpPr>
        <p:spPr>
          <a:xfrm>
            <a:off x="609603" y="6759234"/>
            <a:ext cx="12032971" cy="8586966"/>
          </a:xfrm>
          <a:prstGeom prst="rect">
            <a:avLst/>
          </a:prstGeom>
          <a:noFill/>
          <a:ln>
            <a:noFill/>
          </a:ln>
        </p:spPr>
        <p:txBody>
          <a:bodyPr wrap="square" rtlCol="0">
            <a:spAutoFit/>
          </a:bodyPr>
          <a:lstStyle/>
          <a:p>
            <a:pPr marL="457200" indent="-457200">
              <a:buFont typeface="Arial"/>
              <a:buChar char="•"/>
            </a:pPr>
            <a:r>
              <a:rPr lang="en-US" sz="3200" dirty="0"/>
              <a:t>The atmosphere often exhibits a three-step pole-to-equator tropopause structure, with each break in the tropopause associated with a jet stream. </a:t>
            </a:r>
            <a:endParaRPr lang="en-US" sz="3200" dirty="0" smtClean="0"/>
          </a:p>
          <a:p>
            <a:pPr marL="457200" indent="-457200">
              <a:buFont typeface="Arial"/>
              <a:buChar char="•"/>
            </a:pPr>
            <a:endParaRPr lang="en-US" sz="800" dirty="0" smtClean="0"/>
          </a:p>
          <a:p>
            <a:pPr marL="457200" indent="-457200">
              <a:buFont typeface="Arial"/>
              <a:buChar char="•"/>
            </a:pPr>
            <a:r>
              <a:rPr lang="en-US" sz="3200" dirty="0" smtClean="0"/>
              <a:t>The </a:t>
            </a:r>
            <a:r>
              <a:rPr lang="en-US" sz="3200" dirty="0"/>
              <a:t>polar jet stream (PJ) typically resides in the break between the polar and subtropical tropopause and is positioned atop the strongly </a:t>
            </a:r>
            <a:r>
              <a:rPr lang="en-US" sz="3200" dirty="0" err="1"/>
              <a:t>baroclinic</a:t>
            </a:r>
            <a:r>
              <a:rPr lang="en-US" sz="3200" dirty="0"/>
              <a:t>, tropospheric-deep polar front around 50°N. </a:t>
            </a:r>
            <a:endParaRPr lang="en-US" sz="3200" dirty="0" smtClean="0"/>
          </a:p>
          <a:p>
            <a:pPr marL="457200" indent="-457200">
              <a:buFont typeface="Arial"/>
              <a:buChar char="•"/>
            </a:pPr>
            <a:endParaRPr lang="en-US" sz="800" dirty="0" smtClean="0"/>
          </a:p>
          <a:p>
            <a:pPr marL="457200" indent="-457200">
              <a:buFont typeface="Arial"/>
              <a:buChar char="•"/>
            </a:pPr>
            <a:r>
              <a:rPr lang="en-US" sz="3200" dirty="0" smtClean="0"/>
              <a:t>The </a:t>
            </a:r>
            <a:r>
              <a:rPr lang="en-US" sz="3200" dirty="0"/>
              <a:t>subtropical jet stream (STJ) resides in the break between the subtropical and the tropical tropopause and is situated on the poleward edge of the Hadley cell around 30°N. </a:t>
            </a:r>
            <a:endParaRPr lang="en-US" sz="3200" dirty="0" smtClean="0"/>
          </a:p>
          <a:p>
            <a:pPr marL="457200" indent="-457200">
              <a:buFont typeface="Arial"/>
              <a:buChar char="•"/>
            </a:pPr>
            <a:endParaRPr lang="en-US" sz="800" dirty="0"/>
          </a:p>
          <a:p>
            <a:pPr marL="457200" indent="-457200">
              <a:buFont typeface="Arial"/>
              <a:buChar char="•"/>
            </a:pPr>
            <a:r>
              <a:rPr lang="en-US" sz="3200" dirty="0"/>
              <a:t>On occasion</a:t>
            </a:r>
            <a:r>
              <a:rPr lang="en-US" sz="3200" dirty="0" smtClean="0"/>
              <a:t>, the large-scale flow pattern can evolve in such a way to eliminate the </a:t>
            </a:r>
            <a:r>
              <a:rPr lang="en-US" sz="3200" dirty="0"/>
              <a:t>latitudinal separation between the PJ and the </a:t>
            </a:r>
            <a:r>
              <a:rPr lang="en-US" sz="3200" dirty="0" smtClean="0"/>
              <a:t>STJ, resulting </a:t>
            </a:r>
            <a:r>
              <a:rPr lang="en-US" sz="3200" dirty="0"/>
              <a:t>in a vertical jet </a:t>
            </a:r>
            <a:r>
              <a:rPr lang="en-US" sz="3200" dirty="0" smtClean="0"/>
              <a:t>superposition and an environment conducive to high-impact weather (Fig. 1).</a:t>
            </a:r>
          </a:p>
          <a:p>
            <a:pPr marL="457200" indent="-457200">
              <a:buFont typeface="Arial"/>
              <a:buChar char="•"/>
            </a:pPr>
            <a:endParaRPr lang="en-US" sz="800" dirty="0"/>
          </a:p>
          <a:p>
            <a:pPr marL="457200" indent="-457200">
              <a:buFont typeface="Arial"/>
              <a:buChar char="•"/>
            </a:pPr>
            <a:r>
              <a:rPr lang="en-US" sz="3200" dirty="0" smtClean="0"/>
              <a:t>Considerable variability characterizes the antecedent environments conducive to jet </a:t>
            </a:r>
            <a:r>
              <a:rPr lang="en-US" sz="3200" dirty="0" err="1" smtClean="0"/>
              <a:t>superpositions</a:t>
            </a:r>
            <a:r>
              <a:rPr lang="en-US" sz="3200" dirty="0" smtClean="0"/>
              <a:t>, motivating a comprehensive study of the dynamical mechanisms that support jet superposition.</a:t>
            </a:r>
          </a:p>
          <a:p>
            <a:pPr marL="457200" indent="-457200">
              <a:buFont typeface="Arial"/>
              <a:buChar char="•"/>
            </a:pPr>
            <a:endParaRPr lang="en-US" sz="800" dirty="0"/>
          </a:p>
        </p:txBody>
      </p:sp>
      <p:cxnSp>
        <p:nvCxnSpPr>
          <p:cNvPr id="76" name="Straight Connector 75"/>
          <p:cNvCxnSpPr/>
          <p:nvPr/>
        </p:nvCxnSpPr>
        <p:spPr>
          <a:xfrm>
            <a:off x="12829417" y="5759066"/>
            <a:ext cx="0" cy="26688035"/>
          </a:xfrm>
          <a:prstGeom prst="line">
            <a:avLst/>
          </a:prstGeom>
          <a:ln w="57150" cmpd="sng">
            <a:solidFill>
              <a:srgbClr val="17375E"/>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3104217" y="5899640"/>
            <a:ext cx="15896987" cy="769441"/>
          </a:xfrm>
          <a:prstGeom prst="rect">
            <a:avLst/>
          </a:prstGeom>
          <a:solidFill>
            <a:srgbClr val="E4B31E"/>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b="1" i="1" dirty="0">
                <a:solidFill>
                  <a:srgbClr val="000000"/>
                </a:solidFill>
                <a:latin typeface="Arial"/>
                <a:cs typeface="Arial"/>
              </a:rPr>
              <a:t>3</a:t>
            </a:r>
            <a:r>
              <a:rPr lang="en-US" sz="4400" b="1" i="1" dirty="0" smtClean="0">
                <a:solidFill>
                  <a:srgbClr val="000000"/>
                </a:solidFill>
                <a:latin typeface="Arial"/>
                <a:cs typeface="Arial"/>
              </a:rPr>
              <a:t>. Jet Superposition Event Types</a:t>
            </a:r>
            <a:endParaRPr lang="en-US" sz="4400" b="1" i="1" dirty="0">
              <a:solidFill>
                <a:srgbClr val="000000"/>
              </a:solidFill>
              <a:latin typeface="Arial"/>
              <a:cs typeface="Arial"/>
            </a:endParaRPr>
          </a:p>
        </p:txBody>
      </p:sp>
      <p:sp>
        <p:nvSpPr>
          <p:cNvPr id="5" name="Rectangle 9"/>
          <p:cNvSpPr>
            <a:spLocks noChangeArrowheads="1"/>
          </p:cNvSpPr>
          <p:nvPr/>
        </p:nvSpPr>
        <p:spPr bwMode="auto">
          <a:xfrm>
            <a:off x="457199" y="457199"/>
            <a:ext cx="48463200" cy="32004000"/>
          </a:xfrm>
          <a:prstGeom prst="rect">
            <a:avLst/>
          </a:prstGeom>
          <a:noFill/>
          <a:ln w="76200" cmpd="sng">
            <a:solidFill>
              <a:schemeClr val="tx2">
                <a:lumMod val="75000"/>
              </a:schemeClr>
            </a:solidFill>
            <a:miter lim="800000"/>
            <a:headEnd/>
            <a:tailEnd/>
          </a:ln>
          <a:effectLst/>
        </p:spPr>
        <p:txBody>
          <a:bodyPr wrap="none" anchor="ctr">
            <a:prstTxWarp prst="textNoShape">
              <a:avLst/>
            </a:prstTxWarp>
          </a:bodyPr>
          <a:lstStyle/>
          <a:p>
            <a:endParaRPr lang="en-US">
              <a:solidFill>
                <a:srgbClr val="0000FF"/>
              </a:solidFill>
            </a:endParaRPr>
          </a:p>
        </p:txBody>
      </p:sp>
      <p:cxnSp>
        <p:nvCxnSpPr>
          <p:cNvPr id="29" name="Straight Connector 28"/>
          <p:cNvCxnSpPr/>
          <p:nvPr/>
        </p:nvCxnSpPr>
        <p:spPr>
          <a:xfrm flipH="1" flipV="1">
            <a:off x="444500" y="5753259"/>
            <a:ext cx="48471267" cy="0"/>
          </a:xfrm>
          <a:prstGeom prst="line">
            <a:avLst/>
          </a:prstGeom>
          <a:ln w="57150" cmpd="sng">
            <a:solidFill>
              <a:srgbClr val="17375E"/>
            </a:solidFill>
          </a:ln>
          <a:effectLst/>
        </p:spPr>
        <p:style>
          <a:lnRef idx="2">
            <a:schemeClr val="accent1"/>
          </a:lnRef>
          <a:fillRef idx="0">
            <a:schemeClr val="accent1"/>
          </a:fillRef>
          <a:effectRef idx="1">
            <a:schemeClr val="accent1"/>
          </a:effectRef>
          <a:fontRef idx="minor">
            <a:schemeClr val="tx1"/>
          </a:fontRef>
        </p:style>
      </p:cxnSp>
      <p:pic>
        <p:nvPicPr>
          <p:cNvPr id="7" name="Picture 6" descr="albany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025" y="838807"/>
            <a:ext cx="2854731" cy="4620470"/>
          </a:xfrm>
          <a:prstGeom prst="rect">
            <a:avLst/>
          </a:prstGeom>
        </p:spPr>
      </p:pic>
      <p:sp>
        <p:nvSpPr>
          <p:cNvPr id="53" name="TextBox 52"/>
          <p:cNvSpPr txBox="1"/>
          <p:nvPr/>
        </p:nvSpPr>
        <p:spPr>
          <a:xfrm>
            <a:off x="689115" y="19331477"/>
            <a:ext cx="11913703" cy="769683"/>
          </a:xfrm>
          <a:prstGeom prst="rect">
            <a:avLst/>
          </a:prstGeom>
          <a:solidFill>
            <a:srgbClr val="17375E"/>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b="1" i="1" dirty="0" smtClean="0">
                <a:solidFill>
                  <a:schemeClr val="bg1"/>
                </a:solidFill>
                <a:latin typeface="Arial"/>
                <a:cs typeface="Arial"/>
              </a:rPr>
              <a:t>2. Jet Superposition Event Identification</a:t>
            </a:r>
            <a:endParaRPr lang="en-US" sz="4400" b="1" i="1" dirty="0">
              <a:solidFill>
                <a:schemeClr val="bg1"/>
              </a:solidFill>
              <a:latin typeface="Arial"/>
              <a:cs typeface="Arial"/>
            </a:endParaRPr>
          </a:p>
        </p:txBody>
      </p:sp>
      <p:sp>
        <p:nvSpPr>
          <p:cNvPr id="54" name="TextBox 53"/>
          <p:cNvSpPr txBox="1"/>
          <p:nvPr/>
        </p:nvSpPr>
        <p:spPr>
          <a:xfrm>
            <a:off x="689115" y="20160873"/>
            <a:ext cx="11917615" cy="2677656"/>
          </a:xfrm>
          <a:prstGeom prst="rect">
            <a:avLst/>
          </a:prstGeom>
          <a:noFill/>
          <a:ln>
            <a:noFill/>
          </a:ln>
        </p:spPr>
        <p:txBody>
          <a:bodyPr wrap="square" rtlCol="0">
            <a:spAutoFit/>
          </a:bodyPr>
          <a:lstStyle/>
          <a:p>
            <a:r>
              <a:rPr lang="en-US" sz="3200" b="1" dirty="0" smtClean="0"/>
              <a:t>Data:</a:t>
            </a:r>
          </a:p>
          <a:p>
            <a:pPr marL="646112" lvl="1" indent="-514350">
              <a:buFont typeface="+mj-lt"/>
              <a:buAutoNum type="arabicPeriod"/>
            </a:pPr>
            <a:r>
              <a:rPr lang="en-US" sz="3200" dirty="0" smtClean="0"/>
              <a:t>0.5</a:t>
            </a:r>
            <a:r>
              <a:rPr lang="en-US" sz="3200" baseline="30000" dirty="0" smtClean="0"/>
              <a:t>o</a:t>
            </a:r>
            <a:r>
              <a:rPr lang="en-US" sz="3200" dirty="0" smtClean="0"/>
              <a:t> </a:t>
            </a:r>
            <a:r>
              <a:rPr lang="en-US" sz="3200" dirty="0"/>
              <a:t>x </a:t>
            </a:r>
            <a:r>
              <a:rPr lang="en-US" sz="3200" dirty="0" smtClean="0"/>
              <a:t>0.5</a:t>
            </a:r>
            <a:r>
              <a:rPr lang="en-US" sz="3200" baseline="30000" dirty="0" smtClean="0"/>
              <a:t>o</a:t>
            </a:r>
            <a:r>
              <a:rPr lang="en-US" sz="3200" dirty="0" smtClean="0"/>
              <a:t> NCEP Climate Forecast System Reanalysis (CFSR; available every 6 h) during 1979–2010.</a:t>
            </a:r>
          </a:p>
          <a:p>
            <a:pPr marL="646112" lvl="1" indent="-514350">
              <a:buFont typeface="+mj-lt"/>
              <a:buAutoNum type="arabicPeriod"/>
            </a:pPr>
            <a:endParaRPr lang="en-US" sz="800" dirty="0" smtClean="0"/>
          </a:p>
          <a:p>
            <a:pPr marL="646112" lvl="1" indent="-514350">
              <a:buFont typeface="+mj-lt"/>
              <a:buAutoNum type="arabicPeriod"/>
            </a:pPr>
            <a:r>
              <a:rPr lang="en-US" sz="3200" dirty="0" smtClean="0"/>
              <a:t>2.5</a:t>
            </a:r>
            <a:r>
              <a:rPr lang="en-US" sz="3200" baseline="30000" dirty="0" smtClean="0"/>
              <a:t>o</a:t>
            </a:r>
            <a:r>
              <a:rPr lang="en-US" sz="3200" dirty="0" smtClean="0"/>
              <a:t> </a:t>
            </a:r>
            <a:r>
              <a:rPr lang="en-US" sz="3200" dirty="0"/>
              <a:t>x </a:t>
            </a:r>
            <a:r>
              <a:rPr lang="en-US" sz="3200" dirty="0" smtClean="0"/>
              <a:t>2.5</a:t>
            </a:r>
            <a:r>
              <a:rPr lang="en-US" sz="3200" baseline="30000" dirty="0" smtClean="0"/>
              <a:t>o</a:t>
            </a:r>
            <a:r>
              <a:rPr lang="en-US" sz="3200" dirty="0" smtClean="0"/>
              <a:t> NOAA Interpolated Outgoing Longwave Radiation (OLR) dataset (available every 24 h) during 1979–2010.</a:t>
            </a:r>
          </a:p>
        </p:txBody>
      </p:sp>
      <p:sp>
        <p:nvSpPr>
          <p:cNvPr id="69" name="TextBox 68"/>
          <p:cNvSpPr txBox="1"/>
          <p:nvPr/>
        </p:nvSpPr>
        <p:spPr>
          <a:xfrm>
            <a:off x="36204106" y="4712580"/>
            <a:ext cx="12583859" cy="954107"/>
          </a:xfrm>
          <a:prstGeom prst="rect">
            <a:avLst/>
          </a:prstGeom>
          <a:noFill/>
        </p:spPr>
        <p:txBody>
          <a:bodyPr wrap="square" rtlCol="0">
            <a:spAutoFit/>
          </a:bodyPr>
          <a:lstStyle/>
          <a:p>
            <a:pPr algn="r"/>
            <a:r>
              <a:rPr lang="en-US" sz="2800" i="1" dirty="0"/>
              <a:t>c</a:t>
            </a:r>
            <a:r>
              <a:rPr lang="en-US" sz="2800" i="1" dirty="0" smtClean="0"/>
              <a:t>ontact: </a:t>
            </a:r>
            <a:r>
              <a:rPr lang="en-US" sz="2800" i="1" dirty="0" err="1" smtClean="0">
                <a:solidFill>
                  <a:srgbClr val="000000"/>
                </a:solidFill>
              </a:rPr>
              <a:t>acwinters@albany.edu</a:t>
            </a:r>
            <a:endParaRPr lang="en-US" sz="2800" i="1" dirty="0" smtClean="0">
              <a:solidFill>
                <a:srgbClr val="000000"/>
              </a:solidFill>
            </a:endParaRPr>
          </a:p>
          <a:p>
            <a:pPr algn="r"/>
            <a:r>
              <a:rPr lang="en-US" sz="2800" i="1" dirty="0" smtClean="0"/>
              <a:t>This work is funded by an NSF-AGS Postdoctoral Research Fellowship (AGS-1624316) </a:t>
            </a:r>
            <a:endParaRPr lang="en-US" sz="2800" i="1" dirty="0"/>
          </a:p>
        </p:txBody>
      </p:sp>
      <p:sp>
        <p:nvSpPr>
          <p:cNvPr id="106" name="TextBox 105"/>
          <p:cNvSpPr txBox="1"/>
          <p:nvPr/>
        </p:nvSpPr>
        <p:spPr>
          <a:xfrm>
            <a:off x="29151324" y="5984772"/>
            <a:ext cx="9698614" cy="7355860"/>
          </a:xfrm>
          <a:prstGeom prst="rect">
            <a:avLst/>
          </a:prstGeom>
          <a:noFill/>
          <a:ln>
            <a:noFill/>
          </a:ln>
        </p:spPr>
        <p:txBody>
          <a:bodyPr wrap="square" rtlCol="0">
            <a:spAutoFit/>
          </a:bodyPr>
          <a:lstStyle/>
          <a:p>
            <a:pPr marL="457200" indent="-457200">
              <a:buFont typeface="Arial" charset="0"/>
              <a:buChar char="•"/>
            </a:pPr>
            <a:r>
              <a:rPr lang="en-US" sz="3200" dirty="0"/>
              <a:t>T</a:t>
            </a:r>
            <a:r>
              <a:rPr lang="en-US" sz="3200" dirty="0" smtClean="0"/>
              <a:t>he </a:t>
            </a:r>
            <a:r>
              <a:rPr lang="en-US" sz="3200" dirty="0"/>
              <a:t>position of </a:t>
            </a:r>
            <a:r>
              <a:rPr lang="en-US" sz="3200" dirty="0" smtClean="0"/>
              <a:t>a jet superposition at </a:t>
            </a:r>
            <a:r>
              <a:rPr lang="en-US" sz="3200" dirty="0"/>
              <a:t>the start of </a:t>
            </a:r>
            <a:r>
              <a:rPr lang="en-US" sz="3200" dirty="0" smtClean="0"/>
              <a:t>an event is compared to the climatological </a:t>
            </a:r>
            <a:r>
              <a:rPr lang="en-US" sz="3200" dirty="0"/>
              <a:t>position of the 2-PVU </a:t>
            </a:r>
            <a:r>
              <a:rPr lang="en-US" sz="3200" dirty="0" smtClean="0"/>
              <a:t>contour on the 320-K and 350-K isentropic surfaces in order to classify events (Figs. 3a,b,c). </a:t>
            </a:r>
          </a:p>
          <a:p>
            <a:pPr marL="457200" indent="-457200">
              <a:buFont typeface="Arial" charset="0"/>
              <a:buChar char="•"/>
            </a:pPr>
            <a:endParaRPr lang="en-US" sz="800" dirty="0"/>
          </a:p>
          <a:p>
            <a:pPr marL="457200" indent="-457200">
              <a:buFont typeface="Arial" charset="0"/>
              <a:buChar char="•"/>
            </a:pPr>
            <a:r>
              <a:rPr lang="en-US" sz="3200" b="1" dirty="0" smtClean="0"/>
              <a:t> </a:t>
            </a:r>
            <a:r>
              <a:rPr lang="en-US" sz="3200" b="1" dirty="0" smtClean="0">
                <a:solidFill>
                  <a:srgbClr val="0011FF"/>
                </a:solidFill>
              </a:rPr>
              <a:t>Polar dominant</a:t>
            </a:r>
            <a:r>
              <a:rPr lang="en-US" sz="3200" dirty="0" smtClean="0"/>
              <a:t> events require a substantial deviation of the PJ from its climatological position and occur most frequently along the U.S. Gulf Coast (Fig. 3d).</a:t>
            </a:r>
          </a:p>
          <a:p>
            <a:pPr marL="457200" indent="-457200">
              <a:buFont typeface="Arial" charset="0"/>
              <a:buChar char="•"/>
            </a:pPr>
            <a:endParaRPr lang="en-US" sz="800" dirty="0"/>
          </a:p>
          <a:p>
            <a:pPr marL="457200" indent="-457200">
              <a:buFont typeface="Arial" charset="0"/>
              <a:buChar char="•"/>
            </a:pPr>
            <a:r>
              <a:rPr lang="en-US" sz="3200" dirty="0" smtClean="0"/>
              <a:t> </a:t>
            </a:r>
            <a:r>
              <a:rPr lang="en-US" sz="3200" b="1" dirty="0" smtClean="0">
                <a:solidFill>
                  <a:srgbClr val="FF0000"/>
                </a:solidFill>
              </a:rPr>
              <a:t>Subtropical dominant </a:t>
            </a:r>
            <a:r>
              <a:rPr lang="en-US" sz="3200" dirty="0" smtClean="0"/>
              <a:t>events require a substantial deviation of the STJ from its climatological position and occur most frequently in the Pacific Northwest and Northeast U.S (Fig. 3e).</a:t>
            </a:r>
          </a:p>
          <a:p>
            <a:pPr marL="457200" indent="-457200">
              <a:buFont typeface="Arial" charset="0"/>
              <a:buChar char="•"/>
            </a:pPr>
            <a:endParaRPr lang="en-US" sz="800" dirty="0" smtClean="0"/>
          </a:p>
          <a:p>
            <a:pPr marL="457200" indent="-457200">
              <a:buFont typeface="Arial" charset="0"/>
              <a:buChar char="•"/>
            </a:pPr>
            <a:r>
              <a:rPr lang="en-US" sz="3200" dirty="0" smtClean="0"/>
              <a:t> </a:t>
            </a:r>
            <a:r>
              <a:rPr lang="en-US" sz="3200" b="1" dirty="0" smtClean="0">
                <a:solidFill>
                  <a:srgbClr val="00B050"/>
                </a:solidFill>
              </a:rPr>
              <a:t>Hybrid</a:t>
            </a:r>
            <a:r>
              <a:rPr lang="en-US" sz="3200" dirty="0" smtClean="0"/>
              <a:t> events require a substantial deviation of both the PJ and STJ from their climatological positions and occur most frequently over the Southeast U.S. (Fig. 3f).</a:t>
            </a:r>
            <a:endParaRPr lang="en-US" sz="3200" dirty="0"/>
          </a:p>
        </p:txBody>
      </p:sp>
      <p:sp>
        <p:nvSpPr>
          <p:cNvPr id="30" name="TextBox 29"/>
          <p:cNvSpPr txBox="1"/>
          <p:nvPr/>
        </p:nvSpPr>
        <p:spPr>
          <a:xfrm>
            <a:off x="6488934" y="16026529"/>
            <a:ext cx="6153640" cy="2308324"/>
          </a:xfrm>
          <a:prstGeom prst="rect">
            <a:avLst/>
          </a:prstGeom>
          <a:noFill/>
          <a:ln>
            <a:noFill/>
          </a:ln>
        </p:spPr>
        <p:txBody>
          <a:bodyPr wrap="square" rtlCol="0">
            <a:spAutoFit/>
          </a:bodyPr>
          <a:lstStyle/>
          <a:p>
            <a:pPr>
              <a:lnSpc>
                <a:spcPct val="90000"/>
              </a:lnSpc>
            </a:pPr>
            <a:r>
              <a:rPr lang="en-US" sz="2000" b="1" i="1" dirty="0" smtClean="0">
                <a:solidFill>
                  <a:schemeClr val="tx1">
                    <a:lumMod val="65000"/>
                    <a:lumOff val="35000"/>
                  </a:schemeClr>
                </a:solidFill>
              </a:rPr>
              <a:t>Figure 1: </a:t>
            </a:r>
            <a:r>
              <a:rPr lang="en-US" sz="2000" i="1" dirty="0" smtClean="0">
                <a:solidFill>
                  <a:schemeClr val="tx1">
                    <a:lumMod val="65000"/>
                    <a:lumOff val="35000"/>
                  </a:schemeClr>
                </a:solidFill>
              </a:rPr>
              <a:t>Conceptual model illustrating the development of a North American jet superposition. The blue ‘+’ (red   ‘–’) signs indicate cyclonic (anticyclonic) potential vorticity (PV) anomalies, </a:t>
            </a:r>
            <a:r>
              <a:rPr lang="en-US" sz="2000" i="1" dirty="0" err="1" smtClean="0">
                <a:solidFill>
                  <a:schemeClr val="tx1">
                    <a:lumMod val="65000"/>
                    <a:lumOff val="35000"/>
                  </a:schemeClr>
                </a:solidFill>
              </a:rPr>
              <a:t>isotachs</a:t>
            </a:r>
            <a:r>
              <a:rPr lang="en-US" sz="2000" i="1" dirty="0" smtClean="0">
                <a:solidFill>
                  <a:schemeClr val="tx1">
                    <a:lumMod val="65000"/>
                    <a:lumOff val="35000"/>
                  </a:schemeClr>
                </a:solidFill>
              </a:rPr>
              <a:t> of the upper-tropospheric wind are shaded purple, an area of convection is shaded green, and the presence of </a:t>
            </a:r>
            <a:r>
              <a:rPr lang="en-US" sz="2000" i="1" dirty="0" err="1" smtClean="0">
                <a:solidFill>
                  <a:schemeClr val="tx1">
                    <a:lumMod val="65000"/>
                    <a:lumOff val="35000"/>
                  </a:schemeClr>
                </a:solidFill>
              </a:rPr>
              <a:t>ageostrophic</a:t>
            </a:r>
            <a:r>
              <a:rPr lang="en-US" sz="2000" i="1" dirty="0" smtClean="0">
                <a:solidFill>
                  <a:schemeClr val="tx1">
                    <a:lumMod val="65000"/>
                    <a:lumOff val="35000"/>
                  </a:schemeClr>
                </a:solidFill>
              </a:rPr>
              <a:t> jet </a:t>
            </a:r>
            <a:r>
              <a:rPr lang="en-US" sz="2000" i="1" dirty="0" err="1" smtClean="0">
                <a:solidFill>
                  <a:schemeClr val="tx1">
                    <a:lumMod val="65000"/>
                    <a:lumOff val="35000"/>
                  </a:schemeClr>
                </a:solidFill>
              </a:rPr>
              <a:t>tranverse</a:t>
            </a:r>
            <a:r>
              <a:rPr lang="en-US" sz="2000" i="1" dirty="0" smtClean="0">
                <a:solidFill>
                  <a:schemeClr val="tx1">
                    <a:lumMod val="65000"/>
                    <a:lumOff val="35000"/>
                  </a:schemeClr>
                </a:solidFill>
              </a:rPr>
              <a:t> circulations are indicated by the orange arrows (Adapted from Winters and Martin 2017).</a:t>
            </a:r>
            <a:endParaRPr lang="en-US" sz="2000" b="1" i="1" dirty="0">
              <a:solidFill>
                <a:schemeClr val="tx1">
                  <a:lumMod val="65000"/>
                  <a:lumOff val="35000"/>
                </a:schemeClr>
              </a:solidFill>
            </a:endParaRPr>
          </a:p>
        </p:txBody>
      </p:sp>
      <p:cxnSp>
        <p:nvCxnSpPr>
          <p:cNvPr id="58" name="Straight Connector 57"/>
          <p:cNvCxnSpPr/>
          <p:nvPr/>
        </p:nvCxnSpPr>
        <p:spPr>
          <a:xfrm flipH="1" flipV="1">
            <a:off x="12829419" y="15738208"/>
            <a:ext cx="36086348" cy="0"/>
          </a:xfrm>
          <a:prstGeom prst="line">
            <a:avLst/>
          </a:prstGeom>
          <a:ln w="57150" cmpd="sng">
            <a:solidFill>
              <a:srgbClr val="17375E"/>
            </a:solidFill>
          </a:ln>
          <a:effectLst/>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23717263" y="15905881"/>
            <a:ext cx="14282163" cy="769441"/>
          </a:xfrm>
          <a:prstGeom prst="rect">
            <a:avLst/>
          </a:prstGeom>
          <a:solidFill>
            <a:srgbClr val="E4B31E"/>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b="1" i="1" dirty="0">
                <a:solidFill>
                  <a:srgbClr val="000000"/>
                </a:solidFill>
                <a:latin typeface="Arial"/>
                <a:cs typeface="Arial"/>
              </a:rPr>
              <a:t>4</a:t>
            </a:r>
            <a:r>
              <a:rPr lang="en-US" sz="4400" b="1" i="1" dirty="0" smtClean="0">
                <a:solidFill>
                  <a:srgbClr val="000000"/>
                </a:solidFill>
                <a:latin typeface="Arial"/>
                <a:cs typeface="Arial"/>
              </a:rPr>
              <a:t>. Jet Superposition Event Composites</a:t>
            </a:r>
            <a:endParaRPr lang="en-US" sz="4400" b="1" i="1" dirty="0">
              <a:solidFill>
                <a:srgbClr val="000000"/>
              </a:solidFill>
              <a:latin typeface="Arial"/>
              <a:cs typeface="Arial"/>
            </a:endParaRPr>
          </a:p>
        </p:txBody>
      </p:sp>
      <p:pic>
        <p:nvPicPr>
          <p:cNvPr id="319" name="Picture 318" descr="nsf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1113" y="838807"/>
            <a:ext cx="4604397" cy="4632135"/>
          </a:xfrm>
          <a:prstGeom prst="rect">
            <a:avLst/>
          </a:prstGeom>
        </p:spPr>
      </p:pic>
      <p:grpSp>
        <p:nvGrpSpPr>
          <p:cNvPr id="18" name="Group 17"/>
          <p:cNvGrpSpPr/>
          <p:nvPr/>
        </p:nvGrpSpPr>
        <p:grpSpPr>
          <a:xfrm>
            <a:off x="840108" y="15304636"/>
            <a:ext cx="5497271" cy="3893880"/>
            <a:chOff x="867959" y="15713535"/>
            <a:chExt cx="10385268" cy="7356193"/>
          </a:xfrm>
        </p:grpSpPr>
        <p:sp>
          <p:nvSpPr>
            <p:cNvPr id="14" name="Rectangle 13"/>
            <p:cNvSpPr/>
            <p:nvPr/>
          </p:nvSpPr>
          <p:spPr>
            <a:xfrm>
              <a:off x="898530" y="15763190"/>
              <a:ext cx="10350303" cy="7289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0" name="Picture 3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959" y="15713535"/>
              <a:ext cx="10385268" cy="7356193"/>
            </a:xfrm>
            <a:prstGeom prst="rect">
              <a:avLst/>
            </a:prstGeom>
          </p:spPr>
        </p:pic>
      </p:grpSp>
      <p:sp>
        <p:nvSpPr>
          <p:cNvPr id="322" name="TextBox 321"/>
          <p:cNvSpPr txBox="1"/>
          <p:nvPr/>
        </p:nvSpPr>
        <p:spPr>
          <a:xfrm>
            <a:off x="624433" y="30182264"/>
            <a:ext cx="7191056" cy="2031325"/>
          </a:xfrm>
          <a:prstGeom prst="rect">
            <a:avLst/>
          </a:prstGeom>
          <a:noFill/>
          <a:ln>
            <a:noFill/>
          </a:ln>
        </p:spPr>
        <p:txBody>
          <a:bodyPr wrap="square" rtlCol="0">
            <a:spAutoFit/>
          </a:bodyPr>
          <a:lstStyle/>
          <a:p>
            <a:pPr>
              <a:lnSpc>
                <a:spcPct val="90000"/>
              </a:lnSpc>
            </a:pPr>
            <a:r>
              <a:rPr lang="en-US" sz="2000" b="1" i="1" dirty="0" smtClean="0">
                <a:solidFill>
                  <a:schemeClr val="tx1">
                    <a:lumMod val="65000"/>
                    <a:lumOff val="35000"/>
                  </a:schemeClr>
                </a:solidFill>
              </a:rPr>
              <a:t>Figure 2: (a) </a:t>
            </a:r>
            <a:r>
              <a:rPr lang="en-US" sz="2000" i="1" dirty="0" smtClean="0">
                <a:solidFill>
                  <a:schemeClr val="tx1">
                    <a:lumMod val="65000"/>
                    <a:lumOff val="35000"/>
                  </a:schemeClr>
                </a:solidFill>
              </a:rPr>
              <a:t>Vertical</a:t>
            </a:r>
            <a:r>
              <a:rPr lang="en-US" sz="2000" b="1" i="1" dirty="0" smtClean="0">
                <a:solidFill>
                  <a:schemeClr val="tx1">
                    <a:lumMod val="65000"/>
                    <a:lumOff val="35000"/>
                  </a:schemeClr>
                </a:solidFill>
              </a:rPr>
              <a:t> </a:t>
            </a:r>
            <a:r>
              <a:rPr lang="en-US" sz="2000" i="1" dirty="0">
                <a:solidFill>
                  <a:schemeClr val="tx1">
                    <a:lumMod val="65000"/>
                    <a:lumOff val="35000"/>
                  </a:schemeClr>
                </a:solidFill>
              </a:rPr>
              <a:t>c</a:t>
            </a:r>
            <a:r>
              <a:rPr lang="en-US" sz="2000" i="1" dirty="0" smtClean="0">
                <a:solidFill>
                  <a:schemeClr val="tx1">
                    <a:lumMod val="65000"/>
                    <a:lumOff val="35000"/>
                  </a:schemeClr>
                </a:solidFill>
              </a:rPr>
              <a:t>ross section through a separate PJ and STJ with 1–3 PVU contoured in black, </a:t>
            </a:r>
            <a:r>
              <a:rPr lang="en-US" sz="2000" i="1" dirty="0" err="1" smtClean="0">
                <a:solidFill>
                  <a:schemeClr val="tx1">
                    <a:lumMod val="65000"/>
                    <a:lumOff val="35000"/>
                  </a:schemeClr>
                </a:solidFill>
              </a:rPr>
              <a:t>isentropes</a:t>
            </a:r>
            <a:r>
              <a:rPr lang="en-US" sz="2000" i="1" dirty="0" smtClean="0">
                <a:solidFill>
                  <a:schemeClr val="tx1">
                    <a:lumMod val="65000"/>
                    <a:lumOff val="35000"/>
                  </a:schemeClr>
                </a:solidFill>
              </a:rPr>
              <a:t> </a:t>
            </a:r>
            <a:r>
              <a:rPr lang="en-US" sz="2000" i="1" dirty="0">
                <a:solidFill>
                  <a:schemeClr val="tx1">
                    <a:lumMod val="65000"/>
                    <a:lumOff val="35000"/>
                  </a:schemeClr>
                </a:solidFill>
              </a:rPr>
              <a:t>contoured </a:t>
            </a:r>
            <a:r>
              <a:rPr lang="en-US" sz="2000" i="1" dirty="0" smtClean="0">
                <a:solidFill>
                  <a:schemeClr val="tx1">
                    <a:lumMod val="65000"/>
                    <a:lumOff val="35000"/>
                  </a:schemeClr>
                </a:solidFill>
              </a:rPr>
              <a:t>in green, </a:t>
            </a:r>
            <a:r>
              <a:rPr lang="en-US" sz="2000" i="1" dirty="0" err="1" smtClean="0">
                <a:solidFill>
                  <a:schemeClr val="tx1">
                    <a:lumMod val="65000"/>
                    <a:lumOff val="35000"/>
                  </a:schemeClr>
                </a:solidFill>
              </a:rPr>
              <a:t>isotachs</a:t>
            </a:r>
            <a:r>
              <a:rPr lang="en-US" sz="2000" i="1" dirty="0" smtClean="0">
                <a:solidFill>
                  <a:schemeClr val="tx1">
                    <a:lumMod val="65000"/>
                    <a:lumOff val="35000"/>
                  </a:schemeClr>
                </a:solidFill>
              </a:rPr>
              <a:t> contoured in red, jet </a:t>
            </a:r>
            <a:r>
              <a:rPr lang="en-US" sz="2000" i="1" dirty="0">
                <a:solidFill>
                  <a:schemeClr val="tx1">
                    <a:lumMod val="65000"/>
                    <a:lumOff val="35000"/>
                  </a:schemeClr>
                </a:solidFill>
              </a:rPr>
              <a:t>cores </a:t>
            </a:r>
            <a:r>
              <a:rPr lang="en-US" sz="2000" i="1" dirty="0" smtClean="0">
                <a:solidFill>
                  <a:schemeClr val="tx1">
                    <a:lumMod val="65000"/>
                    <a:lumOff val="35000"/>
                  </a:schemeClr>
                </a:solidFill>
              </a:rPr>
              <a:t>shaded in yellow, </a:t>
            </a:r>
            <a:r>
              <a:rPr lang="en-US" sz="2000" i="1" dirty="0">
                <a:solidFill>
                  <a:schemeClr val="tx1">
                    <a:lumMod val="65000"/>
                    <a:lumOff val="35000"/>
                  </a:schemeClr>
                </a:solidFill>
              </a:rPr>
              <a:t>and the 315–330- and 340–355-K isentropic layers </a:t>
            </a:r>
            <a:r>
              <a:rPr lang="en-US" sz="2000" i="1" dirty="0" smtClean="0">
                <a:solidFill>
                  <a:schemeClr val="tx1">
                    <a:lumMod val="65000"/>
                    <a:lumOff val="35000"/>
                  </a:schemeClr>
                </a:solidFill>
              </a:rPr>
              <a:t>shaded in </a:t>
            </a:r>
            <a:r>
              <a:rPr lang="en-US" sz="2000" i="1" dirty="0">
                <a:solidFill>
                  <a:schemeClr val="tx1">
                    <a:lumMod val="65000"/>
                    <a:lumOff val="35000"/>
                  </a:schemeClr>
                </a:solidFill>
              </a:rPr>
              <a:t>gray. The blue (red) line corresponds to a grid column in which the black dot confirms a </a:t>
            </a:r>
            <a:r>
              <a:rPr lang="en-US" sz="2000" i="1" dirty="0" smtClean="0">
                <a:solidFill>
                  <a:schemeClr val="tx1">
                    <a:lumMod val="65000"/>
                    <a:lumOff val="35000"/>
                  </a:schemeClr>
                </a:solidFill>
              </a:rPr>
              <a:t>PJ (STJ) identification. </a:t>
            </a:r>
            <a:r>
              <a:rPr lang="en-US" sz="2000" b="1" dirty="0" smtClean="0">
                <a:solidFill>
                  <a:schemeClr val="tx1">
                    <a:lumMod val="65000"/>
                    <a:lumOff val="35000"/>
                  </a:schemeClr>
                </a:solidFill>
              </a:rPr>
              <a:t>(b)</a:t>
            </a:r>
            <a:r>
              <a:rPr lang="en-US" sz="2000" i="1" dirty="0" smtClean="0">
                <a:solidFill>
                  <a:schemeClr val="tx1">
                    <a:lumMod val="65000"/>
                    <a:lumOff val="35000"/>
                  </a:schemeClr>
                </a:solidFill>
              </a:rPr>
              <a:t> As in (a), but for a jet superposition (Adapted from Christenson et al. 2017).</a:t>
            </a:r>
            <a:endParaRPr lang="en-US" sz="2000" b="1" i="1" dirty="0">
              <a:solidFill>
                <a:schemeClr val="tx1">
                  <a:lumMod val="65000"/>
                  <a:lumOff val="35000"/>
                </a:schemeClr>
              </a:solidFill>
            </a:endParaRPr>
          </a:p>
        </p:txBody>
      </p:sp>
      <p:grpSp>
        <p:nvGrpSpPr>
          <p:cNvPr id="27" name="Group 26"/>
          <p:cNvGrpSpPr/>
          <p:nvPr/>
        </p:nvGrpSpPr>
        <p:grpSpPr>
          <a:xfrm>
            <a:off x="7920412" y="25468601"/>
            <a:ext cx="4792650" cy="6847608"/>
            <a:chOff x="7934772" y="25489474"/>
            <a:chExt cx="4676561" cy="6681743"/>
          </a:xfrm>
        </p:grpSpPr>
        <p:grpSp>
          <p:nvGrpSpPr>
            <p:cNvPr id="25" name="Group 24"/>
            <p:cNvGrpSpPr/>
            <p:nvPr/>
          </p:nvGrpSpPr>
          <p:grpSpPr>
            <a:xfrm>
              <a:off x="7934772" y="25489474"/>
              <a:ext cx="4676561" cy="6681743"/>
              <a:chOff x="7934772" y="25489474"/>
              <a:chExt cx="4676561" cy="6681743"/>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288" y="25489474"/>
                <a:ext cx="4676045" cy="320829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4772" y="28673214"/>
                <a:ext cx="4673244" cy="3498003"/>
              </a:xfrm>
              <a:prstGeom prst="rect">
                <a:avLst/>
              </a:prstGeom>
            </p:spPr>
          </p:pic>
        </p:grpSp>
        <p:sp>
          <p:nvSpPr>
            <p:cNvPr id="26" name="Rectangle 25"/>
            <p:cNvSpPr/>
            <p:nvPr/>
          </p:nvSpPr>
          <p:spPr>
            <a:xfrm>
              <a:off x="7934772" y="25489474"/>
              <a:ext cx="4668046" cy="6681743"/>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1" name="TextBox 320"/>
          <p:cNvSpPr txBox="1"/>
          <p:nvPr/>
        </p:nvSpPr>
        <p:spPr>
          <a:xfrm>
            <a:off x="651167" y="22786057"/>
            <a:ext cx="11960253" cy="7355860"/>
          </a:xfrm>
          <a:prstGeom prst="rect">
            <a:avLst/>
          </a:prstGeom>
          <a:noFill/>
          <a:ln>
            <a:noFill/>
          </a:ln>
        </p:spPr>
        <p:txBody>
          <a:bodyPr wrap="square" rtlCol="0">
            <a:spAutoFit/>
          </a:bodyPr>
          <a:lstStyle/>
          <a:p>
            <a:r>
              <a:rPr lang="en-US" sz="3200" b="1" dirty="0" smtClean="0"/>
              <a:t>Methodology:</a:t>
            </a:r>
          </a:p>
          <a:p>
            <a:pPr marL="698500" lvl="1" indent="-514350">
              <a:buFont typeface="+mj-lt"/>
              <a:buAutoNum type="arabicPeriod"/>
            </a:pPr>
            <a:r>
              <a:rPr lang="en-US" sz="3200" dirty="0" smtClean="0"/>
              <a:t>Isolate CFSR grid points over North America characterized by a jet superposition during Nov–Mar 1979–2010 using the Christenson et al. (2017) scheme (Fig. 2). </a:t>
            </a:r>
          </a:p>
          <a:p>
            <a:pPr marL="698500" lvl="1" indent="-514350">
              <a:buFont typeface="+mj-lt"/>
              <a:buAutoNum type="arabicPeriod"/>
            </a:pPr>
            <a:endParaRPr lang="en-US" sz="800" dirty="0" smtClean="0"/>
          </a:p>
          <a:p>
            <a:pPr marL="698500" lvl="1" indent="-514350">
              <a:buFont typeface="+mj-lt"/>
              <a:buAutoNum type="arabicPeriod"/>
            </a:pPr>
            <a:r>
              <a:rPr lang="en-US" sz="3200" dirty="0" smtClean="0"/>
              <a:t>This scheme identifies jets based on the magnitude of both </a:t>
            </a:r>
            <a:r>
              <a:rPr lang="en-US" sz="3200" dirty="0"/>
              <a:t>the </a:t>
            </a:r>
            <a:r>
              <a:rPr lang="en-US" sz="3200" dirty="0" smtClean="0"/>
              <a:t>vertically-integrated </a:t>
            </a:r>
            <a:r>
              <a:rPr lang="en-US" sz="3200" dirty="0"/>
              <a:t>wind speed </a:t>
            </a:r>
            <a:r>
              <a:rPr lang="en-US" sz="3200" dirty="0" smtClean="0"/>
              <a:t>and                                     horizontal PV gradient within                                             predetermined isentropic layers.</a:t>
            </a:r>
          </a:p>
          <a:p>
            <a:pPr marL="698500" lvl="1" indent="-514350">
              <a:buFont typeface="+mj-lt"/>
              <a:buAutoNum type="arabicPeriod"/>
            </a:pPr>
            <a:endParaRPr lang="en-US" sz="800" dirty="0" smtClean="0"/>
          </a:p>
          <a:p>
            <a:pPr marL="698500" lvl="1" indent="-514350">
              <a:buFont typeface="+mj-lt"/>
              <a:buAutoNum type="arabicPeriod"/>
            </a:pPr>
            <a:r>
              <a:rPr lang="en-US" sz="3200" dirty="0" smtClean="0"/>
              <a:t>Retain times that rank in the top 10%                                                   in terms of the number of grid points                                         characterized by a jet superposition.</a:t>
            </a:r>
          </a:p>
          <a:p>
            <a:pPr marL="698500" lvl="1" indent="-514350">
              <a:buFont typeface="+mj-lt"/>
              <a:buAutoNum type="arabicPeriod"/>
            </a:pPr>
            <a:endParaRPr lang="en-US" sz="800" dirty="0" smtClean="0"/>
          </a:p>
          <a:p>
            <a:pPr marL="698500" lvl="1" indent="-514350">
              <a:buFont typeface="+mj-lt"/>
              <a:buAutoNum type="arabicPeriod"/>
            </a:pPr>
            <a:r>
              <a:rPr lang="en-US" sz="3200" dirty="0" smtClean="0"/>
              <a:t>Filter retained analysis times to                                                       group together jet </a:t>
            </a:r>
            <a:r>
              <a:rPr lang="en-US" sz="3200" dirty="0" err="1" smtClean="0"/>
              <a:t>superpositions</a:t>
            </a:r>
            <a:r>
              <a:rPr lang="en-US" sz="3200" dirty="0" smtClean="0"/>
              <a:t> that                                                 are &lt; 30 h and &lt; 1500 km apart.</a:t>
            </a:r>
          </a:p>
        </p:txBody>
      </p:sp>
      <p:sp>
        <p:nvSpPr>
          <p:cNvPr id="323" name="TextBox 322"/>
          <p:cNvSpPr txBox="1"/>
          <p:nvPr/>
        </p:nvSpPr>
        <p:spPr>
          <a:xfrm>
            <a:off x="8414366" y="28222549"/>
            <a:ext cx="3492499" cy="461665"/>
          </a:xfrm>
          <a:prstGeom prst="rect">
            <a:avLst/>
          </a:prstGeom>
          <a:solidFill>
            <a:schemeClr val="bg1"/>
          </a:solidFill>
          <a:ln w="28575" cmpd="sng">
            <a:solidFill>
              <a:schemeClr val="tx1"/>
            </a:solidFill>
          </a:ln>
        </p:spPr>
        <p:txBody>
          <a:bodyPr wrap="square" rtlCol="0">
            <a:spAutoFit/>
          </a:bodyPr>
          <a:lstStyle/>
          <a:p>
            <a:r>
              <a:rPr lang="en-US" sz="2400" b="1" dirty="0" smtClean="0"/>
              <a:t>(a) 0000 UTC 27 Apr 2010</a:t>
            </a:r>
            <a:endParaRPr lang="en-US" sz="2400" b="1" dirty="0"/>
          </a:p>
        </p:txBody>
      </p:sp>
      <p:sp>
        <p:nvSpPr>
          <p:cNvPr id="324" name="TextBox 323"/>
          <p:cNvSpPr txBox="1"/>
          <p:nvPr/>
        </p:nvSpPr>
        <p:spPr>
          <a:xfrm>
            <a:off x="8384870" y="31781437"/>
            <a:ext cx="3521995" cy="461665"/>
          </a:xfrm>
          <a:prstGeom prst="rect">
            <a:avLst/>
          </a:prstGeom>
          <a:solidFill>
            <a:schemeClr val="bg1"/>
          </a:solidFill>
          <a:ln w="28575" cmpd="sng">
            <a:solidFill>
              <a:schemeClr val="tx1"/>
            </a:solidFill>
          </a:ln>
        </p:spPr>
        <p:txBody>
          <a:bodyPr wrap="square" rtlCol="0">
            <a:spAutoFit/>
          </a:bodyPr>
          <a:lstStyle/>
          <a:p>
            <a:r>
              <a:rPr lang="en-US" sz="2400" b="1" dirty="0" smtClean="0"/>
              <a:t>(b) 0000 UTC 24 Oct 2010</a:t>
            </a:r>
            <a:endParaRPr lang="en-US" sz="2400" b="1" dirty="0"/>
          </a:p>
        </p:txBody>
      </p:sp>
      <p:sp>
        <p:nvSpPr>
          <p:cNvPr id="38" name="TextBox 37"/>
          <p:cNvSpPr txBox="1"/>
          <p:nvPr/>
        </p:nvSpPr>
        <p:spPr>
          <a:xfrm>
            <a:off x="9229882" y="26589346"/>
            <a:ext cx="2054251" cy="523220"/>
          </a:xfrm>
          <a:prstGeom prst="rect">
            <a:avLst/>
          </a:prstGeom>
          <a:noFill/>
        </p:spPr>
        <p:txBody>
          <a:bodyPr wrap="square" rtlCol="0">
            <a:spAutoFit/>
          </a:bodyPr>
          <a:lstStyle/>
          <a:p>
            <a:r>
              <a:rPr lang="en-US" sz="2800" b="1" dirty="0" smtClean="0">
                <a:ln>
                  <a:solidFill>
                    <a:schemeClr val="tx1"/>
                  </a:solidFill>
                </a:ln>
                <a:solidFill>
                  <a:srgbClr val="0011FF"/>
                </a:solidFill>
                <a:latin typeface="Times New Roman" charset="0"/>
                <a:ea typeface="Times New Roman" charset="0"/>
                <a:cs typeface="Times New Roman" charset="0"/>
              </a:rPr>
              <a:t>PJ</a:t>
            </a:r>
            <a:endParaRPr lang="en-US" sz="2800" b="1" dirty="0">
              <a:ln>
                <a:solidFill>
                  <a:schemeClr val="tx1"/>
                </a:solidFill>
              </a:ln>
              <a:solidFill>
                <a:srgbClr val="0011FF"/>
              </a:solidFill>
              <a:latin typeface="Times New Roman" charset="0"/>
              <a:ea typeface="Times New Roman" charset="0"/>
              <a:cs typeface="Times New Roman" charset="0"/>
            </a:endParaRPr>
          </a:p>
        </p:txBody>
      </p:sp>
      <p:sp>
        <p:nvSpPr>
          <p:cNvPr id="325" name="TextBox 324"/>
          <p:cNvSpPr txBox="1"/>
          <p:nvPr/>
        </p:nvSpPr>
        <p:spPr>
          <a:xfrm>
            <a:off x="10783892" y="25964059"/>
            <a:ext cx="2054251" cy="523220"/>
          </a:xfrm>
          <a:prstGeom prst="rect">
            <a:avLst/>
          </a:prstGeom>
          <a:noFill/>
        </p:spPr>
        <p:txBody>
          <a:bodyPr wrap="square" rtlCol="0">
            <a:spAutoFit/>
          </a:bodyPr>
          <a:lstStyle/>
          <a:p>
            <a:r>
              <a:rPr lang="en-US" sz="2800" b="1" dirty="0" smtClean="0">
                <a:ln>
                  <a:solidFill>
                    <a:schemeClr val="tx1"/>
                  </a:solidFill>
                </a:ln>
                <a:solidFill>
                  <a:srgbClr val="FF0000"/>
                </a:solidFill>
                <a:latin typeface="Times New Roman" charset="0"/>
                <a:ea typeface="Times New Roman" charset="0"/>
                <a:cs typeface="Times New Roman" charset="0"/>
              </a:rPr>
              <a:t>STJ</a:t>
            </a:r>
            <a:endParaRPr lang="en-US" sz="2800" b="1" dirty="0">
              <a:ln>
                <a:solidFill>
                  <a:schemeClr val="tx1"/>
                </a:solidFill>
              </a:ln>
              <a:solidFill>
                <a:srgbClr val="FF0000"/>
              </a:solidFill>
              <a:latin typeface="Times New Roman" charset="0"/>
              <a:ea typeface="Times New Roman" charset="0"/>
              <a:cs typeface="Times New Roman" charset="0"/>
            </a:endParaRPr>
          </a:p>
        </p:txBody>
      </p:sp>
      <p:grpSp>
        <p:nvGrpSpPr>
          <p:cNvPr id="48" name="Group 47"/>
          <p:cNvGrpSpPr/>
          <p:nvPr/>
        </p:nvGrpSpPr>
        <p:grpSpPr>
          <a:xfrm>
            <a:off x="13159547" y="6809328"/>
            <a:ext cx="15841657" cy="8903228"/>
            <a:chOff x="13159548" y="6870289"/>
            <a:chExt cx="13426746" cy="7546015"/>
          </a:xfrm>
        </p:grpSpPr>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59548" y="6870289"/>
              <a:ext cx="13426746" cy="7546015"/>
            </a:xfrm>
            <a:prstGeom prst="rect">
              <a:avLst/>
            </a:prstGeom>
          </p:spPr>
        </p:pic>
        <p:sp>
          <p:nvSpPr>
            <p:cNvPr id="4" name="TextBox 3"/>
            <p:cNvSpPr txBox="1"/>
            <p:nvPr/>
          </p:nvSpPr>
          <p:spPr>
            <a:xfrm>
              <a:off x="13179750" y="7116897"/>
              <a:ext cx="505797" cy="443460"/>
            </a:xfrm>
            <a:prstGeom prst="rect">
              <a:avLst/>
            </a:prstGeom>
            <a:solidFill>
              <a:schemeClr val="bg1"/>
            </a:solidFill>
            <a:ln w="19050" cmpd="sng">
              <a:solidFill>
                <a:schemeClr val="tx1"/>
              </a:solidFill>
            </a:ln>
          </p:spPr>
          <p:txBody>
            <a:bodyPr wrap="square" rtlCol="0">
              <a:spAutoFit/>
            </a:bodyPr>
            <a:lstStyle/>
            <a:p>
              <a:r>
                <a:rPr lang="en-US" sz="2800" b="1" dirty="0" smtClean="0"/>
                <a:t>(a)</a:t>
              </a:r>
              <a:endParaRPr lang="en-US" sz="2800" b="1" dirty="0"/>
            </a:p>
          </p:txBody>
        </p:sp>
        <p:sp>
          <p:nvSpPr>
            <p:cNvPr id="332" name="TextBox 331"/>
            <p:cNvSpPr txBox="1"/>
            <p:nvPr/>
          </p:nvSpPr>
          <p:spPr>
            <a:xfrm>
              <a:off x="17671314" y="7120822"/>
              <a:ext cx="570102" cy="44346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dirty="0"/>
                <a:t>b</a:t>
              </a:r>
              <a:r>
                <a:rPr lang="en-US" sz="2800" b="1" dirty="0" smtClean="0"/>
                <a:t>)</a:t>
              </a:r>
              <a:endParaRPr lang="en-US" sz="2800" b="1" dirty="0"/>
            </a:p>
          </p:txBody>
        </p:sp>
        <p:sp>
          <p:nvSpPr>
            <p:cNvPr id="333" name="TextBox 332"/>
            <p:cNvSpPr txBox="1"/>
            <p:nvPr/>
          </p:nvSpPr>
          <p:spPr>
            <a:xfrm>
              <a:off x="22160171" y="7118734"/>
              <a:ext cx="570102" cy="44346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dirty="0"/>
                <a:t>c</a:t>
              </a:r>
              <a:r>
                <a:rPr lang="en-US" sz="2800" b="1" dirty="0" smtClean="0"/>
                <a:t>)</a:t>
              </a:r>
              <a:endParaRPr lang="en-US" sz="2800" b="1" dirty="0"/>
            </a:p>
          </p:txBody>
        </p:sp>
        <p:sp>
          <p:nvSpPr>
            <p:cNvPr id="334" name="TextBox 333"/>
            <p:cNvSpPr txBox="1"/>
            <p:nvPr/>
          </p:nvSpPr>
          <p:spPr>
            <a:xfrm>
              <a:off x="13175033" y="10591139"/>
              <a:ext cx="1506709" cy="443460"/>
            </a:xfrm>
            <a:prstGeom prst="rect">
              <a:avLst/>
            </a:prstGeom>
            <a:solidFill>
              <a:schemeClr val="bg1"/>
            </a:solidFill>
            <a:ln w="19050" cmpd="sng">
              <a:solidFill>
                <a:schemeClr val="tx1"/>
              </a:solidFill>
            </a:ln>
          </p:spPr>
          <p:txBody>
            <a:bodyPr wrap="square" rtlCol="0">
              <a:spAutoFit/>
            </a:bodyPr>
            <a:lstStyle/>
            <a:p>
              <a:r>
                <a:rPr lang="en-US" sz="2800" b="1" dirty="0" smtClean="0"/>
                <a:t>(d) N = 80</a:t>
              </a:r>
              <a:endParaRPr lang="en-US" sz="2800" b="1" dirty="0"/>
            </a:p>
          </p:txBody>
        </p:sp>
        <p:sp>
          <p:nvSpPr>
            <p:cNvPr id="335" name="TextBox 334"/>
            <p:cNvSpPr txBox="1"/>
            <p:nvPr/>
          </p:nvSpPr>
          <p:spPr>
            <a:xfrm>
              <a:off x="17663189" y="10591139"/>
              <a:ext cx="1582492" cy="443460"/>
            </a:xfrm>
            <a:prstGeom prst="rect">
              <a:avLst/>
            </a:prstGeom>
            <a:solidFill>
              <a:schemeClr val="bg1"/>
            </a:solidFill>
            <a:ln w="19050" cmpd="sng">
              <a:solidFill>
                <a:schemeClr val="tx1"/>
              </a:solidFill>
            </a:ln>
          </p:spPr>
          <p:txBody>
            <a:bodyPr wrap="square" rtlCol="0">
              <a:spAutoFit/>
            </a:bodyPr>
            <a:lstStyle/>
            <a:p>
              <a:r>
                <a:rPr lang="en-US" sz="2800" b="1" smtClean="0"/>
                <a:t>(e) </a:t>
              </a:r>
              <a:r>
                <a:rPr lang="en-US" sz="2800" b="1" dirty="0" smtClean="0"/>
                <a:t>N = 129</a:t>
              </a:r>
              <a:endParaRPr lang="en-US" sz="2800" b="1" dirty="0"/>
            </a:p>
          </p:txBody>
        </p:sp>
        <p:sp>
          <p:nvSpPr>
            <p:cNvPr id="336" name="TextBox 335"/>
            <p:cNvSpPr txBox="1"/>
            <p:nvPr/>
          </p:nvSpPr>
          <p:spPr>
            <a:xfrm>
              <a:off x="22151343" y="10588985"/>
              <a:ext cx="1529107" cy="443460"/>
            </a:xfrm>
            <a:prstGeom prst="rect">
              <a:avLst/>
            </a:prstGeom>
            <a:solidFill>
              <a:schemeClr val="bg1"/>
            </a:solidFill>
            <a:ln w="19050" cmpd="sng">
              <a:solidFill>
                <a:schemeClr val="tx1"/>
              </a:solidFill>
            </a:ln>
          </p:spPr>
          <p:txBody>
            <a:bodyPr wrap="square" rtlCol="0">
              <a:spAutoFit/>
            </a:bodyPr>
            <a:lstStyle/>
            <a:p>
              <a:r>
                <a:rPr lang="en-US" sz="2800" b="1" dirty="0" smtClean="0"/>
                <a:t>(f) N = 117</a:t>
              </a:r>
              <a:endParaRPr lang="en-US" sz="2800" b="1" dirty="0"/>
            </a:p>
          </p:txBody>
        </p:sp>
        <p:sp>
          <p:nvSpPr>
            <p:cNvPr id="47" name="Rectangle 46"/>
            <p:cNvSpPr/>
            <p:nvPr/>
          </p:nvSpPr>
          <p:spPr>
            <a:xfrm>
              <a:off x="17663188" y="11274013"/>
              <a:ext cx="2268612" cy="2272145"/>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Rectangle 336"/>
            <p:cNvSpPr/>
            <p:nvPr/>
          </p:nvSpPr>
          <p:spPr>
            <a:xfrm>
              <a:off x="19931800" y="11274013"/>
              <a:ext cx="2139268" cy="2272145"/>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TextBox 337"/>
            <p:cNvSpPr txBox="1"/>
            <p:nvPr/>
          </p:nvSpPr>
          <p:spPr>
            <a:xfrm>
              <a:off x="17694986" y="13175864"/>
              <a:ext cx="1292358" cy="338936"/>
            </a:xfrm>
            <a:prstGeom prst="rect">
              <a:avLst/>
            </a:prstGeom>
            <a:solidFill>
              <a:schemeClr val="bg1"/>
            </a:solidFill>
            <a:ln w="19050" cmpd="sng">
              <a:solidFill>
                <a:schemeClr val="tx1"/>
              </a:solidFill>
            </a:ln>
          </p:spPr>
          <p:txBody>
            <a:bodyPr wrap="square" rtlCol="0">
              <a:spAutoFit/>
            </a:bodyPr>
            <a:lstStyle/>
            <a:p>
              <a:r>
                <a:rPr lang="en-US" sz="2000" b="1" dirty="0" smtClean="0"/>
                <a:t>West: N = 53</a:t>
              </a:r>
              <a:endParaRPr lang="en-US" sz="2000" b="1" dirty="0"/>
            </a:p>
          </p:txBody>
        </p:sp>
        <p:sp>
          <p:nvSpPr>
            <p:cNvPr id="339" name="TextBox 338"/>
            <p:cNvSpPr txBox="1"/>
            <p:nvPr/>
          </p:nvSpPr>
          <p:spPr>
            <a:xfrm>
              <a:off x="20788361" y="13175864"/>
              <a:ext cx="1246924" cy="338936"/>
            </a:xfrm>
            <a:prstGeom prst="rect">
              <a:avLst/>
            </a:prstGeom>
            <a:solidFill>
              <a:schemeClr val="bg1"/>
            </a:solidFill>
            <a:ln w="19050" cmpd="sng">
              <a:solidFill>
                <a:schemeClr val="tx1"/>
              </a:solidFill>
            </a:ln>
          </p:spPr>
          <p:txBody>
            <a:bodyPr wrap="square" rtlCol="0">
              <a:spAutoFit/>
            </a:bodyPr>
            <a:lstStyle/>
            <a:p>
              <a:r>
                <a:rPr lang="en-US" sz="2000" b="1" dirty="0" smtClean="0"/>
                <a:t>East: N = 76</a:t>
              </a:r>
              <a:endParaRPr lang="en-US" sz="2000" b="1" dirty="0"/>
            </a:p>
          </p:txBody>
        </p:sp>
      </p:grpSp>
      <p:sp>
        <p:nvSpPr>
          <p:cNvPr id="340" name="TextBox 339"/>
          <p:cNvSpPr txBox="1"/>
          <p:nvPr/>
        </p:nvSpPr>
        <p:spPr>
          <a:xfrm>
            <a:off x="29202124" y="13316644"/>
            <a:ext cx="9708945" cy="2308324"/>
          </a:xfrm>
          <a:prstGeom prst="rect">
            <a:avLst/>
          </a:prstGeom>
          <a:noFill/>
          <a:ln>
            <a:noFill/>
          </a:ln>
        </p:spPr>
        <p:txBody>
          <a:bodyPr wrap="square" rtlCol="0">
            <a:spAutoFit/>
          </a:bodyPr>
          <a:lstStyle/>
          <a:p>
            <a:pPr>
              <a:lnSpc>
                <a:spcPct val="90000"/>
              </a:lnSpc>
            </a:pPr>
            <a:r>
              <a:rPr lang="en-US" sz="2000" b="1" i="1" dirty="0" smtClean="0">
                <a:solidFill>
                  <a:schemeClr val="tx1">
                    <a:lumMod val="65000"/>
                    <a:lumOff val="35000"/>
                  </a:schemeClr>
                </a:solidFill>
              </a:rPr>
              <a:t>Figure 3: (</a:t>
            </a:r>
            <a:r>
              <a:rPr lang="en-US" sz="2000" b="1" i="1" dirty="0" err="1" smtClean="0">
                <a:solidFill>
                  <a:schemeClr val="tx1">
                    <a:lumMod val="65000"/>
                    <a:lumOff val="35000"/>
                  </a:schemeClr>
                </a:solidFill>
              </a:rPr>
              <a:t>a,b,c</a:t>
            </a:r>
            <a:r>
              <a:rPr lang="en-US" sz="2000" b="1" i="1" dirty="0" smtClean="0">
                <a:solidFill>
                  <a:schemeClr val="tx1">
                    <a:lumMod val="65000"/>
                    <a:lumOff val="35000"/>
                  </a:schemeClr>
                </a:solidFill>
              </a:rPr>
              <a:t>) </a:t>
            </a:r>
            <a:r>
              <a:rPr lang="en-US" sz="2000" i="1" dirty="0" smtClean="0">
                <a:solidFill>
                  <a:schemeClr val="tx1">
                    <a:lumMod val="65000"/>
                    <a:lumOff val="35000"/>
                  </a:schemeClr>
                </a:solidFill>
              </a:rPr>
              <a:t>The mean position of the 2-PVU contour on the 320-K and 350-K isentropic surfaces at 0000 UTC 1 January is indicated by the thin blue and red line, respectively, and represent the mean position of the polar and subtropical waveguides. Shaded areas bounding each mean contour indicate locations at which an observation of 2-PVU would be &lt;|0.5σ| anomaly on a particular isentropic surface. Hypothetical deviations of the 2-PVU contour from its mean position on an isentropic surface are indicated by the thick blue or red contours to illustrate the event classification scheme. </a:t>
            </a:r>
            <a:r>
              <a:rPr lang="en-US" sz="2000" b="1" i="1" dirty="0" smtClean="0">
                <a:solidFill>
                  <a:schemeClr val="tx1">
                    <a:lumMod val="65000"/>
                    <a:lumOff val="35000"/>
                  </a:schemeClr>
                </a:solidFill>
              </a:rPr>
              <a:t>(</a:t>
            </a:r>
            <a:r>
              <a:rPr lang="en-US" sz="2000" b="1" i="1" dirty="0" err="1" smtClean="0">
                <a:solidFill>
                  <a:schemeClr val="tx1">
                    <a:lumMod val="65000"/>
                    <a:lumOff val="35000"/>
                  </a:schemeClr>
                </a:solidFill>
              </a:rPr>
              <a:t>d,e,f</a:t>
            </a:r>
            <a:r>
              <a:rPr lang="en-US" sz="2000" b="1" i="1" dirty="0" smtClean="0">
                <a:solidFill>
                  <a:schemeClr val="tx1">
                    <a:lumMod val="65000"/>
                    <a:lumOff val="35000"/>
                  </a:schemeClr>
                </a:solidFill>
              </a:rPr>
              <a:t>)</a:t>
            </a:r>
            <a:r>
              <a:rPr lang="en-US" sz="2000" i="1" dirty="0" smtClean="0">
                <a:solidFill>
                  <a:schemeClr val="tx1">
                    <a:lumMod val="65000"/>
                    <a:lumOff val="35000"/>
                  </a:schemeClr>
                </a:solidFill>
              </a:rPr>
              <a:t> Spatial frequency of jet superposition events classified into the event type listed atop a particular column.</a:t>
            </a:r>
            <a:endParaRPr lang="en-US" sz="2000" b="1" i="1" dirty="0">
              <a:solidFill>
                <a:schemeClr val="tx1">
                  <a:lumMod val="65000"/>
                  <a:lumOff val="35000"/>
                </a:schemeClr>
              </a:solidFill>
            </a:endParaRPr>
          </a:p>
        </p:txBody>
      </p:sp>
      <p:sp>
        <p:nvSpPr>
          <p:cNvPr id="341" name="TextBox 340"/>
          <p:cNvSpPr txBox="1"/>
          <p:nvPr/>
        </p:nvSpPr>
        <p:spPr>
          <a:xfrm>
            <a:off x="31910648" y="31994714"/>
            <a:ext cx="16811554" cy="369332"/>
          </a:xfrm>
          <a:prstGeom prst="rect">
            <a:avLst/>
          </a:prstGeom>
          <a:noFill/>
          <a:ln>
            <a:noFill/>
          </a:ln>
        </p:spPr>
        <p:txBody>
          <a:bodyPr wrap="square" rtlCol="0">
            <a:spAutoFit/>
          </a:bodyPr>
          <a:lstStyle/>
          <a:p>
            <a:pPr algn="ctr">
              <a:lnSpc>
                <a:spcPct val="90000"/>
              </a:lnSpc>
            </a:pPr>
            <a:r>
              <a:rPr lang="en-US" sz="2000" b="1" i="1" dirty="0" smtClean="0">
                <a:solidFill>
                  <a:schemeClr val="tx1">
                    <a:lumMod val="65000"/>
                    <a:lumOff val="35000"/>
                  </a:schemeClr>
                </a:solidFill>
              </a:rPr>
              <a:t>Figure </a:t>
            </a:r>
            <a:r>
              <a:rPr lang="en-US" sz="2000" b="1" i="1" dirty="0">
                <a:solidFill>
                  <a:schemeClr val="tx1">
                    <a:lumMod val="65000"/>
                    <a:lumOff val="35000"/>
                  </a:schemeClr>
                </a:solidFill>
              </a:rPr>
              <a:t>9</a:t>
            </a:r>
            <a:r>
              <a:rPr lang="en-US" sz="2000" b="1" i="1" dirty="0" smtClean="0">
                <a:solidFill>
                  <a:schemeClr val="tx1">
                    <a:lumMod val="65000"/>
                    <a:lumOff val="35000"/>
                  </a:schemeClr>
                </a:solidFill>
              </a:rPr>
              <a:t>: </a:t>
            </a:r>
            <a:r>
              <a:rPr lang="en-US" sz="2000" i="1" dirty="0" smtClean="0">
                <a:solidFill>
                  <a:schemeClr val="tx1">
                    <a:lumMod val="65000"/>
                    <a:lumOff val="35000"/>
                  </a:schemeClr>
                </a:solidFill>
              </a:rPr>
              <a:t>Conceptual schematics illustrating the development of (a) polar and (b) east subtropical dominant jet superposition events.</a:t>
            </a:r>
            <a:endParaRPr lang="en-US" sz="2000" b="1" i="1" dirty="0">
              <a:solidFill>
                <a:schemeClr val="tx1">
                  <a:lumMod val="65000"/>
                  <a:lumOff val="35000"/>
                </a:schemeClr>
              </a:solidFill>
            </a:endParaRPr>
          </a:p>
        </p:txBody>
      </p:sp>
      <p:sp>
        <p:nvSpPr>
          <p:cNvPr id="342" name="TextBox 341"/>
          <p:cNvSpPr txBox="1"/>
          <p:nvPr/>
        </p:nvSpPr>
        <p:spPr>
          <a:xfrm>
            <a:off x="38927022" y="5984772"/>
            <a:ext cx="9944176" cy="2185214"/>
          </a:xfrm>
          <a:prstGeom prst="rect">
            <a:avLst/>
          </a:prstGeom>
          <a:noFill/>
          <a:ln>
            <a:noFill/>
          </a:ln>
        </p:spPr>
        <p:txBody>
          <a:bodyPr wrap="square" rtlCol="0">
            <a:spAutoFit/>
          </a:bodyPr>
          <a:lstStyle/>
          <a:p>
            <a:pPr marL="457200" indent="-457200">
              <a:buFont typeface="Arial" charset="0"/>
              <a:buChar char="•"/>
            </a:pPr>
            <a:r>
              <a:rPr lang="en-US" sz="3200" b="1" dirty="0" smtClean="0"/>
              <a:t> </a:t>
            </a:r>
            <a:r>
              <a:rPr lang="en-US" sz="3200" b="1" dirty="0" smtClean="0">
                <a:solidFill>
                  <a:srgbClr val="FF0000"/>
                </a:solidFill>
              </a:rPr>
              <a:t>Subtropical dominant </a:t>
            </a:r>
            <a:r>
              <a:rPr lang="en-US" sz="3200" dirty="0" smtClean="0"/>
              <a:t>events are over 1.5 times more frequent than </a:t>
            </a:r>
            <a:r>
              <a:rPr lang="en-US" sz="3200" b="1" dirty="0" smtClean="0">
                <a:solidFill>
                  <a:srgbClr val="0011FF"/>
                </a:solidFill>
              </a:rPr>
              <a:t>polar dominant </a:t>
            </a:r>
            <a:r>
              <a:rPr lang="en-US" sz="3200" dirty="0" smtClean="0"/>
              <a:t>events (Fig. 4). </a:t>
            </a:r>
          </a:p>
          <a:p>
            <a:pPr marL="457200" indent="-457200">
              <a:buFont typeface="Arial" charset="0"/>
              <a:buChar char="•"/>
            </a:pPr>
            <a:endParaRPr lang="en-US" sz="800" dirty="0"/>
          </a:p>
          <a:p>
            <a:pPr marL="457200" indent="-457200">
              <a:buFont typeface="Arial" charset="0"/>
              <a:buChar char="•"/>
            </a:pPr>
            <a:r>
              <a:rPr lang="en-US" sz="3200" dirty="0" smtClean="0"/>
              <a:t>Jet superposition events are most frequent during November and December across all event types (Fig. 4).</a:t>
            </a:r>
          </a:p>
        </p:txBody>
      </p:sp>
      <p:sp>
        <p:nvSpPr>
          <p:cNvPr id="343" name="TextBox 342"/>
          <p:cNvSpPr txBox="1"/>
          <p:nvPr/>
        </p:nvSpPr>
        <p:spPr>
          <a:xfrm>
            <a:off x="13481766" y="8805933"/>
            <a:ext cx="2054251" cy="523220"/>
          </a:xfrm>
          <a:prstGeom prst="rect">
            <a:avLst/>
          </a:prstGeom>
          <a:noFill/>
        </p:spPr>
        <p:txBody>
          <a:bodyPr wrap="square" rtlCol="0">
            <a:spAutoFit/>
          </a:bodyPr>
          <a:lstStyle/>
          <a:p>
            <a:r>
              <a:rPr lang="en-US" sz="2800" b="1" dirty="0" smtClean="0">
                <a:ln>
                  <a:solidFill>
                    <a:schemeClr val="tx1"/>
                  </a:solidFill>
                </a:ln>
                <a:solidFill>
                  <a:srgbClr val="0011FF"/>
                </a:solidFill>
                <a:latin typeface="Times New Roman" charset="0"/>
                <a:ea typeface="Times New Roman" charset="0"/>
                <a:cs typeface="Times New Roman" charset="0"/>
              </a:rPr>
              <a:t>PJ</a:t>
            </a:r>
            <a:endParaRPr lang="en-US" sz="2800" b="1" dirty="0">
              <a:ln>
                <a:solidFill>
                  <a:schemeClr val="tx1"/>
                </a:solidFill>
              </a:ln>
              <a:solidFill>
                <a:srgbClr val="0011FF"/>
              </a:solidFill>
              <a:latin typeface="Times New Roman" charset="0"/>
              <a:ea typeface="Times New Roman" charset="0"/>
              <a:cs typeface="Times New Roman" charset="0"/>
            </a:endParaRPr>
          </a:p>
        </p:txBody>
      </p:sp>
      <p:sp>
        <p:nvSpPr>
          <p:cNvPr id="344" name="TextBox 343"/>
          <p:cNvSpPr txBox="1"/>
          <p:nvPr/>
        </p:nvSpPr>
        <p:spPr>
          <a:xfrm>
            <a:off x="13355852" y="10223769"/>
            <a:ext cx="2054251" cy="523220"/>
          </a:xfrm>
          <a:prstGeom prst="rect">
            <a:avLst/>
          </a:prstGeom>
          <a:noFill/>
        </p:spPr>
        <p:txBody>
          <a:bodyPr wrap="square" rtlCol="0">
            <a:spAutoFit/>
          </a:bodyPr>
          <a:lstStyle/>
          <a:p>
            <a:r>
              <a:rPr lang="en-US" sz="2800" b="1" dirty="0" smtClean="0">
                <a:ln>
                  <a:solidFill>
                    <a:schemeClr val="tx1"/>
                  </a:solidFill>
                </a:ln>
                <a:solidFill>
                  <a:srgbClr val="FF0000"/>
                </a:solidFill>
                <a:latin typeface="Times New Roman" charset="0"/>
                <a:ea typeface="Times New Roman" charset="0"/>
                <a:cs typeface="Times New Roman" charset="0"/>
              </a:rPr>
              <a:t>STJ</a:t>
            </a:r>
            <a:endParaRPr lang="en-US" sz="2800" b="1" dirty="0">
              <a:ln>
                <a:solidFill>
                  <a:schemeClr val="tx1"/>
                </a:solidFill>
              </a:ln>
              <a:solidFill>
                <a:srgbClr val="FF0000"/>
              </a:solidFill>
              <a:latin typeface="Times New Roman" charset="0"/>
              <a:ea typeface="Times New Roman" charset="0"/>
              <a:cs typeface="Times New Roman" charset="0"/>
            </a:endParaRPr>
          </a:p>
        </p:txBody>
      </p:sp>
      <p:sp>
        <p:nvSpPr>
          <p:cNvPr id="56" name="TextBox 55"/>
          <p:cNvSpPr txBox="1"/>
          <p:nvPr/>
        </p:nvSpPr>
        <p:spPr>
          <a:xfrm>
            <a:off x="31891598" y="25032568"/>
            <a:ext cx="16853457" cy="769683"/>
          </a:xfrm>
          <a:prstGeom prst="rect">
            <a:avLst/>
          </a:prstGeom>
          <a:solidFill>
            <a:srgbClr val="17375E"/>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400" b="1" i="1" dirty="0">
                <a:solidFill>
                  <a:schemeClr val="bg1"/>
                </a:solidFill>
                <a:latin typeface="Arial"/>
                <a:cs typeface="Arial"/>
              </a:rPr>
              <a:t>5</a:t>
            </a:r>
            <a:r>
              <a:rPr lang="en-US" sz="4400" b="1" i="1" dirty="0" smtClean="0">
                <a:solidFill>
                  <a:schemeClr val="bg1"/>
                </a:solidFill>
                <a:latin typeface="Arial"/>
                <a:cs typeface="Arial"/>
              </a:rPr>
              <a:t>. Summary</a:t>
            </a:r>
            <a:endParaRPr lang="en-US" sz="4400" b="1" i="1" dirty="0">
              <a:solidFill>
                <a:schemeClr val="bg1"/>
              </a:solidFill>
              <a:latin typeface="Arial"/>
              <a:cs typeface="Arial"/>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91598" y="25993938"/>
            <a:ext cx="8369835" cy="5948207"/>
          </a:xfrm>
          <a:prstGeom prst="rect">
            <a:avLst/>
          </a:prstGeom>
        </p:spPr>
      </p:pic>
      <p:pic>
        <p:nvPicPr>
          <p:cNvPr id="75" name="Picture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81398" y="25993938"/>
            <a:ext cx="8369835" cy="5948206"/>
          </a:xfrm>
          <a:prstGeom prst="rect">
            <a:avLst/>
          </a:prstGeom>
        </p:spPr>
      </p:pic>
      <p:cxnSp>
        <p:nvCxnSpPr>
          <p:cNvPr id="78" name="Straight Connector 77"/>
          <p:cNvCxnSpPr/>
          <p:nvPr/>
        </p:nvCxnSpPr>
        <p:spPr>
          <a:xfrm flipH="1">
            <a:off x="31729908" y="24807335"/>
            <a:ext cx="17185859" cy="0"/>
          </a:xfrm>
          <a:prstGeom prst="line">
            <a:avLst/>
          </a:prstGeom>
          <a:ln w="57150" cmpd="sng">
            <a:solidFill>
              <a:srgbClr val="17375E"/>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flipV="1">
            <a:off x="31731829" y="24781881"/>
            <a:ext cx="6283" cy="7687531"/>
          </a:xfrm>
          <a:prstGeom prst="line">
            <a:avLst/>
          </a:prstGeom>
          <a:ln w="57150" cmpd="sng">
            <a:solidFill>
              <a:srgbClr val="17375E"/>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31929898" y="26035239"/>
            <a:ext cx="553860" cy="461665"/>
          </a:xfrm>
          <a:prstGeom prst="rect">
            <a:avLst/>
          </a:prstGeom>
          <a:solidFill>
            <a:schemeClr val="bg1"/>
          </a:solidFill>
          <a:ln w="28575" cmpd="sng">
            <a:solidFill>
              <a:schemeClr val="tx1"/>
            </a:solidFill>
          </a:ln>
        </p:spPr>
        <p:txBody>
          <a:bodyPr wrap="square" rtlCol="0">
            <a:spAutoFit/>
          </a:bodyPr>
          <a:lstStyle/>
          <a:p>
            <a:r>
              <a:rPr lang="en-US" sz="2400" b="1" dirty="0" smtClean="0"/>
              <a:t>(</a:t>
            </a:r>
            <a:r>
              <a:rPr lang="en-US" sz="2400" b="1" smtClean="0"/>
              <a:t>a)</a:t>
            </a:r>
            <a:endParaRPr lang="en-US" sz="2400" b="1" dirty="0"/>
          </a:p>
        </p:txBody>
      </p:sp>
      <p:sp>
        <p:nvSpPr>
          <p:cNvPr id="91" name="TextBox 90"/>
          <p:cNvSpPr txBox="1"/>
          <p:nvPr/>
        </p:nvSpPr>
        <p:spPr>
          <a:xfrm>
            <a:off x="40417074" y="26032410"/>
            <a:ext cx="553860" cy="461665"/>
          </a:xfrm>
          <a:prstGeom prst="rect">
            <a:avLst/>
          </a:prstGeom>
          <a:solidFill>
            <a:schemeClr val="bg1"/>
          </a:solidFill>
          <a:ln w="28575" cmpd="sng">
            <a:solidFill>
              <a:schemeClr val="tx1"/>
            </a:solidFill>
          </a:ln>
        </p:spPr>
        <p:txBody>
          <a:bodyPr wrap="square" rtlCol="0">
            <a:spAutoFit/>
          </a:bodyPr>
          <a:lstStyle/>
          <a:p>
            <a:r>
              <a:rPr lang="en-US" sz="2400" b="1" smtClean="0"/>
              <a:t>(</a:t>
            </a:r>
            <a:r>
              <a:rPr lang="en-US" sz="2400" b="1"/>
              <a:t>b</a:t>
            </a:r>
            <a:r>
              <a:rPr lang="en-US" sz="2400" b="1" smtClean="0"/>
              <a:t>)</a:t>
            </a:r>
            <a:endParaRPr lang="en-US" sz="2400" b="1" dirty="0"/>
          </a:p>
        </p:txBody>
      </p:sp>
      <p:sp>
        <p:nvSpPr>
          <p:cNvPr id="109" name="TextBox 108"/>
          <p:cNvSpPr txBox="1"/>
          <p:nvPr/>
        </p:nvSpPr>
        <p:spPr>
          <a:xfrm>
            <a:off x="39471599" y="15125382"/>
            <a:ext cx="9399598" cy="369332"/>
          </a:xfrm>
          <a:prstGeom prst="rect">
            <a:avLst/>
          </a:prstGeom>
          <a:noFill/>
          <a:ln>
            <a:noFill/>
          </a:ln>
        </p:spPr>
        <p:txBody>
          <a:bodyPr wrap="square" rtlCol="0">
            <a:spAutoFit/>
          </a:bodyPr>
          <a:lstStyle/>
          <a:p>
            <a:pPr algn="ctr">
              <a:lnSpc>
                <a:spcPct val="90000"/>
              </a:lnSpc>
            </a:pPr>
            <a:r>
              <a:rPr lang="en-US" sz="2000" b="1" i="1" dirty="0" smtClean="0">
                <a:solidFill>
                  <a:schemeClr val="tx1">
                    <a:lumMod val="65000"/>
                    <a:lumOff val="35000"/>
                  </a:schemeClr>
                </a:solidFill>
              </a:rPr>
              <a:t>Figure </a:t>
            </a:r>
            <a:r>
              <a:rPr lang="en-US" sz="2000" b="1" i="1" dirty="0">
                <a:solidFill>
                  <a:schemeClr val="tx1">
                    <a:lumMod val="65000"/>
                    <a:lumOff val="35000"/>
                  </a:schemeClr>
                </a:solidFill>
              </a:rPr>
              <a:t>4</a:t>
            </a:r>
            <a:r>
              <a:rPr lang="en-US" sz="2000" b="1" i="1" dirty="0" smtClean="0">
                <a:solidFill>
                  <a:schemeClr val="tx1">
                    <a:lumMod val="65000"/>
                    <a:lumOff val="35000"/>
                  </a:schemeClr>
                </a:solidFill>
              </a:rPr>
              <a:t>: </a:t>
            </a:r>
            <a:r>
              <a:rPr lang="en-US" sz="2000" i="1" dirty="0" smtClean="0">
                <a:solidFill>
                  <a:schemeClr val="tx1">
                    <a:lumMod val="65000"/>
                    <a:lumOff val="35000"/>
                  </a:schemeClr>
                </a:solidFill>
              </a:rPr>
              <a:t>Monthly count of jet </a:t>
            </a:r>
            <a:r>
              <a:rPr lang="en-US" sz="2000" i="1" dirty="0" err="1" smtClean="0">
                <a:solidFill>
                  <a:schemeClr val="tx1">
                    <a:lumMod val="65000"/>
                    <a:lumOff val="35000"/>
                  </a:schemeClr>
                </a:solidFill>
              </a:rPr>
              <a:t>superpositions</a:t>
            </a:r>
            <a:r>
              <a:rPr lang="en-US" sz="2000" i="1" dirty="0" smtClean="0">
                <a:solidFill>
                  <a:schemeClr val="tx1">
                    <a:lumMod val="65000"/>
                    <a:lumOff val="35000"/>
                  </a:schemeClr>
                </a:solidFill>
              </a:rPr>
              <a:t> by event type.</a:t>
            </a:r>
            <a:endParaRPr lang="en-US" sz="2000" b="1" i="1" dirty="0">
              <a:solidFill>
                <a:schemeClr val="tx1">
                  <a:lumMod val="65000"/>
                  <a:lumOff val="35000"/>
                </a:schemeClr>
              </a:solidFill>
            </a:endParaRPr>
          </a:p>
        </p:txBody>
      </p:sp>
      <p:pic>
        <p:nvPicPr>
          <p:cNvPr id="112" name="Picture 1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593268" y="18508154"/>
            <a:ext cx="5099767" cy="2355607"/>
          </a:xfrm>
          <a:prstGeom prst="rect">
            <a:avLst/>
          </a:prstGeom>
          <a:ln w="38100" cmpd="sng">
            <a:solidFill>
              <a:schemeClr val="tx1"/>
            </a:solidFill>
          </a:ln>
        </p:spPr>
      </p:pic>
      <p:pic>
        <p:nvPicPr>
          <p:cNvPr id="115" name="Picture 1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467604" y="15955930"/>
            <a:ext cx="5091268" cy="2355607"/>
          </a:xfrm>
          <a:prstGeom prst="rect">
            <a:avLst/>
          </a:prstGeom>
          <a:ln w="38100" cmpd="sng">
            <a:solidFill>
              <a:schemeClr val="tx1"/>
            </a:solidFill>
          </a:ln>
        </p:spPr>
      </p:pic>
      <p:pic>
        <p:nvPicPr>
          <p:cNvPr id="116" name="Picture 1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20076" y="15955930"/>
            <a:ext cx="5106451" cy="2355607"/>
          </a:xfrm>
          <a:prstGeom prst="rect">
            <a:avLst/>
          </a:prstGeom>
          <a:ln w="38100" cmpd="sng">
            <a:solidFill>
              <a:schemeClr val="tx1"/>
            </a:solidFill>
          </a:ln>
        </p:spPr>
      </p:pic>
      <p:pic>
        <p:nvPicPr>
          <p:cNvPr id="117" name="Picture 1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593269" y="15950198"/>
            <a:ext cx="5099767" cy="2355607"/>
          </a:xfrm>
          <a:prstGeom prst="rect">
            <a:avLst/>
          </a:prstGeom>
          <a:ln w="38100" cmpd="sng">
            <a:solidFill>
              <a:schemeClr val="tx1"/>
            </a:solidFill>
          </a:ln>
        </p:spPr>
      </p:pic>
      <p:pic>
        <p:nvPicPr>
          <p:cNvPr id="118" name="Picture 1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605481" y="21064089"/>
            <a:ext cx="5099767" cy="2355607"/>
          </a:xfrm>
          <a:prstGeom prst="rect">
            <a:avLst/>
          </a:prstGeom>
          <a:ln w="38100" cmpd="sng">
            <a:solidFill>
              <a:schemeClr val="tx1"/>
            </a:solidFill>
          </a:ln>
        </p:spPr>
      </p:pic>
      <p:pic>
        <p:nvPicPr>
          <p:cNvPr id="119" name="Picture 1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28490" y="18455194"/>
            <a:ext cx="5088450" cy="2355607"/>
          </a:xfrm>
          <a:prstGeom prst="rect">
            <a:avLst/>
          </a:prstGeom>
          <a:ln w="38100" cmpd="sng">
            <a:solidFill>
              <a:schemeClr val="tx1"/>
            </a:solidFill>
          </a:ln>
        </p:spPr>
      </p:pic>
      <p:pic>
        <p:nvPicPr>
          <p:cNvPr id="121" name="Picture 1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121840" y="20954458"/>
            <a:ext cx="5094910" cy="2355607"/>
          </a:xfrm>
          <a:prstGeom prst="rect">
            <a:avLst/>
          </a:prstGeom>
          <a:ln w="38100" cmpd="sng">
            <a:solidFill>
              <a:schemeClr val="tx1"/>
            </a:solidFill>
          </a:ln>
        </p:spPr>
      </p:pic>
      <p:pic>
        <p:nvPicPr>
          <p:cNvPr id="122" name="Picture 1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248546" y="15950725"/>
            <a:ext cx="5099767" cy="2355607"/>
          </a:xfrm>
          <a:prstGeom prst="rect">
            <a:avLst/>
          </a:prstGeom>
          <a:ln w="38100" cmpd="sng">
            <a:solidFill>
              <a:schemeClr val="tx1"/>
            </a:solidFill>
          </a:ln>
        </p:spPr>
      </p:pic>
      <p:pic>
        <p:nvPicPr>
          <p:cNvPr id="123" name="Picture 1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248546" y="18503142"/>
            <a:ext cx="5099767" cy="2355607"/>
          </a:xfrm>
          <a:prstGeom prst="rect">
            <a:avLst/>
          </a:prstGeom>
          <a:ln w="38100" cmpd="sng">
            <a:solidFill>
              <a:schemeClr val="tx1"/>
            </a:solidFill>
          </a:ln>
        </p:spPr>
      </p:pic>
      <p:pic>
        <p:nvPicPr>
          <p:cNvPr id="124" name="Picture 1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258592" y="21064111"/>
            <a:ext cx="5099767" cy="2355607"/>
          </a:xfrm>
          <a:prstGeom prst="rect">
            <a:avLst/>
          </a:prstGeom>
          <a:ln w="38100" cmpd="sng">
            <a:solidFill>
              <a:schemeClr val="tx1"/>
            </a:solidFill>
          </a:ln>
        </p:spPr>
      </p:pic>
      <p:pic>
        <p:nvPicPr>
          <p:cNvPr id="125" name="Picture 1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463455" y="18456370"/>
            <a:ext cx="5099567" cy="2355607"/>
          </a:xfrm>
          <a:prstGeom prst="rect">
            <a:avLst/>
          </a:prstGeom>
          <a:ln w="38100" cmpd="sng">
            <a:solidFill>
              <a:schemeClr val="tx1"/>
            </a:solidFill>
          </a:ln>
        </p:spPr>
      </p:pic>
      <p:pic>
        <p:nvPicPr>
          <p:cNvPr id="126" name="Picture 1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464469" y="20951541"/>
            <a:ext cx="5097538" cy="2355607"/>
          </a:xfrm>
          <a:prstGeom prst="rect">
            <a:avLst/>
          </a:prstGeom>
          <a:ln w="38100" cmpd="sng">
            <a:solidFill>
              <a:schemeClr val="tx1"/>
            </a:solidFill>
          </a:ln>
        </p:spPr>
      </p:pic>
      <p:sp>
        <p:nvSpPr>
          <p:cNvPr id="127" name="TextBox 126"/>
          <p:cNvSpPr txBox="1"/>
          <p:nvPr/>
        </p:nvSpPr>
        <p:spPr>
          <a:xfrm>
            <a:off x="23638114" y="16734274"/>
            <a:ext cx="7315751" cy="7232749"/>
          </a:xfrm>
          <a:prstGeom prst="rect">
            <a:avLst/>
          </a:prstGeom>
          <a:noFill/>
          <a:ln>
            <a:noFill/>
          </a:ln>
        </p:spPr>
        <p:txBody>
          <a:bodyPr wrap="square" rtlCol="0">
            <a:spAutoFit/>
          </a:bodyPr>
          <a:lstStyle/>
          <a:p>
            <a:pPr algn="ctr"/>
            <a:r>
              <a:rPr lang="en-US" sz="3200" b="1" u="sng" dirty="0" smtClean="0">
                <a:solidFill>
                  <a:srgbClr val="0011FF"/>
                </a:solidFill>
              </a:rPr>
              <a:t>Polar Dominant Events</a:t>
            </a:r>
          </a:p>
          <a:p>
            <a:pPr marL="457200" indent="-457200">
              <a:buFont typeface="Arial" charset="0"/>
              <a:buChar char="•"/>
            </a:pPr>
            <a:r>
              <a:rPr lang="en-US" sz="3200" dirty="0"/>
              <a:t>A</a:t>
            </a:r>
            <a:r>
              <a:rPr lang="en-US" sz="3200" dirty="0" smtClean="0"/>
              <a:t>n upstream anticyclonic wave breaking event amplifies the downstream flow pattern over North America prior to jet superposition (Figs. 5a,c,e).</a:t>
            </a:r>
          </a:p>
          <a:p>
            <a:pPr marL="457200" indent="-457200">
              <a:buFont typeface="Arial" charset="0"/>
              <a:buChar char="•"/>
            </a:pPr>
            <a:endParaRPr lang="en-US" sz="800" dirty="0"/>
          </a:p>
          <a:p>
            <a:pPr marL="457200" indent="-457200">
              <a:buFont typeface="Arial" charset="0"/>
              <a:buChar char="•"/>
            </a:pPr>
            <a:r>
              <a:rPr lang="en-US" sz="3200" dirty="0"/>
              <a:t>G</a:t>
            </a:r>
            <a:r>
              <a:rPr lang="en-US" sz="3200" dirty="0" smtClean="0"/>
              <a:t>eostrophic cold air advection upstream of a deep upper-level trough indicates strong forcing for quasi-geostrophic (QG) descent (Fig. 5e).</a:t>
            </a:r>
          </a:p>
          <a:p>
            <a:pPr marL="457200" indent="-457200">
              <a:buFont typeface="Arial" charset="0"/>
              <a:buChar char="•"/>
            </a:pPr>
            <a:endParaRPr lang="en-US" sz="800" dirty="0"/>
          </a:p>
          <a:p>
            <a:pPr marL="457200" indent="-457200">
              <a:buFont typeface="Arial" charset="0"/>
              <a:buChar char="•"/>
            </a:pPr>
            <a:r>
              <a:rPr lang="en-US" sz="3200" dirty="0" smtClean="0"/>
              <a:t>Collocated OLR and </a:t>
            </a:r>
            <a:r>
              <a:rPr lang="en-US" sz="3200" dirty="0" err="1" smtClean="0"/>
              <a:t>precipitable</a:t>
            </a:r>
            <a:r>
              <a:rPr lang="en-US" sz="3200" dirty="0" smtClean="0"/>
              <a:t> water anomalies downstream of the upper-level trough suggest that </a:t>
            </a:r>
            <a:r>
              <a:rPr lang="en-US" sz="3200" dirty="0" err="1" smtClean="0"/>
              <a:t>diabatic</a:t>
            </a:r>
            <a:r>
              <a:rPr lang="en-US" sz="3200" dirty="0" smtClean="0"/>
              <a:t> processes slow the propagation of the upper-level trough (Figs. 5b,d,f).</a:t>
            </a:r>
            <a:endParaRPr lang="en-US" sz="3200" dirty="0"/>
          </a:p>
        </p:txBody>
      </p:sp>
      <p:sp>
        <p:nvSpPr>
          <p:cNvPr id="128" name="TextBox 127"/>
          <p:cNvSpPr txBox="1"/>
          <p:nvPr/>
        </p:nvSpPr>
        <p:spPr>
          <a:xfrm>
            <a:off x="31036993" y="16738515"/>
            <a:ext cx="7067317" cy="6740307"/>
          </a:xfrm>
          <a:prstGeom prst="rect">
            <a:avLst/>
          </a:prstGeom>
          <a:noFill/>
          <a:ln>
            <a:noFill/>
          </a:ln>
        </p:spPr>
        <p:txBody>
          <a:bodyPr wrap="square" rtlCol="0">
            <a:spAutoFit/>
          </a:bodyPr>
          <a:lstStyle/>
          <a:p>
            <a:pPr algn="ctr"/>
            <a:r>
              <a:rPr lang="en-US" sz="3200" b="1" u="sng" dirty="0" smtClean="0">
                <a:solidFill>
                  <a:srgbClr val="FF0000"/>
                </a:solidFill>
              </a:rPr>
              <a:t>East Subtropical Dominant Events</a:t>
            </a:r>
          </a:p>
          <a:p>
            <a:pPr marL="457200" indent="-457200">
              <a:buFont typeface="Arial" charset="0"/>
              <a:buChar char="•"/>
            </a:pPr>
            <a:r>
              <a:rPr lang="en-US" sz="3200" dirty="0" smtClean="0"/>
              <a:t>Antecedent precipitation and anomalous southerly flow amplify a strong upper-level ridge prior to jet  superposition (Figs. 6a–f).</a:t>
            </a:r>
          </a:p>
          <a:p>
            <a:pPr marL="457200" indent="-457200">
              <a:buFont typeface="Arial" charset="0"/>
              <a:buChar char="•"/>
            </a:pPr>
            <a:endParaRPr lang="en-US" sz="800" dirty="0"/>
          </a:p>
          <a:p>
            <a:pPr marL="457200" indent="-457200">
              <a:buFont typeface="Arial" charset="0"/>
              <a:buChar char="•"/>
            </a:pPr>
            <a:r>
              <a:rPr lang="en-US" sz="3200" dirty="0" smtClean="0"/>
              <a:t>Geostrophic cold air advection upstream of a weak upper-level trough indicates forcing for QG descent beneath the jet core at the time of jet superposition (Fig. 6e).</a:t>
            </a:r>
          </a:p>
          <a:p>
            <a:pPr marL="457200" indent="-457200">
              <a:buFont typeface="Arial" charset="0"/>
              <a:buChar char="•"/>
            </a:pPr>
            <a:endParaRPr lang="en-US" sz="800" dirty="0"/>
          </a:p>
          <a:p>
            <a:pPr marL="457200" indent="-457200">
              <a:buFont typeface="Arial" charset="0"/>
              <a:buChar char="•"/>
            </a:pPr>
            <a:r>
              <a:rPr lang="en-US" sz="3200" dirty="0" smtClean="0"/>
              <a:t>This descent aids the development of a jet superposition by further steepening the tropopause (Fig. 7d).</a:t>
            </a:r>
          </a:p>
        </p:txBody>
      </p:sp>
      <p:sp>
        <p:nvSpPr>
          <p:cNvPr id="129" name="Rectangle 128"/>
          <p:cNvSpPr/>
          <p:nvPr/>
        </p:nvSpPr>
        <p:spPr>
          <a:xfrm>
            <a:off x="13113770" y="23048972"/>
            <a:ext cx="3406316" cy="26233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0" name="Picture 129" descr="jet_legend.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141460" y="23081692"/>
            <a:ext cx="2976549" cy="255015"/>
          </a:xfrm>
          <a:prstGeom prst="rect">
            <a:avLst/>
          </a:prstGeom>
        </p:spPr>
      </p:pic>
      <p:sp>
        <p:nvSpPr>
          <p:cNvPr id="131" name="TextBox 130"/>
          <p:cNvSpPr txBox="1"/>
          <p:nvPr/>
        </p:nvSpPr>
        <p:spPr>
          <a:xfrm>
            <a:off x="16013931" y="23048972"/>
            <a:ext cx="1159933"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sp>
        <p:nvSpPr>
          <p:cNvPr id="132" name="Rectangle 131"/>
          <p:cNvSpPr/>
          <p:nvPr/>
        </p:nvSpPr>
        <p:spPr>
          <a:xfrm>
            <a:off x="18455802" y="23053659"/>
            <a:ext cx="3382824" cy="265088"/>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 name="Picture 1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65255" y="23072193"/>
            <a:ext cx="2996958" cy="253725"/>
          </a:xfrm>
          <a:prstGeom prst="rect">
            <a:avLst/>
          </a:prstGeom>
        </p:spPr>
      </p:pic>
      <p:sp>
        <p:nvSpPr>
          <p:cNvPr id="134" name="TextBox 133"/>
          <p:cNvSpPr txBox="1"/>
          <p:nvPr/>
        </p:nvSpPr>
        <p:spPr>
          <a:xfrm>
            <a:off x="21341971" y="23045281"/>
            <a:ext cx="1159933" cy="276999"/>
          </a:xfrm>
          <a:prstGeom prst="rect">
            <a:avLst/>
          </a:prstGeom>
          <a:noFill/>
        </p:spPr>
        <p:txBody>
          <a:bodyPr wrap="square" rtlCol="0">
            <a:spAutoFit/>
          </a:bodyPr>
          <a:lstStyle/>
          <a:p>
            <a:r>
              <a:rPr lang="en-US" sz="1200" dirty="0" smtClean="0"/>
              <a:t>mm</a:t>
            </a:r>
            <a:endParaRPr lang="en-US" sz="1200" dirty="0"/>
          </a:p>
        </p:txBody>
      </p:sp>
      <p:sp>
        <p:nvSpPr>
          <p:cNvPr id="135" name="TextBox 134"/>
          <p:cNvSpPr txBox="1"/>
          <p:nvPr/>
        </p:nvSpPr>
        <p:spPr>
          <a:xfrm>
            <a:off x="19344432" y="1617223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37" name="TextBox 136"/>
          <p:cNvSpPr txBox="1"/>
          <p:nvPr/>
        </p:nvSpPr>
        <p:spPr>
          <a:xfrm>
            <a:off x="21117629" y="1708478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38" name="TextBox 137"/>
          <p:cNvSpPr txBox="1"/>
          <p:nvPr/>
        </p:nvSpPr>
        <p:spPr>
          <a:xfrm>
            <a:off x="19567122" y="1856673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39" name="TextBox 138"/>
          <p:cNvSpPr txBox="1"/>
          <p:nvPr/>
        </p:nvSpPr>
        <p:spPr>
          <a:xfrm>
            <a:off x="21341971" y="19662746"/>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40" name="TextBox 139"/>
          <p:cNvSpPr txBox="1"/>
          <p:nvPr/>
        </p:nvSpPr>
        <p:spPr>
          <a:xfrm>
            <a:off x="21600905" y="2203628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41" name="TextBox 140"/>
          <p:cNvSpPr txBox="1"/>
          <p:nvPr/>
        </p:nvSpPr>
        <p:spPr>
          <a:xfrm>
            <a:off x="20471563" y="19354961"/>
            <a:ext cx="1231900" cy="584776"/>
          </a:xfrm>
          <a:prstGeom prst="rect">
            <a:avLst/>
          </a:prstGeom>
          <a:noFill/>
        </p:spPr>
        <p:txBody>
          <a:bodyPr wrap="square" rtlCol="0">
            <a:spAutoFit/>
          </a:bodyPr>
          <a:lstStyle/>
          <a:p>
            <a:r>
              <a:rPr lang="en-US" sz="3200" b="1" dirty="0" smtClean="0">
                <a:solidFill>
                  <a:srgbClr val="0000FF"/>
                </a:solidFill>
                <a:effectLst>
                  <a:glow rad="63500">
                    <a:schemeClr val="tx1">
                      <a:alpha val="75000"/>
                    </a:schemeClr>
                  </a:glow>
                </a:effectLst>
                <a:latin typeface="Bell MT"/>
                <a:cs typeface="Bell MT"/>
              </a:rPr>
              <a:t>H</a:t>
            </a:r>
            <a:endParaRPr lang="en-US" sz="3200" b="1" dirty="0">
              <a:solidFill>
                <a:srgbClr val="0000FF"/>
              </a:solidFill>
              <a:effectLst>
                <a:glow rad="63500">
                  <a:schemeClr val="tx1">
                    <a:alpha val="75000"/>
                  </a:schemeClr>
                </a:glow>
              </a:effectLst>
              <a:latin typeface="Bell MT"/>
              <a:cs typeface="Bell MT"/>
            </a:endParaRPr>
          </a:p>
        </p:txBody>
      </p:sp>
      <p:sp>
        <p:nvSpPr>
          <p:cNvPr id="142" name="TextBox 141"/>
          <p:cNvSpPr txBox="1"/>
          <p:nvPr/>
        </p:nvSpPr>
        <p:spPr>
          <a:xfrm>
            <a:off x="20674615" y="22138963"/>
            <a:ext cx="1231900" cy="584776"/>
          </a:xfrm>
          <a:prstGeom prst="rect">
            <a:avLst/>
          </a:prstGeom>
          <a:noFill/>
        </p:spPr>
        <p:txBody>
          <a:bodyPr wrap="square" rtlCol="0">
            <a:spAutoFit/>
          </a:bodyPr>
          <a:lstStyle/>
          <a:p>
            <a:r>
              <a:rPr lang="en-US" sz="3200" b="1" dirty="0" smtClean="0">
                <a:solidFill>
                  <a:srgbClr val="0000FF"/>
                </a:solidFill>
                <a:effectLst>
                  <a:glow rad="63500">
                    <a:schemeClr val="tx1">
                      <a:alpha val="75000"/>
                    </a:schemeClr>
                  </a:glow>
                </a:effectLst>
                <a:latin typeface="Bell MT"/>
                <a:cs typeface="Bell MT"/>
              </a:rPr>
              <a:t>H</a:t>
            </a:r>
            <a:endParaRPr lang="en-US" sz="3200" b="1" dirty="0">
              <a:solidFill>
                <a:srgbClr val="0000FF"/>
              </a:solidFill>
              <a:effectLst>
                <a:glow rad="63500">
                  <a:schemeClr val="tx1">
                    <a:alpha val="75000"/>
                  </a:schemeClr>
                </a:glow>
              </a:effectLst>
              <a:latin typeface="Bell MT"/>
              <a:cs typeface="Bell MT"/>
            </a:endParaRPr>
          </a:p>
        </p:txBody>
      </p:sp>
      <p:sp>
        <p:nvSpPr>
          <p:cNvPr id="147" name="Oval 146"/>
          <p:cNvSpPr/>
          <p:nvPr/>
        </p:nvSpPr>
        <p:spPr>
          <a:xfrm flipH="1" flipV="1">
            <a:off x="16128894" y="22446918"/>
            <a:ext cx="142789" cy="137032"/>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flipH="1" flipV="1">
            <a:off x="21467656" y="22500978"/>
            <a:ext cx="142789" cy="137032"/>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TextBox 148"/>
          <p:cNvSpPr txBox="1"/>
          <p:nvPr/>
        </p:nvSpPr>
        <p:spPr>
          <a:xfrm>
            <a:off x="13104217" y="15939656"/>
            <a:ext cx="1337845" cy="523220"/>
          </a:xfrm>
          <a:prstGeom prst="rect">
            <a:avLst/>
          </a:prstGeom>
          <a:solidFill>
            <a:schemeClr val="bg1"/>
          </a:solidFill>
          <a:ln w="19050" cmpd="sng">
            <a:solidFill>
              <a:schemeClr val="tx1"/>
            </a:solidFill>
          </a:ln>
        </p:spPr>
        <p:txBody>
          <a:bodyPr wrap="square" rtlCol="0">
            <a:spAutoFit/>
          </a:bodyPr>
          <a:lstStyle/>
          <a:p>
            <a:r>
              <a:rPr lang="en-US" sz="2800" b="1" dirty="0" smtClean="0"/>
              <a:t>(a) –2 d</a:t>
            </a:r>
            <a:endParaRPr lang="en-US" sz="2800" b="1" dirty="0"/>
          </a:p>
        </p:txBody>
      </p:sp>
      <p:sp>
        <p:nvSpPr>
          <p:cNvPr id="150" name="TextBox 149"/>
          <p:cNvSpPr txBox="1"/>
          <p:nvPr/>
        </p:nvSpPr>
        <p:spPr>
          <a:xfrm>
            <a:off x="18459451" y="15941626"/>
            <a:ext cx="1394198" cy="523220"/>
          </a:xfrm>
          <a:prstGeom prst="rect">
            <a:avLst/>
          </a:prstGeom>
          <a:solidFill>
            <a:schemeClr val="bg1"/>
          </a:solidFill>
          <a:ln w="19050" cmpd="sng">
            <a:solidFill>
              <a:schemeClr val="tx1"/>
            </a:solidFill>
          </a:ln>
        </p:spPr>
        <p:txBody>
          <a:bodyPr wrap="square" rtlCol="0">
            <a:spAutoFit/>
          </a:bodyPr>
          <a:lstStyle/>
          <a:p>
            <a:r>
              <a:rPr lang="en-US" sz="2800" b="1" smtClean="0"/>
              <a:t>(b) –2 d</a:t>
            </a:r>
            <a:endParaRPr lang="en-US" sz="2800" b="1" dirty="0"/>
          </a:p>
        </p:txBody>
      </p:sp>
      <p:sp>
        <p:nvSpPr>
          <p:cNvPr id="151" name="TextBox 150"/>
          <p:cNvSpPr txBox="1"/>
          <p:nvPr/>
        </p:nvSpPr>
        <p:spPr>
          <a:xfrm>
            <a:off x="13115160" y="18437318"/>
            <a:ext cx="1326902"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c) –1 d</a:t>
            </a:r>
            <a:endParaRPr lang="en-US" sz="2800" b="1" dirty="0"/>
          </a:p>
        </p:txBody>
      </p:sp>
      <p:sp>
        <p:nvSpPr>
          <p:cNvPr id="152" name="TextBox 151"/>
          <p:cNvSpPr txBox="1"/>
          <p:nvPr/>
        </p:nvSpPr>
        <p:spPr>
          <a:xfrm>
            <a:off x="18451476" y="18439288"/>
            <a:ext cx="1402173" cy="523220"/>
          </a:xfrm>
          <a:prstGeom prst="rect">
            <a:avLst/>
          </a:prstGeom>
          <a:solidFill>
            <a:schemeClr val="bg1"/>
          </a:solidFill>
          <a:ln w="19050" cmpd="sng">
            <a:solidFill>
              <a:schemeClr val="tx1"/>
            </a:solidFill>
          </a:ln>
        </p:spPr>
        <p:txBody>
          <a:bodyPr wrap="square" rtlCol="0">
            <a:spAutoFit/>
          </a:bodyPr>
          <a:lstStyle/>
          <a:p>
            <a:r>
              <a:rPr lang="en-US" sz="2800" b="1" smtClean="0"/>
              <a:t>(d) –1 d</a:t>
            </a:r>
            <a:endParaRPr lang="en-US" sz="2800" b="1" dirty="0"/>
          </a:p>
        </p:txBody>
      </p:sp>
      <p:sp>
        <p:nvSpPr>
          <p:cNvPr id="153" name="TextBox 152"/>
          <p:cNvSpPr txBox="1"/>
          <p:nvPr/>
        </p:nvSpPr>
        <p:spPr>
          <a:xfrm>
            <a:off x="13115160" y="20936731"/>
            <a:ext cx="1326902"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e) 0 d</a:t>
            </a:r>
            <a:endParaRPr lang="en-US" sz="2800" b="1" dirty="0"/>
          </a:p>
        </p:txBody>
      </p:sp>
      <p:sp>
        <p:nvSpPr>
          <p:cNvPr id="154" name="TextBox 153"/>
          <p:cNvSpPr txBox="1"/>
          <p:nvPr/>
        </p:nvSpPr>
        <p:spPr>
          <a:xfrm>
            <a:off x="18451476" y="20938701"/>
            <a:ext cx="1402173"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f) 0 d</a:t>
            </a:r>
            <a:endParaRPr lang="en-US" sz="2800" b="1" dirty="0"/>
          </a:p>
        </p:txBody>
      </p:sp>
      <p:sp>
        <p:nvSpPr>
          <p:cNvPr id="155" name="TextBox 154"/>
          <p:cNvSpPr txBox="1"/>
          <p:nvPr/>
        </p:nvSpPr>
        <p:spPr>
          <a:xfrm>
            <a:off x="31729908" y="23531269"/>
            <a:ext cx="17024673" cy="1200329"/>
          </a:xfrm>
          <a:prstGeom prst="rect">
            <a:avLst/>
          </a:prstGeom>
          <a:noFill/>
          <a:ln>
            <a:noFill/>
          </a:ln>
        </p:spPr>
        <p:txBody>
          <a:bodyPr wrap="square" rtlCol="0">
            <a:spAutoFit/>
          </a:bodyPr>
          <a:lstStyle/>
          <a:p>
            <a:pPr>
              <a:lnSpc>
                <a:spcPct val="90000"/>
              </a:lnSpc>
            </a:pPr>
            <a:r>
              <a:rPr lang="en-US" sz="2000" b="1" i="1" dirty="0" smtClean="0">
                <a:solidFill>
                  <a:schemeClr val="tx1">
                    <a:lumMod val="65000"/>
                    <a:lumOff val="35000"/>
                  </a:schemeClr>
                </a:solidFill>
              </a:rPr>
              <a:t>Figure </a:t>
            </a:r>
            <a:r>
              <a:rPr lang="en-US" sz="2000" b="1" i="1" dirty="0">
                <a:solidFill>
                  <a:schemeClr val="tx1">
                    <a:lumMod val="65000"/>
                    <a:lumOff val="35000"/>
                  </a:schemeClr>
                </a:solidFill>
              </a:rPr>
              <a:t>6</a:t>
            </a:r>
            <a:r>
              <a:rPr lang="en-US" sz="2000" b="1" i="1" dirty="0" smtClean="0">
                <a:solidFill>
                  <a:schemeClr val="tx1">
                    <a:lumMod val="65000"/>
                    <a:lumOff val="35000"/>
                  </a:schemeClr>
                </a:solidFill>
              </a:rPr>
              <a:t>: </a:t>
            </a:r>
            <a:r>
              <a:rPr lang="en-US" sz="2000" i="1" dirty="0" smtClean="0">
                <a:solidFill>
                  <a:schemeClr val="tx1">
                    <a:lumMod val="65000"/>
                    <a:lumOff val="35000"/>
                  </a:schemeClr>
                </a:solidFill>
              </a:rPr>
              <a:t>250-hPa wind speed shaded as indicated in the legend, 250-hPa geopotential height contoured in black, 250-hPa geopotential height anomalies contoured in green with negative values dashed, and 300-hPa geostrophic cold- (warm-) air advection contoured in blue (red) </a:t>
            </a:r>
            <a:r>
              <a:rPr lang="en-US" sz="2000" b="1" i="1" dirty="0" smtClean="0">
                <a:solidFill>
                  <a:schemeClr val="tx1">
                    <a:lumMod val="65000"/>
                    <a:lumOff val="35000"/>
                  </a:schemeClr>
                </a:solidFill>
              </a:rPr>
              <a:t>(a) </a:t>
            </a:r>
            <a:r>
              <a:rPr lang="en-US" sz="2000" i="1" dirty="0" smtClean="0">
                <a:solidFill>
                  <a:schemeClr val="tx1">
                    <a:lumMod val="65000"/>
                    <a:lumOff val="35000"/>
                  </a:schemeClr>
                </a:solidFill>
              </a:rPr>
              <a:t>2 days, </a:t>
            </a:r>
            <a:r>
              <a:rPr lang="mr-IN" sz="2000" b="1" i="1" dirty="0" smtClean="0">
                <a:solidFill>
                  <a:schemeClr val="tx1">
                    <a:lumMod val="65000"/>
                    <a:lumOff val="35000"/>
                  </a:schemeClr>
                </a:solidFill>
              </a:rPr>
              <a:t>(</a:t>
            </a:r>
            <a:r>
              <a:rPr lang="mr-IN" sz="2000" b="1" i="1" dirty="0" err="1" smtClean="0">
                <a:solidFill>
                  <a:schemeClr val="tx1">
                    <a:lumMod val="65000"/>
                    <a:lumOff val="35000"/>
                  </a:schemeClr>
                </a:solidFill>
              </a:rPr>
              <a:t>c</a:t>
            </a:r>
            <a:r>
              <a:rPr lang="mr-IN" sz="2000" b="1" i="1" dirty="0" smtClean="0">
                <a:solidFill>
                  <a:schemeClr val="tx1">
                    <a:lumMod val="65000"/>
                    <a:lumOff val="35000"/>
                  </a:schemeClr>
                </a:solidFill>
              </a:rPr>
              <a:t>)</a:t>
            </a:r>
            <a:r>
              <a:rPr lang="de-DE" sz="2000" i="1" dirty="0" smtClean="0">
                <a:solidFill>
                  <a:schemeClr val="tx1">
                    <a:lumMod val="65000"/>
                    <a:lumOff val="35000"/>
                  </a:schemeClr>
                </a:solidFill>
              </a:rPr>
              <a:t> 1 </a:t>
            </a:r>
            <a:r>
              <a:rPr lang="de-DE" sz="2000" i="1" dirty="0" err="1" smtClean="0">
                <a:solidFill>
                  <a:schemeClr val="tx1">
                    <a:lumMod val="65000"/>
                    <a:lumOff val="35000"/>
                  </a:schemeClr>
                </a:solidFill>
              </a:rPr>
              <a:t>day</a:t>
            </a:r>
            <a:r>
              <a:rPr lang="de-DE" sz="2000" i="1" dirty="0" smtClean="0">
                <a:solidFill>
                  <a:schemeClr val="tx1">
                    <a:lumMod val="65000"/>
                    <a:lumOff val="35000"/>
                  </a:schemeClr>
                </a:solidFill>
              </a:rPr>
              <a:t>, </a:t>
            </a:r>
            <a:r>
              <a:rPr lang="de-DE" sz="2000" i="1" dirty="0" err="1" smtClean="0">
                <a:solidFill>
                  <a:schemeClr val="tx1">
                    <a:lumMod val="65000"/>
                    <a:lumOff val="35000"/>
                  </a:schemeClr>
                </a:solidFill>
              </a:rPr>
              <a:t>and</a:t>
            </a:r>
            <a:r>
              <a:rPr lang="de-DE" sz="2000" i="1" dirty="0" smtClean="0">
                <a:solidFill>
                  <a:schemeClr val="tx1">
                    <a:lumMod val="65000"/>
                    <a:lumOff val="35000"/>
                  </a:schemeClr>
                </a:solidFill>
              </a:rPr>
              <a:t> </a:t>
            </a:r>
            <a:r>
              <a:rPr lang="mr-IN" sz="2000" b="1" i="1" dirty="0" smtClean="0">
                <a:solidFill>
                  <a:schemeClr val="tx1">
                    <a:lumMod val="65000"/>
                    <a:lumOff val="35000"/>
                  </a:schemeClr>
                </a:solidFill>
              </a:rPr>
              <a:t>(</a:t>
            </a:r>
            <a:r>
              <a:rPr lang="mr-IN" sz="2000" b="1" i="1" dirty="0" err="1" smtClean="0">
                <a:solidFill>
                  <a:schemeClr val="tx1">
                    <a:lumMod val="65000"/>
                    <a:lumOff val="35000"/>
                  </a:schemeClr>
                </a:solidFill>
              </a:rPr>
              <a:t>e</a:t>
            </a:r>
            <a:r>
              <a:rPr lang="mr-IN" sz="2000" b="1" i="1" dirty="0" smtClean="0">
                <a:solidFill>
                  <a:schemeClr val="tx1">
                    <a:lumMod val="65000"/>
                    <a:lumOff val="35000"/>
                  </a:schemeClr>
                </a:solidFill>
              </a:rPr>
              <a:t>)</a:t>
            </a:r>
            <a:r>
              <a:rPr lang="pt-BR" sz="2000" i="1" dirty="0" smtClean="0">
                <a:solidFill>
                  <a:schemeClr val="tx1">
                    <a:lumMod val="65000"/>
                    <a:lumOff val="35000"/>
                  </a:schemeClr>
                </a:solidFill>
              </a:rPr>
              <a:t> </a:t>
            </a:r>
            <a:r>
              <a:rPr lang="de-DE" sz="2000" i="1" dirty="0" smtClean="0">
                <a:solidFill>
                  <a:schemeClr val="tx1">
                    <a:lumMod val="65000"/>
                    <a:lumOff val="35000"/>
                  </a:schemeClr>
                </a:solidFill>
              </a:rPr>
              <a:t>0 </a:t>
            </a:r>
            <a:r>
              <a:rPr lang="de-DE" sz="2000" i="1" dirty="0" err="1" smtClean="0">
                <a:solidFill>
                  <a:schemeClr val="tx1">
                    <a:lumMod val="65000"/>
                    <a:lumOff val="35000"/>
                  </a:schemeClr>
                </a:solidFill>
              </a:rPr>
              <a:t>days</a:t>
            </a:r>
            <a:r>
              <a:rPr lang="en-US" sz="2000" i="1" dirty="0" smtClean="0">
                <a:solidFill>
                  <a:schemeClr val="tx1">
                    <a:lumMod val="65000"/>
                    <a:lumOff val="35000"/>
                  </a:schemeClr>
                </a:solidFill>
              </a:rPr>
              <a:t> prior to an east subtropical dominant jet superposition event. 250-hPa wind speed shaded as in (a), mean sea-level pressure anomalies contoured in black with negative values dashed, </a:t>
            </a:r>
            <a:r>
              <a:rPr lang="en-US" sz="2000" i="1" dirty="0" err="1" smtClean="0">
                <a:solidFill>
                  <a:schemeClr val="tx1">
                    <a:lumMod val="65000"/>
                    <a:lumOff val="35000"/>
                  </a:schemeClr>
                </a:solidFill>
              </a:rPr>
              <a:t>precipitable</a:t>
            </a:r>
            <a:r>
              <a:rPr lang="en-US" sz="2000" i="1" dirty="0" smtClean="0">
                <a:solidFill>
                  <a:schemeClr val="tx1">
                    <a:lumMod val="65000"/>
                    <a:lumOff val="35000"/>
                  </a:schemeClr>
                </a:solidFill>
              </a:rPr>
              <a:t> water anomalies shaded in green, and negative OLR anomalies contoured in red </a:t>
            </a:r>
            <a:r>
              <a:rPr lang="en-US" sz="2000" b="1" i="1" dirty="0" smtClean="0">
                <a:solidFill>
                  <a:schemeClr val="tx1">
                    <a:lumMod val="65000"/>
                    <a:lumOff val="35000"/>
                  </a:schemeClr>
                </a:solidFill>
              </a:rPr>
              <a:t>(b)</a:t>
            </a:r>
            <a:r>
              <a:rPr lang="en-US" sz="2000" i="1" dirty="0" smtClean="0">
                <a:solidFill>
                  <a:schemeClr val="tx1">
                    <a:lumMod val="65000"/>
                    <a:lumOff val="35000"/>
                  </a:schemeClr>
                </a:solidFill>
              </a:rPr>
              <a:t> 2 days, </a:t>
            </a:r>
            <a:r>
              <a:rPr lang="en-US" sz="2000" b="1" i="1" dirty="0" smtClean="0">
                <a:solidFill>
                  <a:schemeClr val="tx1">
                    <a:lumMod val="65000"/>
                    <a:lumOff val="35000"/>
                  </a:schemeClr>
                </a:solidFill>
              </a:rPr>
              <a:t>(d)</a:t>
            </a:r>
            <a:r>
              <a:rPr lang="en-US" sz="2000" i="1" dirty="0" smtClean="0">
                <a:solidFill>
                  <a:schemeClr val="tx1">
                    <a:lumMod val="65000"/>
                    <a:lumOff val="35000"/>
                  </a:schemeClr>
                </a:solidFill>
              </a:rPr>
              <a:t> 1 day, and </a:t>
            </a:r>
            <a:r>
              <a:rPr lang="en-US" sz="2000" b="1" i="1" dirty="0" smtClean="0">
                <a:solidFill>
                  <a:schemeClr val="tx1">
                    <a:lumMod val="65000"/>
                    <a:lumOff val="35000"/>
                  </a:schemeClr>
                </a:solidFill>
              </a:rPr>
              <a:t>(f)</a:t>
            </a:r>
            <a:r>
              <a:rPr lang="en-US" sz="2000" i="1" dirty="0" smtClean="0">
                <a:solidFill>
                  <a:schemeClr val="tx1">
                    <a:lumMod val="65000"/>
                    <a:lumOff val="35000"/>
                  </a:schemeClr>
                </a:solidFill>
              </a:rPr>
              <a:t> 0 days prior to jet superposition. </a:t>
            </a:r>
            <a:endParaRPr lang="en-US" sz="2000" b="1" i="1" dirty="0">
              <a:solidFill>
                <a:schemeClr val="tx1">
                  <a:lumMod val="65000"/>
                  <a:lumOff val="35000"/>
                </a:schemeClr>
              </a:solidFill>
            </a:endParaRPr>
          </a:p>
        </p:txBody>
      </p:sp>
      <p:pic>
        <p:nvPicPr>
          <p:cNvPr id="158" name="Picture 15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952845" y="23757092"/>
            <a:ext cx="4052023" cy="2988933"/>
          </a:xfrm>
          <a:prstGeom prst="rect">
            <a:avLst/>
          </a:prstGeom>
        </p:spPr>
      </p:pic>
      <p:pic>
        <p:nvPicPr>
          <p:cNvPr id="159" name="Picture 15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900714" y="23762705"/>
            <a:ext cx="4052023" cy="2982469"/>
          </a:xfrm>
          <a:prstGeom prst="rect">
            <a:avLst/>
          </a:prstGeom>
        </p:spPr>
      </p:pic>
      <p:pic>
        <p:nvPicPr>
          <p:cNvPr id="160" name="Picture 15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955893" y="26739284"/>
            <a:ext cx="4052023" cy="2988932"/>
          </a:xfrm>
          <a:prstGeom prst="rect">
            <a:avLst/>
          </a:prstGeom>
        </p:spPr>
      </p:pic>
      <p:pic>
        <p:nvPicPr>
          <p:cNvPr id="161" name="Picture 16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6911916" y="26736694"/>
            <a:ext cx="4032636" cy="2988933"/>
          </a:xfrm>
          <a:prstGeom prst="rect">
            <a:avLst/>
          </a:prstGeom>
        </p:spPr>
      </p:pic>
      <p:sp>
        <p:nvSpPr>
          <p:cNvPr id="163" name="TextBox 162"/>
          <p:cNvSpPr txBox="1"/>
          <p:nvPr/>
        </p:nvSpPr>
        <p:spPr>
          <a:xfrm>
            <a:off x="12891180" y="29737548"/>
            <a:ext cx="18825372" cy="2800767"/>
          </a:xfrm>
          <a:prstGeom prst="rect">
            <a:avLst/>
          </a:prstGeom>
          <a:noFill/>
          <a:ln>
            <a:noFill/>
          </a:ln>
        </p:spPr>
        <p:txBody>
          <a:bodyPr wrap="square" rtlCol="0">
            <a:spAutoFit/>
          </a:bodyPr>
          <a:lstStyle/>
          <a:p>
            <a:pPr marL="457200" indent="-457200">
              <a:buFont typeface="Arial" charset="0"/>
              <a:buChar char="•"/>
            </a:pPr>
            <a:r>
              <a:rPr lang="en-US" sz="3200" dirty="0" smtClean="0"/>
              <a:t>Descent beneath the jet core acts to steepen the tropopause throughout a </a:t>
            </a:r>
            <a:r>
              <a:rPr lang="en-US" sz="3200" b="1" dirty="0" smtClean="0">
                <a:solidFill>
                  <a:srgbClr val="0011FF"/>
                </a:solidFill>
              </a:rPr>
              <a:t>polar dominant</a:t>
            </a:r>
            <a:r>
              <a:rPr lang="en-US" sz="3200" dirty="0" smtClean="0"/>
              <a:t> event (Figs. 7a,b).</a:t>
            </a:r>
          </a:p>
          <a:p>
            <a:pPr marL="457200" indent="-457200">
              <a:buFont typeface="Arial" charset="0"/>
              <a:buChar char="•"/>
            </a:pPr>
            <a:endParaRPr lang="en-US" sz="400" dirty="0" smtClean="0"/>
          </a:p>
          <a:p>
            <a:pPr marL="457200" indent="-457200">
              <a:buFont typeface="Arial" charset="0"/>
              <a:buChar char="•"/>
            </a:pPr>
            <a:r>
              <a:rPr lang="en-US" sz="3200" dirty="0"/>
              <a:t>T</a:t>
            </a:r>
            <a:r>
              <a:rPr lang="en-US" sz="3200" dirty="0" smtClean="0"/>
              <a:t>he </a:t>
            </a:r>
            <a:r>
              <a:rPr lang="en-US" sz="3200" dirty="0" err="1" smtClean="0"/>
              <a:t>diabatic</a:t>
            </a:r>
            <a:r>
              <a:rPr lang="en-US" sz="3200" dirty="0" smtClean="0"/>
              <a:t> erosion of upper-tropospheric PV that accompanies ascent directly beneath the jet core acts to steepen the tropopause prior to an </a:t>
            </a:r>
            <a:r>
              <a:rPr lang="en-US" sz="3200" b="1" dirty="0" smtClean="0">
                <a:solidFill>
                  <a:srgbClr val="FF0000"/>
                </a:solidFill>
              </a:rPr>
              <a:t>east subtropical dominant </a:t>
            </a:r>
            <a:r>
              <a:rPr lang="en-US" sz="3200" dirty="0" smtClean="0"/>
              <a:t>event </a:t>
            </a:r>
            <a:r>
              <a:rPr lang="en-US" sz="3200" smtClean="0"/>
              <a:t>(Figs. </a:t>
            </a:r>
            <a:r>
              <a:rPr lang="en-US" sz="3200" dirty="0" smtClean="0"/>
              <a:t>7c,d).</a:t>
            </a:r>
          </a:p>
          <a:p>
            <a:pPr marL="457200" indent="-457200">
              <a:buFont typeface="Arial" charset="0"/>
              <a:buChar char="•"/>
            </a:pPr>
            <a:endParaRPr lang="en-US" sz="400" dirty="0" smtClean="0"/>
          </a:p>
          <a:p>
            <a:pPr marL="457200" indent="-457200">
              <a:buFont typeface="Arial" charset="0"/>
              <a:buChar char="•"/>
            </a:pPr>
            <a:r>
              <a:rPr lang="en-US" sz="3200" dirty="0" smtClean="0"/>
              <a:t>The largest </a:t>
            </a:r>
            <a:r>
              <a:rPr lang="en-US" sz="3200" dirty="0" err="1" smtClean="0"/>
              <a:t>precipitable</a:t>
            </a:r>
            <a:r>
              <a:rPr lang="en-US" sz="3200" dirty="0" smtClean="0"/>
              <a:t> water, OLR, and mean sea-level pressure anomalies coincide with the development of </a:t>
            </a:r>
            <a:r>
              <a:rPr lang="en-US" sz="3200" b="1" dirty="0" smtClean="0">
                <a:solidFill>
                  <a:srgbClr val="0011FF"/>
                </a:solidFill>
              </a:rPr>
              <a:t>polar dominant </a:t>
            </a:r>
            <a:r>
              <a:rPr lang="en-US" sz="3200" dirty="0" smtClean="0"/>
              <a:t>events and lead the development of </a:t>
            </a:r>
            <a:r>
              <a:rPr lang="en-US" sz="3200" b="1" dirty="0" smtClean="0">
                <a:solidFill>
                  <a:srgbClr val="FF0000"/>
                </a:solidFill>
              </a:rPr>
              <a:t>east subtropical dominant </a:t>
            </a:r>
            <a:r>
              <a:rPr lang="en-US" sz="3200" dirty="0" smtClean="0"/>
              <a:t>events (Fig. 8).</a:t>
            </a:r>
          </a:p>
          <a:p>
            <a:pPr marL="457200" indent="-457200">
              <a:buFont typeface="Arial" charset="0"/>
              <a:buChar char="•"/>
            </a:pPr>
            <a:endParaRPr lang="en-US" sz="800" dirty="0"/>
          </a:p>
        </p:txBody>
      </p:sp>
      <p:sp>
        <p:nvSpPr>
          <p:cNvPr id="164" name="TextBox 163"/>
          <p:cNvSpPr txBox="1"/>
          <p:nvPr/>
        </p:nvSpPr>
        <p:spPr>
          <a:xfrm>
            <a:off x="20922760" y="24168243"/>
            <a:ext cx="3403023" cy="5355312"/>
          </a:xfrm>
          <a:prstGeom prst="rect">
            <a:avLst/>
          </a:prstGeom>
          <a:noFill/>
          <a:ln>
            <a:noFill/>
          </a:ln>
        </p:spPr>
        <p:txBody>
          <a:bodyPr wrap="square" rtlCol="0">
            <a:spAutoFit/>
          </a:bodyPr>
          <a:lstStyle/>
          <a:p>
            <a:pPr algn="ctr">
              <a:lnSpc>
                <a:spcPct val="90000"/>
              </a:lnSpc>
            </a:pPr>
            <a:r>
              <a:rPr lang="en-US" sz="2000" b="1" i="1" dirty="0" smtClean="0">
                <a:solidFill>
                  <a:schemeClr val="tx1">
                    <a:lumMod val="65000"/>
                    <a:lumOff val="35000"/>
                  </a:schemeClr>
                </a:solidFill>
              </a:rPr>
              <a:t>Figure 7 (left): </a:t>
            </a:r>
            <a:r>
              <a:rPr lang="en-US" sz="2000" i="1" dirty="0" smtClean="0">
                <a:solidFill>
                  <a:schemeClr val="tx1">
                    <a:lumMod val="65000"/>
                    <a:lumOff val="35000"/>
                  </a:schemeClr>
                </a:solidFill>
              </a:rPr>
              <a:t>Vertical cross sections, as identified in Fig. 5, of wind speed shaded in gray, vertical motion shaded following the legend, potential temperature contoured in green, potential temperature anomalies contoured in magenta with negative values dashed, and 1.5,2, and 3 PVU contoured in blue </a:t>
            </a:r>
            <a:r>
              <a:rPr lang="en-US" sz="2000" b="1" i="1" dirty="0" smtClean="0">
                <a:solidFill>
                  <a:schemeClr val="tx1">
                    <a:lumMod val="65000"/>
                    <a:lumOff val="35000"/>
                  </a:schemeClr>
                </a:solidFill>
              </a:rPr>
              <a:t>(a)</a:t>
            </a:r>
            <a:r>
              <a:rPr lang="en-US" sz="2000" i="1" dirty="0" smtClean="0">
                <a:solidFill>
                  <a:schemeClr val="tx1">
                    <a:lumMod val="65000"/>
                    <a:lumOff val="35000"/>
                  </a:schemeClr>
                </a:solidFill>
              </a:rPr>
              <a:t> 12 h </a:t>
            </a:r>
            <a:r>
              <a:rPr lang="en-US" sz="2000" b="1" i="1" dirty="0" smtClean="0">
                <a:solidFill>
                  <a:schemeClr val="tx1">
                    <a:lumMod val="65000"/>
                    <a:lumOff val="35000"/>
                  </a:schemeClr>
                </a:solidFill>
              </a:rPr>
              <a:t>(b)</a:t>
            </a:r>
            <a:r>
              <a:rPr lang="en-US" sz="2000" i="1" dirty="0" smtClean="0">
                <a:solidFill>
                  <a:schemeClr val="tx1">
                    <a:lumMod val="65000"/>
                    <a:lumOff val="35000"/>
                  </a:schemeClr>
                </a:solidFill>
              </a:rPr>
              <a:t> 0 h prior to a polar dominant jet superposition event.                </a:t>
            </a:r>
            <a:r>
              <a:rPr lang="mr-IN" sz="2000" b="1" i="1" dirty="0" smtClean="0">
                <a:solidFill>
                  <a:schemeClr val="tx1">
                    <a:lumMod val="65000"/>
                    <a:lumOff val="35000"/>
                  </a:schemeClr>
                </a:solidFill>
              </a:rPr>
              <a:t>(</a:t>
            </a:r>
            <a:r>
              <a:rPr lang="mr-IN" sz="2000" b="1" i="1" dirty="0" err="1" smtClean="0">
                <a:solidFill>
                  <a:schemeClr val="tx1">
                    <a:lumMod val="65000"/>
                    <a:lumOff val="35000"/>
                  </a:schemeClr>
                </a:solidFill>
              </a:rPr>
              <a:t>c</a:t>
            </a:r>
            <a:r>
              <a:rPr lang="mr-IN" sz="2000" b="1" i="1" dirty="0" smtClean="0">
                <a:solidFill>
                  <a:schemeClr val="tx1">
                    <a:lumMod val="65000"/>
                    <a:lumOff val="35000"/>
                  </a:schemeClr>
                </a:solidFill>
              </a:rPr>
              <a:t>)</a:t>
            </a:r>
            <a:r>
              <a:rPr lang="de-DE" sz="2000" b="1" i="1" dirty="0" smtClean="0">
                <a:solidFill>
                  <a:schemeClr val="tx1">
                    <a:lumMod val="65000"/>
                    <a:lumOff val="35000"/>
                  </a:schemeClr>
                </a:solidFill>
              </a:rPr>
              <a:t> </a:t>
            </a:r>
            <a:r>
              <a:rPr lang="en-US" sz="2000" i="1" dirty="0" smtClean="0">
                <a:solidFill>
                  <a:schemeClr val="tx1">
                    <a:lumMod val="65000"/>
                    <a:lumOff val="35000"/>
                  </a:schemeClr>
                </a:solidFill>
              </a:rPr>
              <a:t>and</a:t>
            </a:r>
            <a:r>
              <a:rPr lang="en-US" sz="2000" b="1" i="1" dirty="0" smtClean="0">
                <a:solidFill>
                  <a:schemeClr val="tx1">
                    <a:lumMod val="65000"/>
                    <a:lumOff val="35000"/>
                  </a:schemeClr>
                </a:solidFill>
              </a:rPr>
              <a:t> (d) </a:t>
            </a:r>
            <a:r>
              <a:rPr lang="en-US" sz="2000" i="1" dirty="0" smtClean="0">
                <a:solidFill>
                  <a:schemeClr val="tx1">
                    <a:lumMod val="65000"/>
                    <a:lumOff val="35000"/>
                  </a:schemeClr>
                </a:solidFill>
              </a:rPr>
              <a:t>As in (a) and (b) but for the vertical cross section indicated in Fig. 6 through a developing east </a:t>
            </a:r>
            <a:r>
              <a:rPr lang="en-US" sz="2000" i="1" dirty="0" smtClean="0">
                <a:solidFill>
                  <a:schemeClr val="tx1">
                    <a:lumMod val="65000"/>
                    <a:lumOff val="35000"/>
                  </a:schemeClr>
                </a:solidFill>
              </a:rPr>
              <a:t>subtropical dominant jet         </a:t>
            </a:r>
            <a:r>
              <a:rPr lang="en-US" sz="2000" i="1" dirty="0" smtClean="0">
                <a:solidFill>
                  <a:schemeClr val="tx1">
                    <a:lumMod val="65000"/>
                    <a:lumOff val="35000"/>
                  </a:schemeClr>
                </a:solidFill>
              </a:rPr>
              <a:t>superposition event.</a:t>
            </a:r>
            <a:endParaRPr lang="en-US" sz="2000" b="1" i="1" dirty="0">
              <a:solidFill>
                <a:schemeClr val="tx1">
                  <a:lumMod val="65000"/>
                  <a:lumOff val="35000"/>
                </a:schemeClr>
              </a:solidFill>
            </a:endParaRPr>
          </a:p>
        </p:txBody>
      </p:sp>
      <p:sp>
        <p:nvSpPr>
          <p:cNvPr id="165" name="TextBox 164"/>
          <p:cNvSpPr txBox="1"/>
          <p:nvPr/>
        </p:nvSpPr>
        <p:spPr>
          <a:xfrm>
            <a:off x="23843174" y="28891314"/>
            <a:ext cx="7806290" cy="923330"/>
          </a:xfrm>
          <a:prstGeom prst="rect">
            <a:avLst/>
          </a:prstGeom>
          <a:noFill/>
          <a:ln>
            <a:noFill/>
          </a:ln>
        </p:spPr>
        <p:txBody>
          <a:bodyPr wrap="square" rtlCol="0">
            <a:spAutoFit/>
          </a:bodyPr>
          <a:lstStyle/>
          <a:p>
            <a:pPr algn="ctr">
              <a:lnSpc>
                <a:spcPct val="90000"/>
              </a:lnSpc>
            </a:pPr>
            <a:r>
              <a:rPr lang="en-US" sz="2000" b="1" i="1" dirty="0" smtClean="0">
                <a:solidFill>
                  <a:schemeClr val="tx1">
                    <a:lumMod val="65000"/>
                    <a:lumOff val="35000"/>
                  </a:schemeClr>
                </a:solidFill>
              </a:rPr>
              <a:t>Figure 8:</a:t>
            </a:r>
            <a:r>
              <a:rPr lang="en-US" sz="2000" i="1" dirty="0">
                <a:solidFill>
                  <a:schemeClr val="tx1">
                    <a:lumMod val="65000"/>
                    <a:lumOff val="35000"/>
                  </a:schemeClr>
                </a:solidFill>
              </a:rPr>
              <a:t> </a:t>
            </a:r>
            <a:r>
              <a:rPr lang="en-US" sz="2000" i="1" dirty="0" smtClean="0">
                <a:solidFill>
                  <a:schemeClr val="tx1">
                    <a:lumMod val="65000"/>
                    <a:lumOff val="35000"/>
                  </a:schemeClr>
                </a:solidFill>
              </a:rPr>
              <a:t>The frequency that jet superposition events are characterized by 300-hPa geostrophic cold-air advection and mean sea-level pressure, </a:t>
            </a:r>
            <a:r>
              <a:rPr lang="en-US" sz="2000" i="1" dirty="0" err="1" smtClean="0">
                <a:solidFill>
                  <a:schemeClr val="tx1">
                    <a:lumMod val="65000"/>
                    <a:lumOff val="35000"/>
                  </a:schemeClr>
                </a:solidFill>
              </a:rPr>
              <a:t>precipitable</a:t>
            </a:r>
            <a:r>
              <a:rPr lang="en-US" sz="2000" i="1" dirty="0" smtClean="0">
                <a:solidFill>
                  <a:schemeClr val="tx1">
                    <a:lumMod val="65000"/>
                    <a:lumOff val="35000"/>
                  </a:schemeClr>
                </a:solidFill>
              </a:rPr>
              <a:t> water, and OLR anomalies exceeding a specified magnitude.</a:t>
            </a:r>
            <a:endParaRPr lang="en-US" sz="2000" b="1" i="1" dirty="0">
              <a:solidFill>
                <a:schemeClr val="tx1">
                  <a:lumMod val="65000"/>
                  <a:lumOff val="35000"/>
                </a:schemeClr>
              </a:solidFill>
            </a:endParaRPr>
          </a:p>
        </p:txBody>
      </p:sp>
      <p:sp>
        <p:nvSpPr>
          <p:cNvPr id="167" name="TextBox 166"/>
          <p:cNvSpPr txBox="1"/>
          <p:nvPr/>
        </p:nvSpPr>
        <p:spPr>
          <a:xfrm>
            <a:off x="13206360" y="23810194"/>
            <a:ext cx="1580961" cy="523220"/>
          </a:xfrm>
          <a:prstGeom prst="rect">
            <a:avLst/>
          </a:prstGeom>
          <a:solidFill>
            <a:schemeClr val="bg1"/>
          </a:solidFill>
          <a:ln w="19050" cmpd="sng">
            <a:solidFill>
              <a:schemeClr val="tx1"/>
            </a:solidFill>
          </a:ln>
        </p:spPr>
        <p:txBody>
          <a:bodyPr wrap="square" rtlCol="0">
            <a:spAutoFit/>
          </a:bodyPr>
          <a:lstStyle/>
          <a:p>
            <a:r>
              <a:rPr lang="en-US" sz="2800" b="1" dirty="0" smtClean="0"/>
              <a:t>(a) –12 h</a:t>
            </a:r>
            <a:endParaRPr lang="en-US" sz="2800" b="1" dirty="0"/>
          </a:p>
        </p:txBody>
      </p:sp>
      <p:sp>
        <p:nvSpPr>
          <p:cNvPr id="168" name="TextBox 167"/>
          <p:cNvSpPr txBox="1"/>
          <p:nvPr/>
        </p:nvSpPr>
        <p:spPr>
          <a:xfrm>
            <a:off x="17156843" y="23817509"/>
            <a:ext cx="1162330"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b) 0 h</a:t>
            </a:r>
            <a:endParaRPr lang="en-US" sz="2800" b="1" dirty="0"/>
          </a:p>
        </p:txBody>
      </p:sp>
      <p:sp>
        <p:nvSpPr>
          <p:cNvPr id="169" name="TextBox 168"/>
          <p:cNvSpPr txBox="1"/>
          <p:nvPr/>
        </p:nvSpPr>
        <p:spPr>
          <a:xfrm>
            <a:off x="13206359" y="26793538"/>
            <a:ext cx="1580962"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c) –12 h</a:t>
            </a:r>
            <a:endParaRPr lang="en-US" sz="2800" b="1" dirty="0"/>
          </a:p>
        </p:txBody>
      </p:sp>
      <p:sp>
        <p:nvSpPr>
          <p:cNvPr id="170" name="TextBox 169"/>
          <p:cNvSpPr txBox="1"/>
          <p:nvPr/>
        </p:nvSpPr>
        <p:spPr>
          <a:xfrm>
            <a:off x="17163207" y="26784103"/>
            <a:ext cx="1155966"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d) 0 h</a:t>
            </a:r>
            <a:endParaRPr lang="en-US" sz="2800" b="1" dirty="0"/>
          </a:p>
        </p:txBody>
      </p:sp>
      <p:cxnSp>
        <p:nvCxnSpPr>
          <p:cNvPr id="171" name="Straight Connector 170"/>
          <p:cNvCxnSpPr/>
          <p:nvPr/>
        </p:nvCxnSpPr>
        <p:spPr>
          <a:xfrm flipH="1">
            <a:off x="15766212" y="21489844"/>
            <a:ext cx="473874" cy="1544335"/>
          </a:xfrm>
          <a:prstGeom prst="line">
            <a:avLst/>
          </a:prstGeom>
          <a:ln w="444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a:off x="16030814" y="21499701"/>
            <a:ext cx="209272" cy="1534478"/>
          </a:xfrm>
          <a:prstGeom prst="line">
            <a:avLst/>
          </a:prstGeom>
          <a:ln w="444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5914919" y="21212673"/>
            <a:ext cx="466155" cy="400110"/>
          </a:xfrm>
          <a:prstGeom prst="rect">
            <a:avLst/>
          </a:prstGeom>
          <a:noFill/>
        </p:spPr>
        <p:txBody>
          <a:bodyPr wrap="square" rtlCol="0">
            <a:spAutoFit/>
          </a:bodyPr>
          <a:lstStyle/>
          <a:p>
            <a:r>
              <a:rPr lang="en-US" sz="2000" b="1" dirty="0" smtClean="0"/>
              <a:t>A</a:t>
            </a:r>
            <a:endParaRPr lang="en-US" sz="2000" b="1" dirty="0"/>
          </a:p>
        </p:txBody>
      </p:sp>
      <p:sp>
        <p:nvSpPr>
          <p:cNvPr id="177" name="TextBox 176"/>
          <p:cNvSpPr txBox="1"/>
          <p:nvPr/>
        </p:nvSpPr>
        <p:spPr>
          <a:xfrm>
            <a:off x="15448030" y="22716993"/>
            <a:ext cx="466155" cy="400110"/>
          </a:xfrm>
          <a:prstGeom prst="rect">
            <a:avLst/>
          </a:prstGeom>
          <a:noFill/>
        </p:spPr>
        <p:txBody>
          <a:bodyPr wrap="square" rtlCol="0">
            <a:spAutoFit/>
          </a:bodyPr>
          <a:lstStyle/>
          <a:p>
            <a:r>
              <a:rPr lang="en-US" sz="2000" b="1" smtClean="0"/>
              <a:t>A’</a:t>
            </a:r>
            <a:endParaRPr lang="en-US" sz="2000" b="1" dirty="0"/>
          </a:p>
        </p:txBody>
      </p:sp>
      <p:sp>
        <p:nvSpPr>
          <p:cNvPr id="179" name="TextBox 178"/>
          <p:cNvSpPr txBox="1"/>
          <p:nvPr/>
        </p:nvSpPr>
        <p:spPr>
          <a:xfrm>
            <a:off x="16232735" y="21211432"/>
            <a:ext cx="466155" cy="400110"/>
          </a:xfrm>
          <a:prstGeom prst="rect">
            <a:avLst/>
          </a:prstGeom>
          <a:noFill/>
        </p:spPr>
        <p:txBody>
          <a:bodyPr wrap="square" rtlCol="0">
            <a:spAutoFit/>
          </a:bodyPr>
          <a:lstStyle/>
          <a:p>
            <a:r>
              <a:rPr lang="en-US" sz="2000" b="1" dirty="0"/>
              <a:t>B</a:t>
            </a:r>
          </a:p>
        </p:txBody>
      </p:sp>
      <p:sp>
        <p:nvSpPr>
          <p:cNvPr id="180" name="TextBox 179"/>
          <p:cNvSpPr txBox="1"/>
          <p:nvPr/>
        </p:nvSpPr>
        <p:spPr>
          <a:xfrm>
            <a:off x="16053931" y="22720095"/>
            <a:ext cx="466155" cy="400110"/>
          </a:xfrm>
          <a:prstGeom prst="rect">
            <a:avLst/>
          </a:prstGeom>
          <a:noFill/>
        </p:spPr>
        <p:txBody>
          <a:bodyPr wrap="square" rtlCol="0">
            <a:spAutoFit/>
          </a:bodyPr>
          <a:lstStyle/>
          <a:p>
            <a:r>
              <a:rPr lang="en-US" sz="2000" b="1" smtClean="0"/>
              <a:t>B’</a:t>
            </a:r>
            <a:endParaRPr lang="en-US" sz="2000" b="1" dirty="0"/>
          </a:p>
        </p:txBody>
      </p:sp>
      <p:sp>
        <p:nvSpPr>
          <p:cNvPr id="182" name="Text Box 13"/>
          <p:cNvSpPr txBox="1">
            <a:spLocks noChangeArrowheads="1"/>
          </p:cNvSpPr>
          <p:nvPr/>
        </p:nvSpPr>
        <p:spPr bwMode="auto">
          <a:xfrm>
            <a:off x="46250114" y="4090284"/>
            <a:ext cx="4420156" cy="70788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000" b="1" dirty="0" smtClean="0">
                <a:latin typeface="Arial"/>
                <a:cs typeface="Arial"/>
              </a:rPr>
              <a:t>A43I-2585</a:t>
            </a:r>
            <a:endParaRPr lang="en-US" sz="4000" b="1" dirty="0">
              <a:latin typeface="Arial"/>
              <a:cs typeface="Arial"/>
            </a:endParaRPr>
          </a:p>
        </p:txBody>
      </p:sp>
      <p:sp>
        <p:nvSpPr>
          <p:cNvPr id="136" name="TextBox 135"/>
          <p:cNvSpPr txBox="1"/>
          <p:nvPr/>
        </p:nvSpPr>
        <p:spPr>
          <a:xfrm>
            <a:off x="38242146" y="15939656"/>
            <a:ext cx="1337845" cy="523220"/>
          </a:xfrm>
          <a:prstGeom prst="rect">
            <a:avLst/>
          </a:prstGeom>
          <a:solidFill>
            <a:schemeClr val="bg1"/>
          </a:solidFill>
          <a:ln w="19050" cmpd="sng">
            <a:solidFill>
              <a:schemeClr val="tx1"/>
            </a:solidFill>
          </a:ln>
        </p:spPr>
        <p:txBody>
          <a:bodyPr wrap="square" rtlCol="0">
            <a:spAutoFit/>
          </a:bodyPr>
          <a:lstStyle/>
          <a:p>
            <a:r>
              <a:rPr lang="en-US" sz="2800" b="1" dirty="0" smtClean="0"/>
              <a:t>(a) –2 d</a:t>
            </a:r>
            <a:endParaRPr lang="en-US" sz="2800" b="1" dirty="0"/>
          </a:p>
        </p:txBody>
      </p:sp>
      <p:sp>
        <p:nvSpPr>
          <p:cNvPr id="143" name="TextBox 142"/>
          <p:cNvSpPr txBox="1"/>
          <p:nvPr/>
        </p:nvSpPr>
        <p:spPr>
          <a:xfrm>
            <a:off x="43580128" y="15941626"/>
            <a:ext cx="1394198" cy="523220"/>
          </a:xfrm>
          <a:prstGeom prst="rect">
            <a:avLst/>
          </a:prstGeom>
          <a:solidFill>
            <a:schemeClr val="bg1"/>
          </a:solidFill>
          <a:ln w="19050" cmpd="sng">
            <a:solidFill>
              <a:schemeClr val="tx1"/>
            </a:solidFill>
          </a:ln>
        </p:spPr>
        <p:txBody>
          <a:bodyPr wrap="square" rtlCol="0">
            <a:spAutoFit/>
          </a:bodyPr>
          <a:lstStyle/>
          <a:p>
            <a:r>
              <a:rPr lang="en-US" sz="2800" b="1" smtClean="0"/>
              <a:t>(b) –2 d</a:t>
            </a:r>
            <a:endParaRPr lang="en-US" sz="2800" b="1" dirty="0"/>
          </a:p>
        </p:txBody>
      </p:sp>
      <p:sp>
        <p:nvSpPr>
          <p:cNvPr id="144" name="TextBox 143"/>
          <p:cNvSpPr txBox="1"/>
          <p:nvPr/>
        </p:nvSpPr>
        <p:spPr>
          <a:xfrm>
            <a:off x="38242146" y="18497863"/>
            <a:ext cx="1326902"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c) –1 d</a:t>
            </a:r>
            <a:endParaRPr lang="en-US" sz="2800" b="1" dirty="0"/>
          </a:p>
        </p:txBody>
      </p:sp>
      <p:sp>
        <p:nvSpPr>
          <p:cNvPr id="145" name="TextBox 144"/>
          <p:cNvSpPr txBox="1"/>
          <p:nvPr/>
        </p:nvSpPr>
        <p:spPr>
          <a:xfrm>
            <a:off x="43580779" y="18502122"/>
            <a:ext cx="1402173" cy="523220"/>
          </a:xfrm>
          <a:prstGeom prst="rect">
            <a:avLst/>
          </a:prstGeom>
          <a:solidFill>
            <a:schemeClr val="bg1"/>
          </a:solidFill>
          <a:ln w="19050" cmpd="sng">
            <a:solidFill>
              <a:schemeClr val="tx1"/>
            </a:solidFill>
          </a:ln>
        </p:spPr>
        <p:txBody>
          <a:bodyPr wrap="square" rtlCol="0">
            <a:spAutoFit/>
          </a:bodyPr>
          <a:lstStyle/>
          <a:p>
            <a:r>
              <a:rPr lang="en-US" sz="2800" b="1" smtClean="0"/>
              <a:t>(d) –1 d</a:t>
            </a:r>
            <a:endParaRPr lang="en-US" sz="2800" b="1" dirty="0"/>
          </a:p>
        </p:txBody>
      </p:sp>
      <p:sp>
        <p:nvSpPr>
          <p:cNvPr id="146" name="TextBox 145"/>
          <p:cNvSpPr txBox="1"/>
          <p:nvPr/>
        </p:nvSpPr>
        <p:spPr>
          <a:xfrm>
            <a:off x="38253089" y="21053887"/>
            <a:ext cx="1326902"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e) 0 d</a:t>
            </a:r>
            <a:endParaRPr lang="en-US" sz="2800" b="1" dirty="0"/>
          </a:p>
        </p:txBody>
      </p:sp>
      <p:sp>
        <p:nvSpPr>
          <p:cNvPr id="156" name="TextBox 155"/>
          <p:cNvSpPr txBox="1"/>
          <p:nvPr/>
        </p:nvSpPr>
        <p:spPr>
          <a:xfrm>
            <a:off x="43596855" y="21053992"/>
            <a:ext cx="1402173" cy="523220"/>
          </a:xfrm>
          <a:prstGeom prst="rect">
            <a:avLst/>
          </a:prstGeom>
          <a:solidFill>
            <a:schemeClr val="bg1"/>
          </a:solidFill>
          <a:ln w="19050" cmpd="sng">
            <a:solidFill>
              <a:schemeClr val="tx1"/>
            </a:solidFill>
          </a:ln>
        </p:spPr>
        <p:txBody>
          <a:bodyPr wrap="square" rtlCol="0">
            <a:spAutoFit/>
          </a:bodyPr>
          <a:lstStyle/>
          <a:p>
            <a:r>
              <a:rPr lang="en-US" sz="2800" b="1" dirty="0" smtClean="0"/>
              <a:t>(</a:t>
            </a:r>
            <a:r>
              <a:rPr lang="en-US" sz="2800" b="1" smtClean="0"/>
              <a:t>f) 0 d</a:t>
            </a:r>
            <a:endParaRPr lang="en-US" sz="2800" b="1" dirty="0"/>
          </a:p>
        </p:txBody>
      </p:sp>
      <p:sp>
        <p:nvSpPr>
          <p:cNvPr id="175" name="Rectangle 174"/>
          <p:cNvSpPr/>
          <p:nvPr/>
        </p:nvSpPr>
        <p:spPr>
          <a:xfrm>
            <a:off x="38252502" y="23154065"/>
            <a:ext cx="3406316" cy="26233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6" name="Picture 175" descr="jet_legend.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280192" y="23193411"/>
            <a:ext cx="2976549" cy="255015"/>
          </a:xfrm>
          <a:prstGeom prst="rect">
            <a:avLst/>
          </a:prstGeom>
        </p:spPr>
      </p:pic>
      <p:sp>
        <p:nvSpPr>
          <p:cNvPr id="181" name="TextBox 180"/>
          <p:cNvSpPr txBox="1"/>
          <p:nvPr/>
        </p:nvSpPr>
        <p:spPr>
          <a:xfrm>
            <a:off x="41152663" y="23160691"/>
            <a:ext cx="1159933"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sp>
        <p:nvSpPr>
          <p:cNvPr id="183" name="Rectangle 182"/>
          <p:cNvSpPr/>
          <p:nvPr/>
        </p:nvSpPr>
        <p:spPr>
          <a:xfrm>
            <a:off x="43600628" y="23152877"/>
            <a:ext cx="3382824" cy="265088"/>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4" name="Picture 18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610081" y="23171411"/>
            <a:ext cx="2996958" cy="253725"/>
          </a:xfrm>
          <a:prstGeom prst="rect">
            <a:avLst/>
          </a:prstGeom>
        </p:spPr>
      </p:pic>
      <p:sp>
        <p:nvSpPr>
          <p:cNvPr id="185" name="TextBox 184"/>
          <p:cNvSpPr txBox="1"/>
          <p:nvPr/>
        </p:nvSpPr>
        <p:spPr>
          <a:xfrm>
            <a:off x="46486797" y="23144499"/>
            <a:ext cx="1159933" cy="276999"/>
          </a:xfrm>
          <a:prstGeom prst="rect">
            <a:avLst/>
          </a:prstGeom>
          <a:noFill/>
        </p:spPr>
        <p:txBody>
          <a:bodyPr wrap="square" rtlCol="0">
            <a:spAutoFit/>
          </a:bodyPr>
          <a:lstStyle/>
          <a:p>
            <a:r>
              <a:rPr lang="en-US" sz="1200" dirty="0" smtClean="0"/>
              <a:t>mm</a:t>
            </a:r>
            <a:endParaRPr lang="en-US" sz="1200" dirty="0"/>
          </a:p>
        </p:txBody>
      </p:sp>
      <p:sp>
        <p:nvSpPr>
          <p:cNvPr id="186" name="TextBox 185"/>
          <p:cNvSpPr txBox="1"/>
          <p:nvPr/>
        </p:nvSpPr>
        <p:spPr>
          <a:xfrm>
            <a:off x="45420064" y="16644568"/>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87" name="TextBox 186"/>
          <p:cNvSpPr txBox="1"/>
          <p:nvPr/>
        </p:nvSpPr>
        <p:spPr>
          <a:xfrm>
            <a:off x="46664663" y="16779575"/>
            <a:ext cx="1231900" cy="584776"/>
          </a:xfrm>
          <a:prstGeom prst="rect">
            <a:avLst/>
          </a:prstGeom>
          <a:noFill/>
        </p:spPr>
        <p:txBody>
          <a:bodyPr wrap="square" rtlCol="0">
            <a:spAutoFit/>
          </a:bodyPr>
          <a:lstStyle/>
          <a:p>
            <a:r>
              <a:rPr lang="en-US" sz="3200" b="1" dirty="0" smtClean="0">
                <a:solidFill>
                  <a:srgbClr val="0000FF"/>
                </a:solidFill>
                <a:effectLst>
                  <a:glow rad="63500">
                    <a:schemeClr val="tx1">
                      <a:alpha val="75000"/>
                    </a:schemeClr>
                  </a:glow>
                </a:effectLst>
                <a:latin typeface="Bell MT"/>
                <a:cs typeface="Bell MT"/>
              </a:rPr>
              <a:t>H</a:t>
            </a:r>
            <a:endParaRPr lang="en-US" sz="3200" b="1" dirty="0">
              <a:solidFill>
                <a:srgbClr val="0000FF"/>
              </a:solidFill>
              <a:effectLst>
                <a:glow rad="63500">
                  <a:schemeClr val="tx1">
                    <a:alpha val="75000"/>
                  </a:schemeClr>
                </a:glow>
              </a:effectLst>
              <a:latin typeface="Bell MT"/>
              <a:cs typeface="Bell MT"/>
            </a:endParaRPr>
          </a:p>
        </p:txBody>
      </p:sp>
      <p:sp>
        <p:nvSpPr>
          <p:cNvPr id="188" name="TextBox 187"/>
          <p:cNvSpPr txBox="1"/>
          <p:nvPr/>
        </p:nvSpPr>
        <p:spPr>
          <a:xfrm>
            <a:off x="45834863" y="1918340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89" name="TextBox 188"/>
          <p:cNvSpPr txBox="1"/>
          <p:nvPr/>
        </p:nvSpPr>
        <p:spPr>
          <a:xfrm>
            <a:off x="46885454" y="19214772"/>
            <a:ext cx="1231900" cy="584776"/>
          </a:xfrm>
          <a:prstGeom prst="rect">
            <a:avLst/>
          </a:prstGeom>
          <a:noFill/>
        </p:spPr>
        <p:txBody>
          <a:bodyPr wrap="square" rtlCol="0">
            <a:spAutoFit/>
          </a:bodyPr>
          <a:lstStyle/>
          <a:p>
            <a:r>
              <a:rPr lang="en-US" sz="3200" b="1" dirty="0" smtClean="0">
                <a:solidFill>
                  <a:srgbClr val="0000FF"/>
                </a:solidFill>
                <a:effectLst>
                  <a:glow rad="63500">
                    <a:schemeClr val="tx1">
                      <a:alpha val="75000"/>
                    </a:schemeClr>
                  </a:glow>
                </a:effectLst>
                <a:latin typeface="Bell MT"/>
                <a:cs typeface="Bell MT"/>
              </a:rPr>
              <a:t>H</a:t>
            </a:r>
            <a:endParaRPr lang="en-US" sz="3200" b="1" dirty="0">
              <a:solidFill>
                <a:srgbClr val="0000FF"/>
              </a:solidFill>
              <a:effectLst>
                <a:glow rad="63500">
                  <a:schemeClr val="tx1">
                    <a:alpha val="75000"/>
                  </a:schemeClr>
                </a:glow>
              </a:effectLst>
              <a:latin typeface="Bell MT"/>
              <a:cs typeface="Bell MT"/>
            </a:endParaRPr>
          </a:p>
        </p:txBody>
      </p:sp>
      <p:sp>
        <p:nvSpPr>
          <p:cNvPr id="190" name="TextBox 189"/>
          <p:cNvSpPr txBox="1"/>
          <p:nvPr/>
        </p:nvSpPr>
        <p:spPr>
          <a:xfrm>
            <a:off x="46480772" y="2155418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191" name="TextBox 190"/>
          <p:cNvSpPr txBox="1"/>
          <p:nvPr/>
        </p:nvSpPr>
        <p:spPr>
          <a:xfrm>
            <a:off x="47050130" y="21993191"/>
            <a:ext cx="1231900" cy="584776"/>
          </a:xfrm>
          <a:prstGeom prst="rect">
            <a:avLst/>
          </a:prstGeom>
          <a:noFill/>
        </p:spPr>
        <p:txBody>
          <a:bodyPr wrap="square" rtlCol="0">
            <a:spAutoFit/>
          </a:bodyPr>
          <a:lstStyle/>
          <a:p>
            <a:r>
              <a:rPr lang="en-US" sz="3200" b="1" dirty="0" smtClean="0">
                <a:solidFill>
                  <a:srgbClr val="0000FF"/>
                </a:solidFill>
                <a:effectLst>
                  <a:glow rad="63500">
                    <a:schemeClr val="tx1">
                      <a:alpha val="75000"/>
                    </a:schemeClr>
                  </a:glow>
                </a:effectLst>
                <a:latin typeface="Bell MT"/>
                <a:cs typeface="Bell MT"/>
              </a:rPr>
              <a:t>H</a:t>
            </a:r>
            <a:endParaRPr lang="en-US" sz="3200" b="1" dirty="0">
              <a:solidFill>
                <a:srgbClr val="0000FF"/>
              </a:solidFill>
              <a:effectLst>
                <a:glow rad="63500">
                  <a:schemeClr val="tx1">
                    <a:alpha val="75000"/>
                  </a:schemeClr>
                </a:glow>
              </a:effectLst>
              <a:latin typeface="Bell MT"/>
              <a:cs typeface="Bell MT"/>
            </a:endParaRPr>
          </a:p>
        </p:txBody>
      </p:sp>
      <p:sp>
        <p:nvSpPr>
          <p:cNvPr id="192" name="Oval 191"/>
          <p:cNvSpPr/>
          <p:nvPr/>
        </p:nvSpPr>
        <p:spPr>
          <a:xfrm flipH="1" flipV="1">
            <a:off x="46226723" y="21810788"/>
            <a:ext cx="156808" cy="155487"/>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flipH="1" flipV="1">
            <a:off x="40892530" y="21810788"/>
            <a:ext cx="156808" cy="155487"/>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4" name="Straight Connector 193"/>
          <p:cNvCxnSpPr/>
          <p:nvPr/>
        </p:nvCxnSpPr>
        <p:spPr>
          <a:xfrm>
            <a:off x="40764350" y="21334067"/>
            <a:ext cx="546104" cy="1773387"/>
          </a:xfrm>
          <a:prstGeom prst="line">
            <a:avLst/>
          </a:prstGeom>
          <a:ln w="444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40457535" y="21088341"/>
            <a:ext cx="466155" cy="400110"/>
          </a:xfrm>
          <a:prstGeom prst="rect">
            <a:avLst/>
          </a:prstGeom>
          <a:noFill/>
        </p:spPr>
        <p:txBody>
          <a:bodyPr wrap="square" rtlCol="0">
            <a:spAutoFit/>
          </a:bodyPr>
          <a:lstStyle/>
          <a:p>
            <a:r>
              <a:rPr lang="en-US" sz="2000" b="1" dirty="0"/>
              <a:t>C</a:t>
            </a:r>
          </a:p>
        </p:txBody>
      </p:sp>
      <p:sp>
        <p:nvSpPr>
          <p:cNvPr id="196" name="TextBox 195"/>
          <p:cNvSpPr txBox="1"/>
          <p:nvPr/>
        </p:nvSpPr>
        <p:spPr>
          <a:xfrm>
            <a:off x="41257388" y="22829396"/>
            <a:ext cx="466155" cy="400110"/>
          </a:xfrm>
          <a:prstGeom prst="rect">
            <a:avLst/>
          </a:prstGeom>
          <a:noFill/>
        </p:spPr>
        <p:txBody>
          <a:bodyPr wrap="square" rtlCol="0">
            <a:spAutoFit/>
          </a:bodyPr>
          <a:lstStyle/>
          <a:p>
            <a:r>
              <a:rPr lang="en-US" sz="2000" b="1" dirty="0"/>
              <a:t>C</a:t>
            </a:r>
            <a:r>
              <a:rPr lang="en-US" sz="2000" b="1" dirty="0" smtClean="0"/>
              <a:t>’</a:t>
            </a:r>
            <a:endParaRPr lang="en-US" sz="2000" b="1" dirty="0"/>
          </a:p>
        </p:txBody>
      </p:sp>
      <p:sp>
        <p:nvSpPr>
          <p:cNvPr id="197" name="TextBox 196"/>
          <p:cNvSpPr txBox="1"/>
          <p:nvPr/>
        </p:nvSpPr>
        <p:spPr>
          <a:xfrm>
            <a:off x="13041957" y="23394230"/>
            <a:ext cx="10570960" cy="369332"/>
          </a:xfrm>
          <a:prstGeom prst="rect">
            <a:avLst/>
          </a:prstGeom>
          <a:noFill/>
          <a:ln>
            <a:noFill/>
          </a:ln>
        </p:spPr>
        <p:txBody>
          <a:bodyPr wrap="square" rtlCol="0">
            <a:spAutoFit/>
          </a:bodyPr>
          <a:lstStyle/>
          <a:p>
            <a:pPr algn="ctr">
              <a:lnSpc>
                <a:spcPct val="90000"/>
              </a:lnSpc>
            </a:pPr>
            <a:r>
              <a:rPr lang="en-US" sz="2000" b="1" i="1" dirty="0" smtClean="0">
                <a:solidFill>
                  <a:schemeClr val="tx1">
                    <a:lumMod val="65000"/>
                    <a:lumOff val="35000"/>
                  </a:schemeClr>
                </a:solidFill>
              </a:rPr>
              <a:t>Figure 5: </a:t>
            </a:r>
            <a:r>
              <a:rPr lang="en-US" sz="2000" i="1" dirty="0" smtClean="0">
                <a:solidFill>
                  <a:schemeClr val="tx1">
                    <a:lumMod val="65000"/>
                    <a:lumOff val="35000"/>
                  </a:schemeClr>
                </a:solidFill>
              </a:rPr>
              <a:t>Similar conventions as Fig. 6 but for polar dominant jet superposition events.</a:t>
            </a:r>
            <a:endParaRPr lang="en-US" sz="2000" b="1" i="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7803</TotalTime>
  <Words>1581</Words>
  <Application>Microsoft Macintosh PowerPoint</Application>
  <PresentationFormat>Custom</PresentationFormat>
  <Paragraphs>124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Bell MT</vt:lpstr>
      <vt:lpstr>Calibri</vt:lpstr>
      <vt:lpstr>Mangal</vt:lpstr>
      <vt:lpstr>Times New Roman</vt:lpstr>
      <vt:lpstr>Office Theme</vt:lpstr>
      <vt:lpstr>PowerPoint Presentation</vt:lpstr>
    </vt:vector>
  </TitlesOfParts>
  <Company>University of Wisconsin-Madison</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 Winters</dc:creator>
  <cp:lastModifiedBy>Winters, Andrew C</cp:lastModifiedBy>
  <cp:revision>712</cp:revision>
  <cp:lastPrinted>2017-12-01T16:42:18Z</cp:lastPrinted>
  <dcterms:created xsi:type="dcterms:W3CDTF">2014-10-29T17:55:56Z</dcterms:created>
  <dcterms:modified xsi:type="dcterms:W3CDTF">2017-12-01T16:51:00Z</dcterms:modified>
</cp:coreProperties>
</file>