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7" r:id="rId2"/>
    <p:sldId id="267" r:id="rId3"/>
    <p:sldId id="397" r:id="rId4"/>
    <p:sldId id="270" r:id="rId5"/>
    <p:sldId id="341" r:id="rId6"/>
    <p:sldId id="573" r:id="rId7"/>
    <p:sldId id="574" r:id="rId8"/>
    <p:sldId id="276" r:id="rId9"/>
    <p:sldId id="509" r:id="rId10"/>
    <p:sldId id="508" r:id="rId11"/>
    <p:sldId id="466" r:id="rId12"/>
    <p:sldId id="612" r:id="rId13"/>
    <p:sldId id="616" r:id="rId14"/>
    <p:sldId id="576" r:id="rId15"/>
    <p:sldId id="287" r:id="rId16"/>
    <p:sldId id="577" r:id="rId17"/>
    <p:sldId id="578" r:id="rId18"/>
    <p:sldId id="580" r:id="rId19"/>
    <p:sldId id="579" r:id="rId20"/>
    <p:sldId id="581" r:id="rId21"/>
    <p:sldId id="582" r:id="rId22"/>
    <p:sldId id="585" r:id="rId23"/>
    <p:sldId id="614" r:id="rId24"/>
    <p:sldId id="596" r:id="rId25"/>
    <p:sldId id="597" r:id="rId26"/>
    <p:sldId id="584" r:id="rId27"/>
    <p:sldId id="618" r:id="rId28"/>
    <p:sldId id="599" r:id="rId29"/>
    <p:sldId id="592" r:id="rId30"/>
    <p:sldId id="593" r:id="rId31"/>
    <p:sldId id="594" r:id="rId32"/>
    <p:sldId id="610" r:id="rId33"/>
    <p:sldId id="609" r:id="rId34"/>
    <p:sldId id="601" r:id="rId35"/>
    <p:sldId id="611" r:id="rId36"/>
    <p:sldId id="603" r:id="rId37"/>
    <p:sldId id="323" r:id="rId38"/>
    <p:sldId id="607" r:id="rId39"/>
    <p:sldId id="608" r:id="rId40"/>
    <p:sldId id="615" r:id="rId41"/>
    <p:sldId id="617" r:id="rId42"/>
    <p:sldId id="497" r:id="rId43"/>
    <p:sldId id="298" r:id="rId44"/>
    <p:sldId id="461" r:id="rId45"/>
    <p:sldId id="422" r:id="rId46"/>
    <p:sldId id="498" r:id="rId47"/>
    <p:sldId id="440" r:id="rId48"/>
    <p:sldId id="481" r:id="rId49"/>
    <p:sldId id="441" r:id="rId50"/>
    <p:sldId id="472" r:id="rId51"/>
    <p:sldId id="445" r:id="rId52"/>
    <p:sldId id="391" r:id="rId53"/>
    <p:sldId id="410" r:id="rId54"/>
    <p:sldId id="499" r:id="rId55"/>
    <p:sldId id="604" r:id="rId56"/>
    <p:sldId id="605" r:id="rId57"/>
    <p:sldId id="606" r:id="rId58"/>
    <p:sldId id="448" r:id="rId59"/>
    <p:sldId id="449" r:id="rId60"/>
    <p:sldId id="450" r:id="rId61"/>
    <p:sldId id="451" r:id="rId62"/>
    <p:sldId id="452" r:id="rId63"/>
    <p:sldId id="453" r:id="rId64"/>
    <p:sldId id="454" r:id="rId65"/>
    <p:sldId id="455" r:id="rId66"/>
    <p:sldId id="456" r:id="rId67"/>
    <p:sldId id="457" r:id="rId68"/>
    <p:sldId id="496" r:id="rId69"/>
    <p:sldId id="303" r:id="rId70"/>
    <p:sldId id="283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0FF"/>
    <a:srgbClr val="4FA453"/>
    <a:srgbClr val="00FF00"/>
    <a:srgbClr val="FF00FF"/>
    <a:srgbClr val="4D86CC"/>
    <a:srgbClr val="4B80C2"/>
    <a:srgbClr val="0B00D3"/>
    <a:srgbClr val="4575AF"/>
    <a:srgbClr val="5B9AEB"/>
    <a:srgbClr val="4C8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75" autoAdjust="0"/>
    <p:restoredTop sz="94646" autoAdjust="0"/>
  </p:normalViewPr>
  <p:slideViewPr>
    <p:cSldViewPr snapToGrid="0" snapToObjects="1">
      <p:cViewPr varScale="1">
        <p:scale>
          <a:sx n="181" d="100"/>
          <a:sy n="181" d="100"/>
        </p:scale>
        <p:origin x="7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2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C05B0-3D57-6C4C-ABC2-2F082DB93CDA}" type="datetimeFigureOut">
              <a:rPr lang="en-US" smtClean="0"/>
              <a:t>12/6/19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C18CA-E1B9-DE4B-9DDF-C36E4C8C5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8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25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2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5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14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30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88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48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38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99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29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28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06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41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64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73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52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50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7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16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90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0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6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5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9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12/6/19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3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12/6/19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9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12/6/19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2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9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2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777FC-5B0E-B443-81D2-2E374849EA1E}" type="datetimeFigureOut">
              <a:rPr lang="en-US" smtClean="0"/>
              <a:t>12/6/19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5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_Roads.png"/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89383" y="0"/>
            <a:ext cx="9271000" cy="697523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41929" y="142116"/>
            <a:ext cx="8364031" cy="1589655"/>
          </a:xfrm>
        </p:spPr>
        <p:txBody>
          <a:bodyPr>
            <a:noAutofit/>
          </a:bodyPr>
          <a:lstStyle/>
          <a:p>
            <a:pPr algn="r"/>
            <a:r>
              <a:rPr lang="en-US" sz="3200" b="1" dirty="0"/>
              <a:t>The Influence of Diabatic Heating on the Development of Two North American Jet Superposition Events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46117" y="1859774"/>
            <a:ext cx="4459843" cy="18404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48375" y="1976496"/>
            <a:ext cx="7057587" cy="1352736"/>
          </a:xfrm>
        </p:spPr>
        <p:txBody>
          <a:bodyPr>
            <a:noAutofit/>
          </a:bodyPr>
          <a:lstStyle/>
          <a:p>
            <a:pPr algn="r"/>
            <a:r>
              <a:rPr lang="en-US" sz="2800" dirty="0">
                <a:solidFill>
                  <a:schemeClr val="tx1"/>
                </a:solidFill>
              </a:rPr>
              <a:t>Andrew C. Winters</a:t>
            </a:r>
          </a:p>
          <a:p>
            <a:pPr algn="r"/>
            <a:r>
              <a:rPr lang="en-US" sz="2000" i="1" dirty="0">
                <a:solidFill>
                  <a:schemeClr val="tx1"/>
                </a:solidFill>
              </a:rPr>
              <a:t>Department of Atmospheric and Oceanic Sciences (ATOC)</a:t>
            </a:r>
          </a:p>
          <a:p>
            <a:pPr algn="r"/>
            <a:r>
              <a:rPr lang="en-US" sz="2000" i="1" dirty="0">
                <a:solidFill>
                  <a:schemeClr val="tx1"/>
                </a:solidFill>
              </a:rPr>
              <a:t>University of Colorado Boulder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algn="r"/>
            <a:endParaRPr lang="en-US" sz="2400" dirty="0">
              <a:solidFill>
                <a:schemeClr val="tx1"/>
              </a:solidFill>
            </a:endParaRPr>
          </a:p>
          <a:p>
            <a:pPr algn="r"/>
            <a:endParaRPr lang="en-US" sz="2400" dirty="0">
              <a:solidFill>
                <a:schemeClr val="tx1"/>
              </a:solidFill>
            </a:endParaRPr>
          </a:p>
          <a:p>
            <a:pPr algn="r"/>
            <a:endParaRPr lang="en-US" sz="1200" dirty="0">
              <a:solidFill>
                <a:schemeClr val="tx1"/>
              </a:solidFill>
            </a:endParaRPr>
          </a:p>
          <a:p>
            <a:pPr algn="r"/>
            <a:endParaRPr lang="en-US" sz="1200" dirty="0">
              <a:solidFill>
                <a:schemeClr val="tx1"/>
              </a:solidFill>
            </a:endParaRPr>
          </a:p>
          <a:p>
            <a:pPr algn="r"/>
            <a:endParaRPr lang="en-US" sz="1200" dirty="0">
              <a:solidFill>
                <a:schemeClr val="tx1"/>
              </a:solidFill>
            </a:endParaRPr>
          </a:p>
          <a:p>
            <a:pPr algn="r"/>
            <a:endParaRPr lang="en-US" sz="1200" dirty="0">
              <a:solidFill>
                <a:schemeClr val="tx1"/>
              </a:solidFill>
            </a:endParaRPr>
          </a:p>
          <a:p>
            <a:pPr algn="r"/>
            <a:endParaRPr lang="en-US" sz="1200" dirty="0">
              <a:solidFill>
                <a:schemeClr val="tx1"/>
              </a:solidFill>
            </a:endParaRPr>
          </a:p>
          <a:p>
            <a:pPr algn="r"/>
            <a:endParaRPr lang="en-US" sz="800" dirty="0">
              <a:solidFill>
                <a:schemeClr val="tx1"/>
              </a:solidFill>
            </a:endParaRPr>
          </a:p>
          <a:p>
            <a:pPr algn="r"/>
            <a:r>
              <a:rPr lang="en-US" sz="2000" b="1" dirty="0">
                <a:solidFill>
                  <a:schemeClr val="tx1"/>
                </a:solidFill>
              </a:rPr>
              <a:t>2019 AGU Fall Meeting</a:t>
            </a:r>
          </a:p>
          <a:p>
            <a:pPr algn="r"/>
            <a:r>
              <a:rPr lang="en-US" sz="2000" b="1" dirty="0">
                <a:solidFill>
                  <a:schemeClr val="tx1"/>
                </a:solidFill>
              </a:rPr>
              <a:t>San Francisco, CA</a:t>
            </a:r>
          </a:p>
          <a:p>
            <a:pPr algn="r"/>
            <a:r>
              <a:rPr lang="en-US" sz="2000" b="1" dirty="0">
                <a:solidFill>
                  <a:schemeClr val="tx1"/>
                </a:solidFill>
              </a:rPr>
              <a:t>10 December 2019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275" y="6431955"/>
            <a:ext cx="573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work was funded by an NSF-PRF (AGS-1624316)</a:t>
            </a:r>
          </a:p>
        </p:txBody>
      </p:sp>
      <p:sp>
        <p:nvSpPr>
          <p:cNvPr id="9" name="Rectangle 8"/>
          <p:cNvSpPr/>
          <p:nvPr/>
        </p:nvSpPr>
        <p:spPr>
          <a:xfrm>
            <a:off x="155223" y="5175409"/>
            <a:ext cx="2398063" cy="125313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sf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3" y="5185179"/>
            <a:ext cx="1222207" cy="1229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589FCC-EE41-EE44-B078-018AD1C10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769" y="5276785"/>
            <a:ext cx="1857211" cy="10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76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2D6FDE-0CBE-E44A-8999-0FCDCCA60A06}"/>
              </a:ext>
            </a:extLst>
          </p:cNvPr>
          <p:cNvSpPr/>
          <p:nvPr/>
        </p:nvSpPr>
        <p:spPr>
          <a:xfrm>
            <a:off x="5564098" y="1153910"/>
            <a:ext cx="3502410" cy="26171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80DA30-2577-3E4E-8B5B-AF50233ED5E7}"/>
              </a:ext>
            </a:extLst>
          </p:cNvPr>
          <p:cNvSpPr txBox="1"/>
          <p:nvPr/>
        </p:nvSpPr>
        <p:spPr>
          <a:xfrm>
            <a:off x="7299932" y="3771070"/>
            <a:ext cx="1766576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2-PVU Contour</a:t>
            </a: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Potential Temp.</a:t>
            </a:r>
          </a:p>
          <a:p>
            <a:pPr algn="r"/>
            <a:r>
              <a:rPr lang="en-US" b="1" dirty="0"/>
              <a:t>Wind Speed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F1264F-32C2-B642-9EAC-0487E268861C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4C8D81-CBD7-804F-884C-73F75F846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54"/>
          <a:stretch/>
        </p:blipFill>
        <p:spPr>
          <a:xfrm>
            <a:off x="5607876" y="1203206"/>
            <a:ext cx="3410667" cy="25787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247C55-884F-C544-9553-D2084E69FA83}"/>
              </a:ext>
            </a:extLst>
          </p:cNvPr>
          <p:cNvCxnSpPr>
            <a:cxnSpLocks/>
          </p:cNvCxnSpPr>
          <p:nvPr/>
        </p:nvCxnSpPr>
        <p:spPr>
          <a:xfrm>
            <a:off x="4990336" y="2455528"/>
            <a:ext cx="0" cy="3115993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A9B6EB7-D98E-9C45-87B9-4EF2627A6FFD}"/>
              </a:ext>
            </a:extLst>
          </p:cNvPr>
          <p:cNvSpPr txBox="1"/>
          <p:nvPr/>
        </p:nvSpPr>
        <p:spPr>
          <a:xfrm>
            <a:off x="4832333" y="1958283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EC1EFA-A78B-1548-99E0-017EECA76EB5}"/>
              </a:ext>
            </a:extLst>
          </p:cNvPr>
          <p:cNvSpPr txBox="1"/>
          <p:nvPr/>
        </p:nvSpPr>
        <p:spPr>
          <a:xfrm>
            <a:off x="4832333" y="5483991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B’</a:t>
            </a:r>
          </a:p>
        </p:txBody>
      </p:sp>
    </p:spTree>
    <p:extLst>
      <p:ext uri="{BB962C8B-B14F-4D97-AF65-F5344CB8AC3E}">
        <p14:creationId xmlns:p14="http://schemas.microsoft.com/office/powerpoint/2010/main" val="1265293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24792-3BCD-2648-8C43-FCFA7F677436}"/>
              </a:ext>
            </a:extLst>
          </p:cNvPr>
          <p:cNvSpPr/>
          <p:nvPr/>
        </p:nvSpPr>
        <p:spPr>
          <a:xfrm>
            <a:off x="3736260" y="2962085"/>
            <a:ext cx="3235212" cy="2278130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C1BB3C-1808-2F45-B1EC-9348E5C6C8A7}"/>
              </a:ext>
            </a:extLst>
          </p:cNvPr>
          <p:cNvSpPr txBox="1"/>
          <p:nvPr/>
        </p:nvSpPr>
        <p:spPr>
          <a:xfrm>
            <a:off x="4345895" y="1399624"/>
            <a:ext cx="3798108" cy="120032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The processes that facilitate jet superposition vary based on the location at which the polar and subtropical jets superpose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04A95-8F70-E945-BDC9-C88F21E5F1C3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575796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3F066-FD73-BD4D-9140-26132347F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7" y="1068404"/>
            <a:ext cx="4066180" cy="3444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39754-0124-0747-928F-D445129DF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07" y="4579656"/>
            <a:ext cx="3193983" cy="2153246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3FAF85-7FA5-F641-B335-340E37ACEF51}"/>
              </a:ext>
            </a:extLst>
          </p:cNvPr>
          <p:cNvSpPr/>
          <p:nvPr/>
        </p:nvSpPr>
        <p:spPr>
          <a:xfrm>
            <a:off x="298003" y="4551978"/>
            <a:ext cx="3123645" cy="22086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2633CF-B68E-5348-91FC-881BAE55AF95}"/>
              </a:ext>
            </a:extLst>
          </p:cNvPr>
          <p:cNvSpPr txBox="1"/>
          <p:nvPr/>
        </p:nvSpPr>
        <p:spPr>
          <a:xfrm>
            <a:off x="3600663" y="4789849"/>
            <a:ext cx="5295295" cy="1569660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During polar dominant events, diabatic processes </a:t>
            </a:r>
            <a:r>
              <a:rPr lang="en-US" sz="2400" b="1" dirty="0">
                <a:solidFill>
                  <a:srgbClr val="0E00FF"/>
                </a:solidFill>
              </a:rPr>
              <a:t>do not directly</a:t>
            </a:r>
            <a:r>
              <a:rPr lang="en-US" sz="2400" b="1" dirty="0"/>
              <a:t> contribute to the formation of a steep, tropopause wall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E4FEED-DA47-244C-8E32-02F098E43522}"/>
              </a:ext>
            </a:extLst>
          </p:cNvPr>
          <p:cNvSpPr txBox="1"/>
          <p:nvPr/>
        </p:nvSpPr>
        <p:spPr>
          <a:xfrm>
            <a:off x="6184002" y="6363571"/>
            <a:ext cx="2814748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Winters et al., </a:t>
            </a:r>
            <a:r>
              <a:rPr lang="en-US" i="1" dirty="0"/>
              <a:t>in revision</a:t>
            </a:r>
          </a:p>
        </p:txBody>
      </p:sp>
    </p:spTree>
    <p:extLst>
      <p:ext uri="{BB962C8B-B14F-4D97-AF65-F5344CB8AC3E}">
        <p14:creationId xmlns:p14="http://schemas.microsoft.com/office/powerpoint/2010/main" val="2356215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3F066-FD73-BD4D-9140-26132347F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7" y="1068404"/>
            <a:ext cx="4066180" cy="3444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3A3F20-B46C-9846-BAFA-51E8A9009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957" y="1064342"/>
            <a:ext cx="4047001" cy="3452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39754-0124-0747-928F-D445129DF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07" y="4579656"/>
            <a:ext cx="3193983" cy="2153246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3FAF85-7FA5-F641-B335-340E37ACEF51}"/>
              </a:ext>
            </a:extLst>
          </p:cNvPr>
          <p:cNvSpPr/>
          <p:nvPr/>
        </p:nvSpPr>
        <p:spPr>
          <a:xfrm>
            <a:off x="298003" y="4551978"/>
            <a:ext cx="3123645" cy="22086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2633CF-B68E-5348-91FC-881BAE55AF95}"/>
              </a:ext>
            </a:extLst>
          </p:cNvPr>
          <p:cNvSpPr txBox="1"/>
          <p:nvPr/>
        </p:nvSpPr>
        <p:spPr>
          <a:xfrm>
            <a:off x="3600663" y="4789849"/>
            <a:ext cx="5295295" cy="1569660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During subtropical dominant events, diabatic processes </a:t>
            </a:r>
            <a:r>
              <a:rPr lang="en-US" sz="2400" b="1" dirty="0">
                <a:solidFill>
                  <a:srgbClr val="0E00FF"/>
                </a:solidFill>
              </a:rPr>
              <a:t>directly</a:t>
            </a:r>
            <a:r>
              <a:rPr lang="en-US" sz="2400" b="1" dirty="0"/>
              <a:t> contribute to the formation of a steep, tropopause wall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E4FEED-DA47-244C-8E32-02F098E43522}"/>
              </a:ext>
            </a:extLst>
          </p:cNvPr>
          <p:cNvSpPr txBox="1"/>
          <p:nvPr/>
        </p:nvSpPr>
        <p:spPr>
          <a:xfrm>
            <a:off x="6184002" y="6363571"/>
            <a:ext cx="2814748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Winters et al., </a:t>
            </a:r>
            <a:r>
              <a:rPr lang="en-US" i="1" dirty="0"/>
              <a:t>in revision</a:t>
            </a:r>
          </a:p>
        </p:txBody>
      </p:sp>
    </p:spTree>
    <p:extLst>
      <p:ext uri="{BB962C8B-B14F-4D97-AF65-F5344CB8AC3E}">
        <p14:creationId xmlns:p14="http://schemas.microsoft.com/office/powerpoint/2010/main" val="1173457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3F066-FD73-BD4D-9140-26132347F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7" y="1068404"/>
            <a:ext cx="4066180" cy="3444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3A3F20-B46C-9846-BAFA-51E8A9009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957" y="1064342"/>
            <a:ext cx="4047001" cy="3452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39754-0124-0747-928F-D445129DF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07" y="4579656"/>
            <a:ext cx="3193983" cy="2153246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3FAF85-7FA5-F641-B335-340E37ACEF51}"/>
              </a:ext>
            </a:extLst>
          </p:cNvPr>
          <p:cNvSpPr/>
          <p:nvPr/>
        </p:nvSpPr>
        <p:spPr>
          <a:xfrm>
            <a:off x="298003" y="4551978"/>
            <a:ext cx="3123645" cy="22086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2633CF-B68E-5348-91FC-881BAE55AF95}"/>
              </a:ext>
            </a:extLst>
          </p:cNvPr>
          <p:cNvSpPr txBox="1"/>
          <p:nvPr/>
        </p:nvSpPr>
        <p:spPr>
          <a:xfrm>
            <a:off x="3600663" y="4871449"/>
            <a:ext cx="5295295" cy="1569660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If latent heating is omitted during subtropical dominant events, do the polar and subtropical jets still superpose?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AC2B35-5CE7-1A46-8696-F18D43631067}"/>
              </a:ext>
            </a:extLst>
          </p:cNvPr>
          <p:cNvSpPr/>
          <p:nvPr/>
        </p:nvSpPr>
        <p:spPr>
          <a:xfrm>
            <a:off x="4848957" y="1075634"/>
            <a:ext cx="4047001" cy="3437063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80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91928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Recent Subtropical Dominant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Superposition Events</a:t>
            </a:r>
          </a:p>
        </p:txBody>
      </p:sp>
    </p:spTree>
    <p:extLst>
      <p:ext uri="{BB962C8B-B14F-4D97-AF65-F5344CB8AC3E}">
        <p14:creationId xmlns:p14="http://schemas.microsoft.com/office/powerpoint/2010/main" val="3066608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3F066-FD73-BD4D-9140-26132347F0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5" t="13957" r="13595" b="14758"/>
          <a:stretch/>
        </p:blipFill>
        <p:spPr>
          <a:xfrm>
            <a:off x="280737" y="1448474"/>
            <a:ext cx="4623036" cy="330964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Recent Subtropical Dominant Superpositions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C6160-0F1B-9141-A1A5-D578376EAE29}"/>
              </a:ext>
            </a:extLst>
          </p:cNvPr>
          <p:cNvSpPr txBox="1"/>
          <p:nvPr/>
        </p:nvSpPr>
        <p:spPr>
          <a:xfrm>
            <a:off x="333214" y="1136709"/>
            <a:ext cx="398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1200 UTC 22 December 2013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AEF71D-01A6-8C40-990C-0A3B76F89291}"/>
              </a:ext>
            </a:extLst>
          </p:cNvPr>
          <p:cNvSpPr txBox="1"/>
          <p:nvPr/>
        </p:nvSpPr>
        <p:spPr>
          <a:xfrm>
            <a:off x="1720312" y="2696706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BF6B3B-948D-6C45-8756-ACADB35BD2E0}"/>
              </a:ext>
            </a:extLst>
          </p:cNvPr>
          <p:cNvSpPr txBox="1"/>
          <p:nvPr/>
        </p:nvSpPr>
        <p:spPr>
          <a:xfrm>
            <a:off x="3123432" y="2933480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1A770C-2B09-0F49-934B-23D940BC1B70}"/>
              </a:ext>
            </a:extLst>
          </p:cNvPr>
          <p:cNvSpPr txBox="1"/>
          <p:nvPr/>
        </p:nvSpPr>
        <p:spPr>
          <a:xfrm>
            <a:off x="1865546" y="2068355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4FC6AB-F4D9-A64D-99BE-FB6B3A692BBE}"/>
              </a:ext>
            </a:extLst>
          </p:cNvPr>
          <p:cNvSpPr txBox="1"/>
          <p:nvPr/>
        </p:nvSpPr>
        <p:spPr>
          <a:xfrm>
            <a:off x="325465" y="5094081"/>
            <a:ext cx="8415579" cy="1569660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The December 2013 case featured:</a:t>
            </a:r>
          </a:p>
          <a:p>
            <a:pPr marL="460375" indent="-230188">
              <a:buFont typeface="Arial" panose="020B0604020202020204" pitchFamily="34" charset="0"/>
              <a:buChar char="•"/>
            </a:pPr>
            <a:r>
              <a:rPr lang="en-US" sz="2400" dirty="0"/>
              <a:t>A tornado outbreak in the southeastern U.S.</a:t>
            </a:r>
          </a:p>
          <a:p>
            <a:pPr marL="460375" indent="-230188">
              <a:buFont typeface="Arial" panose="020B0604020202020204" pitchFamily="34" charset="0"/>
              <a:buChar char="•"/>
            </a:pPr>
            <a:r>
              <a:rPr lang="en-US" sz="2400" dirty="0"/>
              <a:t>Up to 1 in. of total ice accumulation near Toronto, ON</a:t>
            </a:r>
          </a:p>
          <a:p>
            <a:pPr marL="460375" indent="-230188">
              <a:buFont typeface="Arial" panose="020B0604020202020204" pitchFamily="34" charset="0"/>
              <a:buChar char="•"/>
            </a:pPr>
            <a:r>
              <a:rPr lang="en-US" sz="2400" dirty="0"/>
              <a:t>Maximum jet wind speeds in excess of 110 m s</a:t>
            </a:r>
            <a:r>
              <a:rPr lang="en-US" sz="2400" baseline="30000" dirty="0"/>
              <a:t>–1</a:t>
            </a:r>
            <a:endParaRPr lang="en-US" sz="2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A7EC06-7AD2-3E4E-A68C-0B98FC35F55A}"/>
              </a:ext>
            </a:extLst>
          </p:cNvPr>
          <p:cNvCxnSpPr/>
          <p:nvPr/>
        </p:nvCxnSpPr>
        <p:spPr>
          <a:xfrm>
            <a:off x="5530983" y="2881372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1DAB942-773F-B64B-AA5E-6C5D97B759A9}"/>
              </a:ext>
            </a:extLst>
          </p:cNvPr>
          <p:cNvSpPr txBox="1"/>
          <p:nvPr/>
        </p:nvSpPr>
        <p:spPr>
          <a:xfrm>
            <a:off x="5968815" y="2696706"/>
            <a:ext cx="255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Sea Level Pressure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6AE207-56C4-A845-A662-913765D56F90}"/>
              </a:ext>
            </a:extLst>
          </p:cNvPr>
          <p:cNvCxnSpPr>
            <a:cxnSpLocks/>
          </p:cNvCxnSpPr>
          <p:nvPr/>
        </p:nvCxnSpPr>
        <p:spPr>
          <a:xfrm>
            <a:off x="5530983" y="3336413"/>
            <a:ext cx="433953" cy="36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0D2FCB7-A672-FD4E-BEFD-0B28AE38CE88}"/>
              </a:ext>
            </a:extLst>
          </p:cNvPr>
          <p:cNvSpPr txBox="1"/>
          <p:nvPr/>
        </p:nvSpPr>
        <p:spPr>
          <a:xfrm>
            <a:off x="6009200" y="3148923"/>
            <a:ext cx="244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Ascent (Pa s</a:t>
            </a:r>
            <a:r>
              <a:rPr lang="en-US" baseline="30000" dirty="0"/>
              <a:t>–1</a:t>
            </a:r>
            <a:r>
              <a:rPr lang="en-US" dirty="0"/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F8EE45-AFB7-1B47-9C37-81D6B5EDE11B}"/>
              </a:ext>
            </a:extLst>
          </p:cNvPr>
          <p:cNvSpPr txBox="1"/>
          <p:nvPr/>
        </p:nvSpPr>
        <p:spPr>
          <a:xfrm>
            <a:off x="4903773" y="1141668"/>
            <a:ext cx="398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CFSR Analysis (</a:t>
            </a:r>
            <a:r>
              <a:rPr lang="en-US" b="1" dirty="0" err="1">
                <a:solidFill>
                  <a:srgbClr val="0E00FF"/>
                </a:solidFill>
              </a:rPr>
              <a:t>Saha</a:t>
            </a:r>
            <a:r>
              <a:rPr lang="en-US" b="1" dirty="0">
                <a:solidFill>
                  <a:srgbClr val="0E00FF"/>
                </a:solidFill>
              </a:rPr>
              <a:t> et al. 2014)</a:t>
            </a:r>
          </a:p>
        </p:txBody>
      </p:sp>
    </p:spTree>
    <p:extLst>
      <p:ext uri="{BB962C8B-B14F-4D97-AF65-F5344CB8AC3E}">
        <p14:creationId xmlns:p14="http://schemas.microsoft.com/office/powerpoint/2010/main" val="3887528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AEB1649-542F-EE49-AD25-5943EF2002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5" t="13957" r="13595" b="14758"/>
          <a:stretch/>
        </p:blipFill>
        <p:spPr>
          <a:xfrm>
            <a:off x="280737" y="1448474"/>
            <a:ext cx="4623036" cy="33096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2E87919-6C35-BC45-BEFE-6D3DFC6265E7}"/>
              </a:ext>
            </a:extLst>
          </p:cNvPr>
          <p:cNvSpPr txBox="1"/>
          <p:nvPr/>
        </p:nvSpPr>
        <p:spPr>
          <a:xfrm>
            <a:off x="1720312" y="2696706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A3BA6E-0DDD-DF47-896F-A2C00F1C2CB6}"/>
              </a:ext>
            </a:extLst>
          </p:cNvPr>
          <p:cNvSpPr txBox="1"/>
          <p:nvPr/>
        </p:nvSpPr>
        <p:spPr>
          <a:xfrm>
            <a:off x="3123432" y="2933480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1071F7-F05D-1342-BE03-9C28645300E6}"/>
              </a:ext>
            </a:extLst>
          </p:cNvPr>
          <p:cNvSpPr txBox="1"/>
          <p:nvPr/>
        </p:nvSpPr>
        <p:spPr>
          <a:xfrm>
            <a:off x="1865546" y="2068355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Recent Subtropical Dominant Superpositions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C6160-0F1B-9141-A1A5-D578376EAE29}"/>
              </a:ext>
            </a:extLst>
          </p:cNvPr>
          <p:cNvSpPr txBox="1"/>
          <p:nvPr/>
        </p:nvSpPr>
        <p:spPr>
          <a:xfrm>
            <a:off x="333214" y="1136709"/>
            <a:ext cx="398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1200 UTC 22 December 2013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6947D6-1FDC-2A45-B6A5-CC0312CF4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40" t="13955" r="13714" b="14636"/>
          <a:stretch/>
        </p:blipFill>
        <p:spPr>
          <a:xfrm>
            <a:off x="4368398" y="1448474"/>
            <a:ext cx="4669097" cy="33232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3C439F-9AB2-784F-965E-B90BBACAD61D}"/>
              </a:ext>
            </a:extLst>
          </p:cNvPr>
          <p:cNvSpPr txBox="1"/>
          <p:nvPr/>
        </p:nvSpPr>
        <p:spPr>
          <a:xfrm>
            <a:off x="4507423" y="1132581"/>
            <a:ext cx="3931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0600 UTC 20 February 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4A50F9-4F5F-DC43-B08A-61166FF1E2D1}"/>
              </a:ext>
            </a:extLst>
          </p:cNvPr>
          <p:cNvSpPr txBox="1"/>
          <p:nvPr/>
        </p:nvSpPr>
        <p:spPr>
          <a:xfrm>
            <a:off x="5062779" y="3662760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827379-3D77-704C-9CAA-5B819BF8CC79}"/>
              </a:ext>
            </a:extLst>
          </p:cNvPr>
          <p:cNvSpPr txBox="1"/>
          <p:nvPr/>
        </p:nvSpPr>
        <p:spPr>
          <a:xfrm>
            <a:off x="5052447" y="1739520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D113B7-CFB7-594A-9A65-DDFA6793A0A6}"/>
              </a:ext>
            </a:extLst>
          </p:cNvPr>
          <p:cNvSpPr txBox="1"/>
          <p:nvPr/>
        </p:nvSpPr>
        <p:spPr>
          <a:xfrm>
            <a:off x="6200197" y="2689391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FC8A25-B996-EA42-B007-4BBB1B2E2724}"/>
              </a:ext>
            </a:extLst>
          </p:cNvPr>
          <p:cNvSpPr txBox="1"/>
          <p:nvPr/>
        </p:nvSpPr>
        <p:spPr>
          <a:xfrm>
            <a:off x="7733654" y="1922793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BEFCAF-08CE-644E-9939-24950032FEF9}"/>
              </a:ext>
            </a:extLst>
          </p:cNvPr>
          <p:cNvSpPr txBox="1"/>
          <p:nvPr/>
        </p:nvSpPr>
        <p:spPr>
          <a:xfrm>
            <a:off x="325465" y="5094739"/>
            <a:ext cx="8415579" cy="1569660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The February 2019 case featured:</a:t>
            </a:r>
          </a:p>
          <a:p>
            <a:pPr marL="460375" indent="-230188">
              <a:buFont typeface="Arial" panose="020B0604020202020204" pitchFamily="34" charset="0"/>
              <a:buChar char="•"/>
            </a:pPr>
            <a:r>
              <a:rPr lang="en-US" sz="2400" dirty="0"/>
              <a:t>Up to 1 foot of snow accumulation in the northern Plains</a:t>
            </a:r>
          </a:p>
          <a:p>
            <a:pPr marL="460375" indent="-230188">
              <a:buFont typeface="Arial" panose="020B0604020202020204" pitchFamily="34" charset="0"/>
              <a:buChar char="•"/>
            </a:pPr>
            <a:r>
              <a:rPr lang="en-US" sz="2400" dirty="0"/>
              <a:t>An Atlantic cyclone with a central pressure below 944 </a:t>
            </a:r>
            <a:r>
              <a:rPr lang="en-US" sz="2400" dirty="0" err="1"/>
              <a:t>hPa</a:t>
            </a:r>
            <a:endParaRPr lang="en-US" sz="2400" dirty="0"/>
          </a:p>
          <a:p>
            <a:pPr marL="460375" indent="-230188">
              <a:buFont typeface="Arial" panose="020B0604020202020204" pitchFamily="34" charset="0"/>
              <a:buChar char="•"/>
            </a:pPr>
            <a:r>
              <a:rPr lang="en-US" sz="2400" dirty="0"/>
              <a:t>Maximum jet wind speeds in excess of 110 m s</a:t>
            </a:r>
            <a:r>
              <a:rPr lang="en-US" sz="2400" baseline="30000" dirty="0"/>
              <a:t>–1</a:t>
            </a:r>
            <a:endParaRPr lang="en-US" sz="24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949FED0-B1CD-2643-AF8B-021ADA767CE9}"/>
              </a:ext>
            </a:extLst>
          </p:cNvPr>
          <p:cNvCxnSpPr/>
          <p:nvPr/>
        </p:nvCxnSpPr>
        <p:spPr>
          <a:xfrm>
            <a:off x="867544" y="4839503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2BD9CD8-084C-6843-A058-B741ABF2656B}"/>
              </a:ext>
            </a:extLst>
          </p:cNvPr>
          <p:cNvSpPr txBox="1"/>
          <p:nvPr/>
        </p:nvSpPr>
        <p:spPr>
          <a:xfrm>
            <a:off x="1305376" y="4654837"/>
            <a:ext cx="255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Sea Level Pressure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FE3405D-E3BC-AB48-9FBF-13260F0EE598}"/>
              </a:ext>
            </a:extLst>
          </p:cNvPr>
          <p:cNvCxnSpPr>
            <a:cxnSpLocks/>
          </p:cNvCxnSpPr>
          <p:nvPr/>
        </p:nvCxnSpPr>
        <p:spPr>
          <a:xfrm>
            <a:off x="5239710" y="4842327"/>
            <a:ext cx="433953" cy="36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D073CA5-E437-3743-A196-CB5A6706453F}"/>
              </a:ext>
            </a:extLst>
          </p:cNvPr>
          <p:cNvSpPr txBox="1"/>
          <p:nvPr/>
        </p:nvSpPr>
        <p:spPr>
          <a:xfrm>
            <a:off x="5717927" y="4654837"/>
            <a:ext cx="244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Ascent (Pa s</a:t>
            </a:r>
            <a:r>
              <a:rPr lang="en-US" baseline="30000" dirty="0"/>
              <a:t>–1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00343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2BF7AD4-A078-9041-8777-3774941B0E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5" t="13957" r="13595" b="14758"/>
          <a:stretch/>
        </p:blipFill>
        <p:spPr>
          <a:xfrm>
            <a:off x="280737" y="1448474"/>
            <a:ext cx="4623036" cy="33096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E8BBD9-2BC3-5442-B1D6-ADF71DECF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40" t="13955" r="13714" b="14636"/>
          <a:stretch/>
        </p:blipFill>
        <p:spPr>
          <a:xfrm>
            <a:off x="4368398" y="1448474"/>
            <a:ext cx="4669097" cy="33232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7D2BF79-984E-8840-AAD5-97ED36841DA7}"/>
              </a:ext>
            </a:extLst>
          </p:cNvPr>
          <p:cNvSpPr txBox="1"/>
          <p:nvPr/>
        </p:nvSpPr>
        <p:spPr>
          <a:xfrm>
            <a:off x="1720312" y="2696706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912D81-83A0-5D4E-A561-905D97DAA279}"/>
              </a:ext>
            </a:extLst>
          </p:cNvPr>
          <p:cNvSpPr txBox="1"/>
          <p:nvPr/>
        </p:nvSpPr>
        <p:spPr>
          <a:xfrm>
            <a:off x="3123432" y="2933480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5CB105-A4D7-324A-AFEF-B55ACF51C028}"/>
              </a:ext>
            </a:extLst>
          </p:cNvPr>
          <p:cNvSpPr txBox="1"/>
          <p:nvPr/>
        </p:nvSpPr>
        <p:spPr>
          <a:xfrm>
            <a:off x="1865546" y="2068355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Recent Subtropical Dominant Superpositions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C6160-0F1B-9141-A1A5-D578376EAE29}"/>
              </a:ext>
            </a:extLst>
          </p:cNvPr>
          <p:cNvSpPr txBox="1"/>
          <p:nvPr/>
        </p:nvSpPr>
        <p:spPr>
          <a:xfrm>
            <a:off x="333214" y="1136709"/>
            <a:ext cx="398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1200 UTC 22 December 2013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C439F-9AB2-784F-965E-B90BBACAD61D}"/>
              </a:ext>
            </a:extLst>
          </p:cNvPr>
          <p:cNvSpPr txBox="1"/>
          <p:nvPr/>
        </p:nvSpPr>
        <p:spPr>
          <a:xfrm>
            <a:off x="4507423" y="1132581"/>
            <a:ext cx="3931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0600 UTC 20 February 2019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33CC92-704D-1F41-9C07-E096AB32501F}"/>
              </a:ext>
            </a:extLst>
          </p:cNvPr>
          <p:cNvSpPr/>
          <p:nvPr/>
        </p:nvSpPr>
        <p:spPr>
          <a:xfrm>
            <a:off x="333214" y="1132581"/>
            <a:ext cx="3924946" cy="3525982"/>
          </a:xfrm>
          <a:prstGeom prst="rect">
            <a:avLst/>
          </a:prstGeom>
          <a:noFill/>
          <a:ln w="63500">
            <a:solidFill>
              <a:srgbClr val="FFFF00"/>
            </a:solidFill>
          </a:ln>
          <a:effectLst>
            <a:glow rad="63500">
              <a:schemeClr val="tx1"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21EFCEE-CE64-124B-97CC-E6648BFE3818}"/>
              </a:ext>
            </a:extLst>
          </p:cNvPr>
          <p:cNvCxnSpPr/>
          <p:nvPr/>
        </p:nvCxnSpPr>
        <p:spPr>
          <a:xfrm>
            <a:off x="867544" y="4839503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F2B0582-7A11-0C4E-8975-29DFC69019C3}"/>
              </a:ext>
            </a:extLst>
          </p:cNvPr>
          <p:cNvSpPr txBox="1"/>
          <p:nvPr/>
        </p:nvSpPr>
        <p:spPr>
          <a:xfrm>
            <a:off x="1305376" y="4654837"/>
            <a:ext cx="255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Sea Level Pressure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7802ACE-4521-9E45-9801-A3391D885878}"/>
              </a:ext>
            </a:extLst>
          </p:cNvPr>
          <p:cNvCxnSpPr>
            <a:cxnSpLocks/>
          </p:cNvCxnSpPr>
          <p:nvPr/>
        </p:nvCxnSpPr>
        <p:spPr>
          <a:xfrm>
            <a:off x="5239710" y="4842327"/>
            <a:ext cx="433953" cy="36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282F844-A4D5-444A-A64A-00F0BBB92B97}"/>
              </a:ext>
            </a:extLst>
          </p:cNvPr>
          <p:cNvSpPr txBox="1"/>
          <p:nvPr/>
        </p:nvSpPr>
        <p:spPr>
          <a:xfrm>
            <a:off x="5717927" y="4654837"/>
            <a:ext cx="244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Ascent (Pa s</a:t>
            </a:r>
            <a:r>
              <a:rPr lang="en-US" baseline="30000" dirty="0"/>
              <a:t>–1</a:t>
            </a:r>
            <a:r>
              <a:rPr lang="en-US" dirty="0"/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F848A1-6C84-C64D-99C3-2F92D6F54D11}"/>
              </a:ext>
            </a:extLst>
          </p:cNvPr>
          <p:cNvSpPr txBox="1"/>
          <p:nvPr/>
        </p:nvSpPr>
        <p:spPr>
          <a:xfrm>
            <a:off x="5062779" y="3662760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BBBDD0-6613-914C-A97C-60AE236E4CEB}"/>
              </a:ext>
            </a:extLst>
          </p:cNvPr>
          <p:cNvSpPr txBox="1"/>
          <p:nvPr/>
        </p:nvSpPr>
        <p:spPr>
          <a:xfrm>
            <a:off x="5052447" y="1739520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ADC6A9-B93A-7049-8490-52B5D1346DB1}"/>
              </a:ext>
            </a:extLst>
          </p:cNvPr>
          <p:cNvSpPr txBox="1"/>
          <p:nvPr/>
        </p:nvSpPr>
        <p:spPr>
          <a:xfrm>
            <a:off x="6200197" y="2689391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5C0D12-2ACB-6F42-81D9-11C2EF1D63D8}"/>
              </a:ext>
            </a:extLst>
          </p:cNvPr>
          <p:cNvSpPr txBox="1"/>
          <p:nvPr/>
        </p:nvSpPr>
        <p:spPr>
          <a:xfrm>
            <a:off x="7733654" y="1922793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617856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91928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WRF Simulations: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December 2013 Case</a:t>
            </a:r>
          </a:p>
        </p:txBody>
      </p:sp>
    </p:spTree>
    <p:extLst>
      <p:ext uri="{BB962C8B-B14F-4D97-AF65-F5344CB8AC3E}">
        <p14:creationId xmlns:p14="http://schemas.microsoft.com/office/powerpoint/2010/main" val="2149000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44B6E6-79B9-E54E-88DA-667DC426B1D9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3744177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915BE5-69E3-0741-ABC9-FBBDA6B17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382" y="3308888"/>
            <a:ext cx="4732149" cy="354911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3DB39E4-AE75-B843-A8E8-FE644199F689}"/>
              </a:ext>
            </a:extLst>
          </p:cNvPr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F7D0B05-92CC-DC41-A454-3BBF2B624D3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372A0-C44E-2E4B-9ED0-374F35CA9F06}"/>
              </a:ext>
            </a:extLst>
          </p:cNvPr>
          <p:cNvSpPr txBox="1"/>
          <p:nvPr/>
        </p:nvSpPr>
        <p:spPr>
          <a:xfrm>
            <a:off x="187157" y="1119423"/>
            <a:ext cx="8811593" cy="4893647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 single-domain simulations (“FULL”, “NOLH”)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WRF Version 3.9.1 (</a:t>
            </a:r>
            <a:r>
              <a:rPr lang="en-US" sz="2400" dirty="0" err="1"/>
              <a:t>Skamarock</a:t>
            </a:r>
            <a:r>
              <a:rPr lang="en-US" sz="2400" dirty="0"/>
              <a:t> et al. 2008)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6-day run time initialized at 0000 UTC 19 December 2013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90-second timestep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30-km horizontal resolution + 50 vertical levels (model top=50 </a:t>
            </a:r>
            <a:r>
              <a:rPr lang="en-US" sz="2400" dirty="0" err="1"/>
              <a:t>hPa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Initial and boundary conditions provided by the GFS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Thompson microphysics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Kain</a:t>
            </a:r>
            <a:r>
              <a:rPr lang="en-US" sz="2400" dirty="0"/>
              <a:t>-Fritsch cumulus parameterization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MYJ PBL scheme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RRTMG radiation scheme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Noah land-surface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E00FF"/>
                </a:solidFill>
              </a:rPr>
              <a:t>No latent heating from microphysics </a:t>
            </a:r>
          </a:p>
          <a:p>
            <a:pPr marL="346075"/>
            <a:r>
              <a:rPr lang="en-US" sz="2400" b="1" dirty="0">
                <a:solidFill>
                  <a:srgbClr val="0E00FF"/>
                </a:solidFill>
              </a:rPr>
              <a:t>in “NOLH” simulation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8381E-B3C0-4842-9C36-A62129304D68}"/>
              </a:ext>
            </a:extLst>
          </p:cNvPr>
          <p:cNvSpPr txBox="1"/>
          <p:nvPr/>
        </p:nvSpPr>
        <p:spPr>
          <a:xfrm>
            <a:off x="5594885" y="6355876"/>
            <a:ext cx="3347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x = 250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8F9164-6259-C145-B5B1-4E5EDD84A7CA}"/>
              </a:ext>
            </a:extLst>
          </p:cNvPr>
          <p:cNvSpPr txBox="1"/>
          <p:nvPr/>
        </p:nvSpPr>
        <p:spPr>
          <a:xfrm rot="16200000">
            <a:off x="4085089" y="4894903"/>
            <a:ext cx="268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 = 200 </a:t>
            </a:r>
          </a:p>
        </p:txBody>
      </p:sp>
    </p:spTree>
    <p:extLst>
      <p:ext uri="{BB962C8B-B14F-4D97-AF65-F5344CB8AC3E}">
        <p14:creationId xmlns:p14="http://schemas.microsoft.com/office/powerpoint/2010/main" val="2648968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6947D6-1FDC-2A45-B6A5-CC0312CF4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459" t="14896" r="12915" b="14131"/>
          <a:stretch/>
        </p:blipFill>
        <p:spPr>
          <a:xfrm>
            <a:off x="4571533" y="1693417"/>
            <a:ext cx="4572467" cy="3218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13F066-FD73-BD4D-9140-26132347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1618" t="15015" r="13601" b="14679"/>
          <a:stretch/>
        </p:blipFill>
        <p:spPr>
          <a:xfrm>
            <a:off x="90021" y="1693418"/>
            <a:ext cx="4503967" cy="31757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AB657-6202-E948-86DB-B6BC6A9C8EC9}"/>
              </a:ext>
            </a:extLst>
          </p:cNvPr>
          <p:cNvSpPr txBox="1"/>
          <p:nvPr/>
        </p:nvSpPr>
        <p:spPr>
          <a:xfrm>
            <a:off x="1460343" y="2889873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B75772-203F-534A-81B2-AAF6E014AFE3}"/>
              </a:ext>
            </a:extLst>
          </p:cNvPr>
          <p:cNvSpPr txBox="1"/>
          <p:nvPr/>
        </p:nvSpPr>
        <p:spPr>
          <a:xfrm>
            <a:off x="2882248" y="3099082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19BCD8-EC31-0245-96BF-776A7B9E0804}"/>
              </a:ext>
            </a:extLst>
          </p:cNvPr>
          <p:cNvSpPr txBox="1"/>
          <p:nvPr/>
        </p:nvSpPr>
        <p:spPr>
          <a:xfrm>
            <a:off x="1559197" y="2180407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8F5EE-B497-8A4C-B85F-D57BDA70D975}"/>
              </a:ext>
            </a:extLst>
          </p:cNvPr>
          <p:cNvCxnSpPr/>
          <p:nvPr/>
        </p:nvCxnSpPr>
        <p:spPr>
          <a:xfrm>
            <a:off x="614161" y="4958646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D40593-C5FE-7043-8ACA-617BB06467D4}"/>
              </a:ext>
            </a:extLst>
          </p:cNvPr>
          <p:cNvSpPr txBox="1"/>
          <p:nvPr/>
        </p:nvSpPr>
        <p:spPr>
          <a:xfrm>
            <a:off x="1051993" y="4773980"/>
            <a:ext cx="255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Sea Level Pressure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528F9F-098A-0F48-8806-E502334E770E}"/>
              </a:ext>
            </a:extLst>
          </p:cNvPr>
          <p:cNvSpPr txBox="1"/>
          <p:nvPr/>
        </p:nvSpPr>
        <p:spPr>
          <a:xfrm>
            <a:off x="5723334" y="2907132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A109BB-E55B-2244-9459-E1C538C97541}"/>
              </a:ext>
            </a:extLst>
          </p:cNvPr>
          <p:cNvSpPr txBox="1"/>
          <p:nvPr/>
        </p:nvSpPr>
        <p:spPr>
          <a:xfrm>
            <a:off x="7241384" y="3129822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6DBA8-68BA-674D-8453-9B9B20C4C23A}"/>
              </a:ext>
            </a:extLst>
          </p:cNvPr>
          <p:cNvSpPr txBox="1"/>
          <p:nvPr/>
        </p:nvSpPr>
        <p:spPr>
          <a:xfrm>
            <a:off x="6063164" y="2154081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F4BF69-49ED-304A-9177-636D8464F5C3}"/>
              </a:ext>
            </a:extLst>
          </p:cNvPr>
          <p:cNvSpPr txBox="1"/>
          <p:nvPr/>
        </p:nvSpPr>
        <p:spPr>
          <a:xfrm>
            <a:off x="187157" y="5297030"/>
            <a:ext cx="8713748" cy="1200329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Maximum 250-hPa wind speed is ~40 m s</a:t>
            </a:r>
            <a:r>
              <a:rPr lang="en-US" sz="2400" baseline="30000" dirty="0"/>
              <a:t>–1</a:t>
            </a:r>
            <a:r>
              <a:rPr lang="en-US" sz="2400" dirty="0"/>
              <a:t> weaker in “NOLH”</a:t>
            </a:r>
            <a:endParaRPr lang="en-US" sz="2400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Surface cyclone over the southern Great Lakes is weaker and located farther west in ”NOLH”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C532BA6-D90D-B847-A19E-D45C284239B9}"/>
              </a:ext>
            </a:extLst>
          </p:cNvPr>
          <p:cNvCxnSpPr>
            <a:cxnSpLocks/>
          </p:cNvCxnSpPr>
          <p:nvPr/>
        </p:nvCxnSpPr>
        <p:spPr>
          <a:xfrm>
            <a:off x="5343805" y="4961470"/>
            <a:ext cx="433953" cy="36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7438443-99EC-6A49-B428-5BD69EB73C1B}"/>
              </a:ext>
            </a:extLst>
          </p:cNvPr>
          <p:cNvSpPr txBox="1"/>
          <p:nvPr/>
        </p:nvSpPr>
        <p:spPr>
          <a:xfrm>
            <a:off x="5822022" y="4773980"/>
            <a:ext cx="244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Ascent (Pa s</a:t>
            </a:r>
            <a:r>
              <a:rPr lang="en-US" baseline="30000" dirty="0"/>
              <a:t>–1</a:t>
            </a:r>
            <a:r>
              <a:rPr lang="en-US" dirty="0"/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F57E3B-DE4B-EF49-86E5-A46998567FE2}"/>
              </a:ext>
            </a:extLst>
          </p:cNvPr>
          <p:cNvSpPr txBox="1"/>
          <p:nvPr/>
        </p:nvSpPr>
        <p:spPr>
          <a:xfrm>
            <a:off x="154428" y="1361980"/>
            <a:ext cx="392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4BA48F-BDF0-AC41-982D-5D9119D1E921}"/>
              </a:ext>
            </a:extLst>
          </p:cNvPr>
          <p:cNvSpPr txBox="1"/>
          <p:nvPr/>
        </p:nvSpPr>
        <p:spPr>
          <a:xfrm>
            <a:off x="4333228" y="1356925"/>
            <a:ext cx="457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5695B7-72BC-4742-8DF5-27E1CFF70108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</p:spTree>
    <p:extLst>
      <p:ext uri="{BB962C8B-B14F-4D97-AF65-F5344CB8AC3E}">
        <p14:creationId xmlns:p14="http://schemas.microsoft.com/office/powerpoint/2010/main" val="570527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9BE0E92-3D3A-BE42-B744-DD60EC1AFFA9}"/>
              </a:ext>
            </a:extLst>
          </p:cNvPr>
          <p:cNvCxnSpPr/>
          <p:nvPr/>
        </p:nvCxnSpPr>
        <p:spPr>
          <a:xfrm>
            <a:off x="444560" y="4977581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6CF26DA1-5308-8E46-A674-678646750CD4}"/>
              </a:ext>
            </a:extLst>
          </p:cNvPr>
          <p:cNvSpPr/>
          <p:nvPr/>
        </p:nvSpPr>
        <p:spPr>
          <a:xfrm>
            <a:off x="8902671" y="2897783"/>
            <a:ext cx="170625" cy="1156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9488B07-8C11-8E4B-94DA-76CE865EF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7" t="14768" r="12778" b="15138"/>
          <a:stretch/>
        </p:blipFill>
        <p:spPr>
          <a:xfrm>
            <a:off x="60835" y="1674414"/>
            <a:ext cx="4580330" cy="317730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B901DFA-58E8-7640-A90C-EC512B43FE8F}"/>
              </a:ext>
            </a:extLst>
          </p:cNvPr>
          <p:cNvSpPr txBox="1"/>
          <p:nvPr/>
        </p:nvSpPr>
        <p:spPr>
          <a:xfrm>
            <a:off x="878513" y="4792915"/>
            <a:ext cx="313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850-hPa “FULL” Pot. Temp. (K)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ED4000-2A72-F444-B637-5EF265D87CE0}"/>
              </a:ext>
            </a:extLst>
          </p:cNvPr>
          <p:cNvSpPr txBox="1"/>
          <p:nvPr/>
        </p:nvSpPr>
        <p:spPr>
          <a:xfrm>
            <a:off x="237134" y="5210799"/>
            <a:ext cx="8761615" cy="769441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“FULL” simulation features a stronger lower-tropospheric temperature gradient than the “NOLH” simulation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79498C-3E76-9144-B1FF-7F439DDBAD7E}"/>
              </a:ext>
            </a:extLst>
          </p:cNvPr>
          <p:cNvSpPr txBox="1"/>
          <p:nvPr/>
        </p:nvSpPr>
        <p:spPr>
          <a:xfrm>
            <a:off x="-177725" y="1345124"/>
            <a:ext cx="457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 – “NOLH”: 850-hPa Pot. Temp.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6D4BA7-95F1-6B42-987B-78B64904464D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</p:spTree>
    <p:extLst>
      <p:ext uri="{BB962C8B-B14F-4D97-AF65-F5344CB8AC3E}">
        <p14:creationId xmlns:p14="http://schemas.microsoft.com/office/powerpoint/2010/main" val="1774113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9BE0E92-3D3A-BE42-B744-DD60EC1AFFA9}"/>
              </a:ext>
            </a:extLst>
          </p:cNvPr>
          <p:cNvCxnSpPr/>
          <p:nvPr/>
        </p:nvCxnSpPr>
        <p:spPr>
          <a:xfrm>
            <a:off x="444560" y="4977581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6CF26DA1-5308-8E46-A674-678646750CD4}"/>
              </a:ext>
            </a:extLst>
          </p:cNvPr>
          <p:cNvSpPr/>
          <p:nvPr/>
        </p:nvSpPr>
        <p:spPr>
          <a:xfrm>
            <a:off x="8902671" y="2897783"/>
            <a:ext cx="170625" cy="1156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9488B07-8C11-8E4B-94DA-76CE865EF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7" t="14768" r="12778" b="15138"/>
          <a:stretch/>
        </p:blipFill>
        <p:spPr>
          <a:xfrm>
            <a:off x="60835" y="1674414"/>
            <a:ext cx="4580330" cy="317730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B901DFA-58E8-7640-A90C-EC512B43FE8F}"/>
              </a:ext>
            </a:extLst>
          </p:cNvPr>
          <p:cNvSpPr txBox="1"/>
          <p:nvPr/>
        </p:nvSpPr>
        <p:spPr>
          <a:xfrm>
            <a:off x="878513" y="4792915"/>
            <a:ext cx="313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850-hPa “FULL” Pot. Temp. (K)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ED4000-2A72-F444-B637-5EF265D87CE0}"/>
              </a:ext>
            </a:extLst>
          </p:cNvPr>
          <p:cNvSpPr txBox="1"/>
          <p:nvPr/>
        </p:nvSpPr>
        <p:spPr>
          <a:xfrm>
            <a:off x="237134" y="5210799"/>
            <a:ext cx="8761615" cy="1446550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“FULL” simulation features a stronger lower-tropospheric temperature gradient than the “NOLH” simulation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“FULL” simulation features larger geopotential heights and stronger flow curvature within the eastern North American ridge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79498C-3E76-9144-B1FF-7F439DDBAD7E}"/>
              </a:ext>
            </a:extLst>
          </p:cNvPr>
          <p:cNvSpPr txBox="1"/>
          <p:nvPr/>
        </p:nvSpPr>
        <p:spPr>
          <a:xfrm>
            <a:off x="-177725" y="1345124"/>
            <a:ext cx="457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 – “NOLH”: 850-hPa Pot. Temp.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6D4BA7-95F1-6B42-987B-78B64904464D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D5963B-4B76-E34E-8082-3CD5299460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1949" t="15019" r="12796" b="15141"/>
          <a:stretch/>
        </p:blipFill>
        <p:spPr>
          <a:xfrm>
            <a:off x="4598623" y="1693754"/>
            <a:ext cx="4553711" cy="316956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730DB9-1921-784F-B980-1788FEC5772F}"/>
              </a:ext>
            </a:extLst>
          </p:cNvPr>
          <p:cNvCxnSpPr/>
          <p:nvPr/>
        </p:nvCxnSpPr>
        <p:spPr>
          <a:xfrm>
            <a:off x="5346618" y="4970495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B1B6150-ECB2-214B-BF30-0F9A65A22A36}"/>
              </a:ext>
            </a:extLst>
          </p:cNvPr>
          <p:cNvSpPr txBox="1"/>
          <p:nvPr/>
        </p:nvSpPr>
        <p:spPr>
          <a:xfrm>
            <a:off x="5780571" y="4785829"/>
            <a:ext cx="313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“FULL” Height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D5D4BB-6034-1047-A5E2-C0F0A578D727}"/>
              </a:ext>
            </a:extLst>
          </p:cNvPr>
          <p:cNvSpPr txBox="1"/>
          <p:nvPr/>
        </p:nvSpPr>
        <p:spPr>
          <a:xfrm>
            <a:off x="4329248" y="1356715"/>
            <a:ext cx="457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 – “NOLH”: 250-hPa Height</a:t>
            </a:r>
          </a:p>
        </p:txBody>
      </p:sp>
    </p:spTree>
    <p:extLst>
      <p:ext uri="{BB962C8B-B14F-4D97-AF65-F5344CB8AC3E}">
        <p14:creationId xmlns:p14="http://schemas.microsoft.com/office/powerpoint/2010/main" val="4115358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6947D6-1FDC-2A45-B6A5-CC0312CF4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459" t="14896" r="12915" b="14131"/>
          <a:stretch/>
        </p:blipFill>
        <p:spPr>
          <a:xfrm>
            <a:off x="4571533" y="1693417"/>
            <a:ext cx="4572467" cy="3218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13F066-FD73-BD4D-9140-26132347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1618" t="15015" r="13601" b="14679"/>
          <a:stretch/>
        </p:blipFill>
        <p:spPr>
          <a:xfrm>
            <a:off x="90021" y="1693418"/>
            <a:ext cx="4503967" cy="31757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AB657-6202-E948-86DB-B6BC6A9C8EC9}"/>
              </a:ext>
            </a:extLst>
          </p:cNvPr>
          <p:cNvSpPr txBox="1"/>
          <p:nvPr/>
        </p:nvSpPr>
        <p:spPr>
          <a:xfrm>
            <a:off x="1460343" y="2889873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B75772-203F-534A-81B2-AAF6E014AFE3}"/>
              </a:ext>
            </a:extLst>
          </p:cNvPr>
          <p:cNvSpPr txBox="1"/>
          <p:nvPr/>
        </p:nvSpPr>
        <p:spPr>
          <a:xfrm>
            <a:off x="2882248" y="3099082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19BCD8-EC31-0245-96BF-776A7B9E0804}"/>
              </a:ext>
            </a:extLst>
          </p:cNvPr>
          <p:cNvSpPr txBox="1"/>
          <p:nvPr/>
        </p:nvSpPr>
        <p:spPr>
          <a:xfrm>
            <a:off x="1559197" y="2180407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8F5EE-B497-8A4C-B85F-D57BDA70D975}"/>
              </a:ext>
            </a:extLst>
          </p:cNvPr>
          <p:cNvCxnSpPr/>
          <p:nvPr/>
        </p:nvCxnSpPr>
        <p:spPr>
          <a:xfrm>
            <a:off x="614161" y="4958646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D40593-C5FE-7043-8ACA-617BB06467D4}"/>
              </a:ext>
            </a:extLst>
          </p:cNvPr>
          <p:cNvSpPr txBox="1"/>
          <p:nvPr/>
        </p:nvSpPr>
        <p:spPr>
          <a:xfrm>
            <a:off x="1051993" y="4773980"/>
            <a:ext cx="255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Sea Level Pressure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528F9F-098A-0F48-8806-E502334E770E}"/>
              </a:ext>
            </a:extLst>
          </p:cNvPr>
          <p:cNvSpPr txBox="1"/>
          <p:nvPr/>
        </p:nvSpPr>
        <p:spPr>
          <a:xfrm>
            <a:off x="5723334" y="2907132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A109BB-E55B-2244-9459-E1C538C97541}"/>
              </a:ext>
            </a:extLst>
          </p:cNvPr>
          <p:cNvSpPr txBox="1"/>
          <p:nvPr/>
        </p:nvSpPr>
        <p:spPr>
          <a:xfrm>
            <a:off x="7241384" y="3129822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6DBA8-68BA-674D-8453-9B9B20C4C23A}"/>
              </a:ext>
            </a:extLst>
          </p:cNvPr>
          <p:cNvSpPr txBox="1"/>
          <p:nvPr/>
        </p:nvSpPr>
        <p:spPr>
          <a:xfrm>
            <a:off x="6063164" y="2154081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C532BA6-D90D-B847-A19E-D45C284239B9}"/>
              </a:ext>
            </a:extLst>
          </p:cNvPr>
          <p:cNvCxnSpPr>
            <a:cxnSpLocks/>
          </p:cNvCxnSpPr>
          <p:nvPr/>
        </p:nvCxnSpPr>
        <p:spPr>
          <a:xfrm>
            <a:off x="5343805" y="4961470"/>
            <a:ext cx="433953" cy="36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7438443-99EC-6A49-B428-5BD69EB73C1B}"/>
              </a:ext>
            </a:extLst>
          </p:cNvPr>
          <p:cNvSpPr txBox="1"/>
          <p:nvPr/>
        </p:nvSpPr>
        <p:spPr>
          <a:xfrm>
            <a:off x="5822022" y="4773980"/>
            <a:ext cx="244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Ascent (Pa s</a:t>
            </a:r>
            <a:r>
              <a:rPr lang="en-US" baseline="30000" dirty="0"/>
              <a:t>–1</a:t>
            </a:r>
            <a:r>
              <a:rPr lang="en-US" dirty="0"/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F57E3B-DE4B-EF49-86E5-A46998567FE2}"/>
              </a:ext>
            </a:extLst>
          </p:cNvPr>
          <p:cNvSpPr txBox="1"/>
          <p:nvPr/>
        </p:nvSpPr>
        <p:spPr>
          <a:xfrm>
            <a:off x="154428" y="1361980"/>
            <a:ext cx="392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4BA48F-BDF0-AC41-982D-5D9119D1E921}"/>
              </a:ext>
            </a:extLst>
          </p:cNvPr>
          <p:cNvSpPr txBox="1"/>
          <p:nvPr/>
        </p:nvSpPr>
        <p:spPr>
          <a:xfrm>
            <a:off x="4333228" y="1356925"/>
            <a:ext cx="457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5695B7-72BC-4742-8DF5-27E1CFF70108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7744AE-953F-4B47-9A0A-2CC4AF2399E0}"/>
              </a:ext>
            </a:extLst>
          </p:cNvPr>
          <p:cNvSpPr txBox="1"/>
          <p:nvPr/>
        </p:nvSpPr>
        <p:spPr>
          <a:xfrm>
            <a:off x="187157" y="5409832"/>
            <a:ext cx="8665536" cy="830997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the absence of latent heating, do the polar and subtropical jets become superposed?</a:t>
            </a:r>
          </a:p>
        </p:txBody>
      </p:sp>
    </p:spTree>
    <p:extLst>
      <p:ext uri="{BB962C8B-B14F-4D97-AF65-F5344CB8AC3E}">
        <p14:creationId xmlns:p14="http://schemas.microsoft.com/office/powerpoint/2010/main" val="1368759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6947D6-1FDC-2A45-B6A5-CC0312CF4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459" t="14896" r="12915" b="14131"/>
          <a:stretch/>
        </p:blipFill>
        <p:spPr>
          <a:xfrm>
            <a:off x="4571533" y="1693417"/>
            <a:ext cx="4572467" cy="3218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13F066-FD73-BD4D-9140-26132347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1618" t="15015" r="13601" b="14679"/>
          <a:stretch/>
        </p:blipFill>
        <p:spPr>
          <a:xfrm>
            <a:off x="90021" y="1693418"/>
            <a:ext cx="4503967" cy="31757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AB657-6202-E948-86DB-B6BC6A9C8EC9}"/>
              </a:ext>
            </a:extLst>
          </p:cNvPr>
          <p:cNvSpPr txBox="1"/>
          <p:nvPr/>
        </p:nvSpPr>
        <p:spPr>
          <a:xfrm>
            <a:off x="1460343" y="2889873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B75772-203F-534A-81B2-AAF6E014AFE3}"/>
              </a:ext>
            </a:extLst>
          </p:cNvPr>
          <p:cNvSpPr txBox="1"/>
          <p:nvPr/>
        </p:nvSpPr>
        <p:spPr>
          <a:xfrm>
            <a:off x="2882248" y="3099082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19BCD8-EC31-0245-96BF-776A7B9E0804}"/>
              </a:ext>
            </a:extLst>
          </p:cNvPr>
          <p:cNvSpPr txBox="1"/>
          <p:nvPr/>
        </p:nvSpPr>
        <p:spPr>
          <a:xfrm>
            <a:off x="1559197" y="2180407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8F5EE-B497-8A4C-B85F-D57BDA70D975}"/>
              </a:ext>
            </a:extLst>
          </p:cNvPr>
          <p:cNvCxnSpPr/>
          <p:nvPr/>
        </p:nvCxnSpPr>
        <p:spPr>
          <a:xfrm>
            <a:off x="614161" y="4958646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D40593-C5FE-7043-8ACA-617BB06467D4}"/>
              </a:ext>
            </a:extLst>
          </p:cNvPr>
          <p:cNvSpPr txBox="1"/>
          <p:nvPr/>
        </p:nvSpPr>
        <p:spPr>
          <a:xfrm>
            <a:off x="1051993" y="4773980"/>
            <a:ext cx="255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Sea Level Pressure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528F9F-098A-0F48-8806-E502334E770E}"/>
              </a:ext>
            </a:extLst>
          </p:cNvPr>
          <p:cNvSpPr txBox="1"/>
          <p:nvPr/>
        </p:nvSpPr>
        <p:spPr>
          <a:xfrm>
            <a:off x="5723334" y="2907132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A109BB-E55B-2244-9459-E1C538C97541}"/>
              </a:ext>
            </a:extLst>
          </p:cNvPr>
          <p:cNvSpPr txBox="1"/>
          <p:nvPr/>
        </p:nvSpPr>
        <p:spPr>
          <a:xfrm>
            <a:off x="7241384" y="3129822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6DBA8-68BA-674D-8453-9B9B20C4C23A}"/>
              </a:ext>
            </a:extLst>
          </p:cNvPr>
          <p:cNvSpPr txBox="1"/>
          <p:nvPr/>
        </p:nvSpPr>
        <p:spPr>
          <a:xfrm>
            <a:off x="6063164" y="2154081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C532BA6-D90D-B847-A19E-D45C284239B9}"/>
              </a:ext>
            </a:extLst>
          </p:cNvPr>
          <p:cNvCxnSpPr>
            <a:cxnSpLocks/>
          </p:cNvCxnSpPr>
          <p:nvPr/>
        </p:nvCxnSpPr>
        <p:spPr>
          <a:xfrm>
            <a:off x="5343805" y="4961470"/>
            <a:ext cx="433953" cy="36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7438443-99EC-6A49-B428-5BD69EB73C1B}"/>
              </a:ext>
            </a:extLst>
          </p:cNvPr>
          <p:cNvSpPr txBox="1"/>
          <p:nvPr/>
        </p:nvSpPr>
        <p:spPr>
          <a:xfrm>
            <a:off x="5822022" y="4773980"/>
            <a:ext cx="244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Ascent (Pa s</a:t>
            </a:r>
            <a:r>
              <a:rPr lang="en-US" baseline="30000" dirty="0"/>
              <a:t>–1</a:t>
            </a:r>
            <a:r>
              <a:rPr lang="en-US" dirty="0"/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F57E3B-DE4B-EF49-86E5-A46998567FE2}"/>
              </a:ext>
            </a:extLst>
          </p:cNvPr>
          <p:cNvSpPr txBox="1"/>
          <p:nvPr/>
        </p:nvSpPr>
        <p:spPr>
          <a:xfrm>
            <a:off x="154428" y="1361980"/>
            <a:ext cx="392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4BA48F-BDF0-AC41-982D-5D9119D1E921}"/>
              </a:ext>
            </a:extLst>
          </p:cNvPr>
          <p:cNvSpPr txBox="1"/>
          <p:nvPr/>
        </p:nvSpPr>
        <p:spPr>
          <a:xfrm>
            <a:off x="4333228" y="1356925"/>
            <a:ext cx="457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5695B7-72BC-4742-8DF5-27E1CFF70108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7744AE-953F-4B47-9A0A-2CC4AF2399E0}"/>
              </a:ext>
            </a:extLst>
          </p:cNvPr>
          <p:cNvSpPr txBox="1"/>
          <p:nvPr/>
        </p:nvSpPr>
        <p:spPr>
          <a:xfrm>
            <a:off x="187157" y="5409832"/>
            <a:ext cx="8665536" cy="830997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the absence of latent heating, do the polar and subtropical jets become superposed?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912A7B-F318-7340-A7A3-C7671987BEA5}"/>
              </a:ext>
            </a:extLst>
          </p:cNvPr>
          <p:cNvCxnSpPr/>
          <p:nvPr/>
        </p:nvCxnSpPr>
        <p:spPr>
          <a:xfrm>
            <a:off x="2360956" y="2115553"/>
            <a:ext cx="167619" cy="1414347"/>
          </a:xfrm>
          <a:prstGeom prst="line">
            <a:avLst/>
          </a:prstGeom>
          <a:ln w="50800">
            <a:solidFill>
              <a:srgbClr val="FFFF00"/>
            </a:solidFill>
          </a:ln>
          <a:effectLst>
            <a:glow rad="127000">
              <a:schemeClr val="tx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D0B2CA3-7653-8143-BAFC-C8466B14F1D3}"/>
              </a:ext>
            </a:extLst>
          </p:cNvPr>
          <p:cNvCxnSpPr/>
          <p:nvPr/>
        </p:nvCxnSpPr>
        <p:spPr>
          <a:xfrm>
            <a:off x="6837537" y="2115552"/>
            <a:ext cx="167619" cy="1414347"/>
          </a:xfrm>
          <a:prstGeom prst="line">
            <a:avLst/>
          </a:prstGeom>
          <a:ln w="50800">
            <a:solidFill>
              <a:srgbClr val="FFFF00"/>
            </a:solidFill>
          </a:ln>
          <a:effectLst>
            <a:glow rad="127000">
              <a:schemeClr val="tx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259C8C0-EEAC-CE46-9355-BBD8246AAC6E}"/>
              </a:ext>
            </a:extLst>
          </p:cNvPr>
          <p:cNvSpPr txBox="1"/>
          <p:nvPr/>
        </p:nvSpPr>
        <p:spPr>
          <a:xfrm>
            <a:off x="2171311" y="1727172"/>
            <a:ext cx="90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92C566-E484-B443-A3B5-96915F1D0538}"/>
              </a:ext>
            </a:extLst>
          </p:cNvPr>
          <p:cNvSpPr txBox="1"/>
          <p:nvPr/>
        </p:nvSpPr>
        <p:spPr>
          <a:xfrm>
            <a:off x="2397383" y="3460132"/>
            <a:ext cx="90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</a:rPr>
              <a:t>C’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B78E9B-0F2A-034D-ABF3-6DD394A10629}"/>
              </a:ext>
            </a:extLst>
          </p:cNvPr>
          <p:cNvSpPr txBox="1"/>
          <p:nvPr/>
        </p:nvSpPr>
        <p:spPr>
          <a:xfrm>
            <a:off x="6650318" y="1706268"/>
            <a:ext cx="90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7A1B75-D7BA-3449-9A3A-A684A5A9ABA6}"/>
              </a:ext>
            </a:extLst>
          </p:cNvPr>
          <p:cNvSpPr txBox="1"/>
          <p:nvPr/>
        </p:nvSpPr>
        <p:spPr>
          <a:xfrm>
            <a:off x="6876390" y="3439228"/>
            <a:ext cx="90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</a:rPr>
              <a:t>D’</a:t>
            </a:r>
          </a:p>
        </p:txBody>
      </p:sp>
    </p:spTree>
    <p:extLst>
      <p:ext uri="{BB962C8B-B14F-4D97-AF65-F5344CB8AC3E}">
        <p14:creationId xmlns:p14="http://schemas.microsoft.com/office/powerpoint/2010/main" val="76674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207071" y="5422486"/>
            <a:ext cx="2546402" cy="12321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46774-77F9-8946-9D04-30E20A281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4" t="10259" r="24335" b="7395"/>
          <a:stretch/>
        </p:blipFill>
        <p:spPr>
          <a:xfrm>
            <a:off x="412642" y="1679717"/>
            <a:ext cx="3864893" cy="35721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0EC01A-B681-8B45-BEB1-B9D1B7B605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96" t="10438" r="12105" b="8230"/>
          <a:stretch/>
        </p:blipFill>
        <p:spPr>
          <a:xfrm>
            <a:off x="4471259" y="1692682"/>
            <a:ext cx="4556499" cy="34961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5B300-FA0D-D346-A205-02954BD98132}"/>
              </a:ext>
            </a:extLst>
          </p:cNvPr>
          <p:cNvSpPr txBox="1"/>
          <p:nvPr/>
        </p:nvSpPr>
        <p:spPr>
          <a:xfrm rot="16200000">
            <a:off x="-748418" y="3027342"/>
            <a:ext cx="195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Pressure (</a:t>
            </a:r>
            <a:r>
              <a:rPr lang="en-US" b="1" dirty="0" err="1"/>
              <a:t>hPa</a:t>
            </a:r>
            <a:r>
              <a:rPr lang="en-US" b="1" dirty="0"/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BBDF71-3EB3-1E4C-9A63-89ED51138E53}"/>
              </a:ext>
            </a:extLst>
          </p:cNvPr>
          <p:cNvSpPr/>
          <p:nvPr/>
        </p:nvSpPr>
        <p:spPr>
          <a:xfrm>
            <a:off x="412642" y="5063076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5034903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18D5E8-14F3-D445-A868-5230E7750F8A}"/>
              </a:ext>
            </a:extLst>
          </p:cNvPr>
          <p:cNvSpPr txBox="1"/>
          <p:nvPr/>
        </p:nvSpPr>
        <p:spPr>
          <a:xfrm>
            <a:off x="4015607" y="495061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9A21DF-C3C0-0644-B9FA-8908E5268598}"/>
              </a:ext>
            </a:extLst>
          </p:cNvPr>
          <p:cNvSpPr txBox="1"/>
          <p:nvPr/>
        </p:nvSpPr>
        <p:spPr>
          <a:xfrm>
            <a:off x="471661" y="495803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C’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48CE96-E345-2040-BD78-7B5942A166B2}"/>
              </a:ext>
            </a:extLst>
          </p:cNvPr>
          <p:cNvSpPr txBox="1"/>
          <p:nvPr/>
        </p:nvSpPr>
        <p:spPr>
          <a:xfrm>
            <a:off x="8067673" y="4939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E9B430-5E8D-EB45-B364-A2E5BAE60C2D}"/>
              </a:ext>
            </a:extLst>
          </p:cNvPr>
          <p:cNvSpPr txBox="1"/>
          <p:nvPr/>
        </p:nvSpPr>
        <p:spPr>
          <a:xfrm>
            <a:off x="4523727" y="494642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D’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8F5EE-B497-8A4C-B85F-D57BDA70D975}"/>
              </a:ext>
            </a:extLst>
          </p:cNvPr>
          <p:cNvCxnSpPr/>
          <p:nvPr/>
        </p:nvCxnSpPr>
        <p:spPr>
          <a:xfrm>
            <a:off x="6319439" y="6038493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D40593-C5FE-7043-8ACA-617BB06467D4}"/>
              </a:ext>
            </a:extLst>
          </p:cNvPr>
          <p:cNvSpPr txBox="1"/>
          <p:nvPr/>
        </p:nvSpPr>
        <p:spPr>
          <a:xfrm>
            <a:off x="6806593" y="5853827"/>
            <a:ext cx="206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– “NOLH”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1C1A91-CF11-0A47-BABE-73F8685C41D2}"/>
              </a:ext>
            </a:extLst>
          </p:cNvPr>
          <p:cNvCxnSpPr/>
          <p:nvPr/>
        </p:nvCxnSpPr>
        <p:spPr>
          <a:xfrm>
            <a:off x="6320172" y="5663932"/>
            <a:ext cx="433953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6C589E-BCCF-4E4A-AD73-2BE3411EB750}"/>
              </a:ext>
            </a:extLst>
          </p:cNvPr>
          <p:cNvSpPr txBox="1"/>
          <p:nvPr/>
        </p:nvSpPr>
        <p:spPr>
          <a:xfrm>
            <a:off x="6806593" y="5490145"/>
            <a:ext cx="165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– “FULL”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319439" y="6417669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816131" y="6223159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 Temp.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D75507-80BC-CF4A-9A3A-67A1F782F7A7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4FF1A1-669F-214B-BD74-47A61F706198}"/>
              </a:ext>
            </a:extLst>
          </p:cNvPr>
          <p:cNvSpPr txBox="1"/>
          <p:nvPr/>
        </p:nvSpPr>
        <p:spPr>
          <a:xfrm>
            <a:off x="623086" y="1387561"/>
            <a:ext cx="3617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A00FB2-C303-C445-B19A-2B80575D5C56}"/>
              </a:ext>
            </a:extLst>
          </p:cNvPr>
          <p:cNvSpPr txBox="1"/>
          <p:nvPr/>
        </p:nvSpPr>
        <p:spPr>
          <a:xfrm>
            <a:off x="4709565" y="1383433"/>
            <a:ext cx="354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</a:t>
            </a:r>
          </a:p>
        </p:txBody>
      </p:sp>
    </p:spTree>
    <p:extLst>
      <p:ext uri="{BB962C8B-B14F-4D97-AF65-F5344CB8AC3E}">
        <p14:creationId xmlns:p14="http://schemas.microsoft.com/office/powerpoint/2010/main" val="3817628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207071" y="5422486"/>
            <a:ext cx="2546402" cy="12321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46774-77F9-8946-9D04-30E20A281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4" t="10259" r="24335" b="7395"/>
          <a:stretch/>
        </p:blipFill>
        <p:spPr>
          <a:xfrm>
            <a:off x="412642" y="1679717"/>
            <a:ext cx="3864893" cy="35721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0EC01A-B681-8B45-BEB1-B9D1B7B605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96" t="10438" r="12105" b="8230"/>
          <a:stretch/>
        </p:blipFill>
        <p:spPr>
          <a:xfrm>
            <a:off x="4471259" y="1692682"/>
            <a:ext cx="4556499" cy="34961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5B300-FA0D-D346-A205-02954BD98132}"/>
              </a:ext>
            </a:extLst>
          </p:cNvPr>
          <p:cNvSpPr txBox="1"/>
          <p:nvPr/>
        </p:nvSpPr>
        <p:spPr>
          <a:xfrm rot="16200000">
            <a:off x="-748418" y="3027342"/>
            <a:ext cx="195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Pressure (</a:t>
            </a:r>
            <a:r>
              <a:rPr lang="en-US" b="1" dirty="0" err="1"/>
              <a:t>hPa</a:t>
            </a:r>
            <a:r>
              <a:rPr lang="en-US" b="1" dirty="0"/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BBDF71-3EB3-1E4C-9A63-89ED51138E53}"/>
              </a:ext>
            </a:extLst>
          </p:cNvPr>
          <p:cNvSpPr/>
          <p:nvPr/>
        </p:nvSpPr>
        <p:spPr>
          <a:xfrm>
            <a:off x="412642" y="5063076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5034903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18D5E8-14F3-D445-A868-5230E7750F8A}"/>
              </a:ext>
            </a:extLst>
          </p:cNvPr>
          <p:cNvSpPr txBox="1"/>
          <p:nvPr/>
        </p:nvSpPr>
        <p:spPr>
          <a:xfrm>
            <a:off x="4015607" y="495061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9A21DF-C3C0-0644-B9FA-8908E5268598}"/>
              </a:ext>
            </a:extLst>
          </p:cNvPr>
          <p:cNvSpPr txBox="1"/>
          <p:nvPr/>
        </p:nvSpPr>
        <p:spPr>
          <a:xfrm>
            <a:off x="471661" y="495803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C’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48CE96-E345-2040-BD78-7B5942A166B2}"/>
              </a:ext>
            </a:extLst>
          </p:cNvPr>
          <p:cNvSpPr txBox="1"/>
          <p:nvPr/>
        </p:nvSpPr>
        <p:spPr>
          <a:xfrm>
            <a:off x="8067673" y="4939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E9B430-5E8D-EB45-B364-A2E5BAE60C2D}"/>
              </a:ext>
            </a:extLst>
          </p:cNvPr>
          <p:cNvSpPr txBox="1"/>
          <p:nvPr/>
        </p:nvSpPr>
        <p:spPr>
          <a:xfrm>
            <a:off x="4523727" y="494642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D’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8F5EE-B497-8A4C-B85F-D57BDA70D975}"/>
              </a:ext>
            </a:extLst>
          </p:cNvPr>
          <p:cNvCxnSpPr/>
          <p:nvPr/>
        </p:nvCxnSpPr>
        <p:spPr>
          <a:xfrm>
            <a:off x="6319439" y="6038493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D40593-C5FE-7043-8ACA-617BB06467D4}"/>
              </a:ext>
            </a:extLst>
          </p:cNvPr>
          <p:cNvSpPr txBox="1"/>
          <p:nvPr/>
        </p:nvSpPr>
        <p:spPr>
          <a:xfrm>
            <a:off x="6806593" y="5853827"/>
            <a:ext cx="206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– “NOLH”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1C1A91-CF11-0A47-BABE-73F8685C41D2}"/>
              </a:ext>
            </a:extLst>
          </p:cNvPr>
          <p:cNvCxnSpPr/>
          <p:nvPr/>
        </p:nvCxnSpPr>
        <p:spPr>
          <a:xfrm>
            <a:off x="6320172" y="5663932"/>
            <a:ext cx="433953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6C589E-BCCF-4E4A-AD73-2BE3411EB750}"/>
              </a:ext>
            </a:extLst>
          </p:cNvPr>
          <p:cNvSpPr txBox="1"/>
          <p:nvPr/>
        </p:nvSpPr>
        <p:spPr>
          <a:xfrm>
            <a:off x="6806593" y="5490145"/>
            <a:ext cx="165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– “FULL”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319439" y="6417669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816131" y="6223159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 Temp.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D75507-80BC-CF4A-9A3A-67A1F782F7A7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4FF1A1-669F-214B-BD74-47A61F706198}"/>
              </a:ext>
            </a:extLst>
          </p:cNvPr>
          <p:cNvSpPr txBox="1"/>
          <p:nvPr/>
        </p:nvSpPr>
        <p:spPr>
          <a:xfrm>
            <a:off x="623086" y="1387561"/>
            <a:ext cx="3617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A00FB2-C303-C445-B19A-2B80575D5C56}"/>
              </a:ext>
            </a:extLst>
          </p:cNvPr>
          <p:cNvSpPr txBox="1"/>
          <p:nvPr/>
        </p:nvSpPr>
        <p:spPr>
          <a:xfrm>
            <a:off x="4709565" y="1383433"/>
            <a:ext cx="354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01AFA5-17F2-E142-92E9-6FD7CD64AEE6}"/>
              </a:ext>
            </a:extLst>
          </p:cNvPr>
          <p:cNvSpPr txBox="1"/>
          <p:nvPr/>
        </p:nvSpPr>
        <p:spPr>
          <a:xfrm>
            <a:off x="6207071" y="2436653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SJ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4EE390-A091-1847-A703-E559FD89D28F}"/>
              </a:ext>
            </a:extLst>
          </p:cNvPr>
          <p:cNvSpPr txBox="1"/>
          <p:nvPr/>
        </p:nvSpPr>
        <p:spPr>
          <a:xfrm>
            <a:off x="7050691" y="3049601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PJ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B3A8BC-EA68-A84C-A7E3-049D3F78D1B1}"/>
              </a:ext>
            </a:extLst>
          </p:cNvPr>
          <p:cNvSpPr txBox="1"/>
          <p:nvPr/>
        </p:nvSpPr>
        <p:spPr>
          <a:xfrm>
            <a:off x="191938" y="5672580"/>
            <a:ext cx="5971481" cy="707886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polar and subtropical jets do not superpose in the “NOLH” simulation</a:t>
            </a:r>
          </a:p>
        </p:txBody>
      </p:sp>
    </p:spTree>
    <p:extLst>
      <p:ext uri="{BB962C8B-B14F-4D97-AF65-F5344CB8AC3E}">
        <p14:creationId xmlns:p14="http://schemas.microsoft.com/office/powerpoint/2010/main" val="80038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207071" y="5422486"/>
            <a:ext cx="2546402" cy="12321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46774-77F9-8946-9D04-30E20A281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4" t="10259" r="24335" b="7395"/>
          <a:stretch/>
        </p:blipFill>
        <p:spPr>
          <a:xfrm>
            <a:off x="412642" y="1679717"/>
            <a:ext cx="3864893" cy="35721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0EC01A-B681-8B45-BEB1-B9D1B7B605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96" t="10438" r="12105" b="8230"/>
          <a:stretch/>
        </p:blipFill>
        <p:spPr>
          <a:xfrm>
            <a:off x="4471259" y="1692682"/>
            <a:ext cx="4556499" cy="34961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5B300-FA0D-D346-A205-02954BD98132}"/>
              </a:ext>
            </a:extLst>
          </p:cNvPr>
          <p:cNvSpPr txBox="1"/>
          <p:nvPr/>
        </p:nvSpPr>
        <p:spPr>
          <a:xfrm rot="16200000">
            <a:off x="-748418" y="3027342"/>
            <a:ext cx="195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Pressure (</a:t>
            </a:r>
            <a:r>
              <a:rPr lang="en-US" b="1" dirty="0" err="1"/>
              <a:t>hPa</a:t>
            </a:r>
            <a:r>
              <a:rPr lang="en-US" b="1" dirty="0"/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BBDF71-3EB3-1E4C-9A63-89ED51138E53}"/>
              </a:ext>
            </a:extLst>
          </p:cNvPr>
          <p:cNvSpPr/>
          <p:nvPr/>
        </p:nvSpPr>
        <p:spPr>
          <a:xfrm>
            <a:off x="412642" y="5063076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5034903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18D5E8-14F3-D445-A868-5230E7750F8A}"/>
              </a:ext>
            </a:extLst>
          </p:cNvPr>
          <p:cNvSpPr txBox="1"/>
          <p:nvPr/>
        </p:nvSpPr>
        <p:spPr>
          <a:xfrm>
            <a:off x="4015607" y="495061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9A21DF-C3C0-0644-B9FA-8908E5268598}"/>
              </a:ext>
            </a:extLst>
          </p:cNvPr>
          <p:cNvSpPr txBox="1"/>
          <p:nvPr/>
        </p:nvSpPr>
        <p:spPr>
          <a:xfrm>
            <a:off x="471661" y="495803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C’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48CE96-E345-2040-BD78-7B5942A166B2}"/>
              </a:ext>
            </a:extLst>
          </p:cNvPr>
          <p:cNvSpPr txBox="1"/>
          <p:nvPr/>
        </p:nvSpPr>
        <p:spPr>
          <a:xfrm>
            <a:off x="8067673" y="4939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E9B430-5E8D-EB45-B364-A2E5BAE60C2D}"/>
              </a:ext>
            </a:extLst>
          </p:cNvPr>
          <p:cNvSpPr txBox="1"/>
          <p:nvPr/>
        </p:nvSpPr>
        <p:spPr>
          <a:xfrm>
            <a:off x="4523727" y="494642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D’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8F5EE-B497-8A4C-B85F-D57BDA70D975}"/>
              </a:ext>
            </a:extLst>
          </p:cNvPr>
          <p:cNvCxnSpPr/>
          <p:nvPr/>
        </p:nvCxnSpPr>
        <p:spPr>
          <a:xfrm>
            <a:off x="6319439" y="6038493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D40593-C5FE-7043-8ACA-617BB06467D4}"/>
              </a:ext>
            </a:extLst>
          </p:cNvPr>
          <p:cNvSpPr txBox="1"/>
          <p:nvPr/>
        </p:nvSpPr>
        <p:spPr>
          <a:xfrm>
            <a:off x="6806593" y="5853827"/>
            <a:ext cx="206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– “NOLH”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1C1A91-CF11-0A47-BABE-73F8685C41D2}"/>
              </a:ext>
            </a:extLst>
          </p:cNvPr>
          <p:cNvCxnSpPr/>
          <p:nvPr/>
        </p:nvCxnSpPr>
        <p:spPr>
          <a:xfrm>
            <a:off x="6320172" y="5663932"/>
            <a:ext cx="433953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6C589E-BCCF-4E4A-AD73-2BE3411EB750}"/>
              </a:ext>
            </a:extLst>
          </p:cNvPr>
          <p:cNvSpPr txBox="1"/>
          <p:nvPr/>
        </p:nvSpPr>
        <p:spPr>
          <a:xfrm>
            <a:off x="6806593" y="5490145"/>
            <a:ext cx="165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– “FULL”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319439" y="6417669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816131" y="6223159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 Temp.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D75507-80BC-CF4A-9A3A-67A1F782F7A7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9B7DDC-D170-BC43-BAF6-69C5F4DDC95D}"/>
              </a:ext>
            </a:extLst>
          </p:cNvPr>
          <p:cNvSpPr txBox="1"/>
          <p:nvPr/>
        </p:nvSpPr>
        <p:spPr>
          <a:xfrm>
            <a:off x="191938" y="5672580"/>
            <a:ext cx="6122732" cy="707886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slope of the dynamic tropopause is markedly shallower in the “NOLH” simulation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7788054-CD20-2F4D-8EDA-F42240933561}"/>
              </a:ext>
            </a:extLst>
          </p:cNvPr>
          <p:cNvCxnSpPr/>
          <p:nvPr/>
        </p:nvCxnSpPr>
        <p:spPr>
          <a:xfrm>
            <a:off x="2573513" y="2842838"/>
            <a:ext cx="544945" cy="0"/>
          </a:xfrm>
          <a:prstGeom prst="straightConnector1">
            <a:avLst/>
          </a:prstGeom>
          <a:ln w="50800">
            <a:solidFill>
              <a:srgbClr val="FFFF00"/>
            </a:solidFill>
            <a:headEnd type="triangle"/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A76D7A4-9242-C340-A9BE-5AB418AF3635}"/>
              </a:ext>
            </a:extLst>
          </p:cNvPr>
          <p:cNvCxnSpPr/>
          <p:nvPr/>
        </p:nvCxnSpPr>
        <p:spPr>
          <a:xfrm>
            <a:off x="6623662" y="2842838"/>
            <a:ext cx="544945" cy="0"/>
          </a:xfrm>
          <a:prstGeom prst="straightConnector1">
            <a:avLst/>
          </a:prstGeom>
          <a:ln w="50800">
            <a:solidFill>
              <a:srgbClr val="FFFF00"/>
            </a:solidFill>
            <a:headEnd type="triangle"/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6F0601A-3EDB-E047-8C45-5623B75891D7}"/>
              </a:ext>
            </a:extLst>
          </p:cNvPr>
          <p:cNvSpPr txBox="1"/>
          <p:nvPr/>
        </p:nvSpPr>
        <p:spPr>
          <a:xfrm>
            <a:off x="623086" y="1387561"/>
            <a:ext cx="3617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5B1F69-C080-3649-A671-A19DA0C78F9F}"/>
              </a:ext>
            </a:extLst>
          </p:cNvPr>
          <p:cNvSpPr txBox="1"/>
          <p:nvPr/>
        </p:nvSpPr>
        <p:spPr>
          <a:xfrm>
            <a:off x="4709565" y="1383433"/>
            <a:ext cx="354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</a:t>
            </a:r>
          </a:p>
        </p:txBody>
      </p:sp>
    </p:spTree>
    <p:extLst>
      <p:ext uri="{BB962C8B-B14F-4D97-AF65-F5344CB8AC3E}">
        <p14:creationId xmlns:p14="http://schemas.microsoft.com/office/powerpoint/2010/main" val="2512096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B71C08-37B1-F540-9BCA-7936845BE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70" r="10851" b="7130"/>
          <a:stretch/>
        </p:blipFill>
        <p:spPr>
          <a:xfrm>
            <a:off x="125467" y="1954743"/>
            <a:ext cx="4208986" cy="34364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320951" y="5583892"/>
            <a:ext cx="1997658" cy="988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4784051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456999" y="5778401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953691" y="5583891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6B4704-0C15-7D46-BDA5-A6B2769B6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017" y="1663631"/>
            <a:ext cx="4711396" cy="401233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A168DD-0004-6B4C-B7A5-EBA1244107EC}"/>
              </a:ext>
            </a:extLst>
          </p:cNvPr>
          <p:cNvCxnSpPr/>
          <p:nvPr/>
        </p:nvCxnSpPr>
        <p:spPr>
          <a:xfrm>
            <a:off x="6456999" y="6246390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D96D3D6-AC2E-5D43-8F75-2D9AC39BD78F}"/>
              </a:ext>
            </a:extLst>
          </p:cNvPr>
          <p:cNvSpPr txBox="1"/>
          <p:nvPr/>
        </p:nvSpPr>
        <p:spPr>
          <a:xfrm>
            <a:off x="6953690" y="5926073"/>
            <a:ext cx="221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</a:t>
            </a:r>
          </a:p>
          <a:p>
            <a:r>
              <a:rPr lang="en-US" dirty="0"/>
              <a:t>Wind Speed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2DDC1-D570-0445-B308-FC63CCD8E141}"/>
              </a:ext>
            </a:extLst>
          </p:cNvPr>
          <p:cNvSpPr txBox="1"/>
          <p:nvPr/>
        </p:nvSpPr>
        <p:spPr>
          <a:xfrm>
            <a:off x="2721931" y="1005310"/>
            <a:ext cx="3835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0600 UTC 22 December 2013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0B3B15-7380-CD44-B664-022506B0D9D6}"/>
              </a:ext>
            </a:extLst>
          </p:cNvPr>
          <p:cNvSpPr txBox="1"/>
          <p:nvPr/>
        </p:nvSpPr>
        <p:spPr>
          <a:xfrm>
            <a:off x="57444" y="5416428"/>
            <a:ext cx="6336816" cy="1323439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dirty="0"/>
              <a:t>Strong negative PV advection by the </a:t>
            </a:r>
            <a:r>
              <a:rPr lang="en-US" sz="2000" dirty="0" err="1"/>
              <a:t>ageostrophic</a:t>
            </a:r>
            <a:r>
              <a:rPr lang="en-US" sz="2000" dirty="0"/>
              <a:t> wind  is diagnosed at the level of the dynamic tropopause on the western flank of the upper-tropospheric ridge in the “FULL” simulation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D800013-92DD-7A43-A3DD-F9BEF531E644}"/>
              </a:ext>
            </a:extLst>
          </p:cNvPr>
          <p:cNvSpPr/>
          <p:nvPr/>
        </p:nvSpPr>
        <p:spPr>
          <a:xfrm rot="2924122">
            <a:off x="597178" y="2484254"/>
            <a:ext cx="1335186" cy="204085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D9BC40-F647-694D-851E-7D7752A9D21F}"/>
              </a:ext>
            </a:extLst>
          </p:cNvPr>
          <p:cNvSpPr/>
          <p:nvPr/>
        </p:nvSpPr>
        <p:spPr>
          <a:xfrm rot="2924122">
            <a:off x="4805017" y="2484253"/>
            <a:ext cx="1335186" cy="204085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D7950F-073A-F649-A673-5E8A1797893E}"/>
              </a:ext>
            </a:extLst>
          </p:cNvPr>
          <p:cNvSpPr txBox="1"/>
          <p:nvPr/>
        </p:nvSpPr>
        <p:spPr>
          <a:xfrm>
            <a:off x="125467" y="1384258"/>
            <a:ext cx="41398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“FULL”: </a:t>
            </a:r>
          </a:p>
          <a:p>
            <a:pPr algn="ctr"/>
            <a:r>
              <a:rPr lang="en-US" sz="1600" b="1" dirty="0">
                <a:solidFill>
                  <a:srgbClr val="0E00FF"/>
                </a:solidFill>
              </a:rPr>
              <a:t>250-hPa PV Advection by Age. Wind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B80A40-3A77-E242-8D3F-B8EECB568798}"/>
              </a:ext>
            </a:extLst>
          </p:cNvPr>
          <p:cNvSpPr txBox="1"/>
          <p:nvPr/>
        </p:nvSpPr>
        <p:spPr>
          <a:xfrm>
            <a:off x="4346016" y="1384257"/>
            <a:ext cx="41182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“NOLH”: </a:t>
            </a:r>
          </a:p>
          <a:p>
            <a:pPr algn="ctr"/>
            <a:r>
              <a:rPr lang="en-US" sz="1600" b="1" dirty="0">
                <a:solidFill>
                  <a:srgbClr val="0E00FF"/>
                </a:solidFill>
              </a:rPr>
              <a:t>250-hPa PV Advection by Age. Wind</a:t>
            </a:r>
          </a:p>
        </p:txBody>
      </p:sp>
    </p:spTree>
    <p:extLst>
      <p:ext uri="{BB962C8B-B14F-4D97-AF65-F5344CB8AC3E}">
        <p14:creationId xmlns:p14="http://schemas.microsoft.com/office/powerpoint/2010/main" val="3646443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8297" y="2771443"/>
            <a:ext cx="3781353" cy="1138773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Polar cyclonic PV anomalies:</a:t>
            </a:r>
          </a:p>
          <a:p>
            <a:pPr algn="ctr"/>
            <a:endParaRPr lang="en-US" sz="1200" dirty="0"/>
          </a:p>
          <a:p>
            <a:pPr algn="ctr"/>
            <a:r>
              <a:rPr lang="en-US" dirty="0"/>
              <a:t>Characterize a dynamical environment conducive to midlatitude cyclogenesis.</a:t>
            </a:r>
          </a:p>
        </p:txBody>
      </p:sp>
    </p:spTree>
    <p:extLst>
      <p:ext uri="{BB962C8B-B14F-4D97-AF65-F5344CB8AC3E}">
        <p14:creationId xmlns:p14="http://schemas.microsoft.com/office/powerpoint/2010/main" val="1105888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B71C08-37B1-F540-9BCA-7936845BE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93" r="12029" b="7548"/>
          <a:stretch/>
        </p:blipFill>
        <p:spPr>
          <a:xfrm>
            <a:off x="126959" y="1928218"/>
            <a:ext cx="4151033" cy="345298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320951" y="5583892"/>
            <a:ext cx="1997658" cy="988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4784051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456999" y="5778401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953691" y="5583891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6B4704-0C15-7D46-BDA5-A6B2769B6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017" y="1669814"/>
            <a:ext cx="4711396" cy="399996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A168DD-0004-6B4C-B7A5-EBA1244107EC}"/>
              </a:ext>
            </a:extLst>
          </p:cNvPr>
          <p:cNvCxnSpPr/>
          <p:nvPr/>
        </p:nvCxnSpPr>
        <p:spPr>
          <a:xfrm>
            <a:off x="6456999" y="6246390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D96D3D6-AC2E-5D43-8F75-2D9AC39BD78F}"/>
              </a:ext>
            </a:extLst>
          </p:cNvPr>
          <p:cNvSpPr txBox="1"/>
          <p:nvPr/>
        </p:nvSpPr>
        <p:spPr>
          <a:xfrm>
            <a:off x="6953690" y="5926073"/>
            <a:ext cx="221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</a:t>
            </a:r>
          </a:p>
          <a:p>
            <a:r>
              <a:rPr lang="en-US" dirty="0"/>
              <a:t>Wind Speed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2DDC1-D570-0445-B308-FC63CCD8E141}"/>
              </a:ext>
            </a:extLst>
          </p:cNvPr>
          <p:cNvSpPr txBox="1"/>
          <p:nvPr/>
        </p:nvSpPr>
        <p:spPr>
          <a:xfrm>
            <a:off x="2721931" y="1005310"/>
            <a:ext cx="3835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0600 UTC 22 December 2013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D800013-92DD-7A43-A3DD-F9BEF531E644}"/>
              </a:ext>
            </a:extLst>
          </p:cNvPr>
          <p:cNvSpPr/>
          <p:nvPr/>
        </p:nvSpPr>
        <p:spPr>
          <a:xfrm rot="2924122">
            <a:off x="597178" y="2484254"/>
            <a:ext cx="1335186" cy="204085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D9BC40-F647-694D-851E-7D7752A9D21F}"/>
              </a:ext>
            </a:extLst>
          </p:cNvPr>
          <p:cNvSpPr/>
          <p:nvPr/>
        </p:nvSpPr>
        <p:spPr>
          <a:xfrm rot="2924122">
            <a:off x="4805017" y="2484253"/>
            <a:ext cx="1335186" cy="204085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291044-03F0-4448-8266-9B2547939AD2}"/>
              </a:ext>
            </a:extLst>
          </p:cNvPr>
          <p:cNvSpPr txBox="1"/>
          <p:nvPr/>
        </p:nvSpPr>
        <p:spPr>
          <a:xfrm>
            <a:off x="125467" y="1384258"/>
            <a:ext cx="41398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“FULL”: </a:t>
            </a:r>
          </a:p>
          <a:p>
            <a:pPr algn="ctr"/>
            <a:r>
              <a:rPr lang="en-US" sz="1600" b="1" dirty="0">
                <a:solidFill>
                  <a:srgbClr val="0E00FF"/>
                </a:solidFill>
              </a:rPr>
              <a:t>250-hPa PV Advection by </a:t>
            </a:r>
            <a:r>
              <a:rPr lang="en-US" sz="1600" b="1" dirty="0" err="1">
                <a:solidFill>
                  <a:srgbClr val="0E00FF"/>
                </a:solidFill>
              </a:rPr>
              <a:t>Nondiv</a:t>
            </a:r>
            <a:r>
              <a:rPr lang="en-US" sz="1600" b="1" dirty="0">
                <a:solidFill>
                  <a:srgbClr val="0E00FF"/>
                </a:solidFill>
              </a:rPr>
              <a:t>. Age. Wind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B376F7-4C1B-084B-9C7A-0604292CAFA0}"/>
              </a:ext>
            </a:extLst>
          </p:cNvPr>
          <p:cNvSpPr txBox="1"/>
          <p:nvPr/>
        </p:nvSpPr>
        <p:spPr>
          <a:xfrm>
            <a:off x="4346016" y="1384257"/>
            <a:ext cx="41182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“NOLH”: </a:t>
            </a:r>
          </a:p>
          <a:p>
            <a:pPr algn="ctr"/>
            <a:r>
              <a:rPr lang="en-US" sz="1600" b="1" dirty="0">
                <a:solidFill>
                  <a:srgbClr val="0E00FF"/>
                </a:solidFill>
              </a:rPr>
              <a:t>250-hPa PV Advection by </a:t>
            </a:r>
            <a:r>
              <a:rPr lang="en-US" sz="1600" b="1" dirty="0" err="1">
                <a:solidFill>
                  <a:srgbClr val="0E00FF"/>
                </a:solidFill>
              </a:rPr>
              <a:t>Nondiv</a:t>
            </a:r>
            <a:r>
              <a:rPr lang="en-US" sz="1600" b="1" dirty="0">
                <a:solidFill>
                  <a:srgbClr val="0E00FF"/>
                </a:solidFill>
              </a:rPr>
              <a:t>. Age. Wind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435162-C168-7649-A3FE-959D5E7EA7C9}"/>
              </a:ext>
            </a:extLst>
          </p:cNvPr>
          <p:cNvSpPr txBox="1"/>
          <p:nvPr/>
        </p:nvSpPr>
        <p:spPr>
          <a:xfrm>
            <a:off x="57444" y="5416428"/>
            <a:ext cx="6336816" cy="1323439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dirty="0"/>
              <a:t>Negative PV advection by the nondivergent component of the </a:t>
            </a:r>
            <a:r>
              <a:rPr lang="en-US" sz="2000" dirty="0" err="1"/>
              <a:t>ageostrophic</a:t>
            </a:r>
            <a:r>
              <a:rPr lang="en-US" sz="2000" dirty="0"/>
              <a:t> wind accounts for a large fraction of the PV advection by the full </a:t>
            </a:r>
            <a:r>
              <a:rPr lang="en-US" sz="2000" dirty="0" err="1"/>
              <a:t>ageostrophic</a:t>
            </a:r>
            <a:r>
              <a:rPr lang="en-US" sz="2000" dirty="0"/>
              <a:t> wind in the ”FULL” simulation</a:t>
            </a:r>
          </a:p>
        </p:txBody>
      </p:sp>
    </p:spTree>
    <p:extLst>
      <p:ext uri="{BB962C8B-B14F-4D97-AF65-F5344CB8AC3E}">
        <p14:creationId xmlns:p14="http://schemas.microsoft.com/office/powerpoint/2010/main" val="1149511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B71C08-37B1-F540-9BCA-7936845BE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5" r="12054" b="6477"/>
          <a:stretch/>
        </p:blipFill>
        <p:spPr>
          <a:xfrm>
            <a:off x="125467" y="1920126"/>
            <a:ext cx="4152525" cy="34448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320951" y="5583892"/>
            <a:ext cx="1997658" cy="988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C6160-0F1B-9141-A1A5-D578376EAE29}"/>
              </a:ext>
            </a:extLst>
          </p:cNvPr>
          <p:cNvSpPr txBox="1"/>
          <p:nvPr/>
        </p:nvSpPr>
        <p:spPr>
          <a:xfrm>
            <a:off x="125467" y="1384258"/>
            <a:ext cx="41398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“FULL”: </a:t>
            </a:r>
          </a:p>
          <a:p>
            <a:pPr algn="ctr"/>
            <a:r>
              <a:rPr lang="en-US" sz="1600" b="1" dirty="0">
                <a:solidFill>
                  <a:srgbClr val="0E00FF"/>
                </a:solidFill>
              </a:rPr>
              <a:t>250-hPa PV Advection by Div. Age. Wind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C439F-9AB2-784F-965E-B90BBACAD61D}"/>
              </a:ext>
            </a:extLst>
          </p:cNvPr>
          <p:cNvSpPr txBox="1"/>
          <p:nvPr/>
        </p:nvSpPr>
        <p:spPr>
          <a:xfrm>
            <a:off x="4346016" y="1384257"/>
            <a:ext cx="41182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“NOLH”: </a:t>
            </a:r>
          </a:p>
          <a:p>
            <a:pPr algn="ctr"/>
            <a:r>
              <a:rPr lang="en-US" sz="1600" b="1" dirty="0">
                <a:solidFill>
                  <a:srgbClr val="0E00FF"/>
                </a:solidFill>
              </a:rPr>
              <a:t>250-hPa PV Advection by Div. Age. Wind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4784051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456999" y="5778401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953691" y="5583891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6B4704-0C15-7D46-BDA5-A6B2769B6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017" y="1735799"/>
            <a:ext cx="4711396" cy="386799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A168DD-0004-6B4C-B7A5-EBA1244107EC}"/>
              </a:ext>
            </a:extLst>
          </p:cNvPr>
          <p:cNvCxnSpPr/>
          <p:nvPr/>
        </p:nvCxnSpPr>
        <p:spPr>
          <a:xfrm>
            <a:off x="6456999" y="6246390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D96D3D6-AC2E-5D43-8F75-2D9AC39BD78F}"/>
              </a:ext>
            </a:extLst>
          </p:cNvPr>
          <p:cNvSpPr txBox="1"/>
          <p:nvPr/>
        </p:nvSpPr>
        <p:spPr>
          <a:xfrm>
            <a:off x="6953690" y="5926073"/>
            <a:ext cx="221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</a:t>
            </a:r>
          </a:p>
          <a:p>
            <a:r>
              <a:rPr lang="en-US" dirty="0"/>
              <a:t>Wind Speed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2DDC1-D570-0445-B308-FC63CCD8E141}"/>
              </a:ext>
            </a:extLst>
          </p:cNvPr>
          <p:cNvSpPr txBox="1"/>
          <p:nvPr/>
        </p:nvSpPr>
        <p:spPr>
          <a:xfrm>
            <a:off x="2721931" y="1005310"/>
            <a:ext cx="3835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0600 UTC 22 December 2013</a:t>
            </a:r>
          </a:p>
        </p:txBody>
      </p:sp>
    </p:spTree>
    <p:extLst>
      <p:ext uri="{BB962C8B-B14F-4D97-AF65-F5344CB8AC3E}">
        <p14:creationId xmlns:p14="http://schemas.microsoft.com/office/powerpoint/2010/main" val="3836268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B71C08-37B1-F540-9BCA-7936845BE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5" r="12054" b="6477"/>
          <a:stretch/>
        </p:blipFill>
        <p:spPr>
          <a:xfrm>
            <a:off x="125467" y="1920126"/>
            <a:ext cx="4152525" cy="34448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320951" y="5583892"/>
            <a:ext cx="1997658" cy="988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C6160-0F1B-9141-A1A5-D578376EAE29}"/>
              </a:ext>
            </a:extLst>
          </p:cNvPr>
          <p:cNvSpPr txBox="1"/>
          <p:nvPr/>
        </p:nvSpPr>
        <p:spPr>
          <a:xfrm>
            <a:off x="125467" y="1384258"/>
            <a:ext cx="4139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“FULL”: </a:t>
            </a:r>
          </a:p>
          <a:p>
            <a:pPr algn="ctr"/>
            <a:r>
              <a:rPr lang="en-US" b="1" dirty="0">
                <a:solidFill>
                  <a:srgbClr val="0E00FF"/>
                </a:solidFill>
              </a:rPr>
              <a:t>250-hPa PV Advection by Div. Age. Wind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C439F-9AB2-784F-965E-B90BBACAD61D}"/>
              </a:ext>
            </a:extLst>
          </p:cNvPr>
          <p:cNvSpPr txBox="1"/>
          <p:nvPr/>
        </p:nvSpPr>
        <p:spPr>
          <a:xfrm>
            <a:off x="4346016" y="1384257"/>
            <a:ext cx="4118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“NOLH”: </a:t>
            </a:r>
          </a:p>
          <a:p>
            <a:pPr algn="ctr"/>
            <a:r>
              <a:rPr lang="en-US" b="1" dirty="0">
                <a:solidFill>
                  <a:srgbClr val="0E00FF"/>
                </a:solidFill>
              </a:rPr>
              <a:t>250-hPa PV Advection by Div. Age. Wind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4784051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456999" y="5778401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953691" y="5583891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6B4704-0C15-7D46-BDA5-A6B2769B6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017" y="1735799"/>
            <a:ext cx="4711396" cy="386799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A168DD-0004-6B4C-B7A5-EBA1244107EC}"/>
              </a:ext>
            </a:extLst>
          </p:cNvPr>
          <p:cNvCxnSpPr/>
          <p:nvPr/>
        </p:nvCxnSpPr>
        <p:spPr>
          <a:xfrm>
            <a:off x="6456999" y="6246390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D96D3D6-AC2E-5D43-8F75-2D9AC39BD78F}"/>
              </a:ext>
            </a:extLst>
          </p:cNvPr>
          <p:cNvSpPr txBox="1"/>
          <p:nvPr/>
        </p:nvSpPr>
        <p:spPr>
          <a:xfrm>
            <a:off x="6953690" y="5926073"/>
            <a:ext cx="221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</a:t>
            </a:r>
          </a:p>
          <a:p>
            <a:r>
              <a:rPr lang="en-US" dirty="0"/>
              <a:t>Wind Speed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2DDC1-D570-0445-B308-FC63CCD8E141}"/>
              </a:ext>
            </a:extLst>
          </p:cNvPr>
          <p:cNvSpPr txBox="1"/>
          <p:nvPr/>
        </p:nvSpPr>
        <p:spPr>
          <a:xfrm>
            <a:off x="2721931" y="1005310"/>
            <a:ext cx="3835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0600 UTC 22 December 2013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51159B-FF77-EA40-8E84-E09AA451D319}"/>
              </a:ext>
            </a:extLst>
          </p:cNvPr>
          <p:cNvSpPr/>
          <p:nvPr/>
        </p:nvSpPr>
        <p:spPr>
          <a:xfrm>
            <a:off x="3503851" y="5049430"/>
            <a:ext cx="774141" cy="412369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2DCE43-8C18-C846-ADE8-753411E4FBFC}"/>
              </a:ext>
            </a:extLst>
          </p:cNvPr>
          <p:cNvSpPr/>
          <p:nvPr/>
        </p:nvSpPr>
        <p:spPr>
          <a:xfrm>
            <a:off x="8392537" y="1602563"/>
            <a:ext cx="774141" cy="4175838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07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B71C08-37B1-F540-9BCA-7936845BE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5" r="12054" b="6477"/>
          <a:stretch/>
        </p:blipFill>
        <p:spPr>
          <a:xfrm>
            <a:off x="125467" y="1920126"/>
            <a:ext cx="4152525" cy="34448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320951" y="5583892"/>
            <a:ext cx="1997658" cy="988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C6160-0F1B-9141-A1A5-D578376EAE29}"/>
              </a:ext>
            </a:extLst>
          </p:cNvPr>
          <p:cNvSpPr txBox="1"/>
          <p:nvPr/>
        </p:nvSpPr>
        <p:spPr>
          <a:xfrm>
            <a:off x="125467" y="1384258"/>
            <a:ext cx="4139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“FULL”: </a:t>
            </a:r>
          </a:p>
          <a:p>
            <a:pPr algn="ctr"/>
            <a:r>
              <a:rPr lang="en-US" b="1" dirty="0">
                <a:solidFill>
                  <a:srgbClr val="0E00FF"/>
                </a:solidFill>
              </a:rPr>
              <a:t>250-hPa PV Advection by Div. Age. Wind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C439F-9AB2-784F-965E-B90BBACAD61D}"/>
              </a:ext>
            </a:extLst>
          </p:cNvPr>
          <p:cNvSpPr txBox="1"/>
          <p:nvPr/>
        </p:nvSpPr>
        <p:spPr>
          <a:xfrm>
            <a:off x="4346016" y="1384257"/>
            <a:ext cx="4118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“NOLH”: </a:t>
            </a:r>
          </a:p>
          <a:p>
            <a:pPr algn="ctr"/>
            <a:r>
              <a:rPr lang="en-US" b="1" dirty="0">
                <a:solidFill>
                  <a:srgbClr val="0E00FF"/>
                </a:solidFill>
              </a:rPr>
              <a:t>250-hPa PV Advection by Div. Age. Wind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4784051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456999" y="5778401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953691" y="5583891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6B4704-0C15-7D46-BDA5-A6B2769B6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017" y="1735799"/>
            <a:ext cx="4711396" cy="386799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A168DD-0004-6B4C-B7A5-EBA1244107EC}"/>
              </a:ext>
            </a:extLst>
          </p:cNvPr>
          <p:cNvCxnSpPr/>
          <p:nvPr/>
        </p:nvCxnSpPr>
        <p:spPr>
          <a:xfrm>
            <a:off x="6456999" y="6246390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D96D3D6-AC2E-5D43-8F75-2D9AC39BD78F}"/>
              </a:ext>
            </a:extLst>
          </p:cNvPr>
          <p:cNvSpPr txBox="1"/>
          <p:nvPr/>
        </p:nvSpPr>
        <p:spPr>
          <a:xfrm>
            <a:off x="6953690" y="5926073"/>
            <a:ext cx="221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</a:t>
            </a:r>
          </a:p>
          <a:p>
            <a:r>
              <a:rPr lang="en-US" dirty="0"/>
              <a:t>Wind Speed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2DDC1-D570-0445-B308-FC63CCD8E141}"/>
              </a:ext>
            </a:extLst>
          </p:cNvPr>
          <p:cNvSpPr txBox="1"/>
          <p:nvPr/>
        </p:nvSpPr>
        <p:spPr>
          <a:xfrm>
            <a:off x="2721931" y="1005310"/>
            <a:ext cx="3835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0600 UTC 22 December 2013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D800013-92DD-7A43-A3DD-F9BEF531E644}"/>
              </a:ext>
            </a:extLst>
          </p:cNvPr>
          <p:cNvSpPr/>
          <p:nvPr/>
        </p:nvSpPr>
        <p:spPr>
          <a:xfrm rot="2924122">
            <a:off x="597178" y="2484254"/>
            <a:ext cx="1335186" cy="204085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D9BC40-F647-694D-851E-7D7752A9D21F}"/>
              </a:ext>
            </a:extLst>
          </p:cNvPr>
          <p:cNvSpPr/>
          <p:nvPr/>
        </p:nvSpPr>
        <p:spPr>
          <a:xfrm rot="2924122">
            <a:off x="4805017" y="2484253"/>
            <a:ext cx="1335186" cy="204085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2A8E7D-3674-AC46-AAAD-DD486ABAAC87}"/>
              </a:ext>
            </a:extLst>
          </p:cNvPr>
          <p:cNvSpPr txBox="1"/>
          <p:nvPr/>
        </p:nvSpPr>
        <p:spPr>
          <a:xfrm>
            <a:off x="57444" y="5416428"/>
            <a:ext cx="6336816" cy="1323439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dirty="0"/>
              <a:t>Negative PV advection by the divergent component of the </a:t>
            </a:r>
            <a:r>
              <a:rPr lang="en-US" sz="2000" dirty="0" err="1"/>
              <a:t>ageostrophic</a:t>
            </a:r>
            <a:r>
              <a:rPr lang="en-US" sz="2000" dirty="0"/>
              <a:t> wind is substantial on the western   flank of the upper-tropospheric ridge in the “FULL” simulation </a:t>
            </a:r>
          </a:p>
        </p:txBody>
      </p:sp>
    </p:spTree>
    <p:extLst>
      <p:ext uri="{BB962C8B-B14F-4D97-AF65-F5344CB8AC3E}">
        <p14:creationId xmlns:p14="http://schemas.microsoft.com/office/powerpoint/2010/main" val="605693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BBDF71-3EB3-1E4C-9A63-89ED51138E53}"/>
              </a:ext>
            </a:extLst>
          </p:cNvPr>
          <p:cNvSpPr/>
          <p:nvPr/>
        </p:nvSpPr>
        <p:spPr>
          <a:xfrm>
            <a:off x="412642" y="5063076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5034903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8F032D-7880-394D-B756-F94F16593619}"/>
              </a:ext>
            </a:extLst>
          </p:cNvPr>
          <p:cNvSpPr txBox="1"/>
          <p:nvPr/>
        </p:nvSpPr>
        <p:spPr>
          <a:xfrm>
            <a:off x="280737" y="1119423"/>
            <a:ext cx="8718013" cy="5447645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Latent heating plays an important role during the development of “subtropical dominant” jet superposition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omission of latent heating during a WRF simulation (“NOLH”) of a subtropical dominant jet superposition event from December 2013 results in a double-jet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presence of strong negative PV advection by the </a:t>
            </a:r>
            <a:r>
              <a:rPr lang="en-US" sz="2400" dirty="0" err="1"/>
              <a:t>ageostrophic</a:t>
            </a:r>
            <a:r>
              <a:rPr lang="en-US" sz="2400" dirty="0"/>
              <a:t> wind at the level of the dynamic tropopause facilitates the formation of a jet superposition in the “FULL” simulation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results from this study have important implications for the subsequent evolution of the downstream large-scale flow pattern over the North Atlantic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0056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BBDF71-3EB3-1E4C-9A63-89ED51138E53}"/>
              </a:ext>
            </a:extLst>
          </p:cNvPr>
          <p:cNvSpPr/>
          <p:nvPr/>
        </p:nvSpPr>
        <p:spPr>
          <a:xfrm>
            <a:off x="412642" y="5063076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5034903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026974-5871-6147-99B8-6F5D8B17497D}"/>
              </a:ext>
            </a:extLst>
          </p:cNvPr>
          <p:cNvSpPr txBox="1"/>
          <p:nvPr/>
        </p:nvSpPr>
        <p:spPr>
          <a:xfrm>
            <a:off x="280737" y="1119423"/>
            <a:ext cx="8718013" cy="5940088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Latent heating plays an important role during the development of “subtropical dominant” jet superposition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omission of latent heating during a WRF simulation (“NOLH”) of a subtropical dominant jet superposition event from December 2013 results in a double-jet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presence of strong negative PV advection by the </a:t>
            </a:r>
            <a:r>
              <a:rPr lang="en-US" sz="2400" dirty="0" err="1"/>
              <a:t>ageostrophic</a:t>
            </a:r>
            <a:r>
              <a:rPr lang="en-US" sz="2400" dirty="0"/>
              <a:t> wind at the level of the dynamic tropopause facilitates the formation of a jet superposition in the “FULL” simulation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results from this study have important implications for the subsequent evolution of the downstream large-scale flow pattern over the North Atlantic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0" algn="ctr"/>
            <a:r>
              <a:rPr lang="en-US" sz="3200" b="1" dirty="0">
                <a:solidFill>
                  <a:srgbClr val="0E00FF"/>
                </a:solidFill>
              </a:rPr>
              <a:t>Questions: </a:t>
            </a:r>
            <a:r>
              <a:rPr lang="en-US" sz="3200" b="1" dirty="0" err="1">
                <a:solidFill>
                  <a:srgbClr val="0E00FF"/>
                </a:solidFill>
              </a:rPr>
              <a:t>andrew.c.winters@colorado.edu</a:t>
            </a:r>
            <a:endParaRPr lang="en-US" sz="3200" b="1" dirty="0">
              <a:solidFill>
                <a:srgbClr val="0E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6039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91928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Supplementary Slides</a:t>
            </a:r>
          </a:p>
        </p:txBody>
      </p:sp>
    </p:spTree>
    <p:extLst>
      <p:ext uri="{BB962C8B-B14F-4D97-AF65-F5344CB8AC3E}">
        <p14:creationId xmlns:p14="http://schemas.microsoft.com/office/powerpoint/2010/main" val="568876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References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263804" y="1009559"/>
            <a:ext cx="8718013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err="1"/>
              <a:t>Cavallo</a:t>
            </a:r>
            <a:r>
              <a:rPr lang="en-US" sz="1700" dirty="0"/>
              <a:t>, S. M., and G. J. Hakim, 2010: Composite structure of tropopause polar cyclones. </a:t>
            </a:r>
            <a:r>
              <a:rPr lang="en-US" sz="1700" i="1" dirty="0"/>
              <a:t>Mon. </a:t>
            </a:r>
            <a:r>
              <a:rPr lang="en-US" sz="1700" i="1" dirty="0" err="1"/>
              <a:t>Wea</a:t>
            </a:r>
            <a:r>
              <a:rPr lang="en-US" sz="1700" i="1" dirty="0"/>
              <a:t>. Rev.</a:t>
            </a:r>
            <a:r>
              <a:rPr lang="en-US" sz="1700" dirty="0"/>
              <a:t>, </a:t>
            </a:r>
            <a:r>
              <a:rPr lang="en-US" sz="1700" b="1" dirty="0"/>
              <a:t>138, </a:t>
            </a:r>
            <a:r>
              <a:rPr lang="en-US" sz="1700" dirty="0"/>
              <a:t>3840</a:t>
            </a:r>
            <a:r>
              <a:rPr lang="en-US" sz="1700" dirty="0">
                <a:sym typeface="Symbol"/>
              </a:rPr>
              <a:t></a:t>
            </a:r>
            <a:r>
              <a:rPr lang="en-US" sz="1700" dirty="0"/>
              <a:t>3857.</a:t>
            </a:r>
          </a:p>
          <a:p>
            <a:endParaRPr lang="en-US" sz="1700" dirty="0"/>
          </a:p>
          <a:p>
            <a:r>
              <a:rPr lang="en-US" sz="1700" dirty="0"/>
              <a:t>Pyle, M. E., D. Keyser, and L. F. </a:t>
            </a:r>
            <a:r>
              <a:rPr lang="en-US" sz="1700" dirty="0" err="1"/>
              <a:t>Bosart</a:t>
            </a:r>
            <a:r>
              <a:rPr lang="en-US" sz="1700" dirty="0"/>
              <a:t>, 2004: A diagnostic study of jet streaks: Kinematic signatures and relationship to coherent tropopause disturbances. </a:t>
            </a:r>
            <a:r>
              <a:rPr lang="en-US" sz="1700" i="1" dirty="0"/>
              <a:t>Mon. </a:t>
            </a:r>
            <a:r>
              <a:rPr lang="en-US" sz="1700" i="1" dirty="0" err="1"/>
              <a:t>Wea</a:t>
            </a:r>
            <a:r>
              <a:rPr lang="en-US" sz="1700" i="1" dirty="0"/>
              <a:t>. Rev.</a:t>
            </a:r>
            <a:r>
              <a:rPr lang="en-US" sz="1700" dirty="0"/>
              <a:t>, </a:t>
            </a:r>
            <a:r>
              <a:rPr lang="en-US" sz="1700" b="1" dirty="0"/>
              <a:t>132, </a:t>
            </a:r>
            <a:r>
              <a:rPr lang="en-US" sz="1700" dirty="0"/>
              <a:t>297</a:t>
            </a:r>
            <a:r>
              <a:rPr lang="en-US" sz="1700" dirty="0">
                <a:sym typeface="Symbol"/>
              </a:rPr>
              <a:t></a:t>
            </a:r>
            <a:r>
              <a:rPr lang="en-US" sz="1700" dirty="0"/>
              <a:t>319.</a:t>
            </a:r>
          </a:p>
          <a:p>
            <a:endParaRPr lang="en-US" sz="1700" dirty="0"/>
          </a:p>
          <a:p>
            <a:r>
              <a:rPr lang="en-US" sz="1700" dirty="0" err="1"/>
              <a:t>Saha</a:t>
            </a:r>
            <a:r>
              <a:rPr lang="en-US" sz="1700" dirty="0"/>
              <a:t>, S. and co-authors, 2014: The NCEP Climate Forecast System Version 2. </a:t>
            </a:r>
            <a:r>
              <a:rPr lang="en-US" sz="1700" i="1" dirty="0"/>
              <a:t>J. Climate</a:t>
            </a:r>
            <a:r>
              <a:rPr lang="en-US" sz="1700" dirty="0"/>
              <a:t>, </a:t>
            </a:r>
            <a:r>
              <a:rPr lang="en-US" sz="1700" b="1" dirty="0"/>
              <a:t>27, </a:t>
            </a:r>
            <a:r>
              <a:rPr lang="en-US" sz="1700" dirty="0"/>
              <a:t>2185</a:t>
            </a:r>
            <a:r>
              <a:rPr lang="en-US" sz="1700" dirty="0">
                <a:sym typeface="Symbol"/>
              </a:rPr>
              <a:t></a:t>
            </a:r>
            <a:r>
              <a:rPr lang="en-US" sz="1700" dirty="0"/>
              <a:t>2208</a:t>
            </a:r>
          </a:p>
          <a:p>
            <a:endParaRPr lang="en-US" sz="1700" dirty="0"/>
          </a:p>
          <a:p>
            <a:r>
              <a:rPr lang="en-US" sz="1700" dirty="0" err="1"/>
              <a:t>Skamarock</a:t>
            </a:r>
            <a:r>
              <a:rPr lang="en-US" sz="1700" dirty="0"/>
              <a:t>, W. C., J. B. </a:t>
            </a:r>
            <a:r>
              <a:rPr lang="en-US" sz="1700" dirty="0" err="1"/>
              <a:t>Klemp</a:t>
            </a:r>
            <a:r>
              <a:rPr lang="en-US" sz="1700" dirty="0"/>
              <a:t>, J. </a:t>
            </a:r>
            <a:r>
              <a:rPr lang="en-US" sz="1700" dirty="0" err="1"/>
              <a:t>Dudhia</a:t>
            </a:r>
            <a:r>
              <a:rPr lang="en-US" sz="1700" dirty="0"/>
              <a:t>, D. O. Gill, D. M. Barker, M. G </a:t>
            </a:r>
            <a:r>
              <a:rPr lang="en-US" sz="1700" dirty="0" err="1"/>
              <a:t>Duda</a:t>
            </a:r>
            <a:r>
              <a:rPr lang="en-US" sz="1700" dirty="0"/>
              <a:t>, X.-Y. Huang, W. Wang, and J. G. Powers, 2008: A Description of the Advanced Research WRF Version 3. NCAR Tech. Note NCAR/TN-475+STR, 113 pp.</a:t>
            </a:r>
          </a:p>
          <a:p>
            <a:endParaRPr lang="en-US" sz="1700" dirty="0"/>
          </a:p>
          <a:p>
            <a:r>
              <a:rPr lang="en-US" sz="1700" dirty="0"/>
              <a:t>Winters, A. C., and J. E. Martin, 2017: Diagnosis of a North American polar/subtropical jet superposition employing piecewise potential </a:t>
            </a:r>
            <a:r>
              <a:rPr lang="en-US" sz="1700" dirty="0" err="1"/>
              <a:t>vorticity</a:t>
            </a:r>
            <a:r>
              <a:rPr lang="en-US" sz="1700" dirty="0"/>
              <a:t> inversion. </a:t>
            </a:r>
            <a:r>
              <a:rPr lang="en-US" sz="1700" i="1" dirty="0"/>
              <a:t>Mon. </a:t>
            </a:r>
            <a:r>
              <a:rPr lang="en-US" sz="1700" i="1" dirty="0" err="1"/>
              <a:t>Wea</a:t>
            </a:r>
            <a:r>
              <a:rPr lang="en-US" sz="1700" i="1" dirty="0"/>
              <a:t>. Rev.</a:t>
            </a:r>
            <a:r>
              <a:rPr lang="en-US" sz="1700" dirty="0"/>
              <a:t>,</a:t>
            </a:r>
            <a:r>
              <a:rPr lang="en-US" sz="1700" b="1" dirty="0"/>
              <a:t>145</a:t>
            </a:r>
            <a:r>
              <a:rPr lang="en-US" sz="1700" dirty="0"/>
              <a:t>, 1853-1873. </a:t>
            </a:r>
          </a:p>
          <a:p>
            <a:endParaRPr lang="en-US" sz="1700" dirty="0"/>
          </a:p>
          <a:p>
            <a:r>
              <a:rPr lang="en-US" sz="1700" dirty="0"/>
              <a:t>Winters, A. C., D. Keyser, L. F. </a:t>
            </a:r>
            <a:r>
              <a:rPr lang="en-US" sz="1700" dirty="0" err="1"/>
              <a:t>Bosart</a:t>
            </a:r>
            <a:r>
              <a:rPr lang="en-US" sz="1700" dirty="0"/>
              <a:t>, and J. E. Martin, 2019: Composite synoptic-scale environments conducive to North American polar–subtropical jet superposition events. </a:t>
            </a:r>
            <a:r>
              <a:rPr lang="en-US" sz="1700" i="1" dirty="0"/>
              <a:t>Mon. </a:t>
            </a:r>
            <a:r>
              <a:rPr lang="en-US" sz="1700" i="1" dirty="0" err="1"/>
              <a:t>Wea</a:t>
            </a:r>
            <a:r>
              <a:rPr lang="en-US" sz="1700" i="1" dirty="0"/>
              <a:t>. Rev</a:t>
            </a:r>
            <a:r>
              <a:rPr lang="en-US" sz="1700" dirty="0"/>
              <a:t>., </a:t>
            </a:r>
            <a:r>
              <a:rPr lang="en-US" sz="1700" b="1" dirty="0"/>
              <a:t>147,</a:t>
            </a:r>
            <a:r>
              <a:rPr lang="en-US" sz="1700" dirty="0"/>
              <a:t> [in review]</a:t>
            </a:r>
          </a:p>
        </p:txBody>
      </p:sp>
    </p:spTree>
    <p:extLst>
      <p:ext uri="{BB962C8B-B14F-4D97-AF65-F5344CB8AC3E}">
        <p14:creationId xmlns:p14="http://schemas.microsoft.com/office/powerpoint/2010/main" val="109225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February 2019 Case</a:t>
            </a:r>
          </a:p>
        </p:txBody>
      </p:sp>
    </p:spTree>
    <p:extLst>
      <p:ext uri="{BB962C8B-B14F-4D97-AF65-F5344CB8AC3E}">
        <p14:creationId xmlns:p14="http://schemas.microsoft.com/office/powerpoint/2010/main" val="419843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2A8BA-8305-6745-93FE-216294379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1" t="14619" r="12944" b="13711"/>
          <a:stretch/>
        </p:blipFill>
        <p:spPr>
          <a:xfrm>
            <a:off x="315931" y="1696351"/>
            <a:ext cx="4340444" cy="308666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17BDA7-994D-844E-8D49-2B1D62B36A80}"/>
              </a:ext>
            </a:extLst>
          </p:cNvPr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795D7EE-1C53-2441-9B60-23C71A48C023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February 2019 Case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FABC3-185D-2540-B7E2-715C21614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82" t="13830" r="13637" b="15281"/>
          <a:stretch/>
        </p:blipFill>
        <p:spPr>
          <a:xfrm>
            <a:off x="4668609" y="1651698"/>
            <a:ext cx="4318146" cy="30659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4ECB67-AB65-4446-AC7C-B6BFB52FD845}"/>
              </a:ext>
            </a:extLst>
          </p:cNvPr>
          <p:cNvSpPr txBox="1"/>
          <p:nvPr/>
        </p:nvSpPr>
        <p:spPr>
          <a:xfrm>
            <a:off x="219164" y="1425286"/>
            <a:ext cx="392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7DFB8-579B-1C49-B6B1-C1B80779100E}"/>
              </a:ext>
            </a:extLst>
          </p:cNvPr>
          <p:cNvSpPr txBox="1"/>
          <p:nvPr/>
        </p:nvSpPr>
        <p:spPr>
          <a:xfrm>
            <a:off x="4397964" y="1420231"/>
            <a:ext cx="457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A74EFC-CC7D-6E46-A1A4-A9AEDE2FEEF8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0600 UTC 20 February 2019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127135-2B59-8449-AA9F-99A710A544CF}"/>
              </a:ext>
            </a:extLst>
          </p:cNvPr>
          <p:cNvSpPr/>
          <p:nvPr/>
        </p:nvSpPr>
        <p:spPr>
          <a:xfrm>
            <a:off x="2829038" y="1948376"/>
            <a:ext cx="1273126" cy="1062110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7288CB5-96EB-2F44-B621-4CCBCF5F2720}"/>
              </a:ext>
            </a:extLst>
          </p:cNvPr>
          <p:cNvSpPr/>
          <p:nvPr/>
        </p:nvSpPr>
        <p:spPr>
          <a:xfrm>
            <a:off x="7245940" y="2286893"/>
            <a:ext cx="1273126" cy="1062110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76764F-DB01-0945-BD5B-1D7E0DAC0935}"/>
              </a:ext>
            </a:extLst>
          </p:cNvPr>
          <p:cNvSpPr txBox="1"/>
          <p:nvPr/>
        </p:nvSpPr>
        <p:spPr>
          <a:xfrm>
            <a:off x="187157" y="5297030"/>
            <a:ext cx="8713748" cy="1200329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Maximum 250-hPa wind speed is ~10–20 m s</a:t>
            </a:r>
            <a:r>
              <a:rPr lang="en-US" sz="2400" baseline="30000" dirty="0"/>
              <a:t>–1</a:t>
            </a:r>
            <a:r>
              <a:rPr lang="en-US" sz="2400" dirty="0"/>
              <a:t> weaker in “NOLH”</a:t>
            </a:r>
            <a:endParaRPr lang="en-US" sz="2400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Surface cyclone over the North Atlantic is ~40 </a:t>
            </a:r>
            <a:r>
              <a:rPr lang="en-US" sz="2400" dirty="0" err="1"/>
              <a:t>hPa</a:t>
            </a:r>
            <a:r>
              <a:rPr lang="en-US" sz="2400" dirty="0"/>
              <a:t> weaker in ”NOLH”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6EB771-8FD0-2949-8D87-A37FB5C4BA59}"/>
              </a:ext>
            </a:extLst>
          </p:cNvPr>
          <p:cNvCxnSpPr/>
          <p:nvPr/>
        </p:nvCxnSpPr>
        <p:spPr>
          <a:xfrm>
            <a:off x="759817" y="4804898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F77FF4A-973F-E44C-9E7F-965B1B4AAB9D}"/>
              </a:ext>
            </a:extLst>
          </p:cNvPr>
          <p:cNvSpPr txBox="1"/>
          <p:nvPr/>
        </p:nvSpPr>
        <p:spPr>
          <a:xfrm>
            <a:off x="1197649" y="4620232"/>
            <a:ext cx="255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Sea Level Pressure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3F5CE1-9DFF-F34F-9315-2BC4DC84CC37}"/>
              </a:ext>
            </a:extLst>
          </p:cNvPr>
          <p:cNvCxnSpPr>
            <a:cxnSpLocks/>
          </p:cNvCxnSpPr>
          <p:nvPr/>
        </p:nvCxnSpPr>
        <p:spPr>
          <a:xfrm>
            <a:off x="5343805" y="4807722"/>
            <a:ext cx="433953" cy="36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47296E2-8136-EB43-8DCA-DE2E31DE7A5B}"/>
              </a:ext>
            </a:extLst>
          </p:cNvPr>
          <p:cNvSpPr txBox="1"/>
          <p:nvPr/>
        </p:nvSpPr>
        <p:spPr>
          <a:xfrm>
            <a:off x="5822022" y="4620232"/>
            <a:ext cx="244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Ascent (Pa s</a:t>
            </a:r>
            <a:r>
              <a:rPr lang="en-US" baseline="30000" dirty="0"/>
              <a:t>–1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0798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60849-D4BE-624C-BA7A-8915EEB485A2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552202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6A7EAC-19DF-B947-AF49-F08D6398AA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864" t="15019" r="14153" b="15141"/>
          <a:stretch/>
        </p:blipFill>
        <p:spPr>
          <a:xfrm>
            <a:off x="4599124" y="1693037"/>
            <a:ext cx="4459004" cy="3156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6AFD05-CBEA-E549-BC13-64440BFE77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1863" t="15019" r="14323" b="14802"/>
          <a:stretch/>
        </p:blipFill>
        <p:spPr>
          <a:xfrm>
            <a:off x="97925" y="1685288"/>
            <a:ext cx="4451170" cy="31739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C6160-0F1B-9141-A1A5-D578376EAE29}"/>
              </a:ext>
            </a:extLst>
          </p:cNvPr>
          <p:cNvSpPr txBox="1"/>
          <p:nvPr/>
        </p:nvSpPr>
        <p:spPr>
          <a:xfrm>
            <a:off x="8093" y="1353678"/>
            <a:ext cx="42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 – 250-hPa Nondivergent Age. Wind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C439F-9AB2-784F-965E-B90BBACAD61D}"/>
              </a:ext>
            </a:extLst>
          </p:cNvPr>
          <p:cNvSpPr txBox="1"/>
          <p:nvPr/>
        </p:nvSpPr>
        <p:spPr>
          <a:xfrm>
            <a:off x="4365201" y="1353678"/>
            <a:ext cx="444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“NOLH”: 250-hPa Nondivergent Age. Wind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8F5EE-B497-8A4C-B85F-D57BDA70D975}"/>
              </a:ext>
            </a:extLst>
          </p:cNvPr>
          <p:cNvCxnSpPr/>
          <p:nvPr/>
        </p:nvCxnSpPr>
        <p:spPr>
          <a:xfrm>
            <a:off x="737692" y="4962403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D40593-C5FE-7043-8ACA-617BB06467D4}"/>
              </a:ext>
            </a:extLst>
          </p:cNvPr>
          <p:cNvSpPr txBox="1"/>
          <p:nvPr/>
        </p:nvSpPr>
        <p:spPr>
          <a:xfrm>
            <a:off x="1190677" y="4777737"/>
            <a:ext cx="2420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Height: “FULL”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9BE0E92-3D3A-BE42-B744-DD60EC1AFFA9}"/>
              </a:ext>
            </a:extLst>
          </p:cNvPr>
          <p:cNvCxnSpPr/>
          <p:nvPr/>
        </p:nvCxnSpPr>
        <p:spPr>
          <a:xfrm>
            <a:off x="5152888" y="4962403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B901DFA-58E8-7640-A90C-EC512B43FE8F}"/>
              </a:ext>
            </a:extLst>
          </p:cNvPr>
          <p:cNvSpPr txBox="1"/>
          <p:nvPr/>
        </p:nvSpPr>
        <p:spPr>
          <a:xfrm>
            <a:off x="5586841" y="4777737"/>
            <a:ext cx="313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Height: “NOLH”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ED4000-2A72-F444-B637-5EF265D87CE0}"/>
              </a:ext>
            </a:extLst>
          </p:cNvPr>
          <p:cNvSpPr txBox="1"/>
          <p:nvPr/>
        </p:nvSpPr>
        <p:spPr>
          <a:xfrm>
            <a:off x="280737" y="5397037"/>
            <a:ext cx="8665536" cy="1200329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substantial fraction of the difference in jet wind speeds between the two simulations can be attributed to the nondivergent component of the </a:t>
            </a:r>
            <a:r>
              <a:rPr lang="en-US" sz="2400" dirty="0" err="1"/>
              <a:t>ageostrophic</a:t>
            </a:r>
            <a:r>
              <a:rPr lang="en-US" sz="2400" dirty="0"/>
              <a:t> wind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535C0A-FB21-4C44-A8AE-9E10CDD44462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</p:spTree>
    <p:extLst>
      <p:ext uri="{BB962C8B-B14F-4D97-AF65-F5344CB8AC3E}">
        <p14:creationId xmlns:p14="http://schemas.microsoft.com/office/powerpoint/2010/main" val="22827687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207071" y="5422486"/>
            <a:ext cx="2546402" cy="12321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46774-77F9-8946-9D04-30E20A281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4" t="10259" r="24335" b="7395"/>
          <a:stretch/>
        </p:blipFill>
        <p:spPr>
          <a:xfrm>
            <a:off x="412642" y="1679717"/>
            <a:ext cx="3864893" cy="35721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0EC01A-B681-8B45-BEB1-B9D1B7B605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96" t="10438" r="12105" b="8230"/>
          <a:stretch/>
        </p:blipFill>
        <p:spPr>
          <a:xfrm>
            <a:off x="4471259" y="1692682"/>
            <a:ext cx="4556499" cy="34961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5B300-FA0D-D346-A205-02954BD98132}"/>
              </a:ext>
            </a:extLst>
          </p:cNvPr>
          <p:cNvSpPr txBox="1"/>
          <p:nvPr/>
        </p:nvSpPr>
        <p:spPr>
          <a:xfrm rot="16200000">
            <a:off x="-748418" y="3027342"/>
            <a:ext cx="195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Pressure (</a:t>
            </a:r>
            <a:r>
              <a:rPr lang="en-US" b="1" dirty="0" err="1"/>
              <a:t>hPa</a:t>
            </a:r>
            <a:r>
              <a:rPr lang="en-US" b="1" dirty="0"/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BBDF71-3EB3-1E4C-9A63-89ED51138E53}"/>
              </a:ext>
            </a:extLst>
          </p:cNvPr>
          <p:cNvSpPr/>
          <p:nvPr/>
        </p:nvSpPr>
        <p:spPr>
          <a:xfrm>
            <a:off x="412642" y="5063076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5034903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18D5E8-14F3-D445-A868-5230E7750F8A}"/>
              </a:ext>
            </a:extLst>
          </p:cNvPr>
          <p:cNvSpPr txBox="1"/>
          <p:nvPr/>
        </p:nvSpPr>
        <p:spPr>
          <a:xfrm>
            <a:off x="4015607" y="495061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9A21DF-C3C0-0644-B9FA-8908E5268598}"/>
              </a:ext>
            </a:extLst>
          </p:cNvPr>
          <p:cNvSpPr txBox="1"/>
          <p:nvPr/>
        </p:nvSpPr>
        <p:spPr>
          <a:xfrm>
            <a:off x="471661" y="495803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C’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48CE96-E345-2040-BD78-7B5942A166B2}"/>
              </a:ext>
            </a:extLst>
          </p:cNvPr>
          <p:cNvSpPr txBox="1"/>
          <p:nvPr/>
        </p:nvSpPr>
        <p:spPr>
          <a:xfrm>
            <a:off x="8067673" y="4939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E9B430-5E8D-EB45-B364-A2E5BAE60C2D}"/>
              </a:ext>
            </a:extLst>
          </p:cNvPr>
          <p:cNvSpPr txBox="1"/>
          <p:nvPr/>
        </p:nvSpPr>
        <p:spPr>
          <a:xfrm>
            <a:off x="4523727" y="494642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D’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8F5EE-B497-8A4C-B85F-D57BDA70D975}"/>
              </a:ext>
            </a:extLst>
          </p:cNvPr>
          <p:cNvCxnSpPr/>
          <p:nvPr/>
        </p:nvCxnSpPr>
        <p:spPr>
          <a:xfrm>
            <a:off x="6319439" y="6038493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D40593-C5FE-7043-8ACA-617BB06467D4}"/>
              </a:ext>
            </a:extLst>
          </p:cNvPr>
          <p:cNvSpPr txBox="1"/>
          <p:nvPr/>
        </p:nvSpPr>
        <p:spPr>
          <a:xfrm>
            <a:off x="6806593" y="5853827"/>
            <a:ext cx="206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– “NOLH”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1C1A91-CF11-0A47-BABE-73F8685C41D2}"/>
              </a:ext>
            </a:extLst>
          </p:cNvPr>
          <p:cNvCxnSpPr/>
          <p:nvPr/>
        </p:nvCxnSpPr>
        <p:spPr>
          <a:xfrm>
            <a:off x="6320172" y="5663932"/>
            <a:ext cx="433953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6C589E-BCCF-4E4A-AD73-2BE3411EB750}"/>
              </a:ext>
            </a:extLst>
          </p:cNvPr>
          <p:cNvSpPr txBox="1"/>
          <p:nvPr/>
        </p:nvSpPr>
        <p:spPr>
          <a:xfrm>
            <a:off x="6806593" y="5490145"/>
            <a:ext cx="165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– “FULL”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319439" y="6417669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816131" y="6223159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 Temp.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D75507-80BC-CF4A-9A3A-67A1F782F7A7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7788054-CD20-2F4D-8EDA-F42240933561}"/>
              </a:ext>
            </a:extLst>
          </p:cNvPr>
          <p:cNvCxnSpPr/>
          <p:nvPr/>
        </p:nvCxnSpPr>
        <p:spPr>
          <a:xfrm>
            <a:off x="2573513" y="2842838"/>
            <a:ext cx="544945" cy="0"/>
          </a:xfrm>
          <a:prstGeom prst="straightConnector1">
            <a:avLst/>
          </a:prstGeom>
          <a:ln w="50800">
            <a:solidFill>
              <a:srgbClr val="FFFF00"/>
            </a:solidFill>
            <a:headEnd type="triangle"/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A76D7A4-9242-C340-A9BE-5AB418AF3635}"/>
              </a:ext>
            </a:extLst>
          </p:cNvPr>
          <p:cNvCxnSpPr/>
          <p:nvPr/>
        </p:nvCxnSpPr>
        <p:spPr>
          <a:xfrm>
            <a:off x="6623662" y="2842838"/>
            <a:ext cx="544945" cy="0"/>
          </a:xfrm>
          <a:prstGeom prst="straightConnector1">
            <a:avLst/>
          </a:prstGeom>
          <a:ln w="50800">
            <a:solidFill>
              <a:srgbClr val="FFFF00"/>
            </a:solidFill>
            <a:headEnd type="triangle"/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6F0601A-3EDB-E047-8C45-5623B75891D7}"/>
              </a:ext>
            </a:extLst>
          </p:cNvPr>
          <p:cNvSpPr txBox="1"/>
          <p:nvPr/>
        </p:nvSpPr>
        <p:spPr>
          <a:xfrm>
            <a:off x="623086" y="1387561"/>
            <a:ext cx="3617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5B1F69-C080-3649-A671-A19DA0C78F9F}"/>
              </a:ext>
            </a:extLst>
          </p:cNvPr>
          <p:cNvSpPr txBox="1"/>
          <p:nvPr/>
        </p:nvSpPr>
        <p:spPr>
          <a:xfrm>
            <a:off x="4709565" y="1383433"/>
            <a:ext cx="354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317C8B-6E94-1C4C-8E23-402AC98485E0}"/>
              </a:ext>
            </a:extLst>
          </p:cNvPr>
          <p:cNvSpPr txBox="1"/>
          <p:nvPr/>
        </p:nvSpPr>
        <p:spPr>
          <a:xfrm>
            <a:off x="165338" y="5398395"/>
            <a:ext cx="6219278" cy="1323439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dirty="0"/>
              <a:t>The difference in the slope of the tropopause between the two simulations is due to marked differences in negative PV advection by the </a:t>
            </a:r>
            <a:r>
              <a:rPr lang="en-US" sz="2000" dirty="0" err="1"/>
              <a:t>ageostrophic</a:t>
            </a:r>
            <a:r>
              <a:rPr lang="en-US" sz="2000" dirty="0"/>
              <a:t> wind at     the level of the dynamic tropopause</a:t>
            </a:r>
          </a:p>
        </p:txBody>
      </p:sp>
    </p:spTree>
    <p:extLst>
      <p:ext uri="{BB962C8B-B14F-4D97-AF65-F5344CB8AC3E}">
        <p14:creationId xmlns:p14="http://schemas.microsoft.com/office/powerpoint/2010/main" val="1299998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Composite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461250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4232984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Composites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0AA02F-33C9-6844-AFC7-38DED3772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847" y="990991"/>
            <a:ext cx="6825567" cy="580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194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Downstream Consequences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997D8-963A-2645-A4AB-A03515614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260" y="1141713"/>
            <a:ext cx="7749307" cy="5828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CE30AC-61B5-8942-8E19-7E2C8D644717}"/>
              </a:ext>
            </a:extLst>
          </p:cNvPr>
          <p:cNvSpPr txBox="1"/>
          <p:nvPr/>
        </p:nvSpPr>
        <p:spPr>
          <a:xfrm>
            <a:off x="280737" y="1113577"/>
            <a:ext cx="8718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North Atlantic Oscillation: 5 Days After Jet Superposition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89BDE5-F78D-1C49-B06C-6E779FB843A2}"/>
              </a:ext>
            </a:extLst>
          </p:cNvPr>
          <p:cNvSpPr txBox="1"/>
          <p:nvPr/>
        </p:nvSpPr>
        <p:spPr>
          <a:xfrm>
            <a:off x="6731391" y="1712202"/>
            <a:ext cx="248998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/>
              <a:t>All Events </a:t>
            </a:r>
          </a:p>
          <a:p>
            <a:pPr lvl="0" algn="ctr"/>
            <a:r>
              <a:rPr lang="en-US" sz="2200" b="1" dirty="0"/>
              <a:t>𝚫NAO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+0.11</a:t>
            </a:r>
          </a:p>
          <a:p>
            <a:pPr algn="ctr"/>
            <a:endParaRPr lang="en-US" sz="2200" b="1" dirty="0">
              <a:solidFill>
                <a:srgbClr val="0D23FF"/>
              </a:solidFill>
            </a:endParaRPr>
          </a:p>
          <a:p>
            <a:pPr algn="ctr"/>
            <a:r>
              <a:rPr lang="en-US" sz="2200" b="1" dirty="0">
                <a:solidFill>
                  <a:srgbClr val="0D23FF"/>
                </a:solidFill>
              </a:rPr>
              <a:t>Ave. Polar Dominant 𝚫NAO</a:t>
            </a:r>
          </a:p>
          <a:p>
            <a:pPr algn="ctr"/>
            <a:r>
              <a:rPr lang="en-US" sz="2000" dirty="0"/>
              <a:t>+0.15</a:t>
            </a:r>
          </a:p>
          <a:p>
            <a:pPr algn="ctr"/>
            <a:endParaRPr lang="en-US" sz="2000" dirty="0"/>
          </a:p>
          <a:p>
            <a:pPr algn="ctr"/>
            <a:r>
              <a:rPr lang="en-US" sz="2200" b="1" dirty="0">
                <a:solidFill>
                  <a:srgbClr val="FF0000"/>
                </a:solidFill>
              </a:rPr>
              <a:t>Ave. Subtropical Dominant 𝚫NAO</a:t>
            </a:r>
          </a:p>
          <a:p>
            <a:pPr algn="ctr"/>
            <a:r>
              <a:rPr lang="en-US" sz="2000" dirty="0"/>
              <a:t>+0.13</a:t>
            </a:r>
          </a:p>
          <a:p>
            <a:pPr algn="ctr"/>
            <a:endParaRPr lang="en-US" sz="2000" dirty="0"/>
          </a:p>
          <a:p>
            <a:pPr lvl="0" algn="ctr"/>
            <a:r>
              <a:rPr lang="en-US" sz="2200" b="1" dirty="0">
                <a:solidFill>
                  <a:srgbClr val="0B8A0A"/>
                </a:solidFill>
              </a:rPr>
              <a:t>Ave. Hybrid </a:t>
            </a:r>
          </a:p>
          <a:p>
            <a:pPr lvl="0" algn="ctr"/>
            <a:r>
              <a:rPr lang="en-US" sz="2200" b="1" dirty="0">
                <a:solidFill>
                  <a:srgbClr val="0B8A0A"/>
                </a:solidFill>
              </a:rPr>
              <a:t>𝚫NAO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+0.07</a:t>
            </a:r>
          </a:p>
        </p:txBody>
      </p:sp>
    </p:spTree>
    <p:extLst>
      <p:ext uri="{BB962C8B-B14F-4D97-AF65-F5344CB8AC3E}">
        <p14:creationId xmlns:p14="http://schemas.microsoft.com/office/powerpoint/2010/main" val="654433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Background Material</a:t>
            </a:r>
          </a:p>
        </p:txBody>
      </p:sp>
    </p:spTree>
    <p:extLst>
      <p:ext uri="{BB962C8B-B14F-4D97-AF65-F5344CB8AC3E}">
        <p14:creationId xmlns:p14="http://schemas.microsoft.com/office/powerpoint/2010/main" val="1983990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2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08" y="1021730"/>
            <a:ext cx="8035473" cy="5678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6038" y="1050961"/>
            <a:ext cx="414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5778D2-B7E6-6643-8FB8-87F2F121F632}"/>
              </a:ext>
            </a:extLst>
          </p:cNvPr>
          <p:cNvSpPr/>
          <p:nvPr/>
        </p:nvSpPr>
        <p:spPr>
          <a:xfrm>
            <a:off x="3995225" y="3355145"/>
            <a:ext cx="358726" cy="4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5BF8CC-BD4C-7648-9C30-2C31FEB31062}"/>
              </a:ext>
            </a:extLst>
          </p:cNvPr>
          <p:cNvSpPr txBox="1"/>
          <p:nvPr/>
        </p:nvSpPr>
        <p:spPr>
          <a:xfrm>
            <a:off x="3787537" y="3177824"/>
            <a:ext cx="879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D94CFA-EEA9-6C4A-B3F0-372C6DB87EB9}"/>
              </a:ext>
            </a:extLst>
          </p:cNvPr>
          <p:cNvSpPr/>
          <p:nvPr/>
        </p:nvSpPr>
        <p:spPr>
          <a:xfrm>
            <a:off x="5617699" y="2879801"/>
            <a:ext cx="358726" cy="4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C0113-83FB-2F4D-9D82-CD1B36F493B1}"/>
              </a:ext>
            </a:extLst>
          </p:cNvPr>
          <p:cNvSpPr txBox="1"/>
          <p:nvPr/>
        </p:nvSpPr>
        <p:spPr>
          <a:xfrm>
            <a:off x="5196122" y="2702480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E0309A-54A2-314A-B32C-3DCCB943C779}"/>
              </a:ext>
            </a:extLst>
          </p:cNvPr>
          <p:cNvSpPr txBox="1"/>
          <p:nvPr/>
        </p:nvSpPr>
        <p:spPr>
          <a:xfrm>
            <a:off x="5332823" y="1021730"/>
            <a:ext cx="189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3102BB-402C-1146-B68F-A546C899B35F}"/>
              </a:ext>
            </a:extLst>
          </p:cNvPr>
          <p:cNvSpPr txBox="1"/>
          <p:nvPr/>
        </p:nvSpPr>
        <p:spPr>
          <a:xfrm>
            <a:off x="5873256" y="1037119"/>
            <a:ext cx="251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Subtropical Jet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6744A4-E42D-EC4B-8CAF-357B61370305}"/>
              </a:ext>
            </a:extLst>
          </p:cNvPr>
          <p:cNvSpPr txBox="1"/>
          <p:nvPr/>
        </p:nvSpPr>
        <p:spPr>
          <a:xfrm>
            <a:off x="5332823" y="1268914"/>
            <a:ext cx="87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D23FF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2788A-FEEC-9C4F-A016-5944D243F5D2}"/>
              </a:ext>
            </a:extLst>
          </p:cNvPr>
          <p:cNvSpPr txBox="1"/>
          <p:nvPr/>
        </p:nvSpPr>
        <p:spPr>
          <a:xfrm>
            <a:off x="5873256" y="1284303"/>
            <a:ext cx="251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Polar Jet</a:t>
            </a:r>
          </a:p>
        </p:txBody>
      </p:sp>
    </p:spTree>
    <p:extLst>
      <p:ext uri="{BB962C8B-B14F-4D97-AF65-F5344CB8AC3E}">
        <p14:creationId xmlns:p14="http://schemas.microsoft.com/office/powerpoint/2010/main" val="27066134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424607"/>
            <a:ext cx="32323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Maps of tropopause pressure help to identify the location of the jets.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While each jet occupies its own climatological latitude band, substantial meanders are common.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Occasionally, the latitudinal separation between the jets can vanish resulting in a vertical </a:t>
            </a:r>
            <a:r>
              <a:rPr lang="en-US" sz="2000" b="1" dirty="0"/>
              <a:t>jet superposition</a:t>
            </a:r>
            <a:r>
              <a:rPr lang="en-US" sz="2000" dirty="0"/>
              <a:t>.</a:t>
            </a:r>
            <a:endParaRPr lang="en-US" dirty="0"/>
          </a:p>
        </p:txBody>
      </p:sp>
      <p:pic>
        <p:nvPicPr>
          <p:cNvPr id="15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1797" r="-41797"/>
          <a:stretch>
            <a:fillRect/>
          </a:stretch>
        </p:blipFill>
        <p:spPr>
          <a:xfrm>
            <a:off x="-2070728" y="1052667"/>
            <a:ext cx="10330193" cy="5681208"/>
          </a:xfrm>
        </p:spPr>
      </p:pic>
      <p:sp>
        <p:nvSpPr>
          <p:cNvPr id="18" name="Oval 17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2" name="TextBox 21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F9A8FF-E1D0-874F-937F-B91FCB3DAD5E}"/>
              </a:ext>
            </a:extLst>
          </p:cNvPr>
          <p:cNvSpPr txBox="1"/>
          <p:nvPr/>
        </p:nvSpPr>
        <p:spPr>
          <a:xfrm>
            <a:off x="2884394" y="3708605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580535-8A9F-6845-8C4F-E46BAD25BD2C}"/>
              </a:ext>
            </a:extLst>
          </p:cNvPr>
          <p:cNvSpPr txBox="1"/>
          <p:nvPr/>
        </p:nvSpPr>
        <p:spPr>
          <a:xfrm rot="19450374">
            <a:off x="1319993" y="2160842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44EDAD5-7F57-E64F-A8E8-2B2218F17D48}"/>
              </a:ext>
            </a:extLst>
          </p:cNvPr>
          <p:cNvSpPr/>
          <p:nvPr/>
        </p:nvSpPr>
        <p:spPr>
          <a:xfrm>
            <a:off x="804304" y="3729947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5BEEA1-2F09-2E42-8308-67ECACB9AE76}"/>
              </a:ext>
            </a:extLst>
          </p:cNvPr>
          <p:cNvSpPr/>
          <p:nvPr/>
        </p:nvSpPr>
        <p:spPr>
          <a:xfrm>
            <a:off x="296226" y="5790589"/>
            <a:ext cx="5561725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63FA3F-73D5-AE49-A010-8846E081AC0E}"/>
              </a:ext>
            </a:extLst>
          </p:cNvPr>
          <p:cNvSpPr txBox="1"/>
          <p:nvPr/>
        </p:nvSpPr>
        <p:spPr>
          <a:xfrm>
            <a:off x="2947171" y="5790589"/>
            <a:ext cx="2854960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/>
              <a:t>Tropical Tropopause</a:t>
            </a:r>
          </a:p>
          <a:p>
            <a:pPr indent="457200"/>
            <a:r>
              <a:rPr lang="en-US" dirty="0"/>
              <a:t>Subtropical Tropopause</a:t>
            </a:r>
          </a:p>
          <a:p>
            <a:pPr indent="457200"/>
            <a:r>
              <a:rPr lang="en-US" dirty="0"/>
              <a:t>Polar Tropopause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A2A756-52C9-0146-A2F1-BCEA577F6C21}"/>
              </a:ext>
            </a:extLst>
          </p:cNvPr>
          <p:cNvSpPr/>
          <p:nvPr/>
        </p:nvSpPr>
        <p:spPr>
          <a:xfrm>
            <a:off x="3144580" y="5886002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ECD9704-CE31-D146-A05E-D7AC990638FB}"/>
              </a:ext>
            </a:extLst>
          </p:cNvPr>
          <p:cNvSpPr/>
          <p:nvPr/>
        </p:nvSpPr>
        <p:spPr>
          <a:xfrm>
            <a:off x="3144580" y="6157777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0BD9F9-2FAE-AD46-8652-0C10EB1BDA70}"/>
              </a:ext>
            </a:extLst>
          </p:cNvPr>
          <p:cNvSpPr/>
          <p:nvPr/>
        </p:nvSpPr>
        <p:spPr>
          <a:xfrm>
            <a:off x="3144580" y="6441789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C09006-1183-E24A-9143-94655F0E7137}"/>
              </a:ext>
            </a:extLst>
          </p:cNvPr>
          <p:cNvSpPr txBox="1"/>
          <p:nvPr/>
        </p:nvSpPr>
        <p:spPr>
          <a:xfrm>
            <a:off x="296226" y="1090583"/>
            <a:ext cx="3250249" cy="40011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Tropopause</a:t>
            </a:r>
            <a:r>
              <a:rPr lang="en-US" sz="2000" b="1" dirty="0"/>
              <a:t> Pressure (</a:t>
            </a:r>
            <a:r>
              <a:rPr lang="en-US" sz="2000" b="1" dirty="0" err="1"/>
              <a:t>hPa</a:t>
            </a:r>
            <a:r>
              <a:rPr lang="en-US" sz="2000" b="1" dirty="0"/>
              <a:t>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74EE0E5-FA43-CE46-93AB-03E9888E7C9A}"/>
              </a:ext>
            </a:extLst>
          </p:cNvPr>
          <p:cNvSpPr/>
          <p:nvPr/>
        </p:nvSpPr>
        <p:spPr>
          <a:xfrm>
            <a:off x="4402169" y="1084157"/>
            <a:ext cx="1432112" cy="6562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EBEF92E-7E67-6741-A86D-5F75F21EE992}"/>
              </a:ext>
            </a:extLst>
          </p:cNvPr>
          <p:cNvSpPr/>
          <p:nvPr/>
        </p:nvSpPr>
        <p:spPr>
          <a:xfrm>
            <a:off x="4550588" y="1214382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C34F33-6734-CF43-929C-586898AEC111}"/>
              </a:ext>
            </a:extLst>
          </p:cNvPr>
          <p:cNvSpPr txBox="1"/>
          <p:nvPr/>
        </p:nvSpPr>
        <p:spPr>
          <a:xfrm>
            <a:off x="4771210" y="1104329"/>
            <a:ext cx="1291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Phoenix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6C80B7-43D7-C34E-8027-134BBCF06CAB}"/>
              </a:ext>
            </a:extLst>
          </p:cNvPr>
          <p:cNvSpPr txBox="1"/>
          <p:nvPr/>
        </p:nvSpPr>
        <p:spPr>
          <a:xfrm>
            <a:off x="4409768" y="1372578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F61D15-A586-AC40-9027-6D7A73CAE912}"/>
              </a:ext>
            </a:extLst>
          </p:cNvPr>
          <p:cNvSpPr txBox="1"/>
          <p:nvPr/>
        </p:nvSpPr>
        <p:spPr>
          <a:xfrm>
            <a:off x="4771210" y="1387967"/>
            <a:ext cx="163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North Pole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DE51BF9-5C47-404A-AB90-D6033662DA63}"/>
              </a:ext>
            </a:extLst>
          </p:cNvPr>
          <p:cNvSpPr txBox="1"/>
          <p:nvPr/>
        </p:nvSpPr>
        <p:spPr>
          <a:xfrm>
            <a:off x="482088" y="5805907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CF8EF11-C33A-4148-84E4-47649BE4F8B1}"/>
              </a:ext>
            </a:extLst>
          </p:cNvPr>
          <p:cNvSpPr txBox="1"/>
          <p:nvPr/>
        </p:nvSpPr>
        <p:spPr>
          <a:xfrm>
            <a:off x="403349" y="6214209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912598-8690-D04C-8906-4318A3C8D593}"/>
              </a:ext>
            </a:extLst>
          </p:cNvPr>
          <p:cNvSpPr txBox="1"/>
          <p:nvPr/>
        </p:nvSpPr>
        <p:spPr>
          <a:xfrm>
            <a:off x="950630" y="5880443"/>
            <a:ext cx="122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 Jet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64AD85-9572-C346-937D-2B9EDE1078F7}"/>
              </a:ext>
            </a:extLst>
          </p:cNvPr>
          <p:cNvSpPr txBox="1"/>
          <p:nvPr/>
        </p:nvSpPr>
        <p:spPr>
          <a:xfrm>
            <a:off x="958379" y="6288745"/>
            <a:ext cx="1709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Subtropical Jet</a:t>
            </a:r>
          </a:p>
        </p:txBody>
      </p:sp>
    </p:spTree>
    <p:extLst>
      <p:ext uri="{BB962C8B-B14F-4D97-AF65-F5344CB8AC3E}">
        <p14:creationId xmlns:p14="http://schemas.microsoft.com/office/powerpoint/2010/main" val="36093579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97597" y="1510221"/>
            <a:ext cx="31113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pole-to-equator </a:t>
            </a:r>
            <a:r>
              <a:rPr lang="en-US" sz="2000" dirty="0">
                <a:solidFill>
                  <a:srgbClr val="000000"/>
                </a:solidFill>
              </a:rPr>
              <a:t>baroclinicity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dirty="0"/>
              <a:t>is combined into a much narrower zone of contrast in the vicinity of a jet superposition.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Intensified frontal structure is often attended by a strengthening of the superposed jet’s transverse circulation.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649" y="1052667"/>
            <a:ext cx="5720936" cy="5681208"/>
          </a:xfrm>
        </p:spPr>
      </p:pic>
      <p:sp>
        <p:nvSpPr>
          <p:cNvPr id="21" name="Oval 20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17" name="TextBox 16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2001" y="1165939"/>
            <a:ext cx="3501438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Tropopause</a:t>
            </a:r>
            <a:r>
              <a:rPr lang="en-US" sz="2000" b="1" dirty="0"/>
              <a:t> Temperature (</a:t>
            </a:r>
            <a:r>
              <a:rPr lang="en-US" sz="2000" b="1" baseline="30000" dirty="0" err="1"/>
              <a:t>o</a:t>
            </a:r>
            <a:r>
              <a:rPr lang="en-US" sz="2000" b="1" dirty="0" err="1"/>
              <a:t>C</a:t>
            </a:r>
            <a:r>
              <a:rPr lang="en-US" sz="2000" b="1" dirty="0"/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48C36C-9614-5C41-A328-75B338129E38}"/>
              </a:ext>
            </a:extLst>
          </p:cNvPr>
          <p:cNvSpPr/>
          <p:nvPr/>
        </p:nvSpPr>
        <p:spPr>
          <a:xfrm>
            <a:off x="4374033" y="1154497"/>
            <a:ext cx="1432112" cy="6562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63B101A-AFE3-9E49-A054-2DB3C4589DCC}"/>
              </a:ext>
            </a:extLst>
          </p:cNvPr>
          <p:cNvSpPr/>
          <p:nvPr/>
        </p:nvSpPr>
        <p:spPr>
          <a:xfrm>
            <a:off x="4522452" y="1284722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FD1D90-E508-6B48-A0C4-B32E9F43FE48}"/>
              </a:ext>
            </a:extLst>
          </p:cNvPr>
          <p:cNvSpPr txBox="1"/>
          <p:nvPr/>
        </p:nvSpPr>
        <p:spPr>
          <a:xfrm>
            <a:off x="4381632" y="1442918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5EBC3C-583B-4E49-9141-E31FA8D7FD49}"/>
              </a:ext>
            </a:extLst>
          </p:cNvPr>
          <p:cNvSpPr txBox="1"/>
          <p:nvPr/>
        </p:nvSpPr>
        <p:spPr>
          <a:xfrm>
            <a:off x="4743074" y="1458307"/>
            <a:ext cx="163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North Pole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F9A8FF-E1D0-874F-937F-B91FCB3DAD5E}"/>
              </a:ext>
            </a:extLst>
          </p:cNvPr>
          <p:cNvSpPr txBox="1"/>
          <p:nvPr/>
        </p:nvSpPr>
        <p:spPr>
          <a:xfrm>
            <a:off x="2884394" y="3708605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DFFFFA-2494-1443-AA27-0D584E6F938F}"/>
              </a:ext>
            </a:extLst>
          </p:cNvPr>
          <p:cNvSpPr txBox="1"/>
          <p:nvPr/>
        </p:nvSpPr>
        <p:spPr>
          <a:xfrm rot="19450374">
            <a:off x="1319993" y="2160842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D82EE3-5D96-6749-BF88-7785E2B7CD06}"/>
              </a:ext>
            </a:extLst>
          </p:cNvPr>
          <p:cNvSpPr txBox="1"/>
          <p:nvPr/>
        </p:nvSpPr>
        <p:spPr>
          <a:xfrm>
            <a:off x="4743074" y="1174669"/>
            <a:ext cx="1291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Phoenix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E8FE2E7-1CBB-D244-8E04-3768DCE6B774}"/>
              </a:ext>
            </a:extLst>
          </p:cNvPr>
          <p:cNvSpPr/>
          <p:nvPr/>
        </p:nvSpPr>
        <p:spPr>
          <a:xfrm>
            <a:off x="804304" y="3729947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27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0511" y="2839525"/>
            <a:ext cx="4029037" cy="1415772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Tropical </a:t>
            </a:r>
            <a:r>
              <a:rPr lang="en-US" sz="2000" b="1" dirty="0" err="1">
                <a:solidFill>
                  <a:srgbClr val="FF0000"/>
                </a:solidFill>
              </a:rPr>
              <a:t>anticyclonic</a:t>
            </a:r>
            <a:r>
              <a:rPr lang="en-US" sz="2000" b="1" dirty="0">
                <a:solidFill>
                  <a:srgbClr val="FF0000"/>
                </a:solidFill>
              </a:rPr>
              <a:t> PV anomalies:</a:t>
            </a:r>
          </a:p>
          <a:p>
            <a:pPr algn="ctr"/>
            <a:endParaRPr lang="en-US" sz="1200" dirty="0"/>
          </a:p>
          <a:p>
            <a:pPr algn="ctr"/>
            <a:r>
              <a:rPr lang="en-US" dirty="0"/>
              <a:t>Characterize a thermodynamic environment that features weak upper-tropospheric static stability.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7005F-79C9-3E45-8F94-09F8AA3DBEFD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24173084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65837" y="2067025"/>
            <a:ext cx="5424820" cy="4336702"/>
            <a:chOff x="3465837" y="1225884"/>
            <a:chExt cx="5424820" cy="4336702"/>
          </a:xfrm>
        </p:grpSpPr>
        <p:pic>
          <p:nvPicPr>
            <p:cNvPr id="2" name="Picture 1" descr="supjfreqCMH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837" y="1225884"/>
              <a:ext cx="5424820" cy="43367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91351" y="1225884"/>
              <a:ext cx="716117" cy="5439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7221970" y="4093521"/>
            <a:ext cx="287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Number of Events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157" y="1117803"/>
            <a:ext cx="3699652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Christenson et al. (2017) highlight three locations that experience the  greatest frequency of </a:t>
            </a:r>
          </a:p>
          <a:p>
            <a:r>
              <a:rPr lang="en-US" sz="2400" dirty="0"/>
              <a:t>jet </a:t>
            </a:r>
            <a:r>
              <a:rPr lang="en-US" sz="2400" dirty="0" err="1"/>
              <a:t>superpositions</a:t>
            </a:r>
            <a:r>
              <a:rPr lang="en-US" sz="2400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b="1" dirty="0"/>
              <a:t>1) Western Pacific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/>
              <a:t>2) North America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/>
              <a:t>3) Northern Africa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9056" y="6389458"/>
            <a:ext cx="312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Christenson et al. (2017)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56235" y="1090784"/>
            <a:ext cx="5104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Climatological frequency of Northern Hemisphere jet superposition events per cold season (Nov–Mar) 1960–2010</a:t>
            </a:r>
          </a:p>
        </p:txBody>
      </p:sp>
    </p:spTree>
    <p:extLst>
      <p:ext uri="{BB962C8B-B14F-4D97-AF65-F5344CB8AC3E}">
        <p14:creationId xmlns:p14="http://schemas.microsoft.com/office/powerpoint/2010/main" val="42886135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16" name="Picture 15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911084"/>
            <a:ext cx="3944715" cy="2765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1" y="1136236"/>
            <a:ext cx="3906519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54692" y="993016"/>
            <a:ext cx="433497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00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000000"/>
                </a:solidFill>
              </a:rPr>
              <a:t>Cyclogenesis</a:t>
            </a:r>
            <a:r>
              <a:rPr lang="en-US" sz="1600" i="1" dirty="0">
                <a:solidFill>
                  <a:srgbClr val="00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over the West Pacific preceded the development of an intense Midwest U.S. cyclone.</a:t>
            </a:r>
          </a:p>
          <a:p>
            <a:pPr marL="230188" lvl="0"/>
            <a:endParaRPr lang="en-US" sz="1600" dirty="0"/>
          </a:p>
          <a:p>
            <a:pPr marL="458788" indent="-458788"/>
            <a:r>
              <a:rPr lang="en-US" sz="1600" i="1" dirty="0">
                <a:solidFill>
                  <a:srgbClr val="FF0000"/>
                </a:solidFill>
              </a:rPr>
              <a:t>25–28 April 2011 Tornado Outbreak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occurred over the West Pacific prior to the outbreak (</a:t>
            </a:r>
            <a:r>
              <a:rPr lang="en-US" sz="1600" dirty="0" err="1">
                <a:solidFill>
                  <a:srgbClr val="FF0000"/>
                </a:solidFill>
              </a:rPr>
              <a:t>Knupp</a:t>
            </a:r>
            <a:r>
              <a:rPr lang="en-US" sz="1600" dirty="0">
                <a:solidFill>
                  <a:srgbClr val="FF0000"/>
                </a:solidFill>
              </a:rPr>
              <a:t> et al. 2014; Christenson and Martin 2012).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40309" y="1132073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NASA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004" y="3911084"/>
            <a:ext cx="63703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SPC</a:t>
            </a:r>
          </a:p>
        </p:txBody>
      </p:sp>
    </p:spTree>
    <p:extLst>
      <p:ext uri="{BB962C8B-B14F-4D97-AF65-F5344CB8AC3E}">
        <p14:creationId xmlns:p14="http://schemas.microsoft.com/office/powerpoint/2010/main" val="8089828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ure5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34" y="1021626"/>
            <a:ext cx="4351740" cy="57545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53649" y="6426627"/>
            <a:ext cx="265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Lang and Martin (2012)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0738" y="1686236"/>
            <a:ext cx="4073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Traditional four-quadrant model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6039" y="3233634"/>
            <a:ext cx="47940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Geo. cold-air advection (CAA)   </a:t>
            </a:r>
            <a:r>
              <a:rPr lang="en-US" sz="2400" dirty="0"/>
              <a:t> along the jet axis promotes </a:t>
            </a:r>
            <a:r>
              <a:rPr lang="en-US" sz="2400" b="1" dirty="0"/>
              <a:t>subsidence</a:t>
            </a:r>
            <a:r>
              <a:rPr lang="en-US" sz="2400" dirty="0"/>
              <a:t> through the jet core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16039" y="4969457"/>
            <a:ext cx="47940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Geo. warm-air advection (WAA)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along the jet axis promotes </a:t>
            </a:r>
          </a:p>
          <a:p>
            <a:pPr algn="ctr"/>
            <a:r>
              <a:rPr lang="en-US" sz="2400" b="1" dirty="0"/>
              <a:t>ascent</a:t>
            </a:r>
            <a:r>
              <a:rPr lang="en-US" sz="2400" b="1" u="sng" dirty="0"/>
              <a:t> </a:t>
            </a:r>
            <a:r>
              <a:rPr lang="en-US" sz="2400" dirty="0"/>
              <a:t>through the jet core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Ageostrophic</a:t>
            </a:r>
            <a:r>
              <a:rPr lang="en-US" sz="3600" b="1" dirty="0"/>
              <a:t> Transverse Jet Circulations</a:t>
            </a:r>
          </a:p>
        </p:txBody>
      </p:sp>
    </p:spTree>
    <p:extLst>
      <p:ext uri="{BB962C8B-B14F-4D97-AF65-F5344CB8AC3E}">
        <p14:creationId xmlns:p14="http://schemas.microsoft.com/office/powerpoint/2010/main" val="16127420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Insight into how the tropopause can be restructured from a PV perspective can be found by consulting </a:t>
            </a:r>
            <a:r>
              <a:rPr lang="en-US" sz="2000" b="1" dirty="0" err="1"/>
              <a:t>Wandishin</a:t>
            </a:r>
            <a:r>
              <a:rPr lang="en-US" sz="2000" b="1" dirty="0"/>
              <a:t> et al. (2000)</a:t>
            </a:r>
          </a:p>
        </p:txBody>
      </p:sp>
      <p:pic>
        <p:nvPicPr>
          <p:cNvPr id="8" name="Picture 7" descr="Screen Shot 2015-07-15 at 9.56.0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144" y="2568222"/>
            <a:ext cx="5364827" cy="32267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497" y="2474164"/>
            <a:ext cx="3039944" cy="3416320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processes can account for “</a:t>
            </a:r>
            <a:r>
              <a:rPr lang="en-US" dirty="0" err="1"/>
              <a:t>foldogenesis</a:t>
            </a:r>
            <a:r>
              <a:rPr lang="en-US" dirty="0"/>
              <a:t>”: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b="1" dirty="0"/>
              <a:t>Differential vertical motions</a:t>
            </a:r>
            <a:r>
              <a:rPr lang="en-US" dirty="0"/>
              <a:t> can </a:t>
            </a:r>
            <a:r>
              <a:rPr lang="en-US" u="sng" dirty="0"/>
              <a:t>vertically steepen</a:t>
            </a:r>
            <a:r>
              <a:rPr lang="en-US" dirty="0"/>
              <a:t> the tropopause.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b="1" dirty="0"/>
              <a:t>Convergence</a:t>
            </a:r>
            <a:r>
              <a:rPr lang="en-US" dirty="0"/>
              <a:t> or a </a:t>
            </a:r>
            <a:r>
              <a:rPr lang="en-US" b="1" dirty="0"/>
              <a:t>vertical shear</a:t>
            </a:r>
            <a:r>
              <a:rPr lang="en-US" dirty="0"/>
              <a:t> can produce a </a:t>
            </a:r>
            <a:r>
              <a:rPr lang="en-US" u="sng" dirty="0"/>
              <a:t>differential horizontal advection</a:t>
            </a:r>
            <a:r>
              <a:rPr lang="en-US" dirty="0"/>
              <a:t> of the tropopause surface.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296" y="5946926"/>
            <a:ext cx="805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These same mechanisms are also likely to play an important role in superpositions.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1394" y="5672673"/>
            <a:ext cx="232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Wandishin</a:t>
            </a:r>
            <a:r>
              <a:rPr lang="en-US" sz="1400" dirty="0"/>
              <a:t> et al. 2000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9429353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4556060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31775" indent="-122238"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Polar Dominant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530930" y="1776666"/>
            <a:ext cx="2467820" cy="6378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  <p:sp>
        <p:nvSpPr>
          <p:cNvPr id="11" name="Freeform 10"/>
          <p:cNvSpPr/>
          <p:nvPr/>
        </p:nvSpPr>
        <p:spPr>
          <a:xfrm>
            <a:off x="4607468" y="3437883"/>
            <a:ext cx="2256443" cy="1235946"/>
          </a:xfrm>
          <a:custGeom>
            <a:avLst/>
            <a:gdLst>
              <a:gd name="connsiteX0" fmla="*/ 0 w 2256443"/>
              <a:gd name="connsiteY0" fmla="*/ 0 h 1235946"/>
              <a:gd name="connsiteX1" fmla="*/ 351303 w 2256443"/>
              <a:gd name="connsiteY1" fmla="*/ 202650 h 1235946"/>
              <a:gd name="connsiteX2" fmla="*/ 662070 w 2256443"/>
              <a:gd name="connsiteY2" fmla="*/ 675499 h 1235946"/>
              <a:gd name="connsiteX3" fmla="*/ 905280 w 2256443"/>
              <a:gd name="connsiteY3" fmla="*/ 1080798 h 1235946"/>
              <a:gd name="connsiteX4" fmla="*/ 1324140 w 2256443"/>
              <a:gd name="connsiteY4" fmla="*/ 1229408 h 1235946"/>
              <a:gd name="connsiteX5" fmla="*/ 1675443 w 2256443"/>
              <a:gd name="connsiteY5" fmla="*/ 891658 h 1235946"/>
              <a:gd name="connsiteX6" fmla="*/ 1918652 w 2256443"/>
              <a:gd name="connsiteY6" fmla="*/ 513379 h 1235946"/>
              <a:gd name="connsiteX7" fmla="*/ 2256443 w 2256443"/>
              <a:gd name="connsiteY7" fmla="*/ 270200 h 123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6443" h="1235946">
                <a:moveTo>
                  <a:pt x="0" y="0"/>
                </a:moveTo>
                <a:cubicBezTo>
                  <a:pt x="120479" y="45033"/>
                  <a:pt x="240958" y="90067"/>
                  <a:pt x="351303" y="202650"/>
                </a:cubicBezTo>
                <a:cubicBezTo>
                  <a:pt x="461648" y="315233"/>
                  <a:pt x="569741" y="529141"/>
                  <a:pt x="662070" y="675499"/>
                </a:cubicBezTo>
                <a:cubicBezTo>
                  <a:pt x="754399" y="821857"/>
                  <a:pt x="794935" y="988480"/>
                  <a:pt x="905280" y="1080798"/>
                </a:cubicBezTo>
                <a:cubicBezTo>
                  <a:pt x="1015625" y="1173116"/>
                  <a:pt x="1195780" y="1260931"/>
                  <a:pt x="1324140" y="1229408"/>
                </a:cubicBezTo>
                <a:cubicBezTo>
                  <a:pt x="1452500" y="1197885"/>
                  <a:pt x="1576358" y="1010996"/>
                  <a:pt x="1675443" y="891658"/>
                </a:cubicBezTo>
                <a:cubicBezTo>
                  <a:pt x="1774528" y="772320"/>
                  <a:pt x="1821819" y="616955"/>
                  <a:pt x="1918652" y="513379"/>
                </a:cubicBezTo>
                <a:cubicBezTo>
                  <a:pt x="2015485" y="409803"/>
                  <a:pt x="2135964" y="340001"/>
                  <a:pt x="2256443" y="270200"/>
                </a:cubicBezTo>
              </a:path>
            </a:pathLst>
          </a:custGeom>
          <a:noFill/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5693920" y="4485108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BAC555-ECBC-D644-B0EE-3442514A8850}"/>
              </a:ext>
            </a:extLst>
          </p:cNvPr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31472436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endParaRPr lang="en-US" sz="1200" dirty="0"/>
          </a:p>
          <a:p>
            <a:pPr marL="231775" lvl="0" indent="-122238"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Polar Dominant</a:t>
            </a:r>
          </a:p>
          <a:p>
            <a:pPr marL="231775" lvl="0" indent="-122238">
              <a:buFont typeface="Arial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Subtropical Dominant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Freeform 2"/>
          <p:cNvSpPr/>
          <p:nvPr/>
        </p:nvSpPr>
        <p:spPr>
          <a:xfrm>
            <a:off x="5353328" y="3735220"/>
            <a:ext cx="2742922" cy="1044071"/>
          </a:xfrm>
          <a:custGeom>
            <a:avLst/>
            <a:gdLst>
              <a:gd name="connsiteX0" fmla="*/ 0 w 2296978"/>
              <a:gd name="connsiteY0" fmla="*/ 1044071 h 1044071"/>
              <a:gd name="connsiteX1" fmla="*/ 351303 w 2296978"/>
              <a:gd name="connsiteY1" fmla="*/ 800891 h 1044071"/>
              <a:gd name="connsiteX2" fmla="*/ 635047 w 2296978"/>
              <a:gd name="connsiteY2" fmla="*/ 409102 h 1044071"/>
              <a:gd name="connsiteX3" fmla="*/ 864745 w 2296978"/>
              <a:gd name="connsiteY3" fmla="*/ 138902 h 1044071"/>
              <a:gd name="connsiteX4" fmla="*/ 1107954 w 2296978"/>
              <a:gd name="connsiteY4" fmla="*/ 3803 h 1044071"/>
              <a:gd name="connsiteX5" fmla="*/ 1526815 w 2296978"/>
              <a:gd name="connsiteY5" fmla="*/ 71352 h 1044071"/>
              <a:gd name="connsiteX6" fmla="*/ 1945676 w 2296978"/>
              <a:gd name="connsiteY6" fmla="*/ 409102 h 1044071"/>
              <a:gd name="connsiteX7" fmla="*/ 2296978 w 2296978"/>
              <a:gd name="connsiteY7" fmla="*/ 746851 h 10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6978" h="1044071">
                <a:moveTo>
                  <a:pt x="0" y="1044071"/>
                </a:moveTo>
                <a:cubicBezTo>
                  <a:pt x="122731" y="975395"/>
                  <a:pt x="245462" y="906719"/>
                  <a:pt x="351303" y="800891"/>
                </a:cubicBezTo>
                <a:cubicBezTo>
                  <a:pt x="457144" y="695063"/>
                  <a:pt x="549473" y="519433"/>
                  <a:pt x="635047" y="409102"/>
                </a:cubicBezTo>
                <a:cubicBezTo>
                  <a:pt x="720621" y="298770"/>
                  <a:pt x="785927" y="206452"/>
                  <a:pt x="864745" y="138902"/>
                </a:cubicBezTo>
                <a:cubicBezTo>
                  <a:pt x="943563" y="71352"/>
                  <a:pt x="997609" y="15061"/>
                  <a:pt x="1107954" y="3803"/>
                </a:cubicBezTo>
                <a:cubicBezTo>
                  <a:pt x="1218299" y="-7455"/>
                  <a:pt x="1387195" y="3802"/>
                  <a:pt x="1526815" y="71352"/>
                </a:cubicBezTo>
                <a:cubicBezTo>
                  <a:pt x="1666435" y="138902"/>
                  <a:pt x="1817316" y="296519"/>
                  <a:pt x="1945676" y="409102"/>
                </a:cubicBezTo>
                <a:cubicBezTo>
                  <a:pt x="2074036" y="521685"/>
                  <a:pt x="2296978" y="746851"/>
                  <a:pt x="2296978" y="746851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466615" y="3546644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5F447-85C7-8542-8086-0D864368DF1F}"/>
              </a:ext>
            </a:extLst>
          </p:cNvPr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41452670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7" y="1024520"/>
            <a:ext cx="298832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31775" indent="-122238">
              <a:buFont typeface="Arial"/>
              <a:buChar char="•"/>
            </a:pPr>
            <a:r>
              <a:rPr lang="en-US" sz="2200" dirty="0"/>
              <a:t>Polar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dirty="0"/>
              <a:t>Subtropical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b="1" dirty="0">
                <a:solidFill>
                  <a:srgbClr val="0B8A0A"/>
                </a:solidFill>
              </a:rPr>
              <a:t>Hybrid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Freeform 2"/>
          <p:cNvSpPr/>
          <p:nvPr/>
        </p:nvSpPr>
        <p:spPr>
          <a:xfrm>
            <a:off x="4828423" y="3461275"/>
            <a:ext cx="2531227" cy="742615"/>
          </a:xfrm>
          <a:custGeom>
            <a:avLst/>
            <a:gdLst>
              <a:gd name="connsiteX0" fmla="*/ 0 w 2442121"/>
              <a:gd name="connsiteY0" fmla="*/ 0 h 742615"/>
              <a:gd name="connsiteX1" fmla="*/ 376784 w 2442121"/>
              <a:gd name="connsiteY1" fmla="*/ 293092 h 742615"/>
              <a:gd name="connsiteX2" fmla="*/ 711704 w 2442121"/>
              <a:gd name="connsiteY2" fmla="*/ 600140 h 742615"/>
              <a:gd name="connsiteX3" fmla="*/ 1102443 w 2442121"/>
              <a:gd name="connsiteY3" fmla="*/ 739708 h 742615"/>
              <a:gd name="connsiteX4" fmla="*/ 1688552 w 2442121"/>
              <a:gd name="connsiteY4" fmla="*/ 669924 h 742615"/>
              <a:gd name="connsiteX5" fmla="*/ 2190931 w 2442121"/>
              <a:gd name="connsiteY5" fmla="*/ 390789 h 742615"/>
              <a:gd name="connsiteX6" fmla="*/ 2442121 w 2442121"/>
              <a:gd name="connsiteY6" fmla="*/ 209351 h 74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2121" h="742615">
                <a:moveTo>
                  <a:pt x="0" y="0"/>
                </a:moveTo>
                <a:cubicBezTo>
                  <a:pt x="129083" y="96534"/>
                  <a:pt x="258167" y="193069"/>
                  <a:pt x="376784" y="293092"/>
                </a:cubicBezTo>
                <a:cubicBezTo>
                  <a:pt x="495401" y="393115"/>
                  <a:pt x="590761" y="525704"/>
                  <a:pt x="711704" y="600140"/>
                </a:cubicBezTo>
                <a:cubicBezTo>
                  <a:pt x="832647" y="674576"/>
                  <a:pt x="939635" y="728077"/>
                  <a:pt x="1102443" y="739708"/>
                </a:cubicBezTo>
                <a:cubicBezTo>
                  <a:pt x="1265251" y="751339"/>
                  <a:pt x="1507137" y="728077"/>
                  <a:pt x="1688552" y="669924"/>
                </a:cubicBezTo>
                <a:cubicBezTo>
                  <a:pt x="1869967" y="611771"/>
                  <a:pt x="2065336" y="467551"/>
                  <a:pt x="2190931" y="390789"/>
                </a:cubicBezTo>
                <a:cubicBezTo>
                  <a:pt x="2316526" y="314027"/>
                  <a:pt x="2442121" y="209351"/>
                  <a:pt x="2442121" y="209351"/>
                </a:cubicBezTo>
              </a:path>
            </a:pathLst>
          </a:custGeom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283200" y="4194541"/>
            <a:ext cx="1987344" cy="587009"/>
          </a:xfrm>
          <a:custGeom>
            <a:avLst/>
            <a:gdLst>
              <a:gd name="connsiteX0" fmla="*/ 0 w 2302572"/>
              <a:gd name="connsiteY0" fmla="*/ 642103 h 642103"/>
              <a:gd name="connsiteX1" fmla="*/ 418650 w 2302572"/>
              <a:gd name="connsiteY1" fmla="*/ 349011 h 642103"/>
              <a:gd name="connsiteX2" fmla="*/ 823344 w 2302572"/>
              <a:gd name="connsiteY2" fmla="*/ 97789 h 642103"/>
              <a:gd name="connsiteX3" fmla="*/ 1116399 w 2302572"/>
              <a:gd name="connsiteY3" fmla="*/ 92 h 642103"/>
              <a:gd name="connsiteX4" fmla="*/ 1925787 w 2302572"/>
              <a:gd name="connsiteY4" fmla="*/ 111746 h 642103"/>
              <a:gd name="connsiteX5" fmla="*/ 2302572 w 2302572"/>
              <a:gd name="connsiteY5" fmla="*/ 279227 h 64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2572" h="642103">
                <a:moveTo>
                  <a:pt x="0" y="642103"/>
                </a:moveTo>
                <a:cubicBezTo>
                  <a:pt x="140713" y="540916"/>
                  <a:pt x="281426" y="439730"/>
                  <a:pt x="418650" y="349011"/>
                </a:cubicBezTo>
                <a:cubicBezTo>
                  <a:pt x="555874" y="258292"/>
                  <a:pt x="707053" y="155942"/>
                  <a:pt x="823344" y="97789"/>
                </a:cubicBezTo>
                <a:cubicBezTo>
                  <a:pt x="939635" y="39636"/>
                  <a:pt x="932659" y="-2234"/>
                  <a:pt x="1116399" y="92"/>
                </a:cubicBezTo>
                <a:cubicBezTo>
                  <a:pt x="1300139" y="2418"/>
                  <a:pt x="1728092" y="65224"/>
                  <a:pt x="1925787" y="111746"/>
                </a:cubicBezTo>
                <a:cubicBezTo>
                  <a:pt x="2123482" y="158268"/>
                  <a:pt x="2302572" y="279227"/>
                  <a:pt x="2302572" y="279227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028491" y="4002697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D0BDBD-AE60-B64E-9983-005AE792B3F5}"/>
              </a:ext>
            </a:extLst>
          </p:cNvPr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17240502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8" name="Rectangle 7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9498" y="3541188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65399" y="2710057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</p:spTree>
    <p:extLst>
      <p:ext uri="{BB962C8B-B14F-4D97-AF65-F5344CB8AC3E}">
        <p14:creationId xmlns:p14="http://schemas.microsoft.com/office/powerpoint/2010/main" val="2422679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27" name="Freeform 26"/>
          <p:cNvSpPr/>
          <p:nvPr/>
        </p:nvSpPr>
        <p:spPr>
          <a:xfrm>
            <a:off x="4102996" y="3715975"/>
            <a:ext cx="571669" cy="705565"/>
          </a:xfrm>
          <a:custGeom>
            <a:avLst/>
            <a:gdLst>
              <a:gd name="connsiteX0" fmla="*/ 571669 w 571669"/>
              <a:gd name="connsiteY0" fmla="*/ 0 h 705565"/>
              <a:gd name="connsiteX1" fmla="*/ 477597 w 571669"/>
              <a:gd name="connsiteY1" fmla="*/ 54274 h 705565"/>
              <a:gd name="connsiteX2" fmla="*/ 365434 w 571669"/>
              <a:gd name="connsiteY2" fmla="*/ 90457 h 705565"/>
              <a:gd name="connsiteX3" fmla="*/ 340107 w 571669"/>
              <a:gd name="connsiteY3" fmla="*/ 202624 h 705565"/>
              <a:gd name="connsiteX4" fmla="*/ 325634 w 571669"/>
              <a:gd name="connsiteY4" fmla="*/ 296699 h 705565"/>
              <a:gd name="connsiteX5" fmla="*/ 260507 w 571669"/>
              <a:gd name="connsiteY5" fmla="*/ 361828 h 705565"/>
              <a:gd name="connsiteX6" fmla="*/ 191762 w 571669"/>
              <a:gd name="connsiteY6" fmla="*/ 390774 h 705565"/>
              <a:gd name="connsiteX7" fmla="*/ 101308 w 571669"/>
              <a:gd name="connsiteY7" fmla="*/ 387156 h 705565"/>
              <a:gd name="connsiteX8" fmla="*/ 0 w 571669"/>
              <a:gd name="connsiteY8" fmla="*/ 372683 h 705565"/>
              <a:gd name="connsiteX9" fmla="*/ 115781 w 571669"/>
              <a:gd name="connsiteY9" fmla="*/ 452285 h 705565"/>
              <a:gd name="connsiteX10" fmla="*/ 220708 w 571669"/>
              <a:gd name="connsiteY10" fmla="*/ 531887 h 705565"/>
              <a:gd name="connsiteX11" fmla="*/ 303925 w 571669"/>
              <a:gd name="connsiteY11" fmla="*/ 640436 h 705565"/>
              <a:gd name="connsiteX12" fmla="*/ 343725 w 571669"/>
              <a:gd name="connsiteY12" fmla="*/ 705565 h 705565"/>
              <a:gd name="connsiteX13" fmla="*/ 408852 w 571669"/>
              <a:gd name="connsiteY13" fmla="*/ 604253 h 705565"/>
              <a:gd name="connsiteX14" fmla="*/ 463124 w 571669"/>
              <a:gd name="connsiteY14" fmla="*/ 492086 h 705565"/>
              <a:gd name="connsiteX15" fmla="*/ 510161 w 571669"/>
              <a:gd name="connsiteY15" fmla="*/ 354592 h 705565"/>
              <a:gd name="connsiteX16" fmla="*/ 553579 w 571669"/>
              <a:gd name="connsiteY16" fmla="*/ 209860 h 705565"/>
              <a:gd name="connsiteX17" fmla="*/ 571669 w 571669"/>
              <a:gd name="connsiteY17" fmla="*/ 54274 h 705565"/>
              <a:gd name="connsiteX18" fmla="*/ 571669 w 571669"/>
              <a:gd name="connsiteY18" fmla="*/ 0 h 70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71669" h="705565">
                <a:moveTo>
                  <a:pt x="571669" y="0"/>
                </a:moveTo>
                <a:lnTo>
                  <a:pt x="477597" y="54274"/>
                </a:lnTo>
                <a:lnTo>
                  <a:pt x="365434" y="90457"/>
                </a:lnTo>
                <a:lnTo>
                  <a:pt x="340107" y="202624"/>
                </a:lnTo>
                <a:lnTo>
                  <a:pt x="325634" y="296699"/>
                </a:lnTo>
                <a:lnTo>
                  <a:pt x="260507" y="361828"/>
                </a:lnTo>
                <a:lnTo>
                  <a:pt x="191762" y="390774"/>
                </a:lnTo>
                <a:lnTo>
                  <a:pt x="101308" y="387156"/>
                </a:lnTo>
                <a:lnTo>
                  <a:pt x="0" y="372683"/>
                </a:lnTo>
                <a:lnTo>
                  <a:pt x="115781" y="452285"/>
                </a:lnTo>
                <a:lnTo>
                  <a:pt x="220708" y="531887"/>
                </a:lnTo>
                <a:lnTo>
                  <a:pt x="303925" y="640436"/>
                </a:lnTo>
                <a:lnTo>
                  <a:pt x="343725" y="705565"/>
                </a:lnTo>
                <a:lnTo>
                  <a:pt x="408852" y="604253"/>
                </a:lnTo>
                <a:lnTo>
                  <a:pt x="463124" y="492086"/>
                </a:lnTo>
                <a:lnTo>
                  <a:pt x="510161" y="354592"/>
                </a:lnTo>
                <a:lnTo>
                  <a:pt x="553579" y="209860"/>
                </a:lnTo>
                <a:lnTo>
                  <a:pt x="571669" y="54274"/>
                </a:lnTo>
                <a:lnTo>
                  <a:pt x="571669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53834" y="5086176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Strong horizontal PV gradient within the 1–3-PVU channel in the 315–330-K isentropic layer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549836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7005F-79C9-3E45-8F94-09F8AA3DBEFD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60CF87-0679-9842-AFC6-640C943AFB6A}"/>
              </a:ext>
            </a:extLst>
          </p:cNvPr>
          <p:cNvCxnSpPr>
            <a:cxnSpLocks/>
          </p:cNvCxnSpPr>
          <p:nvPr/>
        </p:nvCxnSpPr>
        <p:spPr>
          <a:xfrm>
            <a:off x="3110272" y="2169763"/>
            <a:ext cx="0" cy="3748711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4398392-B721-734F-B92C-5A3961DBA795}"/>
              </a:ext>
            </a:extLst>
          </p:cNvPr>
          <p:cNvSpPr txBox="1"/>
          <p:nvPr/>
        </p:nvSpPr>
        <p:spPr>
          <a:xfrm>
            <a:off x="2893296" y="1665483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4BD630-4CC3-C64A-8194-4BB89CBEF09A}"/>
              </a:ext>
            </a:extLst>
          </p:cNvPr>
          <p:cNvSpPr txBox="1"/>
          <p:nvPr/>
        </p:nvSpPr>
        <p:spPr>
          <a:xfrm>
            <a:off x="2893296" y="5918474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13420811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260483" y="4355803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676392" y="1731896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60483" y="1731896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67489" y="5370336"/>
            <a:ext cx="3534837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Integrated 400–100-hPa wind speed must exceed 30 m s</a:t>
            </a:r>
            <a:r>
              <a:rPr lang="en-US" b="1" baseline="30000" dirty="0">
                <a:solidFill>
                  <a:srgbClr val="000000"/>
                </a:solidFill>
              </a:rPr>
              <a:t>–1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184856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69743" y="3314281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727E848-006E-F84E-A300-99F63BC359A7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370122-955C-9A49-80D5-90071158062D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844146D-DD8C-7A42-AC09-91906137714A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F8024AD-107E-AD4F-9ED1-1C9C347FF5A7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954898F-9725-8541-86A9-06097A9EFA1B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8B07F2D-6361-9647-8B86-2328C3F97F8D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FA83522-8CD6-864F-8293-77BBFABDCDCC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A41E8-EC6D-E343-A3DE-F1FA531C2401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6882122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53834" y="5086176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Strong horizontal PV gradient within the 1–3-PVU channel in the 340–355-K isentropic layer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" name="Freeform 2"/>
          <p:cNvSpPr/>
          <p:nvPr/>
        </p:nvSpPr>
        <p:spPr>
          <a:xfrm>
            <a:off x="6650182" y="2416856"/>
            <a:ext cx="587182" cy="1242565"/>
          </a:xfrm>
          <a:custGeom>
            <a:avLst/>
            <a:gdLst>
              <a:gd name="connsiteX0" fmla="*/ 587182 w 587182"/>
              <a:gd name="connsiteY0" fmla="*/ 0 h 1242565"/>
              <a:gd name="connsiteX1" fmla="*/ 396007 w 587182"/>
              <a:gd name="connsiteY1" fmla="*/ 40964 h 1242565"/>
              <a:gd name="connsiteX2" fmla="*/ 163865 w 587182"/>
              <a:gd name="connsiteY2" fmla="*/ 150200 h 1242565"/>
              <a:gd name="connsiteX3" fmla="*/ 150209 w 587182"/>
              <a:gd name="connsiteY3" fmla="*/ 355019 h 1242565"/>
              <a:gd name="connsiteX4" fmla="*/ 109243 w 587182"/>
              <a:gd name="connsiteY4" fmla="*/ 587146 h 1242565"/>
              <a:gd name="connsiteX5" fmla="*/ 54621 w 587182"/>
              <a:gd name="connsiteY5" fmla="*/ 751001 h 1242565"/>
              <a:gd name="connsiteX6" fmla="*/ 0 w 587182"/>
              <a:gd name="connsiteY6" fmla="*/ 914855 h 1242565"/>
              <a:gd name="connsiteX7" fmla="*/ 109243 w 587182"/>
              <a:gd name="connsiteY7" fmla="*/ 1092365 h 1242565"/>
              <a:gd name="connsiteX8" fmla="*/ 191175 w 587182"/>
              <a:gd name="connsiteY8" fmla="*/ 1242565 h 1242565"/>
              <a:gd name="connsiteX9" fmla="*/ 191175 w 587182"/>
              <a:gd name="connsiteY9" fmla="*/ 1242565 h 1242565"/>
              <a:gd name="connsiteX10" fmla="*/ 218486 w 587182"/>
              <a:gd name="connsiteY10" fmla="*/ 1037746 h 1242565"/>
              <a:gd name="connsiteX11" fmla="*/ 232142 w 587182"/>
              <a:gd name="connsiteY11" fmla="*/ 778310 h 1242565"/>
              <a:gd name="connsiteX12" fmla="*/ 232142 w 587182"/>
              <a:gd name="connsiteY12" fmla="*/ 546182 h 1242565"/>
              <a:gd name="connsiteX13" fmla="*/ 259452 w 587182"/>
              <a:gd name="connsiteY13" fmla="*/ 368673 h 1242565"/>
              <a:gd name="connsiteX14" fmla="*/ 382351 w 587182"/>
              <a:gd name="connsiteY14" fmla="*/ 163855 h 1242565"/>
              <a:gd name="connsiteX15" fmla="*/ 587182 w 587182"/>
              <a:gd name="connsiteY15" fmla="*/ 0 h 124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7182" h="1242565">
                <a:moveTo>
                  <a:pt x="587182" y="0"/>
                </a:moveTo>
                <a:lnTo>
                  <a:pt x="396007" y="40964"/>
                </a:lnTo>
                <a:lnTo>
                  <a:pt x="163865" y="150200"/>
                </a:lnTo>
                <a:lnTo>
                  <a:pt x="150209" y="355019"/>
                </a:lnTo>
                <a:lnTo>
                  <a:pt x="109243" y="587146"/>
                </a:lnTo>
                <a:lnTo>
                  <a:pt x="54621" y="751001"/>
                </a:lnTo>
                <a:lnTo>
                  <a:pt x="0" y="914855"/>
                </a:lnTo>
                <a:lnTo>
                  <a:pt x="109243" y="1092365"/>
                </a:lnTo>
                <a:lnTo>
                  <a:pt x="191175" y="1242565"/>
                </a:lnTo>
                <a:lnTo>
                  <a:pt x="191175" y="1242565"/>
                </a:lnTo>
                <a:lnTo>
                  <a:pt x="218486" y="1037746"/>
                </a:lnTo>
                <a:lnTo>
                  <a:pt x="232142" y="778310"/>
                </a:lnTo>
                <a:lnTo>
                  <a:pt x="232142" y="546182"/>
                </a:lnTo>
                <a:lnTo>
                  <a:pt x="259452" y="368673"/>
                </a:lnTo>
                <a:lnTo>
                  <a:pt x="382351" y="163855"/>
                </a:lnTo>
                <a:lnTo>
                  <a:pt x="587182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1000"/>
            </a:scheme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B62E574-E4DB-6E4B-B73C-E560538A8C1D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DA4B33D-6773-414A-886D-48720D592347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06EBDA9-1CD4-8248-A043-610DA3AFCCEA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0841E21-23BB-954D-A2E1-1732324575BD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87D8F69-1540-AB41-9AEB-063091BAB4F6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91FB98E-6312-1842-9C1D-3A9FF958E829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18C212F-9788-6943-A958-2345561C62AB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F4480A-1803-0A4D-8DCA-03B06BBED3EC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188842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67489" y="5370336"/>
            <a:ext cx="3534837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Integrated 400–100-hPa wind speed must exceed 30 m s</a:t>
            </a:r>
            <a:r>
              <a:rPr lang="en-US" b="1" baseline="30000" dirty="0">
                <a:solidFill>
                  <a:srgbClr val="000000"/>
                </a:solidFill>
              </a:rPr>
              <a:t>–1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25152" y="4369459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41061" y="1745552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525152" y="1745552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CD61034-8EEA-794F-B216-13FD7875FFE0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B7A8204-E8A0-6C4E-B952-22FC94A37E81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0D18BD0-9AF0-9A4C-9484-3B750CA8063E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8E38E70-F487-A441-AD86-6464C42CE29C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FF8457C-2116-0748-AA6A-CC701CD4033E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58C13D-B9F7-3441-A597-BC115FCDB6C3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15BA458-4518-D148-89A4-25CE0C6EFDA4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5E3527-CFB4-724E-BEEA-40D814D86488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10191708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54836" y="2296529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1F9E8D-367F-324C-A0E9-6278889C3204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1EB1E59-E4CE-2B40-996D-45953A9051C7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AB42A94-AEF1-724C-B921-3A12C93D7DF2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D3344F9-C5E5-7644-A4C1-812E5524386B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B42263B-8DC9-E043-AB63-9C3F0F317104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81C5EA2-30C4-1849-B9B6-728D742DB19D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04C11B2-2704-DC42-A52E-2B95823C82F8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0FC190-68D2-024B-B043-61BFF9CF6F5C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ECBA0B7-87A0-D94B-BB12-4A5A32F1A609}"/>
              </a:ext>
            </a:extLst>
          </p:cNvPr>
          <p:cNvSpPr/>
          <p:nvPr/>
        </p:nvSpPr>
        <p:spPr>
          <a:xfrm>
            <a:off x="1558067" y="3271701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3AEB841-5BD3-5A43-B5B5-77860D9CB6A3}"/>
              </a:ext>
            </a:extLst>
          </p:cNvPr>
          <p:cNvSpPr/>
          <p:nvPr/>
        </p:nvSpPr>
        <p:spPr>
          <a:xfrm>
            <a:off x="1700355" y="3206346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91CF125-33A5-DE41-8B60-E965C5B2C247}"/>
              </a:ext>
            </a:extLst>
          </p:cNvPr>
          <p:cNvSpPr/>
          <p:nvPr/>
        </p:nvSpPr>
        <p:spPr>
          <a:xfrm>
            <a:off x="1816295" y="3128509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EC6C49C-5B1F-704A-A313-984AD29E18B8}"/>
              </a:ext>
            </a:extLst>
          </p:cNvPr>
          <p:cNvSpPr/>
          <p:nvPr/>
        </p:nvSpPr>
        <p:spPr>
          <a:xfrm>
            <a:off x="1940104" y="3064690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0D2A6F3-F879-4A49-AA74-CF6FFAC0422C}"/>
              </a:ext>
            </a:extLst>
          </p:cNvPr>
          <p:cNvSpPr/>
          <p:nvPr/>
        </p:nvSpPr>
        <p:spPr>
          <a:xfrm>
            <a:off x="237444" y="3064690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DD4162-43D5-4A46-B832-20BAFDDA245D}"/>
              </a:ext>
            </a:extLst>
          </p:cNvPr>
          <p:cNvSpPr txBox="1"/>
          <p:nvPr/>
        </p:nvSpPr>
        <p:spPr>
          <a:xfrm>
            <a:off x="288954" y="2917080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STJ ID’s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8454773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1382857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Criteria for both the polar and subtropical jets satisfied within  the same grid column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926445" y="2689947"/>
            <a:ext cx="423318" cy="914855"/>
          </a:xfrm>
          <a:custGeom>
            <a:avLst/>
            <a:gdLst>
              <a:gd name="connsiteX0" fmla="*/ 423318 w 423318"/>
              <a:gd name="connsiteY0" fmla="*/ 0 h 914855"/>
              <a:gd name="connsiteX1" fmla="*/ 259453 w 423318"/>
              <a:gd name="connsiteY1" fmla="*/ 109237 h 914855"/>
              <a:gd name="connsiteX2" fmla="*/ 95588 w 423318"/>
              <a:gd name="connsiteY2" fmla="*/ 245782 h 914855"/>
              <a:gd name="connsiteX3" fmla="*/ 95588 w 423318"/>
              <a:gd name="connsiteY3" fmla="*/ 245782 h 914855"/>
              <a:gd name="connsiteX4" fmla="*/ 40967 w 423318"/>
              <a:gd name="connsiteY4" fmla="*/ 395982 h 914855"/>
              <a:gd name="connsiteX5" fmla="*/ 13656 w 423318"/>
              <a:gd name="connsiteY5" fmla="*/ 559837 h 914855"/>
              <a:gd name="connsiteX6" fmla="*/ 0 w 423318"/>
              <a:gd name="connsiteY6" fmla="*/ 737346 h 914855"/>
              <a:gd name="connsiteX7" fmla="*/ 13656 w 423318"/>
              <a:gd name="connsiteY7" fmla="*/ 914855 h 914855"/>
              <a:gd name="connsiteX8" fmla="*/ 191176 w 423318"/>
              <a:gd name="connsiteY8" fmla="*/ 914855 h 914855"/>
              <a:gd name="connsiteX9" fmla="*/ 204831 w 423318"/>
              <a:gd name="connsiteY9" fmla="*/ 669073 h 914855"/>
              <a:gd name="connsiteX10" fmla="*/ 232142 w 423318"/>
              <a:gd name="connsiteY10" fmla="*/ 477910 h 914855"/>
              <a:gd name="connsiteX11" fmla="*/ 245798 w 423318"/>
              <a:gd name="connsiteY11" fmla="*/ 314055 h 914855"/>
              <a:gd name="connsiteX12" fmla="*/ 273108 w 423318"/>
              <a:gd name="connsiteY12" fmla="*/ 150200 h 914855"/>
              <a:gd name="connsiteX13" fmla="*/ 273108 w 423318"/>
              <a:gd name="connsiteY13" fmla="*/ 150200 h 914855"/>
              <a:gd name="connsiteX14" fmla="*/ 423318 w 423318"/>
              <a:gd name="connsiteY14" fmla="*/ 0 h 91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318" h="914855">
                <a:moveTo>
                  <a:pt x="423318" y="0"/>
                </a:moveTo>
                <a:lnTo>
                  <a:pt x="259453" y="109237"/>
                </a:lnTo>
                <a:lnTo>
                  <a:pt x="95588" y="245782"/>
                </a:lnTo>
                <a:lnTo>
                  <a:pt x="95588" y="245782"/>
                </a:lnTo>
                <a:lnTo>
                  <a:pt x="40967" y="395982"/>
                </a:lnTo>
                <a:lnTo>
                  <a:pt x="13656" y="559837"/>
                </a:lnTo>
                <a:lnTo>
                  <a:pt x="0" y="737346"/>
                </a:lnTo>
                <a:lnTo>
                  <a:pt x="13656" y="914855"/>
                </a:lnTo>
                <a:lnTo>
                  <a:pt x="191176" y="914855"/>
                </a:lnTo>
                <a:lnTo>
                  <a:pt x="204831" y="669073"/>
                </a:lnTo>
                <a:lnTo>
                  <a:pt x="232142" y="477910"/>
                </a:lnTo>
                <a:lnTo>
                  <a:pt x="245798" y="314055"/>
                </a:lnTo>
                <a:lnTo>
                  <a:pt x="273108" y="150200"/>
                </a:lnTo>
                <a:lnTo>
                  <a:pt x="273108" y="150200"/>
                </a:lnTo>
                <a:lnTo>
                  <a:pt x="423318" y="0"/>
                </a:lnTo>
                <a:close/>
              </a:path>
            </a:pathLst>
          </a:custGeom>
          <a:solidFill>
            <a:srgbClr val="404040">
              <a:alpha val="50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817202" y="3959821"/>
            <a:ext cx="491595" cy="832928"/>
          </a:xfrm>
          <a:custGeom>
            <a:avLst/>
            <a:gdLst>
              <a:gd name="connsiteX0" fmla="*/ 122899 w 491595"/>
              <a:gd name="connsiteY0" fmla="*/ 0 h 832928"/>
              <a:gd name="connsiteX1" fmla="*/ 286764 w 491595"/>
              <a:gd name="connsiteY1" fmla="*/ 109236 h 832928"/>
              <a:gd name="connsiteX2" fmla="*/ 259453 w 491595"/>
              <a:gd name="connsiteY2" fmla="*/ 395982 h 832928"/>
              <a:gd name="connsiteX3" fmla="*/ 355041 w 491595"/>
              <a:gd name="connsiteY3" fmla="*/ 614455 h 832928"/>
              <a:gd name="connsiteX4" fmla="*/ 491595 w 491595"/>
              <a:gd name="connsiteY4" fmla="*/ 832928 h 832928"/>
              <a:gd name="connsiteX5" fmla="*/ 300419 w 491595"/>
              <a:gd name="connsiteY5" fmla="*/ 696382 h 832928"/>
              <a:gd name="connsiteX6" fmla="*/ 177520 w 491595"/>
              <a:gd name="connsiteY6" fmla="*/ 600800 h 832928"/>
              <a:gd name="connsiteX7" fmla="*/ 95588 w 491595"/>
              <a:gd name="connsiteY7" fmla="*/ 505218 h 832928"/>
              <a:gd name="connsiteX8" fmla="*/ 95588 w 491595"/>
              <a:gd name="connsiteY8" fmla="*/ 505218 h 832928"/>
              <a:gd name="connsiteX9" fmla="*/ 0 w 491595"/>
              <a:gd name="connsiteY9" fmla="*/ 409636 h 832928"/>
              <a:gd name="connsiteX10" fmla="*/ 81933 w 491595"/>
              <a:gd name="connsiteY10" fmla="*/ 218473 h 832928"/>
              <a:gd name="connsiteX11" fmla="*/ 95588 w 491595"/>
              <a:gd name="connsiteY11" fmla="*/ 81927 h 832928"/>
              <a:gd name="connsiteX12" fmla="*/ 122899 w 491595"/>
              <a:gd name="connsiteY12" fmla="*/ 0 h 83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595" h="832928">
                <a:moveTo>
                  <a:pt x="122899" y="0"/>
                </a:moveTo>
                <a:lnTo>
                  <a:pt x="286764" y="109236"/>
                </a:lnTo>
                <a:lnTo>
                  <a:pt x="259453" y="395982"/>
                </a:lnTo>
                <a:lnTo>
                  <a:pt x="355041" y="614455"/>
                </a:lnTo>
                <a:lnTo>
                  <a:pt x="491595" y="832928"/>
                </a:lnTo>
                <a:lnTo>
                  <a:pt x="300419" y="696382"/>
                </a:lnTo>
                <a:lnTo>
                  <a:pt x="177520" y="600800"/>
                </a:lnTo>
                <a:lnTo>
                  <a:pt x="95588" y="505218"/>
                </a:lnTo>
                <a:lnTo>
                  <a:pt x="95588" y="505218"/>
                </a:lnTo>
                <a:lnTo>
                  <a:pt x="0" y="409636"/>
                </a:lnTo>
                <a:lnTo>
                  <a:pt x="81933" y="218473"/>
                </a:lnTo>
                <a:lnTo>
                  <a:pt x="95588" y="81927"/>
                </a:lnTo>
                <a:lnTo>
                  <a:pt x="122899" y="0"/>
                </a:lnTo>
                <a:close/>
              </a:path>
            </a:pathLst>
          </a:custGeom>
          <a:solidFill>
            <a:srgbClr val="404040">
              <a:alpha val="51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24499523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Criteria for both the polar and subtropical jets satisfied within  the same grid column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705852" y="4369459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121761" y="1745552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705852" y="1745552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3927B2-8729-1541-8943-AE6807572574}"/>
              </a:ext>
            </a:extLst>
          </p:cNvPr>
          <p:cNvSpPr txBox="1"/>
          <p:nvPr/>
        </p:nvSpPr>
        <p:spPr>
          <a:xfrm>
            <a:off x="290983" y="3365427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SUPJ ID’s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A27D583-1438-424F-9087-90FC62A98B18}"/>
              </a:ext>
            </a:extLst>
          </p:cNvPr>
          <p:cNvSpPr/>
          <p:nvPr/>
        </p:nvSpPr>
        <p:spPr>
          <a:xfrm>
            <a:off x="249063" y="3504475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23D821D-56AF-134B-87E9-66C05226E00F}"/>
              </a:ext>
            </a:extLst>
          </p:cNvPr>
          <p:cNvSpPr/>
          <p:nvPr/>
        </p:nvSpPr>
        <p:spPr>
          <a:xfrm>
            <a:off x="1101721" y="2571621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337E525-F26C-D840-9F47-82D7CDD25843}"/>
              </a:ext>
            </a:extLst>
          </p:cNvPr>
          <p:cNvSpPr/>
          <p:nvPr/>
        </p:nvSpPr>
        <p:spPr>
          <a:xfrm>
            <a:off x="1234183" y="2546689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C36B6C-AAEE-E54D-B594-AF8F705C4083}"/>
              </a:ext>
            </a:extLst>
          </p:cNvPr>
          <p:cNvSpPr/>
          <p:nvPr/>
        </p:nvSpPr>
        <p:spPr>
          <a:xfrm>
            <a:off x="1378449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C22288A-1C77-DF40-ABEF-B5D789D6D80A}"/>
              </a:ext>
            </a:extLst>
          </p:cNvPr>
          <p:cNvSpPr/>
          <p:nvPr/>
        </p:nvSpPr>
        <p:spPr>
          <a:xfrm>
            <a:off x="1518377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9EE217-52AA-1544-BE2B-49E89150D643}"/>
              </a:ext>
            </a:extLst>
          </p:cNvPr>
          <p:cNvSpPr/>
          <p:nvPr/>
        </p:nvSpPr>
        <p:spPr>
          <a:xfrm>
            <a:off x="1677385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F8FFD15-F9C6-8748-B324-46862BD4609B}"/>
              </a:ext>
            </a:extLst>
          </p:cNvPr>
          <p:cNvSpPr/>
          <p:nvPr/>
        </p:nvSpPr>
        <p:spPr>
          <a:xfrm>
            <a:off x="1827007" y="2537773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995053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pic>
        <p:nvPicPr>
          <p:cNvPr id="3" name="Picture 2" descr="Screen Shot 2018-02-24 at 6.34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6" y="1121277"/>
            <a:ext cx="8531109" cy="55444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9462" y="1279769"/>
            <a:ext cx="362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Christenson et al. (2017)</a:t>
            </a:r>
          </a:p>
        </p:txBody>
      </p:sp>
    </p:spTree>
    <p:extLst>
      <p:ext uri="{BB962C8B-B14F-4D97-AF65-F5344CB8AC3E}">
        <p14:creationId xmlns:p14="http://schemas.microsoft.com/office/powerpoint/2010/main" val="32339877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329533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703172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7005F-79C9-3E45-8F94-09F8AA3DBEFD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60CF87-0679-9842-AFC6-640C943AFB6A}"/>
              </a:ext>
            </a:extLst>
          </p:cNvPr>
          <p:cNvCxnSpPr>
            <a:cxnSpLocks/>
          </p:cNvCxnSpPr>
          <p:nvPr/>
        </p:nvCxnSpPr>
        <p:spPr>
          <a:xfrm>
            <a:off x="3110272" y="2169763"/>
            <a:ext cx="0" cy="3748711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4398392-B721-734F-B92C-5A3961DBA795}"/>
              </a:ext>
            </a:extLst>
          </p:cNvPr>
          <p:cNvSpPr txBox="1"/>
          <p:nvPr/>
        </p:nvSpPr>
        <p:spPr>
          <a:xfrm>
            <a:off x="2893296" y="1665483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4BD630-4CC3-C64A-8194-4BB89CBEF09A}"/>
              </a:ext>
            </a:extLst>
          </p:cNvPr>
          <p:cNvSpPr txBox="1"/>
          <p:nvPr/>
        </p:nvSpPr>
        <p:spPr>
          <a:xfrm>
            <a:off x="2893296" y="5918474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A’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25E3ED-30E5-1C49-85B2-391BC8A2E8E2}"/>
              </a:ext>
            </a:extLst>
          </p:cNvPr>
          <p:cNvSpPr/>
          <p:nvPr/>
        </p:nvSpPr>
        <p:spPr>
          <a:xfrm>
            <a:off x="5564098" y="1153910"/>
            <a:ext cx="3502410" cy="26171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D9DF88-2694-5649-B532-086801B69090}"/>
              </a:ext>
            </a:extLst>
          </p:cNvPr>
          <p:cNvSpPr txBox="1"/>
          <p:nvPr/>
        </p:nvSpPr>
        <p:spPr>
          <a:xfrm>
            <a:off x="7299932" y="3771070"/>
            <a:ext cx="1766576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2-PVU Contour</a:t>
            </a: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Potential Temp.</a:t>
            </a:r>
          </a:p>
          <a:p>
            <a:pPr algn="r"/>
            <a:r>
              <a:rPr lang="en-US" b="1" dirty="0"/>
              <a:t>Wind Speed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DF3F40-012C-A74B-975A-69C8190510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4" r="49259"/>
          <a:stretch/>
        </p:blipFill>
        <p:spPr>
          <a:xfrm>
            <a:off x="5629862" y="1192295"/>
            <a:ext cx="3401878" cy="25787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890A2D-E28F-7D4A-8D48-A9B0F208B6EB}"/>
              </a:ext>
            </a:extLst>
          </p:cNvPr>
          <p:cNvSpPr/>
          <p:nvPr/>
        </p:nvSpPr>
        <p:spPr>
          <a:xfrm>
            <a:off x="5629862" y="1957870"/>
            <a:ext cx="45719" cy="839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723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75480" y="1522003"/>
            <a:ext cx="5863806" cy="454919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503114"/>
            <a:ext cx="29883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Calculated the centroid of each jet superposition based on all valid grid points at a particular analysis time.</a:t>
            </a:r>
          </a:p>
          <a:p>
            <a:endParaRPr lang="en-US" sz="2000" dirty="0"/>
          </a:p>
          <a:p>
            <a:r>
              <a:rPr lang="en-US" sz="2000" dirty="0"/>
              <a:t>To calculate the centroid, there must exist a group of 18 superposition grid points, of which no superposition grid point is &gt;1000 km away from another superposition grid point.</a:t>
            </a:r>
          </a:p>
          <a:p>
            <a:pPr marL="222250" indent="-222250">
              <a:buFont typeface="+mj-lt"/>
              <a:buAutoNum type="arabicPeriod" startAt="3"/>
            </a:pPr>
            <a:endParaRPr lang="en-US" sz="2000" dirty="0"/>
          </a:p>
        </p:txBody>
      </p:sp>
      <p:sp>
        <p:nvSpPr>
          <p:cNvPr id="13" name="Multiply 12"/>
          <p:cNvSpPr/>
          <p:nvPr/>
        </p:nvSpPr>
        <p:spPr>
          <a:xfrm>
            <a:off x="4066116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4476749" y="49402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4887382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5226048" y="46905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5632448" y="46989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623993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7768166" y="2277532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8026399" y="4787898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3106800" y="6104471"/>
            <a:ext cx="337015" cy="325966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3106800" y="6443137"/>
            <a:ext cx="337015" cy="325966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43815" y="6079071"/>
            <a:ext cx="3598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Used for calculation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43815" y="64093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 used for calculation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22533" y="62569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76914" y="9951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Sample Jet Superposition Centroid Calculation</a:t>
            </a:r>
          </a:p>
        </p:txBody>
      </p:sp>
      <p:sp>
        <p:nvSpPr>
          <p:cNvPr id="29" name="Multiply 28"/>
          <p:cNvSpPr/>
          <p:nvPr/>
        </p:nvSpPr>
        <p:spPr>
          <a:xfrm>
            <a:off x="380788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0" name="Multiply 29"/>
          <p:cNvSpPr/>
          <p:nvPr/>
        </p:nvSpPr>
        <p:spPr>
          <a:xfrm>
            <a:off x="3807883" y="45381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1" name="Multiply 30"/>
          <p:cNvSpPr/>
          <p:nvPr/>
        </p:nvSpPr>
        <p:spPr>
          <a:xfrm>
            <a:off x="3448048" y="37380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Multiply 31"/>
          <p:cNvSpPr/>
          <p:nvPr/>
        </p:nvSpPr>
        <p:spPr>
          <a:xfrm>
            <a:off x="3448048" y="33824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3" name="Multiply 32"/>
          <p:cNvSpPr/>
          <p:nvPr/>
        </p:nvSpPr>
        <p:spPr>
          <a:xfrm>
            <a:off x="3448048" y="30225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8284632" y="4356096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722533" y="2777066"/>
            <a:ext cx="1045633" cy="1460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8205275">
            <a:off x="6369930" y="315457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756399" y="4356096"/>
            <a:ext cx="1528233" cy="182035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364617">
            <a:off x="6899801" y="409100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6736161" y="4508496"/>
            <a:ext cx="1290238" cy="440269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091872">
            <a:off x="6628340" y="4732935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sp>
        <p:nvSpPr>
          <p:cNvPr id="3" name="Oval 2"/>
          <p:cNvSpPr/>
          <p:nvPr/>
        </p:nvSpPr>
        <p:spPr>
          <a:xfrm>
            <a:off x="4375149" y="4635498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402691" y="6303436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12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D5CF16-D9B7-7F48-B7BB-9864AACB2D41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2780341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0D1A8F-2A69-504E-A106-47FDACC623A0}"/>
              </a:ext>
            </a:extLst>
          </p:cNvPr>
          <p:cNvCxnSpPr>
            <a:cxnSpLocks/>
          </p:cNvCxnSpPr>
          <p:nvPr/>
        </p:nvCxnSpPr>
        <p:spPr>
          <a:xfrm>
            <a:off x="4990336" y="2455528"/>
            <a:ext cx="0" cy="3115993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EA09D43-09AD-B04B-9161-0EB8635F6BAB}"/>
              </a:ext>
            </a:extLst>
          </p:cNvPr>
          <p:cNvSpPr txBox="1"/>
          <p:nvPr/>
        </p:nvSpPr>
        <p:spPr>
          <a:xfrm>
            <a:off x="4832333" y="1958283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38C51A-FDA0-B94E-A162-3EACC017AFFA}"/>
              </a:ext>
            </a:extLst>
          </p:cNvPr>
          <p:cNvSpPr txBox="1"/>
          <p:nvPr/>
        </p:nvSpPr>
        <p:spPr>
          <a:xfrm>
            <a:off x="4832333" y="5483991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B’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D5CF16-D9B7-7F48-B7BB-9864AACB2D41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4258556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6235</TotalTime>
  <Words>3512</Words>
  <Application>Microsoft Macintosh PowerPoint</Application>
  <PresentationFormat>On-screen Show (4:3)</PresentationFormat>
  <Paragraphs>662</Paragraphs>
  <Slides>70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Bell MT</vt:lpstr>
      <vt:lpstr>Calibri</vt:lpstr>
      <vt:lpstr>Symbol</vt:lpstr>
      <vt:lpstr>Office Theme</vt:lpstr>
      <vt:lpstr>The Influence of Diabatic Heating on the Development of Two North American Jet Superposition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Discerning the Relative Importance of Polar and Tropical Upper-Tropospheric PV Anomalies during North American Polar/Subtropical Jet Superpositions</dc:title>
  <dc:creator>Andrew Winters</dc:creator>
  <cp:lastModifiedBy>Winters, Andrew C</cp:lastModifiedBy>
  <cp:revision>616</cp:revision>
  <cp:lastPrinted>2018-12-28T17:14:11Z</cp:lastPrinted>
  <dcterms:created xsi:type="dcterms:W3CDTF">2017-09-08T12:55:01Z</dcterms:created>
  <dcterms:modified xsi:type="dcterms:W3CDTF">2019-12-06T14:38:41Z</dcterms:modified>
</cp:coreProperties>
</file>