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7" r:id="rId2"/>
    <p:sldId id="267" r:id="rId3"/>
    <p:sldId id="397" r:id="rId4"/>
    <p:sldId id="270" r:id="rId5"/>
    <p:sldId id="341" r:id="rId6"/>
    <p:sldId id="573" r:id="rId7"/>
    <p:sldId id="574" r:id="rId8"/>
    <p:sldId id="276" r:id="rId9"/>
    <p:sldId id="509" r:id="rId10"/>
    <p:sldId id="508" r:id="rId11"/>
    <p:sldId id="466" r:id="rId12"/>
    <p:sldId id="612" r:id="rId13"/>
    <p:sldId id="616" r:id="rId14"/>
    <p:sldId id="576" r:id="rId15"/>
    <p:sldId id="287" r:id="rId16"/>
    <p:sldId id="577" r:id="rId17"/>
    <p:sldId id="578" r:id="rId18"/>
    <p:sldId id="580" r:id="rId19"/>
    <p:sldId id="579" r:id="rId20"/>
    <p:sldId id="581" r:id="rId21"/>
    <p:sldId id="582" r:id="rId22"/>
    <p:sldId id="585" r:id="rId23"/>
    <p:sldId id="614" r:id="rId24"/>
    <p:sldId id="596" r:id="rId25"/>
    <p:sldId id="597" r:id="rId26"/>
    <p:sldId id="584" r:id="rId27"/>
    <p:sldId id="618" r:id="rId28"/>
    <p:sldId id="599" r:id="rId29"/>
    <p:sldId id="592" r:id="rId30"/>
    <p:sldId id="593" r:id="rId31"/>
    <p:sldId id="594" r:id="rId32"/>
    <p:sldId id="610" r:id="rId33"/>
    <p:sldId id="609" r:id="rId34"/>
    <p:sldId id="601" r:id="rId35"/>
    <p:sldId id="611" r:id="rId36"/>
    <p:sldId id="603" r:id="rId37"/>
    <p:sldId id="323" r:id="rId38"/>
    <p:sldId id="607" r:id="rId39"/>
    <p:sldId id="608" r:id="rId40"/>
    <p:sldId id="615" r:id="rId41"/>
    <p:sldId id="617" r:id="rId42"/>
    <p:sldId id="497" r:id="rId43"/>
    <p:sldId id="298" r:id="rId44"/>
    <p:sldId id="461" r:id="rId45"/>
    <p:sldId id="422" r:id="rId46"/>
    <p:sldId id="498" r:id="rId47"/>
    <p:sldId id="440" r:id="rId48"/>
    <p:sldId id="481" r:id="rId49"/>
    <p:sldId id="441" r:id="rId50"/>
    <p:sldId id="472" r:id="rId51"/>
    <p:sldId id="445" r:id="rId52"/>
    <p:sldId id="391" r:id="rId53"/>
    <p:sldId id="410" r:id="rId54"/>
    <p:sldId id="499" r:id="rId55"/>
    <p:sldId id="604" r:id="rId56"/>
    <p:sldId id="605" r:id="rId57"/>
    <p:sldId id="606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96" r:id="rId69"/>
    <p:sldId id="303" r:id="rId70"/>
    <p:sldId id="28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0FF"/>
    <a:srgbClr val="4FA453"/>
    <a:srgbClr val="00FF00"/>
    <a:srgbClr val="FF00FF"/>
    <a:srgbClr val="4D86CC"/>
    <a:srgbClr val="4B80C2"/>
    <a:srgbClr val="0B00D3"/>
    <a:srgbClr val="4575AF"/>
    <a:srgbClr val="5B9AEB"/>
    <a:srgbClr val="4C8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5" autoAdjust="0"/>
    <p:restoredTop sz="94646" autoAdjust="0"/>
  </p:normalViewPr>
  <p:slideViewPr>
    <p:cSldViewPr snapToGrid="0" snapToObjects="1">
      <p:cViewPr varScale="1">
        <p:scale>
          <a:sx n="181" d="100"/>
          <a:sy n="181" d="100"/>
        </p:scale>
        <p:origin x="7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2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4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8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48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8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9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29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2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6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7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5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0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9383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The Influence of Diabatic Heating on the Development of Two North American Jet Superposition Events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8375" y="1976496"/>
            <a:ext cx="7057587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Department of Atmospheric and Oceanic Sciences (ATOC)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University of Colorado Boulder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2400" dirty="0">
              <a:solidFill>
                <a:schemeClr val="tx1"/>
              </a:solidFill>
            </a:endParaRPr>
          </a:p>
          <a:p>
            <a:pPr algn="r"/>
            <a:endParaRPr lang="en-US" sz="1200" dirty="0">
              <a:solidFill>
                <a:schemeClr val="tx1"/>
              </a:solidFill>
            </a:endParaRPr>
          </a:p>
          <a:p>
            <a:pPr algn="r"/>
            <a:endParaRPr lang="en-US" sz="800" dirty="0">
              <a:solidFill>
                <a:schemeClr val="tx1"/>
              </a:solidFill>
            </a:endParaRPr>
          </a:p>
          <a:p>
            <a:pPr algn="r"/>
            <a:endParaRPr lang="en-US" sz="600" dirty="0">
              <a:solidFill>
                <a:schemeClr val="tx1"/>
              </a:solidFill>
            </a:endParaRP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100th AMS Annual Meeting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30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Conference on Weather Analysis and Forecasting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26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Conference on Numerical Weather Prediction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Boston, MA</a:t>
            </a:r>
          </a:p>
          <a:p>
            <a:pPr algn="r"/>
            <a:r>
              <a:rPr lang="en-US" sz="2000" b="1" dirty="0">
                <a:solidFill>
                  <a:schemeClr val="tx1"/>
                </a:solidFill>
              </a:rPr>
              <a:t>14 January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was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398063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85179"/>
            <a:ext cx="1222207" cy="1229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89FCC-EE41-EE44-B078-018AD1C10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69" y="5276785"/>
            <a:ext cx="1857211" cy="1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1264F-32C2-B642-9EAC-0487E268861C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4C8D81-CBD7-804F-884C-73F75F846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4"/>
          <a:stretch/>
        </p:blipFill>
        <p:spPr>
          <a:xfrm>
            <a:off x="5607876" y="1203206"/>
            <a:ext cx="3410667" cy="25787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247C55-884F-C544-9553-D2084E69FA83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9B6EB7-D98E-9C45-87B9-4EF2627A6FFD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C1EFA-A78B-1548-99E0-017EECA76EB5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</p:spTree>
    <p:extLst>
      <p:ext uri="{BB962C8B-B14F-4D97-AF65-F5344CB8AC3E}">
        <p14:creationId xmlns:p14="http://schemas.microsoft.com/office/powerpoint/2010/main" val="126529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3736260" y="2962085"/>
            <a:ext cx="3235212" cy="227813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processes that facilitate jet superposition vary based on the location at which the polar and subtropical jets superpose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04A95-8F70-E945-BDC9-C88F21E5F1C3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7579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7898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polar dominant events, diabatic processes </a:t>
            </a:r>
            <a:r>
              <a:rPr lang="en-US" sz="2400" b="1" dirty="0">
                <a:solidFill>
                  <a:srgbClr val="0E00FF"/>
                </a:solidFill>
              </a:rPr>
              <a:t>do not directly</a:t>
            </a:r>
            <a:r>
              <a:rPr lang="en-US" sz="2400" b="1" dirty="0"/>
              <a:t> contribute to the formation of a steep, tropopause 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4FEED-DA47-244C-8E32-02F098E43522}"/>
              </a:ext>
            </a:extLst>
          </p:cNvPr>
          <p:cNvSpPr txBox="1"/>
          <p:nvPr/>
        </p:nvSpPr>
        <p:spPr>
          <a:xfrm>
            <a:off x="6184002" y="6363571"/>
            <a:ext cx="2814748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Winters et al., </a:t>
            </a:r>
            <a:r>
              <a:rPr lang="en-US" i="1" dirty="0"/>
              <a:t>in revision</a:t>
            </a:r>
          </a:p>
        </p:txBody>
      </p:sp>
    </p:spTree>
    <p:extLst>
      <p:ext uri="{BB962C8B-B14F-4D97-AF65-F5344CB8AC3E}">
        <p14:creationId xmlns:p14="http://schemas.microsoft.com/office/powerpoint/2010/main" val="23562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3F20-B46C-9846-BAFA-51E8A900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57" y="1064342"/>
            <a:ext cx="4047001" cy="345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7898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During subtropical dominant events, diabatic processes </a:t>
            </a:r>
            <a:r>
              <a:rPr lang="en-US" sz="2400" b="1" dirty="0">
                <a:solidFill>
                  <a:srgbClr val="0E00FF"/>
                </a:solidFill>
              </a:rPr>
              <a:t>directly</a:t>
            </a:r>
            <a:r>
              <a:rPr lang="en-US" sz="2400" b="1" dirty="0"/>
              <a:t> contribute to the formation of a steep, tropopause 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4FEED-DA47-244C-8E32-02F098E43522}"/>
              </a:ext>
            </a:extLst>
          </p:cNvPr>
          <p:cNvSpPr txBox="1"/>
          <p:nvPr/>
        </p:nvSpPr>
        <p:spPr>
          <a:xfrm>
            <a:off x="6184002" y="6363571"/>
            <a:ext cx="2814748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Winters et al., </a:t>
            </a:r>
            <a:r>
              <a:rPr lang="en-US" i="1" dirty="0"/>
              <a:t>in revision</a:t>
            </a:r>
          </a:p>
        </p:txBody>
      </p:sp>
    </p:spTree>
    <p:extLst>
      <p:ext uri="{BB962C8B-B14F-4D97-AF65-F5344CB8AC3E}">
        <p14:creationId xmlns:p14="http://schemas.microsoft.com/office/powerpoint/2010/main" val="117345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068404"/>
            <a:ext cx="4066180" cy="3444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A3F20-B46C-9846-BAFA-51E8A900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57" y="1064342"/>
            <a:ext cx="4047001" cy="345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39754-0124-0747-928F-D445129D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7" y="4579656"/>
            <a:ext cx="3193983" cy="215324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FAF85-7FA5-F641-B335-340E37ACEF51}"/>
              </a:ext>
            </a:extLst>
          </p:cNvPr>
          <p:cNvSpPr/>
          <p:nvPr/>
        </p:nvSpPr>
        <p:spPr>
          <a:xfrm>
            <a:off x="298003" y="4551978"/>
            <a:ext cx="3123645" cy="22086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633CF-B68E-5348-91FC-881BAE55AF95}"/>
              </a:ext>
            </a:extLst>
          </p:cNvPr>
          <p:cNvSpPr txBox="1"/>
          <p:nvPr/>
        </p:nvSpPr>
        <p:spPr>
          <a:xfrm>
            <a:off x="3600663" y="4871449"/>
            <a:ext cx="5295295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If latent heating is omitted during subtropical dominant events, do the polar and subtropical jets still superpose?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C2B35-5CE7-1A46-8696-F18D43631067}"/>
              </a:ext>
            </a:extLst>
          </p:cNvPr>
          <p:cNvSpPr/>
          <p:nvPr/>
        </p:nvSpPr>
        <p:spPr>
          <a:xfrm>
            <a:off x="4848957" y="1075634"/>
            <a:ext cx="4047001" cy="3437063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8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Recent Subtropical Dominant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Events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EF71D-01A6-8C40-990C-0A3B76F89291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F6B3B-948D-6C45-8756-ACADB35BD2E0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1A770C-2B09-0F49-934B-23D940BC1B70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FC6AB-F4D9-A64D-99BE-FB6B3A692BBE}"/>
              </a:ext>
            </a:extLst>
          </p:cNvPr>
          <p:cNvSpPr txBox="1"/>
          <p:nvPr/>
        </p:nvSpPr>
        <p:spPr>
          <a:xfrm>
            <a:off x="325465" y="5094081"/>
            <a:ext cx="8415579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December 2013 case featured: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A tornado outbreak in the southeastern U.S.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Up to 1 in. of total ice accumulation near Toronto, ON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Maximum jet wind speeds in excess of 110 m s</a:t>
            </a:r>
            <a:r>
              <a:rPr lang="en-US" sz="2400" baseline="30000" dirty="0"/>
              <a:t>–1</a:t>
            </a: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A7EC06-7AD2-3E4E-A68C-0B98FC35F55A}"/>
              </a:ext>
            </a:extLst>
          </p:cNvPr>
          <p:cNvCxnSpPr/>
          <p:nvPr/>
        </p:nvCxnSpPr>
        <p:spPr>
          <a:xfrm>
            <a:off x="5530983" y="2881372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DAB942-773F-B64B-AA5E-6C5D97B759A9}"/>
              </a:ext>
            </a:extLst>
          </p:cNvPr>
          <p:cNvSpPr txBox="1"/>
          <p:nvPr/>
        </p:nvSpPr>
        <p:spPr>
          <a:xfrm>
            <a:off x="5968815" y="2696706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6AE207-56C4-A845-A662-913765D56F90}"/>
              </a:ext>
            </a:extLst>
          </p:cNvPr>
          <p:cNvCxnSpPr>
            <a:cxnSpLocks/>
          </p:cNvCxnSpPr>
          <p:nvPr/>
        </p:nvCxnSpPr>
        <p:spPr>
          <a:xfrm>
            <a:off x="5530983" y="3336413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D2FCB7-A672-FD4E-BEFD-0B28AE38CE88}"/>
              </a:ext>
            </a:extLst>
          </p:cNvPr>
          <p:cNvSpPr txBox="1"/>
          <p:nvPr/>
        </p:nvSpPr>
        <p:spPr>
          <a:xfrm>
            <a:off x="6009200" y="3148923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F8EE45-AFB7-1B47-9C37-81D6B5EDE11B}"/>
              </a:ext>
            </a:extLst>
          </p:cNvPr>
          <p:cNvSpPr txBox="1"/>
          <p:nvPr/>
        </p:nvSpPr>
        <p:spPr>
          <a:xfrm>
            <a:off x="4903773" y="1141668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CFSR Analysis (</a:t>
            </a:r>
            <a:r>
              <a:rPr lang="en-US" b="1" dirty="0" err="1">
                <a:solidFill>
                  <a:srgbClr val="0E00FF"/>
                </a:solidFill>
              </a:rPr>
              <a:t>Saha</a:t>
            </a:r>
            <a:r>
              <a:rPr lang="en-US" b="1" dirty="0">
                <a:solidFill>
                  <a:srgbClr val="0E00FF"/>
                </a:solidFill>
              </a:rPr>
              <a:t> et al. 2014)</a:t>
            </a:r>
          </a:p>
        </p:txBody>
      </p:sp>
    </p:spTree>
    <p:extLst>
      <p:ext uri="{BB962C8B-B14F-4D97-AF65-F5344CB8AC3E}">
        <p14:creationId xmlns:p14="http://schemas.microsoft.com/office/powerpoint/2010/main" val="388752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EB1649-542F-EE49-AD25-5943EF200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E87919-6C35-BC45-BEFE-6D3DFC6265E7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3BA6E-0DDD-DF47-896F-A2C00F1C2CB6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1071F7-F05D-1342-BE03-9C28645300E6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0" t="13955" r="13714" b="14636"/>
          <a:stretch/>
        </p:blipFill>
        <p:spPr>
          <a:xfrm>
            <a:off x="4368398" y="1448474"/>
            <a:ext cx="4669097" cy="3323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507423" y="1132581"/>
            <a:ext cx="39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0600 UTC 20 February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4A50F9-4F5F-DC43-B08A-61166FF1E2D1}"/>
              </a:ext>
            </a:extLst>
          </p:cNvPr>
          <p:cNvSpPr txBox="1"/>
          <p:nvPr/>
        </p:nvSpPr>
        <p:spPr>
          <a:xfrm>
            <a:off x="5062779" y="366276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827379-3D77-704C-9CAA-5B819BF8CC79}"/>
              </a:ext>
            </a:extLst>
          </p:cNvPr>
          <p:cNvSpPr txBox="1"/>
          <p:nvPr/>
        </p:nvSpPr>
        <p:spPr>
          <a:xfrm>
            <a:off x="5052447" y="173952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D113B7-CFB7-594A-9A65-DDFA6793A0A6}"/>
              </a:ext>
            </a:extLst>
          </p:cNvPr>
          <p:cNvSpPr txBox="1"/>
          <p:nvPr/>
        </p:nvSpPr>
        <p:spPr>
          <a:xfrm>
            <a:off x="6200197" y="268939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FC8A25-B996-EA42-B007-4BBB1B2E2724}"/>
              </a:ext>
            </a:extLst>
          </p:cNvPr>
          <p:cNvSpPr txBox="1"/>
          <p:nvPr/>
        </p:nvSpPr>
        <p:spPr>
          <a:xfrm>
            <a:off x="7733654" y="192279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BEFCAF-08CE-644E-9939-24950032FEF9}"/>
              </a:ext>
            </a:extLst>
          </p:cNvPr>
          <p:cNvSpPr txBox="1"/>
          <p:nvPr/>
        </p:nvSpPr>
        <p:spPr>
          <a:xfrm>
            <a:off x="325465" y="5094739"/>
            <a:ext cx="8415579" cy="156966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February 2019 case featured: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Up to 1 foot of snow accumulation in the northern Plains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An Atlantic cyclone with a central pressure below 944 </a:t>
            </a:r>
            <a:r>
              <a:rPr lang="en-US" sz="2400" dirty="0" err="1"/>
              <a:t>hPa</a:t>
            </a:r>
            <a:endParaRPr lang="en-US" sz="2400" dirty="0"/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2400" dirty="0"/>
              <a:t>Maximum jet wind speeds in excess of 110 m s</a:t>
            </a:r>
            <a:r>
              <a:rPr lang="en-US" sz="2400" baseline="30000" dirty="0"/>
              <a:t>–1</a:t>
            </a:r>
            <a:endParaRPr lang="en-US" sz="2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49FED0-B1CD-2643-AF8B-021ADA767CE9}"/>
              </a:ext>
            </a:extLst>
          </p:cNvPr>
          <p:cNvCxnSpPr/>
          <p:nvPr/>
        </p:nvCxnSpPr>
        <p:spPr>
          <a:xfrm>
            <a:off x="867544" y="48395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2BD9CD8-084C-6843-A058-B741ABF2656B}"/>
              </a:ext>
            </a:extLst>
          </p:cNvPr>
          <p:cNvSpPr txBox="1"/>
          <p:nvPr/>
        </p:nvSpPr>
        <p:spPr>
          <a:xfrm>
            <a:off x="1305376" y="4654837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E3405D-E3BC-AB48-9FBF-13260F0EE598}"/>
              </a:ext>
            </a:extLst>
          </p:cNvPr>
          <p:cNvCxnSpPr>
            <a:cxnSpLocks/>
          </p:cNvCxnSpPr>
          <p:nvPr/>
        </p:nvCxnSpPr>
        <p:spPr>
          <a:xfrm>
            <a:off x="5239710" y="4842327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D073CA5-E437-3743-A196-CB5A6706453F}"/>
              </a:ext>
            </a:extLst>
          </p:cNvPr>
          <p:cNvSpPr txBox="1"/>
          <p:nvPr/>
        </p:nvSpPr>
        <p:spPr>
          <a:xfrm>
            <a:off x="5717927" y="4654837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034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BF7AD4-A078-9041-8777-3774941B0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3957" r="13595" b="14758"/>
          <a:stretch/>
        </p:blipFill>
        <p:spPr>
          <a:xfrm>
            <a:off x="280737" y="1448474"/>
            <a:ext cx="4623036" cy="3309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E8BBD9-2BC3-5442-B1D6-ADF71DECF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0" t="13955" r="13714" b="14636"/>
          <a:stretch/>
        </p:blipFill>
        <p:spPr>
          <a:xfrm>
            <a:off x="4368398" y="1448474"/>
            <a:ext cx="4669097" cy="33232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D2BF79-984E-8840-AAD5-97ED36841DA7}"/>
              </a:ext>
            </a:extLst>
          </p:cNvPr>
          <p:cNvSpPr txBox="1"/>
          <p:nvPr/>
        </p:nvSpPr>
        <p:spPr>
          <a:xfrm>
            <a:off x="1720312" y="2696706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912D81-83A0-5D4E-A561-905D97DAA279}"/>
              </a:ext>
            </a:extLst>
          </p:cNvPr>
          <p:cNvSpPr txBox="1"/>
          <p:nvPr/>
        </p:nvSpPr>
        <p:spPr>
          <a:xfrm>
            <a:off x="3123432" y="2933480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CB105-A4D7-324A-AFEF-B55ACF51C028}"/>
              </a:ext>
            </a:extLst>
          </p:cNvPr>
          <p:cNvSpPr txBox="1"/>
          <p:nvPr/>
        </p:nvSpPr>
        <p:spPr>
          <a:xfrm>
            <a:off x="1865546" y="2068355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Recent Subtropical Dominant Superpositions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333214" y="1136709"/>
            <a:ext cx="398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1200 UTC 22 December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507423" y="1132581"/>
            <a:ext cx="39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0600 UTC 20 February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33CC92-704D-1F41-9C07-E096AB32501F}"/>
              </a:ext>
            </a:extLst>
          </p:cNvPr>
          <p:cNvSpPr/>
          <p:nvPr/>
        </p:nvSpPr>
        <p:spPr>
          <a:xfrm>
            <a:off x="333214" y="1132581"/>
            <a:ext cx="3924946" cy="3525982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>
            <a:glow rad="63500">
              <a:schemeClr val="tx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1EFCEE-CE64-124B-97CC-E6648BFE3818}"/>
              </a:ext>
            </a:extLst>
          </p:cNvPr>
          <p:cNvCxnSpPr/>
          <p:nvPr/>
        </p:nvCxnSpPr>
        <p:spPr>
          <a:xfrm>
            <a:off x="867544" y="48395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F2B0582-7A11-0C4E-8975-29DFC69019C3}"/>
              </a:ext>
            </a:extLst>
          </p:cNvPr>
          <p:cNvSpPr txBox="1"/>
          <p:nvPr/>
        </p:nvSpPr>
        <p:spPr>
          <a:xfrm>
            <a:off x="1305376" y="4654837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7802ACE-4521-9E45-9801-A3391D885878}"/>
              </a:ext>
            </a:extLst>
          </p:cNvPr>
          <p:cNvCxnSpPr>
            <a:cxnSpLocks/>
          </p:cNvCxnSpPr>
          <p:nvPr/>
        </p:nvCxnSpPr>
        <p:spPr>
          <a:xfrm>
            <a:off x="5239710" y="4842327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282F844-A4D5-444A-A64A-00F0BBB92B97}"/>
              </a:ext>
            </a:extLst>
          </p:cNvPr>
          <p:cNvSpPr txBox="1"/>
          <p:nvPr/>
        </p:nvSpPr>
        <p:spPr>
          <a:xfrm>
            <a:off x="5717927" y="4654837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F848A1-6C84-C64D-99C3-2F92D6F54D11}"/>
              </a:ext>
            </a:extLst>
          </p:cNvPr>
          <p:cNvSpPr txBox="1"/>
          <p:nvPr/>
        </p:nvSpPr>
        <p:spPr>
          <a:xfrm>
            <a:off x="5062779" y="366276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BBBDD0-6613-914C-A97C-60AE236E4CEB}"/>
              </a:ext>
            </a:extLst>
          </p:cNvPr>
          <p:cNvSpPr txBox="1"/>
          <p:nvPr/>
        </p:nvSpPr>
        <p:spPr>
          <a:xfrm>
            <a:off x="5052447" y="1739520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DC6A9-B93A-7049-8490-52B5D1346DB1}"/>
              </a:ext>
            </a:extLst>
          </p:cNvPr>
          <p:cNvSpPr txBox="1"/>
          <p:nvPr/>
        </p:nvSpPr>
        <p:spPr>
          <a:xfrm>
            <a:off x="6200197" y="268939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C0D12-2ACB-6F42-81D9-11C2EF1D63D8}"/>
              </a:ext>
            </a:extLst>
          </p:cNvPr>
          <p:cNvSpPr txBox="1"/>
          <p:nvPr/>
        </p:nvSpPr>
        <p:spPr>
          <a:xfrm>
            <a:off x="7733654" y="192279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1785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WRF Simulations: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December 2013 Case</a:t>
            </a:r>
          </a:p>
        </p:txBody>
      </p:sp>
    </p:spTree>
    <p:extLst>
      <p:ext uri="{BB962C8B-B14F-4D97-AF65-F5344CB8AC3E}">
        <p14:creationId xmlns:p14="http://schemas.microsoft.com/office/powerpoint/2010/main" val="214900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4B6E6-79B9-E54E-88DA-667DC426B1D9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15BE5-69E3-0741-ABC9-FBBDA6B1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382" y="3308888"/>
            <a:ext cx="4732149" cy="354911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DB39E4-AE75-B843-A8E8-FE644199F689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7D0B05-92CC-DC41-A454-3BBF2B624D3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372A0-C44E-2E4B-9ED0-374F35CA9F06}"/>
              </a:ext>
            </a:extLst>
          </p:cNvPr>
          <p:cNvSpPr txBox="1"/>
          <p:nvPr/>
        </p:nvSpPr>
        <p:spPr>
          <a:xfrm>
            <a:off x="187157" y="1119423"/>
            <a:ext cx="8811593" cy="4893647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single-domain simulations (“FULL”, “NOLH”)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WRF Version 3.9.1 (</a:t>
            </a:r>
            <a:r>
              <a:rPr lang="en-US" sz="2400" dirty="0" err="1"/>
              <a:t>Skamarock</a:t>
            </a:r>
            <a:r>
              <a:rPr lang="en-US" sz="2400" dirty="0"/>
              <a:t> et al. 2008)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6-day run time initialized at 0000 UTC 19 December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90-second timestep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30-km horizontal resolution + 50 vertical levels (model top=50 </a:t>
            </a:r>
            <a:r>
              <a:rPr lang="en-US" sz="2400" dirty="0" err="1"/>
              <a:t>hPa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and boundary conditions provided by the GFS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Thompson microphysics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Kain</a:t>
            </a:r>
            <a:r>
              <a:rPr lang="en-US" sz="2400" dirty="0"/>
              <a:t>-Fritsch cumulus parameterization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MYJ PBL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RRTMG radiation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Noah land-surface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E00FF"/>
                </a:solidFill>
              </a:rPr>
              <a:t>No latent heating from microphysics </a:t>
            </a:r>
          </a:p>
          <a:p>
            <a:pPr marL="346075"/>
            <a:r>
              <a:rPr lang="en-US" sz="2400" b="1" dirty="0">
                <a:solidFill>
                  <a:srgbClr val="0E00FF"/>
                </a:solidFill>
              </a:rPr>
              <a:t>in “NOLH”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8381E-B3C0-4842-9C36-A62129304D68}"/>
              </a:ext>
            </a:extLst>
          </p:cNvPr>
          <p:cNvSpPr txBox="1"/>
          <p:nvPr/>
        </p:nvSpPr>
        <p:spPr>
          <a:xfrm>
            <a:off x="5594885" y="6355876"/>
            <a:ext cx="334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 = 250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F9164-6259-C145-B5B1-4E5EDD84A7CA}"/>
              </a:ext>
            </a:extLst>
          </p:cNvPr>
          <p:cNvSpPr txBox="1"/>
          <p:nvPr/>
        </p:nvSpPr>
        <p:spPr>
          <a:xfrm rot="16200000">
            <a:off x="4085089" y="4894903"/>
            <a:ext cx="268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 = 200 </a:t>
            </a:r>
          </a:p>
        </p:txBody>
      </p:sp>
    </p:spTree>
    <p:extLst>
      <p:ext uri="{BB962C8B-B14F-4D97-AF65-F5344CB8AC3E}">
        <p14:creationId xmlns:p14="http://schemas.microsoft.com/office/powerpoint/2010/main" val="264896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F4BF69-49ED-304A-9177-636D8464F5C3}"/>
              </a:ext>
            </a:extLst>
          </p:cNvPr>
          <p:cNvSpPr txBox="1"/>
          <p:nvPr/>
        </p:nvSpPr>
        <p:spPr>
          <a:xfrm>
            <a:off x="187157" y="5297030"/>
            <a:ext cx="8713748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Maximum 250-hPa wind speed is ~40 m s</a:t>
            </a:r>
            <a:r>
              <a:rPr lang="en-US" sz="2400" baseline="30000" dirty="0"/>
              <a:t>–1</a:t>
            </a:r>
            <a:r>
              <a:rPr lang="en-US" sz="2400" dirty="0"/>
              <a:t> weaker in “NOLH”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 cyclone over the southern Great Lakes is weaker and located farther west in ”NOLH”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57052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444560" y="497758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CF26DA1-5308-8E46-A674-678646750CD4}"/>
              </a:ext>
            </a:extLst>
          </p:cNvPr>
          <p:cNvSpPr/>
          <p:nvPr/>
        </p:nvSpPr>
        <p:spPr>
          <a:xfrm>
            <a:off x="8902671" y="2897783"/>
            <a:ext cx="170625" cy="1156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88B07-8C11-8E4B-94DA-76CE865E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t="14768" r="12778" b="15138"/>
          <a:stretch/>
        </p:blipFill>
        <p:spPr>
          <a:xfrm>
            <a:off x="60835" y="1674414"/>
            <a:ext cx="4580330" cy="31773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878513" y="4792915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850-hPa “FULL” Pot. Temp. (K)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37134" y="5210799"/>
            <a:ext cx="8761615" cy="769441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a stronger lower-tropospheric temperature gradient than the “NOLH” simulation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79498C-3E76-9144-B1FF-7F439DDBAD7E}"/>
              </a:ext>
            </a:extLst>
          </p:cNvPr>
          <p:cNvSpPr txBox="1"/>
          <p:nvPr/>
        </p:nvSpPr>
        <p:spPr>
          <a:xfrm>
            <a:off x="-177725" y="1345124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850-hPa Pot. Temp.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D4BA7-95F1-6B42-987B-78B64904464D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177411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444560" y="497758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CF26DA1-5308-8E46-A674-678646750CD4}"/>
              </a:ext>
            </a:extLst>
          </p:cNvPr>
          <p:cNvSpPr/>
          <p:nvPr/>
        </p:nvSpPr>
        <p:spPr>
          <a:xfrm>
            <a:off x="8902671" y="2897783"/>
            <a:ext cx="170625" cy="1156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88B07-8C11-8E4B-94DA-76CE865E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t="14768" r="12778" b="15138"/>
          <a:stretch/>
        </p:blipFill>
        <p:spPr>
          <a:xfrm>
            <a:off x="60835" y="1674414"/>
            <a:ext cx="4580330" cy="31773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878513" y="4792915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850-hPa “FULL” Pot. Temp. (K)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37134" y="5210799"/>
            <a:ext cx="8761615" cy="1446550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a stronger lower-tropospheric temperature gradient than the “NOLH”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“FULL” simulation features larger geopotential heights and stronger flow curvature within the eastern North American ridge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79498C-3E76-9144-B1FF-7F439DDBAD7E}"/>
              </a:ext>
            </a:extLst>
          </p:cNvPr>
          <p:cNvSpPr txBox="1"/>
          <p:nvPr/>
        </p:nvSpPr>
        <p:spPr>
          <a:xfrm>
            <a:off x="-177725" y="1345124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850-hPa Pot. Temp.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D4BA7-95F1-6B42-987B-78B64904464D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5963B-4B76-E34E-8082-3CD529946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949" t="15019" r="12796" b="15141"/>
          <a:stretch/>
        </p:blipFill>
        <p:spPr>
          <a:xfrm>
            <a:off x="4598623" y="1693754"/>
            <a:ext cx="4553711" cy="316956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730DB9-1921-784F-B980-1788FEC5772F}"/>
              </a:ext>
            </a:extLst>
          </p:cNvPr>
          <p:cNvCxnSpPr/>
          <p:nvPr/>
        </p:nvCxnSpPr>
        <p:spPr>
          <a:xfrm>
            <a:off x="5346618" y="4970495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B6150-ECB2-214B-BF30-0F9A65A22A36}"/>
              </a:ext>
            </a:extLst>
          </p:cNvPr>
          <p:cNvSpPr txBox="1"/>
          <p:nvPr/>
        </p:nvSpPr>
        <p:spPr>
          <a:xfrm>
            <a:off x="5780571" y="4785829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“FULL” Height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5D4BB-6034-1047-A5E2-C0F0A578D727}"/>
              </a:ext>
            </a:extLst>
          </p:cNvPr>
          <p:cNvSpPr txBox="1"/>
          <p:nvPr/>
        </p:nvSpPr>
        <p:spPr>
          <a:xfrm>
            <a:off x="4329248" y="135671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 “NOLH”: 250-hPa Height</a:t>
            </a:r>
          </a:p>
        </p:txBody>
      </p:sp>
    </p:spTree>
    <p:extLst>
      <p:ext uri="{BB962C8B-B14F-4D97-AF65-F5344CB8AC3E}">
        <p14:creationId xmlns:p14="http://schemas.microsoft.com/office/powerpoint/2010/main" val="411535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744AE-953F-4B47-9A0A-2CC4AF2399E0}"/>
              </a:ext>
            </a:extLst>
          </p:cNvPr>
          <p:cNvSpPr txBox="1"/>
          <p:nvPr/>
        </p:nvSpPr>
        <p:spPr>
          <a:xfrm>
            <a:off x="187157" y="5409832"/>
            <a:ext cx="8665536" cy="830997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absence of latent heating, do the polar and subtropical jets become superposed?</a:t>
            </a:r>
          </a:p>
        </p:txBody>
      </p:sp>
    </p:spTree>
    <p:extLst>
      <p:ext uri="{BB962C8B-B14F-4D97-AF65-F5344CB8AC3E}">
        <p14:creationId xmlns:p14="http://schemas.microsoft.com/office/powerpoint/2010/main" val="136875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6947D6-1FDC-2A45-B6A5-CC0312CF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459" t="14896" r="12915" b="14131"/>
          <a:stretch/>
        </p:blipFill>
        <p:spPr>
          <a:xfrm>
            <a:off x="4571533" y="1693417"/>
            <a:ext cx="4572467" cy="321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3F066-FD73-BD4D-9140-26132347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618" t="15015" r="13601" b="14679"/>
          <a:stretch/>
        </p:blipFill>
        <p:spPr>
          <a:xfrm>
            <a:off x="90021" y="1693418"/>
            <a:ext cx="4503967" cy="31757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AB657-6202-E948-86DB-B6BC6A9C8EC9}"/>
              </a:ext>
            </a:extLst>
          </p:cNvPr>
          <p:cNvSpPr txBox="1"/>
          <p:nvPr/>
        </p:nvSpPr>
        <p:spPr>
          <a:xfrm>
            <a:off x="1460343" y="288987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75772-203F-534A-81B2-AAF6E014AFE3}"/>
              </a:ext>
            </a:extLst>
          </p:cNvPr>
          <p:cNvSpPr txBox="1"/>
          <p:nvPr/>
        </p:nvSpPr>
        <p:spPr>
          <a:xfrm>
            <a:off x="2882248" y="309908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BCD8-EC31-0245-96BF-776A7B9E0804}"/>
              </a:ext>
            </a:extLst>
          </p:cNvPr>
          <p:cNvSpPr txBox="1"/>
          <p:nvPr/>
        </p:nvSpPr>
        <p:spPr>
          <a:xfrm>
            <a:off x="1559197" y="2180407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14161" y="4958646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051993" y="4773980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28F9F-098A-0F48-8806-E502334E770E}"/>
              </a:ext>
            </a:extLst>
          </p:cNvPr>
          <p:cNvSpPr txBox="1"/>
          <p:nvPr/>
        </p:nvSpPr>
        <p:spPr>
          <a:xfrm>
            <a:off x="5723334" y="2907132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A109BB-E55B-2244-9459-E1C538C97541}"/>
              </a:ext>
            </a:extLst>
          </p:cNvPr>
          <p:cNvSpPr txBox="1"/>
          <p:nvPr/>
        </p:nvSpPr>
        <p:spPr>
          <a:xfrm>
            <a:off x="7241384" y="3129822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6DBA8-68BA-674D-8453-9B9B20C4C23A}"/>
              </a:ext>
            </a:extLst>
          </p:cNvPr>
          <p:cNvSpPr txBox="1"/>
          <p:nvPr/>
        </p:nvSpPr>
        <p:spPr>
          <a:xfrm>
            <a:off x="6063164" y="2154081"/>
            <a:ext cx="559939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532BA6-D90D-B847-A19E-D45C284239B9}"/>
              </a:ext>
            </a:extLst>
          </p:cNvPr>
          <p:cNvCxnSpPr>
            <a:cxnSpLocks/>
          </p:cNvCxnSpPr>
          <p:nvPr/>
        </p:nvCxnSpPr>
        <p:spPr>
          <a:xfrm>
            <a:off x="5343805" y="4961470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7438443-99EC-6A49-B428-5BD69EB73C1B}"/>
              </a:ext>
            </a:extLst>
          </p:cNvPr>
          <p:cNvSpPr txBox="1"/>
          <p:nvPr/>
        </p:nvSpPr>
        <p:spPr>
          <a:xfrm>
            <a:off x="5822022" y="4773980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57E3B-DE4B-EF49-86E5-A46998567FE2}"/>
              </a:ext>
            </a:extLst>
          </p:cNvPr>
          <p:cNvSpPr txBox="1"/>
          <p:nvPr/>
        </p:nvSpPr>
        <p:spPr>
          <a:xfrm>
            <a:off x="154428" y="1361980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4BA48F-BDF0-AC41-982D-5D9119D1E921}"/>
              </a:ext>
            </a:extLst>
          </p:cNvPr>
          <p:cNvSpPr txBox="1"/>
          <p:nvPr/>
        </p:nvSpPr>
        <p:spPr>
          <a:xfrm>
            <a:off x="4333228" y="1356925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5695B7-72BC-4742-8DF5-27E1CFF7010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744AE-953F-4B47-9A0A-2CC4AF2399E0}"/>
              </a:ext>
            </a:extLst>
          </p:cNvPr>
          <p:cNvSpPr txBox="1"/>
          <p:nvPr/>
        </p:nvSpPr>
        <p:spPr>
          <a:xfrm>
            <a:off x="187157" y="5409832"/>
            <a:ext cx="8665536" cy="830997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absence of latent heating, do the polar and subtropical jets become superposed?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912A7B-F318-7340-A7A3-C7671987BEA5}"/>
              </a:ext>
            </a:extLst>
          </p:cNvPr>
          <p:cNvCxnSpPr/>
          <p:nvPr/>
        </p:nvCxnSpPr>
        <p:spPr>
          <a:xfrm>
            <a:off x="2360956" y="2115553"/>
            <a:ext cx="167619" cy="1414347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glow rad="1270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0B2CA3-7653-8143-BAFC-C8466B14F1D3}"/>
              </a:ext>
            </a:extLst>
          </p:cNvPr>
          <p:cNvCxnSpPr/>
          <p:nvPr/>
        </p:nvCxnSpPr>
        <p:spPr>
          <a:xfrm>
            <a:off x="6837537" y="2115552"/>
            <a:ext cx="167619" cy="1414347"/>
          </a:xfrm>
          <a:prstGeom prst="line">
            <a:avLst/>
          </a:prstGeom>
          <a:ln w="50800">
            <a:solidFill>
              <a:srgbClr val="FFFF00"/>
            </a:solidFill>
          </a:ln>
          <a:effectLst>
            <a:glow rad="1270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59C8C0-EEAC-CE46-9355-BBD8246AAC6E}"/>
              </a:ext>
            </a:extLst>
          </p:cNvPr>
          <p:cNvSpPr txBox="1"/>
          <p:nvPr/>
        </p:nvSpPr>
        <p:spPr>
          <a:xfrm>
            <a:off x="2171311" y="1727172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2C566-E484-B443-A3B5-96915F1D0538}"/>
              </a:ext>
            </a:extLst>
          </p:cNvPr>
          <p:cNvSpPr txBox="1"/>
          <p:nvPr/>
        </p:nvSpPr>
        <p:spPr>
          <a:xfrm>
            <a:off x="2397383" y="3460132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C’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78E9B-0F2A-034D-ABF3-6DD394A10629}"/>
              </a:ext>
            </a:extLst>
          </p:cNvPr>
          <p:cNvSpPr txBox="1"/>
          <p:nvPr/>
        </p:nvSpPr>
        <p:spPr>
          <a:xfrm>
            <a:off x="6650318" y="1706268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7A1B75-D7BA-3449-9A3A-A684A5A9ABA6}"/>
              </a:ext>
            </a:extLst>
          </p:cNvPr>
          <p:cNvSpPr txBox="1"/>
          <p:nvPr/>
        </p:nvSpPr>
        <p:spPr>
          <a:xfrm>
            <a:off x="6876390" y="3439228"/>
            <a:ext cx="9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</a:rPr>
              <a:t>D’</a:t>
            </a:r>
          </a:p>
        </p:txBody>
      </p:sp>
    </p:spTree>
    <p:extLst>
      <p:ext uri="{BB962C8B-B14F-4D97-AF65-F5344CB8AC3E}">
        <p14:creationId xmlns:p14="http://schemas.microsoft.com/office/powerpoint/2010/main" val="76674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4FF1A1-669F-214B-BD74-47A61F706198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A00FB2-C303-C445-B19A-2B80575D5C56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</p:spTree>
    <p:extLst>
      <p:ext uri="{BB962C8B-B14F-4D97-AF65-F5344CB8AC3E}">
        <p14:creationId xmlns:p14="http://schemas.microsoft.com/office/powerpoint/2010/main" val="3817628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4FF1A1-669F-214B-BD74-47A61F706198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A00FB2-C303-C445-B19A-2B80575D5C56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1AFA5-17F2-E142-92E9-6FD7CD64AEE6}"/>
              </a:ext>
            </a:extLst>
          </p:cNvPr>
          <p:cNvSpPr txBox="1"/>
          <p:nvPr/>
        </p:nvSpPr>
        <p:spPr>
          <a:xfrm>
            <a:off x="6207071" y="2436653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SJ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EE390-A091-1847-A703-E559FD89D28F}"/>
              </a:ext>
            </a:extLst>
          </p:cNvPr>
          <p:cNvSpPr txBox="1"/>
          <p:nvPr/>
        </p:nvSpPr>
        <p:spPr>
          <a:xfrm>
            <a:off x="7050691" y="3049601"/>
            <a:ext cx="1410346" cy="58477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tx1"/>
                  </a:solidFill>
                </a:ln>
                <a:solidFill>
                  <a:srgbClr val="0E00FF"/>
                </a:solidFill>
                <a:effectLst>
                  <a:glow rad="127000">
                    <a:schemeClr val="bg1">
                      <a:alpha val="60000"/>
                    </a:schemeClr>
                  </a:glow>
                </a:effectLst>
                <a:latin typeface="Bell MT" panose="02020503060305020303" pitchFamily="18" charset="77"/>
              </a:rPr>
              <a:t>PJ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B3A8BC-EA68-A84C-A7E3-049D3F78D1B1}"/>
              </a:ext>
            </a:extLst>
          </p:cNvPr>
          <p:cNvSpPr txBox="1"/>
          <p:nvPr/>
        </p:nvSpPr>
        <p:spPr>
          <a:xfrm>
            <a:off x="191938" y="5672580"/>
            <a:ext cx="5971481" cy="707886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polar and subtropical jets do not superpose in the “NOLH” simulation</a:t>
            </a:r>
          </a:p>
        </p:txBody>
      </p:sp>
    </p:spTree>
    <p:extLst>
      <p:ext uri="{BB962C8B-B14F-4D97-AF65-F5344CB8AC3E}">
        <p14:creationId xmlns:p14="http://schemas.microsoft.com/office/powerpoint/2010/main" val="8003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9B7DDC-D170-BC43-BAF6-69C5F4DDC95D}"/>
              </a:ext>
            </a:extLst>
          </p:cNvPr>
          <p:cNvSpPr txBox="1"/>
          <p:nvPr/>
        </p:nvSpPr>
        <p:spPr>
          <a:xfrm>
            <a:off x="191938" y="5672580"/>
            <a:ext cx="6122732" cy="707886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slope of the dynamic tropopause is markedly shallower in the “NOLH” simulation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788054-CD20-2F4D-8EDA-F42240933561}"/>
              </a:ext>
            </a:extLst>
          </p:cNvPr>
          <p:cNvCxnSpPr/>
          <p:nvPr/>
        </p:nvCxnSpPr>
        <p:spPr>
          <a:xfrm>
            <a:off x="2573513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76D7A4-9242-C340-A9BE-5AB418AF3635}"/>
              </a:ext>
            </a:extLst>
          </p:cNvPr>
          <p:cNvCxnSpPr/>
          <p:nvPr/>
        </p:nvCxnSpPr>
        <p:spPr>
          <a:xfrm>
            <a:off x="6623662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6F0601A-3EDB-E047-8C45-5623B75891D7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B1F69-C080-3649-A671-A19DA0C78F9F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</p:spTree>
    <p:extLst>
      <p:ext uri="{BB962C8B-B14F-4D97-AF65-F5344CB8AC3E}">
        <p14:creationId xmlns:p14="http://schemas.microsoft.com/office/powerpoint/2010/main" val="251209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0" r="10851" b="7130"/>
          <a:stretch/>
        </p:blipFill>
        <p:spPr>
          <a:xfrm>
            <a:off x="125467" y="1954743"/>
            <a:ext cx="4208986" cy="34364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663631"/>
            <a:ext cx="4711396" cy="401233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B3B15-7380-CD44-B664-022506B0D9D6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Strong negative PV advection by the </a:t>
            </a:r>
            <a:r>
              <a:rPr lang="en-US" sz="2000" dirty="0" err="1"/>
              <a:t>ageostrophic</a:t>
            </a:r>
            <a:r>
              <a:rPr lang="en-US" sz="2000" dirty="0"/>
              <a:t> wind  is diagnosed at the level of the dynamic tropopause on the western flank of the upper-tropospheric ridge in the “FULL” simulation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7950F-073A-F649-A673-5E8A1797893E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Age. Wind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B80A40-3A77-E242-8D3F-B8EECB568798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Age. Wind</a:t>
            </a:r>
          </a:p>
        </p:txBody>
      </p:sp>
    </p:spTree>
    <p:extLst>
      <p:ext uri="{BB962C8B-B14F-4D97-AF65-F5344CB8AC3E}">
        <p14:creationId xmlns:p14="http://schemas.microsoft.com/office/powerpoint/2010/main" val="364644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113877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Characterize a dynamical environment conducive to midlatitude cyclogenesis.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3" r="12029" b="7548"/>
          <a:stretch/>
        </p:blipFill>
        <p:spPr>
          <a:xfrm>
            <a:off x="126959" y="1928218"/>
            <a:ext cx="4151033" cy="34529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669814"/>
            <a:ext cx="4711396" cy="399996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91044-03F0-4448-8266-9B2547939AD2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</a:t>
            </a:r>
            <a:r>
              <a:rPr lang="en-US" sz="1600" b="1" dirty="0" err="1">
                <a:solidFill>
                  <a:srgbClr val="0E00FF"/>
                </a:solidFill>
              </a:rPr>
              <a:t>Nondiv</a:t>
            </a:r>
            <a:r>
              <a:rPr lang="en-US" sz="1600" b="1" dirty="0">
                <a:solidFill>
                  <a:srgbClr val="0E00FF"/>
                </a:solidFill>
              </a:rPr>
              <a:t>. Age. Wind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376F7-4C1B-084B-9C7A-0604292CAFA0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</a:t>
            </a:r>
            <a:r>
              <a:rPr lang="en-US" sz="1600" b="1" dirty="0" err="1">
                <a:solidFill>
                  <a:srgbClr val="0E00FF"/>
                </a:solidFill>
              </a:rPr>
              <a:t>Nondiv</a:t>
            </a:r>
            <a:r>
              <a:rPr lang="en-US" sz="1600" b="1" dirty="0">
                <a:solidFill>
                  <a:srgbClr val="0E00FF"/>
                </a:solidFill>
              </a:rPr>
              <a:t>. Age. Wind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35162-C168-7649-A3FE-959D5E7EA7C9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Negative PV advection by the nondivergent component of the </a:t>
            </a:r>
            <a:r>
              <a:rPr lang="en-US" sz="2000" dirty="0" err="1"/>
              <a:t>ageostrophic</a:t>
            </a:r>
            <a:r>
              <a:rPr lang="en-US" sz="2000" dirty="0"/>
              <a:t> wind accounts for a large fraction of the PV advection by the full </a:t>
            </a:r>
            <a:r>
              <a:rPr lang="en-US" sz="2000" dirty="0" err="1"/>
              <a:t>ageostrophic</a:t>
            </a:r>
            <a:r>
              <a:rPr lang="en-US" sz="2000" dirty="0"/>
              <a:t> wind in the ”FULL” simulation</a:t>
            </a:r>
          </a:p>
        </p:txBody>
      </p:sp>
    </p:spTree>
    <p:extLst>
      <p:ext uri="{BB962C8B-B14F-4D97-AF65-F5344CB8AC3E}">
        <p14:creationId xmlns:p14="http://schemas.microsoft.com/office/powerpoint/2010/main" val="1149511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sz="1600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383626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1159B-FF77-EA40-8E84-E09AA451D319}"/>
              </a:ext>
            </a:extLst>
          </p:cNvPr>
          <p:cNvSpPr/>
          <p:nvPr/>
        </p:nvSpPr>
        <p:spPr>
          <a:xfrm>
            <a:off x="3503851" y="5049430"/>
            <a:ext cx="774141" cy="41236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DCE43-8C18-C846-ADE8-753411E4FBFC}"/>
              </a:ext>
            </a:extLst>
          </p:cNvPr>
          <p:cNvSpPr/>
          <p:nvPr/>
        </p:nvSpPr>
        <p:spPr>
          <a:xfrm>
            <a:off x="8392537" y="1602563"/>
            <a:ext cx="774141" cy="417583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7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B71C08-37B1-F540-9BCA-7936845BE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5" r="12054" b="6477"/>
          <a:stretch/>
        </p:blipFill>
        <p:spPr>
          <a:xfrm>
            <a:off x="125467" y="1920126"/>
            <a:ext cx="4152525" cy="34448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320951" y="5583892"/>
            <a:ext cx="1997658" cy="9885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125467" y="1384258"/>
            <a:ext cx="413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46016" y="1384257"/>
            <a:ext cx="411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</a:t>
            </a:r>
          </a:p>
          <a:p>
            <a:pPr algn="ctr"/>
            <a:r>
              <a:rPr lang="en-US" b="1" dirty="0">
                <a:solidFill>
                  <a:srgbClr val="0E00FF"/>
                </a:solidFill>
              </a:rPr>
              <a:t>250-hPa PV Advection by Div. Age. Wind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4784051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456999" y="5778401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953691" y="5583891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4704-0C15-7D46-BDA5-A6B2769B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17" y="1735799"/>
            <a:ext cx="4711396" cy="386799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168DD-0004-6B4C-B7A5-EBA1244107EC}"/>
              </a:ext>
            </a:extLst>
          </p:cNvPr>
          <p:cNvCxnSpPr/>
          <p:nvPr/>
        </p:nvCxnSpPr>
        <p:spPr>
          <a:xfrm>
            <a:off x="6456999" y="6246390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96D3D6-AC2E-5D43-8F75-2D9AC39BD78F}"/>
              </a:ext>
            </a:extLst>
          </p:cNvPr>
          <p:cNvSpPr txBox="1"/>
          <p:nvPr/>
        </p:nvSpPr>
        <p:spPr>
          <a:xfrm>
            <a:off x="6953690" y="5926073"/>
            <a:ext cx="22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</a:t>
            </a:r>
          </a:p>
          <a:p>
            <a:r>
              <a:rPr lang="en-US" dirty="0"/>
              <a:t>Wind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2DDC1-D570-0445-B308-FC63CCD8E141}"/>
              </a:ext>
            </a:extLst>
          </p:cNvPr>
          <p:cNvSpPr txBox="1"/>
          <p:nvPr/>
        </p:nvSpPr>
        <p:spPr>
          <a:xfrm>
            <a:off x="2721931" y="1005310"/>
            <a:ext cx="38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22 December 2013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800013-92DD-7A43-A3DD-F9BEF531E644}"/>
              </a:ext>
            </a:extLst>
          </p:cNvPr>
          <p:cNvSpPr/>
          <p:nvPr/>
        </p:nvSpPr>
        <p:spPr>
          <a:xfrm rot="2924122">
            <a:off x="597178" y="2484254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D9BC40-F647-694D-851E-7D7752A9D21F}"/>
              </a:ext>
            </a:extLst>
          </p:cNvPr>
          <p:cNvSpPr/>
          <p:nvPr/>
        </p:nvSpPr>
        <p:spPr>
          <a:xfrm rot="2924122">
            <a:off x="4805017" y="2484253"/>
            <a:ext cx="1335186" cy="2040851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A8E7D-3674-AC46-AAAD-DD486ABAAC87}"/>
              </a:ext>
            </a:extLst>
          </p:cNvPr>
          <p:cNvSpPr txBox="1"/>
          <p:nvPr/>
        </p:nvSpPr>
        <p:spPr>
          <a:xfrm>
            <a:off x="57444" y="5416428"/>
            <a:ext cx="6336816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Negative PV advection by the divergent component of the </a:t>
            </a:r>
            <a:r>
              <a:rPr lang="en-US" sz="2000" dirty="0" err="1"/>
              <a:t>ageostrophic</a:t>
            </a:r>
            <a:r>
              <a:rPr lang="en-US" sz="2000" dirty="0"/>
              <a:t> wind is substantial on the western   flank of the upper-tropospheric ridge in the “FULL” simulation </a:t>
            </a:r>
          </a:p>
        </p:txBody>
      </p:sp>
    </p:spTree>
    <p:extLst>
      <p:ext uri="{BB962C8B-B14F-4D97-AF65-F5344CB8AC3E}">
        <p14:creationId xmlns:p14="http://schemas.microsoft.com/office/powerpoint/2010/main" val="605693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032D-7880-394D-B756-F94F16593619}"/>
              </a:ext>
            </a:extLst>
          </p:cNvPr>
          <p:cNvSpPr txBox="1"/>
          <p:nvPr/>
        </p:nvSpPr>
        <p:spPr>
          <a:xfrm>
            <a:off x="280737" y="1119423"/>
            <a:ext cx="8718013" cy="544764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Latent heating plays an important role during the development of “subtropical dominant” jet superposition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omission of latent heating during a WRF simulation (“NOLH”) of a subtropical dominant jet superposition event from December 2013 results in a double-jet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presence of strong negative PV advection by the </a:t>
            </a:r>
            <a:r>
              <a:rPr lang="en-US" sz="2400" dirty="0" err="1"/>
              <a:t>ageostrophic</a:t>
            </a:r>
            <a:r>
              <a:rPr lang="en-US" sz="2400" dirty="0"/>
              <a:t> wind at the level of the dynamic tropopause facilitates the formation of a jet superposition in the “FULL”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from this study have important implications for the subsequent evolution of the downstream large-scale flow pattern over the North Atlantic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56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026974-5871-6147-99B8-6F5D8B17497D}"/>
              </a:ext>
            </a:extLst>
          </p:cNvPr>
          <p:cNvSpPr txBox="1"/>
          <p:nvPr/>
        </p:nvSpPr>
        <p:spPr>
          <a:xfrm>
            <a:off x="280737" y="1119423"/>
            <a:ext cx="8718013" cy="5940088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Latent heating plays an important role during the development of “subtropical dominant” jet superposition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omission of latent heating during a WRF simulation (“NOLH”) of a subtropical dominant jet superposition event from December 2013 results in a double-jet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presence of strong negative PV advection by the </a:t>
            </a:r>
            <a:r>
              <a:rPr lang="en-US" sz="2400" dirty="0" err="1"/>
              <a:t>ageostrophic</a:t>
            </a:r>
            <a:r>
              <a:rPr lang="en-US" sz="2400" dirty="0"/>
              <a:t> wind at the level of the dynamic tropopause facilitates the formation of a jet superposition in the “FULL”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from this study have important implications for the subsequent evolution of the downstream large-scale flow pattern over the North Atlantic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0" algn="ctr"/>
            <a:r>
              <a:rPr lang="en-US" sz="3200" b="1" dirty="0">
                <a:solidFill>
                  <a:srgbClr val="0E00FF"/>
                </a:solidFill>
              </a:rPr>
              <a:t>Questions: </a:t>
            </a:r>
            <a:r>
              <a:rPr lang="en-US" sz="3200" b="1" dirty="0" err="1">
                <a:solidFill>
                  <a:srgbClr val="0E00FF"/>
                </a:solidFill>
              </a:rPr>
              <a:t>andrew.c.winters@colorado.edu</a:t>
            </a:r>
            <a:endParaRPr lang="en-US" sz="3200" b="1" dirty="0">
              <a:solidFill>
                <a:srgbClr val="0E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603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9192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568876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/>
              <a:t>Cavallo</a:t>
            </a:r>
            <a:r>
              <a:rPr lang="en-US" sz="1700" dirty="0"/>
              <a:t>, S. M., and G. J. Hakim, 2010: Composite structure of tropopause polar cyclones.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 </a:t>
            </a:r>
            <a:r>
              <a:rPr lang="en-US" sz="1700" b="1" dirty="0"/>
              <a:t>138, </a:t>
            </a:r>
            <a:r>
              <a:rPr lang="en-US" sz="1700" dirty="0"/>
              <a:t>3840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3857.</a:t>
            </a:r>
          </a:p>
          <a:p>
            <a:endParaRPr lang="en-US" sz="1700" dirty="0"/>
          </a:p>
          <a:p>
            <a:r>
              <a:rPr lang="en-US" sz="1700" dirty="0"/>
              <a:t>Pyle, M. E., D. Keyser, and L. F. </a:t>
            </a:r>
            <a:r>
              <a:rPr lang="en-US" sz="1700" dirty="0" err="1"/>
              <a:t>Bosart</a:t>
            </a:r>
            <a:r>
              <a:rPr lang="en-US" sz="1700" dirty="0"/>
              <a:t>, 2004: A diagnostic study of jet streaks: Kinematic signatures and relationship to coherent tropopause disturbances.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 </a:t>
            </a:r>
            <a:r>
              <a:rPr lang="en-US" sz="1700" b="1" dirty="0"/>
              <a:t>132, </a:t>
            </a:r>
            <a:r>
              <a:rPr lang="en-US" sz="1700" dirty="0"/>
              <a:t>297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319.</a:t>
            </a:r>
          </a:p>
          <a:p>
            <a:endParaRPr lang="en-US" sz="1700" dirty="0"/>
          </a:p>
          <a:p>
            <a:r>
              <a:rPr lang="en-US" sz="1700" dirty="0" err="1"/>
              <a:t>Saha</a:t>
            </a:r>
            <a:r>
              <a:rPr lang="en-US" sz="1700" dirty="0"/>
              <a:t>, S. and co-authors, 2014: The NCEP Climate Forecast System Version 2. </a:t>
            </a:r>
            <a:r>
              <a:rPr lang="en-US" sz="1700" i="1" dirty="0"/>
              <a:t>J. Climate</a:t>
            </a:r>
            <a:r>
              <a:rPr lang="en-US" sz="1700" dirty="0"/>
              <a:t>, </a:t>
            </a:r>
            <a:r>
              <a:rPr lang="en-US" sz="1700" b="1" dirty="0"/>
              <a:t>27, </a:t>
            </a:r>
            <a:r>
              <a:rPr lang="en-US" sz="1700" dirty="0"/>
              <a:t>2185</a:t>
            </a:r>
            <a:r>
              <a:rPr lang="en-US" sz="1700" dirty="0">
                <a:sym typeface="Symbol"/>
              </a:rPr>
              <a:t></a:t>
            </a:r>
            <a:r>
              <a:rPr lang="en-US" sz="1700" dirty="0"/>
              <a:t>2208</a:t>
            </a:r>
          </a:p>
          <a:p>
            <a:endParaRPr lang="en-US" sz="1700" dirty="0"/>
          </a:p>
          <a:p>
            <a:r>
              <a:rPr lang="en-US" sz="1700" dirty="0" err="1"/>
              <a:t>Skamarock</a:t>
            </a:r>
            <a:r>
              <a:rPr lang="en-US" sz="1700" dirty="0"/>
              <a:t>, W. C., J. B. </a:t>
            </a:r>
            <a:r>
              <a:rPr lang="en-US" sz="1700" dirty="0" err="1"/>
              <a:t>Klemp</a:t>
            </a:r>
            <a:r>
              <a:rPr lang="en-US" sz="1700" dirty="0"/>
              <a:t>, J. </a:t>
            </a:r>
            <a:r>
              <a:rPr lang="en-US" sz="1700" dirty="0" err="1"/>
              <a:t>Dudhia</a:t>
            </a:r>
            <a:r>
              <a:rPr lang="en-US" sz="1700" dirty="0"/>
              <a:t>, D. O. Gill, D. M. Barker, M. G </a:t>
            </a:r>
            <a:r>
              <a:rPr lang="en-US" sz="1700" dirty="0" err="1"/>
              <a:t>Duda</a:t>
            </a:r>
            <a:r>
              <a:rPr lang="en-US" sz="1700" dirty="0"/>
              <a:t>, X.-Y. Huang, W. Wang, and J. G. Powers, 2008: A Description of the Advanced Research WRF Version 3. NCAR Tech. Note NCAR/TN-475+STR, 113 pp.</a:t>
            </a:r>
          </a:p>
          <a:p>
            <a:endParaRPr lang="en-US" sz="1700" dirty="0"/>
          </a:p>
          <a:p>
            <a:r>
              <a:rPr lang="en-US" sz="1700" dirty="0"/>
              <a:t>Winters, A. C., and J. E. Martin, 2017: Diagnosis of a North American polar/subtropical jet superposition employing piecewise potential </a:t>
            </a:r>
            <a:r>
              <a:rPr lang="en-US" sz="1700" dirty="0" err="1"/>
              <a:t>vorticity</a:t>
            </a:r>
            <a:r>
              <a:rPr lang="en-US" sz="1700" dirty="0"/>
              <a:t> inversion. 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Rev.</a:t>
            </a:r>
            <a:r>
              <a:rPr lang="en-US" sz="1700" dirty="0"/>
              <a:t>,</a:t>
            </a:r>
            <a:r>
              <a:rPr lang="en-US" sz="1700" b="1" dirty="0"/>
              <a:t>145</a:t>
            </a:r>
            <a:r>
              <a:rPr lang="en-US" sz="1700" dirty="0"/>
              <a:t>, 1853-1873. </a:t>
            </a:r>
          </a:p>
          <a:p>
            <a:endParaRPr lang="en-US" sz="1700" dirty="0"/>
          </a:p>
          <a:p>
            <a:r>
              <a:rPr lang="en-US" sz="1700" dirty="0"/>
              <a:t>Winters, A. C., D. Keyser, L. F. </a:t>
            </a:r>
            <a:r>
              <a:rPr lang="en-US" sz="1700" dirty="0" err="1"/>
              <a:t>Bosart</a:t>
            </a:r>
            <a:r>
              <a:rPr lang="en-US" sz="1700" dirty="0"/>
              <a:t>, and J. E. Martin, 2019: Composite synoptic-scale environments conducive to North American polar–subtropical jet superposition events. </a:t>
            </a:r>
            <a:r>
              <a:rPr lang="en-US" sz="1700" i="1" dirty="0"/>
              <a:t>Mon. </a:t>
            </a:r>
            <a:r>
              <a:rPr lang="en-US" sz="1700" i="1" dirty="0" err="1"/>
              <a:t>Wea</a:t>
            </a:r>
            <a:r>
              <a:rPr lang="en-US" sz="1700" i="1" dirty="0"/>
              <a:t>. Rev</a:t>
            </a:r>
            <a:r>
              <a:rPr lang="en-US" sz="1700" dirty="0"/>
              <a:t>., </a:t>
            </a:r>
            <a:r>
              <a:rPr lang="en-US" sz="1700" b="1" dirty="0"/>
              <a:t>147,</a:t>
            </a:r>
            <a:r>
              <a:rPr lang="en-US" sz="1700" dirty="0"/>
              <a:t> [in review]</a:t>
            </a:r>
          </a:p>
        </p:txBody>
      </p:sp>
    </p:spTree>
    <p:extLst>
      <p:ext uri="{BB962C8B-B14F-4D97-AF65-F5344CB8AC3E}">
        <p14:creationId xmlns:p14="http://schemas.microsoft.com/office/powerpoint/2010/main" val="109225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February 2019 Case</a:t>
            </a:r>
          </a:p>
        </p:txBody>
      </p:sp>
    </p:spTree>
    <p:extLst>
      <p:ext uri="{BB962C8B-B14F-4D97-AF65-F5344CB8AC3E}">
        <p14:creationId xmlns:p14="http://schemas.microsoft.com/office/powerpoint/2010/main" val="419843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2A8BA-8305-6745-93FE-216294379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14619" r="12944" b="13711"/>
          <a:stretch/>
        </p:blipFill>
        <p:spPr>
          <a:xfrm>
            <a:off x="315931" y="1696351"/>
            <a:ext cx="4340444" cy="3086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17BDA7-994D-844E-8D49-2B1D62B36A80}"/>
              </a:ext>
            </a:extLst>
          </p:cNvPr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95D7EE-1C53-2441-9B60-23C71A48C02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February 2019 Case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FABC3-185D-2540-B7E2-715C21614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2" t="13830" r="13637" b="15281"/>
          <a:stretch/>
        </p:blipFill>
        <p:spPr>
          <a:xfrm>
            <a:off x="4668609" y="1651698"/>
            <a:ext cx="4318146" cy="3065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4ECB67-AB65-4446-AC7C-B6BFB52FD845}"/>
              </a:ext>
            </a:extLst>
          </p:cNvPr>
          <p:cNvSpPr txBox="1"/>
          <p:nvPr/>
        </p:nvSpPr>
        <p:spPr>
          <a:xfrm>
            <a:off x="219164" y="1425286"/>
            <a:ext cx="39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7DFB8-579B-1C49-B6B1-C1B80779100E}"/>
              </a:ext>
            </a:extLst>
          </p:cNvPr>
          <p:cNvSpPr txBox="1"/>
          <p:nvPr/>
        </p:nvSpPr>
        <p:spPr>
          <a:xfrm>
            <a:off x="4397964" y="1420231"/>
            <a:ext cx="457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74EFC-CC7D-6E46-A1A4-A9AEDE2FEEF8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0600 UTC 20 February 2019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127135-2B59-8449-AA9F-99A710A544CF}"/>
              </a:ext>
            </a:extLst>
          </p:cNvPr>
          <p:cNvSpPr/>
          <p:nvPr/>
        </p:nvSpPr>
        <p:spPr>
          <a:xfrm>
            <a:off x="2829038" y="1948376"/>
            <a:ext cx="1273126" cy="106211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288CB5-96EB-2F44-B621-4CCBCF5F2720}"/>
              </a:ext>
            </a:extLst>
          </p:cNvPr>
          <p:cNvSpPr/>
          <p:nvPr/>
        </p:nvSpPr>
        <p:spPr>
          <a:xfrm>
            <a:off x="7245940" y="2286893"/>
            <a:ext cx="1273126" cy="106211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6764F-DB01-0945-BD5B-1D7E0DAC0935}"/>
              </a:ext>
            </a:extLst>
          </p:cNvPr>
          <p:cNvSpPr txBox="1"/>
          <p:nvPr/>
        </p:nvSpPr>
        <p:spPr>
          <a:xfrm>
            <a:off x="187157" y="5297030"/>
            <a:ext cx="8713748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Maximum 250-hPa wind speed is ~10–20 m s</a:t>
            </a:r>
            <a:r>
              <a:rPr lang="en-US" sz="2400" baseline="30000" dirty="0"/>
              <a:t>–1</a:t>
            </a:r>
            <a:r>
              <a:rPr lang="en-US" sz="2400" dirty="0"/>
              <a:t> weaker in “NOLH”</a:t>
            </a:r>
            <a:endParaRPr lang="en-US" sz="24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 cyclone over the North Atlantic is ~40 </a:t>
            </a:r>
            <a:r>
              <a:rPr lang="en-US" sz="2400" dirty="0" err="1"/>
              <a:t>hPa</a:t>
            </a:r>
            <a:r>
              <a:rPr lang="en-US" sz="2400" dirty="0"/>
              <a:t> weaker in ”NOLH”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6EB771-8FD0-2949-8D87-A37FB5C4BA59}"/>
              </a:ext>
            </a:extLst>
          </p:cNvPr>
          <p:cNvCxnSpPr/>
          <p:nvPr/>
        </p:nvCxnSpPr>
        <p:spPr>
          <a:xfrm>
            <a:off x="759817" y="4804898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77FF4A-973F-E44C-9E7F-965B1B4AAB9D}"/>
              </a:ext>
            </a:extLst>
          </p:cNvPr>
          <p:cNvSpPr txBox="1"/>
          <p:nvPr/>
        </p:nvSpPr>
        <p:spPr>
          <a:xfrm>
            <a:off x="1197649" y="4620232"/>
            <a:ext cx="255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Sea Level Pressure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3F5CE1-9DFF-F34F-9315-2BC4DC84CC37}"/>
              </a:ext>
            </a:extLst>
          </p:cNvPr>
          <p:cNvCxnSpPr>
            <a:cxnSpLocks/>
          </p:cNvCxnSpPr>
          <p:nvPr/>
        </p:nvCxnSpPr>
        <p:spPr>
          <a:xfrm>
            <a:off x="5343805" y="4807722"/>
            <a:ext cx="433953" cy="36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96E2-8136-EB43-8DCA-DE2E31DE7A5B}"/>
              </a:ext>
            </a:extLst>
          </p:cNvPr>
          <p:cNvSpPr txBox="1"/>
          <p:nvPr/>
        </p:nvSpPr>
        <p:spPr>
          <a:xfrm>
            <a:off x="5822022" y="4620232"/>
            <a:ext cx="24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Ascent (Pa s</a:t>
            </a:r>
            <a:r>
              <a:rPr lang="en-US" baseline="30000" dirty="0"/>
              <a:t>–1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79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849-D4BE-624C-BA7A-8915EEB485A2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6A7EAC-19DF-B947-AF49-F08D6398A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864" t="15019" r="14153" b="15141"/>
          <a:stretch/>
        </p:blipFill>
        <p:spPr>
          <a:xfrm>
            <a:off x="4599124" y="1693037"/>
            <a:ext cx="4459004" cy="315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AFD05-CBEA-E549-BC13-64440BFE7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1863" t="15019" r="14323" b="14802"/>
          <a:stretch/>
        </p:blipFill>
        <p:spPr>
          <a:xfrm>
            <a:off x="97925" y="1685288"/>
            <a:ext cx="4451170" cy="31739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C6160-0F1B-9141-A1A5-D578376EAE29}"/>
              </a:ext>
            </a:extLst>
          </p:cNvPr>
          <p:cNvSpPr txBox="1"/>
          <p:nvPr/>
        </p:nvSpPr>
        <p:spPr>
          <a:xfrm>
            <a:off x="8093" y="1353678"/>
            <a:ext cx="42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 – 250-hPa Nondivergent Age. Wind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C439F-9AB2-784F-965E-B90BBACAD61D}"/>
              </a:ext>
            </a:extLst>
          </p:cNvPr>
          <p:cNvSpPr txBox="1"/>
          <p:nvPr/>
        </p:nvSpPr>
        <p:spPr>
          <a:xfrm>
            <a:off x="4365201" y="1353678"/>
            <a:ext cx="444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“NOLH”: 250-hPa Nondivergent Age. Wind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737692" y="49624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1190677" y="4777737"/>
            <a:ext cx="242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Height: “FULL”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BE0E92-3D3A-BE42-B744-DD60EC1AFFA9}"/>
              </a:ext>
            </a:extLst>
          </p:cNvPr>
          <p:cNvCxnSpPr/>
          <p:nvPr/>
        </p:nvCxnSpPr>
        <p:spPr>
          <a:xfrm>
            <a:off x="5152888" y="4962403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B901DFA-58E8-7640-A90C-EC512B43FE8F}"/>
              </a:ext>
            </a:extLst>
          </p:cNvPr>
          <p:cNvSpPr txBox="1"/>
          <p:nvPr/>
        </p:nvSpPr>
        <p:spPr>
          <a:xfrm>
            <a:off x="5586841" y="4777737"/>
            <a:ext cx="313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Height: “NOLH”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D4000-2A72-F444-B637-5EF265D87CE0}"/>
              </a:ext>
            </a:extLst>
          </p:cNvPr>
          <p:cNvSpPr txBox="1"/>
          <p:nvPr/>
        </p:nvSpPr>
        <p:spPr>
          <a:xfrm>
            <a:off x="280737" y="5397037"/>
            <a:ext cx="8665536" cy="1200329"/>
          </a:xfrm>
          <a:prstGeom prst="rect">
            <a:avLst/>
          </a:prstGeom>
          <a:solidFill>
            <a:srgbClr val="FFFFFF"/>
          </a:solidFill>
          <a:ln w="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substantial fraction of the difference in jet wind speeds between the two simulations can be attributed to the nondivergent component of the </a:t>
            </a:r>
            <a:r>
              <a:rPr lang="en-US" sz="2400" dirty="0" err="1"/>
              <a:t>ageostrophic</a:t>
            </a:r>
            <a:r>
              <a:rPr lang="en-US" sz="2400" dirty="0"/>
              <a:t> wind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35C0A-FB21-4C44-A8AE-9E10CDD44462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</p:spTree>
    <p:extLst>
      <p:ext uri="{BB962C8B-B14F-4D97-AF65-F5344CB8AC3E}">
        <p14:creationId xmlns:p14="http://schemas.microsoft.com/office/powerpoint/2010/main" val="2282768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0A9E375-72BA-B54F-BC81-A1CA74BBC385}"/>
              </a:ext>
            </a:extLst>
          </p:cNvPr>
          <p:cNvSpPr/>
          <p:nvPr/>
        </p:nvSpPr>
        <p:spPr>
          <a:xfrm>
            <a:off x="6207071" y="5422486"/>
            <a:ext cx="2546402" cy="12321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46774-77F9-8946-9D04-30E20A28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10259" r="24335" b="7395"/>
          <a:stretch/>
        </p:blipFill>
        <p:spPr>
          <a:xfrm>
            <a:off x="412642" y="1679717"/>
            <a:ext cx="3864893" cy="3572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0EC01A-B681-8B45-BEB1-B9D1B7B6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6" t="10438" r="12105" b="8230"/>
          <a:stretch/>
        </p:blipFill>
        <p:spPr>
          <a:xfrm>
            <a:off x="4471259" y="1692682"/>
            <a:ext cx="4556499" cy="34961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WRF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B300-FA0D-D346-A205-02954BD98132}"/>
              </a:ext>
            </a:extLst>
          </p:cNvPr>
          <p:cNvSpPr txBox="1"/>
          <p:nvPr/>
        </p:nvSpPr>
        <p:spPr>
          <a:xfrm rot="16200000">
            <a:off x="-748418" y="3027342"/>
            <a:ext cx="195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Pressure (</a:t>
            </a:r>
            <a:r>
              <a:rPr lang="en-US" b="1" dirty="0" err="1"/>
              <a:t>hPa</a:t>
            </a:r>
            <a:r>
              <a:rPr lang="en-US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BDF71-3EB3-1E4C-9A63-89ED51138E53}"/>
              </a:ext>
            </a:extLst>
          </p:cNvPr>
          <p:cNvSpPr/>
          <p:nvPr/>
        </p:nvSpPr>
        <p:spPr>
          <a:xfrm>
            <a:off x="412642" y="5063076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097C8D-A852-B445-9D3E-9426AAD0D53F}"/>
              </a:ext>
            </a:extLst>
          </p:cNvPr>
          <p:cNvSpPr/>
          <p:nvPr/>
        </p:nvSpPr>
        <p:spPr>
          <a:xfrm>
            <a:off x="4493354" y="5034903"/>
            <a:ext cx="3686660" cy="125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8D5E8-14F3-D445-A868-5230E7750F8A}"/>
              </a:ext>
            </a:extLst>
          </p:cNvPr>
          <p:cNvSpPr txBox="1"/>
          <p:nvPr/>
        </p:nvSpPr>
        <p:spPr>
          <a:xfrm>
            <a:off x="4015607" y="495061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A21DF-C3C0-0644-B9FA-8908E5268598}"/>
              </a:ext>
            </a:extLst>
          </p:cNvPr>
          <p:cNvSpPr txBox="1"/>
          <p:nvPr/>
        </p:nvSpPr>
        <p:spPr>
          <a:xfrm>
            <a:off x="471661" y="495803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48CE96-E345-2040-BD78-7B5942A166B2}"/>
              </a:ext>
            </a:extLst>
          </p:cNvPr>
          <p:cNvSpPr txBox="1"/>
          <p:nvPr/>
        </p:nvSpPr>
        <p:spPr>
          <a:xfrm>
            <a:off x="8067673" y="4939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E9B430-5E8D-EB45-B364-A2E5BAE60C2D}"/>
              </a:ext>
            </a:extLst>
          </p:cNvPr>
          <p:cNvSpPr txBox="1"/>
          <p:nvPr/>
        </p:nvSpPr>
        <p:spPr>
          <a:xfrm>
            <a:off x="4523727" y="49464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8F5EE-B497-8A4C-B85F-D57BDA70D975}"/>
              </a:ext>
            </a:extLst>
          </p:cNvPr>
          <p:cNvCxnSpPr/>
          <p:nvPr/>
        </p:nvCxnSpPr>
        <p:spPr>
          <a:xfrm>
            <a:off x="6319439" y="6038493"/>
            <a:ext cx="433953" cy="0"/>
          </a:xfrm>
          <a:prstGeom prst="line">
            <a:avLst/>
          </a:prstGeom>
          <a:ln w="63500">
            <a:solidFill>
              <a:srgbClr val="0E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D40593-C5FE-7043-8ACA-617BB06467D4}"/>
              </a:ext>
            </a:extLst>
          </p:cNvPr>
          <p:cNvSpPr txBox="1"/>
          <p:nvPr/>
        </p:nvSpPr>
        <p:spPr>
          <a:xfrm>
            <a:off x="6806593" y="5853827"/>
            <a:ext cx="20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“NOLH”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1C1A91-CF11-0A47-BABE-73F8685C41D2}"/>
              </a:ext>
            </a:extLst>
          </p:cNvPr>
          <p:cNvCxnSpPr/>
          <p:nvPr/>
        </p:nvCxnSpPr>
        <p:spPr>
          <a:xfrm>
            <a:off x="6320172" y="5663932"/>
            <a:ext cx="43395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6C589E-BCCF-4E4A-AD73-2BE3411EB750}"/>
              </a:ext>
            </a:extLst>
          </p:cNvPr>
          <p:cNvSpPr txBox="1"/>
          <p:nvPr/>
        </p:nvSpPr>
        <p:spPr>
          <a:xfrm>
            <a:off x="6806593" y="5490145"/>
            <a:ext cx="165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PVU – “FULL”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B08A76-572E-6C46-8D55-12AA0CBA6E59}"/>
              </a:ext>
            </a:extLst>
          </p:cNvPr>
          <p:cNvCxnSpPr/>
          <p:nvPr/>
        </p:nvCxnSpPr>
        <p:spPr>
          <a:xfrm>
            <a:off x="6319439" y="6417669"/>
            <a:ext cx="43395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CF4AC-700A-B543-946A-DAE3A582F16A}"/>
              </a:ext>
            </a:extLst>
          </p:cNvPr>
          <p:cNvSpPr txBox="1"/>
          <p:nvPr/>
        </p:nvSpPr>
        <p:spPr>
          <a:xfrm>
            <a:off x="6816131" y="6223159"/>
            <a:ext cx="22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Temp.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75507-80BC-CF4A-9A3A-67A1F782F7A7}"/>
              </a:ext>
            </a:extLst>
          </p:cNvPr>
          <p:cNvSpPr txBox="1"/>
          <p:nvPr/>
        </p:nvSpPr>
        <p:spPr>
          <a:xfrm>
            <a:off x="0" y="10053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1200 UTC 22 December 2013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788054-CD20-2F4D-8EDA-F42240933561}"/>
              </a:ext>
            </a:extLst>
          </p:cNvPr>
          <p:cNvCxnSpPr/>
          <p:nvPr/>
        </p:nvCxnSpPr>
        <p:spPr>
          <a:xfrm>
            <a:off x="2573513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76D7A4-9242-C340-A9BE-5AB418AF3635}"/>
              </a:ext>
            </a:extLst>
          </p:cNvPr>
          <p:cNvCxnSpPr/>
          <p:nvPr/>
        </p:nvCxnSpPr>
        <p:spPr>
          <a:xfrm>
            <a:off x="6623662" y="2842838"/>
            <a:ext cx="544945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/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6F0601A-3EDB-E047-8C45-5623B75891D7}"/>
              </a:ext>
            </a:extLst>
          </p:cNvPr>
          <p:cNvSpPr txBox="1"/>
          <p:nvPr/>
        </p:nvSpPr>
        <p:spPr>
          <a:xfrm>
            <a:off x="623086" y="1387561"/>
            <a:ext cx="361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“FULL”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B1F69-C080-3649-A671-A19DA0C78F9F}"/>
              </a:ext>
            </a:extLst>
          </p:cNvPr>
          <p:cNvSpPr txBox="1"/>
          <p:nvPr/>
        </p:nvSpPr>
        <p:spPr>
          <a:xfrm>
            <a:off x="4709565" y="1383433"/>
            <a:ext cx="354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“NOLH”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317C8B-6E94-1C4C-8E23-402AC98485E0}"/>
              </a:ext>
            </a:extLst>
          </p:cNvPr>
          <p:cNvSpPr txBox="1"/>
          <p:nvPr/>
        </p:nvSpPr>
        <p:spPr>
          <a:xfrm>
            <a:off x="165338" y="5398395"/>
            <a:ext cx="6219278" cy="1323439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dirty="0"/>
              <a:t>The difference in the slope of the tropopause between the two simulations is due to marked differences in negative PV advection by the </a:t>
            </a:r>
            <a:r>
              <a:rPr lang="en-US" sz="2000" dirty="0" err="1"/>
              <a:t>ageostrophic</a:t>
            </a:r>
            <a:r>
              <a:rPr lang="en-US" sz="2000" dirty="0"/>
              <a:t> wind at     the level of the dynamic tropopause</a:t>
            </a:r>
          </a:p>
        </p:txBody>
      </p:sp>
    </p:spTree>
    <p:extLst>
      <p:ext uri="{BB962C8B-B14F-4D97-AF65-F5344CB8AC3E}">
        <p14:creationId xmlns:p14="http://schemas.microsoft.com/office/powerpoint/2010/main" val="1299998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Composite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461250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232984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AA02F-33C9-6844-AFC7-38DED377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47" y="990991"/>
            <a:ext cx="6825567" cy="58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9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</p:spTree>
    <p:extLst>
      <p:ext uri="{BB962C8B-B14F-4D97-AF65-F5344CB8AC3E}">
        <p14:creationId xmlns:p14="http://schemas.microsoft.com/office/powerpoint/2010/main" val="65443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Background Material</a:t>
            </a:r>
          </a:p>
        </p:txBody>
      </p:sp>
    </p:spTree>
    <p:extLst>
      <p:ext uri="{BB962C8B-B14F-4D97-AF65-F5344CB8AC3E}">
        <p14:creationId xmlns:p14="http://schemas.microsoft.com/office/powerpoint/2010/main" val="1983990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</p:spTree>
    <p:extLst>
      <p:ext uri="{BB962C8B-B14F-4D97-AF65-F5344CB8AC3E}">
        <p14:creationId xmlns:p14="http://schemas.microsoft.com/office/powerpoint/2010/main" val="2706613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70728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4EDAD5-7F57-E64F-A8E8-2B2218F17D48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5BEEA1-2F09-2E42-8308-67ECACB9AE76}"/>
              </a:ext>
            </a:extLst>
          </p:cNvPr>
          <p:cNvSpPr/>
          <p:nvPr/>
        </p:nvSpPr>
        <p:spPr>
          <a:xfrm>
            <a:off x="296226" y="5790589"/>
            <a:ext cx="5561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3FA3F-73D5-AE49-A010-8846E081AC0E}"/>
              </a:ext>
            </a:extLst>
          </p:cNvPr>
          <p:cNvSpPr txBox="1"/>
          <p:nvPr/>
        </p:nvSpPr>
        <p:spPr>
          <a:xfrm>
            <a:off x="2947171" y="5790589"/>
            <a:ext cx="285496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A2A756-52C9-0146-A2F1-BCEA577F6C21}"/>
              </a:ext>
            </a:extLst>
          </p:cNvPr>
          <p:cNvSpPr/>
          <p:nvPr/>
        </p:nvSpPr>
        <p:spPr>
          <a:xfrm>
            <a:off x="3144580" y="5886002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CD9704-CE31-D146-A05E-D7AC990638FB}"/>
              </a:ext>
            </a:extLst>
          </p:cNvPr>
          <p:cNvSpPr/>
          <p:nvPr/>
        </p:nvSpPr>
        <p:spPr>
          <a:xfrm>
            <a:off x="3144580" y="6157777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BD9F9-2FAE-AD46-8652-0C10EB1BDA70}"/>
              </a:ext>
            </a:extLst>
          </p:cNvPr>
          <p:cNvSpPr/>
          <p:nvPr/>
        </p:nvSpPr>
        <p:spPr>
          <a:xfrm>
            <a:off x="3144580" y="6441789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C09006-1183-E24A-9143-94655F0E7137}"/>
              </a:ext>
            </a:extLst>
          </p:cNvPr>
          <p:cNvSpPr txBox="1"/>
          <p:nvPr/>
        </p:nvSpPr>
        <p:spPr>
          <a:xfrm>
            <a:off x="296226" y="1090583"/>
            <a:ext cx="3250249" cy="40011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4EE0E5-FA43-CE46-93AB-03E9888E7C9A}"/>
              </a:ext>
            </a:extLst>
          </p:cNvPr>
          <p:cNvSpPr/>
          <p:nvPr/>
        </p:nvSpPr>
        <p:spPr>
          <a:xfrm>
            <a:off x="4402169" y="1084157"/>
            <a:ext cx="1432112" cy="6562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BEF92E-7E67-6741-A86D-5F75F21EE992}"/>
              </a:ext>
            </a:extLst>
          </p:cNvPr>
          <p:cNvSpPr/>
          <p:nvPr/>
        </p:nvSpPr>
        <p:spPr>
          <a:xfrm>
            <a:off x="4550588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C34F33-6734-CF43-929C-586898AEC111}"/>
              </a:ext>
            </a:extLst>
          </p:cNvPr>
          <p:cNvSpPr txBox="1"/>
          <p:nvPr/>
        </p:nvSpPr>
        <p:spPr>
          <a:xfrm>
            <a:off x="4771210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6C80B7-43D7-C34E-8027-134BBCF06CAB}"/>
              </a:ext>
            </a:extLst>
          </p:cNvPr>
          <p:cNvSpPr txBox="1"/>
          <p:nvPr/>
        </p:nvSpPr>
        <p:spPr>
          <a:xfrm>
            <a:off x="4409768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F61D15-A586-AC40-9027-6D7A73CAE912}"/>
              </a:ext>
            </a:extLst>
          </p:cNvPr>
          <p:cNvSpPr txBox="1"/>
          <p:nvPr/>
        </p:nvSpPr>
        <p:spPr>
          <a:xfrm>
            <a:off x="4771210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E51BF9-5C47-404A-AB90-D6033662DA63}"/>
              </a:ext>
            </a:extLst>
          </p:cNvPr>
          <p:cNvSpPr txBox="1"/>
          <p:nvPr/>
        </p:nvSpPr>
        <p:spPr>
          <a:xfrm>
            <a:off x="482088" y="5805907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8EF11-C33A-4148-84E4-47649BE4F8B1}"/>
              </a:ext>
            </a:extLst>
          </p:cNvPr>
          <p:cNvSpPr txBox="1"/>
          <p:nvPr/>
        </p:nvSpPr>
        <p:spPr>
          <a:xfrm>
            <a:off x="403349" y="6214209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12598-8690-D04C-8906-4318A3C8D593}"/>
              </a:ext>
            </a:extLst>
          </p:cNvPr>
          <p:cNvSpPr txBox="1"/>
          <p:nvPr/>
        </p:nvSpPr>
        <p:spPr>
          <a:xfrm>
            <a:off x="950630" y="5880443"/>
            <a:ext cx="122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 Jet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64AD85-9572-C346-937D-2B9EDE1078F7}"/>
              </a:ext>
            </a:extLst>
          </p:cNvPr>
          <p:cNvSpPr txBox="1"/>
          <p:nvPr/>
        </p:nvSpPr>
        <p:spPr>
          <a:xfrm>
            <a:off x="958379" y="6288745"/>
            <a:ext cx="170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3609357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001" y="1165939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48C36C-9614-5C41-A328-75B338129E38}"/>
              </a:ext>
            </a:extLst>
          </p:cNvPr>
          <p:cNvSpPr/>
          <p:nvPr/>
        </p:nvSpPr>
        <p:spPr>
          <a:xfrm>
            <a:off x="4374033" y="115449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3B101A-AFE3-9E49-A054-2DB3C4589DCC}"/>
              </a:ext>
            </a:extLst>
          </p:cNvPr>
          <p:cNvSpPr/>
          <p:nvPr/>
        </p:nvSpPr>
        <p:spPr>
          <a:xfrm>
            <a:off x="4522452" y="128472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D1D90-E508-6B48-A0C4-B32E9F43FE48}"/>
              </a:ext>
            </a:extLst>
          </p:cNvPr>
          <p:cNvSpPr txBox="1"/>
          <p:nvPr/>
        </p:nvSpPr>
        <p:spPr>
          <a:xfrm>
            <a:off x="4381632" y="144291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5EBC3C-583B-4E49-9141-E31FA8D7FD49}"/>
              </a:ext>
            </a:extLst>
          </p:cNvPr>
          <p:cNvSpPr txBox="1"/>
          <p:nvPr/>
        </p:nvSpPr>
        <p:spPr>
          <a:xfrm>
            <a:off x="4743074" y="145830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82EE3-5D96-6749-BF88-7785E2B7CD06}"/>
              </a:ext>
            </a:extLst>
          </p:cNvPr>
          <p:cNvSpPr txBox="1"/>
          <p:nvPr/>
        </p:nvSpPr>
        <p:spPr>
          <a:xfrm>
            <a:off x="4743074" y="117466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Phoenix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8FE2E7-1CBB-D244-8E04-3768DCE6B774}"/>
              </a:ext>
            </a:extLst>
          </p:cNvPr>
          <p:cNvSpPr/>
          <p:nvPr/>
        </p:nvSpPr>
        <p:spPr>
          <a:xfrm>
            <a:off x="804304" y="372994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2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141577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Tropical </a:t>
            </a:r>
            <a:r>
              <a:rPr lang="en-US" sz="2000" b="1" dirty="0" err="1">
                <a:solidFill>
                  <a:srgbClr val="FF0000"/>
                </a:solidFill>
              </a:rPr>
              <a:t>anticyclonic</a:t>
            </a:r>
            <a:r>
              <a:rPr lang="en-US" sz="2000" b="1" dirty="0">
                <a:solidFill>
                  <a:srgbClr val="FF0000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Characterize a thermodynamic environment that features weak upper-tropospheric static stability.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4288613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808982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1612742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942935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55606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C555-ECBC-D644-B0EE-3442514A8850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3147243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5F447-85C7-8542-8086-0D864368DF1F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4145267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0BDBD-AE60-B64E-9983-005AE792B3F5}"/>
              </a:ext>
            </a:extLst>
          </p:cNvPr>
          <p:cNvSpPr txBox="1"/>
          <p:nvPr/>
        </p:nvSpPr>
        <p:spPr>
          <a:xfrm>
            <a:off x="3203792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1724050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2422679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54983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342081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18485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688212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18884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1019170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845477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38285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449952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99505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233987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70317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7005F-79C9-3E45-8F94-09F8AA3DBEFD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60CF87-0679-9842-AFC6-640C943AFB6A}"/>
              </a:ext>
            </a:extLst>
          </p:cNvPr>
          <p:cNvCxnSpPr>
            <a:cxnSpLocks/>
          </p:cNvCxnSpPr>
          <p:nvPr/>
        </p:nvCxnSpPr>
        <p:spPr>
          <a:xfrm>
            <a:off x="3110272" y="2169763"/>
            <a:ext cx="0" cy="3748711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398392-B721-734F-B92C-5A3961DBA795}"/>
              </a:ext>
            </a:extLst>
          </p:cNvPr>
          <p:cNvSpPr txBox="1"/>
          <p:nvPr/>
        </p:nvSpPr>
        <p:spPr>
          <a:xfrm>
            <a:off x="2893296" y="16654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BD630-4CC3-C64A-8194-4BB89CBEF09A}"/>
              </a:ext>
            </a:extLst>
          </p:cNvPr>
          <p:cNvSpPr txBox="1"/>
          <p:nvPr/>
        </p:nvSpPr>
        <p:spPr>
          <a:xfrm>
            <a:off x="2893296" y="5918474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25E3ED-30E5-1C49-85B2-391BC8A2E8E2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9DF88-2694-5649-B532-086801B69090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DF3F40-012C-A74B-975A-69C81905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" r="49259"/>
          <a:stretch/>
        </p:blipFill>
        <p:spPr>
          <a:xfrm>
            <a:off x="5629862" y="1192295"/>
            <a:ext cx="3401878" cy="2578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90A2D-E28F-7D4A-8D48-A9B0F208B6EB}"/>
              </a:ext>
            </a:extLst>
          </p:cNvPr>
          <p:cNvSpPr/>
          <p:nvPr/>
        </p:nvSpPr>
        <p:spPr>
          <a:xfrm>
            <a:off x="5629862" y="1957870"/>
            <a:ext cx="45719" cy="839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2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1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4990336" y="2455528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A09D43-09AD-B04B-9161-0EB8635F6BAB}"/>
              </a:ext>
            </a:extLst>
          </p:cNvPr>
          <p:cNvSpPr txBox="1"/>
          <p:nvPr/>
        </p:nvSpPr>
        <p:spPr>
          <a:xfrm>
            <a:off x="4832333" y="1958283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8C51A-FDA0-B94E-A162-3EACC017AFFA}"/>
              </a:ext>
            </a:extLst>
          </p:cNvPr>
          <p:cNvSpPr txBox="1"/>
          <p:nvPr/>
        </p:nvSpPr>
        <p:spPr>
          <a:xfrm>
            <a:off x="4832333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B’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5CF16-D9B7-7F48-B7BB-9864AACB2D41}"/>
              </a:ext>
            </a:extLst>
          </p:cNvPr>
          <p:cNvSpPr txBox="1"/>
          <p:nvPr/>
        </p:nvSpPr>
        <p:spPr>
          <a:xfrm>
            <a:off x="5564098" y="6210862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25855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6273</TotalTime>
  <Words>3524</Words>
  <Application>Microsoft Macintosh PowerPoint</Application>
  <PresentationFormat>On-screen Show (4:3)</PresentationFormat>
  <Paragraphs>661</Paragraphs>
  <Slides>70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Bell MT</vt:lpstr>
      <vt:lpstr>Calibri</vt:lpstr>
      <vt:lpstr>Symbol</vt:lpstr>
      <vt:lpstr>Office Theme</vt:lpstr>
      <vt:lpstr>The Influence of Diabatic Heating on the Development of Two North American Jet Superposition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619</cp:revision>
  <cp:lastPrinted>2018-12-28T17:14:11Z</cp:lastPrinted>
  <dcterms:created xsi:type="dcterms:W3CDTF">2017-09-08T12:55:01Z</dcterms:created>
  <dcterms:modified xsi:type="dcterms:W3CDTF">2020-01-08T15:27:57Z</dcterms:modified>
</cp:coreProperties>
</file>