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5"/>
  </p:notesMasterIdLst>
  <p:sldIdLst>
    <p:sldId id="256" r:id="rId2"/>
    <p:sldId id="333" r:id="rId3"/>
    <p:sldId id="257" r:id="rId4"/>
    <p:sldId id="263" r:id="rId5"/>
    <p:sldId id="261" r:id="rId6"/>
    <p:sldId id="269" r:id="rId7"/>
    <p:sldId id="268" r:id="rId8"/>
    <p:sldId id="258" r:id="rId9"/>
    <p:sldId id="259" r:id="rId10"/>
    <p:sldId id="260" r:id="rId11"/>
    <p:sldId id="262" r:id="rId12"/>
    <p:sldId id="265" r:id="rId13"/>
    <p:sldId id="264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84" r:id="rId25"/>
    <p:sldId id="285" r:id="rId26"/>
    <p:sldId id="293" r:id="rId27"/>
    <p:sldId id="291" r:id="rId28"/>
    <p:sldId id="266" r:id="rId29"/>
    <p:sldId id="286" r:id="rId30"/>
    <p:sldId id="287" r:id="rId31"/>
    <p:sldId id="288" r:id="rId32"/>
    <p:sldId id="290" r:id="rId33"/>
    <p:sldId id="295" r:id="rId34"/>
    <p:sldId id="294" r:id="rId35"/>
    <p:sldId id="292" r:id="rId36"/>
    <p:sldId id="296" r:id="rId37"/>
    <p:sldId id="297" r:id="rId38"/>
    <p:sldId id="298" r:id="rId39"/>
    <p:sldId id="267" r:id="rId40"/>
    <p:sldId id="334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21" r:id="rId61"/>
    <p:sldId id="319" r:id="rId62"/>
    <p:sldId id="322" r:id="rId63"/>
    <p:sldId id="324" r:id="rId64"/>
    <p:sldId id="323" r:id="rId65"/>
    <p:sldId id="328" r:id="rId66"/>
    <p:sldId id="327" r:id="rId67"/>
    <p:sldId id="325" r:id="rId68"/>
    <p:sldId id="326" r:id="rId69"/>
    <p:sldId id="320" r:id="rId70"/>
    <p:sldId id="329" r:id="rId71"/>
    <p:sldId id="330" r:id="rId72"/>
    <p:sldId id="331" r:id="rId73"/>
    <p:sldId id="332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5"/>
    <p:restoredTop sz="94691"/>
  </p:normalViewPr>
  <p:slideViewPr>
    <p:cSldViewPr snapToGrid="0" snapToObjects="1">
      <p:cViewPr varScale="1">
        <p:scale>
          <a:sx n="181" d="100"/>
          <a:sy n="181" d="100"/>
        </p:scale>
        <p:origin x="11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19E4C-458F-BC4B-86D8-CE039FF2D044}" type="datetimeFigureOut">
              <a:rPr lang="en-US" smtClean="0"/>
              <a:t>1/8/20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107EC-1CDD-0D4B-9018-37D560CEA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69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107EC-1CDD-0D4B-9018-37D560CEAB1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1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9CB-3454-6549-97FF-2BD9B7072E7F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A2B4-C73D-E844-8C7E-242D2FF0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51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9CB-3454-6549-97FF-2BD9B7072E7F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A2B4-C73D-E844-8C7E-242D2FF0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3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9CB-3454-6549-97FF-2BD9B7072E7F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A2B4-C73D-E844-8C7E-242D2FF0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7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9CB-3454-6549-97FF-2BD9B7072E7F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A2B4-C73D-E844-8C7E-242D2FF0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92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9CB-3454-6549-97FF-2BD9B7072E7F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A2B4-C73D-E844-8C7E-242D2FF0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07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2365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9CB-3454-6549-97FF-2BD9B7072E7F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A2B4-C73D-E844-8C7E-242D2FF0655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6DC6BF-7F31-6644-BA24-D600340C3F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4370388"/>
            <a:ext cx="3886200" cy="1806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85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9CB-3454-6549-97FF-2BD9B7072E7F}" type="datetimeFigureOut">
              <a:rPr lang="en-US" smtClean="0"/>
              <a:t>1/8/20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A2B4-C73D-E844-8C7E-242D2FF0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9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9CB-3454-6549-97FF-2BD9B7072E7F}" type="datetimeFigureOut">
              <a:rPr lang="en-US" smtClean="0"/>
              <a:t>1/8/20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A2B4-C73D-E844-8C7E-242D2FF0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50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9CB-3454-6549-97FF-2BD9B7072E7F}" type="datetimeFigureOut">
              <a:rPr lang="en-US" smtClean="0"/>
              <a:t>1/8/20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A2B4-C73D-E844-8C7E-242D2FF0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0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9CB-3454-6549-97FF-2BD9B7072E7F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A2B4-C73D-E844-8C7E-242D2FF0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00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69CB-3454-6549-97FF-2BD9B7072E7F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A2B4-C73D-E844-8C7E-242D2FF0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9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969CB-3454-6549-97FF-2BD9B7072E7F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7A2B4-C73D-E844-8C7E-242D2FF0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andrew.c.winters@colorado.edu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phicguide.com/north-america-map.htm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147F46-9EDC-8543-9F51-B4E217940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03" b="43091"/>
          <a:stretch/>
        </p:blipFill>
        <p:spPr>
          <a:xfrm>
            <a:off x="201880" y="234819"/>
            <a:ext cx="8740239" cy="32751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23455B-48BC-E745-A4E7-A94243D7A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005" y="3693226"/>
            <a:ext cx="4263242" cy="2929955"/>
          </a:xfrm>
        </p:spPr>
        <p:txBody>
          <a:bodyPr>
            <a:noAutofit/>
          </a:bodyPr>
          <a:lstStyle/>
          <a:p>
            <a:r>
              <a:rPr lang="en-US" sz="4800" b="1" dirty="0"/>
              <a:t>ATOC 4700: </a:t>
            </a:r>
            <a:br>
              <a:rPr lang="en-US" sz="4800" b="1" dirty="0"/>
            </a:br>
            <a:r>
              <a:rPr lang="en-US" sz="4800" b="1" dirty="0"/>
              <a:t>Weather Analysis and Forecasting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8FB33A-5F31-294D-8EF8-64355A45D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3880" y="4022484"/>
            <a:ext cx="4096987" cy="2600697"/>
          </a:xfrm>
        </p:spPr>
        <p:txBody>
          <a:bodyPr>
            <a:noAutofit/>
          </a:bodyPr>
          <a:lstStyle/>
          <a:p>
            <a:r>
              <a:rPr lang="en-US" dirty="0"/>
              <a:t>Professor: Andrew Winters</a:t>
            </a:r>
          </a:p>
          <a:p>
            <a:endParaRPr lang="en-US" sz="1200" dirty="0"/>
          </a:p>
          <a:p>
            <a:r>
              <a:rPr lang="en-US" dirty="0"/>
              <a:t>Tuesday / Thursday </a:t>
            </a:r>
          </a:p>
          <a:p>
            <a:r>
              <a:rPr lang="en-US" dirty="0"/>
              <a:t>1:00–2:15pm</a:t>
            </a:r>
          </a:p>
          <a:p>
            <a:r>
              <a:rPr lang="en-US" dirty="0"/>
              <a:t>SEEC S126</a:t>
            </a:r>
          </a:p>
          <a:p>
            <a:r>
              <a:rPr lang="en-US" dirty="0"/>
              <a:t>14 January 2019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7FEC7B-8DA4-C44E-8473-09FF32B2D587}"/>
              </a:ext>
            </a:extLst>
          </p:cNvPr>
          <p:cNvCxnSpPr/>
          <p:nvPr/>
        </p:nvCxnSpPr>
        <p:spPr>
          <a:xfrm>
            <a:off x="4572000" y="3930732"/>
            <a:ext cx="0" cy="2600697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362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Course Textbook and Website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1139483"/>
            <a:ext cx="7886700" cy="5479366"/>
          </a:xfrm>
        </p:spPr>
        <p:txBody>
          <a:bodyPr>
            <a:normAutofit/>
          </a:bodyPr>
          <a:lstStyle/>
          <a:p>
            <a:pPr marL="6350" lvl="1" indent="0">
              <a:buNone/>
            </a:pPr>
            <a:r>
              <a:rPr lang="en-US" b="1" dirty="0">
                <a:solidFill>
                  <a:srgbClr val="0012FF"/>
                </a:solidFill>
              </a:rPr>
              <a:t>Course Textbook:</a:t>
            </a:r>
          </a:p>
          <a:p>
            <a:pPr marL="6350" lvl="1" indent="0">
              <a:buNone/>
            </a:pPr>
            <a:endParaRPr lang="en-US" sz="800" b="1" dirty="0">
              <a:solidFill>
                <a:srgbClr val="0012FF"/>
              </a:solidFill>
            </a:endParaRPr>
          </a:p>
          <a:p>
            <a:pPr marL="461963" lvl="1" indent="-231775"/>
            <a:r>
              <a:rPr lang="en-US" dirty="0"/>
              <a:t>Practical Meteorology: An Algebra-Based Survey of Atmospheric Science – Roland Stull</a:t>
            </a:r>
          </a:p>
          <a:p>
            <a:pPr marL="461963" lvl="1" indent="-231775"/>
            <a:r>
              <a:rPr lang="en-US" dirty="0"/>
              <a:t>Available to download for free with a link on Canvas!</a:t>
            </a:r>
          </a:p>
          <a:p>
            <a:pPr marL="230188" lvl="1" indent="0">
              <a:buNone/>
            </a:pPr>
            <a:endParaRPr lang="en-US" sz="800" dirty="0"/>
          </a:p>
          <a:p>
            <a:pPr marL="6350" lvl="1" indent="0">
              <a:buNone/>
            </a:pPr>
            <a:r>
              <a:rPr lang="en-US" b="1" dirty="0">
                <a:solidFill>
                  <a:srgbClr val="0012FF"/>
                </a:solidFill>
              </a:rPr>
              <a:t>Course Website: </a:t>
            </a:r>
          </a:p>
          <a:p>
            <a:pPr marL="6350" lvl="1" indent="0">
              <a:buNone/>
            </a:pPr>
            <a:endParaRPr lang="en-US" sz="800" b="1" dirty="0">
              <a:solidFill>
                <a:srgbClr val="0012FF"/>
              </a:solidFill>
            </a:endParaRPr>
          </a:p>
          <a:p>
            <a:pPr marL="461963" lvl="1" indent="-231775"/>
            <a:r>
              <a:rPr lang="en-US" dirty="0"/>
              <a:t>Accessible via </a:t>
            </a:r>
            <a:r>
              <a:rPr lang="en-US" dirty="0" err="1"/>
              <a:t>canvas.colorado.edu</a:t>
            </a:r>
            <a:endParaRPr lang="en-US" dirty="0"/>
          </a:p>
          <a:p>
            <a:pPr marL="230188" lvl="1" indent="0">
              <a:buNone/>
            </a:pPr>
            <a:endParaRPr lang="en-US" dirty="0"/>
          </a:p>
          <a:p>
            <a:pPr marL="461963" lvl="1" indent="-231775"/>
            <a:endParaRPr lang="en-US" dirty="0"/>
          </a:p>
          <a:p>
            <a:pPr marL="6350" lvl="1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91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Course Accessibility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1139483"/>
            <a:ext cx="7886700" cy="5479366"/>
          </a:xfrm>
        </p:spPr>
        <p:txBody>
          <a:bodyPr>
            <a:normAutofit/>
          </a:bodyPr>
          <a:lstStyle/>
          <a:p>
            <a:pPr marL="349250" lvl="1" indent="-342900"/>
            <a:r>
              <a:rPr lang="en-US" dirty="0"/>
              <a:t>Contact Prof. Winters (</a:t>
            </a:r>
            <a:r>
              <a:rPr lang="en-US" dirty="0">
                <a:hlinkClick r:id="rId2"/>
              </a:rPr>
              <a:t>andrew.c.winters@colorado.edu</a:t>
            </a:r>
            <a:r>
              <a:rPr lang="en-US" dirty="0"/>
              <a:t>) if you have any concerns/accessibility requests with respect to the course</a:t>
            </a:r>
          </a:p>
          <a:p>
            <a:pPr marL="349250" lvl="1" indent="-342900"/>
            <a:endParaRPr lang="en-US" b="1" dirty="0">
              <a:solidFill>
                <a:srgbClr val="0012FF"/>
              </a:solidFill>
            </a:endParaRPr>
          </a:p>
          <a:p>
            <a:pPr marL="349250" lvl="1" indent="-342900"/>
            <a:r>
              <a:rPr lang="en-US" dirty="0"/>
              <a:t>Please use “ATOC 4700” within the subject line of all e-mails related to this course</a:t>
            </a:r>
          </a:p>
          <a:p>
            <a:pPr marL="230188" lvl="1" indent="0">
              <a:buNone/>
            </a:pPr>
            <a:endParaRPr lang="en-US" dirty="0"/>
          </a:p>
          <a:p>
            <a:pPr marL="461963" lvl="1" indent="-231775"/>
            <a:endParaRPr lang="en-US" dirty="0"/>
          </a:p>
          <a:p>
            <a:pPr marL="6350" lvl="1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009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How to Succeed in this Course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1139483"/>
            <a:ext cx="7886700" cy="5479366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Read the appropriate sections of the textbook prior to class and review your notes frequently</a:t>
            </a:r>
          </a:p>
          <a:p>
            <a:pPr lvl="0"/>
            <a:r>
              <a:rPr lang="en-US" dirty="0"/>
              <a:t>Attend all lectures and exams</a:t>
            </a:r>
          </a:p>
          <a:p>
            <a:pPr lvl="0"/>
            <a:r>
              <a:rPr lang="en-US" dirty="0"/>
              <a:t>Ask questions during and outside of class</a:t>
            </a:r>
          </a:p>
          <a:p>
            <a:pPr lvl="0"/>
            <a:r>
              <a:rPr lang="en-US" dirty="0"/>
              <a:t>Attend office hours if you are struggling with a concept</a:t>
            </a:r>
          </a:p>
          <a:p>
            <a:pPr lvl="0"/>
            <a:r>
              <a:rPr lang="en-US" dirty="0"/>
              <a:t>Check the class website frequently for important class-related announcements</a:t>
            </a:r>
          </a:p>
          <a:p>
            <a:pPr lvl="0"/>
            <a:r>
              <a:rPr lang="en-US" dirty="0"/>
              <a:t>Complete all coursework neatly, thoroughly, and on time</a:t>
            </a:r>
          </a:p>
          <a:p>
            <a:pPr lvl="0"/>
            <a:r>
              <a:rPr lang="en-US" dirty="0"/>
              <a:t>Contact Prof. Winters as soon as possible if you have any questions or concerns about the class</a:t>
            </a:r>
          </a:p>
          <a:p>
            <a:pPr marL="230188" lvl="1" indent="0">
              <a:buNone/>
            </a:pPr>
            <a:endParaRPr lang="en-US" dirty="0"/>
          </a:p>
          <a:p>
            <a:pPr marL="461963" lvl="1" indent="-231775"/>
            <a:endParaRPr lang="en-US" dirty="0"/>
          </a:p>
          <a:p>
            <a:pPr marL="6350" lvl="1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433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C0251-C6EB-D447-81D9-62E241B9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1126"/>
            <a:ext cx="9144000" cy="1325563"/>
          </a:xfrm>
        </p:spPr>
        <p:txBody>
          <a:bodyPr/>
          <a:lstStyle/>
          <a:p>
            <a:pPr algn="ctr"/>
            <a:r>
              <a:rPr lang="en-US" b="1" dirty="0"/>
              <a:t>Basic </a:t>
            </a:r>
            <a:br>
              <a:rPr lang="en-US" b="1" dirty="0"/>
            </a:br>
            <a:r>
              <a:rPr lang="en-US" b="1" dirty="0"/>
              <a:t>Meteorological Conventions</a:t>
            </a:r>
          </a:p>
        </p:txBody>
      </p:sp>
    </p:spTree>
    <p:extLst>
      <p:ext uri="{BB962C8B-B14F-4D97-AF65-F5344CB8AC3E}">
        <p14:creationId xmlns:p14="http://schemas.microsoft.com/office/powerpoint/2010/main" val="1894376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Cartesian Coordinate System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6BE61B-D657-904C-9977-DE0CDB57455B}"/>
              </a:ext>
            </a:extLst>
          </p:cNvPr>
          <p:cNvCxnSpPr/>
          <p:nvPr/>
        </p:nvCxnSpPr>
        <p:spPr>
          <a:xfrm>
            <a:off x="1125415" y="1505242"/>
            <a:ext cx="0" cy="2117187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DE1431-B93F-9547-BAA0-661144640007}"/>
              </a:ext>
            </a:extLst>
          </p:cNvPr>
          <p:cNvCxnSpPr>
            <a:cxnSpLocks/>
          </p:cNvCxnSpPr>
          <p:nvPr/>
        </p:nvCxnSpPr>
        <p:spPr>
          <a:xfrm flipH="1">
            <a:off x="1125415" y="2370405"/>
            <a:ext cx="1230924" cy="1252024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174057-E9F9-974A-9B0E-AEAC9AE35555}"/>
              </a:ext>
            </a:extLst>
          </p:cNvPr>
          <p:cNvCxnSpPr>
            <a:cxnSpLocks/>
          </p:cNvCxnSpPr>
          <p:nvPr/>
        </p:nvCxnSpPr>
        <p:spPr>
          <a:xfrm flipH="1">
            <a:off x="1125414" y="3622429"/>
            <a:ext cx="1828801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F36B099-65CC-FC46-B5DA-A379BEDC8463}"/>
              </a:ext>
            </a:extLst>
          </p:cNvPr>
          <p:cNvSpPr txBox="1"/>
          <p:nvPr/>
        </p:nvSpPr>
        <p:spPr>
          <a:xfrm>
            <a:off x="2926079" y="3416661"/>
            <a:ext cx="10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X (East)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D34123-829C-DF43-BAD5-B2699B1779F3}"/>
              </a:ext>
            </a:extLst>
          </p:cNvPr>
          <p:cNvSpPr txBox="1"/>
          <p:nvPr/>
        </p:nvSpPr>
        <p:spPr>
          <a:xfrm>
            <a:off x="2300066" y="2082855"/>
            <a:ext cx="1055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Y (North)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D94B1B-5B44-A742-9D8C-E65A8AD38556}"/>
              </a:ext>
            </a:extLst>
          </p:cNvPr>
          <p:cNvSpPr txBox="1"/>
          <p:nvPr/>
        </p:nvSpPr>
        <p:spPr>
          <a:xfrm>
            <a:off x="996460" y="1157013"/>
            <a:ext cx="147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Z (Vertical) 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2B840756-8A21-0749-BD50-7D22EBBCDB2F}"/>
              </a:ext>
            </a:extLst>
          </p:cNvPr>
          <p:cNvSpPr txBox="1">
            <a:spLocks/>
          </p:cNvSpPr>
          <p:nvPr/>
        </p:nvSpPr>
        <p:spPr>
          <a:xfrm>
            <a:off x="4157002" y="1139483"/>
            <a:ext cx="4761915" cy="5584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12FF"/>
                </a:solidFill>
              </a:rPr>
              <a:t>In this coordinate system:</a:t>
            </a:r>
          </a:p>
          <a:p>
            <a:pPr lvl="1"/>
            <a:r>
              <a:rPr lang="en-US" dirty="0"/>
              <a:t>The positive x-direction points to the east</a:t>
            </a:r>
          </a:p>
          <a:p>
            <a:pPr lvl="1"/>
            <a:r>
              <a:rPr lang="en-US" dirty="0"/>
              <a:t>The positive y-direction points to the north</a:t>
            </a:r>
          </a:p>
          <a:p>
            <a:pPr lvl="1"/>
            <a:r>
              <a:rPr lang="en-US" dirty="0"/>
              <a:t>The positive z-direction points upward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lvl="1"/>
            <a:endParaRPr lang="en-US" dirty="0"/>
          </a:p>
          <a:p>
            <a:pPr marL="230188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61963" lvl="1" indent="-231775"/>
            <a:endParaRPr lang="en-US" dirty="0"/>
          </a:p>
          <a:p>
            <a:pPr marL="635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8511EC-5BDB-8B4C-9BA2-571E8C3FEAE6}"/>
              </a:ext>
            </a:extLst>
          </p:cNvPr>
          <p:cNvSpPr txBox="1"/>
          <p:nvPr/>
        </p:nvSpPr>
        <p:spPr>
          <a:xfrm rot="16200000">
            <a:off x="-689317" y="2267521"/>
            <a:ext cx="245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2228154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Cartesian Coordinate System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C24A67E-64B6-9449-B2C6-6E0A9E01618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157002" y="1139483"/>
                <a:ext cx="4761915" cy="5584874"/>
              </a:xfrm>
            </p:spPr>
            <p:txBody>
              <a:bodyPr>
                <a:normAutofit/>
              </a:bodyPr>
              <a:lstStyle/>
              <a:p>
                <a:pPr marL="0" lvl="0" indent="0">
                  <a:buNone/>
                </a:pPr>
                <a:r>
                  <a:rPr lang="en-US" b="1" dirty="0">
                    <a:solidFill>
                      <a:srgbClr val="0012FF"/>
                    </a:solidFill>
                  </a:rPr>
                  <a:t>In this coordinate system:</a:t>
                </a:r>
                <a:endParaRPr lang="en-US" dirty="0"/>
              </a:p>
              <a:p>
                <a:pPr lvl="1"/>
                <a:r>
                  <a:rPr lang="en-US" dirty="0"/>
                  <a:t>Velocity in the x-direction is denoted by “U” and referred to as the zonal wind</a:t>
                </a:r>
              </a:p>
              <a:p>
                <a:pPr lvl="1"/>
                <a:r>
                  <a:rPr lang="en-US" dirty="0"/>
                  <a:t>Velocity in the y-direction is denoted by “V” and referred to as the meridional wind</a:t>
                </a:r>
              </a:p>
              <a:p>
                <a:pPr lvl="1"/>
                <a:r>
                  <a:rPr lang="en-US" dirty="0"/>
                  <a:t>Velocity in the z-direction is denoted by “W” (or “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” if using pressure as the vertical coordinate)</a:t>
                </a:r>
              </a:p>
              <a:p>
                <a:pPr lvl="1"/>
                <a:endParaRPr lang="en-US" dirty="0"/>
              </a:p>
              <a:p>
                <a:pPr marL="230188" lvl="1" indent="0">
                  <a:buNone/>
                </a:pPr>
                <a:endParaRPr lang="en-US" dirty="0"/>
              </a:p>
              <a:p>
                <a:pPr marL="461963" lvl="1" indent="-231775"/>
                <a:endParaRPr lang="en-US" dirty="0"/>
              </a:p>
              <a:p>
                <a:pPr marL="6350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C24A67E-64B6-9449-B2C6-6E0A9E0161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157002" y="1139483"/>
                <a:ext cx="4761915" cy="5584874"/>
              </a:xfrm>
              <a:blipFill>
                <a:blip r:embed="rId2"/>
                <a:stretch>
                  <a:fillRect l="-2394" t="-1818" r="-2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6BE61B-D657-904C-9977-DE0CDB57455B}"/>
              </a:ext>
            </a:extLst>
          </p:cNvPr>
          <p:cNvCxnSpPr/>
          <p:nvPr/>
        </p:nvCxnSpPr>
        <p:spPr>
          <a:xfrm>
            <a:off x="1125415" y="1505242"/>
            <a:ext cx="0" cy="2117187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DE1431-B93F-9547-BAA0-661144640007}"/>
              </a:ext>
            </a:extLst>
          </p:cNvPr>
          <p:cNvCxnSpPr>
            <a:cxnSpLocks/>
          </p:cNvCxnSpPr>
          <p:nvPr/>
        </p:nvCxnSpPr>
        <p:spPr>
          <a:xfrm flipH="1">
            <a:off x="1125415" y="2370405"/>
            <a:ext cx="1230924" cy="1252024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174057-E9F9-974A-9B0E-AEAC9AE35555}"/>
              </a:ext>
            </a:extLst>
          </p:cNvPr>
          <p:cNvCxnSpPr>
            <a:cxnSpLocks/>
          </p:cNvCxnSpPr>
          <p:nvPr/>
        </p:nvCxnSpPr>
        <p:spPr>
          <a:xfrm flipH="1">
            <a:off x="1125414" y="3622429"/>
            <a:ext cx="1828801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F36B099-65CC-FC46-B5DA-A379BEDC8463}"/>
              </a:ext>
            </a:extLst>
          </p:cNvPr>
          <p:cNvSpPr txBox="1"/>
          <p:nvPr/>
        </p:nvSpPr>
        <p:spPr>
          <a:xfrm>
            <a:off x="2926079" y="3416661"/>
            <a:ext cx="10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X (East)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D34123-829C-DF43-BAD5-B2699B1779F3}"/>
              </a:ext>
            </a:extLst>
          </p:cNvPr>
          <p:cNvSpPr txBox="1"/>
          <p:nvPr/>
        </p:nvSpPr>
        <p:spPr>
          <a:xfrm>
            <a:off x="2300066" y="2082855"/>
            <a:ext cx="1055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Y (North)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D94B1B-5B44-A742-9D8C-E65A8AD38556}"/>
              </a:ext>
            </a:extLst>
          </p:cNvPr>
          <p:cNvSpPr txBox="1"/>
          <p:nvPr/>
        </p:nvSpPr>
        <p:spPr>
          <a:xfrm>
            <a:off x="996460" y="1157013"/>
            <a:ext cx="147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Z (Vertical)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AF22DE-CFDA-0F48-BBA0-34E29308B894}"/>
              </a:ext>
            </a:extLst>
          </p:cNvPr>
          <p:cNvCxnSpPr/>
          <p:nvPr/>
        </p:nvCxnSpPr>
        <p:spPr>
          <a:xfrm>
            <a:off x="1125415" y="4259992"/>
            <a:ext cx="0" cy="2117187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412E96-9934-8444-AE97-E2EAC42B8C2C}"/>
              </a:ext>
            </a:extLst>
          </p:cNvPr>
          <p:cNvCxnSpPr>
            <a:cxnSpLocks/>
          </p:cNvCxnSpPr>
          <p:nvPr/>
        </p:nvCxnSpPr>
        <p:spPr>
          <a:xfrm flipH="1">
            <a:off x="1125415" y="5125155"/>
            <a:ext cx="1230924" cy="1252024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BCA975-DD4B-FE4D-8717-CDF04B5C8881}"/>
              </a:ext>
            </a:extLst>
          </p:cNvPr>
          <p:cNvCxnSpPr>
            <a:cxnSpLocks/>
          </p:cNvCxnSpPr>
          <p:nvPr/>
        </p:nvCxnSpPr>
        <p:spPr>
          <a:xfrm flipH="1">
            <a:off x="1125414" y="6377179"/>
            <a:ext cx="1828801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87DD18-BAA7-F74F-8087-6BD5877D35D6}"/>
              </a:ext>
            </a:extLst>
          </p:cNvPr>
          <p:cNvSpPr txBox="1"/>
          <p:nvPr/>
        </p:nvSpPr>
        <p:spPr>
          <a:xfrm>
            <a:off x="2926079" y="6171411"/>
            <a:ext cx="10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U (East)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17690D-6F3A-2447-8FB0-CBB90A41EBD3}"/>
              </a:ext>
            </a:extLst>
          </p:cNvPr>
          <p:cNvSpPr txBox="1"/>
          <p:nvPr/>
        </p:nvSpPr>
        <p:spPr>
          <a:xfrm>
            <a:off x="2300066" y="4837605"/>
            <a:ext cx="126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V (North)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59D40C-E9F2-4948-A7C1-C7E8ED82A50F}"/>
              </a:ext>
            </a:extLst>
          </p:cNvPr>
          <p:cNvSpPr txBox="1"/>
          <p:nvPr/>
        </p:nvSpPr>
        <p:spPr>
          <a:xfrm>
            <a:off x="996460" y="3911763"/>
            <a:ext cx="147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W (Vertical)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1295F-A1FC-B147-AA64-B4254535F646}"/>
              </a:ext>
            </a:extLst>
          </p:cNvPr>
          <p:cNvSpPr txBox="1"/>
          <p:nvPr/>
        </p:nvSpPr>
        <p:spPr>
          <a:xfrm rot="16200000">
            <a:off x="-689317" y="2267521"/>
            <a:ext cx="245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Position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AE592A-6867-D84E-8B9B-FAC3FCD771C3}"/>
              </a:ext>
            </a:extLst>
          </p:cNvPr>
          <p:cNvSpPr txBox="1"/>
          <p:nvPr/>
        </p:nvSpPr>
        <p:spPr>
          <a:xfrm rot="16200000">
            <a:off x="-692834" y="5108305"/>
            <a:ext cx="245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Velocity</a:t>
            </a:r>
          </a:p>
        </p:txBody>
      </p:sp>
    </p:spTree>
    <p:extLst>
      <p:ext uri="{BB962C8B-B14F-4D97-AF65-F5344CB8AC3E}">
        <p14:creationId xmlns:p14="http://schemas.microsoft.com/office/powerpoint/2010/main" val="1200804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Wind Direction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7002" y="1139483"/>
            <a:ext cx="4761915" cy="5584874"/>
          </a:xfrm>
        </p:spPr>
        <p:txBody>
          <a:bodyPr>
            <a:normAutofit/>
          </a:bodyPr>
          <a:lstStyle/>
          <a:p>
            <a:pPr marL="230188" lvl="1" indent="-223838"/>
            <a:r>
              <a:rPr lang="en-US" dirty="0"/>
              <a:t>Winds are described based on the direction the wind is </a:t>
            </a:r>
            <a:r>
              <a:rPr lang="en-US" b="1" dirty="0">
                <a:solidFill>
                  <a:srgbClr val="0012FF"/>
                </a:solidFill>
              </a:rPr>
              <a:t>coming from</a:t>
            </a:r>
          </a:p>
          <a:p>
            <a:pPr marL="6350" lvl="1" indent="0">
              <a:buNone/>
            </a:pPr>
            <a:endParaRPr lang="en-US" b="1" dirty="0">
              <a:solidFill>
                <a:srgbClr val="0012FF"/>
              </a:solidFill>
            </a:endParaRPr>
          </a:p>
          <a:p>
            <a:pPr marL="230188" lvl="1" indent="-223838"/>
            <a:r>
              <a:rPr lang="en-US" dirty="0"/>
              <a:t>The wind direction is measured in degrees, with 0</a:t>
            </a:r>
            <a:r>
              <a:rPr lang="en-US" baseline="30000" dirty="0"/>
              <a:t>◦ </a:t>
            </a:r>
            <a:r>
              <a:rPr lang="en-US" dirty="0"/>
              <a:t>representing a wind directed from the north to south</a:t>
            </a:r>
          </a:p>
          <a:p>
            <a:pPr marL="230188" lvl="1" indent="-223838"/>
            <a:endParaRPr lang="en-US" dirty="0"/>
          </a:p>
          <a:p>
            <a:pPr marL="230188" lvl="1" indent="-223838"/>
            <a:endParaRPr lang="en-US" b="1" dirty="0">
              <a:solidFill>
                <a:srgbClr val="0012FF"/>
              </a:solidFill>
            </a:endParaRPr>
          </a:p>
          <a:p>
            <a:pPr marL="6350" lvl="1" indent="0">
              <a:buNone/>
            </a:pPr>
            <a:endParaRPr lang="en-US" dirty="0"/>
          </a:p>
          <a:p>
            <a:pPr marL="230188" lvl="1" indent="0">
              <a:buNone/>
            </a:pPr>
            <a:endParaRPr lang="en-US" dirty="0"/>
          </a:p>
          <a:p>
            <a:pPr marL="461963" lvl="1" indent="-231775"/>
            <a:endParaRPr lang="en-US" dirty="0"/>
          </a:p>
          <a:p>
            <a:pPr marL="6350" lvl="1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B37E550-4333-5D4D-A32D-EC7511B38BD9}"/>
              </a:ext>
            </a:extLst>
          </p:cNvPr>
          <p:cNvSpPr/>
          <p:nvPr/>
        </p:nvSpPr>
        <p:spPr>
          <a:xfrm>
            <a:off x="628650" y="2053883"/>
            <a:ext cx="3130062" cy="31300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4034D-0D58-5644-9107-0EAF7EF2A879}"/>
              </a:ext>
            </a:extLst>
          </p:cNvPr>
          <p:cNvSpPr txBox="1"/>
          <p:nvPr/>
        </p:nvSpPr>
        <p:spPr>
          <a:xfrm>
            <a:off x="2025748" y="2032780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E2E149-D937-994B-9EDD-DEB8969E85C8}"/>
              </a:ext>
            </a:extLst>
          </p:cNvPr>
          <p:cNvSpPr txBox="1"/>
          <p:nvPr/>
        </p:nvSpPr>
        <p:spPr>
          <a:xfrm>
            <a:off x="3305904" y="3434248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4E3925-0390-3D40-9A44-A7312C68F4D5}"/>
              </a:ext>
            </a:extLst>
          </p:cNvPr>
          <p:cNvSpPr txBox="1"/>
          <p:nvPr/>
        </p:nvSpPr>
        <p:spPr>
          <a:xfrm>
            <a:off x="1906173" y="4835716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46044A-612E-364E-B902-A26FD66614FF}"/>
              </a:ext>
            </a:extLst>
          </p:cNvPr>
          <p:cNvSpPr txBox="1"/>
          <p:nvPr/>
        </p:nvSpPr>
        <p:spPr>
          <a:xfrm>
            <a:off x="628650" y="3434248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462C25-7FBF-F940-95A3-43419F9719C5}"/>
              </a:ext>
            </a:extLst>
          </p:cNvPr>
          <p:cNvSpPr txBox="1"/>
          <p:nvPr/>
        </p:nvSpPr>
        <p:spPr>
          <a:xfrm>
            <a:off x="1828802" y="5205048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South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952726-5DB2-A043-B517-648FDAFBEB6A}"/>
              </a:ext>
            </a:extLst>
          </p:cNvPr>
          <p:cNvSpPr txBox="1"/>
          <p:nvPr/>
        </p:nvSpPr>
        <p:spPr>
          <a:xfrm>
            <a:off x="1821768" y="1663448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North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F2DE6-CBB0-5D46-8301-8F09E0D054BE}"/>
              </a:ext>
            </a:extLst>
          </p:cNvPr>
          <p:cNvSpPr txBox="1"/>
          <p:nvPr/>
        </p:nvSpPr>
        <p:spPr>
          <a:xfrm>
            <a:off x="3727060" y="3413145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East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B9075A-A4EF-DA46-B98A-006C51B7EB16}"/>
              </a:ext>
            </a:extLst>
          </p:cNvPr>
          <p:cNvSpPr txBox="1"/>
          <p:nvPr/>
        </p:nvSpPr>
        <p:spPr>
          <a:xfrm>
            <a:off x="-883" y="3413145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West</a:t>
            </a:r>
          </a:p>
        </p:txBody>
      </p:sp>
    </p:spTree>
    <p:extLst>
      <p:ext uri="{BB962C8B-B14F-4D97-AF65-F5344CB8AC3E}">
        <p14:creationId xmlns:p14="http://schemas.microsoft.com/office/powerpoint/2010/main" val="2082602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Wind Direction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7002" y="1139483"/>
            <a:ext cx="4761915" cy="5584874"/>
          </a:xfrm>
        </p:spPr>
        <p:txBody>
          <a:bodyPr>
            <a:normAutofit/>
          </a:bodyPr>
          <a:lstStyle/>
          <a:p>
            <a:pPr marL="230188" lvl="1" indent="-223838"/>
            <a:r>
              <a:rPr lang="en-US" dirty="0"/>
              <a:t>Winds are described based on the direction the wind is </a:t>
            </a:r>
            <a:r>
              <a:rPr lang="en-US" b="1" dirty="0">
                <a:solidFill>
                  <a:srgbClr val="0012FF"/>
                </a:solidFill>
              </a:rPr>
              <a:t>coming from</a:t>
            </a:r>
          </a:p>
          <a:p>
            <a:pPr marL="6350" lvl="1" indent="0">
              <a:buNone/>
            </a:pPr>
            <a:endParaRPr lang="en-US" b="1" dirty="0">
              <a:solidFill>
                <a:srgbClr val="0012FF"/>
              </a:solidFill>
            </a:endParaRPr>
          </a:p>
          <a:p>
            <a:pPr marL="230188" lvl="1" indent="-223838"/>
            <a:r>
              <a:rPr lang="en-US" dirty="0"/>
              <a:t>The wind direction is measured in degrees, with 0</a:t>
            </a:r>
            <a:r>
              <a:rPr lang="en-US" baseline="30000" dirty="0"/>
              <a:t>◦ </a:t>
            </a:r>
            <a:r>
              <a:rPr lang="en-US" dirty="0"/>
              <a:t>representing a wind directed from the north to south</a:t>
            </a:r>
          </a:p>
          <a:p>
            <a:pPr marL="6350" lvl="1" indent="0">
              <a:buNone/>
            </a:pPr>
            <a:endParaRPr lang="en-US" dirty="0"/>
          </a:p>
          <a:p>
            <a:pPr marL="230188" lvl="1" indent="-223838"/>
            <a:r>
              <a:rPr lang="en-US" dirty="0"/>
              <a:t>The length of a wind vector describes its magnitude</a:t>
            </a:r>
          </a:p>
          <a:p>
            <a:pPr marL="230188" lvl="1" indent="-223838"/>
            <a:endParaRPr lang="en-US" dirty="0"/>
          </a:p>
          <a:p>
            <a:pPr marL="230188" lvl="1" indent="-223838"/>
            <a:r>
              <a:rPr lang="en-US" dirty="0"/>
              <a:t>The orientation of the wind vector describes the direction of the wind</a:t>
            </a:r>
          </a:p>
          <a:p>
            <a:pPr marL="230188" lvl="1" indent="-223838"/>
            <a:endParaRPr lang="en-US" dirty="0"/>
          </a:p>
          <a:p>
            <a:pPr marL="230188" lvl="1" indent="-223838"/>
            <a:endParaRPr lang="en-US" b="1" dirty="0">
              <a:solidFill>
                <a:srgbClr val="0012FF"/>
              </a:solidFill>
            </a:endParaRPr>
          </a:p>
          <a:p>
            <a:pPr marL="6350" lvl="1" indent="0">
              <a:buNone/>
            </a:pPr>
            <a:endParaRPr lang="en-US" dirty="0"/>
          </a:p>
          <a:p>
            <a:pPr marL="230188" lvl="1" indent="0">
              <a:buNone/>
            </a:pPr>
            <a:endParaRPr lang="en-US" dirty="0"/>
          </a:p>
          <a:p>
            <a:pPr marL="461963" lvl="1" indent="-231775"/>
            <a:endParaRPr lang="en-US" dirty="0"/>
          </a:p>
          <a:p>
            <a:pPr marL="6350" lvl="1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B37E550-4333-5D4D-A32D-EC7511B38BD9}"/>
              </a:ext>
            </a:extLst>
          </p:cNvPr>
          <p:cNvSpPr/>
          <p:nvPr/>
        </p:nvSpPr>
        <p:spPr>
          <a:xfrm>
            <a:off x="628650" y="2053883"/>
            <a:ext cx="3130062" cy="31300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4034D-0D58-5644-9107-0EAF7EF2A879}"/>
              </a:ext>
            </a:extLst>
          </p:cNvPr>
          <p:cNvSpPr txBox="1"/>
          <p:nvPr/>
        </p:nvSpPr>
        <p:spPr>
          <a:xfrm>
            <a:off x="2025748" y="2032780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E2E149-D937-994B-9EDD-DEB8969E85C8}"/>
              </a:ext>
            </a:extLst>
          </p:cNvPr>
          <p:cNvSpPr txBox="1"/>
          <p:nvPr/>
        </p:nvSpPr>
        <p:spPr>
          <a:xfrm>
            <a:off x="3305904" y="3434248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4E3925-0390-3D40-9A44-A7312C68F4D5}"/>
              </a:ext>
            </a:extLst>
          </p:cNvPr>
          <p:cNvSpPr txBox="1"/>
          <p:nvPr/>
        </p:nvSpPr>
        <p:spPr>
          <a:xfrm>
            <a:off x="1906173" y="4835716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46044A-612E-364E-B902-A26FD66614FF}"/>
              </a:ext>
            </a:extLst>
          </p:cNvPr>
          <p:cNvSpPr txBox="1"/>
          <p:nvPr/>
        </p:nvSpPr>
        <p:spPr>
          <a:xfrm>
            <a:off x="628650" y="3434248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462C25-7FBF-F940-95A3-43419F9719C5}"/>
              </a:ext>
            </a:extLst>
          </p:cNvPr>
          <p:cNvSpPr txBox="1"/>
          <p:nvPr/>
        </p:nvSpPr>
        <p:spPr>
          <a:xfrm>
            <a:off x="1828802" y="5205048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South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952726-5DB2-A043-B517-648FDAFBEB6A}"/>
              </a:ext>
            </a:extLst>
          </p:cNvPr>
          <p:cNvSpPr txBox="1"/>
          <p:nvPr/>
        </p:nvSpPr>
        <p:spPr>
          <a:xfrm>
            <a:off x="1821768" y="1663448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North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F2DE6-CBB0-5D46-8301-8F09E0D054BE}"/>
              </a:ext>
            </a:extLst>
          </p:cNvPr>
          <p:cNvSpPr txBox="1"/>
          <p:nvPr/>
        </p:nvSpPr>
        <p:spPr>
          <a:xfrm>
            <a:off x="3727060" y="3413145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East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B9075A-A4EF-DA46-B98A-006C51B7EB16}"/>
              </a:ext>
            </a:extLst>
          </p:cNvPr>
          <p:cNvSpPr txBox="1"/>
          <p:nvPr/>
        </p:nvSpPr>
        <p:spPr>
          <a:xfrm>
            <a:off x="-883" y="3413145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West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C9868E-2B19-C949-9788-F0EF9E2157DC}"/>
              </a:ext>
            </a:extLst>
          </p:cNvPr>
          <p:cNvCxnSpPr/>
          <p:nvPr/>
        </p:nvCxnSpPr>
        <p:spPr>
          <a:xfrm>
            <a:off x="2180492" y="2349305"/>
            <a:ext cx="0" cy="1280160"/>
          </a:xfrm>
          <a:prstGeom prst="straightConnector1">
            <a:avLst/>
          </a:prstGeom>
          <a:ln w="63500">
            <a:solidFill>
              <a:srgbClr val="001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300D7C-1932-204B-8DF5-5C52A59AF13A}"/>
              </a:ext>
            </a:extLst>
          </p:cNvPr>
          <p:cNvCxnSpPr>
            <a:cxnSpLocks/>
          </p:cNvCxnSpPr>
          <p:nvPr/>
        </p:nvCxnSpPr>
        <p:spPr>
          <a:xfrm flipV="1">
            <a:off x="361364" y="6256648"/>
            <a:ext cx="890661" cy="3460"/>
          </a:xfrm>
          <a:prstGeom prst="straightConnector1">
            <a:avLst/>
          </a:prstGeom>
          <a:ln w="63500">
            <a:solidFill>
              <a:srgbClr val="001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631AD58-5F41-4240-BBB9-71D1826F5A71}"/>
              </a:ext>
            </a:extLst>
          </p:cNvPr>
          <p:cNvSpPr txBox="1"/>
          <p:nvPr/>
        </p:nvSpPr>
        <p:spPr>
          <a:xfrm>
            <a:off x="1321484" y="6079016"/>
            <a:ext cx="219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Vector</a:t>
            </a:r>
          </a:p>
        </p:txBody>
      </p:sp>
    </p:spTree>
    <p:extLst>
      <p:ext uri="{BB962C8B-B14F-4D97-AF65-F5344CB8AC3E}">
        <p14:creationId xmlns:p14="http://schemas.microsoft.com/office/powerpoint/2010/main" val="227691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Wind Direction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7002" y="1139483"/>
            <a:ext cx="4761915" cy="5584874"/>
          </a:xfrm>
        </p:spPr>
        <p:txBody>
          <a:bodyPr>
            <a:normAutofit/>
          </a:bodyPr>
          <a:lstStyle/>
          <a:p>
            <a:pPr marL="230188" lvl="1" indent="-223838"/>
            <a:r>
              <a:rPr lang="en-US" dirty="0"/>
              <a:t>Winds are described based on the direction the wind is </a:t>
            </a:r>
            <a:r>
              <a:rPr lang="en-US" b="1" dirty="0">
                <a:solidFill>
                  <a:srgbClr val="0012FF"/>
                </a:solidFill>
              </a:rPr>
              <a:t>coming from</a:t>
            </a:r>
          </a:p>
          <a:p>
            <a:pPr marL="6350" lvl="1" indent="0">
              <a:buNone/>
            </a:pPr>
            <a:endParaRPr lang="en-US" b="1" dirty="0">
              <a:solidFill>
                <a:srgbClr val="0012FF"/>
              </a:solidFill>
            </a:endParaRPr>
          </a:p>
          <a:p>
            <a:pPr marL="230188" lvl="1" indent="-223838"/>
            <a:r>
              <a:rPr lang="en-US" dirty="0"/>
              <a:t>The wind direction is measured in degrees, with 0</a:t>
            </a:r>
            <a:r>
              <a:rPr lang="en-US" baseline="30000" dirty="0"/>
              <a:t>◦ </a:t>
            </a:r>
            <a:r>
              <a:rPr lang="en-US" dirty="0"/>
              <a:t>representing a wind directed from the north to south</a:t>
            </a:r>
          </a:p>
          <a:p>
            <a:pPr marL="230188" lvl="1" indent="-223838"/>
            <a:endParaRPr lang="en-US" dirty="0"/>
          </a:p>
          <a:p>
            <a:pPr marL="230188" lvl="1" indent="-223838"/>
            <a:r>
              <a:rPr lang="en-US" dirty="0"/>
              <a:t>Westerly = wind from the west</a:t>
            </a:r>
          </a:p>
          <a:p>
            <a:pPr marL="230188" lvl="1" indent="-223838"/>
            <a:r>
              <a:rPr lang="en-US" dirty="0"/>
              <a:t>Easterly = wind from the east</a:t>
            </a:r>
          </a:p>
          <a:p>
            <a:pPr marL="230188" lvl="1" indent="-223838"/>
            <a:r>
              <a:rPr lang="en-US" dirty="0"/>
              <a:t>Northerly = wind from the north</a:t>
            </a:r>
          </a:p>
          <a:p>
            <a:pPr marL="230188" lvl="1" indent="-223838"/>
            <a:r>
              <a:rPr lang="en-US" dirty="0"/>
              <a:t>Southerly = wind from the south</a:t>
            </a:r>
          </a:p>
          <a:p>
            <a:pPr marL="6350" lvl="1" indent="0">
              <a:buNone/>
            </a:pPr>
            <a:endParaRPr lang="en-US" dirty="0"/>
          </a:p>
          <a:p>
            <a:pPr marL="230188" lvl="1" indent="-223838"/>
            <a:endParaRPr lang="en-US" dirty="0"/>
          </a:p>
          <a:p>
            <a:pPr marL="230188" lvl="1" indent="-223838"/>
            <a:endParaRPr lang="en-US" b="1" dirty="0">
              <a:solidFill>
                <a:srgbClr val="0012FF"/>
              </a:solidFill>
            </a:endParaRPr>
          </a:p>
          <a:p>
            <a:pPr marL="6350" lvl="1" indent="0">
              <a:buNone/>
            </a:pPr>
            <a:endParaRPr lang="en-US" dirty="0"/>
          </a:p>
          <a:p>
            <a:pPr marL="230188" lvl="1" indent="0">
              <a:buNone/>
            </a:pPr>
            <a:endParaRPr lang="en-US" dirty="0"/>
          </a:p>
          <a:p>
            <a:pPr marL="461963" lvl="1" indent="-231775"/>
            <a:endParaRPr lang="en-US" dirty="0"/>
          </a:p>
          <a:p>
            <a:pPr marL="6350" lvl="1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B37E550-4333-5D4D-A32D-EC7511B38BD9}"/>
              </a:ext>
            </a:extLst>
          </p:cNvPr>
          <p:cNvSpPr/>
          <p:nvPr/>
        </p:nvSpPr>
        <p:spPr>
          <a:xfrm>
            <a:off x="628650" y="2053883"/>
            <a:ext cx="3130062" cy="31300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4034D-0D58-5644-9107-0EAF7EF2A879}"/>
              </a:ext>
            </a:extLst>
          </p:cNvPr>
          <p:cNvSpPr txBox="1"/>
          <p:nvPr/>
        </p:nvSpPr>
        <p:spPr>
          <a:xfrm>
            <a:off x="2025748" y="2032780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E2E149-D937-994B-9EDD-DEB8969E85C8}"/>
              </a:ext>
            </a:extLst>
          </p:cNvPr>
          <p:cNvSpPr txBox="1"/>
          <p:nvPr/>
        </p:nvSpPr>
        <p:spPr>
          <a:xfrm>
            <a:off x="3305904" y="3434248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4E3925-0390-3D40-9A44-A7312C68F4D5}"/>
              </a:ext>
            </a:extLst>
          </p:cNvPr>
          <p:cNvSpPr txBox="1"/>
          <p:nvPr/>
        </p:nvSpPr>
        <p:spPr>
          <a:xfrm>
            <a:off x="1906173" y="4835716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46044A-612E-364E-B902-A26FD66614FF}"/>
              </a:ext>
            </a:extLst>
          </p:cNvPr>
          <p:cNvSpPr txBox="1"/>
          <p:nvPr/>
        </p:nvSpPr>
        <p:spPr>
          <a:xfrm>
            <a:off x="628650" y="3434248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270</a:t>
            </a:r>
            <a:r>
              <a:rPr lang="en-US" baseline="30000" dirty="0"/>
              <a:t>◦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C9868E-2B19-C949-9788-F0EF9E2157DC}"/>
              </a:ext>
            </a:extLst>
          </p:cNvPr>
          <p:cNvCxnSpPr/>
          <p:nvPr/>
        </p:nvCxnSpPr>
        <p:spPr>
          <a:xfrm>
            <a:off x="2180492" y="2349305"/>
            <a:ext cx="0" cy="1280160"/>
          </a:xfrm>
          <a:prstGeom prst="straightConnector1">
            <a:avLst/>
          </a:prstGeom>
          <a:ln w="63500">
            <a:solidFill>
              <a:srgbClr val="001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300D7C-1932-204B-8DF5-5C52A59AF13A}"/>
              </a:ext>
            </a:extLst>
          </p:cNvPr>
          <p:cNvCxnSpPr>
            <a:cxnSpLocks/>
          </p:cNvCxnSpPr>
          <p:nvPr/>
        </p:nvCxnSpPr>
        <p:spPr>
          <a:xfrm flipV="1">
            <a:off x="361364" y="6256648"/>
            <a:ext cx="890661" cy="3460"/>
          </a:xfrm>
          <a:prstGeom prst="straightConnector1">
            <a:avLst/>
          </a:prstGeom>
          <a:ln w="63500">
            <a:solidFill>
              <a:srgbClr val="001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631AD58-5F41-4240-BBB9-71D1826F5A71}"/>
              </a:ext>
            </a:extLst>
          </p:cNvPr>
          <p:cNvSpPr txBox="1"/>
          <p:nvPr/>
        </p:nvSpPr>
        <p:spPr>
          <a:xfrm>
            <a:off x="1321484" y="6079016"/>
            <a:ext cx="219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Vector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98E99A-0B3F-594A-AC4C-0AF740863DD6}"/>
              </a:ext>
            </a:extLst>
          </p:cNvPr>
          <p:cNvSpPr txBox="1"/>
          <p:nvPr/>
        </p:nvSpPr>
        <p:spPr>
          <a:xfrm>
            <a:off x="1828802" y="5205048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South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FA7506-45C2-4B47-8D2E-D9D545CD0144}"/>
              </a:ext>
            </a:extLst>
          </p:cNvPr>
          <p:cNvSpPr txBox="1"/>
          <p:nvPr/>
        </p:nvSpPr>
        <p:spPr>
          <a:xfrm>
            <a:off x="1821768" y="1663448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North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CE3323-C62F-BA42-9993-403BB6EB9A81}"/>
              </a:ext>
            </a:extLst>
          </p:cNvPr>
          <p:cNvSpPr txBox="1"/>
          <p:nvPr/>
        </p:nvSpPr>
        <p:spPr>
          <a:xfrm>
            <a:off x="3727060" y="3413145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East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57CB4F-FD29-0B43-B3F0-8C319B396549}"/>
              </a:ext>
            </a:extLst>
          </p:cNvPr>
          <p:cNvSpPr txBox="1"/>
          <p:nvPr/>
        </p:nvSpPr>
        <p:spPr>
          <a:xfrm>
            <a:off x="-883" y="3413145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West</a:t>
            </a:r>
          </a:p>
        </p:txBody>
      </p:sp>
    </p:spTree>
    <p:extLst>
      <p:ext uri="{BB962C8B-B14F-4D97-AF65-F5344CB8AC3E}">
        <p14:creationId xmlns:p14="http://schemas.microsoft.com/office/powerpoint/2010/main" val="3694127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Sample Quiz Question!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7002" y="1139483"/>
            <a:ext cx="4761915" cy="5584874"/>
          </a:xfrm>
        </p:spPr>
        <p:txBody>
          <a:bodyPr>
            <a:normAutofit/>
          </a:bodyPr>
          <a:lstStyle/>
          <a:p>
            <a:pPr marL="6350" lvl="1" indent="0">
              <a:buNone/>
            </a:pPr>
            <a:endParaRPr lang="en-US" dirty="0"/>
          </a:p>
          <a:p>
            <a:pPr marL="230188" lvl="1" indent="-223838"/>
            <a:endParaRPr lang="en-US" dirty="0"/>
          </a:p>
          <a:p>
            <a:pPr marL="230188" lvl="1" indent="-223838"/>
            <a:endParaRPr lang="en-US" b="1" dirty="0">
              <a:solidFill>
                <a:srgbClr val="0012FF"/>
              </a:solidFill>
            </a:endParaRPr>
          </a:p>
          <a:p>
            <a:pPr marL="6350" lvl="1" indent="0">
              <a:buNone/>
            </a:pPr>
            <a:endParaRPr lang="en-US" dirty="0"/>
          </a:p>
          <a:p>
            <a:pPr marL="230188" lvl="1" indent="0">
              <a:buNone/>
            </a:pPr>
            <a:endParaRPr lang="en-US" dirty="0"/>
          </a:p>
          <a:p>
            <a:pPr marL="461963" lvl="1" indent="-231775"/>
            <a:endParaRPr lang="en-US" dirty="0"/>
          </a:p>
          <a:p>
            <a:pPr marL="6350" lvl="1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B37E550-4333-5D4D-A32D-EC7511B38BD9}"/>
              </a:ext>
            </a:extLst>
          </p:cNvPr>
          <p:cNvSpPr/>
          <p:nvPr/>
        </p:nvSpPr>
        <p:spPr>
          <a:xfrm>
            <a:off x="628650" y="2053883"/>
            <a:ext cx="3130062" cy="31300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4034D-0D58-5644-9107-0EAF7EF2A879}"/>
              </a:ext>
            </a:extLst>
          </p:cNvPr>
          <p:cNvSpPr txBox="1"/>
          <p:nvPr/>
        </p:nvSpPr>
        <p:spPr>
          <a:xfrm>
            <a:off x="2025748" y="2032780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E2E149-D937-994B-9EDD-DEB8969E85C8}"/>
              </a:ext>
            </a:extLst>
          </p:cNvPr>
          <p:cNvSpPr txBox="1"/>
          <p:nvPr/>
        </p:nvSpPr>
        <p:spPr>
          <a:xfrm>
            <a:off x="3305904" y="3434248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4E3925-0390-3D40-9A44-A7312C68F4D5}"/>
              </a:ext>
            </a:extLst>
          </p:cNvPr>
          <p:cNvSpPr txBox="1"/>
          <p:nvPr/>
        </p:nvSpPr>
        <p:spPr>
          <a:xfrm>
            <a:off x="1906173" y="4835716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46044A-612E-364E-B902-A26FD66614FF}"/>
              </a:ext>
            </a:extLst>
          </p:cNvPr>
          <p:cNvSpPr txBox="1"/>
          <p:nvPr/>
        </p:nvSpPr>
        <p:spPr>
          <a:xfrm>
            <a:off x="628650" y="3434248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270</a:t>
            </a:r>
            <a:r>
              <a:rPr lang="en-US" baseline="30000" dirty="0"/>
              <a:t>◦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C9868E-2B19-C949-9788-F0EF9E2157DC}"/>
              </a:ext>
            </a:extLst>
          </p:cNvPr>
          <p:cNvCxnSpPr>
            <a:cxnSpLocks/>
          </p:cNvCxnSpPr>
          <p:nvPr/>
        </p:nvCxnSpPr>
        <p:spPr>
          <a:xfrm>
            <a:off x="735478" y="3618914"/>
            <a:ext cx="1371601" cy="0"/>
          </a:xfrm>
          <a:prstGeom prst="straightConnector1">
            <a:avLst/>
          </a:prstGeom>
          <a:ln w="63500">
            <a:solidFill>
              <a:srgbClr val="001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300D7C-1932-204B-8DF5-5C52A59AF13A}"/>
              </a:ext>
            </a:extLst>
          </p:cNvPr>
          <p:cNvCxnSpPr>
            <a:cxnSpLocks/>
          </p:cNvCxnSpPr>
          <p:nvPr/>
        </p:nvCxnSpPr>
        <p:spPr>
          <a:xfrm flipV="1">
            <a:off x="361364" y="6256648"/>
            <a:ext cx="890661" cy="3460"/>
          </a:xfrm>
          <a:prstGeom prst="straightConnector1">
            <a:avLst/>
          </a:prstGeom>
          <a:ln w="63500">
            <a:solidFill>
              <a:srgbClr val="001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631AD58-5F41-4240-BBB9-71D1826F5A71}"/>
              </a:ext>
            </a:extLst>
          </p:cNvPr>
          <p:cNvSpPr txBox="1"/>
          <p:nvPr/>
        </p:nvSpPr>
        <p:spPr>
          <a:xfrm>
            <a:off x="1321484" y="6079016"/>
            <a:ext cx="219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Vector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3534B270-CAAD-2E44-816A-0B0602304F1A}"/>
              </a:ext>
            </a:extLst>
          </p:cNvPr>
          <p:cNvSpPr txBox="1">
            <a:spLocks/>
          </p:cNvSpPr>
          <p:nvPr/>
        </p:nvSpPr>
        <p:spPr>
          <a:xfrm>
            <a:off x="4309402" y="1291883"/>
            <a:ext cx="4761915" cy="5432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lvl="1" indent="-342900"/>
            <a:r>
              <a:rPr lang="en-US" dirty="0"/>
              <a:t>The wind vector to the left describes a:</a:t>
            </a:r>
          </a:p>
          <a:p>
            <a:pPr marL="920750" lvl="2" indent="-457200">
              <a:buAutoNum type="alphaUcParenR"/>
            </a:pPr>
            <a:r>
              <a:rPr lang="en-US" sz="2400" dirty="0"/>
              <a:t>Easterly Wind</a:t>
            </a:r>
          </a:p>
          <a:p>
            <a:pPr marL="920750" lvl="2" indent="-457200">
              <a:buAutoNum type="alphaUcParenR"/>
            </a:pPr>
            <a:r>
              <a:rPr lang="en-US" sz="2400" dirty="0"/>
              <a:t>Westerly Wind</a:t>
            </a:r>
          </a:p>
          <a:p>
            <a:pPr marL="920750" lvl="2" indent="-457200">
              <a:buAutoNum type="alphaUcParenR"/>
            </a:pPr>
            <a:r>
              <a:rPr lang="en-US" sz="2400" dirty="0"/>
              <a:t>Northerly Wind</a:t>
            </a:r>
          </a:p>
          <a:p>
            <a:pPr marL="920750" lvl="2" indent="-457200">
              <a:buAutoNum type="alphaUcParenR"/>
            </a:pPr>
            <a:r>
              <a:rPr lang="en-US" sz="2400" dirty="0"/>
              <a:t>Southerly Wind</a:t>
            </a:r>
          </a:p>
          <a:p>
            <a:pPr marL="463550" lvl="2" indent="0">
              <a:buNone/>
            </a:pPr>
            <a:endParaRPr lang="en-US" dirty="0"/>
          </a:p>
          <a:p>
            <a:pPr marL="230188" lvl="1" indent="-223838"/>
            <a:endParaRPr lang="en-US" dirty="0"/>
          </a:p>
          <a:p>
            <a:pPr marL="230188" lvl="1" indent="-223838"/>
            <a:endParaRPr lang="en-US" b="1" dirty="0">
              <a:solidFill>
                <a:srgbClr val="0012FF"/>
              </a:solidFill>
            </a:endParaRPr>
          </a:p>
          <a:p>
            <a:pPr marL="635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230188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61963" lvl="1" indent="-231775"/>
            <a:endParaRPr lang="en-US" dirty="0"/>
          </a:p>
          <a:p>
            <a:pPr marL="635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F33D70-28D6-B042-9FF4-81FEB2DE72A5}"/>
              </a:ext>
            </a:extLst>
          </p:cNvPr>
          <p:cNvSpPr txBox="1"/>
          <p:nvPr/>
        </p:nvSpPr>
        <p:spPr>
          <a:xfrm>
            <a:off x="1828802" y="5205048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South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779AD6-ECC8-6842-BE97-F4E297D80C1B}"/>
              </a:ext>
            </a:extLst>
          </p:cNvPr>
          <p:cNvSpPr txBox="1"/>
          <p:nvPr/>
        </p:nvSpPr>
        <p:spPr>
          <a:xfrm>
            <a:off x="1821768" y="1663448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North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3F7534-1AEA-8D49-BDC5-6BC26190043C}"/>
              </a:ext>
            </a:extLst>
          </p:cNvPr>
          <p:cNvSpPr txBox="1"/>
          <p:nvPr/>
        </p:nvSpPr>
        <p:spPr>
          <a:xfrm>
            <a:off x="3727060" y="3413145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East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55ED1A-513E-7942-BB3D-18458301E8B5}"/>
              </a:ext>
            </a:extLst>
          </p:cNvPr>
          <p:cNvSpPr txBox="1"/>
          <p:nvPr/>
        </p:nvSpPr>
        <p:spPr>
          <a:xfrm>
            <a:off x="-883" y="3413145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West</a:t>
            </a:r>
          </a:p>
        </p:txBody>
      </p:sp>
    </p:spTree>
    <p:extLst>
      <p:ext uri="{BB962C8B-B14F-4D97-AF65-F5344CB8AC3E}">
        <p14:creationId xmlns:p14="http://schemas.microsoft.com/office/powerpoint/2010/main" val="3162608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Class 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455" y="1139482"/>
            <a:ext cx="8679767" cy="542309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By the end of today’s class, you should have knowledge of:</a:t>
            </a:r>
          </a:p>
          <a:p>
            <a:pPr marL="461963" indent="-231775"/>
            <a:r>
              <a:rPr lang="en-US" dirty="0"/>
              <a:t>The expectations and course policies for ATOC 4700</a:t>
            </a:r>
          </a:p>
          <a:p>
            <a:pPr marL="461963" indent="-231775"/>
            <a:r>
              <a:rPr lang="en-US" dirty="0"/>
              <a:t>Have an understanding of basic meteorological conventions</a:t>
            </a:r>
          </a:p>
          <a:p>
            <a:pPr marL="919163" lvl="1" indent="-231775"/>
            <a:r>
              <a:rPr lang="en-US" dirty="0"/>
              <a:t>Wind Speed and Direction</a:t>
            </a:r>
          </a:p>
          <a:p>
            <a:pPr marL="919163" lvl="1" indent="-231775"/>
            <a:r>
              <a:rPr lang="en-US" dirty="0"/>
              <a:t>Geography</a:t>
            </a:r>
          </a:p>
          <a:p>
            <a:pPr marL="919163" lvl="1" indent="-231775"/>
            <a:r>
              <a:rPr lang="en-US" dirty="0"/>
              <a:t>Universal Coordinated Time</a:t>
            </a:r>
          </a:p>
          <a:p>
            <a:pPr marL="461963" indent="-231775"/>
            <a:r>
              <a:rPr lang="en-US" dirty="0"/>
              <a:t>Know the basic variables used to observe the state of the atmosphere, and their vertical/horizontal structure</a:t>
            </a:r>
          </a:p>
          <a:p>
            <a:pPr marL="230188" indent="0">
              <a:buNone/>
            </a:pPr>
            <a:endParaRPr lang="en-US" dirty="0"/>
          </a:p>
          <a:p>
            <a:pPr marL="6350" indent="0">
              <a:buNone/>
            </a:pPr>
            <a:r>
              <a:rPr lang="en-US" b="1" dirty="0">
                <a:solidFill>
                  <a:srgbClr val="0012FF"/>
                </a:solidFill>
              </a:rPr>
              <a:t>Reading</a:t>
            </a:r>
            <a:r>
              <a:rPr lang="en-US" dirty="0">
                <a:solidFill>
                  <a:srgbClr val="0012FF"/>
                </a:solidFill>
              </a:rPr>
              <a:t>:</a:t>
            </a:r>
            <a:r>
              <a:rPr lang="en-US" dirty="0"/>
              <a:t> Stull Ch. 1.1–1.5</a:t>
            </a:r>
          </a:p>
          <a:p>
            <a:pPr marL="461963" indent="-231775"/>
            <a:endParaRPr lang="en-US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83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Sample Quiz Question!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7002" y="1139483"/>
            <a:ext cx="4761915" cy="5584874"/>
          </a:xfrm>
        </p:spPr>
        <p:txBody>
          <a:bodyPr>
            <a:normAutofit/>
          </a:bodyPr>
          <a:lstStyle/>
          <a:p>
            <a:pPr marL="6350" lvl="1" indent="0">
              <a:buNone/>
            </a:pPr>
            <a:endParaRPr lang="en-US" dirty="0"/>
          </a:p>
          <a:p>
            <a:pPr marL="230188" lvl="1" indent="-223838"/>
            <a:endParaRPr lang="en-US" dirty="0"/>
          </a:p>
          <a:p>
            <a:pPr marL="230188" lvl="1" indent="-223838"/>
            <a:endParaRPr lang="en-US" b="1" dirty="0">
              <a:solidFill>
                <a:srgbClr val="0012FF"/>
              </a:solidFill>
            </a:endParaRPr>
          </a:p>
          <a:p>
            <a:pPr marL="6350" lvl="1" indent="0">
              <a:buNone/>
            </a:pPr>
            <a:endParaRPr lang="en-US" dirty="0"/>
          </a:p>
          <a:p>
            <a:pPr marL="230188" lvl="1" indent="0">
              <a:buNone/>
            </a:pPr>
            <a:endParaRPr lang="en-US" dirty="0"/>
          </a:p>
          <a:p>
            <a:pPr marL="461963" lvl="1" indent="-231775"/>
            <a:endParaRPr lang="en-US" dirty="0"/>
          </a:p>
          <a:p>
            <a:pPr marL="6350" lvl="1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B37E550-4333-5D4D-A32D-EC7511B38BD9}"/>
              </a:ext>
            </a:extLst>
          </p:cNvPr>
          <p:cNvSpPr/>
          <p:nvPr/>
        </p:nvSpPr>
        <p:spPr>
          <a:xfrm>
            <a:off x="628650" y="2053883"/>
            <a:ext cx="3130062" cy="31300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4034D-0D58-5644-9107-0EAF7EF2A879}"/>
              </a:ext>
            </a:extLst>
          </p:cNvPr>
          <p:cNvSpPr txBox="1"/>
          <p:nvPr/>
        </p:nvSpPr>
        <p:spPr>
          <a:xfrm>
            <a:off x="2025748" y="2032780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E2E149-D937-994B-9EDD-DEB8969E85C8}"/>
              </a:ext>
            </a:extLst>
          </p:cNvPr>
          <p:cNvSpPr txBox="1"/>
          <p:nvPr/>
        </p:nvSpPr>
        <p:spPr>
          <a:xfrm>
            <a:off x="3305904" y="3434248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4E3925-0390-3D40-9A44-A7312C68F4D5}"/>
              </a:ext>
            </a:extLst>
          </p:cNvPr>
          <p:cNvSpPr txBox="1"/>
          <p:nvPr/>
        </p:nvSpPr>
        <p:spPr>
          <a:xfrm>
            <a:off x="1906173" y="4835716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46044A-612E-364E-B902-A26FD66614FF}"/>
              </a:ext>
            </a:extLst>
          </p:cNvPr>
          <p:cNvSpPr txBox="1"/>
          <p:nvPr/>
        </p:nvSpPr>
        <p:spPr>
          <a:xfrm>
            <a:off x="628650" y="3434248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270</a:t>
            </a:r>
            <a:r>
              <a:rPr lang="en-US" baseline="30000" dirty="0"/>
              <a:t>◦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C9868E-2B19-C949-9788-F0EF9E2157DC}"/>
              </a:ext>
            </a:extLst>
          </p:cNvPr>
          <p:cNvCxnSpPr>
            <a:cxnSpLocks/>
          </p:cNvCxnSpPr>
          <p:nvPr/>
        </p:nvCxnSpPr>
        <p:spPr>
          <a:xfrm>
            <a:off x="735478" y="3618914"/>
            <a:ext cx="1371601" cy="0"/>
          </a:xfrm>
          <a:prstGeom prst="straightConnector1">
            <a:avLst/>
          </a:prstGeom>
          <a:ln w="63500">
            <a:solidFill>
              <a:srgbClr val="001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300D7C-1932-204B-8DF5-5C52A59AF13A}"/>
              </a:ext>
            </a:extLst>
          </p:cNvPr>
          <p:cNvCxnSpPr>
            <a:cxnSpLocks/>
          </p:cNvCxnSpPr>
          <p:nvPr/>
        </p:nvCxnSpPr>
        <p:spPr>
          <a:xfrm flipV="1">
            <a:off x="361364" y="6256648"/>
            <a:ext cx="890661" cy="3460"/>
          </a:xfrm>
          <a:prstGeom prst="straightConnector1">
            <a:avLst/>
          </a:prstGeom>
          <a:ln w="63500">
            <a:solidFill>
              <a:srgbClr val="001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631AD58-5F41-4240-BBB9-71D1826F5A71}"/>
              </a:ext>
            </a:extLst>
          </p:cNvPr>
          <p:cNvSpPr txBox="1"/>
          <p:nvPr/>
        </p:nvSpPr>
        <p:spPr>
          <a:xfrm>
            <a:off x="1321484" y="6079016"/>
            <a:ext cx="219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Vector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3534B270-CAAD-2E44-816A-0B0602304F1A}"/>
              </a:ext>
            </a:extLst>
          </p:cNvPr>
          <p:cNvSpPr txBox="1">
            <a:spLocks/>
          </p:cNvSpPr>
          <p:nvPr/>
        </p:nvSpPr>
        <p:spPr>
          <a:xfrm>
            <a:off x="4309402" y="1291883"/>
            <a:ext cx="4761915" cy="5432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lvl="1" indent="-342900"/>
            <a:r>
              <a:rPr lang="en-US" dirty="0"/>
              <a:t>The wind vector to the left describes a:</a:t>
            </a:r>
          </a:p>
          <a:p>
            <a:pPr marL="920750" lvl="2" indent="-457200">
              <a:buAutoNum type="alphaUcParenR"/>
            </a:pPr>
            <a:r>
              <a:rPr lang="en-US" sz="2400" dirty="0"/>
              <a:t>Easterly Wind</a:t>
            </a:r>
          </a:p>
          <a:p>
            <a:pPr marL="920750" lvl="2" indent="-457200">
              <a:buAutoNum type="alphaUcParenR"/>
            </a:pPr>
            <a:r>
              <a:rPr lang="en-US" sz="2400" b="1" dirty="0">
                <a:solidFill>
                  <a:srgbClr val="0012FF"/>
                </a:solidFill>
              </a:rPr>
              <a:t>Westerly Wind</a:t>
            </a:r>
          </a:p>
          <a:p>
            <a:pPr marL="920750" lvl="2" indent="-457200">
              <a:buAutoNum type="alphaUcParenR"/>
            </a:pPr>
            <a:r>
              <a:rPr lang="en-US" sz="2400" dirty="0"/>
              <a:t>Northerly Wind</a:t>
            </a:r>
          </a:p>
          <a:p>
            <a:pPr marL="920750" lvl="2" indent="-457200">
              <a:buAutoNum type="alphaUcParenR"/>
            </a:pPr>
            <a:r>
              <a:rPr lang="en-US" sz="2400" dirty="0"/>
              <a:t>Southerly Wind</a:t>
            </a:r>
          </a:p>
          <a:p>
            <a:pPr marL="463550" lvl="2" indent="0">
              <a:buNone/>
            </a:pPr>
            <a:endParaRPr lang="en-US" dirty="0"/>
          </a:p>
          <a:p>
            <a:pPr marL="230188" lvl="1" indent="-223838"/>
            <a:endParaRPr lang="en-US" dirty="0"/>
          </a:p>
          <a:p>
            <a:pPr marL="230188" lvl="1" indent="-223838"/>
            <a:endParaRPr lang="en-US" b="1" dirty="0">
              <a:solidFill>
                <a:srgbClr val="0012FF"/>
              </a:solidFill>
            </a:endParaRPr>
          </a:p>
          <a:p>
            <a:pPr marL="635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230188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61963" lvl="1" indent="-231775"/>
            <a:endParaRPr lang="en-US" dirty="0"/>
          </a:p>
          <a:p>
            <a:pPr marL="635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570064-F555-5544-BD80-ADD92DB52CD8}"/>
              </a:ext>
            </a:extLst>
          </p:cNvPr>
          <p:cNvSpPr txBox="1"/>
          <p:nvPr/>
        </p:nvSpPr>
        <p:spPr>
          <a:xfrm>
            <a:off x="1828802" y="5205048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South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BE225C-CAFB-EB40-BC86-7A9CD821D834}"/>
              </a:ext>
            </a:extLst>
          </p:cNvPr>
          <p:cNvSpPr txBox="1"/>
          <p:nvPr/>
        </p:nvSpPr>
        <p:spPr>
          <a:xfrm>
            <a:off x="1821768" y="1663448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North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6CF84A-8C2D-4E40-AEB1-342E9E69FBAF}"/>
              </a:ext>
            </a:extLst>
          </p:cNvPr>
          <p:cNvSpPr txBox="1"/>
          <p:nvPr/>
        </p:nvSpPr>
        <p:spPr>
          <a:xfrm>
            <a:off x="3727060" y="3413145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East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43F342-31B2-EB4A-AC4E-F2C1D5B9DE56}"/>
              </a:ext>
            </a:extLst>
          </p:cNvPr>
          <p:cNvSpPr txBox="1"/>
          <p:nvPr/>
        </p:nvSpPr>
        <p:spPr>
          <a:xfrm>
            <a:off x="-883" y="3413145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West</a:t>
            </a:r>
          </a:p>
        </p:txBody>
      </p:sp>
    </p:spTree>
    <p:extLst>
      <p:ext uri="{BB962C8B-B14F-4D97-AF65-F5344CB8AC3E}">
        <p14:creationId xmlns:p14="http://schemas.microsoft.com/office/powerpoint/2010/main" val="659770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Another Sample Quiz Question!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7002" y="1139483"/>
            <a:ext cx="4761915" cy="5584874"/>
          </a:xfrm>
        </p:spPr>
        <p:txBody>
          <a:bodyPr>
            <a:normAutofit/>
          </a:bodyPr>
          <a:lstStyle/>
          <a:p>
            <a:pPr marL="6350" lvl="1" indent="0">
              <a:buNone/>
            </a:pPr>
            <a:endParaRPr lang="en-US" dirty="0"/>
          </a:p>
          <a:p>
            <a:pPr marL="230188" lvl="1" indent="-223838"/>
            <a:endParaRPr lang="en-US" dirty="0"/>
          </a:p>
          <a:p>
            <a:pPr marL="230188" lvl="1" indent="-223838"/>
            <a:endParaRPr lang="en-US" b="1" dirty="0">
              <a:solidFill>
                <a:srgbClr val="0012FF"/>
              </a:solidFill>
            </a:endParaRPr>
          </a:p>
          <a:p>
            <a:pPr marL="6350" lvl="1" indent="0">
              <a:buNone/>
            </a:pPr>
            <a:endParaRPr lang="en-US" dirty="0"/>
          </a:p>
          <a:p>
            <a:pPr marL="230188" lvl="1" indent="0">
              <a:buNone/>
            </a:pPr>
            <a:endParaRPr lang="en-US" dirty="0"/>
          </a:p>
          <a:p>
            <a:pPr marL="461963" lvl="1" indent="-231775"/>
            <a:endParaRPr lang="en-US" dirty="0"/>
          </a:p>
          <a:p>
            <a:pPr marL="6350" lvl="1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B37E550-4333-5D4D-A32D-EC7511B38BD9}"/>
              </a:ext>
            </a:extLst>
          </p:cNvPr>
          <p:cNvSpPr/>
          <p:nvPr/>
        </p:nvSpPr>
        <p:spPr>
          <a:xfrm>
            <a:off x="628650" y="2053883"/>
            <a:ext cx="3130062" cy="31300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4034D-0D58-5644-9107-0EAF7EF2A879}"/>
              </a:ext>
            </a:extLst>
          </p:cNvPr>
          <p:cNvSpPr txBox="1"/>
          <p:nvPr/>
        </p:nvSpPr>
        <p:spPr>
          <a:xfrm>
            <a:off x="2025748" y="2032780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E2E149-D937-994B-9EDD-DEB8969E85C8}"/>
              </a:ext>
            </a:extLst>
          </p:cNvPr>
          <p:cNvSpPr txBox="1"/>
          <p:nvPr/>
        </p:nvSpPr>
        <p:spPr>
          <a:xfrm>
            <a:off x="3305904" y="3434248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4E3925-0390-3D40-9A44-A7312C68F4D5}"/>
              </a:ext>
            </a:extLst>
          </p:cNvPr>
          <p:cNvSpPr txBox="1"/>
          <p:nvPr/>
        </p:nvSpPr>
        <p:spPr>
          <a:xfrm>
            <a:off x="1906173" y="4835716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46044A-612E-364E-B902-A26FD66614FF}"/>
              </a:ext>
            </a:extLst>
          </p:cNvPr>
          <p:cNvSpPr txBox="1"/>
          <p:nvPr/>
        </p:nvSpPr>
        <p:spPr>
          <a:xfrm>
            <a:off x="628650" y="3434248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270</a:t>
            </a:r>
            <a:r>
              <a:rPr lang="en-US" baseline="30000" dirty="0"/>
              <a:t>◦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C9868E-2B19-C949-9788-F0EF9E2157DC}"/>
              </a:ext>
            </a:extLst>
          </p:cNvPr>
          <p:cNvCxnSpPr>
            <a:cxnSpLocks/>
          </p:cNvCxnSpPr>
          <p:nvPr/>
        </p:nvCxnSpPr>
        <p:spPr>
          <a:xfrm flipH="1">
            <a:off x="2159383" y="2567368"/>
            <a:ext cx="1019909" cy="1132450"/>
          </a:xfrm>
          <a:prstGeom prst="straightConnector1">
            <a:avLst/>
          </a:prstGeom>
          <a:ln w="63500">
            <a:solidFill>
              <a:srgbClr val="001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300D7C-1932-204B-8DF5-5C52A59AF13A}"/>
              </a:ext>
            </a:extLst>
          </p:cNvPr>
          <p:cNvCxnSpPr>
            <a:cxnSpLocks/>
          </p:cNvCxnSpPr>
          <p:nvPr/>
        </p:nvCxnSpPr>
        <p:spPr>
          <a:xfrm flipV="1">
            <a:off x="361364" y="6256648"/>
            <a:ext cx="890661" cy="3460"/>
          </a:xfrm>
          <a:prstGeom prst="straightConnector1">
            <a:avLst/>
          </a:prstGeom>
          <a:ln w="63500">
            <a:solidFill>
              <a:srgbClr val="001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631AD58-5F41-4240-BBB9-71D1826F5A71}"/>
              </a:ext>
            </a:extLst>
          </p:cNvPr>
          <p:cNvSpPr txBox="1"/>
          <p:nvPr/>
        </p:nvSpPr>
        <p:spPr>
          <a:xfrm>
            <a:off x="1321484" y="6079016"/>
            <a:ext cx="219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Vector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3534B270-CAAD-2E44-816A-0B0602304F1A}"/>
              </a:ext>
            </a:extLst>
          </p:cNvPr>
          <p:cNvSpPr txBox="1">
            <a:spLocks/>
          </p:cNvSpPr>
          <p:nvPr/>
        </p:nvSpPr>
        <p:spPr>
          <a:xfrm>
            <a:off x="4309402" y="1291883"/>
            <a:ext cx="4761915" cy="5432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lvl="2" indent="0">
              <a:buNone/>
            </a:pPr>
            <a:endParaRPr lang="en-US" dirty="0"/>
          </a:p>
          <a:p>
            <a:pPr marL="230188" lvl="1" indent="-223838"/>
            <a:endParaRPr lang="en-US" dirty="0"/>
          </a:p>
          <a:p>
            <a:pPr marL="230188" lvl="1" indent="-223838"/>
            <a:endParaRPr lang="en-US" b="1" dirty="0">
              <a:solidFill>
                <a:srgbClr val="0012FF"/>
              </a:solidFill>
            </a:endParaRPr>
          </a:p>
          <a:p>
            <a:pPr marL="635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230188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61963" lvl="1" indent="-231775"/>
            <a:endParaRPr lang="en-US" dirty="0"/>
          </a:p>
          <a:p>
            <a:pPr marL="635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C29E1166-A5D5-114E-9C0D-29E16BC6387B}"/>
              </a:ext>
            </a:extLst>
          </p:cNvPr>
          <p:cNvSpPr txBox="1">
            <a:spLocks/>
          </p:cNvSpPr>
          <p:nvPr/>
        </p:nvSpPr>
        <p:spPr>
          <a:xfrm>
            <a:off x="4403187" y="1291883"/>
            <a:ext cx="4761915" cy="5432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lvl="1" indent="-342900"/>
            <a:r>
              <a:rPr lang="en-US" dirty="0"/>
              <a:t>Describe the wind direction in degrees:</a:t>
            </a:r>
          </a:p>
          <a:p>
            <a:pPr marL="230188" lvl="1" indent="-223838"/>
            <a:endParaRPr lang="en-US" dirty="0"/>
          </a:p>
          <a:p>
            <a:pPr marL="230188" lvl="1" indent="-223838"/>
            <a:endParaRPr lang="en-US" b="1" dirty="0">
              <a:solidFill>
                <a:srgbClr val="0012FF"/>
              </a:solidFill>
            </a:endParaRPr>
          </a:p>
          <a:p>
            <a:pPr marL="635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230188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61963" lvl="1" indent="-231775"/>
            <a:endParaRPr lang="en-US" dirty="0"/>
          </a:p>
          <a:p>
            <a:pPr marL="635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95040F-AD56-1647-B9D3-42EE9A474A4F}"/>
              </a:ext>
            </a:extLst>
          </p:cNvPr>
          <p:cNvSpPr txBox="1"/>
          <p:nvPr/>
        </p:nvSpPr>
        <p:spPr>
          <a:xfrm>
            <a:off x="1828802" y="5205048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South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E6FADC-441C-9745-93A6-9C99FB1BEB70}"/>
              </a:ext>
            </a:extLst>
          </p:cNvPr>
          <p:cNvSpPr txBox="1"/>
          <p:nvPr/>
        </p:nvSpPr>
        <p:spPr>
          <a:xfrm>
            <a:off x="1821768" y="1663448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North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7BF8EC-8C7E-F04B-89B2-9EAA1A0B0395}"/>
              </a:ext>
            </a:extLst>
          </p:cNvPr>
          <p:cNvSpPr txBox="1"/>
          <p:nvPr/>
        </p:nvSpPr>
        <p:spPr>
          <a:xfrm>
            <a:off x="3727060" y="3413145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East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ABBB21-26A4-F444-9E55-E63C77079D27}"/>
              </a:ext>
            </a:extLst>
          </p:cNvPr>
          <p:cNvSpPr txBox="1"/>
          <p:nvPr/>
        </p:nvSpPr>
        <p:spPr>
          <a:xfrm>
            <a:off x="-883" y="3413145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West</a:t>
            </a:r>
          </a:p>
        </p:txBody>
      </p:sp>
    </p:spTree>
    <p:extLst>
      <p:ext uri="{BB962C8B-B14F-4D97-AF65-F5344CB8AC3E}">
        <p14:creationId xmlns:p14="http://schemas.microsoft.com/office/powerpoint/2010/main" val="1674816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Another Sample Quiz Question!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7002" y="1139483"/>
            <a:ext cx="4761915" cy="5584874"/>
          </a:xfrm>
        </p:spPr>
        <p:txBody>
          <a:bodyPr>
            <a:normAutofit/>
          </a:bodyPr>
          <a:lstStyle/>
          <a:p>
            <a:pPr marL="6350" lvl="1" indent="0">
              <a:buNone/>
            </a:pPr>
            <a:endParaRPr lang="en-US" dirty="0"/>
          </a:p>
          <a:p>
            <a:pPr marL="230188" lvl="1" indent="-223838"/>
            <a:endParaRPr lang="en-US" dirty="0"/>
          </a:p>
          <a:p>
            <a:pPr marL="230188" lvl="1" indent="-223838"/>
            <a:endParaRPr lang="en-US" b="1" dirty="0">
              <a:solidFill>
                <a:srgbClr val="0012FF"/>
              </a:solidFill>
            </a:endParaRPr>
          </a:p>
          <a:p>
            <a:pPr marL="6350" lvl="1" indent="0">
              <a:buNone/>
            </a:pPr>
            <a:endParaRPr lang="en-US" dirty="0"/>
          </a:p>
          <a:p>
            <a:pPr marL="230188" lvl="1" indent="0">
              <a:buNone/>
            </a:pPr>
            <a:endParaRPr lang="en-US" dirty="0"/>
          </a:p>
          <a:p>
            <a:pPr marL="461963" lvl="1" indent="-231775"/>
            <a:endParaRPr lang="en-US" dirty="0"/>
          </a:p>
          <a:p>
            <a:pPr marL="6350" lvl="1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B37E550-4333-5D4D-A32D-EC7511B38BD9}"/>
              </a:ext>
            </a:extLst>
          </p:cNvPr>
          <p:cNvSpPr/>
          <p:nvPr/>
        </p:nvSpPr>
        <p:spPr>
          <a:xfrm>
            <a:off x="628650" y="2053883"/>
            <a:ext cx="3130062" cy="31300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4034D-0D58-5644-9107-0EAF7EF2A879}"/>
              </a:ext>
            </a:extLst>
          </p:cNvPr>
          <p:cNvSpPr txBox="1"/>
          <p:nvPr/>
        </p:nvSpPr>
        <p:spPr>
          <a:xfrm>
            <a:off x="2025748" y="2032780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E2E149-D937-994B-9EDD-DEB8969E85C8}"/>
              </a:ext>
            </a:extLst>
          </p:cNvPr>
          <p:cNvSpPr txBox="1"/>
          <p:nvPr/>
        </p:nvSpPr>
        <p:spPr>
          <a:xfrm>
            <a:off x="3305904" y="3434248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4E3925-0390-3D40-9A44-A7312C68F4D5}"/>
              </a:ext>
            </a:extLst>
          </p:cNvPr>
          <p:cNvSpPr txBox="1"/>
          <p:nvPr/>
        </p:nvSpPr>
        <p:spPr>
          <a:xfrm>
            <a:off x="1906173" y="4835716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180</a:t>
            </a:r>
            <a:r>
              <a:rPr lang="en-US" baseline="30000" dirty="0"/>
              <a:t>◦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46044A-612E-364E-B902-A26FD66614FF}"/>
              </a:ext>
            </a:extLst>
          </p:cNvPr>
          <p:cNvSpPr txBox="1"/>
          <p:nvPr/>
        </p:nvSpPr>
        <p:spPr>
          <a:xfrm>
            <a:off x="628650" y="3434248"/>
            <a:ext cx="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270</a:t>
            </a:r>
            <a:r>
              <a:rPr lang="en-US" baseline="30000" dirty="0"/>
              <a:t>◦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C9868E-2B19-C949-9788-F0EF9E2157DC}"/>
              </a:ext>
            </a:extLst>
          </p:cNvPr>
          <p:cNvCxnSpPr>
            <a:cxnSpLocks/>
          </p:cNvCxnSpPr>
          <p:nvPr/>
        </p:nvCxnSpPr>
        <p:spPr>
          <a:xfrm flipH="1">
            <a:off x="2159383" y="2567368"/>
            <a:ext cx="1019909" cy="1132450"/>
          </a:xfrm>
          <a:prstGeom prst="straightConnector1">
            <a:avLst/>
          </a:prstGeom>
          <a:ln w="63500">
            <a:solidFill>
              <a:srgbClr val="001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300D7C-1932-204B-8DF5-5C52A59AF13A}"/>
              </a:ext>
            </a:extLst>
          </p:cNvPr>
          <p:cNvCxnSpPr>
            <a:cxnSpLocks/>
          </p:cNvCxnSpPr>
          <p:nvPr/>
        </p:nvCxnSpPr>
        <p:spPr>
          <a:xfrm flipV="1">
            <a:off x="361364" y="6256648"/>
            <a:ext cx="890661" cy="3460"/>
          </a:xfrm>
          <a:prstGeom prst="straightConnector1">
            <a:avLst/>
          </a:prstGeom>
          <a:ln w="63500">
            <a:solidFill>
              <a:srgbClr val="001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631AD58-5F41-4240-BBB9-71D1826F5A71}"/>
              </a:ext>
            </a:extLst>
          </p:cNvPr>
          <p:cNvSpPr txBox="1"/>
          <p:nvPr/>
        </p:nvSpPr>
        <p:spPr>
          <a:xfrm>
            <a:off x="1321484" y="6079016"/>
            <a:ext cx="219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Vector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3534B270-CAAD-2E44-816A-0B0602304F1A}"/>
              </a:ext>
            </a:extLst>
          </p:cNvPr>
          <p:cNvSpPr txBox="1">
            <a:spLocks/>
          </p:cNvSpPr>
          <p:nvPr/>
        </p:nvSpPr>
        <p:spPr>
          <a:xfrm>
            <a:off x="4309402" y="1291883"/>
            <a:ext cx="4761915" cy="5432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lvl="2" indent="0">
              <a:buNone/>
            </a:pPr>
            <a:endParaRPr lang="en-US" dirty="0"/>
          </a:p>
          <a:p>
            <a:pPr marL="230188" lvl="1" indent="-223838"/>
            <a:endParaRPr lang="en-US" dirty="0"/>
          </a:p>
          <a:p>
            <a:pPr marL="230188" lvl="1" indent="-223838"/>
            <a:endParaRPr lang="en-US" b="1" dirty="0">
              <a:solidFill>
                <a:srgbClr val="0012FF"/>
              </a:solidFill>
            </a:endParaRPr>
          </a:p>
          <a:p>
            <a:pPr marL="635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230188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61963" lvl="1" indent="-231775"/>
            <a:endParaRPr lang="en-US" dirty="0"/>
          </a:p>
          <a:p>
            <a:pPr marL="635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C29E1166-A5D5-114E-9C0D-29E16BC6387B}"/>
              </a:ext>
            </a:extLst>
          </p:cNvPr>
          <p:cNvSpPr txBox="1">
            <a:spLocks/>
          </p:cNvSpPr>
          <p:nvPr/>
        </p:nvSpPr>
        <p:spPr>
          <a:xfrm>
            <a:off x="4403188" y="1291883"/>
            <a:ext cx="4515730" cy="5432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lvl="1" indent="-342900"/>
            <a:r>
              <a:rPr lang="en-US" dirty="0"/>
              <a:t>Describe the wind direction in degrees:</a:t>
            </a:r>
          </a:p>
          <a:p>
            <a:pPr marL="349250" lvl="1" indent="-342900"/>
            <a:endParaRPr lang="en-US" dirty="0"/>
          </a:p>
          <a:p>
            <a:pPr marL="6350" lvl="1" indent="0" algn="ctr">
              <a:buNone/>
            </a:pPr>
            <a:r>
              <a:rPr lang="en-US" sz="3200" b="1" dirty="0">
                <a:solidFill>
                  <a:srgbClr val="0012FF"/>
                </a:solidFill>
              </a:rPr>
              <a:t>45 degrees</a:t>
            </a:r>
          </a:p>
          <a:p>
            <a:pPr marL="6350" lvl="1" indent="0" algn="ctr">
              <a:buNone/>
            </a:pPr>
            <a:r>
              <a:rPr lang="en-US" sz="3200" b="1" dirty="0">
                <a:solidFill>
                  <a:srgbClr val="0012FF"/>
                </a:solidFill>
              </a:rPr>
              <a:t>Northeasterly Wind</a:t>
            </a:r>
          </a:p>
          <a:p>
            <a:pPr marL="230188" lvl="1" indent="-223838"/>
            <a:endParaRPr lang="en-US" dirty="0"/>
          </a:p>
          <a:p>
            <a:pPr marL="230188" lvl="1" indent="-223838"/>
            <a:endParaRPr lang="en-US" b="1" dirty="0">
              <a:solidFill>
                <a:srgbClr val="0012FF"/>
              </a:solidFill>
            </a:endParaRPr>
          </a:p>
          <a:p>
            <a:pPr marL="635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230188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61963" lvl="1" indent="-231775"/>
            <a:endParaRPr lang="en-US" dirty="0"/>
          </a:p>
          <a:p>
            <a:pPr marL="635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E46497-36A6-9141-89AD-AFACB47B1378}"/>
              </a:ext>
            </a:extLst>
          </p:cNvPr>
          <p:cNvSpPr txBox="1"/>
          <p:nvPr/>
        </p:nvSpPr>
        <p:spPr>
          <a:xfrm>
            <a:off x="1828802" y="5205048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South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C5568E-7AC8-BB49-8D78-3781CCF8E2CA}"/>
              </a:ext>
            </a:extLst>
          </p:cNvPr>
          <p:cNvSpPr txBox="1"/>
          <p:nvPr/>
        </p:nvSpPr>
        <p:spPr>
          <a:xfrm>
            <a:off x="1821768" y="1663448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North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DE97AE-F0F6-A94D-9AED-273A4E07F6D1}"/>
              </a:ext>
            </a:extLst>
          </p:cNvPr>
          <p:cNvSpPr txBox="1"/>
          <p:nvPr/>
        </p:nvSpPr>
        <p:spPr>
          <a:xfrm>
            <a:off x="3727060" y="3413145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East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511CD8-6CBD-C14E-8A1A-871D6F9907B7}"/>
              </a:ext>
            </a:extLst>
          </p:cNvPr>
          <p:cNvSpPr txBox="1"/>
          <p:nvPr/>
        </p:nvSpPr>
        <p:spPr>
          <a:xfrm>
            <a:off x="-883" y="3413145"/>
            <a:ext cx="104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West</a:t>
            </a:r>
          </a:p>
        </p:txBody>
      </p:sp>
    </p:spTree>
    <p:extLst>
      <p:ext uri="{BB962C8B-B14F-4D97-AF65-F5344CB8AC3E}">
        <p14:creationId xmlns:p14="http://schemas.microsoft.com/office/powerpoint/2010/main" val="763117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34AC3-94A5-F249-9D6F-2EB3E0D1B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727" y="4079631"/>
            <a:ext cx="8489852" cy="2449024"/>
          </a:xfrm>
        </p:spPr>
        <p:txBody>
          <a:bodyPr>
            <a:normAutofit/>
          </a:bodyPr>
          <a:lstStyle/>
          <a:p>
            <a:r>
              <a:rPr lang="en-US" sz="2400" dirty="0"/>
              <a:t>Lines of constant latitude are known as </a:t>
            </a:r>
            <a:r>
              <a:rPr lang="en-US" sz="2400" b="1" dirty="0">
                <a:solidFill>
                  <a:srgbClr val="0012FF"/>
                </a:solidFill>
              </a:rPr>
              <a:t>“parallels”</a:t>
            </a:r>
          </a:p>
          <a:p>
            <a:r>
              <a:rPr lang="en-US" sz="2400" dirty="0"/>
              <a:t>The Equator is defined to be at 0</a:t>
            </a:r>
            <a:r>
              <a:rPr lang="en-US" sz="2400" baseline="30000" dirty="0"/>
              <a:t>◦</a:t>
            </a:r>
          </a:p>
          <a:p>
            <a:r>
              <a:rPr lang="en-US" sz="2400" dirty="0"/>
              <a:t>Latitude is </a:t>
            </a:r>
            <a:r>
              <a:rPr lang="en-US" sz="2400" b="1" dirty="0">
                <a:solidFill>
                  <a:srgbClr val="0012FF"/>
                </a:solidFill>
              </a:rPr>
              <a:t>positive</a:t>
            </a:r>
            <a:r>
              <a:rPr lang="en-US" sz="2400" dirty="0"/>
              <a:t> north of the equator, and </a:t>
            </a:r>
            <a:r>
              <a:rPr lang="en-US" sz="2400" b="1" dirty="0">
                <a:solidFill>
                  <a:srgbClr val="0012FF"/>
                </a:solidFill>
              </a:rPr>
              <a:t>negative</a:t>
            </a:r>
            <a:r>
              <a:rPr lang="en-US" sz="2400" dirty="0"/>
              <a:t> south of the equator</a:t>
            </a:r>
          </a:p>
          <a:p>
            <a:r>
              <a:rPr lang="en-US" sz="2400" dirty="0"/>
              <a:t>Latitude is also defined in </a:t>
            </a:r>
            <a:r>
              <a:rPr lang="en-US" sz="2400" baseline="30000" dirty="0"/>
              <a:t>◦</a:t>
            </a:r>
            <a:r>
              <a:rPr lang="en-US" sz="2400" dirty="0"/>
              <a:t>N or </a:t>
            </a:r>
            <a:r>
              <a:rPr lang="en-US" sz="2400" baseline="30000" dirty="0"/>
              <a:t>◦</a:t>
            </a:r>
            <a:r>
              <a:rPr lang="en-US" sz="2400" dirty="0"/>
              <a:t>S based on the position of a parallel relative to the equator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A95504-7628-4643-9432-FA304E1D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Geography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AC55CA-09E5-6A42-B165-91B6DC5E6E4D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211514D8-7FF3-044D-8FFE-4D33D4F7DA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5176" y="1029505"/>
            <a:ext cx="5654516" cy="284598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26DA49-FF9B-BE40-BAC2-28F2E690D0BE}"/>
              </a:ext>
            </a:extLst>
          </p:cNvPr>
          <p:cNvCxnSpPr/>
          <p:nvPr/>
        </p:nvCxnSpPr>
        <p:spPr>
          <a:xfrm>
            <a:off x="2539218" y="2553285"/>
            <a:ext cx="405853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2CD3E7-3625-C04E-A56B-68F27C0B81E6}"/>
              </a:ext>
            </a:extLst>
          </p:cNvPr>
          <p:cNvCxnSpPr/>
          <p:nvPr/>
        </p:nvCxnSpPr>
        <p:spPr>
          <a:xfrm>
            <a:off x="2588455" y="1861624"/>
            <a:ext cx="405853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EC9784-3C34-A94C-9591-B4BBF5265866}"/>
              </a:ext>
            </a:extLst>
          </p:cNvPr>
          <p:cNvCxnSpPr/>
          <p:nvPr/>
        </p:nvCxnSpPr>
        <p:spPr>
          <a:xfrm>
            <a:off x="2588455" y="2206282"/>
            <a:ext cx="405853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9A1D0DA-7D70-C14E-8C3A-28577F5A0DDC}"/>
              </a:ext>
            </a:extLst>
          </p:cNvPr>
          <p:cNvCxnSpPr/>
          <p:nvPr/>
        </p:nvCxnSpPr>
        <p:spPr>
          <a:xfrm>
            <a:off x="2588455" y="1523999"/>
            <a:ext cx="405853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57C4B1-F421-9642-9D7C-358351DF1770}"/>
              </a:ext>
            </a:extLst>
          </p:cNvPr>
          <p:cNvCxnSpPr/>
          <p:nvPr/>
        </p:nvCxnSpPr>
        <p:spPr>
          <a:xfrm>
            <a:off x="2595489" y="2876842"/>
            <a:ext cx="405853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D62BE3-F8A5-F444-B7C2-0594D661D9F2}"/>
              </a:ext>
            </a:extLst>
          </p:cNvPr>
          <p:cNvCxnSpPr/>
          <p:nvPr/>
        </p:nvCxnSpPr>
        <p:spPr>
          <a:xfrm>
            <a:off x="2588455" y="1195753"/>
            <a:ext cx="405853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83738C-88D8-B243-882A-28963F87D2C5}"/>
              </a:ext>
            </a:extLst>
          </p:cNvPr>
          <p:cNvCxnSpPr/>
          <p:nvPr/>
        </p:nvCxnSpPr>
        <p:spPr>
          <a:xfrm>
            <a:off x="2588455" y="3242602"/>
            <a:ext cx="405853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765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34AC3-94A5-F249-9D6F-2EB3E0D1B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4658" y="3977572"/>
            <a:ext cx="8461717" cy="2635490"/>
          </a:xfrm>
        </p:spPr>
        <p:txBody>
          <a:bodyPr/>
          <a:lstStyle/>
          <a:p>
            <a:r>
              <a:rPr lang="en-US" sz="2400" dirty="0"/>
              <a:t>Lines of constant longitude are known as </a:t>
            </a:r>
            <a:r>
              <a:rPr lang="en-US" sz="2400" b="1" dirty="0">
                <a:solidFill>
                  <a:srgbClr val="0012FF"/>
                </a:solidFill>
              </a:rPr>
              <a:t>“meridians”</a:t>
            </a:r>
          </a:p>
          <a:p>
            <a:r>
              <a:rPr lang="en-US" sz="2400" dirty="0"/>
              <a:t>The Greenwich Meridian (Great Britain) is defined to be at 0</a:t>
            </a:r>
            <a:r>
              <a:rPr lang="en-US" sz="2400" baseline="30000" dirty="0"/>
              <a:t>◦</a:t>
            </a:r>
          </a:p>
          <a:p>
            <a:r>
              <a:rPr lang="en-US" sz="2400" dirty="0"/>
              <a:t>Latitude is </a:t>
            </a:r>
            <a:r>
              <a:rPr lang="en-US" sz="2400" b="1" dirty="0">
                <a:solidFill>
                  <a:srgbClr val="0012FF"/>
                </a:solidFill>
              </a:rPr>
              <a:t>positive</a:t>
            </a:r>
            <a:r>
              <a:rPr lang="en-US" sz="2400" dirty="0"/>
              <a:t> east of the Greenwich Meridian, and </a:t>
            </a:r>
            <a:r>
              <a:rPr lang="en-US" sz="2400" b="1" dirty="0">
                <a:solidFill>
                  <a:srgbClr val="0012FF"/>
                </a:solidFill>
              </a:rPr>
              <a:t>negative</a:t>
            </a:r>
            <a:r>
              <a:rPr lang="en-US" sz="2400" dirty="0"/>
              <a:t> west of the Greenwich Meridian</a:t>
            </a:r>
          </a:p>
          <a:p>
            <a:r>
              <a:rPr lang="en-US" sz="2400" dirty="0"/>
              <a:t>Latitude is also defined in </a:t>
            </a:r>
            <a:r>
              <a:rPr lang="en-US" sz="2400" baseline="30000" dirty="0"/>
              <a:t>◦</a:t>
            </a:r>
            <a:r>
              <a:rPr lang="en-US" sz="2400" dirty="0"/>
              <a:t>E or </a:t>
            </a:r>
            <a:r>
              <a:rPr lang="en-US" sz="2400" baseline="30000" dirty="0"/>
              <a:t>◦</a:t>
            </a:r>
            <a:r>
              <a:rPr lang="en-US" sz="2400" dirty="0"/>
              <a:t>W based on the position of a meridian relative to the Greenwich Meridian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A95504-7628-4643-9432-FA304E1D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Geography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AC55CA-09E5-6A42-B165-91B6DC5E6E4D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049BCB9-1F6D-D84A-95B1-8BC5980886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5176" y="1029505"/>
            <a:ext cx="5654516" cy="28459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75FA74-F9AF-064A-8662-918168EC1028}"/>
              </a:ext>
            </a:extLst>
          </p:cNvPr>
          <p:cNvCxnSpPr>
            <a:cxnSpLocks/>
          </p:cNvCxnSpPr>
          <p:nvPr/>
        </p:nvCxnSpPr>
        <p:spPr>
          <a:xfrm flipV="1">
            <a:off x="3917851" y="1188720"/>
            <a:ext cx="0" cy="205857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FFF877-B66C-7242-89DB-D50759547B43}"/>
              </a:ext>
            </a:extLst>
          </p:cNvPr>
          <p:cNvCxnSpPr>
            <a:cxnSpLocks/>
          </p:cNvCxnSpPr>
          <p:nvPr/>
        </p:nvCxnSpPr>
        <p:spPr>
          <a:xfrm flipV="1">
            <a:off x="3235569" y="1188720"/>
            <a:ext cx="1" cy="203981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F0A707-4C1E-EF43-93E6-A5E39BAE7626}"/>
              </a:ext>
            </a:extLst>
          </p:cNvPr>
          <p:cNvCxnSpPr>
            <a:cxnSpLocks/>
          </p:cNvCxnSpPr>
          <p:nvPr/>
        </p:nvCxnSpPr>
        <p:spPr>
          <a:xfrm flipV="1">
            <a:off x="3573193" y="1188720"/>
            <a:ext cx="0" cy="203747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37E841-C024-0141-9A18-192EBF9E19DC}"/>
              </a:ext>
            </a:extLst>
          </p:cNvPr>
          <p:cNvCxnSpPr>
            <a:cxnSpLocks/>
          </p:cNvCxnSpPr>
          <p:nvPr/>
        </p:nvCxnSpPr>
        <p:spPr>
          <a:xfrm flipV="1">
            <a:off x="2912012" y="1188720"/>
            <a:ext cx="0" cy="203981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9FBC59-A470-1047-9D6B-4696AFD5E203}"/>
              </a:ext>
            </a:extLst>
          </p:cNvPr>
          <p:cNvCxnSpPr>
            <a:cxnSpLocks/>
          </p:cNvCxnSpPr>
          <p:nvPr/>
        </p:nvCxnSpPr>
        <p:spPr>
          <a:xfrm flipV="1">
            <a:off x="4255477" y="1188720"/>
            <a:ext cx="0" cy="203746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D7FBF9-82BC-7B41-99DA-04518F146078}"/>
              </a:ext>
            </a:extLst>
          </p:cNvPr>
          <p:cNvCxnSpPr>
            <a:cxnSpLocks/>
          </p:cNvCxnSpPr>
          <p:nvPr/>
        </p:nvCxnSpPr>
        <p:spPr>
          <a:xfrm flipV="1">
            <a:off x="2553285" y="1188720"/>
            <a:ext cx="0" cy="203981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B31F190-78B1-584C-8CA7-BF175B971ED1}"/>
              </a:ext>
            </a:extLst>
          </p:cNvPr>
          <p:cNvCxnSpPr>
            <a:cxnSpLocks/>
          </p:cNvCxnSpPr>
          <p:nvPr/>
        </p:nvCxnSpPr>
        <p:spPr>
          <a:xfrm flipV="1">
            <a:off x="4600134" y="1188720"/>
            <a:ext cx="0" cy="204450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D927D60-3E4D-E146-BC38-C60DB11B9ED7}"/>
              </a:ext>
            </a:extLst>
          </p:cNvPr>
          <p:cNvCxnSpPr>
            <a:cxnSpLocks/>
          </p:cNvCxnSpPr>
          <p:nvPr/>
        </p:nvCxnSpPr>
        <p:spPr>
          <a:xfrm flipV="1">
            <a:off x="5964699" y="1207476"/>
            <a:ext cx="0" cy="205857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978DD9-777E-6F43-8A4E-E16172A1469E}"/>
              </a:ext>
            </a:extLst>
          </p:cNvPr>
          <p:cNvCxnSpPr>
            <a:cxnSpLocks/>
          </p:cNvCxnSpPr>
          <p:nvPr/>
        </p:nvCxnSpPr>
        <p:spPr>
          <a:xfrm flipV="1">
            <a:off x="5282417" y="1207476"/>
            <a:ext cx="1" cy="203981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068A0AF-2883-CB4D-9AB6-09F1C3567657}"/>
              </a:ext>
            </a:extLst>
          </p:cNvPr>
          <p:cNvCxnSpPr>
            <a:cxnSpLocks/>
          </p:cNvCxnSpPr>
          <p:nvPr/>
        </p:nvCxnSpPr>
        <p:spPr>
          <a:xfrm flipV="1">
            <a:off x="5620041" y="1207476"/>
            <a:ext cx="0" cy="203747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B61CF7-0798-C843-BE71-F0FF9904FF98}"/>
              </a:ext>
            </a:extLst>
          </p:cNvPr>
          <p:cNvCxnSpPr>
            <a:cxnSpLocks/>
          </p:cNvCxnSpPr>
          <p:nvPr/>
        </p:nvCxnSpPr>
        <p:spPr>
          <a:xfrm flipV="1">
            <a:off x="4958860" y="1207476"/>
            <a:ext cx="0" cy="203981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48269BA-FE7E-A34B-B7ED-596BBCB7AA25}"/>
              </a:ext>
            </a:extLst>
          </p:cNvPr>
          <p:cNvCxnSpPr>
            <a:cxnSpLocks/>
          </p:cNvCxnSpPr>
          <p:nvPr/>
        </p:nvCxnSpPr>
        <p:spPr>
          <a:xfrm flipV="1">
            <a:off x="6302325" y="1207476"/>
            <a:ext cx="0" cy="203746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64318C4-8A33-AA47-B0D2-11E9B647784B}"/>
              </a:ext>
            </a:extLst>
          </p:cNvPr>
          <p:cNvCxnSpPr>
            <a:cxnSpLocks/>
          </p:cNvCxnSpPr>
          <p:nvPr/>
        </p:nvCxnSpPr>
        <p:spPr>
          <a:xfrm flipV="1">
            <a:off x="6646982" y="1207476"/>
            <a:ext cx="0" cy="204450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617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34AC3-94A5-F249-9D6F-2EB3E0D1B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47249" y="1164444"/>
            <a:ext cx="3559126" cy="5448618"/>
          </a:xfrm>
        </p:spPr>
        <p:txBody>
          <a:bodyPr>
            <a:normAutofit/>
          </a:bodyPr>
          <a:lstStyle/>
          <a:p>
            <a:r>
              <a:rPr lang="en-US" sz="2400" dirty="0"/>
              <a:t>Knowledge of North American geography is essential in this course</a:t>
            </a:r>
          </a:p>
          <a:p>
            <a:r>
              <a:rPr lang="en-US" sz="2400" dirty="0"/>
              <a:t>Each quiz/exam will test your knowledge of North American geography</a:t>
            </a:r>
          </a:p>
          <a:p>
            <a:pPr lvl="1"/>
            <a:r>
              <a:rPr lang="en-US" sz="2000" dirty="0"/>
              <a:t>States</a:t>
            </a:r>
          </a:p>
          <a:p>
            <a:pPr lvl="1"/>
            <a:r>
              <a:rPr lang="en-US" sz="2000" dirty="0"/>
              <a:t>Major Cities</a:t>
            </a:r>
          </a:p>
          <a:p>
            <a:pPr lvl="1"/>
            <a:r>
              <a:rPr lang="en-US" sz="2000" dirty="0"/>
              <a:t>Countries</a:t>
            </a:r>
          </a:p>
          <a:p>
            <a:pPr lvl="1"/>
            <a:r>
              <a:rPr lang="en-US" sz="2000" dirty="0"/>
              <a:t>Provinces</a:t>
            </a:r>
          </a:p>
          <a:p>
            <a:pPr lvl="1"/>
            <a:r>
              <a:rPr lang="en-US" sz="2000" dirty="0"/>
              <a:t>Mountain Ranges</a:t>
            </a:r>
          </a:p>
          <a:p>
            <a:pPr lvl="1"/>
            <a:r>
              <a:rPr lang="en-US" sz="2000" dirty="0"/>
              <a:t>Bodies of Water</a:t>
            </a:r>
          </a:p>
          <a:p>
            <a:r>
              <a:rPr lang="en-US" sz="2400" dirty="0"/>
              <a:t>Each quiz/exam will feature a different region within North America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A95504-7628-4643-9432-FA304E1D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Geography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AC55CA-09E5-6A42-B165-91B6DC5E6E4D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C6E954-8935-734B-B873-CEF6EBBA50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1354" y="1164444"/>
            <a:ext cx="4621237" cy="52989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078B69-3FEB-0E48-829D-AB999134656E}"/>
              </a:ext>
            </a:extLst>
          </p:cNvPr>
          <p:cNvSpPr/>
          <p:nvPr/>
        </p:nvSpPr>
        <p:spPr>
          <a:xfrm>
            <a:off x="351692" y="6459173"/>
            <a:ext cx="45508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https://www.geographicguide.com/north-america-map.htm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0761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FA95504-7628-4643-9432-FA304E1D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Geography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AC55CA-09E5-6A42-B165-91B6DC5E6E4D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AA077-BC22-5247-A103-A9CC8BA18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219983"/>
            <a:ext cx="7886699" cy="53783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12FF"/>
                </a:solidFill>
              </a:rPr>
              <a:t>In-class activity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With your pods, identify and label as many states and state capitals on the maps provided in 5 minutes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 pod with the most correct answers will receive a prize upon Prof. Winters’ return next week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1 point for each correct state; 2 points for each correct state capital</a:t>
            </a:r>
          </a:p>
        </p:txBody>
      </p:sp>
    </p:spTree>
    <p:extLst>
      <p:ext uri="{BB962C8B-B14F-4D97-AF65-F5344CB8AC3E}">
        <p14:creationId xmlns:p14="http://schemas.microsoft.com/office/powerpoint/2010/main" val="984210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34AC3-94A5-F249-9D6F-2EB3E0D1B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862" y="1164444"/>
            <a:ext cx="8419513" cy="5448618"/>
          </a:xfrm>
        </p:spPr>
        <p:txBody>
          <a:bodyPr>
            <a:normAutofit/>
          </a:bodyPr>
          <a:lstStyle/>
          <a:p>
            <a:r>
              <a:rPr lang="en-US" sz="2400" dirty="0"/>
              <a:t>Corresponds to the time in Greenwich, Great Britain (at 0</a:t>
            </a:r>
            <a:r>
              <a:rPr lang="en-US" sz="2400" baseline="30000" dirty="0"/>
              <a:t>◦ </a:t>
            </a:r>
            <a:r>
              <a:rPr lang="en-US" sz="2400" dirty="0"/>
              <a:t>longitude)</a:t>
            </a:r>
          </a:p>
          <a:p>
            <a:r>
              <a:rPr lang="en-US" sz="2400" dirty="0"/>
              <a:t>This time serves as the basis for coordinated meteorological observations worldwide</a:t>
            </a:r>
          </a:p>
          <a:p>
            <a:r>
              <a:rPr lang="en-US" sz="2400" dirty="0"/>
              <a:t>Forecast models are typically initialized at 0000, 0600, 1200, or 1800 UTC depending on the forecast model</a:t>
            </a:r>
          </a:p>
          <a:p>
            <a:r>
              <a:rPr lang="en-US" sz="2400" dirty="0"/>
              <a:t>Atmospheric soundings are typically conducted at 0000 UTC and 1200 UTC around the globe</a:t>
            </a:r>
          </a:p>
          <a:p>
            <a:r>
              <a:rPr lang="en-US" sz="2400" dirty="0"/>
              <a:t>0000 UTC corresponds to 5:00pm MST / 6:00pm MDT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A95504-7628-4643-9432-FA304E1D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Coordinated Universal Time (UTC)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AC55CA-09E5-6A42-B165-91B6DC5E6E4D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832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C0251-C6EB-D447-81D9-62E241B9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1126"/>
            <a:ext cx="9144000" cy="1325563"/>
          </a:xfrm>
        </p:spPr>
        <p:txBody>
          <a:bodyPr/>
          <a:lstStyle/>
          <a:p>
            <a:pPr algn="ctr"/>
            <a:r>
              <a:rPr lang="en-US" b="1" dirty="0"/>
              <a:t>Basic Atmospheric Variables </a:t>
            </a:r>
            <a:br>
              <a:rPr lang="en-US" b="1" dirty="0"/>
            </a:br>
            <a:r>
              <a:rPr lang="en-US" b="1" dirty="0"/>
              <a:t>and Structure</a:t>
            </a:r>
          </a:p>
        </p:txBody>
      </p:sp>
    </p:spTree>
    <p:extLst>
      <p:ext uri="{BB962C8B-B14F-4D97-AF65-F5344CB8AC3E}">
        <p14:creationId xmlns:p14="http://schemas.microsoft.com/office/powerpoint/2010/main" val="2503828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E1571-0E62-5C45-B50B-F446B42C2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0790" y="1270660"/>
            <a:ext cx="2883237" cy="3837441"/>
          </a:xfrm>
        </p:spPr>
        <p:txBody>
          <a:bodyPr>
            <a:normAutofit/>
          </a:bodyPr>
          <a:lstStyle/>
          <a:p>
            <a:r>
              <a:rPr lang="en-US" sz="2600" dirty="0"/>
              <a:t>Measured in m/s, knots, or mph</a:t>
            </a:r>
          </a:p>
          <a:p>
            <a:r>
              <a:rPr lang="en-US" sz="2600" dirty="0"/>
              <a:t>1 knot = 0.514 m/s</a:t>
            </a:r>
          </a:p>
          <a:p>
            <a:r>
              <a:rPr lang="en-US" sz="2600" dirty="0"/>
              <a:t>1 mph = 0.869 knots</a:t>
            </a:r>
          </a:p>
          <a:p>
            <a:r>
              <a:rPr lang="en-US" sz="2600" dirty="0"/>
              <a:t>Measured using an </a:t>
            </a:r>
            <a:r>
              <a:rPr lang="en-US" sz="2600" b="1" dirty="0">
                <a:solidFill>
                  <a:srgbClr val="0012FF"/>
                </a:solidFill>
              </a:rPr>
              <a:t>anemometer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Wind Speed and Direction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F973B81-B33E-2A43-9C6A-76B23F725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74" y="1129145"/>
            <a:ext cx="5673938" cy="37031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0D2F65-45C4-6F4C-AEC7-4FBD1836B0CA}"/>
              </a:ext>
            </a:extLst>
          </p:cNvPr>
          <p:cNvSpPr/>
          <p:nvPr/>
        </p:nvSpPr>
        <p:spPr>
          <a:xfrm>
            <a:off x="239973" y="5043450"/>
            <a:ext cx="8664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The wind plays a substantial role in the transport of temperature and moisture within the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The wind speed and direction varies based on topography, and the prevailing synoptic-scale conditions</a:t>
            </a:r>
          </a:p>
        </p:txBody>
      </p:sp>
    </p:spTree>
    <p:extLst>
      <p:ext uri="{BB962C8B-B14F-4D97-AF65-F5344CB8AC3E}">
        <p14:creationId xmlns:p14="http://schemas.microsoft.com/office/powerpoint/2010/main" val="1588537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3496A-3FC6-D047-AF51-61161E600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139483"/>
            <a:ext cx="3886200" cy="50374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139483"/>
            <a:ext cx="3886200" cy="5037480"/>
          </a:xfrm>
        </p:spPr>
        <p:txBody>
          <a:bodyPr/>
          <a:lstStyle/>
          <a:p>
            <a:r>
              <a:rPr lang="en-US" dirty="0"/>
              <a:t>Connor: Feel free to add some information/pictures to this slide to introduce yourself to the class.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978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E1571-0E62-5C45-B50B-F446B42C2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3283" y="1111348"/>
            <a:ext cx="3218213" cy="3793163"/>
          </a:xfrm>
        </p:spPr>
        <p:txBody>
          <a:bodyPr>
            <a:normAutofit/>
          </a:bodyPr>
          <a:lstStyle/>
          <a:p>
            <a:r>
              <a:rPr lang="en-US" sz="2600" dirty="0"/>
              <a:t>Measured in Kelvin (K), degrees Celsius (</a:t>
            </a:r>
            <a:r>
              <a:rPr lang="en-US" sz="2600" baseline="30000" dirty="0"/>
              <a:t>◦</a:t>
            </a:r>
            <a:r>
              <a:rPr lang="en-US" sz="2600" dirty="0"/>
              <a:t>C), or degrees Fahrenheit (</a:t>
            </a:r>
            <a:r>
              <a:rPr lang="en-US" sz="2600" baseline="30000" dirty="0"/>
              <a:t>◦</a:t>
            </a:r>
            <a:r>
              <a:rPr lang="en-US" sz="2600" dirty="0"/>
              <a:t>F) </a:t>
            </a:r>
          </a:p>
          <a:p>
            <a:r>
              <a:rPr lang="en-US" sz="2600" dirty="0" err="1"/>
              <a:t>T</a:t>
            </a:r>
            <a:r>
              <a:rPr lang="en-US" sz="2600" baseline="-25000" dirty="0" err="1"/>
              <a:t>Kelvin</a:t>
            </a:r>
            <a:r>
              <a:rPr lang="en-US" sz="2600" baseline="-25000" dirty="0"/>
              <a:t> </a:t>
            </a:r>
            <a:r>
              <a:rPr lang="en-US" sz="2600" dirty="0"/>
              <a:t>= </a:t>
            </a:r>
            <a:r>
              <a:rPr lang="en-US" sz="2600" dirty="0" err="1"/>
              <a:t>T</a:t>
            </a:r>
            <a:r>
              <a:rPr lang="en-US" sz="2600" baseline="-25000" dirty="0" err="1"/>
              <a:t>Celsius</a:t>
            </a:r>
            <a:r>
              <a:rPr lang="en-US" sz="2600" baseline="-25000" dirty="0"/>
              <a:t> </a:t>
            </a:r>
            <a:r>
              <a:rPr lang="en-US" sz="2600" dirty="0"/>
              <a:t> + 273</a:t>
            </a:r>
          </a:p>
          <a:p>
            <a:r>
              <a:rPr lang="en-US" sz="2600" dirty="0" err="1"/>
              <a:t>T</a:t>
            </a:r>
            <a:r>
              <a:rPr lang="en-US" sz="2600" baseline="-25000" dirty="0" err="1"/>
              <a:t>Fahrenheit</a:t>
            </a:r>
            <a:r>
              <a:rPr lang="en-US" sz="2600" baseline="-25000" dirty="0"/>
              <a:t> </a:t>
            </a:r>
            <a:r>
              <a:rPr lang="en-US" sz="2600" dirty="0"/>
              <a:t>=          [(9/5) x </a:t>
            </a:r>
            <a:r>
              <a:rPr lang="en-US" sz="2600" dirty="0" err="1"/>
              <a:t>T</a:t>
            </a:r>
            <a:r>
              <a:rPr lang="en-US" sz="2600" baseline="-25000" dirty="0" err="1"/>
              <a:t>celsius</a:t>
            </a:r>
            <a:r>
              <a:rPr lang="en-US" sz="2600" dirty="0"/>
              <a:t>] + 32</a:t>
            </a:r>
          </a:p>
          <a:p>
            <a:r>
              <a:rPr lang="en-US" sz="2600" dirty="0"/>
              <a:t>Measured using a </a:t>
            </a:r>
            <a:r>
              <a:rPr lang="en-US" sz="2600" b="1" dirty="0">
                <a:solidFill>
                  <a:srgbClr val="0012FF"/>
                </a:solidFill>
              </a:rPr>
              <a:t>thermometer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Temperature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8C4BDE-FA17-B94F-B284-24B8CC81C9D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70942" y="4904515"/>
                <a:ext cx="8414332" cy="1770605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/>
                  <a:t>Dependent on atmospheric pressure and density via the Ideal Gas Law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sz="2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𝑅𝑇</m:t>
                    </m:r>
                  </m:oMath>
                </a14:m>
                <a:r>
                  <a:rPr lang="en-US" sz="2600" dirty="0"/>
                  <a:t>)</a:t>
                </a:r>
              </a:p>
              <a:p>
                <a:r>
                  <a:rPr lang="en-US" sz="2600" dirty="0"/>
                  <a:t>At midlatitudes, the temperature at a location is strongly modulated by the synoptic-scale circulation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8C4BDE-FA17-B94F-B284-24B8CC81C9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70942" y="4904515"/>
                <a:ext cx="8414332" cy="1770605"/>
              </a:xfrm>
              <a:blipFill>
                <a:blip r:embed="rId2"/>
                <a:stretch>
                  <a:fillRect l="-1054" t="-4965" b="-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8330221-5346-9C49-9425-8C0F20381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3792" y="1111348"/>
            <a:ext cx="5074048" cy="359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66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E1571-0E62-5C45-B50B-F446B42C2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0774" y="1111349"/>
            <a:ext cx="3334500" cy="3733783"/>
          </a:xfrm>
        </p:spPr>
        <p:txBody>
          <a:bodyPr>
            <a:normAutofit/>
          </a:bodyPr>
          <a:lstStyle/>
          <a:p>
            <a:r>
              <a:rPr lang="en-US" sz="2600" dirty="0"/>
              <a:t>Typically measured in hectopascals (</a:t>
            </a:r>
            <a:r>
              <a:rPr lang="en-US" sz="2600" dirty="0" err="1"/>
              <a:t>hPa</a:t>
            </a:r>
            <a:r>
              <a:rPr lang="en-US" sz="2600" dirty="0"/>
              <a:t>)</a:t>
            </a:r>
          </a:p>
          <a:p>
            <a:r>
              <a:rPr lang="en-US" sz="2600" dirty="0"/>
              <a:t>1 </a:t>
            </a:r>
            <a:r>
              <a:rPr lang="en-US" sz="2600" dirty="0" err="1"/>
              <a:t>hPa</a:t>
            </a:r>
            <a:r>
              <a:rPr lang="en-US" sz="2600" dirty="0"/>
              <a:t> = 100 Pa / 1 </a:t>
            </a:r>
            <a:r>
              <a:rPr lang="en-US" sz="2600" dirty="0" err="1"/>
              <a:t>mb</a:t>
            </a:r>
            <a:endParaRPr lang="en-US" sz="2600" dirty="0"/>
          </a:p>
          <a:p>
            <a:r>
              <a:rPr lang="en-US" sz="2600" dirty="0"/>
              <a:t>Measured using a </a:t>
            </a:r>
            <a:r>
              <a:rPr lang="en-US" sz="2600" b="1" dirty="0">
                <a:solidFill>
                  <a:srgbClr val="0012FF"/>
                </a:solidFill>
              </a:rPr>
              <a:t>barometer</a:t>
            </a:r>
          </a:p>
          <a:p>
            <a:r>
              <a:rPr lang="en-US" sz="2600" dirty="0"/>
              <a:t>Corresponds to the weight of the atmosphere above a point (</a:t>
            </a:r>
            <a:r>
              <a:rPr lang="en-US" sz="2600" i="1" dirty="0"/>
              <a:t>P=Force/Area</a:t>
            </a:r>
            <a:r>
              <a:rPr lang="en-US" sz="2600" dirty="0"/>
              <a:t>)</a:t>
            </a:r>
          </a:p>
          <a:p>
            <a:pPr marL="0" indent="0">
              <a:buNone/>
            </a:pPr>
            <a:endParaRPr lang="en-US" b="1" dirty="0">
              <a:solidFill>
                <a:srgbClr val="0012FF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Pressure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FD4C6-E885-9743-BF96-0B2DE57A7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631" y="4845133"/>
            <a:ext cx="8728363" cy="189329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surface pressure distribution is used to identify the position of surface cyclones and anticyclones</a:t>
            </a:r>
          </a:p>
          <a:p>
            <a:r>
              <a:rPr lang="en-US" dirty="0"/>
              <a:t>The pressure distribution can be used to infer the surface wind speed/direction, and the transport of temperature/moisture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32CF79-ED14-0540-860E-66493A664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3739" y="1182642"/>
            <a:ext cx="5074048" cy="3392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14623B-07F2-764F-9539-E1AD2D0816BB}"/>
              </a:ext>
            </a:extLst>
          </p:cNvPr>
          <p:cNvSpPr txBox="1"/>
          <p:nvPr/>
        </p:nvSpPr>
        <p:spPr>
          <a:xfrm>
            <a:off x="3348841" y="1308560"/>
            <a:ext cx="973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719E26-9653-994A-8FA1-9FD801F0FBCA}"/>
              </a:ext>
            </a:extLst>
          </p:cNvPr>
          <p:cNvSpPr txBox="1"/>
          <p:nvPr/>
        </p:nvSpPr>
        <p:spPr>
          <a:xfrm>
            <a:off x="2422565" y="2494319"/>
            <a:ext cx="973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12FF"/>
                </a:solidFill>
                <a:latin typeface="Bell MT" panose="02020503060305020303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6642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E1571-0E62-5C45-B50B-F446B42C2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0009" y="1075722"/>
            <a:ext cx="8538359" cy="5657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Dew Point Temperature (</a:t>
            </a:r>
            <a:r>
              <a:rPr lang="en-US" b="1" baseline="30000" dirty="0">
                <a:solidFill>
                  <a:srgbClr val="0012FF"/>
                </a:solidFill>
              </a:rPr>
              <a:t>◦</a:t>
            </a:r>
            <a:r>
              <a:rPr lang="en-US" b="1" dirty="0">
                <a:solidFill>
                  <a:srgbClr val="0012FF"/>
                </a:solidFill>
              </a:rPr>
              <a:t>F or </a:t>
            </a:r>
            <a:r>
              <a:rPr lang="en-US" b="1" baseline="30000" dirty="0">
                <a:solidFill>
                  <a:srgbClr val="0012FF"/>
                </a:solidFill>
              </a:rPr>
              <a:t>◦</a:t>
            </a:r>
            <a:r>
              <a:rPr lang="en-US" b="1" dirty="0">
                <a:solidFill>
                  <a:srgbClr val="0012FF"/>
                </a:solidFill>
              </a:rPr>
              <a:t>C)</a:t>
            </a:r>
          </a:p>
          <a:p>
            <a:pPr lvl="1"/>
            <a:r>
              <a:rPr lang="en-US" dirty="0"/>
              <a:t>The temperature to which the air must cool (at constant pressure and without adding or removing water vapor) in order to reach saturation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Wet Bulb Temperature (</a:t>
            </a:r>
            <a:r>
              <a:rPr lang="en-US" b="1" baseline="30000" dirty="0">
                <a:solidFill>
                  <a:srgbClr val="0012FF"/>
                </a:solidFill>
              </a:rPr>
              <a:t>◦</a:t>
            </a:r>
            <a:r>
              <a:rPr lang="en-US" b="1" dirty="0">
                <a:solidFill>
                  <a:srgbClr val="0012FF"/>
                </a:solidFill>
              </a:rPr>
              <a:t>F or </a:t>
            </a:r>
            <a:r>
              <a:rPr lang="en-US" b="1" baseline="30000" dirty="0">
                <a:solidFill>
                  <a:srgbClr val="0012FF"/>
                </a:solidFill>
              </a:rPr>
              <a:t>◦</a:t>
            </a:r>
            <a:r>
              <a:rPr lang="en-US" b="1" dirty="0">
                <a:solidFill>
                  <a:srgbClr val="0012FF"/>
                </a:solidFill>
              </a:rPr>
              <a:t>C)</a:t>
            </a:r>
          </a:p>
          <a:p>
            <a:pPr lvl="1"/>
            <a:r>
              <a:rPr lang="en-US" dirty="0"/>
              <a:t>The temperature measured by a thermometer wrapped in a wet cloth with air steadily blowing past it</a:t>
            </a:r>
          </a:p>
          <a:p>
            <a:pPr lvl="1"/>
            <a:r>
              <a:rPr lang="en-US" dirty="0"/>
              <a:t>Measures the lowest temperature that can be achieved solely by evaporating water into the air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Mixing Ratio (g/kg; denoted by </a:t>
            </a:r>
            <a:r>
              <a:rPr lang="en-US" b="1" i="1" dirty="0">
                <a:solidFill>
                  <a:srgbClr val="0012FF"/>
                </a:solidFill>
              </a:rPr>
              <a:t>r</a:t>
            </a:r>
            <a:r>
              <a:rPr lang="en-US" b="1" dirty="0">
                <a:solidFill>
                  <a:srgbClr val="0012FF"/>
                </a:solidFill>
              </a:rPr>
              <a:t>)</a:t>
            </a:r>
          </a:p>
          <a:p>
            <a:pPr lvl="1"/>
            <a:r>
              <a:rPr lang="en-US" dirty="0"/>
              <a:t>The amount of water vapor per kg of dry air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Saturation Mixing Ratio (g/kg)</a:t>
            </a:r>
          </a:p>
          <a:p>
            <a:pPr lvl="1"/>
            <a:r>
              <a:rPr lang="en-US" dirty="0"/>
              <a:t>The amount of water vapor per kg of dry air in a saturated air parcel. Varies exponentially with temperature.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Moisture Variables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532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Moisture Variables</a:t>
            </a:r>
          </a:p>
        </p:txBody>
      </p:sp>
      <p:pic>
        <p:nvPicPr>
          <p:cNvPr id="3" name="Content Placeholder 2" descr="A close up of a map&#10;&#10;Description automatically generated">
            <a:extLst>
              <a:ext uri="{FF2B5EF4-FFF2-40B4-BE49-F238E27FC236}">
                <a16:creationId xmlns:a16="http://schemas.microsoft.com/office/drawing/2014/main" id="{B9150981-6540-ED4B-A9E2-88B1E8484E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3136" y="1264383"/>
            <a:ext cx="4981597" cy="4578273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F091EC0-8BB1-E640-BEDF-0089BFFF9568}"/>
              </a:ext>
            </a:extLst>
          </p:cNvPr>
          <p:cNvSpPr/>
          <p:nvPr/>
        </p:nvSpPr>
        <p:spPr>
          <a:xfrm>
            <a:off x="5082640" y="2182505"/>
            <a:ext cx="39113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12FF"/>
                </a:solidFill>
              </a:rPr>
              <a:t>Relative Humidity (%)</a:t>
            </a:r>
          </a:p>
          <a:p>
            <a:pPr marL="461963" lvl="1" indent="-231775">
              <a:buFont typeface="Arial" panose="020B0604020202020204" pitchFamily="34" charset="0"/>
              <a:buChar char="•"/>
            </a:pPr>
            <a:r>
              <a:rPr lang="en-US" sz="2600" dirty="0"/>
              <a:t>Approximately equal to the mixing ratio divided by the saturation mixing ratio.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CFDFF6-4520-FD43-A857-71AEDD6F78D1}"/>
              </a:ext>
            </a:extLst>
          </p:cNvPr>
          <p:cNvSpPr txBox="1"/>
          <p:nvPr/>
        </p:nvSpPr>
        <p:spPr>
          <a:xfrm>
            <a:off x="1097280" y="1509807"/>
            <a:ext cx="101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Stull</a:t>
            </a:r>
          </a:p>
        </p:txBody>
      </p:sp>
    </p:spTree>
    <p:extLst>
      <p:ext uri="{BB962C8B-B14F-4D97-AF65-F5344CB8AC3E}">
        <p14:creationId xmlns:p14="http://schemas.microsoft.com/office/powerpoint/2010/main" val="736262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E1571-0E62-5C45-B50B-F446B42C2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5136081"/>
            <a:ext cx="7886700" cy="13715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Precipitable Water (mm)</a:t>
            </a:r>
          </a:p>
          <a:p>
            <a:pPr lvl="1"/>
            <a:r>
              <a:rPr lang="en-US" dirty="0"/>
              <a:t>A measure of the total integrated water vapor within a column of air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Moisture Variables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9823D97-9D8C-7641-AB10-31138C545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59" y="1132562"/>
            <a:ext cx="8298629" cy="390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70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9435ECD-36F4-3D46-9AD3-7D2B9ADE39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694" y="1111347"/>
            <a:ext cx="4615721" cy="531918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E1571-0E62-5C45-B50B-F446B42C2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2527" y="1111348"/>
            <a:ext cx="4272747" cy="5571950"/>
          </a:xfrm>
        </p:spPr>
        <p:txBody>
          <a:bodyPr>
            <a:normAutofit/>
          </a:bodyPr>
          <a:lstStyle/>
          <a:p>
            <a:r>
              <a:rPr lang="en-US" dirty="0"/>
              <a:t>The atmosphere features four layers:</a:t>
            </a:r>
          </a:p>
          <a:p>
            <a:pPr lvl="1"/>
            <a:r>
              <a:rPr lang="en-US" dirty="0"/>
              <a:t>Troposphere</a:t>
            </a:r>
          </a:p>
          <a:p>
            <a:pPr lvl="1"/>
            <a:r>
              <a:rPr lang="en-US" dirty="0"/>
              <a:t>Stratosphere</a:t>
            </a:r>
          </a:p>
          <a:p>
            <a:pPr lvl="1"/>
            <a:r>
              <a:rPr lang="en-US" dirty="0"/>
              <a:t>Mesosphere</a:t>
            </a:r>
          </a:p>
          <a:p>
            <a:pPr lvl="1"/>
            <a:r>
              <a:rPr lang="en-US" dirty="0"/>
              <a:t>Thermosphere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Vertical Structure of the Atmosphere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459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D5DD3DA7-F367-A747-8A94-1964AD0E4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94" y="1111347"/>
            <a:ext cx="4615721" cy="531918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E1571-0E62-5C45-B50B-F446B42C2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4849" y="1111348"/>
            <a:ext cx="4465599" cy="5676028"/>
          </a:xfrm>
        </p:spPr>
        <p:txBody>
          <a:bodyPr>
            <a:normAutofit/>
          </a:bodyPr>
          <a:lstStyle/>
          <a:p>
            <a:r>
              <a:rPr lang="en-US" dirty="0"/>
              <a:t>The atmosphere features four layers:</a:t>
            </a:r>
          </a:p>
          <a:p>
            <a:pPr lvl="1"/>
            <a:r>
              <a:rPr lang="en-US" dirty="0"/>
              <a:t>Troposphere</a:t>
            </a:r>
          </a:p>
          <a:p>
            <a:pPr lvl="1"/>
            <a:r>
              <a:rPr lang="en-US" dirty="0"/>
              <a:t>Stratosphere</a:t>
            </a:r>
          </a:p>
          <a:p>
            <a:pPr lvl="1"/>
            <a:r>
              <a:rPr lang="en-US" dirty="0"/>
              <a:t>Mesosphere</a:t>
            </a:r>
          </a:p>
          <a:p>
            <a:pPr lvl="1"/>
            <a:r>
              <a:rPr lang="en-US" dirty="0"/>
              <a:t>Thermosphere</a:t>
            </a:r>
          </a:p>
          <a:p>
            <a:r>
              <a:rPr lang="en-US" dirty="0"/>
              <a:t>We’ll primarily be concerned with what happens in the troposphere</a:t>
            </a:r>
          </a:p>
          <a:p>
            <a:r>
              <a:rPr lang="en-US" dirty="0"/>
              <a:t>Though, the circulation within the stratosphere can impact the troposphere and vice versa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Vertical Structure of the Atmosphere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441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E1571-0E62-5C45-B50B-F446B42C2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6312" y="4852722"/>
            <a:ext cx="8368962" cy="1830576"/>
          </a:xfrm>
        </p:spPr>
        <p:txBody>
          <a:bodyPr>
            <a:normAutofit/>
          </a:bodyPr>
          <a:lstStyle/>
          <a:p>
            <a:r>
              <a:rPr lang="en-US" dirty="0"/>
              <a:t>Pressure decreases exponentially with height in the atmosphere</a:t>
            </a:r>
          </a:p>
          <a:p>
            <a:r>
              <a:rPr lang="en-US" dirty="0"/>
              <a:t>Moisture is largely confined within the lowest few km of the troposphere where it is the warmest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Vertical Structure of the Atmosphere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086DC6F-F68A-5D44-B6FD-8C97395C5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4" y="1576353"/>
            <a:ext cx="4682149" cy="2904790"/>
          </a:xfrm>
          <a:prstGeom prst="rect">
            <a:avLst/>
          </a:prstGeom>
        </p:spPr>
      </p:pic>
      <p:pic>
        <p:nvPicPr>
          <p:cNvPr id="10" name="Content Placeholder 2" descr="A close up of a map&#10;&#10;Description automatically generated">
            <a:extLst>
              <a:ext uri="{FF2B5EF4-FFF2-40B4-BE49-F238E27FC236}">
                <a16:creationId xmlns:a16="http://schemas.microsoft.com/office/drawing/2014/main" id="{DE193201-96FD-A04D-A733-C6117CF7D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839" y="1391228"/>
            <a:ext cx="3766435" cy="34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39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E1571-0E62-5C45-B50B-F446B42C2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6312" y="5627649"/>
            <a:ext cx="8437756" cy="1055648"/>
          </a:xfrm>
        </p:spPr>
        <p:txBody>
          <a:bodyPr>
            <a:normAutofit fontScale="92500"/>
          </a:bodyPr>
          <a:lstStyle/>
          <a:p>
            <a:r>
              <a:rPr lang="en-US" dirty="0"/>
              <a:t>Within the troposphere, the wind speed is typically maximized at the level of the tropopause at midlatitudes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Vertical Structure of the Atmosphere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4D914F4-D925-2F42-B3B6-B0488A372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90" y="991644"/>
            <a:ext cx="7322634" cy="456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24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C0251-C6EB-D447-81D9-62E241B9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1126"/>
            <a:ext cx="9144000" cy="1325563"/>
          </a:xfrm>
        </p:spPr>
        <p:txBody>
          <a:bodyPr/>
          <a:lstStyle/>
          <a:p>
            <a:pPr algn="ctr"/>
            <a:r>
              <a:rPr lang="en-US" b="1" dirty="0"/>
              <a:t>Surface Analysis</a:t>
            </a:r>
          </a:p>
        </p:txBody>
      </p:sp>
    </p:spTree>
    <p:extLst>
      <p:ext uri="{BB962C8B-B14F-4D97-AF65-F5344CB8AC3E}">
        <p14:creationId xmlns:p14="http://schemas.microsoft.com/office/powerpoint/2010/main" val="3047227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3CF8F-5814-0D4F-A4D8-0E768579C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5532"/>
            <a:ext cx="9144000" cy="1325563"/>
          </a:xfrm>
        </p:spPr>
        <p:txBody>
          <a:bodyPr/>
          <a:lstStyle/>
          <a:p>
            <a:pPr algn="ctr"/>
            <a:r>
              <a:rPr lang="en-US" b="1" dirty="0"/>
              <a:t>About This Course</a:t>
            </a:r>
          </a:p>
        </p:txBody>
      </p:sp>
    </p:spTree>
    <p:extLst>
      <p:ext uri="{BB962C8B-B14F-4D97-AF65-F5344CB8AC3E}">
        <p14:creationId xmlns:p14="http://schemas.microsoft.com/office/powerpoint/2010/main" val="3195301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Class 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455" y="1139482"/>
            <a:ext cx="8679767" cy="542309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By the end of this section, you should have knowledge of:</a:t>
            </a:r>
          </a:p>
          <a:p>
            <a:pPr marL="461963" indent="-231775"/>
            <a:r>
              <a:rPr lang="en-US" dirty="0"/>
              <a:t>How to interpret and decode METARs</a:t>
            </a:r>
          </a:p>
          <a:p>
            <a:pPr marL="461963" indent="-231775"/>
            <a:r>
              <a:rPr lang="en-US" dirty="0"/>
              <a:t>How to build a station model using observed atmospheric data at a location</a:t>
            </a:r>
          </a:p>
          <a:p>
            <a:pPr marL="461963" indent="-231775"/>
            <a:r>
              <a:rPr lang="en-US" dirty="0"/>
              <a:t>How to perform a detailed hand analysis of surface observations, including the identification of surface cyclones/anticyclones and surface frontal boundaries</a:t>
            </a:r>
          </a:p>
          <a:p>
            <a:pPr marL="461963" indent="-231775"/>
            <a:endParaRPr lang="en-US" dirty="0"/>
          </a:p>
          <a:p>
            <a:pPr marL="6350" indent="0">
              <a:buNone/>
            </a:pPr>
            <a:r>
              <a:rPr lang="en-US" b="1" dirty="0">
                <a:solidFill>
                  <a:srgbClr val="0012FF"/>
                </a:solidFill>
              </a:rPr>
              <a:t>Reading: </a:t>
            </a:r>
            <a:r>
              <a:rPr lang="en-US" dirty="0"/>
              <a:t>Stull 9.1–9.3</a:t>
            </a:r>
            <a:endParaRPr lang="en-US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4764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E1571-0E62-5C45-B50B-F446B42C2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163" y="1211767"/>
            <a:ext cx="8584813" cy="2096430"/>
          </a:xfrm>
        </p:spPr>
        <p:txBody>
          <a:bodyPr>
            <a:normAutofit/>
          </a:bodyPr>
          <a:lstStyle/>
          <a:p>
            <a:r>
              <a:rPr lang="en-US" dirty="0" err="1"/>
              <a:t>METeorological</a:t>
            </a:r>
            <a:r>
              <a:rPr lang="en-US" dirty="0"/>
              <a:t> Aerodrome Reports (METARs)</a:t>
            </a:r>
          </a:p>
          <a:p>
            <a:r>
              <a:rPr lang="en-US" dirty="0"/>
              <a:t>The international reporting standard for surface observations</a:t>
            </a:r>
          </a:p>
          <a:p>
            <a:r>
              <a:rPr lang="en-US" dirty="0"/>
              <a:t>Observations taken hourly, or more often as necessary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METARs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1164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E1571-0E62-5C45-B50B-F446B42C2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1294" y="3152079"/>
            <a:ext cx="8584813" cy="3620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KAUS</a:t>
            </a:r>
            <a:r>
              <a:rPr lang="en-US" dirty="0"/>
              <a:t> – Station Name (Austin, TX)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092135Z</a:t>
            </a:r>
            <a:r>
              <a:rPr lang="en-US" dirty="0"/>
              <a:t> – Day of the Month and Time (9</a:t>
            </a:r>
            <a:r>
              <a:rPr lang="en-US" baseline="30000" dirty="0"/>
              <a:t>th </a:t>
            </a:r>
            <a:r>
              <a:rPr lang="en-US" dirty="0"/>
              <a:t>at 2135 UTC)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26018G25KT </a:t>
            </a:r>
            <a:r>
              <a:rPr lang="en-US" dirty="0"/>
              <a:t>– Wind direction, wind speed, and wind gusts (260</a:t>
            </a:r>
            <a:r>
              <a:rPr lang="en-US" baseline="30000" dirty="0"/>
              <a:t>o</a:t>
            </a:r>
            <a:r>
              <a:rPr lang="en-US" dirty="0"/>
              <a:t> [westerly wind], at 18 </a:t>
            </a:r>
            <a:r>
              <a:rPr lang="en-US" dirty="0" err="1"/>
              <a:t>kts</a:t>
            </a:r>
            <a:r>
              <a:rPr lang="en-US" dirty="0"/>
              <a:t>, gusting to 25 </a:t>
            </a:r>
            <a:r>
              <a:rPr lang="en-US" dirty="0" err="1"/>
              <a:t>kts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8SM</a:t>
            </a:r>
            <a:r>
              <a:rPr lang="en-US" dirty="0"/>
              <a:t> – Visibility (8 statute miles)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-TSRA </a:t>
            </a:r>
            <a:r>
              <a:rPr lang="en-US" dirty="0"/>
              <a:t>– Thunderstorm and light rain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BR </a:t>
            </a:r>
            <a:r>
              <a:rPr lang="en-US" dirty="0"/>
              <a:t>–</a:t>
            </a:r>
            <a:r>
              <a:rPr lang="en-US" dirty="0">
                <a:solidFill>
                  <a:srgbClr val="0012FF"/>
                </a:solidFill>
              </a:rPr>
              <a:t> </a:t>
            </a:r>
            <a:r>
              <a:rPr lang="en-US" dirty="0"/>
              <a:t>Mist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METARs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A0280BE-952F-E642-BD02-673A2B09A068}"/>
              </a:ext>
            </a:extLst>
          </p:cNvPr>
          <p:cNvSpPr/>
          <p:nvPr/>
        </p:nvSpPr>
        <p:spPr>
          <a:xfrm>
            <a:off x="505521" y="1182767"/>
            <a:ext cx="82965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12FF"/>
                </a:solidFill>
                <a:latin typeface="Times" pitchFamily="2" charset="0"/>
              </a:rPr>
              <a:t>KAUS 092135Z 26018G25KT 8SM -TSRA BR SCT045 BKN060 OVC080 30/21 A2992 RMK FQT LTGICCCCG OHD-W MOVG E  RAB25 TSB32 CB ALQDS  SLP132 P0035 T03020210 =</a:t>
            </a:r>
            <a:endParaRPr lang="en-US" sz="2400" dirty="0">
              <a:solidFill>
                <a:srgbClr val="0012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E5EBBB-0F42-1F47-A0DE-A5C82BCDD0CA}"/>
              </a:ext>
            </a:extLst>
          </p:cNvPr>
          <p:cNvSpPr/>
          <p:nvPr/>
        </p:nvSpPr>
        <p:spPr>
          <a:xfrm>
            <a:off x="505521" y="1190200"/>
            <a:ext cx="6133172" cy="3935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2F1B2C-CA60-AC46-808B-74504063EB3E}"/>
              </a:ext>
            </a:extLst>
          </p:cNvPr>
          <p:cNvCxnSpPr>
            <a:cxnSpLocks/>
          </p:cNvCxnSpPr>
          <p:nvPr/>
        </p:nvCxnSpPr>
        <p:spPr>
          <a:xfrm>
            <a:off x="628650" y="3010697"/>
            <a:ext cx="78867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906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E1571-0E62-5C45-B50B-F446B42C2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1294" y="3152079"/>
            <a:ext cx="8584813" cy="3620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SCT045 – </a:t>
            </a:r>
            <a:r>
              <a:rPr lang="en-US" dirty="0"/>
              <a:t>Scattered clouds at 4,500 feet (~50% coverage)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BKN060</a:t>
            </a:r>
            <a:r>
              <a:rPr lang="en-US" b="1" dirty="0"/>
              <a:t> </a:t>
            </a:r>
            <a:r>
              <a:rPr lang="en-US" dirty="0"/>
              <a:t>– Broken clouds at 6,000 feet (~75% coverage)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OVC080</a:t>
            </a:r>
            <a:r>
              <a:rPr lang="en-US" dirty="0"/>
              <a:t> – Overcast clouds at 8,000 feet (~100% coverage)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30/21 </a:t>
            </a:r>
            <a:r>
              <a:rPr lang="en-US" dirty="0"/>
              <a:t>– Temperature and Dewpoint in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or </a:t>
            </a:r>
            <a:r>
              <a:rPr lang="en-US" baseline="30000" dirty="0" err="1"/>
              <a:t>o</a:t>
            </a:r>
            <a:r>
              <a:rPr lang="en-US" dirty="0" err="1"/>
              <a:t>F</a:t>
            </a:r>
            <a:r>
              <a:rPr lang="en-US" dirty="0"/>
              <a:t> (T = 30</a:t>
            </a:r>
            <a:r>
              <a:rPr lang="en-US" baseline="30000" dirty="0"/>
              <a:t>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; </a:t>
            </a:r>
            <a:r>
              <a:rPr lang="en-US" dirty="0" err="1"/>
              <a:t>T</a:t>
            </a:r>
            <a:r>
              <a:rPr lang="en-US" baseline="-25000" dirty="0" err="1"/>
              <a:t>dew</a:t>
            </a:r>
            <a:r>
              <a:rPr lang="en-US" dirty="0"/>
              <a:t>= 21</a:t>
            </a:r>
            <a:r>
              <a:rPr lang="en-US" baseline="30000" dirty="0"/>
              <a:t>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in this case)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A2992</a:t>
            </a:r>
            <a:r>
              <a:rPr lang="en-US" dirty="0"/>
              <a:t> – Pressure in inches of Mercury (29.92 in.)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METARs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A0280BE-952F-E642-BD02-673A2B09A068}"/>
              </a:ext>
            </a:extLst>
          </p:cNvPr>
          <p:cNvSpPr/>
          <p:nvPr/>
        </p:nvSpPr>
        <p:spPr>
          <a:xfrm>
            <a:off x="505521" y="1182767"/>
            <a:ext cx="82965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12FF"/>
                </a:solidFill>
                <a:latin typeface="Times" pitchFamily="2" charset="0"/>
              </a:rPr>
              <a:t>KAUS 092135Z 26018G25KT 8SM -TSRA BR SCT045 BKN060 OVC080 30/21 A2992 RMK FQT LTGICCCCG OHD-W MOVG E  RAB25 TSB32 CB ALQDS  SLP132 P0035 T03020210 =</a:t>
            </a:r>
            <a:endParaRPr lang="en-US" sz="2400" dirty="0">
              <a:solidFill>
                <a:srgbClr val="0012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E5EBBB-0F42-1F47-A0DE-A5C82BCDD0CA}"/>
              </a:ext>
            </a:extLst>
          </p:cNvPr>
          <p:cNvSpPr/>
          <p:nvPr/>
        </p:nvSpPr>
        <p:spPr>
          <a:xfrm flipH="1">
            <a:off x="6638692" y="1190200"/>
            <a:ext cx="1204332" cy="3935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2F1B2C-CA60-AC46-808B-74504063EB3E}"/>
              </a:ext>
            </a:extLst>
          </p:cNvPr>
          <p:cNvCxnSpPr>
            <a:cxnSpLocks/>
          </p:cNvCxnSpPr>
          <p:nvPr/>
        </p:nvCxnSpPr>
        <p:spPr>
          <a:xfrm>
            <a:off x="628650" y="3010697"/>
            <a:ext cx="78867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430E0B7-88EE-3D46-9A8E-49B8140B26BF}"/>
              </a:ext>
            </a:extLst>
          </p:cNvPr>
          <p:cNvSpPr/>
          <p:nvPr/>
        </p:nvSpPr>
        <p:spPr>
          <a:xfrm flipH="1">
            <a:off x="505519" y="1574010"/>
            <a:ext cx="4096218" cy="3935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793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E1571-0E62-5C45-B50B-F446B42C2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1294" y="3152079"/>
            <a:ext cx="8584813" cy="3620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RMK – </a:t>
            </a:r>
            <a:r>
              <a:rPr lang="en-US" dirty="0"/>
              <a:t>Remarks section of METAR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FQT LTGICCCG OHD-W MOVG E</a:t>
            </a:r>
            <a:r>
              <a:rPr lang="en-US" b="1" dirty="0"/>
              <a:t> </a:t>
            </a:r>
            <a:r>
              <a:rPr lang="en-US" dirty="0"/>
              <a:t>– Frequent intercloud (IC), cloud-to-cloud (CC), and cloud-to-ground (CG) lightning (LTG) overhead (OHD). Arriving from the west, and moving east (W MOVG E)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RAB25</a:t>
            </a:r>
            <a:r>
              <a:rPr lang="en-US" dirty="0"/>
              <a:t> – Rain began at 25 minutes past the hour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TSB32</a:t>
            </a:r>
            <a:r>
              <a:rPr lang="en-US" dirty="0"/>
              <a:t> – Thunderstorm began at 32 minutes past the hour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METARs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A0280BE-952F-E642-BD02-673A2B09A068}"/>
              </a:ext>
            </a:extLst>
          </p:cNvPr>
          <p:cNvSpPr/>
          <p:nvPr/>
        </p:nvSpPr>
        <p:spPr>
          <a:xfrm>
            <a:off x="505521" y="1182767"/>
            <a:ext cx="82965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12FF"/>
                </a:solidFill>
                <a:latin typeface="Times" pitchFamily="2" charset="0"/>
              </a:rPr>
              <a:t>KAUS 092135Z 26018G25KT 8SM -TSRA BR SCT045 BKN060 OVC080 30/21 A2992 RMK FQT LTGICCCCG OHD-W MOVG E  RAB25 TSB32 CB ALQDS  SLP132 P0035 T03020210 =</a:t>
            </a:r>
            <a:endParaRPr lang="en-US" sz="2400" dirty="0">
              <a:solidFill>
                <a:srgbClr val="0012FF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2F1B2C-CA60-AC46-808B-74504063EB3E}"/>
              </a:ext>
            </a:extLst>
          </p:cNvPr>
          <p:cNvCxnSpPr>
            <a:cxnSpLocks/>
          </p:cNvCxnSpPr>
          <p:nvPr/>
        </p:nvCxnSpPr>
        <p:spPr>
          <a:xfrm>
            <a:off x="628650" y="3010697"/>
            <a:ext cx="78867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430E0B7-88EE-3D46-9A8E-49B8140B26BF}"/>
              </a:ext>
            </a:extLst>
          </p:cNvPr>
          <p:cNvSpPr/>
          <p:nvPr/>
        </p:nvSpPr>
        <p:spPr>
          <a:xfrm flipH="1">
            <a:off x="4624038" y="1559142"/>
            <a:ext cx="3501484" cy="3935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FB4F3D-E5AB-AF40-82AB-0599A000B4F2}"/>
              </a:ext>
            </a:extLst>
          </p:cNvPr>
          <p:cNvSpPr/>
          <p:nvPr/>
        </p:nvSpPr>
        <p:spPr>
          <a:xfrm flipH="1">
            <a:off x="505521" y="1952729"/>
            <a:ext cx="4616604" cy="3763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12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E1571-0E62-5C45-B50B-F446B42C2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1294" y="3152079"/>
            <a:ext cx="8584813" cy="3620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CB ALQDS – </a:t>
            </a:r>
            <a:r>
              <a:rPr lang="en-US" dirty="0"/>
              <a:t>Cumulonimbus clouds (CB) in all quadrants of the sky (ALQDS)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SLP 132 </a:t>
            </a:r>
            <a:r>
              <a:rPr lang="en-US" dirty="0"/>
              <a:t>– Sea level pressure in </a:t>
            </a:r>
            <a:r>
              <a:rPr lang="en-US" dirty="0" err="1"/>
              <a:t>hPa</a:t>
            </a:r>
            <a:r>
              <a:rPr lang="en-US" dirty="0"/>
              <a:t> (132 = 1013.2 </a:t>
            </a:r>
            <a:r>
              <a:rPr lang="en-US" dirty="0" err="1"/>
              <a:t>hPa</a:t>
            </a:r>
            <a:r>
              <a:rPr lang="en-US" dirty="0"/>
              <a:t>). If the first digit is 4 or less, append a 10 to the front of the number to get the pressure, if the first digit is 5 or more, append a 9 to the front of the number.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P0035</a:t>
            </a:r>
            <a:r>
              <a:rPr lang="en-US" dirty="0"/>
              <a:t> – Precipitation in .01 in. since the top of the hour (0.35 in.)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METARs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A0280BE-952F-E642-BD02-673A2B09A068}"/>
              </a:ext>
            </a:extLst>
          </p:cNvPr>
          <p:cNvSpPr/>
          <p:nvPr/>
        </p:nvSpPr>
        <p:spPr>
          <a:xfrm>
            <a:off x="505521" y="1182767"/>
            <a:ext cx="82965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12FF"/>
                </a:solidFill>
                <a:latin typeface="Times" pitchFamily="2" charset="0"/>
              </a:rPr>
              <a:t>KAUS 092135Z 26018G25KT 8SM -TSRA BR SCT045 BKN060 OVC080 30/21 A2992 RMK FQT LTGICCCCG OHD-W MOVG E  RAB25 TSB32 CB ALQDS  SLP132 P0035 T03020210 =</a:t>
            </a:r>
            <a:endParaRPr lang="en-US" sz="2400" dirty="0">
              <a:solidFill>
                <a:srgbClr val="0012FF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2F1B2C-CA60-AC46-808B-74504063EB3E}"/>
              </a:ext>
            </a:extLst>
          </p:cNvPr>
          <p:cNvCxnSpPr>
            <a:cxnSpLocks/>
          </p:cNvCxnSpPr>
          <p:nvPr/>
        </p:nvCxnSpPr>
        <p:spPr>
          <a:xfrm>
            <a:off x="628650" y="3010697"/>
            <a:ext cx="78867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430E0B7-88EE-3D46-9A8E-49B8140B26BF}"/>
              </a:ext>
            </a:extLst>
          </p:cNvPr>
          <p:cNvSpPr/>
          <p:nvPr/>
        </p:nvSpPr>
        <p:spPr>
          <a:xfrm flipH="1">
            <a:off x="535258" y="2296165"/>
            <a:ext cx="914401" cy="3935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FB4F3D-E5AB-AF40-82AB-0599A000B4F2}"/>
              </a:ext>
            </a:extLst>
          </p:cNvPr>
          <p:cNvSpPr/>
          <p:nvPr/>
        </p:nvSpPr>
        <p:spPr>
          <a:xfrm>
            <a:off x="5122124" y="1952729"/>
            <a:ext cx="2802675" cy="3763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869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E1571-0E62-5C45-B50B-F446B42C2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1294" y="3152079"/>
            <a:ext cx="8584813" cy="3620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T03020210 – </a:t>
            </a:r>
            <a:r>
              <a:rPr lang="en-US" dirty="0"/>
              <a:t>Unrounded</a:t>
            </a:r>
            <a:r>
              <a:rPr lang="en-US" b="1" dirty="0">
                <a:solidFill>
                  <a:srgbClr val="0012FF"/>
                </a:solidFill>
              </a:rPr>
              <a:t> </a:t>
            </a:r>
            <a:r>
              <a:rPr lang="en-US" dirty="0"/>
              <a:t>Temperature and dewpoint in </a:t>
            </a:r>
            <a:r>
              <a:rPr lang="en-US" baseline="30000" dirty="0" err="1"/>
              <a:t>o</a:t>
            </a:r>
            <a:r>
              <a:rPr lang="en-US" dirty="0" err="1"/>
              <a:t>C.</a:t>
            </a:r>
            <a:endParaRPr lang="en-US" dirty="0"/>
          </a:p>
          <a:p>
            <a:pPr marL="404813" indent="-176213"/>
            <a:r>
              <a:rPr lang="en-US" dirty="0"/>
              <a:t>The four digits after “T” is the observed temperature (30.2</a:t>
            </a:r>
            <a:r>
              <a:rPr lang="en-US" baseline="30000" dirty="0"/>
              <a:t>o</a:t>
            </a:r>
            <a:r>
              <a:rPr lang="en-US" dirty="0"/>
              <a:t>C)</a:t>
            </a:r>
          </a:p>
          <a:p>
            <a:pPr marL="404813" indent="-176213"/>
            <a:r>
              <a:rPr lang="en-US" dirty="0"/>
              <a:t>The remaining four digits describe the dew point temperature (21.0</a:t>
            </a:r>
            <a:r>
              <a:rPr lang="en-US" baseline="30000" dirty="0"/>
              <a:t>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METARs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A0280BE-952F-E642-BD02-673A2B09A068}"/>
              </a:ext>
            </a:extLst>
          </p:cNvPr>
          <p:cNvSpPr/>
          <p:nvPr/>
        </p:nvSpPr>
        <p:spPr>
          <a:xfrm>
            <a:off x="505521" y="1182767"/>
            <a:ext cx="82965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12FF"/>
                </a:solidFill>
                <a:latin typeface="Times" pitchFamily="2" charset="0"/>
              </a:rPr>
              <a:t>KAUS 092135Z 26018G25KT 8SM -TSRA BR SCT045 BKN060 OVC080 30/21 A2992 RMK FQT LTGICCCCG OHD-W MOVG E  RAB25 TSB32 CB ALQDS  SLP132 P0035 T03020210 =</a:t>
            </a:r>
            <a:endParaRPr lang="en-US" sz="2400" dirty="0">
              <a:solidFill>
                <a:srgbClr val="0012FF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2F1B2C-CA60-AC46-808B-74504063EB3E}"/>
              </a:ext>
            </a:extLst>
          </p:cNvPr>
          <p:cNvCxnSpPr>
            <a:cxnSpLocks/>
          </p:cNvCxnSpPr>
          <p:nvPr/>
        </p:nvCxnSpPr>
        <p:spPr>
          <a:xfrm>
            <a:off x="628650" y="3010697"/>
            <a:ext cx="78867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430E0B7-88EE-3D46-9A8E-49B8140B26BF}"/>
              </a:ext>
            </a:extLst>
          </p:cNvPr>
          <p:cNvSpPr/>
          <p:nvPr/>
        </p:nvSpPr>
        <p:spPr>
          <a:xfrm>
            <a:off x="1449658" y="2296165"/>
            <a:ext cx="1479395" cy="3935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8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Station Plots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27741C1-4059-CC4A-862D-DC80C891FD4C}"/>
              </a:ext>
            </a:extLst>
          </p:cNvPr>
          <p:cNvSpPr/>
          <p:nvPr/>
        </p:nvSpPr>
        <p:spPr>
          <a:xfrm>
            <a:off x="3612994" y="1910576"/>
            <a:ext cx="2505306" cy="25053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3B31CB-FC2A-BF42-837F-DEB6C6C39703}"/>
              </a:ext>
            </a:extLst>
          </p:cNvPr>
          <p:cNvSpPr txBox="1"/>
          <p:nvPr/>
        </p:nvSpPr>
        <p:spPr>
          <a:xfrm>
            <a:off x="2665141" y="1310410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A9347-30C3-F54A-863C-C84BD076264E}"/>
              </a:ext>
            </a:extLst>
          </p:cNvPr>
          <p:cNvSpPr txBox="1"/>
          <p:nvPr/>
        </p:nvSpPr>
        <p:spPr>
          <a:xfrm>
            <a:off x="2665141" y="3752527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T</a:t>
            </a:r>
            <a:r>
              <a:rPr lang="en-US" sz="7200" b="1" baseline="-25000" dirty="0"/>
              <a:t>d</a:t>
            </a:r>
            <a:endParaRPr lang="en-US" sz="7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01778-7A97-0648-894B-CB28C886A4D9}"/>
              </a:ext>
            </a:extLst>
          </p:cNvPr>
          <p:cNvSpPr txBox="1"/>
          <p:nvPr/>
        </p:nvSpPr>
        <p:spPr>
          <a:xfrm>
            <a:off x="646771" y="2701564"/>
            <a:ext cx="17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Vis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80013-5407-B145-80BF-DFF9FDDD69C8}"/>
              </a:ext>
            </a:extLst>
          </p:cNvPr>
          <p:cNvSpPr txBox="1"/>
          <p:nvPr/>
        </p:nvSpPr>
        <p:spPr>
          <a:xfrm>
            <a:off x="2287858" y="2701564"/>
            <a:ext cx="17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/>
              <a:t>Wx</a:t>
            </a:r>
            <a:endParaRPr lang="en-US" sz="5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B5F90-03C7-3B49-A05E-8AB6FC172384}"/>
              </a:ext>
            </a:extLst>
          </p:cNvPr>
          <p:cNvSpPr txBox="1"/>
          <p:nvPr/>
        </p:nvSpPr>
        <p:spPr>
          <a:xfrm>
            <a:off x="6214943" y="1310410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SLP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55D5DA-E494-D942-A267-E87EA46FDA35}"/>
              </a:ext>
            </a:extLst>
          </p:cNvPr>
          <p:cNvCxnSpPr>
            <a:stCxn id="11" idx="5"/>
          </p:cNvCxnSpPr>
          <p:nvPr/>
        </p:nvCxnSpPr>
        <p:spPr>
          <a:xfrm>
            <a:off x="5751406" y="4048988"/>
            <a:ext cx="2165957" cy="18685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F2DD307-C60C-734D-9D74-5E272290465F}"/>
              </a:ext>
            </a:extLst>
          </p:cNvPr>
          <p:cNvSpPr txBox="1"/>
          <p:nvPr/>
        </p:nvSpPr>
        <p:spPr>
          <a:xfrm rot="2487896">
            <a:off x="6155469" y="4768190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C4B231-2EDB-2148-99AC-43A6E3E276AD}"/>
              </a:ext>
            </a:extLst>
          </p:cNvPr>
          <p:cNvSpPr txBox="1"/>
          <p:nvPr/>
        </p:nvSpPr>
        <p:spPr>
          <a:xfrm>
            <a:off x="6853329" y="5533558"/>
            <a:ext cx="1087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80931D-EC12-074C-901C-A427395076F4}"/>
              </a:ext>
            </a:extLst>
          </p:cNvPr>
          <p:cNvSpPr txBox="1"/>
          <p:nvPr/>
        </p:nvSpPr>
        <p:spPr>
          <a:xfrm>
            <a:off x="4010719" y="3030887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Cloud Cover</a:t>
            </a:r>
          </a:p>
        </p:txBody>
      </p:sp>
    </p:spTree>
    <p:extLst>
      <p:ext uri="{BB962C8B-B14F-4D97-AF65-F5344CB8AC3E}">
        <p14:creationId xmlns:p14="http://schemas.microsoft.com/office/powerpoint/2010/main" val="10841353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Station Plots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9CB6185-352D-8F42-82DB-19C704AD4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37" y="988739"/>
            <a:ext cx="4302512" cy="5736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2257BB-6536-3044-A82E-E90FCD32214A}"/>
              </a:ext>
            </a:extLst>
          </p:cNvPr>
          <p:cNvSpPr txBox="1"/>
          <p:nvPr/>
        </p:nvSpPr>
        <p:spPr>
          <a:xfrm>
            <a:off x="2951356" y="2141033"/>
            <a:ext cx="6244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CLR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5DD79B-5171-3D40-830A-084A6C156995}"/>
              </a:ext>
            </a:extLst>
          </p:cNvPr>
          <p:cNvSpPr/>
          <p:nvPr/>
        </p:nvSpPr>
        <p:spPr>
          <a:xfrm>
            <a:off x="1248937" y="2103863"/>
            <a:ext cx="624468" cy="428804"/>
          </a:xfrm>
          <a:prstGeom prst="rect">
            <a:avLst/>
          </a:prstGeom>
          <a:noFill/>
          <a:ln w="44450">
            <a:solidFill>
              <a:srgbClr val="001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9303C5-CA6E-0B48-823F-D507F69F7F09}"/>
              </a:ext>
            </a:extLst>
          </p:cNvPr>
          <p:cNvSpPr/>
          <p:nvPr/>
        </p:nvSpPr>
        <p:spPr>
          <a:xfrm>
            <a:off x="1248937" y="2895600"/>
            <a:ext cx="624468" cy="428804"/>
          </a:xfrm>
          <a:prstGeom prst="rect">
            <a:avLst/>
          </a:prstGeom>
          <a:noFill/>
          <a:ln w="44450">
            <a:solidFill>
              <a:srgbClr val="001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9EE2C6-D4E4-B24D-BA24-0DE074BE44F7}"/>
              </a:ext>
            </a:extLst>
          </p:cNvPr>
          <p:cNvSpPr/>
          <p:nvPr/>
        </p:nvSpPr>
        <p:spPr>
          <a:xfrm>
            <a:off x="1248937" y="3647791"/>
            <a:ext cx="624468" cy="428804"/>
          </a:xfrm>
          <a:prstGeom prst="rect">
            <a:avLst/>
          </a:prstGeom>
          <a:noFill/>
          <a:ln w="44450">
            <a:solidFill>
              <a:srgbClr val="001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3E3FD9-4D5E-F64A-817F-0918B004FEB5}"/>
              </a:ext>
            </a:extLst>
          </p:cNvPr>
          <p:cNvSpPr/>
          <p:nvPr/>
        </p:nvSpPr>
        <p:spPr>
          <a:xfrm>
            <a:off x="1248937" y="4399982"/>
            <a:ext cx="624468" cy="428804"/>
          </a:xfrm>
          <a:prstGeom prst="rect">
            <a:avLst/>
          </a:prstGeom>
          <a:noFill/>
          <a:ln w="44450">
            <a:solidFill>
              <a:srgbClr val="001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128EE3-3184-9040-B3EB-222B253AE557}"/>
              </a:ext>
            </a:extLst>
          </p:cNvPr>
          <p:cNvSpPr/>
          <p:nvPr/>
        </p:nvSpPr>
        <p:spPr>
          <a:xfrm>
            <a:off x="1248937" y="5133898"/>
            <a:ext cx="624468" cy="428804"/>
          </a:xfrm>
          <a:prstGeom prst="rect">
            <a:avLst/>
          </a:prstGeom>
          <a:noFill/>
          <a:ln w="44450">
            <a:solidFill>
              <a:srgbClr val="001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CFC816-0DB1-564E-9966-0986C1C48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775" y="975210"/>
            <a:ext cx="4150845" cy="3605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C1257E-8060-2E40-9155-CBC001968F3D}"/>
              </a:ext>
            </a:extLst>
          </p:cNvPr>
          <p:cNvSpPr txBox="1"/>
          <p:nvPr/>
        </p:nvSpPr>
        <p:spPr>
          <a:xfrm>
            <a:off x="4889246" y="4828786"/>
            <a:ext cx="3739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12FF"/>
                </a:solidFill>
              </a:rPr>
              <a:t>Sky cover and wind speed definitions for station plots</a:t>
            </a:r>
          </a:p>
        </p:txBody>
      </p:sp>
    </p:spTree>
    <p:extLst>
      <p:ext uri="{BB962C8B-B14F-4D97-AF65-F5344CB8AC3E}">
        <p14:creationId xmlns:p14="http://schemas.microsoft.com/office/powerpoint/2010/main" val="3134937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Station Plots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AA4F6CE-2965-9448-BC13-8629B0329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961" y="172123"/>
            <a:ext cx="2354854" cy="6552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78EE8-B7B4-C241-A7D3-78B777385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577" y="259616"/>
            <a:ext cx="2356816" cy="6465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59B925-3837-C84E-88CD-1085A2DD46F4}"/>
              </a:ext>
            </a:extLst>
          </p:cNvPr>
          <p:cNvSpPr txBox="1"/>
          <p:nvPr/>
        </p:nvSpPr>
        <p:spPr>
          <a:xfrm>
            <a:off x="135585" y="1312435"/>
            <a:ext cx="3739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12FF"/>
                </a:solidFill>
              </a:rPr>
              <a:t>Different types of weather symbols and their modifiers</a:t>
            </a:r>
          </a:p>
        </p:txBody>
      </p:sp>
    </p:spTree>
    <p:extLst>
      <p:ext uri="{BB962C8B-B14F-4D97-AF65-F5344CB8AC3E}">
        <p14:creationId xmlns:p14="http://schemas.microsoft.com/office/powerpoint/2010/main" val="1396456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Course Content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1139483"/>
            <a:ext cx="7886700" cy="5479366"/>
          </a:xfrm>
        </p:spPr>
        <p:txBody>
          <a:bodyPr>
            <a:normAutofit/>
          </a:bodyPr>
          <a:lstStyle/>
          <a:p>
            <a:pPr marL="6350" lvl="1" indent="0">
              <a:buNone/>
            </a:pPr>
            <a:r>
              <a:rPr lang="en-US" b="1" dirty="0">
                <a:solidFill>
                  <a:srgbClr val="0012FF"/>
                </a:solidFill>
              </a:rPr>
              <a:t>Recipe for Forecasting the Weather:</a:t>
            </a:r>
          </a:p>
          <a:p>
            <a:pPr marL="519113" lvl="1" indent="-288925">
              <a:buFont typeface="+mj-lt"/>
              <a:buAutoNum type="arabicPeriod"/>
            </a:pPr>
            <a:r>
              <a:rPr lang="en-US" dirty="0"/>
              <a:t>Take a large, almost round, rotating sphere 8000 miles in diameter.</a:t>
            </a:r>
          </a:p>
          <a:p>
            <a:pPr marL="519113" lvl="1" indent="-288925">
              <a:buFont typeface="+mj-lt"/>
              <a:buAutoNum type="arabicPeriod"/>
            </a:pPr>
            <a:r>
              <a:rPr lang="en-US" dirty="0"/>
              <a:t>Surround it with a murky, viscous atmosphere of gases mixed with water vapor.</a:t>
            </a:r>
          </a:p>
          <a:p>
            <a:pPr marL="519113" lvl="1" indent="-288925">
              <a:buFont typeface="+mj-lt"/>
              <a:buAutoNum type="arabicPeriod"/>
            </a:pPr>
            <a:r>
              <a:rPr lang="en-US" dirty="0"/>
              <a:t>Tilt its axis so it wobbles back and forth with respect to a source of heat and light.</a:t>
            </a:r>
          </a:p>
          <a:p>
            <a:pPr marL="519113" lvl="1" indent="-288925">
              <a:buFont typeface="+mj-lt"/>
              <a:buAutoNum type="arabicPeriod"/>
            </a:pPr>
            <a:r>
              <a:rPr lang="en-US" dirty="0"/>
              <a:t>Freeze it at both ends and roast it in the middle</a:t>
            </a:r>
          </a:p>
          <a:p>
            <a:pPr marL="519113" lvl="1" indent="-288925">
              <a:buFont typeface="+mj-lt"/>
              <a:buAutoNum type="arabicPeriod"/>
            </a:pPr>
            <a:r>
              <a:rPr lang="en-US" dirty="0"/>
              <a:t>Cover its surface with liquid that constantly feeds water vapor into the atmosphere, and jagged topography that modulates motions within the atmosphere.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ED6DECD-458C-734D-ABA8-D9B8647FEB3E}"/>
              </a:ext>
            </a:extLst>
          </p:cNvPr>
          <p:cNvSpPr txBox="1"/>
          <p:nvPr/>
        </p:nvSpPr>
        <p:spPr>
          <a:xfrm>
            <a:off x="7502476" y="6351563"/>
            <a:ext cx="157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h/t Jon Martin</a:t>
            </a:r>
          </a:p>
        </p:txBody>
      </p:sp>
    </p:spTree>
    <p:extLst>
      <p:ext uri="{BB962C8B-B14F-4D97-AF65-F5344CB8AC3E}">
        <p14:creationId xmlns:p14="http://schemas.microsoft.com/office/powerpoint/2010/main" val="24970124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Station Plots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27741C1-4059-CC4A-862D-DC80C891FD4C}"/>
              </a:ext>
            </a:extLst>
          </p:cNvPr>
          <p:cNvSpPr/>
          <p:nvPr/>
        </p:nvSpPr>
        <p:spPr>
          <a:xfrm>
            <a:off x="3612994" y="2549909"/>
            <a:ext cx="2505306" cy="25053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3B31CB-FC2A-BF42-837F-DEB6C6C39703}"/>
              </a:ext>
            </a:extLst>
          </p:cNvPr>
          <p:cNvSpPr txBox="1"/>
          <p:nvPr/>
        </p:nvSpPr>
        <p:spPr>
          <a:xfrm>
            <a:off x="2665141" y="1949743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A9347-30C3-F54A-863C-C84BD076264E}"/>
              </a:ext>
            </a:extLst>
          </p:cNvPr>
          <p:cNvSpPr txBox="1"/>
          <p:nvPr/>
        </p:nvSpPr>
        <p:spPr>
          <a:xfrm>
            <a:off x="2665141" y="4391860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T</a:t>
            </a:r>
            <a:r>
              <a:rPr lang="en-US" sz="7200" b="1" baseline="-25000" dirty="0"/>
              <a:t>d</a:t>
            </a:r>
            <a:endParaRPr lang="en-US" sz="7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01778-7A97-0648-894B-CB28C886A4D9}"/>
              </a:ext>
            </a:extLst>
          </p:cNvPr>
          <p:cNvSpPr txBox="1"/>
          <p:nvPr/>
        </p:nvSpPr>
        <p:spPr>
          <a:xfrm>
            <a:off x="646771" y="3340897"/>
            <a:ext cx="17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Vis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80013-5407-B145-80BF-DFF9FDDD69C8}"/>
              </a:ext>
            </a:extLst>
          </p:cNvPr>
          <p:cNvSpPr txBox="1"/>
          <p:nvPr/>
        </p:nvSpPr>
        <p:spPr>
          <a:xfrm>
            <a:off x="2287858" y="3340897"/>
            <a:ext cx="17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/>
              <a:t>Wx</a:t>
            </a:r>
            <a:endParaRPr lang="en-US" sz="5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B5F90-03C7-3B49-A05E-8AB6FC172384}"/>
              </a:ext>
            </a:extLst>
          </p:cNvPr>
          <p:cNvSpPr txBox="1"/>
          <p:nvPr/>
        </p:nvSpPr>
        <p:spPr>
          <a:xfrm>
            <a:off x="6214943" y="1949743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SLP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55D5DA-E494-D942-A267-E87EA46FDA35}"/>
              </a:ext>
            </a:extLst>
          </p:cNvPr>
          <p:cNvCxnSpPr>
            <a:stCxn id="11" idx="5"/>
          </p:cNvCxnSpPr>
          <p:nvPr/>
        </p:nvCxnSpPr>
        <p:spPr>
          <a:xfrm>
            <a:off x="5751406" y="4688321"/>
            <a:ext cx="2165957" cy="18685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F2DD307-C60C-734D-9D74-5E272290465F}"/>
              </a:ext>
            </a:extLst>
          </p:cNvPr>
          <p:cNvSpPr txBox="1"/>
          <p:nvPr/>
        </p:nvSpPr>
        <p:spPr>
          <a:xfrm rot="2487896">
            <a:off x="6155469" y="5407523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C4B231-2EDB-2148-99AC-43A6E3E276AD}"/>
              </a:ext>
            </a:extLst>
          </p:cNvPr>
          <p:cNvSpPr txBox="1"/>
          <p:nvPr/>
        </p:nvSpPr>
        <p:spPr>
          <a:xfrm>
            <a:off x="6853329" y="6172891"/>
            <a:ext cx="1087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80931D-EC12-074C-901C-A427395076F4}"/>
              </a:ext>
            </a:extLst>
          </p:cNvPr>
          <p:cNvSpPr txBox="1"/>
          <p:nvPr/>
        </p:nvSpPr>
        <p:spPr>
          <a:xfrm>
            <a:off x="4010719" y="3670220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Cloud Cover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64F026-CC90-A74F-AA90-695F16C550C5}"/>
              </a:ext>
            </a:extLst>
          </p:cNvPr>
          <p:cNvSpPr/>
          <p:nvPr/>
        </p:nvSpPr>
        <p:spPr>
          <a:xfrm>
            <a:off x="159834" y="934080"/>
            <a:ext cx="8824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12FF"/>
                </a:solidFill>
                <a:latin typeface="Times" pitchFamily="2" charset="0"/>
              </a:rPr>
              <a:t>KAUS 092135Z 26018G25KT 8SM -TSRA BR SCT045 BKN060 OVC080 30/21 A2992 RMK FQT LTGICCCCG OHD-W MOVG E  RAB25 TSB32 CB ALQDS  SLP132 P0035 T03020210 =</a:t>
            </a:r>
            <a:endParaRPr lang="en-US" sz="2400" dirty="0">
              <a:solidFill>
                <a:srgbClr val="001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113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Station Plots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27741C1-4059-CC4A-862D-DC80C891FD4C}"/>
              </a:ext>
            </a:extLst>
          </p:cNvPr>
          <p:cNvSpPr/>
          <p:nvPr/>
        </p:nvSpPr>
        <p:spPr>
          <a:xfrm>
            <a:off x="3612994" y="2549909"/>
            <a:ext cx="2505306" cy="25053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3B31CB-FC2A-BF42-837F-DEB6C6C39703}"/>
              </a:ext>
            </a:extLst>
          </p:cNvPr>
          <p:cNvSpPr txBox="1"/>
          <p:nvPr/>
        </p:nvSpPr>
        <p:spPr>
          <a:xfrm>
            <a:off x="2665141" y="1949743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A9347-30C3-F54A-863C-C84BD076264E}"/>
              </a:ext>
            </a:extLst>
          </p:cNvPr>
          <p:cNvSpPr txBox="1"/>
          <p:nvPr/>
        </p:nvSpPr>
        <p:spPr>
          <a:xfrm>
            <a:off x="2665141" y="4391860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T</a:t>
            </a:r>
            <a:r>
              <a:rPr lang="en-US" sz="7200" b="1" baseline="-25000" dirty="0"/>
              <a:t>d</a:t>
            </a:r>
            <a:endParaRPr lang="en-US" sz="7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01778-7A97-0648-894B-CB28C886A4D9}"/>
              </a:ext>
            </a:extLst>
          </p:cNvPr>
          <p:cNvSpPr txBox="1"/>
          <p:nvPr/>
        </p:nvSpPr>
        <p:spPr>
          <a:xfrm>
            <a:off x="646771" y="3340897"/>
            <a:ext cx="17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Vis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80013-5407-B145-80BF-DFF9FDDD69C8}"/>
              </a:ext>
            </a:extLst>
          </p:cNvPr>
          <p:cNvSpPr txBox="1"/>
          <p:nvPr/>
        </p:nvSpPr>
        <p:spPr>
          <a:xfrm>
            <a:off x="2287858" y="3340897"/>
            <a:ext cx="17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/>
              <a:t>Wx</a:t>
            </a:r>
            <a:endParaRPr lang="en-US" sz="5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B5F90-03C7-3B49-A05E-8AB6FC172384}"/>
              </a:ext>
            </a:extLst>
          </p:cNvPr>
          <p:cNvSpPr txBox="1"/>
          <p:nvPr/>
        </p:nvSpPr>
        <p:spPr>
          <a:xfrm>
            <a:off x="6214943" y="1949743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SLP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55D5DA-E494-D942-A267-E87EA46FDA35}"/>
              </a:ext>
            </a:extLst>
          </p:cNvPr>
          <p:cNvCxnSpPr>
            <a:stCxn id="11" idx="5"/>
          </p:cNvCxnSpPr>
          <p:nvPr/>
        </p:nvCxnSpPr>
        <p:spPr>
          <a:xfrm>
            <a:off x="5751406" y="4688321"/>
            <a:ext cx="2165957" cy="18685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F2DD307-C60C-734D-9D74-5E272290465F}"/>
              </a:ext>
            </a:extLst>
          </p:cNvPr>
          <p:cNvSpPr txBox="1"/>
          <p:nvPr/>
        </p:nvSpPr>
        <p:spPr>
          <a:xfrm rot="2487896">
            <a:off x="6155469" y="5407523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C4B231-2EDB-2148-99AC-43A6E3E276AD}"/>
              </a:ext>
            </a:extLst>
          </p:cNvPr>
          <p:cNvSpPr txBox="1"/>
          <p:nvPr/>
        </p:nvSpPr>
        <p:spPr>
          <a:xfrm>
            <a:off x="6853329" y="6172891"/>
            <a:ext cx="1087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80931D-EC12-074C-901C-A427395076F4}"/>
              </a:ext>
            </a:extLst>
          </p:cNvPr>
          <p:cNvSpPr txBox="1"/>
          <p:nvPr/>
        </p:nvSpPr>
        <p:spPr>
          <a:xfrm>
            <a:off x="4010719" y="3670220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Cloud Cover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64F026-CC90-A74F-AA90-695F16C550C5}"/>
              </a:ext>
            </a:extLst>
          </p:cNvPr>
          <p:cNvSpPr/>
          <p:nvPr/>
        </p:nvSpPr>
        <p:spPr>
          <a:xfrm>
            <a:off x="159834" y="934080"/>
            <a:ext cx="8824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12FF"/>
                </a:solidFill>
                <a:latin typeface="Times" pitchFamily="2" charset="0"/>
              </a:rPr>
              <a:t>KAUS 092135Z 26018G25KT 8SM -TSRA BR SCT045 BKN060 OVC080 30/21 A2992 RMK FQT LTGICCCCG OHD-W MOVG E  RAB25 TSB32 CB ALQDS  SLP132 P0035 T03020210 =</a:t>
            </a:r>
            <a:endParaRPr lang="en-US" sz="2400" dirty="0">
              <a:solidFill>
                <a:srgbClr val="001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A7A0CF-ADF8-C147-8815-859D5750C382}"/>
              </a:ext>
            </a:extLst>
          </p:cNvPr>
          <p:cNvSpPr/>
          <p:nvPr/>
        </p:nvSpPr>
        <p:spPr>
          <a:xfrm>
            <a:off x="1397620" y="1300976"/>
            <a:ext cx="453482" cy="4163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2260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Station Plots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27741C1-4059-CC4A-862D-DC80C891FD4C}"/>
              </a:ext>
            </a:extLst>
          </p:cNvPr>
          <p:cNvSpPr/>
          <p:nvPr/>
        </p:nvSpPr>
        <p:spPr>
          <a:xfrm>
            <a:off x="3612994" y="2549909"/>
            <a:ext cx="2505306" cy="25053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3B31CB-FC2A-BF42-837F-DEB6C6C39703}"/>
              </a:ext>
            </a:extLst>
          </p:cNvPr>
          <p:cNvSpPr txBox="1"/>
          <p:nvPr/>
        </p:nvSpPr>
        <p:spPr>
          <a:xfrm>
            <a:off x="2665141" y="1949743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A9347-30C3-F54A-863C-C84BD076264E}"/>
              </a:ext>
            </a:extLst>
          </p:cNvPr>
          <p:cNvSpPr txBox="1"/>
          <p:nvPr/>
        </p:nvSpPr>
        <p:spPr>
          <a:xfrm>
            <a:off x="2665141" y="4391860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01778-7A97-0648-894B-CB28C886A4D9}"/>
              </a:ext>
            </a:extLst>
          </p:cNvPr>
          <p:cNvSpPr txBox="1"/>
          <p:nvPr/>
        </p:nvSpPr>
        <p:spPr>
          <a:xfrm>
            <a:off x="646771" y="3340897"/>
            <a:ext cx="17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Vis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80013-5407-B145-80BF-DFF9FDDD69C8}"/>
              </a:ext>
            </a:extLst>
          </p:cNvPr>
          <p:cNvSpPr txBox="1"/>
          <p:nvPr/>
        </p:nvSpPr>
        <p:spPr>
          <a:xfrm>
            <a:off x="2287858" y="3340897"/>
            <a:ext cx="17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/>
              <a:t>Wx</a:t>
            </a:r>
            <a:endParaRPr lang="en-US" sz="5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B5F90-03C7-3B49-A05E-8AB6FC172384}"/>
              </a:ext>
            </a:extLst>
          </p:cNvPr>
          <p:cNvSpPr txBox="1"/>
          <p:nvPr/>
        </p:nvSpPr>
        <p:spPr>
          <a:xfrm>
            <a:off x="6214943" y="1949743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SLP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55D5DA-E494-D942-A267-E87EA46FDA35}"/>
              </a:ext>
            </a:extLst>
          </p:cNvPr>
          <p:cNvCxnSpPr>
            <a:stCxn id="11" idx="5"/>
          </p:cNvCxnSpPr>
          <p:nvPr/>
        </p:nvCxnSpPr>
        <p:spPr>
          <a:xfrm>
            <a:off x="5751406" y="4688321"/>
            <a:ext cx="2165957" cy="18685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F2DD307-C60C-734D-9D74-5E272290465F}"/>
              </a:ext>
            </a:extLst>
          </p:cNvPr>
          <p:cNvSpPr txBox="1"/>
          <p:nvPr/>
        </p:nvSpPr>
        <p:spPr>
          <a:xfrm rot="2487896">
            <a:off x="6155469" y="5407523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C4B231-2EDB-2148-99AC-43A6E3E276AD}"/>
              </a:ext>
            </a:extLst>
          </p:cNvPr>
          <p:cNvSpPr txBox="1"/>
          <p:nvPr/>
        </p:nvSpPr>
        <p:spPr>
          <a:xfrm>
            <a:off x="6853329" y="6172891"/>
            <a:ext cx="1087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80931D-EC12-074C-901C-A427395076F4}"/>
              </a:ext>
            </a:extLst>
          </p:cNvPr>
          <p:cNvSpPr txBox="1"/>
          <p:nvPr/>
        </p:nvSpPr>
        <p:spPr>
          <a:xfrm>
            <a:off x="4010719" y="3670220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Cloud Cover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64F026-CC90-A74F-AA90-695F16C550C5}"/>
              </a:ext>
            </a:extLst>
          </p:cNvPr>
          <p:cNvSpPr/>
          <p:nvPr/>
        </p:nvSpPr>
        <p:spPr>
          <a:xfrm>
            <a:off x="159834" y="934080"/>
            <a:ext cx="8824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12FF"/>
                </a:solidFill>
                <a:latin typeface="Times" pitchFamily="2" charset="0"/>
              </a:rPr>
              <a:t>KAUS 092135Z 26018G25KT 8SM -TSRA BR SCT045 BKN060 OVC080 30/21 A2992 RMK FQT LTGICCCCG OHD-W MOVG E  RAB25 TSB32 CB ALQDS  SLP132 P0035 T03020210 =</a:t>
            </a:r>
            <a:endParaRPr lang="en-US" sz="2400" dirty="0">
              <a:solidFill>
                <a:srgbClr val="001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A7A0CF-ADF8-C147-8815-859D5750C382}"/>
              </a:ext>
            </a:extLst>
          </p:cNvPr>
          <p:cNvSpPr/>
          <p:nvPr/>
        </p:nvSpPr>
        <p:spPr>
          <a:xfrm>
            <a:off x="1761893" y="1298205"/>
            <a:ext cx="453482" cy="4163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7264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Station Plots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27741C1-4059-CC4A-862D-DC80C891FD4C}"/>
              </a:ext>
            </a:extLst>
          </p:cNvPr>
          <p:cNvSpPr/>
          <p:nvPr/>
        </p:nvSpPr>
        <p:spPr>
          <a:xfrm>
            <a:off x="3612994" y="2549909"/>
            <a:ext cx="2505306" cy="25053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3B31CB-FC2A-BF42-837F-DEB6C6C39703}"/>
              </a:ext>
            </a:extLst>
          </p:cNvPr>
          <p:cNvSpPr txBox="1"/>
          <p:nvPr/>
        </p:nvSpPr>
        <p:spPr>
          <a:xfrm>
            <a:off x="2665141" y="1949743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A9347-30C3-F54A-863C-C84BD076264E}"/>
              </a:ext>
            </a:extLst>
          </p:cNvPr>
          <p:cNvSpPr txBox="1"/>
          <p:nvPr/>
        </p:nvSpPr>
        <p:spPr>
          <a:xfrm>
            <a:off x="2665141" y="4391860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01778-7A97-0648-894B-CB28C886A4D9}"/>
              </a:ext>
            </a:extLst>
          </p:cNvPr>
          <p:cNvSpPr txBox="1"/>
          <p:nvPr/>
        </p:nvSpPr>
        <p:spPr>
          <a:xfrm>
            <a:off x="646771" y="3340897"/>
            <a:ext cx="17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80013-5407-B145-80BF-DFF9FDDD69C8}"/>
              </a:ext>
            </a:extLst>
          </p:cNvPr>
          <p:cNvSpPr txBox="1"/>
          <p:nvPr/>
        </p:nvSpPr>
        <p:spPr>
          <a:xfrm>
            <a:off x="2287858" y="3340897"/>
            <a:ext cx="17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/>
              <a:t>Wx</a:t>
            </a:r>
            <a:endParaRPr lang="en-US" sz="5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B5F90-03C7-3B49-A05E-8AB6FC172384}"/>
              </a:ext>
            </a:extLst>
          </p:cNvPr>
          <p:cNvSpPr txBox="1"/>
          <p:nvPr/>
        </p:nvSpPr>
        <p:spPr>
          <a:xfrm>
            <a:off x="6214943" y="1949743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SLP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55D5DA-E494-D942-A267-E87EA46FDA35}"/>
              </a:ext>
            </a:extLst>
          </p:cNvPr>
          <p:cNvCxnSpPr>
            <a:stCxn id="11" idx="5"/>
          </p:cNvCxnSpPr>
          <p:nvPr/>
        </p:nvCxnSpPr>
        <p:spPr>
          <a:xfrm>
            <a:off x="5751406" y="4688321"/>
            <a:ext cx="2165957" cy="18685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F2DD307-C60C-734D-9D74-5E272290465F}"/>
              </a:ext>
            </a:extLst>
          </p:cNvPr>
          <p:cNvSpPr txBox="1"/>
          <p:nvPr/>
        </p:nvSpPr>
        <p:spPr>
          <a:xfrm rot="2487896">
            <a:off x="6155469" y="5407523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C4B231-2EDB-2148-99AC-43A6E3E276AD}"/>
              </a:ext>
            </a:extLst>
          </p:cNvPr>
          <p:cNvSpPr txBox="1"/>
          <p:nvPr/>
        </p:nvSpPr>
        <p:spPr>
          <a:xfrm>
            <a:off x="6853329" y="6172891"/>
            <a:ext cx="1087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80931D-EC12-074C-901C-A427395076F4}"/>
              </a:ext>
            </a:extLst>
          </p:cNvPr>
          <p:cNvSpPr txBox="1"/>
          <p:nvPr/>
        </p:nvSpPr>
        <p:spPr>
          <a:xfrm>
            <a:off x="4010719" y="3670220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Cloud Cover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64F026-CC90-A74F-AA90-695F16C550C5}"/>
              </a:ext>
            </a:extLst>
          </p:cNvPr>
          <p:cNvSpPr/>
          <p:nvPr/>
        </p:nvSpPr>
        <p:spPr>
          <a:xfrm>
            <a:off x="159834" y="934080"/>
            <a:ext cx="8824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12FF"/>
                </a:solidFill>
                <a:latin typeface="Times" pitchFamily="2" charset="0"/>
              </a:rPr>
              <a:t>KAUS 092135Z 26018G25KT 8SM -TSRA BR SCT045 BKN060 OVC080 30/21 A2992 RMK FQT LTGICCCCG OHD-W MOVG E  RAB25 TSB32 CB ALQDS  SLP132 P0035 T03020210 =</a:t>
            </a:r>
            <a:endParaRPr lang="en-US" sz="2400" dirty="0">
              <a:solidFill>
                <a:srgbClr val="001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A7A0CF-ADF8-C147-8815-859D5750C382}"/>
              </a:ext>
            </a:extLst>
          </p:cNvPr>
          <p:cNvSpPr/>
          <p:nvPr/>
        </p:nvSpPr>
        <p:spPr>
          <a:xfrm>
            <a:off x="4118517" y="934079"/>
            <a:ext cx="721111" cy="4163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763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Station Plots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27741C1-4059-CC4A-862D-DC80C891FD4C}"/>
              </a:ext>
            </a:extLst>
          </p:cNvPr>
          <p:cNvSpPr/>
          <p:nvPr/>
        </p:nvSpPr>
        <p:spPr>
          <a:xfrm>
            <a:off x="3612994" y="2549909"/>
            <a:ext cx="2505306" cy="25053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3B31CB-FC2A-BF42-837F-DEB6C6C39703}"/>
              </a:ext>
            </a:extLst>
          </p:cNvPr>
          <p:cNvSpPr txBox="1"/>
          <p:nvPr/>
        </p:nvSpPr>
        <p:spPr>
          <a:xfrm>
            <a:off x="2665141" y="1949743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A9347-30C3-F54A-863C-C84BD076264E}"/>
              </a:ext>
            </a:extLst>
          </p:cNvPr>
          <p:cNvSpPr txBox="1"/>
          <p:nvPr/>
        </p:nvSpPr>
        <p:spPr>
          <a:xfrm>
            <a:off x="2665141" y="4391860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01778-7A97-0648-894B-CB28C886A4D9}"/>
              </a:ext>
            </a:extLst>
          </p:cNvPr>
          <p:cNvSpPr txBox="1"/>
          <p:nvPr/>
        </p:nvSpPr>
        <p:spPr>
          <a:xfrm>
            <a:off x="646771" y="3340897"/>
            <a:ext cx="17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80013-5407-B145-80BF-DFF9FDDD69C8}"/>
              </a:ext>
            </a:extLst>
          </p:cNvPr>
          <p:cNvSpPr txBox="1"/>
          <p:nvPr/>
        </p:nvSpPr>
        <p:spPr>
          <a:xfrm>
            <a:off x="2287858" y="3340897"/>
            <a:ext cx="17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/>
              <a:t>Wx</a:t>
            </a:r>
            <a:endParaRPr lang="en-US" sz="5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B5F90-03C7-3B49-A05E-8AB6FC172384}"/>
              </a:ext>
            </a:extLst>
          </p:cNvPr>
          <p:cNvSpPr txBox="1"/>
          <p:nvPr/>
        </p:nvSpPr>
        <p:spPr>
          <a:xfrm>
            <a:off x="6214943" y="1949743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132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55D5DA-E494-D942-A267-E87EA46FDA35}"/>
              </a:ext>
            </a:extLst>
          </p:cNvPr>
          <p:cNvCxnSpPr>
            <a:stCxn id="11" idx="5"/>
          </p:cNvCxnSpPr>
          <p:nvPr/>
        </p:nvCxnSpPr>
        <p:spPr>
          <a:xfrm>
            <a:off x="5751406" y="4688321"/>
            <a:ext cx="2165957" cy="18685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F2DD307-C60C-734D-9D74-5E272290465F}"/>
              </a:ext>
            </a:extLst>
          </p:cNvPr>
          <p:cNvSpPr txBox="1"/>
          <p:nvPr/>
        </p:nvSpPr>
        <p:spPr>
          <a:xfrm rot="2487896">
            <a:off x="6155469" y="5407523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C4B231-2EDB-2148-99AC-43A6E3E276AD}"/>
              </a:ext>
            </a:extLst>
          </p:cNvPr>
          <p:cNvSpPr txBox="1"/>
          <p:nvPr/>
        </p:nvSpPr>
        <p:spPr>
          <a:xfrm>
            <a:off x="6853329" y="6172891"/>
            <a:ext cx="1087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80931D-EC12-074C-901C-A427395076F4}"/>
              </a:ext>
            </a:extLst>
          </p:cNvPr>
          <p:cNvSpPr txBox="1"/>
          <p:nvPr/>
        </p:nvSpPr>
        <p:spPr>
          <a:xfrm>
            <a:off x="4010719" y="3670220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Cloud Cover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64F026-CC90-A74F-AA90-695F16C550C5}"/>
              </a:ext>
            </a:extLst>
          </p:cNvPr>
          <p:cNvSpPr/>
          <p:nvPr/>
        </p:nvSpPr>
        <p:spPr>
          <a:xfrm>
            <a:off x="159834" y="934080"/>
            <a:ext cx="8824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12FF"/>
                </a:solidFill>
                <a:latin typeface="Times" pitchFamily="2" charset="0"/>
              </a:rPr>
              <a:t>KAUS 092135Z 26018G25KT 8SM -TSRA BR SCT045 BKN060 OVC080 30/21 A2992 RMK FQT LTGICCCCG OHD-W MOVG E  RAB25 TSB32 CB ALQDS  SLP132 P0035 T03020210 =</a:t>
            </a:r>
            <a:endParaRPr lang="en-US" sz="2400" dirty="0">
              <a:solidFill>
                <a:srgbClr val="001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A7A0CF-ADF8-C147-8815-859D5750C382}"/>
              </a:ext>
            </a:extLst>
          </p:cNvPr>
          <p:cNvSpPr/>
          <p:nvPr/>
        </p:nvSpPr>
        <p:spPr>
          <a:xfrm>
            <a:off x="4228169" y="1686095"/>
            <a:ext cx="1110519" cy="4163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404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Station Plots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27741C1-4059-CC4A-862D-DC80C891FD4C}"/>
              </a:ext>
            </a:extLst>
          </p:cNvPr>
          <p:cNvSpPr/>
          <p:nvPr/>
        </p:nvSpPr>
        <p:spPr>
          <a:xfrm>
            <a:off x="3612994" y="2549909"/>
            <a:ext cx="2505306" cy="25053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3B31CB-FC2A-BF42-837F-DEB6C6C39703}"/>
              </a:ext>
            </a:extLst>
          </p:cNvPr>
          <p:cNvSpPr txBox="1"/>
          <p:nvPr/>
        </p:nvSpPr>
        <p:spPr>
          <a:xfrm>
            <a:off x="2665141" y="1949743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A9347-30C3-F54A-863C-C84BD076264E}"/>
              </a:ext>
            </a:extLst>
          </p:cNvPr>
          <p:cNvSpPr txBox="1"/>
          <p:nvPr/>
        </p:nvSpPr>
        <p:spPr>
          <a:xfrm>
            <a:off x="2665141" y="4391860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01778-7A97-0648-894B-CB28C886A4D9}"/>
              </a:ext>
            </a:extLst>
          </p:cNvPr>
          <p:cNvSpPr txBox="1"/>
          <p:nvPr/>
        </p:nvSpPr>
        <p:spPr>
          <a:xfrm>
            <a:off x="646771" y="3340897"/>
            <a:ext cx="17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B5F90-03C7-3B49-A05E-8AB6FC172384}"/>
              </a:ext>
            </a:extLst>
          </p:cNvPr>
          <p:cNvSpPr txBox="1"/>
          <p:nvPr/>
        </p:nvSpPr>
        <p:spPr>
          <a:xfrm>
            <a:off x="6214943" y="1949743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132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55D5DA-E494-D942-A267-E87EA46FDA35}"/>
              </a:ext>
            </a:extLst>
          </p:cNvPr>
          <p:cNvCxnSpPr>
            <a:stCxn id="11" idx="5"/>
          </p:cNvCxnSpPr>
          <p:nvPr/>
        </p:nvCxnSpPr>
        <p:spPr>
          <a:xfrm>
            <a:off x="5751406" y="4688321"/>
            <a:ext cx="2165957" cy="18685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F2DD307-C60C-734D-9D74-5E272290465F}"/>
              </a:ext>
            </a:extLst>
          </p:cNvPr>
          <p:cNvSpPr txBox="1"/>
          <p:nvPr/>
        </p:nvSpPr>
        <p:spPr>
          <a:xfrm rot="2487896">
            <a:off x="6155469" y="5407523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C4B231-2EDB-2148-99AC-43A6E3E276AD}"/>
              </a:ext>
            </a:extLst>
          </p:cNvPr>
          <p:cNvSpPr txBox="1"/>
          <p:nvPr/>
        </p:nvSpPr>
        <p:spPr>
          <a:xfrm>
            <a:off x="6853329" y="6172891"/>
            <a:ext cx="1087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80931D-EC12-074C-901C-A427395076F4}"/>
              </a:ext>
            </a:extLst>
          </p:cNvPr>
          <p:cNvSpPr txBox="1"/>
          <p:nvPr/>
        </p:nvSpPr>
        <p:spPr>
          <a:xfrm>
            <a:off x="4010719" y="3670220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Cloud Cover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64F026-CC90-A74F-AA90-695F16C550C5}"/>
              </a:ext>
            </a:extLst>
          </p:cNvPr>
          <p:cNvSpPr/>
          <p:nvPr/>
        </p:nvSpPr>
        <p:spPr>
          <a:xfrm>
            <a:off x="159834" y="934080"/>
            <a:ext cx="8824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12FF"/>
                </a:solidFill>
                <a:latin typeface="Times" pitchFamily="2" charset="0"/>
              </a:rPr>
              <a:t>KAUS 092135Z 26018G25KT 8SM -TSRA BR SCT045 BKN060 OVC080 30/21 A2992 RMK FQT LTGICCCCG OHD-W MOVG E  RAB25 TSB32 CB ALQDS  SLP132 P0035 T03020210 =</a:t>
            </a:r>
            <a:endParaRPr lang="en-US" sz="2400" dirty="0">
              <a:solidFill>
                <a:srgbClr val="001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A7A0CF-ADF8-C147-8815-859D5750C382}"/>
              </a:ext>
            </a:extLst>
          </p:cNvPr>
          <p:cNvSpPr/>
          <p:nvPr/>
        </p:nvSpPr>
        <p:spPr>
          <a:xfrm>
            <a:off x="4817327" y="947305"/>
            <a:ext cx="1014760" cy="4163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5CE47-141B-4D4B-9A8A-32EECC7E0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337" y="2979885"/>
            <a:ext cx="1353014" cy="159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46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Station Plots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27741C1-4059-CC4A-862D-DC80C891FD4C}"/>
              </a:ext>
            </a:extLst>
          </p:cNvPr>
          <p:cNvSpPr/>
          <p:nvPr/>
        </p:nvSpPr>
        <p:spPr>
          <a:xfrm>
            <a:off x="3612994" y="2549909"/>
            <a:ext cx="2505306" cy="2505306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3B31CB-FC2A-BF42-837F-DEB6C6C39703}"/>
              </a:ext>
            </a:extLst>
          </p:cNvPr>
          <p:cNvSpPr txBox="1"/>
          <p:nvPr/>
        </p:nvSpPr>
        <p:spPr>
          <a:xfrm>
            <a:off x="2665141" y="1949743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A9347-30C3-F54A-863C-C84BD076264E}"/>
              </a:ext>
            </a:extLst>
          </p:cNvPr>
          <p:cNvSpPr txBox="1"/>
          <p:nvPr/>
        </p:nvSpPr>
        <p:spPr>
          <a:xfrm>
            <a:off x="2665141" y="4391860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01778-7A97-0648-894B-CB28C886A4D9}"/>
              </a:ext>
            </a:extLst>
          </p:cNvPr>
          <p:cNvSpPr txBox="1"/>
          <p:nvPr/>
        </p:nvSpPr>
        <p:spPr>
          <a:xfrm>
            <a:off x="646771" y="3340897"/>
            <a:ext cx="17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B5F90-03C7-3B49-A05E-8AB6FC172384}"/>
              </a:ext>
            </a:extLst>
          </p:cNvPr>
          <p:cNvSpPr txBox="1"/>
          <p:nvPr/>
        </p:nvSpPr>
        <p:spPr>
          <a:xfrm>
            <a:off x="6214943" y="1949743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132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55D5DA-E494-D942-A267-E87EA46FDA35}"/>
              </a:ext>
            </a:extLst>
          </p:cNvPr>
          <p:cNvCxnSpPr>
            <a:stCxn id="11" idx="5"/>
          </p:cNvCxnSpPr>
          <p:nvPr/>
        </p:nvCxnSpPr>
        <p:spPr>
          <a:xfrm>
            <a:off x="5751406" y="4688321"/>
            <a:ext cx="2165957" cy="18685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F2DD307-C60C-734D-9D74-5E272290465F}"/>
              </a:ext>
            </a:extLst>
          </p:cNvPr>
          <p:cNvSpPr txBox="1"/>
          <p:nvPr/>
        </p:nvSpPr>
        <p:spPr>
          <a:xfrm rot="2487896">
            <a:off x="6155469" y="5407523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C4B231-2EDB-2148-99AC-43A6E3E276AD}"/>
              </a:ext>
            </a:extLst>
          </p:cNvPr>
          <p:cNvSpPr txBox="1"/>
          <p:nvPr/>
        </p:nvSpPr>
        <p:spPr>
          <a:xfrm>
            <a:off x="6853329" y="6172891"/>
            <a:ext cx="1087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80931D-EC12-074C-901C-A427395076F4}"/>
              </a:ext>
            </a:extLst>
          </p:cNvPr>
          <p:cNvSpPr txBox="1"/>
          <p:nvPr/>
        </p:nvSpPr>
        <p:spPr>
          <a:xfrm>
            <a:off x="4010719" y="3670220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Cloud Cover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64F026-CC90-A74F-AA90-695F16C550C5}"/>
              </a:ext>
            </a:extLst>
          </p:cNvPr>
          <p:cNvSpPr/>
          <p:nvPr/>
        </p:nvSpPr>
        <p:spPr>
          <a:xfrm>
            <a:off x="159834" y="934080"/>
            <a:ext cx="8824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12FF"/>
                </a:solidFill>
                <a:latin typeface="Times" pitchFamily="2" charset="0"/>
              </a:rPr>
              <a:t>KAUS 092135Z 26018G25KT 8SM -TSRA BR SCT045 BKN060 OVC080 30/21 A2992 RMK FQT LTGICCCCG OHD-W MOVG E  RAB25 TSB32 CB ALQDS  SLP132 P0035 T03020210 =</a:t>
            </a:r>
            <a:endParaRPr lang="en-US" sz="2400" dirty="0">
              <a:solidFill>
                <a:srgbClr val="001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A7A0CF-ADF8-C147-8815-859D5750C382}"/>
              </a:ext>
            </a:extLst>
          </p:cNvPr>
          <p:cNvSpPr/>
          <p:nvPr/>
        </p:nvSpPr>
        <p:spPr>
          <a:xfrm>
            <a:off x="6261443" y="934079"/>
            <a:ext cx="2443942" cy="4163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5CE47-141B-4D4B-9A8A-32EECC7E0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337" y="2979885"/>
            <a:ext cx="1353014" cy="15917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EF747DC-80C5-1C4C-87F6-2578255D4078}"/>
              </a:ext>
            </a:extLst>
          </p:cNvPr>
          <p:cNvSpPr/>
          <p:nvPr/>
        </p:nvSpPr>
        <p:spPr>
          <a:xfrm>
            <a:off x="159834" y="1313073"/>
            <a:ext cx="1267522" cy="4163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AEDD5-5F1F-FE46-979B-0B54FDFDC23D}"/>
              </a:ext>
            </a:extLst>
          </p:cNvPr>
          <p:cNvSpPr txBox="1"/>
          <p:nvPr/>
        </p:nvSpPr>
        <p:spPr>
          <a:xfrm>
            <a:off x="230458" y="5778154"/>
            <a:ext cx="3560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more than one cloud coverage is listed, defer to the cloud cover with the largest sky coverage</a:t>
            </a:r>
          </a:p>
        </p:txBody>
      </p:sp>
    </p:spTree>
    <p:extLst>
      <p:ext uri="{BB962C8B-B14F-4D97-AF65-F5344CB8AC3E}">
        <p14:creationId xmlns:p14="http://schemas.microsoft.com/office/powerpoint/2010/main" val="31593820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Station Plots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27741C1-4059-CC4A-862D-DC80C891FD4C}"/>
              </a:ext>
            </a:extLst>
          </p:cNvPr>
          <p:cNvSpPr/>
          <p:nvPr/>
        </p:nvSpPr>
        <p:spPr>
          <a:xfrm>
            <a:off x="3612994" y="2549909"/>
            <a:ext cx="2505306" cy="2505306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3B31CB-FC2A-BF42-837F-DEB6C6C39703}"/>
              </a:ext>
            </a:extLst>
          </p:cNvPr>
          <p:cNvSpPr txBox="1"/>
          <p:nvPr/>
        </p:nvSpPr>
        <p:spPr>
          <a:xfrm>
            <a:off x="2665141" y="1949743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A9347-30C3-F54A-863C-C84BD076264E}"/>
              </a:ext>
            </a:extLst>
          </p:cNvPr>
          <p:cNvSpPr txBox="1"/>
          <p:nvPr/>
        </p:nvSpPr>
        <p:spPr>
          <a:xfrm>
            <a:off x="2665141" y="4391860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01778-7A97-0648-894B-CB28C886A4D9}"/>
              </a:ext>
            </a:extLst>
          </p:cNvPr>
          <p:cNvSpPr txBox="1"/>
          <p:nvPr/>
        </p:nvSpPr>
        <p:spPr>
          <a:xfrm>
            <a:off x="1464526" y="3398150"/>
            <a:ext cx="17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B5F90-03C7-3B49-A05E-8AB6FC172384}"/>
              </a:ext>
            </a:extLst>
          </p:cNvPr>
          <p:cNvSpPr txBox="1"/>
          <p:nvPr/>
        </p:nvSpPr>
        <p:spPr>
          <a:xfrm>
            <a:off x="6214943" y="1949743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132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80931D-EC12-074C-901C-A427395076F4}"/>
              </a:ext>
            </a:extLst>
          </p:cNvPr>
          <p:cNvSpPr txBox="1"/>
          <p:nvPr/>
        </p:nvSpPr>
        <p:spPr>
          <a:xfrm>
            <a:off x="4010719" y="3670220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Cloud Cover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64F026-CC90-A74F-AA90-695F16C550C5}"/>
              </a:ext>
            </a:extLst>
          </p:cNvPr>
          <p:cNvSpPr/>
          <p:nvPr/>
        </p:nvSpPr>
        <p:spPr>
          <a:xfrm>
            <a:off x="159834" y="934080"/>
            <a:ext cx="8824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12FF"/>
                </a:solidFill>
                <a:latin typeface="Times" pitchFamily="2" charset="0"/>
              </a:rPr>
              <a:t>KAUS 092135Z 26018G25KT 8SM -TSRA BR SCT045 BKN060 OVC080 30/21 A2992 RMK FQT LTGICCCCG OHD-W MOVG E  RAB25 TSB32 CB ALQDS  SLP132 P0035 T03020210 =</a:t>
            </a:r>
            <a:endParaRPr lang="en-US" sz="2400" dirty="0">
              <a:solidFill>
                <a:srgbClr val="001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A7A0CF-ADF8-C147-8815-859D5750C382}"/>
              </a:ext>
            </a:extLst>
          </p:cNvPr>
          <p:cNvSpPr/>
          <p:nvPr/>
        </p:nvSpPr>
        <p:spPr>
          <a:xfrm>
            <a:off x="2349191" y="947233"/>
            <a:ext cx="817755" cy="4163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5CE47-141B-4D4B-9A8A-32EECC7E0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337" y="2979885"/>
            <a:ext cx="1353014" cy="1591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0AEDD5-5F1F-FE46-979B-0B54FDFDC23D}"/>
              </a:ext>
            </a:extLst>
          </p:cNvPr>
          <p:cNvSpPr txBox="1"/>
          <p:nvPr/>
        </p:nvSpPr>
        <p:spPr>
          <a:xfrm>
            <a:off x="223024" y="5973837"/>
            <a:ext cx="356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wind speed, round to the closest 5 </a:t>
            </a:r>
            <a:r>
              <a:rPr lang="en-US" dirty="0" err="1"/>
              <a:t>kt</a:t>
            </a:r>
            <a:r>
              <a:rPr lang="en-US" dirty="0"/>
              <a:t> interval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55D5DA-E494-D942-A267-E87EA46FDA35}"/>
              </a:ext>
            </a:extLst>
          </p:cNvPr>
          <p:cNvCxnSpPr>
            <a:cxnSpLocks/>
          </p:cNvCxnSpPr>
          <p:nvPr/>
        </p:nvCxnSpPr>
        <p:spPr>
          <a:xfrm flipH="1">
            <a:off x="1092820" y="4039552"/>
            <a:ext cx="2520174" cy="6653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DDF6D4B-BFA6-DD4D-B1F3-E7C664987A92}"/>
              </a:ext>
            </a:extLst>
          </p:cNvPr>
          <p:cNvCxnSpPr>
            <a:cxnSpLocks/>
          </p:cNvCxnSpPr>
          <p:nvPr/>
        </p:nvCxnSpPr>
        <p:spPr>
          <a:xfrm>
            <a:off x="806607" y="3721443"/>
            <a:ext cx="282497" cy="9886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668B22-2490-DB40-BF53-FE3C768CD606}"/>
              </a:ext>
            </a:extLst>
          </p:cNvPr>
          <p:cNvCxnSpPr>
            <a:cxnSpLocks/>
          </p:cNvCxnSpPr>
          <p:nvPr/>
        </p:nvCxnSpPr>
        <p:spPr>
          <a:xfrm>
            <a:off x="1012905" y="3665571"/>
            <a:ext cx="282497" cy="9886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5921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Station Plots – Your Turn!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D64F026-CC90-A74F-AA90-695F16C550C5}"/>
              </a:ext>
            </a:extLst>
          </p:cNvPr>
          <p:cNvSpPr/>
          <p:nvPr/>
        </p:nvSpPr>
        <p:spPr>
          <a:xfrm>
            <a:off x="628650" y="1677494"/>
            <a:ext cx="73704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rgbClr val="0012FF"/>
                </a:solidFill>
                <a:latin typeface="Times" pitchFamily="2" charset="0"/>
              </a:rPr>
              <a:t>KSEA 061653Z 18017KT 6SM -RA BR SCT012 OVC023 08/07 A3009 RMK AO2 PK WND 18029/1607 SLP196 P0005 T00830067</a:t>
            </a:r>
            <a:endParaRPr lang="en-US" sz="4200" dirty="0">
              <a:solidFill>
                <a:srgbClr val="001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472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Station Plots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27741C1-4059-CC4A-862D-DC80C891FD4C}"/>
              </a:ext>
            </a:extLst>
          </p:cNvPr>
          <p:cNvSpPr/>
          <p:nvPr/>
        </p:nvSpPr>
        <p:spPr>
          <a:xfrm>
            <a:off x="3612994" y="2378924"/>
            <a:ext cx="2505306" cy="2505306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3B31CB-FC2A-BF42-837F-DEB6C6C39703}"/>
              </a:ext>
            </a:extLst>
          </p:cNvPr>
          <p:cNvSpPr txBox="1"/>
          <p:nvPr/>
        </p:nvSpPr>
        <p:spPr>
          <a:xfrm>
            <a:off x="2665141" y="1778758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A9347-30C3-F54A-863C-C84BD076264E}"/>
              </a:ext>
            </a:extLst>
          </p:cNvPr>
          <p:cNvSpPr txBox="1"/>
          <p:nvPr/>
        </p:nvSpPr>
        <p:spPr>
          <a:xfrm>
            <a:off x="2665141" y="4220875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01778-7A97-0648-894B-CB28C886A4D9}"/>
              </a:ext>
            </a:extLst>
          </p:cNvPr>
          <p:cNvSpPr txBox="1"/>
          <p:nvPr/>
        </p:nvSpPr>
        <p:spPr>
          <a:xfrm>
            <a:off x="1436648" y="3033814"/>
            <a:ext cx="17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B5F90-03C7-3B49-A05E-8AB6FC172384}"/>
              </a:ext>
            </a:extLst>
          </p:cNvPr>
          <p:cNvSpPr txBox="1"/>
          <p:nvPr/>
        </p:nvSpPr>
        <p:spPr>
          <a:xfrm>
            <a:off x="6214943" y="1778758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196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80931D-EC12-074C-901C-A427395076F4}"/>
              </a:ext>
            </a:extLst>
          </p:cNvPr>
          <p:cNvSpPr txBox="1"/>
          <p:nvPr/>
        </p:nvSpPr>
        <p:spPr>
          <a:xfrm>
            <a:off x="4010719" y="3499235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Cloud Cover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55D5DA-E494-D942-A267-E87EA46FDA35}"/>
              </a:ext>
            </a:extLst>
          </p:cNvPr>
          <p:cNvCxnSpPr>
            <a:cxnSpLocks/>
          </p:cNvCxnSpPr>
          <p:nvPr/>
        </p:nvCxnSpPr>
        <p:spPr>
          <a:xfrm>
            <a:off x="4887948" y="4821039"/>
            <a:ext cx="0" cy="18734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DDF6D4B-BFA6-DD4D-B1F3-E7C664987A92}"/>
              </a:ext>
            </a:extLst>
          </p:cNvPr>
          <p:cNvCxnSpPr>
            <a:cxnSpLocks/>
          </p:cNvCxnSpPr>
          <p:nvPr/>
        </p:nvCxnSpPr>
        <p:spPr>
          <a:xfrm>
            <a:off x="3888059" y="6694450"/>
            <a:ext cx="99988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668B22-2490-DB40-BF53-FE3C768CD606}"/>
              </a:ext>
            </a:extLst>
          </p:cNvPr>
          <p:cNvCxnSpPr>
            <a:cxnSpLocks/>
          </p:cNvCxnSpPr>
          <p:nvPr/>
        </p:nvCxnSpPr>
        <p:spPr>
          <a:xfrm>
            <a:off x="4388003" y="6430439"/>
            <a:ext cx="49994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16194F1-B3E4-E94C-A08B-81A8105A445B}"/>
              </a:ext>
            </a:extLst>
          </p:cNvPr>
          <p:cNvSpPr/>
          <p:nvPr/>
        </p:nvSpPr>
        <p:spPr>
          <a:xfrm>
            <a:off x="159834" y="1067894"/>
            <a:ext cx="8824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12FF"/>
                </a:solidFill>
                <a:latin typeface="Times" pitchFamily="2" charset="0"/>
              </a:rPr>
              <a:t>KSEA 061653Z 18017KT 6SM -RA BR SCT012 OVC023 08/07 A3009 RMK AO2 PK WND 18029/1607 SLP196 P0005 T00830067</a:t>
            </a:r>
            <a:endParaRPr lang="en-US" sz="2400" dirty="0">
              <a:solidFill>
                <a:srgbClr val="0012FF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7C3E829-5471-AC4B-83BF-6A9198EE9875}"/>
              </a:ext>
            </a:extLst>
          </p:cNvPr>
          <p:cNvSpPr/>
          <p:nvPr/>
        </p:nvSpPr>
        <p:spPr>
          <a:xfrm flipH="1">
            <a:off x="2535043" y="3371382"/>
            <a:ext cx="260195" cy="2601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005D9D1-DDEC-7747-A3B5-408598D2BC9E}"/>
              </a:ext>
            </a:extLst>
          </p:cNvPr>
          <p:cNvSpPr/>
          <p:nvPr/>
        </p:nvSpPr>
        <p:spPr>
          <a:xfrm flipH="1">
            <a:off x="2955072" y="3365382"/>
            <a:ext cx="260195" cy="2601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47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Course Content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1139483"/>
            <a:ext cx="7886700" cy="5479366"/>
          </a:xfrm>
        </p:spPr>
        <p:txBody>
          <a:bodyPr>
            <a:normAutofit/>
          </a:bodyPr>
          <a:lstStyle/>
          <a:p>
            <a:pPr marL="6350" lvl="1" indent="0">
              <a:buNone/>
            </a:pPr>
            <a:r>
              <a:rPr lang="en-US" b="1" dirty="0">
                <a:solidFill>
                  <a:srgbClr val="0012FF"/>
                </a:solidFill>
              </a:rPr>
              <a:t>Recipe for Forecasting the Weather:</a:t>
            </a:r>
          </a:p>
          <a:p>
            <a:pPr marL="519113" lvl="1" indent="-288925">
              <a:buFont typeface="+mj-lt"/>
              <a:buAutoNum type="arabicPeriod"/>
            </a:pPr>
            <a:r>
              <a:rPr lang="en-US" dirty="0"/>
              <a:t>Take a large, almost round, rotating sphere 8000 miles in diameter.</a:t>
            </a:r>
          </a:p>
          <a:p>
            <a:pPr marL="519113" lvl="1" indent="-288925">
              <a:buFont typeface="+mj-lt"/>
              <a:buAutoNum type="arabicPeriod"/>
            </a:pPr>
            <a:r>
              <a:rPr lang="en-US" dirty="0"/>
              <a:t>Surround it with a murky, viscous atmosphere of gases mixed with water vapor.</a:t>
            </a:r>
          </a:p>
          <a:p>
            <a:pPr marL="519113" lvl="1" indent="-288925">
              <a:buFont typeface="+mj-lt"/>
              <a:buAutoNum type="arabicPeriod"/>
            </a:pPr>
            <a:r>
              <a:rPr lang="en-US" dirty="0"/>
              <a:t>Tilt its axis so it wobbles back and forth with respect to a source of heat and light.</a:t>
            </a:r>
          </a:p>
          <a:p>
            <a:pPr marL="519113" lvl="1" indent="-288925">
              <a:buFont typeface="+mj-lt"/>
              <a:buAutoNum type="arabicPeriod"/>
            </a:pPr>
            <a:r>
              <a:rPr lang="en-US" dirty="0"/>
              <a:t>Freeze it at both ends and roast it in the middle</a:t>
            </a:r>
          </a:p>
          <a:p>
            <a:pPr marL="519113" lvl="1" indent="-288925">
              <a:buFont typeface="+mj-lt"/>
              <a:buAutoNum type="arabicPeriod"/>
            </a:pPr>
            <a:r>
              <a:rPr lang="en-US" dirty="0"/>
              <a:t>Cover its surface with liquid that constantly feeds water vapor into the atmosphere, and jagged topography that modulates motions within the atmosphere.</a:t>
            </a:r>
          </a:p>
          <a:p>
            <a:pPr marL="519113" lvl="1" indent="-288925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Then, try to predict the conditions of that atmosphere over a small area within a 5-mile radius for a period of 1–7 days in advance!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7598A53-B8C2-E942-B1E5-9F944FAB61B8}"/>
              </a:ext>
            </a:extLst>
          </p:cNvPr>
          <p:cNvSpPr txBox="1"/>
          <p:nvPr/>
        </p:nvSpPr>
        <p:spPr>
          <a:xfrm>
            <a:off x="7502476" y="6351563"/>
            <a:ext cx="157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h/t Jon Martin</a:t>
            </a:r>
          </a:p>
        </p:txBody>
      </p:sp>
    </p:spTree>
    <p:extLst>
      <p:ext uri="{BB962C8B-B14F-4D97-AF65-F5344CB8AC3E}">
        <p14:creationId xmlns:p14="http://schemas.microsoft.com/office/powerpoint/2010/main" val="39392290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6F0F47-9F34-D84D-B1D0-EF64615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Station Plots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6801E-FC1A-C94D-BAA3-085AEE440CCA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27741C1-4059-CC4A-862D-DC80C891FD4C}"/>
              </a:ext>
            </a:extLst>
          </p:cNvPr>
          <p:cNvSpPr/>
          <p:nvPr/>
        </p:nvSpPr>
        <p:spPr>
          <a:xfrm>
            <a:off x="3612994" y="2378924"/>
            <a:ext cx="2505306" cy="2505306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3B31CB-FC2A-BF42-837F-DEB6C6C39703}"/>
              </a:ext>
            </a:extLst>
          </p:cNvPr>
          <p:cNvSpPr txBox="1"/>
          <p:nvPr/>
        </p:nvSpPr>
        <p:spPr>
          <a:xfrm>
            <a:off x="2665141" y="1778758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A9347-30C3-F54A-863C-C84BD076264E}"/>
              </a:ext>
            </a:extLst>
          </p:cNvPr>
          <p:cNvSpPr txBox="1"/>
          <p:nvPr/>
        </p:nvSpPr>
        <p:spPr>
          <a:xfrm>
            <a:off x="2665141" y="4220875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01778-7A97-0648-894B-CB28C886A4D9}"/>
              </a:ext>
            </a:extLst>
          </p:cNvPr>
          <p:cNvSpPr txBox="1"/>
          <p:nvPr/>
        </p:nvSpPr>
        <p:spPr>
          <a:xfrm>
            <a:off x="1436648" y="3033814"/>
            <a:ext cx="17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B5F90-03C7-3B49-A05E-8AB6FC172384}"/>
              </a:ext>
            </a:extLst>
          </p:cNvPr>
          <p:cNvSpPr txBox="1"/>
          <p:nvPr/>
        </p:nvSpPr>
        <p:spPr>
          <a:xfrm>
            <a:off x="6214943" y="1778758"/>
            <a:ext cx="170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196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80931D-EC12-074C-901C-A427395076F4}"/>
              </a:ext>
            </a:extLst>
          </p:cNvPr>
          <p:cNvSpPr txBox="1"/>
          <p:nvPr/>
        </p:nvSpPr>
        <p:spPr>
          <a:xfrm>
            <a:off x="4010719" y="3499235"/>
            <a:ext cx="18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Cloud Cover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55D5DA-E494-D942-A267-E87EA46FDA35}"/>
              </a:ext>
            </a:extLst>
          </p:cNvPr>
          <p:cNvCxnSpPr>
            <a:cxnSpLocks/>
          </p:cNvCxnSpPr>
          <p:nvPr/>
        </p:nvCxnSpPr>
        <p:spPr>
          <a:xfrm>
            <a:off x="4887948" y="4821039"/>
            <a:ext cx="0" cy="18734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DDF6D4B-BFA6-DD4D-B1F3-E7C664987A92}"/>
              </a:ext>
            </a:extLst>
          </p:cNvPr>
          <p:cNvCxnSpPr>
            <a:cxnSpLocks/>
          </p:cNvCxnSpPr>
          <p:nvPr/>
        </p:nvCxnSpPr>
        <p:spPr>
          <a:xfrm>
            <a:off x="3888059" y="6694450"/>
            <a:ext cx="99988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668B22-2490-DB40-BF53-FE3C768CD606}"/>
              </a:ext>
            </a:extLst>
          </p:cNvPr>
          <p:cNvCxnSpPr>
            <a:cxnSpLocks/>
          </p:cNvCxnSpPr>
          <p:nvPr/>
        </p:nvCxnSpPr>
        <p:spPr>
          <a:xfrm>
            <a:off x="4388003" y="6430439"/>
            <a:ext cx="49994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16194F1-B3E4-E94C-A08B-81A8105A445B}"/>
              </a:ext>
            </a:extLst>
          </p:cNvPr>
          <p:cNvSpPr/>
          <p:nvPr/>
        </p:nvSpPr>
        <p:spPr>
          <a:xfrm>
            <a:off x="159834" y="1067894"/>
            <a:ext cx="8824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12FF"/>
                </a:solidFill>
                <a:latin typeface="Times" pitchFamily="2" charset="0"/>
              </a:rPr>
              <a:t>KSEA 061653Z 18017KT 6SM -RA BR SCT012 OVC023 08/07 A3009 RMK AO2 PK WND 18029/1607 SLP196 P0005 T00830067</a:t>
            </a:r>
            <a:endParaRPr lang="en-US" sz="2400" dirty="0">
              <a:solidFill>
                <a:srgbClr val="0012FF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7C3E829-5471-AC4B-83BF-6A9198EE9875}"/>
              </a:ext>
            </a:extLst>
          </p:cNvPr>
          <p:cNvSpPr/>
          <p:nvPr/>
        </p:nvSpPr>
        <p:spPr>
          <a:xfrm flipH="1">
            <a:off x="2535043" y="3371382"/>
            <a:ext cx="260195" cy="2601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005D9D1-DDEC-7747-A3B5-408598D2BC9E}"/>
              </a:ext>
            </a:extLst>
          </p:cNvPr>
          <p:cNvSpPr/>
          <p:nvPr/>
        </p:nvSpPr>
        <p:spPr>
          <a:xfrm flipH="1">
            <a:off x="2955072" y="3365382"/>
            <a:ext cx="260195" cy="2601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394F75-BCBE-D243-A775-C2FB36341754}"/>
              </a:ext>
            </a:extLst>
          </p:cNvPr>
          <p:cNvSpPr txBox="1"/>
          <p:nvPr/>
        </p:nvSpPr>
        <p:spPr>
          <a:xfrm>
            <a:off x="236037" y="5494121"/>
            <a:ext cx="3152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We can analyze a collection of station observations to learn more about the synoptic-scale conditions</a:t>
            </a:r>
          </a:p>
        </p:txBody>
      </p:sp>
    </p:spTree>
    <p:extLst>
      <p:ext uri="{BB962C8B-B14F-4D97-AF65-F5344CB8AC3E}">
        <p14:creationId xmlns:p14="http://schemas.microsoft.com/office/powerpoint/2010/main" val="12267626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FDCD9-510C-4643-A347-45740C2893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834" y="1085385"/>
            <a:ext cx="8359234" cy="55533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Key Tips:</a:t>
            </a:r>
          </a:p>
          <a:p>
            <a:pPr marL="457200"/>
            <a:r>
              <a:rPr lang="en-US" dirty="0"/>
              <a:t>Survey station data to identify local maxima/minima</a:t>
            </a:r>
          </a:p>
          <a:p>
            <a:pPr marL="457200"/>
            <a:r>
              <a:rPr lang="en-US" dirty="0"/>
              <a:t>Start contouring a value that lies in the middle of your identified maxima/minima</a:t>
            </a:r>
          </a:p>
          <a:p>
            <a:pPr marL="457200"/>
            <a:r>
              <a:rPr lang="en-US" dirty="0"/>
              <a:t>Contour using standard intervals (4 </a:t>
            </a:r>
            <a:r>
              <a:rPr lang="en-US" dirty="0" err="1"/>
              <a:t>hPa</a:t>
            </a:r>
            <a:r>
              <a:rPr lang="en-US" dirty="0"/>
              <a:t> for surface pressure; 5</a:t>
            </a:r>
            <a:r>
              <a:rPr lang="en-US" baseline="30000" dirty="0"/>
              <a:t>o</a:t>
            </a:r>
            <a:r>
              <a:rPr lang="en-US" dirty="0"/>
              <a:t> for surface temperature) </a:t>
            </a:r>
          </a:p>
          <a:p>
            <a:pPr marL="457200"/>
            <a:r>
              <a:rPr lang="en-US" dirty="0"/>
              <a:t>Isopleths should never branch or cross one another</a:t>
            </a:r>
          </a:p>
          <a:p>
            <a:pPr marL="457200"/>
            <a:r>
              <a:rPr lang="en-US" dirty="0"/>
              <a:t>Always label your isopleths </a:t>
            </a:r>
          </a:p>
          <a:p>
            <a:pPr marL="457200"/>
            <a:r>
              <a:rPr lang="en-US" dirty="0"/>
              <a:t>Contour lightly using a pencil</a:t>
            </a:r>
          </a:p>
          <a:p>
            <a:pPr marL="457200"/>
            <a:r>
              <a:rPr lang="en-US" dirty="0"/>
              <a:t>Contours should be smooth and not noisy (e.g., not jagged, no kinks) for a synoptic-scale analysis</a:t>
            </a:r>
          </a:p>
          <a:p>
            <a:pPr marL="457200"/>
            <a:r>
              <a:rPr lang="en-US" dirty="0"/>
              <a:t>Isopleths should never abruptly end in the middle of a map</a:t>
            </a:r>
          </a:p>
          <a:p>
            <a:pPr marL="457200"/>
            <a:r>
              <a:rPr lang="en-US" dirty="0"/>
              <a:t>Interpolate between stations where necessary (i.e., draw a 5</a:t>
            </a:r>
            <a:r>
              <a:rPr lang="en-US" baseline="30000" dirty="0"/>
              <a:t>o</a:t>
            </a:r>
            <a:r>
              <a:rPr lang="en-US" dirty="0"/>
              <a:t>C contour between two observations of 4</a:t>
            </a:r>
            <a:r>
              <a:rPr lang="en-US" baseline="30000" dirty="0"/>
              <a:t>o</a:t>
            </a:r>
            <a:r>
              <a:rPr lang="en-US" dirty="0"/>
              <a:t>C and 6</a:t>
            </a:r>
            <a:r>
              <a:rPr lang="en-US" baseline="30000" dirty="0"/>
              <a:t>o</a:t>
            </a:r>
            <a:r>
              <a:rPr lang="en-US" dirty="0"/>
              <a:t>C, for example)</a:t>
            </a:r>
          </a:p>
          <a:p>
            <a:pPr marL="6350" indent="0">
              <a:buNone/>
            </a:pPr>
            <a:r>
              <a:rPr lang="en-US" b="1" dirty="0">
                <a:solidFill>
                  <a:srgbClr val="0012FF"/>
                </a:solidFill>
              </a:rPr>
              <a:t>To check the validity of your isopleths:</a:t>
            </a:r>
          </a:p>
          <a:p>
            <a:pPr marL="463550" indent="-234950"/>
            <a:r>
              <a:rPr lang="en-US" dirty="0"/>
              <a:t>Imagine walking along one of them, smaller values should lie on one side of you and larger values on the other side.</a:t>
            </a:r>
          </a:p>
          <a:p>
            <a:pPr indent="0">
              <a:buNone/>
            </a:pPr>
            <a:endParaRPr lang="en-US" dirty="0"/>
          </a:p>
          <a:p>
            <a:pPr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485716-221E-CE4E-AD45-E1FB87B6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Hand Analysis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ABBB02-FA2C-064D-B6A8-B5BEED8B5EB8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6963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E5EC41-0889-0D48-9A25-2404DE56D2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6899" y="891814"/>
            <a:ext cx="6720468" cy="5740809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4485716-221E-CE4E-AD45-E1FB87B6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Hand Analysis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ABBB02-FA2C-064D-B6A8-B5BEED8B5EB8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4799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E5EC41-0889-0D48-9A25-2404DE56D2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6899" y="891814"/>
            <a:ext cx="6720468" cy="5740809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4485716-221E-CE4E-AD45-E1FB87B6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Hand Analysis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ABBB02-FA2C-064D-B6A8-B5BEED8B5EB8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E2A9493D-71B4-C14F-8705-B2371F44304F}"/>
              </a:ext>
            </a:extLst>
          </p:cNvPr>
          <p:cNvSpPr/>
          <p:nvPr/>
        </p:nvSpPr>
        <p:spPr>
          <a:xfrm>
            <a:off x="3449444" y="1182343"/>
            <a:ext cx="1657815" cy="788019"/>
          </a:xfrm>
          <a:prstGeom prst="ellipse">
            <a:avLst/>
          </a:prstGeom>
          <a:noFill/>
          <a:ln w="44450">
            <a:solidFill>
              <a:srgbClr val="001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87AF49-6FD6-0944-89C9-D876E41ADEBB}"/>
              </a:ext>
            </a:extLst>
          </p:cNvPr>
          <p:cNvSpPr txBox="1"/>
          <p:nvPr/>
        </p:nvSpPr>
        <p:spPr>
          <a:xfrm>
            <a:off x="3845081" y="1601030"/>
            <a:ext cx="10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2FF"/>
                </a:solidFill>
              </a:rPr>
              <a:t>Coldest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18FD5F-24C0-6348-993B-59D7E1D8220F}"/>
              </a:ext>
            </a:extLst>
          </p:cNvPr>
          <p:cNvSpPr/>
          <p:nvPr/>
        </p:nvSpPr>
        <p:spPr>
          <a:xfrm>
            <a:off x="4185424" y="4286099"/>
            <a:ext cx="921836" cy="788019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C9CA89-9095-7948-B895-5AE8D09E39C4}"/>
              </a:ext>
            </a:extLst>
          </p:cNvPr>
          <p:cNvSpPr txBox="1"/>
          <p:nvPr/>
        </p:nvSpPr>
        <p:spPr>
          <a:xfrm>
            <a:off x="4185424" y="4980607"/>
            <a:ext cx="1324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Warmest</a:t>
            </a:r>
          </a:p>
        </p:txBody>
      </p:sp>
    </p:spTree>
    <p:extLst>
      <p:ext uri="{BB962C8B-B14F-4D97-AF65-F5344CB8AC3E}">
        <p14:creationId xmlns:p14="http://schemas.microsoft.com/office/powerpoint/2010/main" val="21039524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E5EC41-0889-0D48-9A25-2404DE56D2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9794" y="632033"/>
            <a:ext cx="7173951" cy="6089974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4485716-221E-CE4E-AD45-E1FB87B6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Hand Analysis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ABBB02-FA2C-064D-B6A8-B5BEED8B5EB8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2386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485716-221E-CE4E-AD45-E1FB87B6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Hand Analysis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ABBB02-FA2C-064D-B6A8-B5BEED8B5EB8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86E5973-5AB3-FE4F-937B-E981186F5B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49" y="1163986"/>
            <a:ext cx="7258979" cy="5528792"/>
          </a:xfrm>
        </p:spPr>
      </p:pic>
    </p:spTree>
    <p:extLst>
      <p:ext uri="{BB962C8B-B14F-4D97-AF65-F5344CB8AC3E}">
        <p14:creationId xmlns:p14="http://schemas.microsoft.com/office/powerpoint/2010/main" val="39616350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FDCD9-510C-4643-A347-45740C2893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834" y="1048215"/>
            <a:ext cx="8359234" cy="5590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For pressure: </a:t>
            </a:r>
          </a:p>
          <a:p>
            <a:pPr marL="457200"/>
            <a:r>
              <a:rPr lang="en-US" dirty="0"/>
              <a:t>When contouring lines of constant pressure (isobars), the spacing between isobars (gradient) should correspond to the wind speed at a station </a:t>
            </a:r>
          </a:p>
          <a:p>
            <a:pPr marL="457200"/>
            <a:r>
              <a:rPr lang="en-US" dirty="0"/>
              <a:t>Wider spacing between isobars = weak winds</a:t>
            </a:r>
          </a:p>
          <a:p>
            <a:pPr marL="457200"/>
            <a:r>
              <a:rPr lang="en-US" dirty="0"/>
              <a:t>Closer spacing between isobars = strong winds</a:t>
            </a:r>
          </a:p>
          <a:p>
            <a:pPr marL="457200"/>
            <a:r>
              <a:rPr lang="en-US" dirty="0"/>
              <a:t>Local minima in pressure = surface cyclones</a:t>
            </a:r>
          </a:p>
          <a:p>
            <a:pPr marL="457200"/>
            <a:r>
              <a:rPr lang="en-US" dirty="0"/>
              <a:t>Local maxima in pressure = surface anticyclones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485716-221E-CE4E-AD45-E1FB87B6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Hand Analysis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ABBB02-FA2C-064D-B6A8-B5BEED8B5EB8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2337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485716-221E-CE4E-AD45-E1FB87B6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Hand Analysis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ABBB02-FA2C-064D-B6A8-B5BEED8B5EB8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94589-6E56-C841-A033-7DCA343C1F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21E11-18B2-DC41-BE22-DC68ABC61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3738" y="1182641"/>
            <a:ext cx="8221611" cy="54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583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485716-221E-CE4E-AD45-E1FB87B6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Hand Analysis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ABBB02-FA2C-064D-B6A8-B5BEED8B5EB8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94589-6E56-C841-A033-7DCA343C1F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21E11-18B2-DC41-BE22-DC68ABC61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3738" y="1182641"/>
            <a:ext cx="8221611" cy="54974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F1FBFD-C661-5542-A46E-C6506D564676}"/>
              </a:ext>
            </a:extLst>
          </p:cNvPr>
          <p:cNvSpPr txBox="1"/>
          <p:nvPr/>
        </p:nvSpPr>
        <p:spPr>
          <a:xfrm>
            <a:off x="5452704" y="1576353"/>
            <a:ext cx="1577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EEAECF-5EB6-F64E-95D2-BD600B0A71A7}"/>
              </a:ext>
            </a:extLst>
          </p:cNvPr>
          <p:cNvSpPr txBox="1"/>
          <p:nvPr/>
        </p:nvSpPr>
        <p:spPr>
          <a:xfrm>
            <a:off x="3783083" y="3546637"/>
            <a:ext cx="1577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12FF"/>
                </a:solidFill>
                <a:latin typeface="Bell MT" panose="02020503060305020303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7315671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FDCD9-510C-4643-A347-45740C2893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834" y="1048215"/>
            <a:ext cx="8359234" cy="43069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To identify fronts: </a:t>
            </a:r>
          </a:p>
          <a:p>
            <a:pPr marL="457200"/>
            <a:r>
              <a:rPr lang="en-US" dirty="0"/>
              <a:t>Look for strong gradients in temperature (closely packed isotherms)</a:t>
            </a:r>
          </a:p>
          <a:p>
            <a:pPr marL="457200"/>
            <a:r>
              <a:rPr lang="en-US" dirty="0"/>
              <a:t>Look for a wind shift across the strong gradient in temperature</a:t>
            </a:r>
          </a:p>
          <a:p>
            <a:pPr marL="457200"/>
            <a:r>
              <a:rPr lang="en-US" dirty="0"/>
              <a:t>Look for a local minimum in pressure at the location of the front</a:t>
            </a:r>
          </a:p>
          <a:p>
            <a:pPr marL="457200"/>
            <a:r>
              <a:rPr lang="en-US" dirty="0"/>
              <a:t>To determine the frontal type and movement:</a:t>
            </a:r>
          </a:p>
          <a:p>
            <a:pPr marL="914400" lvl="1"/>
            <a:r>
              <a:rPr lang="en-US" dirty="0"/>
              <a:t>Evaluate the component of the wind perpendicular to the frontal zone</a:t>
            </a:r>
          </a:p>
          <a:p>
            <a:pPr marL="914400" lvl="1"/>
            <a:r>
              <a:rPr lang="en-US" dirty="0"/>
              <a:t>Evaluate whether that component of the wind is ushering in cold or warm air into that location.</a:t>
            </a:r>
          </a:p>
          <a:p>
            <a:pPr marL="914400" lvl="1"/>
            <a:r>
              <a:rPr lang="en-US" dirty="0"/>
              <a:t>Always draw the frontal boundary on the warm side of the temperature gradient</a:t>
            </a:r>
          </a:p>
          <a:p>
            <a:pPr marL="457200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485716-221E-CE4E-AD45-E1FB87B6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Hand Analysis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ABBB02-FA2C-064D-B6A8-B5BEED8B5EB8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091DED2-BE5A-6A48-99A8-DBFF0496E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34" y="5355156"/>
            <a:ext cx="5765025" cy="141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58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Course Content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9827" y="1139482"/>
            <a:ext cx="8447649" cy="56411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General Course Topics:</a:t>
            </a:r>
          </a:p>
          <a:p>
            <a:pPr lvl="0"/>
            <a:r>
              <a:rPr lang="en-US" dirty="0"/>
              <a:t>The variety of measurements that are taken to observe the Earth’s atmosphere</a:t>
            </a:r>
          </a:p>
          <a:p>
            <a:pPr lvl="0"/>
            <a:r>
              <a:rPr lang="en-US" dirty="0"/>
              <a:t>The fundamental physical and dynamical processes that govern the:</a:t>
            </a:r>
          </a:p>
          <a:p>
            <a:pPr lvl="1"/>
            <a:r>
              <a:rPr lang="en-US" dirty="0"/>
              <a:t>Development of vertical motions within the troposphere</a:t>
            </a:r>
          </a:p>
          <a:p>
            <a:pPr lvl="1"/>
            <a:r>
              <a:rPr lang="en-US" dirty="0"/>
              <a:t>Development of midlatitude cyclones and their attendant frontal boundaries</a:t>
            </a:r>
          </a:p>
          <a:p>
            <a:pPr lvl="1"/>
            <a:r>
              <a:rPr lang="en-US" dirty="0"/>
              <a:t>Development of severe thunderstorms</a:t>
            </a:r>
          </a:p>
          <a:p>
            <a:pPr lvl="1"/>
            <a:r>
              <a:rPr lang="en-US" dirty="0"/>
              <a:t>Genesis of tropical cyclones</a:t>
            </a:r>
          </a:p>
          <a:p>
            <a:pPr lvl="1"/>
            <a:r>
              <a:rPr lang="en-US" dirty="0"/>
              <a:t>Evolution of weather systems along the Colorado Front Range</a:t>
            </a:r>
          </a:p>
          <a:p>
            <a:pPr lvl="0"/>
            <a:r>
              <a:rPr lang="en-US" dirty="0"/>
              <a:t>The principles for forecasting temperature, precipitation, and wind under a variety of atmospheric flow regimes</a:t>
            </a:r>
          </a:p>
          <a:p>
            <a:pPr lvl="0"/>
            <a:r>
              <a:rPr lang="en-US" dirty="0"/>
              <a:t>The principles of numerical weather prediction, and how to interpret operational forecast model output</a:t>
            </a:r>
          </a:p>
          <a:p>
            <a:pPr lvl="1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7372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668251-8C22-A542-A3F9-51FB0D52C8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5602" y="1046039"/>
            <a:ext cx="7264787" cy="5613699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4485716-221E-CE4E-AD45-E1FB87B6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Hand Analysis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ABBB02-FA2C-064D-B6A8-B5BEED8B5EB8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391F48A-875D-4A45-BC20-15F9520C0522}"/>
              </a:ext>
            </a:extLst>
          </p:cNvPr>
          <p:cNvSpPr txBox="1"/>
          <p:nvPr/>
        </p:nvSpPr>
        <p:spPr>
          <a:xfrm>
            <a:off x="3386251" y="3063413"/>
            <a:ext cx="1276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Bell MT" panose="02020503060305020303" pitchFamily="18" charset="77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6827267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668251-8C22-A542-A3F9-51FB0D52C8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5602" y="1046039"/>
            <a:ext cx="7264787" cy="5613699"/>
          </a:xfrm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4485716-221E-CE4E-AD45-E1FB87B6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Hand Analysis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ABBB02-FA2C-064D-B6A8-B5BEED8B5EB8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>
            <a:extLst>
              <a:ext uri="{FF2B5EF4-FFF2-40B4-BE49-F238E27FC236}">
                <a16:creationId xmlns:a16="http://schemas.microsoft.com/office/drawing/2014/main" id="{4791F561-B5A6-294B-9A71-D2C6E3CBF156}"/>
              </a:ext>
            </a:extLst>
          </p:cNvPr>
          <p:cNvSpPr/>
          <p:nvPr/>
        </p:nvSpPr>
        <p:spPr>
          <a:xfrm>
            <a:off x="3709639" y="3267016"/>
            <a:ext cx="3642732" cy="390585"/>
          </a:xfrm>
          <a:custGeom>
            <a:avLst/>
            <a:gdLst>
              <a:gd name="connsiteX0" fmla="*/ 0 w 3642732"/>
              <a:gd name="connsiteY0" fmla="*/ 338546 h 390585"/>
              <a:gd name="connsiteX1" fmla="*/ 96644 w 3642732"/>
              <a:gd name="connsiteY1" fmla="*/ 301375 h 390585"/>
              <a:gd name="connsiteX2" fmla="*/ 141249 w 3642732"/>
              <a:gd name="connsiteY2" fmla="*/ 286507 h 390585"/>
              <a:gd name="connsiteX3" fmla="*/ 215590 w 3642732"/>
              <a:gd name="connsiteY3" fmla="*/ 271639 h 390585"/>
              <a:gd name="connsiteX4" fmla="*/ 260195 w 3642732"/>
              <a:gd name="connsiteY4" fmla="*/ 256770 h 390585"/>
              <a:gd name="connsiteX5" fmla="*/ 327102 w 3642732"/>
              <a:gd name="connsiteY5" fmla="*/ 227034 h 390585"/>
              <a:gd name="connsiteX6" fmla="*/ 438615 w 3642732"/>
              <a:gd name="connsiteY6" fmla="*/ 189863 h 390585"/>
              <a:gd name="connsiteX7" fmla="*/ 460917 w 3642732"/>
              <a:gd name="connsiteY7" fmla="*/ 182429 h 390585"/>
              <a:gd name="connsiteX8" fmla="*/ 483220 w 3642732"/>
              <a:gd name="connsiteY8" fmla="*/ 174995 h 390585"/>
              <a:gd name="connsiteX9" fmla="*/ 505522 w 3642732"/>
              <a:gd name="connsiteY9" fmla="*/ 160127 h 390585"/>
              <a:gd name="connsiteX10" fmla="*/ 527824 w 3642732"/>
              <a:gd name="connsiteY10" fmla="*/ 152692 h 390585"/>
              <a:gd name="connsiteX11" fmla="*/ 542693 w 3642732"/>
              <a:gd name="connsiteY11" fmla="*/ 137824 h 390585"/>
              <a:gd name="connsiteX12" fmla="*/ 564995 w 3642732"/>
              <a:gd name="connsiteY12" fmla="*/ 130390 h 390585"/>
              <a:gd name="connsiteX13" fmla="*/ 587298 w 3642732"/>
              <a:gd name="connsiteY13" fmla="*/ 115522 h 390585"/>
              <a:gd name="connsiteX14" fmla="*/ 631902 w 3642732"/>
              <a:gd name="connsiteY14" fmla="*/ 100653 h 390585"/>
              <a:gd name="connsiteX15" fmla="*/ 654205 w 3642732"/>
              <a:gd name="connsiteY15" fmla="*/ 93219 h 390585"/>
              <a:gd name="connsiteX16" fmla="*/ 676507 w 3642732"/>
              <a:gd name="connsiteY16" fmla="*/ 78351 h 390585"/>
              <a:gd name="connsiteX17" fmla="*/ 750849 w 3642732"/>
              <a:gd name="connsiteY17" fmla="*/ 56048 h 390585"/>
              <a:gd name="connsiteX18" fmla="*/ 802888 w 3642732"/>
              <a:gd name="connsiteY18" fmla="*/ 33746 h 390585"/>
              <a:gd name="connsiteX19" fmla="*/ 921834 w 3642732"/>
              <a:gd name="connsiteY19" fmla="*/ 18878 h 390585"/>
              <a:gd name="connsiteX20" fmla="*/ 1025912 w 3642732"/>
              <a:gd name="connsiteY20" fmla="*/ 11444 h 390585"/>
              <a:gd name="connsiteX21" fmla="*/ 1271239 w 3642732"/>
              <a:gd name="connsiteY21" fmla="*/ 11444 h 390585"/>
              <a:gd name="connsiteX22" fmla="*/ 1457093 w 3642732"/>
              <a:gd name="connsiteY22" fmla="*/ 18878 h 390585"/>
              <a:gd name="connsiteX23" fmla="*/ 1516566 w 3642732"/>
              <a:gd name="connsiteY23" fmla="*/ 26312 h 390585"/>
              <a:gd name="connsiteX24" fmla="*/ 1583473 w 3642732"/>
              <a:gd name="connsiteY24" fmla="*/ 48614 h 390585"/>
              <a:gd name="connsiteX25" fmla="*/ 1605776 w 3642732"/>
              <a:gd name="connsiteY25" fmla="*/ 56048 h 390585"/>
              <a:gd name="connsiteX26" fmla="*/ 1680117 w 3642732"/>
              <a:gd name="connsiteY26" fmla="*/ 78351 h 390585"/>
              <a:gd name="connsiteX27" fmla="*/ 1769327 w 3642732"/>
              <a:gd name="connsiteY27" fmla="*/ 122956 h 390585"/>
              <a:gd name="connsiteX28" fmla="*/ 1791629 w 3642732"/>
              <a:gd name="connsiteY28" fmla="*/ 130390 h 390585"/>
              <a:gd name="connsiteX29" fmla="*/ 1813932 w 3642732"/>
              <a:gd name="connsiteY29" fmla="*/ 137824 h 390585"/>
              <a:gd name="connsiteX30" fmla="*/ 1858537 w 3642732"/>
              <a:gd name="connsiteY30" fmla="*/ 167561 h 390585"/>
              <a:gd name="connsiteX31" fmla="*/ 1880839 w 3642732"/>
              <a:gd name="connsiteY31" fmla="*/ 182429 h 390585"/>
              <a:gd name="connsiteX32" fmla="*/ 1903141 w 3642732"/>
              <a:gd name="connsiteY32" fmla="*/ 204731 h 390585"/>
              <a:gd name="connsiteX33" fmla="*/ 1925444 w 3642732"/>
              <a:gd name="connsiteY33" fmla="*/ 219600 h 390585"/>
              <a:gd name="connsiteX34" fmla="*/ 1955181 w 3642732"/>
              <a:gd name="connsiteY34" fmla="*/ 241902 h 390585"/>
              <a:gd name="connsiteX35" fmla="*/ 1977483 w 3642732"/>
              <a:gd name="connsiteY35" fmla="*/ 256770 h 390585"/>
              <a:gd name="connsiteX36" fmla="*/ 1992351 w 3642732"/>
              <a:gd name="connsiteY36" fmla="*/ 271639 h 390585"/>
              <a:gd name="connsiteX37" fmla="*/ 2036956 w 3642732"/>
              <a:gd name="connsiteY37" fmla="*/ 286507 h 390585"/>
              <a:gd name="connsiteX38" fmla="*/ 2059259 w 3642732"/>
              <a:gd name="connsiteY38" fmla="*/ 293941 h 390585"/>
              <a:gd name="connsiteX39" fmla="*/ 2081561 w 3642732"/>
              <a:gd name="connsiteY39" fmla="*/ 301375 h 390585"/>
              <a:gd name="connsiteX40" fmla="*/ 2111298 w 3642732"/>
              <a:gd name="connsiteY40" fmla="*/ 308809 h 390585"/>
              <a:gd name="connsiteX41" fmla="*/ 2222810 w 3642732"/>
              <a:gd name="connsiteY41" fmla="*/ 323678 h 390585"/>
              <a:gd name="connsiteX42" fmla="*/ 2304585 w 3642732"/>
              <a:gd name="connsiteY42" fmla="*/ 338546 h 390585"/>
              <a:gd name="connsiteX43" fmla="*/ 2356624 w 3642732"/>
              <a:gd name="connsiteY43" fmla="*/ 345980 h 390585"/>
              <a:gd name="connsiteX44" fmla="*/ 2393795 w 3642732"/>
              <a:gd name="connsiteY44" fmla="*/ 353414 h 390585"/>
              <a:gd name="connsiteX45" fmla="*/ 2438400 w 3642732"/>
              <a:gd name="connsiteY45" fmla="*/ 360848 h 390585"/>
              <a:gd name="connsiteX46" fmla="*/ 2542478 w 3642732"/>
              <a:gd name="connsiteY46" fmla="*/ 375717 h 390585"/>
              <a:gd name="connsiteX47" fmla="*/ 2646556 w 3642732"/>
              <a:gd name="connsiteY47" fmla="*/ 390585 h 390585"/>
              <a:gd name="connsiteX48" fmla="*/ 2966224 w 3642732"/>
              <a:gd name="connsiteY48" fmla="*/ 383151 h 390585"/>
              <a:gd name="connsiteX49" fmla="*/ 3010829 w 3642732"/>
              <a:gd name="connsiteY49" fmla="*/ 375717 h 390585"/>
              <a:gd name="connsiteX50" fmla="*/ 3077737 w 3642732"/>
              <a:gd name="connsiteY50" fmla="*/ 368283 h 390585"/>
              <a:gd name="connsiteX51" fmla="*/ 3337932 w 3642732"/>
              <a:gd name="connsiteY51" fmla="*/ 360848 h 390585"/>
              <a:gd name="connsiteX52" fmla="*/ 3412273 w 3642732"/>
              <a:gd name="connsiteY52" fmla="*/ 353414 h 390585"/>
              <a:gd name="connsiteX53" fmla="*/ 3464312 w 3642732"/>
              <a:gd name="connsiteY53" fmla="*/ 345980 h 390585"/>
              <a:gd name="connsiteX54" fmla="*/ 3560956 w 3642732"/>
              <a:gd name="connsiteY54" fmla="*/ 338546 h 390585"/>
              <a:gd name="connsiteX55" fmla="*/ 3642732 w 3642732"/>
              <a:gd name="connsiteY55" fmla="*/ 331112 h 39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642732" h="390585">
                <a:moveTo>
                  <a:pt x="0" y="338546"/>
                </a:moveTo>
                <a:cubicBezTo>
                  <a:pt x="66441" y="310072"/>
                  <a:pt x="34139" y="322211"/>
                  <a:pt x="96644" y="301375"/>
                </a:cubicBezTo>
                <a:cubicBezTo>
                  <a:pt x="96648" y="301374"/>
                  <a:pt x="141246" y="286508"/>
                  <a:pt x="141249" y="286507"/>
                </a:cubicBezTo>
                <a:cubicBezTo>
                  <a:pt x="166029" y="281551"/>
                  <a:pt x="191616" y="279631"/>
                  <a:pt x="215590" y="271639"/>
                </a:cubicBezTo>
                <a:cubicBezTo>
                  <a:pt x="230458" y="266683"/>
                  <a:pt x="247154" y="265463"/>
                  <a:pt x="260195" y="256770"/>
                </a:cubicBezTo>
                <a:cubicBezTo>
                  <a:pt x="295538" y="233209"/>
                  <a:pt x="274022" y="244727"/>
                  <a:pt x="327102" y="227034"/>
                </a:cubicBezTo>
                <a:lnTo>
                  <a:pt x="438615" y="189863"/>
                </a:lnTo>
                <a:lnTo>
                  <a:pt x="460917" y="182429"/>
                </a:lnTo>
                <a:lnTo>
                  <a:pt x="483220" y="174995"/>
                </a:lnTo>
                <a:cubicBezTo>
                  <a:pt x="490654" y="170039"/>
                  <a:pt x="497531" y="164123"/>
                  <a:pt x="505522" y="160127"/>
                </a:cubicBezTo>
                <a:cubicBezTo>
                  <a:pt x="512531" y="156622"/>
                  <a:pt x="521105" y="156724"/>
                  <a:pt x="527824" y="152692"/>
                </a:cubicBezTo>
                <a:cubicBezTo>
                  <a:pt x="533834" y="149086"/>
                  <a:pt x="536683" y="141430"/>
                  <a:pt x="542693" y="137824"/>
                </a:cubicBezTo>
                <a:cubicBezTo>
                  <a:pt x="549412" y="133792"/>
                  <a:pt x="557986" y="133894"/>
                  <a:pt x="564995" y="130390"/>
                </a:cubicBezTo>
                <a:cubicBezTo>
                  <a:pt x="572987" y="126394"/>
                  <a:pt x="579133" y="119151"/>
                  <a:pt x="587298" y="115522"/>
                </a:cubicBezTo>
                <a:cubicBezTo>
                  <a:pt x="601620" y="109157"/>
                  <a:pt x="617034" y="105609"/>
                  <a:pt x="631902" y="100653"/>
                </a:cubicBezTo>
                <a:lnTo>
                  <a:pt x="654205" y="93219"/>
                </a:lnTo>
                <a:cubicBezTo>
                  <a:pt x="661639" y="88263"/>
                  <a:pt x="668295" y="81870"/>
                  <a:pt x="676507" y="78351"/>
                </a:cubicBezTo>
                <a:cubicBezTo>
                  <a:pt x="751212" y="46335"/>
                  <a:pt x="650897" y="106024"/>
                  <a:pt x="750849" y="56048"/>
                </a:cubicBezTo>
                <a:cubicBezTo>
                  <a:pt x="777284" y="42831"/>
                  <a:pt x="777363" y="41039"/>
                  <a:pt x="802888" y="33746"/>
                </a:cubicBezTo>
                <a:cubicBezTo>
                  <a:pt x="850491" y="20145"/>
                  <a:pt x="854807" y="24034"/>
                  <a:pt x="921834" y="18878"/>
                </a:cubicBezTo>
                <a:lnTo>
                  <a:pt x="1025912" y="11444"/>
                </a:lnTo>
                <a:cubicBezTo>
                  <a:pt x="1130823" y="-9540"/>
                  <a:pt x="1052330" y="3183"/>
                  <a:pt x="1271239" y="11444"/>
                </a:cubicBezTo>
                <a:lnTo>
                  <a:pt x="1457093" y="18878"/>
                </a:lnTo>
                <a:cubicBezTo>
                  <a:pt x="1476917" y="21356"/>
                  <a:pt x="1497031" y="22126"/>
                  <a:pt x="1516566" y="26312"/>
                </a:cubicBezTo>
                <a:cubicBezTo>
                  <a:pt x="1516571" y="26313"/>
                  <a:pt x="1572319" y="44896"/>
                  <a:pt x="1583473" y="48614"/>
                </a:cubicBezTo>
                <a:cubicBezTo>
                  <a:pt x="1590907" y="51092"/>
                  <a:pt x="1598174" y="54147"/>
                  <a:pt x="1605776" y="56048"/>
                </a:cubicBezTo>
                <a:cubicBezTo>
                  <a:pt x="1622396" y="60204"/>
                  <a:pt x="1669262" y="71114"/>
                  <a:pt x="1680117" y="78351"/>
                </a:cubicBezTo>
                <a:cubicBezTo>
                  <a:pt x="1737761" y="116780"/>
                  <a:pt x="1707771" y="102437"/>
                  <a:pt x="1769327" y="122956"/>
                </a:cubicBezTo>
                <a:lnTo>
                  <a:pt x="1791629" y="130390"/>
                </a:lnTo>
                <a:lnTo>
                  <a:pt x="1813932" y="137824"/>
                </a:lnTo>
                <a:lnTo>
                  <a:pt x="1858537" y="167561"/>
                </a:lnTo>
                <a:cubicBezTo>
                  <a:pt x="1865971" y="172517"/>
                  <a:pt x="1874521" y="176111"/>
                  <a:pt x="1880839" y="182429"/>
                </a:cubicBezTo>
                <a:cubicBezTo>
                  <a:pt x="1888273" y="189863"/>
                  <a:pt x="1895065" y="198001"/>
                  <a:pt x="1903141" y="204731"/>
                </a:cubicBezTo>
                <a:cubicBezTo>
                  <a:pt x="1910005" y="210451"/>
                  <a:pt x="1918173" y="214407"/>
                  <a:pt x="1925444" y="219600"/>
                </a:cubicBezTo>
                <a:cubicBezTo>
                  <a:pt x="1935526" y="226802"/>
                  <a:pt x="1945099" y="234700"/>
                  <a:pt x="1955181" y="241902"/>
                </a:cubicBezTo>
                <a:cubicBezTo>
                  <a:pt x="1962451" y="247095"/>
                  <a:pt x="1970506" y="251189"/>
                  <a:pt x="1977483" y="256770"/>
                </a:cubicBezTo>
                <a:cubicBezTo>
                  <a:pt x="1982956" y="261149"/>
                  <a:pt x="1986082" y="268504"/>
                  <a:pt x="1992351" y="271639"/>
                </a:cubicBezTo>
                <a:cubicBezTo>
                  <a:pt x="2006369" y="278648"/>
                  <a:pt x="2022088" y="281551"/>
                  <a:pt x="2036956" y="286507"/>
                </a:cubicBezTo>
                <a:lnTo>
                  <a:pt x="2059259" y="293941"/>
                </a:lnTo>
                <a:cubicBezTo>
                  <a:pt x="2066693" y="296419"/>
                  <a:pt x="2073959" y="299475"/>
                  <a:pt x="2081561" y="301375"/>
                </a:cubicBezTo>
                <a:cubicBezTo>
                  <a:pt x="2091473" y="303853"/>
                  <a:pt x="2101199" y="307255"/>
                  <a:pt x="2111298" y="308809"/>
                </a:cubicBezTo>
                <a:cubicBezTo>
                  <a:pt x="2264491" y="332378"/>
                  <a:pt x="2108173" y="302835"/>
                  <a:pt x="2222810" y="323678"/>
                </a:cubicBezTo>
                <a:cubicBezTo>
                  <a:pt x="2286600" y="335276"/>
                  <a:pt x="2233395" y="327594"/>
                  <a:pt x="2304585" y="338546"/>
                </a:cubicBezTo>
                <a:cubicBezTo>
                  <a:pt x="2321904" y="341210"/>
                  <a:pt x="2339340" y="343099"/>
                  <a:pt x="2356624" y="345980"/>
                </a:cubicBezTo>
                <a:cubicBezTo>
                  <a:pt x="2369088" y="348057"/>
                  <a:pt x="2381363" y="351154"/>
                  <a:pt x="2393795" y="353414"/>
                </a:cubicBezTo>
                <a:cubicBezTo>
                  <a:pt x="2408625" y="356110"/>
                  <a:pt x="2423493" y="358612"/>
                  <a:pt x="2438400" y="360848"/>
                </a:cubicBezTo>
                <a:cubicBezTo>
                  <a:pt x="2473057" y="366047"/>
                  <a:pt x="2508114" y="368844"/>
                  <a:pt x="2542478" y="375717"/>
                </a:cubicBezTo>
                <a:cubicBezTo>
                  <a:pt x="2601653" y="387552"/>
                  <a:pt x="2567091" y="381756"/>
                  <a:pt x="2646556" y="390585"/>
                </a:cubicBezTo>
                <a:lnTo>
                  <a:pt x="2966224" y="383151"/>
                </a:lnTo>
                <a:cubicBezTo>
                  <a:pt x="2981285" y="382536"/>
                  <a:pt x="2995888" y="377709"/>
                  <a:pt x="3010829" y="375717"/>
                </a:cubicBezTo>
                <a:cubicBezTo>
                  <a:pt x="3033072" y="372751"/>
                  <a:pt x="3055320" y="369302"/>
                  <a:pt x="3077737" y="368283"/>
                </a:cubicBezTo>
                <a:cubicBezTo>
                  <a:pt x="3164415" y="364343"/>
                  <a:pt x="3251200" y="363326"/>
                  <a:pt x="3337932" y="360848"/>
                </a:cubicBezTo>
                <a:lnTo>
                  <a:pt x="3412273" y="353414"/>
                </a:lnTo>
                <a:cubicBezTo>
                  <a:pt x="3429675" y="351367"/>
                  <a:pt x="3446877" y="347724"/>
                  <a:pt x="3464312" y="345980"/>
                </a:cubicBezTo>
                <a:cubicBezTo>
                  <a:pt x="3496461" y="342765"/>
                  <a:pt x="3528741" y="341024"/>
                  <a:pt x="3560956" y="338546"/>
                </a:cubicBezTo>
                <a:cubicBezTo>
                  <a:pt x="3612707" y="328196"/>
                  <a:pt x="3585491" y="331112"/>
                  <a:pt x="3642732" y="331112"/>
                </a:cubicBezTo>
              </a:path>
            </a:pathLst>
          </a:custGeom>
          <a:noFill/>
          <a:ln w="444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2446E5B-2956-7B4B-BAF7-10D60B95141A}"/>
              </a:ext>
            </a:extLst>
          </p:cNvPr>
          <p:cNvSpPr/>
          <p:nvPr/>
        </p:nvSpPr>
        <p:spPr>
          <a:xfrm>
            <a:off x="3954451" y="3397407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74C3219-BB5B-694D-BE2A-01527EBD7864}"/>
              </a:ext>
            </a:extLst>
          </p:cNvPr>
          <p:cNvSpPr/>
          <p:nvPr/>
        </p:nvSpPr>
        <p:spPr>
          <a:xfrm>
            <a:off x="4334161" y="3229847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F514E07-2F3D-094C-B01B-A47810B1CFD2}"/>
              </a:ext>
            </a:extLst>
          </p:cNvPr>
          <p:cNvSpPr/>
          <p:nvPr/>
        </p:nvSpPr>
        <p:spPr>
          <a:xfrm rot="1313426">
            <a:off x="4728169" y="3166656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CD71A2B-8182-DA4F-A65C-433945A30E16}"/>
              </a:ext>
            </a:extLst>
          </p:cNvPr>
          <p:cNvSpPr/>
          <p:nvPr/>
        </p:nvSpPr>
        <p:spPr>
          <a:xfrm rot="1451688">
            <a:off x="5068661" y="3174090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589D25B-5C52-084F-8283-660A7C8B5C16}"/>
              </a:ext>
            </a:extLst>
          </p:cNvPr>
          <p:cNvSpPr/>
          <p:nvPr/>
        </p:nvSpPr>
        <p:spPr>
          <a:xfrm rot="2685690">
            <a:off x="5393546" y="3276941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9E65AFA-3C07-7041-A74C-91E277E92129}"/>
              </a:ext>
            </a:extLst>
          </p:cNvPr>
          <p:cNvSpPr/>
          <p:nvPr/>
        </p:nvSpPr>
        <p:spPr>
          <a:xfrm rot="1896223">
            <a:off x="5653411" y="3444890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4950A78-BC1C-6F40-A953-1A58897391DF}"/>
              </a:ext>
            </a:extLst>
          </p:cNvPr>
          <p:cNvSpPr/>
          <p:nvPr/>
        </p:nvSpPr>
        <p:spPr>
          <a:xfrm rot="1123117">
            <a:off x="6375891" y="3553522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9106FB1-F0DE-E743-83DA-4D16D0B98740}"/>
              </a:ext>
            </a:extLst>
          </p:cNvPr>
          <p:cNvSpPr/>
          <p:nvPr/>
        </p:nvSpPr>
        <p:spPr>
          <a:xfrm rot="1565823">
            <a:off x="6030912" y="3515841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E637CD9-226B-8047-8B7A-459E55896313}"/>
              </a:ext>
            </a:extLst>
          </p:cNvPr>
          <p:cNvSpPr/>
          <p:nvPr/>
        </p:nvSpPr>
        <p:spPr>
          <a:xfrm rot="1123117">
            <a:off x="6728065" y="3530829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4F976DF-BD66-574A-AD53-8D8D09678B97}"/>
              </a:ext>
            </a:extLst>
          </p:cNvPr>
          <p:cNvSpPr/>
          <p:nvPr/>
        </p:nvSpPr>
        <p:spPr>
          <a:xfrm rot="1123117">
            <a:off x="7095410" y="3509143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1A4ABC-EA92-B34A-86C1-FA87E9814EF8}"/>
              </a:ext>
            </a:extLst>
          </p:cNvPr>
          <p:cNvSpPr txBox="1"/>
          <p:nvPr/>
        </p:nvSpPr>
        <p:spPr>
          <a:xfrm>
            <a:off x="3386251" y="3063413"/>
            <a:ext cx="1276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Bell MT" panose="02020503060305020303" pitchFamily="18" charset="77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581940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668251-8C22-A542-A3F9-51FB0D52C8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5602" y="1046039"/>
            <a:ext cx="7264787" cy="5613699"/>
          </a:xfrm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4485716-221E-CE4E-AD45-E1FB87B6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Hand Analysis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ABBB02-FA2C-064D-B6A8-B5BEED8B5EB8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>
            <a:extLst>
              <a:ext uri="{FF2B5EF4-FFF2-40B4-BE49-F238E27FC236}">
                <a16:creationId xmlns:a16="http://schemas.microsoft.com/office/drawing/2014/main" id="{4791F561-B5A6-294B-9A71-D2C6E3CBF156}"/>
              </a:ext>
            </a:extLst>
          </p:cNvPr>
          <p:cNvSpPr/>
          <p:nvPr/>
        </p:nvSpPr>
        <p:spPr>
          <a:xfrm>
            <a:off x="3709639" y="3267016"/>
            <a:ext cx="3642732" cy="390585"/>
          </a:xfrm>
          <a:custGeom>
            <a:avLst/>
            <a:gdLst>
              <a:gd name="connsiteX0" fmla="*/ 0 w 3642732"/>
              <a:gd name="connsiteY0" fmla="*/ 338546 h 390585"/>
              <a:gd name="connsiteX1" fmla="*/ 96644 w 3642732"/>
              <a:gd name="connsiteY1" fmla="*/ 301375 h 390585"/>
              <a:gd name="connsiteX2" fmla="*/ 141249 w 3642732"/>
              <a:gd name="connsiteY2" fmla="*/ 286507 h 390585"/>
              <a:gd name="connsiteX3" fmla="*/ 215590 w 3642732"/>
              <a:gd name="connsiteY3" fmla="*/ 271639 h 390585"/>
              <a:gd name="connsiteX4" fmla="*/ 260195 w 3642732"/>
              <a:gd name="connsiteY4" fmla="*/ 256770 h 390585"/>
              <a:gd name="connsiteX5" fmla="*/ 327102 w 3642732"/>
              <a:gd name="connsiteY5" fmla="*/ 227034 h 390585"/>
              <a:gd name="connsiteX6" fmla="*/ 438615 w 3642732"/>
              <a:gd name="connsiteY6" fmla="*/ 189863 h 390585"/>
              <a:gd name="connsiteX7" fmla="*/ 460917 w 3642732"/>
              <a:gd name="connsiteY7" fmla="*/ 182429 h 390585"/>
              <a:gd name="connsiteX8" fmla="*/ 483220 w 3642732"/>
              <a:gd name="connsiteY8" fmla="*/ 174995 h 390585"/>
              <a:gd name="connsiteX9" fmla="*/ 505522 w 3642732"/>
              <a:gd name="connsiteY9" fmla="*/ 160127 h 390585"/>
              <a:gd name="connsiteX10" fmla="*/ 527824 w 3642732"/>
              <a:gd name="connsiteY10" fmla="*/ 152692 h 390585"/>
              <a:gd name="connsiteX11" fmla="*/ 542693 w 3642732"/>
              <a:gd name="connsiteY11" fmla="*/ 137824 h 390585"/>
              <a:gd name="connsiteX12" fmla="*/ 564995 w 3642732"/>
              <a:gd name="connsiteY12" fmla="*/ 130390 h 390585"/>
              <a:gd name="connsiteX13" fmla="*/ 587298 w 3642732"/>
              <a:gd name="connsiteY13" fmla="*/ 115522 h 390585"/>
              <a:gd name="connsiteX14" fmla="*/ 631902 w 3642732"/>
              <a:gd name="connsiteY14" fmla="*/ 100653 h 390585"/>
              <a:gd name="connsiteX15" fmla="*/ 654205 w 3642732"/>
              <a:gd name="connsiteY15" fmla="*/ 93219 h 390585"/>
              <a:gd name="connsiteX16" fmla="*/ 676507 w 3642732"/>
              <a:gd name="connsiteY16" fmla="*/ 78351 h 390585"/>
              <a:gd name="connsiteX17" fmla="*/ 750849 w 3642732"/>
              <a:gd name="connsiteY17" fmla="*/ 56048 h 390585"/>
              <a:gd name="connsiteX18" fmla="*/ 802888 w 3642732"/>
              <a:gd name="connsiteY18" fmla="*/ 33746 h 390585"/>
              <a:gd name="connsiteX19" fmla="*/ 921834 w 3642732"/>
              <a:gd name="connsiteY19" fmla="*/ 18878 h 390585"/>
              <a:gd name="connsiteX20" fmla="*/ 1025912 w 3642732"/>
              <a:gd name="connsiteY20" fmla="*/ 11444 h 390585"/>
              <a:gd name="connsiteX21" fmla="*/ 1271239 w 3642732"/>
              <a:gd name="connsiteY21" fmla="*/ 11444 h 390585"/>
              <a:gd name="connsiteX22" fmla="*/ 1457093 w 3642732"/>
              <a:gd name="connsiteY22" fmla="*/ 18878 h 390585"/>
              <a:gd name="connsiteX23" fmla="*/ 1516566 w 3642732"/>
              <a:gd name="connsiteY23" fmla="*/ 26312 h 390585"/>
              <a:gd name="connsiteX24" fmla="*/ 1583473 w 3642732"/>
              <a:gd name="connsiteY24" fmla="*/ 48614 h 390585"/>
              <a:gd name="connsiteX25" fmla="*/ 1605776 w 3642732"/>
              <a:gd name="connsiteY25" fmla="*/ 56048 h 390585"/>
              <a:gd name="connsiteX26" fmla="*/ 1680117 w 3642732"/>
              <a:gd name="connsiteY26" fmla="*/ 78351 h 390585"/>
              <a:gd name="connsiteX27" fmla="*/ 1769327 w 3642732"/>
              <a:gd name="connsiteY27" fmla="*/ 122956 h 390585"/>
              <a:gd name="connsiteX28" fmla="*/ 1791629 w 3642732"/>
              <a:gd name="connsiteY28" fmla="*/ 130390 h 390585"/>
              <a:gd name="connsiteX29" fmla="*/ 1813932 w 3642732"/>
              <a:gd name="connsiteY29" fmla="*/ 137824 h 390585"/>
              <a:gd name="connsiteX30" fmla="*/ 1858537 w 3642732"/>
              <a:gd name="connsiteY30" fmla="*/ 167561 h 390585"/>
              <a:gd name="connsiteX31" fmla="*/ 1880839 w 3642732"/>
              <a:gd name="connsiteY31" fmla="*/ 182429 h 390585"/>
              <a:gd name="connsiteX32" fmla="*/ 1903141 w 3642732"/>
              <a:gd name="connsiteY32" fmla="*/ 204731 h 390585"/>
              <a:gd name="connsiteX33" fmla="*/ 1925444 w 3642732"/>
              <a:gd name="connsiteY33" fmla="*/ 219600 h 390585"/>
              <a:gd name="connsiteX34" fmla="*/ 1955181 w 3642732"/>
              <a:gd name="connsiteY34" fmla="*/ 241902 h 390585"/>
              <a:gd name="connsiteX35" fmla="*/ 1977483 w 3642732"/>
              <a:gd name="connsiteY35" fmla="*/ 256770 h 390585"/>
              <a:gd name="connsiteX36" fmla="*/ 1992351 w 3642732"/>
              <a:gd name="connsiteY36" fmla="*/ 271639 h 390585"/>
              <a:gd name="connsiteX37" fmla="*/ 2036956 w 3642732"/>
              <a:gd name="connsiteY37" fmla="*/ 286507 h 390585"/>
              <a:gd name="connsiteX38" fmla="*/ 2059259 w 3642732"/>
              <a:gd name="connsiteY38" fmla="*/ 293941 h 390585"/>
              <a:gd name="connsiteX39" fmla="*/ 2081561 w 3642732"/>
              <a:gd name="connsiteY39" fmla="*/ 301375 h 390585"/>
              <a:gd name="connsiteX40" fmla="*/ 2111298 w 3642732"/>
              <a:gd name="connsiteY40" fmla="*/ 308809 h 390585"/>
              <a:gd name="connsiteX41" fmla="*/ 2222810 w 3642732"/>
              <a:gd name="connsiteY41" fmla="*/ 323678 h 390585"/>
              <a:gd name="connsiteX42" fmla="*/ 2304585 w 3642732"/>
              <a:gd name="connsiteY42" fmla="*/ 338546 h 390585"/>
              <a:gd name="connsiteX43" fmla="*/ 2356624 w 3642732"/>
              <a:gd name="connsiteY43" fmla="*/ 345980 h 390585"/>
              <a:gd name="connsiteX44" fmla="*/ 2393795 w 3642732"/>
              <a:gd name="connsiteY44" fmla="*/ 353414 h 390585"/>
              <a:gd name="connsiteX45" fmla="*/ 2438400 w 3642732"/>
              <a:gd name="connsiteY45" fmla="*/ 360848 h 390585"/>
              <a:gd name="connsiteX46" fmla="*/ 2542478 w 3642732"/>
              <a:gd name="connsiteY46" fmla="*/ 375717 h 390585"/>
              <a:gd name="connsiteX47" fmla="*/ 2646556 w 3642732"/>
              <a:gd name="connsiteY47" fmla="*/ 390585 h 390585"/>
              <a:gd name="connsiteX48" fmla="*/ 2966224 w 3642732"/>
              <a:gd name="connsiteY48" fmla="*/ 383151 h 390585"/>
              <a:gd name="connsiteX49" fmla="*/ 3010829 w 3642732"/>
              <a:gd name="connsiteY49" fmla="*/ 375717 h 390585"/>
              <a:gd name="connsiteX50" fmla="*/ 3077737 w 3642732"/>
              <a:gd name="connsiteY50" fmla="*/ 368283 h 390585"/>
              <a:gd name="connsiteX51" fmla="*/ 3337932 w 3642732"/>
              <a:gd name="connsiteY51" fmla="*/ 360848 h 390585"/>
              <a:gd name="connsiteX52" fmla="*/ 3412273 w 3642732"/>
              <a:gd name="connsiteY52" fmla="*/ 353414 h 390585"/>
              <a:gd name="connsiteX53" fmla="*/ 3464312 w 3642732"/>
              <a:gd name="connsiteY53" fmla="*/ 345980 h 390585"/>
              <a:gd name="connsiteX54" fmla="*/ 3560956 w 3642732"/>
              <a:gd name="connsiteY54" fmla="*/ 338546 h 390585"/>
              <a:gd name="connsiteX55" fmla="*/ 3642732 w 3642732"/>
              <a:gd name="connsiteY55" fmla="*/ 331112 h 39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642732" h="390585">
                <a:moveTo>
                  <a:pt x="0" y="338546"/>
                </a:moveTo>
                <a:cubicBezTo>
                  <a:pt x="66441" y="310072"/>
                  <a:pt x="34139" y="322211"/>
                  <a:pt x="96644" y="301375"/>
                </a:cubicBezTo>
                <a:cubicBezTo>
                  <a:pt x="96648" y="301374"/>
                  <a:pt x="141246" y="286508"/>
                  <a:pt x="141249" y="286507"/>
                </a:cubicBezTo>
                <a:cubicBezTo>
                  <a:pt x="166029" y="281551"/>
                  <a:pt x="191616" y="279631"/>
                  <a:pt x="215590" y="271639"/>
                </a:cubicBezTo>
                <a:cubicBezTo>
                  <a:pt x="230458" y="266683"/>
                  <a:pt x="247154" y="265463"/>
                  <a:pt x="260195" y="256770"/>
                </a:cubicBezTo>
                <a:cubicBezTo>
                  <a:pt x="295538" y="233209"/>
                  <a:pt x="274022" y="244727"/>
                  <a:pt x="327102" y="227034"/>
                </a:cubicBezTo>
                <a:lnTo>
                  <a:pt x="438615" y="189863"/>
                </a:lnTo>
                <a:lnTo>
                  <a:pt x="460917" y="182429"/>
                </a:lnTo>
                <a:lnTo>
                  <a:pt x="483220" y="174995"/>
                </a:lnTo>
                <a:cubicBezTo>
                  <a:pt x="490654" y="170039"/>
                  <a:pt x="497531" y="164123"/>
                  <a:pt x="505522" y="160127"/>
                </a:cubicBezTo>
                <a:cubicBezTo>
                  <a:pt x="512531" y="156622"/>
                  <a:pt x="521105" y="156724"/>
                  <a:pt x="527824" y="152692"/>
                </a:cubicBezTo>
                <a:cubicBezTo>
                  <a:pt x="533834" y="149086"/>
                  <a:pt x="536683" y="141430"/>
                  <a:pt x="542693" y="137824"/>
                </a:cubicBezTo>
                <a:cubicBezTo>
                  <a:pt x="549412" y="133792"/>
                  <a:pt x="557986" y="133894"/>
                  <a:pt x="564995" y="130390"/>
                </a:cubicBezTo>
                <a:cubicBezTo>
                  <a:pt x="572987" y="126394"/>
                  <a:pt x="579133" y="119151"/>
                  <a:pt x="587298" y="115522"/>
                </a:cubicBezTo>
                <a:cubicBezTo>
                  <a:pt x="601620" y="109157"/>
                  <a:pt x="617034" y="105609"/>
                  <a:pt x="631902" y="100653"/>
                </a:cubicBezTo>
                <a:lnTo>
                  <a:pt x="654205" y="93219"/>
                </a:lnTo>
                <a:cubicBezTo>
                  <a:pt x="661639" y="88263"/>
                  <a:pt x="668295" y="81870"/>
                  <a:pt x="676507" y="78351"/>
                </a:cubicBezTo>
                <a:cubicBezTo>
                  <a:pt x="751212" y="46335"/>
                  <a:pt x="650897" y="106024"/>
                  <a:pt x="750849" y="56048"/>
                </a:cubicBezTo>
                <a:cubicBezTo>
                  <a:pt x="777284" y="42831"/>
                  <a:pt x="777363" y="41039"/>
                  <a:pt x="802888" y="33746"/>
                </a:cubicBezTo>
                <a:cubicBezTo>
                  <a:pt x="850491" y="20145"/>
                  <a:pt x="854807" y="24034"/>
                  <a:pt x="921834" y="18878"/>
                </a:cubicBezTo>
                <a:lnTo>
                  <a:pt x="1025912" y="11444"/>
                </a:lnTo>
                <a:cubicBezTo>
                  <a:pt x="1130823" y="-9540"/>
                  <a:pt x="1052330" y="3183"/>
                  <a:pt x="1271239" y="11444"/>
                </a:cubicBezTo>
                <a:lnTo>
                  <a:pt x="1457093" y="18878"/>
                </a:lnTo>
                <a:cubicBezTo>
                  <a:pt x="1476917" y="21356"/>
                  <a:pt x="1497031" y="22126"/>
                  <a:pt x="1516566" y="26312"/>
                </a:cubicBezTo>
                <a:cubicBezTo>
                  <a:pt x="1516571" y="26313"/>
                  <a:pt x="1572319" y="44896"/>
                  <a:pt x="1583473" y="48614"/>
                </a:cubicBezTo>
                <a:cubicBezTo>
                  <a:pt x="1590907" y="51092"/>
                  <a:pt x="1598174" y="54147"/>
                  <a:pt x="1605776" y="56048"/>
                </a:cubicBezTo>
                <a:cubicBezTo>
                  <a:pt x="1622396" y="60204"/>
                  <a:pt x="1669262" y="71114"/>
                  <a:pt x="1680117" y="78351"/>
                </a:cubicBezTo>
                <a:cubicBezTo>
                  <a:pt x="1737761" y="116780"/>
                  <a:pt x="1707771" y="102437"/>
                  <a:pt x="1769327" y="122956"/>
                </a:cubicBezTo>
                <a:lnTo>
                  <a:pt x="1791629" y="130390"/>
                </a:lnTo>
                <a:lnTo>
                  <a:pt x="1813932" y="137824"/>
                </a:lnTo>
                <a:lnTo>
                  <a:pt x="1858537" y="167561"/>
                </a:lnTo>
                <a:cubicBezTo>
                  <a:pt x="1865971" y="172517"/>
                  <a:pt x="1874521" y="176111"/>
                  <a:pt x="1880839" y="182429"/>
                </a:cubicBezTo>
                <a:cubicBezTo>
                  <a:pt x="1888273" y="189863"/>
                  <a:pt x="1895065" y="198001"/>
                  <a:pt x="1903141" y="204731"/>
                </a:cubicBezTo>
                <a:cubicBezTo>
                  <a:pt x="1910005" y="210451"/>
                  <a:pt x="1918173" y="214407"/>
                  <a:pt x="1925444" y="219600"/>
                </a:cubicBezTo>
                <a:cubicBezTo>
                  <a:pt x="1935526" y="226802"/>
                  <a:pt x="1945099" y="234700"/>
                  <a:pt x="1955181" y="241902"/>
                </a:cubicBezTo>
                <a:cubicBezTo>
                  <a:pt x="1962451" y="247095"/>
                  <a:pt x="1970506" y="251189"/>
                  <a:pt x="1977483" y="256770"/>
                </a:cubicBezTo>
                <a:cubicBezTo>
                  <a:pt x="1982956" y="261149"/>
                  <a:pt x="1986082" y="268504"/>
                  <a:pt x="1992351" y="271639"/>
                </a:cubicBezTo>
                <a:cubicBezTo>
                  <a:pt x="2006369" y="278648"/>
                  <a:pt x="2022088" y="281551"/>
                  <a:pt x="2036956" y="286507"/>
                </a:cubicBezTo>
                <a:lnTo>
                  <a:pt x="2059259" y="293941"/>
                </a:lnTo>
                <a:cubicBezTo>
                  <a:pt x="2066693" y="296419"/>
                  <a:pt x="2073959" y="299475"/>
                  <a:pt x="2081561" y="301375"/>
                </a:cubicBezTo>
                <a:cubicBezTo>
                  <a:pt x="2091473" y="303853"/>
                  <a:pt x="2101199" y="307255"/>
                  <a:pt x="2111298" y="308809"/>
                </a:cubicBezTo>
                <a:cubicBezTo>
                  <a:pt x="2264491" y="332378"/>
                  <a:pt x="2108173" y="302835"/>
                  <a:pt x="2222810" y="323678"/>
                </a:cubicBezTo>
                <a:cubicBezTo>
                  <a:pt x="2286600" y="335276"/>
                  <a:pt x="2233395" y="327594"/>
                  <a:pt x="2304585" y="338546"/>
                </a:cubicBezTo>
                <a:cubicBezTo>
                  <a:pt x="2321904" y="341210"/>
                  <a:pt x="2339340" y="343099"/>
                  <a:pt x="2356624" y="345980"/>
                </a:cubicBezTo>
                <a:cubicBezTo>
                  <a:pt x="2369088" y="348057"/>
                  <a:pt x="2381363" y="351154"/>
                  <a:pt x="2393795" y="353414"/>
                </a:cubicBezTo>
                <a:cubicBezTo>
                  <a:pt x="2408625" y="356110"/>
                  <a:pt x="2423493" y="358612"/>
                  <a:pt x="2438400" y="360848"/>
                </a:cubicBezTo>
                <a:cubicBezTo>
                  <a:pt x="2473057" y="366047"/>
                  <a:pt x="2508114" y="368844"/>
                  <a:pt x="2542478" y="375717"/>
                </a:cubicBezTo>
                <a:cubicBezTo>
                  <a:pt x="2601653" y="387552"/>
                  <a:pt x="2567091" y="381756"/>
                  <a:pt x="2646556" y="390585"/>
                </a:cubicBezTo>
                <a:lnTo>
                  <a:pt x="2966224" y="383151"/>
                </a:lnTo>
                <a:cubicBezTo>
                  <a:pt x="2981285" y="382536"/>
                  <a:pt x="2995888" y="377709"/>
                  <a:pt x="3010829" y="375717"/>
                </a:cubicBezTo>
                <a:cubicBezTo>
                  <a:pt x="3033072" y="372751"/>
                  <a:pt x="3055320" y="369302"/>
                  <a:pt x="3077737" y="368283"/>
                </a:cubicBezTo>
                <a:cubicBezTo>
                  <a:pt x="3164415" y="364343"/>
                  <a:pt x="3251200" y="363326"/>
                  <a:pt x="3337932" y="360848"/>
                </a:cubicBezTo>
                <a:lnTo>
                  <a:pt x="3412273" y="353414"/>
                </a:lnTo>
                <a:cubicBezTo>
                  <a:pt x="3429675" y="351367"/>
                  <a:pt x="3446877" y="347724"/>
                  <a:pt x="3464312" y="345980"/>
                </a:cubicBezTo>
                <a:cubicBezTo>
                  <a:pt x="3496461" y="342765"/>
                  <a:pt x="3528741" y="341024"/>
                  <a:pt x="3560956" y="338546"/>
                </a:cubicBezTo>
                <a:cubicBezTo>
                  <a:pt x="3612707" y="328196"/>
                  <a:pt x="3585491" y="331112"/>
                  <a:pt x="3642732" y="331112"/>
                </a:cubicBezTo>
              </a:path>
            </a:pathLst>
          </a:custGeom>
          <a:noFill/>
          <a:ln w="444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2446E5B-2956-7B4B-BAF7-10D60B95141A}"/>
              </a:ext>
            </a:extLst>
          </p:cNvPr>
          <p:cNvSpPr/>
          <p:nvPr/>
        </p:nvSpPr>
        <p:spPr>
          <a:xfrm>
            <a:off x="3954451" y="3397407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74C3219-BB5B-694D-BE2A-01527EBD7864}"/>
              </a:ext>
            </a:extLst>
          </p:cNvPr>
          <p:cNvSpPr/>
          <p:nvPr/>
        </p:nvSpPr>
        <p:spPr>
          <a:xfrm>
            <a:off x="4334161" y="3229847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F514E07-2F3D-094C-B01B-A47810B1CFD2}"/>
              </a:ext>
            </a:extLst>
          </p:cNvPr>
          <p:cNvSpPr/>
          <p:nvPr/>
        </p:nvSpPr>
        <p:spPr>
          <a:xfrm rot="1313426">
            <a:off x="4728169" y="3166656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CD71A2B-8182-DA4F-A65C-433945A30E16}"/>
              </a:ext>
            </a:extLst>
          </p:cNvPr>
          <p:cNvSpPr/>
          <p:nvPr/>
        </p:nvSpPr>
        <p:spPr>
          <a:xfrm rot="1451688">
            <a:off x="5068661" y="3174090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589D25B-5C52-084F-8283-660A7C8B5C16}"/>
              </a:ext>
            </a:extLst>
          </p:cNvPr>
          <p:cNvSpPr/>
          <p:nvPr/>
        </p:nvSpPr>
        <p:spPr>
          <a:xfrm rot="2685690">
            <a:off x="5393546" y="3276941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9E65AFA-3C07-7041-A74C-91E277E92129}"/>
              </a:ext>
            </a:extLst>
          </p:cNvPr>
          <p:cNvSpPr/>
          <p:nvPr/>
        </p:nvSpPr>
        <p:spPr>
          <a:xfrm rot="1896223">
            <a:off x="5653411" y="3444890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4950A78-BC1C-6F40-A953-1A58897391DF}"/>
              </a:ext>
            </a:extLst>
          </p:cNvPr>
          <p:cNvSpPr/>
          <p:nvPr/>
        </p:nvSpPr>
        <p:spPr>
          <a:xfrm rot="1123117">
            <a:off x="6375891" y="3553522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9106FB1-F0DE-E743-83DA-4D16D0B98740}"/>
              </a:ext>
            </a:extLst>
          </p:cNvPr>
          <p:cNvSpPr/>
          <p:nvPr/>
        </p:nvSpPr>
        <p:spPr>
          <a:xfrm rot="1565823">
            <a:off x="6030912" y="3515841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E637CD9-226B-8047-8B7A-459E55896313}"/>
              </a:ext>
            </a:extLst>
          </p:cNvPr>
          <p:cNvSpPr/>
          <p:nvPr/>
        </p:nvSpPr>
        <p:spPr>
          <a:xfrm rot="1123117">
            <a:off x="6728065" y="3530829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4F976DF-BD66-574A-AD53-8D8D09678B97}"/>
              </a:ext>
            </a:extLst>
          </p:cNvPr>
          <p:cNvSpPr/>
          <p:nvPr/>
        </p:nvSpPr>
        <p:spPr>
          <a:xfrm rot="1123117">
            <a:off x="7095410" y="3509143"/>
            <a:ext cx="164689" cy="126380"/>
          </a:xfrm>
          <a:custGeom>
            <a:avLst/>
            <a:gdLst>
              <a:gd name="connsiteX0" fmla="*/ 7949 w 164689"/>
              <a:gd name="connsiteY0" fmla="*/ 126380 h 126380"/>
              <a:gd name="connsiteX1" fmla="*/ 7949 w 164689"/>
              <a:gd name="connsiteY1" fmla="*/ 44605 h 126380"/>
              <a:gd name="connsiteX2" fmla="*/ 22817 w 164689"/>
              <a:gd name="connsiteY2" fmla="*/ 22302 h 126380"/>
              <a:gd name="connsiteX3" fmla="*/ 67422 w 164689"/>
              <a:gd name="connsiteY3" fmla="*/ 7434 h 126380"/>
              <a:gd name="connsiteX4" fmla="*/ 89725 w 164689"/>
              <a:gd name="connsiteY4" fmla="*/ 0 h 126380"/>
              <a:gd name="connsiteX5" fmla="*/ 134329 w 164689"/>
              <a:gd name="connsiteY5" fmla="*/ 7434 h 126380"/>
              <a:gd name="connsiteX6" fmla="*/ 156632 w 164689"/>
              <a:gd name="connsiteY6" fmla="*/ 14868 h 126380"/>
              <a:gd name="connsiteX7" fmla="*/ 164066 w 164689"/>
              <a:gd name="connsiteY7" fmla="*/ 37171 h 126380"/>
              <a:gd name="connsiteX8" fmla="*/ 164066 w 164689"/>
              <a:gd name="connsiteY8" fmla="*/ 66907 h 12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89" h="126380">
                <a:moveTo>
                  <a:pt x="7949" y="126380"/>
                </a:moveTo>
                <a:cubicBezTo>
                  <a:pt x="3049" y="87179"/>
                  <a:pt x="-7178" y="74859"/>
                  <a:pt x="7949" y="44605"/>
                </a:cubicBezTo>
                <a:cubicBezTo>
                  <a:pt x="11945" y="36613"/>
                  <a:pt x="15240" y="27037"/>
                  <a:pt x="22817" y="22302"/>
                </a:cubicBezTo>
                <a:cubicBezTo>
                  <a:pt x="36107" y="13995"/>
                  <a:pt x="52554" y="12390"/>
                  <a:pt x="67422" y="7434"/>
                </a:cubicBezTo>
                <a:lnTo>
                  <a:pt x="89725" y="0"/>
                </a:lnTo>
                <a:cubicBezTo>
                  <a:pt x="104593" y="2478"/>
                  <a:pt x="119615" y="4164"/>
                  <a:pt x="134329" y="7434"/>
                </a:cubicBezTo>
                <a:cubicBezTo>
                  <a:pt x="141979" y="9134"/>
                  <a:pt x="151091" y="9327"/>
                  <a:pt x="156632" y="14868"/>
                </a:cubicBezTo>
                <a:cubicBezTo>
                  <a:pt x="162173" y="20409"/>
                  <a:pt x="162958" y="29413"/>
                  <a:pt x="164066" y="37171"/>
                </a:cubicBezTo>
                <a:cubicBezTo>
                  <a:pt x="165468" y="46983"/>
                  <a:pt x="164066" y="56995"/>
                  <a:pt x="164066" y="66907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285E73D-E393-8D45-AFD1-32AEF311287D}"/>
              </a:ext>
            </a:extLst>
          </p:cNvPr>
          <p:cNvSpPr/>
          <p:nvPr/>
        </p:nvSpPr>
        <p:spPr>
          <a:xfrm>
            <a:off x="3010829" y="3724507"/>
            <a:ext cx="877230" cy="2713517"/>
          </a:xfrm>
          <a:custGeom>
            <a:avLst/>
            <a:gdLst>
              <a:gd name="connsiteX0" fmla="*/ 698810 w 877230"/>
              <a:gd name="connsiteY0" fmla="*/ 0 h 2713517"/>
              <a:gd name="connsiteX1" fmla="*/ 691376 w 877230"/>
              <a:gd name="connsiteY1" fmla="*/ 52039 h 2713517"/>
              <a:gd name="connsiteX2" fmla="*/ 706244 w 877230"/>
              <a:gd name="connsiteY2" fmla="*/ 126381 h 2713517"/>
              <a:gd name="connsiteX3" fmla="*/ 713678 w 877230"/>
              <a:gd name="connsiteY3" fmla="*/ 170986 h 2713517"/>
              <a:gd name="connsiteX4" fmla="*/ 728547 w 877230"/>
              <a:gd name="connsiteY4" fmla="*/ 230459 h 2713517"/>
              <a:gd name="connsiteX5" fmla="*/ 735981 w 877230"/>
              <a:gd name="connsiteY5" fmla="*/ 260195 h 2713517"/>
              <a:gd name="connsiteX6" fmla="*/ 743415 w 877230"/>
              <a:gd name="connsiteY6" fmla="*/ 297366 h 2713517"/>
              <a:gd name="connsiteX7" fmla="*/ 750849 w 877230"/>
              <a:gd name="connsiteY7" fmla="*/ 394010 h 2713517"/>
              <a:gd name="connsiteX8" fmla="*/ 758283 w 877230"/>
              <a:gd name="connsiteY8" fmla="*/ 431181 h 2713517"/>
              <a:gd name="connsiteX9" fmla="*/ 773151 w 877230"/>
              <a:gd name="connsiteY9" fmla="*/ 520391 h 2713517"/>
              <a:gd name="connsiteX10" fmla="*/ 788020 w 877230"/>
              <a:gd name="connsiteY10" fmla="*/ 594732 h 2713517"/>
              <a:gd name="connsiteX11" fmla="*/ 810322 w 877230"/>
              <a:gd name="connsiteY11" fmla="*/ 676508 h 2713517"/>
              <a:gd name="connsiteX12" fmla="*/ 817756 w 877230"/>
              <a:gd name="connsiteY12" fmla="*/ 713678 h 2713517"/>
              <a:gd name="connsiteX13" fmla="*/ 825191 w 877230"/>
              <a:gd name="connsiteY13" fmla="*/ 743415 h 2713517"/>
              <a:gd name="connsiteX14" fmla="*/ 840059 w 877230"/>
              <a:gd name="connsiteY14" fmla="*/ 795454 h 2713517"/>
              <a:gd name="connsiteX15" fmla="*/ 862361 w 877230"/>
              <a:gd name="connsiteY15" fmla="*/ 988742 h 2713517"/>
              <a:gd name="connsiteX16" fmla="*/ 877230 w 877230"/>
              <a:gd name="connsiteY16" fmla="*/ 1115122 h 2713517"/>
              <a:gd name="connsiteX17" fmla="*/ 869795 w 877230"/>
              <a:gd name="connsiteY17" fmla="*/ 1182030 h 2713517"/>
              <a:gd name="connsiteX18" fmla="*/ 862361 w 877230"/>
              <a:gd name="connsiteY18" fmla="*/ 1256371 h 2713517"/>
              <a:gd name="connsiteX19" fmla="*/ 847493 w 877230"/>
              <a:gd name="connsiteY19" fmla="*/ 1315844 h 2713517"/>
              <a:gd name="connsiteX20" fmla="*/ 840059 w 877230"/>
              <a:gd name="connsiteY20" fmla="*/ 1345581 h 2713517"/>
              <a:gd name="connsiteX21" fmla="*/ 825191 w 877230"/>
              <a:gd name="connsiteY21" fmla="*/ 1390186 h 2713517"/>
              <a:gd name="connsiteX22" fmla="*/ 795454 w 877230"/>
              <a:gd name="connsiteY22" fmla="*/ 1434791 h 2713517"/>
              <a:gd name="connsiteX23" fmla="*/ 773151 w 877230"/>
              <a:gd name="connsiteY23" fmla="*/ 1471961 h 2713517"/>
              <a:gd name="connsiteX24" fmla="*/ 758283 w 877230"/>
              <a:gd name="connsiteY24" fmla="*/ 1516566 h 2713517"/>
              <a:gd name="connsiteX25" fmla="*/ 728547 w 877230"/>
              <a:gd name="connsiteY25" fmla="*/ 1561171 h 2713517"/>
              <a:gd name="connsiteX26" fmla="*/ 698810 w 877230"/>
              <a:gd name="connsiteY26" fmla="*/ 1628078 h 2713517"/>
              <a:gd name="connsiteX27" fmla="*/ 676508 w 877230"/>
              <a:gd name="connsiteY27" fmla="*/ 1672683 h 2713517"/>
              <a:gd name="connsiteX28" fmla="*/ 654205 w 877230"/>
              <a:gd name="connsiteY28" fmla="*/ 1717288 h 2713517"/>
              <a:gd name="connsiteX29" fmla="*/ 631903 w 877230"/>
              <a:gd name="connsiteY29" fmla="*/ 1761893 h 2713517"/>
              <a:gd name="connsiteX30" fmla="*/ 617034 w 877230"/>
              <a:gd name="connsiteY30" fmla="*/ 1806498 h 2713517"/>
              <a:gd name="connsiteX31" fmla="*/ 609600 w 877230"/>
              <a:gd name="connsiteY31" fmla="*/ 1828800 h 2713517"/>
              <a:gd name="connsiteX32" fmla="*/ 594732 w 877230"/>
              <a:gd name="connsiteY32" fmla="*/ 1851103 h 2713517"/>
              <a:gd name="connsiteX33" fmla="*/ 564995 w 877230"/>
              <a:gd name="connsiteY33" fmla="*/ 1918010 h 2713517"/>
              <a:gd name="connsiteX34" fmla="*/ 550127 w 877230"/>
              <a:gd name="connsiteY34" fmla="*/ 1962615 h 2713517"/>
              <a:gd name="connsiteX35" fmla="*/ 520391 w 877230"/>
              <a:gd name="connsiteY35" fmla="*/ 2007220 h 2713517"/>
              <a:gd name="connsiteX36" fmla="*/ 512956 w 877230"/>
              <a:gd name="connsiteY36" fmla="*/ 2029522 h 2713517"/>
              <a:gd name="connsiteX37" fmla="*/ 498088 w 877230"/>
              <a:gd name="connsiteY37" fmla="*/ 2051825 h 2713517"/>
              <a:gd name="connsiteX38" fmla="*/ 475786 w 877230"/>
              <a:gd name="connsiteY38" fmla="*/ 2103864 h 2713517"/>
              <a:gd name="connsiteX39" fmla="*/ 460917 w 877230"/>
              <a:gd name="connsiteY39" fmla="*/ 2118732 h 2713517"/>
              <a:gd name="connsiteX40" fmla="*/ 453483 w 877230"/>
              <a:gd name="connsiteY40" fmla="*/ 2141034 h 2713517"/>
              <a:gd name="connsiteX41" fmla="*/ 438615 w 877230"/>
              <a:gd name="connsiteY41" fmla="*/ 2155903 h 2713517"/>
              <a:gd name="connsiteX42" fmla="*/ 423747 w 877230"/>
              <a:gd name="connsiteY42" fmla="*/ 2200508 h 2713517"/>
              <a:gd name="connsiteX43" fmla="*/ 408878 w 877230"/>
              <a:gd name="connsiteY43" fmla="*/ 2230244 h 2713517"/>
              <a:gd name="connsiteX44" fmla="*/ 401444 w 877230"/>
              <a:gd name="connsiteY44" fmla="*/ 2252547 h 2713517"/>
              <a:gd name="connsiteX45" fmla="*/ 386576 w 877230"/>
              <a:gd name="connsiteY45" fmla="*/ 2274849 h 2713517"/>
              <a:gd name="connsiteX46" fmla="*/ 364273 w 877230"/>
              <a:gd name="connsiteY46" fmla="*/ 2312020 h 2713517"/>
              <a:gd name="connsiteX47" fmla="*/ 356839 w 877230"/>
              <a:gd name="connsiteY47" fmla="*/ 2334322 h 2713517"/>
              <a:gd name="connsiteX48" fmla="*/ 327103 w 877230"/>
              <a:gd name="connsiteY48" fmla="*/ 2378927 h 2713517"/>
              <a:gd name="connsiteX49" fmla="*/ 304800 w 877230"/>
              <a:gd name="connsiteY49" fmla="*/ 2416098 h 2713517"/>
              <a:gd name="connsiteX50" fmla="*/ 275064 w 877230"/>
              <a:gd name="connsiteY50" fmla="*/ 2460703 h 2713517"/>
              <a:gd name="connsiteX51" fmla="*/ 260195 w 877230"/>
              <a:gd name="connsiteY51" fmla="*/ 2475571 h 2713517"/>
              <a:gd name="connsiteX52" fmla="*/ 230459 w 877230"/>
              <a:gd name="connsiteY52" fmla="*/ 2520176 h 2713517"/>
              <a:gd name="connsiteX53" fmla="*/ 215591 w 877230"/>
              <a:gd name="connsiteY53" fmla="*/ 2542478 h 2713517"/>
              <a:gd name="connsiteX54" fmla="*/ 193288 w 877230"/>
              <a:gd name="connsiteY54" fmla="*/ 2557347 h 2713517"/>
              <a:gd name="connsiteX55" fmla="*/ 156117 w 877230"/>
              <a:gd name="connsiteY55" fmla="*/ 2594517 h 2713517"/>
              <a:gd name="connsiteX56" fmla="*/ 141249 w 877230"/>
              <a:gd name="connsiteY56" fmla="*/ 2609386 h 2713517"/>
              <a:gd name="connsiteX57" fmla="*/ 111512 w 877230"/>
              <a:gd name="connsiteY57" fmla="*/ 2631688 h 2713517"/>
              <a:gd name="connsiteX58" fmla="*/ 89210 w 877230"/>
              <a:gd name="connsiteY58" fmla="*/ 2653991 h 2713517"/>
              <a:gd name="connsiteX59" fmla="*/ 44605 w 877230"/>
              <a:gd name="connsiteY59" fmla="*/ 2683727 h 2713517"/>
              <a:gd name="connsiteX60" fmla="*/ 22303 w 877230"/>
              <a:gd name="connsiteY60" fmla="*/ 2698595 h 2713517"/>
              <a:gd name="connsiteX61" fmla="*/ 0 w 877230"/>
              <a:gd name="connsiteY61" fmla="*/ 2713464 h 271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877230" h="2713517">
                <a:moveTo>
                  <a:pt x="698810" y="0"/>
                </a:moveTo>
                <a:cubicBezTo>
                  <a:pt x="696332" y="17346"/>
                  <a:pt x="690347" y="34547"/>
                  <a:pt x="691376" y="52039"/>
                </a:cubicBezTo>
                <a:cubicBezTo>
                  <a:pt x="692860" y="77267"/>
                  <a:pt x="702089" y="101453"/>
                  <a:pt x="706244" y="126381"/>
                </a:cubicBezTo>
                <a:cubicBezTo>
                  <a:pt x="708722" y="141249"/>
                  <a:pt x="710520" y="156247"/>
                  <a:pt x="713678" y="170986"/>
                </a:cubicBezTo>
                <a:cubicBezTo>
                  <a:pt x="717960" y="190967"/>
                  <a:pt x="723591" y="210635"/>
                  <a:pt x="728547" y="230459"/>
                </a:cubicBezTo>
                <a:cubicBezTo>
                  <a:pt x="731025" y="240371"/>
                  <a:pt x="733977" y="250176"/>
                  <a:pt x="735981" y="260195"/>
                </a:cubicBezTo>
                <a:lnTo>
                  <a:pt x="743415" y="297366"/>
                </a:lnTo>
                <a:cubicBezTo>
                  <a:pt x="745893" y="329581"/>
                  <a:pt x="747281" y="361898"/>
                  <a:pt x="750849" y="394010"/>
                </a:cubicBezTo>
                <a:cubicBezTo>
                  <a:pt x="752244" y="406568"/>
                  <a:pt x="756087" y="418738"/>
                  <a:pt x="758283" y="431181"/>
                </a:cubicBezTo>
                <a:cubicBezTo>
                  <a:pt x="763522" y="460869"/>
                  <a:pt x="767238" y="490830"/>
                  <a:pt x="773151" y="520391"/>
                </a:cubicBezTo>
                <a:cubicBezTo>
                  <a:pt x="778107" y="545171"/>
                  <a:pt x="780029" y="570758"/>
                  <a:pt x="788020" y="594732"/>
                </a:cubicBezTo>
                <a:cubicBezTo>
                  <a:pt x="798701" y="626776"/>
                  <a:pt x="801937" y="634581"/>
                  <a:pt x="810322" y="676508"/>
                </a:cubicBezTo>
                <a:cubicBezTo>
                  <a:pt x="812800" y="688898"/>
                  <a:pt x="815015" y="701344"/>
                  <a:pt x="817756" y="713678"/>
                </a:cubicBezTo>
                <a:cubicBezTo>
                  <a:pt x="819973" y="723652"/>
                  <a:pt x="822384" y="733591"/>
                  <a:pt x="825191" y="743415"/>
                </a:cubicBezTo>
                <a:cubicBezTo>
                  <a:pt x="832262" y="768161"/>
                  <a:pt x="835411" y="767567"/>
                  <a:pt x="840059" y="795454"/>
                </a:cubicBezTo>
                <a:cubicBezTo>
                  <a:pt x="858955" y="908832"/>
                  <a:pt x="852180" y="881842"/>
                  <a:pt x="862361" y="988742"/>
                </a:cubicBezTo>
                <a:cubicBezTo>
                  <a:pt x="866219" y="1029257"/>
                  <a:pt x="872159" y="1074559"/>
                  <a:pt x="877230" y="1115122"/>
                </a:cubicBezTo>
                <a:cubicBezTo>
                  <a:pt x="874752" y="1137425"/>
                  <a:pt x="872144" y="1159713"/>
                  <a:pt x="869795" y="1182030"/>
                </a:cubicBezTo>
                <a:cubicBezTo>
                  <a:pt x="867188" y="1206797"/>
                  <a:pt x="866455" y="1231806"/>
                  <a:pt x="862361" y="1256371"/>
                </a:cubicBezTo>
                <a:cubicBezTo>
                  <a:pt x="859002" y="1276527"/>
                  <a:pt x="852449" y="1296020"/>
                  <a:pt x="847493" y="1315844"/>
                </a:cubicBezTo>
                <a:cubicBezTo>
                  <a:pt x="845015" y="1325756"/>
                  <a:pt x="843290" y="1335888"/>
                  <a:pt x="840059" y="1345581"/>
                </a:cubicBezTo>
                <a:cubicBezTo>
                  <a:pt x="835103" y="1360449"/>
                  <a:pt x="833885" y="1377146"/>
                  <a:pt x="825191" y="1390186"/>
                </a:cubicBezTo>
                <a:cubicBezTo>
                  <a:pt x="815279" y="1405054"/>
                  <a:pt x="801105" y="1417838"/>
                  <a:pt x="795454" y="1434791"/>
                </a:cubicBezTo>
                <a:cubicBezTo>
                  <a:pt x="785804" y="1463742"/>
                  <a:pt x="793561" y="1451552"/>
                  <a:pt x="773151" y="1471961"/>
                </a:cubicBezTo>
                <a:cubicBezTo>
                  <a:pt x="768195" y="1486829"/>
                  <a:pt x="766976" y="1503526"/>
                  <a:pt x="758283" y="1516566"/>
                </a:cubicBezTo>
                <a:cubicBezTo>
                  <a:pt x="748371" y="1531434"/>
                  <a:pt x="734198" y="1544219"/>
                  <a:pt x="728547" y="1561171"/>
                </a:cubicBezTo>
                <a:cubicBezTo>
                  <a:pt x="710853" y="1614252"/>
                  <a:pt x="722372" y="1592736"/>
                  <a:pt x="698810" y="1628078"/>
                </a:cubicBezTo>
                <a:cubicBezTo>
                  <a:pt x="680126" y="1684131"/>
                  <a:pt x="705328" y="1615045"/>
                  <a:pt x="676508" y="1672683"/>
                </a:cubicBezTo>
                <a:cubicBezTo>
                  <a:pt x="645729" y="1734240"/>
                  <a:pt x="696813" y="1653376"/>
                  <a:pt x="654205" y="1717288"/>
                </a:cubicBezTo>
                <a:cubicBezTo>
                  <a:pt x="627097" y="1798614"/>
                  <a:pt x="670327" y="1675440"/>
                  <a:pt x="631903" y="1761893"/>
                </a:cubicBezTo>
                <a:cubicBezTo>
                  <a:pt x="625538" y="1776215"/>
                  <a:pt x="621990" y="1791630"/>
                  <a:pt x="617034" y="1806498"/>
                </a:cubicBezTo>
                <a:cubicBezTo>
                  <a:pt x="614556" y="1813932"/>
                  <a:pt x="613947" y="1822280"/>
                  <a:pt x="609600" y="1828800"/>
                </a:cubicBezTo>
                <a:cubicBezTo>
                  <a:pt x="604644" y="1836234"/>
                  <a:pt x="598361" y="1842938"/>
                  <a:pt x="594732" y="1851103"/>
                </a:cubicBezTo>
                <a:cubicBezTo>
                  <a:pt x="559349" y="1930717"/>
                  <a:pt x="598642" y="1867542"/>
                  <a:pt x="564995" y="1918010"/>
                </a:cubicBezTo>
                <a:cubicBezTo>
                  <a:pt x="560039" y="1932878"/>
                  <a:pt x="558820" y="1949575"/>
                  <a:pt x="550127" y="1962615"/>
                </a:cubicBezTo>
                <a:cubicBezTo>
                  <a:pt x="540215" y="1977483"/>
                  <a:pt x="526042" y="1990268"/>
                  <a:pt x="520391" y="2007220"/>
                </a:cubicBezTo>
                <a:cubicBezTo>
                  <a:pt x="517913" y="2014654"/>
                  <a:pt x="516461" y="2022513"/>
                  <a:pt x="512956" y="2029522"/>
                </a:cubicBezTo>
                <a:cubicBezTo>
                  <a:pt x="508960" y="2037514"/>
                  <a:pt x="502084" y="2043833"/>
                  <a:pt x="498088" y="2051825"/>
                </a:cubicBezTo>
                <a:cubicBezTo>
                  <a:pt x="478268" y="2091467"/>
                  <a:pt x="506720" y="2057464"/>
                  <a:pt x="475786" y="2103864"/>
                </a:cubicBezTo>
                <a:cubicBezTo>
                  <a:pt x="471898" y="2109696"/>
                  <a:pt x="465873" y="2113776"/>
                  <a:pt x="460917" y="2118732"/>
                </a:cubicBezTo>
                <a:cubicBezTo>
                  <a:pt x="458439" y="2126166"/>
                  <a:pt x="457515" y="2134315"/>
                  <a:pt x="453483" y="2141034"/>
                </a:cubicBezTo>
                <a:cubicBezTo>
                  <a:pt x="449877" y="2147044"/>
                  <a:pt x="441749" y="2149634"/>
                  <a:pt x="438615" y="2155903"/>
                </a:cubicBezTo>
                <a:cubicBezTo>
                  <a:pt x="431606" y="2169921"/>
                  <a:pt x="430756" y="2186490"/>
                  <a:pt x="423747" y="2200508"/>
                </a:cubicBezTo>
                <a:cubicBezTo>
                  <a:pt x="418791" y="2210420"/>
                  <a:pt x="413244" y="2220058"/>
                  <a:pt x="408878" y="2230244"/>
                </a:cubicBezTo>
                <a:cubicBezTo>
                  <a:pt x="405791" y="2237447"/>
                  <a:pt x="404948" y="2245538"/>
                  <a:pt x="401444" y="2252547"/>
                </a:cubicBezTo>
                <a:cubicBezTo>
                  <a:pt x="397448" y="2260538"/>
                  <a:pt x="391532" y="2267415"/>
                  <a:pt x="386576" y="2274849"/>
                </a:cubicBezTo>
                <a:cubicBezTo>
                  <a:pt x="365518" y="2338027"/>
                  <a:pt x="394887" y="2260999"/>
                  <a:pt x="364273" y="2312020"/>
                </a:cubicBezTo>
                <a:cubicBezTo>
                  <a:pt x="360241" y="2318739"/>
                  <a:pt x="360645" y="2327472"/>
                  <a:pt x="356839" y="2334322"/>
                </a:cubicBezTo>
                <a:cubicBezTo>
                  <a:pt x="348161" y="2349943"/>
                  <a:pt x="327103" y="2378927"/>
                  <a:pt x="327103" y="2378927"/>
                </a:cubicBezTo>
                <a:cubicBezTo>
                  <a:pt x="312888" y="2421573"/>
                  <a:pt x="329293" y="2383441"/>
                  <a:pt x="304800" y="2416098"/>
                </a:cubicBezTo>
                <a:cubicBezTo>
                  <a:pt x="294078" y="2430393"/>
                  <a:pt x="287700" y="2448068"/>
                  <a:pt x="275064" y="2460703"/>
                </a:cubicBezTo>
                <a:cubicBezTo>
                  <a:pt x="270108" y="2465659"/>
                  <a:pt x="264400" y="2469964"/>
                  <a:pt x="260195" y="2475571"/>
                </a:cubicBezTo>
                <a:cubicBezTo>
                  <a:pt x="249473" y="2489866"/>
                  <a:pt x="240371" y="2505308"/>
                  <a:pt x="230459" y="2520176"/>
                </a:cubicBezTo>
                <a:cubicBezTo>
                  <a:pt x="225503" y="2527610"/>
                  <a:pt x="223025" y="2537522"/>
                  <a:pt x="215591" y="2542478"/>
                </a:cubicBezTo>
                <a:cubicBezTo>
                  <a:pt x="208157" y="2547434"/>
                  <a:pt x="200012" y="2551463"/>
                  <a:pt x="193288" y="2557347"/>
                </a:cubicBezTo>
                <a:cubicBezTo>
                  <a:pt x="180101" y="2568885"/>
                  <a:pt x="168507" y="2582127"/>
                  <a:pt x="156117" y="2594517"/>
                </a:cubicBezTo>
                <a:cubicBezTo>
                  <a:pt x="151161" y="2599473"/>
                  <a:pt x="146856" y="2605181"/>
                  <a:pt x="141249" y="2609386"/>
                </a:cubicBezTo>
                <a:cubicBezTo>
                  <a:pt x="131337" y="2616820"/>
                  <a:pt x="120919" y="2623625"/>
                  <a:pt x="111512" y="2631688"/>
                </a:cubicBezTo>
                <a:cubicBezTo>
                  <a:pt x="103530" y="2638530"/>
                  <a:pt x="97509" y="2647536"/>
                  <a:pt x="89210" y="2653991"/>
                </a:cubicBezTo>
                <a:cubicBezTo>
                  <a:pt x="75105" y="2664962"/>
                  <a:pt x="59473" y="2673815"/>
                  <a:pt x="44605" y="2683727"/>
                </a:cubicBezTo>
                <a:cubicBezTo>
                  <a:pt x="37171" y="2688683"/>
                  <a:pt x="28621" y="2692277"/>
                  <a:pt x="22303" y="2698595"/>
                </a:cubicBezTo>
                <a:cubicBezTo>
                  <a:pt x="5682" y="2715216"/>
                  <a:pt x="14443" y="2713464"/>
                  <a:pt x="0" y="2713464"/>
                </a:cubicBezTo>
              </a:path>
            </a:pathLst>
          </a:custGeom>
          <a:noFill/>
          <a:ln w="50800">
            <a:solidFill>
              <a:srgbClr val="001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C092B48-2EC6-9942-A9FD-2389890AC6CD}"/>
              </a:ext>
            </a:extLst>
          </p:cNvPr>
          <p:cNvSpPr/>
          <p:nvPr/>
        </p:nvSpPr>
        <p:spPr>
          <a:xfrm>
            <a:off x="3709639" y="3865756"/>
            <a:ext cx="223024" cy="245327"/>
          </a:xfrm>
          <a:custGeom>
            <a:avLst/>
            <a:gdLst>
              <a:gd name="connsiteX0" fmla="*/ 0 w 223024"/>
              <a:gd name="connsiteY0" fmla="*/ 0 h 245327"/>
              <a:gd name="connsiteX1" fmla="*/ 81776 w 223024"/>
              <a:gd name="connsiteY1" fmla="*/ 59473 h 245327"/>
              <a:gd name="connsiteX2" fmla="*/ 96644 w 223024"/>
              <a:gd name="connsiteY2" fmla="*/ 74342 h 245327"/>
              <a:gd name="connsiteX3" fmla="*/ 141249 w 223024"/>
              <a:gd name="connsiteY3" fmla="*/ 96644 h 245327"/>
              <a:gd name="connsiteX4" fmla="*/ 178420 w 223024"/>
              <a:gd name="connsiteY4" fmla="*/ 104078 h 245327"/>
              <a:gd name="connsiteX5" fmla="*/ 223024 w 223024"/>
              <a:gd name="connsiteY5" fmla="*/ 118946 h 245327"/>
              <a:gd name="connsiteX6" fmla="*/ 126381 w 223024"/>
              <a:gd name="connsiteY6" fmla="*/ 156117 h 245327"/>
              <a:gd name="connsiteX7" fmla="*/ 111512 w 223024"/>
              <a:gd name="connsiteY7" fmla="*/ 170985 h 245327"/>
              <a:gd name="connsiteX8" fmla="*/ 104078 w 223024"/>
              <a:gd name="connsiteY8" fmla="*/ 193288 h 245327"/>
              <a:gd name="connsiteX9" fmla="*/ 74341 w 223024"/>
              <a:gd name="connsiteY9" fmla="*/ 230459 h 245327"/>
              <a:gd name="connsiteX10" fmla="*/ 52039 w 223024"/>
              <a:gd name="connsiteY10" fmla="*/ 245327 h 24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3024" h="245327">
                <a:moveTo>
                  <a:pt x="0" y="0"/>
                </a:moveTo>
                <a:cubicBezTo>
                  <a:pt x="27259" y="19824"/>
                  <a:pt x="55061" y="38923"/>
                  <a:pt x="81776" y="59473"/>
                </a:cubicBezTo>
                <a:cubicBezTo>
                  <a:pt x="87332" y="63747"/>
                  <a:pt x="91171" y="69963"/>
                  <a:pt x="96644" y="74342"/>
                </a:cubicBezTo>
                <a:cubicBezTo>
                  <a:pt x="113162" y="87557"/>
                  <a:pt x="121262" y="91647"/>
                  <a:pt x="141249" y="96644"/>
                </a:cubicBezTo>
                <a:cubicBezTo>
                  <a:pt x="153507" y="99709"/>
                  <a:pt x="166230" y="100753"/>
                  <a:pt x="178420" y="104078"/>
                </a:cubicBezTo>
                <a:cubicBezTo>
                  <a:pt x="193540" y="108202"/>
                  <a:pt x="223024" y="118946"/>
                  <a:pt x="223024" y="118946"/>
                </a:cubicBezTo>
                <a:cubicBezTo>
                  <a:pt x="173965" y="133664"/>
                  <a:pt x="158523" y="130404"/>
                  <a:pt x="126381" y="156117"/>
                </a:cubicBezTo>
                <a:cubicBezTo>
                  <a:pt x="120908" y="160495"/>
                  <a:pt x="116468" y="166029"/>
                  <a:pt x="111512" y="170985"/>
                </a:cubicBezTo>
                <a:cubicBezTo>
                  <a:pt x="109034" y="178419"/>
                  <a:pt x="107582" y="186279"/>
                  <a:pt x="104078" y="193288"/>
                </a:cubicBezTo>
                <a:cubicBezTo>
                  <a:pt x="97638" y="206168"/>
                  <a:pt x="85865" y="221239"/>
                  <a:pt x="74341" y="230459"/>
                </a:cubicBezTo>
                <a:cubicBezTo>
                  <a:pt x="67364" y="236040"/>
                  <a:pt x="52039" y="245327"/>
                  <a:pt x="52039" y="245327"/>
                </a:cubicBezTo>
              </a:path>
            </a:pathLst>
          </a:custGeom>
          <a:solidFill>
            <a:srgbClr val="0012FF"/>
          </a:solidFill>
          <a:ln>
            <a:solidFill>
              <a:srgbClr val="001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E92A1E44-1FE9-924E-A57F-1097698BFA00}"/>
              </a:ext>
            </a:extLst>
          </p:cNvPr>
          <p:cNvSpPr/>
          <p:nvPr/>
        </p:nvSpPr>
        <p:spPr>
          <a:xfrm>
            <a:off x="3812555" y="4285158"/>
            <a:ext cx="223024" cy="245327"/>
          </a:xfrm>
          <a:custGeom>
            <a:avLst/>
            <a:gdLst>
              <a:gd name="connsiteX0" fmla="*/ 0 w 223024"/>
              <a:gd name="connsiteY0" fmla="*/ 0 h 245327"/>
              <a:gd name="connsiteX1" fmla="*/ 81776 w 223024"/>
              <a:gd name="connsiteY1" fmla="*/ 59473 h 245327"/>
              <a:gd name="connsiteX2" fmla="*/ 96644 w 223024"/>
              <a:gd name="connsiteY2" fmla="*/ 74342 h 245327"/>
              <a:gd name="connsiteX3" fmla="*/ 141249 w 223024"/>
              <a:gd name="connsiteY3" fmla="*/ 96644 h 245327"/>
              <a:gd name="connsiteX4" fmla="*/ 178420 w 223024"/>
              <a:gd name="connsiteY4" fmla="*/ 104078 h 245327"/>
              <a:gd name="connsiteX5" fmla="*/ 223024 w 223024"/>
              <a:gd name="connsiteY5" fmla="*/ 118946 h 245327"/>
              <a:gd name="connsiteX6" fmla="*/ 126381 w 223024"/>
              <a:gd name="connsiteY6" fmla="*/ 156117 h 245327"/>
              <a:gd name="connsiteX7" fmla="*/ 111512 w 223024"/>
              <a:gd name="connsiteY7" fmla="*/ 170985 h 245327"/>
              <a:gd name="connsiteX8" fmla="*/ 104078 w 223024"/>
              <a:gd name="connsiteY8" fmla="*/ 193288 h 245327"/>
              <a:gd name="connsiteX9" fmla="*/ 74341 w 223024"/>
              <a:gd name="connsiteY9" fmla="*/ 230459 h 245327"/>
              <a:gd name="connsiteX10" fmla="*/ 52039 w 223024"/>
              <a:gd name="connsiteY10" fmla="*/ 245327 h 24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3024" h="245327">
                <a:moveTo>
                  <a:pt x="0" y="0"/>
                </a:moveTo>
                <a:cubicBezTo>
                  <a:pt x="27259" y="19824"/>
                  <a:pt x="55061" y="38923"/>
                  <a:pt x="81776" y="59473"/>
                </a:cubicBezTo>
                <a:cubicBezTo>
                  <a:pt x="87332" y="63747"/>
                  <a:pt x="91171" y="69963"/>
                  <a:pt x="96644" y="74342"/>
                </a:cubicBezTo>
                <a:cubicBezTo>
                  <a:pt x="113162" y="87557"/>
                  <a:pt x="121262" y="91647"/>
                  <a:pt x="141249" y="96644"/>
                </a:cubicBezTo>
                <a:cubicBezTo>
                  <a:pt x="153507" y="99709"/>
                  <a:pt x="166230" y="100753"/>
                  <a:pt x="178420" y="104078"/>
                </a:cubicBezTo>
                <a:cubicBezTo>
                  <a:pt x="193540" y="108202"/>
                  <a:pt x="223024" y="118946"/>
                  <a:pt x="223024" y="118946"/>
                </a:cubicBezTo>
                <a:cubicBezTo>
                  <a:pt x="173965" y="133664"/>
                  <a:pt x="158523" y="130404"/>
                  <a:pt x="126381" y="156117"/>
                </a:cubicBezTo>
                <a:cubicBezTo>
                  <a:pt x="120908" y="160495"/>
                  <a:pt x="116468" y="166029"/>
                  <a:pt x="111512" y="170985"/>
                </a:cubicBezTo>
                <a:cubicBezTo>
                  <a:pt x="109034" y="178419"/>
                  <a:pt x="107582" y="186279"/>
                  <a:pt x="104078" y="193288"/>
                </a:cubicBezTo>
                <a:cubicBezTo>
                  <a:pt x="97638" y="206168"/>
                  <a:pt x="85865" y="221239"/>
                  <a:pt x="74341" y="230459"/>
                </a:cubicBezTo>
                <a:cubicBezTo>
                  <a:pt x="67364" y="236040"/>
                  <a:pt x="52039" y="245327"/>
                  <a:pt x="52039" y="245327"/>
                </a:cubicBezTo>
              </a:path>
            </a:pathLst>
          </a:custGeom>
          <a:solidFill>
            <a:srgbClr val="0012FF"/>
          </a:solidFill>
          <a:ln>
            <a:solidFill>
              <a:srgbClr val="001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27CC2E18-36F2-184D-BDC7-7C05A90C514A}"/>
              </a:ext>
            </a:extLst>
          </p:cNvPr>
          <p:cNvSpPr/>
          <p:nvPr/>
        </p:nvSpPr>
        <p:spPr>
          <a:xfrm rot="698807">
            <a:off x="3854024" y="4687647"/>
            <a:ext cx="223024" cy="245327"/>
          </a:xfrm>
          <a:custGeom>
            <a:avLst/>
            <a:gdLst>
              <a:gd name="connsiteX0" fmla="*/ 0 w 223024"/>
              <a:gd name="connsiteY0" fmla="*/ 0 h 245327"/>
              <a:gd name="connsiteX1" fmla="*/ 81776 w 223024"/>
              <a:gd name="connsiteY1" fmla="*/ 59473 h 245327"/>
              <a:gd name="connsiteX2" fmla="*/ 96644 w 223024"/>
              <a:gd name="connsiteY2" fmla="*/ 74342 h 245327"/>
              <a:gd name="connsiteX3" fmla="*/ 141249 w 223024"/>
              <a:gd name="connsiteY3" fmla="*/ 96644 h 245327"/>
              <a:gd name="connsiteX4" fmla="*/ 178420 w 223024"/>
              <a:gd name="connsiteY4" fmla="*/ 104078 h 245327"/>
              <a:gd name="connsiteX5" fmla="*/ 223024 w 223024"/>
              <a:gd name="connsiteY5" fmla="*/ 118946 h 245327"/>
              <a:gd name="connsiteX6" fmla="*/ 126381 w 223024"/>
              <a:gd name="connsiteY6" fmla="*/ 156117 h 245327"/>
              <a:gd name="connsiteX7" fmla="*/ 111512 w 223024"/>
              <a:gd name="connsiteY7" fmla="*/ 170985 h 245327"/>
              <a:gd name="connsiteX8" fmla="*/ 104078 w 223024"/>
              <a:gd name="connsiteY8" fmla="*/ 193288 h 245327"/>
              <a:gd name="connsiteX9" fmla="*/ 74341 w 223024"/>
              <a:gd name="connsiteY9" fmla="*/ 230459 h 245327"/>
              <a:gd name="connsiteX10" fmla="*/ 52039 w 223024"/>
              <a:gd name="connsiteY10" fmla="*/ 245327 h 24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3024" h="245327">
                <a:moveTo>
                  <a:pt x="0" y="0"/>
                </a:moveTo>
                <a:cubicBezTo>
                  <a:pt x="27259" y="19824"/>
                  <a:pt x="55061" y="38923"/>
                  <a:pt x="81776" y="59473"/>
                </a:cubicBezTo>
                <a:cubicBezTo>
                  <a:pt x="87332" y="63747"/>
                  <a:pt x="91171" y="69963"/>
                  <a:pt x="96644" y="74342"/>
                </a:cubicBezTo>
                <a:cubicBezTo>
                  <a:pt x="113162" y="87557"/>
                  <a:pt x="121262" y="91647"/>
                  <a:pt x="141249" y="96644"/>
                </a:cubicBezTo>
                <a:cubicBezTo>
                  <a:pt x="153507" y="99709"/>
                  <a:pt x="166230" y="100753"/>
                  <a:pt x="178420" y="104078"/>
                </a:cubicBezTo>
                <a:cubicBezTo>
                  <a:pt x="193540" y="108202"/>
                  <a:pt x="223024" y="118946"/>
                  <a:pt x="223024" y="118946"/>
                </a:cubicBezTo>
                <a:cubicBezTo>
                  <a:pt x="173965" y="133664"/>
                  <a:pt x="158523" y="130404"/>
                  <a:pt x="126381" y="156117"/>
                </a:cubicBezTo>
                <a:cubicBezTo>
                  <a:pt x="120908" y="160495"/>
                  <a:pt x="116468" y="166029"/>
                  <a:pt x="111512" y="170985"/>
                </a:cubicBezTo>
                <a:cubicBezTo>
                  <a:pt x="109034" y="178419"/>
                  <a:pt x="107582" y="186279"/>
                  <a:pt x="104078" y="193288"/>
                </a:cubicBezTo>
                <a:cubicBezTo>
                  <a:pt x="97638" y="206168"/>
                  <a:pt x="85865" y="221239"/>
                  <a:pt x="74341" y="230459"/>
                </a:cubicBezTo>
                <a:cubicBezTo>
                  <a:pt x="67364" y="236040"/>
                  <a:pt x="52039" y="245327"/>
                  <a:pt x="52039" y="245327"/>
                </a:cubicBezTo>
              </a:path>
            </a:pathLst>
          </a:custGeom>
          <a:solidFill>
            <a:srgbClr val="0012FF"/>
          </a:solidFill>
          <a:ln>
            <a:solidFill>
              <a:srgbClr val="001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8649462-7368-5D46-8D84-05E73820498F}"/>
              </a:ext>
            </a:extLst>
          </p:cNvPr>
          <p:cNvSpPr/>
          <p:nvPr/>
        </p:nvSpPr>
        <p:spPr>
          <a:xfrm rot="1854343">
            <a:off x="3798849" y="5045978"/>
            <a:ext cx="223024" cy="245327"/>
          </a:xfrm>
          <a:custGeom>
            <a:avLst/>
            <a:gdLst>
              <a:gd name="connsiteX0" fmla="*/ 0 w 223024"/>
              <a:gd name="connsiteY0" fmla="*/ 0 h 245327"/>
              <a:gd name="connsiteX1" fmla="*/ 81776 w 223024"/>
              <a:gd name="connsiteY1" fmla="*/ 59473 h 245327"/>
              <a:gd name="connsiteX2" fmla="*/ 96644 w 223024"/>
              <a:gd name="connsiteY2" fmla="*/ 74342 h 245327"/>
              <a:gd name="connsiteX3" fmla="*/ 141249 w 223024"/>
              <a:gd name="connsiteY3" fmla="*/ 96644 h 245327"/>
              <a:gd name="connsiteX4" fmla="*/ 178420 w 223024"/>
              <a:gd name="connsiteY4" fmla="*/ 104078 h 245327"/>
              <a:gd name="connsiteX5" fmla="*/ 223024 w 223024"/>
              <a:gd name="connsiteY5" fmla="*/ 118946 h 245327"/>
              <a:gd name="connsiteX6" fmla="*/ 126381 w 223024"/>
              <a:gd name="connsiteY6" fmla="*/ 156117 h 245327"/>
              <a:gd name="connsiteX7" fmla="*/ 111512 w 223024"/>
              <a:gd name="connsiteY7" fmla="*/ 170985 h 245327"/>
              <a:gd name="connsiteX8" fmla="*/ 104078 w 223024"/>
              <a:gd name="connsiteY8" fmla="*/ 193288 h 245327"/>
              <a:gd name="connsiteX9" fmla="*/ 74341 w 223024"/>
              <a:gd name="connsiteY9" fmla="*/ 230459 h 245327"/>
              <a:gd name="connsiteX10" fmla="*/ 52039 w 223024"/>
              <a:gd name="connsiteY10" fmla="*/ 245327 h 24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3024" h="245327">
                <a:moveTo>
                  <a:pt x="0" y="0"/>
                </a:moveTo>
                <a:cubicBezTo>
                  <a:pt x="27259" y="19824"/>
                  <a:pt x="55061" y="38923"/>
                  <a:pt x="81776" y="59473"/>
                </a:cubicBezTo>
                <a:cubicBezTo>
                  <a:pt x="87332" y="63747"/>
                  <a:pt x="91171" y="69963"/>
                  <a:pt x="96644" y="74342"/>
                </a:cubicBezTo>
                <a:cubicBezTo>
                  <a:pt x="113162" y="87557"/>
                  <a:pt x="121262" y="91647"/>
                  <a:pt x="141249" y="96644"/>
                </a:cubicBezTo>
                <a:cubicBezTo>
                  <a:pt x="153507" y="99709"/>
                  <a:pt x="166230" y="100753"/>
                  <a:pt x="178420" y="104078"/>
                </a:cubicBezTo>
                <a:cubicBezTo>
                  <a:pt x="193540" y="108202"/>
                  <a:pt x="223024" y="118946"/>
                  <a:pt x="223024" y="118946"/>
                </a:cubicBezTo>
                <a:cubicBezTo>
                  <a:pt x="173965" y="133664"/>
                  <a:pt x="158523" y="130404"/>
                  <a:pt x="126381" y="156117"/>
                </a:cubicBezTo>
                <a:cubicBezTo>
                  <a:pt x="120908" y="160495"/>
                  <a:pt x="116468" y="166029"/>
                  <a:pt x="111512" y="170985"/>
                </a:cubicBezTo>
                <a:cubicBezTo>
                  <a:pt x="109034" y="178419"/>
                  <a:pt x="107582" y="186279"/>
                  <a:pt x="104078" y="193288"/>
                </a:cubicBezTo>
                <a:cubicBezTo>
                  <a:pt x="97638" y="206168"/>
                  <a:pt x="85865" y="221239"/>
                  <a:pt x="74341" y="230459"/>
                </a:cubicBezTo>
                <a:cubicBezTo>
                  <a:pt x="67364" y="236040"/>
                  <a:pt x="52039" y="245327"/>
                  <a:pt x="52039" y="245327"/>
                </a:cubicBezTo>
              </a:path>
            </a:pathLst>
          </a:custGeom>
          <a:solidFill>
            <a:srgbClr val="0012FF"/>
          </a:solidFill>
          <a:ln>
            <a:solidFill>
              <a:srgbClr val="001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FA88632B-2EF3-2242-8E76-77D0FC1C20D4}"/>
              </a:ext>
            </a:extLst>
          </p:cNvPr>
          <p:cNvSpPr/>
          <p:nvPr/>
        </p:nvSpPr>
        <p:spPr>
          <a:xfrm rot="2186308">
            <a:off x="3557141" y="5467772"/>
            <a:ext cx="223024" cy="245327"/>
          </a:xfrm>
          <a:custGeom>
            <a:avLst/>
            <a:gdLst>
              <a:gd name="connsiteX0" fmla="*/ 0 w 223024"/>
              <a:gd name="connsiteY0" fmla="*/ 0 h 245327"/>
              <a:gd name="connsiteX1" fmla="*/ 81776 w 223024"/>
              <a:gd name="connsiteY1" fmla="*/ 59473 h 245327"/>
              <a:gd name="connsiteX2" fmla="*/ 96644 w 223024"/>
              <a:gd name="connsiteY2" fmla="*/ 74342 h 245327"/>
              <a:gd name="connsiteX3" fmla="*/ 141249 w 223024"/>
              <a:gd name="connsiteY3" fmla="*/ 96644 h 245327"/>
              <a:gd name="connsiteX4" fmla="*/ 178420 w 223024"/>
              <a:gd name="connsiteY4" fmla="*/ 104078 h 245327"/>
              <a:gd name="connsiteX5" fmla="*/ 223024 w 223024"/>
              <a:gd name="connsiteY5" fmla="*/ 118946 h 245327"/>
              <a:gd name="connsiteX6" fmla="*/ 126381 w 223024"/>
              <a:gd name="connsiteY6" fmla="*/ 156117 h 245327"/>
              <a:gd name="connsiteX7" fmla="*/ 111512 w 223024"/>
              <a:gd name="connsiteY7" fmla="*/ 170985 h 245327"/>
              <a:gd name="connsiteX8" fmla="*/ 104078 w 223024"/>
              <a:gd name="connsiteY8" fmla="*/ 193288 h 245327"/>
              <a:gd name="connsiteX9" fmla="*/ 74341 w 223024"/>
              <a:gd name="connsiteY9" fmla="*/ 230459 h 245327"/>
              <a:gd name="connsiteX10" fmla="*/ 52039 w 223024"/>
              <a:gd name="connsiteY10" fmla="*/ 245327 h 24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3024" h="245327">
                <a:moveTo>
                  <a:pt x="0" y="0"/>
                </a:moveTo>
                <a:cubicBezTo>
                  <a:pt x="27259" y="19824"/>
                  <a:pt x="55061" y="38923"/>
                  <a:pt x="81776" y="59473"/>
                </a:cubicBezTo>
                <a:cubicBezTo>
                  <a:pt x="87332" y="63747"/>
                  <a:pt x="91171" y="69963"/>
                  <a:pt x="96644" y="74342"/>
                </a:cubicBezTo>
                <a:cubicBezTo>
                  <a:pt x="113162" y="87557"/>
                  <a:pt x="121262" y="91647"/>
                  <a:pt x="141249" y="96644"/>
                </a:cubicBezTo>
                <a:cubicBezTo>
                  <a:pt x="153507" y="99709"/>
                  <a:pt x="166230" y="100753"/>
                  <a:pt x="178420" y="104078"/>
                </a:cubicBezTo>
                <a:cubicBezTo>
                  <a:pt x="193540" y="108202"/>
                  <a:pt x="223024" y="118946"/>
                  <a:pt x="223024" y="118946"/>
                </a:cubicBezTo>
                <a:cubicBezTo>
                  <a:pt x="173965" y="133664"/>
                  <a:pt x="158523" y="130404"/>
                  <a:pt x="126381" y="156117"/>
                </a:cubicBezTo>
                <a:cubicBezTo>
                  <a:pt x="120908" y="160495"/>
                  <a:pt x="116468" y="166029"/>
                  <a:pt x="111512" y="170985"/>
                </a:cubicBezTo>
                <a:cubicBezTo>
                  <a:pt x="109034" y="178419"/>
                  <a:pt x="107582" y="186279"/>
                  <a:pt x="104078" y="193288"/>
                </a:cubicBezTo>
                <a:cubicBezTo>
                  <a:pt x="97638" y="206168"/>
                  <a:pt x="85865" y="221239"/>
                  <a:pt x="74341" y="230459"/>
                </a:cubicBezTo>
                <a:cubicBezTo>
                  <a:pt x="67364" y="236040"/>
                  <a:pt x="52039" y="245327"/>
                  <a:pt x="52039" y="245327"/>
                </a:cubicBezTo>
              </a:path>
            </a:pathLst>
          </a:custGeom>
          <a:solidFill>
            <a:srgbClr val="0012FF"/>
          </a:solidFill>
          <a:ln>
            <a:solidFill>
              <a:srgbClr val="001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4A6F6877-8607-1848-8829-6C241F5672D2}"/>
              </a:ext>
            </a:extLst>
          </p:cNvPr>
          <p:cNvSpPr/>
          <p:nvPr/>
        </p:nvSpPr>
        <p:spPr>
          <a:xfrm rot="2173128">
            <a:off x="3427345" y="5797537"/>
            <a:ext cx="223024" cy="245327"/>
          </a:xfrm>
          <a:custGeom>
            <a:avLst/>
            <a:gdLst>
              <a:gd name="connsiteX0" fmla="*/ 0 w 223024"/>
              <a:gd name="connsiteY0" fmla="*/ 0 h 245327"/>
              <a:gd name="connsiteX1" fmla="*/ 81776 w 223024"/>
              <a:gd name="connsiteY1" fmla="*/ 59473 h 245327"/>
              <a:gd name="connsiteX2" fmla="*/ 96644 w 223024"/>
              <a:gd name="connsiteY2" fmla="*/ 74342 h 245327"/>
              <a:gd name="connsiteX3" fmla="*/ 141249 w 223024"/>
              <a:gd name="connsiteY3" fmla="*/ 96644 h 245327"/>
              <a:gd name="connsiteX4" fmla="*/ 178420 w 223024"/>
              <a:gd name="connsiteY4" fmla="*/ 104078 h 245327"/>
              <a:gd name="connsiteX5" fmla="*/ 223024 w 223024"/>
              <a:gd name="connsiteY5" fmla="*/ 118946 h 245327"/>
              <a:gd name="connsiteX6" fmla="*/ 126381 w 223024"/>
              <a:gd name="connsiteY6" fmla="*/ 156117 h 245327"/>
              <a:gd name="connsiteX7" fmla="*/ 111512 w 223024"/>
              <a:gd name="connsiteY7" fmla="*/ 170985 h 245327"/>
              <a:gd name="connsiteX8" fmla="*/ 104078 w 223024"/>
              <a:gd name="connsiteY8" fmla="*/ 193288 h 245327"/>
              <a:gd name="connsiteX9" fmla="*/ 74341 w 223024"/>
              <a:gd name="connsiteY9" fmla="*/ 230459 h 245327"/>
              <a:gd name="connsiteX10" fmla="*/ 52039 w 223024"/>
              <a:gd name="connsiteY10" fmla="*/ 245327 h 24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3024" h="245327">
                <a:moveTo>
                  <a:pt x="0" y="0"/>
                </a:moveTo>
                <a:cubicBezTo>
                  <a:pt x="27259" y="19824"/>
                  <a:pt x="55061" y="38923"/>
                  <a:pt x="81776" y="59473"/>
                </a:cubicBezTo>
                <a:cubicBezTo>
                  <a:pt x="87332" y="63747"/>
                  <a:pt x="91171" y="69963"/>
                  <a:pt x="96644" y="74342"/>
                </a:cubicBezTo>
                <a:cubicBezTo>
                  <a:pt x="113162" y="87557"/>
                  <a:pt x="121262" y="91647"/>
                  <a:pt x="141249" y="96644"/>
                </a:cubicBezTo>
                <a:cubicBezTo>
                  <a:pt x="153507" y="99709"/>
                  <a:pt x="166230" y="100753"/>
                  <a:pt x="178420" y="104078"/>
                </a:cubicBezTo>
                <a:cubicBezTo>
                  <a:pt x="193540" y="108202"/>
                  <a:pt x="223024" y="118946"/>
                  <a:pt x="223024" y="118946"/>
                </a:cubicBezTo>
                <a:cubicBezTo>
                  <a:pt x="173965" y="133664"/>
                  <a:pt x="158523" y="130404"/>
                  <a:pt x="126381" y="156117"/>
                </a:cubicBezTo>
                <a:cubicBezTo>
                  <a:pt x="120908" y="160495"/>
                  <a:pt x="116468" y="166029"/>
                  <a:pt x="111512" y="170985"/>
                </a:cubicBezTo>
                <a:cubicBezTo>
                  <a:pt x="109034" y="178419"/>
                  <a:pt x="107582" y="186279"/>
                  <a:pt x="104078" y="193288"/>
                </a:cubicBezTo>
                <a:cubicBezTo>
                  <a:pt x="97638" y="206168"/>
                  <a:pt x="85865" y="221239"/>
                  <a:pt x="74341" y="230459"/>
                </a:cubicBezTo>
                <a:cubicBezTo>
                  <a:pt x="67364" y="236040"/>
                  <a:pt x="52039" y="245327"/>
                  <a:pt x="52039" y="245327"/>
                </a:cubicBezTo>
              </a:path>
            </a:pathLst>
          </a:custGeom>
          <a:solidFill>
            <a:srgbClr val="0012FF"/>
          </a:solidFill>
          <a:ln>
            <a:solidFill>
              <a:srgbClr val="001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DB4CE08-0F0C-D145-9426-52D75209BFDD}"/>
              </a:ext>
            </a:extLst>
          </p:cNvPr>
          <p:cNvSpPr/>
          <p:nvPr/>
        </p:nvSpPr>
        <p:spPr>
          <a:xfrm rot="2075702">
            <a:off x="3253538" y="6116839"/>
            <a:ext cx="223024" cy="245327"/>
          </a:xfrm>
          <a:custGeom>
            <a:avLst/>
            <a:gdLst>
              <a:gd name="connsiteX0" fmla="*/ 0 w 223024"/>
              <a:gd name="connsiteY0" fmla="*/ 0 h 245327"/>
              <a:gd name="connsiteX1" fmla="*/ 81776 w 223024"/>
              <a:gd name="connsiteY1" fmla="*/ 59473 h 245327"/>
              <a:gd name="connsiteX2" fmla="*/ 96644 w 223024"/>
              <a:gd name="connsiteY2" fmla="*/ 74342 h 245327"/>
              <a:gd name="connsiteX3" fmla="*/ 141249 w 223024"/>
              <a:gd name="connsiteY3" fmla="*/ 96644 h 245327"/>
              <a:gd name="connsiteX4" fmla="*/ 178420 w 223024"/>
              <a:gd name="connsiteY4" fmla="*/ 104078 h 245327"/>
              <a:gd name="connsiteX5" fmla="*/ 223024 w 223024"/>
              <a:gd name="connsiteY5" fmla="*/ 118946 h 245327"/>
              <a:gd name="connsiteX6" fmla="*/ 126381 w 223024"/>
              <a:gd name="connsiteY6" fmla="*/ 156117 h 245327"/>
              <a:gd name="connsiteX7" fmla="*/ 111512 w 223024"/>
              <a:gd name="connsiteY7" fmla="*/ 170985 h 245327"/>
              <a:gd name="connsiteX8" fmla="*/ 104078 w 223024"/>
              <a:gd name="connsiteY8" fmla="*/ 193288 h 245327"/>
              <a:gd name="connsiteX9" fmla="*/ 74341 w 223024"/>
              <a:gd name="connsiteY9" fmla="*/ 230459 h 245327"/>
              <a:gd name="connsiteX10" fmla="*/ 52039 w 223024"/>
              <a:gd name="connsiteY10" fmla="*/ 245327 h 24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3024" h="245327">
                <a:moveTo>
                  <a:pt x="0" y="0"/>
                </a:moveTo>
                <a:cubicBezTo>
                  <a:pt x="27259" y="19824"/>
                  <a:pt x="55061" y="38923"/>
                  <a:pt x="81776" y="59473"/>
                </a:cubicBezTo>
                <a:cubicBezTo>
                  <a:pt x="87332" y="63747"/>
                  <a:pt x="91171" y="69963"/>
                  <a:pt x="96644" y="74342"/>
                </a:cubicBezTo>
                <a:cubicBezTo>
                  <a:pt x="113162" y="87557"/>
                  <a:pt x="121262" y="91647"/>
                  <a:pt x="141249" y="96644"/>
                </a:cubicBezTo>
                <a:cubicBezTo>
                  <a:pt x="153507" y="99709"/>
                  <a:pt x="166230" y="100753"/>
                  <a:pt x="178420" y="104078"/>
                </a:cubicBezTo>
                <a:cubicBezTo>
                  <a:pt x="193540" y="108202"/>
                  <a:pt x="223024" y="118946"/>
                  <a:pt x="223024" y="118946"/>
                </a:cubicBezTo>
                <a:cubicBezTo>
                  <a:pt x="173965" y="133664"/>
                  <a:pt x="158523" y="130404"/>
                  <a:pt x="126381" y="156117"/>
                </a:cubicBezTo>
                <a:cubicBezTo>
                  <a:pt x="120908" y="160495"/>
                  <a:pt x="116468" y="166029"/>
                  <a:pt x="111512" y="170985"/>
                </a:cubicBezTo>
                <a:cubicBezTo>
                  <a:pt x="109034" y="178419"/>
                  <a:pt x="107582" y="186279"/>
                  <a:pt x="104078" y="193288"/>
                </a:cubicBezTo>
                <a:cubicBezTo>
                  <a:pt x="97638" y="206168"/>
                  <a:pt x="85865" y="221239"/>
                  <a:pt x="74341" y="230459"/>
                </a:cubicBezTo>
                <a:cubicBezTo>
                  <a:pt x="67364" y="236040"/>
                  <a:pt x="52039" y="245327"/>
                  <a:pt x="52039" y="245327"/>
                </a:cubicBezTo>
              </a:path>
            </a:pathLst>
          </a:custGeom>
          <a:solidFill>
            <a:srgbClr val="0012FF"/>
          </a:solidFill>
          <a:ln>
            <a:solidFill>
              <a:srgbClr val="001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1A4ABC-EA92-B34A-86C1-FA87E9814EF8}"/>
              </a:ext>
            </a:extLst>
          </p:cNvPr>
          <p:cNvSpPr txBox="1"/>
          <p:nvPr/>
        </p:nvSpPr>
        <p:spPr>
          <a:xfrm>
            <a:off x="3386251" y="3063413"/>
            <a:ext cx="1276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Bell MT" panose="02020503060305020303" pitchFamily="18" charset="77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5754818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485716-221E-CE4E-AD45-E1FB87B6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/>
          </a:bodyPr>
          <a:lstStyle/>
          <a:p>
            <a:r>
              <a:rPr lang="en-US" sz="4000" b="1" dirty="0"/>
              <a:t>Hand Analysis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ABBB02-FA2C-064D-B6A8-B5BEED8B5EB8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2FF83303-E57C-D14A-85C0-08D27E8AD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263805"/>
            <a:ext cx="7886700" cy="3233854"/>
          </a:xfrm>
        </p:spPr>
        <p:txBody>
          <a:bodyPr/>
          <a:lstStyle/>
          <a:p>
            <a:r>
              <a:rPr lang="en-US" b="1" dirty="0">
                <a:solidFill>
                  <a:srgbClr val="0012FF"/>
                </a:solidFill>
              </a:rPr>
              <a:t>Your turn!</a:t>
            </a:r>
          </a:p>
          <a:p>
            <a:pPr lvl="1"/>
            <a:r>
              <a:rPr lang="en-US" dirty="0"/>
              <a:t>0000 UTC 27 </a:t>
            </a:r>
            <a:r>
              <a:rPr lang="en-US"/>
              <a:t>January 1996 </a:t>
            </a:r>
            <a:r>
              <a:rPr lang="en-US" dirty="0"/>
              <a:t>Great Lakes Cyclone</a:t>
            </a:r>
          </a:p>
          <a:p>
            <a:pPr lvl="1"/>
            <a:r>
              <a:rPr lang="en-US" dirty="0"/>
              <a:t>Developed in the Texas Panhandle and translated towards the Northeast</a:t>
            </a:r>
          </a:p>
          <a:p>
            <a:pPr lvl="1"/>
            <a:r>
              <a:rPr lang="en-US" dirty="0"/>
              <a:t>1–2 feet of snow and blizzard conditions in western Wisconsin/southeast Minnesota</a:t>
            </a:r>
          </a:p>
          <a:p>
            <a:pPr lvl="1"/>
            <a:r>
              <a:rPr lang="en-US" dirty="0"/>
              <a:t>Severe thunderstorms in Des Moines, Iowa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79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Course 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5421" y="1139483"/>
            <a:ext cx="8616461" cy="54793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12FF"/>
                </a:solidFill>
              </a:rPr>
              <a:t>At the end of the semester, you will be able to:</a:t>
            </a:r>
          </a:p>
          <a:p>
            <a:pPr marL="461963" indent="-231775"/>
            <a:r>
              <a:rPr lang="en-US" sz="2600" dirty="0"/>
              <a:t>Plot and interpret data on surface and upper-tropospheric weather maps</a:t>
            </a:r>
          </a:p>
          <a:p>
            <a:pPr marL="461963" indent="-231775"/>
            <a:r>
              <a:rPr lang="en-US" sz="2600" dirty="0"/>
              <a:t>Connect observations and forecast model output to the physical and dynamical principles that govern the evolution of the Earth’s atmosphere</a:t>
            </a:r>
          </a:p>
          <a:p>
            <a:pPr marL="461963" indent="-231775"/>
            <a:r>
              <a:rPr lang="en-US" sz="2600" dirty="0"/>
              <a:t>Diagnose locations susceptible to surface cyclogenesis and/or the development of a variety of high-impact weather events (e.g., tropical cyclones, severe thunderstorms, floods, etc.)</a:t>
            </a:r>
          </a:p>
          <a:p>
            <a:pPr marL="461963" indent="-231775"/>
            <a:r>
              <a:rPr lang="en-US" sz="2600" dirty="0"/>
              <a:t>Deliver a discussion of current and forecast weather conditions that leverages the physical and dynamical principles that govern the Earth’s atmosphere</a:t>
            </a:r>
          </a:p>
          <a:p>
            <a:pPr marL="461963" indent="-231775"/>
            <a:r>
              <a:rPr lang="en-US" sz="2600" dirty="0"/>
              <a:t>Assimilate observational and forecast model data to construct short-term forecasts of the weather conditions at a variety of locations throughout the United States</a:t>
            </a:r>
          </a:p>
          <a:p>
            <a:pPr lvl="1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932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F9-8399-364C-896B-C755336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617"/>
            <a:ext cx="7886700" cy="65836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Course Assessment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4A67E-64B6-9449-B2C6-6E0A9E01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1139483"/>
            <a:ext cx="7886700" cy="5479366"/>
          </a:xfrm>
        </p:spPr>
        <p:txBody>
          <a:bodyPr>
            <a:normAutofit/>
          </a:bodyPr>
          <a:lstStyle/>
          <a:p>
            <a:pPr marL="6350" lvl="1" indent="0">
              <a:buNone/>
            </a:pPr>
            <a:r>
              <a:rPr lang="en-US" b="1" dirty="0">
                <a:solidFill>
                  <a:srgbClr val="0012FF"/>
                </a:solidFill>
              </a:rPr>
              <a:t>Your final grade will be composed of the following elements:</a:t>
            </a:r>
          </a:p>
          <a:p>
            <a:pPr marL="6350" lvl="1" indent="0">
              <a:buNone/>
            </a:pPr>
            <a:endParaRPr lang="en-US" b="1" dirty="0">
              <a:solidFill>
                <a:srgbClr val="0012FF"/>
              </a:solidFill>
            </a:endParaRPr>
          </a:p>
          <a:p>
            <a:pPr marL="461963" lvl="1" indent="-231775"/>
            <a:r>
              <a:rPr lang="en-US" dirty="0"/>
              <a:t>2 Mid-Term Exams (10% each) – Feb. 13 and Mar. 19</a:t>
            </a:r>
          </a:p>
          <a:p>
            <a:pPr marL="461963" lvl="1" indent="-231775"/>
            <a:r>
              <a:rPr lang="en-US" dirty="0"/>
              <a:t>1 Final Exam (20%) – Sat. May 2 (1:30–4:30p)</a:t>
            </a:r>
          </a:p>
          <a:p>
            <a:pPr marL="461963" lvl="1" indent="-231775"/>
            <a:r>
              <a:rPr lang="en-US" dirty="0"/>
              <a:t>6 Quizzes (w/ 1 dropped) – 15%</a:t>
            </a:r>
          </a:p>
          <a:p>
            <a:pPr marL="461963" lvl="1" indent="-231775"/>
            <a:r>
              <a:rPr lang="en-US" dirty="0"/>
              <a:t>6 Homework Assignments – 35%</a:t>
            </a:r>
          </a:p>
          <a:p>
            <a:pPr marL="461963" lvl="1" indent="-231775"/>
            <a:r>
              <a:rPr lang="en-US" dirty="0"/>
              <a:t>Group Weather Discussions and your participation in the </a:t>
            </a:r>
            <a:r>
              <a:rPr lang="en-US" dirty="0" err="1"/>
              <a:t>WxChallenge</a:t>
            </a:r>
            <a:r>
              <a:rPr lang="en-US" dirty="0"/>
              <a:t> Forecast Competition (10%)</a:t>
            </a:r>
          </a:p>
          <a:p>
            <a:pPr marL="230188" lvl="1" indent="0">
              <a:buNone/>
            </a:pPr>
            <a:endParaRPr lang="en-US" dirty="0"/>
          </a:p>
          <a:p>
            <a:pPr marL="6350" lvl="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Weather discussions will be held during the last 15 minutes of each class period in the Collaboratory (across the hall).</a:t>
            </a:r>
          </a:p>
          <a:p>
            <a:pPr marL="461963" lvl="1" indent="-231775"/>
            <a:endParaRPr lang="en-US" dirty="0"/>
          </a:p>
          <a:p>
            <a:pPr marL="6350" lvl="1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D6F0A5-330F-3742-8E80-1C3A71E0E7C1}"/>
              </a:ext>
            </a:extLst>
          </p:cNvPr>
          <p:cNvCxnSpPr>
            <a:cxnSpLocks/>
          </p:cNvCxnSpPr>
          <p:nvPr/>
        </p:nvCxnSpPr>
        <p:spPr>
          <a:xfrm>
            <a:off x="628650" y="917985"/>
            <a:ext cx="788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856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516</TotalTime>
  <Words>3262</Words>
  <Application>Microsoft Macintosh PowerPoint</Application>
  <PresentationFormat>On-screen Show (4:3)</PresentationFormat>
  <Paragraphs>580</Paragraphs>
  <Slides>73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Arial</vt:lpstr>
      <vt:lpstr>Bell MT</vt:lpstr>
      <vt:lpstr>Calibri</vt:lpstr>
      <vt:lpstr>Calibri Light</vt:lpstr>
      <vt:lpstr>Cambria Math</vt:lpstr>
      <vt:lpstr>Times</vt:lpstr>
      <vt:lpstr>Office Theme</vt:lpstr>
      <vt:lpstr>ATOC 4700:  Weather Analysis and Forecasting</vt:lpstr>
      <vt:lpstr>Class Objectives</vt:lpstr>
      <vt:lpstr>About Me</vt:lpstr>
      <vt:lpstr>About This Course</vt:lpstr>
      <vt:lpstr>Course Content</vt:lpstr>
      <vt:lpstr>Course Content</vt:lpstr>
      <vt:lpstr>Course Content</vt:lpstr>
      <vt:lpstr>Course Objectives</vt:lpstr>
      <vt:lpstr>Course Assessment</vt:lpstr>
      <vt:lpstr>Course Textbook and Website</vt:lpstr>
      <vt:lpstr>Course Accessibility</vt:lpstr>
      <vt:lpstr>How to Succeed in this Course</vt:lpstr>
      <vt:lpstr>Basic  Meteorological Conventions</vt:lpstr>
      <vt:lpstr>Cartesian Coordinate System</vt:lpstr>
      <vt:lpstr>Cartesian Coordinate System</vt:lpstr>
      <vt:lpstr>Wind Direction</vt:lpstr>
      <vt:lpstr>Wind Direction</vt:lpstr>
      <vt:lpstr>Wind Direction</vt:lpstr>
      <vt:lpstr>Sample Quiz Question!</vt:lpstr>
      <vt:lpstr>Sample Quiz Question!</vt:lpstr>
      <vt:lpstr>Another Sample Quiz Question!</vt:lpstr>
      <vt:lpstr>Another Sample Quiz Question!</vt:lpstr>
      <vt:lpstr>Geography</vt:lpstr>
      <vt:lpstr>Geography</vt:lpstr>
      <vt:lpstr>Geography</vt:lpstr>
      <vt:lpstr>Geography</vt:lpstr>
      <vt:lpstr>Coordinated Universal Time (UTC)</vt:lpstr>
      <vt:lpstr>Basic Atmospheric Variables  and Structure</vt:lpstr>
      <vt:lpstr>Wind Speed and Direction</vt:lpstr>
      <vt:lpstr>Temperature</vt:lpstr>
      <vt:lpstr>Pressure</vt:lpstr>
      <vt:lpstr>Moisture Variables</vt:lpstr>
      <vt:lpstr>Moisture Variables</vt:lpstr>
      <vt:lpstr>Moisture Variables</vt:lpstr>
      <vt:lpstr>Vertical Structure of the Atmosphere</vt:lpstr>
      <vt:lpstr>Vertical Structure of the Atmosphere</vt:lpstr>
      <vt:lpstr>Vertical Structure of the Atmosphere</vt:lpstr>
      <vt:lpstr>Vertical Structure of the Atmosphere</vt:lpstr>
      <vt:lpstr>Surface Analysis</vt:lpstr>
      <vt:lpstr>Class Objectives</vt:lpstr>
      <vt:lpstr>METARs</vt:lpstr>
      <vt:lpstr>METARs</vt:lpstr>
      <vt:lpstr>METARs</vt:lpstr>
      <vt:lpstr>METARs</vt:lpstr>
      <vt:lpstr>METARs</vt:lpstr>
      <vt:lpstr>METARs</vt:lpstr>
      <vt:lpstr>Station Plots</vt:lpstr>
      <vt:lpstr>Station Plots</vt:lpstr>
      <vt:lpstr>Station Plots</vt:lpstr>
      <vt:lpstr>Station Plots</vt:lpstr>
      <vt:lpstr>Station Plots</vt:lpstr>
      <vt:lpstr>Station Plots</vt:lpstr>
      <vt:lpstr>Station Plots</vt:lpstr>
      <vt:lpstr>Station Plots</vt:lpstr>
      <vt:lpstr>Station Plots</vt:lpstr>
      <vt:lpstr>Station Plots</vt:lpstr>
      <vt:lpstr>Station Plots</vt:lpstr>
      <vt:lpstr>Station Plots – Your Turn!</vt:lpstr>
      <vt:lpstr>Station Plots</vt:lpstr>
      <vt:lpstr>Station Plots</vt:lpstr>
      <vt:lpstr>Hand Analysis</vt:lpstr>
      <vt:lpstr>Hand Analysis</vt:lpstr>
      <vt:lpstr>Hand Analysis</vt:lpstr>
      <vt:lpstr>Hand Analysis</vt:lpstr>
      <vt:lpstr>Hand Analysis</vt:lpstr>
      <vt:lpstr>Hand Analysis</vt:lpstr>
      <vt:lpstr>Hand Analysis</vt:lpstr>
      <vt:lpstr>Hand Analysis</vt:lpstr>
      <vt:lpstr>Hand Analysis</vt:lpstr>
      <vt:lpstr>Hand Analysis</vt:lpstr>
      <vt:lpstr>Hand Analysis</vt:lpstr>
      <vt:lpstr>Hand Analysis</vt:lpstr>
      <vt:lpstr>Hand Analysis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ATOC 4700:  Weather Analysis and Forecasting</dc:title>
  <dc:creator>Winters, Andrew C</dc:creator>
  <cp:lastModifiedBy>Winters, Andrew C</cp:lastModifiedBy>
  <cp:revision>91</cp:revision>
  <dcterms:created xsi:type="dcterms:W3CDTF">2020-01-02T17:27:10Z</dcterms:created>
  <dcterms:modified xsi:type="dcterms:W3CDTF">2020-01-08T17:21:43Z</dcterms:modified>
</cp:coreProperties>
</file>