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7" r:id="rId2"/>
    <p:sldId id="258" r:id="rId3"/>
    <p:sldId id="387" r:id="rId4"/>
    <p:sldId id="388" r:id="rId5"/>
    <p:sldId id="389" r:id="rId6"/>
    <p:sldId id="390" r:id="rId7"/>
    <p:sldId id="391" r:id="rId8"/>
    <p:sldId id="408" r:id="rId9"/>
    <p:sldId id="279" r:id="rId10"/>
    <p:sldId id="312" r:id="rId11"/>
    <p:sldId id="313" r:id="rId12"/>
    <p:sldId id="281" r:id="rId13"/>
    <p:sldId id="282" r:id="rId14"/>
    <p:sldId id="283" r:id="rId15"/>
    <p:sldId id="392" r:id="rId16"/>
    <p:sldId id="314" r:id="rId17"/>
    <p:sldId id="286" r:id="rId18"/>
    <p:sldId id="287" r:id="rId19"/>
    <p:sldId id="288" r:id="rId20"/>
    <p:sldId id="289" r:id="rId21"/>
    <p:sldId id="290" r:id="rId22"/>
    <p:sldId id="363" r:id="rId23"/>
    <p:sldId id="315" r:id="rId24"/>
    <p:sldId id="406" r:id="rId25"/>
    <p:sldId id="316" r:id="rId26"/>
    <p:sldId id="317" r:id="rId27"/>
    <p:sldId id="291" r:id="rId28"/>
    <p:sldId id="292" r:id="rId29"/>
    <p:sldId id="293" r:id="rId30"/>
    <p:sldId id="294" r:id="rId31"/>
    <p:sldId id="295" r:id="rId32"/>
    <p:sldId id="365" r:id="rId33"/>
    <p:sldId id="410" r:id="rId34"/>
    <p:sldId id="411" r:id="rId35"/>
    <p:sldId id="318" r:id="rId36"/>
    <p:sldId id="320" r:id="rId37"/>
    <p:sldId id="323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7" r:id="rId51"/>
    <p:sldId id="405" r:id="rId52"/>
    <p:sldId id="332" r:id="rId53"/>
    <p:sldId id="412" r:id="rId54"/>
    <p:sldId id="413" r:id="rId55"/>
    <p:sldId id="333" r:id="rId56"/>
    <p:sldId id="310" r:id="rId57"/>
    <p:sldId id="311" r:id="rId58"/>
    <p:sldId id="366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56" r:id="rId69"/>
    <p:sldId id="345" r:id="rId70"/>
    <p:sldId id="346" r:id="rId71"/>
    <p:sldId id="347" r:id="rId72"/>
    <p:sldId id="348" r:id="rId73"/>
    <p:sldId id="349" r:id="rId74"/>
    <p:sldId id="350" r:id="rId75"/>
    <p:sldId id="361" r:id="rId76"/>
    <p:sldId id="362" r:id="rId77"/>
    <p:sldId id="357" r:id="rId78"/>
    <p:sldId id="358" r:id="rId79"/>
    <p:sldId id="359" r:id="rId80"/>
    <p:sldId id="360" r:id="rId81"/>
    <p:sldId id="351" r:id="rId82"/>
    <p:sldId id="352" r:id="rId83"/>
    <p:sldId id="353" r:id="rId84"/>
    <p:sldId id="354" r:id="rId85"/>
    <p:sldId id="35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70E"/>
    <a:srgbClr val="EC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3C294-9679-1145-8532-8AA1B5A359F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614D-C3A0-B44C-8013-755F9E2E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+ 4 is chosen because it generally</a:t>
            </a:r>
            <a:r>
              <a:rPr lang="en-US" baseline="0" dirty="0" smtClean="0"/>
              <a:t> features the maximum response over North America.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E614D-C3A0-B44C-8013-755F9E2E44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73052-5BE2-A94A-9ECB-E7369A128CF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45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 positive changes in zonal wind correspond exactly to where the positive anomalies are located in the EOF2 pattern – See slide 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6547-7492-9641-8D72-8CA4794E539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D410-C95B-794D-B75C-81B4656C1E1A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2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6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9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2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5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6.gif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7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79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acwinters@albany.edu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ega_0330.pdf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943" y="-255903"/>
            <a:ext cx="10098094" cy="7203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62" y="586458"/>
            <a:ext cx="8296726" cy="1470025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A North Pacific Jet Phase Diagram Perspective on Extreme Weather Events during 2016–2017: Illustrative Examples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47858"/>
            <a:ext cx="9144000" cy="1752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Lance F.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, Andrew C. Winters, and Daniel Keyser</a:t>
            </a:r>
          </a:p>
          <a:p>
            <a:endParaRPr lang="en-US" sz="22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Department of Atmospheric and Environmental Sciences </a:t>
            </a:r>
            <a:b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University at Albany, State University of New York, Albany, NY 12222</a:t>
            </a:r>
          </a:p>
          <a:p>
            <a:pPr>
              <a:lnSpc>
                <a:spcPts val="2000"/>
              </a:lnSpc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18</a:t>
            </a:r>
            <a:r>
              <a:rPr lang="en-US" sz="24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Cyclone Workshop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Sainte Adele, QC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2 October 2017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0575"/>
            <a:ext cx="797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supported by NOAA Grant NA15NWS4680006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312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85072" y="923362"/>
            <a:ext cx="738791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31540" y="3651189"/>
            <a:ext cx="263788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9-day NPJ phase diagram forecasts initialized during December, February, and early-March were characterized by substantial errors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3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solidFill>
            <a:srgbClr val="FF0000">
              <a:alpha val="2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80740" y="3296420"/>
            <a:ext cx="2712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</a:t>
            </a:r>
            <a:r>
              <a:rPr lang="en-US" sz="2200" dirty="0" smtClean="0"/>
              <a:t>his presentation will focus on applying the NPJ phase diagram to the period during Feb–Mar 2017 that was characterized by above normal forecast errors and high-impact weather </a:t>
            </a: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6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</p:txBody>
      </p:sp>
    </p:spTree>
    <p:extLst>
      <p:ext uri="{BB962C8B-B14F-4D97-AF65-F5344CB8AC3E}">
        <p14:creationId xmlns:p14="http://schemas.microsoft.com/office/powerpoint/2010/main" val="4177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CAprec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7" y="1549400"/>
            <a:ext cx="5719483" cy="441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1790700"/>
            <a:ext cx="457200" cy="37973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02600" y="579120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7157" y="939800"/>
            <a:ext cx="321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</p:txBody>
      </p:sp>
    </p:spTree>
    <p:extLst>
      <p:ext uri="{BB962C8B-B14F-4D97-AF65-F5344CB8AC3E}">
        <p14:creationId xmlns:p14="http://schemas.microsoft.com/office/powerpoint/2010/main" val="686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2017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1549404"/>
            <a:ext cx="5797296" cy="46085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02600" y="608772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ESRL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7764" y="1270121"/>
            <a:ext cx="521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Composite Temperature Anomalies 20–28 Feb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939800"/>
            <a:ext cx="3211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  <a:p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NPJ regime change in late-February ushered anomalously warm/cold temperatures into the Eastern/Western U.S.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157" y="939800"/>
            <a:ext cx="3211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  <a:p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NPJ regime change in late-February ushered anomalously warm/cold temperatures into the Eastern/Western U.S.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second NPJ regime change in early-March facilitated the development of the “Pi Day Snowstorm” in the Northeast U.S.</a:t>
            </a:r>
            <a:endParaRPr lang="en-US" sz="2000" dirty="0"/>
          </a:p>
        </p:txBody>
      </p:sp>
      <p:pic>
        <p:nvPicPr>
          <p:cNvPr id="2" name="Picture 1" descr="mar2017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6" y="1574800"/>
            <a:ext cx="559949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900" y="569402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Burlington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/>
              <a:t>I:  Western U.S. Mid-February Rain and Jet Extension</a:t>
            </a:r>
          </a:p>
        </p:txBody>
      </p:sp>
    </p:spTree>
    <p:extLst>
      <p:ext uri="{BB962C8B-B14F-4D97-AF65-F5344CB8AC3E}">
        <p14:creationId xmlns:p14="http://schemas.microsoft.com/office/powerpoint/2010/main" val="43774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2291" y="175085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300" y="582156"/>
            <a:ext cx="7556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2</a:t>
            </a:r>
            <a:r>
              <a:rPr lang="en-US" sz="2400" b="1" dirty="0" smtClean="0"/>
              <a:t>50-hPa Geo. Height </a:t>
            </a:r>
            <a:r>
              <a:rPr lang="en-US" sz="2400" dirty="0" smtClean="0"/>
              <a:t>(black contours)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Standardized Geo. Height Anomalies</a:t>
            </a:r>
            <a:r>
              <a:rPr lang="en-US" sz="2400" dirty="0" smtClean="0"/>
              <a:t>             (</a:t>
            </a:r>
            <a:r>
              <a:rPr lang="en-US" sz="2400" dirty="0" smtClean="0">
                <a:solidFill>
                  <a:srgbClr val="FF0000"/>
                </a:solidFill>
              </a:rPr>
              <a:t>red contours: positive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rgbClr val="0000FF"/>
                </a:solidFill>
              </a:rPr>
              <a:t>blue contours: negative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Wind Speed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660066"/>
                </a:solidFill>
              </a:rPr>
              <a:t>purple fill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Standardized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Anomalies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green fill</a:t>
            </a:r>
            <a:r>
              <a:rPr lang="en-US" sz="2400" dirty="0"/>
              <a:t>)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291" y="3551134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9300" y="4199505"/>
            <a:ext cx="7556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Mean Sea Level Pressure </a:t>
            </a:r>
            <a:r>
              <a:rPr lang="en-US" sz="2400" dirty="0" smtClean="0"/>
              <a:t>(black contours)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8</a:t>
            </a:r>
            <a:r>
              <a:rPr lang="en-US" sz="2400" b="1" dirty="0" smtClean="0"/>
              <a:t>50-hPa Standardized Temperature Anomalies</a:t>
            </a:r>
            <a:r>
              <a:rPr lang="en-US" sz="2400" dirty="0" smtClean="0"/>
              <a:t>             (</a:t>
            </a:r>
            <a:r>
              <a:rPr lang="en-US" sz="2400" dirty="0" smtClean="0">
                <a:solidFill>
                  <a:srgbClr val="FF0000"/>
                </a:solidFill>
              </a:rPr>
              <a:t>red fill: positive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rgbClr val="0000FF"/>
                </a:solidFill>
              </a:rPr>
              <a:t>blue fill: negative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1000–500-hPa Thickness </a:t>
            </a:r>
            <a:r>
              <a:rPr lang="en-US" sz="2400" dirty="0" smtClean="0"/>
              <a:t>(dashed </a:t>
            </a: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/>
              <a:t> contours)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68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75085"/>
            <a:ext cx="8105799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73200" y="2260600"/>
            <a:ext cx="1257300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16635" y="5703703"/>
            <a:ext cx="1243859" cy="646331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E. Asian </a:t>
            </a:r>
          </a:p>
          <a:p>
            <a:pPr algn="ctr"/>
            <a:r>
              <a:rPr lang="en-US" b="1" dirty="0" smtClean="0"/>
              <a:t>cold surge</a:t>
            </a:r>
            <a:endParaRPr lang="en-US" b="1" dirty="0"/>
          </a:p>
        </p:txBody>
      </p:sp>
      <p:sp>
        <p:nvSpPr>
          <p:cNvPr id="4" name="Diamond 3"/>
          <p:cNvSpPr/>
          <p:nvPr/>
        </p:nvSpPr>
        <p:spPr>
          <a:xfrm>
            <a:off x="1492250" y="45569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75085"/>
            <a:ext cx="8103616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4802"/>
            <a:ext cx="8105799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600200" y="2222500"/>
            <a:ext cx="1714500" cy="12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99593" y="485082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44650" y="43410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0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053" y="1214952"/>
            <a:ext cx="83285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</a:t>
            </a:r>
            <a:r>
              <a:rPr lang="en-US" sz="2400" dirty="0" smtClean="0"/>
              <a:t>North Pacific Jet (NPJ) </a:t>
            </a:r>
            <a:r>
              <a:rPr lang="en-US" sz="2400" dirty="0"/>
              <a:t>phase diagram serves as an objective tool to characterize the instantaneous state and evolution of the upper-tropospheric flow pattern over the North </a:t>
            </a:r>
            <a:r>
              <a:rPr lang="en-US" sz="2400" dirty="0" smtClean="0"/>
              <a:t>Pacific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previous presentation indicated that 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generally characterized by reduced forecast skill in comparison to 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prevailing </a:t>
            </a:r>
            <a:r>
              <a:rPr lang="en-US" sz="2400" dirty="0" smtClean="0"/>
              <a:t>NPJ </a:t>
            </a:r>
            <a:r>
              <a:rPr lang="en-US" sz="2400" dirty="0"/>
              <a:t>regime</a:t>
            </a:r>
            <a:r>
              <a:rPr lang="en-US" sz="2400" dirty="0" smtClean="0"/>
              <a:t>, as determined by the NPJ phase diagram, has important implications for the character of the </a:t>
            </a:r>
            <a:r>
              <a:rPr lang="en-US" sz="2400" dirty="0"/>
              <a:t>downstream upper-tropospheric flow pattern over North </a:t>
            </a:r>
            <a:r>
              <a:rPr lang="en-US" sz="2400" dirty="0" smtClean="0"/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40624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80549"/>
            <a:ext cx="8103616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" y="3564802"/>
            <a:ext cx="810386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866900" y="2247900"/>
            <a:ext cx="2437741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71949" y="44028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822450" y="44744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47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8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940300" y="1651000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281" y="506484"/>
            <a:ext cx="388601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SeaTac 15 Feb </a:t>
            </a:r>
            <a:r>
              <a:rPr lang="en-US" b="1" u="sng" dirty="0" err="1" smtClean="0"/>
              <a:t>Precip</a:t>
            </a:r>
            <a:r>
              <a:rPr lang="en-US" b="1" dirty="0" smtClean="0"/>
              <a:t>   </a:t>
            </a:r>
            <a:r>
              <a:rPr lang="en-US" dirty="0" smtClean="0"/>
              <a:t>: 41 mm (1.63”)</a:t>
            </a:r>
          </a:p>
          <a:p>
            <a:r>
              <a:rPr lang="en-US" b="1" u="sng" dirty="0" smtClean="0"/>
              <a:t>SeaTac Tot. Feb </a:t>
            </a:r>
            <a:r>
              <a:rPr lang="en-US" b="1" u="sng" dirty="0" err="1" smtClean="0"/>
              <a:t>Precip</a:t>
            </a:r>
            <a:r>
              <a:rPr lang="en-US" dirty="0" smtClean="0"/>
              <a:t>: 225 mm (8.85”)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914241" y="5151472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825625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97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6724650" y="61849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26" y="61090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9–13 Feb. 2017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032250" y="34798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0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II: Challenging Forecast of NPJ Regime Change</a:t>
            </a:r>
          </a:p>
        </p:txBody>
      </p:sp>
    </p:spTree>
    <p:extLst>
      <p:ext uri="{BB962C8B-B14F-4D97-AF65-F5344CB8AC3E}">
        <p14:creationId xmlns:p14="http://schemas.microsoft.com/office/powerpoint/2010/main" val="40785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73700" y="3934693"/>
            <a:ext cx="177800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50" y="613128"/>
            <a:ext cx="65405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2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2261"/>
            <a:ext cx="8090663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1" y="3564802"/>
            <a:ext cx="8078257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31870" y="4075473"/>
            <a:ext cx="185963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60450" y="613128"/>
            <a:ext cx="48260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609725" y="44617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2261"/>
            <a:ext cx="8072814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1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6900" y="4446211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38550" y="4114800"/>
            <a:ext cx="183515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31011" y="47460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52676" y="613128"/>
            <a:ext cx="245924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60501" y="1235428"/>
            <a:ext cx="396874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400176" y="45410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3273"/>
            <a:ext cx="8072814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1" cy="23358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04641" y="4597400"/>
            <a:ext cx="1727859" cy="15748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27800" y="42545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78611" y="45974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65580" y="613128"/>
            <a:ext cx="45719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03679" y="1235428"/>
            <a:ext cx="35369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239975" y="456917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3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NPJ Regime Composite Patterns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1053" y="1193800"/>
            <a:ext cx="8328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Griffin and Martin (2017) employed the NCEP-NCAR Reanalysis dataset to highlight the characteristic synoptic evolution associated with each NPJ regime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Their results are closely replicated by employing the CFSR and  selecting out periods during which the NPJ resides within the same quadrant of the NPJ phase diagram for at least 3 consecutive days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 subsequent slides summarize the characteristic upper-tropospheric flow patterns associated with each NPJ regime 4 days following the development of that NPJ regime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6588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3273"/>
            <a:ext cx="8066787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5975"/>
            <a:ext cx="8070303" cy="3141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5500" y="4330700"/>
            <a:ext cx="199390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46863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58011" y="41907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70049" y="1235428"/>
            <a:ext cx="18732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27125" y="463726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042094" y="47601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1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156394" y="4543778"/>
            <a:ext cx="697806" cy="1651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3900" y="4207912"/>
            <a:ext cx="1701800" cy="64633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Substantial Jet Retraction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0" y="1058385"/>
            <a:ext cx="8607180" cy="33730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80737" y="40555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" y="40368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6081" y="40796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70" y="4806362"/>
            <a:ext cx="860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worst NPJ phase diagram forecasts initialized during a jet extension are frequently associated with significantly higher heights over the North Pacific and significantly lower heights over North America 8 days after forecast initialization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723" y="4047173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90292" y="4117373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5586" y="1058385"/>
            <a:ext cx="860496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250-hPa Geo. Height </a:t>
            </a:r>
            <a:r>
              <a:rPr lang="en-US" sz="1400" b="1" dirty="0" err="1" smtClean="0"/>
              <a:t>Anom</a:t>
            </a:r>
            <a:r>
              <a:rPr lang="en-US" sz="1400" b="1" dirty="0" smtClean="0"/>
              <a:t>. Composite Difference: </a:t>
            </a:r>
            <a:r>
              <a:rPr lang="en-US" sz="1400" b="1" dirty="0" smtClean="0"/>
              <a:t>[Worst Forecast (N=90) </a:t>
            </a:r>
            <a:r>
              <a:rPr lang="en-US" sz="1400" b="1" dirty="0" smtClean="0"/>
              <a:t>– Best </a:t>
            </a:r>
            <a:r>
              <a:rPr lang="en-US" sz="1400" b="1" dirty="0" smtClean="0"/>
              <a:t>Forecast (N=77)] </a:t>
            </a:r>
            <a:r>
              <a:rPr lang="en-US" sz="1400" b="1" dirty="0" smtClean="0"/>
              <a:t>at 192 h</a:t>
            </a:r>
            <a:endParaRPr lang="en-US" sz="14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2" y="194785"/>
            <a:ext cx="8116839" cy="31809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22037" y="30141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29954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7381" y="30382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5134" y="2992907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36292" y="3055192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" y="3568639"/>
            <a:ext cx="8066787" cy="3139111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508062" y="6366892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4" y="6360542"/>
            <a:ext cx="3872307" cy="3685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81452" y="6404244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4790110" y="6368198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2" y="6394285"/>
            <a:ext cx="3466441" cy="3172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33263" y="6394285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22693" y="3537646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062" y="194785"/>
            <a:ext cx="8119821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250-hPa Geo. Height </a:t>
            </a:r>
            <a:r>
              <a:rPr lang="en-US" sz="1400" b="1" dirty="0" err="1" smtClean="0"/>
              <a:t>Anom</a:t>
            </a:r>
            <a:r>
              <a:rPr lang="en-US" sz="1400" b="1" dirty="0" smtClean="0"/>
              <a:t>. Composite Difference: </a:t>
            </a:r>
            <a:r>
              <a:rPr lang="en-US" sz="1400" b="1" dirty="0" smtClean="0"/>
              <a:t>[Worst Forecast (N=90) </a:t>
            </a:r>
            <a:r>
              <a:rPr lang="en-US" sz="1400" b="1" dirty="0" smtClean="0"/>
              <a:t>– Best </a:t>
            </a:r>
            <a:r>
              <a:rPr lang="en-US" sz="1400" b="1" dirty="0" smtClean="0"/>
              <a:t>Forecast (N=77)] </a:t>
            </a:r>
            <a:r>
              <a:rPr lang="en-US" sz="1400" b="1" dirty="0" smtClean="0"/>
              <a:t>at 192 h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9206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obdiagram_02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9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2000" dirty="0"/>
          </a:p>
          <a:p>
            <a:pPr marL="228600" indent="-228600">
              <a:buFont typeface="Arial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3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1000" dirty="0"/>
          </a:p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did not capture an </a:t>
            </a:r>
            <a:r>
              <a:rPr lang="en-US" sz="2000" dirty="0" err="1" smtClean="0"/>
              <a:t>equatorward</a:t>
            </a:r>
            <a:r>
              <a:rPr lang="en-US" sz="2000" dirty="0" smtClean="0"/>
              <a:t> shift of the NPJ axis</a:t>
            </a:r>
          </a:p>
          <a:p>
            <a:pPr marL="228600" indent="-228600">
              <a:buFont typeface="Arial"/>
              <a:buChar char="•"/>
            </a:pPr>
            <a:endParaRPr lang="en-US" sz="1000" dirty="0"/>
          </a:p>
          <a:p>
            <a:pPr marL="228600" indent="-228600">
              <a:buFont typeface="Arial"/>
              <a:buChar char="•"/>
            </a:pPr>
            <a:r>
              <a:rPr lang="en-US" sz="2000" dirty="0" smtClean="0"/>
              <a:t>This 9-day forecast ranked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worst during the 2016–2017 cool season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pj_ver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02" y="741902"/>
            <a:ext cx="7455408" cy="51267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100" y="963892"/>
            <a:ext cx="25273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GEFS Reforecasts </a:t>
            </a:r>
            <a:r>
              <a:rPr lang="en-US" sz="2400" b="1" i="1" dirty="0" smtClean="0">
                <a:solidFill>
                  <a:srgbClr val="0000FF"/>
                </a:solidFill>
              </a:rPr>
              <a:t>verifying</a:t>
            </a:r>
            <a:r>
              <a:rPr lang="en-US" sz="2400" b="1" dirty="0" smtClean="0">
                <a:solidFill>
                  <a:srgbClr val="0000FF"/>
                </a:solidFill>
              </a:rPr>
              <a:t> during a particular NPJ regime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88176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Forecasts verifying during </a:t>
            </a:r>
            <a:r>
              <a:rPr lang="en-US" sz="2000" b="1" dirty="0" err="1" smtClean="0">
                <a:solidFill>
                  <a:srgbClr val="FF0000"/>
                </a:solidFill>
              </a:rPr>
              <a:t>equatorward</a:t>
            </a:r>
            <a:r>
              <a:rPr lang="en-US" sz="2000" b="1" dirty="0" smtClean="0">
                <a:solidFill>
                  <a:srgbClr val="FF0000"/>
                </a:solidFill>
              </a:rPr>
              <a:t> shifts </a:t>
            </a:r>
            <a:r>
              <a:rPr lang="en-US" sz="2000" dirty="0" smtClean="0"/>
              <a:t>and </a:t>
            </a:r>
            <a:r>
              <a:rPr lang="en-US" sz="2000" b="1" dirty="0" smtClean="0">
                <a:solidFill>
                  <a:srgbClr val="008000"/>
                </a:solidFill>
              </a:rPr>
              <a:t>jet retractions </a:t>
            </a:r>
            <a:r>
              <a:rPr lang="en-US" sz="2000" dirty="0" smtClean="0"/>
              <a:t>exhibit significantly larger errors than </a:t>
            </a:r>
            <a:r>
              <a:rPr lang="en-US" sz="2000" b="1" dirty="0" smtClean="0">
                <a:solidFill>
                  <a:srgbClr val="EC00DC"/>
                </a:solidFill>
              </a:rPr>
              <a:t>jet extensions </a:t>
            </a:r>
            <a:r>
              <a:rPr lang="en-US" sz="2000" dirty="0" smtClean="0"/>
              <a:t>and </a:t>
            </a:r>
            <a:r>
              <a:rPr lang="en-US" sz="2000" b="1" dirty="0" err="1" smtClean="0">
                <a:solidFill>
                  <a:srgbClr val="0000FF"/>
                </a:solidFill>
              </a:rPr>
              <a:t>poleward</a:t>
            </a:r>
            <a:r>
              <a:rPr lang="en-US" sz="2000" b="1" dirty="0" smtClean="0">
                <a:solidFill>
                  <a:srgbClr val="0000FF"/>
                </a:solidFill>
              </a:rPr>
              <a:t> shifts </a:t>
            </a:r>
            <a:r>
              <a:rPr lang="en-US" sz="2000" dirty="0" smtClean="0"/>
              <a:t>in the 96–216-h forecast period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9374" y="2691913"/>
            <a:ext cx="232142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Circles on a particular line indicate statistically significant differences at the 99% confidence level with respect to another NPJ regime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III: Persistent North Pacific Block and the “Pi Day Snowstorm”</a:t>
            </a:r>
          </a:p>
        </p:txBody>
      </p:sp>
    </p:spTree>
    <p:extLst>
      <p:ext uri="{BB962C8B-B14F-4D97-AF65-F5344CB8AC3E}">
        <p14:creationId xmlns:p14="http://schemas.microsoft.com/office/powerpoint/2010/main" val="2887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4" name="Group 3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Extension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159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6101"/>
            <a:ext cx="806678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1" y="3569233"/>
            <a:ext cx="8058497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47900" y="534705"/>
            <a:ext cx="2882900" cy="2442391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51265" y="45785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544479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 Pacific block persists the next two weeks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4539417" y="3949021"/>
            <a:ext cx="2674965" cy="134370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95526" y="46204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50317" y="4086628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anomalies slowly intensify in NW  Canada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6101"/>
            <a:ext cx="805226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233"/>
            <a:ext cx="8042636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59027" y="534706"/>
            <a:ext cx="2792274" cy="11670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92911" y="54380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92911" y="1701800"/>
            <a:ext cx="2120388" cy="129634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313322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71600" y="44712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6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7060"/>
            <a:ext cx="8052267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606"/>
            <a:ext cx="8042636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8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2428" y="534706"/>
            <a:ext cx="3629572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13100" y="5146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30500" y="1981200"/>
            <a:ext cx="1841500" cy="8622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04641" y="3949020"/>
            <a:ext cx="217651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285875" y="46596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" y="187060"/>
            <a:ext cx="8042429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69606"/>
            <a:ext cx="8037725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8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9499" y="48985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6600" y="534706"/>
            <a:ext cx="3835400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79700" y="1981199"/>
            <a:ext cx="2133600" cy="99589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98991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90650" y="475399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87060"/>
            <a:ext cx="8027948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5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1265" y="45531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9199" y="534705"/>
            <a:ext cx="2324099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365250" y="46469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422"/>
            <a:ext cx="8027948" cy="312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4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21911" y="41962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8011" y="50048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7300" y="534705"/>
            <a:ext cx="2743200" cy="245004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59810" y="4179536"/>
            <a:ext cx="347928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606550" y="463957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633"/>
            <a:ext cx="8027948" cy="3126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4975"/>
            <a:ext cx="8033622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39411" y="43139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71601" y="534706"/>
            <a:ext cx="3289299" cy="2442392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305300" y="4913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2959" y="4087750"/>
            <a:ext cx="2906202" cy="166804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720850" y="47411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5775"/>
            <a:ext cx="8027948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5347"/>
            <a:ext cx="8033622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89814" y="543800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461" y="45933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7000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5059" y="446607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16700" y="4663500"/>
            <a:ext cx="1562100" cy="82531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682750" y="46871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" y="195775"/>
            <a:ext cx="8005331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5" y="3575347"/>
            <a:ext cx="8011266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5" cy="233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511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3900" y="5280026"/>
            <a:ext cx="1282552" cy="8763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40502" y="41451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4494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4111" y="42809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35125" y="45188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18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 rot="10800000">
            <a:off x="66040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Retraction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162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  <p:sp>
        <p:nvSpPr>
          <p:cNvPr id="38" name="Oval 37"/>
          <p:cNvSpPr/>
          <p:nvPr/>
        </p:nvSpPr>
        <p:spPr>
          <a:xfrm>
            <a:off x="7010400" y="6173552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15200" y="6096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9–13 Mar. 2017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417839" y="463051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736" y="1067870"/>
            <a:ext cx="8555789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Knowledge </a:t>
            </a:r>
            <a:r>
              <a:rPr lang="en-US" sz="2200" dirty="0"/>
              <a:t>of both the forecast skill and the downstream flow pattern associated with each NPJ regime offers the potential to better inform </a:t>
            </a:r>
            <a:r>
              <a:rPr lang="en-US" sz="2200" dirty="0" smtClean="0"/>
              <a:t>operational </a:t>
            </a:r>
            <a:r>
              <a:rPr lang="en-US" sz="2200" dirty="0"/>
              <a:t>temperature and precipitation forecasts over the continental U.S</a:t>
            </a:r>
            <a:r>
              <a:rPr lang="en-US" sz="2200" dirty="0" smtClean="0"/>
              <a:t>.</a:t>
            </a:r>
          </a:p>
          <a:p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Anomalous precipitation along the Western U.S. coast in mid-February 2017 was preceded by an NPJ that was both extended and shifted </a:t>
            </a:r>
            <a:r>
              <a:rPr lang="en-US" sz="2200" dirty="0" err="1" smtClean="0"/>
              <a:t>poleward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The NPJ regime transition towards a jet retraction and </a:t>
            </a:r>
            <a:r>
              <a:rPr lang="en-US" sz="2200" dirty="0" err="1" smtClean="0"/>
              <a:t>equatorward</a:t>
            </a:r>
            <a:r>
              <a:rPr lang="en-US" sz="2200" dirty="0" smtClean="0"/>
              <a:t> shift during 14–26 February 2017 was characterized by large medium-range NPJ phase diagram forecast errors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The NPJ regime transition towards a jet extension during 26 February – 16 March was conducive to the development of a broad trough over the Eastern U.S. and the transport of anomalously cold air into the region prior to and following the “Pi Day Snowstorm”</a:t>
            </a:r>
          </a:p>
          <a:p>
            <a:pPr marL="342900" indent="-342900">
              <a:buFont typeface="Arial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898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dirty="0">
                <a:cs typeface="Arial" panose="020B0604020202020204" pitchFamily="34" charset="0"/>
              </a:rPr>
              <a:t>d</a:t>
            </a:r>
            <a:r>
              <a:rPr lang="en-US" sz="2400" dirty="0" smtClean="0">
                <a:cs typeface="Arial" panose="020B0604020202020204" pitchFamily="34" charset="0"/>
              </a:rPr>
              <a:t>iagram forecasts and NPJ regime composites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59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J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3" y="972717"/>
            <a:ext cx="8741810" cy="5755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8012" y="1310270"/>
            <a:ext cx="685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2739960"/>
            <a:ext cx="4876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0" y="3149600"/>
            <a:ext cx="1231900" cy="6350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  <p:sp>
        <p:nvSpPr>
          <p:cNvPr id="4" name="Freeform 3"/>
          <p:cNvSpPr/>
          <p:nvPr/>
        </p:nvSpPr>
        <p:spPr>
          <a:xfrm>
            <a:off x="2279650" y="4641610"/>
            <a:ext cx="475233" cy="749540"/>
          </a:xfrm>
          <a:custGeom>
            <a:avLst/>
            <a:gdLst>
              <a:gd name="connsiteX0" fmla="*/ 215900 w 475233"/>
              <a:gd name="connsiteY0" fmla="*/ 679690 h 679690"/>
              <a:gd name="connsiteX1" fmla="*/ 355600 w 475233"/>
              <a:gd name="connsiteY1" fmla="*/ 298690 h 679690"/>
              <a:gd name="connsiteX2" fmla="*/ 469900 w 475233"/>
              <a:gd name="connsiteY2" fmla="*/ 6590 h 679690"/>
              <a:gd name="connsiteX3" fmla="*/ 177800 w 475233"/>
              <a:gd name="connsiteY3" fmla="*/ 108190 h 679690"/>
              <a:gd name="connsiteX4" fmla="*/ 0 w 475233"/>
              <a:gd name="connsiteY4" fmla="*/ 260590 h 67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33" h="679690">
                <a:moveTo>
                  <a:pt x="215900" y="679690"/>
                </a:moveTo>
                <a:cubicBezTo>
                  <a:pt x="264583" y="545281"/>
                  <a:pt x="313267" y="410873"/>
                  <a:pt x="355600" y="298690"/>
                </a:cubicBezTo>
                <a:cubicBezTo>
                  <a:pt x="397933" y="186507"/>
                  <a:pt x="499533" y="38340"/>
                  <a:pt x="469900" y="6590"/>
                </a:cubicBezTo>
                <a:cubicBezTo>
                  <a:pt x="440267" y="-25160"/>
                  <a:pt x="256117" y="65857"/>
                  <a:pt x="177800" y="108190"/>
                </a:cubicBezTo>
                <a:cubicBezTo>
                  <a:pt x="99483" y="150523"/>
                  <a:pt x="49741" y="205556"/>
                  <a:pt x="0" y="26059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79133" y="5391150"/>
            <a:ext cx="160867" cy="146050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2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dirty="0">
                <a:cs typeface="Arial" panose="020B0604020202020204" pitchFamily="34" charset="0"/>
              </a:rPr>
              <a:t>d</a:t>
            </a:r>
            <a:r>
              <a:rPr lang="en-US" sz="2400" dirty="0" smtClean="0">
                <a:cs typeface="Arial" panose="020B0604020202020204" pitchFamily="34" charset="0"/>
              </a:rPr>
              <a:t>iagram forecasts and NPJ regime composites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/>
            <a:r>
              <a:rPr lang="en-US" sz="3200" dirty="0" smtClean="0"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http</a:t>
            </a:r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://www.atmos.albany.edu/facstaff/awinters/realtime/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About_EOFs.php</a:t>
            </a:r>
          </a:p>
          <a:p>
            <a:pPr marL="457200" indent="-457200"/>
            <a:endParaRPr 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457200" indent="-457200" algn="ctr"/>
            <a:r>
              <a:rPr lang="en-US" sz="3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Contact: </a:t>
            </a:r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acwinters@albany.edu</a:t>
            </a:r>
            <a:endParaRPr lang="en-US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 algn="ctr"/>
            <a:endParaRPr lang="en-US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82775" indent="-1882775"/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Collaborators: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Mike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Bodner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Arlene Laing (NOAA), Dan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Halperin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Bill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Josh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Kastman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(WPC), and Sara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Ganetis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</a:t>
            </a:r>
            <a:endParaRPr lang="en-US" sz="2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90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736" y="968849"/>
            <a:ext cx="85557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 err="1" smtClean="0">
                <a:cs typeface="Arial" panose="020B0604020202020204" pitchFamily="34" charset="0"/>
              </a:rPr>
              <a:t>Athanasiadis</a:t>
            </a:r>
            <a:r>
              <a:rPr lang="en-US" dirty="0" smtClean="0">
                <a:cs typeface="Arial" panose="020B0604020202020204" pitchFamily="34" charset="0"/>
              </a:rPr>
              <a:t>, P. J., J. M. Wallace, and J. J. </a:t>
            </a:r>
            <a:r>
              <a:rPr lang="en-US" dirty="0" err="1" smtClean="0">
                <a:cs typeface="Arial" panose="020B0604020202020204" pitchFamily="34" charset="0"/>
              </a:rPr>
              <a:t>Wettstein</a:t>
            </a:r>
            <a:r>
              <a:rPr lang="en-US" dirty="0" smtClean="0">
                <a:cs typeface="Arial" panose="020B0604020202020204" pitchFamily="34" charset="0"/>
              </a:rPr>
              <a:t>, 2010: Patterns of wintertime </a:t>
            </a:r>
            <a:r>
              <a:rPr lang="en-US" dirty="0">
                <a:cs typeface="Arial" panose="020B0604020202020204" pitchFamily="34" charset="0"/>
              </a:rPr>
              <a:t>j</a:t>
            </a:r>
            <a:r>
              <a:rPr lang="en-US" dirty="0" smtClean="0">
                <a:cs typeface="Arial" panose="020B0604020202020204" pitchFamily="34" charset="0"/>
              </a:rPr>
              <a:t>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 variability and their relation to the storm tracks. </a:t>
            </a:r>
            <a:r>
              <a:rPr lang="en-US" i="1" dirty="0" smtClean="0">
                <a:cs typeface="Arial" panose="020B0604020202020204" pitchFamily="34" charset="0"/>
              </a:rPr>
              <a:t>J. Atmos. Sci.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67, </a:t>
            </a:r>
            <a:r>
              <a:rPr lang="en-US" dirty="0" smtClean="0">
                <a:cs typeface="Arial" panose="020B0604020202020204" pitchFamily="34" charset="0"/>
              </a:rPr>
              <a:t>1361–1381.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450850" indent="-450850"/>
            <a:r>
              <a:rPr lang="en-US" dirty="0">
                <a:cs typeface="Arial" panose="020B0604020202020204" pitchFamily="34" charset="0"/>
              </a:rPr>
              <a:t>Griffin, K. S., and J. E. Martin, </a:t>
            </a:r>
            <a:r>
              <a:rPr lang="en-US" dirty="0" smtClean="0">
                <a:cs typeface="Arial" panose="020B0604020202020204" pitchFamily="34" charset="0"/>
              </a:rPr>
              <a:t>2017: </a:t>
            </a:r>
            <a:r>
              <a:rPr lang="en-US" dirty="0">
                <a:cs typeface="Arial" panose="020B0604020202020204" pitchFamily="34" charset="0"/>
              </a:rPr>
              <a:t>Synoptic features associated with temporally coherent modes of variability of the North Pacific </a:t>
            </a:r>
            <a:r>
              <a:rPr lang="en-US" dirty="0" smtClean="0">
                <a:cs typeface="Arial" panose="020B0604020202020204" pitchFamily="34" charset="0"/>
              </a:rPr>
              <a:t>jet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i="1" dirty="0">
                <a:cs typeface="Arial" panose="020B0604020202020204" pitchFamily="34" charset="0"/>
              </a:rPr>
              <a:t>J. Climate, </a:t>
            </a:r>
            <a:r>
              <a:rPr lang="en-US" b="1" i="1" dirty="0">
                <a:cs typeface="Arial" panose="020B0604020202020204" pitchFamily="34" charset="0"/>
              </a:rPr>
              <a:t>29</a:t>
            </a:r>
            <a:r>
              <a:rPr lang="en-US" i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in press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  <a:endParaRPr lang="en-US" dirty="0">
              <a:cs typeface="Arial" panose="020B0604020202020204" pitchFamily="34" charset="0"/>
            </a:endParaRPr>
          </a:p>
          <a:p>
            <a:pPr marL="457200" indent="-45720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smtClean="0">
                <a:cs typeface="Arial" panose="020B0604020202020204" pitchFamily="34" charset="0"/>
              </a:rPr>
              <a:t>Jaffe, S. C., J. E. Martin, D. J. </a:t>
            </a:r>
            <a:r>
              <a:rPr lang="en-US" dirty="0" err="1" smtClean="0">
                <a:cs typeface="Arial" panose="020B0604020202020204" pitchFamily="34" charset="0"/>
              </a:rPr>
              <a:t>Vimont</a:t>
            </a:r>
            <a:r>
              <a:rPr lang="en-US" dirty="0" smtClean="0">
                <a:cs typeface="Arial" panose="020B0604020202020204" pitchFamily="34" charset="0"/>
              </a:rPr>
              <a:t>, and D. L. Lorenz, 2011: A synoptic climatology of episodic, </a:t>
            </a:r>
            <a:r>
              <a:rPr lang="en-US" dirty="0" err="1" smtClean="0">
                <a:cs typeface="Arial" panose="020B0604020202020204" pitchFamily="34" charset="0"/>
              </a:rPr>
              <a:t>subseasonal</a:t>
            </a:r>
            <a:r>
              <a:rPr lang="en-US" dirty="0" smtClean="0">
                <a:cs typeface="Arial" panose="020B0604020202020204" pitchFamily="34" charset="0"/>
              </a:rPr>
              <a:t> retractions of the Pacific jet. </a:t>
            </a:r>
            <a:r>
              <a:rPr lang="en-US" i="1" dirty="0" smtClean="0">
                <a:cs typeface="Arial" panose="020B0604020202020204" pitchFamily="34" charset="0"/>
              </a:rPr>
              <a:t>J. Climate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24, </a:t>
            </a:r>
            <a:r>
              <a:rPr lang="en-US" dirty="0" smtClean="0">
                <a:cs typeface="Arial" panose="020B0604020202020204" pitchFamily="34" charset="0"/>
              </a:rPr>
              <a:t>2846–2860.</a:t>
            </a:r>
          </a:p>
          <a:p>
            <a:pPr marL="450850" indent="-45085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err="1">
                <a:cs typeface="Arial" panose="020B0604020202020204" pitchFamily="34" charset="0"/>
              </a:rPr>
              <a:t>Saha</a:t>
            </a:r>
            <a:r>
              <a:rPr lang="en-US" dirty="0">
                <a:cs typeface="Arial" panose="020B0604020202020204" pitchFamily="34" charset="0"/>
              </a:rPr>
              <a:t>, S., and Coauthors, 2014: The NCEP Climate Forecast System Version 2. </a:t>
            </a:r>
            <a:r>
              <a:rPr lang="en-US" i="1" dirty="0">
                <a:cs typeface="Arial" panose="020B0604020202020204" pitchFamily="34" charset="0"/>
              </a:rPr>
              <a:t>J. Climate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27, </a:t>
            </a:r>
            <a:r>
              <a:rPr lang="en-US" dirty="0">
                <a:cs typeface="Arial" panose="020B0604020202020204" pitchFamily="34" charset="0"/>
              </a:rPr>
              <a:t>2185–2208.</a:t>
            </a:r>
            <a:endParaRPr lang="en-US" sz="2400" dirty="0">
              <a:cs typeface="Arial" panose="020B0604020202020204" pitchFamily="34" charset="0"/>
            </a:endParaRPr>
          </a:p>
          <a:p>
            <a:pPr marL="450850" indent="-450850"/>
            <a:endParaRPr lang="en-US" dirty="0" smtClean="0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648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Supplementary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Characteristics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87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2prcp_WRock_CompTraj_D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942165"/>
            <a:ext cx="7931149" cy="102638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007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Pacific Northwest Extreme Precipitation Events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2813" y="1008241"/>
            <a:ext cx="2382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Composite NPJ Trajectory during the 10 days prior to a Pac. NW Extreme </a:t>
            </a:r>
            <a:r>
              <a:rPr lang="en-US" sz="2000" b="1" dirty="0" err="1" smtClean="0">
                <a:solidFill>
                  <a:srgbClr val="0000FF"/>
                </a:solidFill>
              </a:rPr>
              <a:t>Precip</a:t>
            </a:r>
            <a:r>
              <a:rPr lang="en-US" sz="2000" b="1" dirty="0" smtClean="0">
                <a:solidFill>
                  <a:srgbClr val="0000FF"/>
                </a:solidFill>
              </a:rPr>
              <a:t>. Event (N=85)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6838" y="3273508"/>
            <a:ext cx="2119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event trajectories comprising the composite are repositioned to begin at the origin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82771" y="1897981"/>
            <a:ext cx="1146030" cy="823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/>
          <p:cNvSpPr/>
          <p:nvPr/>
        </p:nvSpPr>
        <p:spPr>
          <a:xfrm>
            <a:off x="805668" y="1979910"/>
            <a:ext cx="218487" cy="273091"/>
          </a:xfrm>
          <a:prstGeom prst="diamond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805668" y="2358767"/>
            <a:ext cx="218487" cy="273091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4900" y="190906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4900" y="227840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39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by Month</a:t>
            </a:r>
            <a:endParaRPr lang="en-US" sz="3600" b="1" dirty="0"/>
          </a:p>
        </p:txBody>
      </p:sp>
      <p:pic>
        <p:nvPicPr>
          <p:cNvPr id="2" name="Picture 1" descr="Month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2" y="994468"/>
            <a:ext cx="7277307" cy="5685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0731" y="1552183"/>
            <a:ext cx="2712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September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NPJ regime </a:t>
            </a:r>
            <a:r>
              <a:rPr lang="en-US" sz="2400" dirty="0"/>
              <a:t>frequencies are nearly equivalent during all other months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43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654050" y="526415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Poleward</a:t>
            </a:r>
            <a:r>
              <a:rPr lang="en-US" b="1" dirty="0" smtClean="0">
                <a:solidFill>
                  <a:srgbClr val="FF0000"/>
                </a:solidFill>
              </a:rPr>
              <a:t>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189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ENSO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04386" y="1552182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an El Niño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La Niña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80095"/>
            <a:ext cx="7151812" cy="56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MJO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905620"/>
            <a:ext cx="6663837" cy="567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7076" y="1281842"/>
            <a:ext cx="27123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are favored during Phases 2, 3, and 4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Shifts are favored during Phases 5 and 6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are favored during Phases 7, 8, and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9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PNA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72112"/>
            <a:ext cx="7151812" cy="5619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386" y="1521583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positive PNA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 negative PNA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97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Real time NPJ Phase Diagram Verification Statistics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2016–2017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20" y="-1366233"/>
            <a:ext cx="8120328" cy="105086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0411" y="2757140"/>
            <a:ext cx="2143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GEFS appears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NPJ within the phase diagram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 </a:t>
            </a:r>
            <a:r>
              <a:rPr lang="en-US" sz="3600" b="1" dirty="0" smtClean="0">
                <a:solidFill>
                  <a:srgbClr val="FF0000"/>
                </a:solidFill>
              </a:rPr>
              <a:t>(Sept 1 – May 31)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09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22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8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387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Forecast Skill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1628084"/>
            <a:ext cx="7141813" cy="535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106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Determined the position within the NPJ phase diagram for all 0-h forecasts during Sept.–May 1985–2014 in the GEFS Reforecast v2 (</a:t>
            </a:r>
            <a:r>
              <a:rPr lang="en-US" b="1" dirty="0" smtClean="0">
                <a:solidFill>
                  <a:srgbClr val="0000FF"/>
                </a:solidFill>
              </a:rPr>
              <a:t>Hamill et al. 2013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8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</a:t>
            </a:r>
            <a:endParaRPr lang="en-US" sz="3600" b="1" dirty="0"/>
          </a:p>
        </p:txBody>
      </p:sp>
      <p:pic>
        <p:nvPicPr>
          <p:cNvPr id="2" name="Picture 1" descr="Reliability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6347" r="8680" b="24688"/>
          <a:stretch/>
        </p:blipFill>
        <p:spPr>
          <a:xfrm>
            <a:off x="187157" y="1086553"/>
            <a:ext cx="6954248" cy="55880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66466" y="2757140"/>
            <a:ext cx="19071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GEFS Reforecasts  appear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North Pacific Jet in the phase diagram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6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 rot="10800000">
            <a:off x="654051" y="577850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Equator.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149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 – Season</a:t>
            </a:r>
            <a:endParaRPr lang="en-US" sz="3600" b="1" dirty="0"/>
          </a:p>
        </p:txBody>
      </p:sp>
      <p:pic>
        <p:nvPicPr>
          <p:cNvPr id="3" name="Picture 2" descr="gefsmeanerror_sea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6337" r="8107" b="24074"/>
          <a:stretch/>
        </p:blipFill>
        <p:spPr>
          <a:xfrm>
            <a:off x="479778" y="1026709"/>
            <a:ext cx="7521222" cy="570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889" y="1085606"/>
            <a:ext cx="4532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Circles on a particular line indicate statistically significant differences to the 95% confidence interval with respect to another jet regime.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19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596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54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958984"/>
            <a:ext cx="7597421" cy="56844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31556" y="4205110"/>
            <a:ext cx="2046110" cy="175432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POD by NPJ Regime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33" y="924277"/>
            <a:ext cx="76088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forecasts </a:t>
            </a:r>
            <a:r>
              <a:rPr lang="en-US" b="1" dirty="0" smtClean="0">
                <a:solidFill>
                  <a:srgbClr val="0000FF"/>
                </a:solidFill>
              </a:rPr>
              <a:t>verifying</a:t>
            </a:r>
            <a:r>
              <a:rPr lang="en-US" b="1" dirty="0" smtClean="0"/>
              <a:t> within a particular NPJ regime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92333" y="4205110"/>
            <a:ext cx="1185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</a:t>
            </a:r>
          </a:p>
          <a:p>
            <a:r>
              <a:rPr lang="en-US" dirty="0" smtClean="0"/>
              <a:t>Retraction</a:t>
            </a:r>
          </a:p>
          <a:p>
            <a:r>
              <a:rPr lang="en-US" dirty="0" err="1" smtClean="0"/>
              <a:t>Poleward</a:t>
            </a:r>
            <a:endParaRPr lang="en-US" dirty="0" smtClean="0"/>
          </a:p>
          <a:p>
            <a:r>
              <a:rPr lang="en-US" dirty="0" smtClean="0"/>
              <a:t>Equator</a:t>
            </a:r>
          </a:p>
          <a:p>
            <a:r>
              <a:rPr lang="en-US" dirty="0" smtClean="0"/>
              <a:t>Origin</a:t>
            </a:r>
          </a:p>
          <a:p>
            <a:r>
              <a:rPr lang="en-US" dirty="0" smtClean="0"/>
              <a:t>Mean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86778" y="4402666"/>
            <a:ext cx="691444" cy="0"/>
          </a:xfrm>
          <a:prstGeom prst="line">
            <a:avLst/>
          </a:prstGeom>
          <a:ln w="57150" cmpd="sng">
            <a:solidFill>
              <a:srgbClr val="E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86778" y="4682066"/>
            <a:ext cx="691444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86778" y="4978400"/>
            <a:ext cx="691444" cy="0"/>
          </a:xfrm>
          <a:prstGeom prst="line">
            <a:avLst/>
          </a:prstGeom>
          <a:ln w="57150" cmpd="sng">
            <a:solidFill>
              <a:srgbClr val="28F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86778" y="5246511"/>
            <a:ext cx="69144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86778" y="5500510"/>
            <a:ext cx="691444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6778" y="5782733"/>
            <a:ext cx="69144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475968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646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37575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014689" y="20192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4689" y="26161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and ETE’s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73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3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57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69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239)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4" y="272898"/>
            <a:ext cx="3380348" cy="19373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267" y="195395"/>
            <a:ext cx="53606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Eastern U.S. – All Events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933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5" name="Oval 24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8447" y="3644344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COLD EVENTS (N = 78)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17205" y="761446"/>
            <a:ext cx="844504" cy="59191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Cold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9" name="Oval 28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208444" y="3769565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34325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NPJ Phase Diagram Forecasts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888" y="1005600"/>
            <a:ext cx="86354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Knowledge of both the forecast skill and the downstream upper-tropospheric flow pattern associated with each NPJ regime offers the potential to better inform operational temperature and precipitation forecasts over the continental U.S.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This potential motivated the initialization of daily GEFS ensemble NPJ phase diagram forecasts during the 2016–2017 cool season (Sept.–May) at the University at Albany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verification of these NPJ phase diagram forecasts presented an opportunity to identify medium-range periods that were characterized by reduced forecast skill during the 2016–2017 cool season</a:t>
            </a:r>
            <a:endParaRPr lang="en-US" sz="2400" dirty="0"/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4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89)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24094" y="784292"/>
            <a:ext cx="783750" cy="62164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955815" y="3911739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19026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NPJ Phase Diagram Technical Slides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9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0460" y="946882"/>
            <a:ext cx="311726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8839" y="5821051"/>
            <a:ext cx="516742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Instantaneous 250-hPa zonal wind anomalies can be projected onto EOF 1 and EOF 2, resulting in a point on a North Pacific Jet phase diagram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51000" y="4749800"/>
            <a:ext cx="88900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119610"/>
            <a:ext cx="3473306" cy="27383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119610"/>
            <a:ext cx="3366357" cy="26226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739900" y="5118100"/>
            <a:ext cx="2117990" cy="11709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04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/>
          <p:cNvSpPr/>
          <p:nvPr/>
        </p:nvSpPr>
        <p:spPr>
          <a:xfrm>
            <a:off x="2933710" y="3935397"/>
            <a:ext cx="5283650" cy="2326105"/>
          </a:xfrm>
          <a:prstGeom prst="triangle">
            <a:avLst/>
          </a:prstGeom>
          <a:solidFill>
            <a:srgbClr val="B9CDE5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0152" y="1055900"/>
            <a:ext cx="8526374" cy="502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Each point on the phase diagram is a weighted average of the principal components within +/− 1 day of the time under consideration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u="sng" dirty="0" smtClean="0">
                <a:solidFill>
                  <a:srgbClr val="000000"/>
                </a:solidFill>
              </a:rPr>
              <a:t>Example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0000 UTC </a:t>
            </a:r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 November 2014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877" y="339628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3749" y="6034502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929477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575529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30811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1319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9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9210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76148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9348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59615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17360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2182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33710" y="6060532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318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6025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780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461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75529" y="3761609"/>
            <a:ext cx="0" cy="249989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691960" y="6261503"/>
            <a:ext cx="5761789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3019882"/>
            <a:ext cx="3453304" cy="269036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1871011" y="3374482"/>
            <a:ext cx="1418167" cy="4699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88842" y="3802511"/>
            <a:ext cx="313267" cy="3005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5529" y="3775617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96705" y="4367199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96705" y="4944480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6705" y="5500536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564955" y="5916304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85586" y="39565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485591" y="45788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485586" y="515671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85586" y="5698417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748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4" y="3003264"/>
            <a:ext cx="7429096" cy="3735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85826" y="1139193"/>
            <a:ext cx="3369274" cy="2693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447536" y="1224917"/>
            <a:ext cx="343647" cy="32455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447536" y="1842983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22891" y="1196695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(0-h forecast)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22891" y="1842983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5622" y="2512615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27" y="1076939"/>
            <a:ext cx="3369272" cy="27559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5-Point Star 15"/>
          <p:cNvSpPr/>
          <p:nvPr/>
        </p:nvSpPr>
        <p:spPr>
          <a:xfrm>
            <a:off x="6692805" y="2784229"/>
            <a:ext cx="233002" cy="22729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150270" y="1724768"/>
            <a:ext cx="233002" cy="227299"/>
          </a:xfrm>
          <a:prstGeom prst="star5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605" y="1139193"/>
            <a:ext cx="3123796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250-hPa zonal wind at 0000 UTC 2 Jun minus 250-hPa zonal wind at 0000 UTC 24 May (shading) in the GFS analyses shows the transition to a </a:t>
            </a:r>
            <a:r>
              <a:rPr lang="en-US" b="1" dirty="0" err="1" smtClean="0"/>
              <a:t>poleward</a:t>
            </a:r>
            <a:r>
              <a:rPr lang="en-US" b="1" dirty="0"/>
              <a:t>-</a:t>
            </a:r>
            <a:r>
              <a:rPr lang="en-US" b="1" dirty="0" smtClean="0"/>
              <a:t>shifted jet regime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3422612" y="2697869"/>
            <a:ext cx="41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35500" y="2632253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58100" y="4417536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Sept.–May mean 250-hPa zonal wind: black contours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16305" y="3033753"/>
            <a:ext cx="5378045" cy="3539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nggps_wind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7" y="3082588"/>
            <a:ext cx="5228393" cy="32864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69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0000 UTC 24 May 2016 </a:t>
            </a:r>
            <a:endParaRPr lang="en-US" sz="1000" dirty="0"/>
          </a:p>
        </p:txBody>
      </p:sp>
      <p:sp>
        <p:nvSpPr>
          <p:cNvPr id="12" name="5-Point Star 11"/>
          <p:cNvSpPr/>
          <p:nvPr/>
        </p:nvSpPr>
        <p:spPr>
          <a:xfrm>
            <a:off x="276271" y="3043386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1783" y="3001515"/>
            <a:ext cx="292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862394" y="837729"/>
            <a:ext cx="208451" cy="19687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une2e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02" y="347118"/>
            <a:ext cx="5157097" cy="2981041"/>
          </a:xfrm>
          <a:prstGeom prst="rect">
            <a:avLst/>
          </a:prstGeom>
        </p:spPr>
      </p:pic>
      <p:pic>
        <p:nvPicPr>
          <p:cNvPr id="5" name="Picture 4" descr="June2e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4" y="3601072"/>
            <a:ext cx="5149085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 Jun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 Jun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271" y="3939626"/>
            <a:ext cx="3312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250-hPa </a:t>
            </a:r>
            <a:r>
              <a:rPr lang="en-US" sz="2800" dirty="0"/>
              <a:t>z</a:t>
            </a:r>
            <a:r>
              <a:rPr lang="en-US" sz="2800" dirty="0" smtClean="0"/>
              <a:t>onal </a:t>
            </a:r>
            <a:r>
              <a:rPr lang="en-US" sz="2800" dirty="0"/>
              <a:t>w</a:t>
            </a:r>
            <a:r>
              <a:rPr lang="en-US" sz="2800" dirty="0" smtClean="0"/>
              <a:t>ind </a:t>
            </a:r>
            <a:r>
              <a:rPr lang="en-US" sz="2800" dirty="0"/>
              <a:t>a</a:t>
            </a:r>
            <a:r>
              <a:rPr lang="en-US" sz="2800" dirty="0" smtClean="0"/>
              <a:t>nomalies at 0000 UTC 2 Jun project strongly onto </a:t>
            </a:r>
          </a:p>
          <a:p>
            <a:pPr algn="ctr"/>
            <a:r>
              <a:rPr lang="en-US" sz="2800" dirty="0" smtClean="0"/>
              <a:t>EOF2 &gt;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1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2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4192</Words>
  <Application>Microsoft Macintosh PowerPoint</Application>
  <PresentationFormat>On-screen Show (4:3)</PresentationFormat>
  <Paragraphs>555</Paragraphs>
  <Slides>85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Equation</vt:lpstr>
      <vt:lpstr>A North Pacific Jet Phase Diagram Perspective on Extreme Weather Events during 2016–2017: Illustrative Examples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NPJ Phase Diagram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time NPJ Phase Diagram Verification Statistics  2016–2017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NPJ Phase Diagram and ETE’s</vt:lpstr>
      <vt:lpstr>PowerPoint Presentation</vt:lpstr>
      <vt:lpstr>PowerPoint Presentation</vt:lpstr>
      <vt:lpstr>PowerPoint Presentation</vt:lpstr>
      <vt:lpstr>NPJ Phase Diagram Technical Slides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North Pacific Jet Phase Diagram Perspective on Extreme Weather Events during 2016 </dc:title>
  <dc:creator>Andrew Winters</dc:creator>
  <cp:lastModifiedBy>Andrew Winters</cp:lastModifiedBy>
  <cp:revision>218</cp:revision>
  <dcterms:created xsi:type="dcterms:W3CDTF">2017-08-21T13:43:41Z</dcterms:created>
  <dcterms:modified xsi:type="dcterms:W3CDTF">2017-09-26T18:29:54Z</dcterms:modified>
</cp:coreProperties>
</file>