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7" r:id="rId2"/>
    <p:sldId id="260" r:id="rId3"/>
    <p:sldId id="353"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271" r:id="rId19"/>
    <p:sldId id="272" r:id="rId20"/>
    <p:sldId id="359" r:id="rId21"/>
    <p:sldId id="360" r:id="rId22"/>
    <p:sldId id="276" r:id="rId23"/>
    <p:sldId id="361" r:id="rId24"/>
    <p:sldId id="277" r:id="rId25"/>
    <p:sldId id="290" r:id="rId26"/>
    <p:sldId id="288" r:id="rId27"/>
    <p:sldId id="373" r:id="rId28"/>
    <p:sldId id="377" r:id="rId29"/>
    <p:sldId id="292" r:id="rId30"/>
    <p:sldId id="374" r:id="rId31"/>
    <p:sldId id="295" r:id="rId32"/>
    <p:sldId id="352" r:id="rId33"/>
    <p:sldId id="297" r:id="rId34"/>
    <p:sldId id="289" r:id="rId35"/>
    <p:sldId id="379" r:id="rId36"/>
    <p:sldId id="298" r:id="rId37"/>
    <p:sldId id="333" r:id="rId38"/>
    <p:sldId id="339" r:id="rId39"/>
    <p:sldId id="348" r:id="rId40"/>
    <p:sldId id="349" r:id="rId41"/>
    <p:sldId id="350" r:id="rId42"/>
    <p:sldId id="351" r:id="rId43"/>
    <p:sldId id="382" r:id="rId44"/>
    <p:sldId id="381" r:id="rId45"/>
    <p:sldId id="299" r:id="rId46"/>
    <p:sldId id="305" r:id="rId47"/>
    <p:sldId id="306" r:id="rId48"/>
    <p:sldId id="307" r:id="rId49"/>
    <p:sldId id="308" r:id="rId50"/>
    <p:sldId id="371" r:id="rId51"/>
    <p:sldId id="362" r:id="rId52"/>
    <p:sldId id="363" r:id="rId53"/>
    <p:sldId id="364" r:id="rId54"/>
    <p:sldId id="365" r:id="rId55"/>
    <p:sldId id="366" r:id="rId56"/>
    <p:sldId id="367" r:id="rId57"/>
    <p:sldId id="368" r:id="rId58"/>
    <p:sldId id="369" r:id="rId59"/>
    <p:sldId id="370" r:id="rId60"/>
    <p:sldId id="372" r:id="rId61"/>
    <p:sldId id="375" r:id="rId62"/>
    <p:sldId id="376" r:id="rId63"/>
    <p:sldId id="315" r:id="rId64"/>
    <p:sldId id="316" r:id="rId65"/>
    <p:sldId id="320" r:id="rId66"/>
    <p:sldId id="336" r:id="rId67"/>
    <p:sldId id="337" r:id="rId68"/>
    <p:sldId id="338" r:id="rId69"/>
    <p:sldId id="321" r:id="rId70"/>
    <p:sldId id="322" r:id="rId71"/>
    <p:sldId id="323" r:id="rId72"/>
    <p:sldId id="332" r:id="rId73"/>
    <p:sldId id="324" r:id="rId74"/>
    <p:sldId id="325" r:id="rId75"/>
    <p:sldId id="326" r:id="rId76"/>
    <p:sldId id="327" r:id="rId77"/>
    <p:sldId id="328" r:id="rId78"/>
    <p:sldId id="329" r:id="rId79"/>
    <p:sldId id="330" r:id="rId80"/>
    <p:sldId id="331"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4" d="100"/>
          <a:sy n="94" d="100"/>
        </p:scale>
        <p:origin x="-11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9/25/17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20</a:t>
            </a:fld>
            <a:endParaRPr lang="en-US"/>
          </a:p>
        </p:txBody>
      </p:sp>
    </p:spTree>
    <p:extLst>
      <p:ext uri="{BB962C8B-B14F-4D97-AF65-F5344CB8AC3E}">
        <p14:creationId xmlns:p14="http://schemas.microsoft.com/office/powerpoint/2010/main" val="89829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ize the NPJ regimes in the text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21</a:t>
            </a:fld>
            <a:endParaRPr lang="en-US"/>
          </a:p>
        </p:txBody>
      </p:sp>
    </p:spTree>
    <p:extLst>
      <p:ext uri="{BB962C8B-B14F-4D97-AF65-F5344CB8AC3E}">
        <p14:creationId xmlns:p14="http://schemas.microsoft.com/office/powerpoint/2010/main" val="410262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22</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23</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24</a:t>
            </a:fld>
            <a:endParaRPr lang="en-US"/>
          </a:p>
        </p:txBody>
      </p:sp>
    </p:spTree>
    <p:extLst>
      <p:ext uri="{BB962C8B-B14F-4D97-AF65-F5344CB8AC3E}">
        <p14:creationId xmlns:p14="http://schemas.microsoft.com/office/powerpoint/2010/main" val="121857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26</a:t>
            </a:fld>
            <a:endParaRPr lang="en-US"/>
          </a:p>
        </p:txBody>
      </p:sp>
    </p:spTree>
    <p:extLst>
      <p:ext uri="{BB962C8B-B14F-4D97-AF65-F5344CB8AC3E}">
        <p14:creationId xmlns:p14="http://schemas.microsoft.com/office/powerpoint/2010/main" val="3022536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27</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28</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34</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35</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37</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39</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40</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54</a:t>
            </a:fld>
            <a:endParaRPr lang="en-US"/>
          </a:p>
        </p:txBody>
      </p:sp>
    </p:spTree>
    <p:extLst>
      <p:ext uri="{BB962C8B-B14F-4D97-AF65-F5344CB8AC3E}">
        <p14:creationId xmlns:p14="http://schemas.microsoft.com/office/powerpoint/2010/main" val="347442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59</a:t>
            </a:fld>
            <a:endParaRPr lang="en-US"/>
          </a:p>
        </p:txBody>
      </p:sp>
    </p:spTree>
    <p:extLst>
      <p:ext uri="{BB962C8B-B14F-4D97-AF65-F5344CB8AC3E}">
        <p14:creationId xmlns:p14="http://schemas.microsoft.com/office/powerpoint/2010/main" val="3297536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61</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62</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72</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74</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79</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9/25/17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9/25/17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9/25/17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9/25/17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9/25/17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9/25/17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0.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0.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 Id="rId3" Type="http://schemas.openxmlformats.org/officeDocument/2006/relationships/image" Target="../media/image62.emf"/></Relationships>
</file>

<file path=ppt/slides/_rels/slide7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66.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General Characteristics</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Daniel Keyser, Andrew C. Winters, and Lance F. </a:t>
            </a:r>
            <a:r>
              <a:rPr lang="en-US" sz="2400" b="1" dirty="0" err="1" smtClean="0">
                <a:solidFill>
                  <a:srgbClr val="0000FF"/>
                </a:solidFill>
                <a:latin typeface="Arial"/>
                <a:cs typeface="Arial"/>
              </a:rPr>
              <a:t>Bosart</a:t>
            </a:r>
            <a:endParaRPr lang="en-US" sz="24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Cyclone Workshop</a:t>
            </a:r>
          </a:p>
          <a:p>
            <a:r>
              <a:rPr lang="en-US" sz="2400" b="1" dirty="0" smtClean="0">
                <a:solidFill>
                  <a:srgbClr val="0000FF"/>
                </a:solidFill>
                <a:latin typeface="Arial"/>
                <a:cs typeface="Arial"/>
              </a:rPr>
              <a:t>Sainte Adele, QC</a:t>
            </a:r>
          </a:p>
          <a:p>
            <a:r>
              <a:rPr lang="en-US" sz="2400" b="1" dirty="0" smtClean="0">
                <a:solidFill>
                  <a:srgbClr val="0000FF"/>
                </a:solidFill>
                <a:latin typeface="Arial"/>
                <a:cs typeface="Arial"/>
              </a:rPr>
              <a:t>2 October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28137948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3416320"/>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and precipitation events are characterized by considerable North Pacific Jet (NPJ) variability during the medium-range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p:txBody>
      </p:sp>
    </p:spTree>
    <p:extLst>
      <p:ext uri="{BB962C8B-B14F-4D97-AF65-F5344CB8AC3E}">
        <p14:creationId xmlns:p14="http://schemas.microsoft.com/office/powerpoint/2010/main" val="629501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2" name="Rectangle 1"/>
          <p:cNvSpPr/>
          <p:nvPr/>
        </p:nvSpPr>
        <p:spPr>
          <a:xfrm>
            <a:off x="4794728" y="1840030"/>
            <a:ext cx="1824646" cy="1788199"/>
          </a:xfrm>
          <a:prstGeom prst="rect">
            <a:avLst/>
          </a:prstGeom>
          <a:noFill/>
          <a:ln w="57150" cmpd="sng">
            <a:solidFill>
              <a:srgbClr val="FFFF00"/>
            </a:solidFill>
          </a:ln>
          <a:effectLst>
            <a:glow rad="508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138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692022"/>
            <a:ext cx="6871756" cy="5169155"/>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168–216-h forecast period</a:t>
            </a:r>
            <a:endParaRPr lang="en-US" sz="2000" dirty="0"/>
          </a:p>
        </p:txBody>
      </p:sp>
    </p:spTree>
    <p:extLst>
      <p:ext uri="{BB962C8B-B14F-4D97-AF65-F5344CB8AC3E}">
        <p14:creationId xmlns:p14="http://schemas.microsoft.com/office/powerpoint/2010/main" val="7084021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 y="794556"/>
            <a:ext cx="6611614" cy="5162660"/>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88987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358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553997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200" b="1" u="sng" dirty="0" smtClean="0">
                <a:solidFill>
                  <a:srgbClr val="000000"/>
                </a:solidFill>
              </a:rPr>
              <a:t>Criteria</a:t>
            </a:r>
            <a:r>
              <a:rPr lang="en-US" sz="2200" dirty="0" smtClean="0">
                <a:solidFill>
                  <a:srgbClr val="000000"/>
                </a:solidFill>
              </a:rPr>
              <a:t>: Forecasts must rank in the top/bottom 10% in terms of </a:t>
            </a:r>
            <a:r>
              <a:rPr lang="en-US" sz="2200" i="1" dirty="0" smtClean="0">
                <a:solidFill>
                  <a:srgbClr val="000000"/>
                </a:solidFill>
              </a:rPr>
              <a:t>both</a:t>
            </a:r>
            <a:r>
              <a:rPr lang="en-US" sz="2200" dirty="0" smtClean="0">
                <a:solidFill>
                  <a:srgbClr val="000000"/>
                </a:solidFill>
              </a:rPr>
              <a:t>:</a:t>
            </a:r>
          </a:p>
          <a:p>
            <a:pPr marL="457200" indent="-457200">
              <a:buAutoNum type="arabicParenBoth"/>
            </a:pPr>
            <a:r>
              <a:rPr lang="en-US" sz="2200" dirty="0" smtClean="0">
                <a:solidFill>
                  <a:srgbClr val="000000"/>
                </a:solidFill>
              </a:rPr>
              <a:t>The average GEFS ensemble </a:t>
            </a:r>
            <a:r>
              <a:rPr lang="en-US" sz="2200" u="sng" dirty="0" smtClean="0">
                <a:solidFill>
                  <a:srgbClr val="000000"/>
                </a:solidFill>
              </a:rPr>
              <a:t>mean</a:t>
            </a:r>
            <a:r>
              <a:rPr lang="en-US" sz="2200" dirty="0" smtClean="0">
                <a:solidFill>
                  <a:srgbClr val="000000"/>
                </a:solidFill>
              </a:rPr>
              <a:t> error in the Day 8 and 9 forecasts </a:t>
            </a:r>
          </a:p>
          <a:p>
            <a:pPr marL="457200" indent="-457200">
              <a:buAutoNum type="arabicParenBoth"/>
            </a:pPr>
            <a:r>
              <a:rPr lang="en-US" sz="2200" dirty="0">
                <a:solidFill>
                  <a:srgbClr val="000000"/>
                </a:solidFill>
              </a:rPr>
              <a:t>T</a:t>
            </a:r>
            <a:r>
              <a:rPr lang="en-US" sz="2200" dirty="0" smtClean="0">
                <a:solidFill>
                  <a:srgbClr val="000000"/>
                </a:solidFill>
              </a:rPr>
              <a:t>he average GEFS ensemble </a:t>
            </a:r>
            <a:r>
              <a:rPr lang="en-US" sz="2200" u="sng" dirty="0" smtClean="0">
                <a:solidFill>
                  <a:srgbClr val="000000"/>
                </a:solidFill>
              </a:rPr>
              <a:t>member</a:t>
            </a:r>
            <a:r>
              <a:rPr lang="en-US" sz="2200" dirty="0" smtClean="0">
                <a:solidFill>
                  <a:srgbClr val="000000"/>
                </a:solidFill>
              </a:rPr>
              <a:t> error in the Day 8 and 9 forecasts</a:t>
            </a:r>
          </a:p>
          <a:p>
            <a:pPr marL="457200" indent="-457200">
              <a:buAutoNum type="arabicParenBoth"/>
            </a:pPr>
            <a:endParaRPr lang="en-US" sz="2200" dirty="0">
              <a:solidFill>
                <a:srgbClr val="000000"/>
              </a:solidFill>
            </a:endParaRPr>
          </a:p>
          <a:p>
            <a:r>
              <a:rPr lang="en-US" sz="2200" b="1" u="sng" dirty="0" smtClean="0">
                <a:solidFill>
                  <a:srgbClr val="000000"/>
                </a:solidFill>
              </a:rPr>
              <a:t>Metrics</a:t>
            </a:r>
            <a:r>
              <a:rPr lang="en-US" sz="2200" b="1" dirty="0" smtClean="0">
                <a:solidFill>
                  <a:srgbClr val="000000"/>
                </a:solidFill>
              </a:rPr>
              <a:t>:</a:t>
            </a:r>
          </a:p>
          <a:p>
            <a:pPr marL="457200" indent="-457200">
              <a:buAutoNum type="arabicParenBoth"/>
            </a:pPr>
            <a:r>
              <a:rPr lang="en-US" sz="2200" dirty="0" smtClean="0">
                <a:solidFill>
                  <a:srgbClr val="000000"/>
                </a:solidFill>
              </a:rPr>
              <a:t>The frequency of the best and worst forecasts initialized during each NPJ regime</a:t>
            </a:r>
          </a:p>
          <a:p>
            <a:pPr marL="457200" indent="-457200">
              <a:buAutoNum type="arabicParenBoth"/>
            </a:pPr>
            <a:r>
              <a:rPr lang="en-US" sz="2200" dirty="0" smtClean="0">
                <a:solidFill>
                  <a:srgbClr val="000000"/>
                </a:solidFill>
              </a:rPr>
              <a:t>The average change in PC1 and PC2 during the 10-day period following the initialization of the best and worst forecasts</a:t>
            </a:r>
            <a:endParaRPr lang="en-US" sz="2200" dirty="0">
              <a:solidFill>
                <a:srgbClr val="000000"/>
              </a:solidFill>
            </a:endParaRPr>
          </a:p>
          <a:p>
            <a:pPr marL="457200" indent="-457200">
              <a:buAutoNum type="arabicParenBoth"/>
            </a:pPr>
            <a:r>
              <a:rPr lang="en-US" sz="2200" dirty="0" smtClean="0">
                <a:solidFill>
                  <a:srgbClr val="000000"/>
                </a:solidFill>
              </a:rPr>
              <a:t>The average length of the trajectory through the NPJ phase diagram during the 10-day period following the initialization of the best and worst forecasts</a:t>
            </a:r>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2026551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53182270"/>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4" name="TextBox 13"/>
          <p:cNvSpPr txBox="1"/>
          <p:nvPr/>
        </p:nvSpPr>
        <p:spPr>
          <a:xfrm>
            <a:off x="280738" y="5033968"/>
            <a:ext cx="8555790" cy="1815882"/>
          </a:xfrm>
          <a:prstGeom prst="rect">
            <a:avLst/>
          </a:prstGeom>
          <a:noFill/>
        </p:spPr>
        <p:txBody>
          <a:bodyPr wrap="square" rtlCol="0">
            <a:spAutoFit/>
          </a:bodyPr>
          <a:lstStyle/>
          <a:p>
            <a:pPr marL="342900" indent="-342900">
              <a:buFont typeface="Arial"/>
              <a:buChar char="•"/>
            </a:pPr>
            <a:r>
              <a:rPr lang="en-US" sz="2000" dirty="0" smtClean="0"/>
              <a:t>The best forecasts occur disproportionately more during jet extensions and </a:t>
            </a:r>
            <a:r>
              <a:rPr lang="en-US" sz="2000" dirty="0" err="1" smtClean="0"/>
              <a:t>poleward</a:t>
            </a:r>
            <a:r>
              <a:rPr lang="en-US" sz="2000" dirty="0" smtClean="0"/>
              <a:t> shifts</a:t>
            </a:r>
          </a:p>
          <a:p>
            <a:pPr marL="342900" indent="-342900">
              <a:buFont typeface="Arial"/>
              <a:buChar char="•"/>
            </a:pPr>
            <a:endParaRPr lang="en-US" sz="1200" dirty="0"/>
          </a:p>
          <a:p>
            <a:pPr marL="342900" indent="-342900">
              <a:buFont typeface="Arial"/>
              <a:buChar char="•"/>
            </a:pPr>
            <a:r>
              <a:rPr lang="en-US" sz="2000" dirty="0"/>
              <a:t>The worst forecasts occur disproportionately more during jet retractions and </a:t>
            </a:r>
            <a:r>
              <a:rPr lang="en-US" sz="2000" dirty="0" err="1"/>
              <a:t>equatorward</a:t>
            </a:r>
            <a:r>
              <a:rPr lang="en-US" sz="2000" dirty="0"/>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29401444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66360789"/>
              </p:ext>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621216"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20679034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9914077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517656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33908810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43082804"/>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5403317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154983"/>
          </a:xfrm>
          <a:prstGeom prst="rect">
            <a:avLst/>
          </a:prstGeom>
          <a:noFill/>
        </p:spPr>
        <p:txBody>
          <a:bodyPr wrap="square" rtlCol="0">
            <a:spAutoFit/>
          </a:bodyPr>
          <a:lstStyle/>
          <a:p>
            <a:pPr marL="342900" indent="-342900">
              <a:buFont typeface="Arial"/>
              <a:buChar char="•"/>
            </a:pPr>
            <a:r>
              <a:rPr lang="en-US" sz="2400" dirty="0" smtClean="0">
                <a:cs typeface="Arial"/>
              </a:rPr>
              <a:t>This and the subsequent presentation will explore the potential of the NPJ phase diagram to increase confidence in operational probabilistic temperature and precipitation forecasts during the medium-range period</a:t>
            </a:r>
          </a:p>
          <a:p>
            <a:endParaRPr lang="en-US" sz="2400" dirty="0"/>
          </a:p>
          <a:p>
            <a:pPr marL="342900" indent="-342900">
              <a:buFont typeface="Arial"/>
              <a:buChar char="•"/>
            </a:pPr>
            <a:r>
              <a:rPr lang="en-US" sz="2400" dirty="0" smtClean="0"/>
              <a:t>The subsequent presentation will address the implications of the prevailing NPJ regime, determined from the NPJ phase diagram, for the downstream upper-tropospheric flow pattern over North America</a:t>
            </a:r>
            <a:endParaRPr lang="en-US" sz="2400" dirty="0"/>
          </a:p>
          <a:p>
            <a:pPr marL="342900" indent="-342900">
              <a:buFont typeface="Arial"/>
              <a:buChar char="•"/>
            </a:pPr>
            <a:endParaRPr lang="en-US" sz="2400" dirty="0" smtClean="0">
              <a:cs typeface="Arial"/>
            </a:endParaRPr>
          </a:p>
          <a:p>
            <a:endParaRPr lang="en-US" sz="2400" dirty="0">
              <a:cs typeface="Arial"/>
            </a:endParaRPr>
          </a:p>
        </p:txBody>
      </p:sp>
    </p:spTree>
    <p:extLst>
      <p:ext uri="{BB962C8B-B14F-4D97-AF65-F5344CB8AC3E}">
        <p14:creationId xmlns:p14="http://schemas.microsoft.com/office/powerpoint/2010/main" val="3015263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16863033"/>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2" name="Rectangle 11"/>
          <p:cNvSpPr/>
          <p:nvPr/>
        </p:nvSpPr>
        <p:spPr>
          <a:xfrm>
            <a:off x="3531932" y="1935157"/>
            <a:ext cx="1243452" cy="3019432"/>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8331584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2451"/>
            <a:ext cx="8087927"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177390"/>
            <a:ext cx="8105799" cy="3154720"/>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8878869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2839519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42290" y="3573382"/>
            <a:ext cx="8105799" cy="2862322"/>
          </a:xfrm>
          <a:prstGeom prst="rect">
            <a:avLst/>
          </a:prstGeom>
          <a:noFill/>
        </p:spPr>
        <p:txBody>
          <a:bodyPr wrap="square" rtlCol="0">
            <a:spAutoFit/>
          </a:bodyPr>
          <a:lstStyle/>
          <a:p>
            <a:pPr marL="342900" indent="-342900">
              <a:buFont typeface="Arial"/>
              <a:buChar char="•"/>
            </a:pPr>
            <a:r>
              <a:rPr lang="en-US" sz="2400" dirty="0" smtClean="0"/>
              <a:t>The worst forecast periods are frequently characterized by significantly higher heights over the North Pacific and significantly lower heights over North America</a:t>
            </a:r>
          </a:p>
          <a:p>
            <a:pPr marL="342900" indent="-342900">
              <a:buFont typeface="Arial"/>
              <a:buChar char="•"/>
            </a:pPr>
            <a:endParaRPr lang="en-US" sz="2400" dirty="0"/>
          </a:p>
          <a:p>
            <a:pPr marL="342900" indent="-342900">
              <a:buFont typeface="Arial"/>
              <a:buChar char="•"/>
            </a:pPr>
            <a:r>
              <a:rPr lang="en-US" sz="2400" dirty="0" smtClean="0"/>
              <a:t>The 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Tree>
    <p:extLst>
      <p:ext uri="{BB962C8B-B14F-4D97-AF65-F5344CB8AC3E}">
        <p14:creationId xmlns:p14="http://schemas.microsoft.com/office/powerpoint/2010/main" val="36276981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32755"/>
            <a:ext cx="8555789" cy="4708981"/>
          </a:xfrm>
          <a:prstGeom prst="rect">
            <a:avLst/>
          </a:prstGeom>
          <a:noFill/>
        </p:spPr>
        <p:txBody>
          <a:bodyPr wrap="square" rtlCol="0">
            <a:spAutoFit/>
          </a:bodyPr>
          <a:lstStyle/>
          <a:p>
            <a:pPr marL="342900" indent="-342900">
              <a:buFont typeface="Arial"/>
              <a:buChar char="•"/>
            </a:pPr>
            <a:r>
              <a:rPr lang="en-US" sz="2400" dirty="0" smtClean="0"/>
              <a:t>Forecasts initialized during jet retractions are characterized by larger errors than those initialized during jet extensions and </a:t>
            </a:r>
            <a:r>
              <a:rPr lang="en-US" sz="2400" dirty="0" err="1" smtClean="0"/>
              <a:t>poleward</a:t>
            </a:r>
            <a:r>
              <a:rPr lang="en-US" sz="2400" dirty="0" smtClean="0"/>
              <a:t> shifts</a:t>
            </a:r>
          </a:p>
          <a:p>
            <a:endParaRPr lang="en-US" sz="2400" dirty="0" smtClean="0"/>
          </a:p>
          <a:p>
            <a:pPr marL="342900" indent="-342900">
              <a:buFont typeface="Arial"/>
              <a:buChar char="•"/>
            </a:pPr>
            <a:r>
              <a:rPr lang="en-US" sz="2400" dirty="0" smtClean="0"/>
              <a:t>Forecasts verifying during jet retractions and </a:t>
            </a:r>
            <a:r>
              <a:rPr lang="en-US" sz="2400" dirty="0" err="1" smtClean="0"/>
              <a:t>equatorward</a:t>
            </a:r>
            <a:r>
              <a:rPr lang="en-US" sz="2400" dirty="0" smtClean="0"/>
              <a:t> shifts are characterized by substantially larger errors than those verifying during jet extensions and </a:t>
            </a:r>
            <a:r>
              <a:rPr lang="en-US" sz="2400" dirty="0" err="1" smtClean="0"/>
              <a:t>poleward</a:t>
            </a:r>
            <a:r>
              <a:rPr lang="en-US" sz="2400" dirty="0" smtClean="0"/>
              <a:t> shifts</a:t>
            </a:r>
          </a:p>
          <a:p>
            <a:pPr marL="342900" indent="-342900">
              <a:buFont typeface="Arial"/>
              <a:buChar char="•"/>
            </a:pPr>
            <a:endParaRPr lang="en-US" sz="2400" dirty="0" smtClean="0"/>
          </a:p>
          <a:p>
            <a:pPr marL="342900" indent="-342900">
              <a:buFont typeface="Arial"/>
              <a:buChar char="•"/>
            </a:pPr>
            <a:r>
              <a:rPr lang="en-US" sz="2400" dirty="0">
                <a:solidFill>
                  <a:srgbClr val="000000"/>
                </a:solidFill>
                <a:cs typeface="Arial"/>
              </a:rPr>
              <a:t>Jet retractions and </a:t>
            </a:r>
            <a:r>
              <a:rPr lang="en-US" sz="2400" dirty="0" err="1">
                <a:solidFill>
                  <a:srgbClr val="000000"/>
                </a:solidFill>
                <a:cs typeface="Arial"/>
              </a:rPr>
              <a:t>equatorward</a:t>
            </a:r>
            <a:r>
              <a:rPr lang="en-US" sz="2400" dirty="0">
                <a:solidFill>
                  <a:srgbClr val="000000"/>
                </a:solidFill>
                <a:cs typeface="Arial"/>
              </a:rPr>
              <a:t> shifts </a:t>
            </a:r>
            <a:r>
              <a:rPr lang="en-US" sz="2400" dirty="0">
                <a:cs typeface="Arial"/>
              </a:rPr>
              <a:t>are often characterized by high-</a:t>
            </a:r>
            <a:r>
              <a:rPr lang="en-US" sz="2400" dirty="0" smtClean="0">
                <a:cs typeface="Arial"/>
              </a:rPr>
              <a:t>amplitude and/or </a:t>
            </a:r>
            <a:r>
              <a:rPr lang="en-US" sz="2400" dirty="0">
                <a:cs typeface="Arial"/>
              </a:rPr>
              <a:t>short-wavelength flow patterns over the North Pacific, which may be a contributing factor to </a:t>
            </a:r>
            <a:r>
              <a:rPr lang="en-US" sz="2400" dirty="0" smtClean="0">
                <a:cs typeface="Arial"/>
              </a:rPr>
              <a:t>reduced forecast skill</a:t>
            </a:r>
            <a:endParaRPr lang="en-US" sz="2400" dirty="0" smtClean="0"/>
          </a:p>
          <a:p>
            <a:endParaRPr lang="en-US" sz="1200" dirty="0" smtClean="0"/>
          </a:p>
        </p:txBody>
      </p:sp>
    </p:spTree>
    <p:extLst>
      <p:ext uri="{BB962C8B-B14F-4D97-AF65-F5344CB8AC3E}">
        <p14:creationId xmlns:p14="http://schemas.microsoft.com/office/powerpoint/2010/main" val="33825653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5632310"/>
          </a:xfrm>
          <a:prstGeom prst="rect">
            <a:avLst/>
          </a:prstGeom>
          <a:noFill/>
        </p:spPr>
        <p:txBody>
          <a:bodyPr wrap="square" rtlCol="0">
            <a:spAutoFit/>
          </a:bodyPr>
          <a:lstStyle/>
          <a:p>
            <a:pPr marL="342900" indent="-342900">
              <a:buFont typeface="Arial"/>
              <a:buChar char="•"/>
            </a:pPr>
            <a:r>
              <a:rPr lang="en-US" sz="2400" dirty="0"/>
              <a:t>The worst </a:t>
            </a:r>
            <a:r>
              <a:rPr lang="en-US" sz="2400" dirty="0" smtClean="0"/>
              <a:t>forecasts are more frequently </a:t>
            </a:r>
            <a:r>
              <a:rPr lang="en-US" sz="2400" dirty="0"/>
              <a:t>initialized during jet retractions and </a:t>
            </a:r>
            <a:r>
              <a:rPr lang="en-US" sz="2400" dirty="0" err="1"/>
              <a:t>equatorward</a:t>
            </a:r>
            <a:r>
              <a:rPr lang="en-US" sz="2400" dirty="0"/>
              <a:t> </a:t>
            </a:r>
            <a:r>
              <a:rPr lang="en-US" sz="2400" dirty="0" smtClean="0"/>
              <a:t>shifts, </a:t>
            </a:r>
            <a:r>
              <a:rPr lang="en-US" sz="2400" dirty="0"/>
              <a:t>and </a:t>
            </a:r>
            <a:r>
              <a:rPr lang="en-US" sz="2400" dirty="0" smtClean="0"/>
              <a:t>are associated with </a:t>
            </a:r>
            <a:r>
              <a:rPr lang="en-US" sz="2400" dirty="0" err="1" smtClean="0"/>
              <a:t>equatorward</a:t>
            </a:r>
            <a:r>
              <a:rPr lang="en-US" sz="2400" dirty="0" smtClean="0"/>
              <a:t> </a:t>
            </a:r>
            <a:r>
              <a:rPr lang="en-US" sz="2400" dirty="0"/>
              <a:t>shifts within the NPJ phase diagram during the 10-day period following forecast initialization</a:t>
            </a:r>
          </a:p>
          <a:p>
            <a:endParaRPr lang="en-US" sz="2400" dirty="0" smtClean="0"/>
          </a:p>
          <a:p>
            <a:pPr marL="342900" indent="-342900">
              <a:buFont typeface="Arial"/>
              <a:buChar char="•"/>
            </a:pPr>
            <a:r>
              <a:rPr lang="en-US" sz="2400" dirty="0" smtClean="0"/>
              <a:t>The worst forecasts are characterized </a:t>
            </a:r>
            <a:r>
              <a:rPr lang="en-US" sz="2400" dirty="0"/>
              <a:t>by </a:t>
            </a:r>
            <a:r>
              <a:rPr lang="en-US" sz="2400" dirty="0" smtClean="0"/>
              <a:t>significantly longer </a:t>
            </a:r>
            <a:r>
              <a:rPr lang="en-US" sz="2400" dirty="0"/>
              <a:t>trajectories </a:t>
            </a:r>
            <a:r>
              <a:rPr lang="en-US" sz="2400" dirty="0" smtClean="0"/>
              <a:t>within the </a:t>
            </a:r>
            <a:r>
              <a:rPr lang="en-US" sz="2400" dirty="0"/>
              <a:t>NPJ phase </a:t>
            </a:r>
            <a:r>
              <a:rPr lang="en-US" sz="2400" dirty="0" smtClean="0"/>
              <a:t>diagram during the 10-day period following forecast initialization, suggestive of rapid NPJ regime change</a:t>
            </a:r>
            <a:endParaRPr lang="en-US" sz="2400" dirty="0"/>
          </a:p>
          <a:p>
            <a:pPr marL="342900" indent="-342900">
              <a:buFont typeface="Arial"/>
              <a:buChar char="•"/>
            </a:pPr>
            <a:endParaRPr lang="en-US" sz="2400" dirty="0"/>
          </a:p>
          <a:p>
            <a:pPr marL="342900" indent="-342900">
              <a:buFont typeface="Arial"/>
              <a:buChar char="•"/>
            </a:pPr>
            <a:r>
              <a:rPr lang="en-US" sz="2400" dirty="0"/>
              <a:t>T</a:t>
            </a:r>
            <a:r>
              <a:rPr lang="en-US" sz="2400" dirty="0" smtClean="0"/>
              <a:t>he worst forecasts initialized during jet retractions </a:t>
            </a:r>
            <a:r>
              <a:rPr lang="en-US" sz="2400" dirty="0"/>
              <a:t>are </a:t>
            </a:r>
            <a:r>
              <a:rPr lang="en-US" sz="2400" dirty="0" smtClean="0"/>
              <a:t>frequently characterized by above normal heights over </a:t>
            </a:r>
            <a:r>
              <a:rPr lang="en-US" sz="2400" dirty="0"/>
              <a:t>the North </a:t>
            </a:r>
            <a:r>
              <a:rPr lang="en-US" sz="2400" dirty="0" smtClean="0"/>
              <a:t>Pacific 8 days following forecast initialization, which suggests that the worst forecasts are often associated with </a:t>
            </a:r>
            <a:r>
              <a:rPr lang="en-US" sz="2400" dirty="0"/>
              <a:t>upper-tropospheric blocking </a:t>
            </a:r>
            <a:r>
              <a:rPr lang="en-US" sz="2400" dirty="0" smtClean="0"/>
              <a:t>events</a:t>
            </a:r>
            <a:endParaRPr lang="en-US" sz="2400" dirty="0"/>
          </a:p>
        </p:txBody>
      </p:sp>
    </p:spTree>
    <p:extLst>
      <p:ext uri="{BB962C8B-B14F-4D97-AF65-F5344CB8AC3E}">
        <p14:creationId xmlns:p14="http://schemas.microsoft.com/office/powerpoint/2010/main" val="21843769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559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360666103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33349551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41985436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4291895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54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Explanation of Best/Worst Forecast Identification Criteria</a:t>
            </a:r>
            <a:endParaRPr lang="en-US" sz="4800" b="1" dirty="0">
              <a:solidFill>
                <a:srgbClr val="FF0000"/>
              </a:solidFill>
            </a:endParaRPr>
          </a:p>
        </p:txBody>
      </p:sp>
    </p:spTree>
    <p:extLst>
      <p:ext uri="{BB962C8B-B14F-4D97-AF65-F5344CB8AC3E}">
        <p14:creationId xmlns:p14="http://schemas.microsoft.com/office/powerpoint/2010/main" val="277920362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9184727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85009897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763366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6997351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33330156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5070573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3967809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2904394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8954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291"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15"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5866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860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7566832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67563386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1530</TotalTime>
  <Words>4814</Words>
  <Application>Microsoft Macintosh PowerPoint</Application>
  <PresentationFormat>On-screen Show (4:3)</PresentationFormat>
  <Paragraphs>706</Paragraphs>
  <Slides>80</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Office Theme</vt:lpstr>
      <vt:lpstr>Equation</vt:lpstr>
      <vt:lpstr>A North Pacific Jet Phase Diagram Perspective on Extreme Weather Events during 2016–2017: General Characteristics</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Explanation of Best/Worst Forecast Identification Criteria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Andrew Winters</cp:lastModifiedBy>
  <cp:revision>215</cp:revision>
  <dcterms:created xsi:type="dcterms:W3CDTF">2017-08-29T17:41:12Z</dcterms:created>
  <dcterms:modified xsi:type="dcterms:W3CDTF">2017-09-25T22:50:29Z</dcterms:modified>
</cp:coreProperties>
</file>