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57" r:id="rId2"/>
    <p:sldId id="260" r:id="rId3"/>
    <p:sldId id="353" r:id="rId4"/>
    <p:sldId id="261" r:id="rId5"/>
    <p:sldId id="262" r:id="rId6"/>
    <p:sldId id="263" r:id="rId7"/>
    <p:sldId id="264" r:id="rId8"/>
    <p:sldId id="265" r:id="rId9"/>
    <p:sldId id="266" r:id="rId10"/>
    <p:sldId id="267" r:id="rId11"/>
    <p:sldId id="268" r:id="rId12"/>
    <p:sldId id="269" r:id="rId13"/>
    <p:sldId id="354" r:id="rId14"/>
    <p:sldId id="355" r:id="rId15"/>
    <p:sldId id="356" r:id="rId16"/>
    <p:sldId id="357" r:id="rId17"/>
    <p:sldId id="358" r:id="rId18"/>
    <p:sldId id="271" r:id="rId19"/>
    <p:sldId id="272" r:id="rId20"/>
    <p:sldId id="359" r:id="rId21"/>
    <p:sldId id="360" r:id="rId22"/>
    <p:sldId id="276" r:id="rId23"/>
    <p:sldId id="384" r:id="rId24"/>
    <p:sldId id="385" r:id="rId25"/>
    <p:sldId id="361" r:id="rId26"/>
    <p:sldId id="277" r:id="rId27"/>
    <p:sldId id="290" r:id="rId28"/>
    <p:sldId id="288" r:id="rId29"/>
    <p:sldId id="373" r:id="rId30"/>
    <p:sldId id="377" r:id="rId31"/>
    <p:sldId id="292" r:id="rId32"/>
    <p:sldId id="374" r:id="rId33"/>
    <p:sldId id="295" r:id="rId34"/>
    <p:sldId id="352" r:id="rId35"/>
    <p:sldId id="297" r:id="rId36"/>
    <p:sldId id="289" r:id="rId37"/>
    <p:sldId id="379" r:id="rId38"/>
    <p:sldId id="383" r:id="rId39"/>
    <p:sldId id="298" r:id="rId40"/>
    <p:sldId id="333" r:id="rId41"/>
    <p:sldId id="339" r:id="rId42"/>
    <p:sldId id="348" r:id="rId43"/>
    <p:sldId id="349" r:id="rId44"/>
    <p:sldId id="350" r:id="rId45"/>
    <p:sldId id="351" r:id="rId46"/>
    <p:sldId id="382" r:id="rId47"/>
    <p:sldId id="381" r:id="rId48"/>
    <p:sldId id="299" r:id="rId49"/>
    <p:sldId id="305" r:id="rId50"/>
    <p:sldId id="306" r:id="rId51"/>
    <p:sldId id="307" r:id="rId52"/>
    <p:sldId id="308" r:id="rId53"/>
    <p:sldId id="371" r:id="rId54"/>
    <p:sldId id="362" r:id="rId55"/>
    <p:sldId id="363" r:id="rId56"/>
    <p:sldId id="364" r:id="rId57"/>
    <p:sldId id="365" r:id="rId58"/>
    <p:sldId id="366" r:id="rId59"/>
    <p:sldId id="367" r:id="rId60"/>
    <p:sldId id="368" r:id="rId61"/>
    <p:sldId id="369" r:id="rId62"/>
    <p:sldId id="370" r:id="rId63"/>
    <p:sldId id="372" r:id="rId64"/>
    <p:sldId id="375" r:id="rId65"/>
    <p:sldId id="376" r:id="rId66"/>
    <p:sldId id="315" r:id="rId67"/>
    <p:sldId id="316" r:id="rId68"/>
    <p:sldId id="320" r:id="rId69"/>
    <p:sldId id="336" r:id="rId70"/>
    <p:sldId id="337" r:id="rId71"/>
    <p:sldId id="338" r:id="rId72"/>
    <p:sldId id="321" r:id="rId73"/>
    <p:sldId id="322" r:id="rId74"/>
    <p:sldId id="323" r:id="rId75"/>
    <p:sldId id="332" r:id="rId76"/>
    <p:sldId id="324" r:id="rId77"/>
    <p:sldId id="325" r:id="rId78"/>
    <p:sldId id="326" r:id="rId79"/>
    <p:sldId id="327" r:id="rId80"/>
    <p:sldId id="328" r:id="rId81"/>
    <p:sldId id="329" r:id="rId82"/>
    <p:sldId id="330" r:id="rId83"/>
    <p:sldId id="331"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FF19"/>
    <a:srgbClr val="FC00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94" d="100"/>
          <a:sy n="94" d="100"/>
        </p:scale>
        <p:origin x="-53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94F1AE-1680-8A48-99BE-13EFBE708997}" type="datetimeFigureOut">
              <a:rPr lang="en-US" smtClean="0"/>
              <a:t>9/27/17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FC4EB5-9C79-AD43-8679-774227B62B55}" type="slidenum">
              <a:rPr lang="en-US" smtClean="0"/>
              <a:t>‹#›</a:t>
            </a:fld>
            <a:endParaRPr lang="en-US"/>
          </a:p>
        </p:txBody>
      </p:sp>
    </p:spTree>
    <p:extLst>
      <p:ext uri="{BB962C8B-B14F-4D97-AF65-F5344CB8AC3E}">
        <p14:creationId xmlns:p14="http://schemas.microsoft.com/office/powerpoint/2010/main" val="3906564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16</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17</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instead of within</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20</a:t>
            </a:fld>
            <a:endParaRPr lang="en-US"/>
          </a:p>
        </p:txBody>
      </p:sp>
    </p:spTree>
    <p:extLst>
      <p:ext uri="{BB962C8B-B14F-4D97-AF65-F5344CB8AC3E}">
        <p14:creationId xmlns:p14="http://schemas.microsoft.com/office/powerpoint/2010/main" val="898290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a:t>
            </a:r>
            <a:r>
              <a:rPr lang="en-US" baseline="0" dirty="0" smtClean="0"/>
              <a:t>ize the NPJ regimes in the text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21</a:t>
            </a:fld>
            <a:endParaRPr lang="en-US"/>
          </a:p>
        </p:txBody>
      </p:sp>
    </p:spTree>
    <p:extLst>
      <p:ext uri="{BB962C8B-B14F-4D97-AF65-F5344CB8AC3E}">
        <p14:creationId xmlns:p14="http://schemas.microsoft.com/office/powerpoint/2010/main" val="4102624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22</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23</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24</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25</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metric</a:t>
            </a:r>
            <a:r>
              <a:rPr lang="en-US" baseline="0" dirty="0" smtClean="0"/>
              <a:t> order to agree with subsequent slides</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26</a:t>
            </a:fld>
            <a:endParaRPr lang="en-US"/>
          </a:p>
        </p:txBody>
      </p:sp>
    </p:spTree>
    <p:extLst>
      <p:ext uri="{BB962C8B-B14F-4D97-AF65-F5344CB8AC3E}">
        <p14:creationId xmlns:p14="http://schemas.microsoft.com/office/powerpoint/2010/main" val="1218572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ratio magnitude</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27</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6</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the interpretation and links</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28</a:t>
            </a:fld>
            <a:endParaRPr lang="en-US"/>
          </a:p>
        </p:txBody>
      </p:sp>
    </p:spTree>
    <p:extLst>
      <p:ext uri="{BB962C8B-B14F-4D97-AF65-F5344CB8AC3E}">
        <p14:creationId xmlns:p14="http://schemas.microsoft.com/office/powerpoint/2010/main" val="3022536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in words. One bullet for each result. New slide for each bullet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29</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in words. One bullet for each result. New slide for each bullet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30</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Forecasts refer</a:t>
            </a:r>
            <a:r>
              <a:rPr lang="en-US" baseline="0" dirty="0" smtClean="0">
                <a:latin typeface="Wingdings" charset="2"/>
                <a:cs typeface="Wingdings" charset="2"/>
              </a:rPr>
              <a:t> to NPJ phase diagram forecasts</a:t>
            </a:r>
            <a:endParaRPr lang="en-US" dirty="0" smtClean="0">
              <a:latin typeface="Wingdings" charset="2"/>
              <a:cs typeface="Wingdings" charset="2"/>
            </a:endParaRPr>
          </a:p>
          <a:p>
            <a:r>
              <a:rPr lang="en-US" dirty="0" smtClean="0">
                <a:latin typeface="Wingdings" charset="2"/>
                <a:cs typeface="Wingdings" charset="2"/>
              </a:rPr>
              <a:t>First bullet: Slide 21 and 23</a:t>
            </a:r>
          </a:p>
          <a:p>
            <a:r>
              <a:rPr lang="en-US" dirty="0" smtClean="0">
                <a:latin typeface="Wingdings" charset="2"/>
                <a:cs typeface="Wingdings" charset="2"/>
              </a:rPr>
              <a:t>Second</a:t>
            </a:r>
            <a:r>
              <a:rPr lang="en-US" baseline="0" dirty="0" smtClean="0">
                <a:latin typeface="Wingdings" charset="2"/>
                <a:cs typeface="Wingdings" charset="2"/>
              </a:rPr>
              <a:t> bullet: Slide 22 and 23</a:t>
            </a:r>
          </a:p>
          <a:p>
            <a:r>
              <a:rPr lang="en-US" baseline="0" dirty="0" smtClean="0">
                <a:latin typeface="Wingdings" charset="2"/>
                <a:cs typeface="Wingdings" charset="2"/>
              </a:rPr>
              <a:t>Third bullet: Slide 23</a:t>
            </a:r>
          </a:p>
          <a:p>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36</a:t>
            </a:fld>
            <a:endParaRPr lang="en-US"/>
          </a:p>
        </p:txBody>
      </p:sp>
    </p:spTree>
    <p:extLst>
      <p:ext uri="{BB962C8B-B14F-4D97-AF65-F5344CB8AC3E}">
        <p14:creationId xmlns:p14="http://schemas.microsoft.com/office/powerpoint/2010/main" val="2167609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First Bullet: Slide 25,</a:t>
            </a:r>
            <a:r>
              <a:rPr lang="en-US" baseline="0" dirty="0" smtClean="0">
                <a:latin typeface="Wingdings" charset="2"/>
                <a:cs typeface="Wingdings" charset="2"/>
              </a:rPr>
              <a:t> 26, and 28</a:t>
            </a:r>
          </a:p>
          <a:p>
            <a:r>
              <a:rPr lang="en-US" baseline="0" dirty="0" smtClean="0">
                <a:latin typeface="Wingdings" charset="2"/>
                <a:cs typeface="Wingdings" charset="2"/>
              </a:rPr>
              <a:t>Second Bullet: Slide 26 and 28</a:t>
            </a:r>
          </a:p>
          <a:p>
            <a:r>
              <a:rPr lang="en-US" baseline="0" dirty="0" smtClean="0">
                <a:latin typeface="Wingdings" charset="2"/>
                <a:cs typeface="Wingdings" charset="2"/>
              </a:rPr>
              <a:t>Third Bullet: Slide 33</a:t>
            </a:r>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37</a:t>
            </a:fld>
            <a:endParaRPr lang="en-US"/>
          </a:p>
        </p:txBody>
      </p:sp>
    </p:spTree>
    <p:extLst>
      <p:ext uri="{BB962C8B-B14F-4D97-AF65-F5344CB8AC3E}">
        <p14:creationId xmlns:p14="http://schemas.microsoft.com/office/powerpoint/2010/main" val="2167609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First Bullet: Slide 25,</a:t>
            </a:r>
            <a:r>
              <a:rPr lang="en-US" baseline="0" dirty="0" smtClean="0">
                <a:latin typeface="Wingdings" charset="2"/>
                <a:cs typeface="Wingdings" charset="2"/>
              </a:rPr>
              <a:t> 26, and 28</a:t>
            </a:r>
          </a:p>
          <a:p>
            <a:r>
              <a:rPr lang="en-US" baseline="0" dirty="0" smtClean="0">
                <a:latin typeface="Wingdings" charset="2"/>
                <a:cs typeface="Wingdings" charset="2"/>
              </a:rPr>
              <a:t>Second Bullet: Slide 26 and 28</a:t>
            </a:r>
          </a:p>
          <a:p>
            <a:r>
              <a:rPr lang="en-US" baseline="0" dirty="0" smtClean="0">
                <a:latin typeface="Wingdings" charset="2"/>
                <a:cs typeface="Wingdings" charset="2"/>
              </a:rPr>
              <a:t>Third Bullet: Slide 33</a:t>
            </a:r>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38</a:t>
            </a:fld>
            <a:endParaRPr lang="en-US"/>
          </a:p>
        </p:txBody>
      </p:sp>
    </p:spTree>
    <p:extLst>
      <p:ext uri="{BB962C8B-B14F-4D97-AF65-F5344CB8AC3E}">
        <p14:creationId xmlns:p14="http://schemas.microsoft.com/office/powerpoint/2010/main" val="2167609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73052-5BE2-A94A-9ECB-E7369A128CFE}" type="slidenum">
              <a:rPr lang="en-US" smtClean="0"/>
              <a:t>40</a:t>
            </a:fld>
            <a:endParaRPr lang="en-US"/>
          </a:p>
        </p:txBody>
      </p:sp>
    </p:spTree>
    <p:extLst>
      <p:ext uri="{BB962C8B-B14F-4D97-AF65-F5344CB8AC3E}">
        <p14:creationId xmlns:p14="http://schemas.microsoft.com/office/powerpoint/2010/main" val="3124945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7</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intermediate</a:t>
            </a:r>
            <a:endParaRPr lang="en-US" dirty="0"/>
          </a:p>
        </p:txBody>
      </p:sp>
      <p:sp>
        <p:nvSpPr>
          <p:cNvPr id="4" name="Slide Number Placeholder 3"/>
          <p:cNvSpPr>
            <a:spLocks noGrp="1"/>
          </p:cNvSpPr>
          <p:nvPr>
            <p:ph type="sldNum" sz="quarter" idx="10"/>
          </p:nvPr>
        </p:nvSpPr>
        <p:spPr/>
        <p:txBody>
          <a:bodyPr/>
          <a:lstStyle/>
          <a:p>
            <a:fld id="{73CA7A69-A43E-624A-9BEE-3123AE028A18}" type="slidenum">
              <a:rPr lang="en-US" smtClean="0"/>
              <a:t>57</a:t>
            </a:fld>
            <a:endParaRPr lang="en-US"/>
          </a:p>
        </p:txBody>
      </p:sp>
    </p:spTree>
    <p:extLst>
      <p:ext uri="{BB962C8B-B14F-4D97-AF65-F5344CB8AC3E}">
        <p14:creationId xmlns:p14="http://schemas.microsoft.com/office/powerpoint/2010/main" val="347442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hypothetical</a:t>
            </a:r>
            <a:r>
              <a:rPr lang="en-US" baseline="0" dirty="0" smtClean="0"/>
              <a:t> illustrations and instead say what were </a:t>
            </a:r>
            <a:r>
              <a:rPr lang="en-US" baseline="0" dirty="0" err="1" smtClean="0"/>
              <a:t>gonna</a:t>
            </a:r>
            <a:r>
              <a:rPr lang="en-US" baseline="0" dirty="0" smtClean="0"/>
              <a:t> show</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62</a:t>
            </a:fld>
            <a:endParaRPr lang="en-US"/>
          </a:p>
        </p:txBody>
      </p:sp>
    </p:spTree>
    <p:extLst>
      <p:ext uri="{BB962C8B-B14F-4D97-AF65-F5344CB8AC3E}">
        <p14:creationId xmlns:p14="http://schemas.microsoft.com/office/powerpoint/2010/main" val="3297536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Colorize and move</a:t>
            </a:r>
            <a:r>
              <a:rPr lang="en-US" baseline="0" dirty="0" smtClean="0"/>
              <a:t> to the back</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64</a:t>
            </a:fld>
            <a:endParaRPr lang="en-US"/>
          </a:p>
        </p:txBody>
      </p:sp>
    </p:spTree>
    <p:extLst>
      <p:ext uri="{BB962C8B-B14F-4D97-AF65-F5344CB8AC3E}">
        <p14:creationId xmlns:p14="http://schemas.microsoft.com/office/powerpoint/2010/main" val="1958110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linking</a:t>
            </a:r>
            <a:r>
              <a:rPr lang="en-US" dirty="0" smtClean="0"/>
              <a:t> to previous stuff</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65</a:t>
            </a:fld>
            <a:endParaRPr lang="en-US"/>
          </a:p>
        </p:txBody>
      </p:sp>
    </p:spTree>
    <p:extLst>
      <p:ext uri="{BB962C8B-B14F-4D97-AF65-F5344CB8AC3E}">
        <p14:creationId xmlns:p14="http://schemas.microsoft.com/office/powerpoint/2010/main" val="1339838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8</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75</a:t>
            </a:fld>
            <a:endParaRPr lang="en-US"/>
          </a:p>
        </p:txBody>
      </p:sp>
    </p:spTree>
    <p:extLst>
      <p:ext uri="{BB962C8B-B14F-4D97-AF65-F5344CB8AC3E}">
        <p14:creationId xmlns:p14="http://schemas.microsoft.com/office/powerpoint/2010/main" val="4157107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77</a:t>
            </a:fld>
            <a:endParaRPr lang="en-US"/>
          </a:p>
        </p:txBody>
      </p:sp>
    </p:spTree>
    <p:extLst>
      <p:ext uri="{BB962C8B-B14F-4D97-AF65-F5344CB8AC3E}">
        <p14:creationId xmlns:p14="http://schemas.microsoft.com/office/powerpoint/2010/main" val="2439620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82</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10</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11</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13</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14</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15</a:t>
            </a:fld>
            <a:endParaRPr lang="en-US"/>
          </a:p>
        </p:txBody>
      </p:sp>
    </p:spTree>
    <p:extLst>
      <p:ext uri="{BB962C8B-B14F-4D97-AF65-F5344CB8AC3E}">
        <p14:creationId xmlns:p14="http://schemas.microsoft.com/office/powerpoint/2010/main" val="3091244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119119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95263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711121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756773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4C82F5-B9A8-3942-AA34-DFB0705D2271}" type="datetimeFigureOut">
              <a:rPr lang="en-US" smtClean="0"/>
              <a:t>9/27/17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704660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4C82F5-B9A8-3942-AA34-DFB0705D2271}" type="datetimeFigureOut">
              <a:rPr lang="en-US" smtClean="0"/>
              <a:t>9/27/17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463084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4C82F5-B9A8-3942-AA34-DFB0705D2271}" type="datetimeFigureOut">
              <a:rPr lang="en-US" smtClean="0"/>
              <a:t>9/27/17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89407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4C82F5-B9A8-3942-AA34-DFB0705D2271}" type="datetimeFigureOut">
              <a:rPr lang="en-US" smtClean="0"/>
              <a:t>9/27/17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408749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C82F5-B9A8-3942-AA34-DFB0705D2271}" type="datetimeFigureOut">
              <a:rPr lang="en-US" smtClean="0"/>
              <a:t>9/27/17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2118132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4C82F5-B9A8-3942-AA34-DFB0705D2271}" type="datetimeFigureOut">
              <a:rPr lang="en-US" smtClean="0"/>
              <a:t>9/27/17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86445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4C82F5-B9A8-3942-AA34-DFB0705D2271}" type="datetimeFigureOut">
              <a:rPr lang="en-US" smtClean="0"/>
              <a:t>9/27/17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24337822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C82F5-B9A8-3942-AA34-DFB0705D2271}" type="datetimeFigureOut">
              <a:rPr lang="en-US" smtClean="0"/>
              <a:t>9/27/17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4B6D0-009A-FF46-9996-A646672F3454}" type="slidenum">
              <a:rPr lang="en-US" smtClean="0"/>
              <a:t>‹#›</a:t>
            </a:fld>
            <a:endParaRPr lang="en-US"/>
          </a:p>
        </p:txBody>
      </p:sp>
    </p:spTree>
    <p:extLst>
      <p:ext uri="{BB962C8B-B14F-4D97-AF65-F5344CB8AC3E}">
        <p14:creationId xmlns:p14="http://schemas.microsoft.com/office/powerpoint/2010/main" val="3058943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19.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8.gif"/><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30.gif"/><Relationship Id="rId4" Type="http://schemas.openxmlformats.org/officeDocument/2006/relationships/image" Target="../media/image31.png"/><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35.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2.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0.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0.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emf"/></Relationships>
</file>

<file path=ppt/slides/_rels/slide72.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oleObject" Target="../embeddings/oleObject1.bin"/><Relationship Id="rId5" Type="http://schemas.openxmlformats.org/officeDocument/2006/relationships/image" Target="../media/image5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oleObject" Target="../embeddings/oleObject2.bin"/><Relationship Id="rId5" Type="http://schemas.openxmlformats.org/officeDocument/2006/relationships/image" Target="../media/image5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emf"/><Relationship Id="rId3" Type="http://schemas.openxmlformats.org/officeDocument/2006/relationships/image" Target="../media/image62.emf"/></Relationships>
</file>

<file path=ppt/slides/_rels/slide77.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emf"/><Relationship Id="rId3" Type="http://schemas.openxmlformats.org/officeDocument/2006/relationships/image" Target="../media/image66.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image" Target="../media/image67.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emf"/></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emf"/><Relationship Id="rId5" Type="http://schemas.openxmlformats.org/officeDocument/2006/relationships/image" Target="../media/image72.emf"/><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 Id="rId3"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55903"/>
            <a:ext cx="10098094" cy="7203613"/>
          </a:xfrm>
          <a:prstGeom prst="rect">
            <a:avLst/>
          </a:prstGeom>
        </p:spPr>
      </p:pic>
      <p:sp>
        <p:nvSpPr>
          <p:cNvPr id="2" name="Title 1"/>
          <p:cNvSpPr>
            <a:spLocks noGrp="1"/>
          </p:cNvSpPr>
          <p:nvPr>
            <p:ph type="ctrTitle"/>
          </p:nvPr>
        </p:nvSpPr>
        <p:spPr>
          <a:xfrm>
            <a:off x="389762" y="586458"/>
            <a:ext cx="8296726" cy="1470025"/>
          </a:xfrm>
        </p:spPr>
        <p:txBody>
          <a:bodyPr>
            <a:noAutofit/>
          </a:bodyPr>
          <a:lstStyle/>
          <a:p>
            <a:r>
              <a:rPr lang="en-US" sz="3400" b="1" dirty="0" smtClean="0">
                <a:solidFill>
                  <a:srgbClr val="FF0000"/>
                </a:solidFill>
              </a:rPr>
              <a:t>A North Pacific Jet Phase Diagram Perspective on Extreme Weather Events during 2016–2017: General Characteristics</a:t>
            </a:r>
            <a:endParaRPr lang="en-US" sz="3400" b="1" dirty="0">
              <a:solidFill>
                <a:srgbClr val="FF0000"/>
              </a:solidFill>
            </a:endParaRPr>
          </a:p>
        </p:txBody>
      </p:sp>
      <p:sp>
        <p:nvSpPr>
          <p:cNvPr id="3" name="Subtitle 2"/>
          <p:cNvSpPr>
            <a:spLocks noGrp="1"/>
          </p:cNvSpPr>
          <p:nvPr>
            <p:ph type="subTitle" idx="1"/>
          </p:nvPr>
        </p:nvSpPr>
        <p:spPr>
          <a:xfrm>
            <a:off x="0" y="2647858"/>
            <a:ext cx="9144000" cy="1752600"/>
          </a:xfrm>
        </p:spPr>
        <p:txBody>
          <a:bodyPr>
            <a:noAutofit/>
          </a:bodyPr>
          <a:lstStyle/>
          <a:p>
            <a:r>
              <a:rPr lang="en-US" sz="2400" b="1" dirty="0" smtClean="0">
                <a:solidFill>
                  <a:srgbClr val="0000FF"/>
                </a:solidFill>
                <a:latin typeface="Arial"/>
                <a:cs typeface="Arial"/>
              </a:rPr>
              <a:t>Daniel Keyser, Andrew C. Winters, and Lance F. </a:t>
            </a:r>
            <a:r>
              <a:rPr lang="en-US" sz="2400" b="1" dirty="0" err="1" smtClean="0">
                <a:solidFill>
                  <a:srgbClr val="0000FF"/>
                </a:solidFill>
                <a:latin typeface="Arial"/>
                <a:cs typeface="Arial"/>
              </a:rPr>
              <a:t>Bosart</a:t>
            </a:r>
            <a:endParaRPr lang="en-US" sz="2400" b="1" dirty="0" smtClean="0">
              <a:solidFill>
                <a:srgbClr val="0000FF"/>
              </a:solidFill>
              <a:latin typeface="Arial"/>
              <a:cs typeface="Arial"/>
            </a:endParaRPr>
          </a:p>
          <a:p>
            <a:endParaRPr lang="en-US" sz="2200" b="1" dirty="0" smtClean="0">
              <a:solidFill>
                <a:srgbClr val="0000FF"/>
              </a:solidFill>
              <a:latin typeface="Arial"/>
              <a:cs typeface="Arial"/>
            </a:endParaRP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b="1" dirty="0" smtClean="0">
              <a:solidFill>
                <a:srgbClr val="0000FF"/>
              </a:solidFill>
              <a:latin typeface="Arial"/>
              <a:cs typeface="Arial"/>
            </a:endParaRPr>
          </a:p>
          <a:p>
            <a:r>
              <a:rPr lang="en-US" sz="2400" b="1" dirty="0" smtClean="0">
                <a:solidFill>
                  <a:srgbClr val="0000FF"/>
                </a:solidFill>
                <a:latin typeface="Arial"/>
                <a:cs typeface="Arial"/>
              </a:rPr>
              <a:t>18</a:t>
            </a:r>
            <a:r>
              <a:rPr lang="en-US" sz="2400" b="1" baseline="30000" dirty="0" smtClean="0">
                <a:solidFill>
                  <a:srgbClr val="0000FF"/>
                </a:solidFill>
                <a:latin typeface="Arial"/>
                <a:cs typeface="Arial"/>
              </a:rPr>
              <a:t>th</a:t>
            </a:r>
            <a:r>
              <a:rPr lang="en-US" sz="2400" b="1" dirty="0" smtClean="0">
                <a:solidFill>
                  <a:srgbClr val="0000FF"/>
                </a:solidFill>
                <a:latin typeface="Arial"/>
                <a:cs typeface="Arial"/>
              </a:rPr>
              <a:t> Cyclone Workshop</a:t>
            </a:r>
          </a:p>
          <a:p>
            <a:r>
              <a:rPr lang="en-US" sz="2400" b="1" smtClean="0">
                <a:solidFill>
                  <a:srgbClr val="0000FF"/>
                </a:solidFill>
                <a:latin typeface="Arial"/>
                <a:cs typeface="Arial"/>
              </a:rPr>
              <a:t>Sainte-Adèle</a:t>
            </a:r>
            <a:r>
              <a:rPr lang="en-US" sz="2400" b="1" dirty="0" smtClean="0">
                <a:solidFill>
                  <a:srgbClr val="0000FF"/>
                </a:solidFill>
                <a:latin typeface="Arial"/>
                <a:cs typeface="Arial"/>
              </a:rPr>
              <a:t>, QC</a:t>
            </a:r>
          </a:p>
          <a:p>
            <a:r>
              <a:rPr lang="en-US" sz="2400" b="1" dirty="0" smtClean="0">
                <a:solidFill>
                  <a:srgbClr val="0000FF"/>
                </a:solidFill>
                <a:latin typeface="Arial"/>
                <a:cs typeface="Arial"/>
              </a:rPr>
              <a:t>2 October 2017</a:t>
            </a:r>
            <a:endParaRPr lang="en-US" sz="2400" b="1"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24035280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769167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42246673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30466"/>
            <a:ext cx="8815055" cy="4422226"/>
          </a:xfrm>
          <a:prstGeom prst="rect">
            <a:avLst/>
          </a:prstGeom>
          <a:ln w="38100" cmpd="sng">
            <a:solidFill>
              <a:schemeClr val="tx1"/>
            </a:solidFill>
          </a:ln>
        </p:spPr>
      </p:pic>
      <p:sp>
        <p:nvSpPr>
          <p:cNvPr id="18" name="TextBox 17"/>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16 February 2017</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0" y="3260992"/>
            <a:ext cx="3473306" cy="4494868"/>
          </a:xfrm>
          <a:prstGeom prst="rect">
            <a:avLst/>
          </a:prstGeom>
        </p:spPr>
      </p:pic>
      <p:cxnSp>
        <p:nvCxnSpPr>
          <p:cNvPr id="3" name="Straight Arrow Connector 2"/>
          <p:cNvCxnSpPr/>
          <p:nvPr/>
        </p:nvCxnSpPr>
        <p:spPr>
          <a:xfrm flipH="1" flipV="1">
            <a:off x="2753895" y="5641472"/>
            <a:ext cx="1103996" cy="71443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0" name="TextBox 19"/>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spTree>
    <p:extLst>
      <p:ext uri="{BB962C8B-B14F-4D97-AF65-F5344CB8AC3E}">
        <p14:creationId xmlns:p14="http://schemas.microsoft.com/office/powerpoint/2010/main" val="18768525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09" y="937290"/>
            <a:ext cx="8815055"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18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2272632" y="5614737"/>
            <a:ext cx="1585260" cy="7411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33682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09" y="937290"/>
            <a:ext cx="8806654"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20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938421" y="5641472"/>
            <a:ext cx="1919470" cy="71443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22899351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53" y="937290"/>
            <a:ext cx="8804566"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22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644316" y="5765726"/>
            <a:ext cx="2213575" cy="59018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17302485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53" y="944109"/>
            <a:ext cx="8804566" cy="4394940"/>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24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483895" y="5821051"/>
            <a:ext cx="2373996" cy="53485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12915513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89" y="944109"/>
            <a:ext cx="8785694" cy="4394940"/>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26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296737" y="6055895"/>
            <a:ext cx="2561154" cy="30001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32441235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GEFS Forecast Skill in the Context of the NPJ Phase Diagram</a:t>
            </a:r>
            <a:endParaRPr lang="en-US" sz="4800" b="1" dirty="0">
              <a:solidFill>
                <a:srgbClr val="FF0000"/>
              </a:solidFill>
            </a:endParaRPr>
          </a:p>
        </p:txBody>
      </p:sp>
    </p:spTree>
    <p:extLst>
      <p:ext uri="{BB962C8B-B14F-4D97-AF65-F5344CB8AC3E}">
        <p14:creationId xmlns:p14="http://schemas.microsoft.com/office/powerpoint/2010/main" val="11709308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86" y="1628084"/>
            <a:ext cx="7141813" cy="5356360"/>
          </a:xfrm>
          <a:prstGeom prst="rect">
            <a:avLst/>
          </a:prstGeom>
        </p:spPr>
      </p:pic>
      <p:sp>
        <p:nvSpPr>
          <p:cNvPr id="6" name="TextBox 5"/>
          <p:cNvSpPr txBox="1"/>
          <p:nvPr/>
        </p:nvSpPr>
        <p:spPr>
          <a:xfrm>
            <a:off x="0" y="961061"/>
            <a:ext cx="9144000" cy="769441"/>
          </a:xfrm>
          <a:prstGeom prst="rect">
            <a:avLst/>
          </a:prstGeom>
          <a:noFill/>
        </p:spPr>
        <p:txBody>
          <a:bodyPr wrap="square" rtlCol="0">
            <a:spAutoFit/>
          </a:bodyPr>
          <a:lstStyle/>
          <a:p>
            <a:pPr algn="ctr"/>
            <a:r>
              <a:rPr lang="en-US" sz="2200" b="1" dirty="0" smtClean="0">
                <a:solidFill>
                  <a:srgbClr val="0000FF"/>
                </a:solidFill>
              </a:rPr>
              <a:t>Determined the position within the NPJ phase diagram for all 0-h forecasts during Sept.–May 1985–2014 in the GEFS Reforecast v2 (</a:t>
            </a:r>
            <a:r>
              <a:rPr lang="en-US" b="1" dirty="0" smtClean="0">
                <a:solidFill>
                  <a:srgbClr val="0000FF"/>
                </a:solidFill>
              </a:rPr>
              <a:t>Hamill et al. 2013</a:t>
            </a:r>
            <a:r>
              <a:rPr lang="en-US" sz="2200" b="1" dirty="0" smtClean="0">
                <a:solidFill>
                  <a:srgbClr val="0000FF"/>
                </a:solidFill>
              </a:rPr>
              <a:t>)</a:t>
            </a:r>
          </a:p>
        </p:txBody>
      </p:sp>
    </p:spTree>
    <p:extLst>
      <p:ext uri="{BB962C8B-B14F-4D97-AF65-F5344CB8AC3E}">
        <p14:creationId xmlns:p14="http://schemas.microsoft.com/office/powerpoint/2010/main" val="28137948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3416320"/>
          </a:xfrm>
          <a:prstGeom prst="rect">
            <a:avLst/>
          </a:prstGeom>
          <a:noFill/>
        </p:spPr>
        <p:txBody>
          <a:bodyPr wrap="square" rtlCol="0">
            <a:spAutoFit/>
          </a:bodyPr>
          <a:lstStyle/>
          <a:p>
            <a:pPr marL="342900" indent="-342900">
              <a:buFont typeface="Arial"/>
              <a:buChar char="•"/>
            </a:pPr>
            <a:r>
              <a:rPr lang="en-US" sz="2400" dirty="0" smtClean="0">
                <a:cs typeface="Arial"/>
              </a:rPr>
              <a:t>The antecedent environments associated with continental U.S. extreme temperature and precipitation events are characterized by considerable North Pacific Jet (NPJ) variability during the medium-range period</a:t>
            </a:r>
            <a:endParaRPr lang="en-US" sz="2400" dirty="0">
              <a:cs typeface="Arial"/>
            </a:endParaRPr>
          </a:p>
          <a:p>
            <a:pPr marL="342900" indent="-342900">
              <a:buFont typeface="Arial"/>
              <a:buChar char="•"/>
            </a:pPr>
            <a:endParaRPr lang="en-US" sz="2400" dirty="0">
              <a:cs typeface="Arial"/>
            </a:endParaRPr>
          </a:p>
          <a:p>
            <a:pPr marL="342900" indent="-342900">
              <a:buFont typeface="Arial"/>
              <a:buChar char="•"/>
            </a:pPr>
            <a:r>
              <a:rPr lang="en-US" sz="2400" dirty="0" smtClean="0">
                <a:cs typeface="Arial"/>
              </a:rPr>
              <a:t>This NPJ variability motivated the development of the NPJ phase diagram as an objective tool to characterize the instantaneous state of the upper-tropospheric flow pattern over the North Pacific</a:t>
            </a:r>
          </a:p>
        </p:txBody>
      </p:sp>
    </p:spTree>
    <p:extLst>
      <p:ext uri="{BB962C8B-B14F-4D97-AF65-F5344CB8AC3E}">
        <p14:creationId xmlns:p14="http://schemas.microsoft.com/office/powerpoint/2010/main" val="6295016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p>
        </p:txBody>
      </p:sp>
      <p:sp>
        <p:nvSpPr>
          <p:cNvPr id="8" name="TextBox 7"/>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initialized</a:t>
            </a:r>
            <a:r>
              <a:rPr lang="en-US" sz="2400" b="1" dirty="0" smtClean="0">
                <a:solidFill>
                  <a:srgbClr val="0000FF"/>
                </a:solidFill>
              </a:rPr>
              <a:t> during a particular NPJ regime</a:t>
            </a:r>
            <a:endParaRPr lang="en-US" sz="2400" b="1" dirty="0">
              <a:solidFill>
                <a:srgbClr val="0000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558800"/>
            <a:ext cx="7247466" cy="5435600"/>
          </a:xfrm>
          <a:prstGeom prst="rect">
            <a:avLst/>
          </a:prstGeom>
        </p:spPr>
      </p:pic>
      <p:sp>
        <p:nvSpPr>
          <p:cNvPr id="11" name="TextBox 10"/>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95% confidence level with respect to another NPJ regime</a:t>
            </a:r>
            <a:endParaRPr lang="en-US" dirty="0"/>
          </a:p>
        </p:txBody>
      </p:sp>
      <p:sp>
        <p:nvSpPr>
          <p:cNvPr id="2" name="Rectangle 1"/>
          <p:cNvSpPr/>
          <p:nvPr/>
        </p:nvSpPr>
        <p:spPr>
          <a:xfrm>
            <a:off x="4794728" y="1840030"/>
            <a:ext cx="1824646" cy="1788199"/>
          </a:xfrm>
          <a:prstGeom prst="rect">
            <a:avLst/>
          </a:prstGeom>
          <a:noFill/>
          <a:ln w="57150" cmpd="sng">
            <a:solidFill>
              <a:srgbClr val="FFFF00"/>
            </a:solidFill>
          </a:ln>
          <a:effectLst>
            <a:glow rad="508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1388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p>
        </p:txBody>
      </p:sp>
      <p:sp>
        <p:nvSpPr>
          <p:cNvPr id="8" name="TextBox 7"/>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initialized</a:t>
            </a:r>
            <a:r>
              <a:rPr lang="en-US" sz="2400" b="1" dirty="0" smtClean="0">
                <a:solidFill>
                  <a:srgbClr val="0000FF"/>
                </a:solidFill>
              </a:rPr>
              <a:t> during a particular NPJ regime</a:t>
            </a:r>
            <a:endParaRPr lang="en-US" sz="2400" b="1" dirty="0">
              <a:solidFill>
                <a:srgbClr val="0000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692022"/>
            <a:ext cx="6871756" cy="5169155"/>
          </a:xfrm>
          <a:prstGeom prst="rect">
            <a:avLst/>
          </a:prstGeom>
        </p:spPr>
      </p:pic>
      <p:sp>
        <p:nvSpPr>
          <p:cNvPr id="11" name="TextBox 10"/>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95% confidence level with respect to another NPJ regime</a:t>
            </a:r>
            <a:endParaRPr lang="en-US" dirty="0"/>
          </a:p>
        </p:txBody>
      </p:sp>
      <p:sp>
        <p:nvSpPr>
          <p:cNvPr id="9" name="TextBox 8"/>
          <p:cNvSpPr txBox="1"/>
          <p:nvPr/>
        </p:nvSpPr>
        <p:spPr>
          <a:xfrm>
            <a:off x="187157" y="5929206"/>
            <a:ext cx="8779043" cy="707886"/>
          </a:xfrm>
          <a:prstGeom prst="rect">
            <a:avLst/>
          </a:prstGeom>
          <a:noFill/>
        </p:spPr>
        <p:txBody>
          <a:bodyPr wrap="square" rtlCol="0">
            <a:spAutoFit/>
          </a:bodyPr>
          <a:lstStyle/>
          <a:p>
            <a:pPr algn="ctr"/>
            <a:r>
              <a:rPr lang="en-US" sz="2000" dirty="0" smtClean="0"/>
              <a:t>Forecasts initialized during </a:t>
            </a:r>
            <a:r>
              <a:rPr lang="en-US" sz="2000" b="1" dirty="0" smtClean="0">
                <a:solidFill>
                  <a:srgbClr val="008000"/>
                </a:solidFill>
              </a:rPr>
              <a:t>jet retractions </a:t>
            </a:r>
            <a:r>
              <a:rPr lang="en-US" sz="2000" dirty="0" smtClean="0"/>
              <a:t>exhibit significantly larger errors than </a:t>
            </a:r>
          </a:p>
          <a:p>
            <a:pPr algn="ctr"/>
            <a:r>
              <a:rPr lang="en-US" sz="2000" b="1" dirty="0" smtClean="0">
                <a:solidFill>
                  <a:srgbClr val="FC00E6"/>
                </a:solidFill>
              </a:rPr>
              <a:t>jet extensions </a:t>
            </a:r>
            <a:r>
              <a:rPr lang="en-US" sz="2000" dirty="0" smtClean="0"/>
              <a:t>and </a:t>
            </a:r>
            <a:r>
              <a:rPr lang="en-US" sz="2000" b="1" dirty="0" err="1" smtClean="0">
                <a:solidFill>
                  <a:srgbClr val="0000FF"/>
                </a:solidFill>
              </a:rPr>
              <a:t>poleward</a:t>
            </a:r>
            <a:r>
              <a:rPr lang="en-US" sz="2000" b="1" dirty="0" smtClean="0">
                <a:solidFill>
                  <a:srgbClr val="0000FF"/>
                </a:solidFill>
              </a:rPr>
              <a:t> shifts </a:t>
            </a:r>
            <a:r>
              <a:rPr lang="en-US" sz="2000" dirty="0" smtClean="0"/>
              <a:t>in the 168–216-h forecast period</a:t>
            </a:r>
            <a:endParaRPr lang="en-US" sz="2000" dirty="0"/>
          </a:p>
        </p:txBody>
      </p:sp>
    </p:spTree>
    <p:extLst>
      <p:ext uri="{BB962C8B-B14F-4D97-AF65-F5344CB8AC3E}">
        <p14:creationId xmlns:p14="http://schemas.microsoft.com/office/powerpoint/2010/main" val="7084021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 y="794556"/>
            <a:ext cx="6611614" cy="5162660"/>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during a particular NPJ regime</a:t>
            </a:r>
            <a:endParaRPr lang="en-US" sz="2400" b="1" dirty="0">
              <a:solidFill>
                <a:srgbClr val="0000FF"/>
              </a:solidFill>
            </a:endParaRPr>
          </a:p>
        </p:txBody>
      </p:sp>
      <p:sp>
        <p:nvSpPr>
          <p:cNvPr id="22" name="TextBox 21"/>
          <p:cNvSpPr txBox="1"/>
          <p:nvPr/>
        </p:nvSpPr>
        <p:spPr>
          <a:xfrm>
            <a:off x="0" y="5881764"/>
            <a:ext cx="9143999" cy="707886"/>
          </a:xfrm>
          <a:prstGeom prst="rect">
            <a:avLst/>
          </a:prstGeom>
          <a:noFill/>
        </p:spPr>
        <p:txBody>
          <a:bodyPr wrap="square" rtlCol="0">
            <a:spAutoFit/>
          </a:bodyPr>
          <a:lstStyle/>
          <a:p>
            <a:pPr algn="ctr"/>
            <a:r>
              <a:rPr lang="en-US" sz="2000" dirty="0" smtClean="0"/>
              <a:t>Forecasts verifying during </a:t>
            </a:r>
            <a:r>
              <a:rPr lang="en-US" sz="2000" b="1" dirty="0" err="1" smtClean="0">
                <a:solidFill>
                  <a:srgbClr val="FF0000"/>
                </a:solidFill>
              </a:rPr>
              <a:t>equatorward</a:t>
            </a:r>
            <a:r>
              <a:rPr lang="en-US" sz="2000" b="1" dirty="0" smtClean="0">
                <a:solidFill>
                  <a:srgbClr val="FF0000"/>
                </a:solidFill>
              </a:rPr>
              <a:t> shifts </a:t>
            </a:r>
            <a:r>
              <a:rPr lang="en-US" sz="2000" dirty="0" smtClean="0"/>
              <a:t>and </a:t>
            </a:r>
            <a:r>
              <a:rPr lang="en-US" sz="2000" b="1" dirty="0" smtClean="0">
                <a:solidFill>
                  <a:srgbClr val="008000"/>
                </a:solidFill>
              </a:rPr>
              <a:t>jet retractions </a:t>
            </a:r>
            <a:r>
              <a:rPr lang="en-US" sz="2000" dirty="0" smtClean="0"/>
              <a:t>exhibit significantly larger errors than </a:t>
            </a:r>
            <a:r>
              <a:rPr lang="en-US" sz="2000" b="1" dirty="0" smtClean="0">
                <a:solidFill>
                  <a:srgbClr val="FC00E6"/>
                </a:solidFill>
              </a:rPr>
              <a:t>jet extensions </a:t>
            </a:r>
            <a:r>
              <a:rPr lang="en-US" sz="2000" dirty="0" smtClean="0"/>
              <a:t>and </a:t>
            </a:r>
            <a:r>
              <a:rPr lang="en-US" sz="2000" b="1" dirty="0" err="1" smtClean="0">
                <a:solidFill>
                  <a:srgbClr val="0000FF"/>
                </a:solidFill>
              </a:rPr>
              <a:t>poleward</a:t>
            </a:r>
            <a:r>
              <a:rPr lang="en-US" sz="2000" b="1" dirty="0" smtClean="0">
                <a:solidFill>
                  <a:srgbClr val="0000FF"/>
                </a:solidFill>
              </a:rPr>
              <a:t> shifts </a:t>
            </a:r>
            <a:r>
              <a:rPr lang="en-US" sz="2000" dirty="0" smtClean="0"/>
              <a:t>in the 96–216-h forecast period</a:t>
            </a:r>
            <a:endParaRPr lang="en-US" sz="2000" dirty="0"/>
          </a:p>
        </p:txBody>
      </p:sp>
      <p:sp>
        <p:nvSpPr>
          <p:cNvPr id="12" name="TextBox 11"/>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Tree>
    <p:extLst>
      <p:ext uri="{BB962C8B-B14F-4D97-AF65-F5344CB8AC3E}">
        <p14:creationId xmlns:p14="http://schemas.microsoft.com/office/powerpoint/2010/main" val="39889878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039285" cy="1200328"/>
          </a:xfrm>
          <a:prstGeom prst="rect">
            <a:avLst/>
          </a:prstGeom>
          <a:noFill/>
        </p:spPr>
        <p:txBody>
          <a:bodyPr wrap="square" rtlCol="0">
            <a:spAutoFit/>
          </a:bodyPr>
          <a:lstStyle/>
          <a:p>
            <a:pPr marL="342900" indent="-166688">
              <a:buFont typeface="Arial"/>
              <a:buChar char="•"/>
            </a:pPr>
            <a:r>
              <a:rPr lang="en-US" sz="2400" dirty="0"/>
              <a:t>Forecasts initialized during </a:t>
            </a:r>
            <a:r>
              <a:rPr lang="en-US" sz="2400" b="1" dirty="0">
                <a:solidFill>
                  <a:srgbClr val="008000"/>
                </a:solidFill>
              </a:rPr>
              <a:t>jet retractions </a:t>
            </a:r>
            <a:r>
              <a:rPr lang="en-US" sz="2400" dirty="0"/>
              <a:t>are characterized by larger errors than those initialized during </a:t>
            </a:r>
            <a:r>
              <a:rPr lang="en-US" sz="2400" b="1" dirty="0">
                <a:solidFill>
                  <a:srgbClr val="FC00E6"/>
                </a:solidFill>
              </a:rPr>
              <a:t>jet extensions </a:t>
            </a:r>
            <a:r>
              <a:rPr lang="en-US" sz="2400" dirty="0"/>
              <a:t>and </a:t>
            </a:r>
            <a:r>
              <a:rPr lang="en-US" sz="2400" b="1" dirty="0" err="1">
                <a:solidFill>
                  <a:srgbClr val="0000FF"/>
                </a:solidFill>
              </a:rPr>
              <a:t>poleward</a:t>
            </a:r>
            <a:r>
              <a:rPr lang="en-US" sz="2400" b="1" dirty="0">
                <a:solidFill>
                  <a:srgbClr val="0000FF"/>
                </a:solidFill>
              </a:rPr>
              <a:t> shifts</a:t>
            </a: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111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025773" cy="1200328"/>
          </a:xfrm>
          <a:prstGeom prst="rect">
            <a:avLst/>
          </a:prstGeom>
          <a:noFill/>
        </p:spPr>
        <p:txBody>
          <a:bodyPr wrap="square" rtlCol="0">
            <a:spAutoFit/>
          </a:bodyPr>
          <a:lstStyle/>
          <a:p>
            <a:pPr marL="342900" indent="-166688">
              <a:buFont typeface="Arial"/>
              <a:buChar char="•"/>
            </a:pPr>
            <a:r>
              <a:rPr lang="en-US" sz="2400" dirty="0" smtClean="0"/>
              <a:t>Forecasts </a:t>
            </a:r>
            <a:r>
              <a:rPr lang="en-US" sz="2400" dirty="0"/>
              <a:t>verifying during </a:t>
            </a:r>
            <a:r>
              <a:rPr lang="en-US" sz="2400" b="1" dirty="0">
                <a:solidFill>
                  <a:srgbClr val="008000"/>
                </a:solidFill>
              </a:rPr>
              <a:t>jet retractions </a:t>
            </a:r>
            <a:r>
              <a:rPr lang="en-US" sz="2400" dirty="0"/>
              <a:t>and </a:t>
            </a:r>
            <a:r>
              <a:rPr lang="en-US" sz="2400" b="1" dirty="0" err="1">
                <a:solidFill>
                  <a:srgbClr val="FF0000"/>
                </a:solidFill>
              </a:rPr>
              <a:t>equatorward</a:t>
            </a:r>
            <a:r>
              <a:rPr lang="en-US" sz="2400" b="1" dirty="0">
                <a:solidFill>
                  <a:srgbClr val="FF0000"/>
                </a:solidFill>
              </a:rPr>
              <a:t> shifts </a:t>
            </a:r>
            <a:r>
              <a:rPr lang="en-US" sz="2400" dirty="0"/>
              <a:t>are characterized by substantially larger errors than those verifying during </a:t>
            </a:r>
            <a:r>
              <a:rPr lang="en-US" sz="2400" b="1" dirty="0">
                <a:solidFill>
                  <a:srgbClr val="FC00E6"/>
                </a:solidFill>
              </a:rPr>
              <a:t>jet extensions </a:t>
            </a:r>
            <a:r>
              <a:rPr lang="en-US" sz="2400" dirty="0"/>
              <a:t>and </a:t>
            </a:r>
            <a:r>
              <a:rPr lang="en-US" sz="2400" b="1" dirty="0" err="1">
                <a:solidFill>
                  <a:srgbClr val="0000FF"/>
                </a:solidFill>
              </a:rPr>
              <a:t>poleward</a:t>
            </a:r>
            <a:r>
              <a:rPr lang="en-US" sz="2400" b="1" dirty="0">
                <a:solidFill>
                  <a:srgbClr val="0000FF"/>
                </a:solidFill>
              </a:rPr>
              <a:t> </a:t>
            </a:r>
            <a:r>
              <a:rPr lang="en-US" sz="2400" b="1" dirty="0" smtClean="0">
                <a:solidFill>
                  <a:srgbClr val="0000FF"/>
                </a:solidFill>
              </a:rPr>
              <a:t>shifts</a:t>
            </a:r>
            <a:endParaRPr lang="en-US" sz="2400" b="1" dirty="0">
              <a:solidFill>
                <a:srgbClr val="0000FF"/>
              </a:solidFill>
            </a:endParaRP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3073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143999" cy="1200328"/>
          </a:xfrm>
          <a:prstGeom prst="rect">
            <a:avLst/>
          </a:prstGeom>
          <a:noFill/>
        </p:spPr>
        <p:txBody>
          <a:bodyPr wrap="square" rtlCol="0">
            <a:spAutoFit/>
          </a:bodyPr>
          <a:lstStyle/>
          <a:p>
            <a:pPr marL="342900" indent="-166688">
              <a:buFont typeface="Arial"/>
              <a:buChar char="•"/>
            </a:pPr>
            <a:r>
              <a:rPr lang="en-US" sz="2400" b="1" dirty="0">
                <a:solidFill>
                  <a:srgbClr val="000000"/>
                </a:solidFill>
                <a:cs typeface="Arial"/>
              </a:rPr>
              <a:t> </a:t>
            </a:r>
            <a:r>
              <a:rPr lang="en-US" sz="2400" b="1" dirty="0" smtClean="0">
                <a:solidFill>
                  <a:srgbClr val="008000"/>
                </a:solidFill>
                <a:cs typeface="Arial"/>
              </a:rPr>
              <a:t>Jet retractions </a:t>
            </a:r>
            <a:r>
              <a:rPr lang="en-US" sz="2400" dirty="0" smtClean="0">
                <a:cs typeface="Arial"/>
              </a:rPr>
              <a:t>and </a:t>
            </a:r>
            <a:r>
              <a:rPr lang="en-US" sz="2400" b="1" dirty="0" err="1" smtClean="0">
                <a:solidFill>
                  <a:srgbClr val="FF0000"/>
                </a:solidFill>
                <a:cs typeface="Arial"/>
              </a:rPr>
              <a:t>equatorward</a:t>
            </a:r>
            <a:r>
              <a:rPr lang="en-US" sz="2400" b="1" dirty="0" smtClean="0">
                <a:solidFill>
                  <a:srgbClr val="FF0000"/>
                </a:solidFill>
                <a:cs typeface="Arial"/>
              </a:rPr>
              <a:t> shifts </a:t>
            </a:r>
            <a:r>
              <a:rPr lang="en-US" sz="2400" dirty="0" smtClean="0">
                <a:cs typeface="Arial"/>
              </a:rPr>
              <a:t>are often characterized by high-amplitude and/or short-wavelength flow patterns over the North Pacific, which may be a contributing factor to the reduced skill</a:t>
            </a: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6358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6" name="TextBox 5"/>
          <p:cNvSpPr txBox="1"/>
          <p:nvPr/>
        </p:nvSpPr>
        <p:spPr>
          <a:xfrm>
            <a:off x="280737" y="959324"/>
            <a:ext cx="8555790" cy="553997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200" b="1" u="sng" dirty="0" smtClean="0">
                <a:solidFill>
                  <a:srgbClr val="000000"/>
                </a:solidFill>
              </a:rPr>
              <a:t>Criteria</a:t>
            </a:r>
            <a:r>
              <a:rPr lang="en-US" sz="2200" dirty="0" smtClean="0">
                <a:solidFill>
                  <a:srgbClr val="000000"/>
                </a:solidFill>
              </a:rPr>
              <a:t>: Forecasts must rank in the top/bottom 10% in terms of </a:t>
            </a:r>
            <a:r>
              <a:rPr lang="en-US" sz="2200" i="1" dirty="0" smtClean="0">
                <a:solidFill>
                  <a:srgbClr val="000000"/>
                </a:solidFill>
              </a:rPr>
              <a:t>both</a:t>
            </a:r>
            <a:r>
              <a:rPr lang="en-US" sz="2200" dirty="0" smtClean="0">
                <a:solidFill>
                  <a:srgbClr val="000000"/>
                </a:solidFill>
              </a:rPr>
              <a:t>:</a:t>
            </a:r>
          </a:p>
          <a:p>
            <a:pPr marL="457200" indent="-457200">
              <a:buAutoNum type="arabicParenBoth"/>
            </a:pPr>
            <a:r>
              <a:rPr lang="en-US" sz="2200" dirty="0" smtClean="0">
                <a:solidFill>
                  <a:srgbClr val="000000"/>
                </a:solidFill>
              </a:rPr>
              <a:t>The average GEFS ensemble </a:t>
            </a:r>
            <a:r>
              <a:rPr lang="en-US" sz="2200" u="sng" dirty="0" smtClean="0">
                <a:solidFill>
                  <a:srgbClr val="000000"/>
                </a:solidFill>
              </a:rPr>
              <a:t>mean</a:t>
            </a:r>
            <a:r>
              <a:rPr lang="en-US" sz="2200" dirty="0" smtClean="0">
                <a:solidFill>
                  <a:srgbClr val="000000"/>
                </a:solidFill>
              </a:rPr>
              <a:t> error in the Day 8 and 9 forecasts </a:t>
            </a:r>
          </a:p>
          <a:p>
            <a:pPr marL="457200" indent="-457200">
              <a:buAutoNum type="arabicParenBoth"/>
            </a:pPr>
            <a:r>
              <a:rPr lang="en-US" sz="2200" dirty="0">
                <a:solidFill>
                  <a:srgbClr val="000000"/>
                </a:solidFill>
              </a:rPr>
              <a:t>T</a:t>
            </a:r>
            <a:r>
              <a:rPr lang="en-US" sz="2200" dirty="0" smtClean="0">
                <a:solidFill>
                  <a:srgbClr val="000000"/>
                </a:solidFill>
              </a:rPr>
              <a:t>he average GEFS ensemble </a:t>
            </a:r>
            <a:r>
              <a:rPr lang="en-US" sz="2200" u="sng" dirty="0" smtClean="0">
                <a:solidFill>
                  <a:srgbClr val="000000"/>
                </a:solidFill>
              </a:rPr>
              <a:t>member</a:t>
            </a:r>
            <a:r>
              <a:rPr lang="en-US" sz="2200" dirty="0" smtClean="0">
                <a:solidFill>
                  <a:srgbClr val="000000"/>
                </a:solidFill>
              </a:rPr>
              <a:t> error in the Day 8 and 9 forecasts</a:t>
            </a:r>
          </a:p>
          <a:p>
            <a:pPr marL="457200" indent="-457200">
              <a:buAutoNum type="arabicParenBoth"/>
            </a:pPr>
            <a:endParaRPr lang="en-US" sz="2200" dirty="0">
              <a:solidFill>
                <a:srgbClr val="000000"/>
              </a:solidFill>
            </a:endParaRPr>
          </a:p>
          <a:p>
            <a:r>
              <a:rPr lang="en-US" sz="2200" b="1" u="sng" dirty="0" smtClean="0">
                <a:solidFill>
                  <a:srgbClr val="000000"/>
                </a:solidFill>
              </a:rPr>
              <a:t>Metrics</a:t>
            </a:r>
            <a:r>
              <a:rPr lang="en-US" sz="2200" b="1" dirty="0" smtClean="0">
                <a:solidFill>
                  <a:srgbClr val="000000"/>
                </a:solidFill>
              </a:rPr>
              <a:t>:</a:t>
            </a:r>
          </a:p>
          <a:p>
            <a:pPr marL="457200" indent="-457200">
              <a:buAutoNum type="arabicParenBoth"/>
            </a:pPr>
            <a:r>
              <a:rPr lang="en-US" sz="2200" dirty="0" smtClean="0">
                <a:solidFill>
                  <a:srgbClr val="000000"/>
                </a:solidFill>
              </a:rPr>
              <a:t>The frequency of the best and worst forecasts initialized during each NPJ regime</a:t>
            </a:r>
          </a:p>
          <a:p>
            <a:pPr marL="457200" indent="-457200">
              <a:buAutoNum type="arabicParenBoth"/>
            </a:pPr>
            <a:r>
              <a:rPr lang="en-US" sz="2200" dirty="0" smtClean="0">
                <a:solidFill>
                  <a:srgbClr val="000000"/>
                </a:solidFill>
              </a:rPr>
              <a:t>The average change in PC1 and PC2 during the 10-day period following the initialization of the best and worst forecasts</a:t>
            </a:r>
            <a:endParaRPr lang="en-US" sz="2200" dirty="0">
              <a:solidFill>
                <a:srgbClr val="000000"/>
              </a:solidFill>
            </a:endParaRPr>
          </a:p>
          <a:p>
            <a:pPr marL="457200" indent="-457200">
              <a:buAutoNum type="arabicParenBoth"/>
            </a:pPr>
            <a:r>
              <a:rPr lang="en-US" sz="2200" dirty="0" smtClean="0">
                <a:solidFill>
                  <a:srgbClr val="000000"/>
                </a:solidFill>
              </a:rPr>
              <a:t>The average length of the trajectory through the NPJ phase diagram during the 10-day period following the initialization of the best and worst forecasts</a:t>
            </a:r>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12026551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953182270"/>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14" name="TextBox 13"/>
          <p:cNvSpPr txBox="1"/>
          <p:nvPr/>
        </p:nvSpPr>
        <p:spPr>
          <a:xfrm>
            <a:off x="280738" y="5033968"/>
            <a:ext cx="8555790" cy="1815882"/>
          </a:xfrm>
          <a:prstGeom prst="rect">
            <a:avLst/>
          </a:prstGeom>
          <a:noFill/>
        </p:spPr>
        <p:txBody>
          <a:bodyPr wrap="square" rtlCol="0">
            <a:spAutoFit/>
          </a:bodyPr>
          <a:lstStyle/>
          <a:p>
            <a:pPr marL="342900" indent="-342900">
              <a:buFont typeface="Arial"/>
              <a:buChar char="•"/>
            </a:pPr>
            <a:r>
              <a:rPr lang="en-US" sz="2000" dirty="0" smtClean="0"/>
              <a:t>The best forecasts occur disproportionately more during jet extensions and </a:t>
            </a:r>
            <a:r>
              <a:rPr lang="en-US" sz="2000" dirty="0" err="1" smtClean="0"/>
              <a:t>poleward</a:t>
            </a:r>
            <a:r>
              <a:rPr lang="en-US" sz="2000" dirty="0" smtClean="0"/>
              <a:t> shifts</a:t>
            </a:r>
          </a:p>
          <a:p>
            <a:pPr marL="342900" indent="-342900">
              <a:buFont typeface="Arial"/>
              <a:buChar char="•"/>
            </a:pPr>
            <a:endParaRPr lang="en-US" sz="1200" dirty="0"/>
          </a:p>
          <a:p>
            <a:pPr marL="342900" indent="-342900">
              <a:buFont typeface="Arial"/>
              <a:buChar char="•"/>
            </a:pPr>
            <a:r>
              <a:rPr lang="en-US" sz="2000" dirty="0"/>
              <a:t>The worst forecasts occur disproportionately more during jet retractions and </a:t>
            </a:r>
            <a:r>
              <a:rPr lang="en-US" sz="2000" dirty="0" err="1"/>
              <a:t>equatorward</a:t>
            </a:r>
            <a:r>
              <a:rPr lang="en-US" sz="2000" dirty="0"/>
              <a:t> shifts</a:t>
            </a:r>
          </a:p>
          <a:p>
            <a:pPr marL="342900" indent="-342900">
              <a:buFont typeface="Arial"/>
              <a:buChar char="•"/>
            </a:pPr>
            <a:endParaRPr lang="en-US" sz="2000" dirty="0" smtClean="0"/>
          </a:p>
        </p:txBody>
      </p:sp>
    </p:spTree>
    <p:extLst>
      <p:ext uri="{BB962C8B-B14F-4D97-AF65-F5344CB8AC3E}">
        <p14:creationId xmlns:p14="http://schemas.microsoft.com/office/powerpoint/2010/main" val="29401444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966360789"/>
              </p:ext>
            </p:extLst>
          </p:nvPr>
        </p:nvGraphicFramePr>
        <p:xfrm>
          <a:off x="639341" y="1895466"/>
          <a:ext cx="6065025" cy="2641310"/>
        </p:xfrm>
        <a:graphic>
          <a:graphicData uri="http://schemas.openxmlformats.org/drawingml/2006/table">
            <a:tbl>
              <a:tblPr firstRow="1" bandRow="1">
                <a:tableStyleId>{5C22544A-7EE6-4342-B048-85BDC9FD1C3A}</a:tableStyleId>
              </a:tblPr>
              <a:tblGrid>
                <a:gridCol w="1860527"/>
                <a:gridCol w="1113387"/>
                <a:gridCol w="1098737"/>
                <a:gridCol w="1992374"/>
              </a:tblGrid>
              <a:tr h="653975">
                <a:tc>
                  <a:txBody>
                    <a:bodyPr/>
                    <a:lstStyle/>
                    <a:p>
                      <a:pPr algn="ctr"/>
                      <a:endParaRPr lang="en-US" sz="2400" dirty="0"/>
                    </a:p>
                  </a:txBody>
                  <a:tcPr/>
                </a:tc>
                <a:tc>
                  <a:txBody>
                    <a:bodyPr/>
                    <a:lstStyle/>
                    <a:p>
                      <a:pPr algn="ctr"/>
                      <a:r>
                        <a:rPr lang="en-US" sz="2400" dirty="0" smtClean="0"/>
                        <a:t>Avg. ΔPC1</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Avg. ΔPC2</a:t>
                      </a:r>
                    </a:p>
                  </a:txBody>
                  <a:tcPr/>
                </a:tc>
                <a:tc>
                  <a:txBody>
                    <a:bodyPr/>
                    <a:lstStyle/>
                    <a:p>
                      <a:pPr algn="ctr"/>
                      <a:r>
                        <a:rPr lang="en-US" sz="2400" dirty="0" smtClean="0"/>
                        <a:t>Avg.</a:t>
                      </a:r>
                      <a:r>
                        <a:rPr lang="en-US" sz="2400" baseline="0" dirty="0" smtClean="0"/>
                        <a:t> 10-d</a:t>
                      </a:r>
                      <a:r>
                        <a:rPr lang="en-US" sz="2400" dirty="0" smtClean="0"/>
                        <a:t> </a:t>
                      </a:r>
                      <a:r>
                        <a:rPr lang="en-US" sz="2400" dirty="0" err="1" smtClean="0"/>
                        <a:t>Traj</a:t>
                      </a:r>
                      <a:r>
                        <a:rPr lang="en-US" sz="2400" dirty="0" smtClean="0"/>
                        <a:t>. Length.</a:t>
                      </a:r>
                      <a:endParaRPr lang="en-US" sz="2400" dirty="0"/>
                    </a:p>
                  </a:txBody>
                  <a:tcPr/>
                </a:tc>
              </a:tr>
              <a:tr h="909175">
                <a:tc>
                  <a:txBody>
                    <a:bodyPr/>
                    <a:lstStyle/>
                    <a:p>
                      <a:pPr algn="ctr"/>
                      <a:r>
                        <a:rPr lang="en-US" sz="2000" b="1" dirty="0" smtClean="0"/>
                        <a:t>Best Forecasts (N=475)</a:t>
                      </a:r>
                      <a:endParaRPr lang="en-US" sz="2000" b="1" dirty="0"/>
                    </a:p>
                  </a:txBody>
                  <a:tcPr/>
                </a:tc>
                <a:tc>
                  <a:txBody>
                    <a:bodyPr/>
                    <a:lstStyle/>
                    <a:p>
                      <a:pPr algn="ctr"/>
                      <a:r>
                        <a:rPr lang="en-US" sz="2400" dirty="0" smtClean="0"/>
                        <a:t>0.09</a:t>
                      </a:r>
                      <a:endParaRPr lang="en-US" sz="2400" dirty="0"/>
                    </a:p>
                  </a:txBody>
                  <a:tcPr/>
                </a:tc>
                <a:tc>
                  <a:txBody>
                    <a:bodyPr/>
                    <a:lstStyle/>
                    <a:p>
                      <a:pPr algn="ctr"/>
                      <a:r>
                        <a:rPr lang="en-US" sz="2400" b="0" dirty="0" smtClean="0">
                          <a:solidFill>
                            <a:srgbClr val="FF0000"/>
                          </a:solidFill>
                        </a:rPr>
                        <a:t>0.16</a:t>
                      </a:r>
                      <a:endParaRPr lang="en-US" sz="2400" b="0" dirty="0">
                        <a:solidFill>
                          <a:srgbClr val="FF0000"/>
                        </a:solidFill>
                      </a:endParaRPr>
                    </a:p>
                  </a:txBody>
                  <a:tcPr/>
                </a:tc>
                <a:tc>
                  <a:txBody>
                    <a:bodyPr/>
                    <a:lstStyle/>
                    <a:p>
                      <a:pPr algn="ctr"/>
                      <a:r>
                        <a:rPr lang="en-US" sz="2400" b="0" dirty="0" smtClean="0">
                          <a:solidFill>
                            <a:srgbClr val="FF0000"/>
                          </a:solidFill>
                        </a:rPr>
                        <a:t>3.50 </a:t>
                      </a:r>
                    </a:p>
                    <a:p>
                      <a:pPr algn="ctr"/>
                      <a:r>
                        <a:rPr lang="en-US" sz="2400" b="0" dirty="0" smtClean="0">
                          <a:solidFill>
                            <a:srgbClr val="FF0000"/>
                          </a:solidFill>
                        </a:rPr>
                        <a:t>PC units</a:t>
                      </a:r>
                      <a:endParaRPr lang="en-US" sz="2400" b="0" dirty="0">
                        <a:solidFill>
                          <a:srgbClr val="FF0000"/>
                        </a:solidFill>
                      </a:endParaRPr>
                    </a:p>
                  </a:txBody>
                  <a:tcPr/>
                </a:tc>
              </a:tr>
              <a:tr h="909175">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0.01</a:t>
                      </a:r>
                      <a:endParaRPr lang="en-US" sz="2400" dirty="0"/>
                    </a:p>
                  </a:txBody>
                  <a:tcPr/>
                </a:tc>
                <a:tc>
                  <a:txBody>
                    <a:bodyPr/>
                    <a:lstStyle/>
                    <a:p>
                      <a:pPr algn="ctr"/>
                      <a:r>
                        <a:rPr lang="en-US" sz="2400" b="0" dirty="0" smtClean="0">
                          <a:solidFill>
                            <a:srgbClr val="FF0000"/>
                          </a:solidFill>
                        </a:rPr>
                        <a:t>–0.21</a:t>
                      </a:r>
                      <a:endParaRPr lang="en-US" sz="2400" b="0" dirty="0">
                        <a:solidFill>
                          <a:srgbClr val="FF0000"/>
                        </a:solidFill>
                      </a:endParaRPr>
                    </a:p>
                  </a:txBody>
                  <a:tcPr/>
                </a:tc>
                <a:tc>
                  <a:txBody>
                    <a:bodyPr/>
                    <a:lstStyle/>
                    <a:p>
                      <a:pPr algn="ctr"/>
                      <a:r>
                        <a:rPr lang="en-US" sz="2400" b="0" dirty="0" smtClean="0">
                          <a:solidFill>
                            <a:srgbClr val="FF0000"/>
                          </a:solidFill>
                        </a:rPr>
                        <a:t>4.33 </a:t>
                      </a:r>
                    </a:p>
                    <a:p>
                      <a:pPr algn="ctr"/>
                      <a:r>
                        <a:rPr lang="en-US" sz="2400" b="0" dirty="0" smtClean="0">
                          <a:solidFill>
                            <a:srgbClr val="FF0000"/>
                          </a:solidFill>
                        </a:rPr>
                        <a:t>PC units</a:t>
                      </a:r>
                      <a:endParaRPr lang="en-US" sz="2400" b="0" dirty="0">
                        <a:solidFill>
                          <a:srgbClr val="FF0000"/>
                        </a:solidFill>
                      </a:endParaRP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2" name="TextBox 1"/>
          <p:cNvSpPr txBox="1"/>
          <p:nvPr/>
        </p:nvSpPr>
        <p:spPr>
          <a:xfrm>
            <a:off x="123657" y="4914900"/>
            <a:ext cx="8956843" cy="1508105"/>
          </a:xfrm>
          <a:prstGeom prst="rect">
            <a:avLst/>
          </a:prstGeom>
          <a:noFill/>
        </p:spPr>
        <p:txBody>
          <a:bodyPr wrap="square" rtlCol="0">
            <a:spAutoFit/>
          </a:bodyPr>
          <a:lstStyle/>
          <a:p>
            <a:pPr marL="342900" indent="-342900">
              <a:buFont typeface="Arial"/>
              <a:buChar char="•"/>
            </a:pPr>
            <a:r>
              <a:rPr lang="en-US" sz="2000" dirty="0" smtClean="0"/>
              <a:t>The best forecast periods are typically characterized by </a:t>
            </a:r>
            <a:r>
              <a:rPr lang="en-US" sz="2000" dirty="0" err="1" smtClean="0"/>
              <a:t>poleward</a:t>
            </a:r>
            <a:r>
              <a:rPr lang="en-US" sz="2000" dirty="0" smtClean="0"/>
              <a:t> shifts over the next 10 days and anomalously short trajectories within the NPJ phase diagram</a:t>
            </a:r>
          </a:p>
          <a:p>
            <a:pPr marL="342900" indent="-342900">
              <a:buFont typeface="Arial"/>
              <a:buChar char="•"/>
            </a:pPr>
            <a:endParaRPr lang="en-US" sz="1200" dirty="0" smtClean="0"/>
          </a:p>
          <a:p>
            <a:pPr marL="342900" indent="-342900">
              <a:buFont typeface="Arial"/>
              <a:buChar char="•"/>
            </a:pPr>
            <a:r>
              <a:rPr lang="en-US" sz="2000" dirty="0" smtClean="0"/>
              <a:t>The worst forecast periods are typically characterized by </a:t>
            </a:r>
            <a:r>
              <a:rPr lang="en-US" sz="2000" dirty="0" err="1" smtClean="0"/>
              <a:t>equatorward</a:t>
            </a:r>
            <a:r>
              <a:rPr lang="en-US" sz="2000" dirty="0" smtClean="0"/>
              <a:t> shifts over the next 10 days and anomalously long trajectories within the NPJ phase diagram</a:t>
            </a:r>
            <a:endParaRPr lang="en-US" sz="2000" dirty="0"/>
          </a:p>
        </p:txBody>
      </p:sp>
      <p:sp>
        <p:nvSpPr>
          <p:cNvPr id="3" name="TextBox 2"/>
          <p:cNvSpPr txBox="1"/>
          <p:nvPr/>
        </p:nvSpPr>
        <p:spPr>
          <a:xfrm>
            <a:off x="3502210" y="3081995"/>
            <a:ext cx="1270000" cy="523220"/>
          </a:xfrm>
          <a:prstGeom prst="rect">
            <a:avLst/>
          </a:prstGeom>
          <a:noFill/>
        </p:spPr>
        <p:txBody>
          <a:bodyPr wrap="square" rtlCol="0">
            <a:spAutoFit/>
          </a:bodyPr>
          <a:lstStyle/>
          <a:p>
            <a:pPr algn="ctr"/>
            <a:r>
              <a:rPr lang="en-US" sz="1400" b="1" dirty="0" err="1" smtClean="0"/>
              <a:t>Poleward</a:t>
            </a:r>
            <a:endParaRPr lang="en-US" sz="1400" b="1" dirty="0" smtClean="0"/>
          </a:p>
          <a:p>
            <a:pPr algn="ctr"/>
            <a:r>
              <a:rPr lang="en-US" sz="1400" b="1" dirty="0" smtClean="0"/>
              <a:t> Shift</a:t>
            </a:r>
            <a:endParaRPr lang="en-US" sz="1400" b="1" dirty="0"/>
          </a:p>
        </p:txBody>
      </p:sp>
      <p:sp>
        <p:nvSpPr>
          <p:cNvPr id="11" name="TextBox 10"/>
          <p:cNvSpPr txBox="1"/>
          <p:nvPr/>
        </p:nvSpPr>
        <p:spPr>
          <a:xfrm>
            <a:off x="3515438" y="3995108"/>
            <a:ext cx="1270000" cy="523220"/>
          </a:xfrm>
          <a:prstGeom prst="rect">
            <a:avLst/>
          </a:prstGeom>
          <a:noFill/>
        </p:spPr>
        <p:txBody>
          <a:bodyPr wrap="square" rtlCol="0">
            <a:spAutoFit/>
          </a:bodyPr>
          <a:lstStyle/>
          <a:p>
            <a:pPr algn="ctr"/>
            <a:r>
              <a:rPr lang="en-US" sz="1400" b="1" dirty="0" err="1" smtClean="0">
                <a:solidFill>
                  <a:srgbClr val="000000"/>
                </a:solidFill>
              </a:rPr>
              <a:t>Equatorward</a:t>
            </a:r>
            <a:endParaRPr lang="en-US" sz="1400" b="1" dirty="0" smtClean="0">
              <a:solidFill>
                <a:srgbClr val="000000"/>
              </a:solidFill>
            </a:endParaRPr>
          </a:p>
          <a:p>
            <a:pPr algn="ctr"/>
            <a:r>
              <a:rPr lang="en-US" sz="1400" b="1" dirty="0" smtClean="0">
                <a:solidFill>
                  <a:srgbClr val="000000"/>
                </a:solidFill>
              </a:rPr>
              <a:t> Shift</a:t>
            </a:r>
            <a:endParaRPr lang="en-US" sz="1400" b="1" dirty="0">
              <a:solidFill>
                <a:srgbClr val="000000"/>
              </a:solidFill>
            </a:endParaRPr>
          </a:p>
        </p:txBody>
      </p:sp>
      <p:sp>
        <p:nvSpPr>
          <p:cNvPr id="12" name="Rectangle 11"/>
          <p:cNvSpPr/>
          <p:nvPr/>
        </p:nvSpPr>
        <p:spPr>
          <a:xfrm>
            <a:off x="3621216" y="1895465"/>
            <a:ext cx="3083149" cy="2622863"/>
          </a:xfrm>
          <a:prstGeom prst="rect">
            <a:avLst/>
          </a:prstGeom>
          <a:noFill/>
          <a:ln w="57150" cmpd="sng">
            <a:solidFill>
              <a:srgbClr val="FFFF00"/>
            </a:solidFill>
          </a:ln>
          <a:effectLst>
            <a:glow rad="254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872111" y="2481830"/>
            <a:ext cx="1964416" cy="1200329"/>
          </a:xfrm>
          <a:prstGeom prst="rect">
            <a:avLst/>
          </a:prstGeom>
          <a:noFill/>
          <a:ln>
            <a:solidFill>
              <a:schemeClr val="tx1"/>
            </a:solidFill>
          </a:ln>
        </p:spPr>
        <p:txBody>
          <a:bodyPr wrap="square" rtlCol="0">
            <a:spAutoFit/>
          </a:bodyPr>
          <a:lstStyle/>
          <a:p>
            <a:pPr algn="ctr"/>
            <a:r>
              <a:rPr lang="en-US" b="1" dirty="0" smtClean="0">
                <a:solidFill>
                  <a:srgbClr val="FF0000"/>
                </a:solidFill>
              </a:rPr>
              <a:t>Statistically significant at the 99.9% confidence interval</a:t>
            </a:r>
            <a:endParaRPr lang="en-US" b="1" dirty="0">
              <a:solidFill>
                <a:srgbClr val="FF0000"/>
              </a:solidFill>
            </a:endParaRPr>
          </a:p>
        </p:txBody>
      </p:sp>
    </p:spTree>
    <p:extLst>
      <p:ext uri="{BB962C8B-B14F-4D97-AF65-F5344CB8AC3E}">
        <p14:creationId xmlns:p14="http://schemas.microsoft.com/office/powerpoint/2010/main" val="20679034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rot="16200000">
            <a:off x="2004768" y="1728843"/>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rot="5400000">
            <a:off x="1990967" y="1410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rot="10800000">
            <a:off x="2824450" y="13001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844550" y="12890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045715"/>
            <a:ext cx="4348503" cy="3261377"/>
          </a:xfrm>
          <a:prstGeom prst="rect">
            <a:avLst/>
          </a:prstGeom>
        </p:spPr>
      </p:pic>
      <p:pic>
        <p:nvPicPr>
          <p:cNvPr id="19" name="Picture 18"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045715"/>
            <a:ext cx="4348503" cy="3261377"/>
          </a:xfrm>
          <a:prstGeom prst="rect">
            <a:avLst/>
          </a:prstGeom>
        </p:spPr>
      </p:pic>
      <p:sp>
        <p:nvSpPr>
          <p:cNvPr id="20" name="TextBox 19"/>
          <p:cNvSpPr txBox="1"/>
          <p:nvPr/>
        </p:nvSpPr>
        <p:spPr>
          <a:xfrm>
            <a:off x="5559294" y="12201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1" name="TextBox 20"/>
          <p:cNvSpPr txBox="1"/>
          <p:nvPr/>
        </p:nvSpPr>
        <p:spPr>
          <a:xfrm>
            <a:off x="5559294" y="35624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2" name="TextBox 21"/>
          <p:cNvSpPr txBox="1"/>
          <p:nvPr/>
        </p:nvSpPr>
        <p:spPr>
          <a:xfrm rot="16200000">
            <a:off x="7072361" y="24350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3" name="TextBox 22"/>
          <p:cNvSpPr txBox="1"/>
          <p:nvPr/>
        </p:nvSpPr>
        <p:spPr>
          <a:xfrm rot="16200000">
            <a:off x="4043123" y="24252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24" name="TextBox 23"/>
          <p:cNvSpPr txBox="1"/>
          <p:nvPr/>
        </p:nvSpPr>
        <p:spPr>
          <a:xfrm>
            <a:off x="1396438" y="12558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5" name="TextBox 24"/>
          <p:cNvSpPr txBox="1"/>
          <p:nvPr/>
        </p:nvSpPr>
        <p:spPr>
          <a:xfrm>
            <a:off x="1396438" y="35981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6" name="TextBox 25"/>
          <p:cNvSpPr txBox="1"/>
          <p:nvPr/>
        </p:nvSpPr>
        <p:spPr>
          <a:xfrm rot="16200000">
            <a:off x="2909505" y="24707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7" name="TextBox 26"/>
          <p:cNvSpPr txBox="1"/>
          <p:nvPr/>
        </p:nvSpPr>
        <p:spPr>
          <a:xfrm rot="16200000">
            <a:off x="-119733" y="24609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28" name="TextBox 27"/>
          <p:cNvSpPr txBox="1"/>
          <p:nvPr/>
        </p:nvSpPr>
        <p:spPr>
          <a:xfrm>
            <a:off x="816529" y="818415"/>
            <a:ext cx="3398571" cy="400110"/>
          </a:xfrm>
          <a:prstGeom prst="rect">
            <a:avLst/>
          </a:prstGeom>
          <a:noFill/>
        </p:spPr>
        <p:txBody>
          <a:bodyPr wrap="square" rtlCol="0">
            <a:spAutoFit/>
          </a:bodyPr>
          <a:lstStyle/>
          <a:p>
            <a:pPr algn="ctr"/>
            <a:r>
              <a:rPr lang="en-US" sz="2000" b="1" dirty="0" smtClean="0">
                <a:solidFill>
                  <a:srgbClr val="0000FF"/>
                </a:solidFill>
              </a:rPr>
              <a:t>Ratio of Best/Worst Forecasts</a:t>
            </a:r>
            <a:endParaRPr lang="en-US" sz="2000" b="1" dirty="0">
              <a:solidFill>
                <a:srgbClr val="0000FF"/>
              </a:solidFill>
            </a:endParaRPr>
          </a:p>
        </p:txBody>
      </p:sp>
      <p:sp>
        <p:nvSpPr>
          <p:cNvPr id="29" name="TextBox 28"/>
          <p:cNvSpPr txBox="1"/>
          <p:nvPr/>
        </p:nvSpPr>
        <p:spPr>
          <a:xfrm>
            <a:off x="4569838" y="818415"/>
            <a:ext cx="4266688" cy="400110"/>
          </a:xfrm>
          <a:prstGeom prst="rect">
            <a:avLst/>
          </a:prstGeom>
          <a:noFill/>
        </p:spPr>
        <p:txBody>
          <a:bodyPr wrap="square" rtlCol="0">
            <a:spAutoFit/>
          </a:bodyPr>
          <a:lstStyle/>
          <a:p>
            <a:pPr algn="ctr"/>
            <a:r>
              <a:rPr lang="en-US" sz="2000" b="1" dirty="0" smtClean="0">
                <a:solidFill>
                  <a:srgbClr val="0000FF"/>
                </a:solidFill>
              </a:rPr>
              <a:t>Average ΔPC2</a:t>
            </a:r>
            <a:endParaRPr lang="en-US" sz="2000" b="1" dirty="0">
              <a:solidFill>
                <a:srgbClr val="0000FF"/>
              </a:solidFill>
            </a:endParaRPr>
          </a:p>
        </p:txBody>
      </p:sp>
      <p:sp>
        <p:nvSpPr>
          <p:cNvPr id="30" name="Rectangle 29"/>
          <p:cNvSpPr/>
          <p:nvPr/>
        </p:nvSpPr>
        <p:spPr>
          <a:xfrm>
            <a:off x="5148956" y="4400827"/>
            <a:ext cx="579116" cy="320963"/>
          </a:xfrm>
          <a:prstGeom prst="rect">
            <a:avLst/>
          </a:prstGeom>
          <a:solidFill>
            <a:srgbClr val="FF66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919827" y="4361275"/>
            <a:ext cx="2349836" cy="369332"/>
          </a:xfrm>
          <a:prstGeom prst="rect">
            <a:avLst/>
          </a:prstGeom>
          <a:noFill/>
        </p:spPr>
        <p:txBody>
          <a:bodyPr wrap="square" rtlCol="0">
            <a:spAutoFit/>
          </a:bodyPr>
          <a:lstStyle/>
          <a:p>
            <a:r>
              <a:rPr lang="en-US" b="1" dirty="0" smtClean="0"/>
              <a:t>More Worst Forecasts</a:t>
            </a:r>
            <a:endParaRPr lang="en-US" b="1" dirty="0"/>
          </a:p>
        </p:txBody>
      </p:sp>
      <p:sp>
        <p:nvSpPr>
          <p:cNvPr id="32" name="Rectangle 31"/>
          <p:cNvSpPr/>
          <p:nvPr/>
        </p:nvSpPr>
        <p:spPr>
          <a:xfrm>
            <a:off x="3411605" y="4399783"/>
            <a:ext cx="579117" cy="320963"/>
          </a:xfrm>
          <a:prstGeom prst="rect">
            <a:avLst/>
          </a:prstGeom>
          <a:solidFill>
            <a:srgbClr val="FFFF00">
              <a:alpha val="15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1063945" y="4366415"/>
            <a:ext cx="2349836" cy="369332"/>
          </a:xfrm>
          <a:prstGeom prst="rect">
            <a:avLst/>
          </a:prstGeom>
          <a:noFill/>
        </p:spPr>
        <p:txBody>
          <a:bodyPr wrap="square" rtlCol="0">
            <a:spAutoFit/>
          </a:bodyPr>
          <a:lstStyle/>
          <a:p>
            <a:r>
              <a:rPr lang="en-US" b="1" dirty="0" smtClean="0"/>
              <a:t>More Best Forecasts</a:t>
            </a:r>
            <a:endParaRPr lang="en-US" b="1" dirty="0"/>
          </a:p>
        </p:txBody>
      </p:sp>
      <p:sp>
        <p:nvSpPr>
          <p:cNvPr id="34" name="Rectangle 33"/>
          <p:cNvSpPr/>
          <p:nvPr/>
        </p:nvSpPr>
        <p:spPr>
          <a:xfrm>
            <a:off x="816529" y="42941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994954" y="4400740"/>
            <a:ext cx="579117" cy="320963"/>
          </a:xfrm>
          <a:prstGeom prst="rect">
            <a:avLst/>
          </a:prstGeom>
          <a:solidFill>
            <a:srgbClr val="FFFF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570326" y="4399583"/>
            <a:ext cx="579116" cy="320963"/>
          </a:xfrm>
          <a:prstGeom prst="rect">
            <a:avLst/>
          </a:prstGeom>
          <a:solidFill>
            <a:srgbClr val="FF6600">
              <a:alpha val="72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6680200" y="1828800"/>
            <a:ext cx="0" cy="774700"/>
          </a:xfrm>
          <a:prstGeom prst="straightConnector1">
            <a:avLst/>
          </a:prstGeom>
          <a:ln w="5715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721599" y="1618734"/>
            <a:ext cx="1564774" cy="369332"/>
          </a:xfrm>
          <a:prstGeom prst="rect">
            <a:avLst/>
          </a:prstGeom>
          <a:noFill/>
        </p:spPr>
        <p:txBody>
          <a:bodyPr wrap="square" rtlCol="0">
            <a:spAutoFit/>
          </a:bodyPr>
          <a:lstStyle/>
          <a:p>
            <a:r>
              <a:rPr lang="en-US" b="1" dirty="0" smtClean="0">
                <a:solidFill>
                  <a:srgbClr val="008000"/>
                </a:solidFill>
              </a:rPr>
              <a:t>Best</a:t>
            </a:r>
            <a:endParaRPr lang="en-US" b="1" dirty="0">
              <a:solidFill>
                <a:srgbClr val="008000"/>
              </a:solidFill>
            </a:endParaRPr>
          </a:p>
        </p:txBody>
      </p:sp>
      <p:cxnSp>
        <p:nvCxnSpPr>
          <p:cNvPr id="41" name="Straight Arrow Connector 40"/>
          <p:cNvCxnSpPr>
            <a:endCxn id="21" idx="2"/>
          </p:cNvCxnSpPr>
          <p:nvPr/>
        </p:nvCxnSpPr>
        <p:spPr>
          <a:xfrm>
            <a:off x="6680200" y="2603500"/>
            <a:ext cx="24" cy="1328238"/>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905872" y="3193074"/>
            <a:ext cx="1564774" cy="369332"/>
          </a:xfrm>
          <a:prstGeom prst="rect">
            <a:avLst/>
          </a:prstGeom>
          <a:noFill/>
        </p:spPr>
        <p:txBody>
          <a:bodyPr wrap="square" rtlCol="0">
            <a:spAutoFit/>
          </a:bodyPr>
          <a:lstStyle/>
          <a:p>
            <a:r>
              <a:rPr lang="en-US" b="1" dirty="0" smtClean="0">
                <a:solidFill>
                  <a:srgbClr val="FF0000"/>
                </a:solidFill>
              </a:rPr>
              <a:t>Worst</a:t>
            </a:r>
            <a:endParaRPr lang="en-US" b="1" dirty="0">
              <a:solidFill>
                <a:srgbClr val="FF0000"/>
              </a:solidFill>
            </a:endParaRPr>
          </a:p>
        </p:txBody>
      </p:sp>
      <p:sp>
        <p:nvSpPr>
          <p:cNvPr id="3" name="Rectangle 2"/>
          <p:cNvSpPr/>
          <p:nvPr/>
        </p:nvSpPr>
        <p:spPr>
          <a:xfrm>
            <a:off x="245153" y="4991064"/>
            <a:ext cx="8649370" cy="1569660"/>
          </a:xfrm>
          <a:prstGeom prst="rect">
            <a:avLst/>
          </a:prstGeom>
        </p:spPr>
        <p:txBody>
          <a:bodyPr wrap="square">
            <a:spAutoFit/>
          </a:bodyPr>
          <a:lstStyle/>
          <a:p>
            <a:pPr marL="342900" indent="-342900">
              <a:buFont typeface="Arial"/>
              <a:buChar char="•"/>
            </a:pPr>
            <a:r>
              <a:rPr lang="en-US" sz="2400" dirty="0"/>
              <a:t>The worst forecasts are most frequently initialized during jet retractions and </a:t>
            </a:r>
            <a:r>
              <a:rPr lang="en-US" sz="2400" dirty="0" err="1"/>
              <a:t>equatorward</a:t>
            </a:r>
            <a:r>
              <a:rPr lang="en-US" sz="2400" dirty="0"/>
              <a:t> </a:t>
            </a:r>
            <a:r>
              <a:rPr lang="en-US" sz="2400" dirty="0" smtClean="0"/>
              <a:t>shifts</a:t>
            </a:r>
          </a:p>
          <a:p>
            <a:pPr marL="342900" indent="-342900">
              <a:buFont typeface="Arial"/>
              <a:buChar char="•"/>
            </a:pPr>
            <a:r>
              <a:rPr lang="en-US" sz="2400" dirty="0"/>
              <a:t>The worst </a:t>
            </a:r>
            <a:r>
              <a:rPr lang="en-US" sz="2400" dirty="0" smtClean="0"/>
              <a:t>forecast periods frequently feature </a:t>
            </a:r>
            <a:r>
              <a:rPr lang="en-US" sz="2400" dirty="0" err="1"/>
              <a:t>equatorward</a:t>
            </a:r>
            <a:r>
              <a:rPr lang="en-US" sz="2400" dirty="0"/>
              <a:t> shifts during the 10-day period </a:t>
            </a:r>
            <a:r>
              <a:rPr lang="en-US" sz="2400" dirty="0" smtClean="0"/>
              <a:t>following forecast initialization</a:t>
            </a:r>
          </a:p>
        </p:txBody>
      </p:sp>
      <p:sp>
        <p:nvSpPr>
          <p:cNvPr id="37" name="TextBox 3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Tree>
    <p:extLst>
      <p:ext uri="{BB962C8B-B14F-4D97-AF65-F5344CB8AC3E}">
        <p14:creationId xmlns:p14="http://schemas.microsoft.com/office/powerpoint/2010/main" val="29914077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4154983"/>
          </a:xfrm>
          <a:prstGeom prst="rect">
            <a:avLst/>
          </a:prstGeom>
          <a:noFill/>
        </p:spPr>
        <p:txBody>
          <a:bodyPr wrap="square" rtlCol="0">
            <a:spAutoFit/>
          </a:bodyPr>
          <a:lstStyle/>
          <a:p>
            <a:pPr marL="342900" indent="-342900">
              <a:buFont typeface="Arial"/>
              <a:buChar char="•"/>
            </a:pPr>
            <a:r>
              <a:rPr lang="en-US" sz="2400" dirty="0" smtClean="0">
                <a:cs typeface="Arial"/>
              </a:rPr>
              <a:t>This and the subsequent presentation will explore the potential of the NPJ phase diagram to increase confidence in operational probabilistic temperature and precipitation forecasts during the medium-range period</a:t>
            </a:r>
          </a:p>
          <a:p>
            <a:endParaRPr lang="en-US" sz="2400" dirty="0"/>
          </a:p>
          <a:p>
            <a:pPr marL="342900" indent="-342900">
              <a:buFont typeface="Arial"/>
              <a:buChar char="•"/>
            </a:pPr>
            <a:r>
              <a:rPr lang="en-US" sz="2400" dirty="0" smtClean="0"/>
              <a:t>The subsequent presentation will address the implications of the prevailing NPJ regime, determined from the NPJ phase diagram, for the downstream upper-tropospheric flow pattern over North America</a:t>
            </a:r>
            <a:endParaRPr lang="en-US" sz="2400" dirty="0"/>
          </a:p>
          <a:p>
            <a:pPr marL="342900" indent="-342900">
              <a:buFont typeface="Arial"/>
              <a:buChar char="•"/>
            </a:pPr>
            <a:endParaRPr lang="en-US" sz="2400" dirty="0" smtClean="0">
              <a:cs typeface="Arial"/>
            </a:endParaRPr>
          </a:p>
          <a:p>
            <a:endParaRPr lang="en-US" sz="2400" dirty="0">
              <a:cs typeface="Arial"/>
            </a:endParaRPr>
          </a:p>
        </p:txBody>
      </p:sp>
    </p:spTree>
    <p:extLst>
      <p:ext uri="{BB962C8B-B14F-4D97-AF65-F5344CB8AC3E}">
        <p14:creationId xmlns:p14="http://schemas.microsoft.com/office/powerpoint/2010/main" val="301526391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rot="16200000">
            <a:off x="2004768" y="1728843"/>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rot="5400000">
            <a:off x="1990967" y="1410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rot="10800000">
            <a:off x="2824450" y="13001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844550" y="12890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045715"/>
            <a:ext cx="4348503" cy="3261377"/>
          </a:xfrm>
          <a:prstGeom prst="rect">
            <a:avLst/>
          </a:prstGeom>
        </p:spPr>
      </p:pic>
      <p:pic>
        <p:nvPicPr>
          <p:cNvPr id="19" name="Picture 18"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045715"/>
            <a:ext cx="4348503" cy="3261377"/>
          </a:xfrm>
          <a:prstGeom prst="rect">
            <a:avLst/>
          </a:prstGeom>
        </p:spPr>
      </p:pic>
      <p:sp>
        <p:nvSpPr>
          <p:cNvPr id="20" name="TextBox 19"/>
          <p:cNvSpPr txBox="1"/>
          <p:nvPr/>
        </p:nvSpPr>
        <p:spPr>
          <a:xfrm>
            <a:off x="5559294" y="12201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1" name="TextBox 20"/>
          <p:cNvSpPr txBox="1"/>
          <p:nvPr/>
        </p:nvSpPr>
        <p:spPr>
          <a:xfrm>
            <a:off x="5559294" y="35624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2" name="TextBox 21"/>
          <p:cNvSpPr txBox="1"/>
          <p:nvPr/>
        </p:nvSpPr>
        <p:spPr>
          <a:xfrm rot="16200000">
            <a:off x="7072361" y="24350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3" name="TextBox 22"/>
          <p:cNvSpPr txBox="1"/>
          <p:nvPr/>
        </p:nvSpPr>
        <p:spPr>
          <a:xfrm rot="16200000">
            <a:off x="4043123" y="24252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24" name="TextBox 23"/>
          <p:cNvSpPr txBox="1"/>
          <p:nvPr/>
        </p:nvSpPr>
        <p:spPr>
          <a:xfrm>
            <a:off x="1396438" y="12558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5" name="TextBox 24"/>
          <p:cNvSpPr txBox="1"/>
          <p:nvPr/>
        </p:nvSpPr>
        <p:spPr>
          <a:xfrm>
            <a:off x="1396438" y="35981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6" name="TextBox 25"/>
          <p:cNvSpPr txBox="1"/>
          <p:nvPr/>
        </p:nvSpPr>
        <p:spPr>
          <a:xfrm rot="16200000">
            <a:off x="2909505" y="24707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7" name="TextBox 26"/>
          <p:cNvSpPr txBox="1"/>
          <p:nvPr/>
        </p:nvSpPr>
        <p:spPr>
          <a:xfrm rot="16200000">
            <a:off x="-119733" y="24609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28" name="TextBox 27"/>
          <p:cNvSpPr txBox="1"/>
          <p:nvPr/>
        </p:nvSpPr>
        <p:spPr>
          <a:xfrm>
            <a:off x="816529" y="818415"/>
            <a:ext cx="3398571" cy="400110"/>
          </a:xfrm>
          <a:prstGeom prst="rect">
            <a:avLst/>
          </a:prstGeom>
          <a:noFill/>
        </p:spPr>
        <p:txBody>
          <a:bodyPr wrap="square" rtlCol="0">
            <a:spAutoFit/>
          </a:bodyPr>
          <a:lstStyle/>
          <a:p>
            <a:pPr algn="ctr"/>
            <a:r>
              <a:rPr lang="en-US" sz="2000" b="1" dirty="0" smtClean="0">
                <a:solidFill>
                  <a:srgbClr val="0000FF"/>
                </a:solidFill>
              </a:rPr>
              <a:t>Ratio of Best/Worst Forecasts</a:t>
            </a:r>
            <a:endParaRPr lang="en-US" sz="2000" b="1" dirty="0">
              <a:solidFill>
                <a:srgbClr val="0000FF"/>
              </a:solidFill>
            </a:endParaRPr>
          </a:p>
        </p:txBody>
      </p:sp>
      <p:sp>
        <p:nvSpPr>
          <p:cNvPr id="29" name="TextBox 28"/>
          <p:cNvSpPr txBox="1"/>
          <p:nvPr/>
        </p:nvSpPr>
        <p:spPr>
          <a:xfrm>
            <a:off x="4569838" y="818415"/>
            <a:ext cx="4266688" cy="400110"/>
          </a:xfrm>
          <a:prstGeom prst="rect">
            <a:avLst/>
          </a:prstGeom>
          <a:noFill/>
        </p:spPr>
        <p:txBody>
          <a:bodyPr wrap="square" rtlCol="0">
            <a:spAutoFit/>
          </a:bodyPr>
          <a:lstStyle/>
          <a:p>
            <a:pPr algn="ctr"/>
            <a:r>
              <a:rPr lang="en-US" sz="2000" b="1" dirty="0" smtClean="0">
                <a:solidFill>
                  <a:srgbClr val="0000FF"/>
                </a:solidFill>
              </a:rPr>
              <a:t>Average ΔPC2</a:t>
            </a:r>
            <a:endParaRPr lang="en-US" sz="2000" b="1" dirty="0">
              <a:solidFill>
                <a:srgbClr val="0000FF"/>
              </a:solidFill>
            </a:endParaRPr>
          </a:p>
        </p:txBody>
      </p:sp>
      <p:cxnSp>
        <p:nvCxnSpPr>
          <p:cNvPr id="4" name="Straight Arrow Connector 3"/>
          <p:cNvCxnSpPr/>
          <p:nvPr/>
        </p:nvCxnSpPr>
        <p:spPr>
          <a:xfrm flipV="1">
            <a:off x="6680200" y="1828800"/>
            <a:ext cx="0" cy="774700"/>
          </a:xfrm>
          <a:prstGeom prst="straightConnector1">
            <a:avLst/>
          </a:prstGeom>
          <a:ln w="5715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721599" y="1618734"/>
            <a:ext cx="1564774" cy="369332"/>
          </a:xfrm>
          <a:prstGeom prst="rect">
            <a:avLst/>
          </a:prstGeom>
          <a:noFill/>
        </p:spPr>
        <p:txBody>
          <a:bodyPr wrap="square" rtlCol="0">
            <a:spAutoFit/>
          </a:bodyPr>
          <a:lstStyle/>
          <a:p>
            <a:r>
              <a:rPr lang="en-US" b="1" dirty="0" smtClean="0">
                <a:solidFill>
                  <a:srgbClr val="008000"/>
                </a:solidFill>
              </a:rPr>
              <a:t>Best</a:t>
            </a:r>
            <a:endParaRPr lang="en-US" b="1" dirty="0">
              <a:solidFill>
                <a:srgbClr val="008000"/>
              </a:solidFill>
            </a:endParaRPr>
          </a:p>
        </p:txBody>
      </p:sp>
      <p:cxnSp>
        <p:nvCxnSpPr>
          <p:cNvPr id="41" name="Straight Arrow Connector 40"/>
          <p:cNvCxnSpPr>
            <a:endCxn id="21" idx="2"/>
          </p:cNvCxnSpPr>
          <p:nvPr/>
        </p:nvCxnSpPr>
        <p:spPr>
          <a:xfrm>
            <a:off x="6680200" y="2603500"/>
            <a:ext cx="24" cy="1328238"/>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905872" y="3193074"/>
            <a:ext cx="1564774" cy="369332"/>
          </a:xfrm>
          <a:prstGeom prst="rect">
            <a:avLst/>
          </a:prstGeom>
          <a:noFill/>
        </p:spPr>
        <p:txBody>
          <a:bodyPr wrap="square" rtlCol="0">
            <a:spAutoFit/>
          </a:bodyPr>
          <a:lstStyle/>
          <a:p>
            <a:r>
              <a:rPr lang="en-US" b="1" dirty="0" smtClean="0">
                <a:solidFill>
                  <a:srgbClr val="FF0000"/>
                </a:solidFill>
              </a:rPr>
              <a:t>Worst</a:t>
            </a:r>
            <a:endParaRPr lang="en-US" b="1" dirty="0">
              <a:solidFill>
                <a:srgbClr val="FF0000"/>
              </a:solidFill>
            </a:endParaRPr>
          </a:p>
        </p:txBody>
      </p:sp>
      <p:sp>
        <p:nvSpPr>
          <p:cNvPr id="37" name="Rectangle 36"/>
          <p:cNvSpPr/>
          <p:nvPr/>
        </p:nvSpPr>
        <p:spPr>
          <a:xfrm>
            <a:off x="5148956" y="4400827"/>
            <a:ext cx="579116" cy="320963"/>
          </a:xfrm>
          <a:prstGeom prst="rect">
            <a:avLst/>
          </a:prstGeom>
          <a:solidFill>
            <a:srgbClr val="FF66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919827" y="4361275"/>
            <a:ext cx="2349836" cy="369332"/>
          </a:xfrm>
          <a:prstGeom prst="rect">
            <a:avLst/>
          </a:prstGeom>
          <a:noFill/>
        </p:spPr>
        <p:txBody>
          <a:bodyPr wrap="square" rtlCol="0">
            <a:spAutoFit/>
          </a:bodyPr>
          <a:lstStyle/>
          <a:p>
            <a:r>
              <a:rPr lang="en-US" b="1" dirty="0" smtClean="0"/>
              <a:t>More Worst Forecasts</a:t>
            </a:r>
            <a:endParaRPr lang="en-US" b="1" dirty="0"/>
          </a:p>
        </p:txBody>
      </p:sp>
      <p:sp>
        <p:nvSpPr>
          <p:cNvPr id="42" name="Rectangle 41"/>
          <p:cNvSpPr/>
          <p:nvPr/>
        </p:nvSpPr>
        <p:spPr>
          <a:xfrm>
            <a:off x="3411605" y="4399783"/>
            <a:ext cx="579117" cy="320963"/>
          </a:xfrm>
          <a:prstGeom prst="rect">
            <a:avLst/>
          </a:prstGeom>
          <a:solidFill>
            <a:srgbClr val="FFFF00">
              <a:alpha val="15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063945" y="4366415"/>
            <a:ext cx="2349836" cy="369332"/>
          </a:xfrm>
          <a:prstGeom prst="rect">
            <a:avLst/>
          </a:prstGeom>
          <a:noFill/>
        </p:spPr>
        <p:txBody>
          <a:bodyPr wrap="square" rtlCol="0">
            <a:spAutoFit/>
          </a:bodyPr>
          <a:lstStyle/>
          <a:p>
            <a:r>
              <a:rPr lang="en-US" b="1" dirty="0" smtClean="0"/>
              <a:t>More Best Forecasts</a:t>
            </a:r>
            <a:endParaRPr lang="en-US" b="1" dirty="0"/>
          </a:p>
        </p:txBody>
      </p:sp>
      <p:sp>
        <p:nvSpPr>
          <p:cNvPr id="45" name="Rectangle 44"/>
          <p:cNvSpPr/>
          <p:nvPr/>
        </p:nvSpPr>
        <p:spPr>
          <a:xfrm>
            <a:off x="816529" y="42941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994954" y="4400740"/>
            <a:ext cx="579117" cy="320963"/>
          </a:xfrm>
          <a:prstGeom prst="rect">
            <a:avLst/>
          </a:prstGeom>
          <a:solidFill>
            <a:srgbClr val="FFFF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4570326" y="4402758"/>
            <a:ext cx="579116" cy="320963"/>
          </a:xfrm>
          <a:prstGeom prst="rect">
            <a:avLst/>
          </a:prstGeom>
          <a:solidFill>
            <a:srgbClr val="FF6600">
              <a:alpha val="72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245153" y="4987421"/>
            <a:ext cx="8649370" cy="1200328"/>
          </a:xfrm>
          <a:prstGeom prst="rect">
            <a:avLst/>
          </a:prstGeom>
        </p:spPr>
        <p:txBody>
          <a:bodyPr wrap="square">
            <a:spAutoFit/>
          </a:bodyPr>
          <a:lstStyle/>
          <a:p>
            <a:pPr marL="342900" indent="-342900">
              <a:buFont typeface="Arial"/>
              <a:buChar char="•"/>
            </a:pPr>
            <a:r>
              <a:rPr lang="en-US" sz="2400" dirty="0"/>
              <a:t>The worst forecast periods are associated with longer trajectories through the NPJ phase diagram </a:t>
            </a:r>
            <a:r>
              <a:rPr lang="en-US" sz="2400" dirty="0" smtClean="0"/>
              <a:t>following forecast initialization</a:t>
            </a:r>
            <a:r>
              <a:rPr lang="en-US" sz="2400" dirty="0"/>
              <a:t>, suggestive of rapid NPJ regime </a:t>
            </a:r>
            <a:r>
              <a:rPr lang="en-US" sz="2400" dirty="0" smtClean="0"/>
              <a:t>change</a:t>
            </a:r>
            <a:endParaRPr lang="en-US" sz="2400" dirty="0"/>
          </a:p>
        </p:txBody>
      </p:sp>
      <p:sp>
        <p:nvSpPr>
          <p:cNvPr id="32" name="TextBox 31"/>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Tree>
    <p:extLst>
      <p:ext uri="{BB962C8B-B14F-4D97-AF65-F5344CB8AC3E}">
        <p14:creationId xmlns:p14="http://schemas.microsoft.com/office/powerpoint/2010/main" val="33908810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543082804"/>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3" name="TextBox 2"/>
          <p:cNvSpPr txBox="1"/>
          <p:nvPr/>
        </p:nvSpPr>
        <p:spPr>
          <a:xfrm>
            <a:off x="187157" y="5382051"/>
            <a:ext cx="8623970" cy="830997"/>
          </a:xfrm>
          <a:prstGeom prst="rect">
            <a:avLst/>
          </a:prstGeom>
          <a:noFill/>
        </p:spPr>
        <p:txBody>
          <a:bodyPr wrap="square" rtlCol="0">
            <a:spAutoFit/>
          </a:bodyPr>
          <a:lstStyle/>
          <a:p>
            <a:pPr algn="ctr"/>
            <a:r>
              <a:rPr lang="en-US" sz="2400" b="1" dirty="0" smtClean="0">
                <a:solidFill>
                  <a:srgbClr val="FF0000"/>
                </a:solidFill>
              </a:rPr>
              <a:t>What are the synoptic flow patterns associated with the best and worst forecasts initialized during a particular NPJ regime?</a:t>
            </a:r>
          </a:p>
        </p:txBody>
      </p:sp>
    </p:spTree>
    <p:extLst>
      <p:ext uri="{BB962C8B-B14F-4D97-AF65-F5344CB8AC3E}">
        <p14:creationId xmlns:p14="http://schemas.microsoft.com/office/powerpoint/2010/main" val="5403317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516863033"/>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12" name="Rectangle 11"/>
          <p:cNvSpPr/>
          <p:nvPr/>
        </p:nvSpPr>
        <p:spPr>
          <a:xfrm>
            <a:off x="3531932" y="1935157"/>
            <a:ext cx="1243452" cy="3019432"/>
          </a:xfrm>
          <a:prstGeom prst="rect">
            <a:avLst/>
          </a:prstGeom>
          <a:noFill/>
          <a:ln w="57150" cmpd="sng">
            <a:solidFill>
              <a:srgbClr val="FFFF00"/>
            </a:solidFill>
          </a:ln>
          <a:effectLst>
            <a:glow rad="508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7157" y="5382051"/>
            <a:ext cx="8623970" cy="830997"/>
          </a:xfrm>
          <a:prstGeom prst="rect">
            <a:avLst/>
          </a:prstGeom>
          <a:noFill/>
        </p:spPr>
        <p:txBody>
          <a:bodyPr wrap="square" rtlCol="0">
            <a:spAutoFit/>
          </a:bodyPr>
          <a:lstStyle/>
          <a:p>
            <a:pPr algn="ctr"/>
            <a:r>
              <a:rPr lang="en-US" sz="2400" b="1" dirty="0" smtClean="0">
                <a:solidFill>
                  <a:srgbClr val="FF0000"/>
                </a:solidFill>
              </a:rPr>
              <a:t>What are the synoptic flow patterns associated with the best and worst forecasts initialized during a particular NPJ regime?</a:t>
            </a:r>
          </a:p>
        </p:txBody>
      </p:sp>
    </p:spTree>
    <p:extLst>
      <p:ext uri="{BB962C8B-B14F-4D97-AF65-F5344CB8AC3E}">
        <p14:creationId xmlns:p14="http://schemas.microsoft.com/office/powerpoint/2010/main" val="8331584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65" y="3502451"/>
            <a:ext cx="8087927" cy="3153541"/>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177390"/>
            <a:ext cx="8105799" cy="3154720"/>
          </a:xfrm>
          <a:prstGeom prst="rect">
            <a:avLst/>
          </a:prstGeom>
          <a:ln>
            <a:solidFill>
              <a:schemeClr val="tx1"/>
            </a:solidFill>
          </a:ln>
        </p:spPr>
      </p:pic>
      <p:sp>
        <p:nvSpPr>
          <p:cNvPr id="10" name="TextBox 9"/>
          <p:cNvSpPr txBox="1"/>
          <p:nvPr/>
        </p:nvSpPr>
        <p:spPr>
          <a:xfrm>
            <a:off x="544021" y="175085"/>
            <a:ext cx="6306379" cy="369332"/>
          </a:xfrm>
          <a:prstGeom prst="rect">
            <a:avLst/>
          </a:prstGeom>
          <a:solidFill>
            <a:srgbClr val="FFFFFF"/>
          </a:solidFill>
          <a:ln>
            <a:solidFill>
              <a:schemeClr val="tx1"/>
            </a:solidFill>
          </a:ln>
        </p:spPr>
        <p:txBody>
          <a:bodyPr wrap="square" rtlCol="0">
            <a:spAutoFit/>
          </a:bodyPr>
          <a:lstStyle/>
          <a:p>
            <a:r>
              <a:rPr lang="en-US" b="1" dirty="0" smtClean="0"/>
              <a:t>Initialization of a Worst Forecast during Jet Retraction  (N=145)</a:t>
            </a:r>
            <a:endParaRPr lang="en-US" b="1" dirty="0"/>
          </a:p>
        </p:txBody>
      </p:sp>
      <p:sp>
        <p:nvSpPr>
          <p:cNvPr id="11" name="TextBox 10"/>
          <p:cNvSpPr txBox="1"/>
          <p:nvPr/>
        </p:nvSpPr>
        <p:spPr>
          <a:xfrm>
            <a:off x="541830" y="3499556"/>
            <a:ext cx="6308570" cy="369332"/>
          </a:xfrm>
          <a:prstGeom prst="rect">
            <a:avLst/>
          </a:prstGeom>
          <a:solidFill>
            <a:srgbClr val="FFFFFF"/>
          </a:solidFill>
          <a:ln>
            <a:solidFill>
              <a:schemeClr val="tx1"/>
            </a:solidFill>
          </a:ln>
        </p:spPr>
        <p:txBody>
          <a:bodyPr wrap="square" rtlCol="0">
            <a:spAutoFit/>
          </a:bodyPr>
          <a:lstStyle/>
          <a:p>
            <a:r>
              <a:rPr lang="en-US" b="1" dirty="0" smtClean="0"/>
              <a:t>Initialization of a Best Forecast during Jet Retraction (N=63)</a:t>
            </a:r>
            <a:endParaRPr lang="en-US" b="1" dirty="0"/>
          </a:p>
        </p:txBody>
      </p:sp>
      <p:sp>
        <p:nvSpPr>
          <p:cNvPr id="8" name="Rectangle 7"/>
          <p:cNvSpPr/>
          <p:nvPr/>
        </p:nvSpPr>
        <p:spPr>
          <a:xfrm>
            <a:off x="543950" y="298132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2975789"/>
            <a:ext cx="4529040" cy="341559"/>
          </a:xfrm>
          <a:prstGeom prst="rect">
            <a:avLst/>
          </a:prstGeom>
        </p:spPr>
      </p:pic>
      <p:sp>
        <p:nvSpPr>
          <p:cNvPr id="13" name="TextBox 12"/>
          <p:cNvSpPr txBox="1"/>
          <p:nvPr/>
        </p:nvSpPr>
        <p:spPr>
          <a:xfrm>
            <a:off x="4989385" y="301867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7" name="Rectangle 16"/>
          <p:cNvSpPr/>
          <p:nvPr/>
        </p:nvSpPr>
        <p:spPr>
          <a:xfrm>
            <a:off x="535030" y="6309636"/>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881" y="6304098"/>
            <a:ext cx="4529040" cy="341559"/>
          </a:xfrm>
          <a:prstGeom prst="rect">
            <a:avLst/>
          </a:prstGeom>
        </p:spPr>
      </p:pic>
      <p:sp>
        <p:nvSpPr>
          <p:cNvPr id="19" name="TextBox 18"/>
          <p:cNvSpPr txBox="1"/>
          <p:nvPr/>
        </p:nvSpPr>
        <p:spPr>
          <a:xfrm>
            <a:off x="4980465" y="6333758"/>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21" name="TextBox 20"/>
          <p:cNvSpPr txBox="1"/>
          <p:nvPr/>
        </p:nvSpPr>
        <p:spPr>
          <a:xfrm>
            <a:off x="7698818" y="3493725"/>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Tree>
    <p:extLst>
      <p:ext uri="{BB962C8B-B14F-4D97-AF65-F5344CB8AC3E}">
        <p14:creationId xmlns:p14="http://schemas.microsoft.com/office/powerpoint/2010/main" val="388788696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96" y="3502451"/>
            <a:ext cx="8103866" cy="3153541"/>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695" y="175085"/>
            <a:ext cx="8096991" cy="3159331"/>
          </a:xfrm>
          <a:prstGeom prst="rect">
            <a:avLst/>
          </a:prstGeom>
          <a:ln>
            <a:solidFill>
              <a:schemeClr val="tx1"/>
            </a:solidFill>
          </a:ln>
        </p:spPr>
      </p:pic>
      <p:sp>
        <p:nvSpPr>
          <p:cNvPr id="10" name="TextBox 9"/>
          <p:cNvSpPr txBox="1"/>
          <p:nvPr/>
        </p:nvSpPr>
        <p:spPr>
          <a:xfrm>
            <a:off x="544021" y="175085"/>
            <a:ext cx="6306379" cy="369332"/>
          </a:xfrm>
          <a:prstGeom prst="rect">
            <a:avLst/>
          </a:prstGeom>
          <a:solidFill>
            <a:srgbClr val="FFFFFF"/>
          </a:solidFill>
          <a:ln>
            <a:solidFill>
              <a:schemeClr val="tx1"/>
            </a:solidFill>
          </a:ln>
        </p:spPr>
        <p:txBody>
          <a:bodyPr wrap="square" rtlCol="0">
            <a:spAutoFit/>
          </a:bodyPr>
          <a:lstStyle/>
          <a:p>
            <a:r>
              <a:rPr lang="en-US" b="1" dirty="0" smtClean="0"/>
              <a:t>8 days following a Worst Forecast during Jet Retraction  (N=145)</a:t>
            </a:r>
            <a:endParaRPr lang="en-US" b="1" dirty="0"/>
          </a:p>
        </p:txBody>
      </p:sp>
      <p:sp>
        <p:nvSpPr>
          <p:cNvPr id="11" name="TextBox 10"/>
          <p:cNvSpPr txBox="1"/>
          <p:nvPr/>
        </p:nvSpPr>
        <p:spPr>
          <a:xfrm>
            <a:off x="541830" y="3499556"/>
            <a:ext cx="6308570" cy="369332"/>
          </a:xfrm>
          <a:prstGeom prst="rect">
            <a:avLst/>
          </a:prstGeom>
          <a:solidFill>
            <a:srgbClr val="FFFFFF"/>
          </a:solidFill>
          <a:ln>
            <a:solidFill>
              <a:schemeClr val="tx1"/>
            </a:solidFill>
          </a:ln>
        </p:spPr>
        <p:txBody>
          <a:bodyPr wrap="square" rtlCol="0">
            <a:spAutoFit/>
          </a:bodyPr>
          <a:lstStyle/>
          <a:p>
            <a:r>
              <a:rPr lang="en-US" b="1" dirty="0" smtClean="0"/>
              <a:t>8 days following a Best Forecast during Jet Retraction (N=63)</a:t>
            </a:r>
            <a:endParaRPr lang="en-US" b="1" dirty="0"/>
          </a:p>
        </p:txBody>
      </p:sp>
      <p:sp>
        <p:nvSpPr>
          <p:cNvPr id="8" name="Rectangle 7"/>
          <p:cNvSpPr/>
          <p:nvPr/>
        </p:nvSpPr>
        <p:spPr>
          <a:xfrm>
            <a:off x="543950" y="298132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2975789"/>
            <a:ext cx="4529040" cy="341559"/>
          </a:xfrm>
          <a:prstGeom prst="rect">
            <a:avLst/>
          </a:prstGeom>
        </p:spPr>
      </p:pic>
      <p:sp>
        <p:nvSpPr>
          <p:cNvPr id="13" name="TextBox 12"/>
          <p:cNvSpPr txBox="1"/>
          <p:nvPr/>
        </p:nvSpPr>
        <p:spPr>
          <a:xfrm>
            <a:off x="4989385" y="301867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7" name="Rectangle 16"/>
          <p:cNvSpPr/>
          <p:nvPr/>
        </p:nvSpPr>
        <p:spPr>
          <a:xfrm>
            <a:off x="535030" y="6309636"/>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881" y="6304098"/>
            <a:ext cx="4529040" cy="341559"/>
          </a:xfrm>
          <a:prstGeom prst="rect">
            <a:avLst/>
          </a:prstGeom>
        </p:spPr>
      </p:pic>
      <p:sp>
        <p:nvSpPr>
          <p:cNvPr id="19" name="TextBox 18"/>
          <p:cNvSpPr txBox="1"/>
          <p:nvPr/>
        </p:nvSpPr>
        <p:spPr>
          <a:xfrm>
            <a:off x="4980465" y="6333758"/>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21" name="TextBox 20"/>
          <p:cNvSpPr txBox="1"/>
          <p:nvPr/>
        </p:nvSpPr>
        <p:spPr>
          <a:xfrm>
            <a:off x="7698818" y="3493725"/>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Tree>
    <p:extLst>
      <p:ext uri="{BB962C8B-B14F-4D97-AF65-F5344CB8AC3E}">
        <p14:creationId xmlns:p14="http://schemas.microsoft.com/office/powerpoint/2010/main" val="32839519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542290" y="3519342"/>
            <a:ext cx="8105799" cy="3231654"/>
          </a:xfrm>
          <a:prstGeom prst="rect">
            <a:avLst/>
          </a:prstGeom>
          <a:noFill/>
        </p:spPr>
        <p:txBody>
          <a:bodyPr wrap="square" rtlCol="0">
            <a:spAutoFit/>
          </a:bodyPr>
          <a:lstStyle/>
          <a:p>
            <a:pPr marL="342900" indent="-342900">
              <a:buFont typeface="Arial"/>
              <a:buChar char="•"/>
            </a:pPr>
            <a:r>
              <a:rPr lang="en-US" sz="2400" dirty="0" smtClean="0"/>
              <a:t>Relative to the best forecast periods, the worst forecast periods are frequently characterized by significantly higher heights at high latitudes and significantly lower heights at low latitudes over the North Pacific</a:t>
            </a:r>
          </a:p>
          <a:p>
            <a:pPr marL="342900" indent="-342900">
              <a:buFont typeface="Arial"/>
              <a:buChar char="•"/>
            </a:pPr>
            <a:endParaRPr lang="en-US" sz="2400" dirty="0"/>
          </a:p>
          <a:p>
            <a:pPr marL="342900" indent="-342900">
              <a:buFont typeface="Arial"/>
              <a:buChar char="•"/>
            </a:pPr>
            <a:r>
              <a:rPr lang="en-US" sz="2400" dirty="0" smtClean="0"/>
              <a:t>The above composite difference pattern suggests that the worst forecast periods are often associated with upper-tropospheric blocking events over the North Pacific</a:t>
            </a:r>
          </a:p>
          <a:p>
            <a:pPr marL="342900" indent="-342900">
              <a:buFont typeface="Arial"/>
              <a:buChar char="•"/>
            </a:pPr>
            <a:endParaRPr lang="en-US" sz="1200" dirty="0"/>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Tree>
    <p:extLst>
      <p:ext uri="{BB962C8B-B14F-4D97-AF65-F5344CB8AC3E}">
        <p14:creationId xmlns:p14="http://schemas.microsoft.com/office/powerpoint/2010/main" val="36276981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11" name="TextBox 10"/>
          <p:cNvSpPr txBox="1"/>
          <p:nvPr/>
        </p:nvSpPr>
        <p:spPr>
          <a:xfrm>
            <a:off x="280736" y="932755"/>
            <a:ext cx="8555789" cy="4708981"/>
          </a:xfrm>
          <a:prstGeom prst="rect">
            <a:avLst/>
          </a:prstGeom>
          <a:noFill/>
        </p:spPr>
        <p:txBody>
          <a:bodyPr wrap="square" rtlCol="0">
            <a:spAutoFit/>
          </a:bodyPr>
          <a:lstStyle/>
          <a:p>
            <a:pPr marL="342900" indent="-342900">
              <a:buFont typeface="Arial"/>
              <a:buChar char="•"/>
            </a:pPr>
            <a:r>
              <a:rPr lang="en-US" sz="2400" dirty="0" smtClean="0"/>
              <a:t>Forecasts initialized during jet retractions are characterized by larger errors than those initialized during jet extensions and </a:t>
            </a:r>
            <a:r>
              <a:rPr lang="en-US" sz="2400" dirty="0" err="1" smtClean="0"/>
              <a:t>poleward</a:t>
            </a:r>
            <a:r>
              <a:rPr lang="en-US" sz="2400" dirty="0" smtClean="0"/>
              <a:t> shifts</a:t>
            </a:r>
          </a:p>
          <a:p>
            <a:endParaRPr lang="en-US" sz="2400" dirty="0" smtClean="0"/>
          </a:p>
          <a:p>
            <a:pPr marL="342900" indent="-342900">
              <a:buFont typeface="Arial"/>
              <a:buChar char="•"/>
            </a:pPr>
            <a:r>
              <a:rPr lang="en-US" sz="2400" dirty="0" smtClean="0"/>
              <a:t>Forecasts verifying during jet retractions and </a:t>
            </a:r>
            <a:r>
              <a:rPr lang="en-US" sz="2400" dirty="0" err="1" smtClean="0"/>
              <a:t>equatorward</a:t>
            </a:r>
            <a:r>
              <a:rPr lang="en-US" sz="2400" dirty="0" smtClean="0"/>
              <a:t> shifts are characterized by substantially larger errors than those verifying during jet extensions and </a:t>
            </a:r>
            <a:r>
              <a:rPr lang="en-US" sz="2400" dirty="0" err="1" smtClean="0"/>
              <a:t>poleward</a:t>
            </a:r>
            <a:r>
              <a:rPr lang="en-US" sz="2400" dirty="0" smtClean="0"/>
              <a:t> shifts</a:t>
            </a:r>
          </a:p>
          <a:p>
            <a:pPr marL="342900" indent="-342900">
              <a:buFont typeface="Arial"/>
              <a:buChar char="•"/>
            </a:pPr>
            <a:endParaRPr lang="en-US" sz="2400" dirty="0" smtClean="0"/>
          </a:p>
          <a:p>
            <a:pPr marL="342900" indent="-342900">
              <a:buFont typeface="Arial"/>
              <a:buChar char="•"/>
            </a:pPr>
            <a:r>
              <a:rPr lang="en-US" sz="2400" dirty="0">
                <a:solidFill>
                  <a:srgbClr val="000000"/>
                </a:solidFill>
                <a:cs typeface="Arial"/>
              </a:rPr>
              <a:t>Jet retractions and </a:t>
            </a:r>
            <a:r>
              <a:rPr lang="en-US" sz="2400" dirty="0" err="1">
                <a:solidFill>
                  <a:srgbClr val="000000"/>
                </a:solidFill>
                <a:cs typeface="Arial"/>
              </a:rPr>
              <a:t>equatorward</a:t>
            </a:r>
            <a:r>
              <a:rPr lang="en-US" sz="2400" dirty="0">
                <a:solidFill>
                  <a:srgbClr val="000000"/>
                </a:solidFill>
                <a:cs typeface="Arial"/>
              </a:rPr>
              <a:t> shifts </a:t>
            </a:r>
            <a:r>
              <a:rPr lang="en-US" sz="2400" dirty="0">
                <a:cs typeface="Arial"/>
              </a:rPr>
              <a:t>are often characterized by high-</a:t>
            </a:r>
            <a:r>
              <a:rPr lang="en-US" sz="2400" dirty="0" smtClean="0">
                <a:cs typeface="Arial"/>
              </a:rPr>
              <a:t>amplitude and/or </a:t>
            </a:r>
            <a:r>
              <a:rPr lang="en-US" sz="2400" dirty="0">
                <a:cs typeface="Arial"/>
              </a:rPr>
              <a:t>short-wavelength flow patterns over the North Pacific, which may be a contributing factor to </a:t>
            </a:r>
            <a:r>
              <a:rPr lang="en-US" sz="2400" dirty="0" smtClean="0">
                <a:cs typeface="Arial"/>
              </a:rPr>
              <a:t>reduced forecast skill</a:t>
            </a:r>
            <a:endParaRPr lang="en-US" sz="2400" dirty="0" smtClean="0"/>
          </a:p>
          <a:p>
            <a:endParaRPr lang="en-US" sz="1200" dirty="0" smtClean="0"/>
          </a:p>
        </p:txBody>
      </p:sp>
    </p:spTree>
    <p:extLst>
      <p:ext uri="{BB962C8B-B14F-4D97-AF65-F5344CB8AC3E}">
        <p14:creationId xmlns:p14="http://schemas.microsoft.com/office/powerpoint/2010/main" val="33825653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6" name="TextBox 5"/>
          <p:cNvSpPr txBox="1"/>
          <p:nvPr/>
        </p:nvSpPr>
        <p:spPr>
          <a:xfrm>
            <a:off x="280736" y="932755"/>
            <a:ext cx="8555789" cy="3416320"/>
          </a:xfrm>
          <a:prstGeom prst="rect">
            <a:avLst/>
          </a:prstGeom>
          <a:noFill/>
        </p:spPr>
        <p:txBody>
          <a:bodyPr wrap="square" rtlCol="0">
            <a:spAutoFit/>
          </a:bodyPr>
          <a:lstStyle/>
          <a:p>
            <a:pPr marL="342900" indent="-342900">
              <a:buFont typeface="Arial"/>
              <a:buChar char="•"/>
            </a:pPr>
            <a:r>
              <a:rPr lang="en-US" sz="2400" dirty="0"/>
              <a:t>The worst </a:t>
            </a:r>
            <a:r>
              <a:rPr lang="en-US" sz="2400" dirty="0" smtClean="0"/>
              <a:t>forecasts are more frequently </a:t>
            </a:r>
            <a:r>
              <a:rPr lang="en-US" sz="2400" dirty="0"/>
              <a:t>initialized during jet retractions and </a:t>
            </a:r>
            <a:r>
              <a:rPr lang="en-US" sz="2400" dirty="0" err="1"/>
              <a:t>equatorward</a:t>
            </a:r>
            <a:r>
              <a:rPr lang="en-US" sz="2400" dirty="0"/>
              <a:t> </a:t>
            </a:r>
            <a:r>
              <a:rPr lang="en-US" sz="2400" dirty="0" smtClean="0"/>
              <a:t>shifts, </a:t>
            </a:r>
            <a:r>
              <a:rPr lang="en-US" sz="2400" dirty="0"/>
              <a:t>and </a:t>
            </a:r>
            <a:r>
              <a:rPr lang="en-US" sz="2400" dirty="0" smtClean="0"/>
              <a:t>are associated with </a:t>
            </a:r>
            <a:r>
              <a:rPr lang="en-US" sz="2400" dirty="0" err="1" smtClean="0"/>
              <a:t>equatorward</a:t>
            </a:r>
            <a:r>
              <a:rPr lang="en-US" sz="2400" dirty="0" smtClean="0"/>
              <a:t> </a:t>
            </a:r>
            <a:r>
              <a:rPr lang="en-US" sz="2400" dirty="0"/>
              <a:t>shifts within the NPJ phase diagram during the 10-day period following forecast initialization</a:t>
            </a:r>
          </a:p>
          <a:p>
            <a:endParaRPr lang="en-US" sz="2400" dirty="0" smtClean="0"/>
          </a:p>
          <a:p>
            <a:pPr marL="342900" indent="-342900">
              <a:buFont typeface="Arial"/>
              <a:buChar char="•"/>
            </a:pPr>
            <a:r>
              <a:rPr lang="en-US" sz="2400" dirty="0" smtClean="0"/>
              <a:t>The worst forecasts are characterized </a:t>
            </a:r>
            <a:r>
              <a:rPr lang="en-US" sz="2400" dirty="0"/>
              <a:t>by </a:t>
            </a:r>
            <a:r>
              <a:rPr lang="en-US" sz="2400" dirty="0" smtClean="0"/>
              <a:t>significantly longer </a:t>
            </a:r>
            <a:r>
              <a:rPr lang="en-US" sz="2400" dirty="0"/>
              <a:t>trajectories </a:t>
            </a:r>
            <a:r>
              <a:rPr lang="en-US" sz="2400" dirty="0" smtClean="0"/>
              <a:t>within the </a:t>
            </a:r>
            <a:r>
              <a:rPr lang="en-US" sz="2400" dirty="0"/>
              <a:t>NPJ phase </a:t>
            </a:r>
            <a:r>
              <a:rPr lang="en-US" sz="2400" dirty="0" smtClean="0"/>
              <a:t>diagram during the 10-day period following forecast initialization, suggestive of rapid NPJ regime change</a:t>
            </a:r>
          </a:p>
        </p:txBody>
      </p:sp>
    </p:spTree>
    <p:extLst>
      <p:ext uri="{BB962C8B-B14F-4D97-AF65-F5344CB8AC3E}">
        <p14:creationId xmlns:p14="http://schemas.microsoft.com/office/powerpoint/2010/main" val="21843769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6" name="TextBox 5"/>
          <p:cNvSpPr txBox="1"/>
          <p:nvPr/>
        </p:nvSpPr>
        <p:spPr>
          <a:xfrm>
            <a:off x="280736" y="932755"/>
            <a:ext cx="8555789" cy="3046988"/>
          </a:xfrm>
          <a:prstGeom prst="rect">
            <a:avLst/>
          </a:prstGeom>
          <a:noFill/>
        </p:spPr>
        <p:txBody>
          <a:bodyPr wrap="square" rtlCol="0">
            <a:spAutoFit/>
          </a:bodyPr>
          <a:lstStyle/>
          <a:p>
            <a:pPr marL="342900" indent="-342900">
              <a:buFont typeface="Arial"/>
              <a:buChar char="•"/>
            </a:pPr>
            <a:r>
              <a:rPr lang="en-US" sz="2400" dirty="0"/>
              <a:t>T</a:t>
            </a:r>
            <a:r>
              <a:rPr lang="en-US" sz="2400" dirty="0" smtClean="0"/>
              <a:t>he </a:t>
            </a:r>
            <a:r>
              <a:rPr lang="en-US" sz="2400" dirty="0"/>
              <a:t>worst forecast </a:t>
            </a:r>
            <a:r>
              <a:rPr lang="en-US" sz="2400" dirty="0" smtClean="0"/>
              <a:t>periods initialized during a jet retraction </a:t>
            </a:r>
            <a:r>
              <a:rPr lang="en-US" sz="2400" dirty="0"/>
              <a:t>are frequently characterized by significantly higher heights at high latitudes and significantly lower heights at low latitudes over the North </a:t>
            </a:r>
            <a:r>
              <a:rPr lang="en-US" sz="2400" dirty="0" smtClean="0"/>
              <a:t>Pacific</a:t>
            </a:r>
            <a:r>
              <a:rPr lang="en-US" sz="2400" dirty="0"/>
              <a:t> </a:t>
            </a:r>
            <a:r>
              <a:rPr lang="en-US" sz="2400" dirty="0" smtClean="0"/>
              <a:t>8 days following forecast initialization</a:t>
            </a:r>
          </a:p>
          <a:p>
            <a:pPr marL="342900" indent="-342900">
              <a:buFont typeface="Arial"/>
              <a:buChar char="•"/>
            </a:pPr>
            <a:endParaRPr lang="en-US" sz="2400" dirty="0"/>
          </a:p>
          <a:p>
            <a:pPr marL="342900" indent="-342900">
              <a:buFont typeface="Arial"/>
              <a:buChar char="•"/>
            </a:pPr>
            <a:r>
              <a:rPr lang="en-US" sz="2400" dirty="0" smtClean="0"/>
              <a:t>The above pattern suggests that the worst forecasts are often associated with </a:t>
            </a:r>
            <a:r>
              <a:rPr lang="en-US" sz="2400" dirty="0"/>
              <a:t>upper-tropospheric blocking </a:t>
            </a:r>
            <a:r>
              <a:rPr lang="en-US" sz="2400" dirty="0" smtClean="0"/>
              <a:t>events over the North Pacific</a:t>
            </a:r>
            <a:endParaRPr lang="en-US" sz="2400" dirty="0"/>
          </a:p>
        </p:txBody>
      </p:sp>
    </p:spTree>
    <p:extLst>
      <p:ext uri="{BB962C8B-B14F-4D97-AF65-F5344CB8AC3E}">
        <p14:creationId xmlns:p14="http://schemas.microsoft.com/office/powerpoint/2010/main" val="93129964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lstStyle/>
          <a:p>
            <a:r>
              <a:rPr lang="en-US" b="1" dirty="0" smtClean="0">
                <a:solidFill>
                  <a:srgbClr val="FF0000"/>
                </a:solidFill>
              </a:rPr>
              <a:t>Supplementary Slides</a:t>
            </a:r>
            <a:endParaRPr lang="en-US" b="1" dirty="0">
              <a:solidFill>
                <a:srgbClr val="FF0000"/>
              </a:solidFill>
            </a:endParaRPr>
          </a:p>
        </p:txBody>
      </p:sp>
    </p:spTree>
    <p:extLst>
      <p:ext uri="{BB962C8B-B14F-4D97-AF65-F5344CB8AC3E}">
        <p14:creationId xmlns:p14="http://schemas.microsoft.com/office/powerpoint/2010/main" val="3985394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Autofit/>
          </a:bodyPr>
          <a:lstStyle/>
          <a:p>
            <a:r>
              <a:rPr lang="en-US" sz="4800" b="1" dirty="0" smtClean="0">
                <a:solidFill>
                  <a:srgbClr val="FF0000"/>
                </a:solidFill>
              </a:rPr>
              <a:t>The Development of the </a:t>
            </a:r>
            <a:br>
              <a:rPr lang="en-US" sz="4800" b="1" dirty="0" smtClean="0">
                <a:solidFill>
                  <a:srgbClr val="FF0000"/>
                </a:solidFill>
              </a:rPr>
            </a:br>
            <a:r>
              <a:rPr lang="en-US" sz="4800" b="1" dirty="0" smtClean="0">
                <a:solidFill>
                  <a:srgbClr val="FF0000"/>
                </a:solidFill>
              </a:rPr>
              <a:t>NPJ Phase Diagram </a:t>
            </a:r>
            <a:endParaRPr lang="en-US" sz="4800" b="1" dirty="0">
              <a:solidFill>
                <a:srgbClr val="FF0000"/>
              </a:solidFill>
            </a:endParaRPr>
          </a:p>
        </p:txBody>
      </p:sp>
    </p:spTree>
    <p:extLst>
      <p:ext uri="{BB962C8B-B14F-4D97-AF65-F5344CB8AC3E}">
        <p14:creationId xmlns:p14="http://schemas.microsoft.com/office/powerpoint/2010/main" val="368267692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736" y="968849"/>
            <a:ext cx="8555789" cy="4524316"/>
          </a:xfrm>
          <a:prstGeom prst="rect">
            <a:avLst/>
          </a:prstGeom>
        </p:spPr>
        <p:txBody>
          <a:bodyPr wrap="square">
            <a:spAutoFit/>
          </a:bodyPr>
          <a:lstStyle/>
          <a:p>
            <a:pPr marL="463550" indent="-463550"/>
            <a:r>
              <a:rPr lang="en-US" dirty="0" err="1" smtClean="0">
                <a:cs typeface="Arial" panose="020B0604020202020204" pitchFamily="34" charset="0"/>
              </a:rPr>
              <a:t>Athanasiadis</a:t>
            </a:r>
            <a:r>
              <a:rPr lang="en-US" dirty="0" smtClean="0">
                <a:cs typeface="Arial" panose="020B0604020202020204" pitchFamily="34" charset="0"/>
              </a:rPr>
              <a:t>, P. J., J. M. Wallace, and J. J. </a:t>
            </a:r>
            <a:r>
              <a:rPr lang="en-US" dirty="0" err="1" smtClean="0">
                <a:cs typeface="Arial" panose="020B0604020202020204" pitchFamily="34" charset="0"/>
              </a:rPr>
              <a:t>Wettstein</a:t>
            </a:r>
            <a:r>
              <a:rPr lang="en-US" dirty="0" smtClean="0">
                <a:cs typeface="Arial" panose="020B0604020202020204" pitchFamily="34" charset="0"/>
              </a:rPr>
              <a:t>, 2010: Patterns of wintertime </a:t>
            </a:r>
            <a:r>
              <a:rPr lang="en-US" dirty="0">
                <a:cs typeface="Arial" panose="020B0604020202020204" pitchFamily="34" charset="0"/>
              </a:rPr>
              <a:t>j</a:t>
            </a:r>
            <a:r>
              <a:rPr lang="en-US" dirty="0" smtClean="0">
                <a:cs typeface="Arial" panose="020B0604020202020204" pitchFamily="34" charset="0"/>
              </a:rPr>
              <a:t>et </a:t>
            </a:r>
            <a:r>
              <a:rPr lang="en-US" dirty="0">
                <a:cs typeface="Arial" panose="020B0604020202020204" pitchFamily="34" charset="0"/>
              </a:rPr>
              <a:t>s</a:t>
            </a:r>
            <a:r>
              <a:rPr lang="en-US" dirty="0" smtClean="0">
                <a:cs typeface="Arial" panose="020B0604020202020204" pitchFamily="34" charset="0"/>
              </a:rPr>
              <a:t>tream variability and their relation to the storm tracks. </a:t>
            </a:r>
            <a:r>
              <a:rPr lang="en-US" i="1" dirty="0" smtClean="0">
                <a:cs typeface="Arial" panose="020B0604020202020204" pitchFamily="34" charset="0"/>
              </a:rPr>
              <a:t>J. Atmos. Sci.</a:t>
            </a:r>
            <a:r>
              <a:rPr lang="en-US" dirty="0" smtClean="0">
                <a:cs typeface="Arial" panose="020B0604020202020204" pitchFamily="34" charset="0"/>
              </a:rPr>
              <a:t>, </a:t>
            </a:r>
            <a:r>
              <a:rPr lang="en-US" b="1" dirty="0" smtClean="0">
                <a:cs typeface="Arial" panose="020B0604020202020204" pitchFamily="34" charset="0"/>
              </a:rPr>
              <a:t>67, </a:t>
            </a:r>
            <a:r>
              <a:rPr lang="en-US" dirty="0" smtClean="0">
                <a:cs typeface="Arial" panose="020B0604020202020204" pitchFamily="34" charset="0"/>
              </a:rPr>
              <a:t>1361–1381.</a:t>
            </a:r>
          </a:p>
          <a:p>
            <a:endParaRPr lang="en-US" dirty="0" smtClean="0">
              <a:cs typeface="Arial" panose="020B0604020202020204" pitchFamily="34" charset="0"/>
            </a:endParaRPr>
          </a:p>
          <a:p>
            <a:pPr marL="450850" indent="-450850"/>
            <a:r>
              <a:rPr lang="en-US" dirty="0">
                <a:cs typeface="Arial" panose="020B0604020202020204" pitchFamily="34" charset="0"/>
              </a:rPr>
              <a:t>Griffin, K. S., and J. E. Martin, 2016: Synoptic features associated with temporally coherent modes of variability of the North Pacific </a:t>
            </a:r>
            <a:r>
              <a:rPr lang="en-US" dirty="0" smtClean="0">
                <a:cs typeface="Arial" panose="020B0604020202020204" pitchFamily="34" charset="0"/>
              </a:rPr>
              <a:t>jet </a:t>
            </a:r>
            <a:r>
              <a:rPr lang="en-US" dirty="0">
                <a:cs typeface="Arial" panose="020B0604020202020204" pitchFamily="34" charset="0"/>
              </a:rPr>
              <a:t>s</a:t>
            </a:r>
            <a:r>
              <a:rPr lang="en-US" dirty="0" smtClean="0">
                <a:cs typeface="Arial" panose="020B0604020202020204" pitchFamily="34" charset="0"/>
              </a:rPr>
              <a:t>tream</a:t>
            </a:r>
            <a:r>
              <a:rPr lang="en-US" dirty="0">
                <a:cs typeface="Arial" panose="020B0604020202020204" pitchFamily="34" charset="0"/>
              </a:rPr>
              <a:t>. </a:t>
            </a:r>
            <a:r>
              <a:rPr lang="en-US" i="1" dirty="0">
                <a:cs typeface="Arial" panose="020B0604020202020204" pitchFamily="34" charset="0"/>
              </a:rPr>
              <a:t>J. Climate, </a:t>
            </a:r>
            <a:r>
              <a:rPr lang="en-US" b="1" i="1" dirty="0">
                <a:cs typeface="Arial" panose="020B0604020202020204" pitchFamily="34" charset="0"/>
              </a:rPr>
              <a:t>29</a:t>
            </a:r>
            <a:r>
              <a:rPr lang="en-US" i="1" dirty="0">
                <a:cs typeface="Arial" panose="020B0604020202020204" pitchFamily="34" charset="0"/>
              </a:rPr>
              <a:t>, </a:t>
            </a:r>
            <a:r>
              <a:rPr lang="en-US" dirty="0">
                <a:cs typeface="Arial" panose="020B0604020202020204" pitchFamily="34" charset="0"/>
              </a:rPr>
              <a:t>in press</a:t>
            </a:r>
            <a:r>
              <a:rPr lang="en-US" dirty="0" smtClean="0">
                <a:cs typeface="Arial" panose="020B0604020202020204" pitchFamily="34" charset="0"/>
              </a:rPr>
              <a:t>.</a:t>
            </a:r>
            <a:endParaRPr lang="en-US" dirty="0">
              <a:cs typeface="Arial" panose="020B0604020202020204" pitchFamily="34" charset="0"/>
            </a:endParaRPr>
          </a:p>
          <a:p>
            <a:endParaRPr lang="en-US" dirty="0" smtClean="0">
              <a:cs typeface="Arial" panose="020B0604020202020204" pitchFamily="34" charset="0"/>
            </a:endParaRPr>
          </a:p>
          <a:p>
            <a:pPr marL="457200" indent="-457200"/>
            <a:r>
              <a:rPr lang="en-US" dirty="0" smtClean="0">
                <a:cs typeface="Arial" panose="020B0604020202020204" pitchFamily="34" charset="0"/>
              </a:rPr>
              <a:t>Hamill, T. M., G. T. Bates, J. S. Whitaker, D. R. Murray, M. </a:t>
            </a:r>
            <a:r>
              <a:rPr lang="en-US" dirty="0" err="1" smtClean="0">
                <a:cs typeface="Arial" panose="020B0604020202020204" pitchFamily="34" charset="0"/>
              </a:rPr>
              <a:t>Fiorino</a:t>
            </a:r>
            <a:r>
              <a:rPr lang="en-US" dirty="0" smtClean="0">
                <a:cs typeface="Arial" panose="020B0604020202020204" pitchFamily="34" charset="0"/>
              </a:rPr>
              <a:t>, T. J. </a:t>
            </a:r>
            <a:r>
              <a:rPr lang="en-US" dirty="0" err="1" smtClean="0">
                <a:cs typeface="Arial" panose="020B0604020202020204" pitchFamily="34" charset="0"/>
              </a:rPr>
              <a:t>Galarneau</a:t>
            </a:r>
            <a:r>
              <a:rPr lang="en-US" dirty="0" smtClean="0">
                <a:cs typeface="Arial" panose="020B0604020202020204" pitchFamily="34" charset="0"/>
              </a:rPr>
              <a:t>, Y. Zhu, and W. </a:t>
            </a:r>
            <a:r>
              <a:rPr lang="en-US" dirty="0" err="1" smtClean="0">
                <a:cs typeface="Arial" panose="020B0604020202020204" pitchFamily="34" charset="0"/>
              </a:rPr>
              <a:t>Lapenta</a:t>
            </a:r>
            <a:r>
              <a:rPr lang="en-US" dirty="0" smtClean="0">
                <a:cs typeface="Arial" panose="020B0604020202020204" pitchFamily="34" charset="0"/>
              </a:rPr>
              <a:t>, 2013: NOAA’s Second-Generation Global Medium-Range Ensemble Forecast Dataset. </a:t>
            </a:r>
            <a:r>
              <a:rPr lang="en-US" i="1" dirty="0" smtClean="0">
                <a:cs typeface="Arial" panose="020B0604020202020204" pitchFamily="34" charset="0"/>
              </a:rPr>
              <a:t>Bull. Amer. Meteor. Soc.</a:t>
            </a:r>
            <a:r>
              <a:rPr lang="en-US" dirty="0" smtClean="0">
                <a:cs typeface="Arial" panose="020B0604020202020204" pitchFamily="34" charset="0"/>
              </a:rPr>
              <a:t>, </a:t>
            </a:r>
            <a:r>
              <a:rPr lang="en-US" b="1" dirty="0" smtClean="0">
                <a:cs typeface="Arial" panose="020B0604020202020204" pitchFamily="34" charset="0"/>
              </a:rPr>
              <a:t>94, </a:t>
            </a:r>
            <a:r>
              <a:rPr lang="en-US" dirty="0" smtClean="0">
                <a:cs typeface="Arial" panose="020B0604020202020204" pitchFamily="34" charset="0"/>
              </a:rPr>
              <a:t>1553–1565.</a:t>
            </a:r>
          </a:p>
          <a:p>
            <a:pPr marL="457200" indent="-457200"/>
            <a:endParaRPr lang="en-US" dirty="0">
              <a:cs typeface="Arial" panose="020B0604020202020204" pitchFamily="34" charset="0"/>
            </a:endParaRPr>
          </a:p>
          <a:p>
            <a:pPr marL="450850" indent="-450850"/>
            <a:r>
              <a:rPr lang="en-US" dirty="0" smtClean="0">
                <a:cs typeface="Arial" panose="020B0604020202020204" pitchFamily="34" charset="0"/>
              </a:rPr>
              <a:t>Jaffe, S. C., J. E. Martin, D. J. </a:t>
            </a:r>
            <a:r>
              <a:rPr lang="en-US" dirty="0" err="1" smtClean="0">
                <a:cs typeface="Arial" panose="020B0604020202020204" pitchFamily="34" charset="0"/>
              </a:rPr>
              <a:t>Vimont</a:t>
            </a:r>
            <a:r>
              <a:rPr lang="en-US" dirty="0" smtClean="0">
                <a:cs typeface="Arial" panose="020B0604020202020204" pitchFamily="34" charset="0"/>
              </a:rPr>
              <a:t>, and D. L. Lorenz, 2011: A synoptic climatology of episodic, </a:t>
            </a:r>
            <a:r>
              <a:rPr lang="en-US" dirty="0" err="1" smtClean="0">
                <a:cs typeface="Arial" panose="020B0604020202020204" pitchFamily="34" charset="0"/>
              </a:rPr>
              <a:t>subseasonal</a:t>
            </a:r>
            <a:r>
              <a:rPr lang="en-US" dirty="0" smtClean="0">
                <a:cs typeface="Arial" panose="020B0604020202020204" pitchFamily="34" charset="0"/>
              </a:rPr>
              <a:t> retractions of the Pacific jet. </a:t>
            </a:r>
            <a:r>
              <a:rPr lang="en-US" i="1" dirty="0" smtClean="0">
                <a:cs typeface="Arial" panose="020B0604020202020204" pitchFamily="34" charset="0"/>
              </a:rPr>
              <a:t>J. Climate</a:t>
            </a:r>
            <a:r>
              <a:rPr lang="en-US" dirty="0" smtClean="0">
                <a:cs typeface="Arial" panose="020B0604020202020204" pitchFamily="34" charset="0"/>
              </a:rPr>
              <a:t>, </a:t>
            </a:r>
            <a:r>
              <a:rPr lang="en-US" b="1" dirty="0" smtClean="0">
                <a:cs typeface="Arial" panose="020B0604020202020204" pitchFamily="34" charset="0"/>
              </a:rPr>
              <a:t>24, </a:t>
            </a:r>
            <a:r>
              <a:rPr lang="en-US" dirty="0" smtClean="0">
                <a:cs typeface="Arial" panose="020B0604020202020204" pitchFamily="34" charset="0"/>
              </a:rPr>
              <a:t>2846–2860.</a:t>
            </a:r>
          </a:p>
          <a:p>
            <a:pPr marL="450850" indent="-450850"/>
            <a:endParaRPr lang="en-US" dirty="0">
              <a:cs typeface="Arial" panose="020B0604020202020204" pitchFamily="34" charset="0"/>
            </a:endParaRPr>
          </a:p>
          <a:p>
            <a:pPr marL="450850" indent="-450850"/>
            <a:r>
              <a:rPr lang="en-US" dirty="0" err="1">
                <a:cs typeface="Arial" panose="020B0604020202020204" pitchFamily="34" charset="0"/>
              </a:rPr>
              <a:t>Saha</a:t>
            </a:r>
            <a:r>
              <a:rPr lang="en-US" dirty="0">
                <a:cs typeface="Arial" panose="020B0604020202020204" pitchFamily="34" charset="0"/>
              </a:rPr>
              <a:t>, S., and Coauthors, 2014: The NCEP Climate Forecast System Version 2. </a:t>
            </a:r>
            <a:r>
              <a:rPr lang="en-US" i="1" dirty="0">
                <a:cs typeface="Arial" panose="020B0604020202020204" pitchFamily="34" charset="0"/>
              </a:rPr>
              <a:t>J. Climate</a:t>
            </a:r>
            <a:r>
              <a:rPr lang="en-US" dirty="0">
                <a:cs typeface="Arial" panose="020B0604020202020204" pitchFamily="34" charset="0"/>
              </a:rPr>
              <a:t>, </a:t>
            </a:r>
            <a:r>
              <a:rPr lang="en-US" b="1" dirty="0">
                <a:cs typeface="Arial" panose="020B0604020202020204" pitchFamily="34" charset="0"/>
              </a:rPr>
              <a:t>27, </a:t>
            </a:r>
            <a:r>
              <a:rPr lang="en-US" dirty="0">
                <a:cs typeface="Arial" panose="020B0604020202020204" pitchFamily="34" charset="0"/>
              </a:rPr>
              <a:t>2185–</a:t>
            </a:r>
            <a:r>
              <a:rPr lang="en-US" dirty="0" smtClean="0">
                <a:cs typeface="Arial" panose="020B0604020202020204" pitchFamily="34" charset="0"/>
              </a:rPr>
              <a:t>2208.</a:t>
            </a:r>
            <a:endParaRPr lang="en-US" sz="2400"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References</a:t>
            </a:r>
            <a:endParaRPr lang="en-US" sz="3600" b="1" dirty="0"/>
          </a:p>
        </p:txBody>
      </p:sp>
    </p:spTree>
    <p:extLst>
      <p:ext uri="{BB962C8B-B14F-4D97-AF65-F5344CB8AC3E}">
        <p14:creationId xmlns:p14="http://schemas.microsoft.com/office/powerpoint/2010/main" val="321219116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Composite Patterns</a:t>
            </a:r>
            <a:endParaRPr lang="en-US" b="1" dirty="0">
              <a:solidFill>
                <a:srgbClr val="FF0000"/>
              </a:solidFill>
            </a:endParaRPr>
          </a:p>
        </p:txBody>
      </p:sp>
    </p:spTree>
    <p:extLst>
      <p:ext uri="{BB962C8B-B14F-4D97-AF65-F5344CB8AC3E}">
        <p14:creationId xmlns:p14="http://schemas.microsoft.com/office/powerpoint/2010/main" val="1409008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Jet Extension D+4</a:t>
            </a:r>
            <a:endParaRPr lang="en-US" b="1" dirty="0">
              <a:solidFill>
                <a:srgbClr val="0000FF"/>
              </a:solidFill>
            </a:endParaRPr>
          </a:p>
        </p:txBody>
      </p:sp>
      <p:sp>
        <p:nvSpPr>
          <p:cNvPr id="11" name="TextBox 10"/>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Jet Extension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6" name="Group 5"/>
          <p:cNvGrpSpPr/>
          <p:nvPr/>
        </p:nvGrpSpPr>
        <p:grpSpPr>
          <a:xfrm>
            <a:off x="544021" y="5197164"/>
            <a:ext cx="1487979" cy="1212178"/>
            <a:chOff x="-1446532" y="2679700"/>
            <a:chExt cx="1933333" cy="1574984"/>
          </a:xfrm>
        </p:grpSpPr>
        <p:grpSp>
          <p:nvGrpSpPr>
            <p:cNvPr id="4" name="Group 3"/>
            <p:cNvGrpSpPr/>
            <p:nvPr/>
          </p:nvGrpSpPr>
          <p:grpSpPr>
            <a:xfrm>
              <a:off x="-1446532" y="2679700"/>
              <a:ext cx="1933333" cy="1574984"/>
              <a:chOff x="-1446532" y="2679700"/>
              <a:chExt cx="1933333" cy="1574984"/>
            </a:xfrm>
          </p:grpSpPr>
          <p:sp>
            <p:nvSpPr>
              <p:cNvPr id="3" name="Rectangle 2"/>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5" name="Freeform 4"/>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Freeform 16"/>
          <p:cNvSpPr/>
          <p:nvPr/>
        </p:nvSpPr>
        <p:spPr>
          <a:xfrm>
            <a:off x="130175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25595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Jet Retraction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Freeform 20"/>
          <p:cNvSpPr/>
          <p:nvPr/>
        </p:nvSpPr>
        <p:spPr>
          <a:xfrm rot="10800000">
            <a:off x="66040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Jet Retraction D+4</a:t>
            </a:r>
            <a:endParaRPr lang="en-US" b="1" dirty="0">
              <a:solidFill>
                <a:srgbClr val="FF0000"/>
              </a:solidFill>
            </a:endParaRPr>
          </a:p>
        </p:txBody>
      </p:sp>
    </p:spTree>
    <p:extLst>
      <p:ext uri="{BB962C8B-B14F-4D97-AF65-F5344CB8AC3E}">
        <p14:creationId xmlns:p14="http://schemas.microsoft.com/office/powerpoint/2010/main" val="360666103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err="1" smtClean="0">
                <a:solidFill>
                  <a:srgbClr val="FF0000"/>
                </a:solidFill>
              </a:rPr>
              <a:t>Poleward</a:t>
            </a:r>
            <a:r>
              <a:rPr lang="en-US" b="1" dirty="0" smtClean="0">
                <a:solidFill>
                  <a:srgbClr val="FF0000"/>
                </a:solidFill>
              </a:rPr>
              <a:t> Shift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Freeform 5"/>
          <p:cNvSpPr/>
          <p:nvPr/>
        </p:nvSpPr>
        <p:spPr>
          <a:xfrm>
            <a:off x="654050" y="526415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err="1" smtClean="0">
                <a:solidFill>
                  <a:srgbClr val="FF0000"/>
                </a:solidFill>
              </a:rPr>
              <a:t>Poleward</a:t>
            </a:r>
            <a:r>
              <a:rPr lang="en-US" b="1" dirty="0" smtClean="0">
                <a:solidFill>
                  <a:srgbClr val="FF0000"/>
                </a:solidFill>
              </a:rPr>
              <a:t> Shift D+4</a:t>
            </a:r>
            <a:endParaRPr lang="en-US" b="1" dirty="0">
              <a:solidFill>
                <a:srgbClr val="FF0000"/>
              </a:solidFill>
            </a:endParaRPr>
          </a:p>
        </p:txBody>
      </p:sp>
    </p:spTree>
    <p:extLst>
      <p:ext uri="{BB962C8B-B14F-4D97-AF65-F5344CB8AC3E}">
        <p14:creationId xmlns:p14="http://schemas.microsoft.com/office/powerpoint/2010/main" val="333495512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Equator. Shift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Freeform 18"/>
          <p:cNvSpPr/>
          <p:nvPr/>
        </p:nvSpPr>
        <p:spPr>
          <a:xfrm rot="10800000">
            <a:off x="654051" y="577850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Equator. Shift D+4</a:t>
            </a:r>
            <a:endParaRPr lang="en-US" b="1" dirty="0">
              <a:solidFill>
                <a:srgbClr val="FF0000"/>
              </a:solidFill>
            </a:endParaRPr>
          </a:p>
        </p:txBody>
      </p:sp>
    </p:spTree>
    <p:extLst>
      <p:ext uri="{BB962C8B-B14F-4D97-AF65-F5344CB8AC3E}">
        <p14:creationId xmlns:p14="http://schemas.microsoft.com/office/powerpoint/2010/main" val="419854364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261998" y="3516306"/>
            <a:ext cx="4390275" cy="3231654"/>
          </a:xfrm>
          <a:prstGeom prst="rect">
            <a:avLst/>
          </a:prstGeom>
          <a:noFill/>
        </p:spPr>
        <p:txBody>
          <a:bodyPr wrap="square" rtlCol="0">
            <a:spAutoFit/>
          </a:bodyPr>
          <a:lstStyle/>
          <a:p>
            <a:pPr marL="342900" indent="-342900">
              <a:buFont typeface="Arial"/>
              <a:buChar char="•"/>
            </a:pPr>
            <a:r>
              <a:rPr lang="en-US" sz="2000" dirty="0" smtClean="0"/>
              <a:t>The worst forecast periods are frequently characterized by significantly higher heights over the North Pacific and lower heights over North America</a:t>
            </a:r>
          </a:p>
          <a:p>
            <a:pPr marL="342900" indent="-342900">
              <a:buFont typeface="Arial"/>
              <a:buChar char="•"/>
            </a:pPr>
            <a:endParaRPr lang="en-US" sz="1200" dirty="0"/>
          </a:p>
          <a:p>
            <a:pPr marL="342900" indent="-342900">
              <a:buFont typeface="Arial"/>
              <a:buChar char="•"/>
            </a:pPr>
            <a:r>
              <a:rPr lang="en-US" sz="2000" dirty="0" smtClean="0"/>
              <a:t>The composite difference pattern suggests that the worst forecast periods are often associated with upper-tropospheric blocking events</a:t>
            </a:r>
          </a:p>
          <a:p>
            <a:pPr marL="342900" indent="-342900">
              <a:buFont typeface="Arial"/>
              <a:buChar char="•"/>
            </a:pPr>
            <a:endParaRPr lang="en-US" sz="12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006" y="3254712"/>
            <a:ext cx="4820358" cy="3615268"/>
          </a:xfrm>
          <a:prstGeom prst="rect">
            <a:avLst/>
          </a:prstGeom>
        </p:spPr>
      </p:pic>
      <p:sp>
        <p:nvSpPr>
          <p:cNvPr id="3" name="Rectangle 2"/>
          <p:cNvSpPr/>
          <p:nvPr/>
        </p:nvSpPr>
        <p:spPr>
          <a:xfrm>
            <a:off x="7835900" y="3556000"/>
            <a:ext cx="927100"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02600" y="3519057"/>
            <a:ext cx="800100" cy="584776"/>
          </a:xfrm>
          <a:prstGeom prst="rect">
            <a:avLst/>
          </a:prstGeom>
          <a:noFill/>
        </p:spPr>
        <p:txBody>
          <a:bodyPr wrap="square" rtlCol="0">
            <a:spAutoFit/>
          </a:bodyPr>
          <a:lstStyle/>
          <a:p>
            <a:r>
              <a:rPr lang="en-US" sz="1600" dirty="0" smtClean="0"/>
              <a:t>Worst</a:t>
            </a:r>
          </a:p>
          <a:p>
            <a:r>
              <a:rPr lang="en-US" sz="1600" dirty="0" smtClean="0"/>
              <a:t>Best</a:t>
            </a:r>
            <a:endParaRPr lang="en-US" sz="1600" dirty="0"/>
          </a:p>
        </p:txBody>
      </p:sp>
      <p:sp>
        <p:nvSpPr>
          <p:cNvPr id="5" name="Oval 4"/>
          <p:cNvSpPr/>
          <p:nvPr/>
        </p:nvSpPr>
        <p:spPr>
          <a:xfrm>
            <a:off x="7931150" y="3632200"/>
            <a:ext cx="146050" cy="146050"/>
          </a:xfrm>
          <a:prstGeom prst="ellipse">
            <a:avLst/>
          </a:prstGeom>
          <a:solidFill>
            <a:srgbClr val="FFFF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931150" y="3873500"/>
            <a:ext cx="146050" cy="146050"/>
          </a:xfrm>
          <a:prstGeom prst="ellipse">
            <a:avLst/>
          </a:pr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
        <p:nvSpPr>
          <p:cNvPr id="17" name="Rectangle 16"/>
          <p:cNvSpPr/>
          <p:nvPr/>
        </p:nvSpPr>
        <p:spPr>
          <a:xfrm>
            <a:off x="5093893" y="3556000"/>
            <a:ext cx="811607"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290743" y="3519057"/>
            <a:ext cx="800100" cy="584776"/>
          </a:xfrm>
          <a:prstGeom prst="rect">
            <a:avLst/>
          </a:prstGeom>
          <a:noFill/>
        </p:spPr>
        <p:txBody>
          <a:bodyPr wrap="square" rtlCol="0">
            <a:spAutoFit/>
          </a:bodyPr>
          <a:lstStyle/>
          <a:p>
            <a:r>
              <a:rPr lang="en-US" sz="1600" dirty="0" smtClean="0"/>
              <a:t>Start</a:t>
            </a:r>
          </a:p>
          <a:p>
            <a:r>
              <a:rPr lang="en-US" sz="1600" dirty="0" smtClean="0"/>
              <a:t>End</a:t>
            </a:r>
            <a:endParaRPr lang="en-US" sz="1600" dirty="0"/>
          </a:p>
        </p:txBody>
      </p:sp>
      <p:sp>
        <p:nvSpPr>
          <p:cNvPr id="10" name="Diamond 9"/>
          <p:cNvSpPr/>
          <p:nvPr/>
        </p:nvSpPr>
        <p:spPr>
          <a:xfrm>
            <a:off x="5188499" y="3613150"/>
            <a:ext cx="146694" cy="165100"/>
          </a:xfrm>
          <a:prstGeom prst="diamond">
            <a:avLst/>
          </a:prstGeom>
          <a:solidFill>
            <a:srgbClr val="2DFF1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iamond 22"/>
          <p:cNvSpPr/>
          <p:nvPr/>
        </p:nvSpPr>
        <p:spPr>
          <a:xfrm>
            <a:off x="5188499" y="3873500"/>
            <a:ext cx="146694" cy="165100"/>
          </a:xfrm>
          <a:prstGeom prst="diamond">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36848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261998" y="3516306"/>
            <a:ext cx="4390275" cy="3354765"/>
          </a:xfrm>
          <a:prstGeom prst="rect">
            <a:avLst/>
          </a:prstGeom>
          <a:noFill/>
        </p:spPr>
        <p:txBody>
          <a:bodyPr wrap="square" rtlCol="0">
            <a:spAutoFit/>
          </a:bodyPr>
          <a:lstStyle/>
          <a:p>
            <a:pPr marL="342900" indent="-342900">
              <a:buFont typeface="Arial"/>
              <a:buChar char="•"/>
            </a:pPr>
            <a:r>
              <a:rPr lang="en-US" sz="2000" dirty="0"/>
              <a:t>The worst </a:t>
            </a:r>
            <a:r>
              <a:rPr lang="en-US" sz="2000" dirty="0" smtClean="0"/>
              <a:t>forecast </a:t>
            </a:r>
            <a:r>
              <a:rPr lang="en-US" sz="2000" dirty="0"/>
              <a:t>periods are typically characterized by an </a:t>
            </a:r>
            <a:r>
              <a:rPr lang="en-US" sz="2000" dirty="0" err="1"/>
              <a:t>equatorward</a:t>
            </a:r>
            <a:r>
              <a:rPr lang="en-US" sz="2000" dirty="0"/>
              <a:t> </a:t>
            </a:r>
            <a:r>
              <a:rPr lang="en-US" sz="2000" dirty="0" smtClean="0"/>
              <a:t>shifted trajectory </a:t>
            </a:r>
            <a:r>
              <a:rPr lang="en-US" sz="2000" dirty="0"/>
              <a:t>within the NPJ phase </a:t>
            </a:r>
            <a:r>
              <a:rPr lang="en-US" sz="2000" dirty="0" smtClean="0"/>
              <a:t>diagram</a:t>
            </a:r>
          </a:p>
          <a:p>
            <a:pPr marL="342900" indent="-342900">
              <a:buFont typeface="Arial"/>
              <a:buChar char="•"/>
            </a:pPr>
            <a:endParaRPr lang="en-US" sz="1200" dirty="0"/>
          </a:p>
          <a:p>
            <a:pPr marL="342900" indent="-342900">
              <a:buFont typeface="Arial"/>
              <a:buChar char="•"/>
            </a:pPr>
            <a:r>
              <a:rPr lang="en-US" sz="2000" dirty="0"/>
              <a:t>The </a:t>
            </a:r>
            <a:r>
              <a:rPr lang="en-US" sz="2000" dirty="0" smtClean="0"/>
              <a:t>best forecast </a:t>
            </a:r>
            <a:r>
              <a:rPr lang="en-US" sz="2000" dirty="0"/>
              <a:t>periods are typically characterized by </a:t>
            </a:r>
            <a:r>
              <a:rPr lang="en-US" sz="2000" dirty="0" smtClean="0"/>
              <a:t>a  </a:t>
            </a:r>
            <a:r>
              <a:rPr lang="en-US" sz="2000" dirty="0" err="1" smtClean="0"/>
              <a:t>poleward</a:t>
            </a:r>
            <a:r>
              <a:rPr lang="en-US" sz="2000" dirty="0" smtClean="0"/>
              <a:t> shifted </a:t>
            </a:r>
            <a:r>
              <a:rPr lang="en-US" sz="2000" dirty="0"/>
              <a:t>trajectory within the NPJ phase diagram</a:t>
            </a:r>
          </a:p>
          <a:p>
            <a:pPr marL="342900" indent="-342900">
              <a:buFont typeface="Arial"/>
              <a:buChar char="•"/>
            </a:pPr>
            <a:endParaRPr lang="en-US" sz="2000" dirty="0"/>
          </a:p>
          <a:p>
            <a:pPr marL="342900" indent="-342900">
              <a:buFont typeface="Arial"/>
              <a:buChar char="•"/>
            </a:pPr>
            <a:endParaRPr lang="en-US" sz="12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006" y="3254712"/>
            <a:ext cx="4820358" cy="3615268"/>
          </a:xfrm>
          <a:prstGeom prst="rect">
            <a:avLst/>
          </a:prstGeom>
        </p:spPr>
      </p:pic>
      <p:sp>
        <p:nvSpPr>
          <p:cNvPr id="3" name="Rectangle 2"/>
          <p:cNvSpPr/>
          <p:nvPr/>
        </p:nvSpPr>
        <p:spPr>
          <a:xfrm>
            <a:off x="7835900" y="3556000"/>
            <a:ext cx="927100"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02600" y="3519057"/>
            <a:ext cx="800100" cy="584776"/>
          </a:xfrm>
          <a:prstGeom prst="rect">
            <a:avLst/>
          </a:prstGeom>
          <a:noFill/>
        </p:spPr>
        <p:txBody>
          <a:bodyPr wrap="square" rtlCol="0">
            <a:spAutoFit/>
          </a:bodyPr>
          <a:lstStyle/>
          <a:p>
            <a:r>
              <a:rPr lang="en-US" sz="1600" dirty="0" smtClean="0"/>
              <a:t>Worst</a:t>
            </a:r>
          </a:p>
          <a:p>
            <a:r>
              <a:rPr lang="en-US" sz="1600" dirty="0" smtClean="0"/>
              <a:t>Best</a:t>
            </a:r>
            <a:endParaRPr lang="en-US" sz="1600" dirty="0"/>
          </a:p>
        </p:txBody>
      </p:sp>
      <p:sp>
        <p:nvSpPr>
          <p:cNvPr id="5" name="Oval 4"/>
          <p:cNvSpPr/>
          <p:nvPr/>
        </p:nvSpPr>
        <p:spPr>
          <a:xfrm>
            <a:off x="7931150" y="3632200"/>
            <a:ext cx="146050" cy="146050"/>
          </a:xfrm>
          <a:prstGeom prst="ellipse">
            <a:avLst/>
          </a:prstGeom>
          <a:solidFill>
            <a:srgbClr val="FFFF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931150" y="3873500"/>
            <a:ext cx="146050" cy="146050"/>
          </a:xfrm>
          <a:prstGeom prst="ellipse">
            <a:avLst/>
          </a:pr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
        <p:nvSpPr>
          <p:cNvPr id="17" name="Rectangle 16"/>
          <p:cNvSpPr/>
          <p:nvPr/>
        </p:nvSpPr>
        <p:spPr>
          <a:xfrm>
            <a:off x="5093893" y="3556000"/>
            <a:ext cx="811607"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290743" y="3519057"/>
            <a:ext cx="800100" cy="584776"/>
          </a:xfrm>
          <a:prstGeom prst="rect">
            <a:avLst/>
          </a:prstGeom>
          <a:noFill/>
        </p:spPr>
        <p:txBody>
          <a:bodyPr wrap="square" rtlCol="0">
            <a:spAutoFit/>
          </a:bodyPr>
          <a:lstStyle/>
          <a:p>
            <a:r>
              <a:rPr lang="en-US" sz="1600" dirty="0" smtClean="0"/>
              <a:t>Start</a:t>
            </a:r>
          </a:p>
          <a:p>
            <a:r>
              <a:rPr lang="en-US" sz="1600" dirty="0" smtClean="0"/>
              <a:t>End</a:t>
            </a:r>
            <a:endParaRPr lang="en-US" sz="1600" dirty="0"/>
          </a:p>
        </p:txBody>
      </p:sp>
      <p:sp>
        <p:nvSpPr>
          <p:cNvPr id="10" name="Diamond 9"/>
          <p:cNvSpPr/>
          <p:nvPr/>
        </p:nvSpPr>
        <p:spPr>
          <a:xfrm>
            <a:off x="5188499" y="3613150"/>
            <a:ext cx="146694" cy="165100"/>
          </a:xfrm>
          <a:prstGeom prst="diamond">
            <a:avLst/>
          </a:prstGeom>
          <a:solidFill>
            <a:srgbClr val="2DFF1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iamond 22"/>
          <p:cNvSpPr/>
          <p:nvPr/>
        </p:nvSpPr>
        <p:spPr>
          <a:xfrm>
            <a:off x="5188499" y="3873500"/>
            <a:ext cx="146694" cy="165100"/>
          </a:xfrm>
          <a:prstGeom prst="diamond">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07546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Distributions</a:t>
            </a:r>
            <a:endParaRPr lang="en-US" b="1" dirty="0">
              <a:solidFill>
                <a:srgbClr val="FF0000"/>
              </a:solidFill>
            </a:endParaRPr>
          </a:p>
        </p:txBody>
      </p:sp>
    </p:spTree>
    <p:extLst>
      <p:ext uri="{BB962C8B-B14F-4D97-AF65-F5344CB8AC3E}">
        <p14:creationId xmlns:p14="http://schemas.microsoft.com/office/powerpoint/2010/main" val="124723727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by Month</a:t>
            </a:r>
            <a:endParaRPr lang="en-US" sz="3600" b="1" dirty="0"/>
          </a:p>
        </p:txBody>
      </p:sp>
      <p:pic>
        <p:nvPicPr>
          <p:cNvPr id="2" name="Picture 1" descr="Month_NPJP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02" y="994468"/>
            <a:ext cx="7277307" cy="5685396"/>
          </a:xfrm>
          <a:prstGeom prst="rect">
            <a:avLst/>
          </a:prstGeom>
        </p:spPr>
      </p:pic>
      <p:sp>
        <p:nvSpPr>
          <p:cNvPr id="6" name="TextBox 5"/>
          <p:cNvSpPr txBox="1"/>
          <p:nvPr/>
        </p:nvSpPr>
        <p:spPr>
          <a:xfrm>
            <a:off x="6390731" y="1552183"/>
            <a:ext cx="2712304" cy="4524315"/>
          </a:xfrm>
          <a:prstGeom prst="rect">
            <a:avLst/>
          </a:prstGeom>
          <a:noFill/>
        </p:spPr>
        <p:txBody>
          <a:bodyPr wrap="square" rtlCol="0">
            <a:spAutoFit/>
          </a:bodyPr>
          <a:lstStyle/>
          <a:p>
            <a:pPr marL="342900" indent="-342900">
              <a:buFont typeface="Arial"/>
              <a:buChar char="•"/>
            </a:pPr>
            <a:r>
              <a:rPr lang="en-US" sz="2400" dirty="0" err="1" smtClean="0"/>
              <a:t>Poleward</a:t>
            </a:r>
            <a:r>
              <a:rPr lang="en-US" sz="2400" dirty="0" smtClean="0"/>
              <a:t> and </a:t>
            </a:r>
            <a:r>
              <a:rPr lang="en-US" sz="2400" dirty="0" err="1" smtClean="0"/>
              <a:t>Equatorward</a:t>
            </a:r>
            <a:r>
              <a:rPr lang="en-US" sz="2400" dirty="0" smtClean="0"/>
              <a:t> Shifts are  favored during September</a:t>
            </a:r>
          </a:p>
          <a:p>
            <a:pPr marL="342900" indent="-342900">
              <a:buFont typeface="Arial"/>
              <a:buChar char="•"/>
            </a:pPr>
            <a:endParaRPr lang="en-US" sz="2400" dirty="0"/>
          </a:p>
          <a:p>
            <a:pPr marL="342900" indent="-342900">
              <a:buFont typeface="Arial"/>
              <a:buChar char="•"/>
            </a:pPr>
            <a:r>
              <a:rPr lang="en-US" sz="2400" dirty="0" smtClean="0"/>
              <a:t>NPJ regime </a:t>
            </a:r>
            <a:r>
              <a:rPr lang="en-US" sz="2400" dirty="0"/>
              <a:t>frequencies are nearly equivalent during all other months</a:t>
            </a:r>
          </a:p>
          <a:p>
            <a:pPr marL="342900" indent="-342900">
              <a:buFont typeface="Arial"/>
              <a:buChar char="•"/>
            </a:pPr>
            <a:endParaRPr lang="en-US" sz="2400" dirty="0" smtClean="0"/>
          </a:p>
        </p:txBody>
      </p:sp>
    </p:spTree>
    <p:extLst>
      <p:ext uri="{BB962C8B-B14F-4D97-AF65-F5344CB8AC3E}">
        <p14:creationId xmlns:p14="http://schemas.microsoft.com/office/powerpoint/2010/main" val="10429189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lnSpcReduction="10000"/>
          </a:bodyPr>
          <a:lstStyle/>
          <a:p>
            <a:r>
              <a:rPr lang="en-US" sz="2400" dirty="0" smtClean="0"/>
              <a:t>Removed the mean</a:t>
            </a:r>
            <a:r>
              <a:rPr lang="en-US" sz="2400" dirty="0"/>
              <a:t> </a:t>
            </a:r>
            <a:r>
              <a:rPr lang="en-US" sz="2400" dirty="0" smtClean="0"/>
              <a:t>and the annual and diurnal cycles from       6-hourly, 250-hPa zonal wind data from the CFSR (1979–2014) (</a:t>
            </a:r>
            <a:r>
              <a:rPr lang="en-US" sz="2400" dirty="0" err="1" smtClean="0"/>
              <a:t>Saha</a:t>
            </a:r>
            <a:r>
              <a:rPr lang="en-US" sz="2400" dirty="0" smtClean="0"/>
              <a:t> et al. 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NPJ:</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(2017)</a:t>
            </a:r>
          </a:p>
          <a:p>
            <a:pPr marL="0" indent="0">
              <a:buNone/>
            </a:pPr>
            <a:r>
              <a:rPr lang="en-US" sz="2400" dirty="0">
                <a:solidFill>
                  <a:prstClr val="black"/>
                </a:solidFill>
              </a:rPr>
              <a:t>	</a:t>
            </a:r>
            <a:endParaRPr lang="en-US" sz="2400" dirty="0"/>
          </a:p>
        </p:txBody>
      </p: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654307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ENSO</a:t>
            </a:r>
            <a:endParaRPr lang="en-US" sz="3600" b="1" dirty="0"/>
          </a:p>
        </p:txBody>
      </p:sp>
      <p:sp>
        <p:nvSpPr>
          <p:cNvPr id="6" name="TextBox 5"/>
          <p:cNvSpPr txBox="1"/>
          <p:nvPr/>
        </p:nvSpPr>
        <p:spPr>
          <a:xfrm>
            <a:off x="6404386" y="1552182"/>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Equatorward</a:t>
            </a:r>
            <a:r>
              <a:rPr lang="en-US" sz="2400" dirty="0" smtClean="0"/>
              <a:t> Shifts are  favored during an El Niño</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Poleward</a:t>
            </a:r>
            <a:r>
              <a:rPr lang="en-US" sz="2400" dirty="0" smtClean="0"/>
              <a:t> Shifts are  favored during a La Niña</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80095"/>
            <a:ext cx="7151812" cy="5603316"/>
          </a:xfrm>
          <a:prstGeom prst="rect">
            <a:avLst/>
          </a:prstGeom>
        </p:spPr>
      </p:pic>
    </p:spTree>
    <p:extLst>
      <p:ext uri="{BB962C8B-B14F-4D97-AF65-F5344CB8AC3E}">
        <p14:creationId xmlns:p14="http://schemas.microsoft.com/office/powerpoint/2010/main" val="396101047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MJO</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 y="905620"/>
            <a:ext cx="6663837" cy="5676514"/>
          </a:xfrm>
          <a:prstGeom prst="rect">
            <a:avLst/>
          </a:prstGeom>
        </p:spPr>
      </p:pic>
      <p:sp>
        <p:nvSpPr>
          <p:cNvPr id="6" name="TextBox 5"/>
          <p:cNvSpPr txBox="1"/>
          <p:nvPr/>
        </p:nvSpPr>
        <p:spPr>
          <a:xfrm>
            <a:off x="6377076" y="1281842"/>
            <a:ext cx="2712304" cy="4893647"/>
          </a:xfrm>
          <a:prstGeom prst="rect">
            <a:avLst/>
          </a:prstGeom>
          <a:noFill/>
        </p:spPr>
        <p:txBody>
          <a:bodyPr wrap="square" rtlCol="0">
            <a:spAutoFit/>
          </a:bodyPr>
          <a:lstStyle/>
          <a:p>
            <a:pPr marL="342900" indent="-342900">
              <a:buFont typeface="Arial"/>
              <a:buChar char="•"/>
            </a:pPr>
            <a:r>
              <a:rPr lang="en-US" sz="2400" dirty="0" smtClean="0"/>
              <a:t>Jet Retractions are favored during Phases 2, 3, and 4</a:t>
            </a:r>
          </a:p>
          <a:p>
            <a:pPr marL="342900" indent="-342900">
              <a:buFont typeface="Arial"/>
              <a:buChar char="•"/>
            </a:pPr>
            <a:endParaRPr lang="en-US" sz="1200" dirty="0"/>
          </a:p>
          <a:p>
            <a:pPr marL="342900" indent="-342900">
              <a:buFont typeface="Arial"/>
              <a:buChar char="•"/>
            </a:pPr>
            <a:r>
              <a:rPr lang="en-US" sz="2400" dirty="0" err="1" smtClean="0"/>
              <a:t>Poleward</a:t>
            </a:r>
            <a:r>
              <a:rPr lang="en-US" sz="2400" dirty="0" smtClean="0"/>
              <a:t> Shifts are favored during Phases 5 and 6</a:t>
            </a:r>
          </a:p>
          <a:p>
            <a:pPr marL="342900" indent="-342900">
              <a:buFont typeface="Arial"/>
              <a:buChar char="•"/>
            </a:pPr>
            <a:endParaRPr lang="en-US" sz="1200" dirty="0"/>
          </a:p>
          <a:p>
            <a:pPr marL="342900" indent="-342900">
              <a:buFont typeface="Arial"/>
              <a:buChar char="•"/>
            </a:pPr>
            <a:r>
              <a:rPr lang="en-US" sz="2400" dirty="0" smtClean="0"/>
              <a:t>Jet Extensions are favored during Phases 7, 8, and 1</a:t>
            </a:r>
            <a:endParaRPr lang="en-US" sz="2400" dirty="0"/>
          </a:p>
        </p:txBody>
      </p:sp>
    </p:spTree>
    <p:extLst>
      <p:ext uri="{BB962C8B-B14F-4D97-AF65-F5344CB8AC3E}">
        <p14:creationId xmlns:p14="http://schemas.microsoft.com/office/powerpoint/2010/main" val="224571871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PNA</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72112"/>
            <a:ext cx="7151812" cy="5619282"/>
          </a:xfrm>
          <a:prstGeom prst="rect">
            <a:avLst/>
          </a:prstGeom>
        </p:spPr>
      </p:pic>
      <p:sp>
        <p:nvSpPr>
          <p:cNvPr id="6" name="TextBox 5"/>
          <p:cNvSpPr txBox="1"/>
          <p:nvPr/>
        </p:nvSpPr>
        <p:spPr>
          <a:xfrm>
            <a:off x="6404386" y="1521583"/>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Poleward</a:t>
            </a:r>
            <a:r>
              <a:rPr lang="en-US" sz="2400" dirty="0" smtClean="0"/>
              <a:t> Shifts are  favored during a positive PNA</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Equatorward</a:t>
            </a:r>
            <a:r>
              <a:rPr lang="en-US" sz="2400" dirty="0" smtClean="0"/>
              <a:t> Shifts are  favored during a negative PNA</a:t>
            </a:r>
            <a:endParaRPr lang="en-US" sz="2400" dirty="0"/>
          </a:p>
        </p:txBody>
      </p:sp>
    </p:spTree>
    <p:extLst>
      <p:ext uri="{BB962C8B-B14F-4D97-AF65-F5344CB8AC3E}">
        <p14:creationId xmlns:p14="http://schemas.microsoft.com/office/powerpoint/2010/main" val="229895479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Explanation of Best/Worst Forecast Identification Criteria</a:t>
            </a:r>
            <a:endParaRPr lang="en-US" sz="4800" b="1" dirty="0">
              <a:solidFill>
                <a:srgbClr val="FF0000"/>
              </a:solidFill>
            </a:endParaRPr>
          </a:p>
        </p:txBody>
      </p:sp>
    </p:spTree>
    <p:extLst>
      <p:ext uri="{BB962C8B-B14F-4D97-AF65-F5344CB8AC3E}">
        <p14:creationId xmlns:p14="http://schemas.microsoft.com/office/powerpoint/2010/main" val="277920362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43" name="TextBox 42"/>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291847276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mean error</a:t>
            </a:r>
            <a:endParaRPr lang="en-US" sz="2400" b="1" dirty="0">
              <a:solidFill>
                <a:srgbClr val="000000"/>
              </a:solidFill>
            </a:endParaRPr>
          </a:p>
        </p:txBody>
      </p:sp>
      <p:sp>
        <p:nvSpPr>
          <p:cNvPr id="40" name="TextBox 39"/>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41" name="Straight Connector 40"/>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85009897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member error</a:t>
            </a:r>
            <a:endParaRPr lang="en-US" sz="2400" b="1" dirty="0">
              <a:solidFill>
                <a:srgbClr val="000000"/>
              </a:solidFill>
            </a:endParaRPr>
          </a:p>
        </p:txBody>
      </p:sp>
      <p:sp>
        <p:nvSpPr>
          <p:cNvPr id="44" name="TextBox 43"/>
          <p:cNvSpPr txBox="1"/>
          <p:nvPr/>
        </p:nvSpPr>
        <p:spPr>
          <a:xfrm>
            <a:off x="191836" y="4997958"/>
            <a:ext cx="3694363" cy="369332"/>
          </a:xfrm>
          <a:prstGeom prst="rect">
            <a:avLst/>
          </a:prstGeom>
          <a:noFill/>
        </p:spPr>
        <p:txBody>
          <a:bodyPr wrap="square" rtlCol="0">
            <a:spAutoFit/>
          </a:bodyPr>
          <a:lstStyle/>
          <a:p>
            <a:r>
              <a:rPr lang="en-US" b="1" dirty="0" smtClean="0"/>
              <a:t>(2) Avg. Ens. Member error ≈ 0</a:t>
            </a:r>
            <a:endParaRPr lang="en-US" b="1" dirty="0"/>
          </a:p>
        </p:txBody>
      </p:sp>
      <p:cxnSp>
        <p:nvCxnSpPr>
          <p:cNvPr id="47" name="Straight Connector 46"/>
          <p:cNvCxnSpPr/>
          <p:nvPr/>
        </p:nvCxnSpPr>
        <p:spPr>
          <a:xfrm>
            <a:off x="3454400" y="5184370"/>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3517900" y="5116754"/>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3" name="TextBox 52"/>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54" name="Straight Connector 53"/>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763366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
        <p:nvSpPr>
          <p:cNvPr id="45" name="TextBox 4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69973515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mean error</a:t>
            </a:r>
            <a:endParaRPr lang="en-US" sz="2400" b="1" dirty="0">
              <a:solidFill>
                <a:srgbClr val="000000"/>
              </a:solidFill>
            </a:endParaRPr>
          </a:p>
        </p:txBody>
      </p:sp>
      <p:sp>
        <p:nvSpPr>
          <p:cNvPr id="45" name="TextBox 4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47" name="TextBox 46"/>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48" name="Straight Connector 47"/>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Tree>
    <p:extLst>
      <p:ext uri="{BB962C8B-B14F-4D97-AF65-F5344CB8AC3E}">
        <p14:creationId xmlns:p14="http://schemas.microsoft.com/office/powerpoint/2010/main" val="333301563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member error</a:t>
            </a:r>
            <a:endParaRPr lang="en-US" sz="2400" b="1" dirty="0">
              <a:solidFill>
                <a:srgbClr val="000000"/>
              </a:solidFill>
            </a:endParaRPr>
          </a:p>
        </p:txBody>
      </p:sp>
      <p:sp>
        <p:nvSpPr>
          <p:cNvPr id="40" name="TextBox 39"/>
          <p:cNvSpPr txBox="1"/>
          <p:nvPr/>
        </p:nvSpPr>
        <p:spPr>
          <a:xfrm>
            <a:off x="191836" y="4997958"/>
            <a:ext cx="3567363" cy="369332"/>
          </a:xfrm>
          <a:prstGeom prst="rect">
            <a:avLst/>
          </a:prstGeom>
          <a:noFill/>
        </p:spPr>
        <p:txBody>
          <a:bodyPr wrap="square" rtlCol="0">
            <a:spAutoFit/>
          </a:bodyPr>
          <a:lstStyle/>
          <a:p>
            <a:r>
              <a:rPr lang="en-US" b="1" dirty="0" smtClean="0"/>
              <a:t>(2) Avg. Ens. Member error &gt;&gt; 0</a:t>
            </a:r>
            <a:endParaRPr lang="en-US" b="1" dirty="0"/>
          </a:p>
        </p:txBody>
      </p:sp>
      <p:cxnSp>
        <p:nvCxnSpPr>
          <p:cNvPr id="8" name="Straight Connector 7"/>
          <p:cNvCxnSpPr>
            <a:endCxn id="37" idx="1"/>
          </p:cNvCxnSpPr>
          <p:nvPr/>
        </p:nvCxnSpPr>
        <p:spPr>
          <a:xfrm>
            <a:off x="5676900" y="4216400"/>
            <a:ext cx="736812" cy="7514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940088" y="5027049"/>
            <a:ext cx="1473624" cy="92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7" idx="3"/>
          </p:cNvCxnSpPr>
          <p:nvPr/>
        </p:nvCxnSpPr>
        <p:spPr>
          <a:xfrm flipV="1">
            <a:off x="5638021" y="5155574"/>
            <a:ext cx="775691" cy="89321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37" idx="5"/>
          </p:cNvCxnSpPr>
          <p:nvPr/>
        </p:nvCxnSpPr>
        <p:spPr>
          <a:xfrm>
            <a:off x="6601435" y="5155574"/>
            <a:ext cx="775691" cy="89321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6640314" y="5036312"/>
            <a:ext cx="1473624" cy="92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37" idx="7"/>
          </p:cNvCxnSpPr>
          <p:nvPr/>
        </p:nvCxnSpPr>
        <p:spPr>
          <a:xfrm flipV="1">
            <a:off x="6601435" y="4216400"/>
            <a:ext cx="775691" cy="7514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444875" y="5111750"/>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444875" y="5107995"/>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7" name="TextBox 56"/>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58" name="Straight Connector 57"/>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Tree>
    <p:extLst>
      <p:ext uri="{BB962C8B-B14F-4D97-AF65-F5344CB8AC3E}">
        <p14:creationId xmlns:p14="http://schemas.microsoft.com/office/powerpoint/2010/main" val="5070573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104955397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51" name="TextBox 50"/>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39678097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mean error</a:t>
            </a:r>
            <a:endParaRPr lang="en-US" sz="2400" b="1" dirty="0">
              <a:solidFill>
                <a:srgbClr val="000000"/>
              </a:solidFill>
            </a:endParaRPr>
          </a:p>
        </p:txBody>
      </p:sp>
      <p:sp>
        <p:nvSpPr>
          <p:cNvPr id="40" name="TextBox 39"/>
          <p:cNvSpPr txBox="1"/>
          <p:nvPr/>
        </p:nvSpPr>
        <p:spPr>
          <a:xfrm>
            <a:off x="187157" y="4668723"/>
            <a:ext cx="3181350" cy="367589"/>
          </a:xfrm>
          <a:prstGeom prst="rect">
            <a:avLst/>
          </a:prstGeom>
          <a:noFill/>
        </p:spPr>
        <p:txBody>
          <a:bodyPr wrap="square" rtlCol="0">
            <a:spAutoFit/>
          </a:bodyPr>
          <a:lstStyle/>
          <a:p>
            <a:r>
              <a:rPr lang="en-US" b="1" dirty="0" smtClean="0"/>
              <a:t>(1) Ens. Mean error &gt;&gt; 0</a:t>
            </a:r>
            <a:endParaRPr lang="en-US" b="1" dirty="0"/>
          </a:p>
        </p:txBody>
      </p:sp>
      <p:cxnSp>
        <p:nvCxnSpPr>
          <p:cNvPr id="48" name="Straight Connector 47"/>
          <p:cNvCxnSpPr/>
          <p:nvPr/>
        </p:nvCxnSpPr>
        <p:spPr>
          <a:xfrm>
            <a:off x="2644775" y="4770258"/>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2644775" y="4766503"/>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238110" y="5087112"/>
            <a:ext cx="2238890" cy="108811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429043942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member error</a:t>
            </a:r>
            <a:endParaRPr lang="en-US" sz="2400" b="1" dirty="0">
              <a:solidFill>
                <a:srgbClr val="000000"/>
              </a:solidFill>
            </a:endParaRPr>
          </a:p>
        </p:txBody>
      </p:sp>
      <p:sp>
        <p:nvSpPr>
          <p:cNvPr id="45" name="TextBox 44"/>
          <p:cNvSpPr txBox="1"/>
          <p:nvPr/>
        </p:nvSpPr>
        <p:spPr>
          <a:xfrm>
            <a:off x="191836" y="4997958"/>
            <a:ext cx="3783263" cy="369332"/>
          </a:xfrm>
          <a:prstGeom prst="rect">
            <a:avLst/>
          </a:prstGeom>
          <a:noFill/>
        </p:spPr>
        <p:txBody>
          <a:bodyPr wrap="square" rtlCol="0">
            <a:spAutoFit/>
          </a:bodyPr>
          <a:lstStyle/>
          <a:p>
            <a:r>
              <a:rPr lang="en-US" b="1" dirty="0" smtClean="0"/>
              <a:t>(2) Avg. Ens. Member error &gt;&gt; 0</a:t>
            </a:r>
            <a:endParaRPr lang="en-US" b="1" dirty="0"/>
          </a:p>
        </p:txBody>
      </p:sp>
      <p:cxnSp>
        <p:nvCxnSpPr>
          <p:cNvPr id="46" name="Straight Connector 45"/>
          <p:cNvCxnSpPr/>
          <p:nvPr/>
        </p:nvCxnSpPr>
        <p:spPr>
          <a:xfrm>
            <a:off x="3368675" y="5111750"/>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3368675" y="5107995"/>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a:endCxn id="37" idx="0"/>
          </p:cNvCxnSpPr>
          <p:nvPr/>
        </p:nvCxnSpPr>
        <p:spPr>
          <a:xfrm flipH="1">
            <a:off x="4207749" y="4216400"/>
            <a:ext cx="1469151" cy="18691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37" idx="0"/>
          </p:cNvCxnSpPr>
          <p:nvPr/>
        </p:nvCxnSpPr>
        <p:spPr>
          <a:xfrm flipH="1">
            <a:off x="4207749" y="5023947"/>
            <a:ext cx="732339" cy="1061604"/>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37" idx="7"/>
          </p:cNvCxnSpPr>
          <p:nvPr/>
        </p:nvCxnSpPr>
        <p:spPr>
          <a:xfrm flipH="1">
            <a:off x="4301610" y="4178300"/>
            <a:ext cx="3026290" cy="194613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4360781" y="6050474"/>
            <a:ext cx="1316119" cy="8362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37" idx="7"/>
          </p:cNvCxnSpPr>
          <p:nvPr/>
        </p:nvCxnSpPr>
        <p:spPr>
          <a:xfrm flipH="1">
            <a:off x="4301610" y="5023947"/>
            <a:ext cx="3661290" cy="110048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endCxn id="37" idx="6"/>
          </p:cNvCxnSpPr>
          <p:nvPr/>
        </p:nvCxnSpPr>
        <p:spPr>
          <a:xfrm flipH="1">
            <a:off x="4340489" y="6012374"/>
            <a:ext cx="2987411" cy="20591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6" name="TextBox 55"/>
          <p:cNvSpPr txBox="1"/>
          <p:nvPr/>
        </p:nvSpPr>
        <p:spPr>
          <a:xfrm>
            <a:off x="187157" y="4668723"/>
            <a:ext cx="3181350" cy="367589"/>
          </a:xfrm>
          <a:prstGeom prst="rect">
            <a:avLst/>
          </a:prstGeom>
          <a:noFill/>
        </p:spPr>
        <p:txBody>
          <a:bodyPr wrap="square" rtlCol="0">
            <a:spAutoFit/>
          </a:bodyPr>
          <a:lstStyle/>
          <a:p>
            <a:r>
              <a:rPr lang="en-US" b="1" dirty="0" smtClean="0"/>
              <a:t>(1) Ens. Mean error &gt;&gt; 0</a:t>
            </a:r>
            <a:endParaRPr lang="en-US" b="1" dirty="0"/>
          </a:p>
        </p:txBody>
      </p:sp>
      <p:cxnSp>
        <p:nvCxnSpPr>
          <p:cNvPr id="57" name="Straight Connector 56"/>
          <p:cNvCxnSpPr/>
          <p:nvPr/>
        </p:nvCxnSpPr>
        <p:spPr>
          <a:xfrm>
            <a:off x="2644775" y="4770258"/>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2644775" y="4766503"/>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589548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Additional NPJ Phase Diagram Verification Statistics </a:t>
            </a:r>
            <a:br>
              <a:rPr lang="en-US" sz="4800" b="1" dirty="0" smtClean="0">
                <a:solidFill>
                  <a:srgbClr val="FF0000"/>
                </a:solidFill>
              </a:rPr>
            </a:br>
            <a:endParaRPr lang="en-US" sz="4800" b="1" dirty="0">
              <a:solidFill>
                <a:srgbClr val="FF0000"/>
              </a:solidFill>
            </a:endParaRPr>
          </a:p>
        </p:txBody>
      </p:sp>
    </p:spTree>
    <p:extLst>
      <p:ext uri="{BB962C8B-B14F-4D97-AF65-F5344CB8AC3E}">
        <p14:creationId xmlns:p14="http://schemas.microsoft.com/office/powerpoint/2010/main" val="420383062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Forecast Frequency</a:t>
            </a:r>
            <a:endParaRPr lang="en-US" sz="3600" b="1" dirty="0"/>
          </a:p>
        </p:txBody>
      </p:sp>
      <p:sp>
        <p:nvSpPr>
          <p:cNvPr id="16" name="TextBox 15"/>
          <p:cNvSpPr txBox="1"/>
          <p:nvPr/>
        </p:nvSpPr>
        <p:spPr>
          <a:xfrm>
            <a:off x="0" y="920531"/>
            <a:ext cx="9143999" cy="707886"/>
          </a:xfrm>
          <a:prstGeom prst="rect">
            <a:avLst/>
          </a:prstGeom>
          <a:noFill/>
        </p:spPr>
        <p:txBody>
          <a:bodyPr wrap="square" rtlCol="0">
            <a:spAutoFit/>
          </a:bodyPr>
          <a:lstStyle/>
          <a:p>
            <a:pPr algn="ctr"/>
            <a:r>
              <a:rPr lang="en-US" sz="2000" b="1" dirty="0" smtClean="0">
                <a:solidFill>
                  <a:srgbClr val="0000FF"/>
                </a:solidFill>
              </a:rPr>
              <a:t>The percent frequency that an NPJ regime is over/under forecast relative to verification at various forecast lead times in the GEFS ensemble mean reforecasts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6" y="1418546"/>
            <a:ext cx="6377492" cy="5370519"/>
          </a:xfrm>
          <a:prstGeom prst="rect">
            <a:avLst/>
          </a:prstGeom>
        </p:spPr>
      </p:pic>
      <p:sp>
        <p:nvSpPr>
          <p:cNvPr id="8" name="Right Brace 7"/>
          <p:cNvSpPr/>
          <p:nvPr/>
        </p:nvSpPr>
        <p:spPr>
          <a:xfrm>
            <a:off x="5904585" y="1796826"/>
            <a:ext cx="270233" cy="2202126"/>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5904585" y="3998952"/>
            <a:ext cx="270233" cy="2202126"/>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6174818" y="2499341"/>
            <a:ext cx="2121327" cy="830997"/>
          </a:xfrm>
          <a:prstGeom prst="rect">
            <a:avLst/>
          </a:prstGeom>
          <a:noFill/>
        </p:spPr>
        <p:txBody>
          <a:bodyPr wrap="square" rtlCol="0">
            <a:spAutoFit/>
          </a:bodyPr>
          <a:lstStyle/>
          <a:p>
            <a:pPr algn="ctr"/>
            <a:r>
              <a:rPr lang="en-US" sz="2400" b="1" dirty="0" smtClean="0"/>
              <a:t>NPJ Regime Over Forecast</a:t>
            </a:r>
            <a:endParaRPr lang="en-US" sz="2400" b="1" dirty="0"/>
          </a:p>
        </p:txBody>
      </p:sp>
      <p:sp>
        <p:nvSpPr>
          <p:cNvPr id="14" name="TextBox 13"/>
          <p:cNvSpPr txBox="1"/>
          <p:nvPr/>
        </p:nvSpPr>
        <p:spPr>
          <a:xfrm>
            <a:off x="6174818" y="4705259"/>
            <a:ext cx="2121327" cy="830997"/>
          </a:xfrm>
          <a:prstGeom prst="rect">
            <a:avLst/>
          </a:prstGeom>
          <a:noFill/>
        </p:spPr>
        <p:txBody>
          <a:bodyPr wrap="square" rtlCol="0">
            <a:spAutoFit/>
          </a:bodyPr>
          <a:lstStyle/>
          <a:p>
            <a:pPr algn="ctr"/>
            <a:r>
              <a:rPr lang="en-US" sz="2400" b="1" dirty="0" smtClean="0">
                <a:solidFill>
                  <a:srgbClr val="000000"/>
                </a:solidFill>
              </a:rPr>
              <a:t>NPJ Regime Under Forecast</a:t>
            </a:r>
            <a:endParaRPr lang="en-US" sz="2400" b="1" dirty="0">
              <a:solidFill>
                <a:srgbClr val="000000"/>
              </a:solidFill>
            </a:endParaRPr>
          </a:p>
        </p:txBody>
      </p:sp>
    </p:spTree>
    <p:extLst>
      <p:ext uri="{BB962C8B-B14F-4D97-AF65-F5344CB8AC3E}">
        <p14:creationId xmlns:p14="http://schemas.microsoft.com/office/powerpoint/2010/main" val="310432489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Forecast Frequency</a:t>
            </a:r>
            <a:endParaRPr lang="en-US" sz="3600" b="1" dirty="0"/>
          </a:p>
        </p:txBody>
      </p:sp>
      <p:sp>
        <p:nvSpPr>
          <p:cNvPr id="16" name="TextBox 15"/>
          <p:cNvSpPr txBox="1"/>
          <p:nvPr/>
        </p:nvSpPr>
        <p:spPr>
          <a:xfrm>
            <a:off x="0" y="920531"/>
            <a:ext cx="9143999" cy="707886"/>
          </a:xfrm>
          <a:prstGeom prst="rect">
            <a:avLst/>
          </a:prstGeom>
          <a:noFill/>
        </p:spPr>
        <p:txBody>
          <a:bodyPr wrap="square" rtlCol="0">
            <a:spAutoFit/>
          </a:bodyPr>
          <a:lstStyle/>
          <a:p>
            <a:pPr algn="ctr"/>
            <a:r>
              <a:rPr lang="en-US" sz="2000" b="1" dirty="0" smtClean="0">
                <a:solidFill>
                  <a:srgbClr val="0000FF"/>
                </a:solidFill>
              </a:rPr>
              <a:t>The percent frequency that an NPJ regime is over/under forecast relative to verification at various forecast lead times in the GEFS ensemble mean reforecasts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6" y="1418546"/>
            <a:ext cx="6377492" cy="5370519"/>
          </a:xfrm>
          <a:prstGeom prst="rect">
            <a:avLst/>
          </a:prstGeom>
        </p:spPr>
      </p:pic>
      <p:sp>
        <p:nvSpPr>
          <p:cNvPr id="10" name="TextBox 9"/>
          <p:cNvSpPr txBox="1"/>
          <p:nvPr/>
        </p:nvSpPr>
        <p:spPr>
          <a:xfrm>
            <a:off x="5937291" y="1805319"/>
            <a:ext cx="3092409" cy="4708981"/>
          </a:xfrm>
          <a:prstGeom prst="rect">
            <a:avLst/>
          </a:prstGeom>
          <a:noFill/>
        </p:spPr>
        <p:txBody>
          <a:bodyPr wrap="square" rtlCol="0">
            <a:spAutoFit/>
          </a:bodyPr>
          <a:lstStyle/>
          <a:p>
            <a:pPr marL="342900" indent="-342900">
              <a:buFont typeface="Arial"/>
              <a:buChar char="•"/>
            </a:pPr>
            <a:r>
              <a:rPr lang="en-US" sz="2000" b="1" dirty="0" err="1">
                <a:solidFill>
                  <a:srgbClr val="FF0000"/>
                </a:solidFill>
              </a:rPr>
              <a:t>Equatorward</a:t>
            </a:r>
            <a:r>
              <a:rPr lang="en-US" sz="2000" b="1" dirty="0">
                <a:solidFill>
                  <a:srgbClr val="FF0000"/>
                </a:solidFill>
              </a:rPr>
              <a:t> </a:t>
            </a:r>
            <a:r>
              <a:rPr lang="en-US" sz="2000" b="1" dirty="0" smtClean="0">
                <a:solidFill>
                  <a:srgbClr val="FF0000"/>
                </a:solidFill>
              </a:rPr>
              <a:t>shifts </a:t>
            </a:r>
            <a:r>
              <a:rPr lang="en-US" sz="2000" dirty="0"/>
              <a:t>are </a:t>
            </a:r>
            <a:r>
              <a:rPr lang="en-US" sz="2000" dirty="0" smtClean="0"/>
              <a:t>substantially </a:t>
            </a:r>
            <a:r>
              <a:rPr lang="en-US" sz="2000" dirty="0"/>
              <a:t>under forecast at </a:t>
            </a:r>
            <a:r>
              <a:rPr lang="en-US" sz="2000" dirty="0" smtClean="0"/>
              <a:t>every </a:t>
            </a:r>
            <a:r>
              <a:rPr lang="en-US" sz="2000" dirty="0"/>
              <a:t>forecast lead </a:t>
            </a:r>
            <a:r>
              <a:rPr lang="en-US" sz="2000" dirty="0" smtClean="0"/>
              <a:t>time </a:t>
            </a:r>
            <a:r>
              <a:rPr lang="en-US" sz="2000" dirty="0"/>
              <a:t>compared to all other NPJ </a:t>
            </a:r>
            <a:r>
              <a:rPr lang="en-US" sz="2000" dirty="0" smtClean="0"/>
              <a:t>regimes</a:t>
            </a:r>
          </a:p>
          <a:p>
            <a:pPr marL="342900" indent="-342900">
              <a:buFont typeface="Arial"/>
              <a:buChar char="•"/>
            </a:pPr>
            <a:endParaRPr lang="en-US" sz="2000" dirty="0"/>
          </a:p>
          <a:p>
            <a:pPr marL="342900" indent="-342900">
              <a:buFont typeface="Arial"/>
              <a:buChar char="•"/>
            </a:pPr>
            <a:r>
              <a:rPr lang="en-US" sz="2000" dirty="0" smtClean="0"/>
              <a:t>The degree to which </a:t>
            </a:r>
            <a:r>
              <a:rPr lang="en-US" sz="2000" b="1" dirty="0" err="1" smtClean="0">
                <a:solidFill>
                  <a:srgbClr val="FF0000"/>
                </a:solidFill>
              </a:rPr>
              <a:t>equatorward</a:t>
            </a:r>
            <a:r>
              <a:rPr lang="en-US" sz="2000" b="1" dirty="0" smtClean="0">
                <a:solidFill>
                  <a:srgbClr val="FF0000"/>
                </a:solidFill>
              </a:rPr>
              <a:t> shifts </a:t>
            </a:r>
            <a:r>
              <a:rPr lang="en-US" sz="2000" dirty="0" smtClean="0"/>
              <a:t>are under forecast corroborates the reduced skill of forecasts verifying during </a:t>
            </a:r>
            <a:r>
              <a:rPr lang="en-US" sz="2000" b="1" dirty="0" err="1" smtClean="0">
                <a:solidFill>
                  <a:srgbClr val="FF0000"/>
                </a:solidFill>
              </a:rPr>
              <a:t>equatorward</a:t>
            </a:r>
            <a:r>
              <a:rPr lang="en-US" sz="2000" b="1" dirty="0" smtClean="0">
                <a:solidFill>
                  <a:srgbClr val="FF0000"/>
                </a:solidFill>
              </a:rPr>
              <a:t> shifts</a:t>
            </a:r>
          </a:p>
          <a:p>
            <a:pPr marL="342900" indent="-342900">
              <a:buFont typeface="Arial"/>
              <a:buChar char="•"/>
            </a:pPr>
            <a:endParaRPr lang="en-US" sz="2000" dirty="0"/>
          </a:p>
        </p:txBody>
      </p:sp>
    </p:spTree>
    <p:extLst>
      <p:ext uri="{BB962C8B-B14F-4D97-AF65-F5344CB8AC3E}">
        <p14:creationId xmlns:p14="http://schemas.microsoft.com/office/powerpoint/2010/main" val="315181779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Reliability Diagram</a:t>
            </a:r>
            <a:endParaRPr lang="en-US" sz="3600" b="1" dirty="0"/>
          </a:p>
        </p:txBody>
      </p:sp>
      <p:pic>
        <p:nvPicPr>
          <p:cNvPr id="2" name="Picture 1" descr="ReliabilityDiagram.pdf"/>
          <p:cNvPicPr>
            <a:picLocks noChangeAspect="1"/>
          </p:cNvPicPr>
          <p:nvPr/>
        </p:nvPicPr>
        <p:blipFill rotWithShape="1">
          <a:blip r:embed="rId2">
            <a:extLst>
              <a:ext uri="{28A0092B-C50C-407E-A947-70E740481C1C}">
                <a14:useLocalDpi xmlns:a14="http://schemas.microsoft.com/office/drawing/2010/main" val="0"/>
              </a:ext>
            </a:extLst>
          </a:blip>
          <a:srcRect l="7970" t="26347" r="8680" b="24688"/>
          <a:stretch/>
        </p:blipFill>
        <p:spPr>
          <a:xfrm>
            <a:off x="187157" y="1086553"/>
            <a:ext cx="6954248" cy="5588001"/>
          </a:xfrm>
          <a:prstGeom prst="rect">
            <a:avLst/>
          </a:prstGeom>
        </p:spPr>
      </p:pic>
      <p:cxnSp>
        <p:nvCxnSpPr>
          <p:cNvPr id="9" name="Straight Connector 8"/>
          <p:cNvCxnSpPr/>
          <p:nvPr/>
        </p:nvCxnSpPr>
        <p:spPr>
          <a:xfrm>
            <a:off x="7066466" y="2013642"/>
            <a:ext cx="604050"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500148" y="1705966"/>
            <a:ext cx="1473484" cy="646331"/>
          </a:xfrm>
          <a:prstGeom prst="rect">
            <a:avLst/>
          </a:prstGeom>
          <a:noFill/>
        </p:spPr>
        <p:txBody>
          <a:bodyPr wrap="square" rtlCol="0">
            <a:spAutoFit/>
          </a:bodyPr>
          <a:lstStyle/>
          <a:p>
            <a:pPr algn="ctr"/>
            <a:r>
              <a:rPr lang="en-US" dirty="0" smtClean="0"/>
              <a:t>Perfect</a:t>
            </a:r>
          </a:p>
          <a:p>
            <a:pPr algn="ctr"/>
            <a:r>
              <a:rPr lang="en-US" dirty="0" smtClean="0"/>
              <a:t>Reliability</a:t>
            </a:r>
            <a:endParaRPr lang="en-US" dirty="0"/>
          </a:p>
        </p:txBody>
      </p:sp>
      <p:sp>
        <p:nvSpPr>
          <p:cNvPr id="11" name="TextBox 10"/>
          <p:cNvSpPr txBox="1"/>
          <p:nvPr/>
        </p:nvSpPr>
        <p:spPr>
          <a:xfrm>
            <a:off x="7066466" y="2757140"/>
            <a:ext cx="1907166" cy="3170099"/>
          </a:xfrm>
          <a:prstGeom prst="rect">
            <a:avLst/>
          </a:prstGeom>
          <a:noFill/>
        </p:spPr>
        <p:txBody>
          <a:bodyPr wrap="square" rtlCol="0">
            <a:spAutoFit/>
          </a:bodyPr>
          <a:lstStyle/>
          <a:p>
            <a:pPr algn="ctr"/>
            <a:r>
              <a:rPr lang="en-US" sz="2000" dirty="0" smtClean="0"/>
              <a:t>GEFS Reforecasts  appear to be </a:t>
            </a:r>
            <a:r>
              <a:rPr lang="en-US" sz="2000" dirty="0" err="1" smtClean="0"/>
              <a:t>underdispersive</a:t>
            </a:r>
            <a:r>
              <a:rPr lang="en-US" sz="2000" dirty="0" smtClean="0"/>
              <a:t> with respect to medium-range forecasts of the North Pacific Jet in the phase diagram</a:t>
            </a:r>
            <a:endParaRPr lang="en-US" sz="2000" dirty="0"/>
          </a:p>
        </p:txBody>
      </p:sp>
    </p:spTree>
    <p:extLst>
      <p:ext uri="{BB962C8B-B14F-4D97-AF65-F5344CB8AC3E}">
        <p14:creationId xmlns:p14="http://schemas.microsoft.com/office/powerpoint/2010/main" val="147101208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 Season</a:t>
            </a:r>
            <a:endParaRPr lang="en-US" sz="3600" b="1" dirty="0"/>
          </a:p>
        </p:txBody>
      </p:sp>
      <p:pic>
        <p:nvPicPr>
          <p:cNvPr id="3" name="Picture 2" descr="gefsmeanerror_season.pdf"/>
          <p:cNvPicPr>
            <a:picLocks noChangeAspect="1"/>
          </p:cNvPicPr>
          <p:nvPr/>
        </p:nvPicPr>
        <p:blipFill rotWithShape="1">
          <a:blip r:embed="rId2">
            <a:extLst>
              <a:ext uri="{28A0092B-C50C-407E-A947-70E740481C1C}">
                <a14:useLocalDpi xmlns:a14="http://schemas.microsoft.com/office/drawing/2010/main" val="0"/>
              </a:ext>
            </a:extLst>
          </a:blip>
          <a:srcRect l="7216" t="26337" r="8107" b="24074"/>
          <a:stretch/>
        </p:blipFill>
        <p:spPr>
          <a:xfrm>
            <a:off x="479778" y="1026709"/>
            <a:ext cx="7521222" cy="5700045"/>
          </a:xfrm>
          <a:prstGeom prst="rect">
            <a:avLst/>
          </a:prstGeom>
        </p:spPr>
      </p:pic>
      <p:sp>
        <p:nvSpPr>
          <p:cNvPr id="6" name="TextBox 5"/>
          <p:cNvSpPr txBox="1"/>
          <p:nvPr/>
        </p:nvSpPr>
        <p:spPr>
          <a:xfrm>
            <a:off x="4303889" y="1085606"/>
            <a:ext cx="4532637" cy="923330"/>
          </a:xfrm>
          <a:prstGeom prst="rect">
            <a:avLst/>
          </a:prstGeom>
          <a:solidFill>
            <a:schemeClr val="bg1"/>
          </a:solidFill>
          <a:ln>
            <a:solidFill>
              <a:schemeClr val="tx1"/>
            </a:solidFill>
          </a:ln>
        </p:spPr>
        <p:txBody>
          <a:bodyPr wrap="square" rtlCol="0">
            <a:spAutoFit/>
          </a:bodyPr>
          <a:lstStyle/>
          <a:p>
            <a:r>
              <a:rPr lang="en-US" dirty="0" smtClean="0"/>
              <a:t>Circles on a particular line indicate statistically significant differences to the 95% confidence interval with respect to another jet regime.</a:t>
            </a:r>
            <a:endParaRPr lang="en-US" dirty="0"/>
          </a:p>
        </p:txBody>
      </p:sp>
    </p:spTree>
    <p:extLst>
      <p:ext uri="{BB962C8B-B14F-4D97-AF65-F5344CB8AC3E}">
        <p14:creationId xmlns:p14="http://schemas.microsoft.com/office/powerpoint/2010/main" val="402226970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33" y="958984"/>
            <a:ext cx="7597421" cy="5684401"/>
          </a:xfrm>
          <a:prstGeom prst="rect">
            <a:avLst/>
          </a:prstGeom>
        </p:spPr>
      </p:pic>
      <p:sp>
        <p:nvSpPr>
          <p:cNvPr id="17" name="Rectangle 16"/>
          <p:cNvSpPr/>
          <p:nvPr/>
        </p:nvSpPr>
        <p:spPr>
          <a:xfrm>
            <a:off x="5531556" y="4205110"/>
            <a:ext cx="2046110" cy="175432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POD by NPJ Regime</a:t>
            </a:r>
            <a:endParaRPr lang="en-US" sz="3600" b="1" dirty="0">
              <a:solidFill>
                <a:srgbClr val="FF0000"/>
              </a:solidFill>
            </a:endParaRPr>
          </a:p>
        </p:txBody>
      </p:sp>
      <p:sp>
        <p:nvSpPr>
          <p:cNvPr id="8" name="TextBox 7"/>
          <p:cNvSpPr txBox="1"/>
          <p:nvPr/>
        </p:nvSpPr>
        <p:spPr>
          <a:xfrm>
            <a:off x="728133" y="924277"/>
            <a:ext cx="7608859" cy="369332"/>
          </a:xfrm>
          <a:prstGeom prst="rect">
            <a:avLst/>
          </a:prstGeom>
          <a:solidFill>
            <a:schemeClr val="bg1"/>
          </a:solidFill>
          <a:ln>
            <a:solidFill>
              <a:schemeClr val="tx1"/>
            </a:solidFill>
          </a:ln>
        </p:spPr>
        <p:txBody>
          <a:bodyPr wrap="square" rtlCol="0">
            <a:spAutoFit/>
          </a:bodyPr>
          <a:lstStyle/>
          <a:p>
            <a:pPr algn="ctr"/>
            <a:r>
              <a:rPr lang="en-US" b="1" dirty="0" smtClean="0"/>
              <a:t>For forecasts </a:t>
            </a:r>
            <a:r>
              <a:rPr lang="en-US" b="1" dirty="0" smtClean="0">
                <a:solidFill>
                  <a:srgbClr val="0000FF"/>
                </a:solidFill>
              </a:rPr>
              <a:t>verifying</a:t>
            </a:r>
            <a:r>
              <a:rPr lang="en-US" b="1" dirty="0" smtClean="0"/>
              <a:t> within a particular NPJ regime</a:t>
            </a:r>
            <a:endParaRPr lang="en-US" b="1" dirty="0"/>
          </a:p>
        </p:txBody>
      </p:sp>
      <p:sp>
        <p:nvSpPr>
          <p:cNvPr id="4" name="TextBox 3"/>
          <p:cNvSpPr txBox="1"/>
          <p:nvPr/>
        </p:nvSpPr>
        <p:spPr>
          <a:xfrm>
            <a:off x="6392333" y="4205110"/>
            <a:ext cx="1185333" cy="1754327"/>
          </a:xfrm>
          <a:prstGeom prst="rect">
            <a:avLst/>
          </a:prstGeom>
          <a:noFill/>
        </p:spPr>
        <p:txBody>
          <a:bodyPr wrap="square" rtlCol="0">
            <a:spAutoFit/>
          </a:bodyPr>
          <a:lstStyle/>
          <a:p>
            <a:r>
              <a:rPr lang="en-US" dirty="0" smtClean="0"/>
              <a:t>Extension</a:t>
            </a:r>
          </a:p>
          <a:p>
            <a:r>
              <a:rPr lang="en-US" dirty="0" smtClean="0"/>
              <a:t>Retraction</a:t>
            </a:r>
          </a:p>
          <a:p>
            <a:r>
              <a:rPr lang="en-US" dirty="0" err="1" smtClean="0"/>
              <a:t>Poleward</a:t>
            </a:r>
            <a:endParaRPr lang="en-US" dirty="0" smtClean="0"/>
          </a:p>
          <a:p>
            <a:r>
              <a:rPr lang="en-US" dirty="0" smtClean="0"/>
              <a:t>Equator</a:t>
            </a:r>
          </a:p>
          <a:p>
            <a:r>
              <a:rPr lang="en-US" dirty="0" smtClean="0"/>
              <a:t>Origin</a:t>
            </a:r>
          </a:p>
          <a:p>
            <a:r>
              <a:rPr lang="en-US" dirty="0" smtClean="0"/>
              <a:t>Mean</a:t>
            </a:r>
            <a:endParaRPr lang="en-US" dirty="0"/>
          </a:p>
        </p:txBody>
      </p:sp>
      <p:cxnSp>
        <p:nvCxnSpPr>
          <p:cNvPr id="10" name="Straight Connector 9"/>
          <p:cNvCxnSpPr/>
          <p:nvPr/>
        </p:nvCxnSpPr>
        <p:spPr>
          <a:xfrm>
            <a:off x="5686778" y="4402666"/>
            <a:ext cx="691444" cy="0"/>
          </a:xfrm>
          <a:prstGeom prst="line">
            <a:avLst/>
          </a:prstGeom>
          <a:ln w="57150" cmpd="sng">
            <a:solidFill>
              <a:srgbClr val="EF00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686778" y="4682066"/>
            <a:ext cx="691444"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686778" y="4978400"/>
            <a:ext cx="691444" cy="0"/>
          </a:xfrm>
          <a:prstGeom prst="line">
            <a:avLst/>
          </a:prstGeom>
          <a:ln w="57150" cmpd="sng">
            <a:solidFill>
              <a:srgbClr val="28FFEE"/>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86778" y="5246511"/>
            <a:ext cx="691444"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686778" y="5500510"/>
            <a:ext cx="691444" cy="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86778" y="5782733"/>
            <a:ext cx="691444"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236720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Best/Worst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29355807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24165734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Worst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254362592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Best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426210335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 over North America</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884622447"/>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1310"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Tree>
    <p:extLst>
      <p:ext uri="{BB962C8B-B14F-4D97-AF65-F5344CB8AC3E}">
        <p14:creationId xmlns:p14="http://schemas.microsoft.com/office/powerpoint/2010/main" val="79185075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 over North America</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153085170"/>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2334"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
        <p:nvSpPr>
          <p:cNvPr id="3" name="Rectangle 2"/>
          <p:cNvSpPr/>
          <p:nvPr/>
        </p:nvSpPr>
        <p:spPr>
          <a:xfrm>
            <a:off x="4014689" y="20192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14689" y="26161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80534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Phase Diagram and ETE’s</a:t>
            </a:r>
            <a:endParaRPr lang="en-US" b="1" dirty="0">
              <a:solidFill>
                <a:srgbClr val="FF0000"/>
              </a:solidFill>
            </a:endParaRPr>
          </a:p>
        </p:txBody>
      </p:sp>
    </p:spTree>
    <p:extLst>
      <p:ext uri="{BB962C8B-B14F-4D97-AF65-F5344CB8AC3E}">
        <p14:creationId xmlns:p14="http://schemas.microsoft.com/office/powerpoint/2010/main" val="375696761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3" cy="6099669"/>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173)</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29" name="TextBox 28"/>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30" name="TextBox 29"/>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1" name="Oval 20"/>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2" name="Oval 31"/>
          <p:cNvSpPr/>
          <p:nvPr/>
        </p:nvSpPr>
        <p:spPr>
          <a:xfrm>
            <a:off x="3751289" y="4037040"/>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35866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3"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57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66</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69</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239)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5" name="Oval 24"/>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358447" y="3644344"/>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1860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9</a:t>
            </a: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31</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78)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740" y="272898"/>
            <a:ext cx="3380348" cy="1937353"/>
          </a:xfrm>
          <a:prstGeom prst="rect">
            <a:avLst/>
          </a:prstGeom>
        </p:spPr>
      </p:pic>
      <p:sp>
        <p:nvSpPr>
          <p:cNvPr id="9" name="Oval 8"/>
          <p:cNvSpPr/>
          <p:nvPr/>
        </p:nvSpPr>
        <p:spPr>
          <a:xfrm rot="15716148">
            <a:off x="5817205" y="761446"/>
            <a:ext cx="844504" cy="591919"/>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208444" y="3769565"/>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34325"/>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07566832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22</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740" y="272898"/>
            <a:ext cx="3380348" cy="1937354"/>
          </a:xfrm>
          <a:prstGeom prst="rect">
            <a:avLst/>
          </a:prstGeom>
        </p:spPr>
      </p:pic>
      <p:sp>
        <p:nvSpPr>
          <p:cNvPr id="9" name="Oval 8"/>
          <p:cNvSpPr/>
          <p:nvPr/>
        </p:nvSpPr>
        <p:spPr>
          <a:xfrm rot="15716148">
            <a:off x="5824094" y="784292"/>
            <a:ext cx="783750" cy="621647"/>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0" name="TextBox 29"/>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8" name="Oval 27"/>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955815" y="3911739"/>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67563386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NPJ Phase Diagram Technical Slides</a:t>
            </a:r>
            <a:endParaRPr lang="en-US" sz="4800" b="1" dirty="0">
              <a:solidFill>
                <a:srgbClr val="FF0000"/>
              </a:solidFill>
            </a:endParaRPr>
          </a:p>
        </p:txBody>
      </p:sp>
    </p:spTree>
    <p:extLst>
      <p:ext uri="{BB962C8B-B14F-4D97-AF65-F5344CB8AC3E}">
        <p14:creationId xmlns:p14="http://schemas.microsoft.com/office/powerpoint/2010/main" val="37514290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92638833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20961114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a:t>
            </a:r>
            <a:r>
              <a:rPr lang="en-US" sz="2400" dirty="0">
                <a:solidFill>
                  <a:srgbClr val="000000"/>
                </a:solidFill>
              </a:rPr>
              <a:t>8</a:t>
            </a:r>
            <a:r>
              <a:rPr lang="en-US" sz="2400" dirty="0" smtClean="0">
                <a:solidFill>
                  <a:srgbClr val="000000"/>
                </a:solidFill>
              </a:rPr>
              <a:t>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a:t>
            </a:r>
            <a:r>
              <a:rPr lang="en-US" sz="1200" dirty="0"/>
              <a:t>8</a:t>
            </a:r>
            <a:r>
              <a:rPr lang="en-US" sz="1200" dirty="0" smtClean="0"/>
              <a:t>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a:t>
            </a:r>
            <a:r>
              <a:rPr lang="en-US" sz="1200" dirty="0"/>
              <a:t>9</a:t>
            </a:r>
            <a:r>
              <a:rPr lang="en-US" sz="1200" dirty="0" smtClean="0"/>
              <a:t>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a:t>
            </a:r>
            <a:r>
              <a:rPr lang="en-US" sz="1200" dirty="0"/>
              <a:t>7</a:t>
            </a:r>
            <a:r>
              <a:rPr lang="en-US" sz="1200" dirty="0" smtClean="0"/>
              <a:t>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a:t>
            </a:r>
            <a:r>
              <a:rPr lang="en-US" sz="1200" dirty="0"/>
              <a:t>7</a:t>
            </a:r>
            <a:r>
              <a:rPr lang="en-US" sz="1200" dirty="0" smtClean="0"/>
              <a:t>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a:t>
            </a:r>
            <a:r>
              <a:rPr lang="en-US" sz="1200" dirty="0"/>
              <a:t>8</a:t>
            </a:r>
            <a:r>
              <a:rPr lang="en-US" sz="1200" dirty="0" smtClean="0"/>
              <a:t>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1871011" y="3374482"/>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88842" y="3802511"/>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423848175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cxnSp>
        <p:nvCxnSpPr>
          <p:cNvPr id="21" name="Straight Connector 20"/>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36268145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F_gefs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0" y="263376"/>
            <a:ext cx="3706681" cy="2780010"/>
          </a:xfrm>
          <a:prstGeom prst="rect">
            <a:avLst/>
          </a:prstGeom>
        </p:spPr>
      </p:pic>
      <p:sp>
        <p:nvSpPr>
          <p:cNvPr id="6" name="TextBox 5"/>
          <p:cNvSpPr txBox="1"/>
          <p:nvPr/>
        </p:nvSpPr>
        <p:spPr>
          <a:xfrm>
            <a:off x="276271" y="201820"/>
            <a:ext cx="3516489" cy="246221"/>
          </a:xfrm>
          <a:prstGeom prst="rect">
            <a:avLst/>
          </a:prstGeom>
          <a:solidFill>
            <a:srgbClr val="FFFFFF"/>
          </a:solidFill>
        </p:spPr>
        <p:txBody>
          <a:bodyPr wrap="square" rtlCol="0">
            <a:spAutoFit/>
          </a:bodyPr>
          <a:lstStyle/>
          <a:p>
            <a:r>
              <a:rPr lang="en-US" sz="1000" dirty="0" smtClean="0"/>
              <a:t>GEFS Ensemble Trajectories Initialized 0000 UTC 24 May 2016 </a:t>
            </a:r>
            <a:endParaRPr lang="en-US" sz="1000" dirty="0"/>
          </a:p>
        </p:txBody>
      </p:sp>
      <p:sp>
        <p:nvSpPr>
          <p:cNvPr id="12" name="5-Point Star 11"/>
          <p:cNvSpPr/>
          <p:nvPr/>
        </p:nvSpPr>
        <p:spPr>
          <a:xfrm>
            <a:off x="276271" y="3043386"/>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1783" y="3001515"/>
            <a:ext cx="2927156" cy="369332"/>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1862394" y="837729"/>
            <a:ext cx="208451" cy="196871"/>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June2eo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02" y="347118"/>
            <a:ext cx="5157097" cy="2981041"/>
          </a:xfrm>
          <a:prstGeom prst="rect">
            <a:avLst/>
          </a:prstGeom>
        </p:spPr>
      </p:pic>
      <p:pic>
        <p:nvPicPr>
          <p:cNvPr id="5" name="Picture 4" descr="June2eo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14" y="3601072"/>
            <a:ext cx="5149085" cy="2963838"/>
          </a:xfrm>
          <a:prstGeom prst="rect">
            <a:avLst/>
          </a:prstGeom>
        </p:spPr>
      </p:pic>
      <p:sp>
        <p:nvSpPr>
          <p:cNvPr id="17" name="TextBox 16"/>
          <p:cNvSpPr txBox="1"/>
          <p:nvPr/>
        </p:nvSpPr>
        <p:spPr>
          <a:xfrm>
            <a:off x="3752514" y="347118"/>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EOF1: 0000 UTC 2 Jun</a:t>
            </a:r>
            <a:endParaRPr lang="en-US" sz="1600" dirty="0"/>
          </a:p>
        </p:txBody>
      </p:sp>
      <p:sp>
        <p:nvSpPr>
          <p:cNvPr id="18" name="TextBox 17"/>
          <p:cNvSpPr txBox="1"/>
          <p:nvPr/>
        </p:nvSpPr>
        <p:spPr>
          <a:xfrm>
            <a:off x="3752514" y="3601072"/>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EOF2: 0000 UTC 2 Jun</a:t>
            </a:r>
            <a:endParaRPr lang="en-US" sz="1600" dirty="0"/>
          </a:p>
        </p:txBody>
      </p:sp>
      <p:sp>
        <p:nvSpPr>
          <p:cNvPr id="10" name="TextBox 9"/>
          <p:cNvSpPr txBox="1"/>
          <p:nvPr/>
        </p:nvSpPr>
        <p:spPr>
          <a:xfrm>
            <a:off x="7772399" y="3051853"/>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19" name="TextBox 18"/>
          <p:cNvSpPr txBox="1"/>
          <p:nvPr/>
        </p:nvSpPr>
        <p:spPr>
          <a:xfrm>
            <a:off x="7755465" y="6287911"/>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20" name="TextBox 19"/>
          <p:cNvSpPr txBox="1"/>
          <p:nvPr/>
        </p:nvSpPr>
        <p:spPr>
          <a:xfrm>
            <a:off x="276271" y="3939626"/>
            <a:ext cx="3312668" cy="2246769"/>
          </a:xfrm>
          <a:prstGeom prst="rect">
            <a:avLst/>
          </a:prstGeom>
          <a:noFill/>
        </p:spPr>
        <p:txBody>
          <a:bodyPr wrap="square" rtlCol="0">
            <a:spAutoFit/>
          </a:bodyPr>
          <a:lstStyle/>
          <a:p>
            <a:pPr algn="ctr"/>
            <a:r>
              <a:rPr lang="en-US" sz="2800" dirty="0" smtClean="0"/>
              <a:t>250-hPa </a:t>
            </a:r>
            <a:r>
              <a:rPr lang="en-US" sz="2800" dirty="0"/>
              <a:t>z</a:t>
            </a:r>
            <a:r>
              <a:rPr lang="en-US" sz="2800" dirty="0" smtClean="0"/>
              <a:t>onal </a:t>
            </a:r>
            <a:r>
              <a:rPr lang="en-US" sz="2800" dirty="0"/>
              <a:t>w</a:t>
            </a:r>
            <a:r>
              <a:rPr lang="en-US" sz="2800" dirty="0" smtClean="0"/>
              <a:t>ind </a:t>
            </a:r>
            <a:r>
              <a:rPr lang="en-US" sz="2800" dirty="0"/>
              <a:t>a</a:t>
            </a:r>
            <a:r>
              <a:rPr lang="en-US" sz="2800" dirty="0" smtClean="0"/>
              <a:t>nomalies at 0000 UTC 2 Jun project strongly onto </a:t>
            </a:r>
          </a:p>
          <a:p>
            <a:pPr algn="ctr"/>
            <a:r>
              <a:rPr lang="en-US" sz="2800" dirty="0" smtClean="0"/>
              <a:t>EOF2 &gt; 0</a:t>
            </a:r>
            <a:endParaRPr lang="en-US" sz="2800" dirty="0"/>
          </a:p>
        </p:txBody>
      </p:sp>
    </p:spTree>
    <p:extLst>
      <p:ext uri="{BB962C8B-B14F-4D97-AF65-F5344CB8AC3E}">
        <p14:creationId xmlns:p14="http://schemas.microsoft.com/office/powerpoint/2010/main" val="6601730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30614875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1570</TotalTime>
  <Words>4996</Words>
  <Application>Microsoft Macintosh PowerPoint</Application>
  <PresentationFormat>On-screen Show (4:3)</PresentationFormat>
  <Paragraphs>744</Paragraphs>
  <Slides>83</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85" baseType="lpstr">
      <vt:lpstr>Office Theme</vt:lpstr>
      <vt:lpstr>Equation</vt:lpstr>
      <vt:lpstr>A North Pacific Jet Phase Diagram Perspective on Extreme Weather Events during 2016–2017: General Characteristics</vt:lpstr>
      <vt:lpstr>PowerPoint Presentation</vt:lpstr>
      <vt:lpstr>PowerPoint Presentation</vt:lpstr>
      <vt:lpstr>The Development of the  NPJ Phase Diagram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GEFS Forecast Skill in the Context of the NPJ Phase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PowerPoint Presentation</vt:lpstr>
      <vt:lpstr>NPJ Regime Composite Patterns</vt:lpstr>
      <vt:lpstr>PowerPoint Presentation</vt:lpstr>
      <vt:lpstr>PowerPoint Presentation</vt:lpstr>
      <vt:lpstr>PowerPoint Presentation</vt:lpstr>
      <vt:lpstr>PowerPoint Presentation</vt:lpstr>
      <vt:lpstr>PowerPoint Presentation</vt:lpstr>
      <vt:lpstr>PowerPoint Presentation</vt:lpstr>
      <vt:lpstr>NPJ Regime Distributions</vt:lpstr>
      <vt:lpstr>PowerPoint Presentation</vt:lpstr>
      <vt:lpstr>PowerPoint Presentation</vt:lpstr>
      <vt:lpstr>PowerPoint Presentation</vt:lpstr>
      <vt:lpstr>PowerPoint Presentation</vt:lpstr>
      <vt:lpstr>Explanation of Best/Worst Forecast Identification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NPJ Phase Diagram Verification Statistics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NPJ Phase Diagram and ETE’s</vt:lpstr>
      <vt:lpstr>PowerPoint Presentation</vt:lpstr>
      <vt:lpstr>PowerPoint Presentation</vt:lpstr>
      <vt:lpstr>PowerPoint Presentation</vt:lpstr>
      <vt:lpstr>PowerPoint Presentation</vt:lpstr>
      <vt:lpstr>NPJ Phase Diagram Technical Slides</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North Pacific Jet Phase Diagram Perspective on Extreme Weather Events during 2016–2017: General Characteristics</dc:title>
  <dc:creator>Andrew Winters</dc:creator>
  <cp:lastModifiedBy>Andrew Winters</cp:lastModifiedBy>
  <cp:revision>228</cp:revision>
  <dcterms:created xsi:type="dcterms:W3CDTF">2017-08-29T17:41:12Z</dcterms:created>
  <dcterms:modified xsi:type="dcterms:W3CDTF">2017-09-27T15:27:30Z</dcterms:modified>
</cp:coreProperties>
</file>