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7" r:id="rId2"/>
    <p:sldId id="262" r:id="rId3"/>
    <p:sldId id="265" r:id="rId4"/>
    <p:sldId id="344" r:id="rId5"/>
    <p:sldId id="267" r:id="rId6"/>
    <p:sldId id="268" r:id="rId7"/>
    <p:sldId id="270" r:id="rId8"/>
    <p:sldId id="341" r:id="rId9"/>
    <p:sldId id="276" r:id="rId10"/>
    <p:sldId id="277" r:id="rId11"/>
    <p:sldId id="278" r:id="rId12"/>
    <p:sldId id="279" r:id="rId13"/>
    <p:sldId id="287" r:id="rId14"/>
    <p:sldId id="284" r:id="rId15"/>
    <p:sldId id="363" r:id="rId16"/>
    <p:sldId id="348" r:id="rId17"/>
    <p:sldId id="286" r:id="rId18"/>
    <p:sldId id="288" r:id="rId19"/>
    <p:sldId id="289" r:id="rId20"/>
    <p:sldId id="290" r:id="rId21"/>
    <p:sldId id="291" r:id="rId22"/>
    <p:sldId id="298" r:id="rId23"/>
    <p:sldId id="312" r:id="rId24"/>
    <p:sldId id="333" r:id="rId25"/>
    <p:sldId id="292" r:id="rId26"/>
    <p:sldId id="293" r:id="rId27"/>
    <p:sldId id="294" r:id="rId28"/>
    <p:sldId id="297" r:id="rId29"/>
    <p:sldId id="301" r:id="rId30"/>
    <p:sldId id="309" r:id="rId31"/>
    <p:sldId id="310" r:id="rId32"/>
    <p:sldId id="311" r:id="rId33"/>
    <p:sldId id="313" r:id="rId34"/>
    <p:sldId id="364" r:id="rId35"/>
    <p:sldId id="314" r:id="rId36"/>
    <p:sldId id="350" r:id="rId37"/>
    <p:sldId id="349" r:id="rId38"/>
    <p:sldId id="305" r:id="rId39"/>
    <p:sldId id="306" r:id="rId40"/>
    <p:sldId id="307" r:id="rId41"/>
    <p:sldId id="318" r:id="rId42"/>
    <p:sldId id="316" r:id="rId43"/>
    <p:sldId id="351" r:id="rId44"/>
    <p:sldId id="352" r:id="rId45"/>
    <p:sldId id="353" r:id="rId46"/>
    <p:sldId id="322" r:id="rId47"/>
    <p:sldId id="324" r:id="rId48"/>
    <p:sldId id="326" r:id="rId49"/>
    <p:sldId id="325" r:id="rId50"/>
    <p:sldId id="282" r:id="rId51"/>
    <p:sldId id="323" r:id="rId52"/>
    <p:sldId id="259" r:id="rId53"/>
    <p:sldId id="260" r:id="rId54"/>
    <p:sldId id="342" r:id="rId55"/>
    <p:sldId id="343" r:id="rId56"/>
    <p:sldId id="345" r:id="rId57"/>
    <p:sldId id="346" r:id="rId58"/>
    <p:sldId id="347" r:id="rId59"/>
    <p:sldId id="303" r:id="rId60"/>
    <p:sldId id="283" r:id="rId61"/>
    <p:sldId id="330" r:id="rId62"/>
    <p:sldId id="331" r:id="rId63"/>
    <p:sldId id="332" r:id="rId64"/>
    <p:sldId id="299" r:id="rId65"/>
    <p:sldId id="300" r:id="rId66"/>
    <p:sldId id="302" r:id="rId67"/>
    <p:sldId id="335" r:id="rId68"/>
    <p:sldId id="336" r:id="rId69"/>
    <p:sldId id="337" r:id="rId70"/>
    <p:sldId id="338" r:id="rId71"/>
    <p:sldId id="339" r:id="rId72"/>
    <p:sldId id="340" r:id="rId73"/>
    <p:sldId id="360" r:id="rId74"/>
    <p:sldId id="358" r:id="rId75"/>
    <p:sldId id="359" r:id="rId76"/>
    <p:sldId id="362" r:id="rId77"/>
    <p:sldId id="361" r:id="rId78"/>
    <p:sldId id="354" r:id="rId79"/>
    <p:sldId id="355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A0A"/>
    <a:srgbClr val="00B100"/>
    <a:srgbClr val="0D23FF"/>
    <a:srgbClr val="E300D7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2"/>
    <p:restoredTop sz="94674"/>
  </p:normalViewPr>
  <p:slideViewPr>
    <p:cSldViewPr snapToGrid="0" snapToObjects="1">
      <p:cViewPr varScale="1">
        <p:scale>
          <a:sx n="185" d="100"/>
          <a:sy n="185" d="100"/>
        </p:scale>
        <p:origin x="11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flash to the tropopause temperature once</a:t>
            </a:r>
            <a:r>
              <a:rPr lang="en-US" baseline="0" dirty="0" smtClean="0"/>
              <a:t> to show the intensified frontal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Relationship Id="rId3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Relationship Id="rId3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3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Relationship Id="rId3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Relationship Id="rId3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Relationship Id="rId3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5223" y="142116"/>
            <a:ext cx="8850738" cy="1589655"/>
          </a:xfrm>
        </p:spPr>
        <p:txBody>
          <a:bodyPr>
            <a:noAutofit/>
          </a:bodyPr>
          <a:lstStyle/>
          <a:p>
            <a:pPr algn="r"/>
            <a:r>
              <a:rPr lang="en-US" sz="2800" b="1" dirty="0" smtClean="0"/>
              <a:t>Discerning the Relative Importance of Polar and Tropical Upper-Tropospheric PV Anomalies during North American Polar/Subtropical Jet </a:t>
            </a:r>
            <a:r>
              <a:rPr lang="en-US" sz="2800" b="1" dirty="0" err="1" smtClean="0"/>
              <a:t>Superpositions</a:t>
            </a:r>
            <a:endParaRPr lang="en-US" sz="2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638648" y="1976496"/>
            <a:ext cx="7367313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 Daniel Keyser and Lance F. </a:t>
            </a:r>
            <a:r>
              <a:rPr lang="en-US" sz="2400" dirty="0" err="1" smtClean="0">
                <a:solidFill>
                  <a:schemeClr val="tx1"/>
                </a:solidFill>
              </a:rPr>
              <a:t>Bosart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18</a:t>
            </a:r>
            <a:r>
              <a:rPr lang="en-US" sz="2400" baseline="30000" dirty="0" smtClean="0">
                <a:solidFill>
                  <a:schemeClr val="tx1"/>
                </a:solidFill>
              </a:rPr>
              <a:t>th</a:t>
            </a:r>
            <a:r>
              <a:rPr lang="en-US" sz="2400" dirty="0" smtClean="0">
                <a:solidFill>
                  <a:schemeClr val="tx1"/>
                </a:solidFill>
              </a:rPr>
              <a:t> Cyclone Workshop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Sainte-</a:t>
            </a:r>
            <a:r>
              <a:rPr lang="en-US" sz="2400" dirty="0" err="1" smtClean="0">
                <a:solidFill>
                  <a:schemeClr val="tx1"/>
                </a:solidFill>
              </a:rPr>
              <a:t>Adèle</a:t>
            </a:r>
            <a:r>
              <a:rPr lang="en-US" sz="2400" dirty="0" smtClean="0">
                <a:solidFill>
                  <a:schemeClr val="tx1"/>
                </a:solidFill>
              </a:rPr>
              <a:t>, QC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 October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work is funded by an NSF-PRF (AGS-1624316)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2220817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50009"/>
            <a:ext cx="1222207" cy="1229570"/>
          </a:xfrm>
          <a:prstGeom prst="rect">
            <a:avLst/>
          </a:prstGeom>
        </p:spPr>
      </p:pic>
      <p:pic>
        <p:nvPicPr>
          <p:cNvPr id="8" name="Picture 7" descr="alban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5" y="5218284"/>
            <a:ext cx="732062" cy="11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1" cy="5481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028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1" cy="5481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45895" y="1399624"/>
            <a:ext cx="3798108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The relative importance of these PV anomalies is highly variable between jet </a:t>
            </a: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uperposition events</a:t>
            </a: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82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1" cy="5481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29120" y="1399624"/>
            <a:ext cx="4045815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solidFill>
                  <a:srgbClr val="0000FF"/>
                </a:solidFill>
              </a:rPr>
              <a:t>GOAL</a:t>
            </a:r>
            <a:r>
              <a:rPr lang="en-US" b="1" dirty="0" smtClean="0">
                <a:solidFill>
                  <a:srgbClr val="0000FF"/>
                </a:solidFill>
              </a:rPr>
              <a:t>: To determine the characteristic types of interaction that exist between upper-tropospheric PV anomalies during a jet superposition event</a:t>
            </a: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Jet Superposition Event Identification and Classification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8325" y="1254190"/>
            <a:ext cx="8431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buFont typeface="+mj-lt"/>
              <a:buAutoNum type="arabicPeriod"/>
            </a:pPr>
            <a:r>
              <a:rPr lang="en-US" sz="2400" dirty="0" smtClean="0"/>
              <a:t> Isolated </a:t>
            </a:r>
            <a:r>
              <a:rPr lang="en-US" sz="2400" dirty="0" smtClean="0"/>
              <a:t>NCEP CFSR (</a:t>
            </a:r>
            <a:r>
              <a:rPr lang="en-US" sz="2400" dirty="0" err="1" smtClean="0"/>
              <a:t>Saha</a:t>
            </a:r>
            <a:r>
              <a:rPr lang="en-US" sz="2400" dirty="0" smtClean="0"/>
              <a:t> et al. </a:t>
            </a:r>
            <a:r>
              <a:rPr lang="en-US" sz="2400" dirty="0" smtClean="0"/>
              <a:t>2014) </a:t>
            </a:r>
            <a:r>
              <a:rPr lang="en-US" sz="2400" dirty="0" smtClean="0"/>
              <a:t>grid points over North America characterized by a jet superposition during Nov–Mar 1979–2010 using the Christenson et al. (2017) scheme</a:t>
            </a:r>
          </a:p>
          <a:p>
            <a:pPr marL="222250" indent="-222250">
              <a:buFont typeface="+mj-lt"/>
              <a:buAutoNum type="arabicPeriod"/>
            </a:pPr>
            <a:endParaRPr lang="en-US" sz="2400" dirty="0"/>
          </a:p>
          <a:p>
            <a:pPr marL="222250" indent="-222250">
              <a:buFont typeface="+mj-lt"/>
              <a:buAutoNum type="arabicPeriod"/>
            </a:pPr>
            <a:r>
              <a:rPr lang="en-US" sz="2400" dirty="0" smtClean="0"/>
              <a:t> Retained </a:t>
            </a:r>
            <a:r>
              <a:rPr lang="en-US" sz="2400" dirty="0" smtClean="0"/>
              <a:t>analysis times that rank in the top 10% in terms the number of grid points characterized by a jet superposition</a:t>
            </a:r>
          </a:p>
          <a:p>
            <a:pPr marL="222250" indent="-222250">
              <a:buFont typeface="+mj-lt"/>
              <a:buAutoNum type="arabicPeriod"/>
            </a:pPr>
            <a:endParaRPr lang="en-US" sz="2400" dirty="0"/>
          </a:p>
          <a:p>
            <a:pPr marL="222250" indent="-222250">
              <a:buFont typeface="+mj-lt"/>
              <a:buAutoNum type="arabicPeriod"/>
            </a:pPr>
            <a:r>
              <a:rPr lang="en-US" sz="2400" dirty="0" smtClean="0"/>
              <a:t> Filtered </a:t>
            </a:r>
            <a:r>
              <a:rPr lang="en-US" sz="2400" dirty="0" smtClean="0"/>
              <a:t>retained analysis times to group together jet </a:t>
            </a:r>
            <a:r>
              <a:rPr lang="en-US" sz="2400" dirty="0" err="1" smtClean="0"/>
              <a:t>superpositions</a:t>
            </a:r>
            <a:r>
              <a:rPr lang="en-US" sz="2400" dirty="0" smtClean="0"/>
              <a:t> that are </a:t>
            </a:r>
            <a:r>
              <a:rPr lang="en-US" sz="2400" dirty="0" smtClean="0"/>
              <a:t>&lt; 30 </a:t>
            </a:r>
            <a:r>
              <a:rPr lang="en-US" sz="2400" dirty="0" smtClean="0"/>
              <a:t>h and </a:t>
            </a:r>
            <a:r>
              <a:rPr lang="en-US" sz="2400" dirty="0" smtClean="0"/>
              <a:t>&lt; 1500 </a:t>
            </a:r>
            <a:r>
              <a:rPr lang="en-US" sz="2400" dirty="0" smtClean="0"/>
              <a:t>km of one another</a:t>
            </a:r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725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8325" y="1254190"/>
            <a:ext cx="843126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buFont typeface="+mj-lt"/>
              <a:buAutoNum type="arabicPeriod"/>
            </a:pPr>
            <a:r>
              <a:rPr lang="en-US" sz="2400" dirty="0" smtClean="0"/>
              <a:t> Isolated </a:t>
            </a:r>
            <a:r>
              <a:rPr lang="en-US" sz="2400" dirty="0" smtClean="0"/>
              <a:t>NCEP CFSR (</a:t>
            </a:r>
            <a:r>
              <a:rPr lang="en-US" sz="2400" dirty="0" err="1" smtClean="0"/>
              <a:t>Saha</a:t>
            </a:r>
            <a:r>
              <a:rPr lang="en-US" sz="2400" dirty="0" smtClean="0"/>
              <a:t> et al. </a:t>
            </a:r>
            <a:r>
              <a:rPr lang="en-US" sz="2400" dirty="0" smtClean="0"/>
              <a:t>2014) </a:t>
            </a:r>
            <a:r>
              <a:rPr lang="en-US" sz="2400" dirty="0" smtClean="0"/>
              <a:t>grid points over North America characterized by a jet superposition during Nov–Mar 1979–2010 using the Christenson et al. (2017) scheme</a:t>
            </a:r>
          </a:p>
          <a:p>
            <a:pPr marL="222250" indent="-222250">
              <a:buFont typeface="+mj-lt"/>
              <a:buAutoNum type="arabicPeriod"/>
            </a:pPr>
            <a:endParaRPr lang="en-US" sz="2400" dirty="0"/>
          </a:p>
          <a:p>
            <a:pPr marL="222250" indent="-222250">
              <a:buFont typeface="+mj-lt"/>
              <a:buAutoNum type="arabicPeriod"/>
            </a:pPr>
            <a:r>
              <a:rPr lang="en-US" sz="2400" dirty="0" smtClean="0"/>
              <a:t> Retained </a:t>
            </a:r>
            <a:r>
              <a:rPr lang="en-US" sz="2400" dirty="0" smtClean="0"/>
              <a:t>analysis times that rank in the top 10% in terms the number of grid points characterized by a jet superposition</a:t>
            </a:r>
          </a:p>
          <a:p>
            <a:pPr marL="222250" indent="-222250">
              <a:buFont typeface="+mj-lt"/>
              <a:buAutoNum type="arabicPeriod"/>
            </a:pPr>
            <a:endParaRPr lang="en-US" sz="2400" dirty="0"/>
          </a:p>
          <a:p>
            <a:pPr marL="222250" indent="-222250">
              <a:buFont typeface="+mj-lt"/>
              <a:buAutoNum type="arabicPeriod"/>
            </a:pPr>
            <a:r>
              <a:rPr lang="en-US" sz="2400" dirty="0" smtClean="0"/>
              <a:t> Filtered </a:t>
            </a:r>
            <a:r>
              <a:rPr lang="en-US" sz="2400" dirty="0" smtClean="0"/>
              <a:t>retained analysis times to group together jet </a:t>
            </a:r>
            <a:r>
              <a:rPr lang="en-US" sz="2400" dirty="0" err="1" smtClean="0"/>
              <a:t>superpositions</a:t>
            </a:r>
            <a:r>
              <a:rPr lang="en-US" sz="2400" dirty="0" smtClean="0"/>
              <a:t> that are </a:t>
            </a:r>
            <a:r>
              <a:rPr lang="en-US" sz="2400" dirty="0" smtClean="0"/>
              <a:t>&lt; 30 </a:t>
            </a:r>
            <a:r>
              <a:rPr lang="en-US" sz="2400" dirty="0" smtClean="0"/>
              <a:t>h and </a:t>
            </a:r>
            <a:r>
              <a:rPr lang="en-US" sz="2400" dirty="0" smtClean="0"/>
              <a:t>&lt; 1500 </a:t>
            </a:r>
            <a:r>
              <a:rPr lang="en-US" sz="2400" dirty="0" smtClean="0"/>
              <a:t>km of one another</a:t>
            </a:r>
          </a:p>
          <a:p>
            <a:pPr marL="222250" indent="-222250">
              <a:buFont typeface="+mj-lt"/>
              <a:buAutoNum type="arabicPeriod"/>
            </a:pPr>
            <a:endParaRPr lang="en-US" sz="2400" dirty="0"/>
          </a:p>
          <a:p>
            <a:pPr marL="0" lvl="1" algn="ctr"/>
            <a:r>
              <a:rPr lang="en-US" sz="3200" b="1" dirty="0" smtClean="0">
                <a:solidFill>
                  <a:srgbClr val="FF0000"/>
                </a:solidFill>
              </a:rPr>
              <a:t>326 unique jet superposition events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7766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32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45466" y="3058171"/>
            <a:ext cx="158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</a:rPr>
              <a:t>Polar Jet</a:t>
            </a:r>
            <a:endParaRPr lang="en-US" sz="2400" b="1" dirty="0">
              <a:ln>
                <a:solidFill>
                  <a:srgbClr val="0000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4935" y="4642628"/>
            <a:ext cx="217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</a:rPr>
              <a:t>Subtropical Jet</a:t>
            </a:r>
            <a:endParaRPr lang="en-US" sz="2400" b="1" dirty="0">
              <a:ln>
                <a:solidFill>
                  <a:srgbClr val="FF0000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0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 smtClean="0"/>
          </a:p>
          <a:p>
            <a:pPr marL="231775" indent="-122238"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Superposition Centroid</a:t>
            </a:r>
            <a:endParaRPr lang="en-US" sz="1600" dirty="0"/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6" y="1077274"/>
            <a:ext cx="3899249" cy="29280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moore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5" y="3512982"/>
            <a:ext cx="3381332" cy="3211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3298" y="6380588"/>
            <a:ext cx="26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Moore et al. (2012)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28359" y="1048844"/>
            <a:ext cx="47703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</a:t>
            </a:r>
            <a:r>
              <a:rPr lang="en-US" sz="24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4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algn="ctr"/>
            <a:endParaRPr lang="en-US" sz="2000" b="1" dirty="0" smtClean="0"/>
          </a:p>
          <a:p>
            <a:pPr marL="458788" indent="-458788"/>
            <a:r>
              <a:rPr lang="en-US" sz="2000" i="1" dirty="0" smtClean="0">
                <a:solidFill>
                  <a:srgbClr val="FF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Jet superposition </a:t>
            </a:r>
            <a:r>
              <a:rPr lang="en-US" dirty="0" smtClean="0">
                <a:solidFill>
                  <a:srgbClr val="FF0000"/>
                </a:solidFill>
              </a:rPr>
              <a:t>enhanced the </a:t>
            </a:r>
            <a:r>
              <a:rPr lang="en-US" dirty="0" err="1">
                <a:solidFill>
                  <a:srgbClr val="FF0000"/>
                </a:solidFill>
              </a:rPr>
              <a:t>poleward</a:t>
            </a:r>
            <a:r>
              <a:rPr lang="en-US" dirty="0">
                <a:solidFill>
                  <a:srgbClr val="FF0000"/>
                </a:solidFill>
              </a:rPr>
              <a:t> moisture transport via its </a:t>
            </a:r>
            <a:r>
              <a:rPr lang="en-US" dirty="0" err="1">
                <a:solidFill>
                  <a:srgbClr val="FF0000"/>
                </a:solidFill>
              </a:rPr>
              <a:t>ageostrophic</a:t>
            </a:r>
            <a:r>
              <a:rPr lang="en-US" dirty="0">
                <a:solidFill>
                  <a:srgbClr val="FF0000"/>
                </a:solidFill>
              </a:rPr>
              <a:t> circulation (Winters and Martin 2014; 2016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sz="1600" i="1" dirty="0" smtClean="0"/>
          </a:p>
          <a:p>
            <a:pPr marL="458788" indent="-458788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46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 smtClean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Subtropical Dominant</a:t>
            </a:r>
          </a:p>
          <a:p>
            <a:endParaRPr lang="en-US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Superposition Centroid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08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177800" indent="-177800">
              <a:buFont typeface="+mj-lt"/>
              <a:buAutoNum type="arabicPeriod"/>
            </a:pPr>
            <a:r>
              <a:rPr lang="en-US" sz="2000" dirty="0" smtClean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 smtClean="0"/>
          </a:p>
          <a:p>
            <a:pPr marL="231775" indent="-122238">
              <a:buFont typeface="Arial"/>
              <a:buChar char="•"/>
            </a:pPr>
            <a:r>
              <a:rPr lang="en-US" sz="2200" dirty="0" smtClean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 smtClean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Hybrid</a:t>
            </a:r>
            <a:endParaRPr lang="en-US" sz="2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0000 UTC 1 January</a:t>
            </a:r>
            <a:endParaRPr lang="en-US" b="1" dirty="0"/>
          </a:p>
        </p:txBody>
      </p:sp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Superposition Centroid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77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821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363580" y="1216526"/>
            <a:ext cx="2646947" cy="5026527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5197643" y="1544236"/>
            <a:ext cx="2854886" cy="76338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3685" y="4982922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Polar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13" y="5646104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5432399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982922"/>
            <a:ext cx="2259482" cy="116655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3685" y="4982922"/>
            <a:ext cx="22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80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46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Hybrid            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117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3685" y="4982922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4313" y="5646104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3685" y="4982922"/>
            <a:ext cx="2259482" cy="116655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3685" y="4982922"/>
            <a:ext cx="22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46816" y="5432399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Subtropical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129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16" name="Rectangle 15"/>
          <p:cNvSpPr/>
          <p:nvPr/>
        </p:nvSpPr>
        <p:spPr>
          <a:xfrm>
            <a:off x="133685" y="4982922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4313" y="5646104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3685" y="4982922"/>
            <a:ext cx="2259482" cy="116655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3685" y="4982922"/>
            <a:ext cx="22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46816" y="5432399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Subtropical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129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West: N = 53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East: N = 76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133685" y="4982922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74313" y="5646104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3685" y="4982922"/>
            <a:ext cx="2259482" cy="116655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33685" y="4982922"/>
            <a:ext cx="22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46816" y="5432399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Jet Superposition Event Composites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28359" y="1048844"/>
            <a:ext cx="477039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</a:t>
            </a:r>
            <a:r>
              <a:rPr lang="en-US" sz="24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4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algn="ctr"/>
            <a:endParaRPr lang="en-US" sz="2000" b="1" dirty="0" smtClean="0"/>
          </a:p>
          <a:p>
            <a:pPr marL="458788" indent="-458788"/>
            <a:r>
              <a:rPr lang="en-US" sz="20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dirty="0"/>
              <a:t>Jet superposition </a:t>
            </a:r>
            <a:r>
              <a:rPr lang="en-US" dirty="0" smtClean="0"/>
              <a:t>enhanced the </a:t>
            </a:r>
            <a:r>
              <a:rPr lang="en-US" dirty="0" err="1"/>
              <a:t>poleward</a:t>
            </a:r>
            <a:r>
              <a:rPr lang="en-US" dirty="0"/>
              <a:t> moisture transport via its </a:t>
            </a:r>
            <a:r>
              <a:rPr lang="en-US" dirty="0" err="1"/>
              <a:t>ageostrophic</a:t>
            </a:r>
            <a:r>
              <a:rPr lang="en-US" dirty="0"/>
              <a:t> circulation (Winters and Martin 2014; 2016</a:t>
            </a:r>
            <a:r>
              <a:rPr lang="en-US" dirty="0" smtClean="0"/>
              <a:t>)</a:t>
            </a:r>
          </a:p>
          <a:p>
            <a:pPr marL="458788" indent="-458788"/>
            <a:endParaRPr lang="en-US" sz="20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2000" i="1" dirty="0" smtClean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Jet superposition was associated with a rapidly deepening East Coast cyclone (Winters and Martin 2016; 2017)</a:t>
            </a:r>
          </a:p>
          <a:p>
            <a:endParaRPr lang="en-US" sz="1600" i="1" dirty="0" smtClean="0"/>
          </a:p>
          <a:p>
            <a:pPr marL="458788" indent="-458788"/>
            <a:endParaRPr lang="en-US" sz="1600" dirty="0" smtClean="0"/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9030"/>
            <a:ext cx="6961538" cy="32113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6184"/>
            <a:ext cx="6957364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95081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03582" y="3892828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84355" y="508065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98963" y="2634664"/>
            <a:ext cx="209299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33" name="Rectangle 3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2011401" y="135520"/>
            <a:ext cx="697119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266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49030"/>
            <a:ext cx="6936998" cy="32113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8804"/>
            <a:ext cx="695736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44740" y="380761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3747" y="5189566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2055" y="480537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2013712" y="2634664"/>
            <a:ext cx="2078248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049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1066"/>
            <a:ext cx="6936998" cy="320728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42" name="Rectangle 41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18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1066"/>
            <a:ext cx="6936998" cy="320728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247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1066"/>
            <a:ext cx="6936998" cy="320728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029157" y="952500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72062" y="68045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8673" y="258409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B’</a:t>
            </a:r>
            <a:endParaRPr lang="en-US" sz="2400" b="1" dirty="0"/>
          </a:p>
        </p:txBody>
      </p: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55893" y="4273271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98798" y="400122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85409" y="590486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B’</a:t>
            </a:r>
            <a:endParaRPr lang="en-US" sz="2400" b="1" dirty="0"/>
          </a:p>
        </p:txBody>
      </p: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909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" y="968973"/>
            <a:ext cx="7644806" cy="563911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Dominant Jet Superposition Events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8518" y="1075095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31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" y="968973"/>
            <a:ext cx="7644806" cy="563911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Dominant Jet Superposition Events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8518" y="1075095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151143" y="4094694"/>
            <a:ext cx="2259262" cy="776806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660942" y="2550862"/>
            <a:ext cx="2648750" cy="1151469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24296" y="3742827"/>
            <a:ext cx="2555172" cy="1128672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30310" y="2963667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Warm and cold anomalies indicative of strong positive PV anomaly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6332" y="4204492"/>
            <a:ext cx="189831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Subsidence directly beneath and </a:t>
            </a:r>
            <a:r>
              <a:rPr lang="en-US" b="1" dirty="0" err="1" smtClean="0"/>
              <a:t>poleward</a:t>
            </a:r>
            <a:r>
              <a:rPr lang="en-US" b="1" dirty="0" smtClean="0"/>
              <a:t> of the jet core</a:t>
            </a:r>
            <a:endParaRPr lang="en-US" b="1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50" name="Rectangle 49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56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" y="975069"/>
            <a:ext cx="7644808" cy="562692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Dominant Jet Superposition Events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5393" y="1075095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b="1" dirty="0" smtClean="0">
                <a:solidFill>
                  <a:srgbClr val="0000FF"/>
                </a:solidFill>
              </a:rPr>
              <a:t>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45" name="Rectangle 44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73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5" y="145590"/>
            <a:ext cx="6940882" cy="321824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8925"/>
            <a:ext cx="6970366" cy="321352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301904" y="465832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54391" y="451659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106732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2015922" y="2634664"/>
            <a:ext cx="207603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8" name="Rectangle 5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589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5" y="151571"/>
            <a:ext cx="6940882" cy="320627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88925"/>
            <a:ext cx="6949679" cy="321352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62390" y="450322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1418" y="453263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  <a:endParaRPr lang="en-US" sz="3200" b="1" dirty="0">
              <a:solidFill>
                <a:srgbClr val="0000FF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2011614" y="2634664"/>
            <a:ext cx="2080345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8" name="Rectangle 57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101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28359" y="1048844"/>
            <a:ext cx="477039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</a:t>
            </a:r>
            <a:r>
              <a:rPr lang="en-US" sz="24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4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algn="ctr"/>
            <a:endParaRPr lang="en-US" sz="2000" b="1" dirty="0" smtClean="0"/>
          </a:p>
          <a:p>
            <a:pPr marL="458788" indent="-458788"/>
            <a:r>
              <a:rPr lang="en-US" sz="20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dirty="0"/>
              <a:t>Jet superposition </a:t>
            </a:r>
            <a:r>
              <a:rPr lang="en-US" dirty="0" smtClean="0"/>
              <a:t>enhanced the </a:t>
            </a:r>
            <a:r>
              <a:rPr lang="en-US" dirty="0" err="1"/>
              <a:t>poleward</a:t>
            </a:r>
            <a:r>
              <a:rPr lang="en-US" dirty="0"/>
              <a:t> moisture transport via its </a:t>
            </a:r>
            <a:r>
              <a:rPr lang="en-US" dirty="0" err="1"/>
              <a:t>ageostrophic</a:t>
            </a:r>
            <a:r>
              <a:rPr lang="en-US" dirty="0"/>
              <a:t> circulation (Winters and Martin 2014; 2016</a:t>
            </a:r>
            <a:r>
              <a:rPr lang="en-US" dirty="0" smtClean="0"/>
              <a:t>)</a:t>
            </a:r>
          </a:p>
          <a:p>
            <a:pPr marL="458788" indent="-458788"/>
            <a:endParaRPr lang="en-US" sz="20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2000" i="1" dirty="0" smtClean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Jet superposition was associated with a rapidly deepening East Coast cyclone (Winters and Martin 2016; 2017)</a:t>
            </a:r>
          </a:p>
          <a:p>
            <a:endParaRPr lang="en-US" sz="1600" i="1" dirty="0" smtClean="0"/>
          </a:p>
          <a:p>
            <a:pPr marL="458788" indent="-458788"/>
            <a:endParaRPr lang="en-US" sz="1600" dirty="0" smtClean="0"/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814" y="1069366"/>
            <a:ext cx="8724996" cy="56834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0846" y="3003842"/>
            <a:ext cx="7493000" cy="14465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effectLst/>
              </a:rPr>
              <a:t>How do these structures develop?</a:t>
            </a:r>
            <a:endParaRPr lang="en-US" sz="44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10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1571"/>
            <a:ext cx="6930442" cy="320627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134"/>
            <a:ext cx="6949679" cy="32111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745898" y="1168337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745898" y="451044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104601" y="4190558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41" name="Rectangle 40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722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1571"/>
            <a:ext cx="6930442" cy="320627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134"/>
            <a:ext cx="6949679" cy="32111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–OLR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745898" y="1168337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745898" y="451044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7545597" y="487442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81078" y="35604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337696" y="263756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27" name="Oval 26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4776" y="4720427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Superposition Centroid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104601" y="4190558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541586" y="3835867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177067" y="3704469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333685" y="5985987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’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35" name="Rectangle 34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jet_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0B8A0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</a:t>
            </a:r>
            <a:endParaRPr 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250-hPa Geo. Height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WAA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300-hPa </a:t>
            </a:r>
          </a:p>
          <a:p>
            <a:r>
              <a:rPr lang="en-US" sz="1000" dirty="0" smtClean="0"/>
              <a:t>Geo. </a:t>
            </a:r>
            <a:r>
              <a:rPr lang="en-US" sz="1000" dirty="0"/>
              <a:t>C</a:t>
            </a:r>
            <a:r>
              <a:rPr lang="en-US" sz="1000" dirty="0" smtClean="0"/>
              <a:t>AA</a:t>
            </a:r>
            <a:endParaRPr lang="en-US" sz="1000" dirty="0"/>
          </a:p>
        </p:txBody>
      </p:sp>
      <p:sp>
        <p:nvSpPr>
          <p:cNvPr id="50" name="Rectangle 49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MSLP </a:t>
            </a:r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Neg. OLR </a:t>
            </a:r>
          </a:p>
          <a:p>
            <a:r>
              <a:rPr lang="en-US" sz="1000" dirty="0" err="1" smtClean="0"/>
              <a:t>Anom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831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968973"/>
            <a:ext cx="7644806" cy="563911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456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02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968973"/>
            <a:ext cx="7644806" cy="563911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456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12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913908" y="4793118"/>
            <a:ext cx="1478812" cy="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082241" y="4012389"/>
            <a:ext cx="2048312" cy="589547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082241" y="1630068"/>
            <a:ext cx="1734234" cy="1914948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0737" y="4372387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Ascent directly beneath the jet core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95910" y="2550862"/>
            <a:ext cx="2102771" cy="2308324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Cold anomaly in the lower stratosphere and deep layer warm anomaly in the troposphere indicative of a negative PV anomaly</a:t>
            </a:r>
            <a:endParaRPr lang="en-US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16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" y="968174"/>
            <a:ext cx="7610383" cy="564070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247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0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4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" y="968174"/>
            <a:ext cx="7610383" cy="564070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E. Subtropical Dominant Jet Superposition Events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2473" y="1075095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0 Hours Prior to Jet Superposition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</a:t>
            </a:r>
            <a:r>
              <a:rPr lang="en-US" b="1" dirty="0" smtClean="0"/>
              <a:t>ind speed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235906" y="3050939"/>
            <a:ext cx="2248401" cy="146254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14148" y="4829038"/>
            <a:ext cx="1604822" cy="19916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97154" y="2055566"/>
            <a:ext cx="1898316" cy="203132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Warm anomaly strengthens </a:t>
            </a:r>
            <a:r>
              <a:rPr lang="en-US" b="1" dirty="0" err="1" smtClean="0"/>
              <a:t>poleward</a:t>
            </a:r>
            <a:r>
              <a:rPr lang="en-US" b="1" dirty="0" smtClean="0"/>
              <a:t> of the jet, indicative of the arrival of a positive PV anomaly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0738" y="4353329"/>
            <a:ext cx="2245113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Subsidence directly beneath and </a:t>
            </a:r>
            <a:r>
              <a:rPr lang="en-US" b="1" dirty="0" err="1" smtClean="0"/>
              <a:t>poleward</a:t>
            </a:r>
            <a:r>
              <a:rPr lang="en-US" b="1" dirty="0" smtClean="0"/>
              <a:t> of the jet core</a:t>
            </a:r>
            <a:endParaRPr lang="en-US" b="1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1.5-,2-,</a:t>
            </a:r>
          </a:p>
          <a:p>
            <a:r>
              <a:rPr lang="en-US" dirty="0" smtClean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056921" y="393832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pert.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48" name="Rectangle 47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056920" y="450404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pert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θ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29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36735" y="1189793"/>
            <a:ext cx="4531896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Polar Dominant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315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2"/>
            <a:ext cx="7714235" cy="5479725"/>
            <a:chOff x="705356" y="1144082"/>
            <a:chExt cx="7714235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2"/>
              <a:ext cx="7714235" cy="54797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836735" y="1189793"/>
              <a:ext cx="4531896" cy="2062103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Polar Dominant </a:t>
              </a:r>
              <a:r>
                <a:rPr lang="en-US" sz="2000" b="1" dirty="0" err="1" smtClean="0">
                  <a:solidFill>
                    <a:srgbClr val="0000FF"/>
                  </a:solidFill>
                </a:rPr>
                <a:t>Superpositions</a:t>
              </a:r>
              <a:r>
                <a:rPr lang="en-US" sz="2000" b="1" dirty="0" smtClean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buAutoNum type="arabicParenR"/>
              </a:pPr>
              <a:r>
                <a:rPr lang="en-US" dirty="0" err="1" smtClean="0">
                  <a:solidFill>
                    <a:srgbClr val="000000"/>
                  </a:solidFill>
                </a:rPr>
                <a:t>Anticyclonic</a:t>
              </a:r>
              <a:r>
                <a:rPr lang="en-US" dirty="0" smtClean="0">
                  <a:solidFill>
                    <a:srgbClr val="000000"/>
                  </a:solidFill>
                </a:rPr>
                <a:t> wave breaking event amplifies the flow over North America</a:t>
              </a:r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00"/>
                  </a:solidFill>
                </a:rPr>
                <a:t>Descent beneath the jet core facilitates jet superposition</a:t>
              </a:r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00"/>
                  </a:solidFill>
                </a:rPr>
                <a:t>Downstream precipitation slows the propagation of the upper-level trough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882315" y="3273672"/>
              <a:ext cx="2450851" cy="1512223"/>
            </a:xfrm>
            <a:custGeom>
              <a:avLst/>
              <a:gdLst>
                <a:gd name="connsiteX0" fmla="*/ 0 w 2450851"/>
                <a:gd name="connsiteY0" fmla="*/ 1164644 h 1512223"/>
                <a:gd name="connsiteX1" fmla="*/ 280737 w 2450851"/>
                <a:gd name="connsiteY1" fmla="*/ 803696 h 1512223"/>
                <a:gd name="connsiteX2" fmla="*/ 1149684 w 2450851"/>
                <a:gd name="connsiteY2" fmla="*/ 55065 h 1512223"/>
                <a:gd name="connsiteX3" fmla="*/ 2179053 w 2450851"/>
                <a:gd name="connsiteY3" fmla="*/ 148644 h 1512223"/>
                <a:gd name="connsiteX4" fmla="*/ 2446421 w 2450851"/>
                <a:gd name="connsiteY4" fmla="*/ 883907 h 1512223"/>
                <a:gd name="connsiteX5" fmla="*/ 2352842 w 2450851"/>
                <a:gd name="connsiteY5" fmla="*/ 1512223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0851" h="1512223">
                  <a:moveTo>
                    <a:pt x="0" y="1164644"/>
                  </a:moveTo>
                  <a:cubicBezTo>
                    <a:pt x="44561" y="1076635"/>
                    <a:pt x="89123" y="988626"/>
                    <a:pt x="280737" y="803696"/>
                  </a:cubicBezTo>
                  <a:cubicBezTo>
                    <a:pt x="472351" y="618766"/>
                    <a:pt x="833298" y="164240"/>
                    <a:pt x="1149684" y="55065"/>
                  </a:cubicBezTo>
                  <a:cubicBezTo>
                    <a:pt x="1466070" y="-54110"/>
                    <a:pt x="1962930" y="10504"/>
                    <a:pt x="2179053" y="148644"/>
                  </a:cubicBezTo>
                  <a:cubicBezTo>
                    <a:pt x="2395176" y="286784"/>
                    <a:pt x="2417456" y="656644"/>
                    <a:pt x="2446421" y="883907"/>
                  </a:cubicBezTo>
                  <a:cubicBezTo>
                    <a:pt x="2475386" y="1111170"/>
                    <a:pt x="2352842" y="1512223"/>
                    <a:pt x="2352842" y="1512223"/>
                  </a:cubicBezTo>
                </a:path>
              </a:pathLst>
            </a:custGeom>
            <a:ln w="57150" cmpd="sng">
              <a:solidFill>
                <a:srgbClr val="008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9681" y="3997157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CAA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5871" y="4401428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Precip</a:t>
              </a:r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400" y="341749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effectLst/>
                  <a:latin typeface="Bell MT"/>
                  <a:cs typeface="Bell MT"/>
                </a:rPr>
                <a:t>L</a:t>
              </a:r>
              <a:endParaRPr 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latin typeface="Bell MT"/>
                <a:cs typeface="Bel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8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34224" y="6182231"/>
            <a:ext cx="4531896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E. Subtropical Dominant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317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1"/>
            <a:ext cx="7714236" cy="5479725"/>
            <a:chOff x="705356" y="1144081"/>
            <a:chExt cx="7714236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1"/>
              <a:ext cx="7714236" cy="5479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834224" y="4508231"/>
              <a:ext cx="4531896" cy="2062103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E. Subtropical Dominant </a:t>
              </a:r>
              <a:r>
                <a:rPr lang="en-US" sz="2000" b="1" dirty="0" err="1" smtClean="0">
                  <a:solidFill>
                    <a:srgbClr val="0000FF"/>
                  </a:solidFill>
                </a:rPr>
                <a:t>Superpositions</a:t>
              </a:r>
              <a:r>
                <a:rPr lang="en-US" sz="2000" b="1" dirty="0" smtClean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00"/>
                  </a:solidFill>
                </a:rPr>
                <a:t>Antecedent precipitation and southerly flow encourages ridging over eastern North America</a:t>
              </a:r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00"/>
                  </a:solidFill>
                </a:rPr>
                <a:t>Arrival of upper-level trough completes the development of a jet superposition</a:t>
              </a:r>
            </a:p>
            <a:p>
              <a:pPr marL="342900" indent="-342900">
                <a:buAutoNum type="arabicParenR"/>
              </a:pPr>
              <a:r>
                <a:rPr lang="en-US" dirty="0" smtClean="0">
                  <a:solidFill>
                    <a:srgbClr val="000000"/>
                  </a:solidFill>
                </a:rPr>
                <a:t>Most common jet superposition type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45787" y="2914315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CAA</a:t>
              </a:r>
              <a:endParaRPr lang="en-US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8892" y="3811786"/>
              <a:ext cx="1296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Antecedent moisture and </a:t>
              </a:r>
              <a:r>
                <a:rPr lang="en-US" sz="1200" b="1" dirty="0" err="1" smtClean="0"/>
                <a:t>precip</a:t>
              </a:r>
              <a:r>
                <a:rPr lang="en-US" sz="1200" b="1" dirty="0" smtClean="0"/>
                <a:t>.</a:t>
              </a:r>
              <a:endParaRPr lang="en-US" sz="1200" b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64686" y="255228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Bell MT"/>
                  <a:cs typeface="Bell MT"/>
                </a:rPr>
                <a:t>L</a:t>
              </a:r>
              <a:endParaRPr 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Bell MT"/>
                <a:cs typeface="Bel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3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Supplementary Slides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References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280737" y="1178889"/>
            <a:ext cx="8718013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Cavallo</a:t>
            </a:r>
            <a:r>
              <a:rPr lang="en-US" sz="1400" dirty="0"/>
              <a:t>, S. M., and G. J. Hakim, 2010: Composite structure of </a:t>
            </a:r>
            <a:r>
              <a:rPr lang="en-US" sz="1400" dirty="0" err="1"/>
              <a:t>tropopause</a:t>
            </a:r>
            <a:r>
              <a:rPr lang="en-US" sz="1400" dirty="0"/>
              <a:t> polar cyclones.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Rev.</a:t>
            </a:r>
            <a:r>
              <a:rPr lang="en-US" sz="1400" dirty="0"/>
              <a:t>, </a:t>
            </a:r>
            <a:r>
              <a:rPr lang="en-US" sz="1400" b="1" dirty="0"/>
              <a:t>138, </a:t>
            </a:r>
            <a:r>
              <a:rPr lang="en-US" sz="1400" dirty="0"/>
              <a:t>3840</a:t>
            </a:r>
            <a:r>
              <a:rPr lang="en-US" sz="1400" dirty="0">
                <a:sym typeface="Symbol"/>
              </a:rPr>
              <a:t></a:t>
            </a:r>
            <a:r>
              <a:rPr lang="en-US" sz="1400" dirty="0"/>
              <a:t>3857.</a:t>
            </a:r>
          </a:p>
          <a:p>
            <a:endParaRPr lang="en-US" sz="800" dirty="0" smtClean="0"/>
          </a:p>
          <a:p>
            <a:r>
              <a:rPr lang="en-US" sz="1400" dirty="0"/>
              <a:t>Christenson, C. E., and J. E. Martin, 2012: The large-scale environment associated with the 25</a:t>
            </a:r>
            <a:r>
              <a:rPr lang="en-US" sz="1400" dirty="0">
                <a:sym typeface="Symbol"/>
              </a:rPr>
              <a:t></a:t>
            </a:r>
            <a:r>
              <a:rPr lang="en-US" sz="1400" dirty="0"/>
              <a:t>28 April 2011 severe weather outbreak. </a:t>
            </a:r>
            <a:r>
              <a:rPr lang="en-US" sz="1400" i="1" dirty="0"/>
              <a:t>16</a:t>
            </a:r>
            <a:r>
              <a:rPr lang="en-US" sz="1400" i="1" baseline="30000" dirty="0"/>
              <a:t>th</a:t>
            </a:r>
            <a:r>
              <a:rPr lang="en-US" sz="1400" i="1" dirty="0"/>
              <a:t> NWA Severe Storms and Doppler Radar Conference</a:t>
            </a:r>
            <a:r>
              <a:rPr lang="en-US" sz="1400" dirty="0"/>
              <a:t>, Des Moines, IA, National Weather Association, 31 March 2012. </a:t>
            </a:r>
            <a:endParaRPr lang="en-US" sz="1400" dirty="0" smtClean="0"/>
          </a:p>
          <a:p>
            <a:endParaRPr lang="en-US" sz="800" dirty="0" smtClean="0"/>
          </a:p>
          <a:p>
            <a:r>
              <a:rPr lang="en-US" sz="1400" dirty="0" smtClean="0"/>
              <a:t>Christenson</a:t>
            </a:r>
            <a:r>
              <a:rPr lang="en-US" sz="1400" dirty="0"/>
              <a:t>, C. E., J. E. Martin, and Z. J. </a:t>
            </a:r>
            <a:r>
              <a:rPr lang="en-US" sz="1400" dirty="0" err="1"/>
              <a:t>Handlos</a:t>
            </a:r>
            <a:r>
              <a:rPr lang="en-US" sz="1400" dirty="0"/>
              <a:t>, 2017: A synoptic-climatology of </a:t>
            </a:r>
            <a:r>
              <a:rPr lang="en-US" sz="1400"/>
              <a:t>Northern </a:t>
            </a:r>
            <a:r>
              <a:rPr lang="en-US" sz="1400" smtClean="0"/>
              <a:t>Hemisphere</a:t>
            </a:r>
            <a:r>
              <a:rPr lang="en-US" sz="1400" dirty="0"/>
              <a:t>, cold season polar and subtropical jet superposition events. </a:t>
            </a:r>
            <a:r>
              <a:rPr lang="en-US" sz="1400" i="1" dirty="0"/>
              <a:t>J. Climate</a:t>
            </a:r>
            <a:r>
              <a:rPr lang="en-US" sz="1400" dirty="0" smtClean="0"/>
              <a:t>, </a:t>
            </a:r>
            <a:r>
              <a:rPr lang="en-US" sz="1400" b="1" dirty="0" smtClean="0"/>
              <a:t>30</a:t>
            </a:r>
            <a:r>
              <a:rPr lang="en-US" sz="1400" dirty="0"/>
              <a:t>, 7231-7246</a:t>
            </a:r>
            <a:r>
              <a:rPr lang="en-US" sz="1400" dirty="0" smtClean="0"/>
              <a:t>.</a:t>
            </a:r>
          </a:p>
          <a:p>
            <a:endParaRPr lang="en-US" sz="800" dirty="0" smtClean="0"/>
          </a:p>
          <a:p>
            <a:r>
              <a:rPr lang="en-US" sz="1400" dirty="0" err="1"/>
              <a:t>Knupp</a:t>
            </a:r>
            <a:r>
              <a:rPr lang="en-US" sz="1400" dirty="0"/>
              <a:t>, K. R., T. A. Murphy, T. A. Coleman, R. A. Wade, S. A. Mullins, C. J. Schultz, E. V. Schultz, L. Carey, A. </a:t>
            </a:r>
            <a:r>
              <a:rPr lang="en-US" sz="1400" dirty="0" err="1"/>
              <a:t>Sherrer</a:t>
            </a:r>
            <a:r>
              <a:rPr lang="en-US" sz="1400" dirty="0"/>
              <a:t>, E. W. </a:t>
            </a:r>
            <a:r>
              <a:rPr lang="en-US" sz="1400" dirty="0" err="1"/>
              <a:t>McCaul</a:t>
            </a:r>
            <a:r>
              <a:rPr lang="en-US" sz="1400" dirty="0"/>
              <a:t> Jr., B. </a:t>
            </a:r>
            <a:r>
              <a:rPr lang="en-US" sz="1400" dirty="0" err="1"/>
              <a:t>Carcione</a:t>
            </a:r>
            <a:r>
              <a:rPr lang="en-US" sz="1400" dirty="0"/>
              <a:t>, S. Latimer, A. Kula, K. Laws, P. T. Marsh, and K. </a:t>
            </a:r>
            <a:r>
              <a:rPr lang="en-US" sz="1400" dirty="0" err="1"/>
              <a:t>Klockow</a:t>
            </a:r>
            <a:r>
              <a:rPr lang="en-US" sz="1400" dirty="0"/>
              <a:t>, 2014: Meteorological overview of the devastating 27 April 2011 Tornado Outbreak. </a:t>
            </a:r>
            <a:r>
              <a:rPr lang="en-US" sz="1400" i="1" dirty="0"/>
              <a:t>Bull. Amer. Meteor. Soc., </a:t>
            </a:r>
            <a:r>
              <a:rPr lang="en-US" sz="1400" b="1" dirty="0"/>
              <a:t>95, </a:t>
            </a:r>
            <a:r>
              <a:rPr lang="en-US" sz="1400" dirty="0"/>
              <a:t>1041</a:t>
            </a:r>
            <a:r>
              <a:rPr lang="en-US" sz="1400" dirty="0">
                <a:sym typeface="Symbol"/>
              </a:rPr>
              <a:t></a:t>
            </a:r>
            <a:r>
              <a:rPr lang="en-US" sz="1400" dirty="0"/>
              <a:t>1062.</a:t>
            </a:r>
          </a:p>
          <a:p>
            <a:endParaRPr lang="en-US" sz="800" dirty="0" smtClean="0"/>
          </a:p>
          <a:p>
            <a:r>
              <a:rPr lang="en-US" sz="1400" dirty="0"/>
              <a:t>Pyle, M. E., D. Keyser, and L. F. </a:t>
            </a:r>
            <a:r>
              <a:rPr lang="en-US" sz="1400" dirty="0" err="1"/>
              <a:t>Bosart</a:t>
            </a:r>
            <a:r>
              <a:rPr lang="en-US" sz="1400" dirty="0"/>
              <a:t>, 2004: A diagnostic study of jet streaks: Kinematic signatures and relationship to coherent </a:t>
            </a:r>
            <a:r>
              <a:rPr lang="en-US" sz="1400" dirty="0" err="1"/>
              <a:t>tropopause</a:t>
            </a:r>
            <a:r>
              <a:rPr lang="en-US" sz="1400" dirty="0"/>
              <a:t> disturbances.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Rev.</a:t>
            </a:r>
            <a:r>
              <a:rPr lang="en-US" sz="1400" dirty="0"/>
              <a:t>, </a:t>
            </a:r>
            <a:r>
              <a:rPr lang="en-US" sz="1400" b="1" dirty="0"/>
              <a:t>132, </a:t>
            </a:r>
            <a:r>
              <a:rPr lang="en-US" sz="1400" dirty="0"/>
              <a:t>297</a:t>
            </a:r>
            <a:r>
              <a:rPr lang="en-US" sz="1400" dirty="0">
                <a:sym typeface="Symbol"/>
              </a:rPr>
              <a:t></a:t>
            </a:r>
            <a:r>
              <a:rPr lang="en-US" sz="1400" dirty="0"/>
              <a:t>319.</a:t>
            </a:r>
          </a:p>
          <a:p>
            <a:endParaRPr lang="en-US" sz="800" dirty="0" smtClean="0"/>
          </a:p>
          <a:p>
            <a:r>
              <a:rPr lang="en-US" sz="1400" dirty="0" err="1" smtClean="0"/>
              <a:t>Saha</a:t>
            </a:r>
            <a:r>
              <a:rPr lang="en-US" sz="1400" dirty="0" smtClean="0"/>
              <a:t>, S. </a:t>
            </a:r>
            <a:r>
              <a:rPr lang="en-US" sz="1400" dirty="0"/>
              <a:t>and </a:t>
            </a:r>
            <a:r>
              <a:rPr lang="en-US" sz="1400" dirty="0" smtClean="0"/>
              <a:t>co-authors, </a:t>
            </a:r>
            <a:r>
              <a:rPr lang="en-US" sz="1400" dirty="0"/>
              <a:t>2014: The NCEP Climate Forecast System Version 2. </a:t>
            </a:r>
            <a:r>
              <a:rPr lang="en-US" sz="1400" i="1" dirty="0"/>
              <a:t>J. Climate</a:t>
            </a:r>
            <a:r>
              <a:rPr lang="en-US" sz="1400" dirty="0"/>
              <a:t>, </a:t>
            </a:r>
            <a:r>
              <a:rPr lang="en-US" sz="1400" b="1" dirty="0"/>
              <a:t>27, </a:t>
            </a:r>
            <a:r>
              <a:rPr lang="en-US" sz="1400" dirty="0"/>
              <a:t>2185</a:t>
            </a:r>
            <a:r>
              <a:rPr lang="en-US" sz="1400" dirty="0">
                <a:sym typeface="Symbol"/>
              </a:rPr>
              <a:t></a:t>
            </a:r>
            <a:r>
              <a:rPr lang="en-US" sz="1400" dirty="0"/>
              <a:t>2208.</a:t>
            </a:r>
          </a:p>
          <a:p>
            <a:endParaRPr lang="en-US" sz="800" dirty="0" smtClean="0"/>
          </a:p>
          <a:p>
            <a:r>
              <a:rPr lang="en-US" sz="1400" dirty="0"/>
              <a:t>Winters, A. C., and J. E. Martin, 2014: The role of a polar/subtropical jet superposition in the May 2010 Nashville Flood. </a:t>
            </a:r>
            <a:r>
              <a:rPr lang="en-US" sz="1400" i="1" dirty="0" err="1"/>
              <a:t>Wea</a:t>
            </a:r>
            <a:r>
              <a:rPr lang="en-US" sz="1400" i="1" dirty="0"/>
              <a:t>. Forecasting</a:t>
            </a:r>
            <a:r>
              <a:rPr lang="en-US" sz="1400" dirty="0"/>
              <a:t>, </a:t>
            </a:r>
            <a:r>
              <a:rPr lang="en-US" sz="1400" b="1" dirty="0"/>
              <a:t>29, </a:t>
            </a:r>
            <a:r>
              <a:rPr lang="en-US" sz="1400" dirty="0"/>
              <a:t>954–974</a:t>
            </a:r>
            <a:r>
              <a:rPr lang="en-US" sz="1400" dirty="0" smtClean="0"/>
              <a:t>.</a:t>
            </a:r>
          </a:p>
          <a:p>
            <a:endParaRPr lang="en-US" sz="800" dirty="0"/>
          </a:p>
          <a:p>
            <a:r>
              <a:rPr lang="en-US" sz="1400" dirty="0" smtClean="0"/>
              <a:t>Winters, A. C. and J. E. Martin, </a:t>
            </a:r>
            <a:r>
              <a:rPr lang="en-US" sz="1400" dirty="0"/>
              <a:t>2016: Synoptic and </a:t>
            </a:r>
            <a:r>
              <a:rPr lang="en-US" sz="1400" dirty="0" err="1"/>
              <a:t>mesoscale</a:t>
            </a:r>
            <a:r>
              <a:rPr lang="en-US" sz="1400" dirty="0"/>
              <a:t> processes supporting vertical superposition of the polar and subtropical jets in two contrasting cases. </a:t>
            </a:r>
            <a:r>
              <a:rPr lang="en-US" sz="1400" i="1" dirty="0"/>
              <a:t>Quart. J. Roy. Meteor. Soc.</a:t>
            </a:r>
            <a:r>
              <a:rPr lang="en-US" sz="1400" dirty="0"/>
              <a:t>, </a:t>
            </a:r>
            <a:r>
              <a:rPr lang="en-US" sz="1400" b="1" dirty="0"/>
              <a:t>142, </a:t>
            </a:r>
            <a:r>
              <a:rPr lang="en-US" sz="1400" dirty="0"/>
              <a:t>1133–1149.</a:t>
            </a:r>
          </a:p>
          <a:p>
            <a:endParaRPr lang="en-US" sz="800" dirty="0"/>
          </a:p>
          <a:p>
            <a:r>
              <a:rPr lang="en-US" sz="1400" dirty="0" smtClean="0"/>
              <a:t>Winters, </a:t>
            </a:r>
            <a:r>
              <a:rPr lang="en-US" sz="1400" dirty="0"/>
              <a:t>A. C., and J. E. Martin, 2017: Diagnosis of a North American polar/subtropical jet superposition employing potential </a:t>
            </a:r>
            <a:r>
              <a:rPr lang="en-US" sz="1400" dirty="0" err="1"/>
              <a:t>vorticity</a:t>
            </a:r>
            <a:r>
              <a:rPr lang="en-US" sz="1400" dirty="0"/>
              <a:t> </a:t>
            </a:r>
            <a:r>
              <a:rPr lang="en-US" sz="1400" dirty="0" smtClean="0"/>
              <a:t>inversion.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Rev.</a:t>
            </a:r>
            <a:r>
              <a:rPr lang="en-US" sz="1400" dirty="0"/>
              <a:t>,</a:t>
            </a:r>
            <a:r>
              <a:rPr lang="en-US" sz="1400" b="1" dirty="0"/>
              <a:t>145</a:t>
            </a:r>
            <a:r>
              <a:rPr lang="en-US" sz="1400" dirty="0"/>
              <a:t>, 1853-1873. </a:t>
            </a:r>
          </a:p>
        </p:txBody>
      </p:sp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Climatological Jet Superposition Frequency</a:t>
            </a:r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Frequency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Christenson et. al (2017) demonstrated that three locations experience the greatest frequency of jet </a:t>
            </a:r>
            <a:r>
              <a:rPr lang="en-US" sz="2400" dirty="0" err="1" smtClean="0"/>
              <a:t>superpositions</a:t>
            </a:r>
            <a:r>
              <a:rPr lang="en-US" sz="2400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4888" y="6298735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Christenson et al. (2017)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Climatological frequency of Northern Hemisphere jet 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uperposition </a:t>
            </a:r>
            <a:r>
              <a:rPr lang="en-US" sz="2000" b="1" dirty="0">
                <a:solidFill>
                  <a:srgbClr val="0000FF"/>
                </a:solidFill>
              </a:rPr>
              <a:t>e</a:t>
            </a:r>
            <a:r>
              <a:rPr lang="en-US" sz="2000" b="1" dirty="0" smtClean="0">
                <a:solidFill>
                  <a:srgbClr val="0000FF"/>
                </a:solidFill>
              </a:rPr>
              <a:t>vents per cold season (Nov–Mar) 1960–2010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Climatological Jet Superposition Frequency</a:t>
            </a:r>
            <a:endParaRPr lang="en-US" sz="3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Frequency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Christenson et. al (2017) demonstrated that three locations experience the greatest frequency of jet </a:t>
            </a:r>
            <a:r>
              <a:rPr lang="en-US" sz="2400" dirty="0" err="1" smtClean="0"/>
              <a:t>superpositions</a:t>
            </a:r>
            <a:r>
              <a:rPr lang="en-US" sz="2400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3) Northern Africa</a:t>
            </a:r>
          </a:p>
        </p:txBody>
      </p:sp>
      <p:sp>
        <p:nvSpPr>
          <p:cNvPr id="15" name="Freeform 14"/>
          <p:cNvSpPr/>
          <p:nvPr/>
        </p:nvSpPr>
        <p:spPr>
          <a:xfrm>
            <a:off x="4391282" y="3431533"/>
            <a:ext cx="1216047" cy="2107556"/>
          </a:xfrm>
          <a:custGeom>
            <a:avLst/>
            <a:gdLst>
              <a:gd name="connsiteX0" fmla="*/ 297256 w 1216047"/>
              <a:gd name="connsiteY0" fmla="*/ 0 h 2107556"/>
              <a:gd name="connsiteX1" fmla="*/ 770163 w 1216047"/>
              <a:gd name="connsiteY1" fmla="*/ 391789 h 2107556"/>
              <a:gd name="connsiteX2" fmla="*/ 1040396 w 1216047"/>
              <a:gd name="connsiteY2" fmla="*/ 661989 h 2107556"/>
              <a:gd name="connsiteX3" fmla="*/ 1013373 w 1216047"/>
              <a:gd name="connsiteY3" fmla="*/ 945698 h 2107556"/>
              <a:gd name="connsiteX4" fmla="*/ 1107954 w 1216047"/>
              <a:gd name="connsiteY4" fmla="*/ 1202388 h 2107556"/>
              <a:gd name="connsiteX5" fmla="*/ 1216047 w 1216047"/>
              <a:gd name="connsiteY5" fmla="*/ 1296958 h 2107556"/>
              <a:gd name="connsiteX6" fmla="*/ 972838 w 1216047"/>
              <a:gd name="connsiteY6" fmla="*/ 1702257 h 2107556"/>
              <a:gd name="connsiteX7" fmla="*/ 783675 w 1216047"/>
              <a:gd name="connsiteY7" fmla="*/ 1999476 h 2107556"/>
              <a:gd name="connsiteX8" fmla="*/ 702605 w 1216047"/>
              <a:gd name="connsiteY8" fmla="*/ 2107556 h 2107556"/>
              <a:gd name="connsiteX9" fmla="*/ 297256 w 1216047"/>
              <a:gd name="connsiteY9" fmla="*/ 1688747 h 2107556"/>
              <a:gd name="connsiteX10" fmla="*/ 94581 w 1216047"/>
              <a:gd name="connsiteY10" fmla="*/ 1310467 h 2107556"/>
              <a:gd name="connsiteX11" fmla="*/ 0 w 1216047"/>
              <a:gd name="connsiteY11" fmla="*/ 891658 h 2107556"/>
              <a:gd name="connsiteX12" fmla="*/ 40535 w 1216047"/>
              <a:gd name="connsiteY12" fmla="*/ 472849 h 2107556"/>
              <a:gd name="connsiteX13" fmla="*/ 297256 w 1216047"/>
              <a:gd name="connsiteY13" fmla="*/ 0 h 210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6047" h="2107556">
                <a:moveTo>
                  <a:pt x="297256" y="0"/>
                </a:moveTo>
                <a:lnTo>
                  <a:pt x="770163" y="391789"/>
                </a:lnTo>
                <a:lnTo>
                  <a:pt x="1040396" y="661989"/>
                </a:lnTo>
                <a:lnTo>
                  <a:pt x="1013373" y="945698"/>
                </a:lnTo>
                <a:lnTo>
                  <a:pt x="1107954" y="1202388"/>
                </a:lnTo>
                <a:lnTo>
                  <a:pt x="1216047" y="1296958"/>
                </a:lnTo>
                <a:lnTo>
                  <a:pt x="972838" y="1702257"/>
                </a:lnTo>
                <a:lnTo>
                  <a:pt x="783675" y="1999476"/>
                </a:lnTo>
                <a:lnTo>
                  <a:pt x="702605" y="2107556"/>
                </a:lnTo>
                <a:lnTo>
                  <a:pt x="297256" y="1688747"/>
                </a:lnTo>
                <a:lnTo>
                  <a:pt x="94581" y="1310467"/>
                </a:lnTo>
                <a:lnTo>
                  <a:pt x="0" y="891658"/>
                </a:lnTo>
                <a:lnTo>
                  <a:pt x="40535" y="472849"/>
                </a:lnTo>
                <a:lnTo>
                  <a:pt x="297256" y="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74888" y="6298735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Christenson et al. (2017)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Climatological frequency of Northern Hemisphere jet 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uperposition </a:t>
            </a:r>
            <a:r>
              <a:rPr lang="en-US" sz="2000" b="1" dirty="0">
                <a:solidFill>
                  <a:srgbClr val="0000FF"/>
                </a:solidFill>
              </a:rPr>
              <a:t>e</a:t>
            </a:r>
            <a:r>
              <a:rPr lang="en-US" sz="2000" b="1" dirty="0" smtClean="0">
                <a:solidFill>
                  <a:srgbClr val="0000FF"/>
                </a:solidFill>
              </a:rPr>
              <a:t>vents per cold season (Nov–Mar) 1960–2010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8" name="Picture 7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844114"/>
            <a:ext cx="3944715" cy="2899308"/>
          </a:xfrm>
          <a:prstGeom prst="rect">
            <a:avLst/>
          </a:prstGeom>
        </p:spPr>
      </p:pic>
      <p:pic>
        <p:nvPicPr>
          <p:cNvPr id="9" name="Picture 8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8" y="1136236"/>
            <a:ext cx="3886322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54692" y="993016"/>
            <a:ext cx="4334976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Jet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</a:t>
            </a:r>
            <a:r>
              <a:rPr lang="en-US" sz="1600" dirty="0" smtClean="0"/>
              <a:t>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Jet superposition was associated with a rapidly deepening East Coast cyclone (Winters and Martin 2016; 2017)</a:t>
            </a: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FF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FF0000"/>
                </a:solidFill>
              </a:rPr>
              <a:t>Cyclogenesis</a:t>
            </a:r>
            <a:r>
              <a:rPr lang="en-US" sz="1600" i="1" dirty="0">
                <a:solidFill>
                  <a:srgbClr val="FF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over the West Pacific preceded the development of an intense Midwest U.S. </a:t>
            </a:r>
            <a:r>
              <a:rPr lang="en-US" sz="1600" dirty="0" smtClean="0">
                <a:solidFill>
                  <a:srgbClr val="FF0000"/>
                </a:solidFill>
              </a:rPr>
              <a:t>cyclone</a:t>
            </a:r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i="1" dirty="0" smtClean="0"/>
          </a:p>
          <a:p>
            <a:pPr marL="458788" indent="-458788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6296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</a:t>
            </a:r>
            <a:r>
              <a:rPr lang="en-US" sz="3600" b="1" dirty="0" err="1" smtClean="0"/>
              <a:t>Superpositions</a:t>
            </a:r>
            <a:r>
              <a:rPr lang="en-US" sz="3600" b="1" dirty="0" smtClean="0"/>
              <a:t> and High-Impact Weather</a:t>
            </a:r>
            <a:endParaRPr lang="en-US" sz="3600" b="1" dirty="0"/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Jet </a:t>
            </a:r>
            <a:r>
              <a:rPr lang="en-US" sz="2000" b="1" dirty="0" err="1" smtClean="0">
                <a:solidFill>
                  <a:srgbClr val="0000FF"/>
                </a:solidFill>
              </a:rPr>
              <a:t>superpositions</a:t>
            </a:r>
            <a:r>
              <a:rPr lang="en-US" sz="2000" b="1" dirty="0" smtClean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 smtClean="0"/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</a:t>
            </a:r>
            <a:r>
              <a:rPr lang="en-US" sz="1600" dirty="0" smtClean="0"/>
              <a:t>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</a:t>
            </a:r>
          </a:p>
          <a:p>
            <a:pPr marL="458788" indent="-458788"/>
            <a:endParaRPr lang="en-US" sz="1600" dirty="0" smtClean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 smtClean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Jet superposition was associated with a rapidly deepening East Coast cyclone (Winters and Martin 2016; 2017)</a:t>
            </a:r>
          </a:p>
          <a:p>
            <a:pPr marL="230188"/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</a:t>
            </a:r>
            <a:r>
              <a:rPr lang="en-US" sz="1600" dirty="0" smtClean="0">
                <a:solidFill>
                  <a:srgbClr val="000000"/>
                </a:solidFill>
              </a:rPr>
              <a:t>cyclone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</a:t>
            </a:r>
            <a:r>
              <a:rPr lang="en-US" sz="1600" dirty="0" smtClean="0">
                <a:solidFill>
                  <a:srgbClr val="FF0000"/>
                </a:solidFill>
              </a:rPr>
              <a:t>occurred over </a:t>
            </a:r>
            <a:r>
              <a:rPr lang="en-US" sz="1600" dirty="0">
                <a:solidFill>
                  <a:srgbClr val="FF0000"/>
                </a:solidFill>
              </a:rPr>
              <a:t>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40991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upj_freq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61703"/>
            <a:ext cx="5863806" cy="456883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 descr="supj_freq_all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6"/>
            <a:ext cx="5823270" cy="375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75480" y="1134814"/>
            <a:ext cx="58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Superposition Frequency – All Times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5480" y="1660243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61660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6" y="1024520"/>
            <a:ext cx="29883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buFont typeface="+mj-lt"/>
              <a:buAutoNum type="arabicPeriod"/>
            </a:pPr>
            <a:r>
              <a:rPr lang="en-US" sz="2000" dirty="0" smtClean="0"/>
              <a:t>Isolated CFSR grid points over North America characterized by a jet superposition during Nov–Mar 1979–2010 using the Christenson et al. (2017) scheme</a:t>
            </a:r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784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buFont typeface="+mj-lt"/>
              <a:buAutoNum type="arabicPeriod"/>
            </a:pPr>
            <a:r>
              <a:rPr lang="en-US" sz="2000" dirty="0" smtClean="0"/>
              <a:t>Isolated CFSR grid points over North America characterized by a jet superposition during Nov–Mar 1979–2010 using the Christenson et al. (2017) scheme</a:t>
            </a:r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  <a:p>
            <a:pPr marL="222250" indent="-222250">
              <a:buFont typeface="+mj-lt"/>
              <a:buAutoNum type="arabicPeriod"/>
            </a:pPr>
            <a:r>
              <a:rPr lang="en-US" sz="2000" dirty="0" smtClean="0"/>
              <a:t>Retained analysis times that rank in the top 10% in terms the number of grid points characterized by a jet superposition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Superposition Frequency – Top 10% Times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5480" y="1660243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19485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9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7156" y="1024520"/>
            <a:ext cx="298832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buFont typeface="+mj-lt"/>
              <a:buAutoNum type="arabicPeriod"/>
            </a:pPr>
            <a:r>
              <a:rPr lang="en-US" sz="2000" dirty="0" smtClean="0"/>
              <a:t>Isolated CFSR grid points over North America characterized by a jet superposition during Nov–Mar 1979–2010 using the Christenson et al. (2017) scheme</a:t>
            </a:r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  <a:p>
            <a:pPr marL="222250" indent="-222250">
              <a:buFont typeface="+mj-lt"/>
              <a:buAutoNum type="arabicPeriod"/>
            </a:pPr>
            <a:r>
              <a:rPr lang="en-US" sz="2000" dirty="0" smtClean="0"/>
              <a:t>Retained analysis times that rank in the top 10% in terms the number of grid points characterized by a jet superposition</a:t>
            </a:r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  <a:p>
            <a:pPr marL="222250" indent="-222250">
              <a:buFont typeface="+mj-lt"/>
              <a:buAutoNum type="arabicPeriod"/>
            </a:pPr>
            <a:r>
              <a:rPr lang="en-US" sz="2000" dirty="0" smtClean="0"/>
              <a:t>Filtered retained analysis times to group together jet </a:t>
            </a:r>
            <a:r>
              <a:rPr lang="en-US" sz="2000" dirty="0" err="1" smtClean="0"/>
              <a:t>superpositions</a:t>
            </a:r>
            <a:r>
              <a:rPr lang="en-US" sz="2000" dirty="0" smtClean="0"/>
              <a:t> that are &lt;30 h and &lt;1500 km of one another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Jet Superposition Frequency – Top 10% Times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5480" y="1660243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19485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93153" y="1663367"/>
            <a:ext cx="3670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326 unique jet superposition events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726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41373" y="2608775"/>
            <a:ext cx="3781353" cy="249299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</a:t>
            </a:r>
            <a:r>
              <a:rPr lang="en-US" dirty="0" smtClean="0"/>
              <a:t>ften referred to as coherent tropopause disturbances (Pyle et al. 2004) or tropopause polar vortices (</a:t>
            </a:r>
            <a:r>
              <a:rPr lang="en-US" dirty="0" err="1" smtClean="0"/>
              <a:t>Cavallo</a:t>
            </a:r>
            <a:r>
              <a:rPr lang="en-US" dirty="0" smtClean="0"/>
              <a:t> and Hakim 2010)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Typify a dynamical environment conducive to </a:t>
            </a:r>
            <a:r>
              <a:rPr lang="en-US" dirty="0" err="1" smtClean="0"/>
              <a:t>midlatitude</a:t>
            </a:r>
            <a:r>
              <a:rPr lang="en-US" dirty="0" smtClean="0"/>
              <a:t> </a:t>
            </a:r>
            <a:r>
              <a:rPr lang="en-US" dirty="0" err="1" smtClean="0"/>
              <a:t>cyclogenesis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 smtClean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</a:t>
            </a:r>
            <a:r>
              <a:rPr lang="en-US" sz="1600" dirty="0" smtClean="0"/>
              <a:t>sed for calculation 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dirty="0" smtClean="0"/>
              <a:t>ot used for calculation 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Jet </a:t>
            </a:r>
            <a:r>
              <a:rPr lang="en-US" sz="1600" dirty="0"/>
              <a:t>s</a:t>
            </a:r>
            <a:r>
              <a:rPr lang="en-US" sz="1600" dirty="0" smtClean="0"/>
              <a:t>uperposition centroid 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Sample Jet Superposition Centroid Calculation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 &gt;1000 km</a:t>
            </a:r>
            <a:endParaRPr lang="en-US" i="1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 &gt;1000 km</a:t>
            </a:r>
            <a:endParaRPr lang="en-US" i="1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 &gt;1000 km</a:t>
            </a:r>
            <a:endParaRPr lang="en-US" i="1" dirty="0"/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Polar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392817" y="4486275"/>
            <a:ext cx="757158" cy="23733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80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Hybrid            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117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948344" y="4422775"/>
            <a:ext cx="696931" cy="6515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Subtropical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129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15848" y="3453370"/>
            <a:ext cx="601052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7064" y="3712604"/>
            <a:ext cx="942911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West: N = 53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East: N = 76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7510"/>
            <a:ext cx="6434037" cy="500153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East Subtropical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76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15848" y="3453370"/>
            <a:ext cx="601052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8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704"/>
            <a:ext cx="6434037" cy="5009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113714"/>
            <a:ext cx="2540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Frequency of West Subtropical Dominant Jet Superposition Events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= 53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Identification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of all events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Composite movement of superposition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Legend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7064" y="3712604"/>
            <a:ext cx="942911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Event Classification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387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8456"/>
            <a:ext cx="6961538" cy="321250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6184"/>
            <a:ext cx="6970366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Polar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N=80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1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5590"/>
            <a:ext cx="6961538" cy="321824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5355"/>
            <a:ext cx="6970366" cy="322066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Geo. Height, &amp;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300-hPa Geo. Temp Adv.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32607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250-hPa Jet, MSLP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PWAT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., &amp; OLR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E. Subtropical Dominant Jet Superposition Events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Prior to Jet Superposition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 s</a:t>
            </a:r>
            <a:r>
              <a:rPr lang="en-US" sz="1400" baseline="30000" dirty="0" smtClean="0"/>
              <a:t>–1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mm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N=76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691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le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" y="931107"/>
            <a:ext cx="7821179" cy="594409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Cyclonic PV Anomalies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0037" y="1130709"/>
            <a:ext cx="277993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DT Potential Temperature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8656" y="1132150"/>
            <a:ext cx="172118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Pyle et al. 2004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55160" y="2247900"/>
            <a:ext cx="1701686" cy="1701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le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" y="931107"/>
            <a:ext cx="7821179" cy="594409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Polar Cyclonic PV Anomalies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0037" y="1130709"/>
            <a:ext cx="277993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DT Potential Temperature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8656" y="1132150"/>
            <a:ext cx="172118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Pyle et al. 2004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55160" y="2247900"/>
            <a:ext cx="1701686" cy="1701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14413" y="3048947"/>
            <a:ext cx="3484337" cy="249299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</a:t>
            </a:r>
            <a:r>
              <a:rPr lang="en-US" dirty="0" smtClean="0"/>
              <a:t>ften referred to as coherent </a:t>
            </a:r>
            <a:r>
              <a:rPr lang="en-US" dirty="0" err="1" smtClean="0"/>
              <a:t>tropopause</a:t>
            </a:r>
            <a:r>
              <a:rPr lang="en-US" dirty="0" smtClean="0"/>
              <a:t> disturbances or </a:t>
            </a:r>
            <a:r>
              <a:rPr lang="en-US" dirty="0" err="1" smtClean="0"/>
              <a:t>tropopause</a:t>
            </a:r>
            <a:r>
              <a:rPr lang="en-US" dirty="0" smtClean="0"/>
              <a:t> polar vortices (</a:t>
            </a:r>
            <a:r>
              <a:rPr lang="en-US" dirty="0" err="1" smtClean="0"/>
              <a:t>Cavallo</a:t>
            </a:r>
            <a:r>
              <a:rPr lang="en-US" dirty="0" smtClean="0"/>
              <a:t> and Hakim 2010)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Typify a dynamical environment conducive to </a:t>
            </a:r>
            <a:r>
              <a:rPr lang="en-US" dirty="0" err="1" smtClean="0"/>
              <a:t>midlatitude</a:t>
            </a:r>
            <a:r>
              <a:rPr lang="en-US" dirty="0" smtClean="0"/>
              <a:t> </a:t>
            </a:r>
            <a:r>
              <a:rPr lang="en-US" dirty="0" err="1" smtClean="0"/>
              <a:t>cyclogenesis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93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746" y="1070870"/>
            <a:ext cx="277993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DT Potential Temperature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Tropical </a:t>
            </a:r>
            <a:r>
              <a:rPr lang="en-US" sz="3600" b="1" dirty="0" err="1" smtClean="0"/>
              <a:t>Anticyclonic</a:t>
            </a:r>
            <a:r>
              <a:rPr lang="en-US" sz="3600" b="1" dirty="0" smtClean="0"/>
              <a:t> PV Anomalies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909746" y="1070870"/>
            <a:ext cx="7271728" cy="508863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2031" y="32568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36482" y="5763432"/>
            <a:ext cx="225322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Heather </a:t>
            </a:r>
            <a:r>
              <a:rPr lang="en-US" dirty="0" err="1" smtClean="0"/>
              <a:t>Archambault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8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Tropical </a:t>
            </a:r>
            <a:r>
              <a:rPr lang="en-US" sz="3600" b="1" dirty="0" err="1" smtClean="0"/>
              <a:t>Anticyclonic</a:t>
            </a:r>
            <a:r>
              <a:rPr lang="en-US" sz="3600" b="1" dirty="0" smtClean="0"/>
              <a:t> PV Anomalies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909746" y="1070870"/>
            <a:ext cx="7271728" cy="508863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2744661"/>
            <a:ext cx="3484337" cy="258532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Tropical </a:t>
            </a:r>
            <a:r>
              <a:rPr lang="en-US" b="1" dirty="0" err="1" smtClean="0">
                <a:solidFill>
                  <a:srgbClr val="0000FF"/>
                </a:solidFill>
              </a:rPr>
              <a:t>anticyclonic</a:t>
            </a:r>
            <a:r>
              <a:rPr lang="en-US" b="1" dirty="0" smtClean="0">
                <a:solidFill>
                  <a:srgbClr val="0000FF"/>
                </a:solidFill>
              </a:rPr>
              <a:t> PV anomalies typify a thermodynamic environment characterized by: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 smtClean="0"/>
              <a:t>Weak upper-tropospheric static stability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Atmospheric rivers within the </a:t>
            </a:r>
            <a:r>
              <a:rPr lang="en-US" dirty="0" err="1" smtClean="0"/>
              <a:t>poleward</a:t>
            </a:r>
            <a:r>
              <a:rPr lang="en-US" dirty="0" smtClean="0"/>
              <a:t>-directed branch of their circulation, on occasion</a:t>
            </a:r>
          </a:p>
        </p:txBody>
      </p:sp>
      <p:sp>
        <p:nvSpPr>
          <p:cNvPr id="11" name="Oval 10"/>
          <p:cNvSpPr/>
          <p:nvPr/>
        </p:nvSpPr>
        <p:spPr>
          <a:xfrm>
            <a:off x="4872031" y="32568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9746" y="1070870"/>
            <a:ext cx="277993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DT Potential Temperature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6482" y="5763432"/>
            <a:ext cx="225322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Heather </a:t>
            </a:r>
            <a:r>
              <a:rPr lang="en-US" dirty="0" err="1" smtClean="0"/>
              <a:t>Archambault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9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30" y="1021731"/>
            <a:ext cx="7256954" cy="5127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6708" y="6330462"/>
            <a:ext cx="37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940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510221"/>
            <a:ext cx="3232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of tropopause pressure help to identify the location of jets.</a:t>
            </a:r>
          </a:p>
          <a:p>
            <a:endParaRPr lang="en-US" dirty="0" smtClean="0"/>
          </a:p>
          <a:p>
            <a:r>
              <a:rPr lang="en-US" dirty="0" smtClean="0"/>
              <a:t>While each jet occupies its own </a:t>
            </a:r>
            <a:r>
              <a:rPr lang="en-US" dirty="0" err="1" smtClean="0"/>
              <a:t>climatological</a:t>
            </a:r>
            <a:r>
              <a:rPr lang="en-US" dirty="0" smtClean="0"/>
              <a:t> latitude band – substantial meanders are common.</a:t>
            </a:r>
          </a:p>
          <a:p>
            <a:endParaRPr lang="en-US" dirty="0" smtClean="0"/>
          </a:p>
          <a:p>
            <a:r>
              <a:rPr lang="en-US" dirty="0" smtClean="0"/>
              <a:t>Occasionally, the latitudinal separation between the jets can vanish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b="1" u="sng" dirty="0" smtClean="0"/>
              <a:t>vertical superposition</a:t>
            </a:r>
            <a:r>
              <a:rPr lang="en-US" dirty="0"/>
              <a:t>.</a:t>
            </a:r>
            <a:endParaRPr lang="en-US" b="1" u="sng" dirty="0" smtClean="0"/>
          </a:p>
          <a:p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490759">
            <a:off x="1082249" y="2029167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233441" y="2442883"/>
            <a:ext cx="817408" cy="461665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POLJ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711" y="116442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 smtClean="0"/>
              <a:t>Tropical Tropopause</a:t>
            </a:r>
          </a:p>
          <a:p>
            <a:pPr indent="457200"/>
            <a:r>
              <a:rPr lang="en-US" dirty="0" smtClean="0"/>
              <a:t>Subtropical Tropopause</a:t>
            </a:r>
          </a:p>
          <a:p>
            <a:pPr indent="457200"/>
            <a:r>
              <a:rPr lang="en-US" dirty="0" smtClean="0"/>
              <a:t>Polar Tropopause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19120" y="125984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19120" y="153161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19120" y="181562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85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from </a:t>
            </a:r>
            <a:r>
              <a:rPr lang="en-US" dirty="0" err="1" smtClean="0"/>
              <a:t>Defant</a:t>
            </a:r>
            <a:r>
              <a:rPr lang="en-US" dirty="0" smtClean="0"/>
              <a:t> and </a:t>
            </a:r>
            <a:r>
              <a:rPr lang="en-US" dirty="0" err="1" smtClean="0"/>
              <a:t>Taba</a:t>
            </a:r>
            <a:r>
              <a:rPr lang="en-US" dirty="0" smtClean="0"/>
              <a:t> (1957)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6627" y="1510221"/>
            <a:ext cx="3232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vicinity of superposition, the pole-to-equator </a:t>
            </a:r>
            <a:r>
              <a:rPr lang="en-US" b="1" dirty="0" smtClean="0">
                <a:solidFill>
                  <a:srgbClr val="FF0000"/>
                </a:solidFill>
              </a:rPr>
              <a:t>baroclinicity </a:t>
            </a:r>
            <a:r>
              <a:rPr lang="en-US" dirty="0" smtClean="0"/>
              <a:t>is combined into a much narrower zone of contrast.</a:t>
            </a:r>
          </a:p>
          <a:p>
            <a:endParaRPr lang="en-US" dirty="0" smtClean="0"/>
          </a:p>
          <a:p>
            <a:r>
              <a:rPr lang="en-US" dirty="0" smtClean="0"/>
              <a:t>Intensified frontal structure is often attended by a strengthening of the </a:t>
            </a:r>
            <a:r>
              <a:rPr lang="en-US" b="1" u="sng" dirty="0" smtClean="0"/>
              <a:t>jet’s transverse circulation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69538" y="4277057"/>
            <a:ext cx="675431" cy="1105063"/>
          </a:xfrm>
          <a:custGeom>
            <a:avLst/>
            <a:gdLst>
              <a:gd name="connsiteX0" fmla="*/ 675431 w 675431"/>
              <a:gd name="connsiteY0" fmla="*/ 0 h 1105063"/>
              <a:gd name="connsiteX1" fmla="*/ 582054 w 675431"/>
              <a:gd name="connsiteY1" fmla="*/ 168094 h 1105063"/>
              <a:gd name="connsiteX2" fmla="*/ 470000 w 675431"/>
              <a:gd name="connsiteY2" fmla="*/ 382881 h 1105063"/>
              <a:gd name="connsiteX3" fmla="*/ 367285 w 675431"/>
              <a:gd name="connsiteY3" fmla="*/ 607006 h 1105063"/>
              <a:gd name="connsiteX4" fmla="*/ 283245 w 675431"/>
              <a:gd name="connsiteY4" fmla="*/ 728408 h 1105063"/>
              <a:gd name="connsiteX5" fmla="*/ 171192 w 675431"/>
              <a:gd name="connsiteY5" fmla="*/ 756423 h 1105063"/>
              <a:gd name="connsiteX6" fmla="*/ 105828 w 675431"/>
              <a:gd name="connsiteY6" fmla="*/ 803116 h 1105063"/>
              <a:gd name="connsiteX7" fmla="*/ 115166 w 675431"/>
              <a:gd name="connsiteY7" fmla="*/ 859147 h 1105063"/>
              <a:gd name="connsiteX8" fmla="*/ 105828 w 675431"/>
              <a:gd name="connsiteY8" fmla="*/ 933856 h 1105063"/>
              <a:gd name="connsiteX9" fmla="*/ 12450 w 675431"/>
              <a:gd name="connsiteY9" fmla="*/ 989887 h 1105063"/>
              <a:gd name="connsiteX10" fmla="*/ 31126 w 675431"/>
              <a:gd name="connsiteY10" fmla="*/ 1036580 h 1105063"/>
              <a:gd name="connsiteX11" fmla="*/ 115166 w 675431"/>
              <a:gd name="connsiteY11" fmla="*/ 1073934 h 1105063"/>
              <a:gd name="connsiteX12" fmla="*/ 283245 w 675431"/>
              <a:gd name="connsiteY12" fmla="*/ 1101950 h 1105063"/>
              <a:gd name="connsiteX13" fmla="*/ 339272 w 675431"/>
              <a:gd name="connsiteY13" fmla="*/ 1092611 h 110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5431" h="1105063">
                <a:moveTo>
                  <a:pt x="675431" y="0"/>
                </a:moveTo>
                <a:cubicBezTo>
                  <a:pt x="645861" y="52140"/>
                  <a:pt x="616292" y="104281"/>
                  <a:pt x="582054" y="168094"/>
                </a:cubicBezTo>
                <a:cubicBezTo>
                  <a:pt x="547816" y="231907"/>
                  <a:pt x="505795" y="309729"/>
                  <a:pt x="470000" y="382881"/>
                </a:cubicBezTo>
                <a:cubicBezTo>
                  <a:pt x="434205" y="456033"/>
                  <a:pt x="398411" y="549418"/>
                  <a:pt x="367285" y="607006"/>
                </a:cubicBezTo>
                <a:cubicBezTo>
                  <a:pt x="336159" y="664594"/>
                  <a:pt x="315927" y="703505"/>
                  <a:pt x="283245" y="728408"/>
                </a:cubicBezTo>
                <a:cubicBezTo>
                  <a:pt x="250563" y="753311"/>
                  <a:pt x="200761" y="743972"/>
                  <a:pt x="171192" y="756423"/>
                </a:cubicBezTo>
                <a:cubicBezTo>
                  <a:pt x="141623" y="768874"/>
                  <a:pt x="115166" y="785995"/>
                  <a:pt x="105828" y="803116"/>
                </a:cubicBezTo>
                <a:cubicBezTo>
                  <a:pt x="96490" y="820237"/>
                  <a:pt x="115166" y="837357"/>
                  <a:pt x="115166" y="859147"/>
                </a:cubicBezTo>
                <a:cubicBezTo>
                  <a:pt x="115166" y="880937"/>
                  <a:pt x="122947" y="912066"/>
                  <a:pt x="105828" y="933856"/>
                </a:cubicBezTo>
                <a:cubicBezTo>
                  <a:pt x="88709" y="955646"/>
                  <a:pt x="24900" y="972766"/>
                  <a:pt x="12450" y="989887"/>
                </a:cubicBezTo>
                <a:cubicBezTo>
                  <a:pt x="0" y="1007008"/>
                  <a:pt x="14007" y="1022572"/>
                  <a:pt x="31126" y="1036580"/>
                </a:cubicBezTo>
                <a:cubicBezTo>
                  <a:pt x="48245" y="1050588"/>
                  <a:pt x="73146" y="1063039"/>
                  <a:pt x="115166" y="1073934"/>
                </a:cubicBezTo>
                <a:cubicBezTo>
                  <a:pt x="157186" y="1084829"/>
                  <a:pt x="245894" y="1098837"/>
                  <a:pt x="283245" y="1101950"/>
                </a:cubicBezTo>
                <a:cubicBezTo>
                  <a:pt x="320596" y="1105063"/>
                  <a:pt x="329934" y="1098837"/>
                  <a:pt x="339272" y="1092611"/>
                </a:cubicBezTo>
              </a:path>
            </a:pathLst>
          </a:custGeom>
          <a:ln w="57150">
            <a:solidFill>
              <a:srgbClr val="0000FF"/>
            </a:solidFill>
            <a:prstDash val="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21723" y="4800016"/>
            <a:ext cx="775034" cy="952533"/>
          </a:xfrm>
          <a:custGeom>
            <a:avLst/>
            <a:gdLst>
              <a:gd name="connsiteX0" fmla="*/ 0 w 775034"/>
              <a:gd name="connsiteY0" fmla="*/ 0 h 952533"/>
              <a:gd name="connsiteX1" fmla="*/ 93377 w 775034"/>
              <a:gd name="connsiteY1" fmla="*/ 168094 h 952533"/>
              <a:gd name="connsiteX2" fmla="*/ 158742 w 775034"/>
              <a:gd name="connsiteY2" fmla="*/ 280157 h 952533"/>
              <a:gd name="connsiteX3" fmla="*/ 140066 w 775034"/>
              <a:gd name="connsiteY3" fmla="*/ 392220 h 952533"/>
              <a:gd name="connsiteX4" fmla="*/ 158742 w 775034"/>
              <a:gd name="connsiteY4" fmla="*/ 550975 h 952533"/>
              <a:gd name="connsiteX5" fmla="*/ 177417 w 775034"/>
              <a:gd name="connsiteY5" fmla="*/ 737746 h 952533"/>
              <a:gd name="connsiteX6" fmla="*/ 289470 w 775034"/>
              <a:gd name="connsiteY6" fmla="*/ 812454 h 952533"/>
              <a:gd name="connsiteX7" fmla="*/ 476225 w 775034"/>
              <a:gd name="connsiteY7" fmla="*/ 915179 h 952533"/>
              <a:gd name="connsiteX8" fmla="*/ 775034 w 775034"/>
              <a:gd name="connsiteY8" fmla="*/ 952533 h 95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5034" h="952533">
                <a:moveTo>
                  <a:pt x="0" y="0"/>
                </a:moveTo>
                <a:cubicBezTo>
                  <a:pt x="33460" y="60700"/>
                  <a:pt x="66920" y="121401"/>
                  <a:pt x="93377" y="168094"/>
                </a:cubicBezTo>
                <a:cubicBezTo>
                  <a:pt x="119834" y="214787"/>
                  <a:pt x="150961" y="242803"/>
                  <a:pt x="158742" y="280157"/>
                </a:cubicBezTo>
                <a:cubicBezTo>
                  <a:pt x="166524" y="317511"/>
                  <a:pt x="140066" y="347084"/>
                  <a:pt x="140066" y="392220"/>
                </a:cubicBezTo>
                <a:cubicBezTo>
                  <a:pt x="140066" y="437356"/>
                  <a:pt x="152517" y="493387"/>
                  <a:pt x="158742" y="550975"/>
                </a:cubicBezTo>
                <a:cubicBezTo>
                  <a:pt x="164967" y="608563"/>
                  <a:pt x="155629" y="694166"/>
                  <a:pt x="177417" y="737746"/>
                </a:cubicBezTo>
                <a:cubicBezTo>
                  <a:pt x="199205" y="781326"/>
                  <a:pt x="239669" y="782882"/>
                  <a:pt x="289470" y="812454"/>
                </a:cubicBezTo>
                <a:cubicBezTo>
                  <a:pt x="339271" y="842026"/>
                  <a:pt x="395298" y="891833"/>
                  <a:pt x="476225" y="915179"/>
                </a:cubicBezTo>
                <a:cubicBezTo>
                  <a:pt x="557152" y="938526"/>
                  <a:pt x="775034" y="952533"/>
                  <a:pt x="775034" y="952533"/>
                </a:cubicBezTo>
              </a:path>
            </a:pathLst>
          </a:custGeom>
          <a:ln w="57150">
            <a:solidFill>
              <a:srgbClr val="FF0000"/>
            </a:solidFill>
            <a:prstDash val="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20665" y="1157980"/>
            <a:ext cx="157192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POLJ</a:t>
            </a:r>
          </a:p>
          <a:p>
            <a:pPr algn="r"/>
            <a:r>
              <a:rPr lang="en-US" dirty="0" smtClean="0"/>
              <a:t>STJ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472786" y="1335413"/>
            <a:ext cx="597617" cy="1588"/>
          </a:xfrm>
          <a:prstGeom prst="line">
            <a:avLst/>
          </a:prstGeom>
          <a:ln w="44450">
            <a:solidFill>
              <a:srgbClr val="0000FF"/>
            </a:solidFill>
            <a:prstDash val="dash"/>
          </a:ln>
          <a:effectLst>
            <a:glow rad="101600">
              <a:srgbClr val="3366FF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72786" y="1624907"/>
            <a:ext cx="597617" cy="1588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  <a:effectLst>
            <a:glow rad="101600">
              <a:schemeClr val="accent2">
                <a:lumMod val="60000"/>
                <a:lumOff val="40000"/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867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72" y="1700902"/>
            <a:ext cx="3523694" cy="46595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400" y="993016"/>
            <a:ext cx="8377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Intensified baroclinicity often attended by a strengthening of the transverse circulation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14590" y="640684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Lang and Martin (2012)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0660" y="2508131"/>
            <a:ext cx="373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Traditional four-quadrant model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20660" y="3656963"/>
            <a:ext cx="3733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Geo. CAA</a:t>
            </a:r>
            <a:r>
              <a:rPr lang="en-US" sz="2000" dirty="0" smtClean="0"/>
              <a:t> along the jet axis acts to promote </a:t>
            </a:r>
            <a:r>
              <a:rPr lang="en-US" sz="2000" b="1" u="sng" dirty="0" smtClean="0"/>
              <a:t>subsidence</a:t>
            </a:r>
            <a:r>
              <a:rPr lang="en-US" sz="2000" dirty="0" smtClean="0"/>
              <a:t> through the jet core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20660" y="5076093"/>
            <a:ext cx="3733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Geo. WAA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along the jet axis acts to promote </a:t>
            </a:r>
            <a:r>
              <a:rPr lang="en-US" sz="2000" b="1" u="sng" dirty="0" smtClean="0"/>
              <a:t>ascent </a:t>
            </a:r>
            <a:r>
              <a:rPr lang="en-US" sz="2000" dirty="0" smtClean="0"/>
              <a:t>through the jet core</a:t>
            </a:r>
            <a:endParaRPr lang="en-US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233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Insight into how the tropopause can be restructured from a PV perspective can be found by consulting </a:t>
            </a:r>
            <a:r>
              <a:rPr lang="en-US" sz="2000" b="1" dirty="0" err="1" smtClean="0"/>
              <a:t>Wandishin</a:t>
            </a:r>
            <a:r>
              <a:rPr lang="en-US" sz="2000" b="1" dirty="0" smtClean="0"/>
              <a:t> et al. (2000)</a:t>
            </a:r>
            <a:endParaRPr lang="en-US" sz="2000" b="1" dirty="0"/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processes can account for “</a:t>
            </a:r>
            <a:r>
              <a:rPr lang="en-US" dirty="0" err="1" smtClean="0"/>
              <a:t>foldogenesis</a:t>
            </a:r>
            <a:r>
              <a:rPr lang="en-US" dirty="0" smtClean="0"/>
              <a:t>”:</a:t>
            </a:r>
          </a:p>
          <a:p>
            <a:endParaRPr lang="en-US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Differential vertical motions</a:t>
            </a:r>
            <a:r>
              <a:rPr lang="en-US" dirty="0" smtClean="0"/>
              <a:t> can </a:t>
            </a:r>
            <a:r>
              <a:rPr lang="en-US" u="sng" dirty="0" smtClean="0"/>
              <a:t>vertically steepen</a:t>
            </a:r>
            <a:r>
              <a:rPr lang="en-US" dirty="0" smtClean="0"/>
              <a:t> the tropopause.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Convergence</a:t>
            </a:r>
            <a:r>
              <a:rPr lang="en-US" dirty="0" smtClean="0"/>
              <a:t> or a </a:t>
            </a:r>
            <a:r>
              <a:rPr lang="en-US" b="1" dirty="0" smtClean="0"/>
              <a:t>vertical shear</a:t>
            </a:r>
            <a:r>
              <a:rPr lang="en-US" dirty="0" smtClean="0"/>
              <a:t> can produce a </a:t>
            </a:r>
            <a:r>
              <a:rPr lang="en-US" u="sng" dirty="0" smtClean="0"/>
              <a:t>differential horizontal advection</a:t>
            </a:r>
            <a:r>
              <a:rPr lang="en-US" dirty="0" smtClean="0"/>
              <a:t> of the tropopause surface.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These same mechanisms are also likely to play an important role in superpositions.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Wandishin</a:t>
            </a:r>
            <a:r>
              <a:rPr lang="en-US" sz="1400" dirty="0" smtClean="0"/>
              <a:t> et al. 2000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Background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693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71009" y="1126688"/>
            <a:ext cx="5805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These jet structures can be objectively identified!</a:t>
            </a:r>
            <a:endParaRPr lang="en-US" sz="2000" b="1" dirty="0"/>
          </a:p>
        </p:txBody>
      </p:sp>
      <p:grpSp>
        <p:nvGrpSpPr>
          <p:cNvPr id="2" name="Group 11"/>
          <p:cNvGrpSpPr/>
          <p:nvPr/>
        </p:nvGrpSpPr>
        <p:grpSpPr>
          <a:xfrm>
            <a:off x="2368059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2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2376871" y="3890629"/>
            <a:ext cx="4468851" cy="36813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10068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4625031" y="3934137"/>
            <a:ext cx="4528258" cy="920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779519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2" y="4147809"/>
            <a:ext cx="24140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Jets are identified within a grid column if </a:t>
            </a:r>
            <a:r>
              <a:rPr lang="en-US" b="1" u="sng" dirty="0" smtClean="0"/>
              <a:t>integrated wind speed </a:t>
            </a:r>
            <a:r>
              <a:rPr lang="en-US" dirty="0" smtClean="0"/>
              <a:t>and </a:t>
            </a:r>
            <a:r>
              <a:rPr lang="en-US" b="1" u="sng" dirty="0" smtClean="0"/>
              <a:t>horizontal PV gradient</a:t>
            </a:r>
            <a:r>
              <a:rPr lang="en-US" dirty="0" smtClean="0"/>
              <a:t> criteria are met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74135" y="6095687"/>
            <a:ext cx="69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645335" y="6095687"/>
            <a:ext cx="69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A’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49129" y="5229645"/>
            <a:ext cx="2125827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Identification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737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417522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2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35462" y="4535399"/>
            <a:ext cx="2414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Criteria for both the </a:t>
            </a:r>
            <a:r>
              <a:rPr lang="en-US" b="1" dirty="0" smtClean="0">
                <a:solidFill>
                  <a:srgbClr val="0000FF"/>
                </a:solidFill>
              </a:rPr>
              <a:t>polar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subtropical</a:t>
            </a:r>
            <a:r>
              <a:rPr lang="en-US" dirty="0" smtClean="0"/>
              <a:t> jets met within the </a:t>
            </a:r>
            <a:r>
              <a:rPr lang="en-US" b="1" u="sng" dirty="0" smtClean="0"/>
              <a:t>same</a:t>
            </a:r>
            <a:r>
              <a:rPr lang="en-US" b="1" dirty="0" smtClean="0"/>
              <a:t> </a:t>
            </a:r>
            <a:r>
              <a:rPr lang="en-US" dirty="0" smtClean="0"/>
              <a:t>grid column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74135" y="6095687"/>
            <a:ext cx="69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45335" y="6095687"/>
            <a:ext cx="69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B’</a:t>
            </a:r>
            <a:endParaRPr lang="en-US" sz="2400" b="1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758629" y="3941163"/>
            <a:ext cx="4569918" cy="36813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23262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32811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20482" y="5258289"/>
            <a:ext cx="2100427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Isotachs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 smtClean="0"/>
              <a:t>1,2,3-PVU contours</a:t>
            </a:r>
            <a:endParaRPr lang="en-US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Identification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564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78805" y="2625491"/>
            <a:ext cx="3716420" cy="249299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Tropical </a:t>
            </a:r>
            <a:r>
              <a:rPr lang="en-US" b="1" dirty="0" err="1" smtClean="0">
                <a:solidFill>
                  <a:srgbClr val="0000FF"/>
                </a:solidFill>
              </a:rPr>
              <a:t>anticyclonic</a:t>
            </a:r>
            <a:r>
              <a:rPr lang="en-US" b="1" dirty="0" smtClean="0">
                <a:solidFill>
                  <a:srgbClr val="0000FF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 smtClean="0"/>
              <a:t>Typify a thermodynamic environment characterized by </a:t>
            </a:r>
            <a:r>
              <a:rPr lang="en-US" dirty="0"/>
              <a:t>w</a:t>
            </a:r>
            <a:r>
              <a:rPr lang="en-US" dirty="0" smtClean="0"/>
              <a:t>eak upper-tropospheric static stability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</a:t>
            </a:r>
            <a:r>
              <a:rPr lang="en-US" dirty="0" smtClean="0"/>
              <a:t>tmospheric rivers often form within the </a:t>
            </a:r>
            <a:r>
              <a:rPr lang="en-US" dirty="0" err="1" smtClean="0"/>
              <a:t>poleward</a:t>
            </a:r>
            <a:r>
              <a:rPr lang="en-US" dirty="0" smtClean="0"/>
              <a:t>-directed branch of their circulation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3342" y="6226360"/>
            <a:ext cx="252550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Winters and Martin 2017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Superposition Conceptual Model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3749</Words>
  <Application>Microsoft Macintosh PowerPoint</Application>
  <PresentationFormat>On-screen Show (4:3)</PresentationFormat>
  <Paragraphs>657</Paragraphs>
  <Slides>79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Bell MT</vt:lpstr>
      <vt:lpstr>Calibri</vt:lpstr>
      <vt:lpstr>Symbol</vt:lpstr>
      <vt:lpstr>Times New Roman</vt:lpstr>
      <vt:lpstr>Wingdings</vt:lpstr>
      <vt:lpstr>Arial</vt:lpstr>
      <vt:lpstr>Office Theme</vt:lpstr>
      <vt:lpstr>Discerning the Relative Importance of Polar and Tropical Upper-Tropospheric PV Anomalies during North American Polar/Subtropical Jet Superpositions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Winters, Andrew C</cp:lastModifiedBy>
  <cp:revision>227</cp:revision>
  <dcterms:created xsi:type="dcterms:W3CDTF">2017-09-08T12:55:01Z</dcterms:created>
  <dcterms:modified xsi:type="dcterms:W3CDTF">2017-09-27T19:26:26Z</dcterms:modified>
</cp:coreProperties>
</file>