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4"/>
  </p:notesMasterIdLst>
  <p:sldIdLst>
    <p:sldId id="257" r:id="rId2"/>
    <p:sldId id="437" r:id="rId3"/>
    <p:sldId id="365" r:id="rId4"/>
    <p:sldId id="423" r:id="rId5"/>
    <p:sldId id="424" r:id="rId6"/>
    <p:sldId id="366" r:id="rId7"/>
    <p:sldId id="368" r:id="rId8"/>
    <p:sldId id="367" r:id="rId9"/>
    <p:sldId id="380" r:id="rId10"/>
    <p:sldId id="382" r:id="rId11"/>
    <p:sldId id="371" r:id="rId12"/>
    <p:sldId id="372" r:id="rId13"/>
    <p:sldId id="369" r:id="rId14"/>
    <p:sldId id="370" r:id="rId15"/>
    <p:sldId id="373" r:id="rId16"/>
    <p:sldId id="267" r:id="rId17"/>
    <p:sldId id="397" r:id="rId18"/>
    <p:sldId id="270" r:id="rId19"/>
    <p:sldId id="341" r:id="rId20"/>
    <p:sldId id="276" r:id="rId21"/>
    <p:sldId id="509" r:id="rId22"/>
    <p:sldId id="508" r:id="rId23"/>
    <p:sldId id="466" r:id="rId24"/>
    <p:sldId id="467" r:id="rId25"/>
    <p:sldId id="287" r:id="rId26"/>
    <p:sldId id="399" r:id="rId27"/>
    <p:sldId id="398" r:id="rId28"/>
    <p:sldId id="400" r:id="rId29"/>
    <p:sldId id="401" r:id="rId30"/>
    <p:sldId id="402" r:id="rId31"/>
    <p:sldId id="403" r:id="rId32"/>
    <p:sldId id="404" r:id="rId33"/>
    <p:sldId id="384" r:id="rId34"/>
    <p:sldId id="406" r:id="rId35"/>
    <p:sldId id="405" r:id="rId36"/>
    <p:sldId id="527" r:id="rId37"/>
    <p:sldId id="385" r:id="rId38"/>
    <p:sldId id="386" r:id="rId39"/>
    <p:sldId id="387" r:id="rId40"/>
    <p:sldId id="348" r:id="rId41"/>
    <p:sldId id="286" r:id="rId42"/>
    <p:sldId id="288" r:id="rId43"/>
    <p:sldId id="289" r:id="rId44"/>
    <p:sldId id="290" r:id="rId45"/>
    <p:sldId id="291" r:id="rId46"/>
    <p:sldId id="429" r:id="rId47"/>
    <p:sldId id="298" r:id="rId48"/>
    <p:sldId id="312" r:id="rId49"/>
    <p:sldId id="333" r:id="rId50"/>
    <p:sldId id="388" r:id="rId51"/>
    <p:sldId id="389" r:id="rId52"/>
    <p:sldId id="294" r:id="rId53"/>
    <p:sldId id="390" r:id="rId54"/>
    <p:sldId id="301" r:id="rId55"/>
    <p:sldId id="309" r:id="rId56"/>
    <p:sldId id="310" r:id="rId57"/>
    <p:sldId id="311" r:id="rId58"/>
    <p:sldId id="313" r:id="rId59"/>
    <p:sldId id="364" r:id="rId60"/>
    <p:sldId id="314" r:id="rId61"/>
    <p:sldId id="412" r:id="rId62"/>
    <p:sldId id="415" r:id="rId63"/>
    <p:sldId id="413" r:id="rId64"/>
    <p:sldId id="414" r:id="rId65"/>
    <p:sldId id="416" r:id="rId66"/>
    <p:sldId id="305" r:id="rId67"/>
    <p:sldId id="306" r:id="rId68"/>
    <p:sldId id="307" r:id="rId69"/>
    <p:sldId id="318" r:id="rId70"/>
    <p:sldId id="316" r:id="rId71"/>
    <p:sldId id="417" r:id="rId72"/>
    <p:sldId id="418" r:id="rId73"/>
    <p:sldId id="419" r:id="rId74"/>
    <p:sldId id="420" r:id="rId75"/>
    <p:sldId id="421" r:id="rId76"/>
    <p:sldId id="322" r:id="rId77"/>
    <p:sldId id="434" r:id="rId78"/>
    <p:sldId id="435" r:id="rId79"/>
    <p:sldId id="430" r:id="rId80"/>
    <p:sldId id="524" r:id="rId81"/>
    <p:sldId id="525" r:id="rId82"/>
    <p:sldId id="489" r:id="rId83"/>
    <p:sldId id="514" r:id="rId84"/>
    <p:sldId id="513" r:id="rId85"/>
    <p:sldId id="523" r:id="rId86"/>
    <p:sldId id="515" r:id="rId87"/>
    <p:sldId id="516" r:id="rId88"/>
    <p:sldId id="491" r:id="rId89"/>
    <p:sldId id="492" r:id="rId90"/>
    <p:sldId id="493" r:id="rId91"/>
    <p:sldId id="495" r:id="rId92"/>
    <p:sldId id="526" r:id="rId93"/>
    <p:sldId id="393" r:id="rId94"/>
    <p:sldId id="324" r:id="rId95"/>
    <p:sldId id="326" r:id="rId96"/>
    <p:sldId id="325" r:id="rId97"/>
    <p:sldId id="394" r:id="rId98"/>
    <p:sldId id="282" r:id="rId99"/>
    <p:sldId id="323" r:id="rId100"/>
    <p:sldId id="303" r:id="rId101"/>
    <p:sldId id="283" r:id="rId102"/>
    <p:sldId id="299" r:id="rId103"/>
    <p:sldId id="300" r:id="rId104"/>
    <p:sldId id="302" r:id="rId105"/>
    <p:sldId id="422" r:id="rId106"/>
    <p:sldId id="335" r:id="rId107"/>
    <p:sldId id="336" r:id="rId108"/>
    <p:sldId id="395" r:id="rId109"/>
    <p:sldId id="396" r:id="rId110"/>
    <p:sldId id="391" r:id="rId111"/>
    <p:sldId id="410" r:id="rId112"/>
    <p:sldId id="411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3FF"/>
    <a:srgbClr val="00B100"/>
    <a:srgbClr val="0B8A0A"/>
    <a:srgbClr val="E300D7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94691" autoAdjust="0"/>
  </p:normalViewPr>
  <p:slideViewPr>
    <p:cSldViewPr snapToGrid="0" snapToObjects="1">
      <p:cViewPr varScale="1">
        <p:scale>
          <a:sx n="94" d="100"/>
          <a:sy n="94" d="100"/>
        </p:scale>
        <p:origin x="-104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notesMaster" Target="notesMasters/notes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05B0-3D57-6C4C-ABC2-2F082DB93CDA}" type="datetimeFigureOut">
              <a:rPr lang="en-US" smtClean="0"/>
              <a:t>3/2/19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8CA-E1B9-DE4B-9DDF-C36E4C8C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17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40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9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0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4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76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6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76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1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7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77FC-5B0E-B443-81D2-2E374849EA1E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gif"/><Relationship Id="rId3" Type="http://schemas.openxmlformats.org/officeDocument/2006/relationships/image" Target="../media/image2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gif"/><Relationship Id="rId3" Type="http://schemas.openxmlformats.org/officeDocument/2006/relationships/image" Target="../media/image2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tif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3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gi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41929" y="142116"/>
            <a:ext cx="8364031" cy="1589655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Antecedent Synoptic </a:t>
            </a:r>
            <a:r>
              <a:rPr lang="en-US" sz="3200" b="1" dirty="0"/>
              <a:t>Environments Conducive </a:t>
            </a:r>
            <a:br>
              <a:rPr lang="en-US" sz="3200" b="1" dirty="0"/>
            </a:br>
            <a:r>
              <a:rPr lang="en-US" sz="3200" b="1" dirty="0"/>
              <a:t>to North American Polar/Subtropical </a:t>
            </a:r>
            <a:br>
              <a:rPr lang="en-US" sz="3200" b="1" dirty="0"/>
            </a:br>
            <a:r>
              <a:rPr lang="en-US" sz="3200" b="1" dirty="0"/>
              <a:t>Jet Superposition Events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046624" y="1976496"/>
            <a:ext cx="7959338" cy="1352736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Department of </a:t>
            </a:r>
            <a:r>
              <a:rPr lang="en-US" sz="2400" dirty="0" smtClean="0">
                <a:solidFill>
                  <a:schemeClr val="tx1"/>
                </a:solidFill>
              </a:rPr>
              <a:t>Atmospheric and Oceanic Sciences</a:t>
            </a:r>
            <a:endParaRPr lang="en-US" sz="2400" dirty="0">
              <a:solidFill>
                <a:schemeClr val="tx1"/>
              </a:solidFill>
            </a:endParaRP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University of Colorado Boulder</a:t>
            </a:r>
            <a:endParaRPr lang="en-US" sz="2400" dirty="0">
              <a:solidFill>
                <a:schemeClr val="tx1"/>
              </a:solidFill>
            </a:endParaRP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Boulder, CO</a:t>
            </a:r>
            <a:endParaRPr lang="en-US" sz="2400" dirty="0">
              <a:solidFill>
                <a:schemeClr val="tx1"/>
              </a:solidFill>
            </a:endParaRP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4 March 2019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275" y="6431955"/>
            <a:ext cx="57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work is funded by an NSF-PRF (AGS-1624316)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223" y="5175409"/>
            <a:ext cx="2220817" cy="12531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sf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" y="5150009"/>
            <a:ext cx="1222207" cy="1229570"/>
          </a:xfrm>
          <a:prstGeom prst="rect">
            <a:avLst/>
          </a:prstGeom>
        </p:spPr>
      </p:pic>
      <p:pic>
        <p:nvPicPr>
          <p:cNvPr id="8" name="Picture 7" descr="alban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75" y="5218284"/>
            <a:ext cx="732062" cy="11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  <p:sp>
        <p:nvSpPr>
          <p:cNvPr id="11" name="Freeform 10"/>
          <p:cNvSpPr/>
          <p:nvPr/>
        </p:nvSpPr>
        <p:spPr>
          <a:xfrm>
            <a:off x="4391282" y="3431533"/>
            <a:ext cx="1216047" cy="2107556"/>
          </a:xfrm>
          <a:custGeom>
            <a:avLst/>
            <a:gdLst>
              <a:gd name="connsiteX0" fmla="*/ 297256 w 1216047"/>
              <a:gd name="connsiteY0" fmla="*/ 0 h 2107556"/>
              <a:gd name="connsiteX1" fmla="*/ 770163 w 1216047"/>
              <a:gd name="connsiteY1" fmla="*/ 391789 h 2107556"/>
              <a:gd name="connsiteX2" fmla="*/ 1040396 w 1216047"/>
              <a:gd name="connsiteY2" fmla="*/ 661989 h 2107556"/>
              <a:gd name="connsiteX3" fmla="*/ 1013373 w 1216047"/>
              <a:gd name="connsiteY3" fmla="*/ 945698 h 2107556"/>
              <a:gd name="connsiteX4" fmla="*/ 1107954 w 1216047"/>
              <a:gd name="connsiteY4" fmla="*/ 1202388 h 2107556"/>
              <a:gd name="connsiteX5" fmla="*/ 1216047 w 1216047"/>
              <a:gd name="connsiteY5" fmla="*/ 1296958 h 2107556"/>
              <a:gd name="connsiteX6" fmla="*/ 972838 w 1216047"/>
              <a:gd name="connsiteY6" fmla="*/ 1702257 h 2107556"/>
              <a:gd name="connsiteX7" fmla="*/ 783675 w 1216047"/>
              <a:gd name="connsiteY7" fmla="*/ 1999476 h 2107556"/>
              <a:gd name="connsiteX8" fmla="*/ 702605 w 1216047"/>
              <a:gd name="connsiteY8" fmla="*/ 2107556 h 2107556"/>
              <a:gd name="connsiteX9" fmla="*/ 297256 w 1216047"/>
              <a:gd name="connsiteY9" fmla="*/ 1688747 h 2107556"/>
              <a:gd name="connsiteX10" fmla="*/ 94581 w 1216047"/>
              <a:gd name="connsiteY10" fmla="*/ 1310467 h 2107556"/>
              <a:gd name="connsiteX11" fmla="*/ 0 w 1216047"/>
              <a:gd name="connsiteY11" fmla="*/ 891658 h 2107556"/>
              <a:gd name="connsiteX12" fmla="*/ 40535 w 1216047"/>
              <a:gd name="connsiteY12" fmla="*/ 472849 h 2107556"/>
              <a:gd name="connsiteX13" fmla="*/ 297256 w 1216047"/>
              <a:gd name="connsiteY13" fmla="*/ 0 h 210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6047" h="2107556">
                <a:moveTo>
                  <a:pt x="297256" y="0"/>
                </a:moveTo>
                <a:lnTo>
                  <a:pt x="770163" y="391789"/>
                </a:lnTo>
                <a:lnTo>
                  <a:pt x="1040396" y="661989"/>
                </a:lnTo>
                <a:lnTo>
                  <a:pt x="1013373" y="945698"/>
                </a:lnTo>
                <a:lnTo>
                  <a:pt x="1107954" y="1202388"/>
                </a:lnTo>
                <a:lnTo>
                  <a:pt x="1216047" y="1296958"/>
                </a:lnTo>
                <a:lnTo>
                  <a:pt x="972838" y="1702257"/>
                </a:lnTo>
                <a:lnTo>
                  <a:pt x="783675" y="1999476"/>
                </a:lnTo>
                <a:lnTo>
                  <a:pt x="702605" y="2107556"/>
                </a:lnTo>
                <a:lnTo>
                  <a:pt x="297256" y="1688747"/>
                </a:lnTo>
                <a:lnTo>
                  <a:pt x="94581" y="1310467"/>
                </a:lnTo>
                <a:lnTo>
                  <a:pt x="0" y="891658"/>
                </a:lnTo>
                <a:lnTo>
                  <a:pt x="40535" y="472849"/>
                </a:lnTo>
                <a:lnTo>
                  <a:pt x="297256" y="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>
                <a:solidFill>
                  <a:srgbClr val="FF0000"/>
                </a:solidFill>
              </a:rPr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</p:spTree>
    <p:extLst>
      <p:ext uri="{BB962C8B-B14F-4D97-AF65-F5344CB8AC3E}">
        <p14:creationId xmlns:p14="http://schemas.microsoft.com/office/powerpoint/2010/main" val="376266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329533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40726417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480" y="1522003"/>
            <a:ext cx="5863806" cy="45491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503114"/>
            <a:ext cx="298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Calculated the centroid of each jet superposition based on all valid grid points at a particular analysis time.</a:t>
            </a:r>
          </a:p>
          <a:p>
            <a:endParaRPr lang="en-US" sz="2000" dirty="0"/>
          </a:p>
          <a:p>
            <a:r>
              <a:rPr lang="en-US" sz="2000" dirty="0"/>
              <a:t>To calculate the centroid, there must exist a group of 18 superposition grid points, of which no superposition grid point is &gt;1000 km away from another superposition grid point.</a:t>
            </a:r>
          </a:p>
          <a:p>
            <a:pPr marL="222250" indent="-222250">
              <a:buFont typeface="+mj-lt"/>
              <a:buAutoNum type="arabicPeriod" startAt="3"/>
            </a:pPr>
            <a:endParaRPr lang="en-US" sz="2000" dirty="0"/>
          </a:p>
        </p:txBody>
      </p:sp>
      <p:sp>
        <p:nvSpPr>
          <p:cNvPr id="13" name="Multiply 12"/>
          <p:cNvSpPr/>
          <p:nvPr/>
        </p:nvSpPr>
        <p:spPr>
          <a:xfrm>
            <a:off x="4066116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4476749" y="49402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887382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5226048" y="46905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5632448" y="46989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623993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768166" y="2277532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8026399" y="4787898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106800" y="6104471"/>
            <a:ext cx="337015" cy="325966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3106800" y="6443137"/>
            <a:ext cx="337015" cy="32596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43815" y="6079071"/>
            <a:ext cx="359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Used for calculation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43815" y="64093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 used for calculation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22533" y="62569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6914" y="9951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Sample Jet Superposition Centroid Calculation</a:t>
            </a:r>
          </a:p>
        </p:txBody>
      </p:sp>
      <p:sp>
        <p:nvSpPr>
          <p:cNvPr id="29" name="Multiply 28"/>
          <p:cNvSpPr/>
          <p:nvPr/>
        </p:nvSpPr>
        <p:spPr>
          <a:xfrm>
            <a:off x="380788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3807883" y="45381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3448048" y="37380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3448048" y="33824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3448048" y="30225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8284632" y="4356096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22533" y="2777066"/>
            <a:ext cx="1045633" cy="1460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205275">
            <a:off x="6369930" y="315457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756399" y="4356096"/>
            <a:ext cx="1528233" cy="18203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64617">
            <a:off x="6899801" y="409100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736161" y="4508496"/>
            <a:ext cx="1290238" cy="44026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091872">
            <a:off x="6628340" y="4732935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sp>
        <p:nvSpPr>
          <p:cNvPr id="3" name="Oval 2"/>
          <p:cNvSpPr/>
          <p:nvPr/>
        </p:nvSpPr>
        <p:spPr>
          <a:xfrm>
            <a:off x="4375149" y="4635498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2691" y="6303436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5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7510"/>
            <a:ext cx="6434037" cy="500153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Frequency of East Subtropical Dominant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76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Centroid of all events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Composite movement of superposition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15848" y="3453370"/>
            <a:ext cx="601052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8695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704"/>
            <a:ext cx="6434037" cy="500914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113714"/>
            <a:ext cx="2540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Frequency of West Subtropical Dominant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53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Centroid of all events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Composite movement of superposition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37064" y="3712604"/>
            <a:ext cx="942911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8555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8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387285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Downstream Consequences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B997D8-963A-2645-A4AB-A0351561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60" y="1141713"/>
            <a:ext cx="7749307" cy="582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CE30AC-61B5-8942-8E19-7E2C8D644717}"/>
              </a:ext>
            </a:extLst>
          </p:cNvPr>
          <p:cNvSpPr txBox="1"/>
          <p:nvPr/>
        </p:nvSpPr>
        <p:spPr>
          <a:xfrm>
            <a:off x="280737" y="1113577"/>
            <a:ext cx="8718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North Atlantic Oscillation: 5 Days After Jet Superposition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89BDE5-F78D-1C49-B06C-6E779FB843A2}"/>
              </a:ext>
            </a:extLst>
          </p:cNvPr>
          <p:cNvSpPr txBox="1"/>
          <p:nvPr/>
        </p:nvSpPr>
        <p:spPr>
          <a:xfrm>
            <a:off x="6731391" y="1712202"/>
            <a:ext cx="248998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/>
              <a:t>All Events </a:t>
            </a:r>
          </a:p>
          <a:p>
            <a:pPr lvl="0" algn="ctr"/>
            <a:r>
              <a:rPr lang="en-US" sz="2200" b="1" dirty="0"/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+0.11</a:t>
            </a:r>
          </a:p>
          <a:p>
            <a:pPr algn="ctr"/>
            <a:endParaRPr lang="en-US" sz="2200" b="1" dirty="0">
              <a:solidFill>
                <a:srgbClr val="0D23FF"/>
              </a:solidFill>
            </a:endParaRPr>
          </a:p>
          <a:p>
            <a:pPr algn="ctr"/>
            <a:r>
              <a:rPr lang="en-US" sz="2200" b="1" dirty="0">
                <a:solidFill>
                  <a:srgbClr val="0D23FF"/>
                </a:solidFill>
              </a:rPr>
              <a:t>Ave. Polar Dominant 𝚫NAO</a:t>
            </a:r>
          </a:p>
          <a:p>
            <a:pPr algn="ctr"/>
            <a:r>
              <a:rPr lang="en-US" sz="2000" dirty="0"/>
              <a:t>+0.15</a:t>
            </a:r>
          </a:p>
          <a:p>
            <a:pPr algn="ctr"/>
            <a:endParaRPr lang="en-US" sz="2000" dirty="0"/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Ave. Subtropical Dominant 𝚫NAO</a:t>
            </a:r>
          </a:p>
          <a:p>
            <a:pPr algn="ctr"/>
            <a:r>
              <a:rPr lang="en-US" sz="2000" dirty="0"/>
              <a:t>+0.13</a:t>
            </a:r>
          </a:p>
          <a:p>
            <a:pPr algn="ctr"/>
            <a:endParaRPr lang="en-US" sz="2000" dirty="0"/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Ave. Hybrid </a:t>
            </a:r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+0.07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3D1876-858A-7443-848D-3685F8D8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" y="6491252"/>
            <a:ext cx="764395" cy="2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719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8456"/>
            <a:ext cx="6961538" cy="321250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6184"/>
            <a:ext cx="6970366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</p:spTree>
    <p:extLst>
      <p:ext uri="{BB962C8B-B14F-4D97-AF65-F5344CB8AC3E}">
        <p14:creationId xmlns:p14="http://schemas.microsoft.com/office/powerpoint/2010/main" val="2281850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5590"/>
            <a:ext cx="6961538" cy="321824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5355"/>
            <a:ext cx="6970366" cy="322066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2607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</p:spTree>
    <p:extLst>
      <p:ext uri="{BB962C8B-B14F-4D97-AF65-F5344CB8AC3E}">
        <p14:creationId xmlns:p14="http://schemas.microsoft.com/office/powerpoint/2010/main" val="7691058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yle2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7" y="931107"/>
            <a:ext cx="7821179" cy="594409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50037" y="1130709"/>
            <a:ext cx="311713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Dynamic </a:t>
            </a:r>
            <a:r>
              <a:rPr lang="en-US" sz="2000" b="1" dirty="0" err="1">
                <a:solidFill>
                  <a:srgbClr val="0000FF"/>
                </a:solidFill>
              </a:rPr>
              <a:t>Tropopause</a:t>
            </a:r>
            <a:r>
              <a:rPr lang="en-US" sz="2000" b="1" dirty="0">
                <a:solidFill>
                  <a:srgbClr val="0000FF"/>
                </a:solidFill>
              </a:rPr>
              <a:t> Potential Temperature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1954" y="1132150"/>
            <a:ext cx="1977886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Pyle et al. (2004)</a:t>
            </a:r>
          </a:p>
        </p:txBody>
      </p:sp>
      <p:sp>
        <p:nvSpPr>
          <p:cNvPr id="16" name="Oval 15"/>
          <p:cNvSpPr/>
          <p:nvPr/>
        </p:nvSpPr>
        <p:spPr>
          <a:xfrm>
            <a:off x="3455160" y="2247900"/>
            <a:ext cx="1701686" cy="1701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34699139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9746" y="1070870"/>
            <a:ext cx="7271728" cy="508863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2031" y="3256823"/>
            <a:ext cx="2846665" cy="284685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64533" y="1070870"/>
            <a:ext cx="261694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Heather </a:t>
            </a:r>
            <a:r>
              <a:rPr lang="en-US" sz="2000" b="1" dirty="0" err="1">
                <a:solidFill>
                  <a:srgbClr val="000000"/>
                </a:solidFill>
              </a:rPr>
              <a:t>Archambault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9746" y="1070870"/>
            <a:ext cx="311713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Dynamic </a:t>
            </a:r>
            <a:r>
              <a:rPr lang="en-US" sz="2000" b="1" dirty="0" err="1">
                <a:solidFill>
                  <a:srgbClr val="0000FF"/>
                </a:solidFill>
              </a:rPr>
              <a:t>Tropopause</a:t>
            </a:r>
            <a:r>
              <a:rPr lang="en-US" sz="2000" b="1" dirty="0">
                <a:solidFill>
                  <a:srgbClr val="0000FF"/>
                </a:solidFill>
              </a:rPr>
              <a:t> Potential Temperature</a:t>
            </a:r>
          </a:p>
        </p:txBody>
      </p:sp>
    </p:spTree>
    <p:extLst>
      <p:ext uri="{BB962C8B-B14F-4D97-AF65-F5344CB8AC3E}">
        <p14:creationId xmlns:p14="http://schemas.microsoft.com/office/powerpoint/2010/main" val="95482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6" y="1077274"/>
            <a:ext cx="3899249" cy="29280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moore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5" y="3512982"/>
            <a:ext cx="3381332" cy="3211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166" y="5966588"/>
            <a:ext cx="223324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Moore et al. (2012)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4692" y="993016"/>
            <a:ext cx="43349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enhanced the </a:t>
            </a:r>
            <a:r>
              <a:rPr lang="en-US" sz="1600" dirty="0" err="1">
                <a:solidFill>
                  <a:srgbClr val="FF0000"/>
                </a:solidFill>
              </a:rPr>
              <a:t>poleward</a:t>
            </a:r>
            <a:r>
              <a:rPr lang="en-US" sz="1600" dirty="0">
                <a:solidFill>
                  <a:srgbClr val="FF0000"/>
                </a:solidFill>
              </a:rPr>
              <a:t> moisture transport via its </a:t>
            </a:r>
            <a:r>
              <a:rPr lang="en-US" sz="1600" dirty="0" err="1">
                <a:solidFill>
                  <a:srgbClr val="FF0000"/>
                </a:solidFill>
              </a:rPr>
              <a:t>ageostrophic</a:t>
            </a:r>
            <a:r>
              <a:rPr lang="en-US" sz="1600" dirty="0">
                <a:solidFill>
                  <a:srgbClr val="FF0000"/>
                </a:solidFill>
              </a:rPr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286" y="1077274"/>
            <a:ext cx="182797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The Tennessean</a:t>
            </a:r>
          </a:p>
        </p:txBody>
      </p:sp>
    </p:spTree>
    <p:extLst>
      <p:ext uri="{BB962C8B-B14F-4D97-AF65-F5344CB8AC3E}">
        <p14:creationId xmlns:p14="http://schemas.microsoft.com/office/powerpoint/2010/main" val="49505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5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4" y="1021626"/>
            <a:ext cx="4351740" cy="5754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53649" y="6426627"/>
            <a:ext cx="265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Lang and Martin (2012)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738" y="1686236"/>
            <a:ext cx="407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four-quadrant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6039" y="3233634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Geo. cold-air advection (CAA)   </a:t>
            </a:r>
            <a:r>
              <a:rPr lang="en-US" sz="2400" dirty="0"/>
              <a:t> along the jet axis promotes </a:t>
            </a:r>
            <a:r>
              <a:rPr lang="en-US" sz="2400" b="1" dirty="0"/>
              <a:t>subsidence</a:t>
            </a:r>
            <a:r>
              <a:rPr lang="en-US" sz="2400" dirty="0"/>
              <a:t> through the jet core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6039" y="4969457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Geo. warm-air advection (WAA)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along the jet axis promotes </a:t>
            </a:r>
          </a:p>
          <a:p>
            <a:pPr algn="ctr"/>
            <a:r>
              <a:rPr lang="en-US" sz="2400" b="1" dirty="0"/>
              <a:t>ascent</a:t>
            </a:r>
            <a:r>
              <a:rPr lang="en-US" sz="2400" b="1" u="sng" dirty="0"/>
              <a:t> </a:t>
            </a:r>
            <a:r>
              <a:rPr lang="en-US" sz="2400" dirty="0"/>
              <a:t>through the jet core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Ageostrophic</a:t>
            </a:r>
            <a:r>
              <a:rPr lang="en-US" sz="3600" b="1" dirty="0"/>
              <a:t> Transverse Jet Circulations</a:t>
            </a:r>
          </a:p>
        </p:txBody>
      </p:sp>
    </p:spTree>
    <p:extLst>
      <p:ext uri="{BB962C8B-B14F-4D97-AF65-F5344CB8AC3E}">
        <p14:creationId xmlns:p14="http://schemas.microsoft.com/office/powerpoint/2010/main" val="34018563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Insight into how the tropopause can be restructured from a PV perspective can be found by consulting </a:t>
            </a:r>
            <a:r>
              <a:rPr lang="en-US" sz="2000" b="1" dirty="0" err="1"/>
              <a:t>Wandishin</a:t>
            </a:r>
            <a:r>
              <a:rPr lang="en-US" sz="2000" b="1" dirty="0"/>
              <a:t> et al. (2000)</a:t>
            </a:r>
          </a:p>
        </p:txBody>
      </p:sp>
      <p:pic>
        <p:nvPicPr>
          <p:cNvPr id="8" name="Picture 7" descr="Screen Shot 2015-07-15 at 9.56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44" y="2568222"/>
            <a:ext cx="5364827" cy="322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97" y="2474164"/>
            <a:ext cx="3039944" cy="34163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processes can account for “</a:t>
            </a:r>
            <a:r>
              <a:rPr lang="en-US" dirty="0" err="1"/>
              <a:t>foldogenesis</a:t>
            </a:r>
            <a:r>
              <a:rPr lang="en-US" dirty="0"/>
              <a:t>”: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Differential vertical motions</a:t>
            </a:r>
            <a:r>
              <a:rPr lang="en-US" dirty="0"/>
              <a:t> can </a:t>
            </a:r>
            <a:r>
              <a:rPr lang="en-US" u="sng" dirty="0"/>
              <a:t>vertically steepen</a:t>
            </a:r>
            <a:r>
              <a:rPr lang="en-US" dirty="0"/>
              <a:t> the tropopause.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Convergence</a:t>
            </a:r>
            <a:r>
              <a:rPr lang="en-US" dirty="0"/>
              <a:t> or a </a:t>
            </a:r>
            <a:r>
              <a:rPr lang="en-US" b="1" dirty="0"/>
              <a:t>vertical shear</a:t>
            </a:r>
            <a:r>
              <a:rPr lang="en-US" dirty="0"/>
              <a:t> can produce a </a:t>
            </a:r>
            <a:r>
              <a:rPr lang="en-US" u="sng" dirty="0"/>
              <a:t>differential horizontal advection</a:t>
            </a:r>
            <a:r>
              <a:rPr lang="en-US" dirty="0"/>
              <a:t> of the tropopause surface.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296" y="5946926"/>
            <a:ext cx="80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These same mechanisms are also likely to play an important role in superpositions.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394" y="5672673"/>
            <a:ext cx="23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Wandishin</a:t>
            </a:r>
            <a:r>
              <a:rPr lang="en-US" sz="1400" dirty="0"/>
              <a:t> et al. 2000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1014599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pic>
        <p:nvPicPr>
          <p:cNvPr id="3" name="Picture 2" descr="Screen Shot 2018-02-24 at 6.3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6" y="1121277"/>
            <a:ext cx="8531109" cy="554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9462" y="1279769"/>
            <a:ext cx="362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Christenson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164264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0" name="Picture 9" descr="dec09satel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3" y="1117804"/>
            <a:ext cx="3615202" cy="26105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8" y="3558721"/>
            <a:ext cx="3102010" cy="3150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26093" y="3583271"/>
            <a:ext cx="276984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Winters and Martin (2016)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062" y="1103535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413629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8" name="Picture 7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844114"/>
            <a:ext cx="3944715" cy="2899308"/>
          </a:xfrm>
          <a:prstGeom prst="rect">
            <a:avLst/>
          </a:prstGeom>
        </p:spPr>
      </p:pic>
      <p:pic>
        <p:nvPicPr>
          <p:cNvPr id="9" name="Picture 8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8" y="1136236"/>
            <a:ext cx="3886322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54692" y="993016"/>
            <a:ext cx="4334976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FF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FF0000"/>
                </a:solidFill>
              </a:rPr>
              <a:t>Cyclogenesis</a:t>
            </a:r>
            <a:r>
              <a:rPr lang="en-US" sz="1600" i="1" dirty="0">
                <a:solidFill>
                  <a:srgbClr val="FF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over the West Pacific preceded the development of an intense Midwest U.S. cyclone.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33275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241" y="385699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NWS</a:t>
            </a:r>
          </a:p>
        </p:txBody>
      </p:sp>
    </p:spTree>
    <p:extLst>
      <p:ext uri="{BB962C8B-B14F-4D97-AF65-F5344CB8AC3E}">
        <p14:creationId xmlns:p14="http://schemas.microsoft.com/office/powerpoint/2010/main" val="148259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occurred over the West Pacific prior to the outbreak (</a:t>
            </a:r>
            <a:r>
              <a:rPr lang="en-US" sz="1600" dirty="0" err="1">
                <a:solidFill>
                  <a:srgbClr val="FF0000"/>
                </a:solidFill>
              </a:rPr>
              <a:t>Knupp</a:t>
            </a:r>
            <a:r>
              <a:rPr lang="en-US" sz="1600" dirty="0">
                <a:solidFill>
                  <a:srgbClr val="FF0000"/>
                </a:solidFill>
              </a:rPr>
              <a:t> et al. 2014; Christenson and Martin 2012).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0309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004" y="3911084"/>
            <a:ext cx="63703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SPC</a:t>
            </a:r>
          </a:p>
        </p:txBody>
      </p:sp>
    </p:spTree>
    <p:extLst>
      <p:ext uri="{BB962C8B-B14F-4D97-AF65-F5344CB8AC3E}">
        <p14:creationId xmlns:p14="http://schemas.microsoft.com/office/powerpoint/2010/main" val="1688766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/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/>
              <a:t>Jet superposition occurred over the West Pacific prior to the outbreak (</a:t>
            </a:r>
            <a:r>
              <a:rPr lang="en-US" sz="1600" dirty="0" err="1"/>
              <a:t>Knupp</a:t>
            </a:r>
            <a:r>
              <a:rPr lang="en-US" sz="1600" dirty="0"/>
              <a:t> et al. 2014; Christenson and Martin 2012).</a:t>
            </a:r>
            <a:endParaRPr lang="en-US" sz="1600" i="1" dirty="0"/>
          </a:p>
        </p:txBody>
      </p:sp>
      <p:sp>
        <p:nvSpPr>
          <p:cNvPr id="9" name="Rectangle 8"/>
          <p:cNvSpPr/>
          <p:nvPr/>
        </p:nvSpPr>
        <p:spPr>
          <a:xfrm>
            <a:off x="181381" y="1052654"/>
            <a:ext cx="8724996" cy="56834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0846" y="3003842"/>
            <a:ext cx="7493000" cy="14465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effectLst/>
              </a:rPr>
              <a:t>How do these structures develop?</a:t>
            </a:r>
          </a:p>
        </p:txBody>
      </p:sp>
    </p:spTree>
    <p:extLst>
      <p:ext uri="{BB962C8B-B14F-4D97-AF65-F5344CB8AC3E}">
        <p14:creationId xmlns:p14="http://schemas.microsoft.com/office/powerpoint/2010/main" val="84394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74417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8297" y="2771443"/>
            <a:ext cx="3781353" cy="252376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Often referred to as coherent tropopause disturbances (Pyle et al. 2004) or tropopause polar vortices (</a:t>
            </a:r>
            <a:r>
              <a:rPr lang="en-US" dirty="0" err="1"/>
              <a:t>Cavallo</a:t>
            </a:r>
            <a:r>
              <a:rPr lang="en-US" dirty="0"/>
              <a:t> and Hakim 2010).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Typify a dynamical environment conducive to </a:t>
            </a:r>
            <a:r>
              <a:rPr lang="en-US" dirty="0" err="1"/>
              <a:t>midlatitude</a:t>
            </a:r>
            <a:r>
              <a:rPr lang="en-US" dirty="0"/>
              <a:t> </a:t>
            </a:r>
            <a:r>
              <a:rPr lang="en-US" dirty="0" err="1"/>
              <a:t>cyclogenesis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994868-3472-2E4D-AEF2-6C1B127F540E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110588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AE804F-A2FE-F548-9F3B-E36011798587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5220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11" y="2839525"/>
            <a:ext cx="4029037" cy="224676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Tropical </a:t>
            </a:r>
            <a:r>
              <a:rPr lang="en-US" sz="2000" b="1" dirty="0" err="1">
                <a:solidFill>
                  <a:srgbClr val="0000FF"/>
                </a:solidFill>
              </a:rPr>
              <a:t>anticyclonic</a:t>
            </a:r>
            <a:r>
              <a:rPr lang="en-US" sz="2000" b="1" dirty="0">
                <a:solidFill>
                  <a:srgbClr val="0000FF"/>
                </a:solidFill>
              </a:rPr>
              <a:t>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Typify a thermodynamic environment characterized by weak upper-tropospheric static stability.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Atmospheric rivers often form within the </a:t>
            </a:r>
            <a:r>
              <a:rPr lang="en-US" dirty="0" err="1"/>
              <a:t>poleward</a:t>
            </a:r>
            <a:r>
              <a:rPr lang="en-US" dirty="0"/>
              <a:t>-directed branch of their circulation.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1E3527-DAC4-2242-9543-7C3DE215FB70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41730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_Roads.png">
            <a:extLst>
              <a:ext uri="{FF2B5EF4-FFF2-40B4-BE49-F238E27FC236}">
                <a16:creationId xmlns:a16="http://schemas.microsoft.com/office/drawing/2014/main" xmlns="" id="{8DEF2A07-8680-A340-A0B0-FDDF9E62D8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0165D219-E6F3-584E-BB83-D0A213A5BBB5}"/>
              </a:ext>
            </a:extLst>
          </p:cNvPr>
          <p:cNvSpPr/>
          <p:nvPr/>
        </p:nvSpPr>
        <p:spPr>
          <a:xfrm>
            <a:off x="576775" y="1328393"/>
            <a:ext cx="7244862" cy="1849902"/>
          </a:xfrm>
          <a:custGeom>
            <a:avLst/>
            <a:gdLst>
              <a:gd name="connsiteX0" fmla="*/ 0 w 7244862"/>
              <a:gd name="connsiteY0" fmla="*/ 1849902 h 1849902"/>
              <a:gd name="connsiteX1" fmla="*/ 858130 w 7244862"/>
              <a:gd name="connsiteY1" fmla="*/ 1617785 h 1849902"/>
              <a:gd name="connsiteX2" fmla="*/ 1899139 w 7244862"/>
              <a:gd name="connsiteY2" fmla="*/ 1350499 h 1849902"/>
              <a:gd name="connsiteX3" fmla="*/ 3024554 w 7244862"/>
              <a:gd name="connsiteY3" fmla="*/ 1139483 h 1849902"/>
              <a:gd name="connsiteX4" fmla="*/ 4248443 w 7244862"/>
              <a:gd name="connsiteY4" fmla="*/ 872197 h 1849902"/>
              <a:gd name="connsiteX5" fmla="*/ 4986997 w 7244862"/>
              <a:gd name="connsiteY5" fmla="*/ 703385 h 1849902"/>
              <a:gd name="connsiteX6" fmla="*/ 5683348 w 7244862"/>
              <a:gd name="connsiteY6" fmla="*/ 555674 h 1849902"/>
              <a:gd name="connsiteX7" fmla="*/ 6154616 w 7244862"/>
              <a:gd name="connsiteY7" fmla="*/ 400929 h 1849902"/>
              <a:gd name="connsiteX8" fmla="*/ 6724357 w 7244862"/>
              <a:gd name="connsiteY8" fmla="*/ 196948 h 1849902"/>
              <a:gd name="connsiteX9" fmla="*/ 7244862 w 7244862"/>
              <a:gd name="connsiteY9" fmla="*/ 0 h 18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44862" h="1849902">
                <a:moveTo>
                  <a:pt x="0" y="1849902"/>
                </a:moveTo>
                <a:lnTo>
                  <a:pt x="858130" y="1617785"/>
                </a:lnTo>
                <a:lnTo>
                  <a:pt x="1899139" y="1350499"/>
                </a:lnTo>
                <a:lnTo>
                  <a:pt x="3024554" y="1139483"/>
                </a:lnTo>
                <a:lnTo>
                  <a:pt x="4248443" y="872197"/>
                </a:lnTo>
                <a:lnTo>
                  <a:pt x="4986997" y="703385"/>
                </a:lnTo>
                <a:lnTo>
                  <a:pt x="5683348" y="555674"/>
                </a:lnTo>
                <a:lnTo>
                  <a:pt x="6154616" y="400929"/>
                </a:lnTo>
                <a:lnTo>
                  <a:pt x="6724357" y="196948"/>
                </a:lnTo>
                <a:lnTo>
                  <a:pt x="7244862" y="0"/>
                </a:ln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  <a:effectLst>
            <a:glow rad="1778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3BA70A4A-CAA9-0E4A-AF72-D54FD2829B48}"/>
              </a:ext>
            </a:extLst>
          </p:cNvPr>
          <p:cNvSpPr/>
          <p:nvPr/>
        </p:nvSpPr>
        <p:spPr>
          <a:xfrm>
            <a:off x="6081486" y="1654629"/>
            <a:ext cx="1908628" cy="3831771"/>
          </a:xfrm>
          <a:custGeom>
            <a:avLst/>
            <a:gdLst>
              <a:gd name="connsiteX0" fmla="*/ 1364343 w 1908628"/>
              <a:gd name="connsiteY0" fmla="*/ 3831771 h 3831771"/>
              <a:gd name="connsiteX1" fmla="*/ 878114 w 1908628"/>
              <a:gd name="connsiteY1" fmla="*/ 3243942 h 3831771"/>
              <a:gd name="connsiteX2" fmla="*/ 435428 w 1908628"/>
              <a:gd name="connsiteY2" fmla="*/ 2685142 h 3831771"/>
              <a:gd name="connsiteX3" fmla="*/ 152400 w 1908628"/>
              <a:gd name="connsiteY3" fmla="*/ 2249714 h 3831771"/>
              <a:gd name="connsiteX4" fmla="*/ 0 w 1908628"/>
              <a:gd name="connsiteY4" fmla="*/ 1850571 h 3831771"/>
              <a:gd name="connsiteX5" fmla="*/ 7257 w 1908628"/>
              <a:gd name="connsiteY5" fmla="*/ 1429657 h 3831771"/>
              <a:gd name="connsiteX6" fmla="*/ 123371 w 1908628"/>
              <a:gd name="connsiteY6" fmla="*/ 957942 h 3831771"/>
              <a:gd name="connsiteX7" fmla="*/ 348343 w 1908628"/>
              <a:gd name="connsiteY7" fmla="*/ 660400 h 3831771"/>
              <a:gd name="connsiteX8" fmla="*/ 711200 w 1908628"/>
              <a:gd name="connsiteY8" fmla="*/ 435428 h 3831771"/>
              <a:gd name="connsiteX9" fmla="*/ 1386114 w 1908628"/>
              <a:gd name="connsiteY9" fmla="*/ 188685 h 3831771"/>
              <a:gd name="connsiteX10" fmla="*/ 1908628 w 1908628"/>
              <a:gd name="connsiteY10" fmla="*/ 0 h 38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628" h="3831771">
                <a:moveTo>
                  <a:pt x="1364343" y="3831771"/>
                </a:moveTo>
                <a:lnTo>
                  <a:pt x="878114" y="3243942"/>
                </a:lnTo>
                <a:lnTo>
                  <a:pt x="435428" y="2685142"/>
                </a:lnTo>
                <a:lnTo>
                  <a:pt x="152400" y="2249714"/>
                </a:lnTo>
                <a:lnTo>
                  <a:pt x="0" y="1850571"/>
                </a:lnTo>
                <a:lnTo>
                  <a:pt x="7257" y="1429657"/>
                </a:lnTo>
                <a:lnTo>
                  <a:pt x="123371" y="957942"/>
                </a:lnTo>
                <a:lnTo>
                  <a:pt x="348343" y="660400"/>
                </a:lnTo>
                <a:lnTo>
                  <a:pt x="711200" y="435428"/>
                </a:lnTo>
                <a:lnTo>
                  <a:pt x="1386114" y="188685"/>
                </a:lnTo>
                <a:lnTo>
                  <a:pt x="1908628" y="0"/>
                </a:ln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  <a:effectLst>
            <a:glow rad="1778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7FB2A4-D3B8-FD46-8CEB-C2B2C632CBD0}"/>
              </a:ext>
            </a:extLst>
          </p:cNvPr>
          <p:cNvSpPr txBox="1"/>
          <p:nvPr/>
        </p:nvSpPr>
        <p:spPr>
          <a:xfrm>
            <a:off x="181428" y="326571"/>
            <a:ext cx="5007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Superposition represents the “merger” of two separate, rapidly-moving air streams</a:t>
            </a:r>
          </a:p>
        </p:txBody>
      </p:sp>
    </p:spTree>
    <p:extLst>
      <p:ext uri="{BB962C8B-B14F-4D97-AF65-F5344CB8AC3E}">
        <p14:creationId xmlns:p14="http://schemas.microsoft.com/office/powerpoint/2010/main" val="350881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DE2AC7-588A-1049-A1E3-B24325BA59EF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78034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20D1A8F-2A69-504E-A106-47FDACC623A0}"/>
              </a:ext>
            </a:extLst>
          </p:cNvPr>
          <p:cNvCxnSpPr>
            <a:cxnSpLocks/>
          </p:cNvCxnSpPr>
          <p:nvPr/>
        </p:nvCxnSpPr>
        <p:spPr>
          <a:xfrm>
            <a:off x="5342028" y="2448494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A09D43-09AD-B04B-9161-0EB8635F6BAB}"/>
              </a:ext>
            </a:extLst>
          </p:cNvPr>
          <p:cNvSpPr txBox="1"/>
          <p:nvPr/>
        </p:nvSpPr>
        <p:spPr>
          <a:xfrm>
            <a:off x="5125052" y="1968316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38C51A-FDA0-B94E-A162-3EACC017AFFA}"/>
              </a:ext>
            </a:extLst>
          </p:cNvPr>
          <p:cNvSpPr txBox="1"/>
          <p:nvPr/>
        </p:nvSpPr>
        <p:spPr>
          <a:xfrm>
            <a:off x="5125052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9D3921-AAC2-C64F-BF54-E346AF57BC4F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86804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011231B-1B00-BD4C-990C-B2EFDADE4DE8}"/>
              </a:ext>
            </a:extLst>
          </p:cNvPr>
          <p:cNvCxnSpPr>
            <a:cxnSpLocks/>
          </p:cNvCxnSpPr>
          <p:nvPr/>
        </p:nvCxnSpPr>
        <p:spPr>
          <a:xfrm>
            <a:off x="5342028" y="2448494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6D943F-8AB4-0C48-A8B1-10409D95822E}"/>
              </a:ext>
            </a:extLst>
          </p:cNvPr>
          <p:cNvSpPr txBox="1"/>
          <p:nvPr/>
        </p:nvSpPr>
        <p:spPr>
          <a:xfrm>
            <a:off x="5125052" y="1968316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690DB4-23EE-1C44-9D70-6100E7235A28}"/>
              </a:ext>
            </a:extLst>
          </p:cNvPr>
          <p:cNvSpPr txBox="1"/>
          <p:nvPr/>
        </p:nvSpPr>
        <p:spPr>
          <a:xfrm>
            <a:off x="5125052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2D6FDE-0CBE-E44A-8999-0FCDCCA60A06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74A6FB-4D4A-264F-96A7-7786D402C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592" y="1163748"/>
            <a:ext cx="3445069" cy="2607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80DA30-2577-3E4E-8B5B-AF50233ED5E7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47A7CA7-04B3-6742-BD6A-B7D91A826CFD}"/>
              </a:ext>
            </a:extLst>
          </p:cNvPr>
          <p:cNvSpPr/>
          <p:nvPr/>
        </p:nvSpPr>
        <p:spPr>
          <a:xfrm>
            <a:off x="5816990" y="3283042"/>
            <a:ext cx="1955410" cy="286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D5D360-E993-D34C-80AA-793480252AA4}"/>
              </a:ext>
            </a:extLst>
          </p:cNvPr>
          <p:cNvSpPr txBox="1"/>
          <p:nvPr/>
        </p:nvSpPr>
        <p:spPr>
          <a:xfrm>
            <a:off x="5774042" y="3261940"/>
            <a:ext cx="2511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1200 UTC 20 Dec 2009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AE1438-6807-8947-A0EC-211A3A97B37B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04384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C1BB3C-1808-2F45-B1EC-9348E5C6C8A7}"/>
              </a:ext>
            </a:extLst>
          </p:cNvPr>
          <p:cNvSpPr txBox="1"/>
          <p:nvPr/>
        </p:nvSpPr>
        <p:spPr>
          <a:xfrm>
            <a:off x="4345895" y="1399624"/>
            <a:ext cx="3798108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relative importance of these PV anomalies is highly variable between jet superposition events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A26214-CCB6-3D43-B987-2B528D8905EA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01765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F67BB9-63F8-7942-BED4-FEB2E65E68F4}"/>
              </a:ext>
            </a:extLst>
          </p:cNvPr>
          <p:cNvSpPr txBox="1"/>
          <p:nvPr/>
        </p:nvSpPr>
        <p:spPr>
          <a:xfrm>
            <a:off x="4229120" y="1399624"/>
            <a:ext cx="4045815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rgbClr val="0000FF"/>
                </a:solidFill>
              </a:rPr>
              <a:t>GOAL</a:t>
            </a:r>
            <a:r>
              <a:rPr lang="en-US" b="1" dirty="0">
                <a:solidFill>
                  <a:srgbClr val="0000FF"/>
                </a:solidFill>
              </a:rPr>
              <a:t>: To determine the characteristic types of interaction that exist between upper-tropospheric PV anomalies during jet superposition events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A704839-430E-EA4C-A8EE-09989F4C660C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6342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2691928"/>
            <a:ext cx="8234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Identification and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6660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9498" y="3541188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5399" y="2710057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</p:spTree>
    <p:extLst>
      <p:ext uri="{BB962C8B-B14F-4D97-AF65-F5344CB8AC3E}">
        <p14:creationId xmlns:p14="http://schemas.microsoft.com/office/powerpoint/2010/main" val="46542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7" name="Freeform 26"/>
          <p:cNvSpPr/>
          <p:nvPr/>
        </p:nvSpPr>
        <p:spPr>
          <a:xfrm>
            <a:off x="4102996" y="3715975"/>
            <a:ext cx="571669" cy="705565"/>
          </a:xfrm>
          <a:custGeom>
            <a:avLst/>
            <a:gdLst>
              <a:gd name="connsiteX0" fmla="*/ 571669 w 571669"/>
              <a:gd name="connsiteY0" fmla="*/ 0 h 705565"/>
              <a:gd name="connsiteX1" fmla="*/ 477597 w 571669"/>
              <a:gd name="connsiteY1" fmla="*/ 54274 h 705565"/>
              <a:gd name="connsiteX2" fmla="*/ 365434 w 571669"/>
              <a:gd name="connsiteY2" fmla="*/ 90457 h 705565"/>
              <a:gd name="connsiteX3" fmla="*/ 340107 w 571669"/>
              <a:gd name="connsiteY3" fmla="*/ 202624 h 705565"/>
              <a:gd name="connsiteX4" fmla="*/ 325634 w 571669"/>
              <a:gd name="connsiteY4" fmla="*/ 296699 h 705565"/>
              <a:gd name="connsiteX5" fmla="*/ 260507 w 571669"/>
              <a:gd name="connsiteY5" fmla="*/ 361828 h 705565"/>
              <a:gd name="connsiteX6" fmla="*/ 191762 w 571669"/>
              <a:gd name="connsiteY6" fmla="*/ 390774 h 705565"/>
              <a:gd name="connsiteX7" fmla="*/ 101308 w 571669"/>
              <a:gd name="connsiteY7" fmla="*/ 387156 h 705565"/>
              <a:gd name="connsiteX8" fmla="*/ 0 w 571669"/>
              <a:gd name="connsiteY8" fmla="*/ 372683 h 705565"/>
              <a:gd name="connsiteX9" fmla="*/ 115781 w 571669"/>
              <a:gd name="connsiteY9" fmla="*/ 452285 h 705565"/>
              <a:gd name="connsiteX10" fmla="*/ 220708 w 571669"/>
              <a:gd name="connsiteY10" fmla="*/ 531887 h 705565"/>
              <a:gd name="connsiteX11" fmla="*/ 303925 w 571669"/>
              <a:gd name="connsiteY11" fmla="*/ 640436 h 705565"/>
              <a:gd name="connsiteX12" fmla="*/ 343725 w 571669"/>
              <a:gd name="connsiteY12" fmla="*/ 705565 h 705565"/>
              <a:gd name="connsiteX13" fmla="*/ 408852 w 571669"/>
              <a:gd name="connsiteY13" fmla="*/ 604253 h 705565"/>
              <a:gd name="connsiteX14" fmla="*/ 463124 w 571669"/>
              <a:gd name="connsiteY14" fmla="*/ 492086 h 705565"/>
              <a:gd name="connsiteX15" fmla="*/ 510161 w 571669"/>
              <a:gd name="connsiteY15" fmla="*/ 354592 h 705565"/>
              <a:gd name="connsiteX16" fmla="*/ 553579 w 571669"/>
              <a:gd name="connsiteY16" fmla="*/ 209860 h 705565"/>
              <a:gd name="connsiteX17" fmla="*/ 571669 w 571669"/>
              <a:gd name="connsiteY17" fmla="*/ 54274 h 705565"/>
              <a:gd name="connsiteX18" fmla="*/ 571669 w 571669"/>
              <a:gd name="connsiteY18" fmla="*/ 0 h 70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1669" h="705565">
                <a:moveTo>
                  <a:pt x="571669" y="0"/>
                </a:moveTo>
                <a:lnTo>
                  <a:pt x="477597" y="54274"/>
                </a:lnTo>
                <a:lnTo>
                  <a:pt x="365434" y="90457"/>
                </a:lnTo>
                <a:lnTo>
                  <a:pt x="340107" y="202624"/>
                </a:lnTo>
                <a:lnTo>
                  <a:pt x="325634" y="296699"/>
                </a:lnTo>
                <a:lnTo>
                  <a:pt x="260507" y="361828"/>
                </a:lnTo>
                <a:lnTo>
                  <a:pt x="191762" y="390774"/>
                </a:lnTo>
                <a:lnTo>
                  <a:pt x="101308" y="387156"/>
                </a:lnTo>
                <a:lnTo>
                  <a:pt x="0" y="372683"/>
                </a:lnTo>
                <a:lnTo>
                  <a:pt x="115781" y="452285"/>
                </a:lnTo>
                <a:lnTo>
                  <a:pt x="220708" y="531887"/>
                </a:lnTo>
                <a:lnTo>
                  <a:pt x="303925" y="640436"/>
                </a:lnTo>
                <a:lnTo>
                  <a:pt x="343725" y="705565"/>
                </a:lnTo>
                <a:lnTo>
                  <a:pt x="408852" y="604253"/>
                </a:lnTo>
                <a:lnTo>
                  <a:pt x="463124" y="492086"/>
                </a:lnTo>
                <a:lnTo>
                  <a:pt x="510161" y="354592"/>
                </a:lnTo>
                <a:lnTo>
                  <a:pt x="553579" y="209860"/>
                </a:lnTo>
                <a:lnTo>
                  <a:pt x="571669" y="54274"/>
                </a:lnTo>
                <a:lnTo>
                  <a:pt x="57166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315–330-K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4817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60483" y="4355803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76392" y="1731896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60483" y="1731896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02554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69743" y="3314281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727E848-006E-F84E-A300-99F63BC359A7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7370122-955C-9A49-80D5-90071158062D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844146D-DD8C-7A42-AC09-91906137714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F8024AD-107E-AD4F-9ED1-1C9C347FF5A7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4954898F-9725-8541-86A9-06097A9EFA1B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18B07F2D-6361-9647-8B86-2328C3F97F8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FA83522-8CD6-864F-8293-77BBFABDCDCC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5A41E8-EC6D-E343-A3DE-F1FA531C2401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690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275469-5984-664A-AD9A-C9D6B169884B}"/>
              </a:ext>
            </a:extLst>
          </p:cNvPr>
          <p:cNvSpPr txBox="1"/>
          <p:nvPr/>
        </p:nvSpPr>
        <p:spPr>
          <a:xfrm rot="16200000">
            <a:off x="-509955" y="3082555"/>
            <a:ext cx="208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Pressure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573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340–355-K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" name="Freeform 2"/>
          <p:cNvSpPr/>
          <p:nvPr/>
        </p:nvSpPr>
        <p:spPr>
          <a:xfrm>
            <a:off x="6650182" y="2416856"/>
            <a:ext cx="587182" cy="1242565"/>
          </a:xfrm>
          <a:custGeom>
            <a:avLst/>
            <a:gdLst>
              <a:gd name="connsiteX0" fmla="*/ 587182 w 587182"/>
              <a:gd name="connsiteY0" fmla="*/ 0 h 1242565"/>
              <a:gd name="connsiteX1" fmla="*/ 396007 w 587182"/>
              <a:gd name="connsiteY1" fmla="*/ 40964 h 1242565"/>
              <a:gd name="connsiteX2" fmla="*/ 163865 w 587182"/>
              <a:gd name="connsiteY2" fmla="*/ 150200 h 1242565"/>
              <a:gd name="connsiteX3" fmla="*/ 150209 w 587182"/>
              <a:gd name="connsiteY3" fmla="*/ 355019 h 1242565"/>
              <a:gd name="connsiteX4" fmla="*/ 109243 w 587182"/>
              <a:gd name="connsiteY4" fmla="*/ 587146 h 1242565"/>
              <a:gd name="connsiteX5" fmla="*/ 54621 w 587182"/>
              <a:gd name="connsiteY5" fmla="*/ 751001 h 1242565"/>
              <a:gd name="connsiteX6" fmla="*/ 0 w 587182"/>
              <a:gd name="connsiteY6" fmla="*/ 914855 h 1242565"/>
              <a:gd name="connsiteX7" fmla="*/ 109243 w 587182"/>
              <a:gd name="connsiteY7" fmla="*/ 1092365 h 1242565"/>
              <a:gd name="connsiteX8" fmla="*/ 191175 w 587182"/>
              <a:gd name="connsiteY8" fmla="*/ 1242565 h 1242565"/>
              <a:gd name="connsiteX9" fmla="*/ 191175 w 587182"/>
              <a:gd name="connsiteY9" fmla="*/ 1242565 h 1242565"/>
              <a:gd name="connsiteX10" fmla="*/ 218486 w 587182"/>
              <a:gd name="connsiteY10" fmla="*/ 1037746 h 1242565"/>
              <a:gd name="connsiteX11" fmla="*/ 232142 w 587182"/>
              <a:gd name="connsiteY11" fmla="*/ 778310 h 1242565"/>
              <a:gd name="connsiteX12" fmla="*/ 232142 w 587182"/>
              <a:gd name="connsiteY12" fmla="*/ 546182 h 1242565"/>
              <a:gd name="connsiteX13" fmla="*/ 259452 w 587182"/>
              <a:gd name="connsiteY13" fmla="*/ 368673 h 1242565"/>
              <a:gd name="connsiteX14" fmla="*/ 382351 w 587182"/>
              <a:gd name="connsiteY14" fmla="*/ 163855 h 1242565"/>
              <a:gd name="connsiteX15" fmla="*/ 587182 w 587182"/>
              <a:gd name="connsiteY15" fmla="*/ 0 h 12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182" h="1242565">
                <a:moveTo>
                  <a:pt x="587182" y="0"/>
                </a:moveTo>
                <a:lnTo>
                  <a:pt x="396007" y="40964"/>
                </a:lnTo>
                <a:lnTo>
                  <a:pt x="163865" y="150200"/>
                </a:lnTo>
                <a:lnTo>
                  <a:pt x="150209" y="355019"/>
                </a:lnTo>
                <a:lnTo>
                  <a:pt x="109243" y="587146"/>
                </a:lnTo>
                <a:lnTo>
                  <a:pt x="54621" y="751001"/>
                </a:lnTo>
                <a:lnTo>
                  <a:pt x="0" y="914855"/>
                </a:lnTo>
                <a:lnTo>
                  <a:pt x="109243" y="1092365"/>
                </a:lnTo>
                <a:lnTo>
                  <a:pt x="191175" y="1242565"/>
                </a:lnTo>
                <a:lnTo>
                  <a:pt x="191175" y="1242565"/>
                </a:lnTo>
                <a:lnTo>
                  <a:pt x="218486" y="1037746"/>
                </a:lnTo>
                <a:lnTo>
                  <a:pt x="232142" y="778310"/>
                </a:lnTo>
                <a:lnTo>
                  <a:pt x="232142" y="546182"/>
                </a:lnTo>
                <a:lnTo>
                  <a:pt x="259452" y="368673"/>
                </a:lnTo>
                <a:lnTo>
                  <a:pt x="382351" y="163855"/>
                </a:lnTo>
                <a:lnTo>
                  <a:pt x="58718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1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B62E574-E4DB-6E4B-B73C-E560538A8C1D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DA4B33D-6773-414A-886D-48720D59234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306EBDA9-1CD4-8248-A043-610DA3AFCCE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0841E21-23BB-954D-A2E1-1732324575BD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87D8F69-1540-AB41-9AEB-063091BAB4F6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891FB98E-6312-1842-9C1D-3A9FF958E829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318C212F-9788-6943-A958-2345561C62AB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BF4480A-1803-0A4D-8DCA-03B06BBED3E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31717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51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10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251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CD61034-8EEA-794F-B216-13FD7875FFE0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B7A8204-E8A0-6C4E-B952-22FC94A37E81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0D18BD0-9AF0-9A4C-9484-3B750CA8063E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98E38E70-F487-A441-AD86-6464C42CE29C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3FF8457C-2116-0748-AA6A-CC701CD4033E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758C13D-B9F7-3441-A597-BC115FCDB6C3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915BA458-4518-D148-89A4-25CE0C6EFDA4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35E3527-CFB4-724E-BEEA-40D814D86488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06480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4836" y="2296529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E1F9E8D-367F-324C-A0E9-6278889C3204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1EB1E59-E4CE-2B40-996D-45953A9051C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3AB42A94-AEF1-724C-B921-3A12C93D7DF2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FD3344F9-C5E5-7644-A4C1-812E5524386B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DB42263B-8DC9-E043-AB63-9C3F0F317104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81C5EA2-30C4-1849-B9B6-728D742DB19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704C11B2-2704-DC42-A52E-2B95823C82F8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A0FC190-68D2-024B-B043-61BFF9CF6F5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1ECBA0B7-87A0-D94B-BB12-4A5A32F1A609}"/>
              </a:ext>
            </a:extLst>
          </p:cNvPr>
          <p:cNvSpPr/>
          <p:nvPr/>
        </p:nvSpPr>
        <p:spPr>
          <a:xfrm>
            <a:off x="1558067" y="3271701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C3AEB841-5BD3-5A43-B5B5-77860D9CB6A3}"/>
              </a:ext>
            </a:extLst>
          </p:cNvPr>
          <p:cNvSpPr/>
          <p:nvPr/>
        </p:nvSpPr>
        <p:spPr>
          <a:xfrm>
            <a:off x="1700355" y="3206346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991CF125-33A5-DE41-8B60-E965C5B2C247}"/>
              </a:ext>
            </a:extLst>
          </p:cNvPr>
          <p:cNvSpPr/>
          <p:nvPr/>
        </p:nvSpPr>
        <p:spPr>
          <a:xfrm>
            <a:off x="1816295" y="3128509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BEC6C49C-5B1F-704A-A313-984AD29E18B8}"/>
              </a:ext>
            </a:extLst>
          </p:cNvPr>
          <p:cNvSpPr/>
          <p:nvPr/>
        </p:nvSpPr>
        <p:spPr>
          <a:xfrm>
            <a:off x="194010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80D2A6F3-F879-4A49-AA74-CF6FFAC0422C}"/>
              </a:ext>
            </a:extLst>
          </p:cNvPr>
          <p:cNvSpPr/>
          <p:nvPr/>
        </p:nvSpPr>
        <p:spPr>
          <a:xfrm>
            <a:off x="23744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3DD4162-43D5-4A46-B832-20BAFDDA245D}"/>
              </a:ext>
            </a:extLst>
          </p:cNvPr>
          <p:cNvSpPr txBox="1"/>
          <p:nvPr/>
        </p:nvSpPr>
        <p:spPr>
          <a:xfrm>
            <a:off x="288954" y="2917080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STJ ID’s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4387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07994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26445" y="2689947"/>
            <a:ext cx="423318" cy="914855"/>
          </a:xfrm>
          <a:custGeom>
            <a:avLst/>
            <a:gdLst>
              <a:gd name="connsiteX0" fmla="*/ 423318 w 423318"/>
              <a:gd name="connsiteY0" fmla="*/ 0 h 914855"/>
              <a:gd name="connsiteX1" fmla="*/ 259453 w 423318"/>
              <a:gd name="connsiteY1" fmla="*/ 109237 h 914855"/>
              <a:gd name="connsiteX2" fmla="*/ 95588 w 423318"/>
              <a:gd name="connsiteY2" fmla="*/ 245782 h 914855"/>
              <a:gd name="connsiteX3" fmla="*/ 95588 w 423318"/>
              <a:gd name="connsiteY3" fmla="*/ 245782 h 914855"/>
              <a:gd name="connsiteX4" fmla="*/ 40967 w 423318"/>
              <a:gd name="connsiteY4" fmla="*/ 395982 h 914855"/>
              <a:gd name="connsiteX5" fmla="*/ 13656 w 423318"/>
              <a:gd name="connsiteY5" fmla="*/ 559837 h 914855"/>
              <a:gd name="connsiteX6" fmla="*/ 0 w 423318"/>
              <a:gd name="connsiteY6" fmla="*/ 737346 h 914855"/>
              <a:gd name="connsiteX7" fmla="*/ 13656 w 423318"/>
              <a:gd name="connsiteY7" fmla="*/ 914855 h 914855"/>
              <a:gd name="connsiteX8" fmla="*/ 191176 w 423318"/>
              <a:gd name="connsiteY8" fmla="*/ 914855 h 914855"/>
              <a:gd name="connsiteX9" fmla="*/ 204831 w 423318"/>
              <a:gd name="connsiteY9" fmla="*/ 669073 h 914855"/>
              <a:gd name="connsiteX10" fmla="*/ 232142 w 423318"/>
              <a:gd name="connsiteY10" fmla="*/ 477910 h 914855"/>
              <a:gd name="connsiteX11" fmla="*/ 245798 w 423318"/>
              <a:gd name="connsiteY11" fmla="*/ 314055 h 914855"/>
              <a:gd name="connsiteX12" fmla="*/ 273108 w 423318"/>
              <a:gd name="connsiteY12" fmla="*/ 150200 h 914855"/>
              <a:gd name="connsiteX13" fmla="*/ 273108 w 423318"/>
              <a:gd name="connsiteY13" fmla="*/ 150200 h 914855"/>
              <a:gd name="connsiteX14" fmla="*/ 423318 w 423318"/>
              <a:gd name="connsiteY14" fmla="*/ 0 h 9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318" h="914855">
                <a:moveTo>
                  <a:pt x="423318" y="0"/>
                </a:moveTo>
                <a:lnTo>
                  <a:pt x="259453" y="109237"/>
                </a:lnTo>
                <a:lnTo>
                  <a:pt x="95588" y="245782"/>
                </a:lnTo>
                <a:lnTo>
                  <a:pt x="95588" y="245782"/>
                </a:lnTo>
                <a:lnTo>
                  <a:pt x="40967" y="395982"/>
                </a:lnTo>
                <a:lnTo>
                  <a:pt x="13656" y="559837"/>
                </a:lnTo>
                <a:lnTo>
                  <a:pt x="0" y="737346"/>
                </a:lnTo>
                <a:lnTo>
                  <a:pt x="13656" y="914855"/>
                </a:lnTo>
                <a:lnTo>
                  <a:pt x="191176" y="914855"/>
                </a:lnTo>
                <a:lnTo>
                  <a:pt x="204831" y="669073"/>
                </a:lnTo>
                <a:lnTo>
                  <a:pt x="232142" y="477910"/>
                </a:lnTo>
                <a:lnTo>
                  <a:pt x="245798" y="314055"/>
                </a:lnTo>
                <a:lnTo>
                  <a:pt x="273108" y="150200"/>
                </a:lnTo>
                <a:lnTo>
                  <a:pt x="273108" y="150200"/>
                </a:lnTo>
                <a:lnTo>
                  <a:pt x="423318" y="0"/>
                </a:lnTo>
                <a:close/>
              </a:path>
            </a:pathLst>
          </a:custGeom>
          <a:solidFill>
            <a:srgbClr val="404040">
              <a:alpha val="50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817202" y="3959821"/>
            <a:ext cx="491595" cy="832928"/>
          </a:xfrm>
          <a:custGeom>
            <a:avLst/>
            <a:gdLst>
              <a:gd name="connsiteX0" fmla="*/ 122899 w 491595"/>
              <a:gd name="connsiteY0" fmla="*/ 0 h 832928"/>
              <a:gd name="connsiteX1" fmla="*/ 286764 w 491595"/>
              <a:gd name="connsiteY1" fmla="*/ 109236 h 832928"/>
              <a:gd name="connsiteX2" fmla="*/ 259453 w 491595"/>
              <a:gd name="connsiteY2" fmla="*/ 395982 h 832928"/>
              <a:gd name="connsiteX3" fmla="*/ 355041 w 491595"/>
              <a:gd name="connsiteY3" fmla="*/ 614455 h 832928"/>
              <a:gd name="connsiteX4" fmla="*/ 491595 w 491595"/>
              <a:gd name="connsiteY4" fmla="*/ 832928 h 832928"/>
              <a:gd name="connsiteX5" fmla="*/ 300419 w 491595"/>
              <a:gd name="connsiteY5" fmla="*/ 696382 h 832928"/>
              <a:gd name="connsiteX6" fmla="*/ 177520 w 491595"/>
              <a:gd name="connsiteY6" fmla="*/ 600800 h 832928"/>
              <a:gd name="connsiteX7" fmla="*/ 95588 w 491595"/>
              <a:gd name="connsiteY7" fmla="*/ 505218 h 832928"/>
              <a:gd name="connsiteX8" fmla="*/ 95588 w 491595"/>
              <a:gd name="connsiteY8" fmla="*/ 505218 h 832928"/>
              <a:gd name="connsiteX9" fmla="*/ 0 w 491595"/>
              <a:gd name="connsiteY9" fmla="*/ 409636 h 832928"/>
              <a:gd name="connsiteX10" fmla="*/ 81933 w 491595"/>
              <a:gd name="connsiteY10" fmla="*/ 218473 h 832928"/>
              <a:gd name="connsiteX11" fmla="*/ 95588 w 491595"/>
              <a:gd name="connsiteY11" fmla="*/ 81927 h 832928"/>
              <a:gd name="connsiteX12" fmla="*/ 122899 w 491595"/>
              <a:gd name="connsiteY12" fmla="*/ 0 h 83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595" h="832928">
                <a:moveTo>
                  <a:pt x="122899" y="0"/>
                </a:moveTo>
                <a:lnTo>
                  <a:pt x="286764" y="109236"/>
                </a:lnTo>
                <a:lnTo>
                  <a:pt x="259453" y="395982"/>
                </a:lnTo>
                <a:lnTo>
                  <a:pt x="355041" y="614455"/>
                </a:lnTo>
                <a:lnTo>
                  <a:pt x="491595" y="832928"/>
                </a:lnTo>
                <a:lnTo>
                  <a:pt x="300419" y="696382"/>
                </a:lnTo>
                <a:lnTo>
                  <a:pt x="177520" y="600800"/>
                </a:lnTo>
                <a:lnTo>
                  <a:pt x="95588" y="505218"/>
                </a:lnTo>
                <a:lnTo>
                  <a:pt x="95588" y="505218"/>
                </a:lnTo>
                <a:lnTo>
                  <a:pt x="0" y="409636"/>
                </a:lnTo>
                <a:lnTo>
                  <a:pt x="81933" y="218473"/>
                </a:lnTo>
                <a:lnTo>
                  <a:pt x="95588" y="81927"/>
                </a:lnTo>
                <a:lnTo>
                  <a:pt x="122899" y="0"/>
                </a:lnTo>
                <a:close/>
              </a:path>
            </a:pathLst>
          </a:custGeom>
          <a:solidFill>
            <a:srgbClr val="404040">
              <a:alpha val="51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12117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058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1217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058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6988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53927B2-8729-1541-8943-AE6807572574}"/>
              </a:ext>
            </a:extLst>
          </p:cNvPr>
          <p:cNvSpPr txBox="1"/>
          <p:nvPr/>
        </p:nvSpPr>
        <p:spPr>
          <a:xfrm>
            <a:off x="290983" y="3365427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SUPJ ID’s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DA27D583-1438-424F-9087-90FC62A98B18}"/>
              </a:ext>
            </a:extLst>
          </p:cNvPr>
          <p:cNvSpPr/>
          <p:nvPr/>
        </p:nvSpPr>
        <p:spPr>
          <a:xfrm>
            <a:off x="249063" y="3504475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23D821D-56AF-134B-87E9-66C05226E00F}"/>
              </a:ext>
            </a:extLst>
          </p:cNvPr>
          <p:cNvSpPr/>
          <p:nvPr/>
        </p:nvSpPr>
        <p:spPr>
          <a:xfrm>
            <a:off x="1101721" y="2571621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2337E525-F26C-D840-9F47-82D7CDD25843}"/>
              </a:ext>
            </a:extLst>
          </p:cNvPr>
          <p:cNvSpPr/>
          <p:nvPr/>
        </p:nvSpPr>
        <p:spPr>
          <a:xfrm>
            <a:off x="1234183" y="2546689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ECC36B6C-AAEE-E54D-B594-AF8F705C4083}"/>
              </a:ext>
            </a:extLst>
          </p:cNvPr>
          <p:cNvSpPr/>
          <p:nvPr/>
        </p:nvSpPr>
        <p:spPr>
          <a:xfrm>
            <a:off x="1378449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BC22288A-1C77-DF40-ABEF-B5D789D6D80A}"/>
              </a:ext>
            </a:extLst>
          </p:cNvPr>
          <p:cNvSpPr/>
          <p:nvPr/>
        </p:nvSpPr>
        <p:spPr>
          <a:xfrm>
            <a:off x="1518377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19EE217-52AA-1544-BE2B-49E89150D643}"/>
              </a:ext>
            </a:extLst>
          </p:cNvPr>
          <p:cNvSpPr/>
          <p:nvPr/>
        </p:nvSpPr>
        <p:spPr>
          <a:xfrm>
            <a:off x="1677385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BF8FFD15-F9C6-8748-B324-46862BD4609B}"/>
              </a:ext>
            </a:extLst>
          </p:cNvPr>
          <p:cNvSpPr/>
          <p:nvPr/>
        </p:nvSpPr>
        <p:spPr>
          <a:xfrm>
            <a:off x="1827007" y="2537773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E7B8E09-B054-B64D-9539-5550F652BE7F}"/>
              </a:ext>
            </a:extLst>
          </p:cNvPr>
          <p:cNvSpPr txBox="1"/>
          <p:nvPr/>
        </p:nvSpPr>
        <p:spPr>
          <a:xfrm>
            <a:off x="5444350" y="3236984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</p:spTree>
    <p:extLst>
      <p:ext uri="{BB962C8B-B14F-4D97-AF65-F5344CB8AC3E}">
        <p14:creationId xmlns:p14="http://schemas.microsoft.com/office/powerpoint/2010/main" val="193539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upj_freq_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61703"/>
            <a:ext cx="5863806" cy="456883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 descr="supj_freq_all_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6"/>
            <a:ext cx="5823270" cy="375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75480" y="1134814"/>
            <a:ext cx="582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Superposition Frequency – All Times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8446" y="1653209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61660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22" y="1024520"/>
            <a:ext cx="307635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1979–2010.</a:t>
            </a:r>
          </a:p>
          <a:p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50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Superposition Frequency – Top 10% Times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446" y="1667277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19485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122" y="1024520"/>
            <a:ext cx="307635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1979–2010.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Retained analysis times that rank in the top 10% in terms the number of grid points characterized by a jet superposition.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188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Superposition Frequency – Top 10% Times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446" y="1667277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19485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6119" y="1670401"/>
            <a:ext cx="3670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326 unique jet superposition events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122" y="1024520"/>
            <a:ext cx="30763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1979–2010.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Retained analysis times that rank in the top 10% in terms the number of grid points characterized by a jet superposition.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Filtered retained analysis times to group together jet superpositions that are &lt; 30 h and &lt; 1500 km apart.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358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7E2FC2-E99B-2143-9B0D-9A588CA4D423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B8EC93-8053-9146-96EA-400B34A3F582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179880-7A81-BD43-8CDF-F7F661068E64}"/>
              </a:ext>
            </a:extLst>
          </p:cNvPr>
          <p:cNvSpPr txBox="1"/>
          <p:nvPr/>
        </p:nvSpPr>
        <p:spPr>
          <a:xfrm rot="16200000">
            <a:off x="-509955" y="3082555"/>
            <a:ext cx="208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Pressure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964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429322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5466" y="3058171"/>
            <a:ext cx="158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FFFFFF"/>
                </a:solidFill>
              </a:rPr>
              <a:t>Polar 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4935" y="4642628"/>
            <a:ext cx="217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</a:rPr>
              <a:t>Subtropical Jet</a:t>
            </a:r>
          </a:p>
        </p:txBody>
      </p:sp>
    </p:spTree>
    <p:extLst>
      <p:ext uri="{BB962C8B-B14F-4D97-AF65-F5344CB8AC3E}">
        <p14:creationId xmlns:p14="http://schemas.microsoft.com/office/powerpoint/2010/main" val="8921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251059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Polar Dominant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0930" y="1776666"/>
            <a:ext cx="2467820" cy="6378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Freeform 10"/>
          <p:cNvSpPr/>
          <p:nvPr/>
        </p:nvSpPr>
        <p:spPr>
          <a:xfrm>
            <a:off x="4607468" y="3437883"/>
            <a:ext cx="2256443" cy="1235946"/>
          </a:xfrm>
          <a:custGeom>
            <a:avLst/>
            <a:gdLst>
              <a:gd name="connsiteX0" fmla="*/ 0 w 2256443"/>
              <a:gd name="connsiteY0" fmla="*/ 0 h 1235946"/>
              <a:gd name="connsiteX1" fmla="*/ 351303 w 2256443"/>
              <a:gd name="connsiteY1" fmla="*/ 202650 h 1235946"/>
              <a:gd name="connsiteX2" fmla="*/ 662070 w 2256443"/>
              <a:gd name="connsiteY2" fmla="*/ 675499 h 1235946"/>
              <a:gd name="connsiteX3" fmla="*/ 905280 w 2256443"/>
              <a:gd name="connsiteY3" fmla="*/ 1080798 h 1235946"/>
              <a:gd name="connsiteX4" fmla="*/ 1324140 w 2256443"/>
              <a:gd name="connsiteY4" fmla="*/ 1229408 h 1235946"/>
              <a:gd name="connsiteX5" fmla="*/ 1675443 w 2256443"/>
              <a:gd name="connsiteY5" fmla="*/ 891658 h 1235946"/>
              <a:gd name="connsiteX6" fmla="*/ 1918652 w 2256443"/>
              <a:gd name="connsiteY6" fmla="*/ 513379 h 1235946"/>
              <a:gd name="connsiteX7" fmla="*/ 2256443 w 2256443"/>
              <a:gd name="connsiteY7" fmla="*/ 270200 h 12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6443" h="1235946">
                <a:moveTo>
                  <a:pt x="0" y="0"/>
                </a:moveTo>
                <a:cubicBezTo>
                  <a:pt x="120479" y="45033"/>
                  <a:pt x="240958" y="90067"/>
                  <a:pt x="351303" y="202650"/>
                </a:cubicBezTo>
                <a:cubicBezTo>
                  <a:pt x="461648" y="315233"/>
                  <a:pt x="569741" y="529141"/>
                  <a:pt x="662070" y="675499"/>
                </a:cubicBezTo>
                <a:cubicBezTo>
                  <a:pt x="754399" y="821857"/>
                  <a:pt x="794935" y="988480"/>
                  <a:pt x="905280" y="1080798"/>
                </a:cubicBezTo>
                <a:cubicBezTo>
                  <a:pt x="1015625" y="1173116"/>
                  <a:pt x="1195780" y="1260931"/>
                  <a:pt x="1324140" y="1229408"/>
                </a:cubicBezTo>
                <a:cubicBezTo>
                  <a:pt x="1452500" y="1197885"/>
                  <a:pt x="1576358" y="1010996"/>
                  <a:pt x="1675443" y="891658"/>
                </a:cubicBezTo>
                <a:cubicBezTo>
                  <a:pt x="1774528" y="772320"/>
                  <a:pt x="1821819" y="616955"/>
                  <a:pt x="1918652" y="513379"/>
                </a:cubicBezTo>
                <a:cubicBezTo>
                  <a:pt x="2015485" y="409803"/>
                  <a:pt x="2135964" y="340001"/>
                  <a:pt x="2256443" y="270200"/>
                </a:cubicBezTo>
              </a:path>
            </a:pathLst>
          </a:custGeom>
          <a:noFill/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693920" y="4485108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  <a:p>
            <a:pPr marL="231775" lvl="0" indent="-122238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Polar Dominant</a:t>
            </a:r>
          </a:p>
          <a:p>
            <a:pPr marL="231775" lvl="0" indent="-122238"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Subtropical Dominant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3" name="Freeform 2"/>
          <p:cNvSpPr/>
          <p:nvPr/>
        </p:nvSpPr>
        <p:spPr>
          <a:xfrm>
            <a:off x="5353328" y="3735220"/>
            <a:ext cx="2742922" cy="1044071"/>
          </a:xfrm>
          <a:custGeom>
            <a:avLst/>
            <a:gdLst>
              <a:gd name="connsiteX0" fmla="*/ 0 w 2296978"/>
              <a:gd name="connsiteY0" fmla="*/ 1044071 h 1044071"/>
              <a:gd name="connsiteX1" fmla="*/ 351303 w 2296978"/>
              <a:gd name="connsiteY1" fmla="*/ 800891 h 1044071"/>
              <a:gd name="connsiteX2" fmla="*/ 635047 w 2296978"/>
              <a:gd name="connsiteY2" fmla="*/ 409102 h 1044071"/>
              <a:gd name="connsiteX3" fmla="*/ 864745 w 2296978"/>
              <a:gd name="connsiteY3" fmla="*/ 138902 h 1044071"/>
              <a:gd name="connsiteX4" fmla="*/ 1107954 w 2296978"/>
              <a:gd name="connsiteY4" fmla="*/ 3803 h 1044071"/>
              <a:gd name="connsiteX5" fmla="*/ 1526815 w 2296978"/>
              <a:gd name="connsiteY5" fmla="*/ 71352 h 1044071"/>
              <a:gd name="connsiteX6" fmla="*/ 1945676 w 2296978"/>
              <a:gd name="connsiteY6" fmla="*/ 409102 h 1044071"/>
              <a:gd name="connsiteX7" fmla="*/ 2296978 w 2296978"/>
              <a:gd name="connsiteY7" fmla="*/ 746851 h 10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6978" h="1044071">
                <a:moveTo>
                  <a:pt x="0" y="1044071"/>
                </a:moveTo>
                <a:cubicBezTo>
                  <a:pt x="122731" y="975395"/>
                  <a:pt x="245462" y="906719"/>
                  <a:pt x="351303" y="800891"/>
                </a:cubicBezTo>
                <a:cubicBezTo>
                  <a:pt x="457144" y="695063"/>
                  <a:pt x="549473" y="519433"/>
                  <a:pt x="635047" y="409102"/>
                </a:cubicBezTo>
                <a:cubicBezTo>
                  <a:pt x="720621" y="298770"/>
                  <a:pt x="785927" y="206452"/>
                  <a:pt x="864745" y="138902"/>
                </a:cubicBezTo>
                <a:cubicBezTo>
                  <a:pt x="943563" y="71352"/>
                  <a:pt x="997609" y="15061"/>
                  <a:pt x="1107954" y="3803"/>
                </a:cubicBezTo>
                <a:cubicBezTo>
                  <a:pt x="1218299" y="-7455"/>
                  <a:pt x="1387195" y="3802"/>
                  <a:pt x="1526815" y="71352"/>
                </a:cubicBezTo>
                <a:cubicBezTo>
                  <a:pt x="1666435" y="138902"/>
                  <a:pt x="1817316" y="296519"/>
                  <a:pt x="1945676" y="409102"/>
                </a:cubicBezTo>
                <a:cubicBezTo>
                  <a:pt x="2074036" y="521685"/>
                  <a:pt x="2296978" y="746851"/>
                  <a:pt x="2296978" y="746851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66615" y="3546644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</p:spTree>
    <p:extLst>
      <p:ext uri="{BB962C8B-B14F-4D97-AF65-F5344CB8AC3E}">
        <p14:creationId xmlns:p14="http://schemas.microsoft.com/office/powerpoint/2010/main" val="250083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7" y="1024520"/>
            <a:ext cx="29883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Polar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Subtropical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B8A0A"/>
                </a:solidFill>
              </a:rPr>
              <a:t>Hybrid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3" name="Freeform 2"/>
          <p:cNvSpPr/>
          <p:nvPr/>
        </p:nvSpPr>
        <p:spPr>
          <a:xfrm>
            <a:off x="4828423" y="3461275"/>
            <a:ext cx="2531227" cy="742615"/>
          </a:xfrm>
          <a:custGeom>
            <a:avLst/>
            <a:gdLst>
              <a:gd name="connsiteX0" fmla="*/ 0 w 2442121"/>
              <a:gd name="connsiteY0" fmla="*/ 0 h 742615"/>
              <a:gd name="connsiteX1" fmla="*/ 376784 w 2442121"/>
              <a:gd name="connsiteY1" fmla="*/ 293092 h 742615"/>
              <a:gd name="connsiteX2" fmla="*/ 711704 w 2442121"/>
              <a:gd name="connsiteY2" fmla="*/ 600140 h 742615"/>
              <a:gd name="connsiteX3" fmla="*/ 1102443 w 2442121"/>
              <a:gd name="connsiteY3" fmla="*/ 739708 h 742615"/>
              <a:gd name="connsiteX4" fmla="*/ 1688552 w 2442121"/>
              <a:gd name="connsiteY4" fmla="*/ 669924 h 742615"/>
              <a:gd name="connsiteX5" fmla="*/ 2190931 w 2442121"/>
              <a:gd name="connsiteY5" fmla="*/ 390789 h 742615"/>
              <a:gd name="connsiteX6" fmla="*/ 2442121 w 2442121"/>
              <a:gd name="connsiteY6" fmla="*/ 209351 h 74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2121" h="742615">
                <a:moveTo>
                  <a:pt x="0" y="0"/>
                </a:moveTo>
                <a:cubicBezTo>
                  <a:pt x="129083" y="96534"/>
                  <a:pt x="258167" y="193069"/>
                  <a:pt x="376784" y="293092"/>
                </a:cubicBezTo>
                <a:cubicBezTo>
                  <a:pt x="495401" y="393115"/>
                  <a:pt x="590761" y="525704"/>
                  <a:pt x="711704" y="600140"/>
                </a:cubicBezTo>
                <a:cubicBezTo>
                  <a:pt x="832647" y="674576"/>
                  <a:pt x="939635" y="728077"/>
                  <a:pt x="1102443" y="739708"/>
                </a:cubicBezTo>
                <a:cubicBezTo>
                  <a:pt x="1265251" y="751339"/>
                  <a:pt x="1507137" y="728077"/>
                  <a:pt x="1688552" y="669924"/>
                </a:cubicBezTo>
                <a:cubicBezTo>
                  <a:pt x="1869967" y="611771"/>
                  <a:pt x="2065336" y="467551"/>
                  <a:pt x="2190931" y="390789"/>
                </a:cubicBezTo>
                <a:cubicBezTo>
                  <a:pt x="2316526" y="314027"/>
                  <a:pt x="2442121" y="209351"/>
                  <a:pt x="2442121" y="209351"/>
                </a:cubicBezTo>
              </a:path>
            </a:pathLst>
          </a:custGeom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83200" y="4194541"/>
            <a:ext cx="1987344" cy="587009"/>
          </a:xfrm>
          <a:custGeom>
            <a:avLst/>
            <a:gdLst>
              <a:gd name="connsiteX0" fmla="*/ 0 w 2302572"/>
              <a:gd name="connsiteY0" fmla="*/ 642103 h 642103"/>
              <a:gd name="connsiteX1" fmla="*/ 418650 w 2302572"/>
              <a:gd name="connsiteY1" fmla="*/ 349011 h 642103"/>
              <a:gd name="connsiteX2" fmla="*/ 823344 w 2302572"/>
              <a:gd name="connsiteY2" fmla="*/ 97789 h 642103"/>
              <a:gd name="connsiteX3" fmla="*/ 1116399 w 2302572"/>
              <a:gd name="connsiteY3" fmla="*/ 92 h 642103"/>
              <a:gd name="connsiteX4" fmla="*/ 1925787 w 2302572"/>
              <a:gd name="connsiteY4" fmla="*/ 111746 h 642103"/>
              <a:gd name="connsiteX5" fmla="*/ 2302572 w 2302572"/>
              <a:gd name="connsiteY5" fmla="*/ 279227 h 6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2572" h="642103">
                <a:moveTo>
                  <a:pt x="0" y="642103"/>
                </a:moveTo>
                <a:cubicBezTo>
                  <a:pt x="140713" y="540916"/>
                  <a:pt x="281426" y="439730"/>
                  <a:pt x="418650" y="349011"/>
                </a:cubicBezTo>
                <a:cubicBezTo>
                  <a:pt x="555874" y="258292"/>
                  <a:pt x="707053" y="155942"/>
                  <a:pt x="823344" y="97789"/>
                </a:cubicBezTo>
                <a:cubicBezTo>
                  <a:pt x="939635" y="39636"/>
                  <a:pt x="932659" y="-2234"/>
                  <a:pt x="1116399" y="92"/>
                </a:cubicBezTo>
                <a:cubicBezTo>
                  <a:pt x="1300139" y="2418"/>
                  <a:pt x="1728092" y="65224"/>
                  <a:pt x="1925787" y="111746"/>
                </a:cubicBezTo>
                <a:cubicBezTo>
                  <a:pt x="2123482" y="158268"/>
                  <a:pt x="2302572" y="279227"/>
                  <a:pt x="2302572" y="279227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028491" y="4002697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</p:spTree>
    <p:extLst>
      <p:ext uri="{BB962C8B-B14F-4D97-AF65-F5344CB8AC3E}">
        <p14:creationId xmlns:p14="http://schemas.microsoft.com/office/powerpoint/2010/main" val="144772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5856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Climatological Characteristics of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Events</a:t>
            </a:r>
          </a:p>
        </p:txBody>
      </p:sp>
    </p:spTree>
    <p:extLst>
      <p:ext uri="{BB962C8B-B14F-4D97-AF65-F5344CB8AC3E}">
        <p14:creationId xmlns:p14="http://schemas.microsoft.com/office/powerpoint/2010/main" val="39219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78217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63580" y="1216526"/>
            <a:ext cx="2646947" cy="5026527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86B7BB-DD7F-3440-AC36-F0A558805AB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66292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197643" y="1544236"/>
            <a:ext cx="2854886" cy="76338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32DDD6-F9B9-9F46-8944-3CC3F09511CE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7556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5778D2-B7E6-6643-8FB8-87F2F121F632}"/>
              </a:ext>
            </a:extLst>
          </p:cNvPr>
          <p:cNvSpPr/>
          <p:nvPr/>
        </p:nvSpPr>
        <p:spPr>
          <a:xfrm>
            <a:off x="3995225" y="3355145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5BF8CC-BD4C-7648-9C30-2C31FEB31062}"/>
              </a:ext>
            </a:extLst>
          </p:cNvPr>
          <p:cNvSpPr txBox="1"/>
          <p:nvPr/>
        </p:nvSpPr>
        <p:spPr>
          <a:xfrm>
            <a:off x="3787537" y="3177824"/>
            <a:ext cx="87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2E0309A-54A2-314A-B32C-3DCCB943C779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3102BB-402C-1146-B68F-A546C899B35F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6744A4-E42D-EC4B-8CAF-357B61370305}"/>
              </a:ext>
            </a:extLst>
          </p:cNvPr>
          <p:cNvSpPr txBox="1"/>
          <p:nvPr/>
        </p:nvSpPr>
        <p:spPr>
          <a:xfrm>
            <a:off x="5332823" y="1268914"/>
            <a:ext cx="87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A2788A-FEEC-9C4F-A016-5944D243F5D2}"/>
              </a:ext>
            </a:extLst>
          </p:cNvPr>
          <p:cNvSpPr txBox="1"/>
          <p:nvPr/>
        </p:nvSpPr>
        <p:spPr>
          <a:xfrm>
            <a:off x="5873256" y="1284303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Polar Jet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A823F2-1691-1347-84CA-14F955F3CD91}"/>
              </a:ext>
            </a:extLst>
          </p:cNvPr>
          <p:cNvSpPr txBox="1"/>
          <p:nvPr/>
        </p:nvSpPr>
        <p:spPr>
          <a:xfrm rot="16200000">
            <a:off x="-509955" y="3082555"/>
            <a:ext cx="208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Pressure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586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27082"/>
            <a:ext cx="6458531" cy="50223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000FF"/>
                </a:solidFill>
              </a:rPr>
              <a:t>Polar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6" name="Oval 5"/>
          <p:cNvSpPr/>
          <p:nvPr/>
        </p:nvSpPr>
        <p:spPr>
          <a:xfrm>
            <a:off x="5187553" y="4640959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80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57C016D-FA70-A54E-A3FA-87CBFDA77D42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B6CE023-81CD-DD48-8A77-4294FEB18AC3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418CD8A-B810-8940-A5B8-692BEF25A9BB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BF20002-BB31-2D47-A371-D54B5E5385B6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92C99F2-3343-9A4F-B7BE-5114A1FED4F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8E9478-40B9-5141-8981-2A6BF536C4BA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54430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33616"/>
            <a:ext cx="6458531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B8A0A"/>
                </a:solidFill>
              </a:rPr>
              <a:t>Hybrid</a:t>
            </a:r>
            <a:r>
              <a:rPr lang="en-US" sz="2400" b="1" dirty="0"/>
              <a:t>            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117</a:t>
            </a:r>
          </a:p>
        </p:txBody>
      </p:sp>
      <p:sp>
        <p:nvSpPr>
          <p:cNvPr id="6" name="Oval 5"/>
          <p:cNvSpPr/>
          <p:nvPr/>
        </p:nvSpPr>
        <p:spPr>
          <a:xfrm>
            <a:off x="5741340" y="4387697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F2AC840-1FC8-1B41-8CB5-D9C1DA620ECD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35766B1-9552-C443-A8F3-FC0730ADEDCC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3B99A2-13C5-5B46-A532-D339B6F99497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DF54048-AF24-5A4F-9771-19F00784C876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589CB07-DAD9-1D4F-8801-30EF4E8FBE98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4FB02D-41D4-084E-BE0D-B01000DDD330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79639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E6804B-7A84-A240-86DB-EAD09E9AEC33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1621EC0-4B08-6743-AC5A-4B0BFDA1630C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9EE0771-FDC8-5A46-88F4-379122AC2FF1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B376D4-F74B-484C-8092-954A9FB5B568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29785BE-0205-604B-8A24-2B7FA15C479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E328683-8D65-8A4D-8081-236ACE2B2D50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64527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>
                <a:solidFill>
                  <a:srgbClr val="000000"/>
                </a:solidFill>
              </a:rPr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01895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8304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5040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West: N = 53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8631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East: N = 76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327B588-9295-5F46-B2F1-84C731658376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0C4F4B4-7486-1C46-BB03-4D8898F987CD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F754B41-DF42-4848-BED0-E893216432B0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CE90880-32E0-B54A-9AE0-444B36C394DF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646427B-915A-3E4B-B985-3A7CE660E9E9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997F79-F225-E943-979E-8AD901DD0449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77567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1371372"/>
            <a:ext cx="823494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Composites:</a:t>
            </a: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/>
              <a:t>Polar Dominant </a:t>
            </a:r>
          </a:p>
          <a:p>
            <a:pPr algn="ctr"/>
            <a:r>
              <a:rPr lang="en-US" sz="4400" b="1" dirty="0"/>
              <a:t>vs. </a:t>
            </a:r>
          </a:p>
          <a:p>
            <a:pPr algn="ctr"/>
            <a:r>
              <a:rPr lang="en-US" sz="4400" b="1" dirty="0"/>
              <a:t>East Subtropical Dominant</a:t>
            </a:r>
          </a:p>
        </p:txBody>
      </p:sp>
    </p:spTree>
    <p:extLst>
      <p:ext uri="{BB962C8B-B14F-4D97-AF65-F5344CB8AC3E}">
        <p14:creationId xmlns:p14="http://schemas.microsoft.com/office/powerpoint/2010/main" val="244002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93" y="149030"/>
            <a:ext cx="6952426" cy="321135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6184"/>
            <a:ext cx="6957364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95081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3582" y="3892828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84355" y="508065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98963" y="2634664"/>
            <a:ext cx="209299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11401" y="135520"/>
            <a:ext cx="697119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9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8804"/>
            <a:ext cx="695736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44740" y="380761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3747" y="5189566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12055" y="480537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13712" y="2634664"/>
            <a:ext cx="2078248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96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84A8030-E21B-7B4E-91E4-AEC2A90C8A2C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61189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E7BD812-991C-844D-BAE9-5190C4E3D892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62479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029157" y="952500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72062" y="68045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58673" y="258409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B’</a:t>
            </a:r>
          </a:p>
        </p:txBody>
      </p: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055893" y="4273271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98798" y="400122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85409" y="590486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3BE2645-0D90-E949-83D3-6A063F0124C3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09091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1" name="TextBox 10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13" name="TextBox 12"/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47171" y="572859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44580" y="582401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44580" y="609578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44580" y="637979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00703" y="1091701"/>
            <a:ext cx="325024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012C2B2-E305-F045-A165-542AF70C7948}"/>
              </a:ext>
            </a:extLst>
          </p:cNvPr>
          <p:cNvSpPr/>
          <p:nvPr/>
        </p:nvSpPr>
        <p:spPr>
          <a:xfrm>
            <a:off x="1188619" y="38955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B48C36C-9614-5C41-A328-75B338129E38}"/>
              </a:ext>
            </a:extLst>
          </p:cNvPr>
          <p:cNvSpPr/>
          <p:nvPr/>
        </p:nvSpPr>
        <p:spPr>
          <a:xfrm>
            <a:off x="4402169" y="1098225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63B101A-AFE3-9E49-A054-2DB3C4589DCC}"/>
              </a:ext>
            </a:extLst>
          </p:cNvPr>
          <p:cNvSpPr/>
          <p:nvPr/>
        </p:nvSpPr>
        <p:spPr>
          <a:xfrm>
            <a:off x="4550588" y="1228450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9B79C2-5BBF-154A-BFFF-71C77C3BD773}"/>
              </a:ext>
            </a:extLst>
          </p:cNvPr>
          <p:cNvSpPr txBox="1"/>
          <p:nvPr/>
        </p:nvSpPr>
        <p:spPr>
          <a:xfrm>
            <a:off x="4771210" y="1118397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Boulder</a:t>
            </a:r>
            <a:endParaRPr lang="en-US" sz="1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1FD1D90-E508-6B48-A0C4-B32E9F43FE48}"/>
              </a:ext>
            </a:extLst>
          </p:cNvPr>
          <p:cNvSpPr txBox="1"/>
          <p:nvPr/>
        </p:nvSpPr>
        <p:spPr>
          <a:xfrm>
            <a:off x="4409768" y="1386646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45EBC3C-583B-4E49-9141-E31FA8D7FD49}"/>
              </a:ext>
            </a:extLst>
          </p:cNvPr>
          <p:cNvSpPr txBox="1"/>
          <p:nvPr/>
        </p:nvSpPr>
        <p:spPr>
          <a:xfrm>
            <a:off x="4771210" y="1402035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281880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9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1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9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EC1A8D5-24AA-F44D-A271-DB250F027B74}"/>
              </a:ext>
            </a:extLst>
          </p:cNvPr>
          <p:cNvCxnSpPr>
            <a:cxnSpLocks/>
          </p:cNvCxnSpPr>
          <p:nvPr/>
        </p:nvCxnSpPr>
        <p:spPr>
          <a:xfrm flipH="1" flipV="1">
            <a:off x="3924886" y="3418020"/>
            <a:ext cx="2384808" cy="284314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A10836F-B0C2-3043-A574-515CAF257302}"/>
              </a:ext>
            </a:extLst>
          </p:cNvPr>
          <p:cNvSpPr txBox="1"/>
          <p:nvPr/>
        </p:nvSpPr>
        <p:spPr>
          <a:xfrm>
            <a:off x="5430310" y="2963667"/>
            <a:ext cx="1898316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Strong cyclonic PV anomaly poleward of the developing jet superposition</a:t>
            </a:r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xmlns="" id="{AE53F523-4756-8443-9DEF-EBC50AA218AD}"/>
              </a:ext>
            </a:extLst>
          </p:cNvPr>
          <p:cNvSpPr/>
          <p:nvPr/>
        </p:nvSpPr>
        <p:spPr>
          <a:xfrm>
            <a:off x="3489986" y="2781816"/>
            <a:ext cx="513470" cy="478301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2651819" y="2739377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2784805" y="2878779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4284318" y="2740754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34" idx="1"/>
            <a:endCxn id="34" idx="5"/>
          </p:cNvCxnSpPr>
          <p:nvPr/>
        </p:nvCxnSpPr>
        <p:spPr>
          <a:xfrm>
            <a:off x="4345587" y="2802326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34" idx="7"/>
            <a:endCxn id="34" idx="3"/>
          </p:cNvCxnSpPr>
          <p:nvPr/>
        </p:nvCxnSpPr>
        <p:spPr>
          <a:xfrm flipH="1">
            <a:off x="4345587" y="2802326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32" idx="1"/>
            <a:endCxn id="32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32" idx="7"/>
            <a:endCxn id="32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into page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out</a:t>
            </a:r>
          </a:p>
          <a:p>
            <a:r>
              <a:rPr lang="en-US" dirty="0" smtClean="0"/>
              <a:t>of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9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9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2B065599-0F24-684C-8BC3-7BC5DE212D36}"/>
              </a:ext>
            </a:extLst>
          </p:cNvPr>
          <p:cNvCxnSpPr>
            <a:cxnSpLocks/>
          </p:cNvCxnSpPr>
          <p:nvPr/>
        </p:nvCxnSpPr>
        <p:spPr>
          <a:xfrm flipV="1">
            <a:off x="2151143" y="4642338"/>
            <a:ext cx="2167639" cy="229162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D66C272-CFDF-3B4B-BE0F-C62045D683ED}"/>
              </a:ext>
            </a:extLst>
          </p:cNvPr>
          <p:cNvSpPr txBox="1"/>
          <p:nvPr/>
        </p:nvSpPr>
        <p:spPr>
          <a:xfrm>
            <a:off x="406332" y="4204492"/>
            <a:ext cx="1898316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directly beneath and </a:t>
            </a:r>
            <a:r>
              <a:rPr lang="en-US" b="1" dirty="0" err="1"/>
              <a:t>poleward</a:t>
            </a:r>
            <a:r>
              <a:rPr lang="en-US" b="1" dirty="0"/>
              <a:t> of the jet core</a:t>
            </a:r>
          </a:p>
        </p:txBody>
      </p:sp>
    </p:spTree>
    <p:extLst>
      <p:ext uri="{BB962C8B-B14F-4D97-AF65-F5344CB8AC3E}">
        <p14:creationId xmlns:p14="http://schemas.microsoft.com/office/powerpoint/2010/main" val="124584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8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EC1A8D5-24AA-F44D-A271-DB250F027B74}"/>
              </a:ext>
            </a:extLst>
          </p:cNvPr>
          <p:cNvCxnSpPr>
            <a:cxnSpLocks/>
          </p:cNvCxnSpPr>
          <p:nvPr/>
        </p:nvCxnSpPr>
        <p:spPr>
          <a:xfrm flipV="1">
            <a:off x="2489982" y="3788529"/>
            <a:ext cx="1471940" cy="1105949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A10836F-B0C2-3043-A574-515CAF257302}"/>
              </a:ext>
            </a:extLst>
          </p:cNvPr>
          <p:cNvSpPr txBox="1"/>
          <p:nvPr/>
        </p:nvSpPr>
        <p:spPr>
          <a:xfrm>
            <a:off x="817286" y="4342824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acts to steepen the tropopause</a:t>
            </a:r>
          </a:p>
        </p:txBody>
      </p:sp>
    </p:spTree>
    <p:extLst>
      <p:ext uri="{BB962C8B-B14F-4D97-AF65-F5344CB8AC3E}">
        <p14:creationId xmlns:p14="http://schemas.microsoft.com/office/powerpoint/2010/main" val="337111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8" y="977588"/>
            <a:ext cx="7611314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553" y="1071376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DF3FC40-408A-D444-8305-A05081AC3FED}"/>
              </a:ext>
            </a:extLst>
          </p:cNvPr>
          <p:cNvCxnSpPr>
            <a:cxnSpLocks/>
          </p:cNvCxnSpPr>
          <p:nvPr/>
        </p:nvCxnSpPr>
        <p:spPr>
          <a:xfrm flipV="1">
            <a:off x="2489982" y="4163518"/>
            <a:ext cx="1849901" cy="73096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E3DA26-F910-374C-9516-590D6C491960}"/>
              </a:ext>
            </a:extLst>
          </p:cNvPr>
          <p:cNvSpPr txBox="1"/>
          <p:nvPr/>
        </p:nvSpPr>
        <p:spPr>
          <a:xfrm>
            <a:off x="817286" y="4342824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acts to steepen the tropopause</a:t>
            </a:r>
          </a:p>
        </p:txBody>
      </p:sp>
    </p:spTree>
    <p:extLst>
      <p:ext uri="{BB962C8B-B14F-4D97-AF65-F5344CB8AC3E}">
        <p14:creationId xmlns:p14="http://schemas.microsoft.com/office/powerpoint/2010/main" val="7588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8" y="977588"/>
            <a:ext cx="7611314" cy="562188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B558596-0B34-374E-B172-F5D50E5E0F93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57067B-B54E-4548-B5BB-59D4133516DC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442F0D4-65EC-8F41-8B23-711F7D039D18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8B39D4D-A2BA-C946-AE06-D693009D2CA5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518752A-E6C1-1C41-A2FA-8D882892C6E4}"/>
              </a:ext>
            </a:extLst>
          </p:cNvPr>
          <p:cNvSpPr txBox="1"/>
          <p:nvPr/>
        </p:nvSpPr>
        <p:spPr>
          <a:xfrm>
            <a:off x="545553" y="1071376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1DB8DA2F-59F8-0142-9C7C-62A9D505EB66}"/>
              </a:ext>
            </a:extLst>
          </p:cNvPr>
          <p:cNvCxnSpPr>
            <a:cxnSpLocks/>
          </p:cNvCxnSpPr>
          <p:nvPr/>
        </p:nvCxnSpPr>
        <p:spPr>
          <a:xfrm flipV="1">
            <a:off x="2428167" y="3229056"/>
            <a:ext cx="1574091" cy="1612115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7D2DF80-266B-724F-A441-603EF4BE50E2}"/>
              </a:ext>
            </a:extLst>
          </p:cNvPr>
          <p:cNvSpPr txBox="1"/>
          <p:nvPr/>
        </p:nvSpPr>
        <p:spPr>
          <a:xfrm>
            <a:off x="906855" y="4102506"/>
            <a:ext cx="2093466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Cyclonic PV anomaly intensifies poleward of the jet superposition</a:t>
            </a:r>
          </a:p>
        </p:txBody>
      </p:sp>
      <p:sp>
        <p:nvSpPr>
          <p:cNvPr id="36" name="Plus 35">
            <a:extLst>
              <a:ext uri="{FF2B5EF4-FFF2-40B4-BE49-F238E27FC236}">
                <a16:creationId xmlns:a16="http://schemas.microsoft.com/office/drawing/2014/main" xmlns="" id="{3CA15724-539E-424D-9602-D4EB251DF08B}"/>
              </a:ext>
            </a:extLst>
          </p:cNvPr>
          <p:cNvSpPr/>
          <p:nvPr/>
        </p:nvSpPr>
        <p:spPr>
          <a:xfrm>
            <a:off x="3582512" y="2719455"/>
            <a:ext cx="738323" cy="687753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AD404CB-102D-7E4D-A729-63D39A98AAED}"/>
              </a:ext>
            </a:extLst>
          </p:cNvPr>
          <p:cNvGrpSpPr/>
          <p:nvPr/>
        </p:nvGrpSpPr>
        <p:grpSpPr>
          <a:xfrm>
            <a:off x="2884655" y="2791577"/>
            <a:ext cx="511378" cy="513903"/>
            <a:chOff x="2870376" y="2812920"/>
            <a:chExt cx="418372" cy="4204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9DBDCFD5-3B8B-D94B-A8C0-22621A2FDA0D}"/>
                </a:ext>
              </a:extLst>
            </p:cNvPr>
            <p:cNvSpPr/>
            <p:nvPr/>
          </p:nvSpPr>
          <p:spPr>
            <a:xfrm>
              <a:off x="2870376" y="2812920"/>
              <a:ext cx="418372" cy="42043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6B770A2C-A29D-7948-81D7-6E0BD526C670}"/>
                </a:ext>
              </a:extLst>
            </p:cNvPr>
            <p:cNvSpPr/>
            <p:nvPr/>
          </p:nvSpPr>
          <p:spPr>
            <a:xfrm>
              <a:off x="3003362" y="2952322"/>
              <a:ext cx="152400" cy="153153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DE62195-FFBA-EF47-9525-545EAD252172}"/>
              </a:ext>
            </a:extLst>
          </p:cNvPr>
          <p:cNvSpPr/>
          <p:nvPr/>
        </p:nvSpPr>
        <p:spPr>
          <a:xfrm>
            <a:off x="4422053" y="2762767"/>
            <a:ext cx="546030" cy="54872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2FCD3CFB-8864-DA42-A421-C7A0DDE8128C}"/>
              </a:ext>
            </a:extLst>
          </p:cNvPr>
          <p:cNvCxnSpPr>
            <a:stCxn id="39" idx="1"/>
            <a:endCxn id="39" idx="5"/>
          </p:cNvCxnSpPr>
          <p:nvPr/>
        </p:nvCxnSpPr>
        <p:spPr>
          <a:xfrm>
            <a:off x="4502017" y="2843126"/>
            <a:ext cx="386102" cy="38800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765D898-636D-4541-AD39-06F5A6788BDA}"/>
              </a:ext>
            </a:extLst>
          </p:cNvPr>
          <p:cNvCxnSpPr>
            <a:stCxn id="39" idx="7"/>
            <a:endCxn id="39" idx="3"/>
          </p:cNvCxnSpPr>
          <p:nvPr/>
        </p:nvCxnSpPr>
        <p:spPr>
          <a:xfrm flipH="1">
            <a:off x="4502017" y="2843126"/>
            <a:ext cx="386102" cy="38800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28" idx="1"/>
            <a:endCxn id="28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28" idx="7"/>
            <a:endCxn id="28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into page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out</a:t>
            </a:r>
          </a:p>
          <a:p>
            <a:r>
              <a:rPr lang="en-US" dirty="0" smtClean="0"/>
              <a:t>of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2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65" y="151697"/>
            <a:ext cx="6940882" cy="320602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49" y="3488925"/>
            <a:ext cx="6957113" cy="321352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61184" y="465832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27435" y="450968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106732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15922" y="2634664"/>
            <a:ext cx="207603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93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52" y="153169"/>
            <a:ext cx="6934508" cy="320308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6044" y="450322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86323" y="45275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11614" y="2634664"/>
            <a:ext cx="2080345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15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4108"/>
            <a:ext cx="6930442" cy="320120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19552" y="1234547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19552" y="4525638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63985" y="42037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828926" y="476403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1CD1D88-2EF8-F848-998F-C03403611E51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27226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4108"/>
            <a:ext cx="6930442" cy="320120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05809" y="1227699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21685" y="4525638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433523" y="615794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84273" y="40711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5237" y="2594755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27" name="Oval 26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433523" y="3924184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jet_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63985" y="42037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28926" y="476403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84273" y="371104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5237" y="5898686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6F38948-6ECA-4B4F-9F31-106031C69EEE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28313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Occasionally, the latitudinal separation between the jets can vanish resulting in a vertical </a:t>
            </a:r>
            <a:r>
              <a:rPr lang="en-US" sz="2000" b="1" dirty="0"/>
              <a:t>jet superposition</a:t>
            </a:r>
            <a:r>
              <a:rPr lang="en-US" sz="2000" dirty="0"/>
              <a:t>.</a:t>
            </a:r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47171" y="572859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4580" y="582401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44580" y="609578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44580" y="637979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2" name="TextBox 21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2580535-8A9F-6845-8C4F-E46BAD25BD2C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3E97F53-7975-0749-A6C2-CF96D3ECA576}"/>
              </a:ext>
            </a:extLst>
          </p:cNvPr>
          <p:cNvSpPr txBox="1"/>
          <p:nvPr/>
        </p:nvSpPr>
        <p:spPr>
          <a:xfrm>
            <a:off x="300703" y="1091701"/>
            <a:ext cx="325024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558837B-C26E-3949-9B4F-4896B9895C5C}"/>
              </a:ext>
            </a:extLst>
          </p:cNvPr>
          <p:cNvSpPr/>
          <p:nvPr/>
        </p:nvSpPr>
        <p:spPr>
          <a:xfrm>
            <a:off x="4402169" y="1098225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7934C8B-4477-6D46-AC16-E111FB673FA0}"/>
              </a:ext>
            </a:extLst>
          </p:cNvPr>
          <p:cNvSpPr/>
          <p:nvPr/>
        </p:nvSpPr>
        <p:spPr>
          <a:xfrm>
            <a:off x="4550588" y="1228450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C5E7602-144A-BC42-916D-814DC04151F0}"/>
              </a:ext>
            </a:extLst>
          </p:cNvPr>
          <p:cNvSpPr txBox="1"/>
          <p:nvPr/>
        </p:nvSpPr>
        <p:spPr>
          <a:xfrm>
            <a:off x="4771210" y="1118397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Boulder</a:t>
            </a:r>
            <a:endParaRPr lang="en-US" sz="1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F0EF829-6F0D-664E-BA41-30FF85D30235}"/>
              </a:ext>
            </a:extLst>
          </p:cNvPr>
          <p:cNvSpPr txBox="1"/>
          <p:nvPr/>
        </p:nvSpPr>
        <p:spPr>
          <a:xfrm>
            <a:off x="4409768" y="1386646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741DC55-F4F7-754B-B698-968A6B254562}"/>
              </a:ext>
            </a:extLst>
          </p:cNvPr>
          <p:cNvSpPr txBox="1"/>
          <p:nvPr/>
        </p:nvSpPr>
        <p:spPr>
          <a:xfrm>
            <a:off x="4771210" y="1402035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012C2B2-E305-F045-A165-542AF70C7948}"/>
              </a:ext>
            </a:extLst>
          </p:cNvPr>
          <p:cNvSpPr/>
          <p:nvPr/>
        </p:nvSpPr>
        <p:spPr>
          <a:xfrm>
            <a:off x="1188619" y="38955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7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" y="978901"/>
            <a:ext cx="7644568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B24AAE1-2507-4947-BBEF-EBDA7DB1A61B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A38EBE4-3F85-2D4B-BE18-7D0BE9AD5816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316AE0E-DF0D-A748-9BC5-6C9663213BF1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1FDC7E-A1FE-0444-86EE-33B13672CCB2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</p:spTree>
    <p:extLst>
      <p:ext uri="{BB962C8B-B14F-4D97-AF65-F5344CB8AC3E}">
        <p14:creationId xmlns:p14="http://schemas.microsoft.com/office/powerpoint/2010/main" val="85020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" y="978901"/>
            <a:ext cx="7644568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EA4D024-9F8B-CF4B-9633-B75BA0610709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F699B5-C433-604B-8445-3AF9FD461F51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2697A51-89BB-194C-8398-15AE3D09AF2E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06ADF7A-E68E-BE46-8D48-9854E8E4AC60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3860EC91-DCDC-6745-8D7C-6DF3A0ED8B85}"/>
              </a:ext>
            </a:extLst>
          </p:cNvPr>
          <p:cNvCxnSpPr>
            <a:cxnSpLocks/>
          </p:cNvCxnSpPr>
          <p:nvPr/>
        </p:nvCxnSpPr>
        <p:spPr>
          <a:xfrm flipH="1" flipV="1">
            <a:off x="4149593" y="2497015"/>
            <a:ext cx="1883920" cy="2382823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E82FBA7B-8E36-CE40-9BA4-88917DE5B98C}"/>
              </a:ext>
            </a:extLst>
          </p:cNvPr>
          <p:cNvCxnSpPr>
            <a:cxnSpLocks/>
          </p:cNvCxnSpPr>
          <p:nvPr/>
        </p:nvCxnSpPr>
        <p:spPr>
          <a:xfrm flipH="1" flipV="1">
            <a:off x="3075515" y="3770596"/>
            <a:ext cx="2607834" cy="1420384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CB8AEB-804A-9F40-BB3F-C8377442364D}"/>
              </a:ext>
            </a:extLst>
          </p:cNvPr>
          <p:cNvSpPr txBox="1"/>
          <p:nvPr/>
        </p:nvSpPr>
        <p:spPr>
          <a:xfrm>
            <a:off x="5041641" y="4149198"/>
            <a:ext cx="2102771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Juxtaposition of cyclonic and anticyclonic PV anomalies near the tropopause.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0F5E216-1E93-4D46-9D11-64498F7338A7}"/>
              </a:ext>
            </a:extLst>
          </p:cNvPr>
          <p:cNvSpPr/>
          <p:nvPr/>
        </p:nvSpPr>
        <p:spPr>
          <a:xfrm>
            <a:off x="2068011" y="3242952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314BDD3-CC11-4C48-95ED-B7C6E1CF3F87}"/>
              </a:ext>
            </a:extLst>
          </p:cNvPr>
          <p:cNvSpPr/>
          <p:nvPr/>
        </p:nvSpPr>
        <p:spPr>
          <a:xfrm>
            <a:off x="2200997" y="3382354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9A04FD5-A398-0B41-A943-706F1630E287}"/>
              </a:ext>
            </a:extLst>
          </p:cNvPr>
          <p:cNvSpPr/>
          <p:nvPr/>
        </p:nvSpPr>
        <p:spPr>
          <a:xfrm>
            <a:off x="3208136" y="324432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6FA7DBB2-7C79-5149-BCA2-6DD4367824F5}"/>
              </a:ext>
            </a:extLst>
          </p:cNvPr>
          <p:cNvCxnSpPr>
            <a:stCxn id="32" idx="1"/>
            <a:endCxn id="32" idx="5"/>
          </p:cNvCxnSpPr>
          <p:nvPr/>
        </p:nvCxnSpPr>
        <p:spPr>
          <a:xfrm>
            <a:off x="3269405" y="330590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D7A421A-11CB-644E-891E-3CF6C6BA1404}"/>
              </a:ext>
            </a:extLst>
          </p:cNvPr>
          <p:cNvCxnSpPr>
            <a:stCxn id="32" idx="7"/>
            <a:endCxn id="32" idx="3"/>
          </p:cNvCxnSpPr>
          <p:nvPr/>
        </p:nvCxnSpPr>
        <p:spPr>
          <a:xfrm flipH="1">
            <a:off x="3269405" y="330590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lus 34">
            <a:extLst>
              <a:ext uri="{FF2B5EF4-FFF2-40B4-BE49-F238E27FC236}">
                <a16:creationId xmlns:a16="http://schemas.microsoft.com/office/drawing/2014/main" xmlns="" id="{2C47025C-14A7-F14F-AD89-440A64EEE5D8}"/>
              </a:ext>
            </a:extLst>
          </p:cNvPr>
          <p:cNvSpPr/>
          <p:nvPr/>
        </p:nvSpPr>
        <p:spPr>
          <a:xfrm>
            <a:off x="2576113" y="3234255"/>
            <a:ext cx="513470" cy="478301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69DE65E-B70F-4C45-8778-E790B76C48CB}"/>
              </a:ext>
            </a:extLst>
          </p:cNvPr>
          <p:cNvSpPr/>
          <p:nvPr/>
        </p:nvSpPr>
        <p:spPr>
          <a:xfrm>
            <a:off x="3026883" y="1950015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DD437D16-BD4A-A04E-9A4C-E3FCC3F21861}"/>
              </a:ext>
            </a:extLst>
          </p:cNvPr>
          <p:cNvCxnSpPr>
            <a:stCxn id="36" idx="1"/>
            <a:endCxn id="36" idx="5"/>
          </p:cNvCxnSpPr>
          <p:nvPr/>
        </p:nvCxnSpPr>
        <p:spPr>
          <a:xfrm>
            <a:off x="3088152" y="2011587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507A42F-5A8F-6045-AE67-CBD8413BEC94}"/>
              </a:ext>
            </a:extLst>
          </p:cNvPr>
          <p:cNvCxnSpPr>
            <a:stCxn id="36" idx="7"/>
            <a:endCxn id="36" idx="3"/>
          </p:cNvCxnSpPr>
          <p:nvPr/>
        </p:nvCxnSpPr>
        <p:spPr>
          <a:xfrm flipH="1">
            <a:off x="3088152" y="2011587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68187A0-6247-324A-B4F4-8155CF6298B0}"/>
              </a:ext>
            </a:extLst>
          </p:cNvPr>
          <p:cNvSpPr/>
          <p:nvPr/>
        </p:nvSpPr>
        <p:spPr>
          <a:xfrm>
            <a:off x="4195913" y="1937816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878A468C-3E27-924B-A430-4E2DFE070978}"/>
              </a:ext>
            </a:extLst>
          </p:cNvPr>
          <p:cNvSpPr/>
          <p:nvPr/>
        </p:nvSpPr>
        <p:spPr>
          <a:xfrm>
            <a:off x="4328899" y="2077218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xmlns="" id="{D8F99F72-C1B0-334B-818A-3BDB26CF4B93}"/>
              </a:ext>
            </a:extLst>
          </p:cNvPr>
          <p:cNvSpPr/>
          <p:nvPr/>
        </p:nvSpPr>
        <p:spPr>
          <a:xfrm>
            <a:off x="3529732" y="1853988"/>
            <a:ext cx="545475" cy="564941"/>
          </a:xfrm>
          <a:prstGeom prst="mathMinus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42" idx="1"/>
            <a:endCxn id="42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42" idx="7"/>
            <a:endCxn id="42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into page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out</a:t>
            </a:r>
          </a:p>
          <a:p>
            <a:r>
              <a:rPr lang="en-US" dirty="0" smtClean="0"/>
              <a:t>of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0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" y="978901"/>
            <a:ext cx="7644568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EA4D024-9F8B-CF4B-9633-B75BA0610709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F699B5-C433-604B-8445-3AF9FD461F51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2697A51-89BB-194C-8398-15AE3D09AF2E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06ADF7A-E68E-BE46-8D48-9854E8E4AC60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D9A4750-6DF3-5B41-AC48-7DAC42613C46}"/>
              </a:ext>
            </a:extLst>
          </p:cNvPr>
          <p:cNvCxnSpPr/>
          <p:nvPr/>
        </p:nvCxnSpPr>
        <p:spPr>
          <a:xfrm flipV="1">
            <a:off x="1913908" y="4793118"/>
            <a:ext cx="1478812" cy="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C17B14-C362-A942-805F-A4F00BEF3547}"/>
              </a:ext>
            </a:extLst>
          </p:cNvPr>
          <p:cNvSpPr txBox="1"/>
          <p:nvPr/>
        </p:nvSpPr>
        <p:spPr>
          <a:xfrm>
            <a:off x="280737" y="4372387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Ascent directly beneath the jet core</a:t>
            </a:r>
          </a:p>
        </p:txBody>
      </p:sp>
    </p:spTree>
    <p:extLst>
      <p:ext uri="{BB962C8B-B14F-4D97-AF65-F5344CB8AC3E}">
        <p14:creationId xmlns:p14="http://schemas.microsoft.com/office/powerpoint/2010/main" val="245944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" y="978901"/>
            <a:ext cx="7644566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D9A4750-6DF3-5B41-AC48-7DAC42613C46}"/>
              </a:ext>
            </a:extLst>
          </p:cNvPr>
          <p:cNvCxnSpPr>
            <a:cxnSpLocks/>
          </p:cNvCxnSpPr>
          <p:nvPr/>
        </p:nvCxnSpPr>
        <p:spPr>
          <a:xfrm flipV="1">
            <a:off x="1913908" y="3843572"/>
            <a:ext cx="1044548" cy="949548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C17B14-C362-A942-805F-A4F00BEF3547}"/>
              </a:ext>
            </a:extLst>
          </p:cNvPr>
          <p:cNvSpPr txBox="1"/>
          <p:nvPr/>
        </p:nvSpPr>
        <p:spPr>
          <a:xfrm>
            <a:off x="398052" y="4342824"/>
            <a:ext cx="1898316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Ascent and the diabatic destruction of PV act to steepen the tropopause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1429388-A939-5445-B785-3743DF5E8150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0326A22-2D53-BC48-998F-8B0ABD4778D0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718C1BA-1968-3D47-A564-6203AEE88968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41E4D01-85D9-E34C-A840-A4017E850374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0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" y="978901"/>
            <a:ext cx="7644566" cy="561925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D9A4750-6DF3-5B41-AC48-7DAC42613C46}"/>
              </a:ext>
            </a:extLst>
          </p:cNvPr>
          <p:cNvCxnSpPr>
            <a:cxnSpLocks/>
          </p:cNvCxnSpPr>
          <p:nvPr/>
        </p:nvCxnSpPr>
        <p:spPr>
          <a:xfrm flipV="1">
            <a:off x="1913908" y="4163518"/>
            <a:ext cx="1244289" cy="629602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C17B14-C362-A942-805F-A4F00BEF3547}"/>
              </a:ext>
            </a:extLst>
          </p:cNvPr>
          <p:cNvSpPr txBox="1"/>
          <p:nvPr/>
        </p:nvSpPr>
        <p:spPr>
          <a:xfrm>
            <a:off x="398052" y="4342824"/>
            <a:ext cx="1898316" cy="175432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develops beneath the jet core and acts to further steepen the tropopause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1429388-A939-5445-B785-3743DF5E8150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0326A22-2D53-BC48-998F-8B0ABD4778D0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718C1BA-1968-3D47-A564-6203AEE88968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41E4D01-85D9-E34C-A840-A4017E850374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3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" y="978901"/>
            <a:ext cx="7644565" cy="561925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D9A4750-6DF3-5B41-AC48-7DAC42613C46}"/>
              </a:ext>
            </a:extLst>
          </p:cNvPr>
          <p:cNvCxnSpPr>
            <a:cxnSpLocks/>
          </p:cNvCxnSpPr>
          <p:nvPr/>
        </p:nvCxnSpPr>
        <p:spPr>
          <a:xfrm flipH="1" flipV="1">
            <a:off x="3398607" y="3954275"/>
            <a:ext cx="2842402" cy="105112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0DA304C-9234-3D4A-92E8-72C5E3E8B110}"/>
              </a:ext>
            </a:extLst>
          </p:cNvPr>
          <p:cNvCxnSpPr>
            <a:cxnSpLocks/>
          </p:cNvCxnSpPr>
          <p:nvPr/>
        </p:nvCxnSpPr>
        <p:spPr>
          <a:xfrm flipH="1" flipV="1">
            <a:off x="4014390" y="2898975"/>
            <a:ext cx="2238923" cy="1675371"/>
          </a:xfrm>
          <a:prstGeom prst="straightConnector1">
            <a:avLst/>
          </a:prstGeom>
          <a:ln w="76200" cmpd="sng">
            <a:solidFill>
              <a:srgbClr val="E46C0A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82267ED-AAA7-604D-9314-0F8A7A2661FE}"/>
              </a:ext>
            </a:extLst>
          </p:cNvPr>
          <p:cNvSpPr txBox="1"/>
          <p:nvPr/>
        </p:nvSpPr>
        <p:spPr>
          <a:xfrm>
            <a:off x="5259879" y="3788527"/>
            <a:ext cx="2031589" cy="175432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intensification of both PV anomalies is associated with an acceleration of jet wind speeds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334D889-5F85-3541-98AD-E08AA9CA3360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3311FC8-4A83-FA46-859E-E5D5767C56B6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F1CB0FE-4E13-C94D-88C4-CD371E551FD2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F8B6F37-701C-5542-989F-AC87CB846E0B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3" name="Plus 32">
            <a:extLst>
              <a:ext uri="{FF2B5EF4-FFF2-40B4-BE49-F238E27FC236}">
                <a16:creationId xmlns:a16="http://schemas.microsoft.com/office/drawing/2014/main" xmlns="" id="{39D7F362-B225-A44C-8903-12203ADB98FB}"/>
              </a:ext>
            </a:extLst>
          </p:cNvPr>
          <p:cNvSpPr/>
          <p:nvPr/>
        </p:nvSpPr>
        <p:spPr>
          <a:xfrm>
            <a:off x="2786101" y="3234088"/>
            <a:ext cx="572888" cy="533649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522B201-D5C6-DC4D-943B-B68C5670860E}"/>
              </a:ext>
            </a:extLst>
          </p:cNvPr>
          <p:cNvGrpSpPr/>
          <p:nvPr/>
        </p:nvGrpSpPr>
        <p:grpSpPr>
          <a:xfrm>
            <a:off x="2363776" y="3311398"/>
            <a:ext cx="396795" cy="398754"/>
            <a:chOff x="3218938" y="2790669"/>
            <a:chExt cx="418372" cy="42043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60399D0-C8C4-5848-A051-50121FDC24FB}"/>
                </a:ext>
              </a:extLst>
            </p:cNvPr>
            <p:cNvSpPr/>
            <p:nvPr/>
          </p:nvSpPr>
          <p:spPr>
            <a:xfrm>
              <a:off x="3218938" y="2790669"/>
              <a:ext cx="418372" cy="42043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1008F1FE-E1E0-994E-B668-C42088595577}"/>
                </a:ext>
              </a:extLst>
            </p:cNvPr>
            <p:cNvSpPr/>
            <p:nvPr/>
          </p:nvSpPr>
          <p:spPr>
            <a:xfrm>
              <a:off x="3351926" y="2930071"/>
              <a:ext cx="152400" cy="153153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17D0A4C1-77DB-FE42-9F6B-0C4B46740EB7}"/>
              </a:ext>
            </a:extLst>
          </p:cNvPr>
          <p:cNvSpPr/>
          <p:nvPr/>
        </p:nvSpPr>
        <p:spPr>
          <a:xfrm>
            <a:off x="3415836" y="3304459"/>
            <a:ext cx="423682" cy="425774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A43B6A91-77B0-9F4B-950A-5EC3B8198498}"/>
              </a:ext>
            </a:extLst>
          </p:cNvPr>
          <p:cNvCxnSpPr>
            <a:stCxn id="37" idx="1"/>
            <a:endCxn id="37" idx="5"/>
          </p:cNvCxnSpPr>
          <p:nvPr/>
        </p:nvCxnSpPr>
        <p:spPr>
          <a:xfrm>
            <a:off x="3477883" y="3366812"/>
            <a:ext cx="299588" cy="30106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277E0E72-212F-CD47-B6BD-C0C6BE3A38FF}"/>
              </a:ext>
            </a:extLst>
          </p:cNvPr>
          <p:cNvCxnSpPr>
            <a:stCxn id="37" idx="7"/>
            <a:endCxn id="37" idx="3"/>
          </p:cNvCxnSpPr>
          <p:nvPr/>
        </p:nvCxnSpPr>
        <p:spPr>
          <a:xfrm flipH="1">
            <a:off x="3477883" y="3366812"/>
            <a:ext cx="299588" cy="30106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10BF168-EBCB-684F-8515-C5A5D9A6B291}"/>
              </a:ext>
            </a:extLst>
          </p:cNvPr>
          <p:cNvSpPr/>
          <p:nvPr/>
        </p:nvSpPr>
        <p:spPr>
          <a:xfrm>
            <a:off x="2909265" y="2235601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CAB389F3-D9BF-304A-8410-F33C0AD36F3F}"/>
              </a:ext>
            </a:extLst>
          </p:cNvPr>
          <p:cNvCxnSpPr>
            <a:stCxn id="40" idx="1"/>
            <a:endCxn id="40" idx="5"/>
          </p:cNvCxnSpPr>
          <p:nvPr/>
        </p:nvCxnSpPr>
        <p:spPr>
          <a:xfrm>
            <a:off x="2970534" y="2297173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6BC50C7A-74CD-594C-9D2B-9FA6FFE06241}"/>
              </a:ext>
            </a:extLst>
          </p:cNvPr>
          <p:cNvCxnSpPr>
            <a:stCxn id="40" idx="7"/>
            <a:endCxn id="40" idx="3"/>
          </p:cNvCxnSpPr>
          <p:nvPr/>
        </p:nvCxnSpPr>
        <p:spPr>
          <a:xfrm flipH="1">
            <a:off x="2970534" y="2297173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D4F61B1E-8C1B-0F45-88D0-9CDFE5DB85AD}"/>
              </a:ext>
            </a:extLst>
          </p:cNvPr>
          <p:cNvSpPr/>
          <p:nvPr/>
        </p:nvSpPr>
        <p:spPr>
          <a:xfrm>
            <a:off x="3937619" y="2237470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C8FC710B-DD09-E446-A1A5-0F1331DD71E1}"/>
              </a:ext>
            </a:extLst>
          </p:cNvPr>
          <p:cNvSpPr/>
          <p:nvPr/>
        </p:nvSpPr>
        <p:spPr>
          <a:xfrm>
            <a:off x="4070605" y="2376872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Minus 51">
            <a:extLst>
              <a:ext uri="{FF2B5EF4-FFF2-40B4-BE49-F238E27FC236}">
                <a16:creationId xmlns:a16="http://schemas.microsoft.com/office/drawing/2014/main" xmlns="" id="{0EF185F0-5EED-204A-9F8A-97D29B6E0505}"/>
              </a:ext>
            </a:extLst>
          </p:cNvPr>
          <p:cNvSpPr/>
          <p:nvPr/>
        </p:nvSpPr>
        <p:spPr>
          <a:xfrm>
            <a:off x="3359891" y="2151130"/>
            <a:ext cx="545475" cy="564941"/>
          </a:xfrm>
          <a:prstGeom prst="mathMinus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43" idx="1"/>
            <a:endCxn id="43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43" idx="7"/>
            <a:endCxn id="43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into page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out</a:t>
            </a:r>
          </a:p>
          <a:p>
            <a:r>
              <a:rPr lang="en-US" dirty="0" smtClean="0"/>
              <a:t>of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pic>
        <p:nvPicPr>
          <p:cNvPr id="2" name="Picture 1" descr="diagnostic_time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2" y="706313"/>
            <a:ext cx="8177910" cy="61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7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9" y="699279"/>
            <a:ext cx="8172585" cy="6151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F247A9-1EA8-EB4A-A671-4D9252FB96F8}"/>
              </a:ext>
            </a:extLst>
          </p:cNvPr>
          <p:cNvSpPr/>
          <p:nvPr/>
        </p:nvSpPr>
        <p:spPr>
          <a:xfrm>
            <a:off x="1617784" y="1514016"/>
            <a:ext cx="2567354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0D1FAC-5A3C-C54D-AEDB-871FA6D17AF7}"/>
              </a:ext>
            </a:extLst>
          </p:cNvPr>
          <p:cNvSpPr/>
          <p:nvPr/>
        </p:nvSpPr>
        <p:spPr>
          <a:xfrm>
            <a:off x="5441852" y="1278145"/>
            <a:ext cx="2316480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F20165-5C5F-5B4F-8620-EEF14FB809F4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75C63E-EFBE-7A42-BC73-D0666BE1B893}"/>
              </a:ext>
            </a:extLst>
          </p:cNvPr>
          <p:cNvSpPr/>
          <p:nvPr/>
        </p:nvSpPr>
        <p:spPr>
          <a:xfrm>
            <a:off x="4664989" y="1828802"/>
            <a:ext cx="3116590" cy="937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185FBB-5A16-AD44-AEE0-E4C1AB15049C}"/>
              </a:ext>
            </a:extLst>
          </p:cNvPr>
          <p:cNvSpPr txBox="1"/>
          <p:nvPr/>
        </p:nvSpPr>
        <p:spPr>
          <a:xfrm>
            <a:off x="4734732" y="1833570"/>
            <a:ext cx="299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Surface cyclogenesis and precipitation processes </a:t>
            </a:r>
          </a:p>
          <a:p>
            <a:pPr algn="ctr"/>
            <a:r>
              <a:rPr lang="en-US" b="1" u="sng" dirty="0"/>
              <a:t>lead</a:t>
            </a:r>
            <a:r>
              <a:rPr lang="en-US" b="1" dirty="0"/>
              <a:t>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80465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9" y="699279"/>
            <a:ext cx="8172584" cy="6151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F247A9-1EA8-EB4A-A671-4D9252FB96F8}"/>
              </a:ext>
            </a:extLst>
          </p:cNvPr>
          <p:cNvSpPr/>
          <p:nvPr/>
        </p:nvSpPr>
        <p:spPr>
          <a:xfrm>
            <a:off x="1617784" y="1514016"/>
            <a:ext cx="2567354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0D1FAC-5A3C-C54D-AEDB-871FA6D17AF7}"/>
              </a:ext>
            </a:extLst>
          </p:cNvPr>
          <p:cNvSpPr/>
          <p:nvPr/>
        </p:nvSpPr>
        <p:spPr>
          <a:xfrm>
            <a:off x="5441852" y="1517299"/>
            <a:ext cx="2316480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DC24B0-EB4F-1B47-AFE4-0B5E19637814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90E72A-A9BF-614E-806D-1E1FFB0AEF97}"/>
              </a:ext>
            </a:extLst>
          </p:cNvPr>
          <p:cNvSpPr/>
          <p:nvPr/>
        </p:nvSpPr>
        <p:spPr>
          <a:xfrm>
            <a:off x="4664989" y="1828802"/>
            <a:ext cx="3116590" cy="937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E10CD1-16A8-BA44-BA6D-262AB7CE620E}"/>
              </a:ext>
            </a:extLst>
          </p:cNvPr>
          <p:cNvSpPr txBox="1"/>
          <p:nvPr/>
        </p:nvSpPr>
        <p:spPr>
          <a:xfrm>
            <a:off x="4734732" y="1833570"/>
            <a:ext cx="299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Surface cyclogenesis and precipitation processes </a:t>
            </a:r>
            <a:r>
              <a:rPr lang="en-US" b="1" u="sng" dirty="0"/>
              <a:t>coincide with</a:t>
            </a:r>
            <a:r>
              <a:rPr lang="en-US" b="1" dirty="0">
                <a:solidFill>
                  <a:srgbClr val="0D23FF"/>
                </a:solidFill>
              </a:rPr>
              <a:t> </a:t>
            </a:r>
            <a:r>
              <a:rPr lang="en-US" b="1" dirty="0"/>
              <a:t>superposition</a:t>
            </a:r>
          </a:p>
        </p:txBody>
      </p:sp>
    </p:spTree>
    <p:extLst>
      <p:ext uri="{BB962C8B-B14F-4D97-AF65-F5344CB8AC3E}">
        <p14:creationId xmlns:p14="http://schemas.microsoft.com/office/powerpoint/2010/main" val="368776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8" y="699279"/>
            <a:ext cx="8172588" cy="6151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0C430B2-5261-7B45-A79C-FFF9927DB2BB}"/>
              </a:ext>
            </a:extLst>
          </p:cNvPr>
          <p:cNvSpPr/>
          <p:nvPr/>
        </p:nvSpPr>
        <p:spPr>
          <a:xfrm>
            <a:off x="1631852" y="1751428"/>
            <a:ext cx="2567354" cy="4290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F247A9-1EA8-EB4A-A671-4D9252FB96F8}"/>
              </a:ext>
            </a:extLst>
          </p:cNvPr>
          <p:cNvSpPr/>
          <p:nvPr/>
        </p:nvSpPr>
        <p:spPr>
          <a:xfrm>
            <a:off x="1631852" y="1280611"/>
            <a:ext cx="2567354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72057B-3763-7D41-8E96-6E195F92937C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14AC042-52F4-F74A-B1A5-204F7684CE40}"/>
              </a:ext>
            </a:extLst>
          </p:cNvPr>
          <p:cNvSpPr/>
          <p:nvPr/>
        </p:nvSpPr>
        <p:spPr>
          <a:xfrm>
            <a:off x="4657240" y="5129941"/>
            <a:ext cx="3116590" cy="937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8D5D4D-1F02-E84A-96E2-45E752241B5D}"/>
              </a:ext>
            </a:extLst>
          </p:cNvPr>
          <p:cNvSpPr txBox="1"/>
          <p:nvPr/>
        </p:nvSpPr>
        <p:spPr>
          <a:xfrm>
            <a:off x="4726983" y="5134709"/>
            <a:ext cx="299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Forcing for QG descent peaks at the time of superposition for both event types</a:t>
            </a:r>
          </a:p>
        </p:txBody>
      </p:sp>
    </p:spTree>
    <p:extLst>
      <p:ext uri="{BB962C8B-B14F-4D97-AF65-F5344CB8AC3E}">
        <p14:creationId xmlns:p14="http://schemas.microsoft.com/office/powerpoint/2010/main" val="381770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97597" y="1510221"/>
            <a:ext cx="31113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pole-to-equator </a:t>
            </a:r>
            <a:r>
              <a:rPr lang="en-US" sz="2000" dirty="0">
                <a:solidFill>
                  <a:srgbClr val="000000"/>
                </a:solidFill>
              </a:rPr>
              <a:t>baroclinicity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/>
              <a:t>is combined into a much narrower zone of contrast in the vicinity of a jet superposition.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Intensified frontal structure is often attended by a strengthening of the superposed jet’s transverse circulation.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7" name="TextBox 16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4805" y="1091908"/>
            <a:ext cx="350143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Temperature (</a:t>
            </a:r>
            <a:r>
              <a:rPr lang="en-US" sz="2000" b="1" baseline="30000" dirty="0" err="1"/>
              <a:t>o</a:t>
            </a:r>
            <a:r>
              <a:rPr lang="en-US" sz="2000" b="1" dirty="0" err="1"/>
              <a:t>C</a:t>
            </a:r>
            <a:r>
              <a:rPr lang="en-US" sz="2000" b="1" dirty="0"/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EDFFFFA-2494-1443-AA27-0D584E6F938F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370BBE7-C2DF-4644-9CC0-98969B65F0FF}"/>
              </a:ext>
            </a:extLst>
          </p:cNvPr>
          <p:cNvSpPr/>
          <p:nvPr/>
        </p:nvSpPr>
        <p:spPr>
          <a:xfrm>
            <a:off x="4451407" y="1084157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8184C2A-FB9D-744C-9991-32A1A6226DC2}"/>
              </a:ext>
            </a:extLst>
          </p:cNvPr>
          <p:cNvSpPr/>
          <p:nvPr/>
        </p:nvSpPr>
        <p:spPr>
          <a:xfrm>
            <a:off x="4599826" y="12143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5ED5B0B-BD19-9346-ABAB-0EB317DCF39D}"/>
              </a:ext>
            </a:extLst>
          </p:cNvPr>
          <p:cNvSpPr txBox="1"/>
          <p:nvPr/>
        </p:nvSpPr>
        <p:spPr>
          <a:xfrm>
            <a:off x="4820448" y="110432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Boulder</a:t>
            </a:r>
            <a:endParaRPr lang="en-US" sz="16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D631AA-868E-6E45-8751-0CA37812CC85}"/>
              </a:ext>
            </a:extLst>
          </p:cNvPr>
          <p:cNvSpPr txBox="1"/>
          <p:nvPr/>
        </p:nvSpPr>
        <p:spPr>
          <a:xfrm>
            <a:off x="4459006" y="137257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EA3F6F0-B8C5-AE49-8BB3-C9A01AFD9EAD}"/>
              </a:ext>
            </a:extLst>
          </p:cNvPr>
          <p:cNvSpPr txBox="1"/>
          <p:nvPr/>
        </p:nvSpPr>
        <p:spPr>
          <a:xfrm>
            <a:off x="4820448" y="138796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012C2B2-E305-F045-A165-542AF70C7948}"/>
              </a:ext>
            </a:extLst>
          </p:cNvPr>
          <p:cNvSpPr/>
          <p:nvPr/>
        </p:nvSpPr>
        <p:spPr>
          <a:xfrm>
            <a:off x="1188619" y="38955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9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0D8996-F114-D141-8F73-743F6E4B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3" y="1402593"/>
            <a:ext cx="4196167" cy="27974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4B72E24-558B-E349-8B75-246F5052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44" y="1402593"/>
            <a:ext cx="4196167" cy="27974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FF4DFF-F1B2-C940-9DBD-69B9D5103118}"/>
              </a:ext>
            </a:extLst>
          </p:cNvPr>
          <p:cNvSpPr/>
          <p:nvPr/>
        </p:nvSpPr>
        <p:spPr>
          <a:xfrm>
            <a:off x="4575119" y="4850515"/>
            <a:ext cx="4289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Descent within the jet-entrance region is a common element among the jet superposition event composites.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348B3C-328E-0E45-8E0E-14B99BD285EB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EC2ED2-19BC-0641-90F1-5BFE25132D48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pic>
        <p:nvPicPr>
          <p:cNvPr id="16" name="Picture 15" descr="jet_legend.png">
            <a:extLst>
              <a:ext uri="{FF2B5EF4-FFF2-40B4-BE49-F238E27FC236}">
                <a16:creationId xmlns:a16="http://schemas.microsoft.com/office/drawing/2014/main" xmlns="" id="{6296E4E5-F853-9445-9290-E14D94753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78" y="4301186"/>
            <a:ext cx="5383939" cy="4612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F57239-12C7-E142-9AF1-4F10FFC5A602}"/>
              </a:ext>
            </a:extLst>
          </p:cNvPr>
          <p:cNvSpPr txBox="1"/>
          <p:nvPr/>
        </p:nvSpPr>
        <p:spPr>
          <a:xfrm>
            <a:off x="7185306" y="4329096"/>
            <a:ext cx="115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 s</a:t>
            </a:r>
            <a:r>
              <a:rPr lang="en-US" sz="2000" baseline="30000" dirty="0"/>
              <a:t>–1</a:t>
            </a:r>
            <a:endParaRPr lang="en-US" sz="2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26D9379-DC20-9E47-91C9-874CD46A55B0}"/>
              </a:ext>
            </a:extLst>
          </p:cNvPr>
          <p:cNvSpPr/>
          <p:nvPr/>
        </p:nvSpPr>
        <p:spPr>
          <a:xfrm>
            <a:off x="5545811" y="1874079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AFB1AD28-5181-224D-AA5A-4E801ECB51FD}"/>
              </a:ext>
            </a:extLst>
          </p:cNvPr>
          <p:cNvSpPr/>
          <p:nvPr/>
        </p:nvSpPr>
        <p:spPr>
          <a:xfrm>
            <a:off x="1038904" y="2556287"/>
            <a:ext cx="1238884" cy="1177002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851B5EC-453F-5F4A-AF5C-0EEE4500E0B1}"/>
              </a:ext>
            </a:extLst>
          </p:cNvPr>
          <p:cNvSpPr/>
          <p:nvPr/>
        </p:nvSpPr>
        <p:spPr>
          <a:xfrm>
            <a:off x="250456" y="1384872"/>
            <a:ext cx="55083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3473C94-CDE2-864A-895F-788851832873}"/>
              </a:ext>
            </a:extLst>
          </p:cNvPr>
          <p:cNvSpPr txBox="1"/>
          <p:nvPr/>
        </p:nvSpPr>
        <p:spPr>
          <a:xfrm>
            <a:off x="287853" y="1383153"/>
            <a:ext cx="55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EA795F2-11CE-9449-B4AF-77474E983ED9}"/>
              </a:ext>
            </a:extLst>
          </p:cNvPr>
          <p:cNvSpPr/>
          <p:nvPr/>
        </p:nvSpPr>
        <p:spPr>
          <a:xfrm>
            <a:off x="4616496" y="1388172"/>
            <a:ext cx="54444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00F7C26-97D9-9F4C-A782-4E6B581B7B6F}"/>
              </a:ext>
            </a:extLst>
          </p:cNvPr>
          <p:cNvSpPr txBox="1"/>
          <p:nvPr/>
        </p:nvSpPr>
        <p:spPr>
          <a:xfrm>
            <a:off x="4660295" y="1385439"/>
            <a:ext cx="50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8B68389-CB43-6F48-B12D-B415505415E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49995A1-17F9-2C4B-BBAA-06B794F435EF}"/>
              </a:ext>
            </a:extLst>
          </p:cNvPr>
          <p:cNvSpPr/>
          <p:nvPr/>
        </p:nvSpPr>
        <p:spPr>
          <a:xfrm flipH="1" flipV="1">
            <a:off x="1999283" y="323701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BA4C4B1-382C-A145-8F77-2D04853764ED}"/>
              </a:ext>
            </a:extLst>
          </p:cNvPr>
          <p:cNvSpPr/>
          <p:nvPr/>
        </p:nvSpPr>
        <p:spPr>
          <a:xfrm flipH="1" flipV="1">
            <a:off x="6336225" y="2290225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22AC333-F931-7B4F-92D2-474DD90EDAF7}"/>
              </a:ext>
            </a:extLst>
          </p:cNvPr>
          <p:cNvSpPr/>
          <p:nvPr/>
        </p:nvSpPr>
        <p:spPr>
          <a:xfrm>
            <a:off x="3701976" y="1384872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864ABDD-FF09-E04F-B2BE-08536584AA3F}"/>
              </a:ext>
            </a:extLst>
          </p:cNvPr>
          <p:cNvSpPr txBox="1"/>
          <p:nvPr/>
        </p:nvSpPr>
        <p:spPr>
          <a:xfrm>
            <a:off x="3745774" y="1381470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N=80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ABEFD46-C68B-1440-97CD-72526D0131DD}"/>
              </a:ext>
            </a:extLst>
          </p:cNvPr>
          <p:cNvSpPr/>
          <p:nvPr/>
        </p:nvSpPr>
        <p:spPr>
          <a:xfrm>
            <a:off x="8047549" y="1386356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E3ACD56-6F9B-A046-9C7D-135ED0E33D4D}"/>
              </a:ext>
            </a:extLst>
          </p:cNvPr>
          <p:cNvSpPr txBox="1"/>
          <p:nvPr/>
        </p:nvSpPr>
        <p:spPr>
          <a:xfrm>
            <a:off x="8089998" y="1386356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N=76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A43BB7D-33D0-6B4B-81A9-7A50636A803C}"/>
              </a:ext>
            </a:extLst>
          </p:cNvPr>
          <p:cNvSpPr/>
          <p:nvPr/>
        </p:nvSpPr>
        <p:spPr>
          <a:xfrm>
            <a:off x="340034" y="4912366"/>
            <a:ext cx="3999491" cy="153991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3E234F0-D133-0F46-A6A4-595CE1BC45C2}"/>
              </a:ext>
            </a:extLst>
          </p:cNvPr>
          <p:cNvSpPr txBox="1"/>
          <p:nvPr/>
        </p:nvSpPr>
        <p:spPr>
          <a:xfrm>
            <a:off x="1060005" y="529895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57E87AB8-4627-F443-904D-E43199FDC4E9}"/>
              </a:ext>
            </a:extLst>
          </p:cNvPr>
          <p:cNvCxnSpPr>
            <a:cxnSpLocks/>
          </p:cNvCxnSpPr>
          <p:nvPr/>
        </p:nvCxnSpPr>
        <p:spPr>
          <a:xfrm flipV="1">
            <a:off x="548504" y="5483429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5C4B4A80-C71A-3F48-BE5E-6E432146F014}"/>
              </a:ext>
            </a:extLst>
          </p:cNvPr>
          <p:cNvCxnSpPr>
            <a:cxnSpLocks/>
          </p:cNvCxnSpPr>
          <p:nvPr/>
        </p:nvCxnSpPr>
        <p:spPr>
          <a:xfrm flipV="1">
            <a:off x="542907" y="5130694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C859282-1904-764A-9A39-33C735F4A296}"/>
              </a:ext>
            </a:extLst>
          </p:cNvPr>
          <p:cNvSpPr txBox="1"/>
          <p:nvPr/>
        </p:nvSpPr>
        <p:spPr>
          <a:xfrm>
            <a:off x="1060005" y="493607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43412FE-C44E-2B41-8284-701184294D0C}"/>
              </a:ext>
            </a:extLst>
          </p:cNvPr>
          <p:cNvSpPr txBox="1"/>
          <p:nvPr/>
        </p:nvSpPr>
        <p:spPr>
          <a:xfrm>
            <a:off x="1060005" y="564964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1F9FD23C-DDCD-3847-BEAB-BD45E6C34754}"/>
              </a:ext>
            </a:extLst>
          </p:cNvPr>
          <p:cNvCxnSpPr>
            <a:cxnSpLocks/>
          </p:cNvCxnSpPr>
          <p:nvPr/>
        </p:nvCxnSpPr>
        <p:spPr>
          <a:xfrm flipV="1">
            <a:off x="551505" y="5851839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C2292A1F-D5FC-4345-AFDA-696BF8938809}"/>
              </a:ext>
            </a:extLst>
          </p:cNvPr>
          <p:cNvSpPr/>
          <p:nvPr/>
        </p:nvSpPr>
        <p:spPr>
          <a:xfrm flipH="1" flipV="1">
            <a:off x="677072" y="6098303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0314A81-04C0-2742-9AC1-E539A0F703AE}"/>
              </a:ext>
            </a:extLst>
          </p:cNvPr>
          <p:cNvSpPr txBox="1"/>
          <p:nvPr/>
        </p:nvSpPr>
        <p:spPr>
          <a:xfrm>
            <a:off x="1060005" y="599448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02074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0D8996-F114-D141-8F73-743F6E4B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3" y="1402593"/>
            <a:ext cx="4196167" cy="27974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4B72E24-558B-E349-8B75-246F5052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44" y="1402593"/>
            <a:ext cx="4196167" cy="27974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348B3C-328E-0E45-8E0E-14B99BD285EB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EC2ED2-19BC-0641-90F1-5BFE25132D48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pic>
        <p:nvPicPr>
          <p:cNvPr id="16" name="Picture 15" descr="jet_legend.png">
            <a:extLst>
              <a:ext uri="{FF2B5EF4-FFF2-40B4-BE49-F238E27FC236}">
                <a16:creationId xmlns:a16="http://schemas.microsoft.com/office/drawing/2014/main" xmlns="" id="{6296E4E5-F853-9445-9290-E14D94753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78" y="4301186"/>
            <a:ext cx="5383939" cy="4612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F57239-12C7-E142-9AF1-4F10FFC5A602}"/>
              </a:ext>
            </a:extLst>
          </p:cNvPr>
          <p:cNvSpPr txBox="1"/>
          <p:nvPr/>
        </p:nvSpPr>
        <p:spPr>
          <a:xfrm>
            <a:off x="7185306" y="4329096"/>
            <a:ext cx="115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 s</a:t>
            </a:r>
            <a:r>
              <a:rPr lang="en-US" sz="2000" baseline="30000" dirty="0"/>
              <a:t>–1</a:t>
            </a:r>
            <a:endParaRPr lang="en-US" sz="2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26D9379-DC20-9E47-91C9-874CD46A55B0}"/>
              </a:ext>
            </a:extLst>
          </p:cNvPr>
          <p:cNvSpPr/>
          <p:nvPr/>
        </p:nvSpPr>
        <p:spPr>
          <a:xfrm>
            <a:off x="5545811" y="1874079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AFB1AD28-5181-224D-AA5A-4E801ECB51FD}"/>
              </a:ext>
            </a:extLst>
          </p:cNvPr>
          <p:cNvSpPr/>
          <p:nvPr/>
        </p:nvSpPr>
        <p:spPr>
          <a:xfrm>
            <a:off x="1038904" y="2556287"/>
            <a:ext cx="1238884" cy="1177002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851B5EC-453F-5F4A-AF5C-0EEE4500E0B1}"/>
              </a:ext>
            </a:extLst>
          </p:cNvPr>
          <p:cNvSpPr/>
          <p:nvPr/>
        </p:nvSpPr>
        <p:spPr>
          <a:xfrm>
            <a:off x="250456" y="1384872"/>
            <a:ext cx="55083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3473C94-CDE2-864A-895F-788851832873}"/>
              </a:ext>
            </a:extLst>
          </p:cNvPr>
          <p:cNvSpPr txBox="1"/>
          <p:nvPr/>
        </p:nvSpPr>
        <p:spPr>
          <a:xfrm>
            <a:off x="287853" y="1383153"/>
            <a:ext cx="55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EA795F2-11CE-9449-B4AF-77474E983ED9}"/>
              </a:ext>
            </a:extLst>
          </p:cNvPr>
          <p:cNvSpPr/>
          <p:nvPr/>
        </p:nvSpPr>
        <p:spPr>
          <a:xfrm>
            <a:off x="4616496" y="1388172"/>
            <a:ext cx="54444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00F7C26-97D9-9F4C-A782-4E6B581B7B6F}"/>
              </a:ext>
            </a:extLst>
          </p:cNvPr>
          <p:cNvSpPr txBox="1"/>
          <p:nvPr/>
        </p:nvSpPr>
        <p:spPr>
          <a:xfrm>
            <a:off x="4660295" y="1385439"/>
            <a:ext cx="50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8B68389-CB43-6F48-B12D-B415505415E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49995A1-17F9-2C4B-BBAA-06B794F435EF}"/>
              </a:ext>
            </a:extLst>
          </p:cNvPr>
          <p:cNvSpPr/>
          <p:nvPr/>
        </p:nvSpPr>
        <p:spPr>
          <a:xfrm flipH="1" flipV="1">
            <a:off x="1999283" y="323701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BA4C4B1-382C-A145-8F77-2D04853764ED}"/>
              </a:ext>
            </a:extLst>
          </p:cNvPr>
          <p:cNvSpPr/>
          <p:nvPr/>
        </p:nvSpPr>
        <p:spPr>
          <a:xfrm flipH="1" flipV="1">
            <a:off x="6336225" y="2290225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22AC333-F931-7B4F-92D2-474DD90EDAF7}"/>
              </a:ext>
            </a:extLst>
          </p:cNvPr>
          <p:cNvSpPr/>
          <p:nvPr/>
        </p:nvSpPr>
        <p:spPr>
          <a:xfrm>
            <a:off x="3701976" y="1384872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864ABDD-FF09-E04F-B2BE-08536584AA3F}"/>
              </a:ext>
            </a:extLst>
          </p:cNvPr>
          <p:cNvSpPr txBox="1"/>
          <p:nvPr/>
        </p:nvSpPr>
        <p:spPr>
          <a:xfrm>
            <a:off x="3745774" y="1381470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N=80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ABEFD46-C68B-1440-97CD-72526D0131DD}"/>
              </a:ext>
            </a:extLst>
          </p:cNvPr>
          <p:cNvSpPr/>
          <p:nvPr/>
        </p:nvSpPr>
        <p:spPr>
          <a:xfrm>
            <a:off x="8047549" y="1386356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E3ACD56-6F9B-A046-9C7D-135ED0E33D4D}"/>
              </a:ext>
            </a:extLst>
          </p:cNvPr>
          <p:cNvSpPr txBox="1"/>
          <p:nvPr/>
        </p:nvSpPr>
        <p:spPr>
          <a:xfrm>
            <a:off x="8089998" y="1386356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N=76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A43BB7D-33D0-6B4B-81A9-7A50636A803C}"/>
              </a:ext>
            </a:extLst>
          </p:cNvPr>
          <p:cNvSpPr/>
          <p:nvPr/>
        </p:nvSpPr>
        <p:spPr>
          <a:xfrm>
            <a:off x="340034" y="4912366"/>
            <a:ext cx="3999491" cy="153991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3E234F0-D133-0F46-A6A4-595CE1BC45C2}"/>
              </a:ext>
            </a:extLst>
          </p:cNvPr>
          <p:cNvSpPr txBox="1"/>
          <p:nvPr/>
        </p:nvSpPr>
        <p:spPr>
          <a:xfrm>
            <a:off x="1060005" y="529895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57E87AB8-4627-F443-904D-E43199FDC4E9}"/>
              </a:ext>
            </a:extLst>
          </p:cNvPr>
          <p:cNvCxnSpPr>
            <a:cxnSpLocks/>
          </p:cNvCxnSpPr>
          <p:nvPr/>
        </p:nvCxnSpPr>
        <p:spPr>
          <a:xfrm flipV="1">
            <a:off x="548504" y="5483429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5C4B4A80-C71A-3F48-BE5E-6E432146F014}"/>
              </a:ext>
            </a:extLst>
          </p:cNvPr>
          <p:cNvCxnSpPr>
            <a:cxnSpLocks/>
          </p:cNvCxnSpPr>
          <p:nvPr/>
        </p:nvCxnSpPr>
        <p:spPr>
          <a:xfrm flipV="1">
            <a:off x="542907" y="5130694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C859282-1904-764A-9A39-33C735F4A296}"/>
              </a:ext>
            </a:extLst>
          </p:cNvPr>
          <p:cNvSpPr txBox="1"/>
          <p:nvPr/>
        </p:nvSpPr>
        <p:spPr>
          <a:xfrm>
            <a:off x="1060005" y="493607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43412FE-C44E-2B41-8284-701184294D0C}"/>
              </a:ext>
            </a:extLst>
          </p:cNvPr>
          <p:cNvSpPr txBox="1"/>
          <p:nvPr/>
        </p:nvSpPr>
        <p:spPr>
          <a:xfrm>
            <a:off x="1060005" y="564964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1F9FD23C-DDCD-3847-BEAB-BD45E6C34754}"/>
              </a:ext>
            </a:extLst>
          </p:cNvPr>
          <p:cNvCxnSpPr>
            <a:cxnSpLocks/>
          </p:cNvCxnSpPr>
          <p:nvPr/>
        </p:nvCxnSpPr>
        <p:spPr>
          <a:xfrm flipV="1">
            <a:off x="551505" y="5851839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C2292A1F-D5FC-4345-AFDA-696BF8938809}"/>
              </a:ext>
            </a:extLst>
          </p:cNvPr>
          <p:cNvSpPr/>
          <p:nvPr/>
        </p:nvSpPr>
        <p:spPr>
          <a:xfrm flipH="1" flipV="1">
            <a:off x="677072" y="6098303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0314A81-04C0-2742-9AC1-E539A0F703AE}"/>
              </a:ext>
            </a:extLst>
          </p:cNvPr>
          <p:cNvSpPr txBox="1"/>
          <p:nvPr/>
        </p:nvSpPr>
        <p:spPr>
          <a:xfrm>
            <a:off x="1060005" y="599448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09D3AAB-AC17-614C-AE96-EF341142BACD}"/>
              </a:ext>
            </a:extLst>
          </p:cNvPr>
          <p:cNvSpPr/>
          <p:nvPr/>
        </p:nvSpPr>
        <p:spPr>
          <a:xfrm>
            <a:off x="4483956" y="4742029"/>
            <a:ext cx="45903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consistent role of descent motivates further investigation </a:t>
            </a:r>
          </a:p>
          <a:p>
            <a:pPr algn="ctr"/>
            <a:r>
              <a:rPr lang="en-US" sz="2400" dirty="0"/>
              <a:t>of the dynamical structures responsible for the </a:t>
            </a:r>
          </a:p>
          <a:p>
            <a:pPr algn="ctr"/>
            <a:r>
              <a:rPr lang="en-US" sz="2400" dirty="0"/>
              <a:t>observed descent.</a:t>
            </a:r>
          </a:p>
        </p:txBody>
      </p:sp>
    </p:spTree>
    <p:extLst>
      <p:ext uri="{BB962C8B-B14F-4D97-AF65-F5344CB8AC3E}">
        <p14:creationId xmlns:p14="http://schemas.microsoft.com/office/powerpoint/2010/main" val="220242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5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7" y="1391660"/>
            <a:ext cx="4239446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59E6B7B-8C13-C64A-A64F-30B54912BEF4}"/>
              </a:ext>
            </a:extLst>
          </p:cNvPr>
          <p:cNvSpPr/>
          <p:nvPr/>
        </p:nvSpPr>
        <p:spPr>
          <a:xfrm>
            <a:off x="327231" y="4875503"/>
            <a:ext cx="8471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descent characterizing each jet superposition event composite  is examined further by isolating quasi-geostrophic (QG) PV anomalies in the vicinity of the jet superposition.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72E3EEFB-EFD6-D144-85DF-67D8B853E588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2489065-2F59-C04A-AB4E-85F27755E10E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0D3CAAC-89FF-8746-A94F-F652065E696C}"/>
              </a:ext>
            </a:extLst>
          </p:cNvPr>
          <p:cNvSpPr txBox="1"/>
          <p:nvPr/>
        </p:nvSpPr>
        <p:spPr>
          <a:xfrm>
            <a:off x="3388192" y="4240910"/>
            <a:ext cx="28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2A3ADAF7-1A37-C343-B895-418681CAE092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2876691" y="4425390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A29AF46-CEC0-8A4B-8F0A-8DF6AFBC77C1}"/>
              </a:ext>
            </a:extLst>
          </p:cNvPr>
          <p:cNvSpPr txBox="1"/>
          <p:nvPr/>
        </p:nvSpPr>
        <p:spPr>
          <a:xfrm>
            <a:off x="785683" y="4240722"/>
            <a:ext cx="237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52DBE239-E277-1D4C-8949-92F0C024AC20}"/>
              </a:ext>
            </a:extLst>
          </p:cNvPr>
          <p:cNvCxnSpPr>
            <a:cxnSpLocks/>
          </p:cNvCxnSpPr>
          <p:nvPr/>
        </p:nvCxnSpPr>
        <p:spPr>
          <a:xfrm flipV="1">
            <a:off x="277182" y="4442916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07A7D873-B33D-5F4E-8EFD-EFA4881B7F47}"/>
              </a:ext>
            </a:extLst>
          </p:cNvPr>
          <p:cNvSpPr/>
          <p:nvPr/>
        </p:nvSpPr>
        <p:spPr>
          <a:xfrm flipH="1" flipV="1">
            <a:off x="5478295" y="434454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0183420-9022-2C41-B0A7-365E03206B68}"/>
              </a:ext>
            </a:extLst>
          </p:cNvPr>
          <p:cNvSpPr txBox="1"/>
          <p:nvPr/>
        </p:nvSpPr>
        <p:spPr>
          <a:xfrm>
            <a:off x="5646777" y="4240722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E8BE768-56F6-9C40-9A1C-48F3A0BED94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281048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EAA48F0-0E80-9F4F-86A3-5F5B19F1E78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02232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8A7B561-A502-4445-B9E2-28E2131C7AEF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37324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9E0FC09-5B1D-384F-B5C4-1F4D6ABE6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23" y="4308528"/>
            <a:ext cx="3415270" cy="24260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8B3D812-3F93-6A40-96D0-0615B67700AB}"/>
              </a:ext>
            </a:extLst>
          </p:cNvPr>
          <p:cNvSpPr/>
          <p:nvPr/>
        </p:nvSpPr>
        <p:spPr>
          <a:xfrm>
            <a:off x="249741" y="4792212"/>
            <a:ext cx="4998717" cy="59078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713CA79-6A90-DB41-AA75-613EAA9B6F31}"/>
              </a:ext>
            </a:extLst>
          </p:cNvPr>
          <p:cNvSpPr/>
          <p:nvPr/>
        </p:nvSpPr>
        <p:spPr>
          <a:xfrm>
            <a:off x="7012983" y="5169514"/>
            <a:ext cx="619630" cy="900105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E274632-B139-7047-BFCE-A26BD3822F6A}"/>
              </a:ext>
            </a:extLst>
          </p:cNvPr>
          <p:cNvSpPr/>
          <p:nvPr/>
        </p:nvSpPr>
        <p:spPr>
          <a:xfrm>
            <a:off x="1620283" y="2628790"/>
            <a:ext cx="1094782" cy="1106860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376DA8B-C789-4845-A082-F46406E4BE0B}"/>
              </a:ext>
            </a:extLst>
          </p:cNvPr>
          <p:cNvSpPr/>
          <p:nvPr/>
        </p:nvSpPr>
        <p:spPr>
          <a:xfrm>
            <a:off x="4889715" y="1472080"/>
            <a:ext cx="3316638" cy="1779886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AACBDE4-E614-024E-B943-E79832CEBF83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233226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6C4FE0-9855-474E-A378-FAAFE8374AAE}"/>
              </a:ext>
            </a:extLst>
          </p:cNvPr>
          <p:cNvSpPr/>
          <p:nvPr/>
        </p:nvSpPr>
        <p:spPr>
          <a:xfrm>
            <a:off x="338033" y="5393866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97325D-007C-B441-94C0-87A03C3B7029}"/>
              </a:ext>
            </a:extLst>
          </p:cNvPr>
          <p:cNvSpPr txBox="1"/>
          <p:nvPr/>
        </p:nvSpPr>
        <p:spPr>
          <a:xfrm>
            <a:off x="575256" y="530863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35804FD-1D46-4746-9BA9-5D0A01BF5E9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401052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6C4FE0-9855-474E-A378-FAAFE8374AAE}"/>
              </a:ext>
            </a:extLst>
          </p:cNvPr>
          <p:cNvSpPr/>
          <p:nvPr/>
        </p:nvSpPr>
        <p:spPr>
          <a:xfrm>
            <a:off x="338033" y="5393866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A772022-603B-5442-B268-E06FB6DEF67D}"/>
              </a:ext>
            </a:extLst>
          </p:cNvPr>
          <p:cNvSpPr/>
          <p:nvPr/>
        </p:nvSpPr>
        <p:spPr>
          <a:xfrm>
            <a:off x="337531" y="5671707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97325D-007C-B441-94C0-87A03C3B7029}"/>
              </a:ext>
            </a:extLst>
          </p:cNvPr>
          <p:cNvSpPr txBox="1"/>
          <p:nvPr/>
        </p:nvSpPr>
        <p:spPr>
          <a:xfrm>
            <a:off x="575256" y="530863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1D5A584-6E97-7040-9584-33F7AE76C468}"/>
              </a:ext>
            </a:extLst>
          </p:cNvPr>
          <p:cNvSpPr txBox="1"/>
          <p:nvPr/>
        </p:nvSpPr>
        <p:spPr>
          <a:xfrm>
            <a:off x="570001" y="55871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595D0B8-A63A-7E47-AC74-E20E8CA4CDBC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43398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9A13AD-5DC8-5D45-AD4F-F6C51E5EFEE9}"/>
              </a:ext>
            </a:extLst>
          </p:cNvPr>
          <p:cNvSpPr txBox="1"/>
          <p:nvPr/>
        </p:nvSpPr>
        <p:spPr>
          <a:xfrm>
            <a:off x="187156" y="1144217"/>
            <a:ext cx="8811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Each category of QGPV anomalies (𝑞’) is inverted to determine its associated geopotential (𝜙’) field: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7CCB20-D1BA-7749-942E-F523654D2C3A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0F4C37-11DE-3442-92BE-25992444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9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91B471-AB3F-A544-B046-22CC02943B0E}"/>
              </a:ext>
            </a:extLst>
          </p:cNvPr>
          <p:cNvSpPr txBox="1"/>
          <p:nvPr/>
        </p:nvSpPr>
        <p:spPr>
          <a:xfrm>
            <a:off x="199856" y="3632712"/>
            <a:ext cx="879889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geopotential fields and the composite </a:t>
            </a:r>
          </a:p>
          <a:p>
            <a:pPr algn="ctr"/>
            <a:r>
              <a:rPr lang="en-US" sz="2400" dirty="0"/>
              <a:t>temperature (𝑇) field are used to determine the QG vertical </a:t>
            </a:r>
          </a:p>
          <a:p>
            <a:pPr algn="ctr"/>
            <a:r>
              <a:rPr lang="en-US" sz="2400" dirty="0"/>
              <a:t>motion (𝜔) associated with each category of QGPV: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A20CDA1-97FE-3F44-A272-9594C5B44D82}"/>
              </a:ext>
            </a:extLst>
          </p:cNvPr>
          <p:cNvSpPr/>
          <p:nvPr/>
        </p:nvSpPr>
        <p:spPr>
          <a:xfrm>
            <a:off x="199856" y="5150734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9A13AD-5DC8-5D45-AD4F-F6C51E5EFEE9}"/>
              </a:ext>
            </a:extLst>
          </p:cNvPr>
          <p:cNvSpPr txBox="1"/>
          <p:nvPr/>
        </p:nvSpPr>
        <p:spPr>
          <a:xfrm>
            <a:off x="187156" y="1144217"/>
            <a:ext cx="8811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Each category of QGPV anomalies (𝑞’) is inverted to determine its associated geopotential (𝜙’) field: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1DCBCD-97A1-F24B-B9D7-BD43CB5547B7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4D43F9C-C1D0-0848-A799-58B556636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BFF7BB2-0F22-AF48-804C-95BB0E79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0330" y="5275756"/>
            <a:ext cx="12958208" cy="12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8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</p:spTree>
    <p:extLst>
      <p:ext uri="{BB962C8B-B14F-4D97-AF65-F5344CB8AC3E}">
        <p14:creationId xmlns:p14="http://schemas.microsoft.com/office/powerpoint/2010/main" val="208170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2B65B4-0C6A-3C44-882D-ECBBAC954CCC}"/>
              </a:ext>
            </a:extLst>
          </p:cNvPr>
          <p:cNvSpPr/>
          <p:nvPr/>
        </p:nvSpPr>
        <p:spPr>
          <a:xfrm>
            <a:off x="302906" y="5066681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AE5F07-1ACC-4248-A518-CA1B72221B7C}"/>
              </a:ext>
            </a:extLst>
          </p:cNvPr>
          <p:cNvSpPr/>
          <p:nvPr/>
        </p:nvSpPr>
        <p:spPr>
          <a:xfrm>
            <a:off x="391199" y="5141879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1572A04-B01C-4249-9CC8-E624247A11E4}"/>
              </a:ext>
            </a:extLst>
          </p:cNvPr>
          <p:cNvSpPr/>
          <p:nvPr/>
        </p:nvSpPr>
        <p:spPr>
          <a:xfrm>
            <a:off x="391199" y="5419791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F15BD9C-928E-184A-8D0F-F092639C2ED1}"/>
              </a:ext>
            </a:extLst>
          </p:cNvPr>
          <p:cNvSpPr/>
          <p:nvPr/>
        </p:nvSpPr>
        <p:spPr>
          <a:xfrm>
            <a:off x="391198" y="5691582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3C1879-450B-2B4F-BBFE-4EACE349B7B8}"/>
              </a:ext>
            </a:extLst>
          </p:cNvPr>
          <p:cNvSpPr/>
          <p:nvPr/>
        </p:nvSpPr>
        <p:spPr>
          <a:xfrm>
            <a:off x="390696" y="5969423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826392-559D-314D-8A8F-6ECDD19AAD1E}"/>
              </a:ext>
            </a:extLst>
          </p:cNvPr>
          <p:cNvSpPr txBox="1"/>
          <p:nvPr/>
        </p:nvSpPr>
        <p:spPr>
          <a:xfrm>
            <a:off x="631930" y="505543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18B04F-FD40-204E-BDF4-C97F46BB14B2}"/>
              </a:ext>
            </a:extLst>
          </p:cNvPr>
          <p:cNvSpPr txBox="1"/>
          <p:nvPr/>
        </p:nvSpPr>
        <p:spPr>
          <a:xfrm>
            <a:off x="633054" y="532855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56BD35-580B-2C41-98BF-CB2C5339FAD3}"/>
              </a:ext>
            </a:extLst>
          </p:cNvPr>
          <p:cNvSpPr txBox="1"/>
          <p:nvPr/>
        </p:nvSpPr>
        <p:spPr>
          <a:xfrm>
            <a:off x="628421" y="560635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DD9954-7524-1746-8559-7BEF378323D2}"/>
              </a:ext>
            </a:extLst>
          </p:cNvPr>
          <p:cNvSpPr txBox="1"/>
          <p:nvPr/>
        </p:nvSpPr>
        <p:spPr>
          <a:xfrm>
            <a:off x="623166" y="588483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1FC5BFB-3AA2-BB4F-A03C-331C82A819E5}"/>
              </a:ext>
            </a:extLst>
          </p:cNvPr>
          <p:cNvSpPr txBox="1"/>
          <p:nvPr/>
        </p:nvSpPr>
        <p:spPr>
          <a:xfrm>
            <a:off x="622483" y="61718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0D477C-FE79-C044-A129-449AF0AB4739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2E660AE-BC55-6D4A-BDA0-558305B21E2B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4712C3D-BAD2-2140-AAEE-3EAD02EFDC1F}"/>
              </a:ext>
            </a:extLst>
          </p:cNvPr>
          <p:cNvSpPr/>
          <p:nvPr/>
        </p:nvSpPr>
        <p:spPr>
          <a:xfrm flipH="1" flipV="1">
            <a:off x="412769" y="627075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7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8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1DD0B1E-FBBF-434F-BA36-3490FD1AB590}"/>
              </a:ext>
            </a:extLst>
          </p:cNvPr>
          <p:cNvSpPr/>
          <p:nvPr/>
        </p:nvSpPr>
        <p:spPr>
          <a:xfrm flipH="1" flipV="1">
            <a:off x="2581718" y="3881969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3DCD4E4-1E76-D24F-B2F1-13AE14E16F1D}"/>
              </a:ext>
            </a:extLst>
          </p:cNvPr>
          <p:cNvSpPr/>
          <p:nvPr/>
        </p:nvSpPr>
        <p:spPr>
          <a:xfrm>
            <a:off x="292062" y="1417182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BFF7B6-3009-BC4F-912D-C6C377252304}"/>
              </a:ext>
            </a:extLst>
          </p:cNvPr>
          <p:cNvSpPr txBox="1"/>
          <p:nvPr/>
        </p:nvSpPr>
        <p:spPr>
          <a:xfrm>
            <a:off x="297117" y="1416322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F92F520-DBC1-ED4B-9A1A-CF3246320243}"/>
              </a:ext>
            </a:extLst>
          </p:cNvPr>
          <p:cNvSpPr/>
          <p:nvPr/>
        </p:nvSpPr>
        <p:spPr>
          <a:xfrm>
            <a:off x="3511881" y="141648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309E47B-A462-EA44-AC98-922BEB184716}"/>
              </a:ext>
            </a:extLst>
          </p:cNvPr>
          <p:cNvSpPr txBox="1"/>
          <p:nvPr/>
        </p:nvSpPr>
        <p:spPr>
          <a:xfrm>
            <a:off x="3563342" y="1420095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E70087F-4F72-4B44-9D98-13ABA465C922}"/>
              </a:ext>
            </a:extLst>
          </p:cNvPr>
          <p:cNvSpPr/>
          <p:nvPr/>
        </p:nvSpPr>
        <p:spPr>
          <a:xfrm>
            <a:off x="4691211" y="1413409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7C2FB0F-1FF1-344C-A9B0-35E2EB90569D}"/>
              </a:ext>
            </a:extLst>
          </p:cNvPr>
          <p:cNvSpPr txBox="1"/>
          <p:nvPr/>
        </p:nvSpPr>
        <p:spPr>
          <a:xfrm>
            <a:off x="4696266" y="1412549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6EDEDD3-3457-894F-BEB4-F47FC9B3E33F}"/>
              </a:ext>
            </a:extLst>
          </p:cNvPr>
          <p:cNvSpPr/>
          <p:nvPr/>
        </p:nvSpPr>
        <p:spPr>
          <a:xfrm>
            <a:off x="7911030" y="1412713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98AAB92-D394-E64C-A836-3A1A976FE024}"/>
              </a:ext>
            </a:extLst>
          </p:cNvPr>
          <p:cNvSpPr txBox="1"/>
          <p:nvPr/>
        </p:nvSpPr>
        <p:spPr>
          <a:xfrm>
            <a:off x="7962491" y="1416322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DFADF6D-2A3C-7945-90BD-BC4BE051BF6F}"/>
              </a:ext>
            </a:extLst>
          </p:cNvPr>
          <p:cNvSpPr/>
          <p:nvPr/>
        </p:nvSpPr>
        <p:spPr>
          <a:xfrm flipH="1" flipV="1">
            <a:off x="7067813" y="352046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703296B-9573-FD49-9BAD-1DE6EF64A81D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78068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2B65B4-0C6A-3C44-882D-ECBBAC954CCC}"/>
              </a:ext>
            </a:extLst>
          </p:cNvPr>
          <p:cNvSpPr/>
          <p:nvPr/>
        </p:nvSpPr>
        <p:spPr>
          <a:xfrm>
            <a:off x="302906" y="5066681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AE5F07-1ACC-4248-A518-CA1B72221B7C}"/>
              </a:ext>
            </a:extLst>
          </p:cNvPr>
          <p:cNvSpPr/>
          <p:nvPr/>
        </p:nvSpPr>
        <p:spPr>
          <a:xfrm>
            <a:off x="391199" y="5141879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1572A04-B01C-4249-9CC8-E624247A11E4}"/>
              </a:ext>
            </a:extLst>
          </p:cNvPr>
          <p:cNvSpPr/>
          <p:nvPr/>
        </p:nvSpPr>
        <p:spPr>
          <a:xfrm>
            <a:off x="391199" y="5419791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F15BD9C-928E-184A-8D0F-F092639C2ED1}"/>
              </a:ext>
            </a:extLst>
          </p:cNvPr>
          <p:cNvSpPr/>
          <p:nvPr/>
        </p:nvSpPr>
        <p:spPr>
          <a:xfrm>
            <a:off x="391198" y="5691582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3C1879-450B-2B4F-BBFE-4EACE349B7B8}"/>
              </a:ext>
            </a:extLst>
          </p:cNvPr>
          <p:cNvSpPr/>
          <p:nvPr/>
        </p:nvSpPr>
        <p:spPr>
          <a:xfrm>
            <a:off x="390696" y="5969423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826392-559D-314D-8A8F-6ECDD19AAD1E}"/>
              </a:ext>
            </a:extLst>
          </p:cNvPr>
          <p:cNvSpPr txBox="1"/>
          <p:nvPr/>
        </p:nvSpPr>
        <p:spPr>
          <a:xfrm>
            <a:off x="631930" y="505543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18B04F-FD40-204E-BDF4-C97F46BB14B2}"/>
              </a:ext>
            </a:extLst>
          </p:cNvPr>
          <p:cNvSpPr txBox="1"/>
          <p:nvPr/>
        </p:nvSpPr>
        <p:spPr>
          <a:xfrm>
            <a:off x="633054" y="532855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56BD35-580B-2C41-98BF-CB2C5339FAD3}"/>
              </a:ext>
            </a:extLst>
          </p:cNvPr>
          <p:cNvSpPr txBox="1"/>
          <p:nvPr/>
        </p:nvSpPr>
        <p:spPr>
          <a:xfrm>
            <a:off x="628421" y="560635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DD9954-7524-1746-8559-7BEF378323D2}"/>
              </a:ext>
            </a:extLst>
          </p:cNvPr>
          <p:cNvSpPr txBox="1"/>
          <p:nvPr/>
        </p:nvSpPr>
        <p:spPr>
          <a:xfrm>
            <a:off x="623166" y="588483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1FC5BFB-3AA2-BB4F-A03C-331C82A819E5}"/>
              </a:ext>
            </a:extLst>
          </p:cNvPr>
          <p:cNvSpPr txBox="1"/>
          <p:nvPr/>
        </p:nvSpPr>
        <p:spPr>
          <a:xfrm>
            <a:off x="622483" y="61718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0D477C-FE79-C044-A129-449AF0AB4739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2E660AE-BC55-6D4A-BDA0-558305B21E2B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4712C3D-BAD2-2140-AAEE-3EAD02EFDC1F}"/>
              </a:ext>
            </a:extLst>
          </p:cNvPr>
          <p:cNvSpPr/>
          <p:nvPr/>
        </p:nvSpPr>
        <p:spPr>
          <a:xfrm flipH="1" flipV="1">
            <a:off x="412769" y="627075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7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8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1DD0B1E-FBBF-434F-BA36-3490FD1AB590}"/>
              </a:ext>
            </a:extLst>
          </p:cNvPr>
          <p:cNvSpPr/>
          <p:nvPr/>
        </p:nvSpPr>
        <p:spPr>
          <a:xfrm flipH="1" flipV="1">
            <a:off x="2581718" y="3881969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CDFE51B-27CE-B44A-8647-652C0D97D8EA}"/>
              </a:ext>
            </a:extLst>
          </p:cNvPr>
          <p:cNvSpPr/>
          <p:nvPr/>
        </p:nvSpPr>
        <p:spPr>
          <a:xfrm flipH="1" flipV="1">
            <a:off x="7067813" y="352046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ADE7317-72FA-D14D-AD46-B5ACF281ECCE}"/>
              </a:ext>
            </a:extLst>
          </p:cNvPr>
          <p:cNvSpPr txBox="1"/>
          <p:nvPr/>
        </p:nvSpPr>
        <p:spPr>
          <a:xfrm>
            <a:off x="5537562" y="4988420"/>
            <a:ext cx="331115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Descent is primarily associated with polar cyclonic QGPV anomalies.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2D92BD0-7020-524D-A532-25D5E303B94F}"/>
              </a:ext>
            </a:extLst>
          </p:cNvPr>
          <p:cNvSpPr/>
          <p:nvPr/>
        </p:nvSpPr>
        <p:spPr>
          <a:xfrm>
            <a:off x="319482" y="5078777"/>
            <a:ext cx="4998717" cy="32770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F4B3928-0812-F14F-BDDA-835FB03E7D00}"/>
              </a:ext>
            </a:extLst>
          </p:cNvPr>
          <p:cNvSpPr/>
          <p:nvPr/>
        </p:nvSpPr>
        <p:spPr>
          <a:xfrm>
            <a:off x="292062" y="1417182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5026ACF-E189-3945-9DE8-A0E641603734}"/>
              </a:ext>
            </a:extLst>
          </p:cNvPr>
          <p:cNvSpPr txBox="1"/>
          <p:nvPr/>
        </p:nvSpPr>
        <p:spPr>
          <a:xfrm>
            <a:off x="297117" y="1416322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B955043-F760-414E-8493-A0A044BC08D5}"/>
              </a:ext>
            </a:extLst>
          </p:cNvPr>
          <p:cNvSpPr/>
          <p:nvPr/>
        </p:nvSpPr>
        <p:spPr>
          <a:xfrm>
            <a:off x="3511881" y="141648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854F0CA-3323-4143-8EF8-DE036370F3C5}"/>
              </a:ext>
            </a:extLst>
          </p:cNvPr>
          <p:cNvSpPr txBox="1"/>
          <p:nvPr/>
        </p:nvSpPr>
        <p:spPr>
          <a:xfrm>
            <a:off x="3563342" y="1420095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35FD4C7-D0B4-654A-9708-22B1CDF86B53}"/>
              </a:ext>
            </a:extLst>
          </p:cNvPr>
          <p:cNvSpPr/>
          <p:nvPr/>
        </p:nvSpPr>
        <p:spPr>
          <a:xfrm>
            <a:off x="4691211" y="1413409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D0FD125-3B35-0B4C-A898-8BC2DAF1E67D}"/>
              </a:ext>
            </a:extLst>
          </p:cNvPr>
          <p:cNvSpPr txBox="1"/>
          <p:nvPr/>
        </p:nvSpPr>
        <p:spPr>
          <a:xfrm>
            <a:off x="4696266" y="1412549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6C74CE2-1FC3-1A4F-B4DC-E130ACB23A9C}"/>
              </a:ext>
            </a:extLst>
          </p:cNvPr>
          <p:cNvSpPr/>
          <p:nvPr/>
        </p:nvSpPr>
        <p:spPr>
          <a:xfrm>
            <a:off x="7911030" y="1412713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151664A-8497-AA45-8D86-5FE8645E8A69}"/>
              </a:ext>
            </a:extLst>
          </p:cNvPr>
          <p:cNvSpPr txBox="1"/>
          <p:nvPr/>
        </p:nvSpPr>
        <p:spPr>
          <a:xfrm>
            <a:off x="7962491" y="1416322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4124E6D-7E9E-B24F-98FB-7E89B8436E3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65465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2B65B4-0C6A-3C44-882D-ECBBAC954CCC}"/>
              </a:ext>
            </a:extLst>
          </p:cNvPr>
          <p:cNvSpPr/>
          <p:nvPr/>
        </p:nvSpPr>
        <p:spPr>
          <a:xfrm>
            <a:off x="302906" y="5066681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AE5F07-1ACC-4248-A518-CA1B72221B7C}"/>
              </a:ext>
            </a:extLst>
          </p:cNvPr>
          <p:cNvSpPr/>
          <p:nvPr/>
        </p:nvSpPr>
        <p:spPr>
          <a:xfrm>
            <a:off x="391199" y="5141879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1572A04-B01C-4249-9CC8-E624247A11E4}"/>
              </a:ext>
            </a:extLst>
          </p:cNvPr>
          <p:cNvSpPr/>
          <p:nvPr/>
        </p:nvSpPr>
        <p:spPr>
          <a:xfrm>
            <a:off x="391199" y="5419791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F15BD9C-928E-184A-8D0F-F092639C2ED1}"/>
              </a:ext>
            </a:extLst>
          </p:cNvPr>
          <p:cNvSpPr/>
          <p:nvPr/>
        </p:nvSpPr>
        <p:spPr>
          <a:xfrm>
            <a:off x="391198" y="5691582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3C1879-450B-2B4F-BBFE-4EACE349B7B8}"/>
              </a:ext>
            </a:extLst>
          </p:cNvPr>
          <p:cNvSpPr/>
          <p:nvPr/>
        </p:nvSpPr>
        <p:spPr>
          <a:xfrm>
            <a:off x="390696" y="5969423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826392-559D-314D-8A8F-6ECDD19AAD1E}"/>
              </a:ext>
            </a:extLst>
          </p:cNvPr>
          <p:cNvSpPr txBox="1"/>
          <p:nvPr/>
        </p:nvSpPr>
        <p:spPr>
          <a:xfrm>
            <a:off x="631930" y="505543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18B04F-FD40-204E-BDF4-C97F46BB14B2}"/>
              </a:ext>
            </a:extLst>
          </p:cNvPr>
          <p:cNvSpPr txBox="1"/>
          <p:nvPr/>
        </p:nvSpPr>
        <p:spPr>
          <a:xfrm>
            <a:off x="633054" y="532855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56BD35-580B-2C41-98BF-CB2C5339FAD3}"/>
              </a:ext>
            </a:extLst>
          </p:cNvPr>
          <p:cNvSpPr txBox="1"/>
          <p:nvPr/>
        </p:nvSpPr>
        <p:spPr>
          <a:xfrm>
            <a:off x="628421" y="560635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DD9954-7524-1746-8559-7BEF378323D2}"/>
              </a:ext>
            </a:extLst>
          </p:cNvPr>
          <p:cNvSpPr txBox="1"/>
          <p:nvPr/>
        </p:nvSpPr>
        <p:spPr>
          <a:xfrm>
            <a:off x="623166" y="588483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1FC5BFB-3AA2-BB4F-A03C-331C82A819E5}"/>
              </a:ext>
            </a:extLst>
          </p:cNvPr>
          <p:cNvSpPr txBox="1"/>
          <p:nvPr/>
        </p:nvSpPr>
        <p:spPr>
          <a:xfrm>
            <a:off x="622483" y="61718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0D477C-FE79-C044-A129-449AF0AB4739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2E660AE-BC55-6D4A-BDA0-558305B21E2B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4712C3D-BAD2-2140-AAEE-3EAD02EFDC1F}"/>
              </a:ext>
            </a:extLst>
          </p:cNvPr>
          <p:cNvSpPr/>
          <p:nvPr/>
        </p:nvSpPr>
        <p:spPr>
          <a:xfrm flipH="1" flipV="1">
            <a:off x="412769" y="627075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7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8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1DD0B1E-FBBF-434F-BA36-3490FD1AB590}"/>
              </a:ext>
            </a:extLst>
          </p:cNvPr>
          <p:cNvSpPr/>
          <p:nvPr/>
        </p:nvSpPr>
        <p:spPr>
          <a:xfrm flipH="1" flipV="1">
            <a:off x="2581718" y="3881969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CDFE51B-27CE-B44A-8647-652C0D97D8EA}"/>
              </a:ext>
            </a:extLst>
          </p:cNvPr>
          <p:cNvSpPr/>
          <p:nvPr/>
        </p:nvSpPr>
        <p:spPr>
          <a:xfrm flipH="1" flipV="1">
            <a:off x="7067813" y="352046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ADE7317-72FA-D14D-AD46-B5ACF281ECCE}"/>
              </a:ext>
            </a:extLst>
          </p:cNvPr>
          <p:cNvSpPr txBox="1"/>
          <p:nvPr/>
        </p:nvSpPr>
        <p:spPr>
          <a:xfrm>
            <a:off x="5537562" y="4988420"/>
            <a:ext cx="331115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Polar cyclonic QGPV anomalies play a critical role during jet superpositions.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2D92BD0-7020-524D-A532-25D5E303B94F}"/>
              </a:ext>
            </a:extLst>
          </p:cNvPr>
          <p:cNvSpPr/>
          <p:nvPr/>
        </p:nvSpPr>
        <p:spPr>
          <a:xfrm>
            <a:off x="319482" y="5078777"/>
            <a:ext cx="4998717" cy="32770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F4B3928-0812-F14F-BDDA-835FB03E7D00}"/>
              </a:ext>
            </a:extLst>
          </p:cNvPr>
          <p:cNvSpPr/>
          <p:nvPr/>
        </p:nvSpPr>
        <p:spPr>
          <a:xfrm>
            <a:off x="292062" y="1417182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5026ACF-E189-3945-9DE8-A0E641603734}"/>
              </a:ext>
            </a:extLst>
          </p:cNvPr>
          <p:cNvSpPr txBox="1"/>
          <p:nvPr/>
        </p:nvSpPr>
        <p:spPr>
          <a:xfrm>
            <a:off x="297117" y="1416322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B955043-F760-414E-8493-A0A044BC08D5}"/>
              </a:ext>
            </a:extLst>
          </p:cNvPr>
          <p:cNvSpPr/>
          <p:nvPr/>
        </p:nvSpPr>
        <p:spPr>
          <a:xfrm>
            <a:off x="3511881" y="141648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854F0CA-3323-4143-8EF8-DE036370F3C5}"/>
              </a:ext>
            </a:extLst>
          </p:cNvPr>
          <p:cNvSpPr txBox="1"/>
          <p:nvPr/>
        </p:nvSpPr>
        <p:spPr>
          <a:xfrm>
            <a:off x="3563342" y="1420095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35FD4C7-D0B4-654A-9708-22B1CDF86B53}"/>
              </a:ext>
            </a:extLst>
          </p:cNvPr>
          <p:cNvSpPr/>
          <p:nvPr/>
        </p:nvSpPr>
        <p:spPr>
          <a:xfrm>
            <a:off x="4691211" y="1413409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D0FD125-3B35-0B4C-A898-8BC2DAF1E67D}"/>
              </a:ext>
            </a:extLst>
          </p:cNvPr>
          <p:cNvSpPr txBox="1"/>
          <p:nvPr/>
        </p:nvSpPr>
        <p:spPr>
          <a:xfrm>
            <a:off x="4696266" y="1412549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6C74CE2-1FC3-1A4F-B4DC-E130ACB23A9C}"/>
              </a:ext>
            </a:extLst>
          </p:cNvPr>
          <p:cNvSpPr/>
          <p:nvPr/>
        </p:nvSpPr>
        <p:spPr>
          <a:xfrm>
            <a:off x="7911030" y="1412713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151664A-8497-AA45-8D86-5FE8645E8A69}"/>
              </a:ext>
            </a:extLst>
          </p:cNvPr>
          <p:cNvSpPr txBox="1"/>
          <p:nvPr/>
        </p:nvSpPr>
        <p:spPr>
          <a:xfrm>
            <a:off x="7962491" y="1416322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4124E6D-7E9E-B24F-98FB-7E89B8436E3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65453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7851" y="1189793"/>
            <a:ext cx="4450779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Dominant Events:</a:t>
            </a:r>
          </a:p>
        </p:txBody>
      </p:sp>
    </p:spTree>
    <p:extLst>
      <p:ext uri="{BB962C8B-B14F-4D97-AF65-F5344CB8AC3E}">
        <p14:creationId xmlns:p14="http://schemas.microsoft.com/office/powerpoint/2010/main" val="105085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2"/>
            <a:ext cx="7714235" cy="5479725"/>
            <a:chOff x="705356" y="1144082"/>
            <a:chExt cx="7714235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2"/>
              <a:ext cx="7714235" cy="54797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17851" y="1189793"/>
              <a:ext cx="4450779" cy="187743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Polar Dominant Events:</a:t>
              </a:r>
            </a:p>
            <a:p>
              <a:pPr marL="230188" indent="-230188">
                <a:buAutoNum type="arabicParenR"/>
              </a:pPr>
              <a:r>
                <a:rPr lang="en-US" sz="1600" dirty="0" err="1">
                  <a:solidFill>
                    <a:srgbClr val="000000"/>
                  </a:solidFill>
                </a:rPr>
                <a:t>Anticyclonic</a:t>
              </a:r>
              <a:r>
                <a:rPr lang="en-US" sz="1600" dirty="0">
                  <a:solidFill>
                    <a:srgbClr val="000000"/>
                  </a:solidFill>
                </a:rPr>
                <a:t> wave breaking event amplifies the flow over North America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QG descent beneath the jet core facilitates jet superposition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Downstream precipitation slows the propagation of the upper-level trough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882315" y="3273672"/>
              <a:ext cx="2450851" cy="1512223"/>
            </a:xfrm>
            <a:custGeom>
              <a:avLst/>
              <a:gdLst>
                <a:gd name="connsiteX0" fmla="*/ 0 w 2450851"/>
                <a:gd name="connsiteY0" fmla="*/ 1164644 h 1512223"/>
                <a:gd name="connsiteX1" fmla="*/ 280737 w 2450851"/>
                <a:gd name="connsiteY1" fmla="*/ 803696 h 1512223"/>
                <a:gd name="connsiteX2" fmla="*/ 1149684 w 2450851"/>
                <a:gd name="connsiteY2" fmla="*/ 55065 h 1512223"/>
                <a:gd name="connsiteX3" fmla="*/ 2179053 w 2450851"/>
                <a:gd name="connsiteY3" fmla="*/ 148644 h 1512223"/>
                <a:gd name="connsiteX4" fmla="*/ 2446421 w 2450851"/>
                <a:gd name="connsiteY4" fmla="*/ 883907 h 1512223"/>
                <a:gd name="connsiteX5" fmla="*/ 2352842 w 2450851"/>
                <a:gd name="connsiteY5" fmla="*/ 1512223 h 151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0851" h="1512223">
                  <a:moveTo>
                    <a:pt x="0" y="1164644"/>
                  </a:moveTo>
                  <a:cubicBezTo>
                    <a:pt x="44561" y="1076635"/>
                    <a:pt x="89123" y="988626"/>
                    <a:pt x="280737" y="803696"/>
                  </a:cubicBezTo>
                  <a:cubicBezTo>
                    <a:pt x="472351" y="618766"/>
                    <a:pt x="833298" y="164240"/>
                    <a:pt x="1149684" y="55065"/>
                  </a:cubicBezTo>
                  <a:cubicBezTo>
                    <a:pt x="1466070" y="-54110"/>
                    <a:pt x="1962930" y="10504"/>
                    <a:pt x="2179053" y="148644"/>
                  </a:cubicBezTo>
                  <a:cubicBezTo>
                    <a:pt x="2395176" y="286784"/>
                    <a:pt x="2417456" y="656644"/>
                    <a:pt x="2446421" y="883907"/>
                  </a:cubicBezTo>
                  <a:cubicBezTo>
                    <a:pt x="2475386" y="1111170"/>
                    <a:pt x="2352842" y="1512223"/>
                    <a:pt x="2352842" y="1512223"/>
                  </a:cubicBezTo>
                </a:path>
              </a:pathLst>
            </a:custGeom>
            <a:ln w="57150" cmpd="sng">
              <a:solidFill>
                <a:srgbClr val="008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2647" y="4018259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CAA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5871" y="4401428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/>
                <a:t>Precip</a:t>
              </a:r>
              <a:r>
                <a:rPr lang="en-US" sz="1200" b="1" dirty="0"/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400" y="341749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effectLst/>
                  <a:latin typeface="Bell MT"/>
                  <a:cs typeface="Bell MT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80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3781" y="6199609"/>
            <a:ext cx="4721212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East Subtropical Dominant Events:</a:t>
            </a:r>
          </a:p>
        </p:txBody>
      </p:sp>
    </p:spTree>
    <p:extLst>
      <p:ext uri="{BB962C8B-B14F-4D97-AF65-F5344CB8AC3E}">
        <p14:creationId xmlns:p14="http://schemas.microsoft.com/office/powerpoint/2010/main" val="93171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1"/>
            <a:ext cx="7714236" cy="5479725"/>
            <a:chOff x="705356" y="1144081"/>
            <a:chExt cx="7714236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1"/>
              <a:ext cx="7714236" cy="5479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53781" y="4706261"/>
              <a:ext cx="4721212" cy="187743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East Subtropical Dominant Events: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Antecedent precipitation and southerly flow amplify ridge over eastern North America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Arrival of upper-level trough is associated with geostrophic CAA at the time of jet superposition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QG descent beneath the jet core completes jet superposition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45787" y="2914315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CAA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28892" y="3811786"/>
              <a:ext cx="1296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Antecedent moisture and </a:t>
              </a:r>
              <a:r>
                <a:rPr lang="en-US" sz="1200" b="1" dirty="0" err="1"/>
                <a:t>precip</a:t>
              </a:r>
              <a:r>
                <a:rPr lang="en-US" sz="1200" b="1" dirty="0"/>
                <a:t>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64686" y="255228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latin typeface="Bell MT"/>
                  <a:cs typeface="Bell MT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36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Future Work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156" y="1117809"/>
            <a:ext cx="88115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Examine the impact that each type of jet superposition event has on the evolution of the downstream large-scale flow pattern.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Decipher the relationship between each type of jet superposition and </a:t>
            </a:r>
            <a:r>
              <a:rPr lang="en-US" sz="2400"/>
              <a:t>the development </a:t>
            </a:r>
            <a:r>
              <a:rPr lang="en-US" sz="2400" dirty="0"/>
              <a:t>of high-impact weather.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Utilize numerical simulations of jet superposition events to examine the sensitivity of jet superposition to </a:t>
            </a:r>
            <a:r>
              <a:rPr lang="en-US" sz="2400" dirty="0" err="1"/>
              <a:t>diabatic</a:t>
            </a:r>
            <a:r>
              <a:rPr lang="en-US" sz="2400" dirty="0"/>
              <a:t> processes.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Examine the frequency and characteristics of jet superposition events within future climate scenarios.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4650A4-238F-F04D-9A0A-4DB065924B89}"/>
              </a:ext>
            </a:extLst>
          </p:cNvPr>
          <p:cNvSpPr txBox="1"/>
          <p:nvPr/>
        </p:nvSpPr>
        <p:spPr>
          <a:xfrm>
            <a:off x="0" y="561515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E00FF"/>
                </a:solidFill>
              </a:rPr>
              <a:t>Contact: </a:t>
            </a:r>
            <a:r>
              <a:rPr lang="en-US" sz="4000" b="1" dirty="0" err="1">
                <a:solidFill>
                  <a:srgbClr val="0E00FF"/>
                </a:solidFill>
              </a:rPr>
              <a:t>acwinters@albany.edu</a:t>
            </a:r>
            <a:endParaRPr lang="en-US" sz="4000" b="1" dirty="0">
              <a:solidFill>
                <a:srgbClr val="0E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2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419729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804" y="1009559"/>
            <a:ext cx="8718013" cy="5678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Cavallo</a:t>
            </a:r>
            <a:r>
              <a:rPr lang="en-US" sz="1100" dirty="0"/>
              <a:t>, S. M., and G. J. Hakim, 2010: Composite structure of </a:t>
            </a:r>
            <a:r>
              <a:rPr lang="en-US" sz="1100" dirty="0" err="1"/>
              <a:t>tropopause</a:t>
            </a:r>
            <a:r>
              <a:rPr lang="en-US" sz="1100" dirty="0"/>
              <a:t> polar cyclones.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138, </a:t>
            </a:r>
            <a:r>
              <a:rPr lang="en-US" sz="1100" dirty="0"/>
              <a:t>3840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3857.</a:t>
            </a:r>
          </a:p>
          <a:p>
            <a:endParaRPr lang="en-US" sz="800" dirty="0"/>
          </a:p>
          <a:p>
            <a:r>
              <a:rPr lang="en-US" sz="1100" dirty="0"/>
              <a:t>Christenson, C. E., and J. E. Martin, 2012: The large-scale environment associated with the 25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28 April 2011 severe weather outbreak. </a:t>
            </a:r>
            <a:r>
              <a:rPr lang="en-US" sz="1100" i="1" dirty="0"/>
              <a:t>16</a:t>
            </a:r>
            <a:r>
              <a:rPr lang="en-US" sz="1100" i="1" baseline="30000" dirty="0"/>
              <a:t>th</a:t>
            </a:r>
            <a:r>
              <a:rPr lang="en-US" sz="1100" i="1" dirty="0"/>
              <a:t> NWA Severe Storms and Doppler Radar Conference</a:t>
            </a:r>
            <a:r>
              <a:rPr lang="en-US" sz="1100" dirty="0"/>
              <a:t>, Des Moines, IA, National Weather Association, 31 March 2012. </a:t>
            </a:r>
          </a:p>
          <a:p>
            <a:endParaRPr lang="en-US" sz="800" dirty="0"/>
          </a:p>
          <a:p>
            <a:r>
              <a:rPr lang="en-US" sz="1100" dirty="0"/>
              <a:t>Christenson, C. E., J. E. Martin, and Z. J. </a:t>
            </a:r>
            <a:r>
              <a:rPr lang="en-US" sz="1100" dirty="0" err="1"/>
              <a:t>Handlos</a:t>
            </a:r>
            <a:r>
              <a:rPr lang="en-US" sz="1100" dirty="0"/>
              <a:t>, 2017: A synoptic-climatology of Northern Hemisphere, cold season polar and subtropical jet superposition events.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30</a:t>
            </a:r>
            <a:r>
              <a:rPr lang="en-US" sz="1100" dirty="0"/>
              <a:t>, 7231-7246.</a:t>
            </a:r>
          </a:p>
          <a:p>
            <a:endParaRPr lang="en-US" sz="800" dirty="0"/>
          </a:p>
          <a:p>
            <a:r>
              <a:rPr lang="en-US" sz="1100" dirty="0" err="1"/>
              <a:t>Defant</a:t>
            </a:r>
            <a:r>
              <a:rPr lang="en-US" sz="1100" dirty="0"/>
              <a:t>, F., and H. </a:t>
            </a:r>
            <a:r>
              <a:rPr lang="en-US" sz="1100" dirty="0" err="1"/>
              <a:t>Taba</a:t>
            </a:r>
            <a:r>
              <a:rPr lang="en-US" sz="1100" dirty="0"/>
              <a:t>, 1957: The threefold structure of the atmosphere and the characteristics of the </a:t>
            </a:r>
            <a:r>
              <a:rPr lang="en-US" sz="1100" dirty="0" err="1"/>
              <a:t>tropopause</a:t>
            </a:r>
            <a:r>
              <a:rPr lang="en-US" sz="1100" dirty="0"/>
              <a:t>. </a:t>
            </a:r>
            <a:r>
              <a:rPr lang="en-US" sz="1100" i="1" dirty="0" err="1"/>
              <a:t>Tellus</a:t>
            </a:r>
            <a:r>
              <a:rPr lang="en-US" sz="1100" dirty="0"/>
              <a:t>, </a:t>
            </a:r>
            <a:r>
              <a:rPr lang="en-US" sz="1100" b="1" dirty="0"/>
              <a:t>9,</a:t>
            </a:r>
            <a:r>
              <a:rPr lang="en-US" sz="1100" dirty="0"/>
              <a:t> 259-275.</a:t>
            </a:r>
          </a:p>
          <a:p>
            <a:endParaRPr lang="en-US" sz="800" dirty="0"/>
          </a:p>
          <a:p>
            <a:r>
              <a:rPr lang="en-US" sz="1100" dirty="0"/>
              <a:t>Lang, A. A., and J. E. Martin, 2012: The structure and evolution of lower stratospheric frontal zones. Part I: Examples in northwesterly and southwesterly flow. </a:t>
            </a:r>
            <a:r>
              <a:rPr lang="en-US" sz="1100" i="1" dirty="0"/>
              <a:t>Quart. J. Roy. Meteor. Soc.</a:t>
            </a:r>
            <a:r>
              <a:rPr lang="en-US" sz="1100" dirty="0"/>
              <a:t>, </a:t>
            </a:r>
            <a:r>
              <a:rPr lang="en-US" sz="1100" b="1" dirty="0"/>
              <a:t>138, </a:t>
            </a:r>
            <a:r>
              <a:rPr lang="en-US" sz="1100" dirty="0"/>
              <a:t>1350-1365.</a:t>
            </a:r>
          </a:p>
          <a:p>
            <a:endParaRPr lang="en-US" sz="800" dirty="0"/>
          </a:p>
          <a:p>
            <a:r>
              <a:rPr lang="en-US" sz="1100" dirty="0" err="1"/>
              <a:t>Handlos</a:t>
            </a:r>
            <a:r>
              <a:rPr lang="en-US" sz="1100" dirty="0"/>
              <a:t>, Z. J. and J. E. Martin, 2016: Composite analysis of large-scale environments conducive to west Pacific polar/subtropical jet superposition.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29</a:t>
            </a:r>
            <a:r>
              <a:rPr lang="en-US" sz="1100" dirty="0"/>
              <a:t>, 7145–7165.</a:t>
            </a:r>
          </a:p>
          <a:p>
            <a:endParaRPr lang="en-US" sz="800" dirty="0"/>
          </a:p>
          <a:p>
            <a:r>
              <a:rPr lang="en-US" sz="1100" dirty="0" err="1"/>
              <a:t>Knupp</a:t>
            </a:r>
            <a:r>
              <a:rPr lang="en-US" sz="1100" dirty="0"/>
              <a:t>, K. R., T. A. Murphy, T. A. Coleman, R. A. Wade, S. A. Mullins, C. J. Schultz, E. V. Schultz, L. Carey, A. </a:t>
            </a:r>
            <a:r>
              <a:rPr lang="en-US" sz="1100" dirty="0" err="1"/>
              <a:t>Sherrer</a:t>
            </a:r>
            <a:r>
              <a:rPr lang="en-US" sz="1100" dirty="0"/>
              <a:t>, E. W. </a:t>
            </a:r>
            <a:r>
              <a:rPr lang="en-US" sz="1100" dirty="0" err="1"/>
              <a:t>McCaul</a:t>
            </a:r>
            <a:r>
              <a:rPr lang="en-US" sz="1100" dirty="0"/>
              <a:t> Jr., B. </a:t>
            </a:r>
            <a:r>
              <a:rPr lang="en-US" sz="1100" dirty="0" err="1"/>
              <a:t>Carcione</a:t>
            </a:r>
            <a:r>
              <a:rPr lang="en-US" sz="1100" dirty="0"/>
              <a:t>, S. Latimer, A. Kula, K. Laws, P. T. Marsh, and K. </a:t>
            </a:r>
            <a:r>
              <a:rPr lang="en-US" sz="1100" dirty="0" err="1"/>
              <a:t>Klockow</a:t>
            </a:r>
            <a:r>
              <a:rPr lang="en-US" sz="1100" dirty="0"/>
              <a:t>, 2014: Meteorological overview of the devastating 27 April 2011 Tornado Outbreak. </a:t>
            </a:r>
            <a:r>
              <a:rPr lang="en-US" sz="1100" i="1" dirty="0"/>
              <a:t>Bull. Amer. Meteor. Soc., </a:t>
            </a:r>
            <a:r>
              <a:rPr lang="en-US" sz="1100" b="1" dirty="0"/>
              <a:t>95, </a:t>
            </a:r>
            <a:r>
              <a:rPr lang="en-US" sz="1100" dirty="0"/>
              <a:t>1041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1062.</a:t>
            </a:r>
          </a:p>
          <a:p>
            <a:endParaRPr lang="en-US" sz="800" dirty="0"/>
          </a:p>
          <a:p>
            <a:r>
              <a:rPr lang="en-US" sz="1100" dirty="0"/>
              <a:t>Moore, B. J., P. J. Neiman, F. M. Ralph, and F. E. </a:t>
            </a:r>
            <a:r>
              <a:rPr lang="en-US" sz="1100" dirty="0" err="1"/>
              <a:t>Barthold</a:t>
            </a:r>
            <a:r>
              <a:rPr lang="en-US" sz="1100" dirty="0"/>
              <a:t>, 2012: Physical processes associated with heavy flooding rainfall in Nashville, Tennessee, and vicinity during 1-2 May 2010: The role of an atmospheric river and </a:t>
            </a:r>
            <a:r>
              <a:rPr lang="en-US" sz="1100" dirty="0" err="1"/>
              <a:t>mesoscale</a:t>
            </a:r>
            <a:r>
              <a:rPr lang="en-US" sz="1100" dirty="0"/>
              <a:t> convective systems.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140,</a:t>
            </a:r>
            <a:r>
              <a:rPr lang="en-US" sz="1100" dirty="0"/>
              <a:t> 358-378.</a:t>
            </a:r>
          </a:p>
          <a:p>
            <a:endParaRPr lang="en-US" sz="800" dirty="0"/>
          </a:p>
          <a:p>
            <a:r>
              <a:rPr lang="en-US" sz="1100" dirty="0"/>
              <a:t>Pyle, M. E., D. Keyser, and L. F. </a:t>
            </a:r>
            <a:r>
              <a:rPr lang="en-US" sz="1100" dirty="0" err="1"/>
              <a:t>Bosart</a:t>
            </a:r>
            <a:r>
              <a:rPr lang="en-US" sz="1100" dirty="0"/>
              <a:t>, 2004: A diagnostic study of jet streaks: Kinematic signatures and relationship to coherent </a:t>
            </a:r>
            <a:r>
              <a:rPr lang="en-US" sz="1100" dirty="0" err="1"/>
              <a:t>tropopause</a:t>
            </a:r>
            <a:r>
              <a:rPr lang="en-US" sz="1100" dirty="0"/>
              <a:t> disturbances.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132, </a:t>
            </a:r>
            <a:r>
              <a:rPr lang="en-US" sz="1100" dirty="0"/>
              <a:t>297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319.</a:t>
            </a:r>
          </a:p>
          <a:p>
            <a:endParaRPr lang="en-US" sz="800" dirty="0"/>
          </a:p>
          <a:p>
            <a:r>
              <a:rPr lang="en-US" sz="1100" dirty="0" err="1"/>
              <a:t>Saha</a:t>
            </a:r>
            <a:r>
              <a:rPr lang="en-US" sz="1100" dirty="0"/>
              <a:t>, S. and co-authors, 2014: The NCEP Climate Forecast System Version 2.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27, </a:t>
            </a:r>
            <a:r>
              <a:rPr lang="en-US" sz="1100" dirty="0"/>
              <a:t>2185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2208.</a:t>
            </a:r>
          </a:p>
          <a:p>
            <a:endParaRPr lang="en-US" sz="800" dirty="0"/>
          </a:p>
          <a:p>
            <a:r>
              <a:rPr lang="en-US" sz="1100" dirty="0"/>
              <a:t>Winters, A. C., and J. E. Martin, 2014: The role of a polar/subtropical jet superposition in the May 2010 Nashville Flood. </a:t>
            </a:r>
            <a:r>
              <a:rPr lang="en-US" sz="1100" i="1" dirty="0" err="1"/>
              <a:t>Wea</a:t>
            </a:r>
            <a:r>
              <a:rPr lang="en-US" sz="1100" i="1" dirty="0"/>
              <a:t>. Forecasting</a:t>
            </a:r>
            <a:r>
              <a:rPr lang="en-US" sz="1100" dirty="0"/>
              <a:t>, </a:t>
            </a:r>
            <a:r>
              <a:rPr lang="en-US" sz="1100" b="1" dirty="0"/>
              <a:t>29, </a:t>
            </a:r>
            <a:r>
              <a:rPr lang="en-US" sz="1100" dirty="0"/>
              <a:t>954–974.</a:t>
            </a:r>
          </a:p>
          <a:p>
            <a:endParaRPr lang="en-US" sz="800" dirty="0"/>
          </a:p>
          <a:p>
            <a:r>
              <a:rPr lang="en-US" sz="1100" dirty="0"/>
              <a:t>Winters, A. C. and J. E. Martin, 2016: Synoptic and </a:t>
            </a:r>
            <a:r>
              <a:rPr lang="en-US" sz="1100" dirty="0" err="1"/>
              <a:t>mesoscale</a:t>
            </a:r>
            <a:r>
              <a:rPr lang="en-US" sz="1100" dirty="0"/>
              <a:t> processes supporting vertical superposition of the polar and subtropical jets in two contrasting cases. </a:t>
            </a:r>
            <a:r>
              <a:rPr lang="en-US" sz="1100" i="1" dirty="0"/>
              <a:t>Quart. J. Roy. Meteor. Soc.</a:t>
            </a:r>
            <a:r>
              <a:rPr lang="en-US" sz="1100" dirty="0"/>
              <a:t>, </a:t>
            </a:r>
            <a:r>
              <a:rPr lang="en-US" sz="1100" b="1" dirty="0"/>
              <a:t>142, </a:t>
            </a:r>
            <a:r>
              <a:rPr lang="en-US" sz="1100" dirty="0"/>
              <a:t>1133–1149.</a:t>
            </a:r>
          </a:p>
          <a:p>
            <a:endParaRPr lang="en-US" sz="800" dirty="0"/>
          </a:p>
          <a:p>
            <a:r>
              <a:rPr lang="en-US" sz="1100" dirty="0"/>
              <a:t>Winters, A. C., and J. E. Martin, 2017: Diagnosis of a North American polar/subtropical jet superposition employing piecewise potential </a:t>
            </a:r>
            <a:r>
              <a:rPr lang="en-US" sz="1100" dirty="0" err="1"/>
              <a:t>vorticity</a:t>
            </a:r>
            <a:r>
              <a:rPr lang="en-US" sz="1100" dirty="0"/>
              <a:t> inversion.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</a:t>
            </a:r>
            <a:r>
              <a:rPr lang="en-US" sz="1100" b="1" dirty="0"/>
              <a:t>145</a:t>
            </a:r>
            <a:r>
              <a:rPr lang="en-US" sz="1100" dirty="0"/>
              <a:t>, 1853-1873. </a:t>
            </a:r>
          </a:p>
        </p:txBody>
      </p:sp>
    </p:spTree>
    <p:extLst>
      <p:ext uri="{BB962C8B-B14F-4D97-AF65-F5344CB8AC3E}">
        <p14:creationId xmlns:p14="http://schemas.microsoft.com/office/powerpoint/2010/main" val="60345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3903</TotalTime>
  <Words>6322</Words>
  <Application>Microsoft Macintosh PowerPoint</Application>
  <PresentationFormat>On-screen Show (4:3)</PresentationFormat>
  <Paragraphs>1112</Paragraphs>
  <Slides>112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Office Theme</vt:lpstr>
      <vt:lpstr>Antecedent Synoptic Environments Conducive  to North American Polar/Subtropical  Jet Superposition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Discerning the Relative Importance of Polar and Tropical Upper-Tropospheric PV Anomalies during North American Polar/Subtropical Jet Superpositions</dc:title>
  <dc:creator>Andrew Winters</dc:creator>
  <cp:lastModifiedBy>Andrew Winters</cp:lastModifiedBy>
  <cp:revision>373</cp:revision>
  <cp:lastPrinted>2019-02-07T18:44:18Z</cp:lastPrinted>
  <dcterms:created xsi:type="dcterms:W3CDTF">2017-09-08T12:55:01Z</dcterms:created>
  <dcterms:modified xsi:type="dcterms:W3CDTF">2019-03-02T16:42:53Z</dcterms:modified>
</cp:coreProperties>
</file>