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sldIdLst>
    <p:sldId id="257" r:id="rId2"/>
    <p:sldId id="258" r:id="rId3"/>
    <p:sldId id="259" r:id="rId4"/>
    <p:sldId id="260" r:id="rId5"/>
    <p:sldId id="261" r:id="rId6"/>
    <p:sldId id="262" r:id="rId7"/>
    <p:sldId id="263" r:id="rId8"/>
    <p:sldId id="322" r:id="rId9"/>
    <p:sldId id="323"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8" r:id="rId31"/>
    <p:sldId id="289" r:id="rId32"/>
    <p:sldId id="294" r:id="rId33"/>
    <p:sldId id="295" r:id="rId34"/>
    <p:sldId id="296" r:id="rId35"/>
    <p:sldId id="297" r:id="rId36"/>
    <p:sldId id="298" r:id="rId37"/>
    <p:sldId id="287" r:id="rId38"/>
    <p:sldId id="299" r:id="rId39"/>
    <p:sldId id="300" r:id="rId40"/>
    <p:sldId id="301" r:id="rId41"/>
    <p:sldId id="302" r:id="rId42"/>
    <p:sldId id="303" r:id="rId43"/>
    <p:sldId id="304" r:id="rId44"/>
    <p:sldId id="307" r:id="rId45"/>
    <p:sldId id="305" r:id="rId46"/>
    <p:sldId id="306" r:id="rId47"/>
    <p:sldId id="308" r:id="rId48"/>
    <p:sldId id="309" r:id="rId49"/>
    <p:sldId id="310" r:id="rId50"/>
    <p:sldId id="313" r:id="rId51"/>
    <p:sldId id="314" r:id="rId52"/>
    <p:sldId id="315" r:id="rId53"/>
    <p:sldId id="316" r:id="rId54"/>
    <p:sldId id="324" r:id="rId55"/>
    <p:sldId id="317" r:id="rId56"/>
    <p:sldId id="319" r:id="rId57"/>
    <p:sldId id="320" r:id="rId58"/>
    <p:sldId id="321" r:id="rId59"/>
    <p:sldId id="325" r:id="rId60"/>
    <p:sldId id="326" r:id="rId61"/>
    <p:sldId id="327" r:id="rId6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100FF"/>
    <a:srgbClr val="FFF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07"/>
    <p:restoredTop sz="94646"/>
  </p:normalViewPr>
  <p:slideViewPr>
    <p:cSldViewPr snapToGrid="0" snapToObjects="1">
      <p:cViewPr>
        <p:scale>
          <a:sx n="134" d="100"/>
          <a:sy n="134" d="100"/>
        </p:scale>
        <p:origin x="208" y="1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7" Type="http://schemas.openxmlformats.org/officeDocument/2006/relationships/image" Target="../media/image28.emf"/><Relationship Id="rId1" Type="http://schemas.openxmlformats.org/officeDocument/2006/relationships/image" Target="../media/image22.emf"/><Relationship Id="rId2"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6" Type="http://schemas.openxmlformats.org/officeDocument/2006/relationships/image" Target="../media/image27.emf"/><Relationship Id="rId7" Type="http://schemas.openxmlformats.org/officeDocument/2006/relationships/image" Target="../media/image28.emf"/><Relationship Id="rId1" Type="http://schemas.openxmlformats.org/officeDocument/2006/relationships/image" Target="../media/image22.emf"/><Relationship Id="rId2"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5" Type="http://schemas.openxmlformats.org/officeDocument/2006/relationships/image" Target="../media/image33.emf"/><Relationship Id="rId6" Type="http://schemas.openxmlformats.org/officeDocument/2006/relationships/image" Target="../media/image34.emf"/><Relationship Id="rId7" Type="http://schemas.openxmlformats.org/officeDocument/2006/relationships/image" Target="../media/image22.emf"/><Relationship Id="rId1" Type="http://schemas.openxmlformats.org/officeDocument/2006/relationships/image" Target="../media/image29.emf"/><Relationship Id="rId2"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1" Type="http://schemas.openxmlformats.org/officeDocument/2006/relationships/image" Target="../media/image22.emf"/><Relationship Id="rId2"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2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 Id="rId2" Type="http://schemas.openxmlformats.org/officeDocument/2006/relationships/image" Target="../media/image4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B56B9-EF82-3E48-85A4-8BBEAA07A607}" type="datetimeFigureOut">
              <a:rPr lang="en-US" smtClean="0"/>
              <a:t>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48CBA-2A76-D54E-B4EE-00ECD5869AFE}" type="slidenum">
              <a:rPr lang="en-US" smtClean="0"/>
              <a:t>‹#›</a:t>
            </a:fld>
            <a:endParaRPr lang="en-US"/>
          </a:p>
        </p:txBody>
      </p:sp>
    </p:spTree>
    <p:extLst>
      <p:ext uri="{BB962C8B-B14F-4D97-AF65-F5344CB8AC3E}">
        <p14:creationId xmlns:p14="http://schemas.microsoft.com/office/powerpoint/2010/main" val="1970904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2</a:t>
            </a:fld>
            <a:endParaRPr lang="en-US"/>
          </a:p>
        </p:txBody>
      </p:sp>
    </p:spTree>
    <p:extLst>
      <p:ext uri="{BB962C8B-B14F-4D97-AF65-F5344CB8AC3E}">
        <p14:creationId xmlns:p14="http://schemas.microsoft.com/office/powerpoint/2010/main" val="60458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11</a:t>
            </a:fld>
            <a:endParaRPr lang="en-US"/>
          </a:p>
        </p:txBody>
      </p:sp>
    </p:spTree>
    <p:extLst>
      <p:ext uri="{BB962C8B-B14F-4D97-AF65-F5344CB8AC3E}">
        <p14:creationId xmlns:p14="http://schemas.microsoft.com/office/powerpoint/2010/main" val="519772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novelty of the polar-front cyclone model lies in the incorporation of fronts into a conceptual model that could used for routine synoptic analysis, provided a physical basis for diagnosing rising air and precipitation, and contributed an observational basis for theoretical studies of cyclogenesis. The model was also novel for its inclusion of warm and occluded fronts, as well as the generalization of the model to describe the life cycle of </a:t>
            </a:r>
            <a:r>
              <a:rPr lang="en-GB" sz="1200" kern="1200" dirty="0" err="1" smtClean="0">
                <a:solidFill>
                  <a:schemeClr val="tx1"/>
                </a:solidFill>
                <a:effectLst/>
                <a:latin typeface="+mn-lt"/>
                <a:ea typeface="+mn-ea"/>
                <a:cs typeface="+mn-cs"/>
              </a:rPr>
              <a:t>midlatitude</a:t>
            </a:r>
            <a:r>
              <a:rPr lang="en-GB" sz="1200" kern="1200" dirty="0" smtClean="0">
                <a:solidFill>
                  <a:schemeClr val="tx1"/>
                </a:solidFill>
                <a:effectLst/>
                <a:latin typeface="+mn-lt"/>
                <a:ea typeface="+mn-ea"/>
                <a:cs typeface="+mn-cs"/>
              </a:rPr>
              <a:t> cyclones.</a:t>
            </a:r>
            <a:endParaRPr lang="en-US" sz="12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12</a:t>
            </a:fld>
            <a:endParaRPr lang="en-US"/>
          </a:p>
        </p:txBody>
      </p:sp>
    </p:spTree>
    <p:extLst>
      <p:ext uri="{BB962C8B-B14F-4D97-AF65-F5344CB8AC3E}">
        <p14:creationId xmlns:p14="http://schemas.microsoft.com/office/powerpoint/2010/main" val="1820089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novelty of the polar-front cyclone model lies in the incorporation of fronts into a conceptual model that could used for routine synoptic analysis, provided a physical basis for diagnosing rising air and precipitation, and contributed an observational basis for theoretical studies of cyclogenesis. The model was also novel for its inclusion of warm and occluded fronts, as well as the generalization of the model to describe the life cycle of </a:t>
            </a:r>
            <a:r>
              <a:rPr lang="en-GB" sz="1200" kern="1200" dirty="0" err="1" smtClean="0">
                <a:solidFill>
                  <a:schemeClr val="tx1"/>
                </a:solidFill>
                <a:effectLst/>
                <a:latin typeface="+mn-lt"/>
                <a:ea typeface="+mn-ea"/>
                <a:cs typeface="+mn-cs"/>
              </a:rPr>
              <a:t>midlatitude</a:t>
            </a:r>
            <a:r>
              <a:rPr lang="en-GB" sz="1200" kern="1200" dirty="0" smtClean="0">
                <a:solidFill>
                  <a:schemeClr val="tx1"/>
                </a:solidFill>
                <a:effectLst/>
                <a:latin typeface="+mn-lt"/>
                <a:ea typeface="+mn-ea"/>
                <a:cs typeface="+mn-cs"/>
              </a:rPr>
              <a:t> cyclones.</a:t>
            </a:r>
            <a:endParaRPr lang="en-US" sz="1200" kern="120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13</a:t>
            </a:fld>
            <a:endParaRPr lang="en-US"/>
          </a:p>
        </p:txBody>
      </p:sp>
    </p:spTree>
    <p:extLst>
      <p:ext uri="{BB962C8B-B14F-4D97-AF65-F5344CB8AC3E}">
        <p14:creationId xmlns:p14="http://schemas.microsoft.com/office/powerpoint/2010/main" val="1250596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novelty of the polar-front cyclone model lies in the incorporation of fronts into a conceptual model that could used for routine synoptic analysis, provided a physical basis for diagnosing rising air and precipitation, and contributed an observational basis for theoretical studies of cyclogenesis. The model was also novel for its inclusion of warm and occluded fronts, as well as the generalization of the model to describe the life cycle of </a:t>
            </a:r>
            <a:r>
              <a:rPr lang="en-GB" sz="1200" kern="1200" dirty="0" err="1" smtClean="0">
                <a:solidFill>
                  <a:schemeClr val="tx1"/>
                </a:solidFill>
                <a:effectLst/>
                <a:latin typeface="+mn-lt"/>
                <a:ea typeface="+mn-ea"/>
                <a:cs typeface="+mn-cs"/>
              </a:rPr>
              <a:t>midlatitude</a:t>
            </a:r>
            <a:r>
              <a:rPr lang="en-GB" sz="1200" kern="1200" dirty="0" smtClean="0">
                <a:solidFill>
                  <a:schemeClr val="tx1"/>
                </a:solidFill>
                <a:effectLst/>
                <a:latin typeface="+mn-lt"/>
                <a:ea typeface="+mn-ea"/>
                <a:cs typeface="+mn-cs"/>
              </a:rPr>
              <a:t> cyclones.</a:t>
            </a:r>
            <a:endParaRPr lang="en-US" sz="1200" kern="120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14</a:t>
            </a:fld>
            <a:endParaRPr lang="en-US"/>
          </a:p>
        </p:txBody>
      </p:sp>
    </p:spTree>
    <p:extLst>
      <p:ext uri="{BB962C8B-B14F-4D97-AF65-F5344CB8AC3E}">
        <p14:creationId xmlns:p14="http://schemas.microsoft.com/office/powerpoint/2010/main" val="1768568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novelty of the polar-front cyclone model lies in the incorporation of fronts into a conceptual model that could used for routine synoptic analysis, provided a physical basis for diagnosing rising air and precipitation, and contributed an observational basis for theoretical studies of cyclogenesis. The model was also novel for its inclusion of warm and occluded fronts, as well as the generalization of the model to describe the life cycle of </a:t>
            </a:r>
            <a:r>
              <a:rPr lang="en-GB" sz="1200" kern="1200" dirty="0" err="1" smtClean="0">
                <a:solidFill>
                  <a:schemeClr val="tx1"/>
                </a:solidFill>
                <a:effectLst/>
                <a:latin typeface="+mn-lt"/>
                <a:ea typeface="+mn-ea"/>
                <a:cs typeface="+mn-cs"/>
              </a:rPr>
              <a:t>midlatitude</a:t>
            </a:r>
            <a:r>
              <a:rPr lang="en-GB" sz="1200" kern="1200" dirty="0" smtClean="0">
                <a:solidFill>
                  <a:schemeClr val="tx1"/>
                </a:solidFill>
                <a:effectLst/>
                <a:latin typeface="+mn-lt"/>
                <a:ea typeface="+mn-ea"/>
                <a:cs typeface="+mn-cs"/>
              </a:rPr>
              <a:t> cyclones.</a:t>
            </a:r>
            <a:endParaRPr lang="en-US" sz="1200" kern="120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15</a:t>
            </a:fld>
            <a:endParaRPr lang="en-US"/>
          </a:p>
        </p:txBody>
      </p:sp>
    </p:spTree>
    <p:extLst>
      <p:ext uri="{BB962C8B-B14F-4D97-AF65-F5344CB8AC3E}">
        <p14:creationId xmlns:p14="http://schemas.microsoft.com/office/powerpoint/2010/main" val="2098202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16</a:t>
            </a:fld>
            <a:endParaRPr lang="en-US"/>
          </a:p>
        </p:txBody>
      </p:sp>
    </p:spTree>
    <p:extLst>
      <p:ext uri="{BB962C8B-B14F-4D97-AF65-F5344CB8AC3E}">
        <p14:creationId xmlns:p14="http://schemas.microsoft.com/office/powerpoint/2010/main" val="1724542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17</a:t>
            </a:fld>
            <a:endParaRPr lang="en-US"/>
          </a:p>
        </p:txBody>
      </p:sp>
    </p:spTree>
    <p:extLst>
      <p:ext uri="{BB962C8B-B14F-4D97-AF65-F5344CB8AC3E}">
        <p14:creationId xmlns:p14="http://schemas.microsoft.com/office/powerpoint/2010/main" val="525218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18</a:t>
            </a:fld>
            <a:endParaRPr lang="en-US"/>
          </a:p>
        </p:txBody>
      </p:sp>
    </p:spTree>
    <p:extLst>
      <p:ext uri="{BB962C8B-B14F-4D97-AF65-F5344CB8AC3E}">
        <p14:creationId xmlns:p14="http://schemas.microsoft.com/office/powerpoint/2010/main" val="1076419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19</a:t>
            </a:fld>
            <a:endParaRPr lang="en-US"/>
          </a:p>
        </p:txBody>
      </p:sp>
    </p:spTree>
    <p:extLst>
      <p:ext uri="{BB962C8B-B14F-4D97-AF65-F5344CB8AC3E}">
        <p14:creationId xmlns:p14="http://schemas.microsoft.com/office/powerpoint/2010/main" val="1511523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20</a:t>
            </a:fld>
            <a:endParaRPr lang="en-US"/>
          </a:p>
        </p:txBody>
      </p:sp>
    </p:spTree>
    <p:extLst>
      <p:ext uri="{BB962C8B-B14F-4D97-AF65-F5344CB8AC3E}">
        <p14:creationId xmlns:p14="http://schemas.microsoft.com/office/powerpoint/2010/main" val="1574211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3</a:t>
            </a:fld>
            <a:endParaRPr lang="en-US"/>
          </a:p>
        </p:txBody>
      </p:sp>
    </p:spTree>
    <p:extLst>
      <p:ext uri="{BB962C8B-B14F-4D97-AF65-F5344CB8AC3E}">
        <p14:creationId xmlns:p14="http://schemas.microsoft.com/office/powerpoint/2010/main" val="176188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21</a:t>
            </a:fld>
            <a:endParaRPr lang="en-US"/>
          </a:p>
        </p:txBody>
      </p:sp>
    </p:spTree>
    <p:extLst>
      <p:ext uri="{BB962C8B-B14F-4D97-AF65-F5344CB8AC3E}">
        <p14:creationId xmlns:p14="http://schemas.microsoft.com/office/powerpoint/2010/main" val="13374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22</a:t>
            </a:fld>
            <a:endParaRPr lang="en-US"/>
          </a:p>
        </p:txBody>
      </p:sp>
    </p:spTree>
    <p:extLst>
      <p:ext uri="{BB962C8B-B14F-4D97-AF65-F5344CB8AC3E}">
        <p14:creationId xmlns:p14="http://schemas.microsoft.com/office/powerpoint/2010/main" val="359763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23</a:t>
            </a:fld>
            <a:endParaRPr lang="en-US"/>
          </a:p>
        </p:txBody>
      </p:sp>
    </p:spTree>
    <p:extLst>
      <p:ext uri="{BB962C8B-B14F-4D97-AF65-F5344CB8AC3E}">
        <p14:creationId xmlns:p14="http://schemas.microsoft.com/office/powerpoint/2010/main" val="504245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24</a:t>
            </a:fld>
            <a:endParaRPr lang="en-US"/>
          </a:p>
        </p:txBody>
      </p:sp>
    </p:spTree>
    <p:extLst>
      <p:ext uri="{BB962C8B-B14F-4D97-AF65-F5344CB8AC3E}">
        <p14:creationId xmlns:p14="http://schemas.microsoft.com/office/powerpoint/2010/main" val="1866461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25</a:t>
            </a:fld>
            <a:endParaRPr lang="en-US"/>
          </a:p>
        </p:txBody>
      </p:sp>
    </p:spTree>
    <p:extLst>
      <p:ext uri="{BB962C8B-B14F-4D97-AF65-F5344CB8AC3E}">
        <p14:creationId xmlns:p14="http://schemas.microsoft.com/office/powerpoint/2010/main" val="885760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26</a:t>
            </a:fld>
            <a:endParaRPr lang="en-US"/>
          </a:p>
        </p:txBody>
      </p:sp>
    </p:spTree>
    <p:extLst>
      <p:ext uri="{BB962C8B-B14F-4D97-AF65-F5344CB8AC3E}">
        <p14:creationId xmlns:p14="http://schemas.microsoft.com/office/powerpoint/2010/main" val="885095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27</a:t>
            </a:fld>
            <a:endParaRPr lang="en-US"/>
          </a:p>
        </p:txBody>
      </p:sp>
    </p:spTree>
    <p:extLst>
      <p:ext uri="{BB962C8B-B14F-4D97-AF65-F5344CB8AC3E}">
        <p14:creationId xmlns:p14="http://schemas.microsoft.com/office/powerpoint/2010/main" val="1895106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28</a:t>
            </a:fld>
            <a:endParaRPr lang="en-US"/>
          </a:p>
        </p:txBody>
      </p:sp>
    </p:spTree>
    <p:extLst>
      <p:ext uri="{BB962C8B-B14F-4D97-AF65-F5344CB8AC3E}">
        <p14:creationId xmlns:p14="http://schemas.microsoft.com/office/powerpoint/2010/main" val="1261403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29</a:t>
            </a:fld>
            <a:endParaRPr lang="en-US"/>
          </a:p>
        </p:txBody>
      </p:sp>
    </p:spTree>
    <p:extLst>
      <p:ext uri="{BB962C8B-B14F-4D97-AF65-F5344CB8AC3E}">
        <p14:creationId xmlns:p14="http://schemas.microsoft.com/office/powerpoint/2010/main" val="11899757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48CBA-2A76-D54E-B4EE-00ECD5869AFE}" type="slidenum">
              <a:rPr lang="en-US" smtClean="0"/>
              <a:t>36</a:t>
            </a:fld>
            <a:endParaRPr lang="en-US"/>
          </a:p>
        </p:txBody>
      </p:sp>
    </p:spTree>
    <p:extLst>
      <p:ext uri="{BB962C8B-B14F-4D97-AF65-F5344CB8AC3E}">
        <p14:creationId xmlns:p14="http://schemas.microsoft.com/office/powerpoint/2010/main" val="503630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4</a:t>
            </a:fld>
            <a:endParaRPr lang="en-US"/>
          </a:p>
        </p:txBody>
      </p:sp>
    </p:spTree>
    <p:extLst>
      <p:ext uri="{BB962C8B-B14F-4D97-AF65-F5344CB8AC3E}">
        <p14:creationId xmlns:p14="http://schemas.microsoft.com/office/powerpoint/2010/main" val="21467143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37</a:t>
            </a:fld>
            <a:endParaRPr lang="en-US"/>
          </a:p>
        </p:txBody>
      </p:sp>
    </p:spTree>
    <p:extLst>
      <p:ext uri="{BB962C8B-B14F-4D97-AF65-F5344CB8AC3E}">
        <p14:creationId xmlns:p14="http://schemas.microsoft.com/office/powerpoint/2010/main" val="667626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38</a:t>
            </a:fld>
            <a:endParaRPr lang="en-US"/>
          </a:p>
        </p:txBody>
      </p:sp>
    </p:spTree>
    <p:extLst>
      <p:ext uri="{BB962C8B-B14F-4D97-AF65-F5344CB8AC3E}">
        <p14:creationId xmlns:p14="http://schemas.microsoft.com/office/powerpoint/2010/main" val="116505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39</a:t>
            </a:fld>
            <a:endParaRPr lang="en-US"/>
          </a:p>
        </p:txBody>
      </p:sp>
    </p:spTree>
    <p:extLst>
      <p:ext uri="{BB962C8B-B14F-4D97-AF65-F5344CB8AC3E}">
        <p14:creationId xmlns:p14="http://schemas.microsoft.com/office/powerpoint/2010/main" val="2138178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40</a:t>
            </a:fld>
            <a:endParaRPr lang="en-US"/>
          </a:p>
        </p:txBody>
      </p:sp>
    </p:spTree>
    <p:extLst>
      <p:ext uri="{BB962C8B-B14F-4D97-AF65-F5344CB8AC3E}">
        <p14:creationId xmlns:p14="http://schemas.microsoft.com/office/powerpoint/2010/main" val="686916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41</a:t>
            </a:fld>
            <a:endParaRPr lang="en-US"/>
          </a:p>
        </p:txBody>
      </p:sp>
    </p:spTree>
    <p:extLst>
      <p:ext uri="{BB962C8B-B14F-4D97-AF65-F5344CB8AC3E}">
        <p14:creationId xmlns:p14="http://schemas.microsoft.com/office/powerpoint/2010/main" val="9977208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42</a:t>
            </a:fld>
            <a:endParaRPr lang="en-US"/>
          </a:p>
        </p:txBody>
      </p:sp>
    </p:spTree>
    <p:extLst>
      <p:ext uri="{BB962C8B-B14F-4D97-AF65-F5344CB8AC3E}">
        <p14:creationId xmlns:p14="http://schemas.microsoft.com/office/powerpoint/2010/main" val="1752125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43</a:t>
            </a:fld>
            <a:endParaRPr lang="en-US"/>
          </a:p>
        </p:txBody>
      </p:sp>
    </p:spTree>
    <p:extLst>
      <p:ext uri="{BB962C8B-B14F-4D97-AF65-F5344CB8AC3E}">
        <p14:creationId xmlns:p14="http://schemas.microsoft.com/office/powerpoint/2010/main" val="1864009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44</a:t>
            </a:fld>
            <a:endParaRPr lang="en-US"/>
          </a:p>
        </p:txBody>
      </p:sp>
    </p:spTree>
    <p:extLst>
      <p:ext uri="{BB962C8B-B14F-4D97-AF65-F5344CB8AC3E}">
        <p14:creationId xmlns:p14="http://schemas.microsoft.com/office/powerpoint/2010/main" val="1697703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45</a:t>
            </a:fld>
            <a:endParaRPr lang="en-US"/>
          </a:p>
        </p:txBody>
      </p:sp>
    </p:spTree>
    <p:extLst>
      <p:ext uri="{BB962C8B-B14F-4D97-AF65-F5344CB8AC3E}">
        <p14:creationId xmlns:p14="http://schemas.microsoft.com/office/powerpoint/2010/main" val="860818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46</a:t>
            </a:fld>
            <a:endParaRPr lang="en-US"/>
          </a:p>
        </p:txBody>
      </p:sp>
    </p:spTree>
    <p:extLst>
      <p:ext uri="{BB962C8B-B14F-4D97-AF65-F5344CB8AC3E}">
        <p14:creationId xmlns:p14="http://schemas.microsoft.com/office/powerpoint/2010/main" val="2115409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5</a:t>
            </a:fld>
            <a:endParaRPr lang="en-US"/>
          </a:p>
        </p:txBody>
      </p:sp>
    </p:spTree>
    <p:extLst>
      <p:ext uri="{BB962C8B-B14F-4D97-AF65-F5344CB8AC3E}">
        <p14:creationId xmlns:p14="http://schemas.microsoft.com/office/powerpoint/2010/main" val="1301862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47</a:t>
            </a:fld>
            <a:endParaRPr lang="en-US"/>
          </a:p>
        </p:txBody>
      </p:sp>
    </p:spTree>
    <p:extLst>
      <p:ext uri="{BB962C8B-B14F-4D97-AF65-F5344CB8AC3E}">
        <p14:creationId xmlns:p14="http://schemas.microsoft.com/office/powerpoint/2010/main" val="1582564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48</a:t>
            </a:fld>
            <a:endParaRPr lang="en-US"/>
          </a:p>
        </p:txBody>
      </p:sp>
    </p:spTree>
    <p:extLst>
      <p:ext uri="{BB962C8B-B14F-4D97-AF65-F5344CB8AC3E}">
        <p14:creationId xmlns:p14="http://schemas.microsoft.com/office/powerpoint/2010/main" val="1557567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49</a:t>
            </a:fld>
            <a:endParaRPr lang="en-US"/>
          </a:p>
        </p:txBody>
      </p:sp>
    </p:spTree>
    <p:extLst>
      <p:ext uri="{BB962C8B-B14F-4D97-AF65-F5344CB8AC3E}">
        <p14:creationId xmlns:p14="http://schemas.microsoft.com/office/powerpoint/2010/main" val="392411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50</a:t>
            </a:fld>
            <a:endParaRPr lang="en-US"/>
          </a:p>
        </p:txBody>
      </p:sp>
    </p:spTree>
    <p:extLst>
      <p:ext uri="{BB962C8B-B14F-4D97-AF65-F5344CB8AC3E}">
        <p14:creationId xmlns:p14="http://schemas.microsoft.com/office/powerpoint/2010/main" val="1426637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51</a:t>
            </a:fld>
            <a:endParaRPr lang="en-US"/>
          </a:p>
        </p:txBody>
      </p:sp>
    </p:spTree>
    <p:extLst>
      <p:ext uri="{BB962C8B-B14F-4D97-AF65-F5344CB8AC3E}">
        <p14:creationId xmlns:p14="http://schemas.microsoft.com/office/powerpoint/2010/main" val="11859036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noted that areas characterized by a strong horizontal temperature gradient</a:t>
            </a:r>
            <a:r>
              <a:rPr lang="en-US" baseline="0" dirty="0" smtClean="0"/>
              <a:t> exhibited stronger vertical wind shear.</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52</a:t>
            </a:fld>
            <a:endParaRPr lang="en-US"/>
          </a:p>
        </p:txBody>
      </p:sp>
    </p:spTree>
    <p:extLst>
      <p:ext uri="{BB962C8B-B14F-4D97-AF65-F5344CB8AC3E}">
        <p14:creationId xmlns:p14="http://schemas.microsoft.com/office/powerpoint/2010/main" val="2279959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53</a:t>
            </a:fld>
            <a:endParaRPr lang="en-US"/>
          </a:p>
        </p:txBody>
      </p:sp>
    </p:spTree>
    <p:extLst>
      <p:ext uri="{BB962C8B-B14F-4D97-AF65-F5344CB8AC3E}">
        <p14:creationId xmlns:p14="http://schemas.microsoft.com/office/powerpoint/2010/main" val="20757169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54</a:t>
            </a:fld>
            <a:endParaRPr lang="en-US"/>
          </a:p>
        </p:txBody>
      </p:sp>
    </p:spTree>
    <p:extLst>
      <p:ext uri="{BB962C8B-B14F-4D97-AF65-F5344CB8AC3E}">
        <p14:creationId xmlns:p14="http://schemas.microsoft.com/office/powerpoint/2010/main" val="1841350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55</a:t>
            </a:fld>
            <a:endParaRPr lang="en-US"/>
          </a:p>
        </p:txBody>
      </p:sp>
    </p:spTree>
    <p:extLst>
      <p:ext uri="{BB962C8B-B14F-4D97-AF65-F5344CB8AC3E}">
        <p14:creationId xmlns:p14="http://schemas.microsoft.com/office/powerpoint/2010/main" val="8399285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Velocity potential and upper level divergence.</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56</a:t>
            </a:fld>
            <a:endParaRPr lang="en-US"/>
          </a:p>
        </p:txBody>
      </p:sp>
    </p:spTree>
    <p:extLst>
      <p:ext uri="{BB962C8B-B14F-4D97-AF65-F5344CB8AC3E}">
        <p14:creationId xmlns:p14="http://schemas.microsoft.com/office/powerpoint/2010/main" val="165819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6</a:t>
            </a:fld>
            <a:endParaRPr lang="en-US"/>
          </a:p>
        </p:txBody>
      </p:sp>
    </p:spTree>
    <p:extLst>
      <p:ext uri="{BB962C8B-B14F-4D97-AF65-F5344CB8AC3E}">
        <p14:creationId xmlns:p14="http://schemas.microsoft.com/office/powerpoint/2010/main" val="438546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Velocity potential and upper level divergence.</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57</a:t>
            </a:fld>
            <a:endParaRPr lang="en-US"/>
          </a:p>
        </p:txBody>
      </p:sp>
    </p:spTree>
    <p:extLst>
      <p:ext uri="{BB962C8B-B14F-4D97-AF65-F5344CB8AC3E}">
        <p14:creationId xmlns:p14="http://schemas.microsoft.com/office/powerpoint/2010/main" val="1622671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Velocity potential and upper level divergence.</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58</a:t>
            </a:fld>
            <a:endParaRPr lang="en-US"/>
          </a:p>
        </p:txBody>
      </p:sp>
    </p:spTree>
    <p:extLst>
      <p:ext uri="{BB962C8B-B14F-4D97-AF65-F5344CB8AC3E}">
        <p14:creationId xmlns:p14="http://schemas.microsoft.com/office/powerpoint/2010/main" val="303299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Velocity potential and upper level divergence.</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59</a:t>
            </a:fld>
            <a:endParaRPr lang="en-US"/>
          </a:p>
        </p:txBody>
      </p:sp>
    </p:spTree>
    <p:extLst>
      <p:ext uri="{BB962C8B-B14F-4D97-AF65-F5344CB8AC3E}">
        <p14:creationId xmlns:p14="http://schemas.microsoft.com/office/powerpoint/2010/main" val="6314829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Velocity potential and upper level divergence.</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60</a:t>
            </a:fld>
            <a:endParaRPr lang="en-US"/>
          </a:p>
        </p:txBody>
      </p:sp>
    </p:spTree>
    <p:extLst>
      <p:ext uri="{BB962C8B-B14F-4D97-AF65-F5344CB8AC3E}">
        <p14:creationId xmlns:p14="http://schemas.microsoft.com/office/powerpoint/2010/main" val="4056022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Velocity potential and upper level divergence.</a:t>
            </a:r>
            <a:endParaRPr lang="en-US" dirty="0"/>
          </a:p>
        </p:txBody>
      </p:sp>
      <p:sp>
        <p:nvSpPr>
          <p:cNvPr id="4" name="Slide Number Placeholder 3"/>
          <p:cNvSpPr>
            <a:spLocks noGrp="1"/>
          </p:cNvSpPr>
          <p:nvPr>
            <p:ph type="sldNum" sz="quarter" idx="10"/>
          </p:nvPr>
        </p:nvSpPr>
        <p:spPr/>
        <p:txBody>
          <a:bodyPr/>
          <a:lstStyle/>
          <a:p>
            <a:fld id="{FFC2A86F-A9B8-CF41-8A3D-45D8B3860DA0}" type="slidenum">
              <a:rPr lang="en-US" smtClean="0"/>
              <a:t>61</a:t>
            </a:fld>
            <a:endParaRPr lang="en-US"/>
          </a:p>
        </p:txBody>
      </p:sp>
    </p:spTree>
    <p:extLst>
      <p:ext uri="{BB962C8B-B14F-4D97-AF65-F5344CB8AC3E}">
        <p14:creationId xmlns:p14="http://schemas.microsoft.com/office/powerpoint/2010/main" val="10305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7</a:t>
            </a:fld>
            <a:endParaRPr lang="en-US"/>
          </a:p>
        </p:txBody>
      </p:sp>
    </p:spTree>
    <p:extLst>
      <p:ext uri="{BB962C8B-B14F-4D97-AF65-F5344CB8AC3E}">
        <p14:creationId xmlns:p14="http://schemas.microsoft.com/office/powerpoint/2010/main" val="40903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8</a:t>
            </a:fld>
            <a:endParaRPr lang="en-US"/>
          </a:p>
        </p:txBody>
      </p:sp>
    </p:spTree>
    <p:extLst>
      <p:ext uri="{BB962C8B-B14F-4D97-AF65-F5344CB8AC3E}">
        <p14:creationId xmlns:p14="http://schemas.microsoft.com/office/powerpoint/2010/main" val="1264994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9</a:t>
            </a:fld>
            <a:endParaRPr lang="en-US"/>
          </a:p>
        </p:txBody>
      </p:sp>
    </p:spTree>
    <p:extLst>
      <p:ext uri="{BB962C8B-B14F-4D97-AF65-F5344CB8AC3E}">
        <p14:creationId xmlns:p14="http://schemas.microsoft.com/office/powerpoint/2010/main" val="529700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Meteorgraphs</a:t>
            </a:r>
            <a:r>
              <a:rPr lang="en-US" dirty="0" smtClean="0"/>
              <a:t>.</a:t>
            </a:r>
            <a:r>
              <a:rPr lang="en-US" baseline="0" dirty="0" smtClean="0"/>
              <a:t> Coordinated international effort to launch balloon soundings at 18 diff. locations across Europe. Wanted to capture the horizontal and vertical temperature structure throughout Europe.</a:t>
            </a:r>
            <a:endParaRPr lang="en-US" dirty="0" smtClean="0"/>
          </a:p>
        </p:txBody>
      </p:sp>
      <p:sp>
        <p:nvSpPr>
          <p:cNvPr id="4" name="Slide Number Placeholder 3"/>
          <p:cNvSpPr>
            <a:spLocks noGrp="1"/>
          </p:cNvSpPr>
          <p:nvPr>
            <p:ph type="sldNum" sz="quarter" idx="10"/>
          </p:nvPr>
        </p:nvSpPr>
        <p:spPr/>
        <p:txBody>
          <a:bodyPr/>
          <a:lstStyle/>
          <a:p>
            <a:fld id="{FFC2A86F-A9B8-CF41-8A3D-45D8B3860DA0}" type="slidenum">
              <a:rPr lang="en-US" smtClean="0"/>
              <a:t>10</a:t>
            </a:fld>
            <a:endParaRPr lang="en-US"/>
          </a:p>
        </p:txBody>
      </p:sp>
    </p:spTree>
    <p:extLst>
      <p:ext uri="{BB962C8B-B14F-4D97-AF65-F5344CB8AC3E}">
        <p14:creationId xmlns:p14="http://schemas.microsoft.com/office/powerpoint/2010/main" val="1773368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180259-032F-4348-8E55-04066EC236EC}" type="datetimeFigureOut">
              <a:rPr lang="en-US" smtClean="0"/>
              <a:t>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4012381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80259-032F-4348-8E55-04066EC236EC}" type="datetimeFigureOut">
              <a:rPr lang="en-US" smtClean="0"/>
              <a:t>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2714798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80259-032F-4348-8E55-04066EC236EC}" type="datetimeFigureOut">
              <a:rPr lang="en-US" smtClean="0"/>
              <a:t>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2643656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180259-032F-4348-8E55-04066EC236EC}" type="datetimeFigureOut">
              <a:rPr lang="en-US" smtClean="0"/>
              <a:t>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123920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180259-032F-4348-8E55-04066EC236EC}" type="datetimeFigureOut">
              <a:rPr lang="en-US" smtClean="0"/>
              <a:t>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450837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180259-032F-4348-8E55-04066EC236EC}" type="datetimeFigureOut">
              <a:rPr lang="en-US" smtClean="0"/>
              <a:t>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1463017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180259-032F-4348-8E55-04066EC236EC}" type="datetimeFigureOut">
              <a:rPr lang="en-US" smtClean="0"/>
              <a:t>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3194583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180259-032F-4348-8E55-04066EC236EC}" type="datetimeFigureOut">
              <a:rPr lang="en-US" smtClean="0"/>
              <a:t>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106592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80259-032F-4348-8E55-04066EC236EC}" type="datetimeFigureOut">
              <a:rPr lang="en-US" smtClean="0"/>
              <a:t>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2388856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80259-032F-4348-8E55-04066EC236EC}" type="datetimeFigureOut">
              <a:rPr lang="en-US" smtClean="0"/>
              <a:t>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265754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180259-032F-4348-8E55-04066EC236EC}" type="datetimeFigureOut">
              <a:rPr lang="en-US" smtClean="0"/>
              <a:t>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B914DE-5BAE-1747-8223-03F7A94A59B5}" type="slidenum">
              <a:rPr lang="en-US" smtClean="0"/>
              <a:t>‹#›</a:t>
            </a:fld>
            <a:endParaRPr lang="en-US"/>
          </a:p>
        </p:txBody>
      </p:sp>
    </p:spTree>
    <p:extLst>
      <p:ext uri="{BB962C8B-B14F-4D97-AF65-F5344CB8AC3E}">
        <p14:creationId xmlns:p14="http://schemas.microsoft.com/office/powerpoint/2010/main" val="6269888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80259-032F-4348-8E55-04066EC236EC}" type="datetimeFigureOut">
              <a:rPr lang="en-US" smtClean="0"/>
              <a:t>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B914DE-5BAE-1747-8223-03F7A94A59B5}" type="slidenum">
              <a:rPr lang="en-US" smtClean="0"/>
              <a:t>‹#›</a:t>
            </a:fld>
            <a:endParaRPr lang="en-US"/>
          </a:p>
        </p:txBody>
      </p:sp>
    </p:spTree>
    <p:extLst>
      <p:ext uri="{BB962C8B-B14F-4D97-AF65-F5344CB8AC3E}">
        <p14:creationId xmlns:p14="http://schemas.microsoft.com/office/powerpoint/2010/main" val="1710419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26.emf"/><Relationship Id="rId13" Type="http://schemas.openxmlformats.org/officeDocument/2006/relationships/oleObject" Target="../embeddings/oleObject6.bin"/><Relationship Id="rId14" Type="http://schemas.openxmlformats.org/officeDocument/2006/relationships/image" Target="../media/image27.emf"/><Relationship Id="rId15" Type="http://schemas.openxmlformats.org/officeDocument/2006/relationships/oleObject" Target="../embeddings/oleObject7.bin"/><Relationship Id="rId16" Type="http://schemas.openxmlformats.org/officeDocument/2006/relationships/image" Target="../media/image28.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22.emf"/><Relationship Id="rId5" Type="http://schemas.openxmlformats.org/officeDocument/2006/relationships/oleObject" Target="../embeddings/oleObject2.bin"/><Relationship Id="rId6" Type="http://schemas.openxmlformats.org/officeDocument/2006/relationships/image" Target="../media/image23.emf"/><Relationship Id="rId7" Type="http://schemas.openxmlformats.org/officeDocument/2006/relationships/oleObject" Target="../embeddings/oleObject3.bin"/><Relationship Id="rId8" Type="http://schemas.openxmlformats.org/officeDocument/2006/relationships/image" Target="../media/image24.emf"/><Relationship Id="rId9" Type="http://schemas.openxmlformats.org/officeDocument/2006/relationships/oleObject" Target="../embeddings/oleObject4.bin"/><Relationship Id="rId10" Type="http://schemas.openxmlformats.org/officeDocument/2006/relationships/image" Target="../media/image25.emf"/></Relationships>
</file>

<file path=ppt/slides/_rels/slide31.xml.rels><?xml version="1.0" encoding="UTF-8" standalone="yes"?>
<Relationships xmlns="http://schemas.openxmlformats.org/package/2006/relationships"><Relationship Id="rId11" Type="http://schemas.openxmlformats.org/officeDocument/2006/relationships/oleObject" Target="../embeddings/oleObject12.bin"/><Relationship Id="rId12" Type="http://schemas.openxmlformats.org/officeDocument/2006/relationships/image" Target="../media/image26.emf"/><Relationship Id="rId13" Type="http://schemas.openxmlformats.org/officeDocument/2006/relationships/oleObject" Target="../embeddings/oleObject13.bin"/><Relationship Id="rId14" Type="http://schemas.openxmlformats.org/officeDocument/2006/relationships/image" Target="../media/image27.emf"/><Relationship Id="rId15" Type="http://schemas.openxmlformats.org/officeDocument/2006/relationships/oleObject" Target="../embeddings/oleObject14.bin"/><Relationship Id="rId16" Type="http://schemas.openxmlformats.org/officeDocument/2006/relationships/image" Target="../media/image28.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8.bin"/><Relationship Id="rId4" Type="http://schemas.openxmlformats.org/officeDocument/2006/relationships/image" Target="../media/image22.emf"/><Relationship Id="rId5" Type="http://schemas.openxmlformats.org/officeDocument/2006/relationships/oleObject" Target="../embeddings/oleObject9.bin"/><Relationship Id="rId6" Type="http://schemas.openxmlformats.org/officeDocument/2006/relationships/image" Target="../media/image23.emf"/><Relationship Id="rId7" Type="http://schemas.openxmlformats.org/officeDocument/2006/relationships/oleObject" Target="../embeddings/oleObject10.bin"/><Relationship Id="rId8" Type="http://schemas.openxmlformats.org/officeDocument/2006/relationships/image" Target="../media/image24.emf"/><Relationship Id="rId9" Type="http://schemas.openxmlformats.org/officeDocument/2006/relationships/oleObject" Target="../embeddings/oleObject11.bin"/><Relationship Id="rId10" Type="http://schemas.openxmlformats.org/officeDocument/2006/relationships/image" Target="../media/image25.emf"/></Relationships>
</file>

<file path=ppt/slides/_rels/slide32.xml.rels><?xml version="1.0" encoding="UTF-8" standalone="yes"?>
<Relationships xmlns="http://schemas.openxmlformats.org/package/2006/relationships"><Relationship Id="rId11" Type="http://schemas.openxmlformats.org/officeDocument/2006/relationships/oleObject" Target="../embeddings/oleObject19.bin"/><Relationship Id="rId12" Type="http://schemas.openxmlformats.org/officeDocument/2006/relationships/image" Target="../media/image33.emf"/><Relationship Id="rId13" Type="http://schemas.openxmlformats.org/officeDocument/2006/relationships/oleObject" Target="../embeddings/oleObject20.bin"/><Relationship Id="rId14" Type="http://schemas.openxmlformats.org/officeDocument/2006/relationships/image" Target="../media/image34.emf"/><Relationship Id="rId15" Type="http://schemas.openxmlformats.org/officeDocument/2006/relationships/oleObject" Target="../embeddings/oleObject21.bin"/><Relationship Id="rId16" Type="http://schemas.openxmlformats.org/officeDocument/2006/relationships/image" Target="../media/image22.emf"/><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oleObject" Target="../embeddings/oleObject15.bin"/><Relationship Id="rId4" Type="http://schemas.openxmlformats.org/officeDocument/2006/relationships/image" Target="../media/image29.emf"/><Relationship Id="rId5" Type="http://schemas.openxmlformats.org/officeDocument/2006/relationships/oleObject" Target="../embeddings/oleObject16.bin"/><Relationship Id="rId6" Type="http://schemas.openxmlformats.org/officeDocument/2006/relationships/image" Target="../media/image30.emf"/><Relationship Id="rId7" Type="http://schemas.openxmlformats.org/officeDocument/2006/relationships/oleObject" Target="../embeddings/oleObject17.bin"/><Relationship Id="rId8" Type="http://schemas.openxmlformats.org/officeDocument/2006/relationships/image" Target="../media/image31.emf"/><Relationship Id="rId9" Type="http://schemas.openxmlformats.org/officeDocument/2006/relationships/oleObject" Target="../embeddings/oleObject18.bin"/><Relationship Id="rId10" Type="http://schemas.openxmlformats.org/officeDocument/2006/relationships/image" Target="../media/image32.emf"/></Relationships>
</file>

<file path=ppt/slides/_rels/slide33.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38.emf"/><Relationship Id="rId13" Type="http://schemas.openxmlformats.org/officeDocument/2006/relationships/oleObject" Target="../embeddings/oleObject27.bin"/><Relationship Id="rId14" Type="http://schemas.openxmlformats.org/officeDocument/2006/relationships/image" Target="../media/image39.emf"/><Relationship Id="rId15" Type="http://schemas.openxmlformats.org/officeDocument/2006/relationships/oleObject" Target="../embeddings/oleObject28.bin"/><Relationship Id="rId16" Type="http://schemas.openxmlformats.org/officeDocument/2006/relationships/image" Target="../media/image40.emf"/><Relationship Id="rId17" Type="http://schemas.openxmlformats.org/officeDocument/2006/relationships/oleObject" Target="../embeddings/oleObject29.bin"/><Relationship Id="rId18" Type="http://schemas.openxmlformats.org/officeDocument/2006/relationships/image" Target="../media/image41.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oleObject" Target="../embeddings/oleObject22.bin"/><Relationship Id="rId4" Type="http://schemas.openxmlformats.org/officeDocument/2006/relationships/image" Target="../media/image22.emf"/><Relationship Id="rId5" Type="http://schemas.openxmlformats.org/officeDocument/2006/relationships/oleObject" Target="../embeddings/oleObject23.bin"/><Relationship Id="rId6" Type="http://schemas.openxmlformats.org/officeDocument/2006/relationships/image" Target="../media/image35.emf"/><Relationship Id="rId7" Type="http://schemas.openxmlformats.org/officeDocument/2006/relationships/oleObject" Target="../embeddings/oleObject24.bin"/><Relationship Id="rId8" Type="http://schemas.openxmlformats.org/officeDocument/2006/relationships/image" Target="../media/image36.emf"/><Relationship Id="rId9" Type="http://schemas.openxmlformats.org/officeDocument/2006/relationships/oleObject" Target="../embeddings/oleObject25.bin"/><Relationship Id="rId10" Type="http://schemas.openxmlformats.org/officeDocument/2006/relationships/image" Target="../media/image37.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42.emf"/><Relationship Id="rId5" Type="http://schemas.openxmlformats.org/officeDocument/2006/relationships/oleObject" Target="../embeddings/oleObject31.bin"/><Relationship Id="rId6" Type="http://schemas.openxmlformats.org/officeDocument/2006/relationships/image" Target="../media/image22.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image" Target="../media/image22.emf"/><Relationship Id="rId5" Type="http://schemas.openxmlformats.org/officeDocument/2006/relationships/oleObject" Target="../embeddings/oleObject33.bin"/><Relationship Id="rId6" Type="http://schemas.openxmlformats.org/officeDocument/2006/relationships/image" Target="../media/image42.emf"/><Relationship Id="rId7" Type="http://schemas.openxmlformats.org/officeDocument/2006/relationships/image" Target="../media/image43.png"/><Relationship Id="rId8" Type="http://schemas.openxmlformats.org/officeDocument/2006/relationships/image" Target="../media/image44.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34.bin"/><Relationship Id="rId5" Type="http://schemas.openxmlformats.org/officeDocument/2006/relationships/image" Target="../media/image22.emf"/><Relationship Id="rId6" Type="http://schemas.openxmlformats.org/officeDocument/2006/relationships/oleObject" Target="../embeddings/oleObject35.bin"/><Relationship Id="rId7" Type="http://schemas.openxmlformats.org/officeDocument/2006/relationships/image" Target="../media/image42.emf"/><Relationship Id="rId8" Type="http://schemas.openxmlformats.org/officeDocument/2006/relationships/image" Target="../media/image45.png"/><Relationship Id="rId9" Type="http://schemas.openxmlformats.org/officeDocument/2006/relationships/image" Target="../media/image46.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em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alphaModFix amt="75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p:cNvSpPr>
            <a:spLocks noGrp="1"/>
          </p:cNvSpPr>
          <p:nvPr>
            <p:ph type="ctrTitle"/>
          </p:nvPr>
        </p:nvSpPr>
        <p:spPr>
          <a:xfrm>
            <a:off x="143124" y="301882"/>
            <a:ext cx="8862838" cy="842622"/>
          </a:xfrm>
        </p:spPr>
        <p:txBody>
          <a:bodyPr>
            <a:noAutofit/>
          </a:bodyPr>
          <a:lstStyle/>
          <a:p>
            <a:pPr algn="l"/>
            <a:r>
              <a:rPr lang="en-US" sz="4000" b="1" dirty="0" smtClean="0"/>
              <a:t>Fronts and Frontogenesis</a:t>
            </a:r>
            <a:endParaRPr lang="en-US" sz="4000" b="1" dirty="0"/>
          </a:p>
        </p:txBody>
      </p:sp>
      <p:cxnSp>
        <p:nvCxnSpPr>
          <p:cNvPr id="6" name="Straight Connector 5"/>
          <p:cNvCxnSpPr/>
          <p:nvPr/>
        </p:nvCxnSpPr>
        <p:spPr>
          <a:xfrm>
            <a:off x="204706" y="1324116"/>
            <a:ext cx="4459843" cy="18404"/>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
          </p:nvPr>
        </p:nvSpPr>
        <p:spPr>
          <a:xfrm>
            <a:off x="204706" y="1558940"/>
            <a:ext cx="8801255" cy="1352736"/>
          </a:xfrm>
        </p:spPr>
        <p:txBody>
          <a:bodyPr>
            <a:noAutofit/>
          </a:bodyPr>
          <a:lstStyle/>
          <a:p>
            <a:pPr algn="l"/>
            <a:r>
              <a:rPr lang="en-US" sz="2400" b="1" dirty="0" smtClean="0">
                <a:solidFill>
                  <a:schemeClr val="tx1"/>
                </a:solidFill>
              </a:rPr>
              <a:t>Andrew C. Winters</a:t>
            </a:r>
          </a:p>
          <a:p>
            <a:pPr algn="l"/>
            <a:r>
              <a:rPr lang="en-US" sz="2400" b="1" dirty="0" smtClean="0">
                <a:solidFill>
                  <a:schemeClr val="tx1"/>
                </a:solidFill>
              </a:rPr>
              <a:t>ATM 631</a:t>
            </a:r>
          </a:p>
          <a:p>
            <a:pPr algn="l"/>
            <a:r>
              <a:rPr lang="en-US" sz="2400" b="1" dirty="0">
                <a:solidFill>
                  <a:schemeClr val="tx1"/>
                </a:solidFill>
              </a:rPr>
              <a:t>6</a:t>
            </a:r>
            <a:r>
              <a:rPr lang="en-US" sz="2400" b="1" dirty="0" smtClean="0">
                <a:solidFill>
                  <a:schemeClr val="tx1"/>
                </a:solidFill>
              </a:rPr>
              <a:t> February 2018</a:t>
            </a:r>
          </a:p>
        </p:txBody>
      </p:sp>
    </p:spTree>
    <p:extLst>
      <p:ext uri="{BB962C8B-B14F-4D97-AF65-F5344CB8AC3E}">
        <p14:creationId xmlns:p14="http://schemas.microsoft.com/office/powerpoint/2010/main" val="1799767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Fronts and Frontogenesis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826442" y="1223235"/>
            <a:ext cx="4010084" cy="5324535"/>
          </a:xfrm>
          <a:prstGeom prst="rect">
            <a:avLst/>
          </a:prstGeom>
        </p:spPr>
        <p:txBody>
          <a:bodyPr wrap="square">
            <a:spAutoFit/>
          </a:bodyPr>
          <a:lstStyle/>
          <a:p>
            <a:r>
              <a:rPr lang="en-GB" sz="2000" i="1" dirty="0">
                <a:solidFill>
                  <a:srgbClr val="1100FF"/>
                </a:solidFill>
                <a:latin typeface="Times New Roman" charset="0"/>
                <a:ea typeface="ＭＳ 明朝" charset="-128"/>
              </a:rPr>
              <a:t>“The principal task of any meteorological institution of education and research must be to bridge the gap between the mathematician and practical man, that is to make the weather man realize the value of a modest theoretical education and to induce the theoretical man to take an occasional glance at the weather map. The polar front theory, beyond a doubt, represents the most successful effort yet to bridge the gulf that separates meteorological </a:t>
            </a:r>
            <a:r>
              <a:rPr lang="en-GB" sz="2000" i="1" dirty="0" smtClean="0">
                <a:solidFill>
                  <a:srgbClr val="1100FF"/>
                </a:solidFill>
                <a:latin typeface="Times New Roman" charset="0"/>
                <a:ea typeface="ＭＳ 明朝" charset="-128"/>
              </a:rPr>
              <a:t>camps”</a:t>
            </a:r>
          </a:p>
          <a:p>
            <a:endParaRPr lang="en-GB" sz="2000" i="1" dirty="0" smtClean="0">
              <a:solidFill>
                <a:srgbClr val="1100FF"/>
              </a:solidFill>
              <a:latin typeface="Times New Roman" charset="0"/>
              <a:ea typeface="ＭＳ 明朝" charset="-128"/>
            </a:endParaRPr>
          </a:p>
          <a:p>
            <a:r>
              <a:rPr lang="en-GB" sz="2000" b="1" dirty="0" smtClean="0">
                <a:solidFill>
                  <a:srgbClr val="1100FF"/>
                </a:solidFill>
                <a:latin typeface="Times New Roman" charset="0"/>
                <a:ea typeface="ＭＳ 明朝" charset="-128"/>
              </a:rPr>
              <a:t>C.-G. </a:t>
            </a:r>
            <a:r>
              <a:rPr lang="en-GB" sz="2000" b="1" dirty="0" err="1" smtClean="0">
                <a:solidFill>
                  <a:srgbClr val="1100FF"/>
                </a:solidFill>
                <a:latin typeface="Times New Roman" charset="0"/>
                <a:ea typeface="ＭＳ 明朝" charset="-128"/>
              </a:rPr>
              <a:t>Rossby</a:t>
            </a:r>
            <a:r>
              <a:rPr lang="en-GB" sz="2000" b="1" dirty="0" smtClean="0">
                <a:solidFill>
                  <a:srgbClr val="1100FF"/>
                </a:solidFill>
                <a:latin typeface="Times New Roman" charset="0"/>
                <a:ea typeface="ＭＳ 明朝" charset="-128"/>
              </a:rPr>
              <a:t> (1934)</a:t>
            </a:r>
            <a:r>
              <a:rPr lang="en-US" sz="2000" b="1" dirty="0" smtClean="0">
                <a:solidFill>
                  <a:srgbClr val="1100FF"/>
                </a:solidFill>
              </a:rPr>
              <a:t> </a:t>
            </a:r>
            <a:endParaRPr lang="en-US" sz="2000" b="1" dirty="0">
              <a:solidFill>
                <a:srgbClr val="11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292115"/>
            <a:ext cx="4371131" cy="4922219"/>
          </a:xfrm>
          <a:prstGeom prst="rect">
            <a:avLst/>
          </a:prstGeom>
        </p:spPr>
      </p:pic>
      <p:sp>
        <p:nvSpPr>
          <p:cNvPr id="7" name="TextBox 6"/>
          <p:cNvSpPr txBox="1"/>
          <p:nvPr/>
        </p:nvSpPr>
        <p:spPr>
          <a:xfrm>
            <a:off x="173789" y="6214334"/>
            <a:ext cx="2125791" cy="369332"/>
          </a:xfrm>
          <a:prstGeom prst="rect">
            <a:avLst/>
          </a:prstGeom>
          <a:noFill/>
        </p:spPr>
        <p:txBody>
          <a:bodyPr wrap="square" rtlCol="0">
            <a:spAutoFit/>
          </a:bodyPr>
          <a:lstStyle/>
          <a:p>
            <a:r>
              <a:rPr lang="en-US" b="1" dirty="0" smtClean="0"/>
              <a:t>Shapiro et al. (1999)</a:t>
            </a:r>
            <a:endParaRPr lang="en-US" b="1" dirty="0"/>
          </a:p>
        </p:txBody>
      </p:sp>
    </p:spTree>
    <p:extLst>
      <p:ext uri="{BB962C8B-B14F-4D97-AF65-F5344CB8AC3E}">
        <p14:creationId xmlns:p14="http://schemas.microsoft.com/office/powerpoint/2010/main" val="1982761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Fronts and Frontogenesis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826442" y="1223235"/>
            <a:ext cx="4010084" cy="5324535"/>
          </a:xfrm>
          <a:prstGeom prst="rect">
            <a:avLst/>
          </a:prstGeom>
        </p:spPr>
        <p:txBody>
          <a:bodyPr wrap="square">
            <a:spAutoFit/>
          </a:bodyPr>
          <a:lstStyle/>
          <a:p>
            <a:r>
              <a:rPr lang="en-GB" sz="2000" i="1" dirty="0">
                <a:solidFill>
                  <a:srgbClr val="1100FF"/>
                </a:solidFill>
                <a:latin typeface="Times New Roman" charset="0"/>
                <a:ea typeface="ＭＳ 明朝" charset="-128"/>
              </a:rPr>
              <a:t>“The principal task of any meteorological institution of education and research must be to bridge the gap between the mathematician and practical man, that is to make the weather man realize the value of a modest theoretical education and to induce the theoretical man to take an occasional glance at the weather map. The polar front theory, beyond a doubt, represents the most successful effort yet to bridge the gulf that separates meteorological </a:t>
            </a:r>
            <a:r>
              <a:rPr lang="en-GB" sz="2000" i="1" dirty="0" smtClean="0">
                <a:solidFill>
                  <a:srgbClr val="1100FF"/>
                </a:solidFill>
                <a:latin typeface="Times New Roman" charset="0"/>
                <a:ea typeface="ＭＳ 明朝" charset="-128"/>
              </a:rPr>
              <a:t>camps”</a:t>
            </a:r>
          </a:p>
          <a:p>
            <a:endParaRPr lang="en-GB" sz="2000" i="1" dirty="0" smtClean="0">
              <a:solidFill>
                <a:srgbClr val="1100FF"/>
              </a:solidFill>
              <a:latin typeface="Times New Roman" charset="0"/>
              <a:ea typeface="ＭＳ 明朝" charset="-128"/>
            </a:endParaRPr>
          </a:p>
          <a:p>
            <a:r>
              <a:rPr lang="en-GB" sz="2000" b="1" dirty="0" smtClean="0">
                <a:solidFill>
                  <a:srgbClr val="1100FF"/>
                </a:solidFill>
                <a:latin typeface="Times New Roman" charset="0"/>
                <a:ea typeface="ＭＳ 明朝" charset="-128"/>
              </a:rPr>
              <a:t>C.-G. </a:t>
            </a:r>
            <a:r>
              <a:rPr lang="en-GB" sz="2000" b="1" dirty="0" err="1" smtClean="0">
                <a:solidFill>
                  <a:srgbClr val="1100FF"/>
                </a:solidFill>
                <a:latin typeface="Times New Roman" charset="0"/>
                <a:ea typeface="ＭＳ 明朝" charset="-128"/>
              </a:rPr>
              <a:t>Rossby</a:t>
            </a:r>
            <a:r>
              <a:rPr lang="en-GB" sz="2000" b="1" dirty="0" smtClean="0">
                <a:solidFill>
                  <a:srgbClr val="1100FF"/>
                </a:solidFill>
                <a:latin typeface="Times New Roman" charset="0"/>
                <a:ea typeface="ＭＳ 明朝" charset="-128"/>
              </a:rPr>
              <a:t> (1934)</a:t>
            </a:r>
            <a:r>
              <a:rPr lang="en-US" sz="2000" b="1" dirty="0" smtClean="0">
                <a:solidFill>
                  <a:srgbClr val="1100FF"/>
                </a:solidFill>
              </a:rPr>
              <a:t> </a:t>
            </a:r>
            <a:endParaRPr lang="en-US" sz="2000" b="1" dirty="0">
              <a:solidFill>
                <a:srgbClr val="11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292115"/>
            <a:ext cx="4371131" cy="4922219"/>
          </a:xfrm>
          <a:prstGeom prst="rect">
            <a:avLst/>
          </a:prstGeom>
        </p:spPr>
      </p:pic>
      <p:sp>
        <p:nvSpPr>
          <p:cNvPr id="7" name="TextBox 6"/>
          <p:cNvSpPr txBox="1"/>
          <p:nvPr/>
        </p:nvSpPr>
        <p:spPr>
          <a:xfrm>
            <a:off x="173789" y="6214334"/>
            <a:ext cx="2162005" cy="369332"/>
          </a:xfrm>
          <a:prstGeom prst="rect">
            <a:avLst/>
          </a:prstGeom>
          <a:noFill/>
        </p:spPr>
        <p:txBody>
          <a:bodyPr wrap="square" rtlCol="0">
            <a:spAutoFit/>
          </a:bodyPr>
          <a:lstStyle/>
          <a:p>
            <a:r>
              <a:rPr lang="en-US" b="1" dirty="0" smtClean="0"/>
              <a:t>Shapiro et al. (1999)</a:t>
            </a:r>
            <a:endParaRPr lang="en-US" b="1" dirty="0"/>
          </a:p>
        </p:txBody>
      </p:sp>
      <p:sp>
        <p:nvSpPr>
          <p:cNvPr id="5" name="Freeform 4"/>
          <p:cNvSpPr/>
          <p:nvPr/>
        </p:nvSpPr>
        <p:spPr>
          <a:xfrm>
            <a:off x="731520" y="2003729"/>
            <a:ext cx="1502797" cy="2178657"/>
          </a:xfrm>
          <a:custGeom>
            <a:avLst/>
            <a:gdLst>
              <a:gd name="connsiteX0" fmla="*/ 1367624 w 1502797"/>
              <a:gd name="connsiteY0" fmla="*/ 0 h 2178657"/>
              <a:gd name="connsiteX1" fmla="*/ 1502797 w 1502797"/>
              <a:gd name="connsiteY1" fmla="*/ 588397 h 2178657"/>
              <a:gd name="connsiteX2" fmla="*/ 1113183 w 1502797"/>
              <a:gd name="connsiteY2" fmla="*/ 747423 h 2178657"/>
              <a:gd name="connsiteX3" fmla="*/ 874643 w 1502797"/>
              <a:gd name="connsiteY3" fmla="*/ 954157 h 2178657"/>
              <a:gd name="connsiteX4" fmla="*/ 739471 w 1502797"/>
              <a:gd name="connsiteY4" fmla="*/ 1160890 h 2178657"/>
              <a:gd name="connsiteX5" fmla="*/ 636104 w 1502797"/>
              <a:gd name="connsiteY5" fmla="*/ 1407381 h 2178657"/>
              <a:gd name="connsiteX6" fmla="*/ 604299 w 1502797"/>
              <a:gd name="connsiteY6" fmla="*/ 1693628 h 2178657"/>
              <a:gd name="connsiteX7" fmla="*/ 604299 w 1502797"/>
              <a:gd name="connsiteY7" fmla="*/ 1995777 h 2178657"/>
              <a:gd name="connsiteX8" fmla="*/ 604299 w 1502797"/>
              <a:gd name="connsiteY8" fmla="*/ 1995777 h 2178657"/>
              <a:gd name="connsiteX9" fmla="*/ 604299 w 1502797"/>
              <a:gd name="connsiteY9" fmla="*/ 1995777 h 2178657"/>
              <a:gd name="connsiteX10" fmla="*/ 47708 w 1502797"/>
              <a:gd name="connsiteY10" fmla="*/ 2178657 h 2178657"/>
              <a:gd name="connsiteX11" fmla="*/ 0 w 1502797"/>
              <a:gd name="connsiteY11" fmla="*/ 1693628 h 2178657"/>
              <a:gd name="connsiteX12" fmla="*/ 63610 w 1502797"/>
              <a:gd name="connsiteY12" fmla="*/ 1304014 h 2178657"/>
              <a:gd name="connsiteX13" fmla="*/ 198783 w 1502797"/>
              <a:gd name="connsiteY13" fmla="*/ 938254 h 2178657"/>
              <a:gd name="connsiteX14" fmla="*/ 405517 w 1502797"/>
              <a:gd name="connsiteY14" fmla="*/ 596348 h 2178657"/>
              <a:gd name="connsiteX15" fmla="*/ 667910 w 1502797"/>
              <a:gd name="connsiteY15" fmla="*/ 365760 h 2178657"/>
              <a:gd name="connsiteX16" fmla="*/ 938254 w 1502797"/>
              <a:gd name="connsiteY16" fmla="*/ 174929 h 2178657"/>
              <a:gd name="connsiteX17" fmla="*/ 1168842 w 1502797"/>
              <a:gd name="connsiteY17" fmla="*/ 71562 h 2178657"/>
              <a:gd name="connsiteX18" fmla="*/ 1367624 w 1502797"/>
              <a:gd name="connsiteY18" fmla="*/ 0 h 21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2797" h="2178657">
                <a:moveTo>
                  <a:pt x="1367624" y="0"/>
                </a:moveTo>
                <a:lnTo>
                  <a:pt x="1502797" y="588397"/>
                </a:lnTo>
                <a:lnTo>
                  <a:pt x="1113183" y="747423"/>
                </a:lnTo>
                <a:lnTo>
                  <a:pt x="874643" y="954157"/>
                </a:lnTo>
                <a:lnTo>
                  <a:pt x="739471" y="1160890"/>
                </a:lnTo>
                <a:lnTo>
                  <a:pt x="636104" y="1407381"/>
                </a:lnTo>
                <a:lnTo>
                  <a:pt x="604299" y="1693628"/>
                </a:lnTo>
                <a:lnTo>
                  <a:pt x="604299" y="1995777"/>
                </a:lnTo>
                <a:lnTo>
                  <a:pt x="604299" y="1995777"/>
                </a:lnTo>
                <a:lnTo>
                  <a:pt x="604299" y="1995777"/>
                </a:lnTo>
                <a:lnTo>
                  <a:pt x="47708" y="2178657"/>
                </a:lnTo>
                <a:lnTo>
                  <a:pt x="0" y="1693628"/>
                </a:lnTo>
                <a:lnTo>
                  <a:pt x="63610" y="1304014"/>
                </a:lnTo>
                <a:lnTo>
                  <a:pt x="198783" y="938254"/>
                </a:lnTo>
                <a:lnTo>
                  <a:pt x="405517" y="596348"/>
                </a:lnTo>
                <a:lnTo>
                  <a:pt x="667910" y="365760"/>
                </a:lnTo>
                <a:lnTo>
                  <a:pt x="938254" y="174929"/>
                </a:lnTo>
                <a:lnTo>
                  <a:pt x="1168842" y="71562"/>
                </a:lnTo>
                <a:lnTo>
                  <a:pt x="1367624" y="0"/>
                </a:lnTo>
                <a:close/>
              </a:path>
            </a:pathLst>
          </a:custGeom>
          <a:solidFill>
            <a:schemeClr val="accent2">
              <a:lumMod val="20000"/>
              <a:lumOff val="80000"/>
              <a:alpha val="50000"/>
            </a:schemeClr>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8315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065476"/>
            <a:ext cx="8555789" cy="830997"/>
          </a:xfrm>
          <a:prstGeom prst="rect">
            <a:avLst/>
          </a:prstGeom>
          <a:noFill/>
        </p:spPr>
        <p:txBody>
          <a:bodyPr wrap="square" rtlCol="0">
            <a:spAutoFit/>
          </a:bodyPr>
          <a:lstStyle/>
          <a:p>
            <a:pPr algn="ctr"/>
            <a:r>
              <a:rPr lang="en-US" sz="2800" b="1" dirty="0" smtClean="0">
                <a:solidFill>
                  <a:srgbClr val="1100FF"/>
                </a:solidFill>
              </a:rPr>
              <a:t>Polar Front </a:t>
            </a:r>
            <a:r>
              <a:rPr lang="en-US" sz="2800" b="1" dirty="0" smtClean="0">
                <a:solidFill>
                  <a:srgbClr val="1100FF"/>
                </a:solidFill>
              </a:rPr>
              <a:t>Theory</a:t>
            </a:r>
          </a:p>
          <a:p>
            <a:pPr algn="ctr"/>
            <a:r>
              <a:rPr lang="en-US" sz="2000" b="1" dirty="0" err="1" smtClean="0">
                <a:solidFill>
                  <a:srgbClr val="1100FF"/>
                </a:solidFill>
              </a:rPr>
              <a:t>Bjerknes</a:t>
            </a:r>
            <a:r>
              <a:rPr lang="en-US" sz="2000" b="1" dirty="0" smtClean="0">
                <a:solidFill>
                  <a:srgbClr val="1100FF"/>
                </a:solidFill>
              </a:rPr>
              <a:t> (1919); </a:t>
            </a:r>
            <a:r>
              <a:rPr lang="en-US" sz="2000" b="1" dirty="0" err="1" smtClean="0">
                <a:solidFill>
                  <a:srgbClr val="1100FF"/>
                </a:solidFill>
              </a:rPr>
              <a:t>Bjerknes</a:t>
            </a:r>
            <a:r>
              <a:rPr lang="en-US" sz="2000" b="1" dirty="0" smtClean="0">
                <a:solidFill>
                  <a:srgbClr val="1100FF"/>
                </a:solidFill>
              </a:rPr>
              <a:t> and Solberg (1921, 1922)</a:t>
            </a:r>
            <a:endParaRPr lang="en-US" sz="2000" b="1" dirty="0">
              <a:solidFill>
                <a:srgbClr val="11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842" y="2525145"/>
            <a:ext cx="4238476" cy="365640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3769" y="1986458"/>
            <a:ext cx="3729408" cy="4733779"/>
          </a:xfrm>
          <a:prstGeom prst="rect">
            <a:avLst/>
          </a:prstGeom>
        </p:spPr>
      </p:pic>
      <p:sp>
        <p:nvSpPr>
          <p:cNvPr id="5" name="Freeform 4"/>
          <p:cNvSpPr/>
          <p:nvPr/>
        </p:nvSpPr>
        <p:spPr>
          <a:xfrm>
            <a:off x="907366" y="3263705"/>
            <a:ext cx="977705" cy="1385667"/>
          </a:xfrm>
          <a:custGeom>
            <a:avLst/>
            <a:gdLst>
              <a:gd name="connsiteX0" fmla="*/ 977705 w 977705"/>
              <a:gd name="connsiteY0" fmla="*/ 0 h 1385667"/>
              <a:gd name="connsiteX1" fmla="*/ 914400 w 977705"/>
              <a:gd name="connsiteY1" fmla="*/ 112541 h 1385667"/>
              <a:gd name="connsiteX2" fmla="*/ 865163 w 977705"/>
              <a:gd name="connsiteY2" fmla="*/ 281353 h 1385667"/>
              <a:gd name="connsiteX3" fmla="*/ 773723 w 977705"/>
              <a:gd name="connsiteY3" fmla="*/ 492369 h 1385667"/>
              <a:gd name="connsiteX4" fmla="*/ 576776 w 977705"/>
              <a:gd name="connsiteY4" fmla="*/ 773723 h 1385667"/>
              <a:gd name="connsiteX5" fmla="*/ 457200 w 977705"/>
              <a:gd name="connsiteY5" fmla="*/ 928467 h 1385667"/>
              <a:gd name="connsiteX6" fmla="*/ 302456 w 977705"/>
              <a:gd name="connsiteY6" fmla="*/ 1090246 h 1385667"/>
              <a:gd name="connsiteX7" fmla="*/ 119576 w 977705"/>
              <a:gd name="connsiteY7" fmla="*/ 1273126 h 1385667"/>
              <a:gd name="connsiteX8" fmla="*/ 0 w 977705"/>
              <a:gd name="connsiteY8" fmla="*/ 1385667 h 138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705" h="1385667">
                <a:moveTo>
                  <a:pt x="977705" y="0"/>
                </a:moveTo>
                <a:lnTo>
                  <a:pt x="914400" y="112541"/>
                </a:lnTo>
                <a:lnTo>
                  <a:pt x="865163" y="281353"/>
                </a:lnTo>
                <a:lnTo>
                  <a:pt x="773723" y="492369"/>
                </a:lnTo>
                <a:lnTo>
                  <a:pt x="576776" y="773723"/>
                </a:lnTo>
                <a:lnTo>
                  <a:pt x="457200" y="928467"/>
                </a:lnTo>
                <a:lnTo>
                  <a:pt x="302456" y="1090246"/>
                </a:lnTo>
                <a:lnTo>
                  <a:pt x="119576" y="1273126"/>
                </a:lnTo>
                <a:lnTo>
                  <a:pt x="0" y="1385667"/>
                </a:lnTo>
              </a:path>
            </a:pathLst>
          </a:custGeom>
          <a:noFill/>
          <a:ln w="41275">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1915886" y="3257006"/>
            <a:ext cx="853440" cy="1410788"/>
          </a:xfrm>
          <a:custGeom>
            <a:avLst/>
            <a:gdLst>
              <a:gd name="connsiteX0" fmla="*/ 0 w 853440"/>
              <a:gd name="connsiteY0" fmla="*/ 0 h 1410788"/>
              <a:gd name="connsiteX1" fmla="*/ 217714 w 853440"/>
              <a:gd name="connsiteY1" fmla="*/ 26125 h 1410788"/>
              <a:gd name="connsiteX2" fmla="*/ 444137 w 853440"/>
              <a:gd name="connsiteY2" fmla="*/ 130628 h 1410788"/>
              <a:gd name="connsiteX3" fmla="*/ 653143 w 853440"/>
              <a:gd name="connsiteY3" fmla="*/ 296091 h 1410788"/>
              <a:gd name="connsiteX4" fmla="*/ 783771 w 853440"/>
              <a:gd name="connsiteY4" fmla="*/ 496388 h 1410788"/>
              <a:gd name="connsiteX5" fmla="*/ 827314 w 853440"/>
              <a:gd name="connsiteY5" fmla="*/ 714103 h 1410788"/>
              <a:gd name="connsiteX6" fmla="*/ 853440 w 853440"/>
              <a:gd name="connsiteY6" fmla="*/ 957943 h 1410788"/>
              <a:gd name="connsiteX7" fmla="*/ 801188 w 853440"/>
              <a:gd name="connsiteY7" fmla="*/ 1149531 h 1410788"/>
              <a:gd name="connsiteX8" fmla="*/ 731520 w 853440"/>
              <a:gd name="connsiteY8" fmla="*/ 1332411 h 1410788"/>
              <a:gd name="connsiteX9" fmla="*/ 722811 w 853440"/>
              <a:gd name="connsiteY9" fmla="*/ 1410788 h 1410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3440" h="1410788">
                <a:moveTo>
                  <a:pt x="0" y="0"/>
                </a:moveTo>
                <a:lnTo>
                  <a:pt x="217714" y="26125"/>
                </a:lnTo>
                <a:lnTo>
                  <a:pt x="444137" y="130628"/>
                </a:lnTo>
                <a:lnTo>
                  <a:pt x="653143" y="296091"/>
                </a:lnTo>
                <a:lnTo>
                  <a:pt x="783771" y="496388"/>
                </a:lnTo>
                <a:lnTo>
                  <a:pt x="827314" y="714103"/>
                </a:lnTo>
                <a:lnTo>
                  <a:pt x="853440" y="957943"/>
                </a:lnTo>
                <a:lnTo>
                  <a:pt x="801188" y="1149531"/>
                </a:lnTo>
                <a:lnTo>
                  <a:pt x="731520" y="1332411"/>
                </a:lnTo>
                <a:lnTo>
                  <a:pt x="722811" y="1410788"/>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9"/>
          <p:cNvSpPr/>
          <p:nvPr/>
        </p:nvSpPr>
        <p:spPr>
          <a:xfrm>
            <a:off x="2838994" y="5103223"/>
            <a:ext cx="1637212" cy="600891"/>
          </a:xfrm>
          <a:custGeom>
            <a:avLst/>
            <a:gdLst>
              <a:gd name="connsiteX0" fmla="*/ 0 w 1637212"/>
              <a:gd name="connsiteY0" fmla="*/ 600891 h 600891"/>
              <a:gd name="connsiteX1" fmla="*/ 1637212 w 1637212"/>
              <a:gd name="connsiteY1" fmla="*/ 0 h 600891"/>
            </a:gdLst>
            <a:ahLst/>
            <a:cxnLst>
              <a:cxn ang="0">
                <a:pos x="connsiteX0" y="connsiteY0"/>
              </a:cxn>
              <a:cxn ang="0">
                <a:pos x="connsiteX1" y="connsiteY1"/>
              </a:cxn>
            </a:cxnLst>
            <a:rect l="l" t="t" r="r" b="b"/>
            <a:pathLst>
              <a:path w="1637212" h="600891">
                <a:moveTo>
                  <a:pt x="0" y="600891"/>
                </a:moveTo>
                <a:lnTo>
                  <a:pt x="1637212" y="0"/>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670560" y="5251269"/>
            <a:ext cx="931817" cy="505097"/>
          </a:xfrm>
          <a:custGeom>
            <a:avLst/>
            <a:gdLst>
              <a:gd name="connsiteX0" fmla="*/ 0 w 931817"/>
              <a:gd name="connsiteY0" fmla="*/ 0 h 505097"/>
              <a:gd name="connsiteX1" fmla="*/ 226423 w 931817"/>
              <a:gd name="connsiteY1" fmla="*/ 69668 h 505097"/>
              <a:gd name="connsiteX2" fmla="*/ 452846 w 931817"/>
              <a:gd name="connsiteY2" fmla="*/ 165462 h 505097"/>
              <a:gd name="connsiteX3" fmla="*/ 627017 w 931817"/>
              <a:gd name="connsiteY3" fmla="*/ 313508 h 505097"/>
              <a:gd name="connsiteX4" fmla="*/ 827314 w 931817"/>
              <a:gd name="connsiteY4" fmla="*/ 435428 h 505097"/>
              <a:gd name="connsiteX5" fmla="*/ 931817 w 931817"/>
              <a:gd name="connsiteY5" fmla="*/ 505097 h 50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1817" h="505097">
                <a:moveTo>
                  <a:pt x="0" y="0"/>
                </a:moveTo>
                <a:lnTo>
                  <a:pt x="226423" y="69668"/>
                </a:lnTo>
                <a:lnTo>
                  <a:pt x="452846" y="165462"/>
                </a:lnTo>
                <a:lnTo>
                  <a:pt x="627017" y="313508"/>
                </a:lnTo>
                <a:lnTo>
                  <a:pt x="827314" y="435428"/>
                </a:lnTo>
                <a:lnTo>
                  <a:pt x="931817" y="505097"/>
                </a:lnTo>
              </a:path>
            </a:pathLst>
          </a:custGeom>
          <a:noFill/>
          <a:ln w="38100">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5207726" y="3918857"/>
            <a:ext cx="609600" cy="391886"/>
          </a:xfrm>
          <a:custGeom>
            <a:avLst/>
            <a:gdLst>
              <a:gd name="connsiteX0" fmla="*/ 609600 w 609600"/>
              <a:gd name="connsiteY0" fmla="*/ 0 h 391886"/>
              <a:gd name="connsiteX1" fmla="*/ 522514 w 609600"/>
              <a:gd name="connsiteY1" fmla="*/ 156754 h 391886"/>
              <a:gd name="connsiteX2" fmla="*/ 374468 w 609600"/>
              <a:gd name="connsiteY2" fmla="*/ 287383 h 391886"/>
              <a:gd name="connsiteX3" fmla="*/ 174171 w 609600"/>
              <a:gd name="connsiteY3" fmla="*/ 348343 h 391886"/>
              <a:gd name="connsiteX4" fmla="*/ 0 w 609600"/>
              <a:gd name="connsiteY4" fmla="*/ 391886 h 391886"/>
              <a:gd name="connsiteX5" fmla="*/ 0 w 609600"/>
              <a:gd name="connsiteY5" fmla="*/ 391886 h 391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 h="391886">
                <a:moveTo>
                  <a:pt x="609600" y="0"/>
                </a:moveTo>
                <a:lnTo>
                  <a:pt x="522514" y="156754"/>
                </a:lnTo>
                <a:lnTo>
                  <a:pt x="374468" y="287383"/>
                </a:lnTo>
                <a:lnTo>
                  <a:pt x="174171" y="348343"/>
                </a:lnTo>
                <a:lnTo>
                  <a:pt x="0" y="391886"/>
                </a:lnTo>
                <a:lnTo>
                  <a:pt x="0" y="391886"/>
                </a:lnTo>
              </a:path>
            </a:pathLst>
          </a:custGeom>
          <a:noFill/>
          <a:ln w="38100">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6827520" y="3718560"/>
            <a:ext cx="740229" cy="783771"/>
          </a:xfrm>
          <a:custGeom>
            <a:avLst/>
            <a:gdLst>
              <a:gd name="connsiteX0" fmla="*/ 0 w 740229"/>
              <a:gd name="connsiteY0" fmla="*/ 783771 h 783771"/>
              <a:gd name="connsiteX1" fmla="*/ 200297 w 740229"/>
              <a:gd name="connsiteY1" fmla="*/ 731520 h 783771"/>
              <a:gd name="connsiteX2" fmla="*/ 418011 w 740229"/>
              <a:gd name="connsiteY2" fmla="*/ 592183 h 783771"/>
              <a:gd name="connsiteX3" fmla="*/ 566057 w 740229"/>
              <a:gd name="connsiteY3" fmla="*/ 452846 h 783771"/>
              <a:gd name="connsiteX4" fmla="*/ 653143 w 740229"/>
              <a:gd name="connsiteY4" fmla="*/ 304800 h 783771"/>
              <a:gd name="connsiteX5" fmla="*/ 714103 w 740229"/>
              <a:gd name="connsiteY5" fmla="*/ 148046 h 783771"/>
              <a:gd name="connsiteX6" fmla="*/ 740229 w 740229"/>
              <a:gd name="connsiteY6" fmla="*/ 0 h 783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229" h="783771">
                <a:moveTo>
                  <a:pt x="0" y="783771"/>
                </a:moveTo>
                <a:lnTo>
                  <a:pt x="200297" y="731520"/>
                </a:lnTo>
                <a:lnTo>
                  <a:pt x="418011" y="592183"/>
                </a:lnTo>
                <a:lnTo>
                  <a:pt x="566057" y="452846"/>
                </a:lnTo>
                <a:lnTo>
                  <a:pt x="653143" y="304800"/>
                </a:lnTo>
                <a:lnTo>
                  <a:pt x="714103" y="148046"/>
                </a:lnTo>
                <a:lnTo>
                  <a:pt x="740229" y="0"/>
                </a:lnTo>
              </a:path>
            </a:pathLst>
          </a:custGeom>
          <a:noFill/>
          <a:ln w="38100">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5059680" y="6069874"/>
            <a:ext cx="600891" cy="313509"/>
          </a:xfrm>
          <a:custGeom>
            <a:avLst/>
            <a:gdLst>
              <a:gd name="connsiteX0" fmla="*/ 0 w 600891"/>
              <a:gd name="connsiteY0" fmla="*/ 313509 h 313509"/>
              <a:gd name="connsiteX1" fmla="*/ 174171 w 600891"/>
              <a:gd name="connsiteY1" fmla="*/ 269966 h 313509"/>
              <a:gd name="connsiteX2" fmla="*/ 374469 w 600891"/>
              <a:gd name="connsiteY2" fmla="*/ 182880 h 313509"/>
              <a:gd name="connsiteX3" fmla="*/ 496389 w 600891"/>
              <a:gd name="connsiteY3" fmla="*/ 95795 h 313509"/>
              <a:gd name="connsiteX4" fmla="*/ 600891 w 600891"/>
              <a:gd name="connsiteY4" fmla="*/ 0 h 313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891" h="313509">
                <a:moveTo>
                  <a:pt x="0" y="313509"/>
                </a:moveTo>
                <a:lnTo>
                  <a:pt x="174171" y="269966"/>
                </a:lnTo>
                <a:lnTo>
                  <a:pt x="374469" y="182880"/>
                </a:lnTo>
                <a:lnTo>
                  <a:pt x="496389" y="95795"/>
                </a:lnTo>
                <a:lnTo>
                  <a:pt x="600891" y="0"/>
                </a:lnTo>
              </a:path>
            </a:pathLst>
          </a:custGeom>
          <a:noFill/>
          <a:ln w="38100">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5826034" y="3901440"/>
            <a:ext cx="670560" cy="365760"/>
          </a:xfrm>
          <a:custGeom>
            <a:avLst/>
            <a:gdLst>
              <a:gd name="connsiteX0" fmla="*/ 0 w 670560"/>
              <a:gd name="connsiteY0" fmla="*/ 0 h 365760"/>
              <a:gd name="connsiteX1" fmla="*/ 121920 w 670560"/>
              <a:gd name="connsiteY1" fmla="*/ 17417 h 365760"/>
              <a:gd name="connsiteX2" fmla="*/ 261257 w 670560"/>
              <a:gd name="connsiteY2" fmla="*/ 104503 h 365760"/>
              <a:gd name="connsiteX3" fmla="*/ 348343 w 670560"/>
              <a:gd name="connsiteY3" fmla="*/ 217714 h 365760"/>
              <a:gd name="connsiteX4" fmla="*/ 418012 w 670560"/>
              <a:gd name="connsiteY4" fmla="*/ 322217 h 365760"/>
              <a:gd name="connsiteX5" fmla="*/ 539932 w 670560"/>
              <a:gd name="connsiteY5" fmla="*/ 357051 h 365760"/>
              <a:gd name="connsiteX6" fmla="*/ 670560 w 670560"/>
              <a:gd name="connsiteY6" fmla="*/ 365760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0560" h="365760">
                <a:moveTo>
                  <a:pt x="0" y="0"/>
                </a:moveTo>
                <a:lnTo>
                  <a:pt x="121920" y="17417"/>
                </a:lnTo>
                <a:lnTo>
                  <a:pt x="261257" y="104503"/>
                </a:lnTo>
                <a:lnTo>
                  <a:pt x="348343" y="217714"/>
                </a:lnTo>
                <a:lnTo>
                  <a:pt x="418012" y="322217"/>
                </a:lnTo>
                <a:lnTo>
                  <a:pt x="539932" y="357051"/>
                </a:lnTo>
                <a:lnTo>
                  <a:pt x="670560" y="365760"/>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p:nvSpPr>
        <p:spPr>
          <a:xfrm>
            <a:off x="7498080" y="3692434"/>
            <a:ext cx="322217" cy="670560"/>
          </a:xfrm>
          <a:custGeom>
            <a:avLst/>
            <a:gdLst>
              <a:gd name="connsiteX0" fmla="*/ 95794 w 322217"/>
              <a:gd name="connsiteY0" fmla="*/ 0 h 670560"/>
              <a:gd name="connsiteX1" fmla="*/ 209006 w 322217"/>
              <a:gd name="connsiteY1" fmla="*/ 8709 h 670560"/>
              <a:gd name="connsiteX2" fmla="*/ 287383 w 322217"/>
              <a:gd name="connsiteY2" fmla="*/ 60960 h 670560"/>
              <a:gd name="connsiteX3" fmla="*/ 322217 w 322217"/>
              <a:gd name="connsiteY3" fmla="*/ 156755 h 670560"/>
              <a:gd name="connsiteX4" fmla="*/ 287383 w 322217"/>
              <a:gd name="connsiteY4" fmla="*/ 252549 h 670560"/>
              <a:gd name="connsiteX5" fmla="*/ 217714 w 322217"/>
              <a:gd name="connsiteY5" fmla="*/ 348343 h 670560"/>
              <a:gd name="connsiteX6" fmla="*/ 95794 w 322217"/>
              <a:gd name="connsiteY6" fmla="*/ 444137 h 670560"/>
              <a:gd name="connsiteX7" fmla="*/ 34834 w 322217"/>
              <a:gd name="connsiteY7" fmla="*/ 513806 h 670560"/>
              <a:gd name="connsiteX8" fmla="*/ 0 w 322217"/>
              <a:gd name="connsiteY8" fmla="*/ 600892 h 670560"/>
              <a:gd name="connsiteX9" fmla="*/ 52251 w 322217"/>
              <a:gd name="connsiteY9" fmla="*/ 67056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217" h="670560">
                <a:moveTo>
                  <a:pt x="95794" y="0"/>
                </a:moveTo>
                <a:lnTo>
                  <a:pt x="209006" y="8709"/>
                </a:lnTo>
                <a:lnTo>
                  <a:pt x="287383" y="60960"/>
                </a:lnTo>
                <a:lnTo>
                  <a:pt x="322217" y="156755"/>
                </a:lnTo>
                <a:lnTo>
                  <a:pt x="287383" y="252549"/>
                </a:lnTo>
                <a:lnTo>
                  <a:pt x="217714" y="348343"/>
                </a:lnTo>
                <a:lnTo>
                  <a:pt x="95794" y="444137"/>
                </a:lnTo>
                <a:lnTo>
                  <a:pt x="34834" y="513806"/>
                </a:lnTo>
                <a:lnTo>
                  <a:pt x="0" y="600892"/>
                </a:lnTo>
                <a:lnTo>
                  <a:pt x="52251" y="670560"/>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5677989" y="6052457"/>
            <a:ext cx="409302" cy="165463"/>
          </a:xfrm>
          <a:custGeom>
            <a:avLst/>
            <a:gdLst>
              <a:gd name="connsiteX0" fmla="*/ 0 w 409302"/>
              <a:gd name="connsiteY0" fmla="*/ 0 h 165463"/>
              <a:gd name="connsiteX1" fmla="*/ 78377 w 409302"/>
              <a:gd name="connsiteY1" fmla="*/ 121920 h 165463"/>
              <a:gd name="connsiteX2" fmla="*/ 261257 w 409302"/>
              <a:gd name="connsiteY2" fmla="*/ 165463 h 165463"/>
              <a:gd name="connsiteX3" fmla="*/ 409302 w 409302"/>
              <a:gd name="connsiteY3" fmla="*/ 156754 h 165463"/>
            </a:gdLst>
            <a:ahLst/>
            <a:cxnLst>
              <a:cxn ang="0">
                <a:pos x="connsiteX0" y="connsiteY0"/>
              </a:cxn>
              <a:cxn ang="0">
                <a:pos x="connsiteX1" y="connsiteY1"/>
              </a:cxn>
              <a:cxn ang="0">
                <a:pos x="connsiteX2" y="connsiteY2"/>
              </a:cxn>
              <a:cxn ang="0">
                <a:pos x="connsiteX3" y="connsiteY3"/>
              </a:cxn>
            </a:cxnLst>
            <a:rect l="l" t="t" r="r" b="b"/>
            <a:pathLst>
              <a:path w="409302" h="165463">
                <a:moveTo>
                  <a:pt x="0" y="0"/>
                </a:moveTo>
                <a:lnTo>
                  <a:pt x="78377" y="121920"/>
                </a:lnTo>
                <a:lnTo>
                  <a:pt x="261257" y="165463"/>
                </a:lnTo>
                <a:lnTo>
                  <a:pt x="409302" y="156754"/>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eeform 17"/>
          <p:cNvSpPr/>
          <p:nvPr/>
        </p:nvSpPr>
        <p:spPr>
          <a:xfrm>
            <a:off x="5704114" y="5442857"/>
            <a:ext cx="191589" cy="557349"/>
          </a:xfrm>
          <a:custGeom>
            <a:avLst/>
            <a:gdLst>
              <a:gd name="connsiteX0" fmla="*/ 191589 w 191589"/>
              <a:gd name="connsiteY0" fmla="*/ 0 h 557349"/>
              <a:gd name="connsiteX1" fmla="*/ 182880 w 191589"/>
              <a:gd name="connsiteY1" fmla="*/ 191589 h 557349"/>
              <a:gd name="connsiteX2" fmla="*/ 130629 w 191589"/>
              <a:gd name="connsiteY2" fmla="*/ 322217 h 557349"/>
              <a:gd name="connsiteX3" fmla="*/ 60960 w 191589"/>
              <a:gd name="connsiteY3" fmla="*/ 470263 h 557349"/>
              <a:gd name="connsiteX4" fmla="*/ 0 w 191589"/>
              <a:gd name="connsiteY4" fmla="*/ 557349 h 55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89" h="557349">
                <a:moveTo>
                  <a:pt x="191589" y="0"/>
                </a:moveTo>
                <a:lnTo>
                  <a:pt x="182880" y="191589"/>
                </a:lnTo>
                <a:lnTo>
                  <a:pt x="130629" y="322217"/>
                </a:lnTo>
                <a:lnTo>
                  <a:pt x="60960" y="470263"/>
                </a:lnTo>
                <a:lnTo>
                  <a:pt x="0" y="557349"/>
                </a:lnTo>
              </a:path>
            </a:pathLst>
          </a:cu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7341326" y="5521234"/>
            <a:ext cx="348343" cy="748937"/>
          </a:xfrm>
          <a:custGeom>
            <a:avLst/>
            <a:gdLst>
              <a:gd name="connsiteX0" fmla="*/ 348343 w 348343"/>
              <a:gd name="connsiteY0" fmla="*/ 0 h 748937"/>
              <a:gd name="connsiteX1" fmla="*/ 339634 w 348343"/>
              <a:gd name="connsiteY1" fmla="*/ 226423 h 748937"/>
              <a:gd name="connsiteX2" fmla="*/ 226423 w 348343"/>
              <a:gd name="connsiteY2" fmla="*/ 470263 h 748937"/>
              <a:gd name="connsiteX3" fmla="*/ 113211 w 348343"/>
              <a:gd name="connsiteY3" fmla="*/ 644435 h 748937"/>
              <a:gd name="connsiteX4" fmla="*/ 0 w 348343"/>
              <a:gd name="connsiteY4" fmla="*/ 748937 h 748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3" h="748937">
                <a:moveTo>
                  <a:pt x="348343" y="0"/>
                </a:moveTo>
                <a:lnTo>
                  <a:pt x="339634" y="226423"/>
                </a:lnTo>
                <a:lnTo>
                  <a:pt x="226423" y="470263"/>
                </a:lnTo>
                <a:lnTo>
                  <a:pt x="113211" y="644435"/>
                </a:lnTo>
                <a:lnTo>
                  <a:pt x="0" y="748937"/>
                </a:lnTo>
              </a:path>
            </a:pathLst>
          </a:custGeom>
          <a:noFill/>
          <a:ln w="3810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4924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065476"/>
            <a:ext cx="8555789" cy="523220"/>
          </a:xfrm>
          <a:prstGeom prst="rect">
            <a:avLst/>
          </a:prstGeom>
          <a:noFill/>
        </p:spPr>
        <p:txBody>
          <a:bodyPr wrap="square" rtlCol="0">
            <a:spAutoFit/>
          </a:bodyPr>
          <a:lstStyle/>
          <a:p>
            <a:pPr algn="ctr"/>
            <a:r>
              <a:rPr lang="en-US" sz="2800" b="1" dirty="0" smtClean="0">
                <a:solidFill>
                  <a:srgbClr val="1100FF"/>
                </a:solidFill>
              </a:rPr>
              <a:t>Polar Front </a:t>
            </a:r>
            <a:r>
              <a:rPr lang="en-US" sz="2800" b="1" dirty="0" smtClean="0">
                <a:solidFill>
                  <a:srgbClr val="1100FF"/>
                </a:solidFill>
              </a:rPr>
              <a:t>Theory in the U.S.</a:t>
            </a:r>
          </a:p>
        </p:txBody>
      </p:sp>
      <p:sp>
        <p:nvSpPr>
          <p:cNvPr id="20" name="TextBox 19"/>
          <p:cNvSpPr txBox="1"/>
          <p:nvPr/>
        </p:nvSpPr>
        <p:spPr>
          <a:xfrm>
            <a:off x="280736" y="1719023"/>
            <a:ext cx="8555789" cy="1384995"/>
          </a:xfrm>
          <a:prstGeom prst="rect">
            <a:avLst/>
          </a:prstGeom>
          <a:noFill/>
        </p:spPr>
        <p:txBody>
          <a:bodyPr wrap="square" rtlCol="0">
            <a:spAutoFit/>
          </a:bodyPr>
          <a:lstStyle/>
          <a:p>
            <a:r>
              <a:rPr lang="en-US" sz="2800" b="1" dirty="0" err="1" smtClean="0">
                <a:solidFill>
                  <a:srgbClr val="0000FF"/>
                </a:solidFill>
              </a:rPr>
              <a:t>Meisinger</a:t>
            </a:r>
            <a:r>
              <a:rPr lang="en-US" sz="2800" b="1" dirty="0" smtClean="0">
                <a:solidFill>
                  <a:srgbClr val="0000FF"/>
                </a:solidFill>
              </a:rPr>
              <a:t> (1920): </a:t>
            </a:r>
            <a:r>
              <a:rPr lang="en-US" sz="2800" dirty="0" smtClean="0"/>
              <a:t>Applied </a:t>
            </a:r>
            <a:r>
              <a:rPr lang="en-US" sz="2800" dirty="0" smtClean="0"/>
              <a:t>polar front </a:t>
            </a:r>
            <a:r>
              <a:rPr lang="en-US" sz="2800" dirty="0" smtClean="0"/>
              <a:t>theory concepts to a strong cyclogenesis event in the lee of the Rockies.</a:t>
            </a:r>
            <a:endParaRPr lang="en-US" sz="2800" dirty="0"/>
          </a:p>
          <a:p>
            <a:endParaRPr lang="en-US" sz="2800" dirty="0" smtClean="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6538" y="2851657"/>
            <a:ext cx="5164183" cy="3779194"/>
          </a:xfrm>
          <a:prstGeom prst="rect">
            <a:avLst/>
          </a:prstGeom>
        </p:spPr>
      </p:pic>
    </p:spTree>
    <p:extLst>
      <p:ext uri="{BB962C8B-B14F-4D97-AF65-F5344CB8AC3E}">
        <p14:creationId xmlns:p14="http://schemas.microsoft.com/office/powerpoint/2010/main" val="9698727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065476"/>
            <a:ext cx="8555789" cy="523220"/>
          </a:xfrm>
          <a:prstGeom prst="rect">
            <a:avLst/>
          </a:prstGeom>
          <a:noFill/>
        </p:spPr>
        <p:txBody>
          <a:bodyPr wrap="square" rtlCol="0">
            <a:spAutoFit/>
          </a:bodyPr>
          <a:lstStyle/>
          <a:p>
            <a:pPr algn="ctr"/>
            <a:r>
              <a:rPr lang="en-US" sz="2800" b="1" dirty="0" smtClean="0">
                <a:solidFill>
                  <a:srgbClr val="1100FF"/>
                </a:solidFill>
              </a:rPr>
              <a:t>Polar Front Theory in the U.S.</a:t>
            </a:r>
          </a:p>
        </p:txBody>
      </p:sp>
      <p:sp>
        <p:nvSpPr>
          <p:cNvPr id="20" name="TextBox 19"/>
          <p:cNvSpPr txBox="1"/>
          <p:nvPr/>
        </p:nvSpPr>
        <p:spPr>
          <a:xfrm>
            <a:off x="280736" y="1719023"/>
            <a:ext cx="8555789" cy="2677656"/>
          </a:xfrm>
          <a:prstGeom prst="rect">
            <a:avLst/>
          </a:prstGeom>
          <a:noFill/>
        </p:spPr>
        <p:txBody>
          <a:bodyPr wrap="square" rtlCol="0">
            <a:spAutoFit/>
          </a:bodyPr>
          <a:lstStyle/>
          <a:p>
            <a:r>
              <a:rPr lang="en-US" sz="2800" b="1" dirty="0" err="1" smtClean="0">
                <a:solidFill>
                  <a:srgbClr val="0000FF"/>
                </a:solidFill>
              </a:rPr>
              <a:t>Meisinger</a:t>
            </a:r>
            <a:r>
              <a:rPr lang="en-US" sz="2800" b="1" dirty="0" smtClean="0">
                <a:solidFill>
                  <a:srgbClr val="0000FF"/>
                </a:solidFill>
              </a:rPr>
              <a:t> (1920): </a:t>
            </a:r>
            <a:r>
              <a:rPr lang="en-US" sz="2800" dirty="0" smtClean="0"/>
              <a:t>Applied </a:t>
            </a:r>
            <a:r>
              <a:rPr lang="en-US" sz="2800" dirty="0" smtClean="0"/>
              <a:t>polar front </a:t>
            </a:r>
            <a:r>
              <a:rPr lang="en-US" sz="2800" dirty="0" smtClean="0"/>
              <a:t>theory concepts to a strong cyclogenesis event in the lee of the Rockies.</a:t>
            </a:r>
          </a:p>
          <a:p>
            <a:endParaRPr lang="en-US" sz="2800" dirty="0"/>
          </a:p>
          <a:p>
            <a:r>
              <a:rPr lang="en-US" sz="2800" b="1" dirty="0" smtClean="0">
                <a:solidFill>
                  <a:srgbClr val="1100FF"/>
                </a:solidFill>
              </a:rPr>
              <a:t>Beck (1922): </a:t>
            </a:r>
            <a:r>
              <a:rPr lang="en-US" sz="2800" dirty="0" smtClean="0"/>
              <a:t>Appealed the U.S. Weather Bureau to adopt </a:t>
            </a:r>
            <a:r>
              <a:rPr lang="en-US" sz="2800" dirty="0" smtClean="0"/>
              <a:t>polar front </a:t>
            </a:r>
            <a:r>
              <a:rPr lang="en-US" sz="2800" dirty="0" smtClean="0"/>
              <a:t>theory concepts and increase observational capabilities.</a:t>
            </a:r>
          </a:p>
        </p:txBody>
      </p:sp>
    </p:spTree>
    <p:extLst>
      <p:ext uri="{BB962C8B-B14F-4D97-AF65-F5344CB8AC3E}">
        <p14:creationId xmlns:p14="http://schemas.microsoft.com/office/powerpoint/2010/main" val="10215239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065476"/>
            <a:ext cx="8555789" cy="523220"/>
          </a:xfrm>
          <a:prstGeom prst="rect">
            <a:avLst/>
          </a:prstGeom>
          <a:noFill/>
        </p:spPr>
        <p:txBody>
          <a:bodyPr wrap="square" rtlCol="0">
            <a:spAutoFit/>
          </a:bodyPr>
          <a:lstStyle/>
          <a:p>
            <a:pPr algn="ctr"/>
            <a:r>
              <a:rPr lang="en-US" sz="2800" b="1" dirty="0" smtClean="0">
                <a:solidFill>
                  <a:srgbClr val="1100FF"/>
                </a:solidFill>
              </a:rPr>
              <a:t>Polar Front Theory in the U.S.</a:t>
            </a:r>
          </a:p>
        </p:txBody>
      </p:sp>
      <p:sp>
        <p:nvSpPr>
          <p:cNvPr id="20" name="TextBox 19"/>
          <p:cNvSpPr txBox="1"/>
          <p:nvPr/>
        </p:nvSpPr>
        <p:spPr>
          <a:xfrm>
            <a:off x="280737" y="1719023"/>
            <a:ext cx="2584384" cy="4339650"/>
          </a:xfrm>
          <a:prstGeom prst="rect">
            <a:avLst/>
          </a:prstGeom>
          <a:noFill/>
        </p:spPr>
        <p:txBody>
          <a:bodyPr wrap="square" rtlCol="0">
            <a:spAutoFit/>
          </a:bodyPr>
          <a:lstStyle/>
          <a:p>
            <a:pPr algn="ctr"/>
            <a:r>
              <a:rPr lang="en-US" sz="2800" b="1" dirty="0" err="1" smtClean="0">
                <a:solidFill>
                  <a:srgbClr val="0000FF"/>
                </a:solidFill>
              </a:rPr>
              <a:t>Rossby</a:t>
            </a:r>
            <a:r>
              <a:rPr lang="en-US" sz="2800" b="1" dirty="0" smtClean="0">
                <a:solidFill>
                  <a:srgbClr val="0000FF"/>
                </a:solidFill>
              </a:rPr>
              <a:t> and </a:t>
            </a:r>
            <a:r>
              <a:rPr lang="en-US" sz="2800" b="1" dirty="0" err="1" smtClean="0">
                <a:solidFill>
                  <a:srgbClr val="0000FF"/>
                </a:solidFill>
              </a:rPr>
              <a:t>Weightman</a:t>
            </a:r>
            <a:r>
              <a:rPr lang="en-US" sz="2800" b="1" dirty="0" smtClean="0">
                <a:solidFill>
                  <a:srgbClr val="0000FF"/>
                </a:solidFill>
              </a:rPr>
              <a:t> (1926): </a:t>
            </a:r>
          </a:p>
          <a:p>
            <a:pPr algn="ctr"/>
            <a:endParaRPr lang="en-US" sz="2400" b="1" dirty="0">
              <a:solidFill>
                <a:srgbClr val="0000FF"/>
              </a:solidFill>
            </a:endParaRPr>
          </a:p>
          <a:p>
            <a:pPr algn="ctr"/>
            <a:r>
              <a:rPr lang="en-US" sz="2400" dirty="0" smtClean="0"/>
              <a:t>Investigated a case of lee cyclogenesis that featured interactions between four different air masses.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034" y="1902235"/>
            <a:ext cx="5943790" cy="4341811"/>
          </a:xfrm>
          <a:prstGeom prst="rect">
            <a:avLst/>
          </a:prstGeom>
        </p:spPr>
      </p:pic>
    </p:spTree>
    <p:extLst>
      <p:ext uri="{BB962C8B-B14F-4D97-AF65-F5344CB8AC3E}">
        <p14:creationId xmlns:p14="http://schemas.microsoft.com/office/powerpoint/2010/main" val="11912263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6001" y="986399"/>
            <a:ext cx="4826000" cy="954107"/>
          </a:xfrm>
          <a:prstGeom prst="rect">
            <a:avLst/>
          </a:prstGeom>
          <a:noFill/>
        </p:spPr>
        <p:txBody>
          <a:bodyPr wrap="square" rtlCol="0">
            <a:spAutoFit/>
          </a:bodyPr>
          <a:lstStyle/>
          <a:p>
            <a:pPr marL="2232025" indent="-2232025" algn="ctr"/>
            <a:r>
              <a:rPr lang="en-US" sz="2800" b="1" dirty="0" err="1" smtClean="0">
                <a:solidFill>
                  <a:srgbClr val="1100FF"/>
                </a:solidFill>
              </a:rPr>
              <a:t>Bjerknes</a:t>
            </a:r>
            <a:r>
              <a:rPr lang="en-US" sz="2800" b="1" dirty="0" smtClean="0">
                <a:solidFill>
                  <a:srgbClr val="1100FF"/>
                </a:solidFill>
              </a:rPr>
              <a:t> and </a:t>
            </a:r>
            <a:r>
              <a:rPr lang="en-US" sz="2800" b="1" dirty="0" err="1" smtClean="0">
                <a:solidFill>
                  <a:srgbClr val="1100FF"/>
                </a:solidFill>
              </a:rPr>
              <a:t>Palmén</a:t>
            </a:r>
            <a:r>
              <a:rPr lang="en-US" sz="2800" b="1" dirty="0" smtClean="0">
                <a:solidFill>
                  <a:srgbClr val="1100FF"/>
                </a:solidFill>
              </a:rPr>
              <a:t> (1937)</a:t>
            </a:r>
          </a:p>
          <a:p>
            <a:pPr marL="2232025" indent="-2232025"/>
            <a:endParaRPr lang="en-US" sz="2800" dirty="0"/>
          </a:p>
        </p:txBody>
      </p:sp>
      <p:pic>
        <p:nvPicPr>
          <p:cNvPr id="3" name="Picture 2" descr="bjerknesPalmen19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26" y="1583113"/>
            <a:ext cx="5664199" cy="5167940"/>
          </a:xfrm>
          <a:prstGeom prst="rect">
            <a:avLst/>
          </a:prstGeom>
        </p:spPr>
      </p:pic>
      <p:sp>
        <p:nvSpPr>
          <p:cNvPr id="5" name="TextBox 4"/>
          <p:cNvSpPr txBox="1"/>
          <p:nvPr/>
        </p:nvSpPr>
        <p:spPr>
          <a:xfrm>
            <a:off x="6256421" y="2927684"/>
            <a:ext cx="2580105" cy="3416320"/>
          </a:xfrm>
          <a:prstGeom prst="rect">
            <a:avLst/>
          </a:prstGeom>
          <a:noFill/>
        </p:spPr>
        <p:txBody>
          <a:bodyPr wrap="square" rtlCol="0">
            <a:spAutoFit/>
          </a:bodyPr>
          <a:lstStyle/>
          <a:p>
            <a:r>
              <a:rPr lang="en-US" sz="2400" dirty="0" smtClean="0"/>
              <a:t>Coordinated </a:t>
            </a:r>
            <a:r>
              <a:rPr lang="en-US" sz="2400" b="1" dirty="0" smtClean="0">
                <a:solidFill>
                  <a:srgbClr val="1100FF"/>
                </a:solidFill>
              </a:rPr>
              <a:t>“swarm ascents” </a:t>
            </a:r>
            <a:r>
              <a:rPr lang="en-US" sz="2400" dirty="0" smtClean="0"/>
              <a:t>at 18 different locations across Europe.</a:t>
            </a:r>
          </a:p>
          <a:p>
            <a:endParaRPr lang="en-US" sz="2400" dirty="0"/>
          </a:p>
          <a:p>
            <a:endParaRPr lang="en-US" sz="2400" dirty="0" smtClean="0"/>
          </a:p>
          <a:p>
            <a:endParaRPr lang="en-US" sz="2400" dirty="0"/>
          </a:p>
          <a:p>
            <a:endParaRPr lang="en-US" sz="2400" dirty="0"/>
          </a:p>
        </p:txBody>
      </p:sp>
      <p:cxnSp>
        <p:nvCxnSpPr>
          <p:cNvPr id="8" name="Straight Connector 7"/>
          <p:cNvCxnSpPr/>
          <p:nvPr/>
        </p:nvCxnSpPr>
        <p:spPr>
          <a:xfrm flipH="1">
            <a:off x="2028825" y="1676400"/>
            <a:ext cx="1781175" cy="4962525"/>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17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018" y="3991334"/>
            <a:ext cx="8555789" cy="2667235"/>
          </a:xfrm>
          <a:prstGeom prst="rect">
            <a:avLst/>
          </a:prstGeom>
          <a:solidFill>
            <a:srgbClr val="FFFF00">
              <a:alpha val="18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6001" y="986399"/>
            <a:ext cx="4826000" cy="954107"/>
          </a:xfrm>
          <a:prstGeom prst="rect">
            <a:avLst/>
          </a:prstGeom>
          <a:noFill/>
        </p:spPr>
        <p:txBody>
          <a:bodyPr wrap="square" rtlCol="0">
            <a:spAutoFit/>
          </a:bodyPr>
          <a:lstStyle/>
          <a:p>
            <a:pPr marL="2232025" indent="-2232025" algn="ctr"/>
            <a:r>
              <a:rPr lang="en-US" sz="2800" b="1" dirty="0" err="1" smtClean="0">
                <a:solidFill>
                  <a:srgbClr val="1100FF"/>
                </a:solidFill>
              </a:rPr>
              <a:t>Bjerknes</a:t>
            </a:r>
            <a:r>
              <a:rPr lang="en-US" sz="2800" b="1" dirty="0" smtClean="0">
                <a:solidFill>
                  <a:srgbClr val="1100FF"/>
                </a:solidFill>
              </a:rPr>
              <a:t> and </a:t>
            </a:r>
            <a:r>
              <a:rPr lang="en-US" sz="2800" b="1" dirty="0" err="1" smtClean="0">
                <a:solidFill>
                  <a:srgbClr val="1100FF"/>
                </a:solidFill>
              </a:rPr>
              <a:t>Palmén</a:t>
            </a:r>
            <a:r>
              <a:rPr lang="en-US" sz="2800" b="1" dirty="0" smtClean="0">
                <a:solidFill>
                  <a:srgbClr val="1100FF"/>
                </a:solidFill>
              </a:rPr>
              <a:t> (1937)</a:t>
            </a:r>
          </a:p>
          <a:p>
            <a:pPr marL="2232025" indent="-2232025"/>
            <a:endParaRPr lang="en-US" sz="2800" dirty="0"/>
          </a:p>
        </p:txBody>
      </p:sp>
      <p:pic>
        <p:nvPicPr>
          <p:cNvPr id="2" name="Picture 1" descr="Figure1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5" y="1699874"/>
            <a:ext cx="8128000" cy="2079501"/>
          </a:xfrm>
          <a:prstGeom prst="rect">
            <a:avLst/>
          </a:prstGeom>
        </p:spPr>
      </p:pic>
      <p:sp>
        <p:nvSpPr>
          <p:cNvPr id="8" name="TextBox 7"/>
          <p:cNvSpPr txBox="1"/>
          <p:nvPr/>
        </p:nvSpPr>
        <p:spPr>
          <a:xfrm>
            <a:off x="467895" y="4023894"/>
            <a:ext cx="8128000" cy="1015663"/>
          </a:xfrm>
          <a:prstGeom prst="rect">
            <a:avLst/>
          </a:prstGeom>
          <a:noFill/>
        </p:spPr>
        <p:txBody>
          <a:bodyPr wrap="square" rtlCol="0">
            <a:spAutoFit/>
          </a:bodyPr>
          <a:lstStyle/>
          <a:p>
            <a:pPr marL="342900" indent="-342900">
              <a:buFont typeface="Arial"/>
              <a:buChar char="•"/>
            </a:pPr>
            <a:r>
              <a:rPr lang="en-US" sz="2000" dirty="0" smtClean="0"/>
              <a:t>The front is a </a:t>
            </a:r>
            <a:r>
              <a:rPr lang="en-US" sz="2000" b="1" dirty="0" smtClean="0"/>
              <a:t>transition zone </a:t>
            </a:r>
            <a:r>
              <a:rPr lang="en-US" sz="2000" dirty="0" smtClean="0"/>
              <a:t>across which the temperature gradient is discontinuous.</a:t>
            </a:r>
          </a:p>
          <a:p>
            <a:endParaRPr lang="en-US" sz="2000" dirty="0"/>
          </a:p>
        </p:txBody>
      </p:sp>
      <p:sp>
        <p:nvSpPr>
          <p:cNvPr id="5" name="Freeform 4"/>
          <p:cNvSpPr/>
          <p:nvPr/>
        </p:nvSpPr>
        <p:spPr>
          <a:xfrm>
            <a:off x="3691467" y="2675466"/>
            <a:ext cx="2277533" cy="880533"/>
          </a:xfrm>
          <a:custGeom>
            <a:avLst/>
            <a:gdLst>
              <a:gd name="connsiteX0" fmla="*/ 2277533 w 2277533"/>
              <a:gd name="connsiteY0" fmla="*/ 0 h 880533"/>
              <a:gd name="connsiteX1" fmla="*/ 2065866 w 2277533"/>
              <a:gd name="connsiteY1" fmla="*/ 143933 h 880533"/>
              <a:gd name="connsiteX2" fmla="*/ 1727200 w 2277533"/>
              <a:gd name="connsiteY2" fmla="*/ 237067 h 880533"/>
              <a:gd name="connsiteX3" fmla="*/ 1481666 w 2277533"/>
              <a:gd name="connsiteY3" fmla="*/ 364067 h 880533"/>
              <a:gd name="connsiteX4" fmla="*/ 1244600 w 2277533"/>
              <a:gd name="connsiteY4" fmla="*/ 491067 h 880533"/>
              <a:gd name="connsiteX5" fmla="*/ 999066 w 2277533"/>
              <a:gd name="connsiteY5" fmla="*/ 609600 h 880533"/>
              <a:gd name="connsiteX6" fmla="*/ 677333 w 2277533"/>
              <a:gd name="connsiteY6" fmla="*/ 745067 h 880533"/>
              <a:gd name="connsiteX7" fmla="*/ 423333 w 2277533"/>
              <a:gd name="connsiteY7" fmla="*/ 821267 h 880533"/>
              <a:gd name="connsiteX8" fmla="*/ 110066 w 2277533"/>
              <a:gd name="connsiteY8" fmla="*/ 863600 h 880533"/>
              <a:gd name="connsiteX9" fmla="*/ 0 w 2277533"/>
              <a:gd name="connsiteY9" fmla="*/ 880533 h 88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7533" h="880533">
                <a:moveTo>
                  <a:pt x="2277533" y="0"/>
                </a:moveTo>
                <a:cubicBezTo>
                  <a:pt x="2217560" y="52211"/>
                  <a:pt x="2157588" y="104422"/>
                  <a:pt x="2065866" y="143933"/>
                </a:cubicBezTo>
                <a:cubicBezTo>
                  <a:pt x="1974144" y="183444"/>
                  <a:pt x="1824567" y="200378"/>
                  <a:pt x="1727200" y="237067"/>
                </a:cubicBezTo>
                <a:cubicBezTo>
                  <a:pt x="1629833" y="273756"/>
                  <a:pt x="1481666" y="364067"/>
                  <a:pt x="1481666" y="364067"/>
                </a:cubicBezTo>
                <a:cubicBezTo>
                  <a:pt x="1401233" y="406400"/>
                  <a:pt x="1325033" y="450145"/>
                  <a:pt x="1244600" y="491067"/>
                </a:cubicBezTo>
                <a:cubicBezTo>
                  <a:pt x="1164167" y="531989"/>
                  <a:pt x="1093610" y="567267"/>
                  <a:pt x="999066" y="609600"/>
                </a:cubicBezTo>
                <a:cubicBezTo>
                  <a:pt x="904522" y="651933"/>
                  <a:pt x="773288" y="709789"/>
                  <a:pt x="677333" y="745067"/>
                </a:cubicBezTo>
                <a:cubicBezTo>
                  <a:pt x="581377" y="780345"/>
                  <a:pt x="517877" y="801512"/>
                  <a:pt x="423333" y="821267"/>
                </a:cubicBezTo>
                <a:cubicBezTo>
                  <a:pt x="328789" y="841022"/>
                  <a:pt x="180621" y="853722"/>
                  <a:pt x="110066" y="863600"/>
                </a:cubicBezTo>
                <a:cubicBezTo>
                  <a:pt x="39510" y="873478"/>
                  <a:pt x="19755" y="877005"/>
                  <a:pt x="0" y="880533"/>
                </a:cubicBez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224867" y="2819400"/>
            <a:ext cx="1837266" cy="770467"/>
          </a:xfrm>
          <a:custGeom>
            <a:avLst/>
            <a:gdLst>
              <a:gd name="connsiteX0" fmla="*/ 1837266 w 1837266"/>
              <a:gd name="connsiteY0" fmla="*/ 0 h 770467"/>
              <a:gd name="connsiteX1" fmla="*/ 1507066 w 1837266"/>
              <a:gd name="connsiteY1" fmla="*/ 93133 h 770467"/>
              <a:gd name="connsiteX2" fmla="*/ 1143000 w 1837266"/>
              <a:gd name="connsiteY2" fmla="*/ 254000 h 770467"/>
              <a:gd name="connsiteX3" fmla="*/ 863600 w 1837266"/>
              <a:gd name="connsiteY3" fmla="*/ 423333 h 770467"/>
              <a:gd name="connsiteX4" fmla="*/ 626533 w 1837266"/>
              <a:gd name="connsiteY4" fmla="*/ 550333 h 770467"/>
              <a:gd name="connsiteX5" fmla="*/ 397933 w 1837266"/>
              <a:gd name="connsiteY5" fmla="*/ 635000 h 770467"/>
              <a:gd name="connsiteX6" fmla="*/ 127000 w 1837266"/>
              <a:gd name="connsiteY6" fmla="*/ 728133 h 770467"/>
              <a:gd name="connsiteX7" fmla="*/ 0 w 1837266"/>
              <a:gd name="connsiteY7" fmla="*/ 770467 h 77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7266" h="770467">
                <a:moveTo>
                  <a:pt x="1837266" y="0"/>
                </a:moveTo>
                <a:cubicBezTo>
                  <a:pt x="1730021" y="25400"/>
                  <a:pt x="1622777" y="50800"/>
                  <a:pt x="1507066" y="93133"/>
                </a:cubicBezTo>
                <a:cubicBezTo>
                  <a:pt x="1391355" y="135466"/>
                  <a:pt x="1250244" y="198967"/>
                  <a:pt x="1143000" y="254000"/>
                </a:cubicBezTo>
                <a:cubicBezTo>
                  <a:pt x="1035756" y="309033"/>
                  <a:pt x="949678" y="373944"/>
                  <a:pt x="863600" y="423333"/>
                </a:cubicBezTo>
                <a:cubicBezTo>
                  <a:pt x="777522" y="472722"/>
                  <a:pt x="704144" y="515055"/>
                  <a:pt x="626533" y="550333"/>
                </a:cubicBezTo>
                <a:cubicBezTo>
                  <a:pt x="548922" y="585611"/>
                  <a:pt x="481188" y="605367"/>
                  <a:pt x="397933" y="635000"/>
                </a:cubicBezTo>
                <a:cubicBezTo>
                  <a:pt x="314678" y="664633"/>
                  <a:pt x="127000" y="728133"/>
                  <a:pt x="127000" y="728133"/>
                </a:cubicBezTo>
                <a:lnTo>
                  <a:pt x="0" y="770467"/>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27385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018" y="3991334"/>
            <a:ext cx="8555789" cy="2667235"/>
          </a:xfrm>
          <a:prstGeom prst="rect">
            <a:avLst/>
          </a:prstGeom>
          <a:solidFill>
            <a:srgbClr val="FFFF00">
              <a:alpha val="18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6001" y="986399"/>
            <a:ext cx="4826000" cy="954107"/>
          </a:xfrm>
          <a:prstGeom prst="rect">
            <a:avLst/>
          </a:prstGeom>
          <a:noFill/>
        </p:spPr>
        <p:txBody>
          <a:bodyPr wrap="square" rtlCol="0">
            <a:spAutoFit/>
          </a:bodyPr>
          <a:lstStyle/>
          <a:p>
            <a:pPr marL="2232025" indent="-2232025" algn="ctr"/>
            <a:r>
              <a:rPr lang="en-US" sz="2800" b="1" dirty="0" err="1" smtClean="0">
                <a:solidFill>
                  <a:srgbClr val="1100FF"/>
                </a:solidFill>
              </a:rPr>
              <a:t>Bjerknes</a:t>
            </a:r>
            <a:r>
              <a:rPr lang="en-US" sz="2800" b="1" dirty="0" smtClean="0">
                <a:solidFill>
                  <a:srgbClr val="1100FF"/>
                </a:solidFill>
              </a:rPr>
              <a:t> and </a:t>
            </a:r>
            <a:r>
              <a:rPr lang="en-US" sz="2800" b="1" dirty="0" err="1" smtClean="0">
                <a:solidFill>
                  <a:srgbClr val="1100FF"/>
                </a:solidFill>
              </a:rPr>
              <a:t>Palmén</a:t>
            </a:r>
            <a:r>
              <a:rPr lang="en-US" sz="2800" b="1" dirty="0" smtClean="0">
                <a:solidFill>
                  <a:srgbClr val="1100FF"/>
                </a:solidFill>
              </a:rPr>
              <a:t> (1937)</a:t>
            </a:r>
          </a:p>
          <a:p>
            <a:pPr marL="2232025" indent="-2232025"/>
            <a:endParaRPr lang="en-US" sz="2800" dirty="0"/>
          </a:p>
        </p:txBody>
      </p:sp>
      <p:pic>
        <p:nvPicPr>
          <p:cNvPr id="2" name="Picture 1" descr="Figure1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5" y="1699874"/>
            <a:ext cx="8128000" cy="2079501"/>
          </a:xfrm>
          <a:prstGeom prst="rect">
            <a:avLst/>
          </a:prstGeom>
        </p:spPr>
      </p:pic>
      <p:sp>
        <p:nvSpPr>
          <p:cNvPr id="8" name="TextBox 7"/>
          <p:cNvSpPr txBox="1"/>
          <p:nvPr/>
        </p:nvSpPr>
        <p:spPr>
          <a:xfrm>
            <a:off x="467895" y="4023894"/>
            <a:ext cx="8128000" cy="2215991"/>
          </a:xfrm>
          <a:prstGeom prst="rect">
            <a:avLst/>
          </a:prstGeom>
          <a:noFill/>
        </p:spPr>
        <p:txBody>
          <a:bodyPr wrap="square" rtlCol="0">
            <a:spAutoFit/>
          </a:bodyPr>
          <a:lstStyle/>
          <a:p>
            <a:pPr marL="342900" indent="-342900">
              <a:buFont typeface="Arial"/>
              <a:buChar char="•"/>
            </a:pPr>
            <a:r>
              <a:rPr lang="en-US" sz="2000" dirty="0" smtClean="0"/>
              <a:t>The front is a </a:t>
            </a:r>
            <a:r>
              <a:rPr lang="en-US" sz="2000" b="1" dirty="0" smtClean="0"/>
              <a:t>transition zone </a:t>
            </a:r>
            <a:r>
              <a:rPr lang="en-US" sz="2000" dirty="0" smtClean="0"/>
              <a:t>across which the temperature gradient is discontinuous.</a:t>
            </a:r>
          </a:p>
          <a:p>
            <a:endParaRPr lang="en-US" sz="2000" dirty="0"/>
          </a:p>
          <a:p>
            <a:pPr marL="342900" indent="-342900">
              <a:buFont typeface="Arial"/>
              <a:buChar char="•"/>
            </a:pPr>
            <a:r>
              <a:rPr lang="en-US" sz="2000" dirty="0"/>
              <a:t>T</a:t>
            </a:r>
            <a:r>
              <a:rPr lang="en-US" sz="2000" dirty="0" smtClean="0"/>
              <a:t>he </a:t>
            </a:r>
            <a:r>
              <a:rPr lang="en-US" sz="2000" dirty="0" err="1" smtClean="0"/>
              <a:t>tropopause</a:t>
            </a:r>
            <a:r>
              <a:rPr lang="en-US" sz="2000" dirty="0" smtClean="0"/>
              <a:t> </a:t>
            </a:r>
            <a:r>
              <a:rPr lang="en-US" sz="2000" b="1" dirty="0" smtClean="0"/>
              <a:t>abruptly lowers </a:t>
            </a:r>
            <a:r>
              <a:rPr lang="en-US" sz="2000" dirty="0" smtClean="0"/>
              <a:t>at the location where the polar front intersects the </a:t>
            </a:r>
            <a:r>
              <a:rPr lang="en-US" sz="2000" dirty="0" err="1" smtClean="0"/>
              <a:t>tropopause</a:t>
            </a:r>
            <a:r>
              <a:rPr lang="en-US" sz="2000" dirty="0" smtClean="0"/>
              <a:t>.</a:t>
            </a:r>
          </a:p>
          <a:p>
            <a:endParaRPr lang="en-US" sz="2000" dirty="0"/>
          </a:p>
          <a:p>
            <a:endParaRPr lang="en-US" dirty="0"/>
          </a:p>
        </p:txBody>
      </p:sp>
      <p:sp>
        <p:nvSpPr>
          <p:cNvPr id="5" name="Freeform 4"/>
          <p:cNvSpPr/>
          <p:nvPr/>
        </p:nvSpPr>
        <p:spPr>
          <a:xfrm>
            <a:off x="3183467" y="2379133"/>
            <a:ext cx="3937000" cy="542047"/>
          </a:xfrm>
          <a:custGeom>
            <a:avLst/>
            <a:gdLst>
              <a:gd name="connsiteX0" fmla="*/ 0 w 3937000"/>
              <a:gd name="connsiteY0" fmla="*/ 0 h 542047"/>
              <a:gd name="connsiteX1" fmla="*/ 567266 w 3937000"/>
              <a:gd name="connsiteY1" fmla="*/ 50800 h 542047"/>
              <a:gd name="connsiteX2" fmla="*/ 1210733 w 3937000"/>
              <a:gd name="connsiteY2" fmla="*/ 110067 h 542047"/>
              <a:gd name="connsiteX3" fmla="*/ 1676400 w 3937000"/>
              <a:gd name="connsiteY3" fmla="*/ 169334 h 542047"/>
              <a:gd name="connsiteX4" fmla="*/ 1998133 w 3937000"/>
              <a:gd name="connsiteY4" fmla="*/ 186267 h 542047"/>
              <a:gd name="connsiteX5" fmla="*/ 2353733 w 3937000"/>
              <a:gd name="connsiteY5" fmla="*/ 228600 h 542047"/>
              <a:gd name="connsiteX6" fmla="*/ 2548466 w 3937000"/>
              <a:gd name="connsiteY6" fmla="*/ 262467 h 542047"/>
              <a:gd name="connsiteX7" fmla="*/ 2785533 w 3937000"/>
              <a:gd name="connsiteY7" fmla="*/ 321734 h 542047"/>
              <a:gd name="connsiteX8" fmla="*/ 2895600 w 3937000"/>
              <a:gd name="connsiteY8" fmla="*/ 381000 h 542047"/>
              <a:gd name="connsiteX9" fmla="*/ 2853266 w 3937000"/>
              <a:gd name="connsiteY9" fmla="*/ 482600 h 542047"/>
              <a:gd name="connsiteX10" fmla="*/ 2937933 w 3937000"/>
              <a:gd name="connsiteY10" fmla="*/ 541867 h 542047"/>
              <a:gd name="connsiteX11" fmla="*/ 3191933 w 3937000"/>
              <a:gd name="connsiteY11" fmla="*/ 499534 h 542047"/>
              <a:gd name="connsiteX12" fmla="*/ 3657600 w 3937000"/>
              <a:gd name="connsiteY12" fmla="*/ 457200 h 542047"/>
              <a:gd name="connsiteX13" fmla="*/ 3937000 w 3937000"/>
              <a:gd name="connsiteY13" fmla="*/ 431800 h 5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37000" h="542047">
                <a:moveTo>
                  <a:pt x="0" y="0"/>
                </a:moveTo>
                <a:lnTo>
                  <a:pt x="567266" y="50800"/>
                </a:lnTo>
                <a:lnTo>
                  <a:pt x="1210733" y="110067"/>
                </a:lnTo>
                <a:cubicBezTo>
                  <a:pt x="1395589" y="129823"/>
                  <a:pt x="1545167" y="156634"/>
                  <a:pt x="1676400" y="169334"/>
                </a:cubicBezTo>
                <a:cubicBezTo>
                  <a:pt x="1807633" y="182034"/>
                  <a:pt x="1885244" y="176389"/>
                  <a:pt x="1998133" y="186267"/>
                </a:cubicBezTo>
                <a:cubicBezTo>
                  <a:pt x="2111022" y="196145"/>
                  <a:pt x="2262011" y="215900"/>
                  <a:pt x="2353733" y="228600"/>
                </a:cubicBezTo>
                <a:cubicBezTo>
                  <a:pt x="2445455" y="241300"/>
                  <a:pt x="2476499" y="246945"/>
                  <a:pt x="2548466" y="262467"/>
                </a:cubicBezTo>
                <a:cubicBezTo>
                  <a:pt x="2620433" y="277989"/>
                  <a:pt x="2727677" y="301979"/>
                  <a:pt x="2785533" y="321734"/>
                </a:cubicBezTo>
                <a:cubicBezTo>
                  <a:pt x="2843389" y="341489"/>
                  <a:pt x="2884311" y="354189"/>
                  <a:pt x="2895600" y="381000"/>
                </a:cubicBezTo>
                <a:cubicBezTo>
                  <a:pt x="2906889" y="407811"/>
                  <a:pt x="2846211" y="455789"/>
                  <a:pt x="2853266" y="482600"/>
                </a:cubicBezTo>
                <a:cubicBezTo>
                  <a:pt x="2860321" y="509411"/>
                  <a:pt x="2881488" y="539045"/>
                  <a:pt x="2937933" y="541867"/>
                </a:cubicBezTo>
                <a:cubicBezTo>
                  <a:pt x="2994378" y="544689"/>
                  <a:pt x="3071988" y="513645"/>
                  <a:pt x="3191933" y="499534"/>
                </a:cubicBezTo>
                <a:cubicBezTo>
                  <a:pt x="3311878" y="485423"/>
                  <a:pt x="3657600" y="457200"/>
                  <a:pt x="3657600" y="457200"/>
                </a:cubicBezTo>
                <a:lnTo>
                  <a:pt x="3937000" y="431800"/>
                </a:lnTo>
              </a:path>
            </a:pathLst>
          </a:cu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Oval 8"/>
          <p:cNvSpPr/>
          <p:nvPr/>
        </p:nvSpPr>
        <p:spPr>
          <a:xfrm>
            <a:off x="5621866" y="2260600"/>
            <a:ext cx="829733" cy="973666"/>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926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7018" y="3991334"/>
            <a:ext cx="8555789" cy="2667235"/>
          </a:xfrm>
          <a:prstGeom prst="rect">
            <a:avLst/>
          </a:prstGeom>
          <a:solidFill>
            <a:srgbClr val="FFFF00">
              <a:alpha val="18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86001" y="986399"/>
            <a:ext cx="4826000" cy="954107"/>
          </a:xfrm>
          <a:prstGeom prst="rect">
            <a:avLst/>
          </a:prstGeom>
          <a:noFill/>
        </p:spPr>
        <p:txBody>
          <a:bodyPr wrap="square" rtlCol="0">
            <a:spAutoFit/>
          </a:bodyPr>
          <a:lstStyle/>
          <a:p>
            <a:pPr marL="2232025" indent="-2232025" algn="ctr"/>
            <a:r>
              <a:rPr lang="en-US" sz="2800" b="1" dirty="0" err="1" smtClean="0">
                <a:solidFill>
                  <a:srgbClr val="1100FF"/>
                </a:solidFill>
              </a:rPr>
              <a:t>Bjerknes</a:t>
            </a:r>
            <a:r>
              <a:rPr lang="en-US" sz="2800" b="1" dirty="0" smtClean="0">
                <a:solidFill>
                  <a:srgbClr val="1100FF"/>
                </a:solidFill>
              </a:rPr>
              <a:t> and </a:t>
            </a:r>
            <a:r>
              <a:rPr lang="en-US" sz="2800" b="1" dirty="0" err="1" smtClean="0">
                <a:solidFill>
                  <a:srgbClr val="1100FF"/>
                </a:solidFill>
              </a:rPr>
              <a:t>Palmén</a:t>
            </a:r>
            <a:r>
              <a:rPr lang="en-US" sz="2800" b="1" dirty="0" smtClean="0">
                <a:solidFill>
                  <a:srgbClr val="1100FF"/>
                </a:solidFill>
              </a:rPr>
              <a:t> (1937)</a:t>
            </a:r>
          </a:p>
          <a:p>
            <a:pPr marL="2232025" indent="-2232025"/>
            <a:endParaRPr lang="en-US" sz="2800" dirty="0"/>
          </a:p>
        </p:txBody>
      </p:sp>
      <p:pic>
        <p:nvPicPr>
          <p:cNvPr id="2" name="Picture 1" descr="Figure1_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95" y="1699874"/>
            <a:ext cx="8128000" cy="2079501"/>
          </a:xfrm>
          <a:prstGeom prst="rect">
            <a:avLst/>
          </a:prstGeom>
        </p:spPr>
      </p:pic>
      <p:sp>
        <p:nvSpPr>
          <p:cNvPr id="8" name="TextBox 7"/>
          <p:cNvSpPr txBox="1"/>
          <p:nvPr/>
        </p:nvSpPr>
        <p:spPr>
          <a:xfrm>
            <a:off x="467895" y="4023894"/>
            <a:ext cx="8128000" cy="2831544"/>
          </a:xfrm>
          <a:prstGeom prst="rect">
            <a:avLst/>
          </a:prstGeom>
          <a:noFill/>
        </p:spPr>
        <p:txBody>
          <a:bodyPr wrap="square" rtlCol="0">
            <a:spAutoFit/>
          </a:bodyPr>
          <a:lstStyle/>
          <a:p>
            <a:pPr marL="342900" indent="-342900">
              <a:buFont typeface="Arial"/>
              <a:buChar char="•"/>
            </a:pPr>
            <a:r>
              <a:rPr lang="en-US" sz="2000" dirty="0" smtClean="0"/>
              <a:t>The front is a </a:t>
            </a:r>
            <a:r>
              <a:rPr lang="en-US" sz="2000" b="1" dirty="0" smtClean="0"/>
              <a:t>transition zone </a:t>
            </a:r>
            <a:r>
              <a:rPr lang="en-US" sz="2000" dirty="0" smtClean="0"/>
              <a:t>across which the temperature gradient is discontinuous.</a:t>
            </a:r>
          </a:p>
          <a:p>
            <a:endParaRPr lang="en-US" sz="2000" dirty="0"/>
          </a:p>
          <a:p>
            <a:pPr marL="342900" indent="-342900">
              <a:buFont typeface="Arial"/>
              <a:buChar char="•"/>
            </a:pPr>
            <a:r>
              <a:rPr lang="en-US" sz="2000" dirty="0"/>
              <a:t>T</a:t>
            </a:r>
            <a:r>
              <a:rPr lang="en-US" sz="2000" dirty="0" smtClean="0"/>
              <a:t>he </a:t>
            </a:r>
            <a:r>
              <a:rPr lang="en-US" sz="2000" dirty="0" err="1" smtClean="0"/>
              <a:t>tropopause</a:t>
            </a:r>
            <a:r>
              <a:rPr lang="en-US" sz="2000" dirty="0" smtClean="0"/>
              <a:t> </a:t>
            </a:r>
            <a:r>
              <a:rPr lang="en-US" sz="2000" b="1" dirty="0" smtClean="0"/>
              <a:t>abruptly lowers </a:t>
            </a:r>
            <a:r>
              <a:rPr lang="en-US" sz="2000" dirty="0" smtClean="0"/>
              <a:t>at the location where the polar front intersects the </a:t>
            </a:r>
            <a:r>
              <a:rPr lang="en-US" sz="2000" dirty="0" err="1" smtClean="0"/>
              <a:t>tropopause</a:t>
            </a:r>
            <a:r>
              <a:rPr lang="en-US" sz="2000" dirty="0" smtClean="0"/>
              <a:t>.</a:t>
            </a:r>
          </a:p>
          <a:p>
            <a:endParaRPr lang="en-US" sz="2000" dirty="0"/>
          </a:p>
          <a:p>
            <a:pPr marL="342900" indent="-342900">
              <a:buFont typeface="Arial"/>
              <a:buChar char="•"/>
            </a:pPr>
            <a:r>
              <a:rPr lang="en-US" sz="2000" dirty="0"/>
              <a:t>T</a:t>
            </a:r>
            <a:r>
              <a:rPr lang="en-US" sz="2000" dirty="0" smtClean="0"/>
              <a:t>he </a:t>
            </a:r>
            <a:r>
              <a:rPr lang="en-US" sz="2000" dirty="0" err="1" smtClean="0"/>
              <a:t>meridional</a:t>
            </a:r>
            <a:r>
              <a:rPr lang="en-US" sz="2000" dirty="0" smtClean="0"/>
              <a:t> temperature gradient </a:t>
            </a:r>
            <a:r>
              <a:rPr lang="en-US" sz="2000" b="1" dirty="0" smtClean="0"/>
              <a:t>reverses</a:t>
            </a:r>
            <a:r>
              <a:rPr lang="en-US" sz="2000" dirty="0" smtClean="0"/>
              <a:t> directly above the </a:t>
            </a:r>
            <a:r>
              <a:rPr lang="en-US" sz="2000" dirty="0" err="1" smtClean="0"/>
              <a:t>tropopause</a:t>
            </a:r>
            <a:r>
              <a:rPr lang="en-US" sz="2000" dirty="0" smtClean="0"/>
              <a:t> break.</a:t>
            </a:r>
            <a:endParaRPr lang="en-US" dirty="0"/>
          </a:p>
          <a:p>
            <a:endParaRPr lang="en-US" dirty="0"/>
          </a:p>
        </p:txBody>
      </p:sp>
      <p:sp>
        <p:nvSpPr>
          <p:cNvPr id="5" name="TextBox 4"/>
          <p:cNvSpPr txBox="1"/>
          <p:nvPr/>
        </p:nvSpPr>
        <p:spPr>
          <a:xfrm>
            <a:off x="5706533" y="3031067"/>
            <a:ext cx="745067" cy="369332"/>
          </a:xfrm>
          <a:prstGeom prst="rect">
            <a:avLst/>
          </a:prstGeom>
          <a:solidFill>
            <a:schemeClr val="bg1"/>
          </a:solidFill>
        </p:spPr>
        <p:txBody>
          <a:bodyPr wrap="square" rtlCol="0">
            <a:spAutoFit/>
          </a:bodyPr>
          <a:lstStyle/>
          <a:p>
            <a:r>
              <a:rPr lang="en-US" b="1" dirty="0" smtClean="0">
                <a:solidFill>
                  <a:srgbClr val="0000FF"/>
                </a:solidFill>
              </a:rPr>
              <a:t>COLD</a:t>
            </a:r>
            <a:endParaRPr lang="en-US" b="1" dirty="0">
              <a:solidFill>
                <a:srgbClr val="0000FF"/>
              </a:solidFill>
            </a:endParaRPr>
          </a:p>
        </p:txBody>
      </p:sp>
      <p:sp>
        <p:nvSpPr>
          <p:cNvPr id="9" name="TextBox 8"/>
          <p:cNvSpPr txBox="1"/>
          <p:nvPr/>
        </p:nvSpPr>
        <p:spPr>
          <a:xfrm>
            <a:off x="3369733" y="3031067"/>
            <a:ext cx="914400" cy="369332"/>
          </a:xfrm>
          <a:prstGeom prst="rect">
            <a:avLst/>
          </a:prstGeom>
          <a:solidFill>
            <a:schemeClr val="bg1"/>
          </a:solidFill>
        </p:spPr>
        <p:txBody>
          <a:bodyPr wrap="square" rtlCol="0">
            <a:spAutoFit/>
          </a:bodyPr>
          <a:lstStyle/>
          <a:p>
            <a:r>
              <a:rPr lang="en-US" b="1" dirty="0" smtClean="0">
                <a:solidFill>
                  <a:srgbClr val="FF0000"/>
                </a:solidFill>
              </a:rPr>
              <a:t>WARM</a:t>
            </a:r>
            <a:endParaRPr lang="en-US" b="1" dirty="0">
              <a:solidFill>
                <a:srgbClr val="FF0000"/>
              </a:solidFill>
            </a:endParaRPr>
          </a:p>
        </p:txBody>
      </p:sp>
      <p:sp>
        <p:nvSpPr>
          <p:cNvPr id="10" name="TextBox 9"/>
          <p:cNvSpPr txBox="1"/>
          <p:nvPr/>
        </p:nvSpPr>
        <p:spPr>
          <a:xfrm>
            <a:off x="6180669" y="2269066"/>
            <a:ext cx="914400" cy="369332"/>
          </a:xfrm>
          <a:prstGeom prst="rect">
            <a:avLst/>
          </a:prstGeom>
          <a:solidFill>
            <a:schemeClr val="bg1"/>
          </a:solidFill>
        </p:spPr>
        <p:txBody>
          <a:bodyPr wrap="square" rtlCol="0">
            <a:spAutoFit/>
          </a:bodyPr>
          <a:lstStyle/>
          <a:p>
            <a:r>
              <a:rPr lang="en-US" b="1" dirty="0" smtClean="0">
                <a:solidFill>
                  <a:srgbClr val="FF0000"/>
                </a:solidFill>
              </a:rPr>
              <a:t>WARM</a:t>
            </a:r>
            <a:endParaRPr lang="en-US" b="1" dirty="0">
              <a:solidFill>
                <a:srgbClr val="FF0000"/>
              </a:solidFill>
            </a:endParaRPr>
          </a:p>
        </p:txBody>
      </p:sp>
      <p:sp>
        <p:nvSpPr>
          <p:cNvPr id="11" name="TextBox 10"/>
          <p:cNvSpPr txBox="1"/>
          <p:nvPr/>
        </p:nvSpPr>
        <p:spPr>
          <a:xfrm>
            <a:off x="5147734" y="2192863"/>
            <a:ext cx="745067" cy="369332"/>
          </a:xfrm>
          <a:prstGeom prst="rect">
            <a:avLst/>
          </a:prstGeom>
          <a:solidFill>
            <a:schemeClr val="bg1"/>
          </a:solidFill>
        </p:spPr>
        <p:txBody>
          <a:bodyPr wrap="square" rtlCol="0">
            <a:spAutoFit/>
          </a:bodyPr>
          <a:lstStyle/>
          <a:p>
            <a:r>
              <a:rPr lang="en-US" b="1" dirty="0" smtClean="0">
                <a:solidFill>
                  <a:srgbClr val="0000FF"/>
                </a:solidFill>
              </a:rPr>
              <a:t>COLD</a:t>
            </a:r>
            <a:endParaRPr lang="en-US" b="1" dirty="0">
              <a:solidFill>
                <a:srgbClr val="0000FF"/>
              </a:solidFill>
            </a:endParaRPr>
          </a:p>
        </p:txBody>
      </p:sp>
    </p:spTree>
    <p:extLst>
      <p:ext uri="{BB962C8B-B14F-4D97-AF65-F5344CB8AC3E}">
        <p14:creationId xmlns:p14="http://schemas.microsoft.com/office/powerpoint/2010/main" val="988159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2246769"/>
          </a:xfrm>
          <a:prstGeom prst="rect">
            <a:avLst/>
          </a:prstGeom>
          <a:noFill/>
        </p:spPr>
        <p:txBody>
          <a:bodyPr wrap="square" rtlCol="0">
            <a:spAutoFit/>
          </a:bodyPr>
          <a:lstStyle/>
          <a:p>
            <a:r>
              <a:rPr lang="en-US" sz="2800" b="1" dirty="0" smtClean="0">
                <a:solidFill>
                  <a:srgbClr val="0000FF"/>
                </a:solidFill>
              </a:rPr>
              <a:t>Front:  </a:t>
            </a:r>
            <a:r>
              <a:rPr lang="en-US" sz="2800" dirty="0" smtClean="0"/>
              <a:t>“Atmospheric fronts may be defined as sloping zones of pronounced transition in the thermal and wind fields.” (Keyser 1986)</a:t>
            </a:r>
          </a:p>
          <a:p>
            <a:endParaRPr lang="en-US" sz="2800" dirty="0" smtClean="0"/>
          </a:p>
          <a:p>
            <a:endParaRPr lang="en-US" sz="2800" dirty="0"/>
          </a:p>
        </p:txBody>
      </p:sp>
    </p:spTree>
    <p:extLst>
      <p:ext uri="{BB962C8B-B14F-4D97-AF65-F5344CB8AC3E}">
        <p14:creationId xmlns:p14="http://schemas.microsoft.com/office/powerpoint/2010/main" val="1732721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1877437"/>
          </a:xfrm>
          <a:prstGeom prst="rect">
            <a:avLst/>
          </a:prstGeom>
          <a:noFill/>
        </p:spPr>
        <p:txBody>
          <a:bodyPr wrap="square" rtlCol="0">
            <a:spAutoFit/>
          </a:bodyPr>
          <a:lstStyle/>
          <a:p>
            <a:pPr marL="2232025" indent="-2232025" algn="ctr"/>
            <a:r>
              <a:rPr lang="en-US" sz="2800" b="1" dirty="0" smtClean="0">
                <a:solidFill>
                  <a:srgbClr val="1100FF"/>
                </a:solidFill>
              </a:rPr>
              <a:t>Sanders (1955)</a:t>
            </a:r>
          </a:p>
          <a:p>
            <a:pPr marL="7938" indent="-7938" algn="ctr"/>
            <a:r>
              <a:rPr lang="en-US" sz="2000" b="1" i="1" dirty="0" smtClean="0">
                <a:solidFill>
                  <a:srgbClr val="1100FF"/>
                </a:solidFill>
              </a:rPr>
              <a:t>“</a:t>
            </a:r>
            <a:r>
              <a:rPr lang="en-US" sz="2000" i="1" dirty="0" smtClean="0">
                <a:solidFill>
                  <a:srgbClr val="1100FF"/>
                </a:solidFill>
              </a:rPr>
              <a:t>Fred </a:t>
            </a:r>
            <a:r>
              <a:rPr lang="en-US" sz="2000" b="1" i="1" dirty="0" smtClean="0">
                <a:solidFill>
                  <a:srgbClr val="1100FF"/>
                </a:solidFill>
              </a:rPr>
              <a:t>[Sanders] </a:t>
            </a:r>
            <a:r>
              <a:rPr lang="en-US" sz="2000" i="1" dirty="0" smtClean="0">
                <a:solidFill>
                  <a:srgbClr val="1100FF"/>
                </a:solidFill>
              </a:rPr>
              <a:t>and I </a:t>
            </a:r>
            <a:r>
              <a:rPr lang="en-GB" sz="2000" i="1" dirty="0">
                <a:solidFill>
                  <a:srgbClr val="1100FF"/>
                </a:solidFill>
              </a:rPr>
              <a:t>w</a:t>
            </a:r>
            <a:r>
              <a:rPr lang="en-GB" sz="2000" i="1" dirty="0" smtClean="0">
                <a:solidFill>
                  <a:srgbClr val="1100FF"/>
                </a:solidFill>
              </a:rPr>
              <a:t>ere </a:t>
            </a:r>
            <a:r>
              <a:rPr lang="en-GB" sz="2000" i="1" dirty="0">
                <a:solidFill>
                  <a:srgbClr val="1100FF"/>
                </a:solidFill>
              </a:rPr>
              <a:t>kindred spirits who fed each other’s discontent with what we regarded as the nearly blind acceptance by many meteorologists of the </a:t>
            </a:r>
            <a:r>
              <a:rPr lang="en-GB" sz="2000" b="1" i="1" dirty="0" smtClean="0">
                <a:solidFill>
                  <a:srgbClr val="1100FF"/>
                </a:solidFill>
              </a:rPr>
              <a:t>[Norwegian </a:t>
            </a:r>
            <a:r>
              <a:rPr lang="en-GB" sz="2000" b="1" i="1" dirty="0">
                <a:solidFill>
                  <a:srgbClr val="1100FF"/>
                </a:solidFill>
              </a:rPr>
              <a:t>Cyclone </a:t>
            </a:r>
            <a:r>
              <a:rPr lang="en-GB" sz="2000" b="1" i="1" dirty="0" smtClean="0">
                <a:solidFill>
                  <a:srgbClr val="1100FF"/>
                </a:solidFill>
              </a:rPr>
              <a:t>Model]</a:t>
            </a:r>
            <a:r>
              <a:rPr lang="en-GB" sz="2000" i="1" dirty="0" smtClean="0">
                <a:solidFill>
                  <a:srgbClr val="1100FF"/>
                </a:solidFill>
              </a:rPr>
              <a:t>” – Reed (2003)</a:t>
            </a:r>
            <a:r>
              <a:rPr lang="en-US" sz="2000" i="1" dirty="0" smtClean="0">
                <a:solidFill>
                  <a:srgbClr val="1100FF"/>
                </a:solidFill>
              </a:rPr>
              <a:t> </a:t>
            </a:r>
            <a:endParaRPr lang="en-US" sz="2000" b="1" i="1" dirty="0" smtClean="0">
              <a:solidFill>
                <a:srgbClr val="1100FF"/>
              </a:solidFill>
            </a:endParaRPr>
          </a:p>
          <a:p>
            <a:pPr marL="2232025" indent="-2232025" algn="ct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16" y="2968559"/>
            <a:ext cx="4045631" cy="3341802"/>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5254" y="3215606"/>
            <a:ext cx="4809076" cy="2778035"/>
          </a:xfrm>
          <a:prstGeom prst="rect">
            <a:avLst/>
          </a:prstGeom>
          <a:ln w="19050">
            <a:noFill/>
          </a:ln>
          <a:effectLst/>
        </p:spPr>
      </p:pic>
      <p:cxnSp>
        <p:nvCxnSpPr>
          <p:cNvPr id="15" name="Straight Connector 14"/>
          <p:cNvCxnSpPr/>
          <p:nvPr/>
        </p:nvCxnSpPr>
        <p:spPr>
          <a:xfrm>
            <a:off x="1314994" y="3692434"/>
            <a:ext cx="775063" cy="1132115"/>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240667" y="3422076"/>
            <a:ext cx="431381" cy="369332"/>
          </a:xfrm>
          <a:prstGeom prst="rect">
            <a:avLst/>
          </a:prstGeom>
          <a:noFill/>
        </p:spPr>
        <p:txBody>
          <a:bodyPr wrap="square" rtlCol="0">
            <a:spAutoFit/>
          </a:bodyPr>
          <a:lstStyle/>
          <a:p>
            <a:r>
              <a:rPr lang="en-US" b="1" dirty="0" smtClean="0"/>
              <a:t>E</a:t>
            </a:r>
            <a:endParaRPr lang="en-US" b="1" dirty="0"/>
          </a:p>
        </p:txBody>
      </p:sp>
      <p:sp>
        <p:nvSpPr>
          <p:cNvPr id="17" name="TextBox 16"/>
          <p:cNvSpPr txBox="1"/>
          <p:nvPr/>
        </p:nvSpPr>
        <p:spPr>
          <a:xfrm>
            <a:off x="2024458" y="4648169"/>
            <a:ext cx="431381" cy="369332"/>
          </a:xfrm>
          <a:prstGeom prst="rect">
            <a:avLst/>
          </a:prstGeom>
          <a:noFill/>
        </p:spPr>
        <p:txBody>
          <a:bodyPr wrap="square" rtlCol="0">
            <a:spAutoFit/>
          </a:bodyPr>
          <a:lstStyle/>
          <a:p>
            <a:r>
              <a:rPr lang="en-US" b="1" dirty="0"/>
              <a:t>N</a:t>
            </a:r>
          </a:p>
        </p:txBody>
      </p:sp>
      <p:sp>
        <p:nvSpPr>
          <p:cNvPr id="18" name="TextBox 17"/>
          <p:cNvSpPr txBox="1"/>
          <p:nvPr/>
        </p:nvSpPr>
        <p:spPr>
          <a:xfrm>
            <a:off x="4413146" y="5781447"/>
            <a:ext cx="431381" cy="369332"/>
          </a:xfrm>
          <a:prstGeom prst="rect">
            <a:avLst/>
          </a:prstGeom>
          <a:noFill/>
        </p:spPr>
        <p:txBody>
          <a:bodyPr wrap="square" rtlCol="0">
            <a:spAutoFit/>
          </a:bodyPr>
          <a:lstStyle/>
          <a:p>
            <a:r>
              <a:rPr lang="en-US" b="1" dirty="0" smtClean="0"/>
              <a:t>E</a:t>
            </a:r>
            <a:endParaRPr lang="en-US" b="1" dirty="0"/>
          </a:p>
        </p:txBody>
      </p:sp>
      <p:sp>
        <p:nvSpPr>
          <p:cNvPr id="19" name="TextBox 18"/>
          <p:cNvSpPr txBox="1"/>
          <p:nvPr/>
        </p:nvSpPr>
        <p:spPr>
          <a:xfrm>
            <a:off x="8656017" y="5765430"/>
            <a:ext cx="431381" cy="369332"/>
          </a:xfrm>
          <a:prstGeom prst="rect">
            <a:avLst/>
          </a:prstGeom>
          <a:noFill/>
        </p:spPr>
        <p:txBody>
          <a:bodyPr wrap="square" rtlCol="0">
            <a:spAutoFit/>
          </a:bodyPr>
          <a:lstStyle/>
          <a:p>
            <a:r>
              <a:rPr lang="en-US" b="1" dirty="0"/>
              <a:t>N</a:t>
            </a:r>
          </a:p>
        </p:txBody>
      </p:sp>
      <p:sp>
        <p:nvSpPr>
          <p:cNvPr id="20" name="Freeform 19"/>
          <p:cNvSpPr/>
          <p:nvPr/>
        </p:nvSpPr>
        <p:spPr>
          <a:xfrm>
            <a:off x="4702629" y="4258491"/>
            <a:ext cx="3248297" cy="1367246"/>
          </a:xfrm>
          <a:custGeom>
            <a:avLst/>
            <a:gdLst>
              <a:gd name="connsiteX0" fmla="*/ 0 w 3248297"/>
              <a:gd name="connsiteY0" fmla="*/ 0 h 1367246"/>
              <a:gd name="connsiteX1" fmla="*/ 296091 w 3248297"/>
              <a:gd name="connsiteY1" fmla="*/ 52252 h 1367246"/>
              <a:gd name="connsiteX2" fmla="*/ 644434 w 3248297"/>
              <a:gd name="connsiteY2" fmla="*/ 121920 h 1367246"/>
              <a:gd name="connsiteX3" fmla="*/ 905691 w 3248297"/>
              <a:gd name="connsiteY3" fmla="*/ 191589 h 1367246"/>
              <a:gd name="connsiteX4" fmla="*/ 1149531 w 3248297"/>
              <a:gd name="connsiteY4" fmla="*/ 278675 h 1367246"/>
              <a:gd name="connsiteX5" fmla="*/ 1358537 w 3248297"/>
              <a:gd name="connsiteY5" fmla="*/ 348343 h 1367246"/>
              <a:gd name="connsiteX6" fmla="*/ 1654628 w 3248297"/>
              <a:gd name="connsiteY6" fmla="*/ 470263 h 1367246"/>
              <a:gd name="connsiteX7" fmla="*/ 1950720 w 3248297"/>
              <a:gd name="connsiteY7" fmla="*/ 566058 h 1367246"/>
              <a:gd name="connsiteX8" fmla="*/ 2290354 w 3248297"/>
              <a:gd name="connsiteY8" fmla="*/ 696686 h 1367246"/>
              <a:gd name="connsiteX9" fmla="*/ 2656114 w 3248297"/>
              <a:gd name="connsiteY9" fmla="*/ 853440 h 1367246"/>
              <a:gd name="connsiteX10" fmla="*/ 2934788 w 3248297"/>
              <a:gd name="connsiteY10" fmla="*/ 1018903 h 1367246"/>
              <a:gd name="connsiteX11" fmla="*/ 3117668 w 3248297"/>
              <a:gd name="connsiteY11" fmla="*/ 1166949 h 1367246"/>
              <a:gd name="connsiteX12" fmla="*/ 3248297 w 3248297"/>
              <a:gd name="connsiteY12" fmla="*/ 1367246 h 13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8297" h="1367246">
                <a:moveTo>
                  <a:pt x="0" y="0"/>
                </a:moveTo>
                <a:lnTo>
                  <a:pt x="296091" y="52252"/>
                </a:lnTo>
                <a:lnTo>
                  <a:pt x="644434" y="121920"/>
                </a:lnTo>
                <a:lnTo>
                  <a:pt x="905691" y="191589"/>
                </a:lnTo>
                <a:lnTo>
                  <a:pt x="1149531" y="278675"/>
                </a:lnTo>
                <a:lnTo>
                  <a:pt x="1358537" y="348343"/>
                </a:lnTo>
                <a:lnTo>
                  <a:pt x="1654628" y="470263"/>
                </a:lnTo>
                <a:lnTo>
                  <a:pt x="1950720" y="566058"/>
                </a:lnTo>
                <a:lnTo>
                  <a:pt x="2290354" y="696686"/>
                </a:lnTo>
                <a:lnTo>
                  <a:pt x="2656114" y="853440"/>
                </a:lnTo>
                <a:lnTo>
                  <a:pt x="2934788" y="1018903"/>
                </a:lnTo>
                <a:lnTo>
                  <a:pt x="3117668" y="1166949"/>
                </a:lnTo>
                <a:lnTo>
                  <a:pt x="3248297" y="1367246"/>
                </a:ln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4693920" y="4876800"/>
            <a:ext cx="3187337" cy="766354"/>
          </a:xfrm>
          <a:custGeom>
            <a:avLst/>
            <a:gdLst>
              <a:gd name="connsiteX0" fmla="*/ 0 w 3187337"/>
              <a:gd name="connsiteY0" fmla="*/ 0 h 766354"/>
              <a:gd name="connsiteX1" fmla="*/ 339634 w 3187337"/>
              <a:gd name="connsiteY1" fmla="*/ 78377 h 766354"/>
              <a:gd name="connsiteX2" fmla="*/ 653143 w 3187337"/>
              <a:gd name="connsiteY2" fmla="*/ 130629 h 766354"/>
              <a:gd name="connsiteX3" fmla="*/ 1071154 w 3187337"/>
              <a:gd name="connsiteY3" fmla="*/ 200297 h 766354"/>
              <a:gd name="connsiteX4" fmla="*/ 1463040 w 3187337"/>
              <a:gd name="connsiteY4" fmla="*/ 235131 h 766354"/>
              <a:gd name="connsiteX5" fmla="*/ 1785257 w 3187337"/>
              <a:gd name="connsiteY5" fmla="*/ 296091 h 766354"/>
              <a:gd name="connsiteX6" fmla="*/ 2116183 w 3187337"/>
              <a:gd name="connsiteY6" fmla="*/ 374469 h 766354"/>
              <a:gd name="connsiteX7" fmla="*/ 2464526 w 3187337"/>
              <a:gd name="connsiteY7" fmla="*/ 444137 h 766354"/>
              <a:gd name="connsiteX8" fmla="*/ 2734491 w 3187337"/>
              <a:gd name="connsiteY8" fmla="*/ 496389 h 766354"/>
              <a:gd name="connsiteX9" fmla="*/ 2908663 w 3187337"/>
              <a:gd name="connsiteY9" fmla="*/ 557349 h 766354"/>
              <a:gd name="connsiteX10" fmla="*/ 3039291 w 3187337"/>
              <a:gd name="connsiteY10" fmla="*/ 653143 h 766354"/>
              <a:gd name="connsiteX11" fmla="*/ 3187337 w 3187337"/>
              <a:gd name="connsiteY11" fmla="*/ 766354 h 76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7337" h="766354">
                <a:moveTo>
                  <a:pt x="0" y="0"/>
                </a:moveTo>
                <a:lnTo>
                  <a:pt x="339634" y="78377"/>
                </a:lnTo>
                <a:lnTo>
                  <a:pt x="653143" y="130629"/>
                </a:lnTo>
                <a:lnTo>
                  <a:pt x="1071154" y="200297"/>
                </a:lnTo>
                <a:lnTo>
                  <a:pt x="1463040" y="235131"/>
                </a:lnTo>
                <a:lnTo>
                  <a:pt x="1785257" y="296091"/>
                </a:lnTo>
                <a:lnTo>
                  <a:pt x="2116183" y="374469"/>
                </a:lnTo>
                <a:lnTo>
                  <a:pt x="2464526" y="444137"/>
                </a:lnTo>
                <a:lnTo>
                  <a:pt x="2734491" y="496389"/>
                </a:lnTo>
                <a:lnTo>
                  <a:pt x="2908663" y="557349"/>
                </a:lnTo>
                <a:lnTo>
                  <a:pt x="3039291" y="653143"/>
                </a:lnTo>
                <a:lnTo>
                  <a:pt x="3187337" y="766354"/>
                </a:ln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250079" y="6026331"/>
            <a:ext cx="2586446" cy="369332"/>
          </a:xfrm>
          <a:prstGeom prst="rect">
            <a:avLst/>
          </a:prstGeom>
          <a:noFill/>
        </p:spPr>
        <p:txBody>
          <a:bodyPr wrap="square" rtlCol="0">
            <a:spAutoFit/>
          </a:bodyPr>
          <a:lstStyle/>
          <a:p>
            <a:pPr algn="r"/>
            <a:r>
              <a:rPr lang="en-US" b="1" dirty="0" smtClean="0"/>
              <a:t>Sanders (1955)</a:t>
            </a:r>
            <a:endParaRPr lang="en-US" b="1" dirty="0"/>
          </a:p>
        </p:txBody>
      </p:sp>
    </p:spTree>
    <p:extLst>
      <p:ext uri="{BB962C8B-B14F-4D97-AF65-F5344CB8AC3E}">
        <p14:creationId xmlns:p14="http://schemas.microsoft.com/office/powerpoint/2010/main" val="1775757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Revisions to Polar Front Theory</a:t>
            </a:r>
          </a:p>
          <a:p>
            <a:pPr marL="2232025" indent="-2232025" algn="ctr"/>
            <a:r>
              <a:rPr lang="en-US" sz="2400" i="1" dirty="0" smtClean="0">
                <a:solidFill>
                  <a:srgbClr val="1100FF"/>
                </a:solidFill>
              </a:rPr>
              <a:t>The Shapiro–Keyser Cyclone Model (1990)</a:t>
            </a:r>
            <a:endParaRPr lang="en-US" sz="2400" i="1" dirty="0">
              <a:solidFill>
                <a:srgbClr val="11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6" y="2081348"/>
            <a:ext cx="8649740" cy="3944983"/>
          </a:xfrm>
          <a:prstGeom prst="rect">
            <a:avLst/>
          </a:prstGeom>
        </p:spPr>
      </p:pic>
      <p:sp>
        <p:nvSpPr>
          <p:cNvPr id="3" name="TextBox 2"/>
          <p:cNvSpPr txBox="1"/>
          <p:nvPr/>
        </p:nvSpPr>
        <p:spPr>
          <a:xfrm>
            <a:off x="6250079" y="6026331"/>
            <a:ext cx="2586446" cy="369332"/>
          </a:xfrm>
          <a:prstGeom prst="rect">
            <a:avLst/>
          </a:prstGeom>
          <a:noFill/>
        </p:spPr>
        <p:txBody>
          <a:bodyPr wrap="square" rtlCol="0">
            <a:spAutoFit/>
          </a:bodyPr>
          <a:lstStyle/>
          <a:p>
            <a:pPr algn="r"/>
            <a:r>
              <a:rPr lang="en-US" b="1" dirty="0" smtClean="0"/>
              <a:t>Schultz et al. (1998)</a:t>
            </a:r>
            <a:endParaRPr lang="en-US" b="1" dirty="0"/>
          </a:p>
        </p:txBody>
      </p:sp>
    </p:spTree>
    <p:extLst>
      <p:ext uri="{BB962C8B-B14F-4D97-AF65-F5344CB8AC3E}">
        <p14:creationId xmlns:p14="http://schemas.microsoft.com/office/powerpoint/2010/main" val="1597172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Revisions to Polar Front Theory</a:t>
            </a:r>
          </a:p>
          <a:p>
            <a:pPr marL="2232025" indent="-2232025" algn="ctr"/>
            <a:r>
              <a:rPr lang="en-US" sz="2400" i="1" dirty="0" smtClean="0">
                <a:solidFill>
                  <a:srgbClr val="1100FF"/>
                </a:solidFill>
              </a:rPr>
              <a:t>Upper-level fronts are distinct from surface fronts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6" y="2536995"/>
            <a:ext cx="3534619" cy="3450144"/>
          </a:xfrm>
          <a:prstGeom prst="rect">
            <a:avLst/>
          </a:prstGeom>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251" y="2536995"/>
            <a:ext cx="5298749" cy="2973977"/>
          </a:xfrm>
          <a:prstGeom prst="rect">
            <a:avLst/>
          </a:prstGeom>
        </p:spPr>
      </p:pic>
      <p:sp>
        <p:nvSpPr>
          <p:cNvPr id="9" name="TextBox 8"/>
          <p:cNvSpPr txBox="1"/>
          <p:nvPr/>
        </p:nvSpPr>
        <p:spPr>
          <a:xfrm>
            <a:off x="6406836" y="5596032"/>
            <a:ext cx="2586446" cy="369332"/>
          </a:xfrm>
          <a:prstGeom prst="rect">
            <a:avLst/>
          </a:prstGeom>
          <a:noFill/>
        </p:spPr>
        <p:txBody>
          <a:bodyPr wrap="square" rtlCol="0">
            <a:spAutoFit/>
          </a:bodyPr>
          <a:lstStyle/>
          <a:p>
            <a:pPr algn="r"/>
            <a:r>
              <a:rPr lang="en-US" b="1" dirty="0" smtClean="0"/>
              <a:t>Reed </a:t>
            </a:r>
            <a:r>
              <a:rPr lang="en-US" b="1" dirty="0"/>
              <a:t>(</a:t>
            </a:r>
            <a:r>
              <a:rPr lang="en-US" b="1" dirty="0" smtClean="0"/>
              <a:t>1955)</a:t>
            </a:r>
            <a:endParaRPr lang="en-US" b="1" dirty="0"/>
          </a:p>
        </p:txBody>
      </p:sp>
      <p:sp>
        <p:nvSpPr>
          <p:cNvPr id="10" name="Freeform 9"/>
          <p:cNvSpPr/>
          <p:nvPr/>
        </p:nvSpPr>
        <p:spPr>
          <a:xfrm>
            <a:off x="2127250" y="4143375"/>
            <a:ext cx="641350" cy="1165225"/>
          </a:xfrm>
          <a:custGeom>
            <a:avLst/>
            <a:gdLst>
              <a:gd name="connsiteX0" fmla="*/ 641350 w 641350"/>
              <a:gd name="connsiteY0" fmla="*/ 0 h 1165225"/>
              <a:gd name="connsiteX1" fmla="*/ 638175 w 641350"/>
              <a:gd name="connsiteY1" fmla="*/ 104775 h 1165225"/>
              <a:gd name="connsiteX2" fmla="*/ 574675 w 641350"/>
              <a:gd name="connsiteY2" fmla="*/ 485775 h 1165225"/>
              <a:gd name="connsiteX3" fmla="*/ 485775 w 641350"/>
              <a:gd name="connsiteY3" fmla="*/ 796925 h 1165225"/>
              <a:gd name="connsiteX4" fmla="*/ 384175 w 641350"/>
              <a:gd name="connsiteY4" fmla="*/ 1022350 h 1165225"/>
              <a:gd name="connsiteX5" fmla="*/ 298450 w 641350"/>
              <a:gd name="connsiteY5" fmla="*/ 1101725 h 1165225"/>
              <a:gd name="connsiteX6" fmla="*/ 234950 w 641350"/>
              <a:gd name="connsiteY6" fmla="*/ 1152525 h 1165225"/>
              <a:gd name="connsiteX7" fmla="*/ 180975 w 641350"/>
              <a:gd name="connsiteY7" fmla="*/ 1165225 h 1165225"/>
              <a:gd name="connsiteX8" fmla="*/ 120650 w 641350"/>
              <a:gd name="connsiteY8" fmla="*/ 1165225 h 1165225"/>
              <a:gd name="connsiteX9" fmla="*/ 60325 w 641350"/>
              <a:gd name="connsiteY9" fmla="*/ 1143000 h 1165225"/>
              <a:gd name="connsiteX10" fmla="*/ 12700 w 641350"/>
              <a:gd name="connsiteY10" fmla="*/ 1063625 h 1165225"/>
              <a:gd name="connsiteX11" fmla="*/ 0 w 641350"/>
              <a:gd name="connsiteY11" fmla="*/ 1009650 h 11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1350" h="1165225">
                <a:moveTo>
                  <a:pt x="641350" y="0"/>
                </a:moveTo>
                <a:cubicBezTo>
                  <a:pt x="640292" y="34925"/>
                  <a:pt x="639233" y="69850"/>
                  <a:pt x="638175" y="104775"/>
                </a:cubicBezTo>
                <a:lnTo>
                  <a:pt x="574675" y="485775"/>
                </a:lnTo>
                <a:lnTo>
                  <a:pt x="485775" y="796925"/>
                </a:lnTo>
                <a:lnTo>
                  <a:pt x="384175" y="1022350"/>
                </a:lnTo>
                <a:lnTo>
                  <a:pt x="298450" y="1101725"/>
                </a:lnTo>
                <a:lnTo>
                  <a:pt x="234950" y="1152525"/>
                </a:lnTo>
                <a:lnTo>
                  <a:pt x="180975" y="1165225"/>
                </a:lnTo>
                <a:lnTo>
                  <a:pt x="120650" y="1165225"/>
                </a:lnTo>
                <a:lnTo>
                  <a:pt x="60325" y="1143000"/>
                </a:lnTo>
                <a:lnTo>
                  <a:pt x="12700" y="1063625"/>
                </a:lnTo>
                <a:lnTo>
                  <a:pt x="0" y="1009650"/>
                </a:ln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2070100" y="4146550"/>
            <a:ext cx="755650" cy="1244600"/>
          </a:xfrm>
          <a:custGeom>
            <a:avLst/>
            <a:gdLst>
              <a:gd name="connsiteX0" fmla="*/ 755650 w 755650"/>
              <a:gd name="connsiteY0" fmla="*/ 0 h 1244600"/>
              <a:gd name="connsiteX1" fmla="*/ 752475 w 755650"/>
              <a:gd name="connsiteY1" fmla="*/ 104775 h 1244600"/>
              <a:gd name="connsiteX2" fmla="*/ 730250 w 755650"/>
              <a:gd name="connsiteY2" fmla="*/ 288925 h 1244600"/>
              <a:gd name="connsiteX3" fmla="*/ 720725 w 755650"/>
              <a:gd name="connsiteY3" fmla="*/ 384175 h 1244600"/>
              <a:gd name="connsiteX4" fmla="*/ 704850 w 755650"/>
              <a:gd name="connsiteY4" fmla="*/ 466725 h 1244600"/>
              <a:gd name="connsiteX5" fmla="*/ 673100 w 755650"/>
              <a:gd name="connsiteY5" fmla="*/ 606425 h 1244600"/>
              <a:gd name="connsiteX6" fmla="*/ 650875 w 755650"/>
              <a:gd name="connsiteY6" fmla="*/ 695325 h 1244600"/>
              <a:gd name="connsiteX7" fmla="*/ 609600 w 755650"/>
              <a:gd name="connsiteY7" fmla="*/ 831850 h 1244600"/>
              <a:gd name="connsiteX8" fmla="*/ 558800 w 755650"/>
              <a:gd name="connsiteY8" fmla="*/ 946150 h 1244600"/>
              <a:gd name="connsiteX9" fmla="*/ 504825 w 755650"/>
              <a:gd name="connsiteY9" fmla="*/ 1041400 h 1244600"/>
              <a:gd name="connsiteX10" fmla="*/ 419100 w 755650"/>
              <a:gd name="connsiteY10" fmla="*/ 1152525 h 1244600"/>
              <a:gd name="connsiteX11" fmla="*/ 330200 w 755650"/>
              <a:gd name="connsiteY11" fmla="*/ 1219200 h 1244600"/>
              <a:gd name="connsiteX12" fmla="*/ 263525 w 755650"/>
              <a:gd name="connsiteY12" fmla="*/ 1235075 h 1244600"/>
              <a:gd name="connsiteX13" fmla="*/ 171450 w 755650"/>
              <a:gd name="connsiteY13" fmla="*/ 1244600 h 1244600"/>
              <a:gd name="connsiteX14" fmla="*/ 92075 w 755650"/>
              <a:gd name="connsiteY14" fmla="*/ 1219200 h 1244600"/>
              <a:gd name="connsiteX15" fmla="*/ 34925 w 755650"/>
              <a:gd name="connsiteY15" fmla="*/ 1158875 h 1244600"/>
              <a:gd name="connsiteX16" fmla="*/ 3175 w 755650"/>
              <a:gd name="connsiteY16" fmla="*/ 1082675 h 1244600"/>
              <a:gd name="connsiteX17" fmla="*/ 0 w 755650"/>
              <a:gd name="connsiteY17" fmla="*/ 1038225 h 1244600"/>
              <a:gd name="connsiteX18" fmla="*/ 6350 w 755650"/>
              <a:gd name="connsiteY18" fmla="*/ 987425 h 124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55650" h="1244600">
                <a:moveTo>
                  <a:pt x="755650" y="0"/>
                </a:moveTo>
                <a:cubicBezTo>
                  <a:pt x="754592" y="34925"/>
                  <a:pt x="753533" y="69850"/>
                  <a:pt x="752475" y="104775"/>
                </a:cubicBezTo>
                <a:lnTo>
                  <a:pt x="730250" y="288925"/>
                </a:lnTo>
                <a:lnTo>
                  <a:pt x="720725" y="384175"/>
                </a:lnTo>
                <a:lnTo>
                  <a:pt x="704850" y="466725"/>
                </a:lnTo>
                <a:lnTo>
                  <a:pt x="673100" y="606425"/>
                </a:lnTo>
                <a:lnTo>
                  <a:pt x="650875" y="695325"/>
                </a:lnTo>
                <a:lnTo>
                  <a:pt x="609600" y="831850"/>
                </a:lnTo>
                <a:lnTo>
                  <a:pt x="558800" y="946150"/>
                </a:lnTo>
                <a:lnTo>
                  <a:pt x="504825" y="1041400"/>
                </a:lnTo>
                <a:lnTo>
                  <a:pt x="419100" y="1152525"/>
                </a:lnTo>
                <a:lnTo>
                  <a:pt x="330200" y="1219200"/>
                </a:lnTo>
                <a:lnTo>
                  <a:pt x="263525" y="1235075"/>
                </a:lnTo>
                <a:lnTo>
                  <a:pt x="171450" y="1244600"/>
                </a:lnTo>
                <a:lnTo>
                  <a:pt x="92075" y="1219200"/>
                </a:lnTo>
                <a:lnTo>
                  <a:pt x="34925" y="1158875"/>
                </a:lnTo>
                <a:lnTo>
                  <a:pt x="3175" y="1082675"/>
                </a:lnTo>
                <a:lnTo>
                  <a:pt x="0" y="1038225"/>
                </a:lnTo>
                <a:lnTo>
                  <a:pt x="6350" y="987425"/>
                </a:lnTo>
              </a:path>
            </a:pathLst>
          </a:cu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2371725" y="4514850"/>
            <a:ext cx="1276350" cy="301625"/>
          </a:xfrm>
          <a:custGeom>
            <a:avLst/>
            <a:gdLst>
              <a:gd name="connsiteX0" fmla="*/ 0 w 1276350"/>
              <a:gd name="connsiteY0" fmla="*/ 0 h 301625"/>
              <a:gd name="connsiteX1" fmla="*/ 1276350 w 1276350"/>
              <a:gd name="connsiteY1" fmla="*/ 301625 h 301625"/>
            </a:gdLst>
            <a:ahLst/>
            <a:cxnLst>
              <a:cxn ang="0">
                <a:pos x="connsiteX0" y="connsiteY0"/>
              </a:cxn>
              <a:cxn ang="0">
                <a:pos x="connsiteX1" y="connsiteY1"/>
              </a:cxn>
            </a:cxnLst>
            <a:rect l="l" t="t" r="r" b="b"/>
            <a:pathLst>
              <a:path w="1276350" h="301625">
                <a:moveTo>
                  <a:pt x="0" y="0"/>
                </a:moveTo>
                <a:lnTo>
                  <a:pt x="1276350" y="301625"/>
                </a:lnTo>
              </a:path>
            </a:pathLst>
          </a:cu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213241" y="4435475"/>
            <a:ext cx="269875" cy="369332"/>
          </a:xfrm>
          <a:prstGeom prst="rect">
            <a:avLst/>
          </a:prstGeom>
          <a:noFill/>
        </p:spPr>
        <p:txBody>
          <a:bodyPr wrap="square" rtlCol="0">
            <a:spAutoFit/>
          </a:bodyPr>
          <a:lstStyle/>
          <a:p>
            <a:r>
              <a:rPr lang="en-US" b="1" dirty="0" smtClean="0"/>
              <a:t>E</a:t>
            </a:r>
            <a:endParaRPr lang="en-US" b="1" dirty="0"/>
          </a:p>
        </p:txBody>
      </p:sp>
      <p:sp>
        <p:nvSpPr>
          <p:cNvPr id="14" name="TextBox 13"/>
          <p:cNvSpPr txBox="1"/>
          <p:nvPr/>
        </p:nvSpPr>
        <p:spPr>
          <a:xfrm>
            <a:off x="3549383" y="4711184"/>
            <a:ext cx="269875" cy="369332"/>
          </a:xfrm>
          <a:prstGeom prst="rect">
            <a:avLst/>
          </a:prstGeom>
          <a:noFill/>
        </p:spPr>
        <p:txBody>
          <a:bodyPr wrap="square" rtlCol="0">
            <a:spAutoFit/>
          </a:bodyPr>
          <a:lstStyle/>
          <a:p>
            <a:r>
              <a:rPr lang="en-US" b="1" smtClean="0"/>
              <a:t>F</a:t>
            </a:r>
            <a:endParaRPr lang="en-US" b="1" dirty="0"/>
          </a:p>
        </p:txBody>
      </p:sp>
      <p:sp>
        <p:nvSpPr>
          <p:cNvPr id="16" name="TextBox 15"/>
          <p:cNvSpPr txBox="1"/>
          <p:nvPr/>
        </p:nvSpPr>
        <p:spPr>
          <a:xfrm>
            <a:off x="3946538" y="5295760"/>
            <a:ext cx="269875" cy="369332"/>
          </a:xfrm>
          <a:prstGeom prst="rect">
            <a:avLst/>
          </a:prstGeom>
          <a:noFill/>
        </p:spPr>
        <p:txBody>
          <a:bodyPr wrap="square" rtlCol="0">
            <a:spAutoFit/>
          </a:bodyPr>
          <a:lstStyle/>
          <a:p>
            <a:r>
              <a:rPr lang="en-US" b="1" dirty="0" smtClean="0"/>
              <a:t>E</a:t>
            </a:r>
            <a:endParaRPr lang="en-US" b="1" dirty="0"/>
          </a:p>
        </p:txBody>
      </p:sp>
      <p:sp>
        <p:nvSpPr>
          <p:cNvPr id="17" name="TextBox 16"/>
          <p:cNvSpPr txBox="1"/>
          <p:nvPr/>
        </p:nvSpPr>
        <p:spPr>
          <a:xfrm>
            <a:off x="8749400" y="5295760"/>
            <a:ext cx="269875" cy="369332"/>
          </a:xfrm>
          <a:prstGeom prst="rect">
            <a:avLst/>
          </a:prstGeom>
          <a:noFill/>
        </p:spPr>
        <p:txBody>
          <a:bodyPr wrap="square" rtlCol="0">
            <a:spAutoFit/>
          </a:bodyPr>
          <a:lstStyle/>
          <a:p>
            <a:r>
              <a:rPr lang="en-US" b="1" smtClean="0"/>
              <a:t>F</a:t>
            </a:r>
            <a:endParaRPr lang="en-US" b="1" dirty="0"/>
          </a:p>
        </p:txBody>
      </p:sp>
      <p:sp>
        <p:nvSpPr>
          <p:cNvPr id="18" name="Freeform 17"/>
          <p:cNvSpPr/>
          <p:nvPr/>
        </p:nvSpPr>
        <p:spPr>
          <a:xfrm>
            <a:off x="5984341" y="2906162"/>
            <a:ext cx="2716039" cy="2127565"/>
          </a:xfrm>
          <a:custGeom>
            <a:avLst/>
            <a:gdLst>
              <a:gd name="connsiteX0" fmla="*/ 0 w 2716039"/>
              <a:gd name="connsiteY0" fmla="*/ 0 h 2127565"/>
              <a:gd name="connsiteX1" fmla="*/ 199176 w 2716039"/>
              <a:gd name="connsiteY1" fmla="*/ 63375 h 2127565"/>
              <a:gd name="connsiteX2" fmla="*/ 416459 w 2716039"/>
              <a:gd name="connsiteY2" fmla="*/ 190123 h 2127565"/>
              <a:gd name="connsiteX3" fmla="*/ 669956 w 2716039"/>
              <a:gd name="connsiteY3" fmla="*/ 362139 h 2127565"/>
              <a:gd name="connsiteX4" fmla="*/ 932507 w 2716039"/>
              <a:gd name="connsiteY4" fmla="*/ 534155 h 2127565"/>
              <a:gd name="connsiteX5" fmla="*/ 1267485 w 2716039"/>
              <a:gd name="connsiteY5" fmla="*/ 751438 h 2127565"/>
              <a:gd name="connsiteX6" fmla="*/ 1502875 w 2716039"/>
              <a:gd name="connsiteY6" fmla="*/ 869133 h 2127565"/>
              <a:gd name="connsiteX7" fmla="*/ 1584356 w 2716039"/>
              <a:gd name="connsiteY7" fmla="*/ 986828 h 2127565"/>
              <a:gd name="connsiteX8" fmla="*/ 1530035 w 2716039"/>
              <a:gd name="connsiteY8" fmla="*/ 1095470 h 2127565"/>
              <a:gd name="connsiteX9" fmla="*/ 1312752 w 2716039"/>
              <a:gd name="connsiteY9" fmla="*/ 1348967 h 2127565"/>
              <a:gd name="connsiteX10" fmla="*/ 1059255 w 2716039"/>
              <a:gd name="connsiteY10" fmla="*/ 1539089 h 2127565"/>
              <a:gd name="connsiteX11" fmla="*/ 742384 w 2716039"/>
              <a:gd name="connsiteY11" fmla="*/ 1765426 h 2127565"/>
              <a:gd name="connsiteX12" fmla="*/ 624689 w 2716039"/>
              <a:gd name="connsiteY12" fmla="*/ 1855961 h 2127565"/>
              <a:gd name="connsiteX13" fmla="*/ 298764 w 2716039"/>
              <a:gd name="connsiteY13" fmla="*/ 2127565 h 2127565"/>
              <a:gd name="connsiteX14" fmla="*/ 742384 w 2716039"/>
              <a:gd name="connsiteY14" fmla="*/ 1946495 h 2127565"/>
              <a:gd name="connsiteX15" fmla="*/ 1158843 w 2716039"/>
              <a:gd name="connsiteY15" fmla="*/ 1674891 h 2127565"/>
              <a:gd name="connsiteX16" fmla="*/ 1421394 w 2716039"/>
              <a:gd name="connsiteY16" fmla="*/ 1502876 h 2127565"/>
              <a:gd name="connsiteX17" fmla="*/ 1647730 w 2716039"/>
              <a:gd name="connsiteY17" fmla="*/ 1276539 h 2127565"/>
              <a:gd name="connsiteX18" fmla="*/ 1837853 w 2716039"/>
              <a:gd name="connsiteY18" fmla="*/ 1077363 h 2127565"/>
              <a:gd name="connsiteX19" fmla="*/ 2027976 w 2716039"/>
              <a:gd name="connsiteY19" fmla="*/ 905347 h 2127565"/>
              <a:gd name="connsiteX20" fmla="*/ 2163778 w 2716039"/>
              <a:gd name="connsiteY20" fmla="*/ 814812 h 2127565"/>
              <a:gd name="connsiteX21" fmla="*/ 2326740 w 2716039"/>
              <a:gd name="connsiteY21" fmla="*/ 742385 h 2127565"/>
              <a:gd name="connsiteX22" fmla="*/ 2480649 w 2716039"/>
              <a:gd name="connsiteY22" fmla="*/ 697117 h 2127565"/>
              <a:gd name="connsiteX23" fmla="*/ 2616451 w 2716039"/>
              <a:gd name="connsiteY23" fmla="*/ 669957 h 2127565"/>
              <a:gd name="connsiteX24" fmla="*/ 2716039 w 2716039"/>
              <a:gd name="connsiteY24" fmla="*/ 651850 h 2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16039" h="2127565">
                <a:moveTo>
                  <a:pt x="0" y="0"/>
                </a:moveTo>
                <a:lnTo>
                  <a:pt x="199176" y="63375"/>
                </a:lnTo>
                <a:lnTo>
                  <a:pt x="416459" y="190123"/>
                </a:lnTo>
                <a:lnTo>
                  <a:pt x="669956" y="362139"/>
                </a:lnTo>
                <a:lnTo>
                  <a:pt x="932507" y="534155"/>
                </a:lnTo>
                <a:lnTo>
                  <a:pt x="1267485" y="751438"/>
                </a:lnTo>
                <a:lnTo>
                  <a:pt x="1502875" y="869133"/>
                </a:lnTo>
                <a:lnTo>
                  <a:pt x="1584356" y="986828"/>
                </a:lnTo>
                <a:lnTo>
                  <a:pt x="1530035" y="1095470"/>
                </a:lnTo>
                <a:lnTo>
                  <a:pt x="1312752" y="1348967"/>
                </a:lnTo>
                <a:lnTo>
                  <a:pt x="1059255" y="1539089"/>
                </a:lnTo>
                <a:lnTo>
                  <a:pt x="742384" y="1765426"/>
                </a:lnTo>
                <a:lnTo>
                  <a:pt x="624689" y="1855961"/>
                </a:lnTo>
                <a:lnTo>
                  <a:pt x="298764" y="2127565"/>
                </a:lnTo>
                <a:lnTo>
                  <a:pt x="742384" y="1946495"/>
                </a:lnTo>
                <a:lnTo>
                  <a:pt x="1158843" y="1674891"/>
                </a:lnTo>
                <a:lnTo>
                  <a:pt x="1421394" y="1502876"/>
                </a:lnTo>
                <a:lnTo>
                  <a:pt x="1647730" y="1276539"/>
                </a:lnTo>
                <a:lnTo>
                  <a:pt x="1837853" y="1077363"/>
                </a:lnTo>
                <a:lnTo>
                  <a:pt x="2027976" y="905347"/>
                </a:lnTo>
                <a:lnTo>
                  <a:pt x="2163778" y="814812"/>
                </a:lnTo>
                <a:lnTo>
                  <a:pt x="2326740" y="742385"/>
                </a:lnTo>
                <a:lnTo>
                  <a:pt x="2480649" y="697117"/>
                </a:lnTo>
                <a:lnTo>
                  <a:pt x="2616451" y="669957"/>
                </a:lnTo>
                <a:lnTo>
                  <a:pt x="2716039" y="651850"/>
                </a:lnTo>
              </a:path>
            </a:pathLst>
          </a:custGeom>
          <a:noFill/>
          <a:ln w="38100">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6950857" y="3296175"/>
            <a:ext cx="731520" cy="646331"/>
          </a:xfrm>
          <a:prstGeom prst="rect">
            <a:avLst/>
          </a:prstGeom>
          <a:noFill/>
        </p:spPr>
        <p:txBody>
          <a:bodyPr wrap="square" rtlCol="0">
            <a:spAutoFit/>
          </a:bodyPr>
          <a:lstStyle/>
          <a:p>
            <a:r>
              <a:rPr lang="en-US" sz="3600" b="1" dirty="0" smtClean="0">
                <a:solidFill>
                  <a:srgbClr val="FF0000"/>
                </a:solidFill>
                <a:effectLst>
                  <a:glow rad="127000">
                    <a:schemeClr val="tx1"/>
                  </a:glow>
                </a:effectLst>
                <a:latin typeface="Bell MT" charset="0"/>
                <a:ea typeface="Bell MT" charset="0"/>
                <a:cs typeface="Bell MT" charset="0"/>
              </a:rPr>
              <a:t>J</a:t>
            </a:r>
            <a:endParaRPr lang="en-US" sz="3600" b="1" dirty="0">
              <a:solidFill>
                <a:srgbClr val="FF0000"/>
              </a:solidFill>
              <a:effectLst>
                <a:glow rad="127000">
                  <a:schemeClr val="tx1"/>
                </a:glow>
              </a:effectLst>
              <a:latin typeface="Bell MT" charset="0"/>
              <a:ea typeface="Bell MT" charset="0"/>
              <a:cs typeface="Bell MT" charset="0"/>
            </a:endParaRPr>
          </a:p>
        </p:txBody>
      </p:sp>
    </p:spTree>
    <p:extLst>
      <p:ext uri="{BB962C8B-B14F-4D97-AF65-F5344CB8AC3E}">
        <p14:creationId xmlns:p14="http://schemas.microsoft.com/office/powerpoint/2010/main" val="1432997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Revisions to Polar Front Theory</a:t>
            </a:r>
          </a:p>
          <a:p>
            <a:pPr marL="2232025" indent="-2232025" algn="ctr"/>
            <a:r>
              <a:rPr lang="en-US" sz="2400" i="1" dirty="0">
                <a:solidFill>
                  <a:srgbClr val="1100FF"/>
                </a:solidFill>
              </a:rPr>
              <a:t>A</a:t>
            </a:r>
            <a:r>
              <a:rPr lang="en-US" sz="2400" i="1" dirty="0" smtClean="0">
                <a:solidFill>
                  <a:srgbClr val="1100FF"/>
                </a:solidFill>
              </a:rPr>
              <a:t>irstream models of </a:t>
            </a:r>
            <a:r>
              <a:rPr lang="en-US" sz="2400" i="1" dirty="0" err="1" smtClean="0">
                <a:solidFill>
                  <a:srgbClr val="1100FF"/>
                </a:solidFill>
              </a:rPr>
              <a:t>midlatitude</a:t>
            </a:r>
            <a:r>
              <a:rPr lang="en-US" sz="2400" i="1" dirty="0" smtClean="0">
                <a:solidFill>
                  <a:srgbClr val="1100FF"/>
                </a:solidFill>
              </a:rPr>
              <a:t> cyclones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063" y="1930201"/>
            <a:ext cx="4464742" cy="4822817"/>
          </a:xfrm>
          <a:prstGeom prst="rect">
            <a:avLst/>
          </a:prstGeom>
        </p:spPr>
      </p:pic>
      <p:sp>
        <p:nvSpPr>
          <p:cNvPr id="19" name="TextBox 18"/>
          <p:cNvSpPr txBox="1"/>
          <p:nvPr/>
        </p:nvSpPr>
        <p:spPr>
          <a:xfrm>
            <a:off x="5459717" y="2007027"/>
            <a:ext cx="3376808" cy="4524315"/>
          </a:xfrm>
          <a:prstGeom prst="rect">
            <a:avLst/>
          </a:prstGeom>
          <a:noFill/>
        </p:spPr>
        <p:txBody>
          <a:bodyPr wrap="square" rtlCol="0">
            <a:spAutoFit/>
          </a:bodyPr>
          <a:lstStyle/>
          <a:p>
            <a:r>
              <a:rPr lang="en-US" sz="2400" dirty="0" smtClean="0"/>
              <a:t>Increased observations from multiple platforms, including satellites, resulted in further revisions to polar front theory.</a:t>
            </a:r>
          </a:p>
          <a:p>
            <a:endParaRPr lang="en-US" sz="2400" dirty="0"/>
          </a:p>
          <a:p>
            <a:r>
              <a:rPr lang="en-US" sz="2400" dirty="0" smtClean="0"/>
              <a:t>The position of fronts are identified at the boundaries of the different airstreams.</a:t>
            </a:r>
            <a:endParaRPr lang="en-US" sz="2400" dirty="0"/>
          </a:p>
          <a:p>
            <a:endParaRPr lang="en-US" sz="2400" dirty="0"/>
          </a:p>
        </p:txBody>
      </p:sp>
      <p:sp>
        <p:nvSpPr>
          <p:cNvPr id="20" name="Freeform 19"/>
          <p:cNvSpPr/>
          <p:nvPr/>
        </p:nvSpPr>
        <p:spPr>
          <a:xfrm>
            <a:off x="2308634" y="3521798"/>
            <a:ext cx="552261" cy="1339913"/>
          </a:xfrm>
          <a:custGeom>
            <a:avLst/>
            <a:gdLst>
              <a:gd name="connsiteX0" fmla="*/ 488887 w 552261"/>
              <a:gd name="connsiteY0" fmla="*/ 0 h 1339913"/>
              <a:gd name="connsiteX1" fmla="*/ 552261 w 552261"/>
              <a:gd name="connsiteY1" fmla="*/ 289711 h 1339913"/>
              <a:gd name="connsiteX2" fmla="*/ 497940 w 552261"/>
              <a:gd name="connsiteY2" fmla="*/ 642796 h 1339913"/>
              <a:gd name="connsiteX3" fmla="*/ 407406 w 552261"/>
              <a:gd name="connsiteY3" fmla="*/ 887240 h 1339913"/>
              <a:gd name="connsiteX4" fmla="*/ 172016 w 552261"/>
              <a:gd name="connsiteY4" fmla="*/ 1195057 h 1339913"/>
              <a:gd name="connsiteX5" fmla="*/ 0 w 552261"/>
              <a:gd name="connsiteY5" fmla="*/ 1339913 h 133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261" h="1339913">
                <a:moveTo>
                  <a:pt x="488887" y="0"/>
                </a:moveTo>
                <a:lnTo>
                  <a:pt x="552261" y="289711"/>
                </a:lnTo>
                <a:lnTo>
                  <a:pt x="497940" y="642796"/>
                </a:lnTo>
                <a:lnTo>
                  <a:pt x="407406" y="887240"/>
                </a:lnTo>
                <a:lnTo>
                  <a:pt x="172016" y="1195057"/>
                </a:lnTo>
                <a:lnTo>
                  <a:pt x="0" y="1339913"/>
                </a:lnTo>
              </a:path>
            </a:pathLst>
          </a:custGeom>
          <a:noFill/>
          <a:ln w="38100">
            <a:solidFill>
              <a:srgbClr val="11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2779414" y="3485584"/>
            <a:ext cx="669956" cy="262551"/>
          </a:xfrm>
          <a:custGeom>
            <a:avLst/>
            <a:gdLst>
              <a:gd name="connsiteX0" fmla="*/ 0 w 669956"/>
              <a:gd name="connsiteY0" fmla="*/ 0 h 262551"/>
              <a:gd name="connsiteX1" fmla="*/ 253497 w 669956"/>
              <a:gd name="connsiteY1" fmla="*/ 135802 h 262551"/>
              <a:gd name="connsiteX2" fmla="*/ 552261 w 669956"/>
              <a:gd name="connsiteY2" fmla="*/ 235390 h 262551"/>
              <a:gd name="connsiteX3" fmla="*/ 669956 w 669956"/>
              <a:gd name="connsiteY3" fmla="*/ 262551 h 262551"/>
            </a:gdLst>
            <a:ahLst/>
            <a:cxnLst>
              <a:cxn ang="0">
                <a:pos x="connsiteX0" y="connsiteY0"/>
              </a:cxn>
              <a:cxn ang="0">
                <a:pos x="connsiteX1" y="connsiteY1"/>
              </a:cxn>
              <a:cxn ang="0">
                <a:pos x="connsiteX2" y="connsiteY2"/>
              </a:cxn>
              <a:cxn ang="0">
                <a:pos x="connsiteX3" y="connsiteY3"/>
              </a:cxn>
            </a:cxnLst>
            <a:rect l="l" t="t" r="r" b="b"/>
            <a:pathLst>
              <a:path w="669956" h="262551">
                <a:moveTo>
                  <a:pt x="0" y="0"/>
                </a:moveTo>
                <a:lnTo>
                  <a:pt x="253497" y="135802"/>
                </a:lnTo>
                <a:lnTo>
                  <a:pt x="552261" y="235390"/>
                </a:lnTo>
                <a:lnTo>
                  <a:pt x="669956" y="262551"/>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469394" y="6383686"/>
            <a:ext cx="2586446" cy="369332"/>
          </a:xfrm>
          <a:prstGeom prst="rect">
            <a:avLst/>
          </a:prstGeom>
          <a:noFill/>
        </p:spPr>
        <p:txBody>
          <a:bodyPr wrap="square" rtlCol="0">
            <a:spAutoFit/>
          </a:bodyPr>
          <a:lstStyle/>
          <a:p>
            <a:r>
              <a:rPr lang="en-US" b="1" dirty="0" smtClean="0"/>
              <a:t>Carlson (1980)</a:t>
            </a:r>
            <a:endParaRPr lang="en-US" b="1" dirty="0"/>
          </a:p>
        </p:txBody>
      </p:sp>
    </p:spTree>
    <p:extLst>
      <p:ext uri="{BB962C8B-B14F-4D97-AF65-F5344CB8AC3E}">
        <p14:creationId xmlns:p14="http://schemas.microsoft.com/office/powerpoint/2010/main" val="1554518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Revisions to Polar Front Theory</a:t>
            </a:r>
          </a:p>
          <a:p>
            <a:pPr marL="2232025" indent="-2232025" algn="ctr"/>
            <a:r>
              <a:rPr lang="en-US" sz="2400" i="1" dirty="0" smtClean="0">
                <a:solidFill>
                  <a:srgbClr val="1100FF"/>
                </a:solidFill>
              </a:rPr>
              <a:t>Additional structures that did not conform to Polar Front Theory</a:t>
            </a:r>
          </a:p>
        </p:txBody>
      </p:sp>
      <p:sp>
        <p:nvSpPr>
          <p:cNvPr id="19" name="TextBox 18"/>
          <p:cNvSpPr txBox="1"/>
          <p:nvPr/>
        </p:nvSpPr>
        <p:spPr>
          <a:xfrm>
            <a:off x="280736" y="1821647"/>
            <a:ext cx="8691814" cy="2862322"/>
          </a:xfrm>
          <a:prstGeom prst="rect">
            <a:avLst/>
          </a:prstGeom>
          <a:noFill/>
        </p:spPr>
        <p:txBody>
          <a:bodyPr wrap="square" rtlCol="0">
            <a:spAutoFit/>
          </a:bodyPr>
          <a:lstStyle/>
          <a:p>
            <a:r>
              <a:rPr lang="en-US" sz="2400" b="1" dirty="0" err="1" smtClean="0">
                <a:solidFill>
                  <a:srgbClr val="1100FF"/>
                </a:solidFill>
              </a:rPr>
              <a:t>Katafronts</a:t>
            </a:r>
            <a:r>
              <a:rPr lang="en-US" sz="2400" b="1" dirty="0">
                <a:solidFill>
                  <a:srgbClr val="1100FF"/>
                </a:solidFill>
              </a:rPr>
              <a:t>/</a:t>
            </a:r>
            <a:r>
              <a:rPr lang="en-US" sz="2400" b="1" dirty="0" err="1" smtClean="0">
                <a:solidFill>
                  <a:srgbClr val="1100FF"/>
                </a:solidFill>
              </a:rPr>
              <a:t>Anafronts</a:t>
            </a:r>
            <a:r>
              <a:rPr lang="en-US" sz="2400" b="1" dirty="0" smtClean="0">
                <a:solidFill>
                  <a:srgbClr val="1100FF"/>
                </a:solidFill>
              </a:rPr>
              <a:t>:  </a:t>
            </a:r>
            <a:r>
              <a:rPr lang="en-US" sz="2400" dirty="0" err="1" smtClean="0"/>
              <a:t>Katafronts</a:t>
            </a:r>
            <a:r>
              <a:rPr lang="en-US" sz="2400" dirty="0" smtClean="0"/>
              <a:t> (</a:t>
            </a:r>
            <a:r>
              <a:rPr lang="en-US" sz="2400" dirty="0" err="1" smtClean="0"/>
              <a:t>Anafronts</a:t>
            </a:r>
            <a:r>
              <a:rPr lang="en-US" sz="2400" dirty="0" smtClean="0"/>
              <a:t>) feature a forward (backward) sloping frontal boundary and pre- (post-)frontal cloud bands (</a:t>
            </a:r>
            <a:r>
              <a:rPr lang="en-US" sz="1600" dirty="0" smtClean="0">
                <a:solidFill>
                  <a:srgbClr val="1100FF"/>
                </a:solidFill>
              </a:rPr>
              <a:t>Bergeron 1937; </a:t>
            </a:r>
            <a:r>
              <a:rPr lang="en-US" sz="1600" dirty="0" err="1" smtClean="0">
                <a:solidFill>
                  <a:srgbClr val="1100FF"/>
                </a:solidFill>
              </a:rPr>
              <a:t>Sansom</a:t>
            </a:r>
            <a:r>
              <a:rPr lang="en-US" sz="1600" dirty="0" smtClean="0">
                <a:solidFill>
                  <a:srgbClr val="1100FF"/>
                </a:solidFill>
              </a:rPr>
              <a:t> 1951</a:t>
            </a:r>
            <a:r>
              <a:rPr lang="en-US" sz="2400" dirty="0" smtClean="0"/>
              <a:t>).</a:t>
            </a:r>
          </a:p>
          <a:p>
            <a:endParaRPr lang="en-US" sz="800" dirty="0">
              <a:solidFill>
                <a:srgbClr val="1100FF"/>
              </a:solidFill>
            </a:endParaRPr>
          </a:p>
          <a:p>
            <a:r>
              <a:rPr lang="en-US" sz="2400" b="1" dirty="0" smtClean="0">
                <a:solidFill>
                  <a:srgbClr val="1100FF"/>
                </a:solidFill>
              </a:rPr>
              <a:t>Split Fronts/Cold Fronts Aloft:  </a:t>
            </a:r>
            <a:r>
              <a:rPr lang="en-US" sz="2400" dirty="0" smtClean="0"/>
              <a:t>Conforms well with the concept of a </a:t>
            </a:r>
            <a:r>
              <a:rPr lang="en-US" sz="2400" dirty="0" err="1" smtClean="0"/>
              <a:t>katafront</a:t>
            </a:r>
            <a:r>
              <a:rPr lang="en-US" sz="2400" dirty="0" smtClean="0"/>
              <a:t>, with a dry airstream overrunning the warm conveyor belt near a cold front (</a:t>
            </a:r>
            <a:r>
              <a:rPr lang="en-US" sz="1600" dirty="0" smtClean="0">
                <a:solidFill>
                  <a:srgbClr val="1100FF"/>
                </a:solidFill>
              </a:rPr>
              <a:t>Browning and Monk 1982; Browning 1990; Hobbs et al. 1990; Mass and Schultz 1993</a:t>
            </a:r>
            <a:r>
              <a:rPr lang="en-US" sz="2400" dirty="0" smtClean="0"/>
              <a:t>).</a:t>
            </a:r>
            <a:endParaRPr lang="en-US" sz="2400" b="1" dirty="0">
              <a:solidFill>
                <a:srgbClr val="1100FF"/>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5025" t="36374" r="17363" b="25903"/>
          <a:stretch/>
        </p:blipFill>
        <p:spPr>
          <a:xfrm>
            <a:off x="4401221" y="4740310"/>
            <a:ext cx="4435304" cy="185596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4449" t="18185" r="15320" b="27954"/>
          <a:stretch/>
        </p:blipFill>
        <p:spPr>
          <a:xfrm>
            <a:off x="570369" y="4631066"/>
            <a:ext cx="3606554" cy="2074447"/>
          </a:xfrm>
          <a:prstGeom prst="rect">
            <a:avLst/>
          </a:prstGeom>
        </p:spPr>
      </p:pic>
      <p:sp>
        <p:nvSpPr>
          <p:cNvPr id="8" name="TextBox 7"/>
          <p:cNvSpPr txBox="1"/>
          <p:nvPr/>
        </p:nvSpPr>
        <p:spPr>
          <a:xfrm>
            <a:off x="615638" y="6308415"/>
            <a:ext cx="1113574" cy="369332"/>
          </a:xfrm>
          <a:prstGeom prst="rect">
            <a:avLst/>
          </a:prstGeom>
          <a:solidFill>
            <a:schemeClr val="bg1"/>
          </a:solidFill>
        </p:spPr>
        <p:txBody>
          <a:bodyPr wrap="square" rtlCol="0">
            <a:spAutoFit/>
          </a:bodyPr>
          <a:lstStyle/>
          <a:p>
            <a:r>
              <a:rPr lang="en-US" dirty="0" err="1" smtClean="0"/>
              <a:t>Anafront</a:t>
            </a:r>
            <a:endParaRPr lang="en-US" dirty="0"/>
          </a:p>
        </p:txBody>
      </p:sp>
      <p:sp>
        <p:nvSpPr>
          <p:cNvPr id="13" name="TextBox 12"/>
          <p:cNvSpPr txBox="1"/>
          <p:nvPr/>
        </p:nvSpPr>
        <p:spPr>
          <a:xfrm>
            <a:off x="4437435" y="4767802"/>
            <a:ext cx="1113574" cy="369332"/>
          </a:xfrm>
          <a:prstGeom prst="rect">
            <a:avLst/>
          </a:prstGeom>
          <a:solidFill>
            <a:schemeClr val="bg1"/>
          </a:solidFill>
        </p:spPr>
        <p:txBody>
          <a:bodyPr wrap="square" rtlCol="0">
            <a:spAutoFit/>
          </a:bodyPr>
          <a:lstStyle/>
          <a:p>
            <a:r>
              <a:rPr lang="en-US" dirty="0" err="1" smtClean="0"/>
              <a:t>Katafront</a:t>
            </a:r>
            <a:endParaRPr lang="en-US" dirty="0"/>
          </a:p>
        </p:txBody>
      </p:sp>
      <p:sp>
        <p:nvSpPr>
          <p:cNvPr id="14" name="TextBox 13"/>
          <p:cNvSpPr txBox="1"/>
          <p:nvPr/>
        </p:nvSpPr>
        <p:spPr>
          <a:xfrm>
            <a:off x="6997164" y="6411604"/>
            <a:ext cx="1839361" cy="369332"/>
          </a:xfrm>
          <a:prstGeom prst="rect">
            <a:avLst/>
          </a:prstGeom>
          <a:solidFill>
            <a:schemeClr val="bg1"/>
          </a:solidFill>
        </p:spPr>
        <p:txBody>
          <a:bodyPr wrap="square" rtlCol="0">
            <a:spAutoFit/>
          </a:bodyPr>
          <a:lstStyle/>
          <a:p>
            <a:r>
              <a:rPr lang="en-US" b="1" dirty="0" smtClean="0"/>
              <a:t>Browning (1990)</a:t>
            </a:r>
            <a:endParaRPr lang="en-US" b="1" dirty="0"/>
          </a:p>
        </p:txBody>
      </p:sp>
    </p:spTree>
    <p:extLst>
      <p:ext uri="{BB962C8B-B14F-4D97-AF65-F5344CB8AC3E}">
        <p14:creationId xmlns:p14="http://schemas.microsoft.com/office/powerpoint/2010/main" val="14936516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Revisions to Polar Front Theory</a:t>
            </a:r>
          </a:p>
          <a:p>
            <a:pPr marL="2232025" indent="-2232025" algn="ctr"/>
            <a:r>
              <a:rPr lang="en-US" sz="2400" i="1" dirty="0" smtClean="0">
                <a:solidFill>
                  <a:srgbClr val="1100FF"/>
                </a:solidFill>
              </a:rPr>
              <a:t>Additional structures that did not conform to Polar Front Theory</a:t>
            </a:r>
          </a:p>
        </p:txBody>
      </p:sp>
      <p:sp>
        <p:nvSpPr>
          <p:cNvPr id="19" name="TextBox 18"/>
          <p:cNvSpPr txBox="1"/>
          <p:nvPr/>
        </p:nvSpPr>
        <p:spPr>
          <a:xfrm>
            <a:off x="280736" y="1956515"/>
            <a:ext cx="8555789" cy="1569660"/>
          </a:xfrm>
          <a:prstGeom prst="rect">
            <a:avLst/>
          </a:prstGeom>
          <a:noFill/>
        </p:spPr>
        <p:txBody>
          <a:bodyPr wrap="square" rtlCol="0">
            <a:spAutoFit/>
          </a:bodyPr>
          <a:lstStyle/>
          <a:p>
            <a:r>
              <a:rPr lang="en-US" sz="2400" b="1" dirty="0" smtClean="0">
                <a:solidFill>
                  <a:srgbClr val="1100FF"/>
                </a:solidFill>
              </a:rPr>
              <a:t>Warm/Cold Occlusions:  </a:t>
            </a:r>
            <a:r>
              <a:rPr lang="en-US" sz="2400" dirty="0" smtClean="0"/>
              <a:t>Occurs as a result of the “wrap-up” and lengthening of the warm-air tongue within a cyclone as it experiences deformation and rotation around the cyclone center (</a:t>
            </a:r>
            <a:r>
              <a:rPr lang="en-US" sz="1600" dirty="0" err="1" smtClean="0">
                <a:solidFill>
                  <a:srgbClr val="1100FF"/>
                </a:solidFill>
              </a:rPr>
              <a:t>Bjerknes</a:t>
            </a:r>
            <a:r>
              <a:rPr lang="en-US" sz="1600" dirty="0" smtClean="0">
                <a:solidFill>
                  <a:srgbClr val="1100FF"/>
                </a:solidFill>
              </a:rPr>
              <a:t> and Solberg 1922; Schultz and Vaughan 2011; Schultz et al. 2014</a:t>
            </a:r>
            <a:r>
              <a:rPr lang="en-US" sz="2400" dirty="0" smtClean="0"/>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70" y="4149752"/>
            <a:ext cx="8019233" cy="2069974"/>
          </a:xfrm>
          <a:prstGeom prst="rect">
            <a:avLst/>
          </a:prstGeom>
        </p:spPr>
      </p:pic>
      <p:sp>
        <p:nvSpPr>
          <p:cNvPr id="9" name="TextBox 8"/>
          <p:cNvSpPr txBox="1"/>
          <p:nvPr/>
        </p:nvSpPr>
        <p:spPr>
          <a:xfrm>
            <a:off x="1367069" y="3883933"/>
            <a:ext cx="2109457" cy="369332"/>
          </a:xfrm>
          <a:prstGeom prst="rect">
            <a:avLst/>
          </a:prstGeom>
          <a:noFill/>
        </p:spPr>
        <p:txBody>
          <a:bodyPr wrap="square" rtlCol="0">
            <a:spAutoFit/>
          </a:bodyPr>
          <a:lstStyle/>
          <a:p>
            <a:pPr algn="ctr"/>
            <a:r>
              <a:rPr lang="en-US" b="1" dirty="0" smtClean="0">
                <a:solidFill>
                  <a:srgbClr val="1100FF"/>
                </a:solidFill>
              </a:rPr>
              <a:t>Cold Occlusion</a:t>
            </a:r>
            <a:endParaRPr lang="en-US" b="1" dirty="0">
              <a:solidFill>
                <a:srgbClr val="1100FF"/>
              </a:solidFill>
            </a:endParaRPr>
          </a:p>
        </p:txBody>
      </p:sp>
      <p:sp>
        <p:nvSpPr>
          <p:cNvPr id="15" name="TextBox 14"/>
          <p:cNvSpPr txBox="1"/>
          <p:nvPr/>
        </p:nvSpPr>
        <p:spPr>
          <a:xfrm>
            <a:off x="5702170" y="3880261"/>
            <a:ext cx="2109457" cy="369332"/>
          </a:xfrm>
          <a:prstGeom prst="rect">
            <a:avLst/>
          </a:prstGeom>
          <a:noFill/>
        </p:spPr>
        <p:txBody>
          <a:bodyPr wrap="square" rtlCol="0">
            <a:spAutoFit/>
          </a:bodyPr>
          <a:lstStyle/>
          <a:p>
            <a:pPr algn="ctr"/>
            <a:r>
              <a:rPr lang="en-US" b="1" dirty="0" smtClean="0">
                <a:solidFill>
                  <a:srgbClr val="FF0000"/>
                </a:solidFill>
              </a:rPr>
              <a:t>Warm Occlusion</a:t>
            </a:r>
            <a:endParaRPr lang="en-US" b="1" dirty="0">
              <a:solidFill>
                <a:srgbClr val="FF0000"/>
              </a:solidFill>
            </a:endParaRPr>
          </a:p>
        </p:txBody>
      </p:sp>
      <p:sp>
        <p:nvSpPr>
          <p:cNvPr id="16" name="TextBox 15"/>
          <p:cNvSpPr txBox="1"/>
          <p:nvPr/>
        </p:nvSpPr>
        <p:spPr>
          <a:xfrm>
            <a:off x="6029607" y="6219726"/>
            <a:ext cx="2915559" cy="369332"/>
          </a:xfrm>
          <a:prstGeom prst="rect">
            <a:avLst/>
          </a:prstGeom>
          <a:solidFill>
            <a:schemeClr val="bg1"/>
          </a:solidFill>
        </p:spPr>
        <p:txBody>
          <a:bodyPr wrap="square" rtlCol="0">
            <a:spAutoFit/>
          </a:bodyPr>
          <a:lstStyle/>
          <a:p>
            <a:r>
              <a:rPr lang="en-US" b="1" dirty="0" err="1" smtClean="0"/>
              <a:t>Bjerknes</a:t>
            </a:r>
            <a:r>
              <a:rPr lang="en-US" b="1" dirty="0" smtClean="0"/>
              <a:t> and Solberg (1922)</a:t>
            </a:r>
            <a:endParaRPr lang="en-US" b="1" dirty="0"/>
          </a:p>
        </p:txBody>
      </p:sp>
    </p:spTree>
    <p:extLst>
      <p:ext uri="{BB962C8B-B14F-4D97-AF65-F5344CB8AC3E}">
        <p14:creationId xmlns:p14="http://schemas.microsoft.com/office/powerpoint/2010/main" val="748292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Observations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Revisions to Polar Front Theory</a:t>
            </a:r>
          </a:p>
          <a:p>
            <a:pPr marL="2232025" indent="-2232025" algn="ctr"/>
            <a:r>
              <a:rPr lang="en-US" sz="2400" i="1" dirty="0" smtClean="0">
                <a:solidFill>
                  <a:srgbClr val="1100FF"/>
                </a:solidFill>
              </a:rPr>
              <a:t>Additional structures that did not conform to Polar Front Theory</a:t>
            </a:r>
          </a:p>
        </p:txBody>
      </p:sp>
      <p:sp>
        <p:nvSpPr>
          <p:cNvPr id="19" name="TextBox 18"/>
          <p:cNvSpPr txBox="1"/>
          <p:nvPr/>
        </p:nvSpPr>
        <p:spPr>
          <a:xfrm>
            <a:off x="280736" y="1956515"/>
            <a:ext cx="8555789" cy="4524315"/>
          </a:xfrm>
          <a:prstGeom prst="rect">
            <a:avLst/>
          </a:prstGeom>
          <a:noFill/>
        </p:spPr>
        <p:txBody>
          <a:bodyPr wrap="square" rtlCol="0">
            <a:spAutoFit/>
          </a:bodyPr>
          <a:lstStyle/>
          <a:p>
            <a:r>
              <a:rPr lang="en-US" sz="2400" b="1" dirty="0" smtClean="0">
                <a:solidFill>
                  <a:srgbClr val="1100FF"/>
                </a:solidFill>
              </a:rPr>
              <a:t>Warm/Cold Occlusions:  </a:t>
            </a:r>
            <a:r>
              <a:rPr lang="en-US" sz="2400" dirty="0" smtClean="0"/>
              <a:t>Occurs as a result of the “wrap-up” and lengthening of the warm-air tongue within a cyclone as it experiences deformation and rotation around the cyclone center (</a:t>
            </a:r>
            <a:r>
              <a:rPr lang="en-US" sz="1600" dirty="0" err="1" smtClean="0">
                <a:solidFill>
                  <a:srgbClr val="1100FF"/>
                </a:solidFill>
              </a:rPr>
              <a:t>Bjerknes</a:t>
            </a:r>
            <a:r>
              <a:rPr lang="en-US" sz="1600" dirty="0" smtClean="0">
                <a:solidFill>
                  <a:srgbClr val="1100FF"/>
                </a:solidFill>
              </a:rPr>
              <a:t> and Solberg 1922; Schultz and Vaughan 2011; Schultz et al. 2014</a:t>
            </a:r>
            <a:r>
              <a:rPr lang="en-US" sz="2400" dirty="0" smtClean="0"/>
              <a:t>).</a:t>
            </a:r>
          </a:p>
          <a:p>
            <a:endParaRPr lang="en-US" sz="1200" dirty="0"/>
          </a:p>
          <a:p>
            <a:r>
              <a:rPr lang="en-US" sz="2400" b="1" dirty="0" smtClean="0">
                <a:solidFill>
                  <a:srgbClr val="1100FF"/>
                </a:solidFill>
              </a:rPr>
              <a:t>Backdoor Fronts:  </a:t>
            </a:r>
            <a:r>
              <a:rPr lang="en-US" sz="2400" dirty="0"/>
              <a:t>C</a:t>
            </a:r>
            <a:r>
              <a:rPr lang="en-US" sz="2400" dirty="0" smtClean="0"/>
              <a:t>old-air damming along the eastern slopes of topography can aid in the formation of backdoor cold fronts (</a:t>
            </a:r>
            <a:r>
              <a:rPr lang="en-US" sz="1600" dirty="0" err="1" smtClean="0">
                <a:solidFill>
                  <a:srgbClr val="1100FF"/>
                </a:solidFill>
              </a:rPr>
              <a:t>Carr</a:t>
            </a:r>
            <a:r>
              <a:rPr lang="en-US" sz="1600" dirty="0" smtClean="0">
                <a:solidFill>
                  <a:srgbClr val="1100FF"/>
                </a:solidFill>
              </a:rPr>
              <a:t> 1951</a:t>
            </a:r>
            <a:r>
              <a:rPr lang="en-US" sz="2400" dirty="0" smtClean="0"/>
              <a:t>).</a:t>
            </a:r>
          </a:p>
          <a:p>
            <a:endParaRPr lang="en-US" sz="1200" b="1" dirty="0">
              <a:solidFill>
                <a:srgbClr val="1100FF"/>
              </a:solidFill>
            </a:endParaRPr>
          </a:p>
          <a:p>
            <a:r>
              <a:rPr lang="en-US" sz="2400" b="1" dirty="0" smtClean="0">
                <a:solidFill>
                  <a:srgbClr val="1100FF"/>
                </a:solidFill>
              </a:rPr>
              <a:t>Coastal Fronts:  </a:t>
            </a:r>
            <a:r>
              <a:rPr lang="en-US" sz="2400" dirty="0" smtClean="0"/>
              <a:t>Most favorable in areas of topography that lock in cold air over the continent. Surface latent and sensible heat fluxes can also result in warming over the ocean and a strong land/sea temperature contrast (</a:t>
            </a:r>
            <a:r>
              <a:rPr lang="en-US" sz="1600" dirty="0" err="1" smtClean="0">
                <a:solidFill>
                  <a:srgbClr val="1100FF"/>
                </a:solidFill>
              </a:rPr>
              <a:t>Bosart</a:t>
            </a:r>
            <a:r>
              <a:rPr lang="en-US" sz="1600" dirty="0" smtClean="0">
                <a:solidFill>
                  <a:srgbClr val="1100FF"/>
                </a:solidFill>
              </a:rPr>
              <a:t> et al. 1972; </a:t>
            </a:r>
            <a:r>
              <a:rPr lang="en-US" sz="1600" dirty="0" err="1" smtClean="0">
                <a:solidFill>
                  <a:srgbClr val="1100FF"/>
                </a:solidFill>
              </a:rPr>
              <a:t>Bosart</a:t>
            </a:r>
            <a:r>
              <a:rPr lang="en-US" sz="1600" dirty="0" smtClean="0">
                <a:solidFill>
                  <a:srgbClr val="1100FF"/>
                </a:solidFill>
              </a:rPr>
              <a:t> 1975, 1981</a:t>
            </a:r>
            <a:r>
              <a:rPr lang="en-US" sz="2400" dirty="0" smtClean="0"/>
              <a:t>).</a:t>
            </a:r>
            <a:endParaRPr lang="en-US" sz="2400" b="1" dirty="0" smtClean="0">
              <a:solidFill>
                <a:srgbClr val="1100FF"/>
              </a:solidFill>
            </a:endParaRPr>
          </a:p>
        </p:txBody>
      </p:sp>
    </p:spTree>
    <p:extLst>
      <p:ext uri="{BB962C8B-B14F-4D97-AF65-F5344CB8AC3E}">
        <p14:creationId xmlns:p14="http://schemas.microsoft.com/office/powerpoint/2010/main" val="13885636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Fronts and Frontogenesis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826442" y="1223235"/>
            <a:ext cx="4010084" cy="5324535"/>
          </a:xfrm>
          <a:prstGeom prst="rect">
            <a:avLst/>
          </a:prstGeom>
        </p:spPr>
        <p:txBody>
          <a:bodyPr wrap="square">
            <a:spAutoFit/>
          </a:bodyPr>
          <a:lstStyle/>
          <a:p>
            <a:r>
              <a:rPr lang="en-GB" sz="2000" i="1" dirty="0">
                <a:solidFill>
                  <a:srgbClr val="1100FF"/>
                </a:solidFill>
                <a:latin typeface="Times New Roman" charset="0"/>
                <a:ea typeface="ＭＳ 明朝" charset="-128"/>
              </a:rPr>
              <a:t>“The principal task of any meteorological institution of education and research must be to bridge the gap between the mathematician and practical man, that is to make the weather man realize the value of a modest theoretical education and to induce the theoretical man to take an occasional glance at the weather map. The polar front theory, beyond a doubt, represents the most successful effort yet to bridge the gulf that separates meteorological </a:t>
            </a:r>
            <a:r>
              <a:rPr lang="en-GB" sz="2000" i="1" dirty="0" smtClean="0">
                <a:solidFill>
                  <a:srgbClr val="1100FF"/>
                </a:solidFill>
                <a:latin typeface="Times New Roman" charset="0"/>
                <a:ea typeface="ＭＳ 明朝" charset="-128"/>
              </a:rPr>
              <a:t>camps”</a:t>
            </a:r>
          </a:p>
          <a:p>
            <a:endParaRPr lang="en-GB" sz="2000" i="1" dirty="0" smtClean="0">
              <a:solidFill>
                <a:srgbClr val="1100FF"/>
              </a:solidFill>
              <a:latin typeface="Times New Roman" charset="0"/>
              <a:ea typeface="ＭＳ 明朝" charset="-128"/>
            </a:endParaRPr>
          </a:p>
          <a:p>
            <a:r>
              <a:rPr lang="en-GB" sz="2000" b="1" dirty="0" smtClean="0">
                <a:solidFill>
                  <a:srgbClr val="1100FF"/>
                </a:solidFill>
                <a:latin typeface="Times New Roman" charset="0"/>
                <a:ea typeface="ＭＳ 明朝" charset="-128"/>
              </a:rPr>
              <a:t>C.-G. </a:t>
            </a:r>
            <a:r>
              <a:rPr lang="en-GB" sz="2000" b="1" dirty="0" err="1" smtClean="0">
                <a:solidFill>
                  <a:srgbClr val="1100FF"/>
                </a:solidFill>
                <a:latin typeface="Times New Roman" charset="0"/>
                <a:ea typeface="ＭＳ 明朝" charset="-128"/>
              </a:rPr>
              <a:t>Rossby</a:t>
            </a:r>
            <a:r>
              <a:rPr lang="en-GB" sz="2000" b="1" dirty="0" smtClean="0">
                <a:solidFill>
                  <a:srgbClr val="1100FF"/>
                </a:solidFill>
                <a:latin typeface="Times New Roman" charset="0"/>
                <a:ea typeface="ＭＳ 明朝" charset="-128"/>
              </a:rPr>
              <a:t> (1934)</a:t>
            </a:r>
            <a:r>
              <a:rPr lang="en-US" sz="2000" b="1" dirty="0" smtClean="0">
                <a:solidFill>
                  <a:srgbClr val="1100FF"/>
                </a:solidFill>
              </a:rPr>
              <a:t> </a:t>
            </a:r>
            <a:endParaRPr lang="en-US" sz="2000" b="1" dirty="0">
              <a:solidFill>
                <a:srgbClr val="11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292115"/>
            <a:ext cx="4371131" cy="4922219"/>
          </a:xfrm>
          <a:prstGeom prst="rect">
            <a:avLst/>
          </a:prstGeom>
        </p:spPr>
      </p:pic>
      <p:sp>
        <p:nvSpPr>
          <p:cNvPr id="7" name="TextBox 6"/>
          <p:cNvSpPr txBox="1"/>
          <p:nvPr/>
        </p:nvSpPr>
        <p:spPr>
          <a:xfrm>
            <a:off x="173789" y="6214334"/>
            <a:ext cx="2162005" cy="369332"/>
          </a:xfrm>
          <a:prstGeom prst="rect">
            <a:avLst/>
          </a:prstGeom>
          <a:noFill/>
        </p:spPr>
        <p:txBody>
          <a:bodyPr wrap="square" rtlCol="0">
            <a:spAutoFit/>
          </a:bodyPr>
          <a:lstStyle/>
          <a:p>
            <a:r>
              <a:rPr lang="en-US" b="1" dirty="0" smtClean="0"/>
              <a:t>Shapiro et al. (1999)</a:t>
            </a:r>
            <a:endParaRPr lang="en-US" b="1" dirty="0"/>
          </a:p>
        </p:txBody>
      </p:sp>
      <p:sp>
        <p:nvSpPr>
          <p:cNvPr id="5" name="Freeform 4"/>
          <p:cNvSpPr/>
          <p:nvPr/>
        </p:nvSpPr>
        <p:spPr>
          <a:xfrm rot="7038193">
            <a:off x="2829720" y="2058048"/>
            <a:ext cx="1502797" cy="2178657"/>
          </a:xfrm>
          <a:custGeom>
            <a:avLst/>
            <a:gdLst>
              <a:gd name="connsiteX0" fmla="*/ 1367624 w 1502797"/>
              <a:gd name="connsiteY0" fmla="*/ 0 h 2178657"/>
              <a:gd name="connsiteX1" fmla="*/ 1502797 w 1502797"/>
              <a:gd name="connsiteY1" fmla="*/ 588397 h 2178657"/>
              <a:gd name="connsiteX2" fmla="*/ 1113183 w 1502797"/>
              <a:gd name="connsiteY2" fmla="*/ 747423 h 2178657"/>
              <a:gd name="connsiteX3" fmla="*/ 874643 w 1502797"/>
              <a:gd name="connsiteY3" fmla="*/ 954157 h 2178657"/>
              <a:gd name="connsiteX4" fmla="*/ 739471 w 1502797"/>
              <a:gd name="connsiteY4" fmla="*/ 1160890 h 2178657"/>
              <a:gd name="connsiteX5" fmla="*/ 636104 w 1502797"/>
              <a:gd name="connsiteY5" fmla="*/ 1407381 h 2178657"/>
              <a:gd name="connsiteX6" fmla="*/ 604299 w 1502797"/>
              <a:gd name="connsiteY6" fmla="*/ 1693628 h 2178657"/>
              <a:gd name="connsiteX7" fmla="*/ 604299 w 1502797"/>
              <a:gd name="connsiteY7" fmla="*/ 1995777 h 2178657"/>
              <a:gd name="connsiteX8" fmla="*/ 604299 w 1502797"/>
              <a:gd name="connsiteY8" fmla="*/ 1995777 h 2178657"/>
              <a:gd name="connsiteX9" fmla="*/ 604299 w 1502797"/>
              <a:gd name="connsiteY9" fmla="*/ 1995777 h 2178657"/>
              <a:gd name="connsiteX10" fmla="*/ 47708 w 1502797"/>
              <a:gd name="connsiteY10" fmla="*/ 2178657 h 2178657"/>
              <a:gd name="connsiteX11" fmla="*/ 0 w 1502797"/>
              <a:gd name="connsiteY11" fmla="*/ 1693628 h 2178657"/>
              <a:gd name="connsiteX12" fmla="*/ 63610 w 1502797"/>
              <a:gd name="connsiteY12" fmla="*/ 1304014 h 2178657"/>
              <a:gd name="connsiteX13" fmla="*/ 198783 w 1502797"/>
              <a:gd name="connsiteY13" fmla="*/ 938254 h 2178657"/>
              <a:gd name="connsiteX14" fmla="*/ 405517 w 1502797"/>
              <a:gd name="connsiteY14" fmla="*/ 596348 h 2178657"/>
              <a:gd name="connsiteX15" fmla="*/ 667910 w 1502797"/>
              <a:gd name="connsiteY15" fmla="*/ 365760 h 2178657"/>
              <a:gd name="connsiteX16" fmla="*/ 938254 w 1502797"/>
              <a:gd name="connsiteY16" fmla="*/ 174929 h 2178657"/>
              <a:gd name="connsiteX17" fmla="*/ 1168842 w 1502797"/>
              <a:gd name="connsiteY17" fmla="*/ 71562 h 2178657"/>
              <a:gd name="connsiteX18" fmla="*/ 1367624 w 1502797"/>
              <a:gd name="connsiteY18" fmla="*/ 0 h 21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2797" h="2178657">
                <a:moveTo>
                  <a:pt x="1367624" y="0"/>
                </a:moveTo>
                <a:lnTo>
                  <a:pt x="1502797" y="588397"/>
                </a:lnTo>
                <a:lnTo>
                  <a:pt x="1113183" y="747423"/>
                </a:lnTo>
                <a:lnTo>
                  <a:pt x="874643" y="954157"/>
                </a:lnTo>
                <a:lnTo>
                  <a:pt x="739471" y="1160890"/>
                </a:lnTo>
                <a:lnTo>
                  <a:pt x="636104" y="1407381"/>
                </a:lnTo>
                <a:lnTo>
                  <a:pt x="604299" y="1693628"/>
                </a:lnTo>
                <a:lnTo>
                  <a:pt x="604299" y="1995777"/>
                </a:lnTo>
                <a:lnTo>
                  <a:pt x="604299" y="1995777"/>
                </a:lnTo>
                <a:lnTo>
                  <a:pt x="604299" y="1995777"/>
                </a:lnTo>
                <a:lnTo>
                  <a:pt x="47708" y="2178657"/>
                </a:lnTo>
                <a:lnTo>
                  <a:pt x="0" y="1693628"/>
                </a:lnTo>
                <a:lnTo>
                  <a:pt x="63610" y="1304014"/>
                </a:lnTo>
                <a:lnTo>
                  <a:pt x="198783" y="938254"/>
                </a:lnTo>
                <a:lnTo>
                  <a:pt x="405517" y="596348"/>
                </a:lnTo>
                <a:lnTo>
                  <a:pt x="667910" y="365760"/>
                </a:lnTo>
                <a:lnTo>
                  <a:pt x="938254" y="174929"/>
                </a:lnTo>
                <a:lnTo>
                  <a:pt x="1168842" y="71562"/>
                </a:lnTo>
                <a:lnTo>
                  <a:pt x="1367624" y="0"/>
                </a:lnTo>
                <a:close/>
              </a:path>
            </a:pathLst>
          </a:custGeom>
          <a:solidFill>
            <a:schemeClr val="accent2">
              <a:lumMod val="20000"/>
              <a:lumOff val="80000"/>
              <a:alpha val="50000"/>
            </a:schemeClr>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2214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9" name="TextBox 18"/>
          <p:cNvSpPr txBox="1"/>
          <p:nvPr/>
        </p:nvSpPr>
        <p:spPr>
          <a:xfrm>
            <a:off x="4722495" y="1956515"/>
            <a:ext cx="4358129" cy="4708981"/>
          </a:xfrm>
          <a:prstGeom prst="rect">
            <a:avLst/>
          </a:prstGeom>
          <a:noFill/>
        </p:spPr>
        <p:txBody>
          <a:bodyPr wrap="square" rtlCol="0">
            <a:spAutoFit/>
          </a:bodyPr>
          <a:lstStyle/>
          <a:p>
            <a:pPr algn="ctr"/>
            <a:r>
              <a:rPr lang="en-US" sz="2400" b="1" dirty="0" smtClean="0">
                <a:solidFill>
                  <a:srgbClr val="1100FF"/>
                </a:solidFill>
              </a:rPr>
              <a:t>Quasi-geostrophic theory</a:t>
            </a:r>
          </a:p>
          <a:p>
            <a:pPr algn="ctr"/>
            <a:r>
              <a:rPr lang="en-US" sz="2400" b="1" dirty="0" smtClean="0">
                <a:solidFill>
                  <a:srgbClr val="1100FF"/>
                </a:solidFill>
              </a:rPr>
              <a:t>(</a:t>
            </a:r>
            <a:r>
              <a:rPr lang="en-US" sz="1600" dirty="0" smtClean="0">
                <a:solidFill>
                  <a:srgbClr val="1100FF"/>
                </a:solidFill>
              </a:rPr>
              <a:t>Stone 1966; Williams and </a:t>
            </a:r>
            <a:r>
              <a:rPr lang="en-US" sz="1600" dirty="0" err="1" smtClean="0">
                <a:solidFill>
                  <a:srgbClr val="1100FF"/>
                </a:solidFill>
              </a:rPr>
              <a:t>Plotkin</a:t>
            </a:r>
            <a:r>
              <a:rPr lang="en-US" sz="1600" dirty="0" smtClean="0">
                <a:solidFill>
                  <a:srgbClr val="1100FF"/>
                </a:solidFill>
              </a:rPr>
              <a:t> 1968; Williams 1968,1972; </a:t>
            </a:r>
            <a:r>
              <a:rPr lang="en-US" sz="1600" dirty="0" err="1" smtClean="0">
                <a:solidFill>
                  <a:srgbClr val="1100FF"/>
                </a:solidFill>
              </a:rPr>
              <a:t>Mudrick</a:t>
            </a:r>
            <a:r>
              <a:rPr lang="en-US" sz="1600" dirty="0" smtClean="0">
                <a:solidFill>
                  <a:srgbClr val="1100FF"/>
                </a:solidFill>
              </a:rPr>
              <a:t> 1974</a:t>
            </a:r>
            <a:r>
              <a:rPr lang="en-US" sz="2400" b="1" dirty="0" smtClean="0">
                <a:solidFill>
                  <a:srgbClr val="1100FF"/>
                </a:solidFill>
              </a:rPr>
              <a:t>)</a:t>
            </a:r>
          </a:p>
          <a:p>
            <a:pPr algn="ctr"/>
            <a:endParaRPr lang="en-US" sz="1200" b="1" dirty="0">
              <a:solidFill>
                <a:srgbClr val="1100FF"/>
              </a:solidFill>
            </a:endParaRPr>
          </a:p>
          <a:p>
            <a:pPr marL="457200" indent="-457200">
              <a:buAutoNum type="arabicParenR"/>
            </a:pPr>
            <a:r>
              <a:rPr lang="en-US" sz="2400" dirty="0" smtClean="0"/>
              <a:t>Frontogenesis is slow near the </a:t>
            </a:r>
            <a:r>
              <a:rPr lang="en-US" sz="2400" dirty="0" smtClean="0"/>
              <a:t>ground.</a:t>
            </a:r>
            <a:endParaRPr lang="en-US" sz="2400" dirty="0" smtClean="0"/>
          </a:p>
          <a:p>
            <a:pPr marL="457200" indent="-457200">
              <a:buAutoNum type="arabicParenR"/>
            </a:pPr>
            <a:r>
              <a:rPr lang="en-US" sz="2400" dirty="0" smtClean="0"/>
              <a:t>The frontal zone does not tilt with </a:t>
            </a:r>
            <a:r>
              <a:rPr lang="en-US" sz="2400" dirty="0" smtClean="0"/>
              <a:t>height.</a:t>
            </a:r>
            <a:endParaRPr lang="en-US" sz="2400" dirty="0" smtClean="0"/>
          </a:p>
          <a:p>
            <a:pPr marL="457200" indent="-457200">
              <a:buAutoNum type="arabicParenR"/>
            </a:pPr>
            <a:r>
              <a:rPr lang="en-US" sz="2400" dirty="0" smtClean="0"/>
              <a:t>The relative vorticity field contains large areas of anticyclonic vorticity </a:t>
            </a:r>
            <a:r>
              <a:rPr lang="en-US" sz="2400" dirty="0" smtClean="0"/>
              <a:t>too.</a:t>
            </a:r>
            <a:endParaRPr lang="en-US" sz="2400" dirty="0" smtClean="0"/>
          </a:p>
          <a:p>
            <a:pPr marL="457200" indent="-457200">
              <a:buAutoNum type="arabicParenR"/>
            </a:pPr>
            <a:r>
              <a:rPr lang="en-US" sz="2400" dirty="0" smtClean="0"/>
              <a:t>Regions of static instability are </a:t>
            </a:r>
            <a:r>
              <a:rPr lang="en-US" sz="2400" dirty="0" smtClean="0"/>
              <a:t>produced.</a:t>
            </a:r>
            <a:endParaRPr lang="en-US" sz="24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06" t="22907" r="21525" b="48930"/>
          <a:stretch/>
        </p:blipFill>
        <p:spPr>
          <a:xfrm>
            <a:off x="249631" y="2153546"/>
            <a:ext cx="4445704" cy="166583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789" y="4152354"/>
            <a:ext cx="4445704" cy="2439486"/>
          </a:xfrm>
          <a:prstGeom prst="rect">
            <a:avLst/>
          </a:prstGeom>
        </p:spPr>
      </p:pic>
      <p:sp>
        <p:nvSpPr>
          <p:cNvPr id="8" name="TextBox 7"/>
          <p:cNvSpPr txBox="1"/>
          <p:nvPr/>
        </p:nvSpPr>
        <p:spPr>
          <a:xfrm>
            <a:off x="2972951" y="3810181"/>
            <a:ext cx="1874067" cy="369332"/>
          </a:xfrm>
          <a:prstGeom prst="rect">
            <a:avLst/>
          </a:prstGeom>
          <a:noFill/>
        </p:spPr>
        <p:txBody>
          <a:bodyPr wrap="square" rtlCol="0">
            <a:spAutoFit/>
          </a:bodyPr>
          <a:lstStyle/>
          <a:p>
            <a:r>
              <a:rPr lang="en-US" b="1" dirty="0" smtClean="0"/>
              <a:t>Bluestein (1986)</a:t>
            </a:r>
            <a:endParaRPr lang="en-US" b="1" dirty="0"/>
          </a:p>
        </p:txBody>
      </p:sp>
      <p:sp>
        <p:nvSpPr>
          <p:cNvPr id="10" name="TextBox 9"/>
          <p:cNvSpPr txBox="1"/>
          <p:nvPr/>
        </p:nvSpPr>
        <p:spPr>
          <a:xfrm>
            <a:off x="3279062" y="6327231"/>
            <a:ext cx="1567956" cy="369332"/>
          </a:xfrm>
          <a:prstGeom prst="rect">
            <a:avLst/>
          </a:prstGeom>
          <a:noFill/>
        </p:spPr>
        <p:txBody>
          <a:bodyPr wrap="square" rtlCol="0">
            <a:spAutoFit/>
          </a:bodyPr>
          <a:lstStyle/>
          <a:p>
            <a:r>
              <a:rPr lang="en-US" b="1" smtClean="0"/>
              <a:t>Stone (1966</a:t>
            </a:r>
            <a:r>
              <a:rPr lang="en-US" b="1" dirty="0" smtClean="0"/>
              <a:t>)</a:t>
            </a:r>
            <a:endParaRPr lang="en-US" b="1" dirty="0"/>
          </a:p>
        </p:txBody>
      </p:sp>
    </p:spTree>
    <p:extLst>
      <p:ext uri="{BB962C8B-B14F-4D97-AF65-F5344CB8AC3E}">
        <p14:creationId xmlns:p14="http://schemas.microsoft.com/office/powerpoint/2010/main" val="11955208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771176" y="1956512"/>
            <a:ext cx="4065349" cy="4339650"/>
          </a:xfrm>
          <a:prstGeom prst="rect">
            <a:avLst/>
          </a:prstGeom>
          <a:noFill/>
        </p:spPr>
        <p:txBody>
          <a:bodyPr wrap="square" rtlCol="0">
            <a:spAutoFit/>
          </a:bodyPr>
          <a:lstStyle/>
          <a:p>
            <a:pPr algn="ctr"/>
            <a:r>
              <a:rPr lang="en-US" sz="2400" b="1" dirty="0" smtClean="0">
                <a:solidFill>
                  <a:srgbClr val="1100FF"/>
                </a:solidFill>
              </a:rPr>
              <a:t>Semi-geostrophic theory</a:t>
            </a:r>
          </a:p>
          <a:p>
            <a:pPr algn="ctr"/>
            <a:r>
              <a:rPr lang="en-US" sz="2400" b="1" dirty="0" smtClean="0">
                <a:solidFill>
                  <a:srgbClr val="1100FF"/>
                </a:solidFill>
              </a:rPr>
              <a:t>(</a:t>
            </a:r>
            <a:r>
              <a:rPr lang="en-US" sz="1600" dirty="0" smtClean="0">
                <a:solidFill>
                  <a:srgbClr val="1100FF"/>
                </a:solidFill>
              </a:rPr>
              <a:t>Sawyer 1956; </a:t>
            </a:r>
            <a:r>
              <a:rPr lang="en-US" sz="1600" dirty="0" err="1" smtClean="0">
                <a:solidFill>
                  <a:srgbClr val="1100FF"/>
                </a:solidFill>
              </a:rPr>
              <a:t>Eliassen</a:t>
            </a:r>
            <a:r>
              <a:rPr lang="en-US" sz="1600" dirty="0" smtClean="0">
                <a:solidFill>
                  <a:srgbClr val="1100FF"/>
                </a:solidFill>
              </a:rPr>
              <a:t> 1962; Hoskins 1971; Hoskins and Bretherton 1972; Hoskins 1972</a:t>
            </a:r>
            <a:r>
              <a:rPr lang="en-US" sz="2400" b="1" dirty="0" smtClean="0">
                <a:solidFill>
                  <a:srgbClr val="1100FF"/>
                </a:solidFill>
              </a:rPr>
              <a:t>)</a:t>
            </a:r>
          </a:p>
          <a:p>
            <a:pPr algn="ctr"/>
            <a:endParaRPr lang="en-US" sz="1200" b="1" dirty="0">
              <a:solidFill>
                <a:srgbClr val="1100FF"/>
              </a:solidFill>
            </a:endParaRPr>
          </a:p>
          <a:p>
            <a:pPr marL="457200" indent="-457200">
              <a:buAutoNum type="arabicParenR"/>
            </a:pPr>
            <a:r>
              <a:rPr lang="en-US" sz="2400" dirty="0" smtClean="0"/>
              <a:t>Retains across-front advections of temperature and momentum by the </a:t>
            </a:r>
            <a:r>
              <a:rPr lang="en-US" sz="2400" dirty="0" err="1" smtClean="0"/>
              <a:t>ageostrophic</a:t>
            </a:r>
            <a:r>
              <a:rPr lang="en-US" sz="2400" dirty="0" smtClean="0"/>
              <a:t> </a:t>
            </a:r>
            <a:r>
              <a:rPr lang="en-US" sz="2400" dirty="0" smtClean="0"/>
              <a:t>wind.</a:t>
            </a:r>
            <a:endParaRPr lang="en-US" sz="2400" dirty="0" smtClean="0"/>
          </a:p>
          <a:p>
            <a:pPr marL="457200" indent="-457200">
              <a:buAutoNum type="arabicParenR"/>
            </a:pPr>
            <a:endParaRPr lang="en-US" sz="2400" dirty="0"/>
          </a:p>
          <a:p>
            <a:pPr marL="457200" indent="-457200">
              <a:buAutoNum type="arabicParenR"/>
            </a:pPr>
            <a:r>
              <a:rPr lang="en-US" sz="2400" dirty="0" smtClean="0"/>
              <a:t>The Sawyer (1956)–</a:t>
            </a:r>
            <a:r>
              <a:rPr lang="en-US" sz="2400" dirty="0" err="1" smtClean="0"/>
              <a:t>Eliassen</a:t>
            </a:r>
            <a:r>
              <a:rPr lang="en-US" sz="2400" dirty="0" smtClean="0"/>
              <a:t> (1962) Circulation </a:t>
            </a:r>
            <a:r>
              <a:rPr lang="en-US" sz="2400" dirty="0" smtClean="0"/>
              <a:t>Equation.</a:t>
            </a:r>
            <a:endParaRPr lang="en-US" sz="2400" dirty="0" smtClean="0"/>
          </a:p>
        </p:txBody>
      </p:sp>
      <p:pic>
        <p:nvPicPr>
          <p:cNvPr id="12" name="Picture 11" descr="standard_arnt-eliass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1178" y="2432404"/>
            <a:ext cx="2557272" cy="3657600"/>
          </a:xfrm>
          <a:prstGeom prst="rect">
            <a:avLst/>
          </a:prstGeom>
          <a:ln w="38100" cmpd="sng">
            <a:solidFill>
              <a:schemeClr val="tx1"/>
            </a:solidFill>
          </a:ln>
        </p:spPr>
      </p:pic>
      <p:sp>
        <p:nvSpPr>
          <p:cNvPr id="13" name="TextBox 12"/>
          <p:cNvSpPr txBox="1"/>
          <p:nvPr/>
        </p:nvSpPr>
        <p:spPr>
          <a:xfrm>
            <a:off x="1585078" y="1959117"/>
            <a:ext cx="3867574" cy="461665"/>
          </a:xfrm>
          <a:prstGeom prst="rect">
            <a:avLst/>
          </a:prstGeom>
          <a:noFill/>
        </p:spPr>
        <p:txBody>
          <a:bodyPr wrap="square" rtlCol="0">
            <a:spAutoFit/>
          </a:bodyPr>
          <a:lstStyle/>
          <a:p>
            <a:r>
              <a:rPr lang="en-US" sz="2400" b="1" dirty="0" err="1" smtClean="0">
                <a:solidFill>
                  <a:srgbClr val="0000FF"/>
                </a:solidFill>
              </a:rPr>
              <a:t>Arnt</a:t>
            </a:r>
            <a:r>
              <a:rPr lang="en-US" sz="2400" b="1" dirty="0" smtClean="0">
                <a:solidFill>
                  <a:srgbClr val="0000FF"/>
                </a:solidFill>
              </a:rPr>
              <a:t> </a:t>
            </a:r>
            <a:r>
              <a:rPr lang="en-US" sz="2400" b="1" dirty="0" err="1" smtClean="0">
                <a:solidFill>
                  <a:srgbClr val="0000FF"/>
                </a:solidFill>
              </a:rPr>
              <a:t>Eliassen</a:t>
            </a:r>
            <a:r>
              <a:rPr lang="en-US" sz="2400" b="1" dirty="0" smtClean="0">
                <a:solidFill>
                  <a:srgbClr val="0000FF"/>
                </a:solidFill>
              </a:rPr>
              <a:t> </a:t>
            </a:r>
            <a:endParaRPr lang="en-US" sz="2400" b="1" dirty="0">
              <a:solidFill>
                <a:srgbClr val="0000FF"/>
              </a:solidFill>
            </a:endParaRPr>
          </a:p>
        </p:txBody>
      </p:sp>
      <p:sp>
        <p:nvSpPr>
          <p:cNvPr id="14" name="TextBox 13"/>
          <p:cNvSpPr txBox="1"/>
          <p:nvPr/>
        </p:nvSpPr>
        <p:spPr>
          <a:xfrm>
            <a:off x="1333510" y="6160594"/>
            <a:ext cx="2858518" cy="338554"/>
          </a:xfrm>
          <a:prstGeom prst="rect">
            <a:avLst/>
          </a:prstGeom>
          <a:noFill/>
        </p:spPr>
        <p:txBody>
          <a:bodyPr wrap="square" rtlCol="0">
            <a:spAutoFit/>
          </a:bodyPr>
          <a:lstStyle/>
          <a:p>
            <a:r>
              <a:rPr lang="en-US" sz="1600" b="1" dirty="0" smtClean="0"/>
              <a:t>Norwegian Encyclopedia</a:t>
            </a:r>
            <a:endParaRPr lang="en-US" sz="1600" b="1" dirty="0"/>
          </a:p>
        </p:txBody>
      </p:sp>
      <p:sp>
        <p:nvSpPr>
          <p:cNvPr id="15" name="TextBox 14"/>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Tree>
    <p:extLst>
      <p:ext uri="{BB962C8B-B14F-4D97-AF65-F5344CB8AC3E}">
        <p14:creationId xmlns:p14="http://schemas.microsoft.com/office/powerpoint/2010/main" val="1157567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2246769"/>
          </a:xfrm>
          <a:prstGeom prst="rect">
            <a:avLst/>
          </a:prstGeom>
          <a:noFill/>
        </p:spPr>
        <p:txBody>
          <a:bodyPr wrap="square" rtlCol="0">
            <a:spAutoFit/>
          </a:bodyPr>
          <a:lstStyle/>
          <a:p>
            <a:r>
              <a:rPr lang="en-US" sz="2800" b="1" dirty="0" smtClean="0">
                <a:solidFill>
                  <a:srgbClr val="0000FF"/>
                </a:solidFill>
              </a:rPr>
              <a:t>Front:  </a:t>
            </a:r>
            <a:r>
              <a:rPr lang="en-US" sz="2800" dirty="0" smtClean="0"/>
              <a:t>“Atmospheric fronts may be defined as sloping zones of pronounced transition in the thermal and wind fields.” (Keyser 1986)</a:t>
            </a:r>
          </a:p>
          <a:p>
            <a:endParaRPr lang="en-US" sz="2800" dirty="0" smtClean="0"/>
          </a:p>
          <a:p>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2560320"/>
            <a:ext cx="6620653" cy="4160142"/>
          </a:xfrm>
          <a:prstGeom prst="rect">
            <a:avLst/>
          </a:prstGeom>
        </p:spPr>
      </p:pic>
      <p:sp>
        <p:nvSpPr>
          <p:cNvPr id="9" name="TextBox 8"/>
          <p:cNvSpPr txBox="1"/>
          <p:nvPr/>
        </p:nvSpPr>
        <p:spPr>
          <a:xfrm rot="16200000">
            <a:off x="-513176" y="3923761"/>
            <a:ext cx="1957161" cy="369332"/>
          </a:xfrm>
          <a:prstGeom prst="rect">
            <a:avLst/>
          </a:prstGeom>
          <a:noFill/>
        </p:spPr>
        <p:txBody>
          <a:bodyPr wrap="square" rtlCol="0">
            <a:spAutoFit/>
          </a:bodyPr>
          <a:lstStyle/>
          <a:p>
            <a:pPr algn="ctr"/>
            <a:r>
              <a:rPr lang="en-US" b="1" dirty="0" smtClean="0">
                <a:solidFill>
                  <a:srgbClr val="FF0000"/>
                </a:solidFill>
              </a:rPr>
              <a:t>Pressure</a:t>
            </a:r>
            <a:endParaRPr lang="en-US" b="1" dirty="0">
              <a:solidFill>
                <a:srgbClr val="FF0000"/>
              </a:solidFill>
            </a:endParaRPr>
          </a:p>
        </p:txBody>
      </p:sp>
      <p:cxnSp>
        <p:nvCxnSpPr>
          <p:cNvPr id="11" name="Straight Arrow Connector 10"/>
          <p:cNvCxnSpPr/>
          <p:nvPr/>
        </p:nvCxnSpPr>
        <p:spPr>
          <a:xfrm>
            <a:off x="477582" y="4616538"/>
            <a:ext cx="0" cy="446617"/>
          </a:xfrm>
          <a:prstGeom prst="straightConnector1">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4352" y="6121837"/>
            <a:ext cx="2338026" cy="646331"/>
          </a:xfrm>
          <a:prstGeom prst="rect">
            <a:avLst/>
          </a:prstGeom>
          <a:noFill/>
        </p:spPr>
        <p:txBody>
          <a:bodyPr wrap="square" rtlCol="0">
            <a:spAutoFit/>
          </a:bodyPr>
          <a:lstStyle/>
          <a:p>
            <a:pPr algn="ctr"/>
            <a:r>
              <a:rPr lang="en-US" b="1" dirty="0" err="1" smtClean="0"/>
              <a:t>Palmén</a:t>
            </a:r>
            <a:r>
              <a:rPr lang="en-US" b="1" dirty="0" smtClean="0"/>
              <a:t> and Newton (1948)</a:t>
            </a:r>
            <a:endParaRPr lang="en-US" b="1" dirty="0"/>
          </a:p>
        </p:txBody>
      </p:sp>
    </p:spTree>
    <p:extLst>
      <p:ext uri="{BB962C8B-B14F-4D97-AF65-F5344CB8AC3E}">
        <p14:creationId xmlns:p14="http://schemas.microsoft.com/office/powerpoint/2010/main" val="10037630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403225" y="4157663"/>
            <a:ext cx="5459190" cy="2334243"/>
          </a:xfrm>
          <a:prstGeom prst="rect">
            <a:avLst/>
          </a:prstGeom>
          <a:solidFill>
            <a:schemeClr val="accent3">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4578"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1335" name="Equation" r:id="rId3" imgW="3759200" imgH="444500" progId="Equation.3">
                  <p:embed/>
                </p:oleObj>
              </mc:Choice>
              <mc:Fallback>
                <p:oleObj name="Equation" r:id="rId3" imgW="3759200" imgH="444500" progId="Equation.3">
                  <p:embed/>
                  <p:pic>
                    <p:nvPicPr>
                      <p:cNvPr id="0" name=""/>
                      <p:cNvPicPr>
                        <a:picLocks noChangeAspect="1" noChangeArrowheads="1"/>
                      </p:cNvPicPr>
                      <p:nvPr/>
                    </p:nvPicPr>
                    <p:blipFill>
                      <a:blip r:embed="rId4"/>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cxnSp>
        <p:nvCxnSpPr>
          <p:cNvPr id="8" name="Straight Connector 7"/>
          <p:cNvCxnSpPr/>
          <p:nvPr/>
        </p:nvCxnSpPr>
        <p:spPr>
          <a:xfrm rot="5400000">
            <a:off x="5950979"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6375900"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814872"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7247611"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16" name="Object 15"/>
          <p:cNvGraphicFramePr>
            <a:graphicFrameLocks noChangeAspect="1"/>
          </p:cNvGraphicFramePr>
          <p:nvPr/>
        </p:nvGraphicFramePr>
        <p:xfrm>
          <a:off x="6780213" y="4157663"/>
          <a:ext cx="365125" cy="255587"/>
        </p:xfrm>
        <a:graphic>
          <a:graphicData uri="http://schemas.openxmlformats.org/presentationml/2006/ole">
            <mc:AlternateContent xmlns:mc="http://schemas.openxmlformats.org/markup-compatibility/2006">
              <mc:Choice xmlns:v="urn:schemas-microsoft-com:vml" Requires="v">
                <p:oleObj spid="_x0000_s1336" name="Equation" r:id="rId5" imgW="254000" imgH="177800" progId="Equation.3">
                  <p:embed/>
                </p:oleObj>
              </mc:Choice>
              <mc:Fallback>
                <p:oleObj name="Equation" r:id="rId5" imgW="2540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3" y="4157663"/>
                        <a:ext cx="365125" cy="255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2" name="Object 6"/>
          <p:cNvGraphicFramePr>
            <a:graphicFrameLocks noChangeAspect="1"/>
          </p:cNvGraphicFramePr>
          <p:nvPr/>
        </p:nvGraphicFramePr>
        <p:xfrm>
          <a:off x="7186613" y="4157663"/>
          <a:ext cx="403225" cy="257175"/>
        </p:xfrm>
        <a:graphic>
          <a:graphicData uri="http://schemas.openxmlformats.org/presentationml/2006/ole">
            <mc:AlternateContent xmlns:mc="http://schemas.openxmlformats.org/markup-compatibility/2006">
              <mc:Choice xmlns:v="urn:schemas-microsoft-com:vml" Requires="v">
                <p:oleObj spid="_x0000_s1337" name="Equation" r:id="rId7" imgW="279400" imgH="177800" progId="Equation.3">
                  <p:embed/>
                </p:oleObj>
              </mc:Choice>
              <mc:Fallback>
                <p:oleObj name="Equation" r:id="rId7" imgW="2794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3" name="Object 7"/>
          <p:cNvGraphicFramePr>
            <a:graphicFrameLocks noChangeAspect="1"/>
          </p:cNvGraphicFramePr>
          <p:nvPr/>
        </p:nvGraphicFramePr>
        <p:xfrm>
          <a:off x="7624763" y="4157663"/>
          <a:ext cx="403225" cy="257175"/>
        </p:xfrm>
        <a:graphic>
          <a:graphicData uri="http://schemas.openxmlformats.org/presentationml/2006/ole">
            <mc:AlternateContent xmlns:mc="http://schemas.openxmlformats.org/markup-compatibility/2006">
              <mc:Choice xmlns:v="urn:schemas-microsoft-com:vml" Requires="v">
                <p:oleObj spid="_x0000_s1338" name="Equation" r:id="rId9" imgW="279400" imgH="177800" progId="Equation.3">
                  <p:embed/>
                </p:oleObj>
              </mc:Choice>
              <mc:Fallback>
                <p:oleObj name="Equation" r:id="rId9" imgW="2794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76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4" name="Object 8"/>
          <p:cNvGraphicFramePr>
            <a:graphicFrameLocks noChangeAspect="1"/>
          </p:cNvGraphicFramePr>
          <p:nvPr/>
        </p:nvGraphicFramePr>
        <p:xfrm>
          <a:off x="8056563" y="4156075"/>
          <a:ext cx="404812" cy="257175"/>
        </p:xfrm>
        <a:graphic>
          <a:graphicData uri="http://schemas.openxmlformats.org/presentationml/2006/ole">
            <mc:AlternateContent xmlns:mc="http://schemas.openxmlformats.org/markup-compatibility/2006">
              <mc:Choice xmlns:v="urn:schemas-microsoft-com:vml" Requires="v">
                <p:oleObj spid="_x0000_s1339" name="Equation" r:id="rId11" imgW="279400" imgH="177800" progId="Equation.3">
                  <p:embed/>
                </p:oleObj>
              </mc:Choice>
              <mc:Fallback>
                <p:oleObj name="Equation" r:id="rId11" imgW="2794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56563" y="4156075"/>
                        <a:ext cx="404812"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21" name="Straight Connector 20"/>
          <p:cNvCxnSpPr/>
          <p:nvPr/>
        </p:nvCxnSpPr>
        <p:spPr>
          <a:xfrm rot="5400000" flipH="1" flipV="1">
            <a:off x="7029743" y="5498629"/>
            <a:ext cx="1157111"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6462893" y="6049757"/>
            <a:ext cx="1143025"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4873038" y="5437481"/>
            <a:ext cx="2812815" cy="2822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37112" y="4045184"/>
            <a:ext cx="2906888" cy="1588"/>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312371" y="5567541"/>
            <a:ext cx="705556" cy="461665"/>
          </a:xfrm>
          <a:prstGeom prst="rect">
            <a:avLst/>
          </a:prstGeom>
          <a:noFill/>
        </p:spPr>
        <p:txBody>
          <a:bodyPr wrap="square" rtlCol="0">
            <a:spAutoFit/>
          </a:bodyPr>
          <a:lstStyle/>
          <a:p>
            <a:r>
              <a:rPr lang="en-US" sz="2400" b="1" dirty="0"/>
              <a:t>Y</a:t>
            </a:r>
          </a:p>
        </p:txBody>
      </p:sp>
      <p:sp>
        <p:nvSpPr>
          <p:cNvPr id="31" name="TextBox 30"/>
          <p:cNvSpPr txBox="1"/>
          <p:nvPr/>
        </p:nvSpPr>
        <p:spPr>
          <a:xfrm>
            <a:off x="7406805" y="4469313"/>
            <a:ext cx="705556" cy="461665"/>
          </a:xfrm>
          <a:prstGeom prst="rect">
            <a:avLst/>
          </a:prstGeom>
          <a:noFill/>
        </p:spPr>
        <p:txBody>
          <a:bodyPr wrap="square" rtlCol="0">
            <a:spAutoFit/>
          </a:bodyPr>
          <a:lstStyle/>
          <a:p>
            <a:r>
              <a:rPr lang="en-US" sz="2400" b="1" dirty="0" smtClean="0"/>
              <a:t>X</a:t>
            </a:r>
            <a:endParaRPr lang="en-US" sz="2400" b="1" dirty="0"/>
          </a:p>
        </p:txBody>
      </p:sp>
      <p:graphicFrame>
        <p:nvGraphicFramePr>
          <p:cNvPr id="36" name="Object 13"/>
          <p:cNvGraphicFramePr>
            <a:graphicFrameLocks noChangeAspect="1"/>
          </p:cNvGraphicFramePr>
          <p:nvPr/>
        </p:nvGraphicFramePr>
        <p:xfrm>
          <a:off x="820179" y="5567541"/>
          <a:ext cx="1277523" cy="707200"/>
        </p:xfrm>
        <a:graphic>
          <a:graphicData uri="http://schemas.openxmlformats.org/presentationml/2006/ole">
            <mc:AlternateContent xmlns:mc="http://schemas.openxmlformats.org/markup-compatibility/2006">
              <mc:Choice xmlns:v="urn:schemas-microsoft-com:vml" Requires="v">
                <p:oleObj spid="_x0000_s1340" name="Equation" r:id="rId13" imgW="711200" imgH="393700" progId="Equation.3">
                  <p:embed/>
                </p:oleObj>
              </mc:Choice>
              <mc:Fallback>
                <p:oleObj name="Equation" r:id="rId13" imgW="7112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179" y="5567541"/>
                        <a:ext cx="1277523" cy="70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37" name="Object 14"/>
          <p:cNvGraphicFramePr>
            <a:graphicFrameLocks noChangeAspect="1"/>
          </p:cNvGraphicFramePr>
          <p:nvPr/>
        </p:nvGraphicFramePr>
        <p:xfrm>
          <a:off x="933063" y="4619328"/>
          <a:ext cx="1042493" cy="807932"/>
        </p:xfrm>
        <a:graphic>
          <a:graphicData uri="http://schemas.openxmlformats.org/presentationml/2006/ole">
            <mc:AlternateContent xmlns:mc="http://schemas.openxmlformats.org/markup-compatibility/2006">
              <mc:Choice xmlns:v="urn:schemas-microsoft-com:vml" Requires="v">
                <p:oleObj spid="_x0000_s1341" name="Equation" r:id="rId15" imgW="508000" imgH="393700" progId="Equation.3">
                  <p:embed/>
                </p:oleObj>
              </mc:Choice>
              <mc:Fallback>
                <p:oleObj name="Equation" r:id="rId15" imgW="508000" imgH="3937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3063" y="4619328"/>
                        <a:ext cx="1042493" cy="807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50" name="TextBox 49"/>
          <p:cNvSpPr txBox="1"/>
          <p:nvPr/>
        </p:nvSpPr>
        <p:spPr>
          <a:xfrm>
            <a:off x="403225" y="4157663"/>
            <a:ext cx="2148652" cy="461665"/>
          </a:xfrm>
          <a:prstGeom prst="rect">
            <a:avLst/>
          </a:prstGeom>
          <a:noFill/>
        </p:spPr>
        <p:txBody>
          <a:bodyPr wrap="square" rtlCol="0">
            <a:spAutoFit/>
          </a:bodyPr>
          <a:lstStyle/>
          <a:p>
            <a:r>
              <a:rPr lang="en-US" sz="2400" dirty="0" smtClean="0"/>
              <a:t>Where:</a:t>
            </a:r>
            <a:endParaRPr lang="en-US" sz="2400" dirty="0"/>
          </a:p>
        </p:txBody>
      </p:sp>
      <p:cxnSp>
        <p:nvCxnSpPr>
          <p:cNvPr id="33" name="Straight Connector 32"/>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5841539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2359" name="Equation" r:id="rId3" imgW="3759200" imgH="444500" progId="Equation.3">
                  <p:embed/>
                </p:oleObj>
              </mc:Choice>
              <mc:Fallback>
                <p:oleObj name="Equation" r:id="rId3" imgW="3759200" imgH="444500" progId="Equation.3">
                  <p:embed/>
                  <p:pic>
                    <p:nvPicPr>
                      <p:cNvPr id="0" name=""/>
                      <p:cNvPicPr>
                        <a:picLocks noChangeAspect="1" noChangeArrowheads="1"/>
                      </p:cNvPicPr>
                      <p:nvPr/>
                    </p:nvPicPr>
                    <p:blipFill>
                      <a:blip r:embed="rId4"/>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sp>
        <p:nvSpPr>
          <p:cNvPr id="51" name="Rectangle 50"/>
          <p:cNvSpPr/>
          <p:nvPr/>
        </p:nvSpPr>
        <p:spPr>
          <a:xfrm>
            <a:off x="403225" y="4157663"/>
            <a:ext cx="5459190" cy="2334243"/>
          </a:xfrm>
          <a:prstGeom prst="rect">
            <a:avLst/>
          </a:prstGeom>
          <a:solidFill>
            <a:schemeClr val="accent3">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5400000">
            <a:off x="5950979"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6375900"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814872"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7247611"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16" name="Object 15"/>
          <p:cNvGraphicFramePr>
            <a:graphicFrameLocks noChangeAspect="1"/>
          </p:cNvGraphicFramePr>
          <p:nvPr/>
        </p:nvGraphicFramePr>
        <p:xfrm>
          <a:off x="6780213" y="4157663"/>
          <a:ext cx="365125" cy="255587"/>
        </p:xfrm>
        <a:graphic>
          <a:graphicData uri="http://schemas.openxmlformats.org/presentationml/2006/ole">
            <mc:AlternateContent xmlns:mc="http://schemas.openxmlformats.org/markup-compatibility/2006">
              <mc:Choice xmlns:v="urn:schemas-microsoft-com:vml" Requires="v">
                <p:oleObj spid="_x0000_s2360" name="Equation" r:id="rId5" imgW="254000" imgH="177800" progId="Equation.3">
                  <p:embed/>
                </p:oleObj>
              </mc:Choice>
              <mc:Fallback>
                <p:oleObj name="Equation" r:id="rId5" imgW="2540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3" y="4157663"/>
                        <a:ext cx="365125" cy="255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2" name="Object 6"/>
          <p:cNvGraphicFramePr>
            <a:graphicFrameLocks noChangeAspect="1"/>
          </p:cNvGraphicFramePr>
          <p:nvPr/>
        </p:nvGraphicFramePr>
        <p:xfrm>
          <a:off x="7186613" y="4157663"/>
          <a:ext cx="403225" cy="257175"/>
        </p:xfrm>
        <a:graphic>
          <a:graphicData uri="http://schemas.openxmlformats.org/presentationml/2006/ole">
            <mc:AlternateContent xmlns:mc="http://schemas.openxmlformats.org/markup-compatibility/2006">
              <mc:Choice xmlns:v="urn:schemas-microsoft-com:vml" Requires="v">
                <p:oleObj spid="_x0000_s2361" name="Equation" r:id="rId7" imgW="279400" imgH="177800" progId="Equation.3">
                  <p:embed/>
                </p:oleObj>
              </mc:Choice>
              <mc:Fallback>
                <p:oleObj name="Equation" r:id="rId7" imgW="2794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3" name="Object 7"/>
          <p:cNvGraphicFramePr>
            <a:graphicFrameLocks noChangeAspect="1"/>
          </p:cNvGraphicFramePr>
          <p:nvPr/>
        </p:nvGraphicFramePr>
        <p:xfrm>
          <a:off x="7624763" y="4157663"/>
          <a:ext cx="403225" cy="257175"/>
        </p:xfrm>
        <a:graphic>
          <a:graphicData uri="http://schemas.openxmlformats.org/presentationml/2006/ole">
            <mc:AlternateContent xmlns:mc="http://schemas.openxmlformats.org/markup-compatibility/2006">
              <mc:Choice xmlns:v="urn:schemas-microsoft-com:vml" Requires="v">
                <p:oleObj spid="_x0000_s2362" name="Equation" r:id="rId9" imgW="279400" imgH="177800" progId="Equation.3">
                  <p:embed/>
                </p:oleObj>
              </mc:Choice>
              <mc:Fallback>
                <p:oleObj name="Equation" r:id="rId9" imgW="2794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76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4" name="Object 8"/>
          <p:cNvGraphicFramePr>
            <a:graphicFrameLocks noChangeAspect="1"/>
          </p:cNvGraphicFramePr>
          <p:nvPr/>
        </p:nvGraphicFramePr>
        <p:xfrm>
          <a:off x="8056563" y="4156075"/>
          <a:ext cx="404812" cy="257175"/>
        </p:xfrm>
        <a:graphic>
          <a:graphicData uri="http://schemas.openxmlformats.org/presentationml/2006/ole">
            <mc:AlternateContent xmlns:mc="http://schemas.openxmlformats.org/markup-compatibility/2006">
              <mc:Choice xmlns:v="urn:schemas-microsoft-com:vml" Requires="v">
                <p:oleObj spid="_x0000_s2363" name="Equation" r:id="rId11" imgW="279400" imgH="177800" progId="Equation.3">
                  <p:embed/>
                </p:oleObj>
              </mc:Choice>
              <mc:Fallback>
                <p:oleObj name="Equation" r:id="rId11" imgW="2794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56563" y="4156075"/>
                        <a:ext cx="404812"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21" name="Straight Connector 20"/>
          <p:cNvCxnSpPr/>
          <p:nvPr/>
        </p:nvCxnSpPr>
        <p:spPr>
          <a:xfrm rot="5400000" flipH="1" flipV="1">
            <a:off x="7029743" y="5498629"/>
            <a:ext cx="1157111"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6462893" y="6049757"/>
            <a:ext cx="1143025"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4873038" y="5437481"/>
            <a:ext cx="2812815" cy="2822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37112" y="4045184"/>
            <a:ext cx="2906888" cy="1588"/>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312371" y="5567541"/>
            <a:ext cx="705556" cy="461665"/>
          </a:xfrm>
          <a:prstGeom prst="rect">
            <a:avLst/>
          </a:prstGeom>
          <a:noFill/>
        </p:spPr>
        <p:txBody>
          <a:bodyPr wrap="square" rtlCol="0">
            <a:spAutoFit/>
          </a:bodyPr>
          <a:lstStyle/>
          <a:p>
            <a:r>
              <a:rPr lang="en-US" sz="2400" b="1" dirty="0"/>
              <a:t>Y</a:t>
            </a:r>
          </a:p>
        </p:txBody>
      </p:sp>
      <p:sp>
        <p:nvSpPr>
          <p:cNvPr id="31" name="TextBox 30"/>
          <p:cNvSpPr txBox="1"/>
          <p:nvPr/>
        </p:nvSpPr>
        <p:spPr>
          <a:xfrm>
            <a:off x="7406805" y="4469313"/>
            <a:ext cx="705556" cy="461665"/>
          </a:xfrm>
          <a:prstGeom prst="rect">
            <a:avLst/>
          </a:prstGeom>
          <a:noFill/>
        </p:spPr>
        <p:txBody>
          <a:bodyPr wrap="square" rtlCol="0">
            <a:spAutoFit/>
          </a:bodyPr>
          <a:lstStyle/>
          <a:p>
            <a:r>
              <a:rPr lang="en-US" sz="2400" b="1" dirty="0" smtClean="0"/>
              <a:t>X</a:t>
            </a:r>
            <a:endParaRPr lang="en-US" sz="2400" b="1" dirty="0"/>
          </a:p>
        </p:txBody>
      </p:sp>
      <p:graphicFrame>
        <p:nvGraphicFramePr>
          <p:cNvPr id="36" name="Object 13"/>
          <p:cNvGraphicFramePr>
            <a:graphicFrameLocks noChangeAspect="1"/>
          </p:cNvGraphicFramePr>
          <p:nvPr/>
        </p:nvGraphicFramePr>
        <p:xfrm>
          <a:off x="820179" y="5567541"/>
          <a:ext cx="1277523" cy="707200"/>
        </p:xfrm>
        <a:graphic>
          <a:graphicData uri="http://schemas.openxmlformats.org/presentationml/2006/ole">
            <mc:AlternateContent xmlns:mc="http://schemas.openxmlformats.org/markup-compatibility/2006">
              <mc:Choice xmlns:v="urn:schemas-microsoft-com:vml" Requires="v">
                <p:oleObj spid="_x0000_s2364" name="Equation" r:id="rId13" imgW="711200" imgH="393700" progId="Equation.3">
                  <p:embed/>
                </p:oleObj>
              </mc:Choice>
              <mc:Fallback>
                <p:oleObj name="Equation" r:id="rId13" imgW="7112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179" y="5567541"/>
                        <a:ext cx="1277523" cy="70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37" name="Object 14"/>
          <p:cNvGraphicFramePr>
            <a:graphicFrameLocks noChangeAspect="1"/>
          </p:cNvGraphicFramePr>
          <p:nvPr/>
        </p:nvGraphicFramePr>
        <p:xfrm>
          <a:off x="933063" y="4619328"/>
          <a:ext cx="1042493" cy="807932"/>
        </p:xfrm>
        <a:graphic>
          <a:graphicData uri="http://schemas.openxmlformats.org/presentationml/2006/ole">
            <mc:AlternateContent xmlns:mc="http://schemas.openxmlformats.org/markup-compatibility/2006">
              <mc:Choice xmlns:v="urn:schemas-microsoft-com:vml" Requires="v">
                <p:oleObj spid="_x0000_s2365" name="Equation" r:id="rId15" imgW="508000" imgH="393700" progId="Equation.3">
                  <p:embed/>
                </p:oleObj>
              </mc:Choice>
              <mc:Fallback>
                <p:oleObj name="Equation" r:id="rId15" imgW="508000" imgH="3937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3063" y="4619328"/>
                        <a:ext cx="1042493" cy="807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50" name="TextBox 49"/>
          <p:cNvSpPr txBox="1"/>
          <p:nvPr/>
        </p:nvSpPr>
        <p:spPr>
          <a:xfrm>
            <a:off x="403225" y="4157663"/>
            <a:ext cx="2148652" cy="461665"/>
          </a:xfrm>
          <a:prstGeom prst="rect">
            <a:avLst/>
          </a:prstGeom>
          <a:noFill/>
        </p:spPr>
        <p:txBody>
          <a:bodyPr wrap="square" rtlCol="0">
            <a:spAutoFit/>
          </a:bodyPr>
          <a:lstStyle/>
          <a:p>
            <a:r>
              <a:rPr lang="en-US" sz="2400" dirty="0" smtClean="0"/>
              <a:t>Where:</a:t>
            </a:r>
            <a:endParaRPr lang="en-US" sz="2400" dirty="0"/>
          </a:p>
        </p:txBody>
      </p:sp>
      <p:cxnSp>
        <p:nvCxnSpPr>
          <p:cNvPr id="33" name="Straight Connector 32"/>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1645165" y="1256325"/>
            <a:ext cx="461800" cy="48974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644761" y="1256325"/>
            <a:ext cx="461800" cy="48974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102108" y="1256325"/>
            <a:ext cx="461800" cy="489741"/>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17277880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403225" y="4157663"/>
            <a:ext cx="5459190" cy="2334243"/>
          </a:xfrm>
          <a:prstGeom prst="rect">
            <a:avLst/>
          </a:prstGeom>
          <a:solidFill>
            <a:schemeClr val="accent3">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5400000">
            <a:off x="5950979"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6375900"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814872"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7247611"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16" name="Object 15"/>
          <p:cNvGraphicFramePr>
            <a:graphicFrameLocks noChangeAspect="1"/>
          </p:cNvGraphicFramePr>
          <p:nvPr/>
        </p:nvGraphicFramePr>
        <p:xfrm>
          <a:off x="6780213" y="4157663"/>
          <a:ext cx="365125" cy="255587"/>
        </p:xfrm>
        <a:graphic>
          <a:graphicData uri="http://schemas.openxmlformats.org/presentationml/2006/ole">
            <mc:AlternateContent xmlns:mc="http://schemas.openxmlformats.org/markup-compatibility/2006">
              <mc:Choice xmlns:v="urn:schemas-microsoft-com:vml" Requires="v">
                <p:oleObj spid="_x0000_s7479" name="Equation" r:id="rId3" imgW="254000" imgH="177800" progId="Equation.3">
                  <p:embed/>
                </p:oleObj>
              </mc:Choice>
              <mc:Fallback>
                <p:oleObj name="Equation" r:id="rId3" imgW="254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0213" y="4157663"/>
                        <a:ext cx="365125" cy="255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2" name="Object 6"/>
          <p:cNvGraphicFramePr>
            <a:graphicFrameLocks noChangeAspect="1"/>
          </p:cNvGraphicFramePr>
          <p:nvPr/>
        </p:nvGraphicFramePr>
        <p:xfrm>
          <a:off x="7186613" y="4157663"/>
          <a:ext cx="403225" cy="257175"/>
        </p:xfrm>
        <a:graphic>
          <a:graphicData uri="http://schemas.openxmlformats.org/presentationml/2006/ole">
            <mc:AlternateContent xmlns:mc="http://schemas.openxmlformats.org/markup-compatibility/2006">
              <mc:Choice xmlns:v="urn:schemas-microsoft-com:vml" Requires="v">
                <p:oleObj spid="_x0000_s7480" name="Equation" r:id="rId5" imgW="279400" imgH="177800" progId="Equation.3">
                  <p:embed/>
                </p:oleObj>
              </mc:Choice>
              <mc:Fallback>
                <p:oleObj name="Equation" r:id="rId5" imgW="2794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661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3" name="Object 7"/>
          <p:cNvGraphicFramePr>
            <a:graphicFrameLocks noChangeAspect="1"/>
          </p:cNvGraphicFramePr>
          <p:nvPr/>
        </p:nvGraphicFramePr>
        <p:xfrm>
          <a:off x="7624763" y="4157663"/>
          <a:ext cx="403225" cy="257175"/>
        </p:xfrm>
        <a:graphic>
          <a:graphicData uri="http://schemas.openxmlformats.org/presentationml/2006/ole">
            <mc:AlternateContent xmlns:mc="http://schemas.openxmlformats.org/markup-compatibility/2006">
              <mc:Choice xmlns:v="urn:schemas-microsoft-com:vml" Requires="v">
                <p:oleObj spid="_x0000_s7481" name="Equation" r:id="rId7" imgW="279400" imgH="177800" progId="Equation.3">
                  <p:embed/>
                </p:oleObj>
              </mc:Choice>
              <mc:Fallback>
                <p:oleObj name="Equation" r:id="rId7" imgW="2794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476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4" name="Object 8"/>
          <p:cNvGraphicFramePr>
            <a:graphicFrameLocks noChangeAspect="1"/>
          </p:cNvGraphicFramePr>
          <p:nvPr/>
        </p:nvGraphicFramePr>
        <p:xfrm>
          <a:off x="8056563" y="4156075"/>
          <a:ext cx="404812" cy="257175"/>
        </p:xfrm>
        <a:graphic>
          <a:graphicData uri="http://schemas.openxmlformats.org/presentationml/2006/ole">
            <mc:AlternateContent xmlns:mc="http://schemas.openxmlformats.org/markup-compatibility/2006">
              <mc:Choice xmlns:v="urn:schemas-microsoft-com:vml" Requires="v">
                <p:oleObj spid="_x0000_s7482" name="Equation" r:id="rId9" imgW="279400" imgH="177800" progId="Equation.3">
                  <p:embed/>
                </p:oleObj>
              </mc:Choice>
              <mc:Fallback>
                <p:oleObj name="Equation" r:id="rId9" imgW="2794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56563" y="4156075"/>
                        <a:ext cx="404812"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21" name="Straight Connector 20"/>
          <p:cNvCxnSpPr/>
          <p:nvPr/>
        </p:nvCxnSpPr>
        <p:spPr>
          <a:xfrm rot="5400000" flipH="1" flipV="1">
            <a:off x="7029743" y="5498629"/>
            <a:ext cx="1157111"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6462893" y="6049757"/>
            <a:ext cx="1143025"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4873038" y="5437481"/>
            <a:ext cx="2812815" cy="2822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37112" y="4045184"/>
            <a:ext cx="2906888" cy="1588"/>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312371" y="5567541"/>
            <a:ext cx="705556" cy="461665"/>
          </a:xfrm>
          <a:prstGeom prst="rect">
            <a:avLst/>
          </a:prstGeom>
          <a:noFill/>
        </p:spPr>
        <p:txBody>
          <a:bodyPr wrap="square" rtlCol="0">
            <a:spAutoFit/>
          </a:bodyPr>
          <a:lstStyle/>
          <a:p>
            <a:r>
              <a:rPr lang="en-US" sz="2400" b="1" dirty="0"/>
              <a:t>Y</a:t>
            </a:r>
          </a:p>
        </p:txBody>
      </p:sp>
      <p:sp>
        <p:nvSpPr>
          <p:cNvPr id="31" name="TextBox 30"/>
          <p:cNvSpPr txBox="1"/>
          <p:nvPr/>
        </p:nvSpPr>
        <p:spPr>
          <a:xfrm>
            <a:off x="7406805" y="4469313"/>
            <a:ext cx="705556" cy="461665"/>
          </a:xfrm>
          <a:prstGeom prst="rect">
            <a:avLst/>
          </a:prstGeom>
          <a:noFill/>
        </p:spPr>
        <p:txBody>
          <a:bodyPr wrap="square" rtlCol="0">
            <a:spAutoFit/>
          </a:bodyPr>
          <a:lstStyle/>
          <a:p>
            <a:r>
              <a:rPr lang="en-US" sz="2400" b="1" dirty="0" smtClean="0"/>
              <a:t>X</a:t>
            </a:r>
            <a:endParaRPr lang="en-US" sz="2400" b="1" dirty="0"/>
          </a:p>
        </p:txBody>
      </p:sp>
      <p:graphicFrame>
        <p:nvGraphicFramePr>
          <p:cNvPr id="36" name="Object 13"/>
          <p:cNvGraphicFramePr>
            <a:graphicFrameLocks noChangeAspect="1"/>
          </p:cNvGraphicFramePr>
          <p:nvPr/>
        </p:nvGraphicFramePr>
        <p:xfrm>
          <a:off x="820179" y="5567541"/>
          <a:ext cx="1277523" cy="707200"/>
        </p:xfrm>
        <a:graphic>
          <a:graphicData uri="http://schemas.openxmlformats.org/presentationml/2006/ole">
            <mc:AlternateContent xmlns:mc="http://schemas.openxmlformats.org/markup-compatibility/2006">
              <mc:Choice xmlns:v="urn:schemas-microsoft-com:vml" Requires="v">
                <p:oleObj spid="_x0000_s7483" name="Equation" r:id="rId11" imgW="711200" imgH="393700" progId="Equation.3">
                  <p:embed/>
                </p:oleObj>
              </mc:Choice>
              <mc:Fallback>
                <p:oleObj name="Equation" r:id="rId11" imgW="711200" imgH="3937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0179" y="5567541"/>
                        <a:ext cx="1277523" cy="70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37" name="Object 14"/>
          <p:cNvGraphicFramePr>
            <a:graphicFrameLocks noChangeAspect="1"/>
          </p:cNvGraphicFramePr>
          <p:nvPr/>
        </p:nvGraphicFramePr>
        <p:xfrm>
          <a:off x="933063" y="4619328"/>
          <a:ext cx="1042493" cy="807932"/>
        </p:xfrm>
        <a:graphic>
          <a:graphicData uri="http://schemas.openxmlformats.org/presentationml/2006/ole">
            <mc:AlternateContent xmlns:mc="http://schemas.openxmlformats.org/markup-compatibility/2006">
              <mc:Choice xmlns:v="urn:schemas-microsoft-com:vml" Requires="v">
                <p:oleObj spid="_x0000_s7484" name="Equation" r:id="rId13" imgW="508000" imgH="393700" progId="Equation.3">
                  <p:embed/>
                </p:oleObj>
              </mc:Choice>
              <mc:Fallback>
                <p:oleObj name="Equation" r:id="rId13" imgW="5080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3063" y="4619328"/>
                        <a:ext cx="1042493" cy="807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
        <p:nvSpPr>
          <p:cNvPr id="50" name="TextBox 49"/>
          <p:cNvSpPr txBox="1"/>
          <p:nvPr/>
        </p:nvSpPr>
        <p:spPr>
          <a:xfrm>
            <a:off x="403225" y="4157663"/>
            <a:ext cx="2148652" cy="461665"/>
          </a:xfrm>
          <a:prstGeom prst="rect">
            <a:avLst/>
          </a:prstGeom>
          <a:noFill/>
        </p:spPr>
        <p:txBody>
          <a:bodyPr wrap="square" rtlCol="0">
            <a:spAutoFit/>
          </a:bodyPr>
          <a:lstStyle/>
          <a:p>
            <a:r>
              <a:rPr lang="en-US" sz="2400" dirty="0" smtClean="0"/>
              <a:t>Where:</a:t>
            </a:r>
            <a:endParaRPr lang="en-US" sz="2400" dirty="0"/>
          </a:p>
        </p:txBody>
      </p:sp>
      <p:sp>
        <p:nvSpPr>
          <p:cNvPr id="47" name="TextBox 46"/>
          <p:cNvSpPr txBox="1"/>
          <p:nvPr/>
        </p:nvSpPr>
        <p:spPr>
          <a:xfrm>
            <a:off x="412632" y="2577626"/>
            <a:ext cx="5071886" cy="1200328"/>
          </a:xfrm>
          <a:prstGeom prst="rect">
            <a:avLst/>
          </a:prstGeom>
          <a:noFill/>
        </p:spPr>
        <p:txBody>
          <a:bodyPr wrap="square" rtlCol="0">
            <a:spAutoFit/>
          </a:bodyPr>
          <a:lstStyle/>
          <a:p>
            <a:r>
              <a:rPr lang="en-US" sz="2400" b="1" dirty="0" smtClean="0">
                <a:solidFill>
                  <a:srgbClr val="660066"/>
                </a:solidFill>
              </a:rPr>
              <a:t>Static Stability</a:t>
            </a:r>
          </a:p>
          <a:p>
            <a:r>
              <a:rPr lang="en-US" sz="2400" b="1" dirty="0" smtClean="0">
                <a:solidFill>
                  <a:srgbClr val="008000"/>
                </a:solidFill>
              </a:rPr>
              <a:t>Across-Front Baroclinicity</a:t>
            </a:r>
          </a:p>
          <a:p>
            <a:r>
              <a:rPr lang="en-US" sz="2400" b="1" dirty="0" smtClean="0">
                <a:solidFill>
                  <a:srgbClr val="FF6600"/>
                </a:solidFill>
              </a:rPr>
              <a:t>Horizontal Absolute </a:t>
            </a:r>
            <a:r>
              <a:rPr lang="en-US" sz="2400" b="1" dirty="0" err="1" smtClean="0">
                <a:solidFill>
                  <a:srgbClr val="FF6600"/>
                </a:solidFill>
              </a:rPr>
              <a:t>Vorticity</a:t>
            </a:r>
            <a:endParaRPr lang="en-US" sz="2400" b="1" dirty="0">
              <a:solidFill>
                <a:srgbClr val="FF6600"/>
              </a:solidFill>
            </a:endParaRPr>
          </a:p>
        </p:txBody>
      </p:sp>
      <p:cxnSp>
        <p:nvCxnSpPr>
          <p:cNvPr id="49" name="Straight Connector 48"/>
          <p:cNvCxnSpPr/>
          <p:nvPr/>
        </p:nvCxnSpPr>
        <p:spPr>
          <a:xfrm>
            <a:off x="4006369" y="2596440"/>
            <a:ext cx="29163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3697835" y="3196604"/>
            <a:ext cx="1200328"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10800000">
            <a:off x="4006370" y="3797562"/>
            <a:ext cx="292425"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289778" y="2869259"/>
            <a:ext cx="1572637" cy="646331"/>
          </a:xfrm>
          <a:prstGeom prst="rect">
            <a:avLst/>
          </a:prstGeom>
          <a:noFill/>
        </p:spPr>
        <p:txBody>
          <a:bodyPr wrap="square" rtlCol="0">
            <a:spAutoFit/>
          </a:bodyPr>
          <a:lstStyle/>
          <a:p>
            <a:pPr algn="ctr"/>
            <a:r>
              <a:rPr lang="en-US" b="1" dirty="0" smtClean="0"/>
              <a:t>Frontal Characteristics</a:t>
            </a:r>
            <a:endParaRPr lang="en-US" b="1" dirty="0"/>
          </a:p>
        </p:txBody>
      </p:sp>
      <p:cxnSp>
        <p:nvCxnSpPr>
          <p:cNvPr id="48" name="Straight Connector 47"/>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32"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7485" name="Equation" r:id="rId15" imgW="3759200" imgH="444500" progId="Equation.3">
                  <p:embed/>
                </p:oleObj>
              </mc:Choice>
              <mc:Fallback>
                <p:oleObj name="Equation" r:id="rId15" imgW="3759200" imgH="444500" progId="Equation.3">
                  <p:embed/>
                  <p:pic>
                    <p:nvPicPr>
                      <p:cNvPr id="0" name=""/>
                      <p:cNvPicPr>
                        <a:picLocks noChangeAspect="1" noChangeArrowheads="1"/>
                      </p:cNvPicPr>
                      <p:nvPr/>
                    </p:nvPicPr>
                    <p:blipFill>
                      <a:blip r:embed="rId16"/>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sp>
        <p:nvSpPr>
          <p:cNvPr id="33" name="Rectangle 32"/>
          <p:cNvSpPr/>
          <p:nvPr/>
        </p:nvSpPr>
        <p:spPr>
          <a:xfrm>
            <a:off x="4435603" y="1241895"/>
            <a:ext cx="1426811" cy="1006475"/>
          </a:xfrm>
          <a:prstGeom prst="rect">
            <a:avLst/>
          </a:prstGeom>
          <a:noFill/>
          <a:ln w="38100">
            <a:solidFill>
              <a:srgbClr val="FF6600"/>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2258869" y="1241895"/>
            <a:ext cx="1103612" cy="1006475"/>
          </a:xfrm>
          <a:prstGeom prst="rect">
            <a:avLst/>
          </a:prstGeom>
          <a:noFill/>
          <a:ln w="38100">
            <a:solidFill>
              <a:srgbClr val="008000"/>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245522" y="1241895"/>
            <a:ext cx="1148997" cy="1006475"/>
          </a:xfrm>
          <a:prstGeom prst="rect">
            <a:avLst/>
          </a:prstGeom>
          <a:noFill/>
          <a:ln w="38100">
            <a:solidFill>
              <a:srgbClr val="660066"/>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1683962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8547" name="Equation" r:id="rId3" imgW="3759200" imgH="444500" progId="Equation.3">
                  <p:embed/>
                </p:oleObj>
              </mc:Choice>
              <mc:Fallback>
                <p:oleObj name="Equation" r:id="rId3" imgW="3759200" imgH="444500" progId="Equation.3">
                  <p:embed/>
                  <p:pic>
                    <p:nvPicPr>
                      <p:cNvPr id="0" name=""/>
                      <p:cNvPicPr>
                        <a:picLocks noChangeAspect="1" noChangeArrowheads="1"/>
                      </p:cNvPicPr>
                      <p:nvPr/>
                    </p:nvPicPr>
                    <p:blipFill>
                      <a:blip r:embed="rId4"/>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sp>
        <p:nvSpPr>
          <p:cNvPr id="60" name="Rectangle 59"/>
          <p:cNvSpPr/>
          <p:nvPr/>
        </p:nvSpPr>
        <p:spPr>
          <a:xfrm>
            <a:off x="4435603" y="1241895"/>
            <a:ext cx="1426811" cy="1006475"/>
          </a:xfrm>
          <a:prstGeom prst="rect">
            <a:avLst/>
          </a:prstGeom>
          <a:noFill/>
          <a:ln w="38100">
            <a:solidFill>
              <a:srgbClr val="FF6600"/>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2258869" y="1241895"/>
            <a:ext cx="1103612" cy="1006475"/>
          </a:xfrm>
          <a:prstGeom prst="rect">
            <a:avLst/>
          </a:prstGeom>
          <a:noFill/>
          <a:ln w="38100">
            <a:solidFill>
              <a:srgbClr val="008000"/>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ectangle 61"/>
          <p:cNvSpPr/>
          <p:nvPr/>
        </p:nvSpPr>
        <p:spPr>
          <a:xfrm>
            <a:off x="245522" y="1241895"/>
            <a:ext cx="1148997" cy="1006475"/>
          </a:xfrm>
          <a:prstGeom prst="rect">
            <a:avLst/>
          </a:prstGeom>
          <a:noFill/>
          <a:ln w="38100">
            <a:solidFill>
              <a:srgbClr val="660066"/>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403225" y="4157663"/>
            <a:ext cx="5459190" cy="2334243"/>
          </a:xfrm>
          <a:prstGeom prst="rect">
            <a:avLst/>
          </a:prstGeom>
          <a:solidFill>
            <a:schemeClr val="accent3">
              <a:lumMod val="60000"/>
              <a:lumOff val="40000"/>
            </a:schemeClr>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rot="5400000">
            <a:off x="5950979"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6375900"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a:off x="6814872" y="5479816"/>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7247611" y="5479815"/>
            <a:ext cx="2022593" cy="1588"/>
          </a:xfrm>
          <a:prstGeom prst="line">
            <a:avLst/>
          </a:prstGeom>
          <a:ln w="444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16" name="Object 15"/>
          <p:cNvGraphicFramePr>
            <a:graphicFrameLocks noChangeAspect="1"/>
          </p:cNvGraphicFramePr>
          <p:nvPr/>
        </p:nvGraphicFramePr>
        <p:xfrm>
          <a:off x="6780213" y="4157663"/>
          <a:ext cx="365125" cy="255587"/>
        </p:xfrm>
        <a:graphic>
          <a:graphicData uri="http://schemas.openxmlformats.org/presentationml/2006/ole">
            <mc:AlternateContent xmlns:mc="http://schemas.openxmlformats.org/markup-compatibility/2006">
              <mc:Choice xmlns:v="urn:schemas-microsoft-com:vml" Requires="v">
                <p:oleObj spid="_x0000_s8548" name="Equation" r:id="rId5" imgW="254000" imgH="177800" progId="Equation.3">
                  <p:embed/>
                </p:oleObj>
              </mc:Choice>
              <mc:Fallback>
                <p:oleObj name="Equation" r:id="rId5" imgW="2540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0213" y="4157663"/>
                        <a:ext cx="365125" cy="2555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2" name="Object 6"/>
          <p:cNvGraphicFramePr>
            <a:graphicFrameLocks noChangeAspect="1"/>
          </p:cNvGraphicFramePr>
          <p:nvPr/>
        </p:nvGraphicFramePr>
        <p:xfrm>
          <a:off x="7186613" y="4157663"/>
          <a:ext cx="403225" cy="257175"/>
        </p:xfrm>
        <a:graphic>
          <a:graphicData uri="http://schemas.openxmlformats.org/presentationml/2006/ole">
            <mc:AlternateContent xmlns:mc="http://schemas.openxmlformats.org/markup-compatibility/2006">
              <mc:Choice xmlns:v="urn:schemas-microsoft-com:vml" Requires="v">
                <p:oleObj spid="_x0000_s8549" name="Equation" r:id="rId7" imgW="279400" imgH="177800" progId="Equation.3">
                  <p:embed/>
                </p:oleObj>
              </mc:Choice>
              <mc:Fallback>
                <p:oleObj name="Equation" r:id="rId7" imgW="279400" imgH="177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8661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3" name="Object 7"/>
          <p:cNvGraphicFramePr>
            <a:graphicFrameLocks noChangeAspect="1"/>
          </p:cNvGraphicFramePr>
          <p:nvPr/>
        </p:nvGraphicFramePr>
        <p:xfrm>
          <a:off x="7624763" y="4157663"/>
          <a:ext cx="403225" cy="257175"/>
        </p:xfrm>
        <a:graphic>
          <a:graphicData uri="http://schemas.openxmlformats.org/presentationml/2006/ole">
            <mc:AlternateContent xmlns:mc="http://schemas.openxmlformats.org/markup-compatibility/2006">
              <mc:Choice xmlns:v="urn:schemas-microsoft-com:vml" Requires="v">
                <p:oleObj spid="_x0000_s8550" name="Equation" r:id="rId9" imgW="279400" imgH="177800" progId="Equation.3">
                  <p:embed/>
                </p:oleObj>
              </mc:Choice>
              <mc:Fallback>
                <p:oleObj name="Equation" r:id="rId9" imgW="279400" imgH="1778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4763" y="4157663"/>
                        <a:ext cx="403225"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graphicFrame>
        <p:nvGraphicFramePr>
          <p:cNvPr id="24584" name="Object 8"/>
          <p:cNvGraphicFramePr>
            <a:graphicFrameLocks noChangeAspect="1"/>
          </p:cNvGraphicFramePr>
          <p:nvPr/>
        </p:nvGraphicFramePr>
        <p:xfrm>
          <a:off x="8056563" y="4156075"/>
          <a:ext cx="404812" cy="257175"/>
        </p:xfrm>
        <a:graphic>
          <a:graphicData uri="http://schemas.openxmlformats.org/presentationml/2006/ole">
            <mc:AlternateContent xmlns:mc="http://schemas.openxmlformats.org/markup-compatibility/2006">
              <mc:Choice xmlns:v="urn:schemas-microsoft-com:vml" Requires="v">
                <p:oleObj spid="_x0000_s8551" name="Equation" r:id="rId11" imgW="279400" imgH="177800" progId="Equation.3">
                  <p:embed/>
                </p:oleObj>
              </mc:Choice>
              <mc:Fallback>
                <p:oleObj name="Equation" r:id="rId11" imgW="279400" imgH="1778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56563" y="4156075"/>
                        <a:ext cx="404812" cy="2571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cxnSp>
        <p:nvCxnSpPr>
          <p:cNvPr id="21" name="Straight Connector 20"/>
          <p:cNvCxnSpPr/>
          <p:nvPr/>
        </p:nvCxnSpPr>
        <p:spPr>
          <a:xfrm rot="5400000" flipH="1" flipV="1">
            <a:off x="7029743" y="5498629"/>
            <a:ext cx="1157111"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rot="10800000">
            <a:off x="6462893" y="6049757"/>
            <a:ext cx="1143025" cy="1588"/>
          </a:xfrm>
          <a:prstGeom prst="line">
            <a:avLst/>
          </a:prstGeom>
          <a:ln w="603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6200000" flipV="1">
            <a:off x="4873038" y="5437481"/>
            <a:ext cx="2812815" cy="28223"/>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237112" y="4045184"/>
            <a:ext cx="2906888" cy="1588"/>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312371" y="5567541"/>
            <a:ext cx="705556" cy="461665"/>
          </a:xfrm>
          <a:prstGeom prst="rect">
            <a:avLst/>
          </a:prstGeom>
          <a:noFill/>
        </p:spPr>
        <p:txBody>
          <a:bodyPr wrap="square" rtlCol="0">
            <a:spAutoFit/>
          </a:bodyPr>
          <a:lstStyle/>
          <a:p>
            <a:r>
              <a:rPr lang="en-US" sz="2400" b="1" dirty="0"/>
              <a:t>Y</a:t>
            </a:r>
          </a:p>
        </p:txBody>
      </p:sp>
      <p:sp>
        <p:nvSpPr>
          <p:cNvPr id="31" name="TextBox 30"/>
          <p:cNvSpPr txBox="1"/>
          <p:nvPr/>
        </p:nvSpPr>
        <p:spPr>
          <a:xfrm>
            <a:off x="7406805" y="4469313"/>
            <a:ext cx="705556" cy="461665"/>
          </a:xfrm>
          <a:prstGeom prst="rect">
            <a:avLst/>
          </a:prstGeom>
          <a:noFill/>
        </p:spPr>
        <p:txBody>
          <a:bodyPr wrap="square" rtlCol="0">
            <a:spAutoFit/>
          </a:bodyPr>
          <a:lstStyle/>
          <a:p>
            <a:r>
              <a:rPr lang="en-US" sz="2400" b="1" dirty="0" smtClean="0"/>
              <a:t>X</a:t>
            </a:r>
            <a:endParaRPr lang="en-US" sz="2400" b="1" dirty="0"/>
          </a:p>
        </p:txBody>
      </p:sp>
      <p:graphicFrame>
        <p:nvGraphicFramePr>
          <p:cNvPr id="36" name="Object 13"/>
          <p:cNvGraphicFramePr>
            <a:graphicFrameLocks noChangeAspect="1"/>
          </p:cNvGraphicFramePr>
          <p:nvPr/>
        </p:nvGraphicFramePr>
        <p:xfrm>
          <a:off x="820179" y="5567541"/>
          <a:ext cx="1277523" cy="707200"/>
        </p:xfrm>
        <a:graphic>
          <a:graphicData uri="http://schemas.openxmlformats.org/presentationml/2006/ole">
            <mc:AlternateContent xmlns:mc="http://schemas.openxmlformats.org/markup-compatibility/2006">
              <mc:Choice xmlns:v="urn:schemas-microsoft-com:vml" Requires="v">
                <p:oleObj spid="_x0000_s8552" name="Equation" r:id="rId13" imgW="711200" imgH="393700" progId="Equation.3">
                  <p:embed/>
                </p:oleObj>
              </mc:Choice>
              <mc:Fallback>
                <p:oleObj name="Equation" r:id="rId13" imgW="711200" imgH="3937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0179" y="5567541"/>
                        <a:ext cx="1277523" cy="70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37" name="Object 14"/>
          <p:cNvGraphicFramePr>
            <a:graphicFrameLocks noChangeAspect="1"/>
          </p:cNvGraphicFramePr>
          <p:nvPr/>
        </p:nvGraphicFramePr>
        <p:xfrm>
          <a:off x="933063" y="4619328"/>
          <a:ext cx="1042493" cy="807932"/>
        </p:xfrm>
        <a:graphic>
          <a:graphicData uri="http://schemas.openxmlformats.org/presentationml/2006/ole">
            <mc:AlternateContent xmlns:mc="http://schemas.openxmlformats.org/markup-compatibility/2006">
              <mc:Choice xmlns:v="urn:schemas-microsoft-com:vml" Requires="v">
                <p:oleObj spid="_x0000_s8553" name="Equation" r:id="rId15" imgW="508000" imgH="393700" progId="Equation.3">
                  <p:embed/>
                </p:oleObj>
              </mc:Choice>
              <mc:Fallback>
                <p:oleObj name="Equation" r:id="rId15" imgW="508000" imgH="3937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3063" y="4619328"/>
                        <a:ext cx="1042493" cy="8079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graphicFrame>
        <p:nvGraphicFramePr>
          <p:cNvPr id="38" name="Object 15"/>
          <p:cNvGraphicFramePr>
            <a:graphicFrameLocks noChangeAspect="1"/>
          </p:cNvGraphicFramePr>
          <p:nvPr/>
        </p:nvGraphicFramePr>
        <p:xfrm>
          <a:off x="2551877" y="4920867"/>
          <a:ext cx="3109912" cy="784225"/>
        </p:xfrm>
        <a:graphic>
          <a:graphicData uri="http://schemas.openxmlformats.org/presentationml/2006/ole">
            <mc:AlternateContent xmlns:mc="http://schemas.openxmlformats.org/markup-compatibility/2006">
              <mc:Choice xmlns:v="urn:schemas-microsoft-com:vml" Requires="v">
                <p:oleObj spid="_x0000_s8554" name="Equation" r:id="rId17" imgW="1663700" imgH="419100" progId="Equation.3">
                  <p:embed/>
                </p:oleObj>
              </mc:Choice>
              <mc:Fallback>
                <p:oleObj name="Equation" r:id="rId17" imgW="1663700" imgH="4191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51877" y="4920867"/>
                        <a:ext cx="3109912" cy="784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cxnSp>
        <p:nvCxnSpPr>
          <p:cNvPr id="39" name="Straight Connector 38"/>
          <p:cNvCxnSpPr/>
          <p:nvPr/>
        </p:nvCxnSpPr>
        <p:spPr>
          <a:xfrm>
            <a:off x="3543020" y="5858922"/>
            <a:ext cx="920267" cy="920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720643" y="5877328"/>
            <a:ext cx="920267" cy="9203"/>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3427992" y="5743894"/>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4347465" y="5761505"/>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4606409" y="5770707"/>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5526676" y="5770710"/>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3509683" y="5867781"/>
            <a:ext cx="1113524" cy="369332"/>
          </a:xfrm>
          <a:prstGeom prst="rect">
            <a:avLst/>
          </a:prstGeom>
          <a:noFill/>
        </p:spPr>
        <p:txBody>
          <a:bodyPr wrap="square" rtlCol="0">
            <a:spAutoFit/>
          </a:bodyPr>
          <a:lstStyle/>
          <a:p>
            <a:r>
              <a:rPr lang="en-US" b="1" dirty="0" smtClean="0">
                <a:solidFill>
                  <a:schemeClr val="accent2"/>
                </a:solidFill>
              </a:rPr>
              <a:t>Shearing</a:t>
            </a:r>
            <a:endParaRPr lang="en-US" b="1" dirty="0">
              <a:solidFill>
                <a:schemeClr val="accent2"/>
              </a:solidFill>
            </a:endParaRPr>
          </a:p>
        </p:txBody>
      </p:sp>
      <p:sp>
        <p:nvSpPr>
          <p:cNvPr id="46" name="TextBox 45"/>
          <p:cNvSpPr txBox="1"/>
          <p:nvPr/>
        </p:nvSpPr>
        <p:spPr>
          <a:xfrm>
            <a:off x="4623206" y="5893313"/>
            <a:ext cx="1444571" cy="369332"/>
          </a:xfrm>
          <a:prstGeom prst="rect">
            <a:avLst/>
          </a:prstGeom>
          <a:noFill/>
        </p:spPr>
        <p:txBody>
          <a:bodyPr wrap="square" rtlCol="0">
            <a:spAutoFit/>
          </a:bodyPr>
          <a:lstStyle/>
          <a:p>
            <a:r>
              <a:rPr lang="en-US" b="1" dirty="0" smtClean="0">
                <a:solidFill>
                  <a:srgbClr val="008000"/>
                </a:solidFill>
              </a:rPr>
              <a:t>Confluence</a:t>
            </a:r>
            <a:endParaRPr lang="en-US" b="1" dirty="0">
              <a:solidFill>
                <a:srgbClr val="008000"/>
              </a:solidFill>
            </a:endParaRPr>
          </a:p>
        </p:txBody>
      </p:sp>
      <p:sp>
        <p:nvSpPr>
          <p:cNvPr id="50" name="TextBox 49"/>
          <p:cNvSpPr txBox="1"/>
          <p:nvPr/>
        </p:nvSpPr>
        <p:spPr>
          <a:xfrm>
            <a:off x="403225" y="4157663"/>
            <a:ext cx="2148652" cy="461665"/>
          </a:xfrm>
          <a:prstGeom prst="rect">
            <a:avLst/>
          </a:prstGeom>
          <a:noFill/>
        </p:spPr>
        <p:txBody>
          <a:bodyPr wrap="square" rtlCol="0">
            <a:spAutoFit/>
          </a:bodyPr>
          <a:lstStyle/>
          <a:p>
            <a:r>
              <a:rPr lang="en-US" sz="2400" dirty="0" smtClean="0"/>
              <a:t>Where:</a:t>
            </a:r>
            <a:endParaRPr lang="en-US" sz="2400" dirty="0"/>
          </a:p>
        </p:txBody>
      </p:sp>
      <p:sp>
        <p:nvSpPr>
          <p:cNvPr id="47" name="TextBox 46"/>
          <p:cNvSpPr txBox="1"/>
          <p:nvPr/>
        </p:nvSpPr>
        <p:spPr>
          <a:xfrm>
            <a:off x="412632" y="2577626"/>
            <a:ext cx="5071886" cy="1200328"/>
          </a:xfrm>
          <a:prstGeom prst="rect">
            <a:avLst/>
          </a:prstGeom>
          <a:noFill/>
        </p:spPr>
        <p:txBody>
          <a:bodyPr wrap="square" rtlCol="0">
            <a:spAutoFit/>
          </a:bodyPr>
          <a:lstStyle/>
          <a:p>
            <a:r>
              <a:rPr lang="en-US" sz="2400" b="1" dirty="0" smtClean="0">
                <a:solidFill>
                  <a:srgbClr val="660066"/>
                </a:solidFill>
              </a:rPr>
              <a:t>Static Stability</a:t>
            </a:r>
          </a:p>
          <a:p>
            <a:r>
              <a:rPr lang="en-US" sz="2400" b="1" dirty="0" smtClean="0">
                <a:solidFill>
                  <a:srgbClr val="008000"/>
                </a:solidFill>
              </a:rPr>
              <a:t>Across-Front Baroclinicity</a:t>
            </a:r>
          </a:p>
          <a:p>
            <a:r>
              <a:rPr lang="en-US" sz="2400" b="1" dirty="0" smtClean="0">
                <a:solidFill>
                  <a:srgbClr val="FF6600"/>
                </a:solidFill>
              </a:rPr>
              <a:t>Horizontal Absolute </a:t>
            </a:r>
            <a:r>
              <a:rPr lang="en-US" sz="2400" b="1" dirty="0" err="1" smtClean="0">
                <a:solidFill>
                  <a:srgbClr val="FF6600"/>
                </a:solidFill>
              </a:rPr>
              <a:t>Vorticity</a:t>
            </a:r>
            <a:endParaRPr lang="en-US" sz="2400" b="1" dirty="0">
              <a:solidFill>
                <a:srgbClr val="FF6600"/>
              </a:solidFill>
            </a:endParaRPr>
          </a:p>
        </p:txBody>
      </p:sp>
      <p:sp>
        <p:nvSpPr>
          <p:cNvPr id="48" name="Rectangle 47"/>
          <p:cNvSpPr/>
          <p:nvPr/>
        </p:nvSpPr>
        <p:spPr>
          <a:xfrm>
            <a:off x="6780213" y="1241895"/>
            <a:ext cx="2062161" cy="1006475"/>
          </a:xfrm>
          <a:prstGeom prst="rect">
            <a:avLst/>
          </a:prstGeom>
          <a:noFill/>
          <a:ln w="38100">
            <a:solidFill>
              <a:srgbClr val="FF0000"/>
            </a:solidFill>
          </a:ln>
          <a:effectLst>
            <a:glow rad="381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6613167" y="2577626"/>
            <a:ext cx="2195688" cy="1200328"/>
          </a:xfrm>
          <a:prstGeom prst="rect">
            <a:avLst/>
          </a:prstGeom>
          <a:noFill/>
        </p:spPr>
        <p:txBody>
          <a:bodyPr wrap="square" rtlCol="0">
            <a:spAutoFit/>
          </a:bodyPr>
          <a:lstStyle/>
          <a:p>
            <a:pPr algn="ctr"/>
            <a:r>
              <a:rPr lang="en-US" sz="2400" b="1" dirty="0" smtClean="0">
                <a:solidFill>
                  <a:srgbClr val="FF0000"/>
                </a:solidFill>
              </a:rPr>
              <a:t>Geostrophic and Diabatic Forcing</a:t>
            </a:r>
            <a:endParaRPr lang="en-US" sz="2400" b="1" dirty="0">
              <a:solidFill>
                <a:srgbClr val="FF0000"/>
              </a:solidFill>
            </a:endParaRPr>
          </a:p>
        </p:txBody>
      </p:sp>
      <p:cxnSp>
        <p:nvCxnSpPr>
          <p:cNvPr id="53" name="Straight Connector 52"/>
          <p:cNvCxnSpPr/>
          <p:nvPr/>
        </p:nvCxnSpPr>
        <p:spPr>
          <a:xfrm>
            <a:off x="4006369" y="2596440"/>
            <a:ext cx="291630"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rot="5400000">
            <a:off x="3697835" y="3196604"/>
            <a:ext cx="1200328"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10800000">
            <a:off x="4006370" y="3797562"/>
            <a:ext cx="292425" cy="1588"/>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4289778" y="2869259"/>
            <a:ext cx="1572637" cy="646331"/>
          </a:xfrm>
          <a:prstGeom prst="rect">
            <a:avLst/>
          </a:prstGeom>
          <a:noFill/>
        </p:spPr>
        <p:txBody>
          <a:bodyPr wrap="square" rtlCol="0">
            <a:spAutoFit/>
          </a:bodyPr>
          <a:lstStyle/>
          <a:p>
            <a:pPr algn="ctr"/>
            <a:r>
              <a:rPr lang="en-US" b="1" dirty="0" smtClean="0"/>
              <a:t>Frontal Characteristics</a:t>
            </a:r>
            <a:endParaRPr lang="en-US" b="1" dirty="0"/>
          </a:p>
        </p:txBody>
      </p:sp>
      <p:cxnSp>
        <p:nvCxnSpPr>
          <p:cNvPr id="58" name="Straight Connector 57"/>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16619194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38" name="Object 15"/>
          <p:cNvGraphicFramePr>
            <a:graphicFrameLocks noChangeAspect="1"/>
          </p:cNvGraphicFramePr>
          <p:nvPr/>
        </p:nvGraphicFramePr>
        <p:xfrm>
          <a:off x="5707563" y="2386071"/>
          <a:ext cx="3109912" cy="784225"/>
        </p:xfrm>
        <a:graphic>
          <a:graphicData uri="http://schemas.openxmlformats.org/presentationml/2006/ole">
            <mc:AlternateContent xmlns:mc="http://schemas.openxmlformats.org/markup-compatibility/2006">
              <mc:Choice xmlns:v="urn:schemas-microsoft-com:vml" Requires="v">
                <p:oleObj spid="_x0000_s9307" name="Equation" r:id="rId3" imgW="1663700" imgH="419100" progId="Equation.3">
                  <p:embed/>
                </p:oleObj>
              </mc:Choice>
              <mc:Fallback>
                <p:oleObj name="Equation" r:id="rId3" imgW="16637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563" y="2386071"/>
                        <a:ext cx="3109912" cy="784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cxnSp>
        <p:nvCxnSpPr>
          <p:cNvPr id="39" name="Straight Connector 38"/>
          <p:cNvCxnSpPr/>
          <p:nvPr/>
        </p:nvCxnSpPr>
        <p:spPr>
          <a:xfrm>
            <a:off x="6674964" y="3320571"/>
            <a:ext cx="920267" cy="920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852587" y="3338977"/>
            <a:ext cx="920267" cy="9203"/>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6559936" y="3205543"/>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7479409" y="3223154"/>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7738353" y="3232356"/>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8658620" y="3232359"/>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641627" y="3354962"/>
            <a:ext cx="1113524" cy="369332"/>
          </a:xfrm>
          <a:prstGeom prst="rect">
            <a:avLst/>
          </a:prstGeom>
          <a:noFill/>
        </p:spPr>
        <p:txBody>
          <a:bodyPr wrap="square" rtlCol="0">
            <a:spAutoFit/>
          </a:bodyPr>
          <a:lstStyle/>
          <a:p>
            <a:r>
              <a:rPr lang="en-US" b="1" dirty="0" smtClean="0">
                <a:solidFill>
                  <a:schemeClr val="accent2"/>
                </a:solidFill>
              </a:rPr>
              <a:t>Shearing</a:t>
            </a:r>
            <a:endParaRPr lang="en-US" b="1" dirty="0">
              <a:solidFill>
                <a:schemeClr val="accent2"/>
              </a:solidFill>
            </a:endParaRPr>
          </a:p>
        </p:txBody>
      </p:sp>
      <p:sp>
        <p:nvSpPr>
          <p:cNvPr id="46" name="TextBox 45"/>
          <p:cNvSpPr txBox="1"/>
          <p:nvPr/>
        </p:nvSpPr>
        <p:spPr>
          <a:xfrm>
            <a:off x="7745744" y="3354962"/>
            <a:ext cx="1398256" cy="369332"/>
          </a:xfrm>
          <a:prstGeom prst="rect">
            <a:avLst/>
          </a:prstGeom>
          <a:noFill/>
        </p:spPr>
        <p:txBody>
          <a:bodyPr wrap="square" rtlCol="0">
            <a:spAutoFit/>
          </a:bodyPr>
          <a:lstStyle/>
          <a:p>
            <a:r>
              <a:rPr lang="en-US" b="1" dirty="0" smtClean="0">
                <a:solidFill>
                  <a:srgbClr val="008000"/>
                </a:solidFill>
              </a:rPr>
              <a:t>Confluence</a:t>
            </a:r>
            <a:endParaRPr lang="en-US" b="1" dirty="0">
              <a:solidFill>
                <a:srgbClr val="008000"/>
              </a:solidFill>
            </a:endParaRPr>
          </a:p>
        </p:txBody>
      </p:sp>
      <p:cxnSp>
        <p:nvCxnSpPr>
          <p:cNvPr id="17" name="Straight Connector 16"/>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15"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9308" name="Equation" r:id="rId5" imgW="3759200" imgH="444500" progId="Equation.3">
                  <p:embed/>
                </p:oleObj>
              </mc:Choice>
              <mc:Fallback>
                <p:oleObj name="Equation" r:id="rId5" imgW="3759200" imgH="444500" progId="Equation.3">
                  <p:embed/>
                  <p:pic>
                    <p:nvPicPr>
                      <p:cNvPr id="0" name=""/>
                      <p:cNvPicPr>
                        <a:picLocks noChangeAspect="1" noChangeArrowheads="1"/>
                      </p:cNvPicPr>
                      <p:nvPr/>
                    </p:nvPicPr>
                    <p:blipFill>
                      <a:blip r:embed="rId6"/>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sp>
        <p:nvSpPr>
          <p:cNvPr id="16" name="TextBox 15"/>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17086731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10331" name="Equation" r:id="rId3" imgW="3759200" imgH="444500" progId="Equation.3">
                  <p:embed/>
                </p:oleObj>
              </mc:Choice>
              <mc:Fallback>
                <p:oleObj name="Equation" r:id="rId3" imgW="3759200" imgH="444500" progId="Equation.3">
                  <p:embed/>
                  <p:pic>
                    <p:nvPicPr>
                      <p:cNvPr id="0" name=""/>
                      <p:cNvPicPr>
                        <a:picLocks noChangeAspect="1" noChangeArrowheads="1"/>
                      </p:cNvPicPr>
                      <p:nvPr/>
                    </p:nvPicPr>
                    <p:blipFill>
                      <a:blip r:embed="rId4"/>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38" name="Object 15"/>
          <p:cNvGraphicFramePr>
            <a:graphicFrameLocks noChangeAspect="1"/>
          </p:cNvGraphicFramePr>
          <p:nvPr/>
        </p:nvGraphicFramePr>
        <p:xfrm>
          <a:off x="5707563" y="2386071"/>
          <a:ext cx="3109912" cy="784225"/>
        </p:xfrm>
        <a:graphic>
          <a:graphicData uri="http://schemas.openxmlformats.org/presentationml/2006/ole">
            <mc:AlternateContent xmlns:mc="http://schemas.openxmlformats.org/markup-compatibility/2006">
              <mc:Choice xmlns:v="urn:schemas-microsoft-com:vml" Requires="v">
                <p:oleObj spid="_x0000_s10332" name="Equation" r:id="rId5" imgW="1663700" imgH="419100" progId="Equation.3">
                  <p:embed/>
                </p:oleObj>
              </mc:Choice>
              <mc:Fallback>
                <p:oleObj name="Equation" r:id="rId5" imgW="16637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7563" y="2386071"/>
                        <a:ext cx="3109912" cy="784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cxnSp>
        <p:nvCxnSpPr>
          <p:cNvPr id="39" name="Straight Connector 38"/>
          <p:cNvCxnSpPr/>
          <p:nvPr/>
        </p:nvCxnSpPr>
        <p:spPr>
          <a:xfrm>
            <a:off x="6674964" y="3320571"/>
            <a:ext cx="920267" cy="920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852587" y="3338977"/>
            <a:ext cx="920267" cy="9203"/>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6559936" y="3205543"/>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7479409" y="3223154"/>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7738353" y="3232356"/>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8658620" y="3232359"/>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641627" y="3354962"/>
            <a:ext cx="1113524" cy="369332"/>
          </a:xfrm>
          <a:prstGeom prst="rect">
            <a:avLst/>
          </a:prstGeom>
          <a:noFill/>
        </p:spPr>
        <p:txBody>
          <a:bodyPr wrap="square" rtlCol="0">
            <a:spAutoFit/>
          </a:bodyPr>
          <a:lstStyle/>
          <a:p>
            <a:r>
              <a:rPr lang="en-US" b="1" dirty="0" smtClean="0">
                <a:solidFill>
                  <a:schemeClr val="accent2"/>
                </a:solidFill>
              </a:rPr>
              <a:t>Shearing</a:t>
            </a:r>
            <a:endParaRPr lang="en-US" b="1" dirty="0">
              <a:solidFill>
                <a:schemeClr val="accent2"/>
              </a:solidFill>
            </a:endParaRPr>
          </a:p>
        </p:txBody>
      </p:sp>
      <p:sp>
        <p:nvSpPr>
          <p:cNvPr id="46" name="TextBox 45"/>
          <p:cNvSpPr txBox="1"/>
          <p:nvPr/>
        </p:nvSpPr>
        <p:spPr>
          <a:xfrm>
            <a:off x="7745744" y="3354962"/>
            <a:ext cx="1398256" cy="369332"/>
          </a:xfrm>
          <a:prstGeom prst="rect">
            <a:avLst/>
          </a:prstGeom>
          <a:noFill/>
        </p:spPr>
        <p:txBody>
          <a:bodyPr wrap="square" rtlCol="0">
            <a:spAutoFit/>
          </a:bodyPr>
          <a:lstStyle/>
          <a:p>
            <a:r>
              <a:rPr lang="en-US" b="1" dirty="0" smtClean="0">
                <a:solidFill>
                  <a:srgbClr val="008000"/>
                </a:solidFill>
              </a:rPr>
              <a:t>Confluence</a:t>
            </a:r>
            <a:endParaRPr lang="en-US" b="1" dirty="0">
              <a:solidFill>
                <a:srgbClr val="008000"/>
              </a:solidFill>
            </a:endParaRPr>
          </a:p>
        </p:txBody>
      </p:sp>
      <p:cxnSp>
        <p:nvCxnSpPr>
          <p:cNvPr id="17" name="Straight Connector 16"/>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262518" y="1335855"/>
            <a:ext cx="1521331" cy="8466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774" y="3950631"/>
            <a:ext cx="4481244" cy="261313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7251" y="4026603"/>
            <a:ext cx="3975603" cy="2527220"/>
          </a:xfrm>
          <a:prstGeom prst="rect">
            <a:avLst/>
          </a:prstGeom>
        </p:spPr>
      </p:pic>
      <p:sp>
        <p:nvSpPr>
          <p:cNvPr id="20" name="TextBox 19"/>
          <p:cNvSpPr txBox="1"/>
          <p:nvPr/>
        </p:nvSpPr>
        <p:spPr>
          <a:xfrm>
            <a:off x="291352" y="2460629"/>
            <a:ext cx="5056227" cy="1384995"/>
          </a:xfrm>
          <a:prstGeom prst="rect">
            <a:avLst/>
          </a:prstGeom>
          <a:noFill/>
        </p:spPr>
        <p:txBody>
          <a:bodyPr wrap="square" rtlCol="0">
            <a:spAutoFit/>
          </a:bodyPr>
          <a:lstStyle/>
          <a:p>
            <a:pPr marL="7938" indent="-7938" algn="ctr"/>
            <a:r>
              <a:rPr lang="en-US" sz="2800" b="1" dirty="0" err="1" smtClean="0">
                <a:solidFill>
                  <a:srgbClr val="1100FF"/>
                </a:solidFill>
              </a:rPr>
              <a:t>Ageostrophic</a:t>
            </a:r>
            <a:r>
              <a:rPr lang="en-US" sz="2800" b="1" dirty="0" smtClean="0">
                <a:solidFill>
                  <a:srgbClr val="1100FF"/>
                </a:solidFill>
              </a:rPr>
              <a:t> Circulation Generated by Geostrophic Confluence Deformation</a:t>
            </a:r>
            <a:endParaRPr lang="en-US" sz="2400" i="1" dirty="0" smtClean="0">
              <a:solidFill>
                <a:srgbClr val="1100FF"/>
              </a:solidFill>
            </a:endParaRPr>
          </a:p>
        </p:txBody>
      </p:sp>
      <p:sp>
        <p:nvSpPr>
          <p:cNvPr id="21" name="TextBox 20"/>
          <p:cNvSpPr txBox="1"/>
          <p:nvPr/>
        </p:nvSpPr>
        <p:spPr>
          <a:xfrm>
            <a:off x="2923184" y="6445129"/>
            <a:ext cx="1874067" cy="369332"/>
          </a:xfrm>
          <a:prstGeom prst="rect">
            <a:avLst/>
          </a:prstGeom>
          <a:noFill/>
        </p:spPr>
        <p:txBody>
          <a:bodyPr wrap="square" rtlCol="0">
            <a:spAutoFit/>
          </a:bodyPr>
          <a:lstStyle/>
          <a:p>
            <a:r>
              <a:rPr lang="en-US" b="1" dirty="0" err="1" smtClean="0"/>
              <a:t>Eliassen</a:t>
            </a:r>
            <a:r>
              <a:rPr lang="en-US" b="1" dirty="0" smtClean="0"/>
              <a:t> (1990)</a:t>
            </a:r>
            <a:endParaRPr lang="en-US" b="1" dirty="0"/>
          </a:p>
        </p:txBody>
      </p:sp>
      <p:sp>
        <p:nvSpPr>
          <p:cNvPr id="22" name="TextBox 21"/>
          <p:cNvSpPr txBox="1"/>
          <p:nvPr/>
        </p:nvSpPr>
        <p:spPr>
          <a:xfrm>
            <a:off x="7221234" y="6445129"/>
            <a:ext cx="1874067" cy="369332"/>
          </a:xfrm>
          <a:prstGeom prst="rect">
            <a:avLst/>
          </a:prstGeom>
          <a:noFill/>
        </p:spPr>
        <p:txBody>
          <a:bodyPr wrap="square" rtlCol="0">
            <a:spAutoFit/>
          </a:bodyPr>
          <a:lstStyle/>
          <a:p>
            <a:r>
              <a:rPr lang="en-US" b="1" dirty="0" err="1" smtClean="0"/>
              <a:t>Eliassen</a:t>
            </a:r>
            <a:r>
              <a:rPr lang="en-US" b="1" dirty="0" smtClean="0"/>
              <a:t> (1962)</a:t>
            </a:r>
            <a:endParaRPr lang="en-US" b="1" dirty="0"/>
          </a:p>
        </p:txBody>
      </p:sp>
      <p:sp>
        <p:nvSpPr>
          <p:cNvPr id="23" name="TextBox 22"/>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15190942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2"/>
          <p:cNvGraphicFramePr>
            <a:graphicFrameLocks noChangeAspect="1"/>
          </p:cNvGraphicFramePr>
          <p:nvPr>
            <p:extLst/>
          </p:nvPr>
        </p:nvGraphicFramePr>
        <p:xfrm>
          <a:off x="280737" y="1211263"/>
          <a:ext cx="8555789" cy="1068387"/>
        </p:xfrm>
        <a:graphic>
          <a:graphicData uri="http://schemas.openxmlformats.org/presentationml/2006/ole">
            <mc:AlternateContent xmlns:mc="http://schemas.openxmlformats.org/markup-compatibility/2006">
              <mc:Choice xmlns:v="urn:schemas-microsoft-com:vml" Requires="v">
                <p:oleObj spid="_x0000_s11353" name="Equation" r:id="rId4" imgW="3759200" imgH="444500" progId="Equation.3">
                  <p:embed/>
                </p:oleObj>
              </mc:Choice>
              <mc:Fallback>
                <p:oleObj name="Equation" r:id="rId4" imgW="3759200" imgH="444500" progId="Equation.3">
                  <p:embed/>
                  <p:pic>
                    <p:nvPicPr>
                      <p:cNvPr id="0" name=""/>
                      <p:cNvPicPr>
                        <a:picLocks noChangeAspect="1" noChangeArrowheads="1"/>
                      </p:cNvPicPr>
                      <p:nvPr/>
                    </p:nvPicPr>
                    <p:blipFill>
                      <a:blip r:embed="rId5"/>
                      <a:srcRect/>
                      <a:stretch>
                        <a:fillRect/>
                      </a:stretch>
                    </p:blipFill>
                    <p:spPr bwMode="auto">
                      <a:xfrm>
                        <a:off x="280737" y="1211263"/>
                        <a:ext cx="8555789" cy="1068387"/>
                      </a:xfrm>
                      <a:prstGeom prst="rect">
                        <a:avLst/>
                      </a:prstGeom>
                      <a:solidFill>
                        <a:srgbClr val="FFFF99"/>
                      </a:solidFill>
                      <a:ln w="31750">
                        <a:solidFill>
                          <a:schemeClr val="tx1"/>
                        </a:solidFill>
                        <a:miter lim="800000"/>
                        <a:headEnd/>
                        <a:tailEnd/>
                      </a:ln>
                    </p:spPr>
                  </p:pic>
                </p:oleObj>
              </mc:Fallback>
            </mc:AlternateContent>
          </a:graphicData>
        </a:graphic>
      </p:graphicFrame>
      <p:sp>
        <p:nvSpPr>
          <p:cNvPr id="12" name="TextBox 11"/>
          <p:cNvSpPr txBox="1"/>
          <p:nvPr/>
        </p:nvSpPr>
        <p:spPr>
          <a:xfrm>
            <a:off x="6585185" y="4045185"/>
            <a:ext cx="677334" cy="369332"/>
          </a:xfrm>
          <a:prstGeom prst="rect">
            <a:avLst/>
          </a:prstGeom>
          <a:noFill/>
        </p:spPr>
        <p:txBody>
          <a:bodyPr wrap="square" rtlCol="0">
            <a:spAutoFit/>
          </a:bodyPr>
          <a:lstStyle/>
          <a:p>
            <a:endParaRPr lang="en-US" dirty="0"/>
          </a:p>
        </p:txBody>
      </p:sp>
      <p:graphicFrame>
        <p:nvGraphicFramePr>
          <p:cNvPr id="38" name="Object 15"/>
          <p:cNvGraphicFramePr>
            <a:graphicFrameLocks noChangeAspect="1"/>
          </p:cNvGraphicFramePr>
          <p:nvPr/>
        </p:nvGraphicFramePr>
        <p:xfrm>
          <a:off x="5707563" y="2386071"/>
          <a:ext cx="3109912" cy="784225"/>
        </p:xfrm>
        <a:graphic>
          <a:graphicData uri="http://schemas.openxmlformats.org/presentationml/2006/ole">
            <mc:AlternateContent xmlns:mc="http://schemas.openxmlformats.org/markup-compatibility/2006">
              <mc:Choice xmlns:v="urn:schemas-microsoft-com:vml" Requires="v">
                <p:oleObj spid="_x0000_s11354" name="Equation" r:id="rId6" imgW="1663700" imgH="419100" progId="Equation.3">
                  <p:embed/>
                </p:oleObj>
              </mc:Choice>
              <mc:Fallback>
                <p:oleObj name="Equation" r:id="rId6" imgW="1663700" imgH="419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7563" y="2386071"/>
                        <a:ext cx="3109912" cy="7842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cxnSp>
        <p:nvCxnSpPr>
          <p:cNvPr id="39" name="Straight Connector 38"/>
          <p:cNvCxnSpPr/>
          <p:nvPr/>
        </p:nvCxnSpPr>
        <p:spPr>
          <a:xfrm>
            <a:off x="6674964" y="3320571"/>
            <a:ext cx="920267" cy="9203"/>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7852587" y="3338977"/>
            <a:ext cx="920267" cy="9203"/>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flipH="1" flipV="1">
            <a:off x="6559936" y="3205543"/>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7479409" y="3223154"/>
            <a:ext cx="230057" cy="1588"/>
          </a:xfrm>
          <a:prstGeom prst="line">
            <a:avLst/>
          </a:prstGeom>
          <a:ln w="381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flipH="1" flipV="1">
            <a:off x="7738353" y="3232356"/>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rot="5400000" flipH="1" flipV="1">
            <a:off x="8658620" y="3232359"/>
            <a:ext cx="230057" cy="1588"/>
          </a:xfrm>
          <a:prstGeom prst="line">
            <a:avLst/>
          </a:prstGeom>
          <a:ln w="38100">
            <a:solidFill>
              <a:srgbClr val="008000"/>
            </a:solidFill>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6641627" y="3354962"/>
            <a:ext cx="1113524" cy="369332"/>
          </a:xfrm>
          <a:prstGeom prst="rect">
            <a:avLst/>
          </a:prstGeom>
          <a:noFill/>
        </p:spPr>
        <p:txBody>
          <a:bodyPr wrap="square" rtlCol="0">
            <a:spAutoFit/>
          </a:bodyPr>
          <a:lstStyle/>
          <a:p>
            <a:r>
              <a:rPr lang="en-US" b="1" dirty="0" smtClean="0">
                <a:solidFill>
                  <a:schemeClr val="accent2"/>
                </a:solidFill>
              </a:rPr>
              <a:t>Shearing</a:t>
            </a:r>
            <a:endParaRPr lang="en-US" b="1" dirty="0">
              <a:solidFill>
                <a:schemeClr val="accent2"/>
              </a:solidFill>
            </a:endParaRPr>
          </a:p>
        </p:txBody>
      </p:sp>
      <p:sp>
        <p:nvSpPr>
          <p:cNvPr id="46" name="TextBox 45"/>
          <p:cNvSpPr txBox="1"/>
          <p:nvPr/>
        </p:nvSpPr>
        <p:spPr>
          <a:xfrm>
            <a:off x="7745744" y="3354962"/>
            <a:ext cx="1398256" cy="369332"/>
          </a:xfrm>
          <a:prstGeom prst="rect">
            <a:avLst/>
          </a:prstGeom>
          <a:noFill/>
        </p:spPr>
        <p:txBody>
          <a:bodyPr wrap="square" rtlCol="0">
            <a:spAutoFit/>
          </a:bodyPr>
          <a:lstStyle/>
          <a:p>
            <a:r>
              <a:rPr lang="en-US" b="1" dirty="0" smtClean="0">
                <a:solidFill>
                  <a:srgbClr val="008000"/>
                </a:solidFill>
              </a:rPr>
              <a:t>Confluence</a:t>
            </a:r>
            <a:endParaRPr lang="en-US" b="1" dirty="0">
              <a:solidFill>
                <a:srgbClr val="008000"/>
              </a:solidFill>
            </a:endParaRPr>
          </a:p>
        </p:txBody>
      </p:sp>
      <p:cxnSp>
        <p:nvCxnSpPr>
          <p:cNvPr id="17" name="Straight Connector 16"/>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262518" y="1335855"/>
            <a:ext cx="1521331" cy="8466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291352" y="2460629"/>
            <a:ext cx="5056227" cy="1384995"/>
          </a:xfrm>
          <a:prstGeom prst="rect">
            <a:avLst/>
          </a:prstGeom>
          <a:noFill/>
        </p:spPr>
        <p:txBody>
          <a:bodyPr wrap="square" rtlCol="0">
            <a:spAutoFit/>
          </a:bodyPr>
          <a:lstStyle/>
          <a:p>
            <a:pPr marL="7938" indent="-7938" algn="ctr"/>
            <a:r>
              <a:rPr lang="en-US" sz="2800" b="1" dirty="0" err="1" smtClean="0">
                <a:solidFill>
                  <a:srgbClr val="1100FF"/>
                </a:solidFill>
              </a:rPr>
              <a:t>Ageostrophic</a:t>
            </a:r>
            <a:r>
              <a:rPr lang="en-US" sz="2800" b="1" dirty="0" smtClean="0">
                <a:solidFill>
                  <a:srgbClr val="1100FF"/>
                </a:solidFill>
              </a:rPr>
              <a:t> Circulation Generated by Geostrophic Shearing Deformation</a:t>
            </a:r>
            <a:endParaRPr lang="en-US" sz="2400" i="1" dirty="0" smtClean="0">
              <a:solidFill>
                <a:srgbClr val="1100FF"/>
              </a:solidFill>
            </a:endParaRPr>
          </a:p>
        </p:txBody>
      </p:sp>
      <p:sp>
        <p:nvSpPr>
          <p:cNvPr id="21" name="TextBox 20"/>
          <p:cNvSpPr txBox="1"/>
          <p:nvPr/>
        </p:nvSpPr>
        <p:spPr>
          <a:xfrm>
            <a:off x="2923184" y="6445129"/>
            <a:ext cx="1874067" cy="369332"/>
          </a:xfrm>
          <a:prstGeom prst="rect">
            <a:avLst/>
          </a:prstGeom>
          <a:noFill/>
        </p:spPr>
        <p:txBody>
          <a:bodyPr wrap="square" rtlCol="0">
            <a:spAutoFit/>
          </a:bodyPr>
          <a:lstStyle/>
          <a:p>
            <a:r>
              <a:rPr lang="en-US" b="1" dirty="0" err="1" smtClean="0"/>
              <a:t>Eliassen</a:t>
            </a:r>
            <a:r>
              <a:rPr lang="en-US" b="1" dirty="0" smtClean="0"/>
              <a:t> (1990)</a:t>
            </a:r>
            <a:endParaRPr lang="en-US" b="1" dirty="0"/>
          </a:p>
        </p:txBody>
      </p:sp>
      <p:sp>
        <p:nvSpPr>
          <p:cNvPr id="22" name="TextBox 21"/>
          <p:cNvSpPr txBox="1"/>
          <p:nvPr/>
        </p:nvSpPr>
        <p:spPr>
          <a:xfrm>
            <a:off x="7221234" y="6445129"/>
            <a:ext cx="1874067" cy="369332"/>
          </a:xfrm>
          <a:prstGeom prst="rect">
            <a:avLst/>
          </a:prstGeom>
          <a:noFill/>
        </p:spPr>
        <p:txBody>
          <a:bodyPr wrap="square" rtlCol="0">
            <a:spAutoFit/>
          </a:bodyPr>
          <a:lstStyle/>
          <a:p>
            <a:r>
              <a:rPr lang="en-US" b="1" dirty="0" err="1" smtClean="0"/>
              <a:t>Eliassen</a:t>
            </a:r>
            <a:r>
              <a:rPr lang="en-US" b="1" dirty="0" smtClean="0"/>
              <a:t> (1962)</a:t>
            </a:r>
            <a:endParaRPr lang="en-US" b="1"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030" y="3845624"/>
            <a:ext cx="4407601" cy="2431025"/>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89512" y="4053416"/>
            <a:ext cx="4605789" cy="2372892"/>
          </a:xfrm>
          <a:prstGeom prst="rect">
            <a:avLst/>
          </a:prstGeom>
        </p:spPr>
      </p:pic>
      <p:sp>
        <p:nvSpPr>
          <p:cNvPr id="23" name="TextBox 22"/>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spTree>
    <p:extLst>
      <p:ext uri="{BB962C8B-B14F-4D97-AF65-F5344CB8AC3E}">
        <p14:creationId xmlns:p14="http://schemas.microsoft.com/office/powerpoint/2010/main" val="353529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47018" y="1956512"/>
            <a:ext cx="3989507" cy="3231654"/>
          </a:xfrm>
          <a:prstGeom prst="rect">
            <a:avLst/>
          </a:prstGeom>
          <a:noFill/>
        </p:spPr>
        <p:txBody>
          <a:bodyPr wrap="square" rtlCol="0">
            <a:spAutoFit/>
          </a:bodyPr>
          <a:lstStyle/>
          <a:p>
            <a:pPr algn="ctr"/>
            <a:r>
              <a:rPr lang="en-US" sz="2400" b="1" dirty="0" smtClean="0">
                <a:solidFill>
                  <a:srgbClr val="1100FF"/>
                </a:solidFill>
              </a:rPr>
              <a:t>Semi-geostrophic theory</a:t>
            </a:r>
          </a:p>
          <a:p>
            <a:pPr algn="ctr"/>
            <a:r>
              <a:rPr lang="en-US" sz="2400" b="1" dirty="0" smtClean="0">
                <a:solidFill>
                  <a:srgbClr val="1100FF"/>
                </a:solidFill>
              </a:rPr>
              <a:t>(</a:t>
            </a:r>
            <a:r>
              <a:rPr lang="en-US" sz="1600" dirty="0" smtClean="0">
                <a:solidFill>
                  <a:srgbClr val="1100FF"/>
                </a:solidFill>
              </a:rPr>
              <a:t>Sawyer 1956; </a:t>
            </a:r>
            <a:r>
              <a:rPr lang="en-US" sz="1600" dirty="0" err="1" smtClean="0">
                <a:solidFill>
                  <a:srgbClr val="1100FF"/>
                </a:solidFill>
              </a:rPr>
              <a:t>Eliassen</a:t>
            </a:r>
            <a:r>
              <a:rPr lang="en-US" sz="1600" dirty="0" smtClean="0">
                <a:solidFill>
                  <a:srgbClr val="1100FF"/>
                </a:solidFill>
              </a:rPr>
              <a:t> 1962; Hoskins 1971; Hoskins and Bretherton 1972; Hoskins 1972</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startAt="3"/>
            </a:pPr>
            <a:r>
              <a:rPr lang="en-US" sz="2400" dirty="0" smtClean="0"/>
              <a:t>Simulates surface and upper-level fronts that are similar to those observed by Sanders (1955) and Reed (1955</a:t>
            </a:r>
            <a:r>
              <a:rPr lang="en-US" sz="2400" dirty="0" smtClean="0"/>
              <a:t>).</a:t>
            </a:r>
            <a:endParaRPr lang="en-US" sz="24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2105" t="53079" r="19602" b="17811"/>
          <a:stretch/>
        </p:blipFill>
        <p:spPr>
          <a:xfrm>
            <a:off x="4939353" y="5188166"/>
            <a:ext cx="3932870" cy="1473003"/>
          </a:xfrm>
          <a:prstGeom prst="rect">
            <a:avLst/>
          </a:prstGeom>
        </p:spPr>
      </p:pic>
      <p:sp>
        <p:nvSpPr>
          <p:cNvPr id="8" name="TextBox 7"/>
          <p:cNvSpPr txBox="1"/>
          <p:nvPr/>
        </p:nvSpPr>
        <p:spPr>
          <a:xfrm>
            <a:off x="2960484" y="6450192"/>
            <a:ext cx="2150885" cy="369332"/>
          </a:xfrm>
          <a:prstGeom prst="rect">
            <a:avLst/>
          </a:prstGeom>
          <a:noFill/>
        </p:spPr>
        <p:txBody>
          <a:bodyPr wrap="square" rtlCol="0">
            <a:spAutoFit/>
          </a:bodyPr>
          <a:lstStyle/>
          <a:p>
            <a:r>
              <a:rPr lang="en-US" b="1" dirty="0" smtClean="0"/>
              <a:t>Bluestein (</a:t>
            </a:r>
            <a:r>
              <a:rPr lang="en-US" b="1" smtClean="0"/>
              <a:t>1986) </a:t>
            </a:r>
            <a:r>
              <a:rPr lang="en-US" b="1" smtClean="0">
                <a:sym typeface="Wingdings"/>
              </a:rPr>
              <a:t></a:t>
            </a:r>
            <a:endParaRPr lang="en-US" b="1" dirty="0"/>
          </a:p>
        </p:txBody>
      </p: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1" y="2381841"/>
            <a:ext cx="4690647" cy="1756214"/>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78" y="4237866"/>
            <a:ext cx="4530584" cy="2132905"/>
          </a:xfrm>
          <a:prstGeom prst="rect">
            <a:avLst/>
          </a:prstGeom>
        </p:spPr>
      </p:pic>
      <p:sp>
        <p:nvSpPr>
          <p:cNvPr id="14" name="TextBox 13"/>
          <p:cNvSpPr txBox="1"/>
          <p:nvPr/>
        </p:nvSpPr>
        <p:spPr>
          <a:xfrm>
            <a:off x="1564660" y="2059754"/>
            <a:ext cx="1874067" cy="369332"/>
          </a:xfrm>
          <a:prstGeom prst="rect">
            <a:avLst/>
          </a:prstGeom>
          <a:noFill/>
        </p:spPr>
        <p:txBody>
          <a:bodyPr wrap="square" rtlCol="0">
            <a:spAutoFit/>
          </a:bodyPr>
          <a:lstStyle/>
          <a:p>
            <a:r>
              <a:rPr lang="en-US" b="1" dirty="0" smtClean="0"/>
              <a:t>Hoskins (1971)</a:t>
            </a:r>
            <a:endParaRPr lang="en-US" b="1" dirty="0"/>
          </a:p>
        </p:txBody>
      </p:sp>
      <p:cxnSp>
        <p:nvCxnSpPr>
          <p:cNvPr id="5" name="Straight Arrow Connector 4"/>
          <p:cNvCxnSpPr/>
          <p:nvPr/>
        </p:nvCxnSpPr>
        <p:spPr>
          <a:xfrm flipH="1" flipV="1">
            <a:off x="3349782" y="4698749"/>
            <a:ext cx="488887" cy="11769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759796" y="5126635"/>
            <a:ext cx="622081" cy="117694"/>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471598" y="4581055"/>
            <a:ext cx="253495" cy="5989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2480651" y="4773644"/>
            <a:ext cx="164124" cy="4280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2924333" y="4971800"/>
            <a:ext cx="323692" cy="14213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413283" y="5467053"/>
            <a:ext cx="292192" cy="117694"/>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791483" y="5723303"/>
            <a:ext cx="358242" cy="7742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194175" y="5956300"/>
            <a:ext cx="471727" cy="635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3826393" y="5956301"/>
            <a:ext cx="144211" cy="3174"/>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flipV="1">
            <a:off x="2679890" y="5067788"/>
            <a:ext cx="171260" cy="4614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flipV="1">
            <a:off x="2973435" y="5386015"/>
            <a:ext cx="125359" cy="62084"/>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3559380" y="5777259"/>
            <a:ext cx="92012" cy="80484"/>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flipV="1">
            <a:off x="3389519" y="5760334"/>
            <a:ext cx="65668" cy="12611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a:off x="3530600" y="5962650"/>
            <a:ext cx="140744"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3162300" y="5962650"/>
            <a:ext cx="297591"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167657" y="5905617"/>
            <a:ext cx="424338" cy="635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152525" y="5892800"/>
            <a:ext cx="574675" cy="964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482725" y="5568755"/>
            <a:ext cx="476250" cy="3829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838200" y="5225162"/>
            <a:ext cx="552450" cy="69631"/>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657225" y="4717051"/>
            <a:ext cx="425450" cy="77993"/>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927050" y="4574705"/>
            <a:ext cx="336600" cy="9016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1539875" y="5010150"/>
            <a:ext cx="304800" cy="50362"/>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070100" y="5356209"/>
            <a:ext cx="260350" cy="5707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398792" y="5494003"/>
            <a:ext cx="245983" cy="3189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889422" y="5650738"/>
            <a:ext cx="110953" cy="30221"/>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2026845" y="4977729"/>
            <a:ext cx="94055" cy="20418"/>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795337" y="6235700"/>
            <a:ext cx="319088" cy="3175"/>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1374775" y="6235700"/>
            <a:ext cx="189885" cy="158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a:off x="1727200" y="6230879"/>
            <a:ext cx="117475" cy="4821"/>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H="1">
            <a:off x="2851151" y="6230879"/>
            <a:ext cx="311149"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flipH="1" flipV="1">
            <a:off x="2398792" y="6230879"/>
            <a:ext cx="182192" cy="1587"/>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H="1" flipV="1">
            <a:off x="2146555" y="6235701"/>
            <a:ext cx="53720" cy="1586"/>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a:off x="3724778" y="6230879"/>
            <a:ext cx="618622" cy="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54155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661" y="2202490"/>
            <a:ext cx="4853273" cy="3178032"/>
          </a:xfrm>
          <a:prstGeom prst="rect">
            <a:avLst/>
          </a:prstGeom>
        </p:spPr>
      </p:pic>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47018" y="1956512"/>
            <a:ext cx="3989507" cy="3231654"/>
          </a:xfrm>
          <a:prstGeom prst="rect">
            <a:avLst/>
          </a:prstGeom>
          <a:noFill/>
        </p:spPr>
        <p:txBody>
          <a:bodyPr wrap="square" rtlCol="0">
            <a:spAutoFit/>
          </a:bodyPr>
          <a:lstStyle/>
          <a:p>
            <a:pPr algn="ctr"/>
            <a:r>
              <a:rPr lang="en-US" sz="2400" b="1" dirty="0" smtClean="0">
                <a:solidFill>
                  <a:srgbClr val="1100FF"/>
                </a:solidFill>
              </a:rPr>
              <a:t>Semi-geostrophic theory</a:t>
            </a:r>
          </a:p>
          <a:p>
            <a:pPr algn="ctr"/>
            <a:r>
              <a:rPr lang="en-US" sz="2400" b="1" dirty="0" smtClean="0">
                <a:solidFill>
                  <a:srgbClr val="1100FF"/>
                </a:solidFill>
              </a:rPr>
              <a:t>(</a:t>
            </a:r>
            <a:r>
              <a:rPr lang="en-US" sz="1600" dirty="0" smtClean="0">
                <a:solidFill>
                  <a:srgbClr val="1100FF"/>
                </a:solidFill>
              </a:rPr>
              <a:t>Sawyer 1956; </a:t>
            </a:r>
            <a:r>
              <a:rPr lang="en-US" sz="1600" dirty="0" err="1" smtClean="0">
                <a:solidFill>
                  <a:srgbClr val="1100FF"/>
                </a:solidFill>
              </a:rPr>
              <a:t>Eliassen</a:t>
            </a:r>
            <a:r>
              <a:rPr lang="en-US" sz="1600" dirty="0" smtClean="0">
                <a:solidFill>
                  <a:srgbClr val="1100FF"/>
                </a:solidFill>
              </a:rPr>
              <a:t> 1962; Hoskins 1971; Hoskins and Bretherton 1972; Hoskins 1972</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startAt="3"/>
            </a:pPr>
            <a:r>
              <a:rPr lang="en-US" sz="2400" dirty="0" smtClean="0"/>
              <a:t>Simulates surface and upper-level fronts that are similar to those observed by Sanders (1955) and Reed (1955</a:t>
            </a:r>
            <a:r>
              <a:rPr lang="en-US" sz="2400" dirty="0" smtClean="0"/>
              <a:t>).</a:t>
            </a:r>
            <a:endParaRPr lang="en-US" sz="2400" dirty="0" smtClean="0"/>
          </a:p>
        </p:txBody>
      </p: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4" name="TextBox 13"/>
          <p:cNvSpPr txBox="1"/>
          <p:nvPr/>
        </p:nvSpPr>
        <p:spPr>
          <a:xfrm>
            <a:off x="1564660" y="2059754"/>
            <a:ext cx="1874067" cy="369332"/>
          </a:xfrm>
          <a:prstGeom prst="rect">
            <a:avLst/>
          </a:prstGeom>
          <a:noFill/>
        </p:spPr>
        <p:txBody>
          <a:bodyPr wrap="square" rtlCol="0">
            <a:spAutoFit/>
          </a:bodyPr>
          <a:lstStyle/>
          <a:p>
            <a:r>
              <a:rPr lang="en-US" b="1" dirty="0" smtClean="0"/>
              <a:t>Hoskins (1972)</a:t>
            </a:r>
            <a:endParaRPr lang="en-US" b="1" dirty="0"/>
          </a:p>
        </p:txBody>
      </p:sp>
      <p:sp>
        <p:nvSpPr>
          <p:cNvPr id="13" name="TextBox 12"/>
          <p:cNvSpPr txBox="1"/>
          <p:nvPr/>
        </p:nvSpPr>
        <p:spPr>
          <a:xfrm>
            <a:off x="443620" y="4893537"/>
            <a:ext cx="8465333" cy="1754326"/>
          </a:xfrm>
          <a:prstGeom prst="rect">
            <a:avLst/>
          </a:prstGeom>
          <a:noFill/>
        </p:spPr>
        <p:txBody>
          <a:bodyPr wrap="square" rtlCol="0">
            <a:spAutoFit/>
          </a:bodyPr>
          <a:lstStyle/>
          <a:p>
            <a:pPr marL="457200" indent="-457200">
              <a:buAutoNum type="arabicParenR"/>
            </a:pPr>
            <a:endParaRPr lang="en-US" sz="1200" dirty="0" smtClean="0"/>
          </a:p>
          <a:p>
            <a:pPr marL="457200" indent="-457200">
              <a:buFont typeface="+mj-lt"/>
              <a:buAutoNum type="arabicParenR" startAt="3"/>
            </a:pPr>
            <a:endParaRPr lang="en-US" sz="2400" dirty="0"/>
          </a:p>
          <a:p>
            <a:pPr marL="457200" indent="-457200">
              <a:buFont typeface="+mj-lt"/>
              <a:buAutoNum type="arabicParenR" startAt="4"/>
            </a:pPr>
            <a:r>
              <a:rPr lang="en-US" sz="2400" dirty="0" smtClean="0"/>
              <a:t>Inclusion of frictional (e.g., Keyser and </a:t>
            </a:r>
            <a:r>
              <a:rPr lang="en-US" sz="2400" dirty="0" err="1" smtClean="0"/>
              <a:t>Anthes</a:t>
            </a:r>
            <a:r>
              <a:rPr lang="en-US" sz="2400" dirty="0" smtClean="0"/>
              <a:t> 1982) and </a:t>
            </a:r>
            <a:r>
              <a:rPr lang="en-US" sz="2400" dirty="0" err="1" smtClean="0"/>
              <a:t>diabatic</a:t>
            </a:r>
            <a:r>
              <a:rPr lang="en-US" sz="2400" dirty="0" smtClean="0"/>
              <a:t> effects (e.g., Thorpe and Emanuel 1985) further reconciled modelled </a:t>
            </a:r>
            <a:r>
              <a:rPr lang="en-US" sz="2400" dirty="0" smtClean="0"/>
              <a:t>versus </a:t>
            </a:r>
            <a:r>
              <a:rPr lang="en-US" sz="2400" dirty="0" smtClean="0"/>
              <a:t>observed frontal </a:t>
            </a:r>
            <a:r>
              <a:rPr lang="en-US" sz="2400" dirty="0" smtClean="0"/>
              <a:t>structures.</a:t>
            </a:r>
            <a:endParaRPr lang="en-US" sz="2400" dirty="0" smtClean="0"/>
          </a:p>
        </p:txBody>
      </p:sp>
      <p:cxnSp>
        <p:nvCxnSpPr>
          <p:cNvPr id="9" name="Straight Arrow Connector 8"/>
          <p:cNvCxnSpPr/>
          <p:nvPr/>
        </p:nvCxnSpPr>
        <p:spPr>
          <a:xfrm flipH="1">
            <a:off x="3394848" y="5198759"/>
            <a:ext cx="139184" cy="0"/>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088283" y="5198759"/>
            <a:ext cx="64455" cy="0"/>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2037100" y="5193557"/>
            <a:ext cx="130628" cy="5202"/>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409838" y="5190956"/>
            <a:ext cx="65314" cy="5202"/>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681108" y="3995447"/>
            <a:ext cx="214772" cy="25795"/>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102414" y="3991126"/>
            <a:ext cx="150046" cy="83073"/>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2754969" y="4214112"/>
            <a:ext cx="122390" cy="122228"/>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3152738" y="4192433"/>
            <a:ext cx="111325" cy="54537"/>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177451" y="3612072"/>
            <a:ext cx="134805" cy="0"/>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3177450" y="2927743"/>
            <a:ext cx="134805" cy="0"/>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a:off x="2687566" y="3047780"/>
            <a:ext cx="134805" cy="0"/>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2809957" y="2873829"/>
            <a:ext cx="67402" cy="5075"/>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681108" y="3123152"/>
            <a:ext cx="168875" cy="18995"/>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2442495" y="3848247"/>
            <a:ext cx="59199" cy="96869"/>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2167728" y="3468481"/>
            <a:ext cx="72057" cy="86497"/>
          </a:xfrm>
          <a:prstGeom prst="straightConnector1">
            <a:avLst/>
          </a:prstGeom>
          <a:ln w="254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99586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4" name="TextBox 13"/>
          <p:cNvSpPr txBox="1"/>
          <p:nvPr/>
        </p:nvSpPr>
        <p:spPr>
          <a:xfrm>
            <a:off x="525101" y="2059754"/>
            <a:ext cx="4101219" cy="369332"/>
          </a:xfrm>
          <a:prstGeom prst="rect">
            <a:avLst/>
          </a:prstGeom>
          <a:noFill/>
        </p:spPr>
        <p:txBody>
          <a:bodyPr wrap="square" rtlCol="0">
            <a:spAutoFit/>
          </a:bodyPr>
          <a:lstStyle/>
          <a:p>
            <a:pPr algn="ctr"/>
            <a:r>
              <a:rPr lang="en-US" b="1" dirty="0" err="1" smtClean="0"/>
              <a:t>Thorncroft</a:t>
            </a:r>
            <a:r>
              <a:rPr lang="en-US" b="1" dirty="0" smtClean="0"/>
              <a:t> et al. (1993)</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73" y="2828328"/>
            <a:ext cx="4427145" cy="3488478"/>
          </a:xfrm>
          <a:prstGeom prst="rect">
            <a:avLst/>
          </a:prstGeom>
        </p:spPr>
      </p:pic>
      <p:sp>
        <p:nvSpPr>
          <p:cNvPr id="5" name="TextBox 4"/>
          <p:cNvSpPr txBox="1"/>
          <p:nvPr/>
        </p:nvSpPr>
        <p:spPr>
          <a:xfrm>
            <a:off x="693355" y="3730027"/>
            <a:ext cx="1358020" cy="461665"/>
          </a:xfrm>
          <a:prstGeom prst="rect">
            <a:avLst/>
          </a:prstGeom>
          <a:noFill/>
        </p:spPr>
        <p:txBody>
          <a:bodyPr wrap="square" rtlCol="0">
            <a:spAutoFit/>
          </a:bodyPr>
          <a:lstStyle/>
          <a:p>
            <a:r>
              <a:rPr lang="en-US" sz="2400" b="1" dirty="0" smtClean="0">
                <a:solidFill>
                  <a:srgbClr val="1100FF"/>
                </a:solidFill>
              </a:rPr>
              <a:t>LC1</a:t>
            </a:r>
            <a:endParaRPr lang="en-US" sz="2400" b="1" dirty="0">
              <a:solidFill>
                <a:srgbClr val="1100FF"/>
              </a:solidFill>
            </a:endParaRPr>
          </a:p>
        </p:txBody>
      </p:sp>
      <p:sp>
        <p:nvSpPr>
          <p:cNvPr id="10" name="TextBox 9"/>
          <p:cNvSpPr txBox="1"/>
          <p:nvPr/>
        </p:nvSpPr>
        <p:spPr>
          <a:xfrm>
            <a:off x="693355" y="6182008"/>
            <a:ext cx="1358020" cy="461665"/>
          </a:xfrm>
          <a:prstGeom prst="rect">
            <a:avLst/>
          </a:prstGeom>
          <a:noFill/>
        </p:spPr>
        <p:txBody>
          <a:bodyPr wrap="square" rtlCol="0">
            <a:spAutoFit/>
          </a:bodyPr>
          <a:lstStyle/>
          <a:p>
            <a:r>
              <a:rPr lang="en-US" sz="2400" b="1" dirty="0" smtClean="0">
                <a:solidFill>
                  <a:srgbClr val="1100FF"/>
                </a:solidFill>
              </a:rPr>
              <a:t>LC2</a:t>
            </a:r>
            <a:endParaRPr lang="en-US" sz="2400" b="1" dirty="0">
              <a:solidFill>
                <a:srgbClr val="1100FF"/>
              </a:solidFill>
            </a:endParaRPr>
          </a:p>
        </p:txBody>
      </p:sp>
      <p:sp>
        <p:nvSpPr>
          <p:cNvPr id="12" name="TextBox 11"/>
          <p:cNvSpPr txBox="1"/>
          <p:nvPr/>
        </p:nvSpPr>
        <p:spPr>
          <a:xfrm>
            <a:off x="4847018" y="1956512"/>
            <a:ext cx="4077907" cy="3293209"/>
          </a:xfrm>
          <a:prstGeom prst="rect">
            <a:avLst/>
          </a:prstGeom>
          <a:noFill/>
        </p:spPr>
        <p:txBody>
          <a:bodyPr wrap="square" rtlCol="0">
            <a:spAutoFit/>
          </a:bodyPr>
          <a:lstStyle/>
          <a:p>
            <a:pPr algn="ctr"/>
            <a:r>
              <a:rPr lang="en-US" sz="2400" b="1" dirty="0" smtClean="0">
                <a:solidFill>
                  <a:srgbClr val="1100FF"/>
                </a:solidFill>
              </a:rPr>
              <a:t>Primitive Equation Models</a:t>
            </a:r>
          </a:p>
          <a:p>
            <a:pPr algn="ctr"/>
            <a:r>
              <a:rPr lang="en-US" sz="2400" b="1" dirty="0" smtClean="0">
                <a:solidFill>
                  <a:srgbClr val="1100FF"/>
                </a:solidFill>
              </a:rPr>
              <a:t>(</a:t>
            </a:r>
            <a:r>
              <a:rPr lang="en-US" sz="1600" dirty="0" smtClean="0">
                <a:solidFill>
                  <a:srgbClr val="1100FF"/>
                </a:solidFill>
              </a:rPr>
              <a:t>Snyder et al. 1991; </a:t>
            </a:r>
            <a:r>
              <a:rPr lang="en-US" sz="1600" dirty="0" err="1" smtClean="0">
                <a:solidFill>
                  <a:srgbClr val="1100FF"/>
                </a:solidFill>
              </a:rPr>
              <a:t>Thorncroft</a:t>
            </a:r>
            <a:r>
              <a:rPr lang="en-US" sz="1600" dirty="0" smtClean="0">
                <a:solidFill>
                  <a:srgbClr val="1100FF"/>
                </a:solidFill>
              </a:rPr>
              <a:t> et al. 1993; </a:t>
            </a:r>
            <a:r>
              <a:rPr lang="en-US" sz="1600" dirty="0" err="1" smtClean="0">
                <a:solidFill>
                  <a:srgbClr val="1100FF"/>
                </a:solidFill>
              </a:rPr>
              <a:t>Rotunno</a:t>
            </a:r>
            <a:r>
              <a:rPr lang="en-US" sz="1600" dirty="0" smtClean="0">
                <a:solidFill>
                  <a:srgbClr val="1100FF"/>
                </a:solidFill>
              </a:rPr>
              <a:t> et al. 1994; </a:t>
            </a:r>
            <a:r>
              <a:rPr lang="en-US" sz="1600" dirty="0" err="1" smtClean="0">
                <a:solidFill>
                  <a:srgbClr val="1100FF"/>
                </a:solidFill>
              </a:rPr>
              <a:t>Muraki</a:t>
            </a:r>
            <a:r>
              <a:rPr lang="en-US" sz="1600" dirty="0" smtClean="0">
                <a:solidFill>
                  <a:srgbClr val="1100FF"/>
                </a:solidFill>
              </a:rPr>
              <a:t> et al. 1999; </a:t>
            </a:r>
            <a:r>
              <a:rPr lang="en-US" sz="1600" dirty="0" err="1" smtClean="0">
                <a:solidFill>
                  <a:srgbClr val="1100FF"/>
                </a:solidFill>
              </a:rPr>
              <a:t>Rotunno</a:t>
            </a:r>
            <a:r>
              <a:rPr lang="en-US" sz="1600" dirty="0" smtClean="0">
                <a:solidFill>
                  <a:srgbClr val="1100FF"/>
                </a:solidFill>
              </a:rPr>
              <a:t> et al. 2000</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a:pPr>
            <a:r>
              <a:rPr lang="en-US" sz="2400" dirty="0" smtClean="0"/>
              <a:t>Cyclone lifecycles differ considerably based on the background </a:t>
            </a:r>
            <a:r>
              <a:rPr lang="en-US" sz="2400" dirty="0" err="1" smtClean="0"/>
              <a:t>barotropic</a:t>
            </a:r>
            <a:r>
              <a:rPr lang="en-US" sz="2400" dirty="0" smtClean="0"/>
              <a:t> </a:t>
            </a:r>
            <a:r>
              <a:rPr lang="en-US" sz="2400" dirty="0" smtClean="0"/>
              <a:t>shear.</a:t>
            </a:r>
            <a:endParaRPr lang="en-US" sz="2400" dirty="0" smtClean="0"/>
          </a:p>
          <a:p>
            <a:pPr marL="457200" indent="-457200">
              <a:buFont typeface="+mj-lt"/>
              <a:buAutoNum type="arabicParenR"/>
            </a:pPr>
            <a:endParaRPr lang="en-US" sz="1200" dirty="0"/>
          </a:p>
        </p:txBody>
      </p:sp>
    </p:spTree>
    <p:extLst>
      <p:ext uri="{BB962C8B-B14F-4D97-AF65-F5344CB8AC3E}">
        <p14:creationId xmlns:p14="http://schemas.microsoft.com/office/powerpoint/2010/main" val="9276459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2246769"/>
          </a:xfrm>
          <a:prstGeom prst="rect">
            <a:avLst/>
          </a:prstGeom>
          <a:noFill/>
        </p:spPr>
        <p:txBody>
          <a:bodyPr wrap="square" rtlCol="0">
            <a:spAutoFit/>
          </a:bodyPr>
          <a:lstStyle/>
          <a:p>
            <a:r>
              <a:rPr lang="en-US" sz="2800" b="1" dirty="0" smtClean="0">
                <a:solidFill>
                  <a:srgbClr val="0000FF"/>
                </a:solidFill>
              </a:rPr>
              <a:t>Front:  </a:t>
            </a:r>
            <a:r>
              <a:rPr lang="en-US" sz="2800" dirty="0" smtClean="0"/>
              <a:t>“Atmospheric fronts may be defined as sloping zones of pronounced transition in the thermal and wind fields.” (Keyser 1986)</a:t>
            </a:r>
          </a:p>
          <a:p>
            <a:endParaRPr lang="en-US" sz="2800" dirty="0" smtClean="0"/>
          </a:p>
          <a:p>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2560320"/>
            <a:ext cx="6620653" cy="4160142"/>
          </a:xfrm>
          <a:prstGeom prst="rect">
            <a:avLst/>
          </a:prstGeom>
        </p:spPr>
      </p:pic>
      <p:sp>
        <p:nvSpPr>
          <p:cNvPr id="9" name="TextBox 8"/>
          <p:cNvSpPr txBox="1"/>
          <p:nvPr/>
        </p:nvSpPr>
        <p:spPr>
          <a:xfrm rot="16200000">
            <a:off x="-513176" y="3923761"/>
            <a:ext cx="1957161" cy="369332"/>
          </a:xfrm>
          <a:prstGeom prst="rect">
            <a:avLst/>
          </a:prstGeom>
          <a:noFill/>
        </p:spPr>
        <p:txBody>
          <a:bodyPr wrap="square" rtlCol="0">
            <a:spAutoFit/>
          </a:bodyPr>
          <a:lstStyle/>
          <a:p>
            <a:pPr algn="ctr"/>
            <a:r>
              <a:rPr lang="en-US" b="1" dirty="0" smtClean="0">
                <a:solidFill>
                  <a:srgbClr val="FF0000"/>
                </a:solidFill>
              </a:rPr>
              <a:t>Pressure</a:t>
            </a:r>
            <a:endParaRPr lang="en-US" b="1" dirty="0">
              <a:solidFill>
                <a:srgbClr val="FF0000"/>
              </a:solidFill>
            </a:endParaRPr>
          </a:p>
        </p:txBody>
      </p:sp>
      <p:cxnSp>
        <p:nvCxnSpPr>
          <p:cNvPr id="11" name="Straight Arrow Connector 10"/>
          <p:cNvCxnSpPr/>
          <p:nvPr/>
        </p:nvCxnSpPr>
        <p:spPr>
          <a:xfrm>
            <a:off x="477582" y="4616538"/>
            <a:ext cx="0" cy="446617"/>
          </a:xfrm>
          <a:prstGeom prst="straightConnector1">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4352" y="6121837"/>
            <a:ext cx="2338026" cy="646331"/>
          </a:xfrm>
          <a:prstGeom prst="rect">
            <a:avLst/>
          </a:prstGeom>
          <a:noFill/>
        </p:spPr>
        <p:txBody>
          <a:bodyPr wrap="square" rtlCol="0">
            <a:spAutoFit/>
          </a:bodyPr>
          <a:lstStyle/>
          <a:p>
            <a:pPr algn="ctr"/>
            <a:r>
              <a:rPr lang="en-US" b="1" dirty="0" err="1" smtClean="0"/>
              <a:t>Palmén</a:t>
            </a:r>
            <a:r>
              <a:rPr lang="en-US" b="1" dirty="0" smtClean="0"/>
              <a:t> and Newton (1948)</a:t>
            </a:r>
            <a:endParaRPr lang="en-US" b="1" dirty="0"/>
          </a:p>
        </p:txBody>
      </p:sp>
      <p:sp>
        <p:nvSpPr>
          <p:cNvPr id="3" name="TextBox 2"/>
          <p:cNvSpPr txBox="1"/>
          <p:nvPr/>
        </p:nvSpPr>
        <p:spPr>
          <a:xfrm>
            <a:off x="6545330" y="3231370"/>
            <a:ext cx="2377440" cy="1815882"/>
          </a:xfrm>
          <a:prstGeom prst="rect">
            <a:avLst/>
          </a:prstGeom>
          <a:noFill/>
        </p:spPr>
        <p:txBody>
          <a:bodyPr wrap="square" rtlCol="0">
            <a:spAutoFit/>
          </a:bodyPr>
          <a:lstStyle/>
          <a:p>
            <a:pPr algn="ctr"/>
            <a:r>
              <a:rPr lang="en-US" sz="2800" b="1" dirty="0" smtClean="0">
                <a:solidFill>
                  <a:srgbClr val="1100FF"/>
                </a:solidFill>
              </a:rPr>
              <a:t>Strong horizontal temperature gradient</a:t>
            </a:r>
            <a:endParaRPr lang="en-US" sz="2800" b="1" dirty="0">
              <a:solidFill>
                <a:srgbClr val="1100FF"/>
              </a:solidFill>
            </a:endParaRPr>
          </a:p>
        </p:txBody>
      </p:sp>
      <p:sp>
        <p:nvSpPr>
          <p:cNvPr id="10" name="Freeform 9"/>
          <p:cNvSpPr/>
          <p:nvPr/>
        </p:nvSpPr>
        <p:spPr>
          <a:xfrm>
            <a:off x="1304014" y="4444779"/>
            <a:ext cx="4452730" cy="811033"/>
          </a:xfrm>
          <a:custGeom>
            <a:avLst/>
            <a:gdLst>
              <a:gd name="connsiteX0" fmla="*/ 4452730 w 4452730"/>
              <a:gd name="connsiteY0" fmla="*/ 0 h 811033"/>
              <a:gd name="connsiteX1" fmla="*/ 4452730 w 4452730"/>
              <a:gd name="connsiteY1" fmla="*/ 0 h 811033"/>
              <a:gd name="connsiteX2" fmla="*/ 3959749 w 4452730"/>
              <a:gd name="connsiteY2" fmla="*/ 31805 h 811033"/>
              <a:gd name="connsiteX3" fmla="*/ 3244132 w 4452730"/>
              <a:gd name="connsiteY3" fmla="*/ 127221 h 811033"/>
              <a:gd name="connsiteX4" fmla="*/ 2560320 w 4452730"/>
              <a:gd name="connsiteY4" fmla="*/ 238539 h 811033"/>
              <a:gd name="connsiteX5" fmla="*/ 2059388 w 4452730"/>
              <a:gd name="connsiteY5" fmla="*/ 357809 h 811033"/>
              <a:gd name="connsiteX6" fmla="*/ 1932167 w 4452730"/>
              <a:gd name="connsiteY6" fmla="*/ 381663 h 811033"/>
              <a:gd name="connsiteX7" fmla="*/ 1884459 w 4452730"/>
              <a:gd name="connsiteY7" fmla="*/ 636104 h 811033"/>
              <a:gd name="connsiteX8" fmla="*/ 1526650 w 4452730"/>
              <a:gd name="connsiteY8" fmla="*/ 747423 h 811033"/>
              <a:gd name="connsiteX9" fmla="*/ 1152939 w 4452730"/>
              <a:gd name="connsiteY9" fmla="*/ 779228 h 811033"/>
              <a:gd name="connsiteX10" fmla="*/ 652007 w 4452730"/>
              <a:gd name="connsiteY10" fmla="*/ 779228 h 811033"/>
              <a:gd name="connsiteX11" fmla="*/ 198783 w 4452730"/>
              <a:gd name="connsiteY11" fmla="*/ 795131 h 811033"/>
              <a:gd name="connsiteX12" fmla="*/ 0 w 4452730"/>
              <a:gd name="connsiteY12" fmla="*/ 811033 h 8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2730" h="811033">
                <a:moveTo>
                  <a:pt x="4452730" y="0"/>
                </a:moveTo>
                <a:lnTo>
                  <a:pt x="4452730" y="0"/>
                </a:lnTo>
                <a:lnTo>
                  <a:pt x="3959749" y="31805"/>
                </a:lnTo>
                <a:lnTo>
                  <a:pt x="3244132" y="127221"/>
                </a:lnTo>
                <a:lnTo>
                  <a:pt x="2560320" y="238539"/>
                </a:lnTo>
                <a:lnTo>
                  <a:pt x="2059388" y="357809"/>
                </a:lnTo>
                <a:lnTo>
                  <a:pt x="1932167" y="381663"/>
                </a:lnTo>
                <a:lnTo>
                  <a:pt x="1884459" y="636104"/>
                </a:lnTo>
                <a:lnTo>
                  <a:pt x="1526650" y="747423"/>
                </a:lnTo>
                <a:lnTo>
                  <a:pt x="1152939" y="779228"/>
                </a:lnTo>
                <a:lnTo>
                  <a:pt x="652007" y="779228"/>
                </a:lnTo>
                <a:lnTo>
                  <a:pt x="198783" y="795131"/>
                </a:lnTo>
                <a:lnTo>
                  <a:pt x="0" y="811033"/>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653871" y="4587903"/>
            <a:ext cx="4118776" cy="1256306"/>
          </a:xfrm>
          <a:custGeom>
            <a:avLst/>
            <a:gdLst>
              <a:gd name="connsiteX0" fmla="*/ 4118776 w 4118776"/>
              <a:gd name="connsiteY0" fmla="*/ 0 h 1256306"/>
              <a:gd name="connsiteX1" fmla="*/ 3490623 w 4118776"/>
              <a:gd name="connsiteY1" fmla="*/ 47707 h 1256306"/>
              <a:gd name="connsiteX2" fmla="*/ 2711395 w 4118776"/>
              <a:gd name="connsiteY2" fmla="*/ 166977 h 1256306"/>
              <a:gd name="connsiteX3" fmla="*/ 2003729 w 4118776"/>
              <a:gd name="connsiteY3" fmla="*/ 294198 h 1256306"/>
              <a:gd name="connsiteX4" fmla="*/ 1709531 w 4118776"/>
              <a:gd name="connsiteY4" fmla="*/ 381662 h 1256306"/>
              <a:gd name="connsiteX5" fmla="*/ 1685677 w 4118776"/>
              <a:gd name="connsiteY5" fmla="*/ 628153 h 1256306"/>
              <a:gd name="connsiteX6" fmla="*/ 1494846 w 4118776"/>
              <a:gd name="connsiteY6" fmla="*/ 747422 h 1256306"/>
              <a:gd name="connsiteX7" fmla="*/ 1105232 w 4118776"/>
              <a:gd name="connsiteY7" fmla="*/ 850789 h 1256306"/>
              <a:gd name="connsiteX8" fmla="*/ 659959 w 4118776"/>
              <a:gd name="connsiteY8" fmla="*/ 914400 h 1256306"/>
              <a:gd name="connsiteX9" fmla="*/ 333955 w 4118776"/>
              <a:gd name="connsiteY9" fmla="*/ 962107 h 1256306"/>
              <a:gd name="connsiteX10" fmla="*/ 143124 w 4118776"/>
              <a:gd name="connsiteY10" fmla="*/ 1017767 h 1256306"/>
              <a:gd name="connsiteX11" fmla="*/ 31806 w 4118776"/>
              <a:gd name="connsiteY11" fmla="*/ 1160890 h 1256306"/>
              <a:gd name="connsiteX12" fmla="*/ 0 w 4118776"/>
              <a:gd name="connsiteY12" fmla="*/ 1256306 h 12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18776" h="1256306">
                <a:moveTo>
                  <a:pt x="4118776" y="0"/>
                </a:moveTo>
                <a:lnTo>
                  <a:pt x="3490623" y="47707"/>
                </a:lnTo>
                <a:lnTo>
                  <a:pt x="2711395" y="166977"/>
                </a:lnTo>
                <a:lnTo>
                  <a:pt x="2003729" y="294198"/>
                </a:lnTo>
                <a:lnTo>
                  <a:pt x="1709531" y="381662"/>
                </a:lnTo>
                <a:lnTo>
                  <a:pt x="1685677" y="628153"/>
                </a:lnTo>
                <a:lnTo>
                  <a:pt x="1494846" y="747422"/>
                </a:lnTo>
                <a:lnTo>
                  <a:pt x="1105232" y="850789"/>
                </a:lnTo>
                <a:lnTo>
                  <a:pt x="659959" y="914400"/>
                </a:lnTo>
                <a:lnTo>
                  <a:pt x="333955" y="962107"/>
                </a:lnTo>
                <a:lnTo>
                  <a:pt x="143124" y="1017767"/>
                </a:lnTo>
                <a:lnTo>
                  <a:pt x="31806" y="1160890"/>
                </a:lnTo>
                <a:lnTo>
                  <a:pt x="0" y="1256306"/>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2576223" y="4746929"/>
            <a:ext cx="3172570" cy="1065474"/>
          </a:xfrm>
          <a:custGeom>
            <a:avLst/>
            <a:gdLst>
              <a:gd name="connsiteX0" fmla="*/ 3172570 w 3172570"/>
              <a:gd name="connsiteY0" fmla="*/ 0 h 1065474"/>
              <a:gd name="connsiteX1" fmla="*/ 2623930 w 3172570"/>
              <a:gd name="connsiteY1" fmla="*/ 39756 h 1065474"/>
              <a:gd name="connsiteX2" fmla="*/ 1781092 w 3172570"/>
              <a:gd name="connsiteY2" fmla="*/ 182880 h 1065474"/>
              <a:gd name="connsiteX3" fmla="*/ 1129085 w 3172570"/>
              <a:gd name="connsiteY3" fmla="*/ 318052 h 1065474"/>
              <a:gd name="connsiteX4" fmla="*/ 906448 w 3172570"/>
              <a:gd name="connsiteY4" fmla="*/ 357808 h 1065474"/>
              <a:gd name="connsiteX5" fmla="*/ 882594 w 3172570"/>
              <a:gd name="connsiteY5" fmla="*/ 628153 h 1065474"/>
              <a:gd name="connsiteX6" fmla="*/ 564542 w 3172570"/>
              <a:gd name="connsiteY6" fmla="*/ 803081 h 1065474"/>
              <a:gd name="connsiteX7" fmla="*/ 198782 w 3172570"/>
              <a:gd name="connsiteY7" fmla="*/ 954156 h 1065474"/>
              <a:gd name="connsiteX8" fmla="*/ 0 w 3172570"/>
              <a:gd name="connsiteY8" fmla="*/ 1065474 h 106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570" h="1065474">
                <a:moveTo>
                  <a:pt x="3172570" y="0"/>
                </a:moveTo>
                <a:lnTo>
                  <a:pt x="2623930" y="39756"/>
                </a:lnTo>
                <a:lnTo>
                  <a:pt x="1781092" y="182880"/>
                </a:lnTo>
                <a:lnTo>
                  <a:pt x="1129085" y="318052"/>
                </a:lnTo>
                <a:lnTo>
                  <a:pt x="906448" y="357808"/>
                </a:lnTo>
                <a:lnTo>
                  <a:pt x="882594" y="628153"/>
                </a:lnTo>
                <a:lnTo>
                  <a:pt x="564542" y="803081"/>
                </a:lnTo>
                <a:lnTo>
                  <a:pt x="198782" y="954156"/>
                </a:lnTo>
                <a:lnTo>
                  <a:pt x="0" y="1065474"/>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878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4" name="TextBox 13"/>
          <p:cNvSpPr txBox="1"/>
          <p:nvPr/>
        </p:nvSpPr>
        <p:spPr>
          <a:xfrm>
            <a:off x="525101" y="2059754"/>
            <a:ext cx="4101219" cy="369332"/>
          </a:xfrm>
          <a:prstGeom prst="rect">
            <a:avLst/>
          </a:prstGeom>
          <a:noFill/>
        </p:spPr>
        <p:txBody>
          <a:bodyPr wrap="square" rtlCol="0">
            <a:spAutoFit/>
          </a:bodyPr>
          <a:lstStyle/>
          <a:p>
            <a:pPr algn="ctr"/>
            <a:r>
              <a:rPr lang="en-US" b="1" dirty="0" err="1" smtClean="0"/>
              <a:t>Thorncroft</a:t>
            </a:r>
            <a:r>
              <a:rPr lang="en-US" b="1" dirty="0" smtClean="0"/>
              <a:t> et al. (1993)</a:t>
            </a:r>
            <a:endParaRPr lang="en-US" b="1" dirty="0"/>
          </a:p>
        </p:txBody>
      </p:sp>
      <p:sp>
        <p:nvSpPr>
          <p:cNvPr id="5" name="TextBox 4"/>
          <p:cNvSpPr txBox="1"/>
          <p:nvPr/>
        </p:nvSpPr>
        <p:spPr>
          <a:xfrm>
            <a:off x="304403" y="2349944"/>
            <a:ext cx="1358020" cy="461665"/>
          </a:xfrm>
          <a:prstGeom prst="rect">
            <a:avLst/>
          </a:prstGeom>
          <a:noFill/>
        </p:spPr>
        <p:txBody>
          <a:bodyPr wrap="square" rtlCol="0">
            <a:spAutoFit/>
          </a:bodyPr>
          <a:lstStyle/>
          <a:p>
            <a:r>
              <a:rPr lang="en-US" sz="2400" b="1" dirty="0" smtClean="0">
                <a:solidFill>
                  <a:srgbClr val="1100FF"/>
                </a:solidFill>
              </a:rPr>
              <a:t>LC1</a:t>
            </a:r>
            <a:endParaRPr lang="en-US" sz="2400" b="1" dirty="0">
              <a:solidFill>
                <a:srgbClr val="11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92" y="2429086"/>
            <a:ext cx="3443732" cy="4283508"/>
          </a:xfrm>
          <a:prstGeom prst="rect">
            <a:avLst/>
          </a:prstGeom>
        </p:spPr>
      </p:pic>
      <p:sp>
        <p:nvSpPr>
          <p:cNvPr id="9" name="TextBox 8"/>
          <p:cNvSpPr txBox="1"/>
          <p:nvPr/>
        </p:nvSpPr>
        <p:spPr>
          <a:xfrm>
            <a:off x="4847018" y="1956512"/>
            <a:ext cx="4077907" cy="3293209"/>
          </a:xfrm>
          <a:prstGeom prst="rect">
            <a:avLst/>
          </a:prstGeom>
          <a:noFill/>
        </p:spPr>
        <p:txBody>
          <a:bodyPr wrap="square" rtlCol="0">
            <a:spAutoFit/>
          </a:bodyPr>
          <a:lstStyle/>
          <a:p>
            <a:pPr algn="ctr"/>
            <a:r>
              <a:rPr lang="en-US" sz="2400" b="1" dirty="0" smtClean="0">
                <a:solidFill>
                  <a:srgbClr val="1100FF"/>
                </a:solidFill>
              </a:rPr>
              <a:t>Primitive Equation Models</a:t>
            </a:r>
          </a:p>
          <a:p>
            <a:pPr algn="ctr"/>
            <a:r>
              <a:rPr lang="en-US" sz="2400" b="1" dirty="0" smtClean="0">
                <a:solidFill>
                  <a:srgbClr val="1100FF"/>
                </a:solidFill>
              </a:rPr>
              <a:t>(</a:t>
            </a:r>
            <a:r>
              <a:rPr lang="en-US" sz="1600" dirty="0" smtClean="0">
                <a:solidFill>
                  <a:srgbClr val="1100FF"/>
                </a:solidFill>
              </a:rPr>
              <a:t>Snyder et al. 1991; </a:t>
            </a:r>
            <a:r>
              <a:rPr lang="en-US" sz="1600" dirty="0" err="1" smtClean="0">
                <a:solidFill>
                  <a:srgbClr val="1100FF"/>
                </a:solidFill>
              </a:rPr>
              <a:t>Thorncroft</a:t>
            </a:r>
            <a:r>
              <a:rPr lang="en-US" sz="1600" dirty="0" smtClean="0">
                <a:solidFill>
                  <a:srgbClr val="1100FF"/>
                </a:solidFill>
              </a:rPr>
              <a:t> et al. 1993; </a:t>
            </a:r>
            <a:r>
              <a:rPr lang="en-US" sz="1600" dirty="0" err="1" smtClean="0">
                <a:solidFill>
                  <a:srgbClr val="1100FF"/>
                </a:solidFill>
              </a:rPr>
              <a:t>Rotunno</a:t>
            </a:r>
            <a:r>
              <a:rPr lang="en-US" sz="1600" dirty="0" smtClean="0">
                <a:solidFill>
                  <a:srgbClr val="1100FF"/>
                </a:solidFill>
              </a:rPr>
              <a:t> et al. 1994; </a:t>
            </a:r>
            <a:r>
              <a:rPr lang="en-US" sz="1600" dirty="0" err="1" smtClean="0">
                <a:solidFill>
                  <a:srgbClr val="1100FF"/>
                </a:solidFill>
              </a:rPr>
              <a:t>Muraki</a:t>
            </a:r>
            <a:r>
              <a:rPr lang="en-US" sz="1600" dirty="0" smtClean="0">
                <a:solidFill>
                  <a:srgbClr val="1100FF"/>
                </a:solidFill>
              </a:rPr>
              <a:t> et al. 1999; </a:t>
            </a:r>
            <a:r>
              <a:rPr lang="en-US" sz="1600" dirty="0" err="1" smtClean="0">
                <a:solidFill>
                  <a:srgbClr val="1100FF"/>
                </a:solidFill>
              </a:rPr>
              <a:t>Rotunno</a:t>
            </a:r>
            <a:r>
              <a:rPr lang="en-US" sz="1600" dirty="0" smtClean="0">
                <a:solidFill>
                  <a:srgbClr val="1100FF"/>
                </a:solidFill>
              </a:rPr>
              <a:t> et al. 2000</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a:pPr>
            <a:r>
              <a:rPr lang="en-US" sz="2400" dirty="0" smtClean="0"/>
              <a:t>Cyclone lifecycles differ considerably based on the background </a:t>
            </a:r>
            <a:r>
              <a:rPr lang="en-US" sz="2400" dirty="0" err="1" smtClean="0"/>
              <a:t>barotropic</a:t>
            </a:r>
            <a:r>
              <a:rPr lang="en-US" sz="2400" dirty="0" smtClean="0"/>
              <a:t> </a:t>
            </a:r>
            <a:r>
              <a:rPr lang="en-US" sz="2400" dirty="0" smtClean="0"/>
              <a:t>shear.</a:t>
            </a:r>
            <a:endParaRPr lang="en-US" sz="2400" dirty="0" smtClean="0"/>
          </a:p>
          <a:p>
            <a:pPr marL="457200" indent="-457200">
              <a:buFont typeface="+mj-lt"/>
              <a:buAutoNum type="arabicParenR"/>
            </a:pPr>
            <a:endParaRPr lang="en-US" sz="1200" dirty="0"/>
          </a:p>
        </p:txBody>
      </p:sp>
    </p:spTree>
    <p:extLst>
      <p:ext uri="{BB962C8B-B14F-4D97-AF65-F5344CB8AC3E}">
        <p14:creationId xmlns:p14="http://schemas.microsoft.com/office/powerpoint/2010/main" val="6240850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4" name="TextBox 13"/>
          <p:cNvSpPr txBox="1"/>
          <p:nvPr/>
        </p:nvSpPr>
        <p:spPr>
          <a:xfrm>
            <a:off x="525101" y="2059754"/>
            <a:ext cx="4101219" cy="369332"/>
          </a:xfrm>
          <a:prstGeom prst="rect">
            <a:avLst/>
          </a:prstGeom>
          <a:noFill/>
        </p:spPr>
        <p:txBody>
          <a:bodyPr wrap="square" rtlCol="0">
            <a:spAutoFit/>
          </a:bodyPr>
          <a:lstStyle/>
          <a:p>
            <a:pPr algn="ctr"/>
            <a:r>
              <a:rPr lang="en-US" b="1" dirty="0" err="1" smtClean="0"/>
              <a:t>Thorncroft</a:t>
            </a:r>
            <a:r>
              <a:rPr lang="en-US" b="1" dirty="0" smtClean="0"/>
              <a:t> et al. (1993)</a:t>
            </a:r>
            <a:endParaRPr lang="en-US" b="1" dirty="0"/>
          </a:p>
        </p:txBody>
      </p:sp>
      <p:sp>
        <p:nvSpPr>
          <p:cNvPr id="5" name="TextBox 4"/>
          <p:cNvSpPr txBox="1"/>
          <p:nvPr/>
        </p:nvSpPr>
        <p:spPr>
          <a:xfrm>
            <a:off x="304403" y="2349944"/>
            <a:ext cx="1358020" cy="461665"/>
          </a:xfrm>
          <a:prstGeom prst="rect">
            <a:avLst/>
          </a:prstGeom>
          <a:noFill/>
        </p:spPr>
        <p:txBody>
          <a:bodyPr wrap="square" rtlCol="0">
            <a:spAutoFit/>
          </a:bodyPr>
          <a:lstStyle/>
          <a:p>
            <a:r>
              <a:rPr lang="en-US" sz="2400" b="1" dirty="0" smtClean="0">
                <a:solidFill>
                  <a:srgbClr val="1100FF"/>
                </a:solidFill>
              </a:rPr>
              <a:t>LC2</a:t>
            </a:r>
            <a:endParaRPr lang="en-US" sz="2400" b="1" dirty="0">
              <a:solidFill>
                <a:srgbClr val="11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01" y="2465301"/>
            <a:ext cx="3381598" cy="4243318"/>
          </a:xfrm>
          <a:prstGeom prst="rect">
            <a:avLst/>
          </a:prstGeom>
        </p:spPr>
      </p:pic>
      <p:sp>
        <p:nvSpPr>
          <p:cNvPr id="9" name="TextBox 8"/>
          <p:cNvSpPr txBox="1"/>
          <p:nvPr/>
        </p:nvSpPr>
        <p:spPr>
          <a:xfrm>
            <a:off x="4847018" y="1956512"/>
            <a:ext cx="4077907" cy="3293209"/>
          </a:xfrm>
          <a:prstGeom prst="rect">
            <a:avLst/>
          </a:prstGeom>
          <a:noFill/>
        </p:spPr>
        <p:txBody>
          <a:bodyPr wrap="square" rtlCol="0">
            <a:spAutoFit/>
          </a:bodyPr>
          <a:lstStyle/>
          <a:p>
            <a:pPr algn="ctr"/>
            <a:r>
              <a:rPr lang="en-US" sz="2400" b="1" dirty="0" smtClean="0">
                <a:solidFill>
                  <a:srgbClr val="1100FF"/>
                </a:solidFill>
              </a:rPr>
              <a:t>Primitive Equation Models</a:t>
            </a:r>
          </a:p>
          <a:p>
            <a:pPr algn="ctr"/>
            <a:r>
              <a:rPr lang="en-US" sz="2400" b="1" dirty="0" smtClean="0">
                <a:solidFill>
                  <a:srgbClr val="1100FF"/>
                </a:solidFill>
              </a:rPr>
              <a:t>(</a:t>
            </a:r>
            <a:r>
              <a:rPr lang="en-US" sz="1600" dirty="0" smtClean="0">
                <a:solidFill>
                  <a:srgbClr val="1100FF"/>
                </a:solidFill>
              </a:rPr>
              <a:t>Snyder et al. 1991; </a:t>
            </a:r>
            <a:r>
              <a:rPr lang="en-US" sz="1600" dirty="0" err="1" smtClean="0">
                <a:solidFill>
                  <a:srgbClr val="1100FF"/>
                </a:solidFill>
              </a:rPr>
              <a:t>Thorncroft</a:t>
            </a:r>
            <a:r>
              <a:rPr lang="en-US" sz="1600" dirty="0" smtClean="0">
                <a:solidFill>
                  <a:srgbClr val="1100FF"/>
                </a:solidFill>
              </a:rPr>
              <a:t> et al. 1993; </a:t>
            </a:r>
            <a:r>
              <a:rPr lang="en-US" sz="1600" dirty="0" err="1" smtClean="0">
                <a:solidFill>
                  <a:srgbClr val="1100FF"/>
                </a:solidFill>
              </a:rPr>
              <a:t>Rotunno</a:t>
            </a:r>
            <a:r>
              <a:rPr lang="en-US" sz="1600" dirty="0" smtClean="0">
                <a:solidFill>
                  <a:srgbClr val="1100FF"/>
                </a:solidFill>
              </a:rPr>
              <a:t> et al. 1994; </a:t>
            </a:r>
            <a:r>
              <a:rPr lang="en-US" sz="1600" dirty="0" err="1" smtClean="0">
                <a:solidFill>
                  <a:srgbClr val="1100FF"/>
                </a:solidFill>
              </a:rPr>
              <a:t>Muraki</a:t>
            </a:r>
            <a:r>
              <a:rPr lang="en-US" sz="1600" dirty="0" smtClean="0">
                <a:solidFill>
                  <a:srgbClr val="1100FF"/>
                </a:solidFill>
              </a:rPr>
              <a:t> et al. 1999; </a:t>
            </a:r>
            <a:r>
              <a:rPr lang="en-US" sz="1600" dirty="0" err="1" smtClean="0">
                <a:solidFill>
                  <a:srgbClr val="1100FF"/>
                </a:solidFill>
              </a:rPr>
              <a:t>Rotunno</a:t>
            </a:r>
            <a:r>
              <a:rPr lang="en-US" sz="1600" dirty="0" smtClean="0">
                <a:solidFill>
                  <a:srgbClr val="1100FF"/>
                </a:solidFill>
              </a:rPr>
              <a:t> et al. 2000</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a:pPr>
            <a:r>
              <a:rPr lang="en-US" sz="2400" dirty="0" smtClean="0"/>
              <a:t>Cyclone lifecycles differ considerably based on the background </a:t>
            </a:r>
            <a:r>
              <a:rPr lang="en-US" sz="2400" dirty="0" err="1" smtClean="0"/>
              <a:t>barotropic</a:t>
            </a:r>
            <a:r>
              <a:rPr lang="en-US" sz="2400" dirty="0" smtClean="0"/>
              <a:t> </a:t>
            </a:r>
            <a:r>
              <a:rPr lang="en-US" sz="2400" dirty="0" smtClean="0"/>
              <a:t>shear.</a:t>
            </a:r>
            <a:endParaRPr lang="en-US" sz="2400" dirty="0" smtClean="0"/>
          </a:p>
          <a:p>
            <a:pPr marL="457200" indent="-457200">
              <a:buFont typeface="+mj-lt"/>
              <a:buAutoNum type="arabicParenR"/>
            </a:pPr>
            <a:endParaRPr lang="en-US" sz="1200" dirty="0"/>
          </a:p>
        </p:txBody>
      </p:sp>
    </p:spTree>
    <p:extLst>
      <p:ext uri="{BB962C8B-B14F-4D97-AF65-F5344CB8AC3E}">
        <p14:creationId xmlns:p14="http://schemas.microsoft.com/office/powerpoint/2010/main" val="1259008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47018" y="1956512"/>
            <a:ext cx="4077907" cy="4770537"/>
          </a:xfrm>
          <a:prstGeom prst="rect">
            <a:avLst/>
          </a:prstGeom>
          <a:noFill/>
        </p:spPr>
        <p:txBody>
          <a:bodyPr wrap="square" rtlCol="0">
            <a:spAutoFit/>
          </a:bodyPr>
          <a:lstStyle/>
          <a:p>
            <a:pPr algn="ctr"/>
            <a:r>
              <a:rPr lang="en-US" sz="2400" b="1" dirty="0" smtClean="0">
                <a:solidFill>
                  <a:srgbClr val="1100FF"/>
                </a:solidFill>
              </a:rPr>
              <a:t>Primitive Equation Models</a:t>
            </a:r>
          </a:p>
          <a:p>
            <a:pPr algn="ctr"/>
            <a:r>
              <a:rPr lang="en-US" sz="2400" b="1" dirty="0" smtClean="0">
                <a:solidFill>
                  <a:srgbClr val="1100FF"/>
                </a:solidFill>
              </a:rPr>
              <a:t>(</a:t>
            </a:r>
            <a:r>
              <a:rPr lang="en-US" sz="1600" dirty="0" smtClean="0">
                <a:solidFill>
                  <a:srgbClr val="1100FF"/>
                </a:solidFill>
              </a:rPr>
              <a:t>Snyder et al. 1991; </a:t>
            </a:r>
            <a:r>
              <a:rPr lang="en-US" sz="1600" dirty="0" err="1" smtClean="0">
                <a:solidFill>
                  <a:srgbClr val="1100FF"/>
                </a:solidFill>
              </a:rPr>
              <a:t>Thorncroft</a:t>
            </a:r>
            <a:r>
              <a:rPr lang="en-US" sz="1600" dirty="0" smtClean="0">
                <a:solidFill>
                  <a:srgbClr val="1100FF"/>
                </a:solidFill>
              </a:rPr>
              <a:t> et al. 1993; </a:t>
            </a:r>
            <a:r>
              <a:rPr lang="en-US" sz="1600" dirty="0" err="1" smtClean="0">
                <a:solidFill>
                  <a:srgbClr val="1100FF"/>
                </a:solidFill>
              </a:rPr>
              <a:t>Rotunno</a:t>
            </a:r>
            <a:r>
              <a:rPr lang="en-US" sz="1600" dirty="0" smtClean="0">
                <a:solidFill>
                  <a:srgbClr val="1100FF"/>
                </a:solidFill>
              </a:rPr>
              <a:t> et al. 1994; </a:t>
            </a:r>
            <a:r>
              <a:rPr lang="en-US" sz="1600" dirty="0" err="1" smtClean="0">
                <a:solidFill>
                  <a:srgbClr val="1100FF"/>
                </a:solidFill>
              </a:rPr>
              <a:t>Muraki</a:t>
            </a:r>
            <a:r>
              <a:rPr lang="en-US" sz="1600" dirty="0" smtClean="0">
                <a:solidFill>
                  <a:srgbClr val="1100FF"/>
                </a:solidFill>
              </a:rPr>
              <a:t> et al. 1999; </a:t>
            </a:r>
            <a:r>
              <a:rPr lang="en-US" sz="1600" dirty="0" err="1" smtClean="0">
                <a:solidFill>
                  <a:srgbClr val="1100FF"/>
                </a:solidFill>
              </a:rPr>
              <a:t>Rotunno</a:t>
            </a:r>
            <a:r>
              <a:rPr lang="en-US" sz="1600" dirty="0" smtClean="0">
                <a:solidFill>
                  <a:srgbClr val="1100FF"/>
                </a:solidFill>
              </a:rPr>
              <a:t> et al. 2000</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a:pPr>
            <a:r>
              <a:rPr lang="en-US" sz="2400" dirty="0" smtClean="0"/>
              <a:t>Cyclone lifecycles differ considerably based on the background </a:t>
            </a:r>
            <a:r>
              <a:rPr lang="en-US" sz="2400" dirty="0" err="1" smtClean="0"/>
              <a:t>barotropic</a:t>
            </a:r>
            <a:r>
              <a:rPr lang="en-US" sz="2400" dirty="0" smtClean="0"/>
              <a:t> </a:t>
            </a:r>
            <a:r>
              <a:rPr lang="en-US" sz="2400" dirty="0" smtClean="0"/>
              <a:t>shear.</a:t>
            </a:r>
            <a:endParaRPr lang="en-US" sz="2400" dirty="0" smtClean="0"/>
          </a:p>
          <a:p>
            <a:pPr marL="457200" indent="-457200">
              <a:buFont typeface="+mj-lt"/>
              <a:buAutoNum type="arabicParenR"/>
            </a:pPr>
            <a:endParaRPr lang="en-US" sz="1200" dirty="0"/>
          </a:p>
          <a:p>
            <a:pPr marL="457200" indent="-457200">
              <a:buFont typeface="+mj-lt"/>
              <a:buAutoNum type="arabicParenR"/>
            </a:pPr>
            <a:r>
              <a:rPr lang="en-US" sz="2400" dirty="0"/>
              <a:t>N</a:t>
            </a:r>
            <a:r>
              <a:rPr lang="en-US" sz="2400" dirty="0" smtClean="0"/>
              <a:t>umerically-simulated cyclones can be affected significantly by the semi-geostrophic </a:t>
            </a:r>
            <a:r>
              <a:rPr lang="en-US" sz="2400" dirty="0" smtClean="0"/>
              <a:t>approximation.</a:t>
            </a:r>
            <a:endParaRPr lang="en-US" sz="2400" dirty="0" smtClean="0"/>
          </a:p>
        </p:txBody>
      </p: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4" name="TextBox 13"/>
          <p:cNvSpPr txBox="1"/>
          <p:nvPr/>
        </p:nvSpPr>
        <p:spPr>
          <a:xfrm>
            <a:off x="525101" y="2059754"/>
            <a:ext cx="4101219" cy="369332"/>
          </a:xfrm>
          <a:prstGeom prst="rect">
            <a:avLst/>
          </a:prstGeom>
          <a:noFill/>
        </p:spPr>
        <p:txBody>
          <a:bodyPr wrap="square" rtlCol="0">
            <a:spAutoFit/>
          </a:bodyPr>
          <a:lstStyle/>
          <a:p>
            <a:pPr algn="ctr"/>
            <a:r>
              <a:rPr lang="en-US" b="1" dirty="0" err="1" smtClean="0"/>
              <a:t>Thorncroft</a:t>
            </a:r>
            <a:r>
              <a:rPr lang="en-US" b="1" dirty="0" smtClean="0"/>
              <a:t> et al. (1993)</a:t>
            </a:r>
            <a:endParaRPr lang="en-US" b="1" dirty="0"/>
          </a:p>
        </p:txBody>
      </p:sp>
      <p:sp>
        <p:nvSpPr>
          <p:cNvPr id="5" name="TextBox 4"/>
          <p:cNvSpPr txBox="1"/>
          <p:nvPr/>
        </p:nvSpPr>
        <p:spPr>
          <a:xfrm>
            <a:off x="304403" y="2349944"/>
            <a:ext cx="1358020" cy="461665"/>
          </a:xfrm>
          <a:prstGeom prst="rect">
            <a:avLst/>
          </a:prstGeom>
          <a:noFill/>
        </p:spPr>
        <p:txBody>
          <a:bodyPr wrap="square" rtlCol="0">
            <a:spAutoFit/>
          </a:bodyPr>
          <a:lstStyle/>
          <a:p>
            <a:r>
              <a:rPr lang="en-US" sz="2400" b="1" dirty="0" smtClean="0">
                <a:solidFill>
                  <a:srgbClr val="1100FF"/>
                </a:solidFill>
              </a:rPr>
              <a:t>LC2</a:t>
            </a:r>
            <a:endParaRPr lang="en-US" sz="2400" b="1" dirty="0">
              <a:solidFill>
                <a:srgbClr val="1100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201" y="2465301"/>
            <a:ext cx="3381598" cy="4243318"/>
          </a:xfrm>
          <a:prstGeom prst="rect">
            <a:avLst/>
          </a:prstGeom>
        </p:spPr>
      </p:pic>
    </p:spTree>
    <p:extLst>
      <p:ext uri="{BB962C8B-B14F-4D97-AF65-F5344CB8AC3E}">
        <p14:creationId xmlns:p14="http://schemas.microsoft.com/office/powerpoint/2010/main" val="3872569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Theory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47018" y="1956512"/>
            <a:ext cx="3989507" cy="3970318"/>
          </a:xfrm>
          <a:prstGeom prst="rect">
            <a:avLst/>
          </a:prstGeom>
          <a:noFill/>
        </p:spPr>
        <p:txBody>
          <a:bodyPr wrap="square" rtlCol="0">
            <a:spAutoFit/>
          </a:bodyPr>
          <a:lstStyle/>
          <a:p>
            <a:pPr algn="ctr"/>
            <a:r>
              <a:rPr lang="en-US" sz="2400" b="1" dirty="0" smtClean="0">
                <a:solidFill>
                  <a:srgbClr val="1100FF"/>
                </a:solidFill>
              </a:rPr>
              <a:t>PV Frontogenesis</a:t>
            </a:r>
          </a:p>
          <a:p>
            <a:pPr algn="ctr"/>
            <a:r>
              <a:rPr lang="en-US" sz="2400" b="1" dirty="0" smtClean="0">
                <a:solidFill>
                  <a:srgbClr val="1100FF"/>
                </a:solidFill>
              </a:rPr>
              <a:t>(</a:t>
            </a:r>
            <a:r>
              <a:rPr lang="en-US" sz="1600" dirty="0" smtClean="0">
                <a:solidFill>
                  <a:srgbClr val="1100FF"/>
                </a:solidFill>
              </a:rPr>
              <a:t>Davies and </a:t>
            </a:r>
            <a:r>
              <a:rPr lang="en-US" sz="1600" dirty="0" err="1" smtClean="0">
                <a:solidFill>
                  <a:srgbClr val="1100FF"/>
                </a:solidFill>
              </a:rPr>
              <a:t>Rossa</a:t>
            </a:r>
            <a:r>
              <a:rPr lang="en-US" sz="1600" dirty="0" smtClean="0">
                <a:solidFill>
                  <a:srgbClr val="1100FF"/>
                </a:solidFill>
              </a:rPr>
              <a:t> 1998; </a:t>
            </a:r>
            <a:r>
              <a:rPr lang="en-US" sz="1600" dirty="0" err="1" smtClean="0">
                <a:solidFill>
                  <a:srgbClr val="1100FF"/>
                </a:solidFill>
              </a:rPr>
              <a:t>Wandishin</a:t>
            </a:r>
            <a:r>
              <a:rPr lang="en-US" sz="1600" dirty="0" smtClean="0">
                <a:solidFill>
                  <a:srgbClr val="1100FF"/>
                </a:solidFill>
              </a:rPr>
              <a:t> et al. 2000; Pyle et al. 2004</a:t>
            </a:r>
            <a:r>
              <a:rPr lang="en-US" sz="2400" b="1" dirty="0" smtClean="0">
                <a:solidFill>
                  <a:srgbClr val="1100FF"/>
                </a:solidFill>
              </a:rPr>
              <a:t>)</a:t>
            </a:r>
          </a:p>
          <a:p>
            <a:pPr marL="457200" indent="-457200">
              <a:buAutoNum type="arabicParenR"/>
            </a:pPr>
            <a:endParaRPr lang="en-US" sz="1200" dirty="0" smtClean="0"/>
          </a:p>
          <a:p>
            <a:pPr marL="457200" indent="-457200">
              <a:buFont typeface="+mj-lt"/>
              <a:buAutoNum type="arabicParenR"/>
            </a:pPr>
            <a:r>
              <a:rPr lang="en-US" sz="2400" dirty="0" smtClean="0"/>
              <a:t>Processes that contribute to an increase in the magnitude of the temperature gradient on the tropopause can be used to diagnose tropopause </a:t>
            </a:r>
            <a:r>
              <a:rPr lang="en-US" sz="2400" dirty="0" smtClean="0"/>
              <a:t>folding.</a:t>
            </a:r>
            <a:endParaRPr lang="en-US" sz="2400" dirty="0" smtClean="0"/>
          </a:p>
        </p:txBody>
      </p:sp>
      <p:sp>
        <p:nvSpPr>
          <p:cNvPr id="11" name="TextBox 10"/>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Theory as a Bridge to Observations</a:t>
            </a:r>
          </a:p>
          <a:p>
            <a:pPr marL="2232025" indent="-2232025" algn="ctr"/>
            <a:r>
              <a:rPr lang="en-US" sz="2400" i="1" dirty="0" smtClean="0">
                <a:solidFill>
                  <a:srgbClr val="1100FF"/>
                </a:solidFill>
              </a:rPr>
              <a:t>Replicating Sanders (1955) and Reed (1955)</a:t>
            </a:r>
          </a:p>
        </p:txBody>
      </p:sp>
      <p:sp>
        <p:nvSpPr>
          <p:cNvPr id="14" name="TextBox 13"/>
          <p:cNvSpPr txBox="1"/>
          <p:nvPr/>
        </p:nvSpPr>
        <p:spPr>
          <a:xfrm>
            <a:off x="525101" y="2059754"/>
            <a:ext cx="4101219" cy="369332"/>
          </a:xfrm>
          <a:prstGeom prst="rect">
            <a:avLst/>
          </a:prstGeom>
          <a:noFill/>
        </p:spPr>
        <p:txBody>
          <a:bodyPr wrap="square" rtlCol="0">
            <a:spAutoFit/>
          </a:bodyPr>
          <a:lstStyle/>
          <a:p>
            <a:pPr algn="ctr"/>
            <a:r>
              <a:rPr lang="en-US" b="1" dirty="0" err="1" smtClean="0"/>
              <a:t>Wandishin</a:t>
            </a:r>
            <a:r>
              <a:rPr lang="en-US" b="1" dirty="0" smtClean="0"/>
              <a:t> et al. (2000)</a:t>
            </a:r>
            <a:endParaRPr lang="en-US" b="1" dirty="0"/>
          </a:p>
        </p:txBody>
      </p:sp>
      <p:pic>
        <p:nvPicPr>
          <p:cNvPr id="7" name="Picture 6" descr="Screen Shot 2015-07-15 at 9.56.07 AM.png"/>
          <p:cNvPicPr>
            <a:picLocks noChangeAspect="1"/>
          </p:cNvPicPr>
          <p:nvPr/>
        </p:nvPicPr>
        <p:blipFill>
          <a:blip r:embed="rId3"/>
          <a:stretch>
            <a:fillRect/>
          </a:stretch>
        </p:blipFill>
        <p:spPr>
          <a:xfrm>
            <a:off x="511218" y="2429086"/>
            <a:ext cx="4263496" cy="2564333"/>
          </a:xfrm>
          <a:prstGeom prst="rect">
            <a:avLst/>
          </a:prstGeom>
        </p:spPr>
      </p:pic>
      <p:sp>
        <p:nvSpPr>
          <p:cNvPr id="8" name="TextBox 7"/>
          <p:cNvSpPr txBox="1"/>
          <p:nvPr/>
        </p:nvSpPr>
        <p:spPr>
          <a:xfrm>
            <a:off x="230634" y="5060094"/>
            <a:ext cx="4824664" cy="1600438"/>
          </a:xfrm>
          <a:prstGeom prst="rect">
            <a:avLst/>
          </a:prstGeom>
          <a:solidFill>
            <a:srgbClr val="FFFF00">
              <a:alpha val="50000"/>
            </a:srgbClr>
          </a:solidFill>
          <a:ln w="25400">
            <a:solidFill>
              <a:schemeClr val="tx1"/>
            </a:solidFill>
          </a:ln>
        </p:spPr>
        <p:txBody>
          <a:bodyPr wrap="square" rtlCol="0">
            <a:spAutoFit/>
          </a:bodyPr>
          <a:lstStyle/>
          <a:p>
            <a:pPr marL="342900" indent="-342900">
              <a:buAutoNum type="arabicParenR"/>
            </a:pPr>
            <a:r>
              <a:rPr lang="en-US" b="1" smtClean="0"/>
              <a:t>Differential </a:t>
            </a:r>
            <a:r>
              <a:rPr lang="en-US" b="1" dirty="0" smtClean="0"/>
              <a:t>vertical motions</a:t>
            </a:r>
            <a:r>
              <a:rPr lang="en-US" dirty="0" smtClean="0"/>
              <a:t> can </a:t>
            </a:r>
            <a:r>
              <a:rPr lang="en-US" u="sng" dirty="0" smtClean="0"/>
              <a:t>vertically steepen</a:t>
            </a:r>
            <a:r>
              <a:rPr lang="en-US" dirty="0" smtClean="0"/>
              <a:t> the tropopause.</a:t>
            </a:r>
          </a:p>
          <a:p>
            <a:pPr marL="342900" indent="-342900">
              <a:buAutoNum type="arabicParenR"/>
            </a:pPr>
            <a:endParaRPr lang="en-US" sz="800" dirty="0" smtClean="0"/>
          </a:p>
          <a:p>
            <a:pPr marL="342900" indent="-342900">
              <a:buAutoNum type="arabicParenR"/>
            </a:pPr>
            <a:r>
              <a:rPr lang="en-US" b="1" dirty="0" smtClean="0"/>
              <a:t>Convergence</a:t>
            </a:r>
            <a:r>
              <a:rPr lang="en-US" dirty="0" smtClean="0"/>
              <a:t> or a </a:t>
            </a:r>
            <a:r>
              <a:rPr lang="en-US" b="1" dirty="0" smtClean="0"/>
              <a:t>vertical shear</a:t>
            </a:r>
            <a:r>
              <a:rPr lang="en-US" dirty="0" smtClean="0"/>
              <a:t> can produce a </a:t>
            </a:r>
            <a:r>
              <a:rPr lang="en-US" u="sng" dirty="0" smtClean="0"/>
              <a:t>differential horizontal advection</a:t>
            </a:r>
            <a:r>
              <a:rPr lang="en-US" dirty="0" smtClean="0"/>
              <a:t> of the tropopause surface.</a:t>
            </a:r>
            <a:endParaRPr lang="en-US" dirty="0"/>
          </a:p>
        </p:txBody>
      </p:sp>
    </p:spTree>
    <p:extLst>
      <p:ext uri="{BB962C8B-B14F-4D97-AF65-F5344CB8AC3E}">
        <p14:creationId xmlns:p14="http://schemas.microsoft.com/office/powerpoint/2010/main" val="17532865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Fronts and Frontogenesis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4826442" y="1223235"/>
            <a:ext cx="4010084" cy="5324535"/>
          </a:xfrm>
          <a:prstGeom prst="rect">
            <a:avLst/>
          </a:prstGeom>
        </p:spPr>
        <p:txBody>
          <a:bodyPr wrap="square">
            <a:spAutoFit/>
          </a:bodyPr>
          <a:lstStyle/>
          <a:p>
            <a:r>
              <a:rPr lang="en-GB" sz="2000" i="1" dirty="0">
                <a:solidFill>
                  <a:srgbClr val="1100FF"/>
                </a:solidFill>
                <a:latin typeface="Times New Roman" charset="0"/>
                <a:ea typeface="ＭＳ 明朝" charset="-128"/>
              </a:rPr>
              <a:t>“The principal task of any meteorological institution of education and research must be to bridge the gap between the mathematician and practical man, that is to make the weather man realize the value of a modest theoretical education and to induce the theoretical man to take an occasional glance at the weather map. The polar front theory, beyond a doubt, represents the most successful effort yet to bridge the gulf that separates meteorological </a:t>
            </a:r>
            <a:r>
              <a:rPr lang="en-GB" sz="2000" i="1" dirty="0" smtClean="0">
                <a:solidFill>
                  <a:srgbClr val="1100FF"/>
                </a:solidFill>
                <a:latin typeface="Times New Roman" charset="0"/>
                <a:ea typeface="ＭＳ 明朝" charset="-128"/>
              </a:rPr>
              <a:t>camps”</a:t>
            </a:r>
          </a:p>
          <a:p>
            <a:endParaRPr lang="en-GB" sz="2000" i="1" dirty="0" smtClean="0">
              <a:solidFill>
                <a:srgbClr val="1100FF"/>
              </a:solidFill>
              <a:latin typeface="Times New Roman" charset="0"/>
              <a:ea typeface="ＭＳ 明朝" charset="-128"/>
            </a:endParaRPr>
          </a:p>
          <a:p>
            <a:r>
              <a:rPr lang="en-GB" sz="2000" b="1" dirty="0" smtClean="0">
                <a:solidFill>
                  <a:srgbClr val="1100FF"/>
                </a:solidFill>
                <a:latin typeface="Times New Roman" charset="0"/>
                <a:ea typeface="ＭＳ 明朝" charset="-128"/>
              </a:rPr>
              <a:t>C.-G. </a:t>
            </a:r>
            <a:r>
              <a:rPr lang="en-GB" sz="2000" b="1" dirty="0" err="1" smtClean="0">
                <a:solidFill>
                  <a:srgbClr val="1100FF"/>
                </a:solidFill>
                <a:latin typeface="Times New Roman" charset="0"/>
                <a:ea typeface="ＭＳ 明朝" charset="-128"/>
              </a:rPr>
              <a:t>Rossby</a:t>
            </a:r>
            <a:r>
              <a:rPr lang="en-GB" sz="2000" b="1" dirty="0" smtClean="0">
                <a:solidFill>
                  <a:srgbClr val="1100FF"/>
                </a:solidFill>
                <a:latin typeface="Times New Roman" charset="0"/>
                <a:ea typeface="ＭＳ 明朝" charset="-128"/>
              </a:rPr>
              <a:t> (1934)</a:t>
            </a:r>
            <a:r>
              <a:rPr lang="en-US" sz="2000" b="1" dirty="0" smtClean="0">
                <a:solidFill>
                  <a:srgbClr val="1100FF"/>
                </a:solidFill>
              </a:rPr>
              <a:t> </a:t>
            </a:r>
            <a:endParaRPr lang="en-US" sz="2000" b="1" dirty="0">
              <a:solidFill>
                <a:srgbClr val="1100FF"/>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292115"/>
            <a:ext cx="4371131" cy="4922219"/>
          </a:xfrm>
          <a:prstGeom prst="rect">
            <a:avLst/>
          </a:prstGeom>
        </p:spPr>
      </p:pic>
      <p:sp>
        <p:nvSpPr>
          <p:cNvPr id="7" name="TextBox 6"/>
          <p:cNvSpPr txBox="1"/>
          <p:nvPr/>
        </p:nvSpPr>
        <p:spPr>
          <a:xfrm>
            <a:off x="173789" y="6214334"/>
            <a:ext cx="2162005" cy="369332"/>
          </a:xfrm>
          <a:prstGeom prst="rect">
            <a:avLst/>
          </a:prstGeom>
          <a:noFill/>
        </p:spPr>
        <p:txBody>
          <a:bodyPr wrap="square" rtlCol="0">
            <a:spAutoFit/>
          </a:bodyPr>
          <a:lstStyle/>
          <a:p>
            <a:r>
              <a:rPr lang="en-US" b="1" dirty="0" smtClean="0"/>
              <a:t>Shapiro et al. (1999)</a:t>
            </a:r>
            <a:endParaRPr lang="en-US" b="1" dirty="0"/>
          </a:p>
        </p:txBody>
      </p:sp>
      <p:sp>
        <p:nvSpPr>
          <p:cNvPr id="5" name="Freeform 4"/>
          <p:cNvSpPr/>
          <p:nvPr/>
        </p:nvSpPr>
        <p:spPr>
          <a:xfrm rot="14305953">
            <a:off x="1733954" y="3889632"/>
            <a:ext cx="1502797" cy="2178657"/>
          </a:xfrm>
          <a:custGeom>
            <a:avLst/>
            <a:gdLst>
              <a:gd name="connsiteX0" fmla="*/ 1367624 w 1502797"/>
              <a:gd name="connsiteY0" fmla="*/ 0 h 2178657"/>
              <a:gd name="connsiteX1" fmla="*/ 1502797 w 1502797"/>
              <a:gd name="connsiteY1" fmla="*/ 588397 h 2178657"/>
              <a:gd name="connsiteX2" fmla="*/ 1113183 w 1502797"/>
              <a:gd name="connsiteY2" fmla="*/ 747423 h 2178657"/>
              <a:gd name="connsiteX3" fmla="*/ 874643 w 1502797"/>
              <a:gd name="connsiteY3" fmla="*/ 954157 h 2178657"/>
              <a:gd name="connsiteX4" fmla="*/ 739471 w 1502797"/>
              <a:gd name="connsiteY4" fmla="*/ 1160890 h 2178657"/>
              <a:gd name="connsiteX5" fmla="*/ 636104 w 1502797"/>
              <a:gd name="connsiteY5" fmla="*/ 1407381 h 2178657"/>
              <a:gd name="connsiteX6" fmla="*/ 604299 w 1502797"/>
              <a:gd name="connsiteY6" fmla="*/ 1693628 h 2178657"/>
              <a:gd name="connsiteX7" fmla="*/ 604299 w 1502797"/>
              <a:gd name="connsiteY7" fmla="*/ 1995777 h 2178657"/>
              <a:gd name="connsiteX8" fmla="*/ 604299 w 1502797"/>
              <a:gd name="connsiteY8" fmla="*/ 1995777 h 2178657"/>
              <a:gd name="connsiteX9" fmla="*/ 604299 w 1502797"/>
              <a:gd name="connsiteY9" fmla="*/ 1995777 h 2178657"/>
              <a:gd name="connsiteX10" fmla="*/ 47708 w 1502797"/>
              <a:gd name="connsiteY10" fmla="*/ 2178657 h 2178657"/>
              <a:gd name="connsiteX11" fmla="*/ 0 w 1502797"/>
              <a:gd name="connsiteY11" fmla="*/ 1693628 h 2178657"/>
              <a:gd name="connsiteX12" fmla="*/ 63610 w 1502797"/>
              <a:gd name="connsiteY12" fmla="*/ 1304014 h 2178657"/>
              <a:gd name="connsiteX13" fmla="*/ 198783 w 1502797"/>
              <a:gd name="connsiteY13" fmla="*/ 938254 h 2178657"/>
              <a:gd name="connsiteX14" fmla="*/ 405517 w 1502797"/>
              <a:gd name="connsiteY14" fmla="*/ 596348 h 2178657"/>
              <a:gd name="connsiteX15" fmla="*/ 667910 w 1502797"/>
              <a:gd name="connsiteY15" fmla="*/ 365760 h 2178657"/>
              <a:gd name="connsiteX16" fmla="*/ 938254 w 1502797"/>
              <a:gd name="connsiteY16" fmla="*/ 174929 h 2178657"/>
              <a:gd name="connsiteX17" fmla="*/ 1168842 w 1502797"/>
              <a:gd name="connsiteY17" fmla="*/ 71562 h 2178657"/>
              <a:gd name="connsiteX18" fmla="*/ 1367624 w 1502797"/>
              <a:gd name="connsiteY18" fmla="*/ 0 h 21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2797" h="2178657">
                <a:moveTo>
                  <a:pt x="1367624" y="0"/>
                </a:moveTo>
                <a:lnTo>
                  <a:pt x="1502797" y="588397"/>
                </a:lnTo>
                <a:lnTo>
                  <a:pt x="1113183" y="747423"/>
                </a:lnTo>
                <a:lnTo>
                  <a:pt x="874643" y="954157"/>
                </a:lnTo>
                <a:lnTo>
                  <a:pt x="739471" y="1160890"/>
                </a:lnTo>
                <a:lnTo>
                  <a:pt x="636104" y="1407381"/>
                </a:lnTo>
                <a:lnTo>
                  <a:pt x="604299" y="1693628"/>
                </a:lnTo>
                <a:lnTo>
                  <a:pt x="604299" y="1995777"/>
                </a:lnTo>
                <a:lnTo>
                  <a:pt x="604299" y="1995777"/>
                </a:lnTo>
                <a:lnTo>
                  <a:pt x="604299" y="1995777"/>
                </a:lnTo>
                <a:lnTo>
                  <a:pt x="47708" y="2178657"/>
                </a:lnTo>
                <a:lnTo>
                  <a:pt x="0" y="1693628"/>
                </a:lnTo>
                <a:lnTo>
                  <a:pt x="63610" y="1304014"/>
                </a:lnTo>
                <a:lnTo>
                  <a:pt x="198783" y="938254"/>
                </a:lnTo>
                <a:lnTo>
                  <a:pt x="405517" y="596348"/>
                </a:lnTo>
                <a:lnTo>
                  <a:pt x="667910" y="365760"/>
                </a:lnTo>
                <a:lnTo>
                  <a:pt x="938254" y="174929"/>
                </a:lnTo>
                <a:lnTo>
                  <a:pt x="1168842" y="71562"/>
                </a:lnTo>
                <a:lnTo>
                  <a:pt x="1367624" y="0"/>
                </a:lnTo>
                <a:close/>
              </a:path>
            </a:pathLst>
          </a:custGeom>
          <a:solidFill>
            <a:schemeClr val="accent2">
              <a:lumMod val="20000"/>
              <a:lumOff val="80000"/>
              <a:alpha val="50000"/>
            </a:schemeClr>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672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1815882"/>
          </a:xfrm>
          <a:prstGeom prst="rect">
            <a:avLst/>
          </a:prstGeom>
          <a:noFill/>
        </p:spPr>
        <p:txBody>
          <a:bodyPr wrap="square" rtlCol="0">
            <a:spAutoFit/>
          </a:bodyPr>
          <a:lstStyle/>
          <a:p>
            <a:r>
              <a:rPr lang="en-US" sz="2800" b="1" dirty="0" smtClean="0">
                <a:solidFill>
                  <a:srgbClr val="0000FF"/>
                </a:solidFill>
              </a:rPr>
              <a:t>Frontogenesis:  </a:t>
            </a:r>
            <a:r>
              <a:rPr lang="en-US" sz="2800" dirty="0" smtClean="0"/>
              <a:t>The formation of a frontal boundary. </a:t>
            </a:r>
          </a:p>
          <a:p>
            <a:endParaRPr lang="en-US" sz="2800" dirty="0" smtClean="0"/>
          </a:p>
          <a:p>
            <a:r>
              <a:rPr lang="en-US" sz="2800" b="1" dirty="0" err="1" smtClean="0">
                <a:solidFill>
                  <a:srgbClr val="1100FF"/>
                </a:solidFill>
              </a:rPr>
              <a:t>Frontolysis</a:t>
            </a:r>
            <a:r>
              <a:rPr lang="en-US" sz="2800" b="1" dirty="0" smtClean="0">
                <a:solidFill>
                  <a:srgbClr val="1100FF"/>
                </a:solidFill>
              </a:rPr>
              <a:t>:  </a:t>
            </a:r>
            <a:r>
              <a:rPr lang="en-US" sz="2800" dirty="0" smtClean="0"/>
              <a:t>The decay of a frontal boundary.</a:t>
            </a:r>
            <a:endParaRPr lang="en-US" sz="2800" b="1" dirty="0">
              <a:solidFill>
                <a:srgbClr val="1100FF"/>
              </a:solidFill>
            </a:endParaRPr>
          </a:p>
          <a:p>
            <a:endParaRPr lang="en-US" sz="2800" dirty="0" smtClean="0"/>
          </a:p>
        </p:txBody>
      </p:sp>
    </p:spTree>
    <p:extLst>
      <p:ext uri="{BB962C8B-B14F-4D97-AF65-F5344CB8AC3E}">
        <p14:creationId xmlns:p14="http://schemas.microsoft.com/office/powerpoint/2010/main" val="8414375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3539430"/>
          </a:xfrm>
          <a:prstGeom prst="rect">
            <a:avLst/>
          </a:prstGeom>
          <a:noFill/>
        </p:spPr>
        <p:txBody>
          <a:bodyPr wrap="square" rtlCol="0">
            <a:spAutoFit/>
          </a:bodyPr>
          <a:lstStyle/>
          <a:p>
            <a:r>
              <a:rPr lang="en-US" sz="2800" b="1" dirty="0" smtClean="0">
                <a:solidFill>
                  <a:srgbClr val="0000FF"/>
                </a:solidFill>
              </a:rPr>
              <a:t>Frontogenesis:  </a:t>
            </a:r>
            <a:r>
              <a:rPr lang="en-US" sz="2800" dirty="0" smtClean="0"/>
              <a:t>The formation of a frontal boundary. </a:t>
            </a:r>
          </a:p>
          <a:p>
            <a:endParaRPr lang="en-US" sz="2800" dirty="0" smtClean="0"/>
          </a:p>
          <a:p>
            <a:r>
              <a:rPr lang="en-US" sz="2800" b="1" dirty="0" err="1" smtClean="0">
                <a:solidFill>
                  <a:srgbClr val="1100FF"/>
                </a:solidFill>
              </a:rPr>
              <a:t>Frontolysis</a:t>
            </a:r>
            <a:r>
              <a:rPr lang="en-US" sz="2800" b="1" dirty="0" smtClean="0">
                <a:solidFill>
                  <a:srgbClr val="1100FF"/>
                </a:solidFill>
              </a:rPr>
              <a:t>:  </a:t>
            </a:r>
            <a:r>
              <a:rPr lang="en-US" sz="2800" dirty="0" smtClean="0"/>
              <a:t>The decay of a frontal boundary.</a:t>
            </a:r>
            <a:endParaRPr lang="en-US" sz="2800" b="1" dirty="0">
              <a:solidFill>
                <a:srgbClr val="1100FF"/>
              </a:solidFill>
            </a:endParaRPr>
          </a:p>
          <a:p>
            <a:endParaRPr lang="en-US" sz="2800" dirty="0" smtClean="0"/>
          </a:p>
          <a:p>
            <a:r>
              <a:rPr lang="en-US" sz="2800" dirty="0" smtClean="0"/>
              <a:t>Mathematically</a:t>
            </a:r>
            <a:r>
              <a:rPr lang="en-US" sz="2800" dirty="0"/>
              <a:t>, it describes the </a:t>
            </a:r>
            <a:r>
              <a:rPr lang="en-US" sz="2800" dirty="0" err="1"/>
              <a:t>Lagrangian</a:t>
            </a:r>
            <a:r>
              <a:rPr lang="en-US" sz="2800" dirty="0"/>
              <a:t> rate of change of the magnitude of the horizontal temperature gradient on a pressure </a:t>
            </a:r>
            <a:r>
              <a:rPr lang="en-US" sz="2800" dirty="0" smtClean="0"/>
              <a:t>surface (</a:t>
            </a:r>
            <a:r>
              <a:rPr lang="en-US" dirty="0">
                <a:solidFill>
                  <a:srgbClr val="1100FF"/>
                </a:solidFill>
              </a:rPr>
              <a:t>Bergeron </a:t>
            </a:r>
            <a:r>
              <a:rPr lang="en-US" dirty="0" smtClean="0">
                <a:solidFill>
                  <a:srgbClr val="1100FF"/>
                </a:solidFill>
              </a:rPr>
              <a:t>1928; </a:t>
            </a:r>
            <a:r>
              <a:rPr lang="en-US" dirty="0" err="1">
                <a:solidFill>
                  <a:srgbClr val="1100FF"/>
                </a:solidFill>
              </a:rPr>
              <a:t>Petterssen</a:t>
            </a:r>
            <a:r>
              <a:rPr lang="en-US" dirty="0">
                <a:solidFill>
                  <a:srgbClr val="1100FF"/>
                </a:solidFill>
              </a:rPr>
              <a:t> </a:t>
            </a:r>
            <a:r>
              <a:rPr lang="en-US" dirty="0" smtClean="0">
                <a:solidFill>
                  <a:srgbClr val="1100FF"/>
                </a:solidFill>
              </a:rPr>
              <a:t>1936</a:t>
            </a:r>
            <a:r>
              <a:rPr lang="en-US" sz="2800" dirty="0" smtClean="0"/>
              <a:t>):</a:t>
            </a:r>
            <a:endParaRPr lang="en-US" sz="2800" dirty="0"/>
          </a:p>
          <a:p>
            <a:endParaRPr lang="en-US" sz="2800" dirty="0" smtClean="0"/>
          </a:p>
        </p:txBody>
      </p:sp>
      <mc:AlternateContent xmlns:mc="http://schemas.openxmlformats.org/markup-compatibility/2006" xmlns:a14="http://schemas.microsoft.com/office/drawing/2010/main">
        <mc:Choice Requires="a14">
          <p:sp>
            <p:nvSpPr>
              <p:cNvPr id="5" name="Rectangle 4"/>
              <p:cNvSpPr/>
              <p:nvPr/>
            </p:nvSpPr>
            <p:spPr>
              <a:xfrm>
                <a:off x="1952308" y="4793450"/>
                <a:ext cx="5182656" cy="1289264"/>
              </a:xfrm>
              <a:prstGeom prst="rect">
                <a:avLst/>
              </a:prstGeom>
              <a:solidFill>
                <a:srgbClr val="FFFE00">
                  <a:alpha val="50000"/>
                </a:srgbClr>
              </a:solidFill>
              <a:ln w="25400">
                <a:solidFill>
                  <a:schemeClr val="tx1"/>
                </a:solidFill>
              </a:ln>
              <a:effectLst/>
            </p:spPr>
            <p:txBody>
              <a:bodyPr wrap="square">
                <a:spAutoFit/>
              </a:bodyPr>
              <a:lstStyle/>
              <a:p>
                <a:pPr algn="ctr"/>
                <a:r>
                  <a:rPr lang="en-US" sz="5400" dirty="0"/>
                  <a:t> </a:t>
                </a:r>
                <a14:m>
                  <m:oMath xmlns:m="http://schemas.openxmlformats.org/officeDocument/2006/math">
                    <m:r>
                      <a:rPr lang="en-US" sz="5400" i="1">
                        <a:latin typeface="Cambria Math" charset="0"/>
                        <a:ea typeface="Cambria Math" charset="0"/>
                        <a:cs typeface="Cambria Math" charset="0"/>
                      </a:rPr>
                      <m:t>ℱ</m:t>
                    </m:r>
                    <m:r>
                      <a:rPr lang="en-US" sz="5400" i="1">
                        <a:latin typeface="Cambria Math" charset="0"/>
                      </a:rPr>
                      <m:t>=</m:t>
                    </m:r>
                    <m:f>
                      <m:fPr>
                        <m:ctrlPr>
                          <a:rPr lang="mr-IN" sz="5400" i="1">
                            <a:latin typeface="Cambria Math" charset="0"/>
                          </a:rPr>
                        </m:ctrlPr>
                      </m:fPr>
                      <m:num>
                        <m:r>
                          <a:rPr lang="en-US" sz="5400" i="1">
                            <a:latin typeface="Cambria Math" charset="0"/>
                          </a:rPr>
                          <m:t>𝑑</m:t>
                        </m:r>
                      </m:num>
                      <m:den>
                        <m:r>
                          <a:rPr lang="en-US" sz="5400" i="1">
                            <a:latin typeface="Cambria Math" charset="0"/>
                          </a:rPr>
                          <m:t>𝑑𝑡</m:t>
                        </m:r>
                      </m:den>
                    </m:f>
                    <m:d>
                      <m:dPr>
                        <m:begChr m:val="|"/>
                        <m:endChr m:val="|"/>
                        <m:ctrlPr>
                          <a:rPr lang="hr-HR" sz="5400" i="1">
                            <a:latin typeface="Cambria Math" charset="0"/>
                          </a:rPr>
                        </m:ctrlPr>
                      </m:dPr>
                      <m:e>
                        <m:sSub>
                          <m:sSubPr>
                            <m:ctrlPr>
                              <a:rPr lang="en-US" sz="5400" i="1">
                                <a:latin typeface="Cambria Math" charset="0"/>
                                <a:ea typeface="Cambria Math" charset="0"/>
                                <a:cs typeface="Cambria Math" charset="0"/>
                              </a:rPr>
                            </m:ctrlPr>
                          </m:sSubPr>
                          <m:e>
                            <m:r>
                              <a:rPr lang="en-US" sz="5400" i="1">
                                <a:latin typeface="Cambria Math" charset="0"/>
                                <a:ea typeface="Cambria Math" charset="0"/>
                                <a:cs typeface="Cambria Math" charset="0"/>
                              </a:rPr>
                              <m:t>𝛻</m:t>
                            </m:r>
                          </m:e>
                          <m:sub>
                            <m:r>
                              <a:rPr lang="en-US" sz="5400" i="1">
                                <a:latin typeface="Cambria Math" charset="0"/>
                                <a:ea typeface="Cambria Math" charset="0"/>
                                <a:cs typeface="Cambria Math" charset="0"/>
                              </a:rPr>
                              <m:t>h</m:t>
                            </m:r>
                          </m:sub>
                        </m:sSub>
                        <m:r>
                          <a:rPr lang="hr-HR" sz="5400" i="1">
                            <a:latin typeface="Cambria Math" charset="0"/>
                            <a:ea typeface="Cambria Math" charset="0"/>
                            <a:cs typeface="Cambria Math" charset="0"/>
                          </a:rPr>
                          <m:t>𝜃</m:t>
                        </m:r>
                      </m:e>
                    </m:d>
                  </m:oMath>
                </a14:m>
                <a:endParaRPr lang="en-US" sz="5400" dirty="0"/>
              </a:p>
            </p:txBody>
          </p:sp>
        </mc:Choice>
        <mc:Fallback xmlns="">
          <p:sp>
            <p:nvSpPr>
              <p:cNvPr id="5" name="Rectangle 4"/>
              <p:cNvSpPr>
                <a:spLocks noRot="1" noChangeAspect="1" noMove="1" noResize="1" noEditPoints="1" noAdjustHandles="1" noChangeArrowheads="1" noChangeShapeType="1" noTextEdit="1"/>
              </p:cNvSpPr>
              <p:nvPr/>
            </p:nvSpPr>
            <p:spPr>
              <a:xfrm>
                <a:off x="1952308" y="4793450"/>
                <a:ext cx="5182656" cy="1289264"/>
              </a:xfrm>
              <a:prstGeom prst="rect">
                <a:avLst/>
              </a:prstGeom>
              <a:blipFill rotWithShape="0">
                <a:blip r:embed="rId3"/>
                <a:stretch>
                  <a:fillRect/>
                </a:stretch>
              </a:blipFill>
              <a:ln w="25400">
                <a:solidFill>
                  <a:schemeClr val="tx1"/>
                </a:solidFill>
              </a:ln>
              <a:effectLst/>
            </p:spPr>
            <p:txBody>
              <a:bodyPr/>
              <a:lstStyle/>
              <a:p>
                <a:r>
                  <a:rPr lang="en-US">
                    <a:noFill/>
                  </a:rPr>
                  <a:t> </a:t>
                </a:r>
              </a:p>
            </p:txBody>
          </p:sp>
        </mc:Fallback>
      </mc:AlternateContent>
    </p:spTree>
    <p:extLst>
      <p:ext uri="{BB962C8B-B14F-4D97-AF65-F5344CB8AC3E}">
        <p14:creationId xmlns:p14="http://schemas.microsoft.com/office/powerpoint/2010/main" val="1782416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3539430"/>
          </a:xfrm>
          <a:prstGeom prst="rect">
            <a:avLst/>
          </a:prstGeom>
          <a:noFill/>
        </p:spPr>
        <p:txBody>
          <a:bodyPr wrap="square" rtlCol="0">
            <a:spAutoFit/>
          </a:bodyPr>
          <a:lstStyle/>
          <a:p>
            <a:r>
              <a:rPr lang="en-US" sz="2800" b="1" dirty="0" smtClean="0">
                <a:solidFill>
                  <a:srgbClr val="0000FF"/>
                </a:solidFill>
              </a:rPr>
              <a:t>Frontogenesis:  </a:t>
            </a:r>
            <a:r>
              <a:rPr lang="en-US" sz="2800" dirty="0" smtClean="0"/>
              <a:t>The formation of a frontal boundary. </a:t>
            </a:r>
          </a:p>
          <a:p>
            <a:endParaRPr lang="en-US" sz="2800" dirty="0" smtClean="0"/>
          </a:p>
          <a:p>
            <a:r>
              <a:rPr lang="en-US" sz="2800" b="1" dirty="0" err="1" smtClean="0">
                <a:solidFill>
                  <a:srgbClr val="1100FF"/>
                </a:solidFill>
              </a:rPr>
              <a:t>Frontolysis</a:t>
            </a:r>
            <a:r>
              <a:rPr lang="en-US" sz="2800" b="1" dirty="0" smtClean="0">
                <a:solidFill>
                  <a:srgbClr val="1100FF"/>
                </a:solidFill>
              </a:rPr>
              <a:t>:  </a:t>
            </a:r>
            <a:r>
              <a:rPr lang="en-US" sz="2800" dirty="0" smtClean="0"/>
              <a:t>The decay of a frontal boundary.</a:t>
            </a:r>
            <a:endParaRPr lang="en-US" sz="2800" b="1" dirty="0">
              <a:solidFill>
                <a:srgbClr val="1100FF"/>
              </a:solidFill>
            </a:endParaRPr>
          </a:p>
          <a:p>
            <a:endParaRPr lang="en-US" sz="2800" dirty="0" smtClean="0"/>
          </a:p>
          <a:p>
            <a:r>
              <a:rPr lang="en-US" sz="2800" dirty="0" smtClean="0"/>
              <a:t>Mathematically, it describes the </a:t>
            </a:r>
            <a:r>
              <a:rPr lang="en-US" sz="2800" dirty="0" err="1" smtClean="0"/>
              <a:t>Lagrangian</a:t>
            </a:r>
            <a:r>
              <a:rPr lang="en-US" sz="2800" dirty="0" smtClean="0"/>
              <a:t> rate of change of the magnitude of the horizontal temperature gradient on a pressure surface (</a:t>
            </a:r>
            <a:r>
              <a:rPr lang="en-US" dirty="0" smtClean="0">
                <a:solidFill>
                  <a:srgbClr val="1100FF"/>
                </a:solidFill>
              </a:rPr>
              <a:t>Bergeron 1928; </a:t>
            </a:r>
            <a:r>
              <a:rPr lang="en-US" dirty="0" err="1" smtClean="0">
                <a:solidFill>
                  <a:srgbClr val="1100FF"/>
                </a:solidFill>
              </a:rPr>
              <a:t>Petterssen</a:t>
            </a:r>
            <a:r>
              <a:rPr lang="en-US" dirty="0" smtClean="0">
                <a:solidFill>
                  <a:srgbClr val="1100FF"/>
                </a:solidFill>
              </a:rPr>
              <a:t> </a:t>
            </a:r>
            <a:r>
              <a:rPr lang="en-US" dirty="0">
                <a:solidFill>
                  <a:srgbClr val="1100FF"/>
                </a:solidFill>
              </a:rPr>
              <a:t>1936</a:t>
            </a:r>
            <a:r>
              <a:rPr lang="en-US" sz="2800" dirty="0"/>
              <a:t>):</a:t>
            </a:r>
          </a:p>
          <a:p>
            <a:endParaRPr lang="en-US" sz="2800" dirty="0" smtClean="0"/>
          </a:p>
        </p:txBody>
      </p:sp>
      <mc:AlternateContent xmlns:mc="http://schemas.openxmlformats.org/markup-compatibility/2006" xmlns:a14="http://schemas.microsoft.com/office/drawing/2010/main">
        <mc:Choice Requires="a14">
          <p:sp>
            <p:nvSpPr>
              <p:cNvPr id="5" name="Rectangle 4"/>
              <p:cNvSpPr/>
              <p:nvPr/>
            </p:nvSpPr>
            <p:spPr>
              <a:xfrm>
                <a:off x="552451" y="4793450"/>
                <a:ext cx="7934324" cy="1265731"/>
              </a:xfrm>
              <a:prstGeom prst="rect">
                <a:avLst/>
              </a:prstGeom>
              <a:solidFill>
                <a:srgbClr val="FFFE00">
                  <a:alpha val="50000"/>
                </a:srgbClr>
              </a:solidFill>
              <a:ln w="25400">
                <a:solidFill>
                  <a:schemeClr val="tx1"/>
                </a:solidFill>
              </a:ln>
              <a:effectLst/>
            </p:spPr>
            <p:txBody>
              <a:bodyPr wrap="square">
                <a:spAutoFit/>
              </a:bodyPr>
              <a:lstStyle/>
              <a:p>
                <a:pPr algn="ctr"/>
                <a:r>
                  <a:rPr lang="en-US" sz="5400" dirty="0" smtClean="0"/>
                  <a:t> </a:t>
                </a:r>
                <a14:m>
                  <m:oMath xmlns:m="http://schemas.openxmlformats.org/officeDocument/2006/math">
                    <m:r>
                      <a:rPr lang="en-US" sz="5400" i="1">
                        <a:latin typeface="Cambria Math" charset="0"/>
                        <a:ea typeface="Cambria Math" charset="0"/>
                        <a:cs typeface="Cambria Math" charset="0"/>
                      </a:rPr>
                      <m:t>ℱ</m:t>
                    </m:r>
                    <m:r>
                      <a:rPr lang="en-US" sz="5400" i="1">
                        <a:latin typeface="Cambria Math" charset="0"/>
                      </a:rPr>
                      <m:t>=</m:t>
                    </m:r>
                    <m:f>
                      <m:fPr>
                        <m:ctrlPr>
                          <a:rPr lang="mr-IN" sz="5400" i="1" smtClean="0">
                            <a:latin typeface="Cambria Math" charset="0"/>
                          </a:rPr>
                        </m:ctrlPr>
                      </m:fPr>
                      <m:num>
                        <m:r>
                          <a:rPr lang="en-US" sz="5400" b="0" i="1" smtClean="0">
                            <a:latin typeface="Cambria Math" charset="0"/>
                          </a:rPr>
                          <m:t>1</m:t>
                        </m:r>
                      </m:num>
                      <m:den>
                        <m:r>
                          <a:rPr lang="en-US" sz="5400" b="0" i="1" smtClean="0">
                            <a:latin typeface="Cambria Math" charset="0"/>
                          </a:rPr>
                          <m:t>2</m:t>
                        </m:r>
                      </m:den>
                    </m:f>
                    <m:d>
                      <m:dPr>
                        <m:begChr m:val="|"/>
                        <m:endChr m:val="|"/>
                        <m:ctrlPr>
                          <a:rPr lang="hr-HR" sz="5400" i="1">
                            <a:latin typeface="Cambria Math" charset="0"/>
                          </a:rPr>
                        </m:ctrlPr>
                      </m:dPr>
                      <m:e>
                        <m:sSub>
                          <m:sSubPr>
                            <m:ctrlPr>
                              <a:rPr lang="en-US" sz="5400" i="1">
                                <a:latin typeface="Cambria Math" charset="0"/>
                                <a:ea typeface="Cambria Math" charset="0"/>
                                <a:cs typeface="Cambria Math" charset="0"/>
                              </a:rPr>
                            </m:ctrlPr>
                          </m:sSubPr>
                          <m:e>
                            <m:r>
                              <a:rPr lang="en-US" sz="5400" i="1">
                                <a:latin typeface="Cambria Math" charset="0"/>
                                <a:ea typeface="Cambria Math" charset="0"/>
                                <a:cs typeface="Cambria Math" charset="0"/>
                              </a:rPr>
                              <m:t>𝛻</m:t>
                            </m:r>
                          </m:e>
                          <m:sub>
                            <m:r>
                              <a:rPr lang="en-US" sz="5400" i="1">
                                <a:latin typeface="Cambria Math" charset="0"/>
                                <a:ea typeface="Cambria Math" charset="0"/>
                                <a:cs typeface="Cambria Math" charset="0"/>
                              </a:rPr>
                              <m:t>h</m:t>
                            </m:r>
                          </m:sub>
                        </m:sSub>
                        <m:r>
                          <a:rPr lang="hr-HR" sz="5400" i="1">
                            <a:latin typeface="Cambria Math" charset="0"/>
                            <a:ea typeface="Cambria Math" charset="0"/>
                            <a:cs typeface="Cambria Math" charset="0"/>
                          </a:rPr>
                          <m:t>𝜃</m:t>
                        </m:r>
                      </m:e>
                    </m:d>
                    <m:d>
                      <m:dPr>
                        <m:ctrlPr>
                          <a:rPr lang="mr-IN" sz="5400" i="1" smtClean="0">
                            <a:latin typeface="Cambria Math" charset="0"/>
                            <a:ea typeface="Cambria Math" charset="0"/>
                            <a:cs typeface="Cambria Math" charset="0"/>
                          </a:rPr>
                        </m:ctrlPr>
                      </m:dPr>
                      <m:e>
                        <m:r>
                          <a:rPr lang="mr-IN" sz="5400" i="1" smtClean="0">
                            <a:latin typeface="Cambria Math" charset="0"/>
                            <a:ea typeface="Cambria Math" charset="0"/>
                            <a:cs typeface="Cambria Math" charset="0"/>
                          </a:rPr>
                          <m:t>𝛿</m:t>
                        </m:r>
                        <m:r>
                          <a:rPr lang="en-US" sz="5400" b="0" i="1" smtClean="0">
                            <a:latin typeface="Cambria Math" charset="0"/>
                            <a:ea typeface="Cambria Math" charset="0"/>
                            <a:cs typeface="Cambria Math" charset="0"/>
                          </a:rPr>
                          <m:t>−</m:t>
                        </m:r>
                        <m:r>
                          <a:rPr lang="en-US" sz="5400" b="0" i="1" smtClean="0">
                            <a:latin typeface="Cambria Math" charset="0"/>
                            <a:ea typeface="Cambria Math" charset="0"/>
                            <a:cs typeface="Cambria Math" charset="0"/>
                          </a:rPr>
                          <m:t>𝐸𝑐𝑜𝑠</m:t>
                        </m:r>
                        <m:r>
                          <a:rPr lang="en-US" sz="5400" b="0" i="1" smtClean="0">
                            <a:latin typeface="Cambria Math" charset="0"/>
                            <a:ea typeface="Cambria Math" charset="0"/>
                            <a:cs typeface="Cambria Math" charset="0"/>
                          </a:rPr>
                          <m:t>2</m:t>
                        </m:r>
                        <m:r>
                          <a:rPr lang="en-US" sz="5400" b="0" i="1" smtClean="0">
                            <a:latin typeface="Cambria Math" charset="0"/>
                            <a:ea typeface="Cambria Math" charset="0"/>
                            <a:cs typeface="Cambria Math" charset="0"/>
                          </a:rPr>
                          <m:t>𝛽</m:t>
                        </m:r>
                      </m:e>
                    </m:d>
                  </m:oMath>
                </a14:m>
                <a:endParaRPr lang="en-US" sz="5400" dirty="0"/>
              </a:p>
            </p:txBody>
          </p:sp>
        </mc:Choice>
        <mc:Fallback xmlns="">
          <p:sp>
            <p:nvSpPr>
              <p:cNvPr id="5" name="Rectangle 4"/>
              <p:cNvSpPr>
                <a:spLocks noRot="1" noChangeAspect="1" noMove="1" noResize="1" noEditPoints="1" noAdjustHandles="1" noChangeArrowheads="1" noChangeShapeType="1" noTextEdit="1"/>
              </p:cNvSpPr>
              <p:nvPr/>
            </p:nvSpPr>
            <p:spPr>
              <a:xfrm>
                <a:off x="552451" y="4793450"/>
                <a:ext cx="7934324" cy="1265731"/>
              </a:xfrm>
              <a:prstGeom prst="rect">
                <a:avLst/>
              </a:prstGeom>
              <a:blipFill rotWithShape="0">
                <a:blip r:embed="rId3"/>
                <a:stretch>
                  <a:fillRect/>
                </a:stretch>
              </a:blipFill>
              <a:ln w="25400">
                <a:solidFill>
                  <a:schemeClr val="tx1"/>
                </a:solidFill>
              </a:ln>
              <a:effectLst/>
            </p:spPr>
            <p:txBody>
              <a:bodyPr/>
              <a:lstStyle/>
              <a:p>
                <a:r>
                  <a:rPr lang="en-US">
                    <a:noFill/>
                  </a:rPr>
                  <a:t> </a:t>
                </a:r>
              </a:p>
            </p:txBody>
          </p:sp>
        </mc:Fallback>
      </mc:AlternateContent>
    </p:spTree>
    <p:extLst>
      <p:ext uri="{BB962C8B-B14F-4D97-AF65-F5344CB8AC3E}">
        <p14:creationId xmlns:p14="http://schemas.microsoft.com/office/powerpoint/2010/main" val="12608320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58157" y="2301975"/>
            <a:ext cx="5494331" cy="3372899"/>
            <a:chOff x="280736" y="2701256"/>
            <a:chExt cx="4822144" cy="2960253"/>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6" y="2701256"/>
              <a:ext cx="4809076" cy="2778035"/>
            </a:xfrm>
            <a:prstGeom prst="rect">
              <a:avLst/>
            </a:prstGeom>
            <a:ln w="19050">
              <a:noFill/>
            </a:ln>
            <a:effectLst/>
          </p:spPr>
        </p:pic>
        <p:sp>
          <p:nvSpPr>
            <p:cNvPr id="18" name="TextBox 17"/>
            <p:cNvSpPr txBox="1"/>
            <p:nvPr/>
          </p:nvSpPr>
          <p:spPr>
            <a:xfrm>
              <a:off x="428628" y="5292177"/>
              <a:ext cx="431381" cy="369332"/>
            </a:xfrm>
            <a:prstGeom prst="rect">
              <a:avLst/>
            </a:prstGeom>
            <a:noFill/>
          </p:spPr>
          <p:txBody>
            <a:bodyPr wrap="square" rtlCol="0">
              <a:spAutoFit/>
            </a:bodyPr>
            <a:lstStyle/>
            <a:p>
              <a:r>
                <a:rPr lang="en-US" b="1" dirty="0" smtClean="0"/>
                <a:t>E</a:t>
              </a:r>
              <a:endParaRPr lang="en-US" b="1" dirty="0"/>
            </a:p>
          </p:txBody>
        </p:sp>
        <p:sp>
          <p:nvSpPr>
            <p:cNvPr id="19" name="TextBox 18"/>
            <p:cNvSpPr txBox="1"/>
            <p:nvPr/>
          </p:nvSpPr>
          <p:spPr>
            <a:xfrm>
              <a:off x="4671499" y="5276160"/>
              <a:ext cx="431381" cy="369332"/>
            </a:xfrm>
            <a:prstGeom prst="rect">
              <a:avLst/>
            </a:prstGeom>
            <a:noFill/>
          </p:spPr>
          <p:txBody>
            <a:bodyPr wrap="square" rtlCol="0">
              <a:spAutoFit/>
            </a:bodyPr>
            <a:lstStyle/>
            <a:p>
              <a:r>
                <a:rPr lang="en-US" b="1" dirty="0"/>
                <a:t>N</a:t>
              </a:r>
            </a:p>
          </p:txBody>
        </p:sp>
        <p:sp>
          <p:nvSpPr>
            <p:cNvPr id="20" name="Freeform 19"/>
            <p:cNvSpPr/>
            <p:nvPr/>
          </p:nvSpPr>
          <p:spPr>
            <a:xfrm>
              <a:off x="718111" y="3744141"/>
              <a:ext cx="3248297" cy="1367246"/>
            </a:xfrm>
            <a:custGeom>
              <a:avLst/>
              <a:gdLst>
                <a:gd name="connsiteX0" fmla="*/ 0 w 3248297"/>
                <a:gd name="connsiteY0" fmla="*/ 0 h 1367246"/>
                <a:gd name="connsiteX1" fmla="*/ 296091 w 3248297"/>
                <a:gd name="connsiteY1" fmla="*/ 52252 h 1367246"/>
                <a:gd name="connsiteX2" fmla="*/ 644434 w 3248297"/>
                <a:gd name="connsiteY2" fmla="*/ 121920 h 1367246"/>
                <a:gd name="connsiteX3" fmla="*/ 905691 w 3248297"/>
                <a:gd name="connsiteY3" fmla="*/ 191589 h 1367246"/>
                <a:gd name="connsiteX4" fmla="*/ 1149531 w 3248297"/>
                <a:gd name="connsiteY4" fmla="*/ 278675 h 1367246"/>
                <a:gd name="connsiteX5" fmla="*/ 1358537 w 3248297"/>
                <a:gd name="connsiteY5" fmla="*/ 348343 h 1367246"/>
                <a:gd name="connsiteX6" fmla="*/ 1654628 w 3248297"/>
                <a:gd name="connsiteY6" fmla="*/ 470263 h 1367246"/>
                <a:gd name="connsiteX7" fmla="*/ 1950720 w 3248297"/>
                <a:gd name="connsiteY7" fmla="*/ 566058 h 1367246"/>
                <a:gd name="connsiteX8" fmla="*/ 2290354 w 3248297"/>
                <a:gd name="connsiteY8" fmla="*/ 696686 h 1367246"/>
                <a:gd name="connsiteX9" fmla="*/ 2656114 w 3248297"/>
                <a:gd name="connsiteY9" fmla="*/ 853440 h 1367246"/>
                <a:gd name="connsiteX10" fmla="*/ 2934788 w 3248297"/>
                <a:gd name="connsiteY10" fmla="*/ 1018903 h 1367246"/>
                <a:gd name="connsiteX11" fmla="*/ 3117668 w 3248297"/>
                <a:gd name="connsiteY11" fmla="*/ 1166949 h 1367246"/>
                <a:gd name="connsiteX12" fmla="*/ 3248297 w 3248297"/>
                <a:gd name="connsiteY12" fmla="*/ 1367246 h 13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8297" h="1367246">
                  <a:moveTo>
                    <a:pt x="0" y="0"/>
                  </a:moveTo>
                  <a:lnTo>
                    <a:pt x="296091" y="52252"/>
                  </a:lnTo>
                  <a:lnTo>
                    <a:pt x="644434" y="121920"/>
                  </a:lnTo>
                  <a:lnTo>
                    <a:pt x="905691" y="191589"/>
                  </a:lnTo>
                  <a:lnTo>
                    <a:pt x="1149531" y="278675"/>
                  </a:lnTo>
                  <a:lnTo>
                    <a:pt x="1358537" y="348343"/>
                  </a:lnTo>
                  <a:lnTo>
                    <a:pt x="1654628" y="470263"/>
                  </a:lnTo>
                  <a:lnTo>
                    <a:pt x="1950720" y="566058"/>
                  </a:lnTo>
                  <a:lnTo>
                    <a:pt x="2290354" y="696686"/>
                  </a:lnTo>
                  <a:lnTo>
                    <a:pt x="2656114" y="853440"/>
                  </a:lnTo>
                  <a:lnTo>
                    <a:pt x="2934788" y="1018903"/>
                  </a:lnTo>
                  <a:lnTo>
                    <a:pt x="3117668" y="1166949"/>
                  </a:lnTo>
                  <a:lnTo>
                    <a:pt x="3248297" y="1367246"/>
                  </a:ln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709402" y="4362450"/>
              <a:ext cx="3187337" cy="766354"/>
            </a:xfrm>
            <a:custGeom>
              <a:avLst/>
              <a:gdLst>
                <a:gd name="connsiteX0" fmla="*/ 0 w 3187337"/>
                <a:gd name="connsiteY0" fmla="*/ 0 h 766354"/>
                <a:gd name="connsiteX1" fmla="*/ 339634 w 3187337"/>
                <a:gd name="connsiteY1" fmla="*/ 78377 h 766354"/>
                <a:gd name="connsiteX2" fmla="*/ 653143 w 3187337"/>
                <a:gd name="connsiteY2" fmla="*/ 130629 h 766354"/>
                <a:gd name="connsiteX3" fmla="*/ 1071154 w 3187337"/>
                <a:gd name="connsiteY3" fmla="*/ 200297 h 766354"/>
                <a:gd name="connsiteX4" fmla="*/ 1463040 w 3187337"/>
                <a:gd name="connsiteY4" fmla="*/ 235131 h 766354"/>
                <a:gd name="connsiteX5" fmla="*/ 1785257 w 3187337"/>
                <a:gd name="connsiteY5" fmla="*/ 296091 h 766354"/>
                <a:gd name="connsiteX6" fmla="*/ 2116183 w 3187337"/>
                <a:gd name="connsiteY6" fmla="*/ 374469 h 766354"/>
                <a:gd name="connsiteX7" fmla="*/ 2464526 w 3187337"/>
                <a:gd name="connsiteY7" fmla="*/ 444137 h 766354"/>
                <a:gd name="connsiteX8" fmla="*/ 2734491 w 3187337"/>
                <a:gd name="connsiteY8" fmla="*/ 496389 h 766354"/>
                <a:gd name="connsiteX9" fmla="*/ 2908663 w 3187337"/>
                <a:gd name="connsiteY9" fmla="*/ 557349 h 766354"/>
                <a:gd name="connsiteX10" fmla="*/ 3039291 w 3187337"/>
                <a:gd name="connsiteY10" fmla="*/ 653143 h 766354"/>
                <a:gd name="connsiteX11" fmla="*/ 3187337 w 3187337"/>
                <a:gd name="connsiteY11" fmla="*/ 766354 h 76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7337" h="766354">
                  <a:moveTo>
                    <a:pt x="0" y="0"/>
                  </a:moveTo>
                  <a:lnTo>
                    <a:pt x="339634" y="78377"/>
                  </a:lnTo>
                  <a:lnTo>
                    <a:pt x="653143" y="130629"/>
                  </a:lnTo>
                  <a:lnTo>
                    <a:pt x="1071154" y="200297"/>
                  </a:lnTo>
                  <a:lnTo>
                    <a:pt x="1463040" y="235131"/>
                  </a:lnTo>
                  <a:lnTo>
                    <a:pt x="1785257" y="296091"/>
                  </a:lnTo>
                  <a:lnTo>
                    <a:pt x="2116183" y="374469"/>
                  </a:lnTo>
                  <a:lnTo>
                    <a:pt x="2464526" y="444137"/>
                  </a:lnTo>
                  <a:lnTo>
                    <a:pt x="2734491" y="496389"/>
                  </a:lnTo>
                  <a:lnTo>
                    <a:pt x="2908663" y="557349"/>
                  </a:lnTo>
                  <a:lnTo>
                    <a:pt x="3039291" y="653143"/>
                  </a:lnTo>
                  <a:lnTo>
                    <a:pt x="3187337" y="766354"/>
                  </a:lnTo>
                </a:path>
              </a:pathLst>
            </a:cu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9908" y="1044365"/>
            <a:ext cx="2656073" cy="567331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4600" y="5698932"/>
            <a:ext cx="4306918" cy="783076"/>
          </a:xfrm>
          <a:prstGeom prst="rect">
            <a:avLst/>
          </a:prstGeom>
        </p:spPr>
      </p:pic>
      <p:sp>
        <p:nvSpPr>
          <p:cNvPr id="23" name="TextBox 22"/>
          <p:cNvSpPr txBox="1"/>
          <p:nvPr/>
        </p:nvSpPr>
        <p:spPr>
          <a:xfrm>
            <a:off x="280737" y="986399"/>
            <a:ext cx="5556862" cy="892552"/>
          </a:xfrm>
          <a:prstGeom prst="rect">
            <a:avLst/>
          </a:prstGeom>
          <a:noFill/>
        </p:spPr>
        <p:txBody>
          <a:bodyPr wrap="square" rtlCol="0">
            <a:spAutoFit/>
          </a:bodyPr>
          <a:lstStyle/>
          <a:p>
            <a:pPr marL="2232025" indent="-2232025" algn="ctr"/>
            <a:r>
              <a:rPr lang="en-US" sz="2800" b="1" dirty="0" smtClean="0">
                <a:solidFill>
                  <a:srgbClr val="1100FF"/>
                </a:solidFill>
              </a:rPr>
              <a:t>Kinematics of Frontogenesis</a:t>
            </a:r>
          </a:p>
          <a:p>
            <a:pPr marL="2232025" indent="-2232025" algn="ctr"/>
            <a:r>
              <a:rPr lang="en-US" sz="2400" i="1" dirty="0" smtClean="0">
                <a:solidFill>
                  <a:srgbClr val="1100FF"/>
                </a:solidFill>
              </a:rPr>
              <a:t>(Miller 1948; Sanders 1955)</a:t>
            </a:r>
          </a:p>
        </p:txBody>
      </p:sp>
    </p:spTree>
    <p:extLst>
      <p:ext uri="{BB962C8B-B14F-4D97-AF65-F5344CB8AC3E}">
        <p14:creationId xmlns:p14="http://schemas.microsoft.com/office/powerpoint/2010/main" val="14647565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Application of the Sawyer–</a:t>
            </a:r>
            <a:r>
              <a:rPr lang="en-US" sz="2800" b="1" dirty="0" err="1" smtClean="0">
                <a:solidFill>
                  <a:srgbClr val="1100FF"/>
                </a:solidFill>
              </a:rPr>
              <a:t>Eliassen</a:t>
            </a:r>
            <a:r>
              <a:rPr lang="en-US" sz="2800" b="1" dirty="0" smtClean="0">
                <a:solidFill>
                  <a:srgbClr val="1100FF"/>
                </a:solidFill>
              </a:rPr>
              <a:t> Circulation Equation</a:t>
            </a:r>
          </a:p>
          <a:p>
            <a:pPr marL="2232025" indent="-2232025" algn="ctr"/>
            <a:r>
              <a:rPr lang="en-US" sz="2400" i="1" dirty="0" smtClean="0">
                <a:solidFill>
                  <a:srgbClr val="1100FF"/>
                </a:solidFill>
              </a:rPr>
              <a:t>Diagnosis of </a:t>
            </a:r>
            <a:r>
              <a:rPr lang="en-US" sz="2400" i="1" dirty="0" err="1" smtClean="0">
                <a:solidFill>
                  <a:srgbClr val="1100FF"/>
                </a:solidFill>
              </a:rPr>
              <a:t>Ageostrophic</a:t>
            </a:r>
            <a:r>
              <a:rPr lang="en-US" sz="2400" i="1" dirty="0" smtClean="0">
                <a:solidFill>
                  <a:srgbClr val="1100FF"/>
                </a:solidFill>
              </a:rPr>
              <a:t> Transverse Circulations</a:t>
            </a:r>
          </a:p>
        </p:txBody>
      </p:sp>
      <p:pic>
        <p:nvPicPr>
          <p:cNvPr id="15" name="Picture 14" descr="todsen196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291" y="1983674"/>
            <a:ext cx="3152775" cy="4643696"/>
          </a:xfrm>
          <a:prstGeom prst="rect">
            <a:avLst/>
          </a:prstGeom>
        </p:spPr>
      </p:pic>
      <p:sp>
        <p:nvSpPr>
          <p:cNvPr id="16" name="TextBox 15"/>
          <p:cNvSpPr txBox="1"/>
          <p:nvPr/>
        </p:nvSpPr>
        <p:spPr>
          <a:xfrm>
            <a:off x="3746066" y="6362761"/>
            <a:ext cx="1568884" cy="369332"/>
          </a:xfrm>
          <a:prstGeom prst="rect">
            <a:avLst/>
          </a:prstGeom>
          <a:noFill/>
        </p:spPr>
        <p:txBody>
          <a:bodyPr wrap="square" rtlCol="0">
            <a:spAutoFit/>
          </a:bodyPr>
          <a:lstStyle/>
          <a:p>
            <a:r>
              <a:rPr lang="en-US" b="1" dirty="0" err="1" smtClean="0"/>
              <a:t>Todsen</a:t>
            </a:r>
            <a:r>
              <a:rPr lang="en-US" b="1" dirty="0" smtClean="0"/>
              <a:t> (1964)</a:t>
            </a:r>
            <a:endParaRPr lang="en-US" b="1" dirty="0"/>
          </a:p>
        </p:txBody>
      </p:sp>
      <p:pic>
        <p:nvPicPr>
          <p:cNvPr id="17" name="Picture 16" descr="Shapiro198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9774" y="2042411"/>
            <a:ext cx="4487551" cy="4156889"/>
          </a:xfrm>
          <a:prstGeom prst="rect">
            <a:avLst/>
          </a:prstGeom>
        </p:spPr>
      </p:pic>
      <p:sp>
        <p:nvSpPr>
          <p:cNvPr id="23" name="TextBox 22"/>
          <p:cNvSpPr txBox="1"/>
          <p:nvPr/>
        </p:nvSpPr>
        <p:spPr>
          <a:xfrm>
            <a:off x="7431604" y="6362761"/>
            <a:ext cx="1645721" cy="369332"/>
          </a:xfrm>
          <a:prstGeom prst="rect">
            <a:avLst/>
          </a:prstGeom>
          <a:noFill/>
        </p:spPr>
        <p:txBody>
          <a:bodyPr wrap="square" rtlCol="0">
            <a:spAutoFit/>
          </a:bodyPr>
          <a:lstStyle/>
          <a:p>
            <a:r>
              <a:rPr lang="en-US" b="1" smtClean="0"/>
              <a:t>Shapiro (1981)</a:t>
            </a:r>
            <a:endParaRPr lang="en-US" b="1" dirty="0"/>
          </a:p>
        </p:txBody>
      </p:sp>
      <p:cxnSp>
        <p:nvCxnSpPr>
          <p:cNvPr id="3" name="Straight Connector 2"/>
          <p:cNvCxnSpPr/>
          <p:nvPr/>
        </p:nvCxnSpPr>
        <p:spPr>
          <a:xfrm>
            <a:off x="1981200" y="3190875"/>
            <a:ext cx="1104900" cy="647700"/>
          </a:xfrm>
          <a:prstGeom prst="line">
            <a:avLst/>
          </a:prstGeom>
          <a:ln w="444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10828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2246769"/>
          </a:xfrm>
          <a:prstGeom prst="rect">
            <a:avLst/>
          </a:prstGeom>
          <a:noFill/>
        </p:spPr>
        <p:txBody>
          <a:bodyPr wrap="square" rtlCol="0">
            <a:spAutoFit/>
          </a:bodyPr>
          <a:lstStyle/>
          <a:p>
            <a:r>
              <a:rPr lang="en-US" sz="2800" b="1" dirty="0" smtClean="0">
                <a:solidFill>
                  <a:srgbClr val="0000FF"/>
                </a:solidFill>
              </a:rPr>
              <a:t>Front:  </a:t>
            </a:r>
            <a:r>
              <a:rPr lang="en-US" sz="2800" dirty="0" smtClean="0"/>
              <a:t>“Atmospheric fronts may be defined as sloping zones of pronounced transition in the thermal and wind fields.” (Keyser 1986)</a:t>
            </a:r>
          </a:p>
          <a:p>
            <a:endParaRPr lang="en-US" sz="2800" dirty="0" smtClean="0"/>
          </a:p>
          <a:p>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2560320"/>
            <a:ext cx="6620653" cy="4160142"/>
          </a:xfrm>
          <a:prstGeom prst="rect">
            <a:avLst/>
          </a:prstGeom>
        </p:spPr>
      </p:pic>
      <p:sp>
        <p:nvSpPr>
          <p:cNvPr id="9" name="TextBox 8"/>
          <p:cNvSpPr txBox="1"/>
          <p:nvPr/>
        </p:nvSpPr>
        <p:spPr>
          <a:xfrm rot="16200000">
            <a:off x="-513176" y="3923761"/>
            <a:ext cx="1957161" cy="369332"/>
          </a:xfrm>
          <a:prstGeom prst="rect">
            <a:avLst/>
          </a:prstGeom>
          <a:noFill/>
        </p:spPr>
        <p:txBody>
          <a:bodyPr wrap="square" rtlCol="0">
            <a:spAutoFit/>
          </a:bodyPr>
          <a:lstStyle/>
          <a:p>
            <a:pPr algn="ctr"/>
            <a:r>
              <a:rPr lang="en-US" b="1" dirty="0" smtClean="0">
                <a:solidFill>
                  <a:srgbClr val="FF0000"/>
                </a:solidFill>
              </a:rPr>
              <a:t>Pressure</a:t>
            </a:r>
            <a:endParaRPr lang="en-US" b="1" dirty="0">
              <a:solidFill>
                <a:srgbClr val="FF0000"/>
              </a:solidFill>
            </a:endParaRPr>
          </a:p>
        </p:txBody>
      </p:sp>
      <p:cxnSp>
        <p:nvCxnSpPr>
          <p:cNvPr id="11" name="Straight Arrow Connector 10"/>
          <p:cNvCxnSpPr/>
          <p:nvPr/>
        </p:nvCxnSpPr>
        <p:spPr>
          <a:xfrm>
            <a:off x="477582" y="4616538"/>
            <a:ext cx="0" cy="446617"/>
          </a:xfrm>
          <a:prstGeom prst="straightConnector1">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4352" y="6121837"/>
            <a:ext cx="2338026" cy="646331"/>
          </a:xfrm>
          <a:prstGeom prst="rect">
            <a:avLst/>
          </a:prstGeom>
          <a:noFill/>
        </p:spPr>
        <p:txBody>
          <a:bodyPr wrap="square" rtlCol="0">
            <a:spAutoFit/>
          </a:bodyPr>
          <a:lstStyle/>
          <a:p>
            <a:pPr algn="ctr"/>
            <a:r>
              <a:rPr lang="en-US" b="1" dirty="0" err="1" smtClean="0"/>
              <a:t>Palmén</a:t>
            </a:r>
            <a:r>
              <a:rPr lang="en-US" b="1" dirty="0" smtClean="0"/>
              <a:t> and Newton (1948)</a:t>
            </a:r>
            <a:endParaRPr lang="en-US" b="1" dirty="0"/>
          </a:p>
        </p:txBody>
      </p:sp>
      <p:sp>
        <p:nvSpPr>
          <p:cNvPr id="3" name="TextBox 2"/>
          <p:cNvSpPr txBox="1"/>
          <p:nvPr/>
        </p:nvSpPr>
        <p:spPr>
          <a:xfrm>
            <a:off x="6561233" y="3753472"/>
            <a:ext cx="2377440" cy="954107"/>
          </a:xfrm>
          <a:prstGeom prst="rect">
            <a:avLst/>
          </a:prstGeom>
          <a:noFill/>
        </p:spPr>
        <p:txBody>
          <a:bodyPr wrap="square" rtlCol="0">
            <a:spAutoFit/>
          </a:bodyPr>
          <a:lstStyle/>
          <a:p>
            <a:pPr algn="ctr"/>
            <a:r>
              <a:rPr lang="en-US" sz="2800" b="1" dirty="0" smtClean="0">
                <a:solidFill>
                  <a:srgbClr val="1100FF"/>
                </a:solidFill>
              </a:rPr>
              <a:t>Strong </a:t>
            </a:r>
            <a:r>
              <a:rPr lang="en-US" sz="2800" b="1" smtClean="0">
                <a:solidFill>
                  <a:srgbClr val="1100FF"/>
                </a:solidFill>
              </a:rPr>
              <a:t>Static Stability</a:t>
            </a:r>
            <a:endParaRPr lang="en-US" sz="2800" b="1" dirty="0">
              <a:solidFill>
                <a:srgbClr val="1100FF"/>
              </a:solidFill>
            </a:endParaRPr>
          </a:p>
        </p:txBody>
      </p:sp>
      <p:sp>
        <p:nvSpPr>
          <p:cNvPr id="10" name="Freeform 9"/>
          <p:cNvSpPr/>
          <p:nvPr/>
        </p:nvSpPr>
        <p:spPr>
          <a:xfrm>
            <a:off x="1304014" y="4444779"/>
            <a:ext cx="4452730" cy="811033"/>
          </a:xfrm>
          <a:custGeom>
            <a:avLst/>
            <a:gdLst>
              <a:gd name="connsiteX0" fmla="*/ 4452730 w 4452730"/>
              <a:gd name="connsiteY0" fmla="*/ 0 h 811033"/>
              <a:gd name="connsiteX1" fmla="*/ 4452730 w 4452730"/>
              <a:gd name="connsiteY1" fmla="*/ 0 h 811033"/>
              <a:gd name="connsiteX2" fmla="*/ 3959749 w 4452730"/>
              <a:gd name="connsiteY2" fmla="*/ 31805 h 811033"/>
              <a:gd name="connsiteX3" fmla="*/ 3244132 w 4452730"/>
              <a:gd name="connsiteY3" fmla="*/ 127221 h 811033"/>
              <a:gd name="connsiteX4" fmla="*/ 2560320 w 4452730"/>
              <a:gd name="connsiteY4" fmla="*/ 238539 h 811033"/>
              <a:gd name="connsiteX5" fmla="*/ 2059388 w 4452730"/>
              <a:gd name="connsiteY5" fmla="*/ 357809 h 811033"/>
              <a:gd name="connsiteX6" fmla="*/ 1932167 w 4452730"/>
              <a:gd name="connsiteY6" fmla="*/ 381663 h 811033"/>
              <a:gd name="connsiteX7" fmla="*/ 1884459 w 4452730"/>
              <a:gd name="connsiteY7" fmla="*/ 636104 h 811033"/>
              <a:gd name="connsiteX8" fmla="*/ 1526650 w 4452730"/>
              <a:gd name="connsiteY8" fmla="*/ 747423 h 811033"/>
              <a:gd name="connsiteX9" fmla="*/ 1152939 w 4452730"/>
              <a:gd name="connsiteY9" fmla="*/ 779228 h 811033"/>
              <a:gd name="connsiteX10" fmla="*/ 652007 w 4452730"/>
              <a:gd name="connsiteY10" fmla="*/ 779228 h 811033"/>
              <a:gd name="connsiteX11" fmla="*/ 198783 w 4452730"/>
              <a:gd name="connsiteY11" fmla="*/ 795131 h 811033"/>
              <a:gd name="connsiteX12" fmla="*/ 0 w 4452730"/>
              <a:gd name="connsiteY12" fmla="*/ 811033 h 8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52730" h="811033">
                <a:moveTo>
                  <a:pt x="4452730" y="0"/>
                </a:moveTo>
                <a:lnTo>
                  <a:pt x="4452730" y="0"/>
                </a:lnTo>
                <a:lnTo>
                  <a:pt x="3959749" y="31805"/>
                </a:lnTo>
                <a:lnTo>
                  <a:pt x="3244132" y="127221"/>
                </a:lnTo>
                <a:lnTo>
                  <a:pt x="2560320" y="238539"/>
                </a:lnTo>
                <a:lnTo>
                  <a:pt x="2059388" y="357809"/>
                </a:lnTo>
                <a:lnTo>
                  <a:pt x="1932167" y="381663"/>
                </a:lnTo>
                <a:lnTo>
                  <a:pt x="1884459" y="636104"/>
                </a:lnTo>
                <a:lnTo>
                  <a:pt x="1526650" y="747423"/>
                </a:lnTo>
                <a:lnTo>
                  <a:pt x="1152939" y="779228"/>
                </a:lnTo>
                <a:lnTo>
                  <a:pt x="652007" y="779228"/>
                </a:lnTo>
                <a:lnTo>
                  <a:pt x="198783" y="795131"/>
                </a:lnTo>
                <a:lnTo>
                  <a:pt x="0" y="811033"/>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653871" y="4587903"/>
            <a:ext cx="4118776" cy="1256306"/>
          </a:xfrm>
          <a:custGeom>
            <a:avLst/>
            <a:gdLst>
              <a:gd name="connsiteX0" fmla="*/ 4118776 w 4118776"/>
              <a:gd name="connsiteY0" fmla="*/ 0 h 1256306"/>
              <a:gd name="connsiteX1" fmla="*/ 3490623 w 4118776"/>
              <a:gd name="connsiteY1" fmla="*/ 47707 h 1256306"/>
              <a:gd name="connsiteX2" fmla="*/ 2711395 w 4118776"/>
              <a:gd name="connsiteY2" fmla="*/ 166977 h 1256306"/>
              <a:gd name="connsiteX3" fmla="*/ 2003729 w 4118776"/>
              <a:gd name="connsiteY3" fmla="*/ 294198 h 1256306"/>
              <a:gd name="connsiteX4" fmla="*/ 1709531 w 4118776"/>
              <a:gd name="connsiteY4" fmla="*/ 381662 h 1256306"/>
              <a:gd name="connsiteX5" fmla="*/ 1685677 w 4118776"/>
              <a:gd name="connsiteY5" fmla="*/ 628153 h 1256306"/>
              <a:gd name="connsiteX6" fmla="*/ 1494846 w 4118776"/>
              <a:gd name="connsiteY6" fmla="*/ 747422 h 1256306"/>
              <a:gd name="connsiteX7" fmla="*/ 1105232 w 4118776"/>
              <a:gd name="connsiteY7" fmla="*/ 850789 h 1256306"/>
              <a:gd name="connsiteX8" fmla="*/ 659959 w 4118776"/>
              <a:gd name="connsiteY8" fmla="*/ 914400 h 1256306"/>
              <a:gd name="connsiteX9" fmla="*/ 333955 w 4118776"/>
              <a:gd name="connsiteY9" fmla="*/ 962107 h 1256306"/>
              <a:gd name="connsiteX10" fmla="*/ 143124 w 4118776"/>
              <a:gd name="connsiteY10" fmla="*/ 1017767 h 1256306"/>
              <a:gd name="connsiteX11" fmla="*/ 31806 w 4118776"/>
              <a:gd name="connsiteY11" fmla="*/ 1160890 h 1256306"/>
              <a:gd name="connsiteX12" fmla="*/ 0 w 4118776"/>
              <a:gd name="connsiteY12" fmla="*/ 1256306 h 12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18776" h="1256306">
                <a:moveTo>
                  <a:pt x="4118776" y="0"/>
                </a:moveTo>
                <a:lnTo>
                  <a:pt x="3490623" y="47707"/>
                </a:lnTo>
                <a:lnTo>
                  <a:pt x="2711395" y="166977"/>
                </a:lnTo>
                <a:lnTo>
                  <a:pt x="2003729" y="294198"/>
                </a:lnTo>
                <a:lnTo>
                  <a:pt x="1709531" y="381662"/>
                </a:lnTo>
                <a:lnTo>
                  <a:pt x="1685677" y="628153"/>
                </a:lnTo>
                <a:lnTo>
                  <a:pt x="1494846" y="747422"/>
                </a:lnTo>
                <a:lnTo>
                  <a:pt x="1105232" y="850789"/>
                </a:lnTo>
                <a:lnTo>
                  <a:pt x="659959" y="914400"/>
                </a:lnTo>
                <a:lnTo>
                  <a:pt x="333955" y="962107"/>
                </a:lnTo>
                <a:lnTo>
                  <a:pt x="143124" y="1017767"/>
                </a:lnTo>
                <a:lnTo>
                  <a:pt x="31806" y="1160890"/>
                </a:lnTo>
                <a:lnTo>
                  <a:pt x="0" y="1256306"/>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2576223" y="4746929"/>
            <a:ext cx="3172570" cy="1065474"/>
          </a:xfrm>
          <a:custGeom>
            <a:avLst/>
            <a:gdLst>
              <a:gd name="connsiteX0" fmla="*/ 3172570 w 3172570"/>
              <a:gd name="connsiteY0" fmla="*/ 0 h 1065474"/>
              <a:gd name="connsiteX1" fmla="*/ 2623930 w 3172570"/>
              <a:gd name="connsiteY1" fmla="*/ 39756 h 1065474"/>
              <a:gd name="connsiteX2" fmla="*/ 1781092 w 3172570"/>
              <a:gd name="connsiteY2" fmla="*/ 182880 h 1065474"/>
              <a:gd name="connsiteX3" fmla="*/ 1129085 w 3172570"/>
              <a:gd name="connsiteY3" fmla="*/ 318052 h 1065474"/>
              <a:gd name="connsiteX4" fmla="*/ 906448 w 3172570"/>
              <a:gd name="connsiteY4" fmla="*/ 357808 h 1065474"/>
              <a:gd name="connsiteX5" fmla="*/ 882594 w 3172570"/>
              <a:gd name="connsiteY5" fmla="*/ 628153 h 1065474"/>
              <a:gd name="connsiteX6" fmla="*/ 564542 w 3172570"/>
              <a:gd name="connsiteY6" fmla="*/ 803081 h 1065474"/>
              <a:gd name="connsiteX7" fmla="*/ 198782 w 3172570"/>
              <a:gd name="connsiteY7" fmla="*/ 954156 h 1065474"/>
              <a:gd name="connsiteX8" fmla="*/ 0 w 3172570"/>
              <a:gd name="connsiteY8" fmla="*/ 1065474 h 1065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2570" h="1065474">
                <a:moveTo>
                  <a:pt x="3172570" y="0"/>
                </a:moveTo>
                <a:lnTo>
                  <a:pt x="2623930" y="39756"/>
                </a:lnTo>
                <a:lnTo>
                  <a:pt x="1781092" y="182880"/>
                </a:lnTo>
                <a:lnTo>
                  <a:pt x="1129085" y="318052"/>
                </a:lnTo>
                <a:lnTo>
                  <a:pt x="906448" y="357808"/>
                </a:lnTo>
                <a:lnTo>
                  <a:pt x="882594" y="628153"/>
                </a:lnTo>
                <a:lnTo>
                  <a:pt x="564542" y="803081"/>
                </a:lnTo>
                <a:lnTo>
                  <a:pt x="198782" y="954156"/>
                </a:lnTo>
                <a:lnTo>
                  <a:pt x="0" y="1065474"/>
                </a:lnTo>
              </a:path>
            </a:pathLst>
          </a:cu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4512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Application of the Sawyer–</a:t>
            </a:r>
            <a:r>
              <a:rPr lang="en-US" sz="2800" b="1" dirty="0" err="1" smtClean="0">
                <a:solidFill>
                  <a:srgbClr val="1100FF"/>
                </a:solidFill>
              </a:rPr>
              <a:t>Eliassen</a:t>
            </a:r>
            <a:r>
              <a:rPr lang="en-US" sz="2800" b="1" dirty="0" smtClean="0">
                <a:solidFill>
                  <a:srgbClr val="1100FF"/>
                </a:solidFill>
              </a:rPr>
              <a:t> Circulation Equation</a:t>
            </a:r>
          </a:p>
          <a:p>
            <a:pPr marL="2232025" indent="-2232025" algn="ctr"/>
            <a:r>
              <a:rPr lang="en-US" sz="2400" i="1" dirty="0" smtClean="0">
                <a:solidFill>
                  <a:srgbClr val="1100FF"/>
                </a:solidFill>
              </a:rPr>
              <a:t>Diagnosis of </a:t>
            </a:r>
            <a:r>
              <a:rPr lang="en-US" sz="2400" i="1" dirty="0" err="1" smtClean="0">
                <a:solidFill>
                  <a:srgbClr val="1100FF"/>
                </a:solidFill>
              </a:rPr>
              <a:t>Ageostrophic</a:t>
            </a:r>
            <a:r>
              <a:rPr lang="en-US" sz="2400" i="1" dirty="0" smtClean="0">
                <a:solidFill>
                  <a:srgbClr val="1100FF"/>
                </a:solidFill>
              </a:rPr>
              <a:t> Transverse Circulations</a:t>
            </a:r>
          </a:p>
        </p:txBody>
      </p:sp>
      <p:sp>
        <p:nvSpPr>
          <p:cNvPr id="16" name="TextBox 15"/>
          <p:cNvSpPr txBox="1"/>
          <p:nvPr/>
        </p:nvSpPr>
        <p:spPr>
          <a:xfrm>
            <a:off x="6536890" y="6391336"/>
            <a:ext cx="2473759" cy="369332"/>
          </a:xfrm>
          <a:prstGeom prst="rect">
            <a:avLst/>
          </a:prstGeom>
          <a:noFill/>
        </p:spPr>
        <p:txBody>
          <a:bodyPr wrap="square" rtlCol="0">
            <a:spAutoFit/>
          </a:bodyPr>
          <a:lstStyle/>
          <a:p>
            <a:r>
              <a:rPr lang="en-US" b="1" smtClean="0"/>
              <a:t>Lang and Martin (2012)</a:t>
            </a:r>
            <a:endParaRPr lang="en-US" b="1" dirty="0"/>
          </a:p>
        </p:txBody>
      </p:sp>
      <p:sp>
        <p:nvSpPr>
          <p:cNvPr id="23" name="TextBox 22"/>
          <p:cNvSpPr txBox="1"/>
          <p:nvPr/>
        </p:nvSpPr>
        <p:spPr>
          <a:xfrm>
            <a:off x="383104" y="6107629"/>
            <a:ext cx="1645721" cy="369332"/>
          </a:xfrm>
          <a:prstGeom prst="rect">
            <a:avLst/>
          </a:prstGeom>
          <a:noFill/>
        </p:spPr>
        <p:txBody>
          <a:bodyPr wrap="square" rtlCol="0">
            <a:spAutoFit/>
          </a:bodyPr>
          <a:lstStyle/>
          <a:p>
            <a:r>
              <a:rPr lang="en-US" b="1" smtClean="0"/>
              <a:t>Shapiro (1981)</a:t>
            </a:r>
            <a:endParaRPr lang="en-US" b="1" dirty="0"/>
          </a:p>
        </p:txBody>
      </p:sp>
      <p:pic>
        <p:nvPicPr>
          <p:cNvPr id="9" name="Picture 8" descr="Shapiro198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21" y="2183674"/>
            <a:ext cx="4296074" cy="3979521"/>
          </a:xfrm>
          <a:prstGeom prst="rect">
            <a:avLst/>
          </a:prstGeom>
        </p:spPr>
      </p:pic>
      <p:pic>
        <p:nvPicPr>
          <p:cNvPr id="10" name="Picture 9" descr="Figure3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179" y="1872978"/>
            <a:ext cx="3677346" cy="4489783"/>
          </a:xfrm>
          <a:prstGeom prst="rect">
            <a:avLst/>
          </a:prstGeom>
        </p:spPr>
      </p:pic>
    </p:spTree>
    <p:extLst>
      <p:ext uri="{BB962C8B-B14F-4D97-AF65-F5344CB8AC3E}">
        <p14:creationId xmlns:p14="http://schemas.microsoft.com/office/powerpoint/2010/main" val="16405645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Application of the Sawyer–</a:t>
            </a:r>
            <a:r>
              <a:rPr lang="en-US" sz="2800" b="1" dirty="0" err="1" smtClean="0">
                <a:solidFill>
                  <a:srgbClr val="1100FF"/>
                </a:solidFill>
              </a:rPr>
              <a:t>Eliassen</a:t>
            </a:r>
            <a:r>
              <a:rPr lang="en-US" sz="2800" b="1" dirty="0" smtClean="0">
                <a:solidFill>
                  <a:srgbClr val="1100FF"/>
                </a:solidFill>
              </a:rPr>
              <a:t> Circulation Equation</a:t>
            </a:r>
          </a:p>
          <a:p>
            <a:pPr marL="2232025" indent="-2232025" algn="ctr"/>
            <a:r>
              <a:rPr lang="en-US" sz="2400" i="1" dirty="0" smtClean="0">
                <a:solidFill>
                  <a:srgbClr val="1100FF"/>
                </a:solidFill>
              </a:rPr>
              <a:t>Diagnosis of </a:t>
            </a:r>
            <a:r>
              <a:rPr lang="en-US" sz="2400" i="1" dirty="0" err="1" smtClean="0">
                <a:solidFill>
                  <a:srgbClr val="1100FF"/>
                </a:solidFill>
              </a:rPr>
              <a:t>Ageostrophic</a:t>
            </a:r>
            <a:r>
              <a:rPr lang="en-US" sz="2400" i="1" dirty="0" smtClean="0">
                <a:solidFill>
                  <a:srgbClr val="1100FF"/>
                </a:solidFill>
              </a:rPr>
              <a:t> Transverse Circulations</a:t>
            </a:r>
          </a:p>
        </p:txBody>
      </p:sp>
      <p:sp>
        <p:nvSpPr>
          <p:cNvPr id="16" name="TextBox 15"/>
          <p:cNvSpPr txBox="1"/>
          <p:nvPr/>
        </p:nvSpPr>
        <p:spPr>
          <a:xfrm>
            <a:off x="6343650" y="6391336"/>
            <a:ext cx="2666999" cy="369332"/>
          </a:xfrm>
          <a:prstGeom prst="rect">
            <a:avLst/>
          </a:prstGeom>
          <a:noFill/>
        </p:spPr>
        <p:txBody>
          <a:bodyPr wrap="square" rtlCol="0">
            <a:spAutoFit/>
          </a:bodyPr>
          <a:lstStyle/>
          <a:p>
            <a:r>
              <a:rPr lang="en-US" b="1" dirty="0" smtClean="0"/>
              <a:t>Hakim and Keyser (2001)</a:t>
            </a:r>
            <a:endParaRPr lang="en-US"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775" y="1832869"/>
            <a:ext cx="2879497" cy="492779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7075" y="2268243"/>
            <a:ext cx="4025832" cy="3867150"/>
          </a:xfrm>
          <a:prstGeom prst="rect">
            <a:avLst/>
          </a:prstGeom>
        </p:spPr>
      </p:pic>
      <p:cxnSp>
        <p:nvCxnSpPr>
          <p:cNvPr id="7" name="Straight Connector 6"/>
          <p:cNvCxnSpPr/>
          <p:nvPr/>
        </p:nvCxnSpPr>
        <p:spPr>
          <a:xfrm>
            <a:off x="1924050" y="2505075"/>
            <a:ext cx="1304925" cy="8382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13512" y="5991226"/>
            <a:ext cx="647700" cy="400110"/>
          </a:xfrm>
          <a:prstGeom prst="rect">
            <a:avLst/>
          </a:prstGeom>
          <a:noFill/>
        </p:spPr>
        <p:txBody>
          <a:bodyPr wrap="square" rtlCol="0">
            <a:spAutoFit/>
          </a:bodyPr>
          <a:lstStyle/>
          <a:p>
            <a:r>
              <a:rPr lang="en-US" sz="2000" b="1" dirty="0" smtClean="0"/>
              <a:t>A</a:t>
            </a:r>
            <a:endParaRPr lang="en-US" sz="2000" b="1" dirty="0"/>
          </a:p>
        </p:txBody>
      </p:sp>
      <p:sp>
        <p:nvSpPr>
          <p:cNvPr id="11" name="TextBox 10"/>
          <p:cNvSpPr txBox="1"/>
          <p:nvPr/>
        </p:nvSpPr>
        <p:spPr>
          <a:xfrm>
            <a:off x="7937931" y="5991226"/>
            <a:ext cx="647700" cy="400110"/>
          </a:xfrm>
          <a:prstGeom prst="rect">
            <a:avLst/>
          </a:prstGeom>
          <a:noFill/>
        </p:spPr>
        <p:txBody>
          <a:bodyPr wrap="square" rtlCol="0">
            <a:spAutoFit/>
          </a:bodyPr>
          <a:lstStyle/>
          <a:p>
            <a:r>
              <a:rPr lang="en-US" sz="2000" b="1" dirty="0" smtClean="0"/>
              <a:t>A’</a:t>
            </a:r>
            <a:endParaRPr lang="en-US" sz="2000" b="1" dirty="0"/>
          </a:p>
        </p:txBody>
      </p:sp>
    </p:spTree>
    <p:extLst>
      <p:ext uri="{BB962C8B-B14F-4D97-AF65-F5344CB8AC3E}">
        <p14:creationId xmlns:p14="http://schemas.microsoft.com/office/powerpoint/2010/main" val="10419329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7075" y="2220618"/>
            <a:ext cx="4047482" cy="3962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007" y="1878951"/>
            <a:ext cx="2903032" cy="4881717"/>
          </a:xfrm>
          <a:prstGeom prst="rect">
            <a:avLst/>
          </a:prstGeom>
        </p:spPr>
      </p:pic>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0736" y="986399"/>
            <a:ext cx="8555789" cy="892552"/>
          </a:xfrm>
          <a:prstGeom prst="rect">
            <a:avLst/>
          </a:prstGeom>
          <a:noFill/>
        </p:spPr>
        <p:txBody>
          <a:bodyPr wrap="square" rtlCol="0">
            <a:spAutoFit/>
          </a:bodyPr>
          <a:lstStyle/>
          <a:p>
            <a:pPr marL="2232025" indent="-2232025" algn="ctr"/>
            <a:r>
              <a:rPr lang="en-US" sz="2800" b="1" dirty="0" smtClean="0">
                <a:solidFill>
                  <a:srgbClr val="1100FF"/>
                </a:solidFill>
              </a:rPr>
              <a:t>Application of the Sawyer–</a:t>
            </a:r>
            <a:r>
              <a:rPr lang="en-US" sz="2800" b="1" dirty="0" err="1" smtClean="0">
                <a:solidFill>
                  <a:srgbClr val="1100FF"/>
                </a:solidFill>
              </a:rPr>
              <a:t>Eliassen</a:t>
            </a:r>
            <a:r>
              <a:rPr lang="en-US" sz="2800" b="1" dirty="0" smtClean="0">
                <a:solidFill>
                  <a:srgbClr val="1100FF"/>
                </a:solidFill>
              </a:rPr>
              <a:t> Circulation Equation</a:t>
            </a:r>
          </a:p>
          <a:p>
            <a:pPr marL="2232025" indent="-2232025" algn="ctr"/>
            <a:r>
              <a:rPr lang="en-US" sz="2400" i="1" dirty="0" smtClean="0">
                <a:solidFill>
                  <a:srgbClr val="1100FF"/>
                </a:solidFill>
              </a:rPr>
              <a:t>Diagnosis of </a:t>
            </a:r>
            <a:r>
              <a:rPr lang="en-US" sz="2400" i="1" dirty="0" err="1" smtClean="0">
                <a:solidFill>
                  <a:srgbClr val="1100FF"/>
                </a:solidFill>
              </a:rPr>
              <a:t>Ageostrophic</a:t>
            </a:r>
            <a:r>
              <a:rPr lang="en-US" sz="2400" i="1" dirty="0" smtClean="0">
                <a:solidFill>
                  <a:srgbClr val="1100FF"/>
                </a:solidFill>
              </a:rPr>
              <a:t> Transverse Circulations</a:t>
            </a:r>
          </a:p>
        </p:txBody>
      </p:sp>
      <p:sp>
        <p:nvSpPr>
          <p:cNvPr id="16" name="TextBox 15"/>
          <p:cNvSpPr txBox="1"/>
          <p:nvPr/>
        </p:nvSpPr>
        <p:spPr>
          <a:xfrm>
            <a:off x="6343650" y="6391336"/>
            <a:ext cx="2666999" cy="369332"/>
          </a:xfrm>
          <a:prstGeom prst="rect">
            <a:avLst/>
          </a:prstGeom>
          <a:noFill/>
        </p:spPr>
        <p:txBody>
          <a:bodyPr wrap="square" rtlCol="0">
            <a:spAutoFit/>
          </a:bodyPr>
          <a:lstStyle/>
          <a:p>
            <a:r>
              <a:rPr lang="en-US" b="1" dirty="0" smtClean="0"/>
              <a:t>Hakim and Keyser (2001)</a:t>
            </a:r>
            <a:endParaRPr lang="en-US" b="1" dirty="0"/>
          </a:p>
        </p:txBody>
      </p:sp>
      <p:cxnSp>
        <p:nvCxnSpPr>
          <p:cNvPr id="8" name="Straight Connector 7"/>
          <p:cNvCxnSpPr/>
          <p:nvPr/>
        </p:nvCxnSpPr>
        <p:spPr>
          <a:xfrm>
            <a:off x="1685925" y="2798306"/>
            <a:ext cx="1133475" cy="68784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513512" y="5991226"/>
            <a:ext cx="647700" cy="400110"/>
          </a:xfrm>
          <a:prstGeom prst="rect">
            <a:avLst/>
          </a:prstGeom>
          <a:noFill/>
        </p:spPr>
        <p:txBody>
          <a:bodyPr wrap="square" rtlCol="0">
            <a:spAutoFit/>
          </a:bodyPr>
          <a:lstStyle/>
          <a:p>
            <a:r>
              <a:rPr lang="en-US" sz="2000" b="1" dirty="0"/>
              <a:t>B</a:t>
            </a:r>
            <a:endParaRPr lang="en-US" sz="2000" b="1" dirty="0"/>
          </a:p>
        </p:txBody>
      </p:sp>
      <p:sp>
        <p:nvSpPr>
          <p:cNvPr id="11" name="TextBox 10"/>
          <p:cNvSpPr txBox="1"/>
          <p:nvPr/>
        </p:nvSpPr>
        <p:spPr>
          <a:xfrm>
            <a:off x="7937931" y="5991226"/>
            <a:ext cx="647700" cy="400110"/>
          </a:xfrm>
          <a:prstGeom prst="rect">
            <a:avLst/>
          </a:prstGeom>
          <a:noFill/>
        </p:spPr>
        <p:txBody>
          <a:bodyPr wrap="square" rtlCol="0">
            <a:spAutoFit/>
          </a:bodyPr>
          <a:lstStyle/>
          <a:p>
            <a:r>
              <a:rPr lang="en-US" sz="2000" b="1" dirty="0"/>
              <a:t>B</a:t>
            </a:r>
            <a:r>
              <a:rPr lang="en-US" sz="2000" b="1" dirty="0" smtClean="0"/>
              <a:t>’</a:t>
            </a:r>
            <a:endParaRPr lang="en-US" sz="2000" b="1" dirty="0"/>
          </a:p>
        </p:txBody>
      </p:sp>
    </p:spTree>
    <p:extLst>
      <p:ext uri="{BB962C8B-B14F-4D97-AF65-F5344CB8AC3E}">
        <p14:creationId xmlns:p14="http://schemas.microsoft.com/office/powerpoint/2010/main" val="1518597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5741" y="1689249"/>
            <a:ext cx="8555789" cy="2246769"/>
          </a:xfrm>
          <a:prstGeom prst="rect">
            <a:avLst/>
          </a:prstGeom>
          <a:noFill/>
        </p:spPr>
        <p:txBody>
          <a:bodyPr wrap="square" rtlCol="0">
            <a:spAutoFit/>
          </a:bodyPr>
          <a:lstStyle/>
          <a:p>
            <a:r>
              <a:rPr lang="en-US" sz="2800" dirty="0" smtClean="0"/>
              <a:t>The Sawyer–</a:t>
            </a:r>
            <a:r>
              <a:rPr lang="en-US" sz="2800" dirty="0" err="1" smtClean="0"/>
              <a:t>Eliassen</a:t>
            </a:r>
            <a:r>
              <a:rPr lang="en-US" sz="2800" dirty="0" smtClean="0"/>
              <a:t> Circulation Equation has been generalized to three-dimensions, but its application has been limited (</a:t>
            </a:r>
            <a:r>
              <a:rPr lang="en-US" dirty="0" smtClean="0">
                <a:solidFill>
                  <a:srgbClr val="1100FF"/>
                </a:solidFill>
              </a:rPr>
              <a:t>Hoskins and </a:t>
            </a:r>
            <a:r>
              <a:rPr lang="en-US" dirty="0" err="1" smtClean="0">
                <a:solidFill>
                  <a:srgbClr val="1100FF"/>
                </a:solidFill>
              </a:rPr>
              <a:t>Draghici</a:t>
            </a:r>
            <a:r>
              <a:rPr lang="en-US" dirty="0" smtClean="0">
                <a:solidFill>
                  <a:srgbClr val="1100FF"/>
                </a:solidFill>
              </a:rPr>
              <a:t> 1977; </a:t>
            </a:r>
            <a:r>
              <a:rPr lang="en-US" dirty="0" err="1" smtClean="0">
                <a:solidFill>
                  <a:srgbClr val="1100FF"/>
                </a:solidFill>
              </a:rPr>
              <a:t>Bosart</a:t>
            </a:r>
            <a:r>
              <a:rPr lang="en-US" dirty="0" smtClean="0">
                <a:solidFill>
                  <a:srgbClr val="1100FF"/>
                </a:solidFill>
              </a:rPr>
              <a:t> and Lin 1984; Xu 1990</a:t>
            </a:r>
            <a:r>
              <a:rPr lang="en-US" sz="2800" dirty="0" smtClean="0"/>
              <a:t>).</a:t>
            </a:r>
            <a:endParaRPr lang="en-US" sz="2800" dirty="0" smtClean="0"/>
          </a:p>
          <a:p>
            <a:endParaRPr lang="en-US" sz="2800" dirty="0"/>
          </a:p>
          <a:p>
            <a:endParaRPr lang="en-US" sz="2800" dirty="0" smtClean="0"/>
          </a:p>
        </p:txBody>
      </p:sp>
      <p:sp>
        <p:nvSpPr>
          <p:cNvPr id="7" name="TextBox 6"/>
          <p:cNvSpPr txBox="1"/>
          <p:nvPr/>
        </p:nvSpPr>
        <p:spPr>
          <a:xfrm>
            <a:off x="280736" y="986399"/>
            <a:ext cx="8555789" cy="523220"/>
          </a:xfrm>
          <a:prstGeom prst="rect">
            <a:avLst/>
          </a:prstGeom>
          <a:noFill/>
        </p:spPr>
        <p:txBody>
          <a:bodyPr wrap="square" rtlCol="0">
            <a:spAutoFit/>
          </a:bodyPr>
          <a:lstStyle/>
          <a:p>
            <a:pPr marL="2232025" indent="-2232025" algn="ctr"/>
            <a:r>
              <a:rPr lang="en-US" sz="2800" b="1" dirty="0" smtClean="0">
                <a:solidFill>
                  <a:srgbClr val="1100FF"/>
                </a:solidFill>
              </a:rPr>
              <a:t>Frontal Circulations in Three-Dimensions</a:t>
            </a:r>
          </a:p>
        </p:txBody>
      </p:sp>
    </p:spTree>
    <p:extLst>
      <p:ext uri="{BB962C8B-B14F-4D97-AF65-F5344CB8AC3E}">
        <p14:creationId xmlns:p14="http://schemas.microsoft.com/office/powerpoint/2010/main" val="4960111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5741" y="1689249"/>
            <a:ext cx="8555789" cy="3539430"/>
          </a:xfrm>
          <a:prstGeom prst="rect">
            <a:avLst/>
          </a:prstGeom>
          <a:noFill/>
        </p:spPr>
        <p:txBody>
          <a:bodyPr wrap="square" rtlCol="0">
            <a:spAutoFit/>
          </a:bodyPr>
          <a:lstStyle/>
          <a:p>
            <a:r>
              <a:rPr lang="en-US" sz="2800" dirty="0" smtClean="0"/>
              <a:t>The Sawyer–</a:t>
            </a:r>
            <a:r>
              <a:rPr lang="en-US" sz="2800" dirty="0" err="1" smtClean="0"/>
              <a:t>Eliassen</a:t>
            </a:r>
            <a:r>
              <a:rPr lang="en-US" sz="2800" dirty="0" smtClean="0"/>
              <a:t> Circulation Equation has been generalized to three-dimensions, but its application has been limited (</a:t>
            </a:r>
            <a:r>
              <a:rPr lang="en-US" dirty="0" smtClean="0">
                <a:solidFill>
                  <a:srgbClr val="1100FF"/>
                </a:solidFill>
              </a:rPr>
              <a:t>Hoskins and </a:t>
            </a:r>
            <a:r>
              <a:rPr lang="en-US" dirty="0" err="1" smtClean="0">
                <a:solidFill>
                  <a:srgbClr val="1100FF"/>
                </a:solidFill>
              </a:rPr>
              <a:t>Draghici</a:t>
            </a:r>
            <a:r>
              <a:rPr lang="en-US" dirty="0" smtClean="0">
                <a:solidFill>
                  <a:srgbClr val="1100FF"/>
                </a:solidFill>
              </a:rPr>
              <a:t> 1977; </a:t>
            </a:r>
            <a:r>
              <a:rPr lang="en-US" dirty="0" err="1" smtClean="0">
                <a:solidFill>
                  <a:srgbClr val="1100FF"/>
                </a:solidFill>
              </a:rPr>
              <a:t>Bosart</a:t>
            </a:r>
            <a:r>
              <a:rPr lang="en-US" dirty="0" smtClean="0">
                <a:solidFill>
                  <a:srgbClr val="1100FF"/>
                </a:solidFill>
              </a:rPr>
              <a:t> and Lin 1984; Xu 1990</a:t>
            </a:r>
            <a:r>
              <a:rPr lang="en-US" sz="2800" dirty="0" smtClean="0"/>
              <a:t>).</a:t>
            </a:r>
            <a:endParaRPr lang="en-US" sz="2800" dirty="0" smtClean="0"/>
          </a:p>
          <a:p>
            <a:endParaRPr lang="en-US" sz="2800" dirty="0"/>
          </a:p>
          <a:p>
            <a:r>
              <a:rPr lang="en-US" sz="2800" dirty="0" smtClean="0"/>
              <a:t>The Q-vector can be used to diagnose frontogenesis (</a:t>
            </a:r>
            <a:r>
              <a:rPr lang="en-US" dirty="0" smtClean="0">
                <a:solidFill>
                  <a:srgbClr val="1100FF"/>
                </a:solidFill>
              </a:rPr>
              <a:t>Hoskins et al. 1978; Hoskins and Pedder 1980; Keyser et al. 1992; Morgan 1999; Martin 2006</a:t>
            </a:r>
            <a:r>
              <a:rPr lang="en-US" sz="2800" dirty="0" smtClean="0"/>
              <a:t>).</a:t>
            </a:r>
            <a:endParaRPr lang="en-US" sz="2800" dirty="0"/>
          </a:p>
          <a:p>
            <a:endParaRPr lang="en-US" sz="2800" dirty="0" smtClean="0"/>
          </a:p>
        </p:txBody>
      </p:sp>
      <mc:AlternateContent xmlns:mc="http://schemas.openxmlformats.org/markup-compatibility/2006" xmlns:a14="http://schemas.microsoft.com/office/drawing/2010/main">
        <mc:Choice Requires="a14">
          <p:sp>
            <p:nvSpPr>
              <p:cNvPr id="5" name="Rectangle 4"/>
              <p:cNvSpPr/>
              <p:nvPr/>
            </p:nvSpPr>
            <p:spPr>
              <a:xfrm>
                <a:off x="1952308" y="4793450"/>
                <a:ext cx="5182656" cy="1289264"/>
              </a:xfrm>
              <a:prstGeom prst="rect">
                <a:avLst/>
              </a:prstGeom>
              <a:solidFill>
                <a:srgbClr val="FFFE00">
                  <a:alpha val="50000"/>
                </a:srgbClr>
              </a:solidFill>
              <a:ln w="25400">
                <a:solidFill>
                  <a:schemeClr val="tx1"/>
                </a:solidFill>
              </a:ln>
              <a:effectLst/>
            </p:spPr>
            <p:txBody>
              <a:bodyPr wrap="square">
                <a:spAutoFit/>
              </a:bodyPr>
              <a:lstStyle/>
              <a:p>
                <a:pPr algn="ctr"/>
                <a:r>
                  <a:rPr lang="en-US" sz="5400" dirty="0"/>
                  <a:t> </a:t>
                </a:r>
                <a14:m>
                  <m:oMath xmlns:m="http://schemas.openxmlformats.org/officeDocument/2006/math">
                    <m:r>
                      <a:rPr lang="en-US" sz="5400" i="1">
                        <a:latin typeface="Cambria Math" charset="0"/>
                        <a:ea typeface="Cambria Math" charset="0"/>
                        <a:cs typeface="Cambria Math" charset="0"/>
                      </a:rPr>
                      <m:t>ℱ</m:t>
                    </m:r>
                    <m:r>
                      <a:rPr lang="en-US" sz="5400" i="1">
                        <a:latin typeface="Cambria Math" charset="0"/>
                      </a:rPr>
                      <m:t>=</m:t>
                    </m:r>
                    <m:f>
                      <m:fPr>
                        <m:ctrlPr>
                          <a:rPr lang="mr-IN" sz="5400" i="1">
                            <a:latin typeface="Cambria Math" charset="0"/>
                          </a:rPr>
                        </m:ctrlPr>
                      </m:fPr>
                      <m:num>
                        <m:r>
                          <a:rPr lang="en-US" sz="5400" i="1">
                            <a:latin typeface="Cambria Math" charset="0"/>
                          </a:rPr>
                          <m:t>𝑑</m:t>
                        </m:r>
                      </m:num>
                      <m:den>
                        <m:r>
                          <a:rPr lang="en-US" sz="5400" i="1">
                            <a:latin typeface="Cambria Math" charset="0"/>
                          </a:rPr>
                          <m:t>𝑑𝑡</m:t>
                        </m:r>
                      </m:den>
                    </m:f>
                    <m:d>
                      <m:dPr>
                        <m:begChr m:val="|"/>
                        <m:endChr m:val="|"/>
                        <m:ctrlPr>
                          <a:rPr lang="hr-HR" sz="5400" i="1">
                            <a:latin typeface="Cambria Math" charset="0"/>
                          </a:rPr>
                        </m:ctrlPr>
                      </m:dPr>
                      <m:e>
                        <m:sSub>
                          <m:sSubPr>
                            <m:ctrlPr>
                              <a:rPr lang="en-US" sz="5400" i="1">
                                <a:latin typeface="Cambria Math" charset="0"/>
                                <a:ea typeface="Cambria Math" charset="0"/>
                                <a:cs typeface="Cambria Math" charset="0"/>
                              </a:rPr>
                            </m:ctrlPr>
                          </m:sSubPr>
                          <m:e>
                            <m:r>
                              <a:rPr lang="en-US" sz="5400" i="1">
                                <a:latin typeface="Cambria Math" charset="0"/>
                                <a:ea typeface="Cambria Math" charset="0"/>
                                <a:cs typeface="Cambria Math" charset="0"/>
                              </a:rPr>
                              <m:t>𝛻</m:t>
                            </m:r>
                          </m:e>
                          <m:sub>
                            <m:r>
                              <a:rPr lang="en-US" sz="5400" i="1">
                                <a:latin typeface="Cambria Math" charset="0"/>
                                <a:ea typeface="Cambria Math" charset="0"/>
                                <a:cs typeface="Cambria Math" charset="0"/>
                              </a:rPr>
                              <m:t>h</m:t>
                            </m:r>
                          </m:sub>
                        </m:sSub>
                        <m:r>
                          <a:rPr lang="hr-HR" sz="5400" i="1">
                            <a:latin typeface="Cambria Math" charset="0"/>
                            <a:ea typeface="Cambria Math" charset="0"/>
                            <a:cs typeface="Cambria Math" charset="0"/>
                          </a:rPr>
                          <m:t>𝜃</m:t>
                        </m:r>
                      </m:e>
                    </m:d>
                  </m:oMath>
                </a14:m>
                <a:endParaRPr lang="en-US" sz="5400" dirty="0"/>
              </a:p>
            </p:txBody>
          </p:sp>
        </mc:Choice>
        <mc:Fallback xmlns="">
          <p:sp>
            <p:nvSpPr>
              <p:cNvPr id="5" name="Rectangle 4"/>
              <p:cNvSpPr>
                <a:spLocks noRot="1" noChangeAspect="1" noMove="1" noResize="1" noEditPoints="1" noAdjustHandles="1" noChangeArrowheads="1" noChangeShapeType="1" noTextEdit="1"/>
              </p:cNvSpPr>
              <p:nvPr/>
            </p:nvSpPr>
            <p:spPr>
              <a:xfrm>
                <a:off x="1952308" y="4793450"/>
                <a:ext cx="5182656" cy="1289264"/>
              </a:xfrm>
              <a:prstGeom prst="rect">
                <a:avLst/>
              </a:prstGeom>
              <a:blipFill rotWithShape="0">
                <a:blip r:embed="rId3"/>
                <a:stretch>
                  <a:fillRect/>
                </a:stretch>
              </a:blipFill>
              <a:ln w="25400">
                <a:solidFill>
                  <a:schemeClr val="tx1"/>
                </a:solidFill>
              </a:ln>
              <a:effectLst/>
            </p:spPr>
            <p:txBody>
              <a:bodyPr/>
              <a:lstStyle/>
              <a:p>
                <a:r>
                  <a:rPr lang="en-US">
                    <a:noFill/>
                  </a:rPr>
                  <a:t> </a:t>
                </a:r>
              </a:p>
            </p:txBody>
          </p:sp>
        </mc:Fallback>
      </mc:AlternateContent>
      <p:sp>
        <p:nvSpPr>
          <p:cNvPr id="7" name="TextBox 6"/>
          <p:cNvSpPr txBox="1"/>
          <p:nvPr/>
        </p:nvSpPr>
        <p:spPr>
          <a:xfrm>
            <a:off x="280736" y="986399"/>
            <a:ext cx="8555789" cy="523220"/>
          </a:xfrm>
          <a:prstGeom prst="rect">
            <a:avLst/>
          </a:prstGeom>
          <a:noFill/>
        </p:spPr>
        <p:txBody>
          <a:bodyPr wrap="square" rtlCol="0">
            <a:spAutoFit/>
          </a:bodyPr>
          <a:lstStyle/>
          <a:p>
            <a:pPr marL="2232025" indent="-2232025" algn="ctr"/>
            <a:r>
              <a:rPr lang="en-US" sz="2800" b="1" dirty="0" smtClean="0">
                <a:solidFill>
                  <a:srgbClr val="1100FF"/>
                </a:solidFill>
              </a:rPr>
              <a:t>Frontal Circulations in Three-Dimensions</a:t>
            </a:r>
          </a:p>
        </p:txBody>
      </p:sp>
    </p:spTree>
    <p:extLst>
      <p:ext uri="{BB962C8B-B14F-4D97-AF65-F5344CB8AC3E}">
        <p14:creationId xmlns:p14="http://schemas.microsoft.com/office/powerpoint/2010/main" val="10961478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65741" y="1689249"/>
            <a:ext cx="8555789" cy="3539430"/>
          </a:xfrm>
          <a:prstGeom prst="rect">
            <a:avLst/>
          </a:prstGeom>
          <a:noFill/>
        </p:spPr>
        <p:txBody>
          <a:bodyPr wrap="square" rtlCol="0">
            <a:spAutoFit/>
          </a:bodyPr>
          <a:lstStyle/>
          <a:p>
            <a:r>
              <a:rPr lang="en-US" sz="2800" dirty="0" smtClean="0"/>
              <a:t>The Sawyer–</a:t>
            </a:r>
            <a:r>
              <a:rPr lang="en-US" sz="2800" dirty="0" err="1" smtClean="0"/>
              <a:t>Eliassen</a:t>
            </a:r>
            <a:r>
              <a:rPr lang="en-US" sz="2800" dirty="0" smtClean="0"/>
              <a:t> Circulation Equation has been generalized to three-dimensions, but its application has been limited (</a:t>
            </a:r>
            <a:r>
              <a:rPr lang="en-US" dirty="0" smtClean="0">
                <a:solidFill>
                  <a:srgbClr val="1100FF"/>
                </a:solidFill>
              </a:rPr>
              <a:t>Hoskins and </a:t>
            </a:r>
            <a:r>
              <a:rPr lang="en-US" dirty="0" err="1" smtClean="0">
                <a:solidFill>
                  <a:srgbClr val="1100FF"/>
                </a:solidFill>
              </a:rPr>
              <a:t>Draghici</a:t>
            </a:r>
            <a:r>
              <a:rPr lang="en-US" dirty="0" smtClean="0">
                <a:solidFill>
                  <a:srgbClr val="1100FF"/>
                </a:solidFill>
              </a:rPr>
              <a:t> 1977; </a:t>
            </a:r>
            <a:r>
              <a:rPr lang="en-US" dirty="0" err="1" smtClean="0">
                <a:solidFill>
                  <a:srgbClr val="1100FF"/>
                </a:solidFill>
              </a:rPr>
              <a:t>Bosart</a:t>
            </a:r>
            <a:r>
              <a:rPr lang="en-US" dirty="0" smtClean="0">
                <a:solidFill>
                  <a:srgbClr val="1100FF"/>
                </a:solidFill>
              </a:rPr>
              <a:t> and Lin 1984; Xu 1990</a:t>
            </a:r>
            <a:r>
              <a:rPr lang="en-US" sz="2800" dirty="0" smtClean="0"/>
              <a:t>).</a:t>
            </a:r>
            <a:endParaRPr lang="en-US" sz="2800" dirty="0" smtClean="0"/>
          </a:p>
          <a:p>
            <a:endParaRPr lang="en-US" sz="2800" dirty="0"/>
          </a:p>
          <a:p>
            <a:r>
              <a:rPr lang="en-US" sz="2800" dirty="0" smtClean="0"/>
              <a:t>The Q-vector can be used to diagnose frontogenesis (</a:t>
            </a:r>
            <a:r>
              <a:rPr lang="en-US" dirty="0" smtClean="0">
                <a:solidFill>
                  <a:srgbClr val="1100FF"/>
                </a:solidFill>
              </a:rPr>
              <a:t>Hoskins et al. 1978; Hoskins and Pedder 1980; Keyser et al. 1992; Morgan 1999; Martin 2006</a:t>
            </a:r>
            <a:r>
              <a:rPr lang="en-US" sz="2800" dirty="0" smtClean="0"/>
              <a:t>).</a:t>
            </a:r>
            <a:endParaRPr lang="en-US" sz="2800" dirty="0"/>
          </a:p>
          <a:p>
            <a:endParaRPr lang="en-US" sz="2800" dirty="0" smtClean="0"/>
          </a:p>
        </p:txBody>
      </p:sp>
      <mc:AlternateContent xmlns:mc="http://schemas.openxmlformats.org/markup-compatibility/2006">
        <mc:Choice xmlns:a14="http://schemas.microsoft.com/office/drawing/2010/main" Requires="a14">
          <p:sp>
            <p:nvSpPr>
              <p:cNvPr id="5" name="Rectangle 4"/>
              <p:cNvSpPr/>
              <p:nvPr/>
            </p:nvSpPr>
            <p:spPr>
              <a:xfrm>
                <a:off x="1952308" y="4793450"/>
                <a:ext cx="5182656" cy="1289264"/>
              </a:xfrm>
              <a:prstGeom prst="rect">
                <a:avLst/>
              </a:prstGeom>
              <a:solidFill>
                <a:srgbClr val="FFFE00">
                  <a:alpha val="50000"/>
                </a:srgbClr>
              </a:solidFill>
              <a:ln w="25400">
                <a:solidFill>
                  <a:schemeClr val="tx1"/>
                </a:solidFill>
              </a:ln>
              <a:effectLst/>
            </p:spPr>
            <p:txBody>
              <a:bodyPr wrap="square">
                <a:spAutoFit/>
              </a:bodyPr>
              <a:lstStyle/>
              <a:p>
                <a:pPr algn="ctr"/>
                <a:r>
                  <a:rPr lang="en-US" sz="5400" dirty="0" smtClean="0"/>
                  <a:t> </a:t>
                </a:r>
                <a14:m>
                  <m:oMath xmlns:m="http://schemas.openxmlformats.org/officeDocument/2006/math">
                    <m:acc>
                      <m:accPr>
                        <m:chr m:val="⃗"/>
                        <m:ctrlPr>
                          <a:rPr lang="en-US" sz="5400" i="1" smtClean="0">
                            <a:latin typeface="Cambria Math" charset="0"/>
                          </a:rPr>
                        </m:ctrlPr>
                      </m:accPr>
                      <m:e>
                        <m:r>
                          <a:rPr lang="en-US" sz="5400" b="0" i="1" smtClean="0">
                            <a:latin typeface="Cambria Math" charset="0"/>
                          </a:rPr>
                          <m:t>𝑄</m:t>
                        </m:r>
                      </m:e>
                    </m:acc>
                    <m:r>
                      <a:rPr lang="en-US" sz="5400" i="1">
                        <a:latin typeface="Cambria Math" charset="0"/>
                      </a:rPr>
                      <m:t>=</m:t>
                    </m:r>
                    <m:r>
                      <a:rPr lang="en-US" sz="5400" b="0" i="1" smtClean="0">
                        <a:latin typeface="Cambria Math" charset="0"/>
                      </a:rPr>
                      <m:t>𝑓</m:t>
                    </m:r>
                    <m:r>
                      <a:rPr lang="en-US" sz="5400" b="0" i="1" smtClean="0">
                        <a:latin typeface="Cambria Math" charset="0"/>
                        <a:ea typeface="Cambria Math" charset="0"/>
                        <a:cs typeface="Cambria Math" charset="0"/>
                      </a:rPr>
                      <m:t>𝛾</m:t>
                    </m:r>
                    <m:f>
                      <m:fPr>
                        <m:ctrlPr>
                          <a:rPr lang="mr-IN" sz="5400" i="1">
                            <a:latin typeface="Cambria Math" charset="0"/>
                          </a:rPr>
                        </m:ctrlPr>
                      </m:fPr>
                      <m:num>
                        <m:r>
                          <a:rPr lang="en-US" sz="5400" i="1">
                            <a:latin typeface="Cambria Math" charset="0"/>
                          </a:rPr>
                          <m:t>𝑑</m:t>
                        </m:r>
                      </m:num>
                      <m:den>
                        <m:r>
                          <a:rPr lang="en-US" sz="5400" i="1">
                            <a:latin typeface="Cambria Math" charset="0"/>
                          </a:rPr>
                          <m:t>𝑑𝑡</m:t>
                        </m:r>
                      </m:den>
                    </m:f>
                    <m:sSub>
                      <m:sSubPr>
                        <m:ctrlPr>
                          <a:rPr lang="en-US" sz="5400" i="1">
                            <a:latin typeface="Cambria Math" charset="0"/>
                            <a:ea typeface="Cambria Math" charset="0"/>
                            <a:cs typeface="Cambria Math" charset="0"/>
                          </a:rPr>
                        </m:ctrlPr>
                      </m:sSubPr>
                      <m:e>
                        <m:r>
                          <a:rPr lang="en-US" sz="5400" i="1">
                            <a:latin typeface="Cambria Math" charset="0"/>
                            <a:ea typeface="Cambria Math" charset="0"/>
                            <a:cs typeface="Cambria Math" charset="0"/>
                          </a:rPr>
                          <m:t>𝛻</m:t>
                        </m:r>
                      </m:e>
                      <m:sub>
                        <m:r>
                          <a:rPr lang="en-US" sz="5400" i="1">
                            <a:latin typeface="Cambria Math" charset="0"/>
                            <a:ea typeface="Cambria Math" charset="0"/>
                            <a:cs typeface="Cambria Math" charset="0"/>
                          </a:rPr>
                          <m:t>h</m:t>
                        </m:r>
                      </m:sub>
                    </m:sSub>
                    <m:r>
                      <a:rPr lang="hr-HR" sz="5400" i="1">
                        <a:latin typeface="Cambria Math" charset="0"/>
                        <a:ea typeface="Cambria Math" charset="0"/>
                        <a:cs typeface="Cambria Math" charset="0"/>
                      </a:rPr>
                      <m:t>𝜃</m:t>
                    </m:r>
                  </m:oMath>
                </a14:m>
                <a:endParaRPr lang="en-US" sz="5400" dirty="0"/>
              </a:p>
            </p:txBody>
          </p:sp>
        </mc:Choice>
        <mc:Fallback>
          <p:sp>
            <p:nvSpPr>
              <p:cNvPr id="5" name="Rectangle 4"/>
              <p:cNvSpPr>
                <a:spLocks noRot="1" noChangeAspect="1" noMove="1" noResize="1" noEditPoints="1" noAdjustHandles="1" noChangeArrowheads="1" noChangeShapeType="1" noTextEdit="1"/>
              </p:cNvSpPr>
              <p:nvPr/>
            </p:nvSpPr>
            <p:spPr>
              <a:xfrm>
                <a:off x="1952308" y="4793450"/>
                <a:ext cx="5182656" cy="1289264"/>
              </a:xfrm>
              <a:prstGeom prst="rect">
                <a:avLst/>
              </a:prstGeom>
              <a:blipFill rotWithShape="0">
                <a:blip r:embed="rId3"/>
                <a:stretch>
                  <a:fillRect/>
                </a:stretch>
              </a:blipFill>
              <a:ln w="25400">
                <a:solidFill>
                  <a:schemeClr val="tx1"/>
                </a:solidFill>
              </a:ln>
              <a:effectLst/>
            </p:spPr>
            <p:txBody>
              <a:bodyPr/>
              <a:lstStyle/>
              <a:p>
                <a:r>
                  <a:rPr lang="en-US">
                    <a:noFill/>
                  </a:rPr>
                  <a:t> </a:t>
                </a:r>
              </a:p>
            </p:txBody>
          </p:sp>
        </mc:Fallback>
      </mc:AlternateContent>
      <p:sp>
        <p:nvSpPr>
          <p:cNvPr id="7" name="TextBox 6"/>
          <p:cNvSpPr txBox="1"/>
          <p:nvPr/>
        </p:nvSpPr>
        <p:spPr>
          <a:xfrm>
            <a:off x="280736" y="986399"/>
            <a:ext cx="8555789" cy="523220"/>
          </a:xfrm>
          <a:prstGeom prst="rect">
            <a:avLst/>
          </a:prstGeom>
          <a:noFill/>
        </p:spPr>
        <p:txBody>
          <a:bodyPr wrap="square" rtlCol="0">
            <a:spAutoFit/>
          </a:bodyPr>
          <a:lstStyle/>
          <a:p>
            <a:pPr marL="2232025" indent="-2232025" algn="ctr"/>
            <a:r>
              <a:rPr lang="en-US" sz="2800" b="1" dirty="0" smtClean="0">
                <a:solidFill>
                  <a:srgbClr val="1100FF"/>
                </a:solidFill>
              </a:rPr>
              <a:t>Frontal Circulations in Three-Dimensions</a:t>
            </a:r>
          </a:p>
        </p:txBody>
      </p:sp>
    </p:spTree>
    <p:extLst>
      <p:ext uri="{BB962C8B-B14F-4D97-AF65-F5344CB8AC3E}">
        <p14:creationId xmlns:p14="http://schemas.microsoft.com/office/powerpoint/2010/main" val="97029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0737" y="1642917"/>
            <a:ext cx="3948363" cy="5016758"/>
          </a:xfrm>
          <a:prstGeom prst="rect">
            <a:avLst/>
          </a:prstGeom>
          <a:noFill/>
        </p:spPr>
        <p:txBody>
          <a:bodyPr wrap="square" rtlCol="0">
            <a:spAutoFit/>
          </a:bodyPr>
          <a:lstStyle/>
          <a:p>
            <a:r>
              <a:rPr lang="en-US" sz="2400" dirty="0"/>
              <a:t>T</a:t>
            </a:r>
            <a:r>
              <a:rPr lang="en-US" sz="2400" dirty="0" smtClean="0"/>
              <a:t>he Sawyer–</a:t>
            </a:r>
            <a:r>
              <a:rPr lang="en-US" sz="2400" dirty="0" err="1" smtClean="0"/>
              <a:t>Eliassen</a:t>
            </a:r>
            <a:r>
              <a:rPr lang="en-US" sz="2400" dirty="0" smtClean="0"/>
              <a:t> Circulation Equation neglects the along-flow component of the </a:t>
            </a:r>
            <a:r>
              <a:rPr lang="en-US" sz="2400" dirty="0" err="1" smtClean="0"/>
              <a:t>ageostrophic</a:t>
            </a:r>
            <a:r>
              <a:rPr lang="en-US" sz="2400" dirty="0" smtClean="0"/>
              <a:t> wind.</a:t>
            </a:r>
          </a:p>
          <a:p>
            <a:endParaRPr lang="en-US" sz="1600" dirty="0"/>
          </a:p>
          <a:p>
            <a:r>
              <a:rPr lang="en-US" sz="2400" dirty="0"/>
              <a:t>A majority of the vertical motion is of the transverse variety.</a:t>
            </a:r>
          </a:p>
          <a:p>
            <a:endParaRPr lang="en-US" sz="1600" dirty="0"/>
          </a:p>
          <a:p>
            <a:r>
              <a:rPr lang="en-US" sz="2400" dirty="0" smtClean="0"/>
              <a:t>There </a:t>
            </a:r>
            <a:r>
              <a:rPr lang="en-US" sz="2400" dirty="0"/>
              <a:t>are </a:t>
            </a:r>
            <a:r>
              <a:rPr lang="en-US" sz="2400" dirty="0" smtClean="0"/>
              <a:t>non-negligible contributions to the vertical motion field in the </a:t>
            </a:r>
            <a:r>
              <a:rPr lang="en-US" sz="2400" dirty="0"/>
              <a:t>along-flow </a:t>
            </a:r>
            <a:r>
              <a:rPr lang="en-US" sz="2400" dirty="0" smtClean="0"/>
              <a:t>direction.</a:t>
            </a:r>
            <a:endParaRPr lang="en-US" sz="2400" dirty="0"/>
          </a:p>
          <a:p>
            <a:endParaRPr lang="en-US" sz="2400" dirty="0"/>
          </a:p>
        </p:txBody>
      </p:sp>
      <p:sp>
        <p:nvSpPr>
          <p:cNvPr id="7" name="TextBox 6"/>
          <p:cNvSpPr txBox="1"/>
          <p:nvPr/>
        </p:nvSpPr>
        <p:spPr>
          <a:xfrm>
            <a:off x="111640" y="6398342"/>
            <a:ext cx="3436116" cy="369332"/>
          </a:xfrm>
          <a:prstGeom prst="rect">
            <a:avLst/>
          </a:prstGeom>
          <a:noFill/>
        </p:spPr>
        <p:txBody>
          <a:bodyPr wrap="square" rtlCol="0">
            <a:spAutoFit/>
          </a:bodyPr>
          <a:lstStyle/>
          <a:p>
            <a:r>
              <a:rPr lang="en-US" b="1" dirty="0" smtClean="0"/>
              <a:t>Keyser et al. (1989)</a:t>
            </a:r>
            <a:endParaRPr lang="en-US" b="1" dirty="0"/>
          </a:p>
        </p:txBody>
      </p:sp>
      <p:sp>
        <p:nvSpPr>
          <p:cNvPr id="8" name="TextBox 7"/>
          <p:cNvSpPr txBox="1"/>
          <p:nvPr/>
        </p:nvSpPr>
        <p:spPr>
          <a:xfrm>
            <a:off x="173789" y="173790"/>
            <a:ext cx="9250947" cy="707886"/>
          </a:xfrm>
          <a:prstGeom prst="rect">
            <a:avLst/>
          </a:prstGeom>
          <a:noFill/>
        </p:spPr>
        <p:txBody>
          <a:bodyPr wrap="square" rtlCol="0">
            <a:spAutoFit/>
          </a:bodyPr>
          <a:lstStyle/>
          <a:p>
            <a:r>
              <a:rPr lang="en-US" sz="4000" b="1" dirty="0" smtClean="0"/>
              <a:t>Diagnosis of Fronts</a:t>
            </a:r>
            <a:endParaRPr lang="en-US" sz="4000" b="1" dirty="0"/>
          </a:p>
        </p:txBody>
      </p:sp>
      <p:sp>
        <p:nvSpPr>
          <p:cNvPr id="9" name="TextBox 8"/>
          <p:cNvSpPr txBox="1"/>
          <p:nvPr/>
        </p:nvSpPr>
        <p:spPr>
          <a:xfrm>
            <a:off x="173790" y="986399"/>
            <a:ext cx="8779710" cy="523220"/>
          </a:xfrm>
          <a:prstGeom prst="rect">
            <a:avLst/>
          </a:prstGeom>
          <a:noFill/>
        </p:spPr>
        <p:txBody>
          <a:bodyPr wrap="square" rtlCol="0">
            <a:spAutoFit/>
          </a:bodyPr>
          <a:lstStyle/>
          <a:p>
            <a:pPr marL="2232025" indent="-2232025" algn="ctr"/>
            <a:r>
              <a:rPr lang="en-US" sz="2800" b="1" dirty="0" smtClean="0">
                <a:solidFill>
                  <a:srgbClr val="1100FF"/>
                </a:solidFill>
              </a:rPr>
              <a:t>Frontal Circulations </a:t>
            </a:r>
            <a:r>
              <a:rPr lang="en-US" sz="2800" b="1" smtClean="0">
                <a:solidFill>
                  <a:srgbClr val="1100FF"/>
                </a:solidFill>
              </a:rPr>
              <a:t>in Three-Dimensions – The Psi Vector</a:t>
            </a:r>
            <a:endParaRPr lang="en-US" sz="2800" b="1" dirty="0" smtClean="0">
              <a:solidFill>
                <a:srgbClr val="1100FF"/>
              </a:solidFill>
            </a:endParaRPr>
          </a:p>
        </p:txBody>
      </p:sp>
      <p:pic>
        <p:nvPicPr>
          <p:cNvPr id="10" name="Picture 9" descr="keyser1989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579" y="1560869"/>
            <a:ext cx="4926690" cy="5000554"/>
          </a:xfrm>
          <a:prstGeom prst="rect">
            <a:avLst/>
          </a:prstGeom>
        </p:spPr>
      </p:pic>
      <p:sp>
        <p:nvSpPr>
          <p:cNvPr id="11" name="TextBox 10"/>
          <p:cNvSpPr txBox="1"/>
          <p:nvPr/>
        </p:nvSpPr>
        <p:spPr>
          <a:xfrm>
            <a:off x="4352743" y="1527787"/>
            <a:ext cx="1479228" cy="369332"/>
          </a:xfrm>
          <a:prstGeom prst="rect">
            <a:avLst/>
          </a:prstGeom>
          <a:solidFill>
            <a:schemeClr val="bg1"/>
          </a:solidFill>
        </p:spPr>
        <p:txBody>
          <a:bodyPr wrap="square" rtlCol="0">
            <a:spAutoFit/>
          </a:bodyPr>
          <a:lstStyle/>
          <a:p>
            <a:r>
              <a:rPr lang="en-US" b="1" dirty="0" smtClean="0">
                <a:solidFill>
                  <a:srgbClr val="FF0000"/>
                </a:solidFill>
              </a:rPr>
              <a:t>Full omega</a:t>
            </a:r>
            <a:endParaRPr lang="en-US" b="1" dirty="0">
              <a:solidFill>
                <a:srgbClr val="FF0000"/>
              </a:solidFill>
            </a:endParaRPr>
          </a:p>
        </p:txBody>
      </p:sp>
      <p:sp>
        <p:nvSpPr>
          <p:cNvPr id="12" name="TextBox 11"/>
          <p:cNvSpPr txBox="1"/>
          <p:nvPr/>
        </p:nvSpPr>
        <p:spPr>
          <a:xfrm>
            <a:off x="6912824" y="1529759"/>
            <a:ext cx="1923701" cy="369332"/>
          </a:xfrm>
          <a:prstGeom prst="rect">
            <a:avLst/>
          </a:prstGeom>
          <a:solidFill>
            <a:schemeClr val="bg1"/>
          </a:solidFill>
        </p:spPr>
        <p:txBody>
          <a:bodyPr wrap="square" rtlCol="0">
            <a:spAutoFit/>
          </a:bodyPr>
          <a:lstStyle/>
          <a:p>
            <a:r>
              <a:rPr lang="en-US" b="1" dirty="0" smtClean="0">
                <a:solidFill>
                  <a:srgbClr val="FF0000"/>
                </a:solidFill>
              </a:rPr>
              <a:t>Transverse omega</a:t>
            </a:r>
            <a:endParaRPr lang="en-US" b="1" dirty="0">
              <a:solidFill>
                <a:srgbClr val="FF0000"/>
              </a:solidFill>
            </a:endParaRPr>
          </a:p>
        </p:txBody>
      </p:sp>
      <p:sp>
        <p:nvSpPr>
          <p:cNvPr id="13" name="TextBox 12"/>
          <p:cNvSpPr txBox="1"/>
          <p:nvPr/>
        </p:nvSpPr>
        <p:spPr>
          <a:xfrm>
            <a:off x="4349225" y="4061146"/>
            <a:ext cx="1923701" cy="369332"/>
          </a:xfrm>
          <a:prstGeom prst="rect">
            <a:avLst/>
          </a:prstGeom>
          <a:solidFill>
            <a:schemeClr val="bg1"/>
          </a:solidFill>
        </p:spPr>
        <p:txBody>
          <a:bodyPr wrap="square" rtlCol="0">
            <a:spAutoFit/>
          </a:bodyPr>
          <a:lstStyle/>
          <a:p>
            <a:r>
              <a:rPr lang="en-US" b="1" dirty="0" err="1" smtClean="0">
                <a:solidFill>
                  <a:srgbClr val="FF0000"/>
                </a:solidFill>
              </a:rPr>
              <a:t>Shearwise</a:t>
            </a:r>
            <a:r>
              <a:rPr lang="en-US" b="1" dirty="0" smtClean="0">
                <a:solidFill>
                  <a:srgbClr val="FF0000"/>
                </a:solidFill>
              </a:rPr>
              <a:t> omega</a:t>
            </a:r>
            <a:endParaRPr lang="en-US" b="1" dirty="0">
              <a:solidFill>
                <a:srgbClr val="FF0000"/>
              </a:solidFill>
            </a:endParaRPr>
          </a:p>
        </p:txBody>
      </p:sp>
    </p:spTree>
    <p:extLst>
      <p:ext uri="{BB962C8B-B14F-4D97-AF65-F5344CB8AC3E}">
        <p14:creationId xmlns:p14="http://schemas.microsoft.com/office/powerpoint/2010/main" val="55885072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0736" y="1575061"/>
            <a:ext cx="8555790" cy="4770537"/>
          </a:xfrm>
          <a:prstGeom prst="rect">
            <a:avLst/>
          </a:prstGeom>
          <a:noFill/>
        </p:spPr>
        <p:txBody>
          <a:bodyPr wrap="square" rtlCol="0">
            <a:spAutoFit/>
          </a:bodyPr>
          <a:lstStyle/>
          <a:p>
            <a:pPr marL="514350" indent="-514350">
              <a:buFont typeface="+mj-lt"/>
              <a:buAutoNum type="arabicPeriod"/>
            </a:pPr>
            <a:r>
              <a:rPr lang="en-US" sz="2800" dirty="0" smtClean="0"/>
              <a:t>New observational and modelling capabilities </a:t>
            </a:r>
            <a:r>
              <a:rPr lang="en-US" sz="2800" dirty="0" smtClean="0"/>
              <a:t>permit reexaminations </a:t>
            </a:r>
            <a:r>
              <a:rPr lang="en-US" sz="2800" dirty="0" smtClean="0"/>
              <a:t>of frontal characteristics.</a:t>
            </a:r>
          </a:p>
          <a:p>
            <a:pPr marL="514350" indent="-514350">
              <a:buFont typeface="+mj-lt"/>
              <a:buAutoNum type="arabicPeriod"/>
            </a:pPr>
            <a:endParaRPr lang="en-US" sz="2800" dirty="0" smtClean="0"/>
          </a:p>
          <a:p>
            <a:pPr marL="514350" indent="-514350">
              <a:buFont typeface="+mj-lt"/>
              <a:buAutoNum type="arabicPeriod"/>
            </a:pPr>
            <a:r>
              <a:rPr lang="en-US" sz="2800" dirty="0" smtClean="0"/>
              <a:t>Research is </a:t>
            </a:r>
            <a:r>
              <a:rPr lang="en-US" sz="2800" dirty="0" smtClean="0"/>
              <a:t>required to better </a:t>
            </a:r>
            <a:r>
              <a:rPr lang="en-US" sz="2800" dirty="0" smtClean="0"/>
              <a:t>understand the interaction between </a:t>
            </a:r>
            <a:r>
              <a:rPr lang="en-US" sz="2800" dirty="0" err="1" smtClean="0"/>
              <a:t>diabatic</a:t>
            </a:r>
            <a:r>
              <a:rPr lang="en-US" sz="2800" dirty="0" smtClean="0"/>
              <a:t>, frictional, and frontal dynamics.</a:t>
            </a:r>
          </a:p>
          <a:p>
            <a:pPr marL="514350" indent="-514350">
              <a:buFont typeface="+mj-lt"/>
              <a:buAutoNum type="arabicPeriod"/>
            </a:pPr>
            <a:endParaRPr lang="en-US" sz="2800" dirty="0" smtClean="0"/>
          </a:p>
          <a:p>
            <a:pPr marL="514350" indent="-514350">
              <a:buFont typeface="+mj-lt"/>
              <a:buAutoNum type="arabicPeriod"/>
            </a:pPr>
            <a:r>
              <a:rPr lang="en-US" sz="2800" dirty="0" smtClean="0"/>
              <a:t>An influx of </a:t>
            </a:r>
            <a:r>
              <a:rPr lang="en-US" sz="2800" dirty="0" smtClean="0"/>
              <a:t>reanalysis and reforecast </a:t>
            </a:r>
            <a:r>
              <a:rPr lang="en-US" sz="2800" dirty="0" smtClean="0"/>
              <a:t>datasets permits novel evaluations of </a:t>
            </a:r>
            <a:r>
              <a:rPr lang="en-US" sz="2800" dirty="0" smtClean="0"/>
              <a:t>frontal-cyclone </a:t>
            </a:r>
            <a:r>
              <a:rPr lang="en-US" sz="2800" dirty="0" smtClean="0"/>
              <a:t>structure and the variability inherent in those structures. </a:t>
            </a:r>
            <a:endParaRPr lang="en-US" sz="2800" dirty="0"/>
          </a:p>
          <a:p>
            <a:endParaRPr lang="en-US" sz="2400" dirty="0"/>
          </a:p>
        </p:txBody>
      </p:sp>
      <p:sp>
        <p:nvSpPr>
          <p:cNvPr id="8" name="TextBox 7"/>
          <p:cNvSpPr txBox="1"/>
          <p:nvPr/>
        </p:nvSpPr>
        <p:spPr>
          <a:xfrm>
            <a:off x="173789" y="173790"/>
            <a:ext cx="9250947" cy="707886"/>
          </a:xfrm>
          <a:prstGeom prst="rect">
            <a:avLst/>
          </a:prstGeom>
          <a:noFill/>
        </p:spPr>
        <p:txBody>
          <a:bodyPr wrap="square" rtlCol="0">
            <a:spAutoFit/>
          </a:bodyPr>
          <a:lstStyle/>
          <a:p>
            <a:r>
              <a:rPr lang="en-US" sz="4000" b="1" dirty="0" smtClean="0"/>
              <a:t>Future of Frontal Research</a:t>
            </a:r>
            <a:endParaRPr lang="en-US" sz="4000" b="1" dirty="0"/>
          </a:p>
        </p:txBody>
      </p:sp>
    </p:spTree>
    <p:extLst>
      <p:ext uri="{BB962C8B-B14F-4D97-AF65-F5344CB8AC3E}">
        <p14:creationId xmlns:p14="http://schemas.microsoft.com/office/powerpoint/2010/main" val="985738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0736" y="1070236"/>
            <a:ext cx="8555790" cy="6001643"/>
          </a:xfrm>
          <a:prstGeom prst="rect">
            <a:avLst/>
          </a:prstGeom>
          <a:noFill/>
        </p:spPr>
        <p:txBody>
          <a:bodyPr wrap="square" rtlCol="0">
            <a:spAutoFit/>
          </a:bodyPr>
          <a:lstStyle/>
          <a:p>
            <a:pPr marL="463550" indent="-463550"/>
            <a:r>
              <a:rPr lang="en-US" sz="1200" dirty="0" smtClean="0"/>
              <a:t>Beck, A. L., 1922: The earth’s atmosphere as a circular vortex. </a:t>
            </a:r>
            <a:r>
              <a:rPr lang="en-US" sz="1200" i="1" dirty="0" smtClean="0"/>
              <a:t>Mon. </a:t>
            </a:r>
            <a:r>
              <a:rPr lang="en-US" sz="1200" i="1" dirty="0" err="1" smtClean="0"/>
              <a:t>Wea</a:t>
            </a:r>
            <a:r>
              <a:rPr lang="en-US" sz="1200" i="1" dirty="0" smtClean="0"/>
              <a:t>. Rev.</a:t>
            </a:r>
            <a:r>
              <a:rPr lang="en-US" sz="1200" dirty="0" smtClean="0"/>
              <a:t>, </a:t>
            </a:r>
            <a:r>
              <a:rPr lang="en-US" sz="1200" b="1" dirty="0" smtClean="0"/>
              <a:t>50</a:t>
            </a:r>
            <a:r>
              <a:rPr lang="en-US" sz="1200" dirty="0" smtClean="0"/>
              <a:t>,</a:t>
            </a:r>
            <a:r>
              <a:rPr lang="en-US" sz="1200" b="1" dirty="0" smtClean="0"/>
              <a:t> </a:t>
            </a:r>
            <a:r>
              <a:rPr lang="en-US" sz="1200" dirty="0" smtClean="0"/>
              <a:t>393–401</a:t>
            </a:r>
            <a:r>
              <a:rPr lang="en-US" sz="1200" dirty="0" smtClean="0"/>
              <a:t>.</a:t>
            </a:r>
          </a:p>
          <a:p>
            <a:pPr marL="463550" indent="-463550"/>
            <a:r>
              <a:rPr lang="en-US" sz="1200" dirty="0" smtClean="0"/>
              <a:t>Bergeron, T., 1928: </a:t>
            </a:r>
            <a:r>
              <a:rPr lang="en-US" sz="1200" dirty="0" err="1" smtClean="0"/>
              <a:t>Über</a:t>
            </a:r>
            <a:r>
              <a:rPr lang="en-US" sz="1200" dirty="0" smtClean="0"/>
              <a:t> die </a:t>
            </a:r>
            <a:r>
              <a:rPr lang="en-US" sz="1200" dirty="0" err="1" smtClean="0"/>
              <a:t>dreidimensional</a:t>
            </a:r>
            <a:r>
              <a:rPr lang="en-US" sz="1200" dirty="0" smtClean="0"/>
              <a:t> </a:t>
            </a:r>
            <a:r>
              <a:rPr lang="en-US" sz="1200" dirty="0" err="1" smtClean="0"/>
              <a:t>verknüpfende</a:t>
            </a:r>
            <a:r>
              <a:rPr lang="en-US" sz="1200" dirty="0" smtClean="0"/>
              <a:t> </a:t>
            </a:r>
            <a:r>
              <a:rPr lang="en-US" sz="1200" dirty="0" err="1" smtClean="0"/>
              <a:t>Wetteranalyse</a:t>
            </a:r>
            <a:r>
              <a:rPr lang="en-US" sz="1200" dirty="0" smtClean="0"/>
              <a:t>. </a:t>
            </a:r>
            <a:r>
              <a:rPr lang="en-US" sz="1200" i="1" dirty="0" err="1" smtClean="0"/>
              <a:t>Geofys</a:t>
            </a:r>
            <a:r>
              <a:rPr lang="en-US" sz="1200" i="1" dirty="0" smtClean="0"/>
              <a:t>. Publ.</a:t>
            </a:r>
            <a:r>
              <a:rPr lang="en-US" sz="1200" dirty="0" smtClean="0"/>
              <a:t>, </a:t>
            </a:r>
            <a:r>
              <a:rPr lang="en-US" sz="1200" b="1" dirty="0" smtClean="0"/>
              <a:t>5</a:t>
            </a:r>
            <a:r>
              <a:rPr lang="en-US" sz="1200" dirty="0" smtClean="0"/>
              <a:t>, 1–111.</a:t>
            </a:r>
            <a:endParaRPr lang="en-US" sz="1200" dirty="0" smtClean="0"/>
          </a:p>
          <a:p>
            <a:pPr marL="463550" indent="-463550"/>
            <a:r>
              <a:rPr lang="en-US" sz="1200" dirty="0" smtClean="0"/>
              <a:t>Bergeron, T., 1937: On the physics of fronts. </a:t>
            </a:r>
            <a:r>
              <a:rPr lang="en-US" sz="1200" i="1" dirty="0" smtClean="0"/>
              <a:t>Bull. Amer. Meteor. Soc.</a:t>
            </a:r>
            <a:r>
              <a:rPr lang="en-US" sz="1200" dirty="0" smtClean="0"/>
              <a:t>, </a:t>
            </a:r>
            <a:r>
              <a:rPr lang="en-US" sz="1200" b="1" dirty="0" smtClean="0"/>
              <a:t>18</a:t>
            </a:r>
            <a:r>
              <a:rPr lang="en-US" sz="1200" dirty="0" smtClean="0"/>
              <a:t>, 265–275.</a:t>
            </a:r>
          </a:p>
          <a:p>
            <a:pPr marL="463550" indent="-463550"/>
            <a:r>
              <a:rPr lang="en-US" sz="1200" dirty="0" err="1" smtClean="0"/>
              <a:t>Bjerknes</a:t>
            </a:r>
            <a:r>
              <a:rPr lang="en-US" sz="1200" dirty="0" smtClean="0"/>
              <a:t>, J., 1919: On the structure of moving cyclones. </a:t>
            </a:r>
            <a:r>
              <a:rPr lang="en-US" sz="1200" i="1" dirty="0" err="1" smtClean="0"/>
              <a:t>Geofys</a:t>
            </a:r>
            <a:r>
              <a:rPr lang="en-US" sz="1200" i="1" dirty="0" smtClean="0"/>
              <a:t>. Publ.</a:t>
            </a:r>
            <a:r>
              <a:rPr lang="en-US" sz="1200" dirty="0" smtClean="0"/>
              <a:t>, </a:t>
            </a:r>
            <a:r>
              <a:rPr lang="en-US" sz="1200" b="1" dirty="0" smtClean="0"/>
              <a:t>1</a:t>
            </a:r>
            <a:r>
              <a:rPr lang="en-US" sz="1200" dirty="0" smtClean="0"/>
              <a:t>(1), 1–8.</a:t>
            </a:r>
          </a:p>
          <a:p>
            <a:pPr marL="463550" indent="-463550"/>
            <a:r>
              <a:rPr lang="en-US" sz="1200" dirty="0" err="1" smtClean="0"/>
              <a:t>Bjerknes</a:t>
            </a:r>
            <a:r>
              <a:rPr lang="en-US" sz="1200" dirty="0" smtClean="0"/>
              <a:t>, J., and H. Solberg, 1921: Meteorological conditions for the formation of rain. </a:t>
            </a:r>
            <a:r>
              <a:rPr lang="en-US" sz="1200" i="1" dirty="0" err="1" smtClean="0"/>
              <a:t>Geofys</a:t>
            </a:r>
            <a:r>
              <a:rPr lang="en-US" sz="1200" i="1" dirty="0" smtClean="0"/>
              <a:t>. Publ.</a:t>
            </a:r>
            <a:r>
              <a:rPr lang="en-US" sz="1200" dirty="0" smtClean="0"/>
              <a:t>, </a:t>
            </a:r>
            <a:r>
              <a:rPr lang="en-US" sz="1200" b="1" dirty="0" smtClean="0"/>
              <a:t>2</a:t>
            </a:r>
            <a:r>
              <a:rPr lang="en-US" sz="1200" dirty="0" smtClean="0"/>
              <a:t>(3), 1–60.</a:t>
            </a:r>
          </a:p>
          <a:p>
            <a:pPr marL="463550" indent="-463550"/>
            <a:r>
              <a:rPr lang="en-US" sz="1200" dirty="0" err="1" smtClean="0"/>
              <a:t>Bjerknes</a:t>
            </a:r>
            <a:r>
              <a:rPr lang="en-US" sz="1200" dirty="0" smtClean="0"/>
              <a:t>, J., and H. Solberg, 1922: Life cycle of cyclones and the polar front theory of atmospheric circulation. </a:t>
            </a:r>
            <a:r>
              <a:rPr lang="en-US" sz="1200" i="1" dirty="0" err="1" smtClean="0"/>
              <a:t>Geofys</a:t>
            </a:r>
            <a:r>
              <a:rPr lang="en-US" sz="1200" i="1" dirty="0" smtClean="0"/>
              <a:t>. Publ.</a:t>
            </a:r>
            <a:r>
              <a:rPr lang="en-US" sz="1200" dirty="0" smtClean="0"/>
              <a:t>, </a:t>
            </a:r>
            <a:r>
              <a:rPr lang="en-US" sz="1200" b="1" dirty="0" smtClean="0"/>
              <a:t>3</a:t>
            </a:r>
            <a:r>
              <a:rPr lang="en-US" sz="1200" dirty="0" smtClean="0"/>
              <a:t>(1), 1–18.</a:t>
            </a:r>
          </a:p>
          <a:p>
            <a:pPr marL="463550" indent="-463550"/>
            <a:r>
              <a:rPr lang="en-US" sz="1200" dirty="0" err="1" smtClean="0"/>
              <a:t>Bjerknes</a:t>
            </a:r>
            <a:r>
              <a:rPr lang="en-US" sz="1200" dirty="0" smtClean="0"/>
              <a:t>, J., </a:t>
            </a:r>
            <a:r>
              <a:rPr lang="en-US" sz="1200" dirty="0"/>
              <a:t>and E. </a:t>
            </a:r>
            <a:r>
              <a:rPr lang="en-US" sz="1200" dirty="0" err="1"/>
              <a:t>Palmén</a:t>
            </a:r>
            <a:r>
              <a:rPr lang="en-US" sz="1200" dirty="0"/>
              <a:t>, 1937: Investigations of selected European cyclones by means of serial ascents. </a:t>
            </a:r>
            <a:r>
              <a:rPr lang="en-US" sz="1200" i="1" dirty="0" err="1"/>
              <a:t>Geofys</a:t>
            </a:r>
            <a:r>
              <a:rPr lang="en-US" sz="1200" i="1" dirty="0"/>
              <a:t>. </a:t>
            </a:r>
            <a:r>
              <a:rPr lang="en-US" sz="1200" i="1" dirty="0" smtClean="0"/>
              <a:t>Publ.</a:t>
            </a:r>
            <a:r>
              <a:rPr lang="en-US" sz="1200" dirty="0" smtClean="0"/>
              <a:t>, </a:t>
            </a:r>
            <a:r>
              <a:rPr lang="en-US" sz="1200" b="1" dirty="0" smtClean="0"/>
              <a:t>12</a:t>
            </a:r>
            <a:r>
              <a:rPr lang="en-US" sz="1200" dirty="0" smtClean="0"/>
              <a:t>(2</a:t>
            </a:r>
            <a:r>
              <a:rPr lang="en-US" sz="1200" dirty="0"/>
              <a:t>), 1-62</a:t>
            </a:r>
            <a:r>
              <a:rPr lang="en-US" sz="1200" dirty="0" smtClean="0"/>
              <a:t>.</a:t>
            </a:r>
          </a:p>
          <a:p>
            <a:pPr marL="463550" indent="-463550"/>
            <a:r>
              <a:rPr lang="en-US" sz="1200" dirty="0" smtClean="0"/>
              <a:t>Bluestein, H. B., 1986: Fronts and jet streaks: A theoretical perspective. </a:t>
            </a:r>
            <a:r>
              <a:rPr lang="en-US" sz="1200" i="1" dirty="0"/>
              <a:t>Mesoscale Meteorology and Forecasting</a:t>
            </a:r>
            <a:r>
              <a:rPr lang="en-US" sz="1200" dirty="0"/>
              <a:t>, P. S. Ray, Ed., Amer. Meteor. Soc., </a:t>
            </a:r>
            <a:r>
              <a:rPr lang="en-US" sz="1200" dirty="0" smtClean="0"/>
              <a:t>173–215.</a:t>
            </a:r>
            <a:endParaRPr lang="en-US" sz="1200" dirty="0" smtClean="0"/>
          </a:p>
          <a:p>
            <a:pPr marL="463550" indent="-463550"/>
            <a:r>
              <a:rPr lang="en-US" sz="1200" dirty="0" err="1" smtClean="0"/>
              <a:t>Bosart</a:t>
            </a:r>
            <a:r>
              <a:rPr lang="en-US" sz="1200" dirty="0" smtClean="0"/>
              <a:t>, L. F., 1975: New England coastal frontogenesis. </a:t>
            </a:r>
            <a:r>
              <a:rPr lang="en-US" sz="1200" i="1" dirty="0" smtClean="0"/>
              <a:t>Quart. J. Roy. Meteor. Soc.</a:t>
            </a:r>
            <a:r>
              <a:rPr lang="en-US" sz="1200" dirty="0" smtClean="0"/>
              <a:t>, </a:t>
            </a:r>
            <a:r>
              <a:rPr lang="en-US" sz="1200" b="1" dirty="0" smtClean="0"/>
              <a:t>101</a:t>
            </a:r>
            <a:r>
              <a:rPr lang="en-US" sz="1200" dirty="0" smtClean="0"/>
              <a:t>, 957–978.</a:t>
            </a:r>
          </a:p>
          <a:p>
            <a:pPr marL="463550" indent="-463550"/>
            <a:r>
              <a:rPr lang="en-US" sz="1200" dirty="0" err="1" smtClean="0"/>
              <a:t>Bosart</a:t>
            </a:r>
            <a:r>
              <a:rPr lang="en-US" sz="1200" dirty="0" smtClean="0"/>
              <a:t>, L. F., 1981: The Presidents’ Day Snowstorm of 18–19 February 1979: A </a:t>
            </a:r>
            <a:r>
              <a:rPr lang="en-US" sz="1200" dirty="0" err="1" smtClean="0"/>
              <a:t>subsynoptic</a:t>
            </a:r>
            <a:r>
              <a:rPr lang="en-US" sz="1200" dirty="0" smtClean="0"/>
              <a:t> scale event. </a:t>
            </a:r>
            <a:r>
              <a:rPr lang="en-US" sz="1200" i="1" dirty="0" smtClean="0"/>
              <a:t>Mon. </a:t>
            </a:r>
            <a:r>
              <a:rPr lang="en-US" sz="1200" i="1" dirty="0" err="1" smtClean="0"/>
              <a:t>Wea</a:t>
            </a:r>
            <a:r>
              <a:rPr lang="en-US" sz="1200" i="1" dirty="0" smtClean="0"/>
              <a:t>. Rev.</a:t>
            </a:r>
            <a:r>
              <a:rPr lang="en-US" sz="1200" dirty="0" smtClean="0"/>
              <a:t>, </a:t>
            </a:r>
            <a:r>
              <a:rPr lang="en-US" sz="1200" b="1" dirty="0" smtClean="0"/>
              <a:t>109</a:t>
            </a:r>
            <a:r>
              <a:rPr lang="en-US" sz="1200" dirty="0" smtClean="0"/>
              <a:t>, 1542–1566.</a:t>
            </a:r>
          </a:p>
          <a:p>
            <a:pPr marL="463550" indent="-463550"/>
            <a:r>
              <a:rPr lang="en-US" sz="1200" dirty="0" err="1" smtClean="0"/>
              <a:t>Bosart</a:t>
            </a:r>
            <a:r>
              <a:rPr lang="en-US" sz="1200" dirty="0" smtClean="0"/>
              <a:t>, L. F., J. </a:t>
            </a:r>
            <a:r>
              <a:rPr lang="en-US" sz="1200" dirty="0" err="1" smtClean="0"/>
              <a:t>Vaudo</a:t>
            </a:r>
            <a:r>
              <a:rPr lang="en-US" sz="1200" dirty="0" smtClean="0"/>
              <a:t>, and J. H. </a:t>
            </a:r>
            <a:r>
              <a:rPr lang="en-US" sz="1200" dirty="0" err="1" smtClean="0"/>
              <a:t>Helsdon</a:t>
            </a:r>
            <a:r>
              <a:rPr lang="en-US" sz="1200" dirty="0" smtClean="0"/>
              <a:t>, Jr., 1972: Coastal frontogenesis. </a:t>
            </a:r>
            <a:r>
              <a:rPr lang="en-US" sz="1200" i="1" dirty="0" smtClean="0"/>
              <a:t>J. Appl. Meteor.</a:t>
            </a:r>
            <a:r>
              <a:rPr lang="en-US" sz="1200" dirty="0" smtClean="0"/>
              <a:t>, </a:t>
            </a:r>
            <a:r>
              <a:rPr lang="en-US" sz="1200" b="1" dirty="0" smtClean="0"/>
              <a:t>11</a:t>
            </a:r>
            <a:r>
              <a:rPr lang="en-US" sz="1200" dirty="0" smtClean="0"/>
              <a:t>, 1236–1258</a:t>
            </a:r>
            <a:r>
              <a:rPr lang="en-US" sz="1200" dirty="0" smtClean="0"/>
              <a:t>.</a:t>
            </a:r>
          </a:p>
          <a:p>
            <a:pPr marL="463550" indent="-463550"/>
            <a:r>
              <a:rPr lang="en-US" sz="1200" dirty="0" err="1" smtClean="0"/>
              <a:t>Bosart</a:t>
            </a:r>
            <a:r>
              <a:rPr lang="en-US" sz="1200" dirty="0" smtClean="0"/>
              <a:t>, L. F., and S. C. Lin, 1984: A diagnostic analysis of the Presidents’ Day snowstorm of February 1979. </a:t>
            </a:r>
            <a:r>
              <a:rPr lang="en-US" sz="1200" i="1" dirty="0" smtClean="0"/>
              <a:t>Mon. </a:t>
            </a:r>
            <a:r>
              <a:rPr lang="en-US" sz="1200" i="1" dirty="0" err="1" smtClean="0"/>
              <a:t>Wea</a:t>
            </a:r>
            <a:r>
              <a:rPr lang="en-US" sz="1200" i="1" dirty="0" smtClean="0"/>
              <a:t>. Rev.</a:t>
            </a:r>
            <a:r>
              <a:rPr lang="en-US" sz="1200" dirty="0" smtClean="0"/>
              <a:t>, </a:t>
            </a:r>
            <a:r>
              <a:rPr lang="en-US" sz="1200" b="1" dirty="0" smtClean="0"/>
              <a:t>112</a:t>
            </a:r>
            <a:r>
              <a:rPr lang="en-US" sz="1200" dirty="0" smtClean="0"/>
              <a:t>, 2148–2177.</a:t>
            </a:r>
            <a:endParaRPr lang="en-US" sz="1200" dirty="0" smtClean="0"/>
          </a:p>
          <a:p>
            <a:pPr marL="463550" indent="-463550"/>
            <a:r>
              <a:rPr lang="en-US" sz="1200" dirty="0" smtClean="0"/>
              <a:t>Browning, K. A., 1990: Organization of clouds and precipitation in extratropical cyclones. </a:t>
            </a:r>
            <a:r>
              <a:rPr lang="en-US" sz="1200" i="1" dirty="0"/>
              <a:t>Extratropical Cyclones, The Erik </a:t>
            </a:r>
            <a:r>
              <a:rPr lang="en-US" sz="1200" i="1" dirty="0" err="1"/>
              <a:t>Palmén</a:t>
            </a:r>
            <a:r>
              <a:rPr lang="en-US" sz="1200" i="1" dirty="0"/>
              <a:t> Memorial Volume</a:t>
            </a:r>
            <a:r>
              <a:rPr lang="en-US" sz="1200" dirty="0"/>
              <a:t>, C. W. Newton and E. O. </a:t>
            </a:r>
            <a:r>
              <a:rPr lang="en-US" sz="1200" dirty="0" err="1"/>
              <a:t>Holopainen</a:t>
            </a:r>
            <a:r>
              <a:rPr lang="en-US" sz="1200" dirty="0"/>
              <a:t>, Eds., Amer. Meteor. Soc., </a:t>
            </a:r>
            <a:r>
              <a:rPr lang="en-US" sz="1200" dirty="0" smtClean="0"/>
              <a:t>129–153.</a:t>
            </a:r>
          </a:p>
          <a:p>
            <a:pPr marL="463550" indent="-463550"/>
            <a:r>
              <a:rPr lang="en-US" sz="1200" dirty="0" smtClean="0"/>
              <a:t>Browning, K. A., and G. A. Monk, 1982: A simple model for the synoptic analysis of cold fronts. </a:t>
            </a:r>
            <a:r>
              <a:rPr lang="en-US" sz="1200" i="1" dirty="0" smtClean="0"/>
              <a:t>Quart. J. Roy. Meteor. Soc.</a:t>
            </a:r>
            <a:r>
              <a:rPr lang="en-US" sz="1200" dirty="0" smtClean="0"/>
              <a:t>, </a:t>
            </a:r>
            <a:r>
              <a:rPr lang="en-US" sz="1200" b="1" dirty="0" smtClean="0"/>
              <a:t>108</a:t>
            </a:r>
            <a:r>
              <a:rPr lang="en-US" sz="1200" dirty="0" smtClean="0"/>
              <a:t>, 435–452.</a:t>
            </a:r>
          </a:p>
          <a:p>
            <a:pPr marL="463550" indent="-463550"/>
            <a:r>
              <a:rPr lang="en-US" sz="1200" dirty="0" smtClean="0"/>
              <a:t>Carlson, T. M., 1980: Airflow through </a:t>
            </a:r>
            <a:r>
              <a:rPr lang="en-US" sz="1200" dirty="0" err="1" smtClean="0"/>
              <a:t>midlatitude</a:t>
            </a:r>
            <a:r>
              <a:rPr lang="en-US" sz="1200" dirty="0" smtClean="0"/>
              <a:t> cyclones and the comma cloud pattern. </a:t>
            </a:r>
            <a:r>
              <a:rPr lang="en-US" sz="1200" i="1" dirty="0" smtClean="0"/>
              <a:t>Mon. </a:t>
            </a:r>
            <a:r>
              <a:rPr lang="en-US" sz="1200" i="1" dirty="0" err="1" smtClean="0"/>
              <a:t>Wea</a:t>
            </a:r>
            <a:r>
              <a:rPr lang="en-US" sz="1200" i="1" dirty="0" smtClean="0"/>
              <a:t>. Rev.</a:t>
            </a:r>
            <a:r>
              <a:rPr lang="en-US" sz="1200" dirty="0" smtClean="0"/>
              <a:t>, </a:t>
            </a:r>
            <a:r>
              <a:rPr lang="en-US" sz="1200" b="1" dirty="0" smtClean="0"/>
              <a:t>108</a:t>
            </a:r>
            <a:r>
              <a:rPr lang="en-US" sz="1200" dirty="0" smtClean="0"/>
              <a:t>, 1498–1509.</a:t>
            </a:r>
          </a:p>
          <a:p>
            <a:pPr marL="463550" indent="-463550"/>
            <a:r>
              <a:rPr lang="en-US" sz="1200" dirty="0" err="1" smtClean="0"/>
              <a:t>Carr</a:t>
            </a:r>
            <a:r>
              <a:rPr lang="en-US" sz="1200" dirty="0" smtClean="0"/>
              <a:t>, J. A., 1951: The east coast “back-door” front of May 16–20, 1951. </a:t>
            </a:r>
            <a:r>
              <a:rPr lang="en-US" sz="1200" i="1" dirty="0" smtClean="0"/>
              <a:t>Mon. </a:t>
            </a:r>
            <a:r>
              <a:rPr lang="en-US" sz="1200" i="1" dirty="0" err="1" smtClean="0"/>
              <a:t>Wea</a:t>
            </a:r>
            <a:r>
              <a:rPr lang="en-US" sz="1200" i="1" dirty="0" smtClean="0"/>
              <a:t>. Rev.</a:t>
            </a:r>
            <a:r>
              <a:rPr lang="en-US" sz="1200" dirty="0" smtClean="0"/>
              <a:t>, </a:t>
            </a:r>
            <a:r>
              <a:rPr lang="en-US" sz="1200" b="1" dirty="0" smtClean="0"/>
              <a:t>79</a:t>
            </a:r>
            <a:r>
              <a:rPr lang="en-US" sz="1200" dirty="0" smtClean="0"/>
              <a:t>, 100–105</a:t>
            </a:r>
            <a:r>
              <a:rPr lang="en-US" sz="1200" dirty="0" smtClean="0"/>
              <a:t>.</a:t>
            </a:r>
          </a:p>
          <a:p>
            <a:pPr marL="463550" indent="-463550"/>
            <a:r>
              <a:rPr lang="en-US" sz="1200" dirty="0" smtClean="0"/>
              <a:t>Davies, H. C., and A. M. </a:t>
            </a:r>
            <a:r>
              <a:rPr lang="en-US" sz="1200" dirty="0" err="1" smtClean="0"/>
              <a:t>Rossa</a:t>
            </a:r>
            <a:r>
              <a:rPr lang="en-US" sz="1200" dirty="0" smtClean="0"/>
              <a:t>, 1998: PV frontogenesis and upper-tropospheric fronts. </a:t>
            </a:r>
            <a:r>
              <a:rPr lang="en-US" sz="1200" i="1" dirty="0" smtClean="0"/>
              <a:t>Mon. </a:t>
            </a:r>
            <a:r>
              <a:rPr lang="en-US" sz="1200" i="1" dirty="0" err="1" smtClean="0"/>
              <a:t>Wea</a:t>
            </a:r>
            <a:r>
              <a:rPr lang="en-US" sz="1200" i="1" dirty="0" smtClean="0"/>
              <a:t>. Rev.</a:t>
            </a:r>
            <a:r>
              <a:rPr lang="en-US" sz="1200" dirty="0" smtClean="0"/>
              <a:t>, </a:t>
            </a:r>
            <a:r>
              <a:rPr lang="en-US" sz="1200" b="1" dirty="0" smtClean="0"/>
              <a:t>126</a:t>
            </a:r>
            <a:r>
              <a:rPr lang="en-US" sz="1200" dirty="0" smtClean="0"/>
              <a:t>, 1528–1539.</a:t>
            </a:r>
            <a:endParaRPr lang="en-US" sz="1200" dirty="0" smtClean="0"/>
          </a:p>
          <a:p>
            <a:pPr marL="463550" indent="-463550"/>
            <a:r>
              <a:rPr lang="en-US" sz="1200" dirty="0" err="1" smtClean="0"/>
              <a:t>Eliassen</a:t>
            </a:r>
            <a:r>
              <a:rPr lang="en-US" sz="1200" dirty="0" smtClean="0"/>
              <a:t>, A., 1962: On the vertical circulation in frontal zones. </a:t>
            </a:r>
            <a:r>
              <a:rPr lang="en-US" sz="1200" i="1" dirty="0" err="1" smtClean="0"/>
              <a:t>Geofys</a:t>
            </a:r>
            <a:r>
              <a:rPr lang="en-US" sz="1200" i="1" dirty="0" smtClean="0"/>
              <a:t>. Publ.</a:t>
            </a:r>
            <a:r>
              <a:rPr lang="en-US" sz="1200" dirty="0" smtClean="0"/>
              <a:t>, </a:t>
            </a:r>
            <a:r>
              <a:rPr lang="en-US" sz="1200" b="1" dirty="0" smtClean="0"/>
              <a:t>24</a:t>
            </a:r>
            <a:r>
              <a:rPr lang="en-US" sz="1200" dirty="0" smtClean="0"/>
              <a:t>, 147–160.</a:t>
            </a:r>
          </a:p>
          <a:p>
            <a:pPr marL="463550" indent="-463550"/>
            <a:r>
              <a:rPr lang="en-GB" sz="1200" dirty="0" err="1"/>
              <a:t>Eliassen</a:t>
            </a:r>
            <a:r>
              <a:rPr lang="en-GB" sz="1200" dirty="0"/>
              <a:t>, A., 1990:  Transverse circulations in frontal zones.  </a:t>
            </a:r>
            <a:r>
              <a:rPr lang="en-GB" sz="1200" i="1" dirty="0"/>
              <a:t>Extratropical Cyclones, The Erik </a:t>
            </a:r>
            <a:r>
              <a:rPr lang="en-GB" sz="1200" i="1" dirty="0" err="1"/>
              <a:t>Palmén</a:t>
            </a:r>
            <a:r>
              <a:rPr lang="en-GB" sz="1200" i="1" dirty="0"/>
              <a:t> Memorial Volume,</a:t>
            </a:r>
            <a:r>
              <a:rPr lang="en-GB" sz="1200" dirty="0"/>
              <a:t> C. W. Newton and E. O. </a:t>
            </a:r>
            <a:r>
              <a:rPr lang="en-GB" sz="1200" dirty="0" err="1"/>
              <a:t>Holopainen</a:t>
            </a:r>
            <a:r>
              <a:rPr lang="en-GB" sz="1200" dirty="0"/>
              <a:t>, Eds., Amer. Meteor. Soc., 155–165</a:t>
            </a:r>
            <a:r>
              <a:rPr lang="en-GB" sz="1200" dirty="0" smtClean="0"/>
              <a:t>.</a:t>
            </a:r>
          </a:p>
          <a:p>
            <a:pPr marL="463550" indent="-463550"/>
            <a:r>
              <a:rPr lang="en-US" sz="1200" dirty="0"/>
              <a:t>Hakim, G. J., and D. Keyser, 2001: Canonical frontal circulation patterns in terms of Green’s functions for the Sawyer–</a:t>
            </a:r>
            <a:r>
              <a:rPr lang="en-US" sz="1200" dirty="0" err="1"/>
              <a:t>Eliassen</a:t>
            </a:r>
            <a:r>
              <a:rPr lang="en-US" sz="1200" dirty="0"/>
              <a:t> equation. </a:t>
            </a:r>
            <a:r>
              <a:rPr lang="en-US" sz="1200" i="1" dirty="0"/>
              <a:t>Quart. J. Roy. Meteor. Soc.</a:t>
            </a:r>
            <a:r>
              <a:rPr lang="en-US" sz="1200" dirty="0"/>
              <a:t>, </a:t>
            </a:r>
            <a:r>
              <a:rPr lang="en-US" sz="1200" b="1" dirty="0"/>
              <a:t>127,</a:t>
            </a:r>
            <a:r>
              <a:rPr lang="en-US" sz="1200" dirty="0"/>
              <a:t> 1795–1814</a:t>
            </a:r>
            <a:r>
              <a:rPr lang="en-US" sz="1200" dirty="0" smtClean="0"/>
              <a:t>.</a:t>
            </a:r>
            <a:endParaRPr lang="en-US" sz="1200" dirty="0" smtClean="0"/>
          </a:p>
          <a:p>
            <a:pPr marL="463550" indent="-463550"/>
            <a:r>
              <a:rPr lang="en-US" sz="1200" dirty="0" smtClean="0"/>
              <a:t>Hobbs, P. V., J. D. Locatelli, and J. E. Martin, 1990: Cold fronts aloft and the forecasting of precipitation and severe weather east of the Rocky Mountains. </a:t>
            </a:r>
            <a:r>
              <a:rPr lang="en-US" sz="1200" i="1" dirty="0" err="1" smtClean="0"/>
              <a:t>Wea</a:t>
            </a:r>
            <a:r>
              <a:rPr lang="en-US" sz="1200" i="1" dirty="0" smtClean="0"/>
              <a:t>. Forecasting</a:t>
            </a:r>
            <a:r>
              <a:rPr lang="en-US" sz="1200" dirty="0" smtClean="0"/>
              <a:t>, </a:t>
            </a:r>
            <a:r>
              <a:rPr lang="en-US" sz="1200" b="1" dirty="0" smtClean="0"/>
              <a:t>5</a:t>
            </a:r>
            <a:r>
              <a:rPr lang="en-US" sz="1200" dirty="0" smtClean="0"/>
              <a:t>, 613–626</a:t>
            </a:r>
            <a:r>
              <a:rPr lang="en-US" sz="1200" dirty="0" smtClean="0"/>
              <a:t>.</a:t>
            </a:r>
          </a:p>
          <a:p>
            <a:pPr marL="463550" indent="-463550"/>
            <a:r>
              <a:rPr lang="en-US" sz="1200" dirty="0" smtClean="0"/>
              <a:t>Hoskins, B. J., 1971: Atmospheric frontogenesis models: Some solutions. </a:t>
            </a:r>
            <a:r>
              <a:rPr lang="en-US" sz="1200" i="1" dirty="0" smtClean="0"/>
              <a:t>Quart. J. Roy. Meteor. Soc.</a:t>
            </a:r>
            <a:r>
              <a:rPr lang="en-US" sz="1200" dirty="0" smtClean="0"/>
              <a:t>, </a:t>
            </a:r>
            <a:r>
              <a:rPr lang="en-US" sz="1200" b="1" dirty="0" smtClean="0"/>
              <a:t>97</a:t>
            </a:r>
            <a:r>
              <a:rPr lang="en-US" sz="1200" dirty="0" smtClean="0"/>
              <a:t>, 139–153.</a:t>
            </a:r>
          </a:p>
          <a:p>
            <a:pPr marL="463550" indent="-463550"/>
            <a:endParaRPr lang="en-US" sz="1200" dirty="0" smtClean="0"/>
          </a:p>
          <a:p>
            <a:pPr marL="463550" indent="-463550"/>
            <a:endParaRPr lang="en-US" sz="1200" dirty="0"/>
          </a:p>
        </p:txBody>
      </p:sp>
      <p:sp>
        <p:nvSpPr>
          <p:cNvPr id="8" name="TextBox 7"/>
          <p:cNvSpPr txBox="1"/>
          <p:nvPr/>
        </p:nvSpPr>
        <p:spPr>
          <a:xfrm>
            <a:off x="173789" y="173790"/>
            <a:ext cx="9250947"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193923142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0736" y="1070236"/>
            <a:ext cx="8555790" cy="6001643"/>
          </a:xfrm>
          <a:prstGeom prst="rect">
            <a:avLst/>
          </a:prstGeom>
          <a:noFill/>
        </p:spPr>
        <p:txBody>
          <a:bodyPr wrap="square" rtlCol="0">
            <a:spAutoFit/>
          </a:bodyPr>
          <a:lstStyle/>
          <a:p>
            <a:pPr marL="463550" indent="-463550"/>
            <a:r>
              <a:rPr lang="en-US" sz="1200" dirty="0" smtClean="0"/>
              <a:t>Hoskins, B. J., 1972: Non-</a:t>
            </a:r>
            <a:r>
              <a:rPr lang="en-US" sz="1200" dirty="0" err="1" smtClean="0"/>
              <a:t>Boussinesq</a:t>
            </a:r>
            <a:r>
              <a:rPr lang="en-US" sz="1200" dirty="0" smtClean="0"/>
              <a:t> effects and further development in a model of upper tropospheric frontogenesis. </a:t>
            </a:r>
            <a:r>
              <a:rPr lang="en-US" sz="1200" i="1" dirty="0" smtClean="0"/>
              <a:t>Quart. J. Roy. Meteor. Soc.</a:t>
            </a:r>
            <a:r>
              <a:rPr lang="en-US" sz="1200" dirty="0" smtClean="0"/>
              <a:t>, </a:t>
            </a:r>
            <a:r>
              <a:rPr lang="en-US" sz="1200" b="1" dirty="0" smtClean="0"/>
              <a:t>98</a:t>
            </a:r>
            <a:r>
              <a:rPr lang="en-US" sz="1200" dirty="0" smtClean="0"/>
              <a:t>, 532–541.</a:t>
            </a:r>
          </a:p>
          <a:p>
            <a:pPr marL="463550" indent="-463550"/>
            <a:r>
              <a:rPr lang="en-US" sz="1200" dirty="0" smtClean="0"/>
              <a:t>Hoskins, B. J., and F. P. Bretherton, 1972: Atmospheric frontogenesis models: </a:t>
            </a:r>
            <a:r>
              <a:rPr lang="en-US" sz="1200" dirty="0" err="1" smtClean="0"/>
              <a:t>Mathermatical</a:t>
            </a:r>
            <a:r>
              <a:rPr lang="en-US" sz="1200" dirty="0" smtClean="0"/>
              <a:t> formulation and solution. </a:t>
            </a:r>
            <a:r>
              <a:rPr lang="en-US" sz="1200" i="1" dirty="0" smtClean="0"/>
              <a:t>J. Atmos. Sci.</a:t>
            </a:r>
            <a:r>
              <a:rPr lang="en-US" sz="1200" dirty="0" smtClean="0"/>
              <a:t>, </a:t>
            </a:r>
            <a:r>
              <a:rPr lang="en-US" sz="1200" b="1" dirty="0" smtClean="0"/>
              <a:t>29</a:t>
            </a:r>
            <a:r>
              <a:rPr lang="en-US" sz="1200" dirty="0" smtClean="0"/>
              <a:t>, 11–37. </a:t>
            </a:r>
          </a:p>
          <a:p>
            <a:pPr marL="463550" indent="-463550"/>
            <a:r>
              <a:rPr lang="en-US" sz="1200" dirty="0" smtClean="0"/>
              <a:t>Hoskins, B. J., and I. </a:t>
            </a:r>
            <a:r>
              <a:rPr lang="en-US" sz="1200" dirty="0" err="1" smtClean="0"/>
              <a:t>Draghici</a:t>
            </a:r>
            <a:r>
              <a:rPr lang="en-US" sz="1200" dirty="0" smtClean="0"/>
              <a:t>, 1977: The forcing of </a:t>
            </a:r>
            <a:r>
              <a:rPr lang="en-US" sz="1200" dirty="0" err="1" smtClean="0"/>
              <a:t>ageostrophic</a:t>
            </a:r>
            <a:r>
              <a:rPr lang="en-US" sz="1200" dirty="0" smtClean="0"/>
              <a:t> motion according to the semi-geostrophic equations in an isentropic coordinate model. </a:t>
            </a:r>
            <a:r>
              <a:rPr lang="en-US" sz="1200" i="1" dirty="0" smtClean="0"/>
              <a:t>J. Atmos. Sci.</a:t>
            </a:r>
            <a:r>
              <a:rPr lang="en-US" sz="1200" dirty="0" smtClean="0"/>
              <a:t>, </a:t>
            </a:r>
            <a:r>
              <a:rPr lang="en-US" sz="1200" b="1" dirty="0" smtClean="0"/>
              <a:t>34</a:t>
            </a:r>
            <a:r>
              <a:rPr lang="en-US" sz="1200" dirty="0" smtClean="0"/>
              <a:t>, 1859–1867.</a:t>
            </a:r>
          </a:p>
          <a:p>
            <a:pPr marL="463550" indent="-463550"/>
            <a:r>
              <a:rPr lang="en-US" sz="1200" dirty="0" smtClean="0"/>
              <a:t>Hoskins, B. J., I. </a:t>
            </a:r>
            <a:r>
              <a:rPr lang="en-US" sz="1200" dirty="0" err="1" smtClean="0"/>
              <a:t>Draghici</a:t>
            </a:r>
            <a:r>
              <a:rPr lang="en-US" sz="1200" dirty="0" smtClean="0"/>
              <a:t>, and H. C. Davies, 1978: A new look at the 𝜔-equation. </a:t>
            </a:r>
            <a:r>
              <a:rPr lang="en-US" sz="1200" i="1" dirty="0" smtClean="0"/>
              <a:t>Quart. J. Roy. Meteor. Soc.</a:t>
            </a:r>
            <a:r>
              <a:rPr lang="en-US" sz="1200" dirty="0" smtClean="0"/>
              <a:t>, </a:t>
            </a:r>
            <a:r>
              <a:rPr lang="en-US" sz="1200" b="1" dirty="0" smtClean="0"/>
              <a:t>104</a:t>
            </a:r>
            <a:r>
              <a:rPr lang="en-US" sz="1200" dirty="0" smtClean="0"/>
              <a:t>, 31–38.</a:t>
            </a:r>
          </a:p>
          <a:p>
            <a:pPr marL="463550" indent="-463550"/>
            <a:r>
              <a:rPr lang="en-US" sz="1200" dirty="0" smtClean="0"/>
              <a:t>Hoskins, B. J., and M. A. Pedder, 1980: The diagnosis of middle latitude synoptic development. </a:t>
            </a:r>
            <a:r>
              <a:rPr lang="en-US" sz="1200" i="1" dirty="0" smtClean="0"/>
              <a:t>Quart. J. Roy. Meteor. Soc.</a:t>
            </a:r>
            <a:r>
              <a:rPr lang="en-US" sz="1200" dirty="0" smtClean="0"/>
              <a:t>, </a:t>
            </a:r>
            <a:r>
              <a:rPr lang="en-US" sz="1200" b="1" dirty="0" smtClean="0"/>
              <a:t>106</a:t>
            </a:r>
            <a:r>
              <a:rPr lang="en-US" sz="1200" dirty="0" smtClean="0"/>
              <a:t>, 707–719.</a:t>
            </a:r>
            <a:endParaRPr lang="en-US" sz="1200" dirty="0" smtClean="0"/>
          </a:p>
          <a:p>
            <a:pPr marL="463550" indent="-463550"/>
            <a:r>
              <a:rPr lang="en-US" sz="1200" dirty="0" smtClean="0"/>
              <a:t>Keyser, D., 1986: Atmospheric fronts: An observational perspective. </a:t>
            </a:r>
            <a:r>
              <a:rPr lang="en-US" sz="1200" i="1" dirty="0" smtClean="0"/>
              <a:t>Mesoscale Meteorology and Forecasting</a:t>
            </a:r>
            <a:r>
              <a:rPr lang="en-US" sz="1200" dirty="0" smtClean="0"/>
              <a:t>, P. S. Ray, Ed., Amer. Meteor. Soc., 216–258</a:t>
            </a:r>
            <a:r>
              <a:rPr lang="en-US" sz="1200" dirty="0" smtClean="0"/>
              <a:t>.</a:t>
            </a:r>
          </a:p>
          <a:p>
            <a:pPr marL="463550" indent="-463550"/>
            <a:r>
              <a:rPr lang="en-US" sz="1200" dirty="0" smtClean="0"/>
              <a:t>Keyser, D., and R. A. </a:t>
            </a:r>
            <a:r>
              <a:rPr lang="en-US" sz="1200" dirty="0" err="1" smtClean="0"/>
              <a:t>Anthes</a:t>
            </a:r>
            <a:r>
              <a:rPr lang="en-US" sz="1200" dirty="0" smtClean="0"/>
              <a:t>, 1982: The influence of planetary boundary layer physics on frontal structure in the Hoskins-Bretherton horizontal shear model. </a:t>
            </a:r>
            <a:r>
              <a:rPr lang="en-US" sz="1200" i="1" dirty="0" smtClean="0"/>
              <a:t>J. Atmos. Sci.</a:t>
            </a:r>
            <a:r>
              <a:rPr lang="en-US" sz="1200" dirty="0" smtClean="0"/>
              <a:t>, </a:t>
            </a:r>
            <a:r>
              <a:rPr lang="en-US" sz="1200" b="1" dirty="0" smtClean="0"/>
              <a:t>39</a:t>
            </a:r>
            <a:r>
              <a:rPr lang="en-US" sz="1200" dirty="0" smtClean="0"/>
              <a:t>, 1783–1802.</a:t>
            </a:r>
          </a:p>
          <a:p>
            <a:pPr marL="463550" indent="-463550"/>
            <a:r>
              <a:rPr lang="en-US" sz="1200" dirty="0"/>
              <a:t>Keyser, D., B. D. Schmidt, and D. G. Duffy, 1989: A technique for representing three-dimensional vertical circulations in </a:t>
            </a:r>
            <a:r>
              <a:rPr lang="en-US" sz="1200" dirty="0" err="1"/>
              <a:t>baroclinic</a:t>
            </a:r>
            <a:r>
              <a:rPr lang="en-US" sz="1200" dirty="0"/>
              <a:t> disturbances. </a:t>
            </a:r>
            <a:r>
              <a:rPr lang="en-US" sz="1200" i="1" dirty="0"/>
              <a:t>Mon. </a:t>
            </a:r>
            <a:r>
              <a:rPr lang="en-US" sz="1200" i="1" dirty="0" err="1"/>
              <a:t>Wea</a:t>
            </a:r>
            <a:r>
              <a:rPr lang="en-US" sz="1200" i="1" dirty="0"/>
              <a:t>. Rev.</a:t>
            </a:r>
            <a:r>
              <a:rPr lang="en-US" sz="1200" dirty="0"/>
              <a:t>, </a:t>
            </a:r>
            <a:r>
              <a:rPr lang="en-US" sz="1200" b="1" dirty="0"/>
              <a:t>117, </a:t>
            </a:r>
            <a:r>
              <a:rPr lang="en-US" sz="1200" dirty="0"/>
              <a:t>2463-2494</a:t>
            </a:r>
            <a:r>
              <a:rPr lang="en-US" sz="1200" dirty="0" smtClean="0"/>
              <a:t>.</a:t>
            </a:r>
          </a:p>
          <a:p>
            <a:pPr marL="463550" indent="-463550"/>
            <a:r>
              <a:rPr lang="en-US" sz="1200" dirty="0" smtClean="0"/>
              <a:t>Keyser, D., B. D. Schmidt, and D. G. Duffy, 1992: </a:t>
            </a:r>
            <a:r>
              <a:rPr lang="en-US" sz="1200" dirty="0" err="1" smtClean="0"/>
              <a:t>Quasigeostrophic</a:t>
            </a:r>
            <a:r>
              <a:rPr lang="en-US" sz="1200" dirty="0" smtClean="0"/>
              <a:t> vertical motions diagnosed from the along- and across-</a:t>
            </a:r>
            <a:r>
              <a:rPr lang="en-US" sz="1200" dirty="0" err="1" smtClean="0"/>
              <a:t>isentrope</a:t>
            </a:r>
            <a:r>
              <a:rPr lang="en-US" sz="1200" dirty="0" smtClean="0"/>
              <a:t> components of the Q-vector. </a:t>
            </a:r>
            <a:r>
              <a:rPr lang="en-US" sz="1200" i="1" dirty="0" smtClean="0"/>
              <a:t>Mon. </a:t>
            </a:r>
            <a:r>
              <a:rPr lang="en-US" sz="1200" i="1" dirty="0" err="1" smtClean="0"/>
              <a:t>Wea</a:t>
            </a:r>
            <a:r>
              <a:rPr lang="en-US" sz="1200" i="1" dirty="0" smtClean="0"/>
              <a:t>. Rev.</a:t>
            </a:r>
            <a:r>
              <a:rPr lang="en-US" sz="1200" dirty="0" smtClean="0"/>
              <a:t>, </a:t>
            </a:r>
            <a:r>
              <a:rPr lang="en-US" sz="1200" b="1" dirty="0" smtClean="0"/>
              <a:t>120</a:t>
            </a:r>
            <a:r>
              <a:rPr lang="en-US" sz="1200" dirty="0" smtClean="0"/>
              <a:t>, 731–741.</a:t>
            </a:r>
          </a:p>
          <a:p>
            <a:pPr marL="463550" indent="-463550"/>
            <a:r>
              <a:rPr lang="en-US" sz="1200" dirty="0"/>
              <a:t>Lang, A. A., and J. E. Martin, 2012: The structure and evolution of lower stratospheric frontal zones. Part I: Examples in northwesterly and southwesterly flow. </a:t>
            </a:r>
            <a:r>
              <a:rPr lang="en-US" sz="1200" i="1" dirty="0"/>
              <a:t>Quart. J. Roy. Meteor. Soc.</a:t>
            </a:r>
            <a:r>
              <a:rPr lang="en-US" sz="1200" dirty="0"/>
              <a:t>, </a:t>
            </a:r>
            <a:r>
              <a:rPr lang="en-US" sz="1200" b="1" dirty="0"/>
              <a:t>138, </a:t>
            </a:r>
            <a:r>
              <a:rPr lang="en-US" sz="1200" dirty="0"/>
              <a:t>1350-1365. </a:t>
            </a:r>
            <a:endParaRPr lang="en-US" sz="1200" dirty="0" smtClean="0"/>
          </a:p>
          <a:p>
            <a:pPr marL="463550" indent="-463550"/>
            <a:r>
              <a:rPr lang="en-US" sz="1200" dirty="0" smtClean="0"/>
              <a:t>Martin, J. E., 2006: The role of </a:t>
            </a:r>
            <a:r>
              <a:rPr lang="en-US" sz="1200" dirty="0" err="1" smtClean="0"/>
              <a:t>shearwise</a:t>
            </a:r>
            <a:r>
              <a:rPr lang="en-US" sz="1200" dirty="0" smtClean="0"/>
              <a:t> and transverse quasi-geostrophic vertical motions in the mid-latitude cyclone life cycle. </a:t>
            </a:r>
            <a:r>
              <a:rPr lang="en-US" sz="1200" i="1" dirty="0" smtClean="0"/>
              <a:t>Mon. </a:t>
            </a:r>
            <a:r>
              <a:rPr lang="en-US" sz="1200" i="1" dirty="0" err="1" smtClean="0"/>
              <a:t>Wea</a:t>
            </a:r>
            <a:r>
              <a:rPr lang="en-US" sz="1200" i="1" dirty="0" smtClean="0"/>
              <a:t>. Rev.</a:t>
            </a:r>
            <a:r>
              <a:rPr lang="en-US" sz="1200" dirty="0" smtClean="0"/>
              <a:t>, </a:t>
            </a:r>
            <a:r>
              <a:rPr lang="en-US" sz="1200" b="1" dirty="0" smtClean="0"/>
              <a:t>134</a:t>
            </a:r>
            <a:r>
              <a:rPr lang="en-US" sz="1200" dirty="0" smtClean="0"/>
              <a:t>, 1174–1193.</a:t>
            </a:r>
            <a:endParaRPr lang="en-US" sz="1200" dirty="0" smtClean="0"/>
          </a:p>
          <a:p>
            <a:pPr marL="463550" indent="-463550"/>
            <a:r>
              <a:rPr lang="en-US" sz="1200" dirty="0" err="1" smtClean="0"/>
              <a:t>Meisinger</a:t>
            </a:r>
            <a:r>
              <a:rPr lang="en-US" sz="1200" dirty="0" smtClean="0"/>
              <a:t>, C. L., 1920: The great cyclone of mid-February, 1919. </a:t>
            </a:r>
            <a:r>
              <a:rPr lang="en-US" sz="1200" i="1" dirty="0" smtClean="0"/>
              <a:t>Mon. </a:t>
            </a:r>
            <a:r>
              <a:rPr lang="en-US" sz="1200" i="1" dirty="0" err="1" smtClean="0"/>
              <a:t>Wea</a:t>
            </a:r>
            <a:r>
              <a:rPr lang="en-US" sz="1200" i="1" dirty="0" smtClean="0"/>
              <a:t>. Rev.</a:t>
            </a:r>
            <a:r>
              <a:rPr lang="en-US" sz="1200" dirty="0" smtClean="0"/>
              <a:t>, </a:t>
            </a:r>
            <a:r>
              <a:rPr lang="en-US" sz="1200" b="1" dirty="0" smtClean="0"/>
              <a:t>48</a:t>
            </a:r>
            <a:r>
              <a:rPr lang="en-US" sz="1200" dirty="0" smtClean="0"/>
              <a:t>, 582–586</a:t>
            </a:r>
            <a:r>
              <a:rPr lang="en-US" sz="1200" dirty="0" smtClean="0"/>
              <a:t>.</a:t>
            </a:r>
          </a:p>
          <a:p>
            <a:pPr marL="463550" indent="-463550"/>
            <a:r>
              <a:rPr lang="en-US" sz="1200" dirty="0" smtClean="0"/>
              <a:t>Miller, J. E., 1948: On the concept of frontogenesis. </a:t>
            </a:r>
            <a:r>
              <a:rPr lang="en-US" sz="1200" i="1" dirty="0" smtClean="0"/>
              <a:t>J. Meteor.</a:t>
            </a:r>
            <a:r>
              <a:rPr lang="en-US" sz="1200" dirty="0" smtClean="0"/>
              <a:t>, </a:t>
            </a:r>
            <a:r>
              <a:rPr lang="en-US" sz="1200" b="1" dirty="0" smtClean="0"/>
              <a:t>5</a:t>
            </a:r>
            <a:r>
              <a:rPr lang="en-US" sz="1200" dirty="0" smtClean="0"/>
              <a:t>, 169–171.</a:t>
            </a:r>
          </a:p>
          <a:p>
            <a:pPr marL="463550" indent="-463550"/>
            <a:r>
              <a:rPr lang="en-US" sz="1200" dirty="0" smtClean="0"/>
              <a:t>Morgan, M. C., 1999: Using piecewise potential vorticity inversion to diagnose frontogenesis. Part I: A partitioning of the Q vector applied to diagnosing surface frontogenesis and vertical motion. </a:t>
            </a:r>
            <a:r>
              <a:rPr lang="en-US" sz="1200" i="1" dirty="0" smtClean="0"/>
              <a:t>Mon. </a:t>
            </a:r>
            <a:r>
              <a:rPr lang="en-US" sz="1200" i="1" dirty="0" err="1" smtClean="0"/>
              <a:t>Wea</a:t>
            </a:r>
            <a:r>
              <a:rPr lang="en-US" sz="1200" i="1" dirty="0" smtClean="0"/>
              <a:t>. Rev.</a:t>
            </a:r>
            <a:r>
              <a:rPr lang="en-US" sz="1200" dirty="0" smtClean="0"/>
              <a:t>, </a:t>
            </a:r>
            <a:r>
              <a:rPr lang="en-US" sz="1200" b="1" dirty="0" smtClean="0"/>
              <a:t>127</a:t>
            </a:r>
            <a:r>
              <a:rPr lang="en-US" sz="1200" dirty="0" smtClean="0"/>
              <a:t>, 2796–2821.</a:t>
            </a:r>
            <a:endParaRPr lang="en-US" sz="1200" dirty="0" smtClean="0"/>
          </a:p>
          <a:p>
            <a:pPr marL="463550" indent="-463550"/>
            <a:r>
              <a:rPr lang="en-US" sz="1200" dirty="0" err="1" smtClean="0"/>
              <a:t>Mudrick</a:t>
            </a:r>
            <a:r>
              <a:rPr lang="en-US" sz="1200" dirty="0" smtClean="0"/>
              <a:t>, S. E., 1974: A numerical study of frontogenesis. </a:t>
            </a:r>
            <a:r>
              <a:rPr lang="en-US" sz="1200" i="1" dirty="0" smtClean="0"/>
              <a:t>J. Atmos. Sci.</a:t>
            </a:r>
            <a:r>
              <a:rPr lang="en-US" sz="1200" dirty="0" smtClean="0"/>
              <a:t>, </a:t>
            </a:r>
            <a:r>
              <a:rPr lang="en-US" sz="1200" b="1" dirty="0" smtClean="0"/>
              <a:t>31</a:t>
            </a:r>
            <a:r>
              <a:rPr lang="en-US" sz="1200" dirty="0" smtClean="0"/>
              <a:t>, 869–892.</a:t>
            </a:r>
          </a:p>
          <a:p>
            <a:pPr marL="463550" indent="-463550"/>
            <a:r>
              <a:rPr lang="en-US" sz="1200" dirty="0" err="1" smtClean="0"/>
              <a:t>Muraki</a:t>
            </a:r>
            <a:r>
              <a:rPr lang="en-US" sz="1200" dirty="0" smtClean="0"/>
              <a:t>, D. J., C. Snyder, and R. </a:t>
            </a:r>
            <a:r>
              <a:rPr lang="en-US" sz="1200" dirty="0" err="1" smtClean="0"/>
              <a:t>Rotunno</a:t>
            </a:r>
            <a:r>
              <a:rPr lang="en-US" sz="1200" dirty="0" smtClean="0"/>
              <a:t>, 1999: The next-order corrections to </a:t>
            </a:r>
            <a:r>
              <a:rPr lang="en-US" sz="1200" dirty="0" err="1" smtClean="0"/>
              <a:t>quasigeostrophic</a:t>
            </a:r>
            <a:r>
              <a:rPr lang="en-US" sz="1200" dirty="0" smtClean="0"/>
              <a:t> theory. </a:t>
            </a:r>
            <a:r>
              <a:rPr lang="en-US" sz="1200" i="1" dirty="0" smtClean="0"/>
              <a:t>J. Atmos. Sci.</a:t>
            </a:r>
            <a:r>
              <a:rPr lang="en-US" sz="1200" dirty="0" smtClean="0"/>
              <a:t>, </a:t>
            </a:r>
            <a:r>
              <a:rPr lang="en-US" sz="1200" b="1" dirty="0" smtClean="0"/>
              <a:t>56</a:t>
            </a:r>
            <a:r>
              <a:rPr lang="en-US" sz="1200" dirty="0" smtClean="0"/>
              <a:t>, 1547–1560.</a:t>
            </a:r>
            <a:endParaRPr lang="en-US" sz="1200" dirty="0" smtClean="0"/>
          </a:p>
          <a:p>
            <a:pPr marL="463550" indent="-463550"/>
            <a:r>
              <a:rPr lang="en-US" sz="1200" dirty="0" err="1" smtClean="0"/>
              <a:t>Palmén</a:t>
            </a:r>
            <a:r>
              <a:rPr lang="en-US" sz="1200" dirty="0" smtClean="0"/>
              <a:t>, E., and C. W. Newton, 1948: A study of the mean wind and temperature distribution in the vicinity of the polar front in winter. </a:t>
            </a:r>
            <a:r>
              <a:rPr lang="en-US" sz="1200" i="1" dirty="0" smtClean="0"/>
              <a:t>J. Meteor.</a:t>
            </a:r>
            <a:r>
              <a:rPr lang="en-US" sz="1200" dirty="0" smtClean="0"/>
              <a:t>, </a:t>
            </a:r>
            <a:r>
              <a:rPr lang="en-US" sz="1200" b="1" dirty="0" smtClean="0"/>
              <a:t>5</a:t>
            </a:r>
            <a:r>
              <a:rPr lang="en-US" sz="1200" dirty="0" smtClean="0"/>
              <a:t>, 220–226</a:t>
            </a:r>
            <a:r>
              <a:rPr lang="en-US" sz="1200" dirty="0" smtClean="0"/>
              <a:t>.</a:t>
            </a:r>
          </a:p>
          <a:p>
            <a:pPr marL="463550" indent="-463550"/>
            <a:r>
              <a:rPr lang="en-US" sz="1200" dirty="0" err="1" smtClean="0"/>
              <a:t>Petterssen</a:t>
            </a:r>
            <a:r>
              <a:rPr lang="en-US" sz="1200" dirty="0" smtClean="0"/>
              <a:t>, S., 1936: A contribution to the theory of frontogenesis. </a:t>
            </a:r>
            <a:r>
              <a:rPr lang="en-US" sz="1200" i="1" dirty="0" err="1" smtClean="0"/>
              <a:t>Geofys</a:t>
            </a:r>
            <a:r>
              <a:rPr lang="en-US" sz="1200" i="1" dirty="0" smtClean="0"/>
              <a:t>. Publ.</a:t>
            </a:r>
            <a:r>
              <a:rPr lang="en-US" sz="1200" dirty="0" smtClean="0"/>
              <a:t>, </a:t>
            </a:r>
            <a:r>
              <a:rPr lang="en-US" sz="1200" b="1" dirty="0" smtClean="0"/>
              <a:t>11</a:t>
            </a:r>
            <a:r>
              <a:rPr lang="en-US" sz="1200" dirty="0" smtClean="0"/>
              <a:t>, 1–27.</a:t>
            </a:r>
            <a:endParaRPr lang="en-US" sz="1200" dirty="0" smtClean="0"/>
          </a:p>
          <a:p>
            <a:pPr marL="463550" indent="-463550"/>
            <a:endParaRPr lang="en-US" sz="1200" dirty="0" smtClean="0"/>
          </a:p>
          <a:p>
            <a:pPr marL="463550" indent="-463550"/>
            <a:endParaRPr lang="en-US" sz="1200" dirty="0"/>
          </a:p>
        </p:txBody>
      </p:sp>
      <p:sp>
        <p:nvSpPr>
          <p:cNvPr id="8" name="TextBox 7"/>
          <p:cNvSpPr txBox="1"/>
          <p:nvPr/>
        </p:nvSpPr>
        <p:spPr>
          <a:xfrm>
            <a:off x="173789" y="173790"/>
            <a:ext cx="9250947"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20789070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2246769"/>
          </a:xfrm>
          <a:prstGeom prst="rect">
            <a:avLst/>
          </a:prstGeom>
          <a:noFill/>
        </p:spPr>
        <p:txBody>
          <a:bodyPr wrap="square" rtlCol="0">
            <a:spAutoFit/>
          </a:bodyPr>
          <a:lstStyle/>
          <a:p>
            <a:r>
              <a:rPr lang="en-US" sz="2800" b="1" dirty="0" smtClean="0">
                <a:solidFill>
                  <a:srgbClr val="0000FF"/>
                </a:solidFill>
              </a:rPr>
              <a:t>Front:  </a:t>
            </a:r>
            <a:r>
              <a:rPr lang="en-US" sz="2800" dirty="0" smtClean="0"/>
              <a:t>“Atmospheric fronts may be defined as sloping zones of pronounced transition in the thermal and wind fields.” (Keyser 1986)</a:t>
            </a:r>
          </a:p>
          <a:p>
            <a:endParaRPr lang="en-US" sz="2800" dirty="0" smtClean="0"/>
          </a:p>
          <a:p>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2560320"/>
            <a:ext cx="6620653" cy="4160142"/>
          </a:xfrm>
          <a:prstGeom prst="rect">
            <a:avLst/>
          </a:prstGeom>
        </p:spPr>
      </p:pic>
      <p:sp>
        <p:nvSpPr>
          <p:cNvPr id="9" name="TextBox 8"/>
          <p:cNvSpPr txBox="1"/>
          <p:nvPr/>
        </p:nvSpPr>
        <p:spPr>
          <a:xfrm rot="16200000">
            <a:off x="-513176" y="3923761"/>
            <a:ext cx="1957161" cy="369332"/>
          </a:xfrm>
          <a:prstGeom prst="rect">
            <a:avLst/>
          </a:prstGeom>
          <a:noFill/>
        </p:spPr>
        <p:txBody>
          <a:bodyPr wrap="square" rtlCol="0">
            <a:spAutoFit/>
          </a:bodyPr>
          <a:lstStyle/>
          <a:p>
            <a:pPr algn="ctr"/>
            <a:r>
              <a:rPr lang="en-US" b="1" dirty="0" smtClean="0">
                <a:solidFill>
                  <a:srgbClr val="FF0000"/>
                </a:solidFill>
              </a:rPr>
              <a:t>Pressure</a:t>
            </a:r>
            <a:endParaRPr lang="en-US" b="1" dirty="0">
              <a:solidFill>
                <a:srgbClr val="FF0000"/>
              </a:solidFill>
            </a:endParaRPr>
          </a:p>
        </p:txBody>
      </p:sp>
      <p:cxnSp>
        <p:nvCxnSpPr>
          <p:cNvPr id="11" name="Straight Arrow Connector 10"/>
          <p:cNvCxnSpPr/>
          <p:nvPr/>
        </p:nvCxnSpPr>
        <p:spPr>
          <a:xfrm>
            <a:off x="477582" y="4616538"/>
            <a:ext cx="0" cy="446617"/>
          </a:xfrm>
          <a:prstGeom prst="straightConnector1">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4352" y="6121837"/>
            <a:ext cx="2338026" cy="646331"/>
          </a:xfrm>
          <a:prstGeom prst="rect">
            <a:avLst/>
          </a:prstGeom>
          <a:noFill/>
        </p:spPr>
        <p:txBody>
          <a:bodyPr wrap="square" rtlCol="0">
            <a:spAutoFit/>
          </a:bodyPr>
          <a:lstStyle/>
          <a:p>
            <a:pPr algn="ctr"/>
            <a:r>
              <a:rPr lang="en-US" b="1" dirty="0" err="1" smtClean="0"/>
              <a:t>Palmén</a:t>
            </a:r>
            <a:r>
              <a:rPr lang="en-US" b="1" dirty="0" smtClean="0"/>
              <a:t> and Newton (1948)</a:t>
            </a:r>
            <a:endParaRPr lang="en-US" b="1" dirty="0"/>
          </a:p>
        </p:txBody>
      </p:sp>
      <p:sp>
        <p:nvSpPr>
          <p:cNvPr id="3" name="TextBox 2"/>
          <p:cNvSpPr txBox="1"/>
          <p:nvPr/>
        </p:nvSpPr>
        <p:spPr>
          <a:xfrm>
            <a:off x="6561233" y="3753472"/>
            <a:ext cx="2377440" cy="954107"/>
          </a:xfrm>
          <a:prstGeom prst="rect">
            <a:avLst/>
          </a:prstGeom>
          <a:noFill/>
        </p:spPr>
        <p:txBody>
          <a:bodyPr wrap="square" rtlCol="0">
            <a:spAutoFit/>
          </a:bodyPr>
          <a:lstStyle/>
          <a:p>
            <a:pPr algn="ctr"/>
            <a:r>
              <a:rPr lang="en-US" sz="2800" b="1" dirty="0" smtClean="0">
                <a:solidFill>
                  <a:srgbClr val="1100FF"/>
                </a:solidFill>
              </a:rPr>
              <a:t>Large Absolute Vorticity</a:t>
            </a:r>
            <a:endParaRPr lang="en-US" sz="2800" b="1" dirty="0">
              <a:solidFill>
                <a:srgbClr val="1100FF"/>
              </a:solidFill>
            </a:endParaRPr>
          </a:p>
        </p:txBody>
      </p:sp>
      <p:sp>
        <p:nvSpPr>
          <p:cNvPr id="5" name="Freeform 4"/>
          <p:cNvSpPr/>
          <p:nvPr/>
        </p:nvSpPr>
        <p:spPr>
          <a:xfrm>
            <a:off x="2218414" y="5120640"/>
            <a:ext cx="2910178" cy="715618"/>
          </a:xfrm>
          <a:custGeom>
            <a:avLst/>
            <a:gdLst>
              <a:gd name="connsiteX0" fmla="*/ 2910178 w 2910178"/>
              <a:gd name="connsiteY0" fmla="*/ 0 h 715618"/>
              <a:gd name="connsiteX1" fmla="*/ 2584174 w 2910178"/>
              <a:gd name="connsiteY1" fmla="*/ 302150 h 715618"/>
              <a:gd name="connsiteX2" fmla="*/ 2329732 w 2910178"/>
              <a:gd name="connsiteY2" fmla="*/ 596348 h 715618"/>
              <a:gd name="connsiteX3" fmla="*/ 2122998 w 2910178"/>
              <a:gd name="connsiteY3" fmla="*/ 691764 h 715618"/>
              <a:gd name="connsiteX4" fmla="*/ 1979875 w 2910178"/>
              <a:gd name="connsiteY4" fmla="*/ 675861 h 715618"/>
              <a:gd name="connsiteX5" fmla="*/ 1637969 w 2910178"/>
              <a:gd name="connsiteY5" fmla="*/ 477079 h 715618"/>
              <a:gd name="connsiteX6" fmla="*/ 1415332 w 2910178"/>
              <a:gd name="connsiteY6" fmla="*/ 381663 h 715618"/>
              <a:gd name="connsiteX7" fmla="*/ 1280160 w 2910178"/>
              <a:gd name="connsiteY7" fmla="*/ 492981 h 715618"/>
              <a:gd name="connsiteX8" fmla="*/ 1089329 w 2910178"/>
              <a:gd name="connsiteY8" fmla="*/ 572494 h 715618"/>
              <a:gd name="connsiteX9" fmla="*/ 771277 w 2910178"/>
              <a:gd name="connsiteY9" fmla="*/ 612251 h 715618"/>
              <a:gd name="connsiteX10" fmla="*/ 644056 w 2910178"/>
              <a:gd name="connsiteY10" fmla="*/ 683812 h 715618"/>
              <a:gd name="connsiteX11" fmla="*/ 389614 w 2910178"/>
              <a:gd name="connsiteY11" fmla="*/ 715618 h 715618"/>
              <a:gd name="connsiteX12" fmla="*/ 71562 w 2910178"/>
              <a:gd name="connsiteY12" fmla="*/ 548640 h 715618"/>
              <a:gd name="connsiteX13" fmla="*/ 0 w 2910178"/>
              <a:gd name="connsiteY13" fmla="*/ 286247 h 71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10178" h="715618">
                <a:moveTo>
                  <a:pt x="2910178" y="0"/>
                </a:moveTo>
                <a:lnTo>
                  <a:pt x="2584174" y="302150"/>
                </a:lnTo>
                <a:lnTo>
                  <a:pt x="2329732" y="596348"/>
                </a:lnTo>
                <a:lnTo>
                  <a:pt x="2122998" y="691764"/>
                </a:lnTo>
                <a:lnTo>
                  <a:pt x="1979875" y="675861"/>
                </a:lnTo>
                <a:lnTo>
                  <a:pt x="1637969" y="477079"/>
                </a:lnTo>
                <a:lnTo>
                  <a:pt x="1415332" y="381663"/>
                </a:lnTo>
                <a:lnTo>
                  <a:pt x="1280160" y="492981"/>
                </a:lnTo>
                <a:lnTo>
                  <a:pt x="1089329" y="572494"/>
                </a:lnTo>
                <a:lnTo>
                  <a:pt x="771277" y="612251"/>
                </a:lnTo>
                <a:lnTo>
                  <a:pt x="644056" y="683812"/>
                </a:lnTo>
                <a:lnTo>
                  <a:pt x="389614" y="715618"/>
                </a:lnTo>
                <a:lnTo>
                  <a:pt x="71562" y="548640"/>
                </a:lnTo>
                <a:lnTo>
                  <a:pt x="0" y="286247"/>
                </a:ln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2504661" y="4810539"/>
            <a:ext cx="2639833" cy="771277"/>
          </a:xfrm>
          <a:custGeom>
            <a:avLst/>
            <a:gdLst>
              <a:gd name="connsiteX0" fmla="*/ 2639833 w 2639833"/>
              <a:gd name="connsiteY0" fmla="*/ 0 h 771277"/>
              <a:gd name="connsiteX1" fmla="*/ 2425148 w 2639833"/>
              <a:gd name="connsiteY1" fmla="*/ 262393 h 771277"/>
              <a:gd name="connsiteX2" fmla="*/ 2218414 w 2639833"/>
              <a:gd name="connsiteY2" fmla="*/ 365760 h 771277"/>
              <a:gd name="connsiteX3" fmla="*/ 2019631 w 2639833"/>
              <a:gd name="connsiteY3" fmla="*/ 461176 h 771277"/>
              <a:gd name="connsiteX4" fmla="*/ 1844702 w 2639833"/>
              <a:gd name="connsiteY4" fmla="*/ 572494 h 771277"/>
              <a:gd name="connsiteX5" fmla="*/ 1630017 w 2639833"/>
              <a:gd name="connsiteY5" fmla="*/ 675861 h 771277"/>
              <a:gd name="connsiteX6" fmla="*/ 1494845 w 2639833"/>
              <a:gd name="connsiteY6" fmla="*/ 771277 h 771277"/>
              <a:gd name="connsiteX7" fmla="*/ 1224501 w 2639833"/>
              <a:gd name="connsiteY7" fmla="*/ 683812 h 771277"/>
              <a:gd name="connsiteX8" fmla="*/ 1009816 w 2639833"/>
              <a:gd name="connsiteY8" fmla="*/ 604299 h 771277"/>
              <a:gd name="connsiteX9" fmla="*/ 890546 w 2639833"/>
              <a:gd name="connsiteY9" fmla="*/ 699715 h 771277"/>
              <a:gd name="connsiteX10" fmla="*/ 707666 w 2639833"/>
              <a:gd name="connsiteY10" fmla="*/ 699715 h 771277"/>
              <a:gd name="connsiteX11" fmla="*/ 461176 w 2639833"/>
              <a:gd name="connsiteY11" fmla="*/ 691764 h 771277"/>
              <a:gd name="connsiteX12" fmla="*/ 198782 w 2639833"/>
              <a:gd name="connsiteY12" fmla="*/ 588397 h 771277"/>
              <a:gd name="connsiteX13" fmla="*/ 79513 w 2639833"/>
              <a:gd name="connsiteY13" fmla="*/ 485030 h 771277"/>
              <a:gd name="connsiteX14" fmla="*/ 0 w 2639833"/>
              <a:gd name="connsiteY14" fmla="*/ 357809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39833" h="771277">
                <a:moveTo>
                  <a:pt x="2639833" y="0"/>
                </a:moveTo>
                <a:lnTo>
                  <a:pt x="2425148" y="262393"/>
                </a:lnTo>
                <a:lnTo>
                  <a:pt x="2218414" y="365760"/>
                </a:lnTo>
                <a:lnTo>
                  <a:pt x="2019631" y="461176"/>
                </a:lnTo>
                <a:lnTo>
                  <a:pt x="1844702" y="572494"/>
                </a:lnTo>
                <a:lnTo>
                  <a:pt x="1630017" y="675861"/>
                </a:lnTo>
                <a:lnTo>
                  <a:pt x="1494845" y="771277"/>
                </a:lnTo>
                <a:lnTo>
                  <a:pt x="1224501" y="683812"/>
                </a:lnTo>
                <a:lnTo>
                  <a:pt x="1009816" y="604299"/>
                </a:lnTo>
                <a:lnTo>
                  <a:pt x="890546" y="699715"/>
                </a:lnTo>
                <a:lnTo>
                  <a:pt x="707666" y="699715"/>
                </a:lnTo>
                <a:lnTo>
                  <a:pt x="461176" y="691764"/>
                </a:lnTo>
                <a:lnTo>
                  <a:pt x="198782" y="588397"/>
                </a:lnTo>
                <a:lnTo>
                  <a:pt x="79513" y="485030"/>
                </a:lnTo>
                <a:lnTo>
                  <a:pt x="0" y="357809"/>
                </a:lnTo>
              </a:path>
            </a:pathLst>
          </a:cu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3624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0736" y="1070236"/>
            <a:ext cx="8555790" cy="6001643"/>
          </a:xfrm>
          <a:prstGeom prst="rect">
            <a:avLst/>
          </a:prstGeom>
          <a:noFill/>
        </p:spPr>
        <p:txBody>
          <a:bodyPr wrap="square" rtlCol="0">
            <a:spAutoFit/>
          </a:bodyPr>
          <a:lstStyle/>
          <a:p>
            <a:pPr marL="463550" indent="-463550"/>
            <a:r>
              <a:rPr lang="en-US" sz="1200" dirty="0" smtClean="0"/>
              <a:t>Pyle, M. E., D. Keyser, and L. F. </a:t>
            </a:r>
            <a:r>
              <a:rPr lang="en-US" sz="1200" dirty="0" err="1" smtClean="0"/>
              <a:t>Bosart</a:t>
            </a:r>
            <a:r>
              <a:rPr lang="en-US" sz="1200" dirty="0" smtClean="0"/>
              <a:t>, 2004: A diagnostic study of jet streaks: Kinematic signatures and relationship to coherent tropopause disturbances. </a:t>
            </a:r>
            <a:r>
              <a:rPr lang="en-US" sz="1200" i="1" dirty="0" smtClean="0"/>
              <a:t>Mon. </a:t>
            </a:r>
            <a:r>
              <a:rPr lang="en-US" sz="1200" i="1" dirty="0" err="1" smtClean="0"/>
              <a:t>Wea</a:t>
            </a:r>
            <a:r>
              <a:rPr lang="en-US" sz="1200" i="1" dirty="0" smtClean="0"/>
              <a:t>. Rev.</a:t>
            </a:r>
            <a:r>
              <a:rPr lang="en-US" sz="1200" dirty="0" smtClean="0"/>
              <a:t>, 297–319.</a:t>
            </a:r>
            <a:endParaRPr lang="en-US" sz="1200" dirty="0" smtClean="0"/>
          </a:p>
          <a:p>
            <a:pPr marL="463550" indent="-463550"/>
            <a:r>
              <a:rPr lang="en-US" sz="1200" dirty="0"/>
              <a:t>Reed, R. J., 1955: A study of a characteristic type of upper-level frontogenesis. </a:t>
            </a:r>
            <a:r>
              <a:rPr lang="en-US" sz="1200" i="1" dirty="0"/>
              <a:t>J. Meteor.</a:t>
            </a:r>
            <a:r>
              <a:rPr lang="en-US" sz="1200" dirty="0"/>
              <a:t>, </a:t>
            </a:r>
            <a:r>
              <a:rPr lang="en-US" sz="1200" b="1" dirty="0"/>
              <a:t>12</a:t>
            </a:r>
            <a:r>
              <a:rPr lang="en-US" sz="1200" dirty="0"/>
              <a:t>, </a:t>
            </a:r>
            <a:r>
              <a:rPr lang="en-US" sz="1200" dirty="0" smtClean="0"/>
              <a:t>226-237.</a:t>
            </a:r>
          </a:p>
          <a:p>
            <a:pPr marL="463550" indent="-463550"/>
            <a:r>
              <a:rPr lang="en-US" sz="1200" dirty="0" smtClean="0"/>
              <a:t>Reed, R. J., 2003: A Short account of my education, career choice, and research motivation. </a:t>
            </a:r>
            <a:r>
              <a:rPr lang="en-US" sz="1200" i="1" dirty="0" smtClean="0"/>
              <a:t>A Half Century of Progress in Meteorology: A Tribute to Richard Reed</a:t>
            </a:r>
            <a:r>
              <a:rPr lang="en-US" sz="1200" dirty="0" smtClean="0"/>
              <a:t>, R. A. Johnson, and R. A. </a:t>
            </a:r>
            <a:r>
              <a:rPr lang="en-US" sz="1200" dirty="0" err="1" smtClean="0"/>
              <a:t>Houze</a:t>
            </a:r>
            <a:r>
              <a:rPr lang="en-US" sz="1200" dirty="0" smtClean="0"/>
              <a:t>, Jr., Eds., Amer. Meteor. Soc., 1–7.</a:t>
            </a:r>
          </a:p>
          <a:p>
            <a:pPr marL="463550" indent="-463550"/>
            <a:r>
              <a:rPr lang="en-US" sz="1200" dirty="0" err="1" smtClean="0"/>
              <a:t>Rossby</a:t>
            </a:r>
            <a:r>
              <a:rPr lang="en-US" sz="1200" dirty="0" smtClean="0"/>
              <a:t>, C.-G., 1934: Comments on meteorological research. </a:t>
            </a:r>
            <a:r>
              <a:rPr lang="en-US" sz="1200" i="1" dirty="0" smtClean="0"/>
              <a:t>J. Aeronaut. Sci., </a:t>
            </a:r>
            <a:r>
              <a:rPr lang="en-US" sz="1200" b="1" dirty="0" smtClean="0"/>
              <a:t>1</a:t>
            </a:r>
            <a:r>
              <a:rPr lang="en-US" sz="1200" dirty="0" smtClean="0"/>
              <a:t>, 32–34.</a:t>
            </a:r>
          </a:p>
          <a:p>
            <a:pPr marL="463550" indent="-463550"/>
            <a:r>
              <a:rPr lang="en-US" sz="1200" dirty="0" err="1" smtClean="0"/>
              <a:t>Rossby</a:t>
            </a:r>
            <a:r>
              <a:rPr lang="en-US" sz="1200" dirty="0" smtClean="0"/>
              <a:t>, C.-G., and R. H. </a:t>
            </a:r>
            <a:r>
              <a:rPr lang="en-US" sz="1200" dirty="0" err="1" smtClean="0"/>
              <a:t>Weightman</a:t>
            </a:r>
            <a:r>
              <a:rPr lang="en-US" sz="1200" dirty="0" smtClean="0"/>
              <a:t>, 1926: Application of the polar-front theory to a series of American weather maps. </a:t>
            </a:r>
            <a:r>
              <a:rPr lang="en-US" sz="1200" i="1" dirty="0" smtClean="0"/>
              <a:t>Mon. </a:t>
            </a:r>
            <a:r>
              <a:rPr lang="en-US" sz="1200" i="1" dirty="0" err="1" smtClean="0"/>
              <a:t>Wea</a:t>
            </a:r>
            <a:r>
              <a:rPr lang="en-US" sz="1200" i="1" dirty="0" smtClean="0"/>
              <a:t>. Rev.</a:t>
            </a:r>
            <a:r>
              <a:rPr lang="en-US" sz="1200" dirty="0" smtClean="0"/>
              <a:t>, </a:t>
            </a:r>
            <a:r>
              <a:rPr lang="en-US" sz="1200" b="1" dirty="0" smtClean="0"/>
              <a:t>54</a:t>
            </a:r>
            <a:r>
              <a:rPr lang="en-US" sz="1200" dirty="0" smtClean="0"/>
              <a:t>, 485–496</a:t>
            </a:r>
            <a:r>
              <a:rPr lang="en-US" sz="1200" dirty="0" smtClean="0"/>
              <a:t>.</a:t>
            </a:r>
          </a:p>
          <a:p>
            <a:pPr marL="463550" indent="-463550"/>
            <a:r>
              <a:rPr lang="en-US" sz="1200" dirty="0" err="1" smtClean="0"/>
              <a:t>Rotunno</a:t>
            </a:r>
            <a:r>
              <a:rPr lang="en-US" sz="1200" dirty="0" smtClean="0"/>
              <a:t>, R., W. C. </a:t>
            </a:r>
            <a:r>
              <a:rPr lang="en-US" sz="1200" dirty="0" err="1" smtClean="0"/>
              <a:t>Skamarock</a:t>
            </a:r>
            <a:r>
              <a:rPr lang="en-US" sz="1200" dirty="0" smtClean="0"/>
              <a:t>, and C. Snyder, 1994: An analysis of frontogenesis in numerical simulations of </a:t>
            </a:r>
            <a:r>
              <a:rPr lang="en-US" sz="1200" dirty="0" err="1" smtClean="0"/>
              <a:t>baroclinic</a:t>
            </a:r>
            <a:r>
              <a:rPr lang="en-US" sz="1200" dirty="0" smtClean="0"/>
              <a:t> waves. </a:t>
            </a:r>
            <a:r>
              <a:rPr lang="en-US" sz="1200" i="1" dirty="0" smtClean="0"/>
              <a:t>J. Atmos. Sci.</a:t>
            </a:r>
            <a:r>
              <a:rPr lang="en-US" sz="1200" dirty="0" smtClean="0"/>
              <a:t>, </a:t>
            </a:r>
            <a:r>
              <a:rPr lang="en-US" sz="1200" b="1" dirty="0" smtClean="0"/>
              <a:t>51</a:t>
            </a:r>
            <a:r>
              <a:rPr lang="en-US" sz="1200" dirty="0" smtClean="0"/>
              <a:t>, 3373–3398.</a:t>
            </a:r>
          </a:p>
          <a:p>
            <a:pPr marL="463550" indent="-463550"/>
            <a:r>
              <a:rPr lang="en-US" sz="1200" dirty="0" err="1" smtClean="0"/>
              <a:t>Rotunno</a:t>
            </a:r>
            <a:r>
              <a:rPr lang="en-US" sz="1200" dirty="0" smtClean="0"/>
              <a:t>, R., D. J. </a:t>
            </a:r>
            <a:r>
              <a:rPr lang="en-US" sz="1200" dirty="0" err="1" smtClean="0"/>
              <a:t>Muraki</a:t>
            </a:r>
            <a:r>
              <a:rPr lang="en-US" sz="1200" dirty="0" smtClean="0"/>
              <a:t>, and C. Snyder, 2000: Unstable </a:t>
            </a:r>
            <a:r>
              <a:rPr lang="en-US" sz="1200" dirty="0" err="1" smtClean="0"/>
              <a:t>baroclinic</a:t>
            </a:r>
            <a:r>
              <a:rPr lang="en-US" sz="1200" dirty="0" smtClean="0"/>
              <a:t> waves beyond </a:t>
            </a:r>
            <a:r>
              <a:rPr lang="en-US" sz="1200" dirty="0" err="1" smtClean="0"/>
              <a:t>quasigeostrophic</a:t>
            </a:r>
            <a:r>
              <a:rPr lang="en-US" sz="1200" dirty="0" smtClean="0"/>
              <a:t> theory. </a:t>
            </a:r>
            <a:r>
              <a:rPr lang="en-US" sz="1200" i="1" dirty="0" smtClean="0"/>
              <a:t>J. Atmos. Sci.</a:t>
            </a:r>
            <a:r>
              <a:rPr lang="en-US" sz="1200" dirty="0" smtClean="0"/>
              <a:t>, </a:t>
            </a:r>
            <a:r>
              <a:rPr lang="en-US" sz="1200" b="1" dirty="0" smtClean="0"/>
              <a:t>57</a:t>
            </a:r>
            <a:r>
              <a:rPr lang="en-US" sz="1200" dirty="0" smtClean="0"/>
              <a:t>, 3285–3295.</a:t>
            </a:r>
            <a:endParaRPr lang="en-US" sz="1200" dirty="0" smtClean="0"/>
          </a:p>
          <a:p>
            <a:pPr marL="463550" indent="-463550"/>
            <a:r>
              <a:rPr lang="en-US" sz="1200" dirty="0" smtClean="0"/>
              <a:t>Sanders, F., 1955: An investigation of the structure and dynamics of an intense surface frontal zone. </a:t>
            </a:r>
            <a:r>
              <a:rPr lang="en-US" sz="1200" i="1" dirty="0" smtClean="0"/>
              <a:t>J. Meteor.</a:t>
            </a:r>
            <a:r>
              <a:rPr lang="en-US" sz="1200" dirty="0" smtClean="0"/>
              <a:t>, </a:t>
            </a:r>
            <a:r>
              <a:rPr lang="en-US" sz="1200" b="1" dirty="0" smtClean="0"/>
              <a:t>12</a:t>
            </a:r>
            <a:r>
              <a:rPr lang="en-US" sz="1200" dirty="0" smtClean="0"/>
              <a:t>, 542–555.</a:t>
            </a:r>
          </a:p>
          <a:p>
            <a:pPr marL="463550" indent="-463550"/>
            <a:r>
              <a:rPr lang="en-US" sz="1200" dirty="0" err="1" smtClean="0"/>
              <a:t>Sansom</a:t>
            </a:r>
            <a:r>
              <a:rPr lang="en-US" sz="1200" dirty="0" smtClean="0"/>
              <a:t>, H. W., 1951: A study of cold fronts over the British Isles. </a:t>
            </a:r>
            <a:r>
              <a:rPr lang="en-US" sz="1200" i="1" dirty="0" smtClean="0"/>
              <a:t>Quart. J. Roy. Meteor. Soc.</a:t>
            </a:r>
            <a:r>
              <a:rPr lang="en-US" sz="1200" dirty="0" smtClean="0"/>
              <a:t>, </a:t>
            </a:r>
            <a:r>
              <a:rPr lang="en-US" sz="1200" b="1" dirty="0" smtClean="0"/>
              <a:t>77</a:t>
            </a:r>
            <a:r>
              <a:rPr lang="en-US" sz="1200" dirty="0" smtClean="0"/>
              <a:t>, 96–120</a:t>
            </a:r>
            <a:r>
              <a:rPr lang="en-US" sz="1200" dirty="0" smtClean="0"/>
              <a:t>.</a:t>
            </a:r>
          </a:p>
          <a:p>
            <a:pPr marL="463550" indent="-463550"/>
            <a:r>
              <a:rPr lang="en-US" sz="1200" dirty="0" smtClean="0"/>
              <a:t>Sawyer, J. S., 1956: The vertical circulation at meteorological fronts and its relation to frontogenesis. </a:t>
            </a:r>
            <a:r>
              <a:rPr lang="en-US" sz="1200" i="1" dirty="0" smtClean="0"/>
              <a:t>Proc. Roy. Soc. London</a:t>
            </a:r>
            <a:r>
              <a:rPr lang="en-US" sz="1200" dirty="0" smtClean="0"/>
              <a:t>, </a:t>
            </a:r>
            <a:r>
              <a:rPr lang="en-US" sz="1200" b="1" dirty="0" smtClean="0"/>
              <a:t>A234</a:t>
            </a:r>
            <a:r>
              <a:rPr lang="en-US" sz="1200" dirty="0" smtClean="0"/>
              <a:t>, 346–362.</a:t>
            </a:r>
            <a:endParaRPr lang="en-US" sz="1200" dirty="0" smtClean="0"/>
          </a:p>
          <a:p>
            <a:pPr marL="463550" indent="-463550"/>
            <a:r>
              <a:rPr lang="en-US" sz="1200" dirty="0" smtClean="0"/>
              <a:t>Schultz, D. M., and C. F. Mass, 1993: The occlusion process in a </a:t>
            </a:r>
            <a:r>
              <a:rPr lang="en-US" sz="1200" dirty="0" err="1" smtClean="0"/>
              <a:t>midlatitude</a:t>
            </a:r>
            <a:r>
              <a:rPr lang="en-US" sz="1200" dirty="0" smtClean="0"/>
              <a:t> cyclone over land. </a:t>
            </a:r>
            <a:r>
              <a:rPr lang="en-US" sz="1200" i="1" dirty="0" smtClean="0"/>
              <a:t>Mon. </a:t>
            </a:r>
            <a:r>
              <a:rPr lang="en-US" sz="1200" i="1" dirty="0" err="1" smtClean="0"/>
              <a:t>Wea</a:t>
            </a:r>
            <a:r>
              <a:rPr lang="en-US" sz="1200" i="1" dirty="0" smtClean="0"/>
              <a:t>. Rev.</a:t>
            </a:r>
            <a:r>
              <a:rPr lang="en-US" sz="1200" dirty="0" smtClean="0"/>
              <a:t>, </a:t>
            </a:r>
            <a:r>
              <a:rPr lang="en-US" sz="1200" b="1" dirty="0" smtClean="0"/>
              <a:t>121</a:t>
            </a:r>
            <a:r>
              <a:rPr lang="en-US" sz="1200" dirty="0" smtClean="0"/>
              <a:t>, 918–940.</a:t>
            </a:r>
          </a:p>
          <a:p>
            <a:pPr marL="463550" indent="-463550"/>
            <a:r>
              <a:rPr lang="en-US" sz="1200" dirty="0" smtClean="0"/>
              <a:t>Schultz, D. M., D. Keyser, L. F. </a:t>
            </a:r>
            <a:r>
              <a:rPr lang="en-US" sz="1200" dirty="0" err="1" smtClean="0"/>
              <a:t>Bosart</a:t>
            </a:r>
            <a:r>
              <a:rPr lang="en-US" sz="1200" dirty="0" smtClean="0"/>
              <a:t>, 1998: The effect of large-scale flow on low-level frontal structure and evolution in </a:t>
            </a:r>
            <a:r>
              <a:rPr lang="en-US" sz="1200" dirty="0" err="1" smtClean="0"/>
              <a:t>midlatitude</a:t>
            </a:r>
            <a:r>
              <a:rPr lang="en-US" sz="1200" dirty="0" smtClean="0"/>
              <a:t> cyclones. </a:t>
            </a:r>
            <a:r>
              <a:rPr lang="en-US" sz="1200" i="1" dirty="0" smtClean="0"/>
              <a:t>Mon. </a:t>
            </a:r>
            <a:r>
              <a:rPr lang="en-US" sz="1200" i="1" dirty="0" err="1" smtClean="0"/>
              <a:t>Wea</a:t>
            </a:r>
            <a:r>
              <a:rPr lang="en-US" sz="1200" i="1" dirty="0" smtClean="0"/>
              <a:t>. Rev.</a:t>
            </a:r>
            <a:r>
              <a:rPr lang="en-US" sz="1200" dirty="0" smtClean="0"/>
              <a:t>, </a:t>
            </a:r>
            <a:r>
              <a:rPr lang="en-US" sz="1200" b="1" dirty="0" smtClean="0"/>
              <a:t>126</a:t>
            </a:r>
            <a:r>
              <a:rPr lang="en-US" sz="1200" dirty="0" smtClean="0"/>
              <a:t>, 1767–1791.</a:t>
            </a:r>
          </a:p>
          <a:p>
            <a:pPr marL="463550" indent="-463550"/>
            <a:r>
              <a:rPr lang="en-US" sz="1200" dirty="0" smtClean="0"/>
              <a:t>Schultz, D. M., and G. Vaughan, 2011: Occluded fronts and the occlusion process: A fresh look at conventional wisdom. </a:t>
            </a:r>
            <a:r>
              <a:rPr lang="en-US" sz="1200" i="1" dirty="0" smtClean="0"/>
              <a:t>Bull. Amer. Meteor. Soc.</a:t>
            </a:r>
            <a:r>
              <a:rPr lang="en-US" sz="1200" dirty="0" smtClean="0"/>
              <a:t>, </a:t>
            </a:r>
            <a:r>
              <a:rPr lang="en-US" sz="1200" b="1" dirty="0" smtClean="0"/>
              <a:t>92</a:t>
            </a:r>
            <a:r>
              <a:rPr lang="en-US" sz="1200" dirty="0" smtClean="0"/>
              <a:t>, 443–466.</a:t>
            </a:r>
          </a:p>
          <a:p>
            <a:pPr marL="463550" indent="-463550"/>
            <a:r>
              <a:rPr lang="en-US" sz="1200" dirty="0" smtClean="0"/>
              <a:t>Schultz, D. M., B. </a:t>
            </a:r>
            <a:r>
              <a:rPr lang="en-US" sz="1200" dirty="0" err="1" smtClean="0"/>
              <a:t>Antonescu</a:t>
            </a:r>
            <a:r>
              <a:rPr lang="en-US" sz="1200" dirty="0" smtClean="0"/>
              <a:t>, and A. </a:t>
            </a:r>
            <a:r>
              <a:rPr lang="en-US" sz="1200" dirty="0" err="1" smtClean="0"/>
              <a:t>Chiarello</a:t>
            </a:r>
            <a:r>
              <a:rPr lang="en-US" sz="1200" dirty="0" smtClean="0"/>
              <a:t>, 2014: Searching for the elusive cold-type occluded front. </a:t>
            </a:r>
            <a:r>
              <a:rPr lang="en-US" sz="1200" i="1" dirty="0" smtClean="0"/>
              <a:t>Mon. </a:t>
            </a:r>
            <a:r>
              <a:rPr lang="en-US" sz="1200" i="1" dirty="0" err="1" smtClean="0"/>
              <a:t>Wea</a:t>
            </a:r>
            <a:r>
              <a:rPr lang="en-US" sz="1200" i="1" dirty="0" smtClean="0"/>
              <a:t>. Rev.</a:t>
            </a:r>
            <a:r>
              <a:rPr lang="en-US" sz="1200" dirty="0" smtClean="0"/>
              <a:t>, </a:t>
            </a:r>
            <a:r>
              <a:rPr lang="en-US" sz="1200" b="1" dirty="0" smtClean="0"/>
              <a:t>142</a:t>
            </a:r>
            <a:r>
              <a:rPr lang="en-US" sz="1200" dirty="0" smtClean="0"/>
              <a:t>, 2565–2570</a:t>
            </a:r>
            <a:r>
              <a:rPr lang="en-US" sz="1200" dirty="0" smtClean="0"/>
              <a:t>.</a:t>
            </a:r>
          </a:p>
          <a:p>
            <a:pPr marL="463550" indent="-463550"/>
            <a:r>
              <a:rPr lang="en-US" sz="1200" dirty="0"/>
              <a:t>Shapiro, M. A., 1981: Frontogenesis and </a:t>
            </a:r>
            <a:r>
              <a:rPr lang="en-US" sz="1200" dirty="0" err="1"/>
              <a:t>geostrophically</a:t>
            </a:r>
            <a:r>
              <a:rPr lang="en-US" sz="1200" dirty="0"/>
              <a:t> forced secondary circulations in the vicinity of the jet stream-frontal zone systems. </a:t>
            </a:r>
            <a:r>
              <a:rPr lang="en-US" sz="1200" i="1" dirty="0"/>
              <a:t>J. Atmos. Sci.</a:t>
            </a:r>
            <a:r>
              <a:rPr lang="en-US" sz="1200" dirty="0"/>
              <a:t>, </a:t>
            </a:r>
            <a:r>
              <a:rPr lang="en-US" sz="1200" b="1" dirty="0"/>
              <a:t>38, </a:t>
            </a:r>
            <a:r>
              <a:rPr lang="en-US" sz="1200" dirty="0"/>
              <a:t>954-973</a:t>
            </a:r>
            <a:r>
              <a:rPr lang="en-US" sz="1200" dirty="0" smtClean="0"/>
              <a:t>.</a:t>
            </a:r>
            <a:endParaRPr lang="en-US" sz="1200" dirty="0" smtClean="0"/>
          </a:p>
          <a:p>
            <a:pPr marL="463550" indent="-463550"/>
            <a:r>
              <a:rPr lang="en-US" sz="1200" dirty="0" smtClean="0"/>
              <a:t>Shapiro, M. A., and D. Keyser, 1990: Fronts, jet streams, and the tropopause. </a:t>
            </a:r>
            <a:r>
              <a:rPr lang="en-US" sz="1200" i="1" dirty="0" smtClean="0"/>
              <a:t>Extratropical Cyclones, The Erik </a:t>
            </a:r>
            <a:r>
              <a:rPr lang="en-US" sz="1200" i="1" dirty="0" err="1" smtClean="0"/>
              <a:t>Palmén</a:t>
            </a:r>
            <a:r>
              <a:rPr lang="en-US" sz="1200" i="1" dirty="0" smtClean="0"/>
              <a:t> Memorial Volume</a:t>
            </a:r>
            <a:r>
              <a:rPr lang="en-US" sz="1200" dirty="0" smtClean="0"/>
              <a:t>, C. W. Newton and E. O. </a:t>
            </a:r>
            <a:r>
              <a:rPr lang="en-US" sz="1200" dirty="0" err="1" smtClean="0"/>
              <a:t>Holopainen</a:t>
            </a:r>
            <a:r>
              <a:rPr lang="en-US" sz="1200" dirty="0" smtClean="0"/>
              <a:t>, Eds., Amer. Meteor. Soc., 167–191.</a:t>
            </a:r>
            <a:endParaRPr lang="en-US" sz="1200" i="1" dirty="0" smtClean="0"/>
          </a:p>
          <a:p>
            <a:pPr marL="463550" indent="-463550"/>
            <a:r>
              <a:rPr lang="en-US" sz="1200" dirty="0" smtClean="0"/>
              <a:t>Shapiro, M. A., and Coauthors, 1999: A planetary-scale to mesoscale perspective of the life cycles of extratropical cyclones: The bridge between theory and observations. </a:t>
            </a:r>
            <a:r>
              <a:rPr lang="en-US" sz="1200" i="1" dirty="0" smtClean="0"/>
              <a:t>The Life Cycles of Extratropical Cyclones</a:t>
            </a:r>
            <a:r>
              <a:rPr lang="en-US" sz="1200" dirty="0" smtClean="0"/>
              <a:t>, M. A. Shapiro and S. </a:t>
            </a:r>
            <a:r>
              <a:rPr lang="en-US" sz="1200" dirty="0" err="1" smtClean="0"/>
              <a:t>Grønås</a:t>
            </a:r>
            <a:r>
              <a:rPr lang="en-US" sz="1200" dirty="0" smtClean="0"/>
              <a:t>, Eds., Amer. Meteor. Soc., 139–185</a:t>
            </a:r>
            <a:r>
              <a:rPr lang="en-US" sz="1200" dirty="0" smtClean="0"/>
              <a:t>.</a:t>
            </a:r>
          </a:p>
          <a:p>
            <a:pPr marL="463550" indent="-463550"/>
            <a:endParaRPr lang="en-US" sz="1200" dirty="0" smtClean="0"/>
          </a:p>
          <a:p>
            <a:pPr marL="463550" indent="-463550"/>
            <a:endParaRPr lang="en-US" sz="1200" dirty="0"/>
          </a:p>
        </p:txBody>
      </p:sp>
      <p:sp>
        <p:nvSpPr>
          <p:cNvPr id="8" name="TextBox 7"/>
          <p:cNvSpPr txBox="1"/>
          <p:nvPr/>
        </p:nvSpPr>
        <p:spPr>
          <a:xfrm>
            <a:off x="173789" y="173790"/>
            <a:ext cx="9250947"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20589609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80736" y="1070236"/>
            <a:ext cx="8555790" cy="3231654"/>
          </a:xfrm>
          <a:prstGeom prst="rect">
            <a:avLst/>
          </a:prstGeom>
          <a:noFill/>
        </p:spPr>
        <p:txBody>
          <a:bodyPr wrap="square" rtlCol="0">
            <a:spAutoFit/>
          </a:bodyPr>
          <a:lstStyle/>
          <a:p>
            <a:pPr marL="463550" indent="-463550"/>
            <a:r>
              <a:rPr lang="en-US" sz="1200" dirty="0" smtClean="0"/>
              <a:t>Snyder, C., W. C. </a:t>
            </a:r>
            <a:r>
              <a:rPr lang="en-US" sz="1200" dirty="0" err="1" smtClean="0"/>
              <a:t>Skamarock</a:t>
            </a:r>
            <a:r>
              <a:rPr lang="en-US" sz="1200" dirty="0" smtClean="0"/>
              <a:t>, and R. </a:t>
            </a:r>
            <a:r>
              <a:rPr lang="en-US" sz="1200" dirty="0" err="1" smtClean="0"/>
              <a:t>Rotunno</a:t>
            </a:r>
            <a:r>
              <a:rPr lang="en-US" sz="1200" dirty="0" smtClean="0"/>
              <a:t>, 1991: A comparison of primitive equation and </a:t>
            </a:r>
            <a:r>
              <a:rPr lang="en-US" sz="1200" dirty="0" err="1" smtClean="0"/>
              <a:t>semigeostrophic</a:t>
            </a:r>
            <a:r>
              <a:rPr lang="en-US" sz="1200" dirty="0" smtClean="0"/>
              <a:t> simulations of </a:t>
            </a:r>
            <a:r>
              <a:rPr lang="en-US" sz="1200" dirty="0" err="1" smtClean="0"/>
              <a:t>baroclinic</a:t>
            </a:r>
            <a:r>
              <a:rPr lang="en-US" sz="1200" dirty="0" smtClean="0"/>
              <a:t> waves. </a:t>
            </a:r>
            <a:r>
              <a:rPr lang="en-US" sz="1200" i="1" dirty="0" smtClean="0"/>
              <a:t>J. Atmos. Sci.</a:t>
            </a:r>
            <a:r>
              <a:rPr lang="en-US" sz="1200" dirty="0" smtClean="0"/>
              <a:t>, </a:t>
            </a:r>
            <a:r>
              <a:rPr lang="en-US" sz="1200" b="1" dirty="0" smtClean="0"/>
              <a:t>48</a:t>
            </a:r>
            <a:r>
              <a:rPr lang="en-US" sz="1200" dirty="0" smtClean="0"/>
              <a:t>, 2179–2194.</a:t>
            </a:r>
            <a:endParaRPr lang="en-US" sz="1200" dirty="0" smtClean="0"/>
          </a:p>
          <a:p>
            <a:pPr marL="463550" indent="-463550"/>
            <a:r>
              <a:rPr lang="en-US" sz="1200" dirty="0" smtClean="0"/>
              <a:t>Stone, P. H., 1966: Frontogenesis by horizontal wind deformation. </a:t>
            </a:r>
            <a:r>
              <a:rPr lang="en-US" sz="1200" i="1" dirty="0" smtClean="0"/>
              <a:t>J. Atmos. Sci.</a:t>
            </a:r>
            <a:r>
              <a:rPr lang="en-US" sz="1200" dirty="0" smtClean="0"/>
              <a:t>, </a:t>
            </a:r>
            <a:r>
              <a:rPr lang="en-US" sz="1200" b="1" dirty="0" smtClean="0"/>
              <a:t>23</a:t>
            </a:r>
            <a:r>
              <a:rPr lang="en-US" sz="1200" dirty="0" smtClean="0"/>
              <a:t>, 455–465.</a:t>
            </a:r>
          </a:p>
          <a:p>
            <a:pPr marL="463550" indent="-463550"/>
            <a:r>
              <a:rPr lang="en-US" sz="1200" dirty="0" err="1" smtClean="0"/>
              <a:t>Thorncroft</a:t>
            </a:r>
            <a:r>
              <a:rPr lang="en-US" sz="1200" dirty="0" smtClean="0"/>
              <a:t>, C. D., B. J. Hoskins, and M. E. McIntyre, 1993: Two paradigms of </a:t>
            </a:r>
            <a:r>
              <a:rPr lang="en-US" sz="1200" dirty="0" err="1" smtClean="0"/>
              <a:t>baroclinic</a:t>
            </a:r>
            <a:r>
              <a:rPr lang="en-US" sz="1200" dirty="0" smtClean="0"/>
              <a:t>-wave life-cycle behavior. </a:t>
            </a:r>
            <a:r>
              <a:rPr lang="en-US" sz="1200" i="1" dirty="0" smtClean="0"/>
              <a:t>Quart. J. Roy. Meteor. Soc.</a:t>
            </a:r>
            <a:r>
              <a:rPr lang="en-US" sz="1200" dirty="0" smtClean="0"/>
              <a:t>, </a:t>
            </a:r>
            <a:r>
              <a:rPr lang="en-US" sz="1200" b="1" dirty="0" smtClean="0"/>
              <a:t>119</a:t>
            </a:r>
            <a:r>
              <a:rPr lang="en-US" sz="1200" dirty="0" smtClean="0"/>
              <a:t>, 17–56.</a:t>
            </a:r>
          </a:p>
          <a:p>
            <a:pPr marL="463550" indent="-463550"/>
            <a:r>
              <a:rPr lang="en-US" sz="1200" dirty="0" smtClean="0"/>
              <a:t>Thorpe, A. J., and K. A. Emanuel, 1985: Frontogenesis in the presence of small stability to slantwise convection. </a:t>
            </a:r>
            <a:r>
              <a:rPr lang="en-US" sz="1200" i="1" dirty="0" smtClean="0"/>
              <a:t>J. Atmos. Sci.</a:t>
            </a:r>
            <a:r>
              <a:rPr lang="en-US" sz="1200" dirty="0" smtClean="0"/>
              <a:t>, </a:t>
            </a:r>
            <a:r>
              <a:rPr lang="en-US" sz="1200" b="1" dirty="0" smtClean="0"/>
              <a:t>42</a:t>
            </a:r>
            <a:r>
              <a:rPr lang="en-US" sz="1200" dirty="0" smtClean="0"/>
              <a:t>, 1809–1824.</a:t>
            </a:r>
          </a:p>
          <a:p>
            <a:pPr marL="463550" indent="-463550"/>
            <a:r>
              <a:rPr lang="en-US" sz="1200" dirty="0" err="1"/>
              <a:t>Todsen</a:t>
            </a:r>
            <a:r>
              <a:rPr lang="en-US" sz="1200" dirty="0"/>
              <a:t>, M., 1964: A computation of the vertical circulation in a frontal zone from the quasi-geostrophic equations. Air Force Cambridge Laboratories Tech. Note 4, OAR Contribution AF 61(052)-525, 23 pp</a:t>
            </a:r>
            <a:r>
              <a:rPr lang="en-US" sz="1200" dirty="0" smtClean="0"/>
              <a:t>.</a:t>
            </a:r>
          </a:p>
          <a:p>
            <a:pPr marL="463550" indent="-463550"/>
            <a:r>
              <a:rPr lang="en-US" sz="1200" dirty="0" err="1" smtClean="0"/>
              <a:t>Wandishin</a:t>
            </a:r>
            <a:r>
              <a:rPr lang="en-US" sz="1200" dirty="0" smtClean="0"/>
              <a:t>, M. S., J. W. Nielsen-Gammon, and D. Keyser, 2000: A potential vorticity diagnostic approach to upper-level frontogenesis within a developing </a:t>
            </a:r>
            <a:r>
              <a:rPr lang="en-US" sz="1200" dirty="0" err="1" smtClean="0"/>
              <a:t>baroclinic</a:t>
            </a:r>
            <a:r>
              <a:rPr lang="en-US" sz="1200" dirty="0" smtClean="0"/>
              <a:t> wave. </a:t>
            </a:r>
            <a:r>
              <a:rPr lang="en-US" sz="1200" i="1" dirty="0" smtClean="0"/>
              <a:t>J. Atmos. Sci.</a:t>
            </a:r>
            <a:r>
              <a:rPr lang="en-US" sz="1200" dirty="0" smtClean="0"/>
              <a:t>, </a:t>
            </a:r>
            <a:r>
              <a:rPr lang="en-US" sz="1200" b="1" dirty="0" smtClean="0"/>
              <a:t>57</a:t>
            </a:r>
            <a:r>
              <a:rPr lang="en-US" sz="1200" dirty="0" smtClean="0"/>
              <a:t>, 3918–3938.</a:t>
            </a:r>
          </a:p>
          <a:p>
            <a:pPr marL="463550" indent="-463550"/>
            <a:r>
              <a:rPr lang="en-US" sz="1200" dirty="0" smtClean="0"/>
              <a:t>Williams, R. T., 1968: A note on quasi-geostrophic frontogenesis. </a:t>
            </a:r>
            <a:r>
              <a:rPr lang="en-US" sz="1200" i="1" dirty="0" smtClean="0"/>
              <a:t>J. Atmos. Sci.</a:t>
            </a:r>
            <a:r>
              <a:rPr lang="en-US" sz="1200" dirty="0" smtClean="0"/>
              <a:t>, </a:t>
            </a:r>
            <a:r>
              <a:rPr lang="en-US" sz="1200" b="1" dirty="0" smtClean="0"/>
              <a:t>25</a:t>
            </a:r>
            <a:r>
              <a:rPr lang="en-US" sz="1200" dirty="0" smtClean="0"/>
              <a:t>, 1157–1159.</a:t>
            </a:r>
          </a:p>
          <a:p>
            <a:pPr marL="463550" indent="-463550"/>
            <a:r>
              <a:rPr lang="en-US" sz="1200" dirty="0" smtClean="0"/>
              <a:t>Williams, R. T., 1972: Quasi-geostrophic versus non-geostrophic frontogenesis. </a:t>
            </a:r>
            <a:r>
              <a:rPr lang="en-US" sz="1200" i="1" dirty="0" smtClean="0"/>
              <a:t>J. Atmos. Sci.</a:t>
            </a:r>
            <a:r>
              <a:rPr lang="en-US" sz="1200" dirty="0" smtClean="0"/>
              <a:t>, </a:t>
            </a:r>
            <a:r>
              <a:rPr lang="en-US" sz="1200" b="1" dirty="0" smtClean="0"/>
              <a:t>29</a:t>
            </a:r>
            <a:r>
              <a:rPr lang="en-US" sz="1200" dirty="0" smtClean="0"/>
              <a:t>, 3–10.</a:t>
            </a:r>
          </a:p>
          <a:p>
            <a:pPr marL="463550" indent="-463550"/>
            <a:r>
              <a:rPr lang="en-US" sz="1200" dirty="0" smtClean="0"/>
              <a:t>Williams, R. T., and J. </a:t>
            </a:r>
            <a:r>
              <a:rPr lang="en-US" sz="1200" dirty="0" err="1" smtClean="0"/>
              <a:t>Plotkin</a:t>
            </a:r>
            <a:r>
              <a:rPr lang="en-US" sz="1200" dirty="0" smtClean="0"/>
              <a:t>, 1968: Quasi-geostrophic frontogenesis. </a:t>
            </a:r>
            <a:r>
              <a:rPr lang="en-US" sz="1200" i="1" dirty="0" smtClean="0"/>
              <a:t>J. Atmos. Sci.</a:t>
            </a:r>
            <a:r>
              <a:rPr lang="en-US" sz="1200" dirty="0" smtClean="0"/>
              <a:t>, </a:t>
            </a:r>
            <a:r>
              <a:rPr lang="en-US" sz="1200" b="1" dirty="0" smtClean="0"/>
              <a:t>25</a:t>
            </a:r>
            <a:r>
              <a:rPr lang="en-US" sz="1200" dirty="0" smtClean="0"/>
              <a:t>, 201–206.</a:t>
            </a:r>
          </a:p>
          <a:p>
            <a:pPr marL="463550" indent="-463550"/>
            <a:r>
              <a:rPr lang="en-US" sz="1200" dirty="0" smtClean="0"/>
              <a:t>Xu, Q., 1990: Cold and warm frontal circulations in an idealized moist </a:t>
            </a:r>
            <a:r>
              <a:rPr lang="en-US" sz="1200" dirty="0" err="1" smtClean="0"/>
              <a:t>semigeostrophic</a:t>
            </a:r>
            <a:r>
              <a:rPr lang="en-US" sz="1200" dirty="0" smtClean="0"/>
              <a:t> </a:t>
            </a:r>
            <a:r>
              <a:rPr lang="en-US" sz="1200" dirty="0" err="1" smtClean="0"/>
              <a:t>baroclinic</a:t>
            </a:r>
            <a:r>
              <a:rPr lang="en-US" sz="1200" dirty="0" smtClean="0"/>
              <a:t> wave. </a:t>
            </a:r>
            <a:r>
              <a:rPr lang="en-US" sz="1200" i="1" dirty="0" smtClean="0"/>
              <a:t>J. Atmos. Sci.</a:t>
            </a:r>
            <a:r>
              <a:rPr lang="en-US" sz="1200" dirty="0" smtClean="0"/>
              <a:t>, </a:t>
            </a:r>
            <a:r>
              <a:rPr lang="en-US" sz="1200" b="1" dirty="0" smtClean="0"/>
              <a:t>47</a:t>
            </a:r>
            <a:r>
              <a:rPr lang="en-US" sz="1200" dirty="0" smtClean="0"/>
              <a:t>, 2337–2352.</a:t>
            </a:r>
            <a:endParaRPr lang="en-US" sz="1200" dirty="0" smtClean="0"/>
          </a:p>
          <a:p>
            <a:pPr marL="463550" indent="-463550"/>
            <a:endParaRPr lang="en-US" sz="1200" dirty="0" smtClean="0"/>
          </a:p>
          <a:p>
            <a:pPr marL="463550" indent="-463550"/>
            <a:endParaRPr lang="en-US" sz="1200" dirty="0"/>
          </a:p>
        </p:txBody>
      </p:sp>
      <p:sp>
        <p:nvSpPr>
          <p:cNvPr id="8" name="TextBox 7"/>
          <p:cNvSpPr txBox="1"/>
          <p:nvPr/>
        </p:nvSpPr>
        <p:spPr>
          <a:xfrm>
            <a:off x="173789" y="173790"/>
            <a:ext cx="9250947" cy="707886"/>
          </a:xfrm>
          <a:prstGeom prst="rect">
            <a:avLst/>
          </a:prstGeom>
          <a:noFill/>
        </p:spPr>
        <p:txBody>
          <a:bodyPr wrap="square" rtlCol="0">
            <a:spAutoFit/>
          </a:bodyPr>
          <a:lstStyle/>
          <a:p>
            <a:r>
              <a:rPr lang="en-US" sz="4000" b="1" dirty="0" smtClean="0"/>
              <a:t>References</a:t>
            </a:r>
            <a:endParaRPr lang="en-US" sz="4000" b="1" dirty="0"/>
          </a:p>
        </p:txBody>
      </p:sp>
    </p:spTree>
    <p:extLst>
      <p:ext uri="{BB962C8B-B14F-4D97-AF65-F5344CB8AC3E}">
        <p14:creationId xmlns:p14="http://schemas.microsoft.com/office/powerpoint/2010/main" val="273696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2246769"/>
          </a:xfrm>
          <a:prstGeom prst="rect">
            <a:avLst/>
          </a:prstGeom>
          <a:noFill/>
        </p:spPr>
        <p:txBody>
          <a:bodyPr wrap="square" rtlCol="0">
            <a:spAutoFit/>
          </a:bodyPr>
          <a:lstStyle/>
          <a:p>
            <a:r>
              <a:rPr lang="en-US" sz="2800" b="1" dirty="0" smtClean="0">
                <a:solidFill>
                  <a:srgbClr val="0000FF"/>
                </a:solidFill>
              </a:rPr>
              <a:t>Front:  </a:t>
            </a:r>
            <a:r>
              <a:rPr lang="en-US" sz="2800" dirty="0" smtClean="0"/>
              <a:t>“Atmospheric fronts may be defined as sloping zones of pronounced transition in the thermal and wind fields.” (Keyser 1986)</a:t>
            </a:r>
          </a:p>
          <a:p>
            <a:endParaRPr lang="en-US" sz="2800" dirty="0" smtClean="0"/>
          </a:p>
          <a:p>
            <a:endParaRPr lang="en-US" sz="2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2560320"/>
            <a:ext cx="6620653" cy="4160142"/>
          </a:xfrm>
          <a:prstGeom prst="rect">
            <a:avLst/>
          </a:prstGeom>
        </p:spPr>
      </p:pic>
      <p:sp>
        <p:nvSpPr>
          <p:cNvPr id="9" name="TextBox 8"/>
          <p:cNvSpPr txBox="1"/>
          <p:nvPr/>
        </p:nvSpPr>
        <p:spPr>
          <a:xfrm rot="16200000">
            <a:off x="-513176" y="3923761"/>
            <a:ext cx="1957161" cy="369332"/>
          </a:xfrm>
          <a:prstGeom prst="rect">
            <a:avLst/>
          </a:prstGeom>
          <a:noFill/>
        </p:spPr>
        <p:txBody>
          <a:bodyPr wrap="square" rtlCol="0">
            <a:spAutoFit/>
          </a:bodyPr>
          <a:lstStyle/>
          <a:p>
            <a:pPr algn="ctr"/>
            <a:r>
              <a:rPr lang="en-US" b="1" dirty="0" smtClean="0">
                <a:solidFill>
                  <a:srgbClr val="FF0000"/>
                </a:solidFill>
              </a:rPr>
              <a:t>Pressure</a:t>
            </a:r>
            <a:endParaRPr lang="en-US" b="1" dirty="0">
              <a:solidFill>
                <a:srgbClr val="FF0000"/>
              </a:solidFill>
            </a:endParaRPr>
          </a:p>
        </p:txBody>
      </p:sp>
      <p:cxnSp>
        <p:nvCxnSpPr>
          <p:cNvPr id="11" name="Straight Arrow Connector 10"/>
          <p:cNvCxnSpPr/>
          <p:nvPr/>
        </p:nvCxnSpPr>
        <p:spPr>
          <a:xfrm>
            <a:off x="477582" y="4616538"/>
            <a:ext cx="0" cy="446617"/>
          </a:xfrm>
          <a:prstGeom prst="straightConnector1">
            <a:avLst/>
          </a:prstGeom>
          <a:ln w="4127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764352" y="6121837"/>
            <a:ext cx="2338026" cy="646331"/>
          </a:xfrm>
          <a:prstGeom prst="rect">
            <a:avLst/>
          </a:prstGeom>
          <a:noFill/>
        </p:spPr>
        <p:txBody>
          <a:bodyPr wrap="square" rtlCol="0">
            <a:spAutoFit/>
          </a:bodyPr>
          <a:lstStyle/>
          <a:p>
            <a:pPr algn="ctr"/>
            <a:r>
              <a:rPr lang="en-US" b="1" dirty="0" err="1" smtClean="0"/>
              <a:t>Palmén</a:t>
            </a:r>
            <a:r>
              <a:rPr lang="en-US" b="1" dirty="0" smtClean="0"/>
              <a:t> and Newton (1948)</a:t>
            </a:r>
            <a:endParaRPr lang="en-US" b="1" dirty="0"/>
          </a:p>
        </p:txBody>
      </p:sp>
      <p:sp>
        <p:nvSpPr>
          <p:cNvPr id="3" name="TextBox 2"/>
          <p:cNvSpPr txBox="1"/>
          <p:nvPr/>
        </p:nvSpPr>
        <p:spPr>
          <a:xfrm>
            <a:off x="6561233" y="3753472"/>
            <a:ext cx="2377440" cy="954107"/>
          </a:xfrm>
          <a:prstGeom prst="rect">
            <a:avLst/>
          </a:prstGeom>
          <a:noFill/>
        </p:spPr>
        <p:txBody>
          <a:bodyPr wrap="square" rtlCol="0">
            <a:spAutoFit/>
          </a:bodyPr>
          <a:lstStyle/>
          <a:p>
            <a:pPr algn="ctr"/>
            <a:r>
              <a:rPr lang="en-US" sz="2800" b="1" dirty="0" smtClean="0">
                <a:solidFill>
                  <a:srgbClr val="1100FF"/>
                </a:solidFill>
              </a:rPr>
              <a:t>Large Vertical Shear</a:t>
            </a:r>
            <a:endParaRPr lang="en-US" sz="2800" b="1" dirty="0">
              <a:solidFill>
                <a:srgbClr val="1100FF"/>
              </a:solidFill>
            </a:endParaRPr>
          </a:p>
        </p:txBody>
      </p:sp>
      <p:sp>
        <p:nvSpPr>
          <p:cNvPr id="10" name="TextBox 9"/>
          <p:cNvSpPr txBox="1"/>
          <p:nvPr/>
        </p:nvSpPr>
        <p:spPr>
          <a:xfrm>
            <a:off x="3132814" y="3462096"/>
            <a:ext cx="731520" cy="646331"/>
          </a:xfrm>
          <a:prstGeom prst="rect">
            <a:avLst/>
          </a:prstGeom>
          <a:noFill/>
        </p:spPr>
        <p:txBody>
          <a:bodyPr wrap="square" rtlCol="0">
            <a:spAutoFit/>
          </a:bodyPr>
          <a:lstStyle/>
          <a:p>
            <a:r>
              <a:rPr lang="en-US" sz="3600" b="1" dirty="0" smtClean="0">
                <a:solidFill>
                  <a:srgbClr val="FF0000"/>
                </a:solidFill>
                <a:effectLst>
                  <a:glow rad="127000">
                    <a:schemeClr val="tx1"/>
                  </a:glow>
                </a:effectLst>
                <a:latin typeface="Bell MT" charset="0"/>
                <a:ea typeface="Bell MT" charset="0"/>
                <a:cs typeface="Bell MT" charset="0"/>
              </a:rPr>
              <a:t>J</a:t>
            </a:r>
            <a:endParaRPr lang="en-US" sz="3600" b="1" dirty="0">
              <a:solidFill>
                <a:srgbClr val="FF0000"/>
              </a:solidFill>
              <a:effectLst>
                <a:glow rad="127000">
                  <a:schemeClr val="tx1"/>
                </a:glow>
              </a:effectLst>
              <a:latin typeface="Bell MT" charset="0"/>
              <a:ea typeface="Bell MT" charset="0"/>
              <a:cs typeface="Bell MT" charset="0"/>
            </a:endParaRPr>
          </a:p>
        </p:txBody>
      </p:sp>
    </p:spTree>
    <p:extLst>
      <p:ext uri="{BB962C8B-B14F-4D97-AF65-F5344CB8AC3E}">
        <p14:creationId xmlns:p14="http://schemas.microsoft.com/office/powerpoint/2010/main" val="18771399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1815882"/>
          </a:xfrm>
          <a:prstGeom prst="rect">
            <a:avLst/>
          </a:prstGeom>
          <a:noFill/>
        </p:spPr>
        <p:txBody>
          <a:bodyPr wrap="square" rtlCol="0">
            <a:spAutoFit/>
          </a:bodyPr>
          <a:lstStyle/>
          <a:p>
            <a:r>
              <a:rPr lang="en-US" sz="2800" b="1" dirty="0" smtClean="0">
                <a:solidFill>
                  <a:srgbClr val="0000FF"/>
                </a:solidFill>
              </a:rPr>
              <a:t>Frontogenesis:  </a:t>
            </a:r>
            <a:r>
              <a:rPr lang="en-US" sz="2800" dirty="0" smtClean="0"/>
              <a:t>The formation of a frontal boundary. </a:t>
            </a:r>
          </a:p>
          <a:p>
            <a:endParaRPr lang="en-US" sz="2800" dirty="0" smtClean="0"/>
          </a:p>
          <a:p>
            <a:r>
              <a:rPr lang="en-US" sz="2800" b="1" dirty="0" err="1" smtClean="0">
                <a:solidFill>
                  <a:srgbClr val="1100FF"/>
                </a:solidFill>
              </a:rPr>
              <a:t>Frontolysis</a:t>
            </a:r>
            <a:r>
              <a:rPr lang="en-US" sz="2800" b="1" dirty="0" smtClean="0">
                <a:solidFill>
                  <a:srgbClr val="1100FF"/>
                </a:solidFill>
              </a:rPr>
              <a:t>:  </a:t>
            </a:r>
            <a:r>
              <a:rPr lang="en-US" sz="2800" dirty="0" smtClean="0"/>
              <a:t>The decay of a frontal boundary.</a:t>
            </a:r>
            <a:endParaRPr lang="en-US" sz="2800" b="1" dirty="0">
              <a:solidFill>
                <a:srgbClr val="1100FF"/>
              </a:solidFill>
            </a:endParaRPr>
          </a:p>
          <a:p>
            <a:endParaRPr lang="en-US" sz="2800" dirty="0" smtClean="0"/>
          </a:p>
        </p:txBody>
      </p:sp>
    </p:spTree>
    <p:extLst>
      <p:ext uri="{BB962C8B-B14F-4D97-AF65-F5344CB8AC3E}">
        <p14:creationId xmlns:p14="http://schemas.microsoft.com/office/powerpoint/2010/main" val="18144542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3789" y="173790"/>
            <a:ext cx="9250947" cy="707886"/>
          </a:xfrm>
          <a:prstGeom prst="rect">
            <a:avLst/>
          </a:prstGeom>
          <a:noFill/>
        </p:spPr>
        <p:txBody>
          <a:bodyPr wrap="square" rtlCol="0">
            <a:spAutoFit/>
          </a:bodyPr>
          <a:lstStyle/>
          <a:p>
            <a:r>
              <a:rPr lang="en-US" sz="4000" b="1" dirty="0" smtClean="0"/>
              <a:t>Definitions</a:t>
            </a:r>
            <a:endParaRPr lang="en-US" sz="4000" b="1" dirty="0"/>
          </a:p>
        </p:txBody>
      </p:sp>
      <p:cxnSp>
        <p:nvCxnSpPr>
          <p:cNvPr id="6" name="Straight Connector 5"/>
          <p:cNvCxnSpPr/>
          <p:nvPr/>
        </p:nvCxnSpPr>
        <p:spPr>
          <a:xfrm>
            <a:off x="280737" y="935148"/>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80737" y="1127274"/>
            <a:ext cx="8555789" cy="3539430"/>
          </a:xfrm>
          <a:prstGeom prst="rect">
            <a:avLst/>
          </a:prstGeom>
          <a:noFill/>
        </p:spPr>
        <p:txBody>
          <a:bodyPr wrap="square" rtlCol="0">
            <a:spAutoFit/>
          </a:bodyPr>
          <a:lstStyle/>
          <a:p>
            <a:r>
              <a:rPr lang="en-US" sz="2800" b="1" dirty="0" smtClean="0">
                <a:solidFill>
                  <a:srgbClr val="0000FF"/>
                </a:solidFill>
              </a:rPr>
              <a:t>Frontogenesis:  </a:t>
            </a:r>
            <a:r>
              <a:rPr lang="en-US" sz="2800" dirty="0" smtClean="0"/>
              <a:t>The formation of a frontal boundary. </a:t>
            </a:r>
          </a:p>
          <a:p>
            <a:endParaRPr lang="en-US" sz="2800" dirty="0" smtClean="0"/>
          </a:p>
          <a:p>
            <a:r>
              <a:rPr lang="en-US" sz="2800" b="1" dirty="0" err="1" smtClean="0">
                <a:solidFill>
                  <a:srgbClr val="1100FF"/>
                </a:solidFill>
              </a:rPr>
              <a:t>Frontolysis</a:t>
            </a:r>
            <a:r>
              <a:rPr lang="en-US" sz="2800" b="1" dirty="0" smtClean="0">
                <a:solidFill>
                  <a:srgbClr val="1100FF"/>
                </a:solidFill>
              </a:rPr>
              <a:t>:  </a:t>
            </a:r>
            <a:r>
              <a:rPr lang="en-US" sz="2800" dirty="0" smtClean="0"/>
              <a:t>The decay of a frontal boundary.</a:t>
            </a:r>
            <a:endParaRPr lang="en-US" sz="2800" b="1" dirty="0">
              <a:solidFill>
                <a:srgbClr val="1100FF"/>
              </a:solidFill>
            </a:endParaRPr>
          </a:p>
          <a:p>
            <a:endParaRPr lang="en-US" sz="2800" dirty="0" smtClean="0"/>
          </a:p>
          <a:p>
            <a:r>
              <a:rPr lang="en-US" sz="2800" dirty="0" smtClean="0"/>
              <a:t>Mathematically</a:t>
            </a:r>
            <a:r>
              <a:rPr lang="en-US" sz="2800" dirty="0"/>
              <a:t>, it describes the </a:t>
            </a:r>
            <a:r>
              <a:rPr lang="en-US" sz="2800" dirty="0" err="1"/>
              <a:t>Lagrangian</a:t>
            </a:r>
            <a:r>
              <a:rPr lang="en-US" sz="2800" dirty="0"/>
              <a:t> rate of change of the magnitude of the horizontal temperature gradient on a pressure </a:t>
            </a:r>
            <a:r>
              <a:rPr lang="en-US" sz="2800" dirty="0" smtClean="0"/>
              <a:t>surface (</a:t>
            </a:r>
            <a:r>
              <a:rPr lang="en-US" dirty="0">
                <a:solidFill>
                  <a:srgbClr val="1100FF"/>
                </a:solidFill>
              </a:rPr>
              <a:t>Bergeron </a:t>
            </a:r>
            <a:r>
              <a:rPr lang="en-US" dirty="0" smtClean="0">
                <a:solidFill>
                  <a:srgbClr val="1100FF"/>
                </a:solidFill>
              </a:rPr>
              <a:t>1928; </a:t>
            </a:r>
            <a:r>
              <a:rPr lang="en-US" dirty="0" err="1">
                <a:solidFill>
                  <a:srgbClr val="1100FF"/>
                </a:solidFill>
              </a:rPr>
              <a:t>Petterssen</a:t>
            </a:r>
            <a:r>
              <a:rPr lang="en-US" dirty="0">
                <a:solidFill>
                  <a:srgbClr val="1100FF"/>
                </a:solidFill>
              </a:rPr>
              <a:t> </a:t>
            </a:r>
            <a:r>
              <a:rPr lang="en-US" dirty="0" smtClean="0">
                <a:solidFill>
                  <a:srgbClr val="1100FF"/>
                </a:solidFill>
              </a:rPr>
              <a:t>1936</a:t>
            </a:r>
            <a:r>
              <a:rPr lang="en-US" sz="2800" dirty="0" smtClean="0"/>
              <a:t>):</a:t>
            </a:r>
            <a:endParaRPr lang="en-US" sz="2800" dirty="0"/>
          </a:p>
          <a:p>
            <a:endParaRPr lang="en-US" sz="2800" dirty="0" smtClean="0"/>
          </a:p>
        </p:txBody>
      </p:sp>
      <mc:AlternateContent xmlns:mc="http://schemas.openxmlformats.org/markup-compatibility/2006" xmlns:a14="http://schemas.microsoft.com/office/drawing/2010/main">
        <mc:Choice Requires="a14">
          <p:sp>
            <p:nvSpPr>
              <p:cNvPr id="5" name="Rectangle 4"/>
              <p:cNvSpPr/>
              <p:nvPr/>
            </p:nvSpPr>
            <p:spPr>
              <a:xfrm>
                <a:off x="1952308" y="4793450"/>
                <a:ext cx="5182656" cy="1289264"/>
              </a:xfrm>
              <a:prstGeom prst="rect">
                <a:avLst/>
              </a:prstGeom>
              <a:solidFill>
                <a:srgbClr val="FFFE00">
                  <a:alpha val="50000"/>
                </a:srgbClr>
              </a:solidFill>
              <a:ln w="25400">
                <a:solidFill>
                  <a:schemeClr val="tx1"/>
                </a:solidFill>
              </a:ln>
              <a:effectLst/>
            </p:spPr>
            <p:txBody>
              <a:bodyPr wrap="square">
                <a:spAutoFit/>
              </a:bodyPr>
              <a:lstStyle/>
              <a:p>
                <a:pPr algn="ctr"/>
                <a:r>
                  <a:rPr lang="en-US" sz="5400" dirty="0"/>
                  <a:t> </a:t>
                </a:r>
                <a14:m>
                  <m:oMath xmlns:m="http://schemas.openxmlformats.org/officeDocument/2006/math">
                    <m:r>
                      <a:rPr lang="en-US" sz="5400" i="1">
                        <a:latin typeface="Cambria Math" charset="0"/>
                        <a:ea typeface="Cambria Math" charset="0"/>
                        <a:cs typeface="Cambria Math" charset="0"/>
                      </a:rPr>
                      <m:t>ℱ</m:t>
                    </m:r>
                    <m:r>
                      <a:rPr lang="en-US" sz="5400" i="1">
                        <a:latin typeface="Cambria Math" charset="0"/>
                      </a:rPr>
                      <m:t>=</m:t>
                    </m:r>
                    <m:f>
                      <m:fPr>
                        <m:ctrlPr>
                          <a:rPr lang="mr-IN" sz="5400" i="1">
                            <a:latin typeface="Cambria Math" charset="0"/>
                          </a:rPr>
                        </m:ctrlPr>
                      </m:fPr>
                      <m:num>
                        <m:r>
                          <a:rPr lang="en-US" sz="5400" i="1">
                            <a:latin typeface="Cambria Math" charset="0"/>
                          </a:rPr>
                          <m:t>𝑑</m:t>
                        </m:r>
                      </m:num>
                      <m:den>
                        <m:r>
                          <a:rPr lang="en-US" sz="5400" i="1">
                            <a:latin typeface="Cambria Math" charset="0"/>
                          </a:rPr>
                          <m:t>𝑑𝑡</m:t>
                        </m:r>
                      </m:den>
                    </m:f>
                    <m:d>
                      <m:dPr>
                        <m:begChr m:val="|"/>
                        <m:endChr m:val="|"/>
                        <m:ctrlPr>
                          <a:rPr lang="hr-HR" sz="5400" i="1">
                            <a:latin typeface="Cambria Math" charset="0"/>
                          </a:rPr>
                        </m:ctrlPr>
                      </m:dPr>
                      <m:e>
                        <m:sSub>
                          <m:sSubPr>
                            <m:ctrlPr>
                              <a:rPr lang="en-US" sz="5400" i="1">
                                <a:latin typeface="Cambria Math" charset="0"/>
                                <a:ea typeface="Cambria Math" charset="0"/>
                                <a:cs typeface="Cambria Math" charset="0"/>
                              </a:rPr>
                            </m:ctrlPr>
                          </m:sSubPr>
                          <m:e>
                            <m:r>
                              <a:rPr lang="en-US" sz="5400" i="1">
                                <a:latin typeface="Cambria Math" charset="0"/>
                                <a:ea typeface="Cambria Math" charset="0"/>
                                <a:cs typeface="Cambria Math" charset="0"/>
                              </a:rPr>
                              <m:t>𝛻</m:t>
                            </m:r>
                          </m:e>
                          <m:sub>
                            <m:r>
                              <a:rPr lang="en-US" sz="5400" i="1">
                                <a:latin typeface="Cambria Math" charset="0"/>
                                <a:ea typeface="Cambria Math" charset="0"/>
                                <a:cs typeface="Cambria Math" charset="0"/>
                              </a:rPr>
                              <m:t>h</m:t>
                            </m:r>
                          </m:sub>
                        </m:sSub>
                        <m:r>
                          <a:rPr lang="hr-HR" sz="5400" i="1">
                            <a:latin typeface="Cambria Math" charset="0"/>
                            <a:ea typeface="Cambria Math" charset="0"/>
                            <a:cs typeface="Cambria Math" charset="0"/>
                          </a:rPr>
                          <m:t>𝜃</m:t>
                        </m:r>
                      </m:e>
                    </m:d>
                  </m:oMath>
                </a14:m>
                <a:endParaRPr lang="en-US" sz="5400" dirty="0"/>
              </a:p>
            </p:txBody>
          </p:sp>
        </mc:Choice>
        <mc:Fallback xmlns="">
          <p:sp>
            <p:nvSpPr>
              <p:cNvPr id="5" name="Rectangle 4"/>
              <p:cNvSpPr>
                <a:spLocks noRot="1" noChangeAspect="1" noMove="1" noResize="1" noEditPoints="1" noAdjustHandles="1" noChangeArrowheads="1" noChangeShapeType="1" noTextEdit="1"/>
              </p:cNvSpPr>
              <p:nvPr/>
            </p:nvSpPr>
            <p:spPr>
              <a:xfrm>
                <a:off x="1952308" y="4793450"/>
                <a:ext cx="5182656" cy="1289264"/>
              </a:xfrm>
              <a:prstGeom prst="rect">
                <a:avLst/>
              </a:prstGeom>
              <a:blipFill rotWithShape="0">
                <a:blip r:embed="rId3"/>
                <a:stretch>
                  <a:fillRect/>
                </a:stretch>
              </a:blipFill>
              <a:ln w="25400">
                <a:solidFill>
                  <a:schemeClr val="tx1"/>
                </a:solidFill>
              </a:ln>
              <a:effectLst/>
            </p:spPr>
            <p:txBody>
              <a:bodyPr/>
              <a:lstStyle/>
              <a:p>
                <a:r>
                  <a:rPr lang="en-US">
                    <a:noFill/>
                  </a:rPr>
                  <a:t> </a:t>
                </a:r>
              </a:p>
            </p:txBody>
          </p:sp>
        </mc:Fallback>
      </mc:AlternateContent>
    </p:spTree>
    <p:extLst>
      <p:ext uri="{BB962C8B-B14F-4D97-AF65-F5344CB8AC3E}">
        <p14:creationId xmlns:p14="http://schemas.microsoft.com/office/powerpoint/2010/main" val="666624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820</TotalTime>
  <Words>6510</Words>
  <Application>Microsoft Macintosh PowerPoint</Application>
  <PresentationFormat>On-screen Show (4:3)</PresentationFormat>
  <Paragraphs>544</Paragraphs>
  <Slides>61</Slides>
  <Notes>54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71" baseType="lpstr">
      <vt:lpstr>Bell MT</vt:lpstr>
      <vt:lpstr>Calibri</vt:lpstr>
      <vt:lpstr>Cambria Math</vt:lpstr>
      <vt:lpstr>Mangal</vt:lpstr>
      <vt:lpstr>ＭＳ 明朝</vt:lpstr>
      <vt:lpstr>Times New Roman</vt:lpstr>
      <vt:lpstr>Wingdings</vt:lpstr>
      <vt:lpstr>Arial</vt:lpstr>
      <vt:lpstr>Office Theme</vt:lpstr>
      <vt:lpstr>Equation</vt:lpstr>
      <vt:lpstr>Fronts and Frontogenesis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Antecedent Remote and Local Synoptic Environments Most Conducive to North American Polar/Subtropical Jet Superpositions</dc:title>
  <dc:creator>Andrew Winters</dc:creator>
  <cp:lastModifiedBy>Winters, Andrew C</cp:lastModifiedBy>
  <cp:revision>107</cp:revision>
  <dcterms:created xsi:type="dcterms:W3CDTF">2018-01-29T18:32:54Z</dcterms:created>
  <dcterms:modified xsi:type="dcterms:W3CDTF">2018-02-02T15:50:15Z</dcterms:modified>
</cp:coreProperties>
</file>