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476" r:id="rId3"/>
    <p:sldId id="473" r:id="rId4"/>
    <p:sldId id="474" r:id="rId5"/>
    <p:sldId id="380" r:id="rId6"/>
    <p:sldId id="382" r:id="rId7"/>
    <p:sldId id="459" r:id="rId8"/>
    <p:sldId id="469" r:id="rId9"/>
    <p:sldId id="267" r:id="rId10"/>
    <p:sldId id="397" r:id="rId11"/>
    <p:sldId id="270" r:id="rId12"/>
    <p:sldId id="341" r:id="rId13"/>
    <p:sldId id="276" r:id="rId14"/>
    <p:sldId id="277" r:id="rId15"/>
    <p:sldId id="278" r:id="rId16"/>
    <p:sldId id="279" r:id="rId17"/>
    <p:sldId id="282" r:id="rId18"/>
    <p:sldId id="441" r:id="rId19"/>
    <p:sldId id="324" r:id="rId20"/>
    <p:sldId id="325" r:id="rId21"/>
    <p:sldId id="432" r:id="rId22"/>
    <p:sldId id="323" r:id="rId23"/>
    <p:sldId id="395" r:id="rId24"/>
    <p:sldId id="39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A0A"/>
    <a:srgbClr val="0D23FF"/>
    <a:srgbClr val="00B100"/>
    <a:srgbClr val="E300D7"/>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1" autoAdjust="0"/>
    <p:restoredTop sz="94691" autoAdjust="0"/>
  </p:normalViewPr>
  <p:slideViewPr>
    <p:cSldViewPr snapToGrid="0" snapToObjects="1">
      <p:cViewPr varScale="1">
        <p:scale>
          <a:sx n="181" d="100"/>
          <a:sy n="181" d="100"/>
        </p:scale>
        <p:origin x="1616" y="176"/>
      </p:cViewPr>
      <p:guideLst>
        <p:guide orient="horz" pos="2160"/>
        <p:guide pos="2880"/>
      </p:guideLst>
    </p:cSldViewPr>
  </p:slideViewPr>
  <p:outlineViewPr>
    <p:cViewPr>
      <p:scale>
        <a:sx n="33" d="100"/>
        <a:sy n="33" d="100"/>
      </p:scale>
      <p:origin x="0" y="2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C05B0-3D57-6C4C-ABC2-2F082DB93CDA}" type="datetimeFigureOut">
              <a:rPr lang="en-US" smtClean="0"/>
              <a:t>7/30/18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C18CA-E1B9-DE4B-9DDF-C36E4C8C5827}" type="slidenum">
              <a:rPr lang="en-US" smtClean="0"/>
              <a:t>‹#›</a:t>
            </a:fld>
            <a:endParaRPr lang="en-US"/>
          </a:p>
        </p:txBody>
      </p:sp>
    </p:spTree>
    <p:extLst>
      <p:ext uri="{BB962C8B-B14F-4D97-AF65-F5344CB8AC3E}">
        <p14:creationId xmlns:p14="http://schemas.microsoft.com/office/powerpoint/2010/main" val="162708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45F2C-FF2F-4742-8DDF-AE4D55051786}" type="slidenum">
              <a:rPr lang="en-US" smtClean="0"/>
              <a:pPr/>
              <a:t>3</a:t>
            </a:fld>
            <a:endParaRPr lang="en-US"/>
          </a:p>
        </p:txBody>
      </p:sp>
    </p:spTree>
    <p:extLst>
      <p:ext uri="{BB962C8B-B14F-4D97-AF65-F5344CB8AC3E}">
        <p14:creationId xmlns:p14="http://schemas.microsoft.com/office/powerpoint/2010/main" val="264243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45F2C-FF2F-4742-8DDF-AE4D55051786}" type="slidenum">
              <a:rPr lang="en-US" smtClean="0"/>
              <a:pPr/>
              <a:t>4</a:t>
            </a:fld>
            <a:endParaRPr lang="en-US"/>
          </a:p>
        </p:txBody>
      </p:sp>
    </p:spTree>
    <p:extLst>
      <p:ext uri="{BB962C8B-B14F-4D97-AF65-F5344CB8AC3E}">
        <p14:creationId xmlns:p14="http://schemas.microsoft.com/office/powerpoint/2010/main" val="315090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F777FC-5B0E-B443-81D2-2E374849EA1E}"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273942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777FC-5B0E-B443-81D2-2E374849EA1E}"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104256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777FC-5B0E-B443-81D2-2E374849EA1E}"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49261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777FC-5B0E-B443-81D2-2E374849EA1E}"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342925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777FC-5B0E-B443-81D2-2E374849EA1E}"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37062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F777FC-5B0E-B443-81D2-2E374849EA1E}"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158809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F777FC-5B0E-B443-81D2-2E374849EA1E}"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319673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F777FC-5B0E-B443-81D2-2E374849EA1E}"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400009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777FC-5B0E-B443-81D2-2E374849EA1E}"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316722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777FC-5B0E-B443-81D2-2E374849EA1E}"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321219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777FC-5B0E-B443-81D2-2E374849EA1E}"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0B79C-932F-084F-89DE-211922436125}" type="slidenum">
              <a:rPr lang="en-US" smtClean="0"/>
              <a:t>‹#›</a:t>
            </a:fld>
            <a:endParaRPr lang="en-US"/>
          </a:p>
        </p:txBody>
      </p:sp>
    </p:spTree>
    <p:extLst>
      <p:ext uri="{BB962C8B-B14F-4D97-AF65-F5344CB8AC3E}">
        <p14:creationId xmlns:p14="http://schemas.microsoft.com/office/powerpoint/2010/main" val="95102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777FC-5B0E-B443-81D2-2E374849EA1E}" type="datetimeFigureOut">
              <a:rPr lang="en-US" smtClean="0"/>
              <a:t>7/30/18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0B79C-932F-084F-89DE-211922436125}" type="slidenum">
              <a:rPr lang="en-US" smtClean="0"/>
              <a:t>‹#›</a:t>
            </a:fld>
            <a:endParaRPr lang="en-US"/>
          </a:p>
        </p:txBody>
      </p:sp>
    </p:spTree>
    <p:extLst>
      <p:ext uri="{BB962C8B-B14F-4D97-AF65-F5344CB8AC3E}">
        <p14:creationId xmlns:p14="http://schemas.microsoft.com/office/powerpoint/2010/main" val="139305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_Roads.png"/>
          <p:cNvPicPr>
            <a:picLocks noChangeAspect="1"/>
          </p:cNvPicPr>
          <p:nvPr/>
        </p:nvPicPr>
        <p:blipFill>
          <a:blip r:embed="rId2">
            <a:alphaModFix amt="65000"/>
          </a:blip>
          <a:stretch>
            <a:fillRect/>
          </a:stretch>
        </p:blipFill>
        <p:spPr>
          <a:xfrm>
            <a:off x="-87924" y="0"/>
            <a:ext cx="9271000" cy="6975231"/>
          </a:xfrm>
          <a:prstGeom prst="rect">
            <a:avLst/>
          </a:prstGeom>
        </p:spPr>
      </p:pic>
      <p:sp>
        <p:nvSpPr>
          <p:cNvPr id="5" name="Title 1"/>
          <p:cNvSpPr>
            <a:spLocks noGrp="1"/>
          </p:cNvSpPr>
          <p:nvPr>
            <p:ph type="ctrTitle"/>
          </p:nvPr>
        </p:nvSpPr>
        <p:spPr>
          <a:xfrm>
            <a:off x="641929" y="142116"/>
            <a:ext cx="8364031" cy="1589655"/>
          </a:xfrm>
        </p:spPr>
        <p:txBody>
          <a:bodyPr>
            <a:noAutofit/>
          </a:bodyPr>
          <a:lstStyle/>
          <a:p>
            <a:pPr algn="r"/>
            <a:r>
              <a:rPr lang="en-US" sz="3200" b="1" dirty="0"/>
              <a:t>Antecedent Synoptic Environments </a:t>
            </a:r>
            <a:br>
              <a:rPr lang="en-US" sz="3200" b="1" dirty="0"/>
            </a:br>
            <a:r>
              <a:rPr lang="en-US" sz="3200" b="1" dirty="0"/>
              <a:t>Most Conducive to North American </a:t>
            </a:r>
            <a:br>
              <a:rPr lang="en-US" sz="3200" b="1" dirty="0"/>
            </a:br>
            <a:r>
              <a:rPr lang="en-US" sz="3200" b="1" dirty="0"/>
              <a:t>Polar/Subtropical Jet </a:t>
            </a:r>
            <a:r>
              <a:rPr lang="en-US" sz="3200" b="1" dirty="0" err="1"/>
              <a:t>Superpositions</a:t>
            </a:r>
            <a:endParaRPr lang="en-US" sz="3200" b="1" dirty="0"/>
          </a:p>
        </p:txBody>
      </p:sp>
      <p:cxnSp>
        <p:nvCxnSpPr>
          <p:cNvPr id="6" name="Straight Connector 5"/>
          <p:cNvCxnSpPr/>
          <p:nvPr/>
        </p:nvCxnSpPr>
        <p:spPr>
          <a:xfrm>
            <a:off x="4546117" y="1859774"/>
            <a:ext cx="4459843" cy="1840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p:nvPr>
        </p:nvSpPr>
        <p:spPr>
          <a:xfrm>
            <a:off x="1046624" y="1976496"/>
            <a:ext cx="7959338" cy="1352736"/>
          </a:xfrm>
        </p:spPr>
        <p:txBody>
          <a:bodyPr>
            <a:noAutofit/>
          </a:bodyPr>
          <a:lstStyle/>
          <a:p>
            <a:pPr algn="r"/>
            <a:r>
              <a:rPr lang="en-US" sz="2800" dirty="0">
                <a:solidFill>
                  <a:schemeClr val="tx1"/>
                </a:solidFill>
              </a:rPr>
              <a:t>Andrew C. Winters</a:t>
            </a:r>
          </a:p>
          <a:p>
            <a:pPr algn="r"/>
            <a:r>
              <a:rPr lang="en-US" sz="2400" dirty="0">
                <a:solidFill>
                  <a:schemeClr val="tx1"/>
                </a:solidFill>
              </a:rPr>
              <a:t>2 August 2018</a:t>
            </a:r>
          </a:p>
        </p:txBody>
      </p:sp>
      <p:sp>
        <p:nvSpPr>
          <p:cNvPr id="2" name="TextBox 1"/>
          <p:cNvSpPr txBox="1"/>
          <p:nvPr/>
        </p:nvSpPr>
        <p:spPr>
          <a:xfrm>
            <a:off x="68275" y="6431955"/>
            <a:ext cx="5735269" cy="369332"/>
          </a:xfrm>
          <a:prstGeom prst="rect">
            <a:avLst/>
          </a:prstGeom>
          <a:noFill/>
        </p:spPr>
        <p:txBody>
          <a:bodyPr wrap="square" rtlCol="0">
            <a:spAutoFit/>
          </a:bodyPr>
          <a:lstStyle/>
          <a:p>
            <a:r>
              <a:rPr lang="en-US" b="1" dirty="0"/>
              <a:t>This work is funded by an NSF-PRF (AGS-1624316)</a:t>
            </a:r>
          </a:p>
        </p:txBody>
      </p:sp>
      <p:sp>
        <p:nvSpPr>
          <p:cNvPr id="9" name="Rectangle 8"/>
          <p:cNvSpPr/>
          <p:nvPr/>
        </p:nvSpPr>
        <p:spPr>
          <a:xfrm>
            <a:off x="155223" y="5175409"/>
            <a:ext cx="2220817" cy="1253139"/>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nsf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3" y="5150009"/>
            <a:ext cx="1222207" cy="1229570"/>
          </a:xfrm>
          <a:prstGeom prst="rect">
            <a:avLst/>
          </a:prstGeom>
        </p:spPr>
      </p:pic>
      <p:pic>
        <p:nvPicPr>
          <p:cNvPr id="8" name="Picture 7" descr="albany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675" y="5218284"/>
            <a:ext cx="732062" cy="1184864"/>
          </a:xfrm>
          <a:prstGeom prst="rect">
            <a:avLst/>
          </a:prstGeom>
        </p:spPr>
      </p:pic>
    </p:spTree>
    <p:extLst>
      <p:ext uri="{BB962C8B-B14F-4D97-AF65-F5344CB8AC3E}">
        <p14:creationId xmlns:p14="http://schemas.microsoft.com/office/powerpoint/2010/main" val="178537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2" cy="5481890"/>
          </a:xfrm>
          <a:prstGeom prst="rect">
            <a:avLst/>
          </a:prstGeom>
        </p:spPr>
      </p:pic>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3" name="Rectangle 2"/>
          <p:cNvSpPr/>
          <p:nvPr/>
        </p:nvSpPr>
        <p:spPr>
          <a:xfrm>
            <a:off x="905279" y="4377232"/>
            <a:ext cx="2472630" cy="51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18644" y="5133790"/>
            <a:ext cx="1864614" cy="1214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
        <p:nvSpPr>
          <p:cNvPr id="12" name="TextBox 11"/>
          <p:cNvSpPr txBox="1"/>
          <p:nvPr/>
        </p:nvSpPr>
        <p:spPr>
          <a:xfrm>
            <a:off x="4938297" y="2771443"/>
            <a:ext cx="3781353" cy="2523768"/>
          </a:xfrm>
          <a:prstGeom prst="rect">
            <a:avLst/>
          </a:prstGeom>
          <a:solidFill>
            <a:srgbClr val="FFFFFF"/>
          </a:solidFill>
          <a:ln w="38100" cmpd="sng">
            <a:solidFill>
              <a:schemeClr val="tx1"/>
            </a:solidFill>
          </a:ln>
        </p:spPr>
        <p:txBody>
          <a:bodyPr wrap="square" rtlCol="0">
            <a:spAutoFit/>
          </a:bodyPr>
          <a:lstStyle/>
          <a:p>
            <a:pPr algn="ctr"/>
            <a:r>
              <a:rPr lang="en-US" sz="2000" b="1" dirty="0">
                <a:solidFill>
                  <a:srgbClr val="0000FF"/>
                </a:solidFill>
              </a:rPr>
              <a:t>Polar cyclonic PV anomalies:</a:t>
            </a:r>
          </a:p>
          <a:p>
            <a:pPr algn="ctr"/>
            <a:endParaRPr lang="en-US" sz="1200" dirty="0"/>
          </a:p>
          <a:p>
            <a:pPr marL="342900" indent="-342900">
              <a:buAutoNum type="arabicParenR"/>
            </a:pPr>
            <a:r>
              <a:rPr lang="en-US" dirty="0"/>
              <a:t>Often referred to as coherent tropopause disturbances (Pyle et al. 2004) or tropopause polar vortices (</a:t>
            </a:r>
            <a:r>
              <a:rPr lang="en-US" dirty="0" err="1"/>
              <a:t>Cavallo</a:t>
            </a:r>
            <a:r>
              <a:rPr lang="en-US" dirty="0"/>
              <a:t> and Hakim 2010)</a:t>
            </a:r>
          </a:p>
          <a:p>
            <a:pPr marL="342900" indent="-342900">
              <a:buFontTx/>
              <a:buAutoNum type="arabicParenR"/>
            </a:pPr>
            <a:r>
              <a:rPr lang="en-US" dirty="0"/>
              <a:t>Typify a dynamical environment conducive to </a:t>
            </a:r>
            <a:r>
              <a:rPr lang="en-US" dirty="0" err="1"/>
              <a:t>midlatitude</a:t>
            </a:r>
            <a:r>
              <a:rPr lang="en-US" dirty="0"/>
              <a:t> cyclogenesis</a:t>
            </a:r>
          </a:p>
        </p:txBody>
      </p:sp>
    </p:spTree>
    <p:extLst>
      <p:ext uri="{BB962C8B-B14F-4D97-AF65-F5344CB8AC3E}">
        <p14:creationId xmlns:p14="http://schemas.microsoft.com/office/powerpoint/2010/main" val="110588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2" cy="5481890"/>
          </a:xfrm>
          <a:prstGeom prst="rect">
            <a:avLst/>
          </a:prstGeom>
        </p:spPr>
      </p:pic>
      <p:cxnSp>
        <p:nvCxnSpPr>
          <p:cNvPr id="8" name="Straight Connector 7"/>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7" name="TextBox 6"/>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55220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2" cy="5481890"/>
          </a:xfrm>
          <a:prstGeom prst="rect">
            <a:avLst/>
          </a:prstGeom>
        </p:spPr>
      </p:pic>
      <p:cxnSp>
        <p:nvCxnSpPr>
          <p:cNvPr id="8" name="Straight Connector 7"/>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6" name="TextBox 5"/>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
        <p:nvSpPr>
          <p:cNvPr id="7" name="TextBox 6"/>
          <p:cNvSpPr txBox="1"/>
          <p:nvPr/>
        </p:nvSpPr>
        <p:spPr>
          <a:xfrm>
            <a:off x="4690511" y="2839525"/>
            <a:ext cx="4029037" cy="2246769"/>
          </a:xfrm>
          <a:prstGeom prst="rect">
            <a:avLst/>
          </a:prstGeom>
          <a:solidFill>
            <a:srgbClr val="FFFFFF"/>
          </a:solidFill>
          <a:ln w="38100" cmpd="sng">
            <a:solidFill>
              <a:schemeClr val="tx1"/>
            </a:solidFill>
          </a:ln>
        </p:spPr>
        <p:txBody>
          <a:bodyPr wrap="square" rtlCol="0">
            <a:spAutoFit/>
          </a:bodyPr>
          <a:lstStyle/>
          <a:p>
            <a:pPr algn="ctr"/>
            <a:r>
              <a:rPr lang="en-US" sz="2000" b="1" dirty="0">
                <a:solidFill>
                  <a:srgbClr val="0000FF"/>
                </a:solidFill>
              </a:rPr>
              <a:t>Tropical </a:t>
            </a:r>
            <a:r>
              <a:rPr lang="en-US" sz="2000" b="1" dirty="0" err="1">
                <a:solidFill>
                  <a:srgbClr val="0000FF"/>
                </a:solidFill>
              </a:rPr>
              <a:t>anticyclonic</a:t>
            </a:r>
            <a:r>
              <a:rPr lang="en-US" sz="2000" b="1" dirty="0">
                <a:solidFill>
                  <a:srgbClr val="0000FF"/>
                </a:solidFill>
              </a:rPr>
              <a:t> PV anomalies:</a:t>
            </a:r>
          </a:p>
          <a:p>
            <a:pPr algn="ctr"/>
            <a:endParaRPr lang="en-US" sz="1200" dirty="0"/>
          </a:p>
          <a:p>
            <a:pPr marL="342900" indent="-342900">
              <a:buAutoNum type="arabicParenR"/>
            </a:pPr>
            <a:r>
              <a:rPr lang="en-US" dirty="0"/>
              <a:t>Typify a thermodynamic environment characterized by weak upper-tropospheric static stability</a:t>
            </a:r>
          </a:p>
          <a:p>
            <a:pPr marL="342900" indent="-342900">
              <a:buFontTx/>
              <a:buAutoNum type="arabicParenR"/>
            </a:pPr>
            <a:r>
              <a:rPr lang="en-US" dirty="0"/>
              <a:t>Atmospheric rivers often form within the poleward-directed branch of their circulation</a:t>
            </a:r>
          </a:p>
        </p:txBody>
      </p:sp>
    </p:spTree>
    <p:extLst>
      <p:ext uri="{BB962C8B-B14F-4D97-AF65-F5344CB8AC3E}">
        <p14:creationId xmlns:p14="http://schemas.microsoft.com/office/powerpoint/2010/main" val="241730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2" cy="5481890"/>
          </a:xfrm>
          <a:prstGeom prst="rect">
            <a:avLst/>
          </a:prstGeom>
        </p:spPr>
      </p:pic>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6" name="TextBox 5"/>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278034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1" cy="5481889"/>
          </a:xfrm>
          <a:prstGeom prst="rect">
            <a:avLst/>
          </a:prstGeom>
        </p:spPr>
      </p:pic>
      <p:cxnSp>
        <p:nvCxnSpPr>
          <p:cNvPr id="10" name="Straight Connector 9"/>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6" name="TextBox 5"/>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100287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1" cy="5481889"/>
          </a:xfrm>
          <a:prstGeom prst="rect">
            <a:avLst/>
          </a:prstGeom>
        </p:spPr>
      </p:pic>
      <p:sp>
        <p:nvSpPr>
          <p:cNvPr id="7" name="Rectangle 6"/>
          <p:cNvSpPr/>
          <p:nvPr/>
        </p:nvSpPr>
        <p:spPr>
          <a:xfrm>
            <a:off x="1885428" y="1401063"/>
            <a:ext cx="2172894" cy="4898294"/>
          </a:xfrm>
          <a:prstGeom prst="rect">
            <a:avLst/>
          </a:prstGeom>
          <a:noFill/>
          <a:ln w="57150" cmpd="sng">
            <a:solidFill>
              <a:srgbClr val="FFFF00"/>
            </a:solidFill>
          </a:ln>
          <a:effectLst>
            <a:glow rad="50800">
              <a:schemeClr val="tx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45895" y="1399624"/>
            <a:ext cx="3798108" cy="923330"/>
          </a:xfrm>
          <a:prstGeom prst="rect">
            <a:avLst/>
          </a:prstGeom>
          <a:solidFill>
            <a:srgbClr val="FFFFFF"/>
          </a:solidFill>
          <a:ln w="38100" cmpd="sng">
            <a:solidFill>
              <a:schemeClr val="tx1"/>
            </a:solidFill>
          </a:ln>
        </p:spPr>
        <p:txBody>
          <a:bodyPr wrap="square" rtlCol="0">
            <a:spAutoFit/>
          </a:bodyPr>
          <a:lstStyle/>
          <a:p>
            <a:pPr algn="ctr"/>
            <a:r>
              <a:rPr lang="en-US" b="1" dirty="0">
                <a:solidFill>
                  <a:srgbClr val="0000FF"/>
                </a:solidFill>
              </a:rPr>
              <a:t>The relative importance of these PV anomalies is highly variable between jet superposition events</a:t>
            </a:r>
            <a:endParaRPr lang="en-US" dirty="0"/>
          </a:p>
        </p:txBody>
      </p:sp>
      <p:cxnSp>
        <p:nvCxnSpPr>
          <p:cNvPr id="9" name="Straight Connector 8"/>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12" name="TextBox 11"/>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33826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1" cy="5481889"/>
          </a:xfrm>
          <a:prstGeom prst="rect">
            <a:avLst/>
          </a:prstGeom>
        </p:spPr>
      </p:pic>
      <p:sp>
        <p:nvSpPr>
          <p:cNvPr id="8" name="TextBox 7"/>
          <p:cNvSpPr txBox="1"/>
          <p:nvPr/>
        </p:nvSpPr>
        <p:spPr>
          <a:xfrm>
            <a:off x="4229120" y="1399624"/>
            <a:ext cx="4045815" cy="1200329"/>
          </a:xfrm>
          <a:prstGeom prst="rect">
            <a:avLst/>
          </a:prstGeom>
          <a:solidFill>
            <a:srgbClr val="FFFFFF"/>
          </a:solidFill>
          <a:ln w="38100" cmpd="sng">
            <a:solidFill>
              <a:schemeClr val="tx1"/>
            </a:solidFill>
          </a:ln>
        </p:spPr>
        <p:txBody>
          <a:bodyPr wrap="square" rtlCol="0">
            <a:spAutoFit/>
          </a:bodyPr>
          <a:lstStyle/>
          <a:p>
            <a:pPr algn="ctr"/>
            <a:r>
              <a:rPr lang="en-US" b="1" i="1" u="sng" dirty="0">
                <a:solidFill>
                  <a:srgbClr val="0000FF"/>
                </a:solidFill>
              </a:rPr>
              <a:t>GOAL</a:t>
            </a:r>
            <a:r>
              <a:rPr lang="en-US" b="1" dirty="0">
                <a:solidFill>
                  <a:srgbClr val="0000FF"/>
                </a:solidFill>
              </a:rPr>
              <a:t>: To determine the characteristic types of interaction that exist between upper-tropospheric PV anomalies during a jet superposition event</a:t>
            </a:r>
            <a:endParaRPr lang="en-US" dirty="0"/>
          </a:p>
        </p:txBody>
      </p:sp>
      <p:cxnSp>
        <p:nvCxnSpPr>
          <p:cNvPr id="9" name="Straight Connector 8"/>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12" name="Rectangle 11"/>
          <p:cNvSpPr/>
          <p:nvPr/>
        </p:nvSpPr>
        <p:spPr>
          <a:xfrm>
            <a:off x="1885428" y="1401063"/>
            <a:ext cx="2172894" cy="4898294"/>
          </a:xfrm>
          <a:prstGeom prst="rect">
            <a:avLst/>
          </a:prstGeom>
          <a:noFill/>
          <a:ln w="57150" cmpd="sng">
            <a:solidFill>
              <a:srgbClr val="FFFF00"/>
            </a:solidFill>
          </a:ln>
          <a:effectLst>
            <a:glow rad="50800">
              <a:schemeClr val="tx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151246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421" y="3280138"/>
            <a:ext cx="9304421" cy="769441"/>
          </a:xfrm>
          <a:prstGeom prst="rect">
            <a:avLst/>
          </a:prstGeom>
          <a:noFill/>
        </p:spPr>
        <p:txBody>
          <a:bodyPr wrap="square" rtlCol="0">
            <a:spAutoFit/>
          </a:bodyPr>
          <a:lstStyle/>
          <a:p>
            <a:pPr algn="ctr"/>
            <a:r>
              <a:rPr lang="en-US" sz="4400" b="1" dirty="0">
                <a:solidFill>
                  <a:srgbClr val="FF0000"/>
                </a:solidFill>
              </a:rPr>
              <a:t>Supplementary Slides</a:t>
            </a:r>
          </a:p>
        </p:txBody>
      </p:sp>
    </p:spTree>
    <p:extLst>
      <p:ext uri="{BB962C8B-B14F-4D97-AF65-F5344CB8AC3E}">
        <p14:creationId xmlns:p14="http://schemas.microsoft.com/office/powerpoint/2010/main" val="419729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93" y="436477"/>
            <a:ext cx="8729577" cy="6551917"/>
          </a:xfrm>
          <a:prstGeom prst="rect">
            <a:avLst/>
          </a:prstGeom>
        </p:spPr>
      </p:pic>
      <p:cxnSp>
        <p:nvCxnSpPr>
          <p:cNvPr id="9" name="Straight Connector 8"/>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7157" y="151540"/>
            <a:ext cx="9304421" cy="646331"/>
          </a:xfrm>
          <a:prstGeom prst="rect">
            <a:avLst/>
          </a:prstGeom>
          <a:noFill/>
        </p:spPr>
        <p:txBody>
          <a:bodyPr wrap="square" rtlCol="0">
            <a:spAutoFit/>
          </a:bodyPr>
          <a:lstStyle/>
          <a:p>
            <a:r>
              <a:rPr lang="en-US" sz="3600" b="1" dirty="0"/>
              <a:t>Jet Superposition Event Climatology</a:t>
            </a:r>
          </a:p>
        </p:txBody>
      </p:sp>
    </p:spTree>
    <p:extLst>
      <p:ext uri="{BB962C8B-B14F-4D97-AF65-F5344CB8AC3E}">
        <p14:creationId xmlns:p14="http://schemas.microsoft.com/office/powerpoint/2010/main" val="400781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Synoptic Evolution of Events</a:t>
            </a:r>
          </a:p>
        </p:txBody>
      </p:sp>
      <p:grpSp>
        <p:nvGrpSpPr>
          <p:cNvPr id="3" name="Group 2"/>
          <p:cNvGrpSpPr/>
          <p:nvPr/>
        </p:nvGrpSpPr>
        <p:grpSpPr>
          <a:xfrm>
            <a:off x="705356" y="1144082"/>
            <a:ext cx="7714235" cy="5479725"/>
            <a:chOff x="705356" y="1144082"/>
            <a:chExt cx="7714235" cy="547972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56" y="1144082"/>
              <a:ext cx="7714235" cy="5479725"/>
            </a:xfrm>
            <a:prstGeom prst="rect">
              <a:avLst/>
            </a:prstGeom>
          </p:spPr>
        </p:pic>
        <p:sp>
          <p:nvSpPr>
            <p:cNvPr id="2" name="TextBox 1"/>
            <p:cNvSpPr txBox="1"/>
            <p:nvPr/>
          </p:nvSpPr>
          <p:spPr>
            <a:xfrm>
              <a:off x="3917851" y="1189793"/>
              <a:ext cx="4450779" cy="1877437"/>
            </a:xfrm>
            <a:prstGeom prst="rect">
              <a:avLst/>
            </a:prstGeom>
            <a:solidFill>
              <a:schemeClr val="bg1"/>
            </a:solidFill>
            <a:ln w="28575" cmpd="sng">
              <a:solidFill>
                <a:schemeClr val="tx1"/>
              </a:solidFill>
            </a:ln>
          </p:spPr>
          <p:txBody>
            <a:bodyPr wrap="square" rtlCol="0">
              <a:spAutoFit/>
            </a:bodyPr>
            <a:lstStyle/>
            <a:p>
              <a:pPr algn="ctr"/>
              <a:r>
                <a:rPr lang="en-US" sz="2000" b="1" dirty="0">
                  <a:solidFill>
                    <a:srgbClr val="0000FF"/>
                  </a:solidFill>
                </a:rPr>
                <a:t>Polar Dominant Events:</a:t>
              </a:r>
            </a:p>
            <a:p>
              <a:pPr marL="230188" indent="-230188">
                <a:buAutoNum type="arabicParenR"/>
              </a:pPr>
              <a:r>
                <a:rPr lang="en-US" sz="1600" dirty="0" err="1">
                  <a:solidFill>
                    <a:srgbClr val="000000"/>
                  </a:solidFill>
                </a:rPr>
                <a:t>Anticyclonic</a:t>
              </a:r>
              <a:r>
                <a:rPr lang="en-US" sz="1600" dirty="0">
                  <a:solidFill>
                    <a:srgbClr val="000000"/>
                  </a:solidFill>
                </a:rPr>
                <a:t> wave breaking event amplifies the flow over North America</a:t>
              </a:r>
            </a:p>
            <a:p>
              <a:pPr marL="230188" indent="-230188">
                <a:buAutoNum type="arabicParenR"/>
              </a:pPr>
              <a:r>
                <a:rPr lang="en-US" sz="1600" dirty="0">
                  <a:solidFill>
                    <a:srgbClr val="000000"/>
                  </a:solidFill>
                </a:rPr>
                <a:t>QG descent beneath the jet core forced by geostrophic CAA facilitates jet superposition</a:t>
              </a:r>
            </a:p>
            <a:p>
              <a:pPr marL="230188" indent="-230188">
                <a:buAutoNum type="arabicParenR"/>
              </a:pPr>
              <a:r>
                <a:rPr lang="en-US" sz="1600" dirty="0">
                  <a:solidFill>
                    <a:srgbClr val="000000"/>
                  </a:solidFill>
                </a:rPr>
                <a:t>Downstream precipitation slows the propagation of the upper-level trough</a:t>
              </a:r>
            </a:p>
          </p:txBody>
        </p:sp>
        <p:sp>
          <p:nvSpPr>
            <p:cNvPr id="5" name="Freeform 4"/>
            <p:cNvSpPr/>
            <p:nvPr/>
          </p:nvSpPr>
          <p:spPr>
            <a:xfrm>
              <a:off x="882315" y="3273672"/>
              <a:ext cx="2450851" cy="1512223"/>
            </a:xfrm>
            <a:custGeom>
              <a:avLst/>
              <a:gdLst>
                <a:gd name="connsiteX0" fmla="*/ 0 w 2450851"/>
                <a:gd name="connsiteY0" fmla="*/ 1164644 h 1512223"/>
                <a:gd name="connsiteX1" fmla="*/ 280737 w 2450851"/>
                <a:gd name="connsiteY1" fmla="*/ 803696 h 1512223"/>
                <a:gd name="connsiteX2" fmla="*/ 1149684 w 2450851"/>
                <a:gd name="connsiteY2" fmla="*/ 55065 h 1512223"/>
                <a:gd name="connsiteX3" fmla="*/ 2179053 w 2450851"/>
                <a:gd name="connsiteY3" fmla="*/ 148644 h 1512223"/>
                <a:gd name="connsiteX4" fmla="*/ 2446421 w 2450851"/>
                <a:gd name="connsiteY4" fmla="*/ 883907 h 1512223"/>
                <a:gd name="connsiteX5" fmla="*/ 2352842 w 2450851"/>
                <a:gd name="connsiteY5" fmla="*/ 1512223 h 151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851" h="1512223">
                  <a:moveTo>
                    <a:pt x="0" y="1164644"/>
                  </a:moveTo>
                  <a:cubicBezTo>
                    <a:pt x="44561" y="1076635"/>
                    <a:pt x="89123" y="988626"/>
                    <a:pt x="280737" y="803696"/>
                  </a:cubicBezTo>
                  <a:cubicBezTo>
                    <a:pt x="472351" y="618766"/>
                    <a:pt x="833298" y="164240"/>
                    <a:pt x="1149684" y="55065"/>
                  </a:cubicBezTo>
                  <a:cubicBezTo>
                    <a:pt x="1466070" y="-54110"/>
                    <a:pt x="1962930" y="10504"/>
                    <a:pt x="2179053" y="148644"/>
                  </a:cubicBezTo>
                  <a:cubicBezTo>
                    <a:pt x="2395176" y="286784"/>
                    <a:pt x="2417456" y="656644"/>
                    <a:pt x="2446421" y="883907"/>
                  </a:cubicBezTo>
                  <a:cubicBezTo>
                    <a:pt x="2475386" y="1111170"/>
                    <a:pt x="2352842" y="1512223"/>
                    <a:pt x="2352842" y="1512223"/>
                  </a:cubicBezTo>
                </a:path>
              </a:pathLst>
            </a:custGeom>
            <a:ln w="57150"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682647" y="4018259"/>
              <a:ext cx="1296736" cy="276999"/>
            </a:xfrm>
            <a:prstGeom prst="rect">
              <a:avLst/>
            </a:prstGeom>
            <a:noFill/>
          </p:spPr>
          <p:txBody>
            <a:bodyPr wrap="square" rtlCol="0">
              <a:spAutoFit/>
            </a:bodyPr>
            <a:lstStyle/>
            <a:p>
              <a:r>
                <a:rPr lang="en-US" sz="1200" b="1" dirty="0"/>
                <a:t>CAA</a:t>
              </a:r>
            </a:p>
          </p:txBody>
        </p:sp>
        <p:sp>
          <p:nvSpPr>
            <p:cNvPr id="10" name="TextBox 9"/>
            <p:cNvSpPr txBox="1"/>
            <p:nvPr/>
          </p:nvSpPr>
          <p:spPr>
            <a:xfrm>
              <a:off x="5285871" y="4401428"/>
              <a:ext cx="1296736" cy="276999"/>
            </a:xfrm>
            <a:prstGeom prst="rect">
              <a:avLst/>
            </a:prstGeom>
            <a:noFill/>
          </p:spPr>
          <p:txBody>
            <a:bodyPr wrap="square" rtlCol="0">
              <a:spAutoFit/>
            </a:bodyPr>
            <a:lstStyle/>
            <a:p>
              <a:r>
                <a:rPr lang="en-US" sz="1200" b="1" dirty="0" err="1"/>
                <a:t>Precip</a:t>
              </a:r>
              <a:r>
                <a:rPr lang="en-US" sz="1200" b="1" dirty="0"/>
                <a:t>.</a:t>
              </a:r>
            </a:p>
          </p:txBody>
        </p:sp>
        <p:sp>
          <p:nvSpPr>
            <p:cNvPr id="12" name="TextBox 11"/>
            <p:cNvSpPr txBox="1"/>
            <p:nvPr/>
          </p:nvSpPr>
          <p:spPr>
            <a:xfrm>
              <a:off x="4760400" y="3417498"/>
              <a:ext cx="1066962" cy="830997"/>
            </a:xfrm>
            <a:prstGeom prst="rect">
              <a:avLst/>
            </a:prstGeom>
            <a:noFill/>
          </p:spPr>
          <p:txBody>
            <a:bodyPr wrap="square" rtlCol="0">
              <a:spAutoFit/>
            </a:bodyPr>
            <a:lstStyle/>
            <a:p>
              <a:r>
                <a:rPr lang="en-US" sz="4800" b="1" dirty="0">
                  <a:ln>
                    <a:solidFill>
                      <a:srgbClr val="000000"/>
                    </a:solidFill>
                  </a:ln>
                  <a:solidFill>
                    <a:srgbClr val="FF0000"/>
                  </a:solidFill>
                  <a:effectLst/>
                  <a:latin typeface="Bell MT"/>
                  <a:cs typeface="Bell MT"/>
                </a:rPr>
                <a:t>L</a:t>
              </a:r>
            </a:p>
          </p:txBody>
        </p:sp>
      </p:grpSp>
    </p:spTree>
    <p:extLst>
      <p:ext uri="{BB962C8B-B14F-4D97-AF65-F5344CB8AC3E}">
        <p14:creationId xmlns:p14="http://schemas.microsoft.com/office/powerpoint/2010/main" val="60980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2_new.pdf"/>
          <p:cNvPicPr>
            <a:picLocks noChangeAspect="1"/>
          </p:cNvPicPr>
          <p:nvPr/>
        </p:nvPicPr>
        <p:blipFill>
          <a:blip r:embed="rId2"/>
          <a:stretch>
            <a:fillRect/>
          </a:stretch>
        </p:blipFill>
        <p:spPr>
          <a:xfrm>
            <a:off x="648808" y="1021730"/>
            <a:ext cx="8035473" cy="5678063"/>
          </a:xfrm>
          <a:prstGeom prst="rect">
            <a:avLst/>
          </a:prstGeom>
        </p:spPr>
      </p:pic>
      <p:sp>
        <p:nvSpPr>
          <p:cNvPr id="7" name="TextBox 6"/>
          <p:cNvSpPr txBox="1"/>
          <p:nvPr/>
        </p:nvSpPr>
        <p:spPr>
          <a:xfrm>
            <a:off x="1056038" y="1050961"/>
            <a:ext cx="4140084" cy="369332"/>
          </a:xfrm>
          <a:prstGeom prst="rect">
            <a:avLst/>
          </a:prstGeom>
          <a:noFill/>
        </p:spPr>
        <p:txBody>
          <a:bodyPr wrap="square" rtlCol="0">
            <a:spAutoFit/>
          </a:bodyPr>
          <a:lstStyle/>
          <a:p>
            <a:r>
              <a:rPr lang="en-US" b="1" dirty="0"/>
              <a:t>Modified from </a:t>
            </a:r>
            <a:r>
              <a:rPr lang="en-US" b="1" dirty="0" err="1"/>
              <a:t>Defant</a:t>
            </a:r>
            <a:r>
              <a:rPr lang="en-US" b="1" dirty="0"/>
              <a:t> and </a:t>
            </a:r>
            <a:r>
              <a:rPr lang="en-US" b="1" dirty="0" err="1"/>
              <a:t>Taba</a:t>
            </a:r>
            <a:r>
              <a:rPr lang="en-US" b="1" dirty="0"/>
              <a:t> (1957)</a:t>
            </a:r>
          </a:p>
        </p:txBody>
      </p:sp>
      <p:cxnSp>
        <p:nvCxnSpPr>
          <p:cNvPr id="8" name="Straight Connector 7"/>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7157" y="151540"/>
            <a:ext cx="9304421" cy="646331"/>
          </a:xfrm>
          <a:prstGeom prst="rect">
            <a:avLst/>
          </a:prstGeom>
          <a:noFill/>
        </p:spPr>
        <p:txBody>
          <a:bodyPr wrap="square" rtlCol="0">
            <a:spAutoFit/>
          </a:bodyPr>
          <a:lstStyle/>
          <a:p>
            <a:r>
              <a:rPr lang="en-US" sz="3600" b="1" dirty="0"/>
              <a:t>Background</a:t>
            </a:r>
          </a:p>
        </p:txBody>
      </p:sp>
    </p:spTree>
    <p:extLst>
      <p:ext uri="{BB962C8B-B14F-4D97-AF65-F5344CB8AC3E}">
        <p14:creationId xmlns:p14="http://schemas.microsoft.com/office/powerpoint/2010/main" val="154944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05356" y="1144081"/>
            <a:ext cx="7714236" cy="5479725"/>
            <a:chOff x="705356" y="1144081"/>
            <a:chExt cx="7714236" cy="547972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56" y="1144081"/>
              <a:ext cx="7714236" cy="5479725"/>
            </a:xfrm>
            <a:prstGeom prst="rect">
              <a:avLst/>
            </a:prstGeom>
          </p:spPr>
        </p:pic>
        <p:sp>
          <p:nvSpPr>
            <p:cNvPr id="5" name="TextBox 4"/>
            <p:cNvSpPr txBox="1"/>
            <p:nvPr/>
          </p:nvSpPr>
          <p:spPr>
            <a:xfrm>
              <a:off x="3653781" y="4706261"/>
              <a:ext cx="4721212" cy="1877437"/>
            </a:xfrm>
            <a:prstGeom prst="rect">
              <a:avLst/>
            </a:prstGeom>
            <a:solidFill>
              <a:schemeClr val="bg1"/>
            </a:solidFill>
            <a:ln w="28575" cmpd="sng">
              <a:solidFill>
                <a:schemeClr val="tx1"/>
              </a:solidFill>
            </a:ln>
          </p:spPr>
          <p:txBody>
            <a:bodyPr wrap="square" rtlCol="0">
              <a:spAutoFit/>
            </a:bodyPr>
            <a:lstStyle/>
            <a:p>
              <a:pPr algn="ctr"/>
              <a:r>
                <a:rPr lang="en-US" sz="2000" b="1" dirty="0">
                  <a:solidFill>
                    <a:srgbClr val="0000FF"/>
                  </a:solidFill>
                </a:rPr>
                <a:t>East Subtropical Dominant Events:</a:t>
              </a:r>
            </a:p>
            <a:p>
              <a:pPr marL="230188" indent="-230188">
                <a:buAutoNum type="arabicParenR"/>
              </a:pPr>
              <a:r>
                <a:rPr lang="en-US" sz="1600" dirty="0">
                  <a:solidFill>
                    <a:srgbClr val="000000"/>
                  </a:solidFill>
                </a:rPr>
                <a:t>Antecedent precipitation and southerly flow amplify ridge over eastern North America</a:t>
              </a:r>
            </a:p>
            <a:p>
              <a:pPr marL="230188" indent="-230188">
                <a:buAutoNum type="arabicParenR"/>
              </a:pPr>
              <a:r>
                <a:rPr lang="en-US" sz="1600" dirty="0">
                  <a:solidFill>
                    <a:srgbClr val="000000"/>
                  </a:solidFill>
                </a:rPr>
                <a:t>Arrival of upper-level trough is associated with geostrophic CAA at the time of jet superposition</a:t>
              </a:r>
            </a:p>
            <a:p>
              <a:pPr marL="230188" indent="-230188">
                <a:buAutoNum type="arabicParenR"/>
              </a:pPr>
              <a:r>
                <a:rPr lang="en-US" sz="1600" dirty="0">
                  <a:solidFill>
                    <a:srgbClr val="000000"/>
                  </a:solidFill>
                </a:rPr>
                <a:t>Geostrophic CAA forces QG descent beneath the jet core and completes jet superposition</a:t>
              </a:r>
            </a:p>
          </p:txBody>
        </p:sp>
        <p:sp>
          <p:nvSpPr>
            <p:cNvPr id="6" name="TextBox 5"/>
            <p:cNvSpPr txBox="1"/>
            <p:nvPr/>
          </p:nvSpPr>
          <p:spPr>
            <a:xfrm>
              <a:off x="4745787" y="2914315"/>
              <a:ext cx="1296736" cy="276999"/>
            </a:xfrm>
            <a:prstGeom prst="rect">
              <a:avLst/>
            </a:prstGeom>
            <a:noFill/>
          </p:spPr>
          <p:txBody>
            <a:bodyPr wrap="square" rtlCol="0">
              <a:spAutoFit/>
            </a:bodyPr>
            <a:lstStyle/>
            <a:p>
              <a:r>
                <a:rPr lang="en-US" sz="1200" b="1" dirty="0"/>
                <a:t>CAA</a:t>
              </a:r>
            </a:p>
          </p:txBody>
        </p:sp>
        <p:sp>
          <p:nvSpPr>
            <p:cNvPr id="9" name="TextBox 8"/>
            <p:cNvSpPr txBox="1"/>
            <p:nvPr/>
          </p:nvSpPr>
          <p:spPr>
            <a:xfrm>
              <a:off x="5928892" y="3811786"/>
              <a:ext cx="1296736" cy="646331"/>
            </a:xfrm>
            <a:prstGeom prst="rect">
              <a:avLst/>
            </a:prstGeom>
            <a:noFill/>
          </p:spPr>
          <p:txBody>
            <a:bodyPr wrap="square" rtlCol="0">
              <a:spAutoFit/>
            </a:bodyPr>
            <a:lstStyle/>
            <a:p>
              <a:r>
                <a:rPr lang="en-US" sz="1200" b="1" dirty="0"/>
                <a:t>Antecedent moisture and </a:t>
              </a:r>
              <a:r>
                <a:rPr lang="en-US" sz="1200" b="1" dirty="0" err="1"/>
                <a:t>precip</a:t>
              </a:r>
              <a:r>
                <a:rPr lang="en-US" sz="1200" b="1" dirty="0"/>
                <a:t>.</a:t>
              </a:r>
            </a:p>
          </p:txBody>
        </p:sp>
        <p:sp>
          <p:nvSpPr>
            <p:cNvPr id="2" name="TextBox 1"/>
            <p:cNvSpPr txBox="1"/>
            <p:nvPr/>
          </p:nvSpPr>
          <p:spPr>
            <a:xfrm>
              <a:off x="6864686" y="2552288"/>
              <a:ext cx="1066962" cy="830997"/>
            </a:xfrm>
            <a:prstGeom prst="rect">
              <a:avLst/>
            </a:prstGeom>
            <a:noFill/>
          </p:spPr>
          <p:txBody>
            <a:bodyPr wrap="square" rtlCol="0">
              <a:spAutoFit/>
            </a:bodyPr>
            <a:lstStyle/>
            <a:p>
              <a:r>
                <a:rPr lang="en-US" sz="4800" b="1" dirty="0">
                  <a:ln>
                    <a:solidFill>
                      <a:srgbClr val="000000"/>
                    </a:solidFill>
                  </a:ln>
                  <a:solidFill>
                    <a:srgbClr val="FF0000"/>
                  </a:solidFill>
                  <a:latin typeface="Bell MT"/>
                  <a:cs typeface="Bell MT"/>
                </a:rPr>
                <a:t>L</a:t>
              </a:r>
            </a:p>
          </p:txBody>
        </p:sp>
      </p:grpSp>
      <p:sp>
        <p:nvSpPr>
          <p:cNvPr id="10" name="TextBox 9">
            <a:extLst>
              <a:ext uri="{FF2B5EF4-FFF2-40B4-BE49-F238E27FC236}">
                <a16:creationId xmlns:a16="http://schemas.microsoft.com/office/drawing/2014/main" id="{E85C3DE2-4A28-A249-BB11-80D8C9FA31FD}"/>
              </a:ext>
            </a:extLst>
          </p:cNvPr>
          <p:cNvSpPr txBox="1"/>
          <p:nvPr/>
        </p:nvSpPr>
        <p:spPr>
          <a:xfrm>
            <a:off x="187157" y="151540"/>
            <a:ext cx="9304421" cy="646331"/>
          </a:xfrm>
          <a:prstGeom prst="rect">
            <a:avLst/>
          </a:prstGeom>
          <a:noFill/>
        </p:spPr>
        <p:txBody>
          <a:bodyPr wrap="square" rtlCol="0">
            <a:spAutoFit/>
          </a:bodyPr>
          <a:lstStyle/>
          <a:p>
            <a:r>
              <a:rPr lang="en-US" sz="3600" b="1" dirty="0"/>
              <a:t>Synoptic Evolution of Events</a:t>
            </a:r>
          </a:p>
        </p:txBody>
      </p:sp>
    </p:spTree>
    <p:extLst>
      <p:ext uri="{BB962C8B-B14F-4D97-AF65-F5344CB8AC3E}">
        <p14:creationId xmlns:p14="http://schemas.microsoft.com/office/powerpoint/2010/main" val="86536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Future Work</a:t>
            </a:r>
          </a:p>
        </p:txBody>
      </p:sp>
      <p:sp>
        <p:nvSpPr>
          <p:cNvPr id="10" name="TextBox 9"/>
          <p:cNvSpPr txBox="1"/>
          <p:nvPr/>
        </p:nvSpPr>
        <p:spPr>
          <a:xfrm>
            <a:off x="187156" y="1117809"/>
            <a:ext cx="8811593" cy="5632310"/>
          </a:xfrm>
          <a:prstGeom prst="rect">
            <a:avLst/>
          </a:prstGeom>
          <a:noFill/>
        </p:spPr>
        <p:txBody>
          <a:bodyPr wrap="square" rtlCol="0">
            <a:spAutoFit/>
          </a:bodyPr>
          <a:lstStyle/>
          <a:p>
            <a:pPr marL="342900" indent="-342900">
              <a:buFont typeface="Arial"/>
              <a:buChar char="•"/>
            </a:pPr>
            <a:r>
              <a:rPr lang="en-US" sz="2400" dirty="0"/>
              <a:t>Apply piecewise PV inversion (e.g., Davis and Emanuel 1991) to quantify the influence that polar cyclonic and tropical anticyclonic PV anomalies have on deforming the tropopause during each type of superposition event</a:t>
            </a:r>
          </a:p>
          <a:p>
            <a:pPr marL="342900" indent="-342900">
              <a:buFont typeface="Arial"/>
              <a:buChar char="•"/>
            </a:pPr>
            <a:endParaRPr lang="en-US" sz="2400" dirty="0"/>
          </a:p>
          <a:p>
            <a:pPr marL="342900" indent="-342900">
              <a:buFont typeface="Arial"/>
              <a:buChar char="•"/>
            </a:pPr>
            <a:r>
              <a:rPr lang="en-US" sz="2400" dirty="0"/>
              <a:t>Examine the impact that each type of jet superposition event has on the evolution of the downstream large-scale flow pattern</a:t>
            </a:r>
          </a:p>
          <a:p>
            <a:pPr marL="342900" indent="-342900">
              <a:buFont typeface="Arial"/>
              <a:buChar char="•"/>
            </a:pPr>
            <a:endParaRPr lang="en-US" sz="2400" dirty="0"/>
          </a:p>
          <a:p>
            <a:pPr marL="342900" indent="-342900">
              <a:buFont typeface="Arial"/>
              <a:buChar char="•"/>
            </a:pPr>
            <a:r>
              <a:rPr lang="en-US" sz="2400" dirty="0"/>
              <a:t>Utilize numerical simulations of jet superposition events to examine the sensitivity of jet superposition to </a:t>
            </a:r>
            <a:r>
              <a:rPr lang="en-US" sz="2400" dirty="0" err="1"/>
              <a:t>diabatic</a:t>
            </a:r>
            <a:r>
              <a:rPr lang="en-US" sz="2400" dirty="0"/>
              <a:t> processes</a:t>
            </a:r>
          </a:p>
          <a:p>
            <a:pPr marL="342900" indent="-342900">
              <a:buFont typeface="Arial"/>
              <a:buChar char="•"/>
            </a:pPr>
            <a:endParaRPr lang="en-US" sz="2400" dirty="0"/>
          </a:p>
          <a:p>
            <a:pPr marL="342900" indent="-342900">
              <a:buFont typeface="Arial"/>
              <a:buChar char="•"/>
            </a:pPr>
            <a:r>
              <a:rPr lang="en-US" sz="2400" dirty="0"/>
              <a:t>Further illuminate the connection between jet superposition events and high-impact weather events (e.g., severe weather, </a:t>
            </a:r>
            <a:r>
              <a:rPr lang="en-US" sz="2400" dirty="0" err="1"/>
              <a:t>cyclogenesis</a:t>
            </a:r>
            <a:r>
              <a:rPr lang="en-US" sz="2400" dirty="0"/>
              <a:t>, </a:t>
            </a:r>
            <a:r>
              <a:rPr lang="en-US" sz="2400"/>
              <a:t>floods)</a:t>
            </a:r>
            <a:endParaRPr lang="en-US" sz="2400" dirty="0"/>
          </a:p>
          <a:p>
            <a:endParaRPr lang="en-US" sz="2400" dirty="0"/>
          </a:p>
        </p:txBody>
      </p:sp>
    </p:spTree>
    <p:extLst>
      <p:ext uri="{BB962C8B-B14F-4D97-AF65-F5344CB8AC3E}">
        <p14:creationId xmlns:p14="http://schemas.microsoft.com/office/powerpoint/2010/main" val="69264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References</a:t>
            </a:r>
          </a:p>
        </p:txBody>
      </p:sp>
      <p:sp>
        <p:nvSpPr>
          <p:cNvPr id="2" name="Rectangle 1"/>
          <p:cNvSpPr/>
          <p:nvPr/>
        </p:nvSpPr>
        <p:spPr>
          <a:xfrm>
            <a:off x="263804" y="1009559"/>
            <a:ext cx="8718013" cy="5878531"/>
          </a:xfrm>
          <a:prstGeom prst="rect">
            <a:avLst/>
          </a:prstGeom>
        </p:spPr>
        <p:txBody>
          <a:bodyPr wrap="square">
            <a:spAutoFit/>
          </a:bodyPr>
          <a:lstStyle/>
          <a:p>
            <a:r>
              <a:rPr lang="en-US" sz="1200" dirty="0" err="1"/>
              <a:t>Cavallo</a:t>
            </a:r>
            <a:r>
              <a:rPr lang="en-US" sz="1200" dirty="0"/>
              <a:t>, S. M., and G. J. Hakim, 2010: Composite structure of </a:t>
            </a:r>
            <a:r>
              <a:rPr lang="en-US" sz="1200" dirty="0" err="1"/>
              <a:t>tropopause</a:t>
            </a:r>
            <a:r>
              <a:rPr lang="en-US" sz="1200" dirty="0"/>
              <a:t> polar cyclones. </a:t>
            </a:r>
            <a:r>
              <a:rPr lang="en-US" sz="1200" i="1" dirty="0"/>
              <a:t>Mon. </a:t>
            </a:r>
            <a:r>
              <a:rPr lang="en-US" sz="1200" i="1" dirty="0" err="1"/>
              <a:t>Wea</a:t>
            </a:r>
            <a:r>
              <a:rPr lang="en-US" sz="1200" i="1" dirty="0"/>
              <a:t>. Rev.</a:t>
            </a:r>
            <a:r>
              <a:rPr lang="en-US" sz="1200" dirty="0"/>
              <a:t>, </a:t>
            </a:r>
            <a:r>
              <a:rPr lang="en-US" sz="1200" b="1" dirty="0"/>
              <a:t>138, </a:t>
            </a:r>
            <a:r>
              <a:rPr lang="en-US" sz="1200" dirty="0"/>
              <a:t>3840</a:t>
            </a:r>
            <a:r>
              <a:rPr lang="en-US" sz="1200" dirty="0">
                <a:sym typeface="Symbol"/>
              </a:rPr>
              <a:t></a:t>
            </a:r>
            <a:r>
              <a:rPr lang="en-US" sz="1200" dirty="0"/>
              <a:t>3857.</a:t>
            </a:r>
          </a:p>
          <a:p>
            <a:endParaRPr lang="en-US" sz="800" dirty="0"/>
          </a:p>
          <a:p>
            <a:r>
              <a:rPr lang="en-US" sz="1200" dirty="0"/>
              <a:t>Christenson, C. E., and J. E. Martin, 2012: The large-scale environment associated with the 25</a:t>
            </a:r>
            <a:r>
              <a:rPr lang="en-US" sz="1200" dirty="0">
                <a:sym typeface="Symbol"/>
              </a:rPr>
              <a:t></a:t>
            </a:r>
            <a:r>
              <a:rPr lang="en-US" sz="1200" dirty="0"/>
              <a:t>28 April 2011 severe weather outbreak. </a:t>
            </a:r>
            <a:r>
              <a:rPr lang="en-US" sz="1200" i="1" dirty="0"/>
              <a:t>16</a:t>
            </a:r>
            <a:r>
              <a:rPr lang="en-US" sz="1200" i="1" baseline="30000" dirty="0"/>
              <a:t>th</a:t>
            </a:r>
            <a:r>
              <a:rPr lang="en-US" sz="1200" i="1" dirty="0"/>
              <a:t> NWA Severe Storms and Doppler Radar Conference</a:t>
            </a:r>
            <a:r>
              <a:rPr lang="en-US" sz="1200" dirty="0"/>
              <a:t>, Des Moines, IA, National Weather Association, 31 March 2012. </a:t>
            </a:r>
          </a:p>
          <a:p>
            <a:endParaRPr lang="en-US" sz="800" dirty="0"/>
          </a:p>
          <a:p>
            <a:r>
              <a:rPr lang="en-US" sz="1200" dirty="0"/>
              <a:t>Christenson, C. E., J. E. Martin, and Z. J. </a:t>
            </a:r>
            <a:r>
              <a:rPr lang="en-US" sz="1200" dirty="0" err="1"/>
              <a:t>Handlos</a:t>
            </a:r>
            <a:r>
              <a:rPr lang="en-US" sz="1200" dirty="0"/>
              <a:t>, 2017: A synoptic-climatology of Northern Hemisphere, cold season polar and subtropical jet superposition events. </a:t>
            </a:r>
            <a:r>
              <a:rPr lang="en-US" sz="1200" i="1" dirty="0"/>
              <a:t>J. Climate</a:t>
            </a:r>
            <a:r>
              <a:rPr lang="en-US" sz="1200" dirty="0"/>
              <a:t>, </a:t>
            </a:r>
            <a:r>
              <a:rPr lang="en-US" sz="1200" b="1" dirty="0"/>
              <a:t>30</a:t>
            </a:r>
            <a:r>
              <a:rPr lang="en-US" sz="1200" dirty="0"/>
              <a:t>, 7231-7246.</a:t>
            </a:r>
          </a:p>
          <a:p>
            <a:endParaRPr lang="en-US" sz="800" dirty="0"/>
          </a:p>
          <a:p>
            <a:r>
              <a:rPr lang="en-US" sz="1200" dirty="0" err="1"/>
              <a:t>Defant</a:t>
            </a:r>
            <a:r>
              <a:rPr lang="en-US" sz="1200" dirty="0"/>
              <a:t>, F., and H. </a:t>
            </a:r>
            <a:r>
              <a:rPr lang="en-US" sz="1200" dirty="0" err="1"/>
              <a:t>Taba</a:t>
            </a:r>
            <a:r>
              <a:rPr lang="en-US" sz="1200" dirty="0"/>
              <a:t>, 1957: The threefold structure of the atmosphere and the characteristics of the </a:t>
            </a:r>
            <a:r>
              <a:rPr lang="en-US" sz="1200" dirty="0" err="1"/>
              <a:t>tropopause</a:t>
            </a:r>
            <a:r>
              <a:rPr lang="en-US" sz="1200" dirty="0"/>
              <a:t>. </a:t>
            </a:r>
            <a:r>
              <a:rPr lang="en-US" sz="1200" i="1" dirty="0" err="1"/>
              <a:t>Tellus</a:t>
            </a:r>
            <a:r>
              <a:rPr lang="en-US" sz="1200" dirty="0"/>
              <a:t>, </a:t>
            </a:r>
            <a:r>
              <a:rPr lang="en-US" sz="1200" b="1" dirty="0"/>
              <a:t>9,</a:t>
            </a:r>
            <a:r>
              <a:rPr lang="en-US" sz="1200" dirty="0"/>
              <a:t> 259-275.</a:t>
            </a:r>
          </a:p>
          <a:p>
            <a:endParaRPr lang="en-US" sz="800" dirty="0"/>
          </a:p>
          <a:p>
            <a:r>
              <a:rPr lang="en-US" sz="1200" dirty="0"/>
              <a:t>Lang, A. A., and J. E. Martin, 2012: The structure and evolution of lower stratospheric frontal zones. Part I: Examples in northwesterly and southwesterly flow. </a:t>
            </a:r>
            <a:r>
              <a:rPr lang="en-US" sz="1200" i="1" dirty="0"/>
              <a:t>Quart. J. Roy. Meteor. Soc.</a:t>
            </a:r>
            <a:r>
              <a:rPr lang="en-US" sz="1200" dirty="0"/>
              <a:t>, </a:t>
            </a:r>
            <a:r>
              <a:rPr lang="en-US" sz="1200" b="1" dirty="0"/>
              <a:t>138, </a:t>
            </a:r>
            <a:r>
              <a:rPr lang="en-US" sz="1200" dirty="0"/>
              <a:t>1350-1365.</a:t>
            </a:r>
          </a:p>
          <a:p>
            <a:endParaRPr lang="en-US" sz="800" dirty="0"/>
          </a:p>
          <a:p>
            <a:r>
              <a:rPr lang="en-US" sz="1200" dirty="0" err="1"/>
              <a:t>Knupp</a:t>
            </a:r>
            <a:r>
              <a:rPr lang="en-US" sz="1200" dirty="0"/>
              <a:t>, K. R., T. A. Murphy, T. A. Coleman, R. A. Wade, S. A. Mullins, C. J. Schultz, E. V. Schultz, L. Carey, A. </a:t>
            </a:r>
            <a:r>
              <a:rPr lang="en-US" sz="1200" dirty="0" err="1"/>
              <a:t>Sherrer</a:t>
            </a:r>
            <a:r>
              <a:rPr lang="en-US" sz="1200" dirty="0"/>
              <a:t>, E. W. </a:t>
            </a:r>
            <a:r>
              <a:rPr lang="en-US" sz="1200" dirty="0" err="1"/>
              <a:t>McCaul</a:t>
            </a:r>
            <a:r>
              <a:rPr lang="en-US" sz="1200" dirty="0"/>
              <a:t> Jr., B. </a:t>
            </a:r>
            <a:r>
              <a:rPr lang="en-US" sz="1200" dirty="0" err="1"/>
              <a:t>Carcione</a:t>
            </a:r>
            <a:r>
              <a:rPr lang="en-US" sz="1200" dirty="0"/>
              <a:t>, S. Latimer, A. Kula, K. Laws, P. T. Marsh, and K. </a:t>
            </a:r>
            <a:r>
              <a:rPr lang="en-US" sz="1200" dirty="0" err="1"/>
              <a:t>Klockow</a:t>
            </a:r>
            <a:r>
              <a:rPr lang="en-US" sz="1200" dirty="0"/>
              <a:t>, 2014: Meteorological overview of the devastating 27 April 2011 Tornado Outbreak. </a:t>
            </a:r>
            <a:r>
              <a:rPr lang="en-US" sz="1200" i="1" dirty="0"/>
              <a:t>Bull. Amer. Meteor. Soc., </a:t>
            </a:r>
            <a:r>
              <a:rPr lang="en-US" sz="1200" b="1" dirty="0"/>
              <a:t>95, </a:t>
            </a:r>
            <a:r>
              <a:rPr lang="en-US" sz="1200" dirty="0"/>
              <a:t>1041</a:t>
            </a:r>
            <a:r>
              <a:rPr lang="en-US" sz="1200" dirty="0">
                <a:sym typeface="Symbol"/>
              </a:rPr>
              <a:t></a:t>
            </a:r>
            <a:r>
              <a:rPr lang="en-US" sz="1200" dirty="0"/>
              <a:t>1062.</a:t>
            </a:r>
          </a:p>
          <a:p>
            <a:endParaRPr lang="en-US" sz="800" dirty="0"/>
          </a:p>
          <a:p>
            <a:r>
              <a:rPr lang="en-US" sz="1200" dirty="0"/>
              <a:t>Moore, B. J., P. J. Neiman, F. M. Ralph, and F. E. </a:t>
            </a:r>
            <a:r>
              <a:rPr lang="en-US" sz="1200" dirty="0" err="1"/>
              <a:t>Barthold</a:t>
            </a:r>
            <a:r>
              <a:rPr lang="en-US" sz="1200" dirty="0"/>
              <a:t>, 2012: Physical processes associated with heavy flooding rainfall in Nashville, Tennessee, and vicinity during 1-2 May 2010: The role of an atmospheric river and </a:t>
            </a:r>
            <a:r>
              <a:rPr lang="en-US" sz="1200" dirty="0" err="1"/>
              <a:t>mesoscale</a:t>
            </a:r>
            <a:r>
              <a:rPr lang="en-US" sz="1200" dirty="0"/>
              <a:t> convective systems. </a:t>
            </a:r>
            <a:r>
              <a:rPr lang="en-US" sz="1200" i="1" dirty="0"/>
              <a:t>Mon. </a:t>
            </a:r>
            <a:r>
              <a:rPr lang="en-US" sz="1200" i="1" dirty="0" err="1"/>
              <a:t>Wea</a:t>
            </a:r>
            <a:r>
              <a:rPr lang="en-US" sz="1200" i="1" dirty="0"/>
              <a:t>. Rev.</a:t>
            </a:r>
            <a:r>
              <a:rPr lang="en-US" sz="1200" dirty="0"/>
              <a:t>, </a:t>
            </a:r>
            <a:r>
              <a:rPr lang="en-US" sz="1200" b="1" dirty="0"/>
              <a:t>140,</a:t>
            </a:r>
            <a:r>
              <a:rPr lang="en-US" sz="1200" dirty="0"/>
              <a:t> 358-378.</a:t>
            </a:r>
          </a:p>
          <a:p>
            <a:endParaRPr lang="en-US" sz="800" dirty="0"/>
          </a:p>
          <a:p>
            <a:r>
              <a:rPr lang="en-US" sz="1200" dirty="0"/>
              <a:t>Pyle, M. E., D. Keyser, and L. F. </a:t>
            </a:r>
            <a:r>
              <a:rPr lang="en-US" sz="1200" dirty="0" err="1"/>
              <a:t>Bosart</a:t>
            </a:r>
            <a:r>
              <a:rPr lang="en-US" sz="1200" dirty="0"/>
              <a:t>, 2004: A diagnostic study of jet streaks: Kinematic signatures and relationship to coherent </a:t>
            </a:r>
            <a:r>
              <a:rPr lang="en-US" sz="1200" dirty="0" err="1"/>
              <a:t>tropopause</a:t>
            </a:r>
            <a:r>
              <a:rPr lang="en-US" sz="1200" dirty="0"/>
              <a:t> disturbances. </a:t>
            </a:r>
            <a:r>
              <a:rPr lang="en-US" sz="1200" i="1" dirty="0"/>
              <a:t>Mon. </a:t>
            </a:r>
            <a:r>
              <a:rPr lang="en-US" sz="1200" i="1" dirty="0" err="1"/>
              <a:t>Wea</a:t>
            </a:r>
            <a:r>
              <a:rPr lang="en-US" sz="1200" i="1" dirty="0"/>
              <a:t>. Rev.</a:t>
            </a:r>
            <a:r>
              <a:rPr lang="en-US" sz="1200" dirty="0"/>
              <a:t>, </a:t>
            </a:r>
            <a:r>
              <a:rPr lang="en-US" sz="1200" b="1" dirty="0"/>
              <a:t>132, </a:t>
            </a:r>
            <a:r>
              <a:rPr lang="en-US" sz="1200" dirty="0"/>
              <a:t>297</a:t>
            </a:r>
            <a:r>
              <a:rPr lang="en-US" sz="1200" dirty="0">
                <a:sym typeface="Symbol"/>
              </a:rPr>
              <a:t></a:t>
            </a:r>
            <a:r>
              <a:rPr lang="en-US" sz="1200" dirty="0"/>
              <a:t>319.</a:t>
            </a:r>
          </a:p>
          <a:p>
            <a:endParaRPr lang="en-US" sz="800" dirty="0"/>
          </a:p>
          <a:p>
            <a:r>
              <a:rPr lang="en-US" sz="1200" dirty="0" err="1"/>
              <a:t>Saha</a:t>
            </a:r>
            <a:r>
              <a:rPr lang="en-US" sz="1200" dirty="0"/>
              <a:t>, S. and co-authors, 2014: The NCEP Climate Forecast System Version 2. </a:t>
            </a:r>
            <a:r>
              <a:rPr lang="en-US" sz="1200" i="1" dirty="0"/>
              <a:t>J. Climate</a:t>
            </a:r>
            <a:r>
              <a:rPr lang="en-US" sz="1200" dirty="0"/>
              <a:t>, </a:t>
            </a:r>
            <a:r>
              <a:rPr lang="en-US" sz="1200" b="1" dirty="0"/>
              <a:t>27, </a:t>
            </a:r>
            <a:r>
              <a:rPr lang="en-US" sz="1200" dirty="0"/>
              <a:t>2185</a:t>
            </a:r>
            <a:r>
              <a:rPr lang="en-US" sz="1200" dirty="0">
                <a:sym typeface="Symbol"/>
              </a:rPr>
              <a:t></a:t>
            </a:r>
            <a:r>
              <a:rPr lang="en-US" sz="1200" dirty="0"/>
              <a:t>2208.</a:t>
            </a:r>
          </a:p>
          <a:p>
            <a:endParaRPr lang="en-US" sz="800" dirty="0"/>
          </a:p>
          <a:p>
            <a:r>
              <a:rPr lang="en-US" sz="1200" dirty="0"/>
              <a:t>Winters, A. C., and J. E. Martin, 2014: The role of a polar/subtropical jet superposition in the May 2010 Nashville Flood. </a:t>
            </a:r>
            <a:r>
              <a:rPr lang="en-US" sz="1200" i="1" dirty="0" err="1"/>
              <a:t>Wea</a:t>
            </a:r>
            <a:r>
              <a:rPr lang="en-US" sz="1200" i="1" dirty="0"/>
              <a:t>. Forecasting</a:t>
            </a:r>
            <a:r>
              <a:rPr lang="en-US" sz="1200" dirty="0"/>
              <a:t>, </a:t>
            </a:r>
            <a:r>
              <a:rPr lang="en-US" sz="1200" b="1" dirty="0"/>
              <a:t>29, </a:t>
            </a:r>
            <a:r>
              <a:rPr lang="en-US" sz="1200" dirty="0"/>
              <a:t>954–974.</a:t>
            </a:r>
          </a:p>
          <a:p>
            <a:endParaRPr lang="en-US" sz="800" dirty="0"/>
          </a:p>
          <a:p>
            <a:r>
              <a:rPr lang="en-US" sz="1200" dirty="0"/>
              <a:t>Winters, A. C. and J. E. Martin, 2016: Synoptic and </a:t>
            </a:r>
            <a:r>
              <a:rPr lang="en-US" sz="1200" dirty="0" err="1"/>
              <a:t>mesoscale</a:t>
            </a:r>
            <a:r>
              <a:rPr lang="en-US" sz="1200" dirty="0"/>
              <a:t> processes supporting vertical superposition of the polar and subtropical jets in two contrasting cases. </a:t>
            </a:r>
            <a:r>
              <a:rPr lang="en-US" sz="1200" i="1" dirty="0"/>
              <a:t>Quart. J. Roy. Meteor. Soc.</a:t>
            </a:r>
            <a:r>
              <a:rPr lang="en-US" sz="1200" dirty="0"/>
              <a:t>, </a:t>
            </a:r>
            <a:r>
              <a:rPr lang="en-US" sz="1200" b="1" dirty="0"/>
              <a:t>142, </a:t>
            </a:r>
            <a:r>
              <a:rPr lang="en-US" sz="1200" dirty="0"/>
              <a:t>1133–1149.</a:t>
            </a:r>
          </a:p>
          <a:p>
            <a:endParaRPr lang="en-US" sz="800" dirty="0"/>
          </a:p>
          <a:p>
            <a:r>
              <a:rPr lang="en-US" sz="1200" dirty="0"/>
              <a:t>Winters, A. C., and J. E. Martin, 2017: Diagnosis of a North American polar/subtropical jet superposition employing potential </a:t>
            </a:r>
            <a:r>
              <a:rPr lang="en-US" sz="1200" dirty="0" err="1"/>
              <a:t>vorticity</a:t>
            </a:r>
            <a:r>
              <a:rPr lang="en-US" sz="1200" dirty="0"/>
              <a:t> inversion. </a:t>
            </a:r>
            <a:r>
              <a:rPr lang="en-US" sz="1200" i="1" dirty="0"/>
              <a:t>Mon. </a:t>
            </a:r>
            <a:r>
              <a:rPr lang="en-US" sz="1200" i="1" dirty="0" err="1"/>
              <a:t>Wea</a:t>
            </a:r>
            <a:r>
              <a:rPr lang="en-US" sz="1200" i="1" dirty="0"/>
              <a:t>. Rev.</a:t>
            </a:r>
            <a:r>
              <a:rPr lang="en-US" sz="1200" dirty="0"/>
              <a:t>,</a:t>
            </a:r>
            <a:r>
              <a:rPr lang="en-US" sz="1200" b="1" dirty="0"/>
              <a:t>145</a:t>
            </a:r>
            <a:r>
              <a:rPr lang="en-US" sz="1200" dirty="0"/>
              <a:t>, 1853-1873. </a:t>
            </a:r>
          </a:p>
        </p:txBody>
      </p:sp>
    </p:spTree>
    <p:extLst>
      <p:ext uri="{BB962C8B-B14F-4D97-AF65-F5344CB8AC3E}">
        <p14:creationId xmlns:p14="http://schemas.microsoft.com/office/powerpoint/2010/main" val="60345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yle2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77" y="931107"/>
            <a:ext cx="7821179" cy="5944096"/>
          </a:xfrm>
          <a:prstGeom prst="rect">
            <a:avLst/>
          </a:prstGeom>
        </p:spPr>
      </p:pic>
      <p:cxnSp>
        <p:nvCxnSpPr>
          <p:cNvPr id="10" name="Straight Connector 9"/>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50037" y="1130709"/>
            <a:ext cx="3117134" cy="707886"/>
          </a:xfrm>
          <a:prstGeom prst="rect">
            <a:avLst/>
          </a:prstGeom>
          <a:solidFill>
            <a:srgbClr val="FFFFFF"/>
          </a:solidFill>
          <a:ln>
            <a:solidFill>
              <a:schemeClr val="tx1"/>
            </a:solidFill>
          </a:ln>
        </p:spPr>
        <p:txBody>
          <a:bodyPr wrap="square" rtlCol="0">
            <a:spAutoFit/>
          </a:bodyPr>
          <a:lstStyle/>
          <a:p>
            <a:r>
              <a:rPr lang="en-US" sz="2000" b="1" dirty="0">
                <a:solidFill>
                  <a:srgbClr val="0000FF"/>
                </a:solidFill>
              </a:rPr>
              <a:t>Dynamic </a:t>
            </a:r>
            <a:r>
              <a:rPr lang="en-US" sz="2000" b="1" dirty="0" err="1">
                <a:solidFill>
                  <a:srgbClr val="0000FF"/>
                </a:solidFill>
              </a:rPr>
              <a:t>Tropopause</a:t>
            </a:r>
            <a:r>
              <a:rPr lang="en-US" sz="2000" b="1" dirty="0">
                <a:solidFill>
                  <a:srgbClr val="0000FF"/>
                </a:solidFill>
              </a:rPr>
              <a:t> Potential Temperature</a:t>
            </a:r>
          </a:p>
        </p:txBody>
      </p:sp>
      <p:sp>
        <p:nvSpPr>
          <p:cNvPr id="15" name="TextBox 14"/>
          <p:cNvSpPr txBox="1"/>
          <p:nvPr/>
        </p:nvSpPr>
        <p:spPr>
          <a:xfrm>
            <a:off x="6321954" y="1132150"/>
            <a:ext cx="1977886" cy="400110"/>
          </a:xfrm>
          <a:prstGeom prst="rect">
            <a:avLst/>
          </a:prstGeom>
          <a:solidFill>
            <a:srgbClr val="FFFFFF"/>
          </a:solidFill>
          <a:ln>
            <a:solidFill>
              <a:schemeClr val="tx1"/>
            </a:solidFill>
          </a:ln>
        </p:spPr>
        <p:txBody>
          <a:bodyPr wrap="square" rtlCol="0">
            <a:spAutoFit/>
          </a:bodyPr>
          <a:lstStyle/>
          <a:p>
            <a:pPr algn="r"/>
            <a:r>
              <a:rPr lang="en-US" sz="2000" b="1" dirty="0"/>
              <a:t>Pyle et al. (2004)</a:t>
            </a:r>
          </a:p>
        </p:txBody>
      </p:sp>
      <p:sp>
        <p:nvSpPr>
          <p:cNvPr id="16" name="Oval 15"/>
          <p:cNvSpPr/>
          <p:nvPr/>
        </p:nvSpPr>
        <p:spPr>
          <a:xfrm>
            <a:off x="3455160" y="2247900"/>
            <a:ext cx="1701686" cy="1701800"/>
          </a:xfrm>
          <a:prstGeom prst="ellipse">
            <a:avLst/>
          </a:prstGeom>
          <a:noFill/>
          <a:ln w="76200" cmpd="sng">
            <a:solidFill>
              <a:srgbClr val="FFFF00"/>
            </a:solidFill>
          </a:ln>
          <a:effectLst>
            <a:glow rad="101600">
              <a:schemeClr val="tx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Tree>
    <p:extLst>
      <p:ext uri="{BB962C8B-B14F-4D97-AF65-F5344CB8AC3E}">
        <p14:creationId xmlns:p14="http://schemas.microsoft.com/office/powerpoint/2010/main" val="3469913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y2H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18" y="883865"/>
            <a:ext cx="7708715" cy="5959537"/>
          </a:xfrm>
          <a:prstGeom prst="rect">
            <a:avLst/>
          </a:prstGeom>
        </p:spPr>
      </p:pic>
      <p:cxnSp>
        <p:nvCxnSpPr>
          <p:cNvPr id="9" name="Straight Connector 8"/>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909746" y="1070870"/>
            <a:ext cx="7271728" cy="508863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872031" y="3256823"/>
            <a:ext cx="2846665" cy="2846855"/>
          </a:xfrm>
          <a:prstGeom prst="ellipse">
            <a:avLst/>
          </a:prstGeom>
          <a:noFill/>
          <a:ln w="76200" cmpd="sng">
            <a:solidFill>
              <a:srgbClr val="FFFF00"/>
            </a:solidFill>
          </a:ln>
          <a:effectLst>
            <a:glow rad="101600">
              <a:schemeClr val="tx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564533" y="1070870"/>
            <a:ext cx="2616941" cy="400110"/>
          </a:xfrm>
          <a:prstGeom prst="rect">
            <a:avLst/>
          </a:prstGeom>
          <a:solidFill>
            <a:srgbClr val="FFFFFF"/>
          </a:solidFill>
          <a:ln>
            <a:solidFill>
              <a:schemeClr val="tx1"/>
            </a:solidFill>
          </a:ln>
        </p:spPr>
        <p:txBody>
          <a:bodyPr wrap="square" rtlCol="0">
            <a:spAutoFit/>
          </a:bodyPr>
          <a:lstStyle/>
          <a:p>
            <a:pPr algn="r"/>
            <a:r>
              <a:rPr lang="en-US" sz="2000" b="1" dirty="0">
                <a:solidFill>
                  <a:srgbClr val="000000"/>
                </a:solidFill>
              </a:rPr>
              <a:t>Heather </a:t>
            </a:r>
            <a:r>
              <a:rPr lang="en-US" sz="2000" b="1" dirty="0" err="1">
                <a:solidFill>
                  <a:srgbClr val="000000"/>
                </a:solidFill>
              </a:rPr>
              <a:t>Archambault</a:t>
            </a:r>
            <a:endParaRPr lang="en-US" sz="2000" b="1" dirty="0">
              <a:solidFill>
                <a:srgbClr val="000000"/>
              </a:solidFill>
            </a:endParaRPr>
          </a:p>
        </p:txBody>
      </p:sp>
      <p:sp>
        <p:nvSpPr>
          <p:cNvPr id="12" name="TextBox 11"/>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10" name="TextBox 9"/>
          <p:cNvSpPr txBox="1"/>
          <p:nvPr/>
        </p:nvSpPr>
        <p:spPr>
          <a:xfrm>
            <a:off x="909746" y="1070870"/>
            <a:ext cx="3117134" cy="707886"/>
          </a:xfrm>
          <a:prstGeom prst="rect">
            <a:avLst/>
          </a:prstGeom>
          <a:solidFill>
            <a:srgbClr val="FFFFFF"/>
          </a:solidFill>
          <a:ln>
            <a:solidFill>
              <a:schemeClr val="tx1"/>
            </a:solidFill>
          </a:ln>
        </p:spPr>
        <p:txBody>
          <a:bodyPr wrap="square" rtlCol="0">
            <a:spAutoFit/>
          </a:bodyPr>
          <a:lstStyle/>
          <a:p>
            <a:r>
              <a:rPr lang="en-US" sz="2000" b="1" dirty="0">
                <a:solidFill>
                  <a:srgbClr val="0000FF"/>
                </a:solidFill>
              </a:rPr>
              <a:t>Dynamic </a:t>
            </a:r>
            <a:r>
              <a:rPr lang="en-US" sz="2000" b="1" dirty="0" err="1">
                <a:solidFill>
                  <a:srgbClr val="0000FF"/>
                </a:solidFill>
              </a:rPr>
              <a:t>Tropopause</a:t>
            </a:r>
            <a:r>
              <a:rPr lang="en-US" sz="2000" b="1" dirty="0">
                <a:solidFill>
                  <a:srgbClr val="0000FF"/>
                </a:solidFill>
              </a:rPr>
              <a:t> Potential Temperature</a:t>
            </a:r>
          </a:p>
        </p:txBody>
      </p:sp>
    </p:spTree>
    <p:extLst>
      <p:ext uri="{BB962C8B-B14F-4D97-AF65-F5344CB8AC3E}">
        <p14:creationId xmlns:p14="http://schemas.microsoft.com/office/powerpoint/2010/main" val="95482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951" y="6087544"/>
            <a:ext cx="3232344" cy="646331"/>
          </a:xfrm>
          <a:prstGeom prst="rect">
            <a:avLst/>
          </a:prstGeom>
          <a:noFill/>
        </p:spPr>
        <p:txBody>
          <a:bodyPr wrap="square" rtlCol="0">
            <a:spAutoFit/>
          </a:bodyPr>
          <a:lstStyle/>
          <a:p>
            <a:pPr algn="ctr"/>
            <a:r>
              <a:rPr lang="en-US" b="1" dirty="0"/>
              <a:t>Modified from </a:t>
            </a:r>
            <a:r>
              <a:rPr lang="en-US" b="1" dirty="0" err="1"/>
              <a:t>Defant</a:t>
            </a:r>
            <a:r>
              <a:rPr lang="en-US" b="1" dirty="0"/>
              <a:t> and </a:t>
            </a:r>
            <a:r>
              <a:rPr lang="en-US" b="1" dirty="0" err="1"/>
              <a:t>Taba</a:t>
            </a:r>
            <a:r>
              <a:rPr lang="en-US" b="1" dirty="0"/>
              <a:t> (1957)</a:t>
            </a:r>
          </a:p>
        </p:txBody>
      </p:sp>
      <p:cxnSp>
        <p:nvCxnSpPr>
          <p:cNvPr id="10" name="Straight Connector 9"/>
          <p:cNvCxnSpPr/>
          <p:nvPr/>
        </p:nvCxnSpPr>
        <p:spPr>
          <a:xfrm>
            <a:off x="5997597" y="6044012"/>
            <a:ext cx="3016306" cy="95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57951" y="1424607"/>
            <a:ext cx="3232344" cy="2862322"/>
          </a:xfrm>
          <a:prstGeom prst="rect">
            <a:avLst/>
          </a:prstGeom>
          <a:noFill/>
        </p:spPr>
        <p:txBody>
          <a:bodyPr wrap="square" rtlCol="0">
            <a:spAutoFit/>
          </a:bodyPr>
          <a:lstStyle/>
          <a:p>
            <a:pPr algn="ctr"/>
            <a:r>
              <a:rPr lang="en-US" sz="2000" dirty="0"/>
              <a:t>Maps of tropopause pressure help to identify the location of the jets</a:t>
            </a:r>
          </a:p>
          <a:p>
            <a:pPr algn="ctr"/>
            <a:endParaRPr lang="en-US" sz="2000" dirty="0"/>
          </a:p>
          <a:p>
            <a:pPr algn="ctr"/>
            <a:r>
              <a:rPr lang="en-US" sz="2000" dirty="0"/>
              <a:t>While each jet occupies its own climatological latitude band, substantial meanders are common</a:t>
            </a:r>
          </a:p>
          <a:p>
            <a:pPr algn="ctr"/>
            <a:endParaRPr lang="en-US" sz="2000" dirty="0"/>
          </a:p>
        </p:txBody>
      </p:sp>
      <p:pic>
        <p:nvPicPr>
          <p:cNvPr id="15" name="Content Placeholder 5" descr="Defant_Taba2.jpg"/>
          <p:cNvPicPr>
            <a:picLocks noGrp="1" noChangeAspect="1"/>
          </p:cNvPicPr>
          <p:nvPr>
            <p:ph idx="1"/>
          </p:nvPr>
        </p:nvPicPr>
        <p:blipFill>
          <a:blip r:embed="rId3"/>
          <a:srcRect l="-41797" r="-41797"/>
          <a:stretch>
            <a:fillRect/>
          </a:stretch>
        </p:blipFill>
        <p:spPr>
          <a:xfrm>
            <a:off x="-2062979" y="1052667"/>
            <a:ext cx="10330193" cy="5681208"/>
          </a:xfrm>
        </p:spPr>
      </p:pic>
      <p:sp>
        <p:nvSpPr>
          <p:cNvPr id="11" name="TextBox 10"/>
          <p:cNvSpPr txBox="1"/>
          <p:nvPr/>
        </p:nvSpPr>
        <p:spPr>
          <a:xfrm rot="19490759">
            <a:off x="1082249" y="1998390"/>
            <a:ext cx="817408" cy="523220"/>
          </a:xfrm>
          <a:prstGeom prst="rect">
            <a:avLst/>
          </a:prstGeom>
          <a:noFill/>
          <a:effectLst>
            <a:glow rad="101600">
              <a:schemeClr val="bg1">
                <a:alpha val="75000"/>
              </a:schemeClr>
            </a:glow>
          </a:effectLst>
        </p:spPr>
        <p:txBody>
          <a:bodyPr wrap="square" rtlCol="0">
            <a:spAutoFit/>
          </a:bodyPr>
          <a:lstStyle/>
          <a:p>
            <a:r>
              <a:rPr lang="en-US" sz="2800" b="1" dirty="0">
                <a:solidFill>
                  <a:srgbClr val="FF0000"/>
                </a:solidFill>
                <a:effectLst>
                  <a:glow rad="101600">
                    <a:schemeClr val="tx1">
                      <a:alpha val="75000"/>
                    </a:schemeClr>
                  </a:glow>
                  <a:outerShdw blurRad="50800" dist="38100" dir="2700000">
                    <a:schemeClr val="tx1">
                      <a:alpha val="43000"/>
                    </a:schemeClr>
                  </a:outerShdw>
                </a:effectLst>
              </a:rPr>
              <a:t>STJ</a:t>
            </a:r>
          </a:p>
        </p:txBody>
      </p:sp>
      <p:sp>
        <p:nvSpPr>
          <p:cNvPr id="13" name="TextBox 12"/>
          <p:cNvSpPr txBox="1"/>
          <p:nvPr/>
        </p:nvSpPr>
        <p:spPr>
          <a:xfrm rot="19450374">
            <a:off x="1186697" y="2267500"/>
            <a:ext cx="1311498" cy="523220"/>
          </a:xfrm>
          <a:prstGeom prst="rect">
            <a:avLst/>
          </a:prstGeom>
          <a:noFill/>
          <a:effectLst>
            <a:glow rad="101600">
              <a:schemeClr val="bg1">
                <a:alpha val="75000"/>
              </a:schemeClr>
            </a:glow>
          </a:effectLst>
        </p:spPr>
        <p:txBody>
          <a:bodyPr wrap="square" rtlCol="0">
            <a:spAutoFit/>
          </a:bodyPr>
          <a:lstStyle/>
          <a:p>
            <a:r>
              <a:rPr lang="en-US" sz="2800" b="1" dirty="0">
                <a:solidFill>
                  <a:srgbClr val="0000FF"/>
                </a:solidFill>
                <a:effectLst>
                  <a:glow rad="101600">
                    <a:schemeClr val="tx1">
                      <a:alpha val="75000"/>
                    </a:schemeClr>
                  </a:glow>
                  <a:outerShdw blurRad="50800" dist="38100" dir="2700000">
                    <a:schemeClr val="tx1">
                      <a:alpha val="43000"/>
                    </a:schemeClr>
                  </a:outerShdw>
                </a:effectLst>
              </a:rPr>
              <a:t>POLJ</a:t>
            </a:r>
          </a:p>
        </p:txBody>
      </p:sp>
      <p:cxnSp>
        <p:nvCxnSpPr>
          <p:cNvPr id="20" name="Straight Connector 19"/>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87157" y="151540"/>
            <a:ext cx="9304421" cy="646331"/>
          </a:xfrm>
          <a:prstGeom prst="rect">
            <a:avLst/>
          </a:prstGeom>
          <a:noFill/>
        </p:spPr>
        <p:txBody>
          <a:bodyPr wrap="square" rtlCol="0">
            <a:spAutoFit/>
          </a:bodyPr>
          <a:lstStyle/>
          <a:p>
            <a:r>
              <a:rPr lang="en-US" sz="3600" b="1" dirty="0"/>
              <a:t>Background</a:t>
            </a:r>
          </a:p>
        </p:txBody>
      </p:sp>
      <p:sp>
        <p:nvSpPr>
          <p:cNvPr id="23" name="TextBox 22"/>
          <p:cNvSpPr txBox="1"/>
          <p:nvPr/>
        </p:nvSpPr>
        <p:spPr>
          <a:xfrm>
            <a:off x="2947171" y="5728597"/>
            <a:ext cx="2854960" cy="923330"/>
          </a:xfrm>
          <a:prstGeom prst="rect">
            <a:avLst/>
          </a:prstGeom>
          <a:solidFill>
            <a:schemeClr val="bg1"/>
          </a:solidFill>
          <a:ln w="19050">
            <a:solidFill>
              <a:schemeClr val="tx1"/>
            </a:solidFill>
          </a:ln>
        </p:spPr>
        <p:txBody>
          <a:bodyPr wrap="square" rtlCol="0">
            <a:spAutoFit/>
          </a:bodyPr>
          <a:lstStyle/>
          <a:p>
            <a:pPr indent="457200"/>
            <a:r>
              <a:rPr lang="en-US" dirty="0"/>
              <a:t>Tropical Tropopause</a:t>
            </a:r>
          </a:p>
          <a:p>
            <a:pPr indent="457200"/>
            <a:r>
              <a:rPr lang="en-US" dirty="0"/>
              <a:t>Subtropical Tropopause</a:t>
            </a:r>
          </a:p>
          <a:p>
            <a:pPr indent="457200"/>
            <a:r>
              <a:rPr lang="en-US" dirty="0"/>
              <a:t>Polar Tropopause</a:t>
            </a:r>
          </a:p>
        </p:txBody>
      </p:sp>
      <p:sp>
        <p:nvSpPr>
          <p:cNvPr id="24" name="Rectangle 23"/>
          <p:cNvSpPr/>
          <p:nvPr/>
        </p:nvSpPr>
        <p:spPr>
          <a:xfrm>
            <a:off x="3144580" y="5824010"/>
            <a:ext cx="213360" cy="198111"/>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144580" y="6095785"/>
            <a:ext cx="213360" cy="19811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144580" y="6379797"/>
            <a:ext cx="213360" cy="198111"/>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2001" y="1154767"/>
            <a:ext cx="3250249" cy="400110"/>
          </a:xfrm>
          <a:prstGeom prst="rect">
            <a:avLst/>
          </a:prstGeom>
          <a:solidFill>
            <a:srgbClr val="FFFFFF"/>
          </a:solidFill>
          <a:ln>
            <a:solidFill>
              <a:schemeClr val="tx1"/>
            </a:solidFill>
          </a:ln>
        </p:spPr>
        <p:txBody>
          <a:bodyPr wrap="square" rtlCol="0">
            <a:spAutoFit/>
          </a:bodyPr>
          <a:lstStyle/>
          <a:p>
            <a:r>
              <a:rPr lang="en-US" sz="2000" b="1" dirty="0" err="1"/>
              <a:t>Tropopause</a:t>
            </a:r>
            <a:r>
              <a:rPr lang="en-US" sz="2000" b="1" dirty="0"/>
              <a:t> Pressure (</a:t>
            </a:r>
            <a:r>
              <a:rPr lang="en-US" sz="2000" b="1" dirty="0" err="1"/>
              <a:t>hPa</a:t>
            </a:r>
            <a:r>
              <a:rPr lang="en-US" sz="2000" b="1" dirty="0"/>
              <a:t>)</a:t>
            </a:r>
          </a:p>
        </p:txBody>
      </p:sp>
      <p:sp>
        <p:nvSpPr>
          <p:cNvPr id="16" name="Rectangle 15">
            <a:extLst>
              <a:ext uri="{FF2B5EF4-FFF2-40B4-BE49-F238E27FC236}">
                <a16:creationId xmlns:a16="http://schemas.microsoft.com/office/drawing/2014/main" id="{4B48C36C-9614-5C41-A328-75B338129E38}"/>
              </a:ext>
            </a:extLst>
          </p:cNvPr>
          <p:cNvSpPr/>
          <p:nvPr/>
        </p:nvSpPr>
        <p:spPr>
          <a:xfrm>
            <a:off x="4336678" y="1154497"/>
            <a:ext cx="1432112" cy="656286"/>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63B101A-AFE3-9E49-A054-2DB3C4589DCC}"/>
              </a:ext>
            </a:extLst>
          </p:cNvPr>
          <p:cNvSpPr/>
          <p:nvPr/>
        </p:nvSpPr>
        <p:spPr>
          <a:xfrm>
            <a:off x="4485097" y="1284722"/>
            <a:ext cx="131952" cy="140199"/>
          </a:xfrm>
          <a:prstGeom prst="ellipse">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B9B79C2-5BBF-154A-BFFF-71C77C3BD773}"/>
              </a:ext>
            </a:extLst>
          </p:cNvPr>
          <p:cNvSpPr txBox="1"/>
          <p:nvPr/>
        </p:nvSpPr>
        <p:spPr>
          <a:xfrm>
            <a:off x="4705719" y="1174669"/>
            <a:ext cx="1291878" cy="338554"/>
          </a:xfrm>
          <a:prstGeom prst="rect">
            <a:avLst/>
          </a:prstGeom>
          <a:noFill/>
        </p:spPr>
        <p:txBody>
          <a:bodyPr wrap="square" rtlCol="0">
            <a:spAutoFit/>
          </a:bodyPr>
          <a:lstStyle/>
          <a:p>
            <a:r>
              <a:rPr lang="en-US" sz="1600" b="1" dirty="0"/>
              <a:t>Albany</a:t>
            </a:r>
          </a:p>
        </p:txBody>
      </p:sp>
      <p:sp>
        <p:nvSpPr>
          <p:cNvPr id="19" name="TextBox 18">
            <a:extLst>
              <a:ext uri="{FF2B5EF4-FFF2-40B4-BE49-F238E27FC236}">
                <a16:creationId xmlns:a16="http://schemas.microsoft.com/office/drawing/2014/main" id="{E1FD1D90-E508-6B48-A0C4-B32E9F43FE48}"/>
              </a:ext>
            </a:extLst>
          </p:cNvPr>
          <p:cNvSpPr txBox="1"/>
          <p:nvPr/>
        </p:nvSpPr>
        <p:spPr>
          <a:xfrm>
            <a:off x="4344277" y="1442918"/>
            <a:ext cx="625288" cy="369332"/>
          </a:xfrm>
          <a:prstGeom prst="rect">
            <a:avLst/>
          </a:prstGeom>
          <a:noFill/>
        </p:spPr>
        <p:txBody>
          <a:bodyPr wrap="square" rtlCol="0">
            <a:spAutoFit/>
          </a:bodyPr>
          <a:lstStyle/>
          <a:p>
            <a:r>
              <a:rPr lang="en-US" b="1" dirty="0">
                <a:solidFill>
                  <a:srgbClr val="FFFF00"/>
                </a:solidFill>
                <a:effectLst>
                  <a:glow rad="127000">
                    <a:schemeClr val="tx1"/>
                  </a:glow>
                </a:effectLst>
              </a:rPr>
              <a:t>NP</a:t>
            </a:r>
          </a:p>
        </p:txBody>
      </p:sp>
      <p:sp>
        <p:nvSpPr>
          <p:cNvPr id="22" name="TextBox 21">
            <a:extLst>
              <a:ext uri="{FF2B5EF4-FFF2-40B4-BE49-F238E27FC236}">
                <a16:creationId xmlns:a16="http://schemas.microsoft.com/office/drawing/2014/main" id="{645EBC3C-583B-4E49-9141-E31FA8D7FD49}"/>
              </a:ext>
            </a:extLst>
          </p:cNvPr>
          <p:cNvSpPr txBox="1"/>
          <p:nvPr/>
        </p:nvSpPr>
        <p:spPr>
          <a:xfrm>
            <a:off x="4705719" y="1458307"/>
            <a:ext cx="1638890" cy="338554"/>
          </a:xfrm>
          <a:prstGeom prst="rect">
            <a:avLst/>
          </a:prstGeom>
          <a:noFill/>
        </p:spPr>
        <p:txBody>
          <a:bodyPr wrap="square" rtlCol="0">
            <a:spAutoFit/>
          </a:bodyPr>
          <a:lstStyle/>
          <a:p>
            <a:r>
              <a:rPr lang="en-US" sz="1600" b="1" dirty="0"/>
              <a:t>North Pole</a:t>
            </a:r>
          </a:p>
        </p:txBody>
      </p:sp>
      <p:sp>
        <p:nvSpPr>
          <p:cNvPr id="28" name="Oval 27">
            <a:extLst>
              <a:ext uri="{FF2B5EF4-FFF2-40B4-BE49-F238E27FC236}">
                <a16:creationId xmlns:a16="http://schemas.microsoft.com/office/drawing/2014/main" id="{E012C2B2-E305-F045-A165-542AF70C7948}"/>
              </a:ext>
            </a:extLst>
          </p:cNvPr>
          <p:cNvSpPr/>
          <p:nvPr/>
        </p:nvSpPr>
        <p:spPr>
          <a:xfrm>
            <a:off x="1557688" y="4946615"/>
            <a:ext cx="131952" cy="140199"/>
          </a:xfrm>
          <a:prstGeom prst="ellipse">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BF9A8FF-E1D0-874F-937F-B91FCB3DAD5E}"/>
              </a:ext>
            </a:extLst>
          </p:cNvPr>
          <p:cNvSpPr txBox="1"/>
          <p:nvPr/>
        </p:nvSpPr>
        <p:spPr>
          <a:xfrm>
            <a:off x="2884394" y="3708605"/>
            <a:ext cx="625288" cy="369332"/>
          </a:xfrm>
          <a:prstGeom prst="rect">
            <a:avLst/>
          </a:prstGeom>
          <a:noFill/>
        </p:spPr>
        <p:txBody>
          <a:bodyPr wrap="square" rtlCol="0">
            <a:spAutoFit/>
          </a:bodyPr>
          <a:lstStyle/>
          <a:p>
            <a:r>
              <a:rPr lang="en-US" b="1" dirty="0">
                <a:solidFill>
                  <a:srgbClr val="FFFF00"/>
                </a:solidFill>
                <a:effectLst>
                  <a:glow rad="127000">
                    <a:schemeClr val="tx1"/>
                  </a:glow>
                </a:effectLst>
              </a:rPr>
              <a:t>NP</a:t>
            </a:r>
          </a:p>
        </p:txBody>
      </p:sp>
    </p:spTree>
    <p:extLst>
      <p:ext uri="{BB962C8B-B14F-4D97-AF65-F5344CB8AC3E}">
        <p14:creationId xmlns:p14="http://schemas.microsoft.com/office/powerpoint/2010/main" val="76251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951" y="6087544"/>
            <a:ext cx="3232344" cy="646331"/>
          </a:xfrm>
          <a:prstGeom prst="rect">
            <a:avLst/>
          </a:prstGeom>
          <a:noFill/>
        </p:spPr>
        <p:txBody>
          <a:bodyPr wrap="square" rtlCol="0">
            <a:spAutoFit/>
          </a:bodyPr>
          <a:lstStyle/>
          <a:p>
            <a:pPr algn="ctr"/>
            <a:r>
              <a:rPr lang="en-US" b="1" dirty="0"/>
              <a:t>Modified from </a:t>
            </a:r>
            <a:r>
              <a:rPr lang="en-US" b="1" dirty="0" err="1"/>
              <a:t>Defant</a:t>
            </a:r>
            <a:r>
              <a:rPr lang="en-US" b="1" dirty="0"/>
              <a:t> and </a:t>
            </a:r>
            <a:r>
              <a:rPr lang="en-US" b="1" dirty="0" err="1"/>
              <a:t>Taba</a:t>
            </a:r>
            <a:r>
              <a:rPr lang="en-US" b="1" dirty="0"/>
              <a:t> (1957)</a:t>
            </a:r>
          </a:p>
        </p:txBody>
      </p:sp>
      <p:cxnSp>
        <p:nvCxnSpPr>
          <p:cNvPr id="10" name="Straight Connector 9"/>
          <p:cNvCxnSpPr/>
          <p:nvPr/>
        </p:nvCxnSpPr>
        <p:spPr>
          <a:xfrm>
            <a:off x="5997597" y="6044012"/>
            <a:ext cx="3016306" cy="95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57951" y="1424607"/>
            <a:ext cx="3232344" cy="4093428"/>
          </a:xfrm>
          <a:prstGeom prst="rect">
            <a:avLst/>
          </a:prstGeom>
          <a:noFill/>
        </p:spPr>
        <p:txBody>
          <a:bodyPr wrap="square" rtlCol="0">
            <a:spAutoFit/>
          </a:bodyPr>
          <a:lstStyle/>
          <a:p>
            <a:pPr algn="ctr"/>
            <a:r>
              <a:rPr lang="en-US" sz="2000" dirty="0"/>
              <a:t>Maps of tropopause pressure help to identify the location of the jets</a:t>
            </a:r>
          </a:p>
          <a:p>
            <a:pPr algn="ctr"/>
            <a:endParaRPr lang="en-US" sz="2000" dirty="0"/>
          </a:p>
          <a:p>
            <a:pPr algn="ctr"/>
            <a:r>
              <a:rPr lang="en-US" sz="2000" dirty="0"/>
              <a:t>While each jet occupies its own climatological latitude band, substantial meanders are common</a:t>
            </a:r>
          </a:p>
          <a:p>
            <a:pPr algn="ctr"/>
            <a:endParaRPr lang="en-US" sz="2000" dirty="0"/>
          </a:p>
          <a:p>
            <a:pPr algn="ctr"/>
            <a:r>
              <a:rPr lang="en-US" sz="2000" dirty="0"/>
              <a:t>Occasionally, the latitudinal separation between the jets can vanish resulting in a vertical </a:t>
            </a:r>
            <a:r>
              <a:rPr lang="en-US" sz="2000" b="1" dirty="0"/>
              <a:t>jet superposition</a:t>
            </a:r>
            <a:endParaRPr lang="en-US" dirty="0"/>
          </a:p>
        </p:txBody>
      </p:sp>
      <p:pic>
        <p:nvPicPr>
          <p:cNvPr id="15" name="Content Placeholder 5" descr="Defant_Taba2.jpg"/>
          <p:cNvPicPr>
            <a:picLocks noGrp="1" noChangeAspect="1"/>
          </p:cNvPicPr>
          <p:nvPr>
            <p:ph idx="1"/>
          </p:nvPr>
        </p:nvPicPr>
        <p:blipFill>
          <a:blip r:embed="rId3"/>
          <a:srcRect l="-41797" r="-41797"/>
          <a:stretch>
            <a:fillRect/>
          </a:stretch>
        </p:blipFill>
        <p:spPr>
          <a:xfrm>
            <a:off x="-2062979" y="1052667"/>
            <a:ext cx="10330193" cy="5681208"/>
          </a:xfrm>
        </p:spPr>
      </p:pic>
      <p:sp>
        <p:nvSpPr>
          <p:cNvPr id="18" name="Oval 17"/>
          <p:cNvSpPr/>
          <p:nvPr/>
        </p:nvSpPr>
        <p:spPr>
          <a:xfrm>
            <a:off x="2754923" y="4572001"/>
            <a:ext cx="869461" cy="918307"/>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947171" y="5728597"/>
            <a:ext cx="2854960" cy="923330"/>
          </a:xfrm>
          <a:prstGeom prst="rect">
            <a:avLst/>
          </a:prstGeom>
          <a:solidFill>
            <a:schemeClr val="bg1"/>
          </a:solidFill>
          <a:ln w="19050">
            <a:solidFill>
              <a:schemeClr val="tx1"/>
            </a:solidFill>
          </a:ln>
        </p:spPr>
        <p:txBody>
          <a:bodyPr wrap="square" rtlCol="0">
            <a:spAutoFit/>
          </a:bodyPr>
          <a:lstStyle/>
          <a:p>
            <a:pPr indent="457200"/>
            <a:r>
              <a:rPr lang="en-US" dirty="0"/>
              <a:t>Tropical Tropopause</a:t>
            </a:r>
          </a:p>
          <a:p>
            <a:pPr indent="457200"/>
            <a:r>
              <a:rPr lang="en-US" dirty="0"/>
              <a:t>Subtropical Tropopause</a:t>
            </a:r>
          </a:p>
          <a:p>
            <a:pPr indent="457200"/>
            <a:r>
              <a:rPr lang="en-US" dirty="0"/>
              <a:t>Polar Tropopause</a:t>
            </a:r>
          </a:p>
        </p:txBody>
      </p:sp>
      <p:sp>
        <p:nvSpPr>
          <p:cNvPr id="16" name="Rectangle 15"/>
          <p:cNvSpPr/>
          <p:nvPr/>
        </p:nvSpPr>
        <p:spPr>
          <a:xfrm>
            <a:off x="3144580" y="5824010"/>
            <a:ext cx="213360" cy="198111"/>
          </a:xfrm>
          <a:prstGeom prst="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144580" y="6095785"/>
            <a:ext cx="213360" cy="19811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144580" y="6379797"/>
            <a:ext cx="213360" cy="198111"/>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87157" y="159568"/>
            <a:ext cx="9304421" cy="646331"/>
          </a:xfrm>
          <a:prstGeom prst="rect">
            <a:avLst/>
          </a:prstGeom>
          <a:noFill/>
        </p:spPr>
        <p:txBody>
          <a:bodyPr wrap="square" rtlCol="0">
            <a:spAutoFit/>
          </a:bodyPr>
          <a:lstStyle/>
          <a:p>
            <a:r>
              <a:rPr lang="en-US" sz="3600" b="1" dirty="0"/>
              <a:t>Background</a:t>
            </a:r>
          </a:p>
        </p:txBody>
      </p:sp>
      <p:sp>
        <p:nvSpPr>
          <p:cNvPr id="22" name="TextBox 21"/>
          <p:cNvSpPr txBox="1"/>
          <p:nvPr/>
        </p:nvSpPr>
        <p:spPr>
          <a:xfrm rot="19490759">
            <a:off x="1082249" y="1998390"/>
            <a:ext cx="817408" cy="523220"/>
          </a:xfrm>
          <a:prstGeom prst="rect">
            <a:avLst/>
          </a:prstGeom>
          <a:noFill/>
          <a:effectLst>
            <a:glow rad="101600">
              <a:schemeClr val="bg1">
                <a:alpha val="75000"/>
              </a:schemeClr>
            </a:glow>
          </a:effectLst>
        </p:spPr>
        <p:txBody>
          <a:bodyPr wrap="square" rtlCol="0">
            <a:spAutoFit/>
          </a:bodyPr>
          <a:lstStyle/>
          <a:p>
            <a:r>
              <a:rPr lang="en-US" sz="2800" b="1" dirty="0">
                <a:solidFill>
                  <a:srgbClr val="FF0000"/>
                </a:solidFill>
                <a:effectLst>
                  <a:glow rad="101600">
                    <a:schemeClr val="tx1">
                      <a:alpha val="75000"/>
                    </a:schemeClr>
                  </a:glow>
                  <a:outerShdw blurRad="50800" dist="38100" dir="2700000">
                    <a:schemeClr val="tx1">
                      <a:alpha val="43000"/>
                    </a:schemeClr>
                  </a:outerShdw>
                </a:effectLst>
              </a:rPr>
              <a:t>STJ</a:t>
            </a:r>
          </a:p>
        </p:txBody>
      </p:sp>
      <p:sp>
        <p:nvSpPr>
          <p:cNvPr id="23" name="TextBox 22"/>
          <p:cNvSpPr txBox="1"/>
          <p:nvPr/>
        </p:nvSpPr>
        <p:spPr>
          <a:xfrm rot="19450374">
            <a:off x="1186697" y="2267500"/>
            <a:ext cx="1311498" cy="523220"/>
          </a:xfrm>
          <a:prstGeom prst="rect">
            <a:avLst/>
          </a:prstGeom>
          <a:noFill/>
          <a:effectLst>
            <a:glow rad="101600">
              <a:schemeClr val="bg1">
                <a:alpha val="75000"/>
              </a:schemeClr>
            </a:glow>
          </a:effectLst>
        </p:spPr>
        <p:txBody>
          <a:bodyPr wrap="square" rtlCol="0">
            <a:spAutoFit/>
          </a:bodyPr>
          <a:lstStyle/>
          <a:p>
            <a:r>
              <a:rPr lang="en-US" sz="2800" b="1" dirty="0">
                <a:solidFill>
                  <a:srgbClr val="0000FF"/>
                </a:solidFill>
                <a:effectLst>
                  <a:glow rad="101600">
                    <a:schemeClr val="tx1">
                      <a:alpha val="75000"/>
                    </a:schemeClr>
                  </a:glow>
                  <a:outerShdw blurRad="50800" dist="38100" dir="2700000">
                    <a:schemeClr val="tx1">
                      <a:alpha val="43000"/>
                    </a:schemeClr>
                  </a:outerShdw>
                </a:effectLst>
              </a:rPr>
              <a:t>POLJ</a:t>
            </a:r>
          </a:p>
        </p:txBody>
      </p:sp>
      <p:sp>
        <p:nvSpPr>
          <p:cNvPr id="25" name="TextBox 24"/>
          <p:cNvSpPr txBox="1"/>
          <p:nvPr/>
        </p:nvSpPr>
        <p:spPr>
          <a:xfrm>
            <a:off x="392001" y="1154767"/>
            <a:ext cx="3250249" cy="400110"/>
          </a:xfrm>
          <a:prstGeom prst="rect">
            <a:avLst/>
          </a:prstGeom>
          <a:solidFill>
            <a:srgbClr val="FFFFFF"/>
          </a:solidFill>
          <a:ln>
            <a:solidFill>
              <a:schemeClr val="tx1"/>
            </a:solidFill>
          </a:ln>
        </p:spPr>
        <p:txBody>
          <a:bodyPr wrap="square" rtlCol="0">
            <a:spAutoFit/>
          </a:bodyPr>
          <a:lstStyle/>
          <a:p>
            <a:r>
              <a:rPr lang="en-US" sz="2000" b="1" dirty="0" err="1"/>
              <a:t>Tropopause</a:t>
            </a:r>
            <a:r>
              <a:rPr lang="en-US" sz="2000" b="1" dirty="0"/>
              <a:t> Pressure (</a:t>
            </a:r>
            <a:r>
              <a:rPr lang="en-US" sz="2000" b="1" dirty="0" err="1"/>
              <a:t>hPa</a:t>
            </a:r>
            <a:r>
              <a:rPr lang="en-US" sz="2000" b="1" dirty="0"/>
              <a:t>)</a:t>
            </a:r>
          </a:p>
        </p:txBody>
      </p:sp>
      <p:sp>
        <p:nvSpPr>
          <p:cNvPr id="8" name="Rectangle 7">
            <a:extLst>
              <a:ext uri="{FF2B5EF4-FFF2-40B4-BE49-F238E27FC236}">
                <a16:creationId xmlns:a16="http://schemas.microsoft.com/office/drawing/2014/main" id="{051FD30C-B766-6B49-9369-2C853B3730DD}"/>
              </a:ext>
            </a:extLst>
          </p:cNvPr>
          <p:cNvSpPr/>
          <p:nvPr/>
        </p:nvSpPr>
        <p:spPr>
          <a:xfrm>
            <a:off x="4336678" y="1154497"/>
            <a:ext cx="1432112" cy="656286"/>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0194A05-A046-974A-864A-547461D77E9B}"/>
              </a:ext>
            </a:extLst>
          </p:cNvPr>
          <p:cNvSpPr/>
          <p:nvPr/>
        </p:nvSpPr>
        <p:spPr>
          <a:xfrm>
            <a:off x="4485097" y="1284722"/>
            <a:ext cx="131952" cy="140199"/>
          </a:xfrm>
          <a:prstGeom prst="ellipse">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33CAECA-F8F9-E749-BF90-279C44E32372}"/>
              </a:ext>
            </a:extLst>
          </p:cNvPr>
          <p:cNvSpPr txBox="1"/>
          <p:nvPr/>
        </p:nvSpPr>
        <p:spPr>
          <a:xfrm>
            <a:off x="4705719" y="1174669"/>
            <a:ext cx="1291878" cy="338554"/>
          </a:xfrm>
          <a:prstGeom prst="rect">
            <a:avLst/>
          </a:prstGeom>
          <a:noFill/>
        </p:spPr>
        <p:txBody>
          <a:bodyPr wrap="square" rtlCol="0">
            <a:spAutoFit/>
          </a:bodyPr>
          <a:lstStyle/>
          <a:p>
            <a:r>
              <a:rPr lang="en-US" sz="1600" b="1" dirty="0"/>
              <a:t>Albany</a:t>
            </a:r>
          </a:p>
        </p:txBody>
      </p:sp>
      <p:sp>
        <p:nvSpPr>
          <p:cNvPr id="5" name="TextBox 4">
            <a:extLst>
              <a:ext uri="{FF2B5EF4-FFF2-40B4-BE49-F238E27FC236}">
                <a16:creationId xmlns:a16="http://schemas.microsoft.com/office/drawing/2014/main" id="{57D054A3-D0D2-E444-8422-DA822425D860}"/>
              </a:ext>
            </a:extLst>
          </p:cNvPr>
          <p:cNvSpPr txBox="1"/>
          <p:nvPr/>
        </p:nvSpPr>
        <p:spPr>
          <a:xfrm>
            <a:off x="2884394" y="3708605"/>
            <a:ext cx="625288" cy="369332"/>
          </a:xfrm>
          <a:prstGeom prst="rect">
            <a:avLst/>
          </a:prstGeom>
          <a:noFill/>
        </p:spPr>
        <p:txBody>
          <a:bodyPr wrap="square" rtlCol="0">
            <a:spAutoFit/>
          </a:bodyPr>
          <a:lstStyle/>
          <a:p>
            <a:r>
              <a:rPr lang="en-US" b="1" dirty="0">
                <a:solidFill>
                  <a:srgbClr val="FFFF00"/>
                </a:solidFill>
                <a:effectLst>
                  <a:glow rad="127000">
                    <a:schemeClr val="tx1"/>
                  </a:glow>
                </a:effectLst>
              </a:rPr>
              <a:t>NP</a:t>
            </a:r>
          </a:p>
        </p:txBody>
      </p:sp>
      <p:sp>
        <p:nvSpPr>
          <p:cNvPr id="29" name="TextBox 28">
            <a:extLst>
              <a:ext uri="{FF2B5EF4-FFF2-40B4-BE49-F238E27FC236}">
                <a16:creationId xmlns:a16="http://schemas.microsoft.com/office/drawing/2014/main" id="{D3DFF81A-41BD-2048-B5DA-D098583A6F9F}"/>
              </a:ext>
            </a:extLst>
          </p:cNvPr>
          <p:cNvSpPr txBox="1"/>
          <p:nvPr/>
        </p:nvSpPr>
        <p:spPr>
          <a:xfrm>
            <a:off x="4344277" y="1442918"/>
            <a:ext cx="625288" cy="369332"/>
          </a:xfrm>
          <a:prstGeom prst="rect">
            <a:avLst/>
          </a:prstGeom>
          <a:noFill/>
        </p:spPr>
        <p:txBody>
          <a:bodyPr wrap="square" rtlCol="0">
            <a:spAutoFit/>
          </a:bodyPr>
          <a:lstStyle/>
          <a:p>
            <a:r>
              <a:rPr lang="en-US" b="1" dirty="0">
                <a:solidFill>
                  <a:srgbClr val="FFFF00"/>
                </a:solidFill>
                <a:effectLst>
                  <a:glow rad="127000">
                    <a:schemeClr val="tx1"/>
                  </a:glow>
                </a:effectLst>
              </a:rPr>
              <a:t>NP</a:t>
            </a:r>
          </a:p>
        </p:txBody>
      </p:sp>
      <p:sp>
        <p:nvSpPr>
          <p:cNvPr id="6" name="TextBox 5">
            <a:extLst>
              <a:ext uri="{FF2B5EF4-FFF2-40B4-BE49-F238E27FC236}">
                <a16:creationId xmlns:a16="http://schemas.microsoft.com/office/drawing/2014/main" id="{C07B12C2-F83B-C645-864A-9AAEEA7CE679}"/>
              </a:ext>
            </a:extLst>
          </p:cNvPr>
          <p:cNvSpPr txBox="1"/>
          <p:nvPr/>
        </p:nvSpPr>
        <p:spPr>
          <a:xfrm>
            <a:off x="4705719" y="1458307"/>
            <a:ext cx="1638890" cy="338554"/>
          </a:xfrm>
          <a:prstGeom prst="rect">
            <a:avLst/>
          </a:prstGeom>
          <a:noFill/>
        </p:spPr>
        <p:txBody>
          <a:bodyPr wrap="square" rtlCol="0">
            <a:spAutoFit/>
          </a:bodyPr>
          <a:lstStyle/>
          <a:p>
            <a:r>
              <a:rPr lang="en-US" sz="1600" b="1" dirty="0"/>
              <a:t>North Pole</a:t>
            </a:r>
          </a:p>
        </p:txBody>
      </p:sp>
      <p:sp>
        <p:nvSpPr>
          <p:cNvPr id="30" name="Oval 29">
            <a:extLst>
              <a:ext uri="{FF2B5EF4-FFF2-40B4-BE49-F238E27FC236}">
                <a16:creationId xmlns:a16="http://schemas.microsoft.com/office/drawing/2014/main" id="{3ED2DBC9-434B-DF46-8EEC-38D69EAE8328}"/>
              </a:ext>
            </a:extLst>
          </p:cNvPr>
          <p:cNvSpPr/>
          <p:nvPr/>
        </p:nvSpPr>
        <p:spPr>
          <a:xfrm>
            <a:off x="1557688" y="4946615"/>
            <a:ext cx="131952" cy="140199"/>
          </a:xfrm>
          <a:prstGeom prst="ellipse">
            <a:avLst/>
          </a:prstGeom>
          <a:solidFill>
            <a:srgbClr val="FF0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624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7157" y="151540"/>
            <a:ext cx="9304421" cy="646331"/>
          </a:xfrm>
          <a:prstGeom prst="rect">
            <a:avLst/>
          </a:prstGeom>
          <a:noFill/>
        </p:spPr>
        <p:txBody>
          <a:bodyPr wrap="square" rtlCol="0">
            <a:spAutoFit/>
          </a:bodyPr>
          <a:lstStyle/>
          <a:p>
            <a:r>
              <a:rPr lang="en-US" sz="3600" b="1" dirty="0"/>
              <a:t>Background</a:t>
            </a:r>
          </a:p>
        </p:txBody>
      </p:sp>
      <p:grpSp>
        <p:nvGrpSpPr>
          <p:cNvPr id="8" name="Group 7"/>
          <p:cNvGrpSpPr/>
          <p:nvPr/>
        </p:nvGrpSpPr>
        <p:grpSpPr>
          <a:xfrm>
            <a:off x="3465837" y="2067025"/>
            <a:ext cx="5424820" cy="4336702"/>
            <a:chOff x="3465837" y="1225884"/>
            <a:chExt cx="5424820" cy="4336702"/>
          </a:xfrm>
        </p:grpSpPr>
        <p:pic>
          <p:nvPicPr>
            <p:cNvPr id="2" name="Picture 1" descr="supjfreqCM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837" y="1225884"/>
              <a:ext cx="5424820" cy="4336702"/>
            </a:xfrm>
            <a:prstGeom prst="rect">
              <a:avLst/>
            </a:prstGeom>
          </p:spPr>
        </p:pic>
        <p:sp>
          <p:nvSpPr>
            <p:cNvPr id="7" name="Rectangle 6"/>
            <p:cNvSpPr/>
            <p:nvPr/>
          </p:nvSpPr>
          <p:spPr>
            <a:xfrm>
              <a:off x="3891351" y="1225884"/>
              <a:ext cx="716117" cy="5439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rot="16200000">
            <a:off x="7221970" y="4093521"/>
            <a:ext cx="2877978" cy="400110"/>
          </a:xfrm>
          <a:prstGeom prst="rect">
            <a:avLst/>
          </a:prstGeom>
          <a:noFill/>
        </p:spPr>
        <p:txBody>
          <a:bodyPr wrap="square" rtlCol="0">
            <a:spAutoFit/>
          </a:bodyPr>
          <a:lstStyle/>
          <a:p>
            <a:pPr algn="ctr"/>
            <a:r>
              <a:rPr lang="en-US" sz="2000" b="1" dirty="0"/>
              <a:t>Number of Events</a:t>
            </a:r>
          </a:p>
        </p:txBody>
      </p:sp>
      <p:sp>
        <p:nvSpPr>
          <p:cNvPr id="13" name="TextBox 12"/>
          <p:cNvSpPr txBox="1"/>
          <p:nvPr/>
        </p:nvSpPr>
        <p:spPr>
          <a:xfrm>
            <a:off x="187157" y="1117803"/>
            <a:ext cx="3699652" cy="4647427"/>
          </a:xfrm>
          <a:prstGeom prst="rect">
            <a:avLst/>
          </a:prstGeom>
          <a:noFill/>
        </p:spPr>
        <p:txBody>
          <a:bodyPr wrap="square" rtlCol="0">
            <a:spAutoFit/>
          </a:bodyPr>
          <a:lstStyle/>
          <a:p>
            <a:r>
              <a:rPr lang="en-US" sz="2400" dirty="0"/>
              <a:t>Christenson et al. (2017) highlight three locations that experience the  greatest frequency of </a:t>
            </a:r>
          </a:p>
          <a:p>
            <a:r>
              <a:rPr lang="en-US" sz="2400" dirty="0"/>
              <a:t>jet </a:t>
            </a:r>
            <a:r>
              <a:rPr lang="en-US" sz="2400" dirty="0" err="1"/>
              <a:t>superpositions</a:t>
            </a:r>
            <a:r>
              <a:rPr lang="en-US" sz="2400" dirty="0"/>
              <a:t>:</a:t>
            </a:r>
          </a:p>
          <a:p>
            <a:endParaRPr lang="en-US" dirty="0"/>
          </a:p>
          <a:p>
            <a:endParaRPr lang="en-US" dirty="0"/>
          </a:p>
          <a:p>
            <a:r>
              <a:rPr lang="en-US" sz="2800" b="1" dirty="0"/>
              <a:t>1) Western Pacific</a:t>
            </a:r>
          </a:p>
          <a:p>
            <a:pPr marL="457200" indent="-457200">
              <a:buFont typeface="Arial"/>
              <a:buChar char="•"/>
            </a:pPr>
            <a:endParaRPr lang="en-US" sz="2800" b="1" dirty="0"/>
          </a:p>
          <a:p>
            <a:r>
              <a:rPr lang="en-US" sz="2800" b="1" dirty="0"/>
              <a:t>2) North America</a:t>
            </a:r>
          </a:p>
          <a:p>
            <a:pPr marL="457200" indent="-457200">
              <a:buFont typeface="Arial"/>
              <a:buChar char="•"/>
            </a:pPr>
            <a:endParaRPr lang="en-US" sz="2800" b="1" dirty="0"/>
          </a:p>
          <a:p>
            <a:r>
              <a:rPr lang="en-US" sz="2800" b="1" dirty="0"/>
              <a:t>3) Northern Africa</a:t>
            </a:r>
          </a:p>
        </p:txBody>
      </p:sp>
      <p:sp>
        <p:nvSpPr>
          <p:cNvPr id="17" name="TextBox 16"/>
          <p:cNvSpPr txBox="1"/>
          <p:nvPr/>
        </p:nvSpPr>
        <p:spPr>
          <a:xfrm>
            <a:off x="5789056" y="6389458"/>
            <a:ext cx="3121188" cy="369332"/>
          </a:xfrm>
          <a:prstGeom prst="rect">
            <a:avLst/>
          </a:prstGeom>
          <a:noFill/>
        </p:spPr>
        <p:txBody>
          <a:bodyPr wrap="square" rtlCol="0">
            <a:spAutoFit/>
          </a:bodyPr>
          <a:lstStyle/>
          <a:p>
            <a:pPr algn="r"/>
            <a:r>
              <a:rPr lang="en-US" b="1" dirty="0"/>
              <a:t>Christenson et al. (2017)</a:t>
            </a:r>
          </a:p>
        </p:txBody>
      </p:sp>
      <p:sp>
        <p:nvSpPr>
          <p:cNvPr id="19" name="TextBox 18"/>
          <p:cNvSpPr txBox="1"/>
          <p:nvPr/>
        </p:nvSpPr>
        <p:spPr>
          <a:xfrm>
            <a:off x="3756235" y="1090784"/>
            <a:ext cx="5104779" cy="1015663"/>
          </a:xfrm>
          <a:prstGeom prst="rect">
            <a:avLst/>
          </a:prstGeom>
          <a:noFill/>
        </p:spPr>
        <p:txBody>
          <a:bodyPr wrap="square" rtlCol="0">
            <a:spAutoFit/>
          </a:bodyPr>
          <a:lstStyle/>
          <a:p>
            <a:pPr algn="ctr"/>
            <a:r>
              <a:rPr lang="en-US" sz="2000" b="1" dirty="0">
                <a:solidFill>
                  <a:srgbClr val="0000FF"/>
                </a:solidFill>
              </a:rPr>
              <a:t>Climatological frequency of Northern Hemisphere jet superposition events per cold season (Nov–Mar) 1960–2010</a:t>
            </a:r>
          </a:p>
        </p:txBody>
      </p:sp>
    </p:spTree>
    <p:extLst>
      <p:ext uri="{BB962C8B-B14F-4D97-AF65-F5344CB8AC3E}">
        <p14:creationId xmlns:p14="http://schemas.microsoft.com/office/powerpoint/2010/main" val="20817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7157" y="151540"/>
            <a:ext cx="9304421" cy="646331"/>
          </a:xfrm>
          <a:prstGeom prst="rect">
            <a:avLst/>
          </a:prstGeom>
          <a:noFill/>
        </p:spPr>
        <p:txBody>
          <a:bodyPr wrap="square" rtlCol="0">
            <a:spAutoFit/>
          </a:bodyPr>
          <a:lstStyle/>
          <a:p>
            <a:r>
              <a:rPr lang="en-US" sz="3600" b="1" dirty="0"/>
              <a:t>Background</a:t>
            </a:r>
          </a:p>
        </p:txBody>
      </p:sp>
      <p:grpSp>
        <p:nvGrpSpPr>
          <p:cNvPr id="8" name="Group 7"/>
          <p:cNvGrpSpPr/>
          <p:nvPr/>
        </p:nvGrpSpPr>
        <p:grpSpPr>
          <a:xfrm>
            <a:off x="3465837" y="2067025"/>
            <a:ext cx="5424820" cy="4336702"/>
            <a:chOff x="3465837" y="1225884"/>
            <a:chExt cx="5424820" cy="4336702"/>
          </a:xfrm>
        </p:grpSpPr>
        <p:pic>
          <p:nvPicPr>
            <p:cNvPr id="2" name="Picture 1" descr="supjfreqCM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837" y="1225884"/>
              <a:ext cx="5424820" cy="4336702"/>
            </a:xfrm>
            <a:prstGeom prst="rect">
              <a:avLst/>
            </a:prstGeom>
          </p:spPr>
        </p:pic>
        <p:sp>
          <p:nvSpPr>
            <p:cNvPr id="7" name="Rectangle 6"/>
            <p:cNvSpPr/>
            <p:nvPr/>
          </p:nvSpPr>
          <p:spPr>
            <a:xfrm>
              <a:off x="3891351" y="1225884"/>
              <a:ext cx="716117" cy="5439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rot="16200000">
            <a:off x="7221970" y="4093521"/>
            <a:ext cx="2877978" cy="400110"/>
          </a:xfrm>
          <a:prstGeom prst="rect">
            <a:avLst/>
          </a:prstGeom>
          <a:noFill/>
        </p:spPr>
        <p:txBody>
          <a:bodyPr wrap="square" rtlCol="0">
            <a:spAutoFit/>
          </a:bodyPr>
          <a:lstStyle/>
          <a:p>
            <a:pPr algn="ctr"/>
            <a:r>
              <a:rPr lang="en-US" sz="2000" b="1" dirty="0"/>
              <a:t>Number of Events</a:t>
            </a:r>
          </a:p>
        </p:txBody>
      </p:sp>
      <p:sp>
        <p:nvSpPr>
          <p:cNvPr id="17" name="TextBox 16"/>
          <p:cNvSpPr txBox="1"/>
          <p:nvPr/>
        </p:nvSpPr>
        <p:spPr>
          <a:xfrm>
            <a:off x="5789056" y="6389458"/>
            <a:ext cx="3121188" cy="369332"/>
          </a:xfrm>
          <a:prstGeom prst="rect">
            <a:avLst/>
          </a:prstGeom>
          <a:noFill/>
        </p:spPr>
        <p:txBody>
          <a:bodyPr wrap="square" rtlCol="0">
            <a:spAutoFit/>
          </a:bodyPr>
          <a:lstStyle/>
          <a:p>
            <a:pPr algn="r"/>
            <a:r>
              <a:rPr lang="en-US" b="1" dirty="0"/>
              <a:t>Christenson et al. (2017)</a:t>
            </a:r>
          </a:p>
        </p:txBody>
      </p:sp>
      <p:sp>
        <p:nvSpPr>
          <p:cNvPr id="19" name="TextBox 18"/>
          <p:cNvSpPr txBox="1"/>
          <p:nvPr/>
        </p:nvSpPr>
        <p:spPr>
          <a:xfrm>
            <a:off x="3756235" y="1090784"/>
            <a:ext cx="5104779" cy="1015663"/>
          </a:xfrm>
          <a:prstGeom prst="rect">
            <a:avLst/>
          </a:prstGeom>
          <a:noFill/>
        </p:spPr>
        <p:txBody>
          <a:bodyPr wrap="square" rtlCol="0">
            <a:spAutoFit/>
          </a:bodyPr>
          <a:lstStyle/>
          <a:p>
            <a:pPr algn="ctr"/>
            <a:r>
              <a:rPr lang="en-US" sz="2000" b="1" dirty="0">
                <a:solidFill>
                  <a:srgbClr val="0000FF"/>
                </a:solidFill>
              </a:rPr>
              <a:t>Climatological frequency of Northern Hemisphere jet superposition events per cold season (Nov–Mar) 1960–2010</a:t>
            </a:r>
          </a:p>
        </p:txBody>
      </p:sp>
      <p:sp>
        <p:nvSpPr>
          <p:cNvPr id="11" name="Freeform 10"/>
          <p:cNvSpPr/>
          <p:nvPr/>
        </p:nvSpPr>
        <p:spPr>
          <a:xfrm>
            <a:off x="4391282" y="3431533"/>
            <a:ext cx="1216047" cy="2107556"/>
          </a:xfrm>
          <a:custGeom>
            <a:avLst/>
            <a:gdLst>
              <a:gd name="connsiteX0" fmla="*/ 297256 w 1216047"/>
              <a:gd name="connsiteY0" fmla="*/ 0 h 2107556"/>
              <a:gd name="connsiteX1" fmla="*/ 770163 w 1216047"/>
              <a:gd name="connsiteY1" fmla="*/ 391789 h 2107556"/>
              <a:gd name="connsiteX2" fmla="*/ 1040396 w 1216047"/>
              <a:gd name="connsiteY2" fmla="*/ 661989 h 2107556"/>
              <a:gd name="connsiteX3" fmla="*/ 1013373 w 1216047"/>
              <a:gd name="connsiteY3" fmla="*/ 945698 h 2107556"/>
              <a:gd name="connsiteX4" fmla="*/ 1107954 w 1216047"/>
              <a:gd name="connsiteY4" fmla="*/ 1202388 h 2107556"/>
              <a:gd name="connsiteX5" fmla="*/ 1216047 w 1216047"/>
              <a:gd name="connsiteY5" fmla="*/ 1296958 h 2107556"/>
              <a:gd name="connsiteX6" fmla="*/ 972838 w 1216047"/>
              <a:gd name="connsiteY6" fmla="*/ 1702257 h 2107556"/>
              <a:gd name="connsiteX7" fmla="*/ 783675 w 1216047"/>
              <a:gd name="connsiteY7" fmla="*/ 1999476 h 2107556"/>
              <a:gd name="connsiteX8" fmla="*/ 702605 w 1216047"/>
              <a:gd name="connsiteY8" fmla="*/ 2107556 h 2107556"/>
              <a:gd name="connsiteX9" fmla="*/ 297256 w 1216047"/>
              <a:gd name="connsiteY9" fmla="*/ 1688747 h 2107556"/>
              <a:gd name="connsiteX10" fmla="*/ 94581 w 1216047"/>
              <a:gd name="connsiteY10" fmla="*/ 1310467 h 2107556"/>
              <a:gd name="connsiteX11" fmla="*/ 0 w 1216047"/>
              <a:gd name="connsiteY11" fmla="*/ 891658 h 2107556"/>
              <a:gd name="connsiteX12" fmla="*/ 40535 w 1216047"/>
              <a:gd name="connsiteY12" fmla="*/ 472849 h 2107556"/>
              <a:gd name="connsiteX13" fmla="*/ 297256 w 1216047"/>
              <a:gd name="connsiteY13" fmla="*/ 0 h 21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6047" h="2107556">
                <a:moveTo>
                  <a:pt x="297256" y="0"/>
                </a:moveTo>
                <a:lnTo>
                  <a:pt x="770163" y="391789"/>
                </a:lnTo>
                <a:lnTo>
                  <a:pt x="1040396" y="661989"/>
                </a:lnTo>
                <a:lnTo>
                  <a:pt x="1013373" y="945698"/>
                </a:lnTo>
                <a:lnTo>
                  <a:pt x="1107954" y="1202388"/>
                </a:lnTo>
                <a:lnTo>
                  <a:pt x="1216047" y="1296958"/>
                </a:lnTo>
                <a:lnTo>
                  <a:pt x="972838" y="1702257"/>
                </a:lnTo>
                <a:lnTo>
                  <a:pt x="783675" y="1999476"/>
                </a:lnTo>
                <a:lnTo>
                  <a:pt x="702605" y="2107556"/>
                </a:lnTo>
                <a:lnTo>
                  <a:pt x="297256" y="1688747"/>
                </a:lnTo>
                <a:lnTo>
                  <a:pt x="94581" y="1310467"/>
                </a:lnTo>
                <a:lnTo>
                  <a:pt x="0" y="891658"/>
                </a:lnTo>
                <a:lnTo>
                  <a:pt x="40535" y="472849"/>
                </a:lnTo>
                <a:lnTo>
                  <a:pt x="297256" y="0"/>
                </a:lnTo>
                <a:close/>
              </a:path>
            </a:pathLst>
          </a:cu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7157" y="1117803"/>
            <a:ext cx="3699652" cy="4647427"/>
          </a:xfrm>
          <a:prstGeom prst="rect">
            <a:avLst/>
          </a:prstGeom>
          <a:noFill/>
        </p:spPr>
        <p:txBody>
          <a:bodyPr wrap="square" rtlCol="0">
            <a:spAutoFit/>
          </a:bodyPr>
          <a:lstStyle/>
          <a:p>
            <a:r>
              <a:rPr lang="en-US" sz="2400" dirty="0"/>
              <a:t>Christenson et al. (2017) highlight three locations that experience the  greatest frequency of </a:t>
            </a:r>
          </a:p>
          <a:p>
            <a:r>
              <a:rPr lang="en-US" sz="2400" dirty="0"/>
              <a:t>jet </a:t>
            </a:r>
            <a:r>
              <a:rPr lang="en-US" sz="2400" dirty="0" err="1"/>
              <a:t>superpositions</a:t>
            </a:r>
            <a:r>
              <a:rPr lang="en-US" sz="2400" dirty="0"/>
              <a:t>:</a:t>
            </a:r>
          </a:p>
          <a:p>
            <a:endParaRPr lang="en-US" dirty="0"/>
          </a:p>
          <a:p>
            <a:endParaRPr lang="en-US" dirty="0"/>
          </a:p>
          <a:p>
            <a:r>
              <a:rPr lang="en-US" sz="2800" b="1" dirty="0"/>
              <a:t>1) Western Pacific</a:t>
            </a:r>
          </a:p>
          <a:p>
            <a:pPr marL="457200" indent="-457200">
              <a:buFont typeface="Arial"/>
              <a:buChar char="•"/>
            </a:pPr>
            <a:endParaRPr lang="en-US" sz="2800" b="1" dirty="0"/>
          </a:p>
          <a:p>
            <a:r>
              <a:rPr lang="en-US" sz="2800" b="1" dirty="0">
                <a:solidFill>
                  <a:srgbClr val="FF0000"/>
                </a:solidFill>
              </a:rPr>
              <a:t>2) North America</a:t>
            </a:r>
          </a:p>
          <a:p>
            <a:pPr marL="457200" indent="-457200">
              <a:buFont typeface="Arial"/>
              <a:buChar char="•"/>
            </a:pPr>
            <a:endParaRPr lang="en-US" sz="2800" b="1" dirty="0"/>
          </a:p>
          <a:p>
            <a:r>
              <a:rPr lang="en-US" sz="2800" b="1" dirty="0"/>
              <a:t>3) Northern Africa</a:t>
            </a:r>
          </a:p>
        </p:txBody>
      </p:sp>
    </p:spTree>
    <p:extLst>
      <p:ext uri="{BB962C8B-B14F-4D97-AF65-F5344CB8AC3E}">
        <p14:creationId xmlns:p14="http://schemas.microsoft.com/office/powerpoint/2010/main" val="37626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048" y="1225884"/>
            <a:ext cx="8526374" cy="5284537"/>
          </a:xfrm>
        </p:spPr>
        <p:txBody>
          <a:bodyPr>
            <a:normAutofit/>
          </a:bodyPr>
          <a:lstStyle/>
          <a:p>
            <a:pPr marL="0" indent="0">
              <a:buNone/>
            </a:pPr>
            <a:r>
              <a:rPr lang="en-US" sz="2400" dirty="0">
                <a:solidFill>
                  <a:prstClr val="black"/>
                </a:solidFill>
              </a:rPr>
              <a:t>	</a:t>
            </a:r>
            <a:endParaRPr lang="en-US" sz="2400" dirty="0"/>
          </a:p>
        </p:txBody>
      </p:sp>
      <p:cxnSp>
        <p:nvCxnSpPr>
          <p:cNvPr id="4" name="Straight Connector 3"/>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7157" y="151540"/>
            <a:ext cx="9304421" cy="646331"/>
          </a:xfrm>
          <a:prstGeom prst="rect">
            <a:avLst/>
          </a:prstGeom>
          <a:noFill/>
        </p:spPr>
        <p:txBody>
          <a:bodyPr wrap="square" rtlCol="0">
            <a:spAutoFit/>
          </a:bodyPr>
          <a:lstStyle/>
          <a:p>
            <a:r>
              <a:rPr lang="en-US" sz="3600" b="1" dirty="0"/>
              <a:t>Background</a:t>
            </a:r>
          </a:p>
        </p:txBody>
      </p:sp>
      <p:pic>
        <p:nvPicPr>
          <p:cNvPr id="16" name="Picture 15" descr="oct2010impacts.PNG"/>
          <p:cNvPicPr>
            <a:picLocks noChangeAspect="1"/>
          </p:cNvPicPr>
          <p:nvPr/>
        </p:nvPicPr>
        <p:blipFill>
          <a:blip r:embed="rId2"/>
          <a:stretch>
            <a:fillRect/>
          </a:stretch>
        </p:blipFill>
        <p:spPr>
          <a:xfrm>
            <a:off x="419004" y="3911084"/>
            <a:ext cx="3944715" cy="2765367"/>
          </a:xfrm>
          <a:prstGeom prst="rect">
            <a:avLst/>
          </a:prstGeom>
          <a:ln w="25400">
            <a:solidFill>
              <a:schemeClr val="tx1"/>
            </a:solidFill>
          </a:ln>
        </p:spPr>
      </p:pic>
      <p:pic>
        <p:nvPicPr>
          <p:cNvPr id="18" name="Picture 17" descr="october2010.png"/>
          <p:cNvPicPr>
            <a:picLocks noChangeAspect="1"/>
          </p:cNvPicPr>
          <p:nvPr/>
        </p:nvPicPr>
        <p:blipFill>
          <a:blip r:embed="rId3"/>
          <a:stretch>
            <a:fillRect/>
          </a:stretch>
        </p:blipFill>
        <p:spPr>
          <a:xfrm>
            <a:off x="447651" y="1136236"/>
            <a:ext cx="3906519" cy="2590881"/>
          </a:xfrm>
          <a:prstGeom prst="rect">
            <a:avLst/>
          </a:prstGeom>
          <a:ln w="25400">
            <a:solidFill>
              <a:schemeClr val="tx1"/>
            </a:solidFill>
          </a:ln>
        </p:spPr>
      </p:pic>
      <p:sp>
        <p:nvSpPr>
          <p:cNvPr id="8" name="TextBox 7"/>
          <p:cNvSpPr txBox="1"/>
          <p:nvPr/>
        </p:nvSpPr>
        <p:spPr>
          <a:xfrm>
            <a:off x="4554692" y="993016"/>
            <a:ext cx="4334976" cy="5632312"/>
          </a:xfrm>
          <a:prstGeom prst="rect">
            <a:avLst/>
          </a:prstGeom>
          <a:noFill/>
        </p:spPr>
        <p:txBody>
          <a:bodyPr wrap="square" rtlCol="0">
            <a:spAutoFit/>
          </a:bodyPr>
          <a:lstStyle/>
          <a:p>
            <a:pPr algn="ctr"/>
            <a:r>
              <a:rPr lang="en-US" sz="2000" b="1" dirty="0">
                <a:solidFill>
                  <a:srgbClr val="0000FF"/>
                </a:solidFill>
              </a:rPr>
              <a:t>Jet </a:t>
            </a:r>
            <a:r>
              <a:rPr lang="en-US" sz="2000" b="1" dirty="0" err="1">
                <a:solidFill>
                  <a:srgbClr val="0000FF"/>
                </a:solidFill>
              </a:rPr>
              <a:t>superpositions</a:t>
            </a:r>
            <a:r>
              <a:rPr lang="en-US" sz="2000" b="1" dirty="0">
                <a:solidFill>
                  <a:srgbClr val="0000FF"/>
                </a:solidFill>
              </a:rPr>
              <a:t> can be an element of high-impact weather events</a:t>
            </a:r>
          </a:p>
          <a:p>
            <a:pPr algn="ctr"/>
            <a:endParaRPr lang="en-US" sz="1600" b="1" dirty="0"/>
          </a:p>
          <a:p>
            <a:pPr marL="458788" indent="-458788"/>
            <a:r>
              <a:rPr lang="en-US" sz="1600" i="1" dirty="0">
                <a:solidFill>
                  <a:srgbClr val="000000"/>
                </a:solidFill>
              </a:rPr>
              <a:t>1–3 May 2010 Nashville Flood</a:t>
            </a:r>
          </a:p>
          <a:p>
            <a:pPr marL="404813" lvl="0" indent="-174625">
              <a:buFont typeface="Arial"/>
              <a:buChar char="•"/>
            </a:pPr>
            <a:r>
              <a:rPr lang="en-US" sz="1600" dirty="0"/>
              <a:t>Jet superposition enhanced the poleward moisture transport via its </a:t>
            </a:r>
            <a:r>
              <a:rPr lang="en-US" sz="1600" dirty="0" err="1"/>
              <a:t>ageostrophic</a:t>
            </a:r>
            <a:r>
              <a:rPr lang="en-US" sz="1600" dirty="0"/>
              <a:t> circulation (Winters and Martin 2014; 2016)</a:t>
            </a:r>
          </a:p>
          <a:p>
            <a:pPr marL="458788" indent="-458788"/>
            <a:endParaRPr lang="en-US" sz="1600" dirty="0">
              <a:solidFill>
                <a:srgbClr val="FF0000"/>
              </a:solidFill>
            </a:endParaRPr>
          </a:p>
          <a:p>
            <a:pPr marL="458788" indent="-458788"/>
            <a:r>
              <a:rPr lang="en-US" sz="1600" i="1" dirty="0">
                <a:solidFill>
                  <a:srgbClr val="000000"/>
                </a:solidFill>
              </a:rPr>
              <a:t>18–20 December 2009 Mid-Atlantic Blizzard</a:t>
            </a:r>
          </a:p>
          <a:p>
            <a:pPr marL="404813" indent="-174625">
              <a:buFont typeface="Arial"/>
              <a:buChar char="•"/>
            </a:pPr>
            <a:r>
              <a:rPr lang="en-US" sz="1600" dirty="0">
                <a:solidFill>
                  <a:srgbClr val="000000"/>
                </a:solidFill>
              </a:rPr>
              <a:t>Jet superposition was associated with a rapidly deepening East Coast cyclone (Winters and Martin 2016; 2017)</a:t>
            </a:r>
          </a:p>
          <a:p>
            <a:pPr marL="230188"/>
            <a:endParaRPr lang="en-US" sz="1600" dirty="0">
              <a:solidFill>
                <a:srgbClr val="FF0000"/>
              </a:solidFill>
            </a:endParaRPr>
          </a:p>
          <a:p>
            <a:r>
              <a:rPr lang="en-US" sz="1600" i="1" dirty="0">
                <a:solidFill>
                  <a:srgbClr val="000000"/>
                </a:solidFill>
              </a:rPr>
              <a:t>26 October 2010: Explosive </a:t>
            </a:r>
            <a:r>
              <a:rPr lang="en-US" sz="1600" i="1" dirty="0" err="1">
                <a:solidFill>
                  <a:srgbClr val="000000"/>
                </a:solidFill>
              </a:rPr>
              <a:t>Cyclogenesis</a:t>
            </a:r>
            <a:r>
              <a:rPr lang="en-US" sz="1600" i="1" dirty="0">
                <a:solidFill>
                  <a:srgbClr val="000000"/>
                </a:solidFill>
              </a:rPr>
              <a:t> Event</a:t>
            </a:r>
          </a:p>
          <a:p>
            <a:pPr marL="404813" lvl="0" indent="-174625">
              <a:buFont typeface="Arial"/>
              <a:buChar char="•"/>
            </a:pPr>
            <a:r>
              <a:rPr lang="en-US" sz="1600" dirty="0">
                <a:solidFill>
                  <a:srgbClr val="000000"/>
                </a:solidFill>
              </a:rPr>
              <a:t>Jet superposition over the West Pacific preceded the development of an intense Midwest U.S. cyclone</a:t>
            </a:r>
          </a:p>
          <a:p>
            <a:pPr marL="230188" lvl="0"/>
            <a:endParaRPr lang="en-US" sz="1600" dirty="0"/>
          </a:p>
          <a:p>
            <a:pPr marL="458788" indent="-458788"/>
            <a:r>
              <a:rPr lang="en-US" sz="1600" i="1" dirty="0">
                <a:solidFill>
                  <a:srgbClr val="FF0000"/>
                </a:solidFill>
              </a:rPr>
              <a:t>25–28 April 2011 Tornado Outbreak</a:t>
            </a:r>
          </a:p>
          <a:p>
            <a:pPr marL="404813" indent="-174625">
              <a:buFont typeface="Arial"/>
              <a:buChar char="•"/>
            </a:pPr>
            <a:r>
              <a:rPr lang="en-US" sz="1600" dirty="0">
                <a:solidFill>
                  <a:srgbClr val="FF0000"/>
                </a:solidFill>
              </a:rPr>
              <a:t>Jet superposition occurred over the West Pacific prior to the outbreak (</a:t>
            </a:r>
            <a:r>
              <a:rPr lang="en-US" sz="1600" dirty="0" err="1">
                <a:solidFill>
                  <a:srgbClr val="FF0000"/>
                </a:solidFill>
              </a:rPr>
              <a:t>Knupp</a:t>
            </a:r>
            <a:r>
              <a:rPr lang="en-US" sz="1600" dirty="0">
                <a:solidFill>
                  <a:srgbClr val="FF0000"/>
                </a:solidFill>
              </a:rPr>
              <a:t> et al. 2014; Christenson and Martin 2012)</a:t>
            </a:r>
            <a:endParaRPr lang="en-US" sz="1600" i="1" dirty="0">
              <a:solidFill>
                <a:srgbClr val="FF0000"/>
              </a:solidFill>
            </a:endParaRPr>
          </a:p>
        </p:txBody>
      </p:sp>
      <p:sp>
        <p:nvSpPr>
          <p:cNvPr id="9" name="TextBox 8"/>
          <p:cNvSpPr txBox="1"/>
          <p:nvPr/>
        </p:nvSpPr>
        <p:spPr>
          <a:xfrm>
            <a:off x="433275" y="1132073"/>
            <a:ext cx="799163" cy="369332"/>
          </a:xfrm>
          <a:prstGeom prst="rect">
            <a:avLst/>
          </a:prstGeom>
          <a:solidFill>
            <a:srgbClr val="FFFFFF"/>
          </a:solidFill>
          <a:ln>
            <a:solidFill>
              <a:srgbClr val="000000"/>
            </a:solidFill>
          </a:ln>
        </p:spPr>
        <p:txBody>
          <a:bodyPr wrap="square" rtlCol="0">
            <a:spAutoFit/>
          </a:bodyPr>
          <a:lstStyle/>
          <a:p>
            <a:r>
              <a:rPr lang="en-US" b="1" dirty="0"/>
              <a:t>NASA</a:t>
            </a:r>
          </a:p>
        </p:txBody>
      </p:sp>
      <p:sp>
        <p:nvSpPr>
          <p:cNvPr id="10" name="TextBox 9"/>
          <p:cNvSpPr txBox="1"/>
          <p:nvPr/>
        </p:nvSpPr>
        <p:spPr>
          <a:xfrm>
            <a:off x="419004" y="3911084"/>
            <a:ext cx="637033" cy="369332"/>
          </a:xfrm>
          <a:prstGeom prst="rect">
            <a:avLst/>
          </a:prstGeom>
          <a:solidFill>
            <a:srgbClr val="FFFFFF"/>
          </a:solidFill>
          <a:ln>
            <a:solidFill>
              <a:srgbClr val="000000"/>
            </a:solidFill>
          </a:ln>
        </p:spPr>
        <p:txBody>
          <a:bodyPr wrap="square" rtlCol="0">
            <a:spAutoFit/>
          </a:bodyPr>
          <a:lstStyle/>
          <a:p>
            <a:r>
              <a:rPr lang="en-US" b="1" dirty="0"/>
              <a:t>SPC</a:t>
            </a:r>
          </a:p>
        </p:txBody>
      </p:sp>
    </p:spTree>
    <p:extLst>
      <p:ext uri="{BB962C8B-B14F-4D97-AF65-F5344CB8AC3E}">
        <p14:creationId xmlns:p14="http://schemas.microsoft.com/office/powerpoint/2010/main" val="21980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048" y="1225884"/>
            <a:ext cx="8526374" cy="5284537"/>
          </a:xfrm>
        </p:spPr>
        <p:txBody>
          <a:bodyPr>
            <a:normAutofit/>
          </a:bodyPr>
          <a:lstStyle/>
          <a:p>
            <a:pPr marL="0" indent="0">
              <a:buNone/>
            </a:pPr>
            <a:r>
              <a:rPr lang="en-US" sz="2400" dirty="0">
                <a:solidFill>
                  <a:prstClr val="black"/>
                </a:solidFill>
              </a:rPr>
              <a:t>	</a:t>
            </a:r>
            <a:endParaRPr lang="en-US" sz="2400" dirty="0"/>
          </a:p>
        </p:txBody>
      </p:sp>
      <p:cxnSp>
        <p:nvCxnSpPr>
          <p:cNvPr id="4" name="Straight Connector 3"/>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7157" y="151540"/>
            <a:ext cx="9304421" cy="646331"/>
          </a:xfrm>
          <a:prstGeom prst="rect">
            <a:avLst/>
          </a:prstGeom>
          <a:noFill/>
        </p:spPr>
        <p:txBody>
          <a:bodyPr wrap="square" rtlCol="0">
            <a:spAutoFit/>
          </a:bodyPr>
          <a:lstStyle/>
          <a:p>
            <a:r>
              <a:rPr lang="en-US" sz="3600" b="1" dirty="0"/>
              <a:t>Background</a:t>
            </a:r>
          </a:p>
        </p:txBody>
      </p:sp>
      <p:pic>
        <p:nvPicPr>
          <p:cNvPr id="16" name="Picture 15" descr="oct2010impacts.PNG"/>
          <p:cNvPicPr>
            <a:picLocks noChangeAspect="1"/>
          </p:cNvPicPr>
          <p:nvPr/>
        </p:nvPicPr>
        <p:blipFill>
          <a:blip r:embed="rId2"/>
          <a:stretch>
            <a:fillRect/>
          </a:stretch>
        </p:blipFill>
        <p:spPr>
          <a:xfrm>
            <a:off x="419004" y="3911084"/>
            <a:ext cx="3944715" cy="2765367"/>
          </a:xfrm>
          <a:prstGeom prst="rect">
            <a:avLst/>
          </a:prstGeom>
          <a:ln w="25400">
            <a:solidFill>
              <a:schemeClr val="tx1"/>
            </a:solidFill>
          </a:ln>
        </p:spPr>
      </p:pic>
      <p:pic>
        <p:nvPicPr>
          <p:cNvPr id="18" name="Picture 17" descr="october2010.png"/>
          <p:cNvPicPr>
            <a:picLocks noChangeAspect="1"/>
          </p:cNvPicPr>
          <p:nvPr/>
        </p:nvPicPr>
        <p:blipFill>
          <a:blip r:embed="rId3"/>
          <a:stretch>
            <a:fillRect/>
          </a:stretch>
        </p:blipFill>
        <p:spPr>
          <a:xfrm>
            <a:off x="447651" y="1136236"/>
            <a:ext cx="3906519" cy="2590881"/>
          </a:xfrm>
          <a:prstGeom prst="rect">
            <a:avLst/>
          </a:prstGeom>
          <a:ln w="25400">
            <a:solidFill>
              <a:schemeClr val="tx1"/>
            </a:solidFill>
          </a:ln>
        </p:spPr>
      </p:pic>
      <p:sp>
        <p:nvSpPr>
          <p:cNvPr id="8" name="TextBox 7"/>
          <p:cNvSpPr txBox="1"/>
          <p:nvPr/>
        </p:nvSpPr>
        <p:spPr>
          <a:xfrm>
            <a:off x="4554692" y="993016"/>
            <a:ext cx="4334976" cy="5632312"/>
          </a:xfrm>
          <a:prstGeom prst="rect">
            <a:avLst/>
          </a:prstGeom>
          <a:noFill/>
        </p:spPr>
        <p:txBody>
          <a:bodyPr wrap="square" rtlCol="0">
            <a:spAutoFit/>
          </a:bodyPr>
          <a:lstStyle/>
          <a:p>
            <a:pPr algn="ctr"/>
            <a:r>
              <a:rPr lang="en-US" sz="2000" b="1" dirty="0">
                <a:solidFill>
                  <a:srgbClr val="0000FF"/>
                </a:solidFill>
              </a:rPr>
              <a:t>Jet </a:t>
            </a:r>
            <a:r>
              <a:rPr lang="en-US" sz="2000" b="1" dirty="0" err="1">
                <a:solidFill>
                  <a:srgbClr val="0000FF"/>
                </a:solidFill>
              </a:rPr>
              <a:t>superpositions</a:t>
            </a:r>
            <a:r>
              <a:rPr lang="en-US" sz="2000" b="1" dirty="0">
                <a:solidFill>
                  <a:srgbClr val="0000FF"/>
                </a:solidFill>
              </a:rPr>
              <a:t> can be an element of high-impact weather events</a:t>
            </a:r>
          </a:p>
          <a:p>
            <a:pPr algn="ctr"/>
            <a:endParaRPr lang="en-US" sz="1600" b="1" dirty="0"/>
          </a:p>
          <a:p>
            <a:pPr marL="458788" indent="-458788"/>
            <a:r>
              <a:rPr lang="en-US" sz="1600" i="1" dirty="0">
                <a:solidFill>
                  <a:srgbClr val="000000"/>
                </a:solidFill>
              </a:rPr>
              <a:t>1–3 May 2010 Nashville Flood</a:t>
            </a:r>
          </a:p>
          <a:p>
            <a:pPr marL="404813" lvl="0" indent="-174625">
              <a:buFont typeface="Arial"/>
              <a:buChar char="•"/>
            </a:pPr>
            <a:r>
              <a:rPr lang="en-US" sz="1600" dirty="0"/>
              <a:t>Jet superposition enhanced the </a:t>
            </a:r>
            <a:r>
              <a:rPr lang="en-US" sz="1600" dirty="0" err="1"/>
              <a:t>poleward</a:t>
            </a:r>
            <a:r>
              <a:rPr lang="en-US" sz="1600" dirty="0"/>
              <a:t> moisture transport via its </a:t>
            </a:r>
            <a:r>
              <a:rPr lang="en-US" sz="1600" dirty="0" err="1"/>
              <a:t>ageostrophic</a:t>
            </a:r>
            <a:r>
              <a:rPr lang="en-US" sz="1600" dirty="0"/>
              <a:t> circulation (Winters and Martin 2014; 2016).</a:t>
            </a:r>
          </a:p>
          <a:p>
            <a:pPr marL="458788" indent="-458788"/>
            <a:endParaRPr lang="en-US" sz="1600" dirty="0">
              <a:solidFill>
                <a:srgbClr val="FF0000"/>
              </a:solidFill>
            </a:endParaRPr>
          </a:p>
          <a:p>
            <a:pPr marL="458788" indent="-458788"/>
            <a:r>
              <a:rPr lang="en-US" sz="1600" i="1" dirty="0">
                <a:solidFill>
                  <a:srgbClr val="000000"/>
                </a:solidFill>
              </a:rPr>
              <a:t>18–20 December 2009 Mid-Atlantic Blizzard</a:t>
            </a:r>
          </a:p>
          <a:p>
            <a:pPr marL="404813" indent="-174625">
              <a:buFont typeface="Arial"/>
              <a:buChar char="•"/>
            </a:pPr>
            <a:r>
              <a:rPr lang="en-US" sz="1600" dirty="0">
                <a:solidFill>
                  <a:srgbClr val="000000"/>
                </a:solidFill>
              </a:rPr>
              <a:t>Jet superposition was associated with a rapidly deepening East Coast cyclone (Winters and Martin 2016; 2017).</a:t>
            </a:r>
          </a:p>
          <a:p>
            <a:pPr marL="230188"/>
            <a:endParaRPr lang="en-US" sz="1600" dirty="0">
              <a:solidFill>
                <a:srgbClr val="FF0000"/>
              </a:solidFill>
            </a:endParaRPr>
          </a:p>
          <a:p>
            <a:r>
              <a:rPr lang="en-US" sz="1600" i="1" dirty="0">
                <a:solidFill>
                  <a:srgbClr val="000000"/>
                </a:solidFill>
              </a:rPr>
              <a:t>26 October 2010: Explosive </a:t>
            </a:r>
            <a:r>
              <a:rPr lang="en-US" sz="1600" i="1" dirty="0" err="1">
                <a:solidFill>
                  <a:srgbClr val="000000"/>
                </a:solidFill>
              </a:rPr>
              <a:t>Cyclogenesis</a:t>
            </a:r>
            <a:r>
              <a:rPr lang="en-US" sz="1600" i="1" dirty="0">
                <a:solidFill>
                  <a:srgbClr val="000000"/>
                </a:solidFill>
              </a:rPr>
              <a:t> Event</a:t>
            </a:r>
          </a:p>
          <a:p>
            <a:pPr marL="404813" lvl="0" indent="-174625">
              <a:buFont typeface="Arial"/>
              <a:buChar char="•"/>
            </a:pPr>
            <a:r>
              <a:rPr lang="en-US" sz="1600" dirty="0">
                <a:solidFill>
                  <a:srgbClr val="000000"/>
                </a:solidFill>
              </a:rPr>
              <a:t>Jet superposition over the West Pacific preceded the development of an intense Midwest U.S. cyclone.</a:t>
            </a:r>
          </a:p>
          <a:p>
            <a:pPr marL="230188" lvl="0"/>
            <a:endParaRPr lang="en-US" sz="1600" dirty="0"/>
          </a:p>
          <a:p>
            <a:pPr marL="458788" indent="-458788"/>
            <a:r>
              <a:rPr lang="en-US" sz="1600" i="1" dirty="0">
                <a:solidFill>
                  <a:srgbClr val="FF0000"/>
                </a:solidFill>
              </a:rPr>
              <a:t>25–28 April 2011 Tornado Outbreak</a:t>
            </a:r>
          </a:p>
          <a:p>
            <a:pPr marL="404813" indent="-174625">
              <a:buFont typeface="Arial"/>
              <a:buChar char="•"/>
            </a:pPr>
            <a:r>
              <a:rPr lang="en-US" sz="1600" dirty="0">
                <a:solidFill>
                  <a:srgbClr val="FF0000"/>
                </a:solidFill>
              </a:rPr>
              <a:t>Jet superposition occurred over the West Pacific prior to the outbreak (</a:t>
            </a:r>
            <a:r>
              <a:rPr lang="en-US" sz="1600" dirty="0" err="1">
                <a:solidFill>
                  <a:srgbClr val="FF0000"/>
                </a:solidFill>
              </a:rPr>
              <a:t>Knupp</a:t>
            </a:r>
            <a:r>
              <a:rPr lang="en-US" sz="1600" dirty="0">
                <a:solidFill>
                  <a:srgbClr val="FF0000"/>
                </a:solidFill>
              </a:rPr>
              <a:t> et al. 2014; Christenson and Martin 2012).</a:t>
            </a:r>
            <a:endParaRPr lang="en-US" sz="1600" i="1" dirty="0"/>
          </a:p>
        </p:txBody>
      </p:sp>
      <p:sp>
        <p:nvSpPr>
          <p:cNvPr id="9" name="TextBox 8"/>
          <p:cNvSpPr txBox="1"/>
          <p:nvPr/>
        </p:nvSpPr>
        <p:spPr>
          <a:xfrm>
            <a:off x="433275" y="1132073"/>
            <a:ext cx="799163" cy="369332"/>
          </a:xfrm>
          <a:prstGeom prst="rect">
            <a:avLst/>
          </a:prstGeom>
          <a:solidFill>
            <a:srgbClr val="FFFFFF"/>
          </a:solidFill>
          <a:ln>
            <a:solidFill>
              <a:srgbClr val="000000"/>
            </a:solidFill>
          </a:ln>
        </p:spPr>
        <p:txBody>
          <a:bodyPr wrap="square" rtlCol="0">
            <a:spAutoFit/>
          </a:bodyPr>
          <a:lstStyle/>
          <a:p>
            <a:r>
              <a:rPr lang="en-US" b="1" dirty="0"/>
              <a:t>NASA</a:t>
            </a:r>
          </a:p>
        </p:txBody>
      </p:sp>
      <p:sp>
        <p:nvSpPr>
          <p:cNvPr id="10" name="TextBox 9"/>
          <p:cNvSpPr txBox="1"/>
          <p:nvPr/>
        </p:nvSpPr>
        <p:spPr>
          <a:xfrm>
            <a:off x="419004" y="3911084"/>
            <a:ext cx="637033" cy="369332"/>
          </a:xfrm>
          <a:prstGeom prst="rect">
            <a:avLst/>
          </a:prstGeom>
          <a:solidFill>
            <a:srgbClr val="FFFFFF"/>
          </a:solidFill>
          <a:ln>
            <a:solidFill>
              <a:srgbClr val="000000"/>
            </a:solidFill>
          </a:ln>
        </p:spPr>
        <p:txBody>
          <a:bodyPr wrap="square" rtlCol="0">
            <a:spAutoFit/>
          </a:bodyPr>
          <a:lstStyle/>
          <a:p>
            <a:r>
              <a:rPr lang="en-US" b="1" dirty="0"/>
              <a:t>SPC</a:t>
            </a:r>
          </a:p>
        </p:txBody>
      </p:sp>
      <p:sp>
        <p:nvSpPr>
          <p:cNvPr id="11" name="Rectangle 10">
            <a:extLst>
              <a:ext uri="{FF2B5EF4-FFF2-40B4-BE49-F238E27FC236}">
                <a16:creationId xmlns:a16="http://schemas.microsoft.com/office/drawing/2014/main" id="{E361F635-F56E-544B-B098-FBA4A639084B}"/>
              </a:ext>
            </a:extLst>
          </p:cNvPr>
          <p:cNvSpPr/>
          <p:nvPr/>
        </p:nvSpPr>
        <p:spPr>
          <a:xfrm>
            <a:off x="181381" y="1052654"/>
            <a:ext cx="8724996" cy="568343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A48A1E-867D-334D-BB3D-64A1DDF949AA}"/>
              </a:ext>
            </a:extLst>
          </p:cNvPr>
          <p:cNvSpPr txBox="1"/>
          <p:nvPr/>
        </p:nvSpPr>
        <p:spPr>
          <a:xfrm>
            <a:off x="810846" y="3003842"/>
            <a:ext cx="7493000" cy="1446550"/>
          </a:xfrm>
          <a:prstGeom prst="rect">
            <a:avLst/>
          </a:prstGeom>
          <a:solidFill>
            <a:schemeClr val="bg1"/>
          </a:solidFill>
          <a:ln w="28575" cmpd="sng">
            <a:solidFill>
              <a:schemeClr val="tx1"/>
            </a:solidFill>
          </a:ln>
          <a:effectLst/>
        </p:spPr>
        <p:txBody>
          <a:bodyPr wrap="square" rtlCol="0">
            <a:spAutoFit/>
          </a:bodyPr>
          <a:lstStyle/>
          <a:p>
            <a:pPr algn="ctr"/>
            <a:r>
              <a:rPr lang="en-US" sz="4400" b="1" dirty="0">
                <a:solidFill>
                  <a:srgbClr val="0000FF"/>
                </a:solidFill>
                <a:effectLst/>
              </a:rPr>
              <a:t>How do these structures develop?</a:t>
            </a:r>
          </a:p>
        </p:txBody>
      </p:sp>
    </p:spTree>
    <p:extLst>
      <p:ext uri="{BB962C8B-B14F-4D97-AF65-F5344CB8AC3E}">
        <p14:creationId xmlns:p14="http://schemas.microsoft.com/office/powerpoint/2010/main" val="333397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 y="1142999"/>
            <a:ext cx="7717282" cy="5481890"/>
          </a:xfrm>
          <a:prstGeom prst="rect">
            <a:avLst/>
          </a:prstGeom>
        </p:spPr>
      </p:pic>
      <p:cxnSp>
        <p:nvCxnSpPr>
          <p:cNvPr id="7" name="Straight Connector 6"/>
          <p:cNvCxnSpPr/>
          <p:nvPr/>
        </p:nvCxnSpPr>
        <p:spPr>
          <a:xfrm>
            <a:off x="280737" y="931106"/>
            <a:ext cx="871801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7157" y="151540"/>
            <a:ext cx="9304421" cy="646331"/>
          </a:xfrm>
          <a:prstGeom prst="rect">
            <a:avLst/>
          </a:prstGeom>
          <a:noFill/>
        </p:spPr>
        <p:txBody>
          <a:bodyPr wrap="square" rtlCol="0">
            <a:spAutoFit/>
          </a:bodyPr>
          <a:lstStyle/>
          <a:p>
            <a:r>
              <a:rPr lang="en-US" sz="3600" b="1" dirty="0"/>
              <a:t>Jet Superposition Conceptual Model</a:t>
            </a:r>
          </a:p>
        </p:txBody>
      </p:sp>
      <p:sp>
        <p:nvSpPr>
          <p:cNvPr id="3" name="Rectangle 2"/>
          <p:cNvSpPr/>
          <p:nvPr/>
        </p:nvSpPr>
        <p:spPr>
          <a:xfrm>
            <a:off x="905279" y="4377232"/>
            <a:ext cx="2472630" cy="51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18644" y="5133790"/>
            <a:ext cx="1864614" cy="1214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64098" y="6226360"/>
            <a:ext cx="2814748" cy="369332"/>
          </a:xfrm>
          <a:prstGeom prst="rect">
            <a:avLst/>
          </a:prstGeom>
          <a:solidFill>
            <a:srgbClr val="FFFFFF"/>
          </a:solidFill>
          <a:ln>
            <a:solidFill>
              <a:srgbClr val="000000"/>
            </a:solidFill>
          </a:ln>
        </p:spPr>
        <p:txBody>
          <a:bodyPr wrap="square" rtlCol="0">
            <a:spAutoFit/>
          </a:bodyPr>
          <a:lstStyle/>
          <a:p>
            <a:pPr algn="r"/>
            <a:r>
              <a:rPr lang="en-US" b="1" dirty="0"/>
              <a:t>Winters and Martin (2017)</a:t>
            </a:r>
          </a:p>
        </p:txBody>
      </p:sp>
    </p:spTree>
    <p:extLst>
      <p:ext uri="{BB962C8B-B14F-4D97-AF65-F5344CB8AC3E}">
        <p14:creationId xmlns:p14="http://schemas.microsoft.com/office/powerpoint/2010/main" val="3744177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3408</TotalTime>
  <Words>1501</Words>
  <Application>Microsoft Macintosh PowerPoint</Application>
  <PresentationFormat>On-screen Show (4:3)</PresentationFormat>
  <Paragraphs>183</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Bell MT</vt:lpstr>
      <vt:lpstr>Calibri</vt:lpstr>
      <vt:lpstr>Symbol</vt:lpstr>
      <vt:lpstr>Office Theme</vt:lpstr>
      <vt:lpstr>Antecedent Synoptic Environments  Most Conducive to North American  Polar/Subtropical Jet Superpositions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at Albany-SUNY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Discerning the Relative Importance of Polar and Tropical Upper-Tropospheric PV Anomalies during North American Polar/Subtropical Jet Superpositions</dc:title>
  <dc:creator>Andrew Winters</dc:creator>
  <cp:lastModifiedBy>Winters, Andrew C</cp:lastModifiedBy>
  <cp:revision>332</cp:revision>
  <cp:lastPrinted>2018-03-28T12:49:17Z</cp:lastPrinted>
  <dcterms:created xsi:type="dcterms:W3CDTF">2017-09-08T12:55:01Z</dcterms:created>
  <dcterms:modified xsi:type="dcterms:W3CDTF">2018-07-30T14:43:53Z</dcterms:modified>
</cp:coreProperties>
</file>