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7" r:id="rId2"/>
    <p:sldId id="258" r:id="rId3"/>
    <p:sldId id="372" r:id="rId4"/>
    <p:sldId id="373" r:id="rId5"/>
    <p:sldId id="374" r:id="rId6"/>
    <p:sldId id="360" r:id="rId7"/>
    <p:sldId id="268" r:id="rId8"/>
    <p:sldId id="332" r:id="rId9"/>
    <p:sldId id="269" r:id="rId10"/>
    <p:sldId id="270" r:id="rId11"/>
    <p:sldId id="271" r:id="rId12"/>
    <p:sldId id="272" r:id="rId13"/>
    <p:sldId id="273" r:id="rId14"/>
    <p:sldId id="274" r:id="rId15"/>
    <p:sldId id="275" r:id="rId16"/>
    <p:sldId id="276" r:id="rId17"/>
    <p:sldId id="277" r:id="rId18"/>
    <p:sldId id="278" r:id="rId19"/>
    <p:sldId id="279" r:id="rId20"/>
    <p:sldId id="333" r:id="rId21"/>
    <p:sldId id="334" r:id="rId22"/>
    <p:sldId id="284" r:id="rId23"/>
    <p:sldId id="337" r:id="rId24"/>
    <p:sldId id="285" r:id="rId25"/>
    <p:sldId id="338" r:id="rId26"/>
    <p:sldId id="286" r:id="rId27"/>
    <p:sldId id="339" r:id="rId28"/>
    <p:sldId id="287" r:id="rId29"/>
    <p:sldId id="289" r:id="rId30"/>
    <p:sldId id="340" r:id="rId31"/>
    <p:sldId id="381" r:id="rId32"/>
    <p:sldId id="391" r:id="rId33"/>
    <p:sldId id="392" r:id="rId34"/>
    <p:sldId id="380" r:id="rId35"/>
    <p:sldId id="292" r:id="rId36"/>
    <p:sldId id="384" r:id="rId37"/>
    <p:sldId id="385" r:id="rId38"/>
    <p:sldId id="386" r:id="rId39"/>
    <p:sldId id="352" r:id="rId40"/>
    <p:sldId id="353" r:id="rId41"/>
    <p:sldId id="354" r:id="rId42"/>
    <p:sldId id="356" r:id="rId43"/>
    <p:sldId id="351" r:id="rId44"/>
    <p:sldId id="263" r:id="rId45"/>
    <p:sldId id="325" r:id="rId46"/>
    <p:sldId id="305" r:id="rId47"/>
    <p:sldId id="357" r:id="rId48"/>
    <p:sldId id="361" r:id="rId49"/>
    <p:sldId id="362" r:id="rId50"/>
    <p:sldId id="363" r:id="rId51"/>
    <p:sldId id="364" r:id="rId52"/>
    <p:sldId id="264" r:id="rId53"/>
    <p:sldId id="265" r:id="rId54"/>
    <p:sldId id="267" r:id="rId55"/>
    <p:sldId id="307" r:id="rId56"/>
    <p:sldId id="308" r:id="rId57"/>
    <p:sldId id="375" r:id="rId58"/>
    <p:sldId id="288" r:id="rId59"/>
    <p:sldId id="329" r:id="rId60"/>
    <p:sldId id="328" r:id="rId61"/>
    <p:sldId id="291" r:id="rId62"/>
    <p:sldId id="290" r:id="rId63"/>
    <p:sldId id="388" r:id="rId64"/>
    <p:sldId id="387" r:id="rId65"/>
    <p:sldId id="366" r:id="rId66"/>
    <p:sldId id="376" r:id="rId67"/>
    <p:sldId id="389" r:id="rId68"/>
    <p:sldId id="390" r:id="rId69"/>
    <p:sldId id="368" r:id="rId70"/>
    <p:sldId id="369" r:id="rId71"/>
    <p:sldId id="345" r:id="rId72"/>
    <p:sldId id="346" r:id="rId73"/>
    <p:sldId id="347" r:id="rId74"/>
    <p:sldId id="370" r:id="rId75"/>
    <p:sldId id="344" r:id="rId76"/>
    <p:sldId id="371" r:id="rId77"/>
    <p:sldId id="382" r:id="rId78"/>
    <p:sldId id="383" r:id="rId79"/>
    <p:sldId id="358" r:id="rId80"/>
    <p:sldId id="321" r:id="rId81"/>
    <p:sldId id="322" r:id="rId82"/>
    <p:sldId id="294" r:id="rId83"/>
    <p:sldId id="266" r:id="rId84"/>
    <p:sldId id="306" r:id="rId85"/>
    <p:sldId id="295" r:id="rId86"/>
    <p:sldId id="296" r:id="rId87"/>
    <p:sldId id="297" r:id="rId88"/>
    <p:sldId id="298" r:id="rId89"/>
    <p:sldId id="299" r:id="rId90"/>
    <p:sldId id="300" r:id="rId91"/>
    <p:sldId id="301" r:id="rId92"/>
    <p:sldId id="302" r:id="rId93"/>
    <p:sldId id="304" r:id="rId94"/>
    <p:sldId id="309"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9" d="100"/>
          <a:sy n="89" d="100"/>
        </p:scale>
        <p:origin x="-8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1148D-1A0E-A640-9501-C41441DCCC33}" type="datetimeFigureOut">
              <a:rPr lang="en-US" smtClean="0"/>
              <a:t>3/10/17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5C24B-8820-F646-B889-F1DA0A75228E}" type="slidenum">
              <a:rPr lang="en-US" smtClean="0"/>
              <a:t>‹#›</a:t>
            </a:fld>
            <a:endParaRPr lang="en-US"/>
          </a:p>
        </p:txBody>
      </p:sp>
    </p:spTree>
    <p:extLst>
      <p:ext uri="{BB962C8B-B14F-4D97-AF65-F5344CB8AC3E}">
        <p14:creationId xmlns:p14="http://schemas.microsoft.com/office/powerpoint/2010/main" val="319912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35</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36</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37</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38</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59</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61</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12</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bullet for transformation of </a:t>
            </a:r>
            <a:r>
              <a:rPr lang="en-US" dirty="0" err="1" smtClean="0"/>
              <a:t>rmse</a:t>
            </a:r>
            <a:r>
              <a:rPr lang="en-US" dirty="0" smtClean="0"/>
              <a:t> and </a:t>
            </a:r>
            <a:r>
              <a:rPr lang="en-US" dirty="0" err="1" smtClean="0"/>
              <a:t>acc</a:t>
            </a:r>
            <a:r>
              <a:rPr lang="en-US" dirty="0" smtClean="0"/>
              <a:t> into sigma units?</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71</a:t>
            </a:fld>
            <a:endParaRPr lang="en-US"/>
          </a:p>
        </p:txBody>
      </p:sp>
    </p:spTree>
    <p:extLst>
      <p:ext uri="{BB962C8B-B14F-4D97-AF65-F5344CB8AC3E}">
        <p14:creationId xmlns:p14="http://schemas.microsoft.com/office/powerpoint/2010/main" val="182185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go with bad. Quote good</a:t>
            </a:r>
            <a:r>
              <a:rPr lang="en-US" baseline="0" dirty="0" smtClean="0"/>
              <a:t> and bad.</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73</a:t>
            </a:fld>
            <a:endParaRPr lang="en-US"/>
          </a:p>
        </p:txBody>
      </p:sp>
    </p:spTree>
    <p:extLst>
      <p:ext uri="{BB962C8B-B14F-4D97-AF65-F5344CB8AC3E}">
        <p14:creationId xmlns:p14="http://schemas.microsoft.com/office/powerpoint/2010/main" val="33373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81</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91</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93</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16</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17</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24</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36221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41780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06617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7B7D2-C844-5347-9D1C-CB8F212F0E0E}" type="datetimeFigureOut">
              <a:rPr lang="en-US" smtClean="0"/>
              <a:t>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424690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A7B7D2-C844-5347-9D1C-CB8F212F0E0E}" type="datetimeFigureOut">
              <a:rPr lang="en-US" smtClean="0"/>
              <a:t>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68590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A7B7D2-C844-5347-9D1C-CB8F212F0E0E}" type="datetimeFigureOut">
              <a:rPr lang="en-US" smtClean="0"/>
              <a:t>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25233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A7B7D2-C844-5347-9D1C-CB8F212F0E0E}" type="datetimeFigureOut">
              <a:rPr lang="en-US" smtClean="0"/>
              <a:t>3/10/17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28092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A7B7D2-C844-5347-9D1C-CB8F212F0E0E}" type="datetimeFigureOut">
              <a:rPr lang="en-US" smtClean="0"/>
              <a:t>3/10/17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153163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7B7D2-C844-5347-9D1C-CB8F212F0E0E}" type="datetimeFigureOut">
              <a:rPr lang="en-US" smtClean="0"/>
              <a:t>3/10/17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68214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86016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A7B7D2-C844-5347-9D1C-CB8F212F0E0E}" type="datetimeFigureOut">
              <a:rPr lang="en-US" smtClean="0"/>
              <a:t>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8A9BD-55C8-164B-BA8F-FB81CA1C2BCA}" type="slidenum">
              <a:rPr lang="en-US" smtClean="0"/>
              <a:t>‹#›</a:t>
            </a:fld>
            <a:endParaRPr lang="en-US"/>
          </a:p>
        </p:txBody>
      </p:sp>
    </p:spTree>
    <p:extLst>
      <p:ext uri="{BB962C8B-B14F-4D97-AF65-F5344CB8AC3E}">
        <p14:creationId xmlns:p14="http://schemas.microsoft.com/office/powerpoint/2010/main" val="3363896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7B7D2-C844-5347-9D1C-CB8F212F0E0E}" type="datetimeFigureOut">
              <a:rPr lang="en-US" smtClean="0"/>
              <a:t>3/10/17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8A9BD-55C8-164B-BA8F-FB81CA1C2BCA}" type="slidenum">
              <a:rPr lang="en-US" smtClean="0"/>
              <a:t>‹#›</a:t>
            </a:fld>
            <a:endParaRPr lang="en-US"/>
          </a:p>
        </p:txBody>
      </p:sp>
    </p:spTree>
    <p:extLst>
      <p:ext uri="{BB962C8B-B14F-4D97-AF65-F5344CB8AC3E}">
        <p14:creationId xmlns:p14="http://schemas.microsoft.com/office/powerpoint/2010/main" val="11479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 Id="rId3"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emf"/><Relationship Id="rId3"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emf"/><Relationship Id="rId3" Type="http://schemas.openxmlformats.org/officeDocument/2006/relationships/image" Target="../media/image45.emf"/></Relationships>
</file>

<file path=ppt/slides/_rels/slide6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 Id="rId3" Type="http://schemas.openxmlformats.org/officeDocument/2006/relationships/image" Target="../media/image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 Id="rId3" Type="http://schemas.openxmlformats.org/officeDocument/2006/relationships/image" Target="../media/image4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gif"/><Relationship Id="rId3" Type="http://schemas.openxmlformats.org/officeDocument/2006/relationships/image" Target="../media/image55.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8.emf"/><Relationship Id="rId5" Type="http://schemas.openxmlformats.org/officeDocument/2006/relationships/oleObject" Target="../embeddings/oleObject2.bin"/><Relationship Id="rId6"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3.bin"/><Relationship Id="rId5" Type="http://schemas.openxmlformats.org/officeDocument/2006/relationships/image" Target="../media/image5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oleObject" Target="../embeddings/oleObject4.bin"/><Relationship Id="rId5" Type="http://schemas.openxmlformats.org/officeDocument/2006/relationships/image" Target="../media/image5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oleObject" Target="../embeddings/oleObject5.bin"/><Relationship Id="rId5" Type="http://schemas.openxmlformats.org/officeDocument/2006/relationships/image" Target="../media/image5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8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8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8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66.emf"/><Relationship Id="rId1" Type="http://schemas.openxmlformats.org/officeDocument/2006/relationships/slideLayout" Target="../slideLayouts/slideLayout1.xml"/><Relationship Id="rId2" Type="http://schemas.openxmlformats.org/officeDocument/2006/relationships/image" Target="../media/image65.emf"/></Relationships>
</file>

<file path=ppt/slides/_rels/slide8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6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9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62.emf"/><Relationship Id="rId1" Type="http://schemas.openxmlformats.org/officeDocument/2006/relationships/slideLayout" Target="../slideLayouts/slideLayout1.xml"/><Relationship Id="rId2" Type="http://schemas.openxmlformats.org/officeDocument/2006/relationships/image" Target="../media/image71.emf"/></Relationships>
</file>

<file path=ppt/slides/_rels/slide91.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emf"/><Relationship Id="rId3" Type="http://schemas.openxmlformats.org/officeDocument/2006/relationships/image" Target="../media/image4.emf"/></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sz="3400" b="1" dirty="0" smtClean="0">
                <a:solidFill>
                  <a:srgbClr val="FF0000"/>
                </a:solidFill>
              </a:rPr>
              <a:t>Weather Regime-Dependent Predictability: The Development of the North Pacific Jet Phase Diagram as a Tool to Characterize the Upper-Tropospheric Flow Pattern</a:t>
            </a:r>
            <a:endParaRPr lang="en-US" sz="3400" b="1" dirty="0">
              <a:solidFill>
                <a:srgbClr val="FF0000"/>
              </a:solidFill>
            </a:endParaRPr>
          </a:p>
        </p:txBody>
      </p:sp>
      <p:sp>
        <p:nvSpPr>
          <p:cNvPr id="3" name="Subtitle 2"/>
          <p:cNvSpPr>
            <a:spLocks noGrp="1"/>
          </p:cNvSpPr>
          <p:nvPr>
            <p:ph type="subTitle" idx="1"/>
          </p:nvPr>
        </p:nvSpPr>
        <p:spPr>
          <a:xfrm>
            <a:off x="0" y="2760303"/>
            <a:ext cx="9144000" cy="1752600"/>
          </a:xfrm>
        </p:spPr>
        <p:txBody>
          <a:bodyPr>
            <a:noAutofit/>
          </a:bodyPr>
          <a:lstStyle/>
          <a:p>
            <a:r>
              <a:rPr lang="en-US" sz="2400" b="1" dirty="0" smtClean="0">
                <a:solidFill>
                  <a:srgbClr val="0000FF"/>
                </a:solidFill>
                <a:latin typeface="Arial"/>
                <a:cs typeface="Arial"/>
              </a:rPr>
              <a:t>Andrew C. Winters, 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 Daniel Keyser</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latin typeface="Arial"/>
              <a:cs typeface="Arial"/>
            </a:endParaRPr>
          </a:p>
          <a:p>
            <a:r>
              <a:rPr lang="en-US" sz="2400" b="1" dirty="0" smtClean="0">
                <a:solidFill>
                  <a:srgbClr val="0000FF"/>
                </a:solidFill>
                <a:latin typeface="Arial"/>
                <a:cs typeface="Arial"/>
              </a:rPr>
              <a:t>42</a:t>
            </a:r>
            <a:r>
              <a:rPr lang="en-US" sz="2400" b="1" baseline="30000" dirty="0" smtClean="0">
                <a:solidFill>
                  <a:srgbClr val="0000FF"/>
                </a:solidFill>
                <a:latin typeface="Arial"/>
                <a:cs typeface="Arial"/>
              </a:rPr>
              <a:t>nd</a:t>
            </a:r>
            <a:r>
              <a:rPr lang="en-US" sz="2400" b="1" dirty="0" smtClean="0">
                <a:solidFill>
                  <a:srgbClr val="0000FF"/>
                </a:solidFill>
                <a:latin typeface="Arial"/>
                <a:cs typeface="Arial"/>
              </a:rPr>
              <a:t> Northeastern Storm Conference</a:t>
            </a:r>
          </a:p>
          <a:p>
            <a:r>
              <a:rPr lang="en-US" sz="2400" b="1" dirty="0" smtClean="0">
                <a:solidFill>
                  <a:srgbClr val="0000FF"/>
                </a:solidFill>
                <a:latin typeface="Arial"/>
                <a:cs typeface="Arial"/>
              </a:rPr>
              <a:t>Saratoga Springs, NY </a:t>
            </a:r>
          </a:p>
          <a:p>
            <a:r>
              <a:rPr lang="en-US" sz="2400" b="1" dirty="0" smtClean="0">
                <a:solidFill>
                  <a:srgbClr val="0000FF"/>
                </a:solidFill>
                <a:latin typeface="Arial"/>
                <a:cs typeface="Arial"/>
              </a:rPr>
              <a:t>11 March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16537099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Antecedent Environments Associated with Cool-Season (Sept.–May) EWEs in the Context of North Pacific Jet Variability </a:t>
            </a:r>
            <a:endParaRPr lang="en-US" sz="4800" b="1" dirty="0">
              <a:solidFill>
                <a:srgbClr val="FF0000"/>
              </a:solidFill>
            </a:endParaRPr>
          </a:p>
        </p:txBody>
      </p:sp>
    </p:spTree>
    <p:extLst>
      <p:ext uri="{BB962C8B-B14F-4D97-AF65-F5344CB8AC3E}">
        <p14:creationId xmlns:p14="http://schemas.microsoft.com/office/powerpoint/2010/main" val="4284382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84099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2734528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013095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49217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508406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7683642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007286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3278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sp>
        <p:nvSpPr>
          <p:cNvPr id="8" name="Oval 7"/>
          <p:cNvSpPr/>
          <p:nvPr/>
        </p:nvSpPr>
        <p:spPr>
          <a:xfrm rot="20311307">
            <a:off x="3038038" y="3304109"/>
            <a:ext cx="1694845" cy="245207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Projecting antecedent environments associated with extreme cold events onto the North Pacific Jet phase diagram can identify flow patterns conducive to the development of these events</a:t>
            </a:r>
            <a:endParaRPr lang="en-US" b="1" dirty="0">
              <a:solidFill>
                <a:srgbClr val="0000FF"/>
              </a:solidFill>
            </a:endParaRPr>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cxnSp>
        <p:nvCxnSpPr>
          <p:cNvPr id="3" name="Straight Arrow Connector 2"/>
          <p:cNvCxnSpPr/>
          <p:nvPr/>
        </p:nvCxnSpPr>
        <p:spPr>
          <a:xfrm flipH="1">
            <a:off x="3196520" y="2061224"/>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405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181588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3185790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2" name="TextBox 1"/>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67484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Isosceles Triangle 17"/>
          <p:cNvSpPr/>
          <p:nvPr/>
        </p:nvSpPr>
        <p:spPr>
          <a:xfrm rot="10800000" flipV="1">
            <a:off x="611854" y="3866444"/>
            <a:ext cx="6240028" cy="2439888"/>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9" name="TextBox 28"/>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2692285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7492"/>
            <a:ext cx="820919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764"/>
            <a:ext cx="8209195" cy="3202015"/>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1828" y="453223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402792"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96392" y="369954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594935"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2934118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5" y="3497492"/>
            <a:ext cx="8187479"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4746"/>
            <a:ext cx="8209195" cy="3196050"/>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11895" y="445455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03157" y="374666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957554" y="502529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3" name="TextBox 22"/>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25" name="TextBox 24"/>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5</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6" name="Rectangle 3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8" name="TextBox 37"/>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5236176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5045"/>
            <a:ext cx="8209192"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00" y="151598"/>
            <a:ext cx="8208337" cy="320234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95601" y="435098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7046515" y="49572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5658908" y="393354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42" name="TextBox 4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7" name="TextBox 36"/>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9251344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6" y="3495045"/>
            <a:ext cx="8205877"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80" y="159605"/>
            <a:ext cx="8181178" cy="318633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453158" y="445770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5658908" y="40906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81991" y="45642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2" name="TextBox 2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23" name="TextBox 2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3</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7" name="Rectangle 36"/>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9" name="TextBox 38"/>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5555125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1684"/>
            <a:ext cx="8209190" cy="32059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53337"/>
            <a:ext cx="8209192" cy="319886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235201" y="44760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5771092" y="424390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09949" y="43617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0" name="TextBox 29"/>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083101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234"/>
            <a:ext cx="8209190" cy="32008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21" y="155879"/>
            <a:ext cx="8180295" cy="319378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313762" y="446298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6229354" y="448917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  </a:t>
            </a:r>
            <a:endParaRPr lang="en-US" b="1" dirty="0">
              <a:solidFill>
                <a:srgbClr val="0000FF"/>
              </a:solidFill>
            </a:endParaRPr>
          </a:p>
        </p:txBody>
      </p:sp>
      <p:sp>
        <p:nvSpPr>
          <p:cNvPr id="22" name="TextBox 2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19" name="Group 18"/>
          <p:cNvGrpSpPr/>
          <p:nvPr/>
        </p:nvGrpSpPr>
        <p:grpSpPr>
          <a:xfrm>
            <a:off x="484677" y="6330605"/>
            <a:ext cx="4068271" cy="398802"/>
            <a:chOff x="510078" y="6305204"/>
            <a:chExt cx="4068271" cy="398802"/>
          </a:xfrm>
        </p:grpSpPr>
        <p:sp>
          <p:nvSpPr>
            <p:cNvPr id="20" name="Rectangle 19"/>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5" name="TextBox 24"/>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6" name="Group 25"/>
          <p:cNvGrpSpPr/>
          <p:nvPr/>
        </p:nvGrpSpPr>
        <p:grpSpPr>
          <a:xfrm>
            <a:off x="486796" y="2974869"/>
            <a:ext cx="4691043" cy="406353"/>
            <a:chOff x="486796" y="2974869"/>
            <a:chExt cx="4691043" cy="406353"/>
          </a:xfrm>
        </p:grpSpPr>
        <p:sp>
          <p:nvSpPr>
            <p:cNvPr id="28" name="Rectangle 27"/>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3" name="TextBox 32"/>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2893908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018"/>
            <a:ext cx="8209190" cy="320125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61" y="154150"/>
            <a:ext cx="8202215" cy="319724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6" name="TextBox 25"/>
          <p:cNvSpPr txBox="1"/>
          <p:nvPr/>
        </p:nvSpPr>
        <p:spPr>
          <a:xfrm>
            <a:off x="3050141" y="451949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527800" y="483534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457041" y="5322956"/>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grpSp>
        <p:nvGrpSpPr>
          <p:cNvPr id="38" name="Group 37"/>
          <p:cNvGrpSpPr/>
          <p:nvPr/>
        </p:nvGrpSpPr>
        <p:grpSpPr>
          <a:xfrm>
            <a:off x="484677" y="6330605"/>
            <a:ext cx="4068271" cy="398802"/>
            <a:chOff x="510078" y="6305204"/>
            <a:chExt cx="4068271" cy="398802"/>
          </a:xfrm>
        </p:grpSpPr>
        <p:sp>
          <p:nvSpPr>
            <p:cNvPr id="39" name="Rectangle 3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41" name="TextBox 40"/>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0  </a:t>
            </a:r>
            <a:endParaRPr lang="en-US" sz="1600" b="1" dirty="0">
              <a:solidFill>
                <a:srgbClr val="0000FF"/>
              </a:solidFill>
            </a:endParaRPr>
          </a:p>
        </p:txBody>
      </p:sp>
      <p:grpSp>
        <p:nvGrpSpPr>
          <p:cNvPr id="20" name="Group 19"/>
          <p:cNvGrpSpPr/>
          <p:nvPr/>
        </p:nvGrpSpPr>
        <p:grpSpPr>
          <a:xfrm>
            <a:off x="486796" y="2974869"/>
            <a:ext cx="4691043" cy="406353"/>
            <a:chOff x="486796" y="2974869"/>
            <a:chExt cx="4691043" cy="406353"/>
          </a:xfrm>
        </p:grpSpPr>
        <p:sp>
          <p:nvSpPr>
            <p:cNvPr id="23" name="Rectangle 2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25" name="TextBox 2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25523688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3375394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378565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Tree>
    <p:extLst>
      <p:ext uri="{BB962C8B-B14F-4D97-AF65-F5344CB8AC3E}">
        <p14:creationId xmlns:p14="http://schemas.microsoft.com/office/powerpoint/2010/main" val="17905099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Applications of the North Pacific Jet Phase Diagram</a:t>
            </a:r>
            <a:endParaRPr lang="en-US" sz="4800" b="1" dirty="0">
              <a:solidFill>
                <a:srgbClr val="FF0000"/>
              </a:solidFill>
            </a:endParaRPr>
          </a:p>
        </p:txBody>
      </p:sp>
    </p:spTree>
    <p:extLst>
      <p:ext uri="{BB962C8B-B14F-4D97-AF65-F5344CB8AC3E}">
        <p14:creationId xmlns:p14="http://schemas.microsoft.com/office/powerpoint/2010/main" val="30380384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1938992"/>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spTree>
    <p:extLst>
      <p:ext uri="{BB962C8B-B14F-4D97-AF65-F5344CB8AC3E}">
        <p14:creationId xmlns:p14="http://schemas.microsoft.com/office/powerpoint/2010/main" val="5181381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3970318"/>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a:p>
            <a:pPr marL="342900" indent="-342900">
              <a:buFont typeface="Arial"/>
              <a:buChar char="•"/>
            </a:pPr>
            <a:endParaRPr lang="en-US" sz="1200" dirty="0" smtClean="0"/>
          </a:p>
          <a:p>
            <a:pPr marL="342900" indent="-342900">
              <a:buFont typeface="Arial"/>
              <a:buChar char="•"/>
            </a:pPr>
            <a:r>
              <a:rPr lang="en-US" sz="2400" dirty="0" smtClean="0"/>
              <a:t>The MJO is characterized by an eastward propagating region of enhanced convection in the equatorial Indian and Pacific Oceans. </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cxnSp>
        <p:nvCxnSpPr>
          <p:cNvPr id="3" name="Straight Arrow Connector 2"/>
          <p:cNvCxnSpPr/>
          <p:nvPr/>
        </p:nvCxnSpPr>
        <p:spPr>
          <a:xfrm>
            <a:off x="1227667" y="1368778"/>
            <a:ext cx="1213555" cy="47554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6825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5262979"/>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a:p>
            <a:pPr marL="342900" indent="-342900">
              <a:buFont typeface="Arial"/>
              <a:buChar char="•"/>
            </a:pPr>
            <a:endParaRPr lang="en-US" sz="1200" dirty="0" smtClean="0"/>
          </a:p>
          <a:p>
            <a:pPr marL="342900" indent="-342900">
              <a:buFont typeface="Arial"/>
              <a:buChar char="•"/>
            </a:pPr>
            <a:r>
              <a:rPr lang="en-US" sz="2400" dirty="0" smtClean="0"/>
              <a:t>The MJO is characterized by an eastward propagating region of enhanced convection in the equatorial Indian and Pacific Oceans. </a:t>
            </a:r>
          </a:p>
          <a:p>
            <a:pPr marL="342900" indent="-342900">
              <a:buFont typeface="Arial"/>
              <a:buChar char="•"/>
            </a:pPr>
            <a:endParaRPr lang="en-US" sz="1200" dirty="0"/>
          </a:p>
          <a:p>
            <a:pPr marL="342900" indent="-342900">
              <a:buFont typeface="Arial"/>
              <a:buChar char="•"/>
            </a:pPr>
            <a:r>
              <a:rPr lang="en-US" sz="2400" dirty="0" smtClean="0"/>
              <a:t>The location of convection      can strongly modulate the </a:t>
            </a:r>
            <a:r>
              <a:rPr lang="en-US" sz="2400" dirty="0" err="1" smtClean="0"/>
              <a:t>midlatitude</a:t>
            </a:r>
            <a:r>
              <a:rPr lang="en-US" sz="2400" dirty="0" smtClean="0"/>
              <a:t> circulation.</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spTree>
    <p:extLst>
      <p:ext uri="{BB962C8B-B14F-4D97-AF65-F5344CB8AC3E}">
        <p14:creationId xmlns:p14="http://schemas.microsoft.com/office/powerpoint/2010/main" val="783724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63888"/>
            <a:ext cx="6663837" cy="5676514"/>
          </a:xfrm>
          <a:prstGeom prst="rect">
            <a:avLst/>
          </a:prstGeom>
        </p:spPr>
      </p:pic>
      <p:sp>
        <p:nvSpPr>
          <p:cNvPr id="6" name="TextBox 5"/>
          <p:cNvSpPr txBox="1"/>
          <p:nvPr/>
        </p:nvSpPr>
        <p:spPr>
          <a:xfrm>
            <a:off x="6377076" y="1319710"/>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15434066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171354"/>
            <a:ext cx="8328526" cy="1569660"/>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2400" dirty="0" smtClean="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Tree>
    <p:extLst>
      <p:ext uri="{BB962C8B-B14F-4D97-AF65-F5344CB8AC3E}">
        <p14:creationId xmlns:p14="http://schemas.microsoft.com/office/powerpoint/2010/main" val="14268864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171354"/>
            <a:ext cx="8328526" cy="304698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weather events over the U.S.</a:t>
            </a:r>
            <a:endParaRPr lang="en-US" sz="2400" dirty="0" smtClean="0">
              <a:cs typeface="Arial" panose="020B0604020202020204" pitchFamily="34" charset="0"/>
            </a:endParaRPr>
          </a:p>
          <a:p>
            <a:endParaRPr lang="en-US" sz="2400" dirty="0" smtClean="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Tree>
    <p:extLst>
      <p:ext uri="{BB962C8B-B14F-4D97-AF65-F5344CB8AC3E}">
        <p14:creationId xmlns:p14="http://schemas.microsoft.com/office/powerpoint/2010/main" val="21098444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171354"/>
            <a:ext cx="8328526" cy="4524315"/>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weather events over the U.S.</a:t>
            </a:r>
            <a:endParaRPr lang="en-US" sz="2400" dirty="0" smtClean="0">
              <a:cs typeface="Arial" panose="020B0604020202020204" pitchFamily="34" charset="0"/>
            </a:endParaRP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The North Pacific Jet phase diagram can describe the relationship between the </a:t>
            </a:r>
            <a:r>
              <a:rPr lang="en-US" sz="2400" dirty="0" err="1" smtClean="0">
                <a:cs typeface="Arial" panose="020B0604020202020204" pitchFamily="34" charset="0"/>
              </a:rPr>
              <a:t>midlatitude</a:t>
            </a:r>
            <a:r>
              <a:rPr lang="en-US" sz="2400" dirty="0" smtClean="0">
                <a:cs typeface="Arial" panose="020B0604020202020204" pitchFamily="34" charset="0"/>
              </a:rPr>
              <a:t> upper-tropospheric flow pattern and modes of </a:t>
            </a:r>
            <a:r>
              <a:rPr lang="en-US" sz="2400" dirty="0" err="1" smtClean="0">
                <a:cs typeface="Arial" panose="020B0604020202020204" pitchFamily="34" charset="0"/>
              </a:rPr>
              <a:t>interannual</a:t>
            </a:r>
            <a:r>
              <a:rPr lang="en-US" sz="2400" dirty="0" smtClean="0">
                <a:cs typeface="Arial" panose="020B0604020202020204" pitchFamily="34" charset="0"/>
              </a:rPr>
              <a:t> and </a:t>
            </a:r>
            <a:r>
              <a:rPr lang="en-US" sz="2400" dirty="0" err="1" smtClean="0">
                <a:cs typeface="Arial" panose="020B0604020202020204" pitchFamily="34" charset="0"/>
              </a:rPr>
              <a:t>intraannual</a:t>
            </a:r>
            <a:r>
              <a:rPr lang="en-US" sz="2400" dirty="0" smtClean="0">
                <a:cs typeface="Arial" panose="020B0604020202020204" pitchFamily="34" charset="0"/>
              </a:rPr>
              <a:t> variability in the tropics.</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Tree>
    <p:extLst>
      <p:ext uri="{BB962C8B-B14F-4D97-AF65-F5344CB8AC3E}">
        <p14:creationId xmlns:p14="http://schemas.microsoft.com/office/powerpoint/2010/main" val="7223329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171354"/>
            <a:ext cx="8328526" cy="4893647"/>
          </a:xfrm>
          <a:prstGeom prst="rect">
            <a:avLst/>
          </a:prstGeom>
        </p:spPr>
        <p:txBody>
          <a:bodyPr wrap="square">
            <a:spAutoFit/>
          </a:bodyPr>
          <a:lstStyle/>
          <a:p>
            <a:pPr marL="285750" indent="-285750">
              <a:buFont typeface="Arial"/>
              <a:buChar char="•"/>
            </a:pPr>
            <a:r>
              <a:rPr lang="en-US" sz="2400" b="1" dirty="0" smtClean="0">
                <a:solidFill>
                  <a:srgbClr val="0000FF"/>
                </a:solidFill>
                <a:cs typeface="Arial" panose="020B0604020202020204" pitchFamily="34" charset="0"/>
              </a:rPr>
              <a:t>The North Pacific Jet phase </a:t>
            </a:r>
            <a:r>
              <a:rPr lang="en-US" sz="2400" b="1" dirty="0">
                <a:solidFill>
                  <a:srgbClr val="0000FF"/>
                </a:solidFill>
                <a:cs typeface="Arial" panose="020B0604020202020204" pitchFamily="34" charset="0"/>
              </a:rPr>
              <a:t>d</a:t>
            </a:r>
            <a:r>
              <a:rPr lang="en-US" sz="2400" b="1" dirty="0" smtClean="0">
                <a:solidFill>
                  <a:srgbClr val="0000FF"/>
                </a:solidFill>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weather events over the U.S.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The North Pacific Jet phase diagram can describe the relationship between </a:t>
            </a:r>
            <a:r>
              <a:rPr lang="en-US" sz="2400" dirty="0" smtClean="0">
                <a:cs typeface="Arial" panose="020B0604020202020204" pitchFamily="34" charset="0"/>
              </a:rPr>
              <a:t>the </a:t>
            </a:r>
            <a:r>
              <a:rPr lang="en-US" sz="2400" dirty="0" err="1" smtClean="0">
                <a:cs typeface="Arial" panose="020B0604020202020204" pitchFamily="34" charset="0"/>
              </a:rPr>
              <a:t>midlatitude</a:t>
            </a:r>
            <a:r>
              <a:rPr lang="en-US" sz="2400" dirty="0" smtClean="0">
                <a:cs typeface="Arial" panose="020B0604020202020204" pitchFamily="34" charset="0"/>
              </a:rPr>
              <a:t> </a:t>
            </a:r>
            <a:r>
              <a:rPr lang="en-US" sz="2400" dirty="0">
                <a:cs typeface="Arial" panose="020B0604020202020204" pitchFamily="34" charset="0"/>
              </a:rPr>
              <a:t>upper-tropospheric flow pattern and </a:t>
            </a:r>
            <a:r>
              <a:rPr lang="en-US" sz="2400" dirty="0" smtClean="0">
                <a:cs typeface="Arial" panose="020B0604020202020204" pitchFamily="34" charset="0"/>
              </a:rPr>
              <a:t>modes </a:t>
            </a:r>
            <a:r>
              <a:rPr lang="en-US" sz="2400" dirty="0">
                <a:cs typeface="Arial" panose="020B0604020202020204" pitchFamily="34" charset="0"/>
              </a:rPr>
              <a:t>of </a:t>
            </a:r>
            <a:r>
              <a:rPr lang="en-US" sz="2400" dirty="0" err="1">
                <a:cs typeface="Arial" panose="020B0604020202020204" pitchFamily="34" charset="0"/>
              </a:rPr>
              <a:t>interannual</a:t>
            </a:r>
            <a:r>
              <a:rPr lang="en-US" sz="2400" dirty="0">
                <a:cs typeface="Arial" panose="020B0604020202020204" pitchFamily="34" charset="0"/>
              </a:rPr>
              <a:t> and </a:t>
            </a:r>
            <a:r>
              <a:rPr lang="en-US" sz="2400" dirty="0" err="1">
                <a:cs typeface="Arial" panose="020B0604020202020204" pitchFamily="34" charset="0"/>
              </a:rPr>
              <a:t>intraannual</a:t>
            </a:r>
            <a:r>
              <a:rPr lang="en-US" sz="2400" dirty="0">
                <a:cs typeface="Arial" panose="020B0604020202020204" pitchFamily="34" charset="0"/>
              </a:rPr>
              <a:t> variability in the tropics.</a:t>
            </a:r>
          </a:p>
          <a:p>
            <a:pPr marL="285750" indent="-285750">
              <a:buFont typeface="Arial"/>
              <a:buChar char="•"/>
            </a:pPr>
            <a:endParaRPr lang="en-US" sz="2400" dirty="0" smtClean="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Tree>
    <p:extLst>
      <p:ext uri="{BB962C8B-B14F-4D97-AF65-F5344CB8AC3E}">
        <p14:creationId xmlns:p14="http://schemas.microsoft.com/office/powerpoint/2010/main" val="28011159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85319"/>
            <a:ext cx="8741810" cy="5059568"/>
          </a:xfrm>
          <a:prstGeom prst="rect">
            <a:avLst/>
          </a:prstGeom>
        </p:spPr>
      </p:pic>
      <p:sp>
        <p:nvSpPr>
          <p:cNvPr id="7" name="TextBox 6"/>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28890150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123342"/>
            <a:ext cx="8748889" cy="3785652"/>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
        <p:nvSpPr>
          <p:cNvPr id="2" name="TextBox 1"/>
          <p:cNvSpPr txBox="1"/>
          <p:nvPr/>
        </p:nvSpPr>
        <p:spPr>
          <a:xfrm>
            <a:off x="239888" y="4492050"/>
            <a:ext cx="8748889" cy="1477327"/>
          </a:xfrm>
          <a:prstGeom prst="rect">
            <a:avLst/>
          </a:prstGeom>
          <a:noFill/>
        </p:spPr>
        <p:txBody>
          <a:bodyPr wrap="square" rtlCol="0">
            <a:spAutoFit/>
          </a:bodyPr>
          <a:lstStyle/>
          <a:p>
            <a:pPr marL="342900" indent="-342900">
              <a:buFont typeface="Arial"/>
              <a:buChar char="•"/>
            </a:pPr>
            <a:r>
              <a:rPr lang="en-US" sz="2400" dirty="0">
                <a:cs typeface="Arial"/>
              </a:rPr>
              <a:t>Consideration of EWEs may improve operational probabilistic temperature and precipitation forecasts in the 8–10 day time range. </a:t>
            </a:r>
          </a:p>
          <a:p>
            <a:endParaRPr lang="en-US" dirty="0"/>
          </a:p>
        </p:txBody>
      </p:sp>
    </p:spTree>
    <p:extLst>
      <p:ext uri="{BB962C8B-B14F-4D97-AF65-F5344CB8AC3E}">
        <p14:creationId xmlns:p14="http://schemas.microsoft.com/office/powerpoint/2010/main" val="38111876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85319"/>
            <a:ext cx="8741810" cy="5059568"/>
          </a:xfrm>
          <a:prstGeom prst="rect">
            <a:avLst/>
          </a:prstGeom>
        </p:spPr>
      </p:pic>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013042" y="148590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65462"/>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54271" y="3121062"/>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32336476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85319"/>
            <a:ext cx="8741810" cy="5059568"/>
          </a:xfrm>
          <a:prstGeom prst="rect">
            <a:avLst/>
          </a:prstGeom>
        </p:spPr>
      </p:pic>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683000" y="1485900"/>
            <a:ext cx="12573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Tree>
    <p:extLst>
      <p:ext uri="{BB962C8B-B14F-4D97-AF65-F5344CB8AC3E}">
        <p14:creationId xmlns:p14="http://schemas.microsoft.com/office/powerpoint/2010/main" val="11611433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85319"/>
            <a:ext cx="8741810" cy="5059568"/>
          </a:xfrm>
          <a:prstGeom prst="rect">
            <a:avLst/>
          </a:prstGeom>
        </p:spPr>
      </p:pic>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8315014" cy="707886"/>
          </a:xfrm>
          <a:prstGeom prst="rect">
            <a:avLst/>
          </a:prstGeom>
          <a:noFill/>
        </p:spPr>
        <p:txBody>
          <a:bodyPr wrap="square" rtlCol="0">
            <a:spAutoFit/>
          </a:bodyPr>
          <a:lstStyle/>
          <a:p>
            <a:r>
              <a:rPr lang="en-US" sz="4000" b="1" dirty="0" smtClean="0"/>
              <a:t>Phase Diagram Web Interface</a:t>
            </a:r>
            <a:endParaRPr lang="en-US" sz="4000" b="1" dirty="0"/>
          </a:p>
        </p:txBody>
      </p:sp>
      <p:sp>
        <p:nvSpPr>
          <p:cNvPr id="3" name="Rectangle 2"/>
          <p:cNvSpPr/>
          <p:nvPr/>
        </p:nvSpPr>
        <p:spPr>
          <a:xfrm>
            <a:off x="4924458" y="1498600"/>
            <a:ext cx="8255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5007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Summary</a:t>
            </a:r>
            <a:endParaRPr lang="en-US" sz="4000" b="1" dirty="0"/>
          </a:p>
        </p:txBody>
      </p:sp>
      <p:sp>
        <p:nvSpPr>
          <p:cNvPr id="8" name="Rectangle 7"/>
          <p:cNvSpPr/>
          <p:nvPr/>
        </p:nvSpPr>
        <p:spPr>
          <a:xfrm>
            <a:off x="387541" y="1238904"/>
            <a:ext cx="8328526" cy="3477875"/>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that offers real time North Pacific Jet phase </a:t>
            </a:r>
            <a:r>
              <a:rPr lang="en-US" sz="2400" dirty="0">
                <a:cs typeface="Arial" panose="020B0604020202020204" pitchFamily="34" charset="0"/>
              </a:rPr>
              <a:t>d</a:t>
            </a:r>
            <a:r>
              <a:rPr lang="en-US" sz="2400" dirty="0" smtClean="0">
                <a:cs typeface="Arial" panose="020B0604020202020204" pitchFamily="34" charset="0"/>
              </a:rPr>
              <a:t>iagram forecasts and extreme event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err="1" smtClean="0">
                <a:solidFill>
                  <a:srgbClr val="000000"/>
                </a:solidFill>
                <a:cs typeface="Arial" panose="020B0604020202020204" pitchFamily="34" charset="0"/>
              </a:rPr>
              <a:t>acwinters@albany.edu</a:t>
            </a:r>
            <a:endParaRPr lang="en-US" sz="3600" b="1" dirty="0" smtClean="0">
              <a:solidFill>
                <a:srgbClr val="000000"/>
              </a:solidFill>
              <a:cs typeface="Arial" panose="020B0604020202020204" pitchFamily="34" charset="0"/>
            </a:endParaRPr>
          </a:p>
        </p:txBody>
      </p:sp>
      <p:sp>
        <p:nvSpPr>
          <p:cNvPr id="7" name="Rectangle 6"/>
          <p:cNvSpPr/>
          <p:nvPr/>
        </p:nvSpPr>
        <p:spPr>
          <a:xfrm>
            <a:off x="401053" y="5302904"/>
            <a:ext cx="8328526" cy="1077218"/>
          </a:xfrm>
          <a:prstGeom prst="rect">
            <a:avLst/>
          </a:prstGeom>
          <a:solidFill>
            <a:schemeClr val="tx2">
              <a:lumMod val="20000"/>
              <a:lumOff val="80000"/>
            </a:schemeClr>
          </a:solidFill>
          <a:ln>
            <a:solidFill>
              <a:schemeClr val="tx1"/>
            </a:solidFill>
          </a:ln>
        </p:spPr>
        <p:txBody>
          <a:bodyPr wrap="square">
            <a:spAutoFit/>
          </a:bodyPr>
          <a:lstStyle/>
          <a:p>
            <a:pPr algn="ctr"/>
            <a:endParaRPr lang="en-US" sz="800" dirty="0" smtClean="0">
              <a:cs typeface="Arial" panose="020B0604020202020204" pitchFamily="34" charset="0"/>
            </a:endParaRPr>
          </a:p>
          <a:p>
            <a:pPr algn="ctr"/>
            <a:r>
              <a:rPr lang="en-US" sz="2400" dirty="0" smtClean="0">
                <a:cs typeface="Arial" panose="020B0604020202020204" pitchFamily="34" charset="0"/>
              </a:rPr>
              <a:t>Special thanks to Mike </a:t>
            </a:r>
            <a:r>
              <a:rPr lang="en-US" sz="2400" dirty="0" err="1" smtClean="0">
                <a:cs typeface="Arial" panose="020B0604020202020204" pitchFamily="34" charset="0"/>
              </a:rPr>
              <a:t>Bodner</a:t>
            </a:r>
            <a:r>
              <a:rPr lang="en-US" sz="2400" dirty="0">
                <a:cs typeface="Arial" panose="020B0604020202020204" pitchFamily="34" charset="0"/>
              </a:rPr>
              <a:t> </a:t>
            </a:r>
            <a:r>
              <a:rPr lang="en-US" sz="2400" dirty="0" smtClean="0">
                <a:cs typeface="Arial" panose="020B0604020202020204" pitchFamily="34" charset="0"/>
              </a:rPr>
              <a:t>(WPC), Arlene Laing (NOAA), and Dan </a:t>
            </a:r>
            <a:r>
              <a:rPr lang="en-US" sz="2400" dirty="0" err="1" smtClean="0">
                <a:cs typeface="Arial" panose="020B0604020202020204" pitchFamily="34" charset="0"/>
              </a:rPr>
              <a:t>Halperin</a:t>
            </a:r>
            <a:r>
              <a:rPr lang="en-US" sz="2400" dirty="0" smtClean="0">
                <a:cs typeface="Arial" panose="020B0604020202020204" pitchFamily="34" charset="0"/>
              </a:rPr>
              <a:t> (WPC) for their collaboration on this work</a:t>
            </a:r>
          </a:p>
          <a:p>
            <a:pPr algn="ctr"/>
            <a:endParaRPr lang="en-US" sz="800" dirty="0">
              <a:cs typeface="Arial" panose="020B0604020202020204" pitchFamily="34" charset="0"/>
            </a:endParaRPr>
          </a:p>
        </p:txBody>
      </p:sp>
    </p:spTree>
    <p:extLst>
      <p:ext uri="{BB962C8B-B14F-4D97-AF65-F5344CB8AC3E}">
        <p14:creationId xmlns:p14="http://schemas.microsoft.com/office/powerpoint/2010/main" val="36870130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Supplementary Slides</a:t>
            </a:r>
            <a:endParaRPr lang="en-US" sz="6000" b="1" dirty="0">
              <a:solidFill>
                <a:srgbClr val="FF0000"/>
              </a:solidFill>
            </a:endParaRPr>
          </a:p>
        </p:txBody>
      </p:sp>
    </p:spTree>
    <p:extLst>
      <p:ext uri="{BB962C8B-B14F-4D97-AF65-F5344CB8AC3E}">
        <p14:creationId xmlns:p14="http://schemas.microsoft.com/office/powerpoint/2010/main" val="23659396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5539979"/>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2185–2208.</a:t>
            </a:r>
          </a:p>
          <a:p>
            <a:pPr marL="450850" indent="-450850"/>
            <a:endParaRPr lang="en-US" sz="2400" dirty="0" smtClean="0">
              <a:cs typeface="Arial" panose="020B0604020202020204" pitchFamily="34" charset="0"/>
            </a:endParaRPr>
          </a:p>
          <a:p>
            <a:pPr marL="450850" indent="-450850"/>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9117022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80873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fontScale="90000"/>
          </a:bodyPr>
          <a:lstStyle/>
          <a:p>
            <a:r>
              <a:rPr lang="en-US" sz="6000" b="1" dirty="0" smtClean="0">
                <a:solidFill>
                  <a:srgbClr val="FF0000"/>
                </a:solidFill>
              </a:rPr>
              <a:t>Extreme Event Identification</a:t>
            </a:r>
            <a:endParaRPr lang="en-US" sz="6000" b="1" dirty="0">
              <a:solidFill>
                <a:srgbClr val="FF0000"/>
              </a:solidFill>
            </a:endParaRPr>
          </a:p>
        </p:txBody>
      </p:sp>
    </p:spTree>
    <p:extLst>
      <p:ext uri="{BB962C8B-B14F-4D97-AF65-F5344CB8AC3E}">
        <p14:creationId xmlns:p14="http://schemas.microsoft.com/office/powerpoint/2010/main" val="8990842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072470"/>
            <a:ext cx="5031698" cy="3773773"/>
          </a:xfrm>
          <a:prstGeom prst="rect">
            <a:avLst/>
          </a:prstGeom>
        </p:spPr>
      </p:pic>
      <p:sp>
        <p:nvSpPr>
          <p:cNvPr id="3" name="TextBox 2"/>
          <p:cNvSpPr txBox="1"/>
          <p:nvPr/>
        </p:nvSpPr>
        <p:spPr>
          <a:xfrm>
            <a:off x="4563279" y="5722419"/>
            <a:ext cx="4535368" cy="923330"/>
          </a:xfrm>
          <a:prstGeom prst="rect">
            <a:avLst/>
          </a:prstGeom>
          <a:noFill/>
        </p:spPr>
        <p:txBody>
          <a:bodyPr wrap="square" rtlCol="0">
            <a:spAutoFit/>
          </a:bodyPr>
          <a:lstStyle/>
          <a:p>
            <a:pPr algn="ctr"/>
            <a:r>
              <a:rPr lang="en-US" b="1" dirty="0" smtClean="0">
                <a:solidFill>
                  <a:srgbClr val="0000FF"/>
                </a:solidFill>
              </a:rPr>
              <a:t>Frequency distribution of 2-m temperature at</a:t>
            </a:r>
          </a:p>
          <a:p>
            <a:pPr algn="ctr"/>
            <a:r>
              <a:rPr lang="en-US" b="1" dirty="0" smtClean="0">
                <a:solidFill>
                  <a:srgbClr val="0000FF"/>
                </a:solidFill>
              </a:rPr>
              <a:t>1900 UTC 30 May for a grid point near Albany, NY</a:t>
            </a:r>
            <a:endParaRPr lang="en-US" b="1" dirty="0">
              <a:solidFill>
                <a:srgbClr val="0000FF"/>
              </a:solidFill>
            </a:endParaRPr>
          </a:p>
        </p:txBody>
      </p:sp>
    </p:spTree>
    <p:extLst>
      <p:ext uri="{BB962C8B-B14F-4D97-AF65-F5344CB8AC3E}">
        <p14:creationId xmlns:p14="http://schemas.microsoft.com/office/powerpoint/2010/main" val="7231695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1755922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7" name="TextBox 6"/>
          <p:cNvSpPr txBox="1"/>
          <p:nvPr/>
        </p:nvSpPr>
        <p:spPr>
          <a:xfrm>
            <a:off x="213895" y="1039907"/>
            <a:ext cx="8702842" cy="3247043"/>
          </a:xfrm>
          <a:prstGeom prst="rect">
            <a:avLst/>
          </a:prstGeom>
          <a:noFill/>
        </p:spPr>
        <p:txBody>
          <a:bodyPr wrap="square" rtlCol="0">
            <a:spAutoFit/>
          </a:bodyPr>
          <a:lstStyle/>
          <a:p>
            <a:r>
              <a:rPr lang="en-US" sz="3200" b="1" u="sng" dirty="0" smtClean="0">
                <a:solidFill>
                  <a:srgbClr val="0000FF"/>
                </a:solidFill>
              </a:rPr>
              <a:t>Extreme Cold Events</a:t>
            </a:r>
            <a:r>
              <a:rPr lang="en-US" sz="3200" b="1" dirty="0" smtClean="0">
                <a:solidFill>
                  <a:srgbClr val="0000FF"/>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during 1979–2014 (</a:t>
            </a:r>
            <a:r>
              <a:rPr lang="en-US" sz="2400" dirty="0" err="1" smtClean="0"/>
              <a:t>Saha</a:t>
            </a:r>
            <a:r>
              <a:rPr lang="en-US" sz="2400" dirty="0" smtClean="0"/>
              <a:t> et al. 2014).</a:t>
            </a:r>
          </a:p>
          <a:p>
            <a:pPr marL="457200" indent="-457200">
              <a:buFont typeface="Arial"/>
              <a:buChar char="•"/>
            </a:pPr>
            <a:endParaRPr lang="en-US" sz="1600" dirty="0"/>
          </a:p>
          <a:p>
            <a:pPr marL="457200" indent="-457200">
              <a:buFont typeface="Arial"/>
              <a:buChar char="•"/>
            </a:pPr>
            <a:r>
              <a:rPr lang="en-US" sz="2400" dirty="0" smtClean="0"/>
              <a:t>Compiled times during which at least one grid point was characterized by a temperature &lt; </a:t>
            </a:r>
            <a:r>
              <a:rPr lang="en-US" sz="2400" b="1" dirty="0" smtClean="0"/>
              <a:t>1</a:t>
            </a:r>
            <a:r>
              <a:rPr lang="en-US" sz="2400" b="1" baseline="30000" dirty="0" smtClean="0"/>
              <a:t>st</a:t>
            </a:r>
            <a:r>
              <a:rPr lang="en-US" sz="2400" b="1" dirty="0" smtClean="0"/>
              <a:t> percentile </a:t>
            </a:r>
            <a:r>
              <a:rPr lang="en-US" sz="2400" dirty="0" smtClean="0"/>
              <a:t>within separate domains over the western and eastern U.S. </a:t>
            </a:r>
          </a:p>
          <a:p>
            <a:pPr marL="457200" indent="-457200">
              <a:buFont typeface="Arial"/>
              <a:buChar char="•"/>
            </a:pPr>
            <a:endParaRPr lang="en-US" sz="1600" dirty="0"/>
          </a:p>
          <a:p>
            <a:endParaRPr lang="en-US" sz="1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599" y="3989536"/>
            <a:ext cx="4455980" cy="2485726"/>
          </a:xfrm>
          <a:prstGeom prst="rect">
            <a:avLst/>
          </a:prstGeom>
        </p:spPr>
      </p:pic>
      <p:sp>
        <p:nvSpPr>
          <p:cNvPr id="8" name="Rectangle 7"/>
          <p:cNvSpPr/>
          <p:nvPr/>
        </p:nvSpPr>
        <p:spPr>
          <a:xfrm>
            <a:off x="4792293" y="4495801"/>
            <a:ext cx="1208458"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4993" y="5429191"/>
            <a:ext cx="1062407" cy="276999"/>
          </a:xfrm>
          <a:prstGeom prst="rect">
            <a:avLst/>
          </a:prstGeom>
          <a:solidFill>
            <a:srgbClr val="FFFFFF"/>
          </a:solidFill>
          <a:ln w="38100" cmpd="sng">
            <a:solidFill>
              <a:schemeClr val="tx1"/>
            </a:solidFill>
          </a:ln>
        </p:spPr>
        <p:txBody>
          <a:bodyPr wrap="square" rtlCol="0">
            <a:spAutoFit/>
          </a:bodyPr>
          <a:lstStyle/>
          <a:p>
            <a:r>
              <a:rPr lang="en-US" sz="1200" b="1" dirty="0" smtClean="0"/>
              <a:t>Western U.S.</a:t>
            </a:r>
            <a:endParaRPr lang="en-US" sz="1200" b="1" dirty="0"/>
          </a:p>
        </p:txBody>
      </p:sp>
      <p:sp>
        <p:nvSpPr>
          <p:cNvPr id="10" name="Rectangle 9"/>
          <p:cNvSpPr/>
          <p:nvPr/>
        </p:nvSpPr>
        <p:spPr>
          <a:xfrm>
            <a:off x="5988051" y="4495801"/>
            <a:ext cx="2046369"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933913" y="5429191"/>
            <a:ext cx="1062407" cy="276999"/>
          </a:xfrm>
          <a:prstGeom prst="rect">
            <a:avLst/>
          </a:prstGeom>
          <a:solidFill>
            <a:srgbClr val="FFFFFF"/>
          </a:solidFill>
          <a:ln w="38100" cmpd="sng">
            <a:solidFill>
              <a:schemeClr val="tx1"/>
            </a:solidFill>
          </a:ln>
        </p:spPr>
        <p:txBody>
          <a:bodyPr wrap="square" rtlCol="0">
            <a:spAutoFit/>
          </a:bodyPr>
          <a:lstStyle/>
          <a:p>
            <a:pPr algn="r"/>
            <a:r>
              <a:rPr lang="en-US" sz="1200" b="1" dirty="0" smtClean="0"/>
              <a:t>Eastern U.S.</a:t>
            </a:r>
            <a:endParaRPr lang="en-US" sz="1200" b="1" dirty="0"/>
          </a:p>
        </p:txBody>
      </p:sp>
    </p:spTree>
    <p:extLst>
      <p:ext uri="{BB962C8B-B14F-4D97-AF65-F5344CB8AC3E}">
        <p14:creationId xmlns:p14="http://schemas.microsoft.com/office/powerpoint/2010/main" val="39334757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13206219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646331"/>
          </a:xfrm>
          <a:prstGeom prst="rect">
            <a:avLst/>
          </a:prstGeom>
          <a:noFill/>
        </p:spPr>
        <p:txBody>
          <a:bodyPr wrap="square" rtlCol="0">
            <a:spAutoFit/>
          </a:bodyPr>
          <a:lstStyle/>
          <a:p>
            <a:pPr algn="ctr"/>
            <a:r>
              <a:rPr lang="en-US" b="1" dirty="0" smtClean="0">
                <a:solidFill>
                  <a:srgbClr val="0000FF"/>
                </a:solidFill>
              </a:rPr>
              <a:t>Frequency distribution of times exhibiting at least one grid point &gt; 99</a:t>
            </a:r>
            <a:r>
              <a:rPr lang="en-US" b="1" baseline="30000" dirty="0" smtClean="0">
                <a:solidFill>
                  <a:srgbClr val="0000FF"/>
                </a:solidFill>
              </a:rPr>
              <a:t>th</a:t>
            </a:r>
            <a:r>
              <a:rPr lang="en-US" b="1" dirty="0" smtClean="0">
                <a:solidFill>
                  <a:srgbClr val="0000FF"/>
                </a:solidFill>
              </a:rPr>
              <a:t> percentile</a:t>
            </a:r>
            <a:endParaRPr lang="en-US" b="1" dirty="0">
              <a:solidFill>
                <a:srgbClr val="0000FF"/>
              </a:solidFill>
            </a:endParaRPr>
          </a:p>
        </p:txBody>
      </p:sp>
    </p:spTree>
    <p:extLst>
      <p:ext uri="{BB962C8B-B14F-4D97-AF65-F5344CB8AC3E}">
        <p14:creationId xmlns:p14="http://schemas.microsoft.com/office/powerpoint/2010/main" val="34217124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5570755"/>
          </a:xfrm>
          <a:prstGeom prst="rect">
            <a:avLst/>
          </a:prstGeom>
          <a:noFill/>
        </p:spPr>
        <p:txBody>
          <a:bodyPr wrap="square" rtlCol="0">
            <a:spAutoFit/>
          </a:bodyPr>
          <a:lstStyle/>
          <a:p>
            <a:r>
              <a:rPr lang="en-US" sz="3200" b="1" u="sng" dirty="0" smtClean="0">
                <a:solidFill>
                  <a:srgbClr val="008000"/>
                </a:solidFill>
              </a:rPr>
              <a:t>Extreme </a:t>
            </a:r>
            <a:r>
              <a:rPr lang="en-US" sz="3200" b="1" u="sng" dirty="0" err="1" smtClean="0">
                <a:solidFill>
                  <a:srgbClr val="008000"/>
                </a:solidFill>
              </a:rPr>
              <a:t>Precip</a:t>
            </a:r>
            <a:r>
              <a:rPr lang="en-US" sz="3200" b="1" u="sng" dirty="0" smtClean="0">
                <a:solidFill>
                  <a:srgbClr val="008000"/>
                </a:solidFill>
              </a:rPr>
              <a:t>. Events:</a:t>
            </a:r>
            <a:endParaRPr lang="en-US" sz="3200" b="1" dirty="0" smtClean="0">
              <a:solidFill>
                <a:srgbClr val="008000"/>
              </a:solidFill>
            </a:endParaRPr>
          </a:p>
          <a:p>
            <a:endParaRPr lang="en-US" sz="800" b="1" dirty="0" smtClean="0">
              <a:solidFill>
                <a:srgbClr val="FF0000"/>
              </a:solidFill>
            </a:endParaRPr>
          </a:p>
          <a:p>
            <a:pPr marL="457200" indent="-457200">
              <a:buFont typeface="Arial"/>
              <a:buChar char="•"/>
            </a:pPr>
            <a:r>
              <a:rPr lang="en-US" sz="2400" dirty="0"/>
              <a:t>Employed CPC Unified Gauge-Based Analysis of Daily Precipitation over </a:t>
            </a:r>
            <a:r>
              <a:rPr lang="en-US" sz="2400" dirty="0" smtClean="0"/>
              <a:t>CONUS during 1979–2014 </a:t>
            </a:r>
            <a:r>
              <a:rPr lang="en-US" sz="2400" dirty="0"/>
              <a:t>(0.25°× 0.25°) </a:t>
            </a:r>
          </a:p>
          <a:p>
            <a:endParaRPr lang="en-US" sz="1000" dirty="0"/>
          </a:p>
          <a:p>
            <a:pPr marL="457200" indent="-457200">
              <a:buFont typeface="Arial"/>
              <a:buChar char="•"/>
            </a:pPr>
            <a:r>
              <a:rPr lang="en-US" sz="2400" dirty="0"/>
              <a:t>Compiled data within 21-day windows centered on each time for all 36 years</a:t>
            </a:r>
          </a:p>
          <a:p>
            <a:pPr marL="914400" lvl="1" indent="-457200">
              <a:buFont typeface="Arial"/>
              <a:buChar char="•"/>
            </a:pPr>
            <a:r>
              <a:rPr lang="en-US" sz="2400" dirty="0"/>
              <a:t>Each grid point </a:t>
            </a:r>
            <a:r>
              <a:rPr lang="en-US" sz="2400" dirty="0" smtClean="0"/>
              <a:t>has (21 × 36) </a:t>
            </a:r>
            <a:r>
              <a:rPr lang="en-US" sz="2400" dirty="0"/>
              <a:t>756 data points for a given time</a:t>
            </a:r>
          </a:p>
          <a:p>
            <a:pPr marL="914400" lvl="1" indent="-457200">
              <a:buFont typeface="Arial"/>
              <a:buChar char="•"/>
            </a:pPr>
            <a:endParaRPr lang="en-US" sz="1000" dirty="0"/>
          </a:p>
          <a:p>
            <a:pPr marL="457200" indent="-457200">
              <a:buFont typeface="Arial"/>
              <a:buChar char="•"/>
            </a:pPr>
            <a:r>
              <a:rPr lang="en-US" sz="2400" dirty="0"/>
              <a:t>Determined the precipitation values that correspond to the 99</a:t>
            </a:r>
            <a:r>
              <a:rPr lang="en-US" sz="2400" baseline="30000" dirty="0"/>
              <a:t>th</a:t>
            </a:r>
            <a:r>
              <a:rPr lang="en-US" sz="2400" dirty="0"/>
              <a:t> percentile for each grid point at a given time (only for </a:t>
            </a:r>
            <a:r>
              <a:rPr lang="en-US" sz="2400" dirty="0" smtClean="0"/>
              <a:t>days precipitation </a:t>
            </a:r>
            <a:r>
              <a:rPr lang="en-US" sz="2400" dirty="0"/>
              <a:t>was observed</a:t>
            </a:r>
            <a:r>
              <a:rPr lang="en-US" sz="2400" dirty="0" smtClean="0"/>
              <a:t>)</a:t>
            </a:r>
          </a:p>
          <a:p>
            <a:pPr marL="457200" indent="-457200">
              <a:buFont typeface="Arial"/>
              <a:buChar char="•"/>
            </a:pPr>
            <a:endParaRPr lang="en-US" sz="1000" dirty="0"/>
          </a:p>
          <a:p>
            <a:pPr marL="457200" indent="-457200">
              <a:buFont typeface="Arial"/>
              <a:buChar char="•"/>
            </a:pPr>
            <a:r>
              <a:rPr lang="en-US" sz="2400" dirty="0"/>
              <a:t>Identified times that rank in the </a:t>
            </a:r>
            <a:r>
              <a:rPr lang="en-US" sz="2400" b="1" dirty="0"/>
              <a:t>top 5%</a:t>
            </a:r>
            <a:r>
              <a:rPr lang="en-US" sz="2400" dirty="0"/>
              <a:t> in terms of the number of grid points &gt; 99</a:t>
            </a:r>
            <a:r>
              <a:rPr lang="en-US" sz="2400" baseline="30000" dirty="0"/>
              <a:t>th</a:t>
            </a:r>
            <a:r>
              <a:rPr lang="en-US" sz="2400" dirty="0"/>
              <a:t> percentile within each domain as </a:t>
            </a:r>
            <a:r>
              <a:rPr lang="en-US" sz="2400" b="1" dirty="0">
                <a:solidFill>
                  <a:srgbClr val="008000"/>
                </a:solidFill>
              </a:rPr>
              <a:t>extreme </a:t>
            </a:r>
            <a:r>
              <a:rPr lang="en-US" sz="2400" b="1" dirty="0" smtClean="0">
                <a:solidFill>
                  <a:srgbClr val="008000"/>
                </a:solidFill>
              </a:rPr>
              <a:t>precipitation events</a:t>
            </a:r>
            <a:endParaRPr lang="en-US" sz="2400" dirty="0">
              <a:solidFill>
                <a:srgbClr val="008000"/>
              </a:solidFill>
            </a:endParaRPr>
          </a:p>
          <a:p>
            <a:pPr marL="457200" indent="-457200">
              <a:buFont typeface="Arial"/>
              <a:buChar char="•"/>
            </a:pPr>
            <a:endParaRPr lang="en-US" sz="2400" dirty="0"/>
          </a:p>
        </p:txBody>
      </p:sp>
    </p:spTree>
    <p:extLst>
      <p:ext uri="{BB962C8B-B14F-4D97-AF65-F5344CB8AC3E}">
        <p14:creationId xmlns:p14="http://schemas.microsoft.com/office/powerpoint/2010/main" val="20206384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0229"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18562"/>
            <a:ext cx="4358105" cy="5693867"/>
          </a:xfrm>
          <a:prstGeom prst="rect">
            <a:avLst/>
          </a:prstGeom>
          <a:noFill/>
        </p:spPr>
        <p:txBody>
          <a:bodyPr wrap="square" rtlCol="0">
            <a:spAutoFit/>
          </a:bodyPr>
          <a:lstStyle/>
          <a:p>
            <a:pPr algn="ctr"/>
            <a:r>
              <a:rPr lang="en-US" sz="2800" b="1" u="sng" dirty="0" smtClean="0">
                <a:solidFill>
                  <a:srgbClr val="FF0000"/>
                </a:solidFill>
              </a:rPr>
              <a:t>Temperature</a:t>
            </a:r>
          </a:p>
          <a:p>
            <a:endParaRPr lang="en-US" sz="1200" dirty="0" smtClean="0"/>
          </a:p>
          <a:p>
            <a:r>
              <a:rPr lang="en-US" sz="2000" dirty="0" smtClean="0">
                <a:solidFill>
                  <a:srgbClr val="000000"/>
                </a:solidFill>
              </a:rPr>
              <a:t>Eastern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221 grid points </a:t>
            </a:r>
          </a:p>
          <a:p>
            <a:pPr marL="401638" indent="-401638"/>
            <a:r>
              <a:rPr lang="en-US" sz="1600" dirty="0">
                <a:solidFill>
                  <a:srgbClr val="000000"/>
                </a:solidFill>
              </a:rPr>
              <a:t>	</a:t>
            </a:r>
            <a:r>
              <a:rPr lang="en-US" sz="1600" dirty="0" smtClean="0">
                <a:solidFill>
                  <a:srgbClr val="000000"/>
                </a:solidFill>
              </a:rPr>
              <a:t>~7.0°×7.0°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225 events</a:t>
            </a:r>
          </a:p>
          <a:p>
            <a:pPr marL="401638" indent="-401638"/>
            <a:endParaRPr lang="en-US" sz="1200" dirty="0" smtClean="0">
              <a:solidFill>
                <a:srgbClr val="000000"/>
              </a:solidFill>
            </a:endParaRPr>
          </a:p>
          <a:p>
            <a:pPr marL="401638" indent="-401638"/>
            <a:r>
              <a:rPr lang="en-US" sz="2000" dirty="0" smtClean="0">
                <a:solidFill>
                  <a:srgbClr val="000000"/>
                </a:solidFill>
              </a:rPr>
              <a:t>Eastern U.S. (</a:t>
            </a:r>
            <a:r>
              <a:rPr lang="en-US" sz="2000" b="1" dirty="0" smtClean="0">
                <a:solidFill>
                  <a:srgbClr val="FF0000"/>
                </a:solidFill>
              </a:rPr>
              <a:t>99</a:t>
            </a:r>
            <a:r>
              <a:rPr lang="en-US" sz="2000" b="1" baseline="30000" dirty="0" smtClean="0">
                <a:solidFill>
                  <a:srgbClr val="FF0000"/>
                </a:solidFill>
              </a:rPr>
              <a:t>th</a:t>
            </a:r>
            <a:r>
              <a:rPr lang="en-US" sz="2000" b="1" dirty="0" smtClean="0">
                <a:solidFill>
                  <a:srgbClr val="FF0000"/>
                </a:solidFill>
              </a:rPr>
              <a:t> % Warm</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224 grid points</a:t>
            </a:r>
          </a:p>
          <a:p>
            <a:pPr marL="401638" indent="-401638"/>
            <a:r>
              <a:rPr lang="en-US" sz="1600" dirty="0" smtClean="0">
                <a:solidFill>
                  <a:srgbClr val="000000"/>
                </a:solidFill>
              </a:rPr>
              <a:t>	~7.0°×7.0°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304 events</a:t>
            </a:r>
          </a:p>
          <a:p>
            <a:pPr marL="401638" indent="-401638"/>
            <a:endParaRPr lang="en-US" sz="1200" dirty="0">
              <a:solidFill>
                <a:srgbClr val="000000"/>
              </a:solidFill>
            </a:endParaRPr>
          </a:p>
          <a:p>
            <a:pPr marL="401638" indent="-401638"/>
            <a:r>
              <a:rPr lang="en-US" sz="2000" dirty="0" smtClean="0">
                <a:solidFill>
                  <a:srgbClr val="000000"/>
                </a:solidFill>
              </a:rPr>
              <a:t>Western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125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~5.0°×5.0°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271 </a:t>
            </a:r>
            <a:r>
              <a:rPr lang="en-US" dirty="0">
                <a:solidFill>
                  <a:srgbClr val="000000"/>
                </a:solidFill>
              </a:rPr>
              <a:t>events</a:t>
            </a:r>
          </a:p>
          <a:p>
            <a:pPr marL="401638" indent="-401638"/>
            <a:endParaRPr lang="en-US" sz="1200" dirty="0" smtClean="0">
              <a:solidFill>
                <a:srgbClr val="000000"/>
              </a:solidFill>
            </a:endParaRPr>
          </a:p>
          <a:p>
            <a:pPr marL="401638" indent="-401638"/>
            <a:r>
              <a:rPr lang="en-US" sz="2000" dirty="0" smtClean="0">
                <a:solidFill>
                  <a:srgbClr val="000000"/>
                </a:solidFill>
              </a:rPr>
              <a:t>Western U.S. </a:t>
            </a:r>
            <a:r>
              <a:rPr lang="en-US" sz="2000" dirty="0">
                <a:solidFill>
                  <a:srgbClr val="000000"/>
                </a:solidFill>
              </a:rPr>
              <a:t>(</a:t>
            </a:r>
            <a:r>
              <a:rPr lang="en-US" sz="2000" b="1" dirty="0">
                <a:solidFill>
                  <a:srgbClr val="FF0000"/>
                </a:solidFill>
              </a:rPr>
              <a:t>99</a:t>
            </a:r>
            <a:r>
              <a:rPr lang="en-US" sz="2000" b="1" baseline="30000" dirty="0">
                <a:solidFill>
                  <a:srgbClr val="FF0000"/>
                </a:solidFill>
              </a:rPr>
              <a:t>th</a:t>
            </a:r>
            <a:r>
              <a:rPr lang="en-US" sz="2000" b="1" dirty="0">
                <a:solidFill>
                  <a:srgbClr val="FF0000"/>
                </a:solidFill>
              </a:rPr>
              <a:t> % Warm</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144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~5.5°×5.5°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264 events</a:t>
            </a:r>
            <a:endParaRPr lang="en-US" sz="1600" dirty="0" smtClean="0">
              <a:solidFill>
                <a:srgbClr val="000000"/>
              </a:solidFill>
            </a:endParaRPr>
          </a:p>
        </p:txBody>
      </p:sp>
      <p:sp>
        <p:nvSpPr>
          <p:cNvPr id="5" name="TextBox 4"/>
          <p:cNvSpPr txBox="1"/>
          <p:nvPr/>
        </p:nvSpPr>
        <p:spPr>
          <a:xfrm>
            <a:off x="4572000" y="1066717"/>
            <a:ext cx="4851108" cy="3477875"/>
          </a:xfrm>
          <a:prstGeom prst="rect">
            <a:avLst/>
          </a:prstGeom>
          <a:noFill/>
        </p:spPr>
        <p:txBody>
          <a:bodyPr wrap="square" rtlCol="0">
            <a:spAutoFit/>
          </a:bodyPr>
          <a:lstStyle/>
          <a:p>
            <a:pPr algn="ctr"/>
            <a:r>
              <a:rPr lang="en-US" sz="2800" b="1" u="sng" dirty="0" smtClean="0">
                <a:solidFill>
                  <a:srgbClr val="008000"/>
                </a:solidFill>
              </a:rPr>
              <a:t>Precipitation</a:t>
            </a:r>
          </a:p>
          <a:p>
            <a:pPr algn="ctr"/>
            <a:endParaRPr lang="en-US" sz="1200" b="1" u="sng" dirty="0" smtClean="0">
              <a:solidFill>
                <a:srgbClr val="008000"/>
              </a:solidFill>
            </a:endParaRPr>
          </a:p>
          <a:p>
            <a:r>
              <a:rPr lang="en-US" sz="2000" dirty="0" smtClean="0">
                <a:solidFill>
                  <a:srgbClr val="000000"/>
                </a:solidFill>
              </a:rPr>
              <a:t>Eastern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211 grid points</a:t>
            </a:r>
          </a:p>
          <a:p>
            <a:pPr marL="401638" indent="-401638"/>
            <a:r>
              <a:rPr lang="en-US" sz="2000" dirty="0">
                <a:solidFill>
                  <a:srgbClr val="000000"/>
                </a:solidFill>
              </a:rPr>
              <a:t> </a:t>
            </a:r>
            <a:r>
              <a:rPr lang="en-US" sz="2000" dirty="0" smtClean="0">
                <a:solidFill>
                  <a:srgbClr val="000000"/>
                </a:solidFill>
              </a:rPr>
              <a:t>      ~3.5°×3.5°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351 events</a:t>
            </a:r>
          </a:p>
          <a:p>
            <a:pPr marL="401638" indent="-401638"/>
            <a:endParaRPr lang="en-US" sz="2000" dirty="0">
              <a:solidFill>
                <a:srgbClr val="000000"/>
              </a:solidFill>
            </a:endParaRPr>
          </a:p>
          <a:p>
            <a:pPr marL="401638" indent="-401638"/>
            <a:r>
              <a:rPr lang="en-US" sz="2000" dirty="0" smtClean="0">
                <a:solidFill>
                  <a:srgbClr val="000000"/>
                </a:solidFill>
              </a:rPr>
              <a:t>Western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141 grid points</a:t>
            </a:r>
          </a:p>
          <a:p>
            <a:pPr marL="401638" indent="-401638"/>
            <a:r>
              <a:rPr lang="en-US" sz="2000" dirty="0">
                <a:solidFill>
                  <a:srgbClr val="000000"/>
                </a:solidFill>
              </a:rPr>
              <a:t>	</a:t>
            </a:r>
            <a:r>
              <a:rPr lang="en-US" sz="2000" dirty="0" smtClean="0">
                <a:solidFill>
                  <a:srgbClr val="000000"/>
                </a:solidFill>
              </a:rPr>
              <a:t>~2.75°×2.75°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333 events</a:t>
            </a:r>
          </a:p>
        </p:txBody>
      </p:sp>
      <p:cxnSp>
        <p:nvCxnSpPr>
          <p:cNvPr id="3" name="Straight Connector 2"/>
          <p:cNvCxnSpPr/>
          <p:nvPr/>
        </p:nvCxnSpPr>
        <p:spPr>
          <a:xfrm>
            <a:off x="4531896" y="1195138"/>
            <a:ext cx="0" cy="5517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93432" y="4883928"/>
            <a:ext cx="4026797" cy="1015663"/>
          </a:xfrm>
          <a:prstGeom prst="rect">
            <a:avLst/>
          </a:prstGeom>
          <a:solidFill>
            <a:schemeClr val="accent5">
              <a:lumMod val="20000"/>
              <a:lumOff val="80000"/>
            </a:schemeClr>
          </a:solidFill>
          <a:ln>
            <a:solidFill>
              <a:srgbClr val="000000"/>
            </a:solidFill>
          </a:ln>
          <a:effectLst/>
        </p:spPr>
        <p:txBody>
          <a:bodyPr wrap="square" rtlCol="0">
            <a:spAutoFit/>
          </a:bodyPr>
          <a:lstStyle/>
          <a:p>
            <a:pPr algn="ctr"/>
            <a:r>
              <a:rPr lang="en-US" sz="2000" b="1" dirty="0" smtClean="0"/>
              <a:t>Quality control: Events within 24-h of another event were considered to be the same event.</a:t>
            </a:r>
            <a:endParaRPr lang="en-US" sz="2000" b="1" dirty="0"/>
          </a:p>
        </p:txBody>
      </p:sp>
    </p:spTree>
    <p:extLst>
      <p:ext uri="{BB962C8B-B14F-4D97-AF65-F5344CB8AC3E}">
        <p14:creationId xmlns:p14="http://schemas.microsoft.com/office/powerpoint/2010/main" val="38673764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(n = 304)</a:t>
            </a:r>
          </a:p>
        </p:txBody>
      </p:sp>
    </p:spTree>
    <p:extLst>
      <p:ext uri="{BB962C8B-B14F-4D97-AF65-F5344CB8AC3E}">
        <p14:creationId xmlns:p14="http://schemas.microsoft.com/office/powerpoint/2010/main" val="37416205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33681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489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 name="Oval 1"/>
          <p:cNvSpPr/>
          <p:nvPr/>
        </p:nvSpPr>
        <p:spPr>
          <a:xfrm>
            <a:off x="3876844" y="4012546"/>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TextBox 30"/>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38831908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664978"/>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9070468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8397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7" name="TextBox 6"/>
          <p:cNvSpPr txBox="1"/>
          <p:nvPr/>
        </p:nvSpPr>
        <p:spPr>
          <a:xfrm>
            <a:off x="213895" y="1039907"/>
            <a:ext cx="8702842" cy="3247043"/>
          </a:xfrm>
          <a:prstGeom prst="rect">
            <a:avLst/>
          </a:prstGeom>
          <a:noFill/>
        </p:spPr>
        <p:txBody>
          <a:bodyPr wrap="square" rtlCol="0">
            <a:spAutoFit/>
          </a:bodyPr>
          <a:lstStyle/>
          <a:p>
            <a:r>
              <a:rPr lang="en-US" sz="3200" b="1" u="sng" dirty="0" smtClean="0">
                <a:solidFill>
                  <a:srgbClr val="0000FF"/>
                </a:solidFill>
              </a:rPr>
              <a:t>Extreme Cold Events</a:t>
            </a:r>
            <a:r>
              <a:rPr lang="en-US" sz="3200" b="1" dirty="0" smtClean="0">
                <a:solidFill>
                  <a:srgbClr val="0000FF"/>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during 1979–2014 (</a:t>
            </a:r>
            <a:r>
              <a:rPr lang="en-US" sz="2400" dirty="0" err="1" smtClean="0"/>
              <a:t>Saha</a:t>
            </a:r>
            <a:r>
              <a:rPr lang="en-US" sz="2400" dirty="0" smtClean="0"/>
              <a:t> et al. 2014).</a:t>
            </a:r>
          </a:p>
          <a:p>
            <a:pPr marL="457200" indent="-457200">
              <a:buFont typeface="Arial"/>
              <a:buChar char="•"/>
            </a:pPr>
            <a:endParaRPr lang="en-US" sz="1600" dirty="0"/>
          </a:p>
          <a:p>
            <a:pPr marL="457200" indent="-457200">
              <a:buFont typeface="Arial"/>
              <a:buChar char="•"/>
            </a:pPr>
            <a:r>
              <a:rPr lang="en-US" sz="2400" dirty="0" smtClean="0"/>
              <a:t>Compiled times during which at least one grid point was characterized by a temperature &lt; </a:t>
            </a:r>
            <a:r>
              <a:rPr lang="en-US" sz="2400" b="1" dirty="0" smtClean="0"/>
              <a:t>1</a:t>
            </a:r>
            <a:r>
              <a:rPr lang="en-US" sz="2400" b="1" baseline="30000" dirty="0" smtClean="0"/>
              <a:t>st</a:t>
            </a:r>
            <a:r>
              <a:rPr lang="en-US" sz="2400" b="1" dirty="0" smtClean="0"/>
              <a:t> percentile </a:t>
            </a:r>
            <a:r>
              <a:rPr lang="en-US" sz="2400" dirty="0" smtClean="0"/>
              <a:t>within separate domains over the western and eastern U.S. </a:t>
            </a:r>
          </a:p>
          <a:p>
            <a:pPr marL="457200" indent="-457200">
              <a:buFont typeface="Arial"/>
              <a:buChar char="•"/>
            </a:pPr>
            <a:endParaRPr lang="en-US" sz="1600" dirty="0"/>
          </a:p>
          <a:p>
            <a:endParaRPr lang="en-US" sz="1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599" y="3989536"/>
            <a:ext cx="4455980" cy="2485726"/>
          </a:xfrm>
          <a:prstGeom prst="rect">
            <a:avLst/>
          </a:prstGeom>
        </p:spPr>
      </p:pic>
      <p:sp>
        <p:nvSpPr>
          <p:cNvPr id="8" name="Rectangle 7"/>
          <p:cNvSpPr/>
          <p:nvPr/>
        </p:nvSpPr>
        <p:spPr>
          <a:xfrm>
            <a:off x="4792293" y="4495801"/>
            <a:ext cx="1208458"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4993" y="5429191"/>
            <a:ext cx="1062407" cy="276999"/>
          </a:xfrm>
          <a:prstGeom prst="rect">
            <a:avLst/>
          </a:prstGeom>
          <a:solidFill>
            <a:srgbClr val="FFFFFF"/>
          </a:solidFill>
          <a:ln w="38100" cmpd="sng">
            <a:solidFill>
              <a:schemeClr val="tx1"/>
            </a:solidFill>
          </a:ln>
        </p:spPr>
        <p:txBody>
          <a:bodyPr wrap="square" rtlCol="0">
            <a:spAutoFit/>
          </a:bodyPr>
          <a:lstStyle/>
          <a:p>
            <a:r>
              <a:rPr lang="en-US" sz="1200" b="1" dirty="0" smtClean="0"/>
              <a:t>Western U.S.</a:t>
            </a:r>
            <a:endParaRPr lang="en-US" sz="1200" b="1" dirty="0"/>
          </a:p>
        </p:txBody>
      </p:sp>
      <p:sp>
        <p:nvSpPr>
          <p:cNvPr id="10" name="Rectangle 9"/>
          <p:cNvSpPr/>
          <p:nvPr/>
        </p:nvSpPr>
        <p:spPr>
          <a:xfrm>
            <a:off x="5988051" y="4495801"/>
            <a:ext cx="2046369" cy="12446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933913" y="5429191"/>
            <a:ext cx="1062407" cy="276999"/>
          </a:xfrm>
          <a:prstGeom prst="rect">
            <a:avLst/>
          </a:prstGeom>
          <a:solidFill>
            <a:srgbClr val="FFFFFF"/>
          </a:solidFill>
          <a:ln w="38100" cmpd="sng">
            <a:solidFill>
              <a:schemeClr val="tx1"/>
            </a:solidFill>
          </a:ln>
        </p:spPr>
        <p:txBody>
          <a:bodyPr wrap="square" rtlCol="0">
            <a:spAutoFit/>
          </a:bodyPr>
          <a:lstStyle/>
          <a:p>
            <a:pPr algn="r"/>
            <a:r>
              <a:rPr lang="en-US" sz="1200" b="1" dirty="0" smtClean="0"/>
              <a:t>Eastern U.S.</a:t>
            </a:r>
            <a:endParaRPr lang="en-US" sz="1200" b="1" dirty="0"/>
          </a:p>
        </p:txBody>
      </p:sp>
      <p:sp>
        <p:nvSpPr>
          <p:cNvPr id="12" name="TextBox 11"/>
          <p:cNvSpPr txBox="1"/>
          <p:nvPr/>
        </p:nvSpPr>
        <p:spPr>
          <a:xfrm>
            <a:off x="215900" y="3911600"/>
            <a:ext cx="3924300" cy="2677656"/>
          </a:xfrm>
          <a:prstGeom prst="rect">
            <a:avLst/>
          </a:prstGeom>
          <a:noFill/>
        </p:spPr>
        <p:txBody>
          <a:bodyPr wrap="square" rtlCol="0">
            <a:spAutoFit/>
          </a:bodyPr>
          <a:lstStyle/>
          <a:p>
            <a:pPr marL="457200" indent="-457200">
              <a:buFont typeface="Arial"/>
              <a:buChar char="•"/>
            </a:pPr>
            <a:r>
              <a:rPr lang="en-US" sz="2400" dirty="0" smtClean="0"/>
              <a:t>Identified times </a:t>
            </a:r>
            <a:r>
              <a:rPr lang="en-US" sz="2400" dirty="0"/>
              <a:t>that </a:t>
            </a:r>
            <a:r>
              <a:rPr lang="en-US" sz="2400" dirty="0" smtClean="0"/>
              <a:t>ranked </a:t>
            </a:r>
            <a:r>
              <a:rPr lang="en-US" sz="2400" dirty="0"/>
              <a:t>in the </a:t>
            </a:r>
            <a:r>
              <a:rPr lang="en-US" sz="2400" b="1" dirty="0"/>
              <a:t>top 5%</a:t>
            </a:r>
            <a:r>
              <a:rPr lang="en-US" sz="2400" dirty="0"/>
              <a:t> in terms of the number of grid points </a:t>
            </a:r>
            <a:r>
              <a:rPr lang="en-US" sz="2400" dirty="0" smtClean="0"/>
              <a:t>&lt; </a:t>
            </a:r>
            <a:r>
              <a:rPr lang="en-US" sz="2400" b="1" dirty="0" smtClean="0"/>
              <a:t>1st </a:t>
            </a:r>
            <a:r>
              <a:rPr lang="en-US" sz="2400" b="1" dirty="0"/>
              <a:t>percentile</a:t>
            </a:r>
            <a:r>
              <a:rPr lang="en-US" sz="2400" dirty="0"/>
              <a:t> </a:t>
            </a:r>
            <a:r>
              <a:rPr lang="en-US" sz="2400" dirty="0" smtClean="0"/>
              <a:t>as </a:t>
            </a:r>
            <a:r>
              <a:rPr lang="en-US" sz="2400" b="1" dirty="0">
                <a:solidFill>
                  <a:srgbClr val="0000FF"/>
                </a:solidFill>
              </a:rPr>
              <a:t>extreme </a:t>
            </a:r>
            <a:r>
              <a:rPr lang="en-US" sz="2400" b="1" dirty="0" smtClean="0">
                <a:solidFill>
                  <a:srgbClr val="0000FF"/>
                </a:solidFill>
              </a:rPr>
              <a:t>cold events </a:t>
            </a:r>
            <a:r>
              <a:rPr lang="en-US" sz="2400" dirty="0" smtClean="0"/>
              <a:t>within each domain.</a:t>
            </a:r>
            <a:endParaRPr lang="en-US" sz="2400" dirty="0">
              <a:solidFill>
                <a:srgbClr val="0000FF"/>
              </a:solidFill>
            </a:endParaRPr>
          </a:p>
        </p:txBody>
      </p:sp>
    </p:spTree>
    <p:extLst>
      <p:ext uri="{BB962C8B-B14F-4D97-AF65-F5344CB8AC3E}">
        <p14:creationId xmlns:p14="http://schemas.microsoft.com/office/powerpoint/2010/main" val="103740364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9523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9" name="Oval 8"/>
          <p:cNvSpPr/>
          <p:nvPr/>
        </p:nvSpPr>
        <p:spPr>
          <a:xfrm rot="15716148">
            <a:off x="5725399"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Tree>
    <p:extLst>
      <p:ext uri="{BB962C8B-B14F-4D97-AF65-F5344CB8AC3E}">
        <p14:creationId xmlns:p14="http://schemas.microsoft.com/office/powerpoint/2010/main" val="348787290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9" name="Oval 8"/>
          <p:cNvSpPr/>
          <p:nvPr/>
        </p:nvSpPr>
        <p:spPr>
          <a:xfrm rot="15716148">
            <a:off x="5732288"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7793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01" y="891422"/>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12</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4664865">
            <a:off x="7653180" y="614527"/>
            <a:ext cx="839628" cy="86779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817857" cy="584776"/>
          </a:xfrm>
          <a:prstGeom prst="rect">
            <a:avLst/>
          </a:prstGeom>
          <a:noFill/>
        </p:spPr>
        <p:txBody>
          <a:bodyPr wrap="square" rtlCol="0">
            <a:spAutoFit/>
          </a:bodyPr>
          <a:lstStyle/>
          <a:p>
            <a:r>
              <a:rPr lang="en-US" sz="3200" b="1" dirty="0" smtClean="0">
                <a:solidFill>
                  <a:srgbClr val="FF0000"/>
                </a:solidFill>
              </a:rPr>
              <a:t>Eastern U.S. – NE Cluster</a:t>
            </a:r>
            <a:endParaRPr lang="en-US" sz="3200" b="1" dirty="0">
              <a:solidFill>
                <a:srgbClr val="FF0000"/>
              </a:solidFill>
            </a:endParaRPr>
          </a:p>
        </p:txBody>
      </p:sp>
      <p:sp>
        <p:nvSpPr>
          <p:cNvPr id="29" name="TextBox 28"/>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10390462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61)</a:t>
            </a:r>
            <a:endParaRPr lang="en-US" sz="2400" b="1" dirty="0">
              <a:solidFill>
                <a:srgbClr val="0000FF"/>
              </a:solidFill>
            </a:endParaRPr>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15716148">
            <a:off x="7557347" y="612181"/>
            <a:ext cx="844504" cy="105193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NE Cluster</a:t>
            </a:r>
            <a:endParaRPr lang="en-US" sz="3200" b="1" dirty="0">
              <a:solidFill>
                <a:srgbClr val="FF0000"/>
              </a:solidFill>
            </a:endParaRPr>
          </a:p>
        </p:txBody>
      </p:sp>
      <p:sp>
        <p:nvSpPr>
          <p:cNvPr id="28" name="TextBox 2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Tree>
    <p:extLst>
      <p:ext uri="{BB962C8B-B14F-4D97-AF65-F5344CB8AC3E}">
        <p14:creationId xmlns:p14="http://schemas.microsoft.com/office/powerpoint/2010/main" val="13376519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020" y="2703114"/>
            <a:ext cx="8229600" cy="1143000"/>
          </a:xfrm>
        </p:spPr>
        <p:txBody>
          <a:bodyPr>
            <a:normAutofit fontScale="90000"/>
          </a:bodyPr>
          <a:lstStyle/>
          <a:p>
            <a:r>
              <a:rPr lang="en-US" sz="6000" b="1" dirty="0" smtClean="0">
                <a:solidFill>
                  <a:srgbClr val="FF0000"/>
                </a:solidFill>
              </a:rPr>
              <a:t>Predictability by Jet Regime</a:t>
            </a:r>
            <a:endParaRPr lang="en-US" sz="6000" b="1" dirty="0">
              <a:solidFill>
                <a:srgbClr val="FF0000"/>
              </a:solidFill>
            </a:endParaRPr>
          </a:p>
        </p:txBody>
      </p:sp>
    </p:spTree>
    <p:extLst>
      <p:ext uri="{BB962C8B-B14F-4D97-AF65-F5344CB8AC3E}">
        <p14:creationId xmlns:p14="http://schemas.microsoft.com/office/powerpoint/2010/main" val="403590494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Definitions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37" y="615229"/>
            <a:ext cx="8396523" cy="6297392"/>
          </a:xfrm>
          <a:prstGeom prst="rect">
            <a:avLst/>
          </a:prstGeom>
        </p:spPr>
      </p:pic>
    </p:spTree>
    <p:extLst>
      <p:ext uri="{BB962C8B-B14F-4D97-AF65-F5344CB8AC3E}">
        <p14:creationId xmlns:p14="http://schemas.microsoft.com/office/powerpoint/2010/main" val="356080816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ENSO</a:t>
            </a:r>
            <a:endParaRPr lang="en-US" sz="2800" b="1" dirty="0">
              <a:solidFill>
                <a:srgbClr val="0000FF"/>
              </a:solidFill>
            </a:endParaRPr>
          </a:p>
        </p:txBody>
      </p:sp>
      <p:sp>
        <p:nvSpPr>
          <p:cNvPr id="6" name="TextBox 5"/>
          <p:cNvSpPr txBox="1"/>
          <p:nvPr/>
        </p:nvSpPr>
        <p:spPr>
          <a:xfrm>
            <a:off x="6404386" y="1720477"/>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1209580"/>
            <a:ext cx="7151812" cy="5603316"/>
          </a:xfrm>
          <a:prstGeom prst="rect">
            <a:avLst/>
          </a:prstGeom>
        </p:spPr>
      </p:pic>
    </p:spTree>
    <p:extLst>
      <p:ext uri="{BB962C8B-B14F-4D97-AF65-F5344CB8AC3E}">
        <p14:creationId xmlns:p14="http://schemas.microsoft.com/office/powerpoint/2010/main" val="18422036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8395" t="17577" r="6121"/>
          <a:stretch/>
        </p:blipFill>
        <p:spPr>
          <a:xfrm>
            <a:off x="4651778" y="1700151"/>
            <a:ext cx="4275140" cy="3188188"/>
          </a:xfrm>
          <a:prstGeom prst="rect">
            <a:avLst/>
          </a:prstGeom>
        </p:spPr>
      </p:pic>
      <p:pic>
        <p:nvPicPr>
          <p:cNvPr id="2" name="Picture 1" descr="uwnd_elnino.gif"/>
          <p:cNvPicPr>
            <a:picLocks noChangeAspect="1"/>
          </p:cNvPicPr>
          <p:nvPr/>
        </p:nvPicPr>
        <p:blipFill rotWithShape="1">
          <a:blip r:embed="rId3">
            <a:extLst>
              <a:ext uri="{28A0092B-C50C-407E-A947-70E740481C1C}">
                <a14:useLocalDpi xmlns:a14="http://schemas.microsoft.com/office/drawing/2010/main" val="0"/>
              </a:ext>
            </a:extLst>
          </a:blip>
          <a:srcRect l="9599" t="17361" r="6095"/>
          <a:stretch/>
        </p:blipFill>
        <p:spPr>
          <a:xfrm>
            <a:off x="187157" y="1700151"/>
            <a:ext cx="4205173" cy="3188188"/>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ENSO</a:t>
            </a:r>
            <a:endParaRPr lang="en-US" sz="2800" b="1" dirty="0">
              <a:solidFill>
                <a:srgbClr val="0000FF"/>
              </a:solidFill>
            </a:endParaRPr>
          </a:p>
        </p:txBody>
      </p:sp>
      <p:sp>
        <p:nvSpPr>
          <p:cNvPr id="6" name="TextBox 5"/>
          <p:cNvSpPr txBox="1"/>
          <p:nvPr/>
        </p:nvSpPr>
        <p:spPr>
          <a:xfrm>
            <a:off x="436972" y="4874684"/>
            <a:ext cx="8399554" cy="1754327"/>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12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sp>
        <p:nvSpPr>
          <p:cNvPr id="10" name="TextBox 9"/>
          <p:cNvSpPr txBox="1"/>
          <p:nvPr/>
        </p:nvSpPr>
        <p:spPr>
          <a:xfrm>
            <a:off x="436972" y="1260384"/>
            <a:ext cx="3359230" cy="461665"/>
          </a:xfrm>
          <a:prstGeom prst="rect">
            <a:avLst/>
          </a:prstGeom>
          <a:noFill/>
        </p:spPr>
        <p:txBody>
          <a:bodyPr wrap="square" rtlCol="0">
            <a:spAutoFit/>
          </a:bodyPr>
          <a:lstStyle/>
          <a:p>
            <a:r>
              <a:rPr lang="en-US" sz="2400" b="1" dirty="0" smtClean="0">
                <a:solidFill>
                  <a:srgbClr val="0000FF"/>
                </a:solidFill>
              </a:rPr>
              <a:t>El Niño</a:t>
            </a:r>
            <a:endParaRPr lang="en-US" sz="2400" b="1" dirty="0">
              <a:solidFill>
                <a:srgbClr val="0000FF"/>
              </a:solidFill>
            </a:endParaRPr>
          </a:p>
        </p:txBody>
      </p:sp>
      <p:sp>
        <p:nvSpPr>
          <p:cNvPr id="11" name="TextBox 10"/>
          <p:cNvSpPr txBox="1"/>
          <p:nvPr/>
        </p:nvSpPr>
        <p:spPr>
          <a:xfrm>
            <a:off x="5477296" y="1260384"/>
            <a:ext cx="3359230" cy="461665"/>
          </a:xfrm>
          <a:prstGeom prst="rect">
            <a:avLst/>
          </a:prstGeom>
          <a:noFill/>
        </p:spPr>
        <p:txBody>
          <a:bodyPr wrap="square" rtlCol="0">
            <a:spAutoFit/>
          </a:bodyPr>
          <a:lstStyle/>
          <a:p>
            <a:pPr algn="r"/>
            <a:r>
              <a:rPr lang="en-US" sz="2400" b="1" dirty="0" smtClean="0">
                <a:solidFill>
                  <a:srgbClr val="0000FF"/>
                </a:solidFill>
              </a:rPr>
              <a:t>La Niña</a:t>
            </a:r>
            <a:endParaRPr lang="en-US" sz="2400" b="1" dirty="0">
              <a:solidFill>
                <a:srgbClr val="0000FF"/>
              </a:solidFill>
            </a:endParaRPr>
          </a:p>
        </p:txBody>
      </p:sp>
      <p:sp>
        <p:nvSpPr>
          <p:cNvPr id="3" name="TextBox 2"/>
          <p:cNvSpPr txBox="1"/>
          <p:nvPr/>
        </p:nvSpPr>
        <p:spPr>
          <a:xfrm>
            <a:off x="449672" y="4177214"/>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
        <p:nvSpPr>
          <p:cNvPr id="12" name="TextBox 11"/>
          <p:cNvSpPr txBox="1"/>
          <p:nvPr/>
        </p:nvSpPr>
        <p:spPr>
          <a:xfrm>
            <a:off x="4987248" y="4177214"/>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Tree>
    <p:extLst>
      <p:ext uri="{BB962C8B-B14F-4D97-AF65-F5344CB8AC3E}">
        <p14:creationId xmlns:p14="http://schemas.microsoft.com/office/powerpoint/2010/main" val="83688313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1" y="1690866"/>
            <a:ext cx="7037792" cy="5257965"/>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Predictability of Extreme Temperature Events</a:t>
            </a:r>
            <a:endParaRPr lang="en-US" sz="3600" b="1" dirty="0"/>
          </a:p>
        </p:txBody>
      </p:sp>
      <p:sp>
        <p:nvSpPr>
          <p:cNvPr id="3" name="TextBox 2"/>
          <p:cNvSpPr txBox="1"/>
          <p:nvPr/>
        </p:nvSpPr>
        <p:spPr>
          <a:xfrm>
            <a:off x="6317037" y="3387185"/>
            <a:ext cx="2905626" cy="923330"/>
          </a:xfrm>
          <a:prstGeom prst="rect">
            <a:avLst/>
          </a:prstGeom>
          <a:noFill/>
        </p:spPr>
        <p:txBody>
          <a:bodyPr wrap="square" rtlCol="0">
            <a:spAutoFit/>
          </a:bodyPr>
          <a:lstStyle/>
          <a:p>
            <a:r>
              <a:rPr lang="en-US" dirty="0" smtClean="0"/>
              <a:t>Higher frequency of forecasts with below-normal RMSE (i.e., good forecasts)</a:t>
            </a:r>
            <a:endParaRPr lang="en-US" dirty="0"/>
          </a:p>
        </p:txBody>
      </p:sp>
      <p:sp>
        <p:nvSpPr>
          <p:cNvPr id="7" name="TextBox 6"/>
          <p:cNvSpPr txBox="1"/>
          <p:nvPr/>
        </p:nvSpPr>
        <p:spPr>
          <a:xfrm>
            <a:off x="6317037" y="5390312"/>
            <a:ext cx="2905626" cy="923330"/>
          </a:xfrm>
          <a:prstGeom prst="rect">
            <a:avLst/>
          </a:prstGeom>
          <a:noFill/>
        </p:spPr>
        <p:txBody>
          <a:bodyPr wrap="square" rtlCol="0">
            <a:spAutoFit/>
          </a:bodyPr>
          <a:lstStyle/>
          <a:p>
            <a:r>
              <a:rPr lang="en-US" dirty="0" smtClean="0"/>
              <a:t>Higher frequency of forecasts with above-normal RMSE(i.e., bad forecasts)</a:t>
            </a:r>
            <a:endParaRPr lang="en-US" dirty="0"/>
          </a:p>
        </p:txBody>
      </p:sp>
      <p:sp>
        <p:nvSpPr>
          <p:cNvPr id="8" name="TextBox 7"/>
          <p:cNvSpPr txBox="1"/>
          <p:nvPr/>
        </p:nvSpPr>
        <p:spPr>
          <a:xfrm>
            <a:off x="280737" y="913070"/>
            <a:ext cx="8747626" cy="830997"/>
          </a:xfrm>
          <a:prstGeom prst="rect">
            <a:avLst/>
          </a:prstGeom>
          <a:noFill/>
        </p:spPr>
        <p:txBody>
          <a:bodyPr wrap="square" rtlCol="0">
            <a:spAutoFit/>
          </a:bodyPr>
          <a:lstStyle/>
          <a:p>
            <a:pPr algn="ctr"/>
            <a:r>
              <a:rPr lang="en-US" sz="2400" b="1" dirty="0" smtClean="0">
                <a:solidFill>
                  <a:srgbClr val="0000FF"/>
                </a:solidFill>
              </a:rPr>
              <a:t>Percent Difference in the Frequency of Forecasts with Below- and Above-Normal RMSE Initialized during the same NPJ Regime</a:t>
            </a:r>
            <a:endParaRPr lang="en-US" sz="2400" b="1" dirty="0">
              <a:solidFill>
                <a:srgbClr val="0000FF"/>
              </a:solidFill>
            </a:endParaRPr>
          </a:p>
        </p:txBody>
      </p:sp>
      <p:sp>
        <p:nvSpPr>
          <p:cNvPr id="2" name="Rectangle 1"/>
          <p:cNvSpPr/>
          <p:nvPr/>
        </p:nvSpPr>
        <p:spPr>
          <a:xfrm>
            <a:off x="-426511" y="1744067"/>
            <a:ext cx="7269260" cy="309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a:off x="6024782" y="2169646"/>
            <a:ext cx="287708" cy="335841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ight Brace 13"/>
          <p:cNvSpPr/>
          <p:nvPr/>
        </p:nvSpPr>
        <p:spPr>
          <a:xfrm>
            <a:off x="6024782" y="5528065"/>
            <a:ext cx="279162" cy="65950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20844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1"/>
          </a:xfrm>
          <a:prstGeom prst="rect">
            <a:avLst/>
          </a:prstGeom>
        </p:spPr>
      </p:pic>
      <p:sp>
        <p:nvSpPr>
          <p:cNvPr id="10" name="Rectangle 9"/>
          <p:cNvSpPr/>
          <p:nvPr/>
        </p:nvSpPr>
        <p:spPr>
          <a:xfrm>
            <a:off x="242854" y="4345054"/>
            <a:ext cx="1681677" cy="2239150"/>
          </a:xfrm>
          <a:prstGeom prst="rect">
            <a:avLst/>
          </a:prstGeom>
          <a:solidFill>
            <a:srgbClr val="FFFFFF"/>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99876" y="5789023"/>
            <a:ext cx="189163" cy="17563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26967" y="5336439"/>
            <a:ext cx="1134978" cy="1067288"/>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8" name="TextBox 7"/>
          <p:cNvSpPr txBox="1"/>
          <p:nvPr/>
        </p:nvSpPr>
        <p:spPr>
          <a:xfrm>
            <a:off x="256809" y="4359011"/>
            <a:ext cx="1681677" cy="923330"/>
          </a:xfrm>
          <a:prstGeom prst="rect">
            <a:avLst/>
          </a:prstGeom>
          <a:noFill/>
        </p:spPr>
        <p:txBody>
          <a:bodyPr wrap="square" rtlCol="0">
            <a:spAutoFit/>
          </a:bodyPr>
          <a:lstStyle/>
          <a:p>
            <a:pPr algn="ctr"/>
            <a:r>
              <a:rPr lang="en-US" dirty="0" smtClean="0"/>
              <a:t>~Min. Size of an Extreme Cold Event</a:t>
            </a:r>
            <a:endParaRPr lang="en-US" dirty="0"/>
          </a:p>
        </p:txBody>
      </p:sp>
      <p:sp>
        <p:nvSpPr>
          <p:cNvPr id="12" name="TextBox 11"/>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1504605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1" y="1690866"/>
            <a:ext cx="7037792" cy="5257965"/>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Predictability of Extreme Temperature Events</a:t>
            </a:r>
            <a:endParaRPr lang="en-US" sz="3600" b="1" dirty="0"/>
          </a:p>
        </p:txBody>
      </p:sp>
      <p:sp>
        <p:nvSpPr>
          <p:cNvPr id="3" name="TextBox 2"/>
          <p:cNvSpPr txBox="1"/>
          <p:nvPr/>
        </p:nvSpPr>
        <p:spPr>
          <a:xfrm>
            <a:off x="6317037" y="3387185"/>
            <a:ext cx="2905626" cy="923330"/>
          </a:xfrm>
          <a:prstGeom prst="rect">
            <a:avLst/>
          </a:prstGeom>
          <a:noFill/>
        </p:spPr>
        <p:txBody>
          <a:bodyPr wrap="square" rtlCol="0">
            <a:spAutoFit/>
          </a:bodyPr>
          <a:lstStyle/>
          <a:p>
            <a:r>
              <a:rPr lang="en-US" dirty="0" smtClean="0"/>
              <a:t>Higher frequency of forecasts with below-normal RMSE (i.e., good forecasts)</a:t>
            </a:r>
            <a:endParaRPr lang="en-US" dirty="0"/>
          </a:p>
        </p:txBody>
      </p:sp>
      <p:sp>
        <p:nvSpPr>
          <p:cNvPr id="7" name="TextBox 6"/>
          <p:cNvSpPr txBox="1"/>
          <p:nvPr/>
        </p:nvSpPr>
        <p:spPr>
          <a:xfrm>
            <a:off x="6317037" y="5390312"/>
            <a:ext cx="2905626" cy="923330"/>
          </a:xfrm>
          <a:prstGeom prst="rect">
            <a:avLst/>
          </a:prstGeom>
          <a:noFill/>
        </p:spPr>
        <p:txBody>
          <a:bodyPr wrap="square" rtlCol="0">
            <a:spAutoFit/>
          </a:bodyPr>
          <a:lstStyle/>
          <a:p>
            <a:r>
              <a:rPr lang="en-US" dirty="0" smtClean="0"/>
              <a:t>Higher frequency of forecasts with above-normal RMSE(i.e., bad forecasts)</a:t>
            </a:r>
            <a:endParaRPr lang="en-US" dirty="0"/>
          </a:p>
        </p:txBody>
      </p:sp>
      <p:sp>
        <p:nvSpPr>
          <p:cNvPr id="2" name="Rectangle 1"/>
          <p:cNvSpPr/>
          <p:nvPr/>
        </p:nvSpPr>
        <p:spPr>
          <a:xfrm>
            <a:off x="-426511" y="1744067"/>
            <a:ext cx="7269260" cy="309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a:off x="6024782" y="2169646"/>
            <a:ext cx="287708" cy="335841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ight Brace 13"/>
          <p:cNvSpPr/>
          <p:nvPr/>
        </p:nvSpPr>
        <p:spPr>
          <a:xfrm>
            <a:off x="6024782" y="5528065"/>
            <a:ext cx="279162" cy="65950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4072001" y="2182346"/>
            <a:ext cx="1846149" cy="21346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72001" y="2753846"/>
            <a:ext cx="1846149" cy="21346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80737" y="913070"/>
            <a:ext cx="8747626" cy="830997"/>
          </a:xfrm>
          <a:prstGeom prst="rect">
            <a:avLst/>
          </a:prstGeom>
          <a:noFill/>
        </p:spPr>
        <p:txBody>
          <a:bodyPr wrap="square" rtlCol="0">
            <a:spAutoFit/>
          </a:bodyPr>
          <a:lstStyle/>
          <a:p>
            <a:pPr algn="ctr"/>
            <a:r>
              <a:rPr lang="en-US" sz="2400" b="1" dirty="0" smtClean="0">
                <a:solidFill>
                  <a:srgbClr val="0000FF"/>
                </a:solidFill>
              </a:rPr>
              <a:t>Percent Difference in the Frequency of Forecasts with Below- and Above-Normal RMSE Initialized during the same NPJ Regime</a:t>
            </a:r>
            <a:endParaRPr lang="en-US" sz="2400" b="1" dirty="0">
              <a:solidFill>
                <a:srgbClr val="0000FF"/>
              </a:solidFill>
            </a:endParaRPr>
          </a:p>
        </p:txBody>
      </p:sp>
    </p:spTree>
    <p:extLst>
      <p:ext uri="{BB962C8B-B14F-4D97-AF65-F5344CB8AC3E}">
        <p14:creationId xmlns:p14="http://schemas.microsoft.com/office/powerpoint/2010/main" val="409009517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3693318"/>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a:t>
            </a:r>
            <a:r>
              <a:rPr lang="en-US" sz="2400" dirty="0"/>
              <a:t>over the CONUS (25–55°N; 140–60°W</a:t>
            </a:r>
            <a:r>
              <a:rPr lang="en-US" sz="2400" dirty="0" smtClean="0"/>
              <a:t>)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(&gt;0.5σ)</a:t>
            </a:r>
          </a:p>
          <a:p>
            <a:pPr marL="742950" lvl="1" indent="-285750">
              <a:buFont typeface="Arial"/>
              <a:buChar char="•"/>
            </a:pPr>
            <a:r>
              <a:rPr lang="en-US" sz="2400" dirty="0">
                <a:solidFill>
                  <a:srgbClr val="0000FF"/>
                </a:solidFill>
              </a:rPr>
              <a:t>B</a:t>
            </a:r>
            <a:r>
              <a:rPr lang="en-US" sz="2400" dirty="0" smtClean="0">
                <a:solidFill>
                  <a:srgbClr val="0000FF"/>
                </a:solidFill>
              </a:rPr>
              <a:t>elow-normal (&lt;–0.5σ)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spTree>
    <p:extLst>
      <p:ext uri="{BB962C8B-B14F-4D97-AF65-F5344CB8AC3E}">
        <p14:creationId xmlns:p14="http://schemas.microsoft.com/office/powerpoint/2010/main" val="73735937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(&gt;0.5σ)</a:t>
            </a:r>
          </a:p>
          <a:p>
            <a:pPr marL="742950" lvl="1" indent="-285750">
              <a:buFont typeface="Arial"/>
              <a:buChar char="•"/>
            </a:pPr>
            <a:r>
              <a:rPr lang="en-US" sz="2400" dirty="0">
                <a:solidFill>
                  <a:srgbClr val="0000FF"/>
                </a:solidFill>
              </a:rPr>
              <a:t>B</a:t>
            </a:r>
            <a:r>
              <a:rPr lang="en-US" sz="2400" dirty="0" smtClean="0">
                <a:solidFill>
                  <a:srgbClr val="0000FF"/>
                </a:solidFill>
              </a:rPr>
              <a:t>elow-normal (&lt;–0.5σ)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events with below-normal and above-normal RMSE or ACC offers information regarding the forecast skill of extreme events.</a:t>
            </a:r>
          </a:p>
        </p:txBody>
      </p:sp>
      <p:graphicFrame>
        <p:nvGraphicFramePr>
          <p:cNvPr id="3" name="Object 2"/>
          <p:cNvGraphicFramePr>
            <a:graphicFrameLocks noChangeAspect="1"/>
          </p:cNvGraphicFramePr>
          <p:nvPr>
            <p:extLst>
              <p:ext uri="{D42A27DB-BD31-4B8C-83A1-F6EECF244321}">
                <p14:modId xmlns:p14="http://schemas.microsoft.com/office/powerpoint/2010/main" val="2950929265"/>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1163"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38464765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3" name="TextBox 2"/>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7" name="TextBox 6"/>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2" name="Rectangle 1"/>
          <p:cNvSpPr/>
          <p:nvPr/>
        </p:nvSpPr>
        <p:spPr>
          <a:xfrm>
            <a:off x="700039" y="3162300"/>
            <a:ext cx="5013491" cy="303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931617703"/>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2125" name="Equation" r:id="rId5" imgW="1816100" imgH="215900" progId="Equation.3">
                  <p:embed/>
                </p:oleObj>
              </mc:Choice>
              <mc:Fallback>
                <p:oleObj name="Equation" r:id="rId5" imgW="1816100" imgH="215900" progId="Equation.3">
                  <p:embed/>
                  <p:pic>
                    <p:nvPicPr>
                      <p:cNvPr id="0" name=""/>
                      <p:cNvPicPr/>
                      <p:nvPr/>
                    </p:nvPicPr>
                    <p:blipFill>
                      <a:blip r:embed="rId6"/>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74475450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14" name="TextBox 13"/>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15" name="TextBox 14"/>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314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84267623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3" name="TextBox 2"/>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7" name="TextBox 6"/>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673587" y="1957239"/>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3587" y="3662458"/>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7087" y="4500340"/>
            <a:ext cx="2628413"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4173"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50608431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00969992"/>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5197"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32848927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1201597"/>
            <a:ext cx="7151812" cy="5619282"/>
          </a:xfrm>
          <a:prstGeom prst="rect">
            <a:avLst/>
          </a:prstGeom>
        </p:spPr>
      </p:pic>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PNA</a:t>
            </a:r>
            <a:endParaRPr lang="en-US" sz="2800" b="1" dirty="0">
              <a:solidFill>
                <a:srgbClr val="0000FF"/>
              </a:solidFill>
            </a:endParaRPr>
          </a:p>
        </p:txBody>
      </p:sp>
      <p:sp>
        <p:nvSpPr>
          <p:cNvPr id="6" name="TextBox 5"/>
          <p:cNvSpPr txBox="1"/>
          <p:nvPr/>
        </p:nvSpPr>
        <p:spPr>
          <a:xfrm>
            <a:off x="6404386" y="1720477"/>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137885540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a_correlation_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80" y="1456914"/>
            <a:ext cx="4474643" cy="5387431"/>
          </a:xfrm>
          <a:prstGeom prst="rect">
            <a:avLst/>
          </a:prstGeom>
        </p:spPr>
      </p:pic>
      <p:sp>
        <p:nvSpPr>
          <p:cNvPr id="6" name="TextBox 5"/>
          <p:cNvSpPr txBox="1"/>
          <p:nvPr/>
        </p:nvSpPr>
        <p:spPr>
          <a:xfrm>
            <a:off x="4834013" y="6383833"/>
            <a:ext cx="3086122" cy="369332"/>
          </a:xfrm>
          <a:prstGeom prst="rect">
            <a:avLst/>
          </a:prstGeom>
          <a:noFill/>
        </p:spPr>
        <p:txBody>
          <a:bodyPr wrap="square" rtlCol="0">
            <a:spAutoFit/>
          </a:bodyPr>
          <a:lstStyle/>
          <a:p>
            <a:r>
              <a:rPr lang="en-US" dirty="0" smtClean="0"/>
              <a:t>Climate Prediction Center</a:t>
            </a:r>
            <a:endParaRPr lang="en-US"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9" name="TextBox 8"/>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PNA</a:t>
            </a:r>
            <a:endParaRPr lang="en-US" sz="2800" b="1" dirty="0">
              <a:solidFill>
                <a:srgbClr val="0000FF"/>
              </a:solidFill>
            </a:endParaRPr>
          </a:p>
        </p:txBody>
      </p:sp>
      <p:sp>
        <p:nvSpPr>
          <p:cNvPr id="10" name="TextBox 9"/>
          <p:cNvSpPr txBox="1"/>
          <p:nvPr/>
        </p:nvSpPr>
        <p:spPr>
          <a:xfrm>
            <a:off x="4765738" y="2881134"/>
            <a:ext cx="4002513" cy="1938992"/>
          </a:xfrm>
          <a:prstGeom prst="rect">
            <a:avLst/>
          </a:prstGeom>
          <a:noFill/>
        </p:spPr>
        <p:txBody>
          <a:bodyPr wrap="square" rtlCol="0">
            <a:spAutoFit/>
          </a:bodyPr>
          <a:lstStyle/>
          <a:p>
            <a:r>
              <a:rPr lang="en-US" sz="2400" dirty="0" smtClean="0"/>
              <a:t>Positive PNA pattern strongly resembles a jet extension</a:t>
            </a:r>
          </a:p>
          <a:p>
            <a:endParaRPr lang="en-US" sz="2400" dirty="0"/>
          </a:p>
          <a:p>
            <a:r>
              <a:rPr lang="en-US" sz="2400" dirty="0" smtClean="0"/>
              <a:t>Negative PNA pattern strongly resembles a jet retraction</a:t>
            </a:r>
            <a:endParaRPr lang="en-US" sz="2400" dirty="0"/>
          </a:p>
        </p:txBody>
      </p:sp>
    </p:spTree>
    <p:extLst>
      <p:ext uri="{BB962C8B-B14F-4D97-AF65-F5344CB8AC3E}">
        <p14:creationId xmlns:p14="http://schemas.microsoft.com/office/powerpoint/2010/main" val="16591554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NPJ Phase Diagram</a:t>
            </a:r>
            <a:endParaRPr lang="en-US" sz="6000" b="1" dirty="0">
              <a:solidFill>
                <a:srgbClr val="FF0000"/>
              </a:solidFill>
            </a:endParaRPr>
          </a:p>
        </p:txBody>
      </p:sp>
    </p:spTree>
    <p:extLst>
      <p:ext uri="{BB962C8B-B14F-4D97-AF65-F5344CB8AC3E}">
        <p14:creationId xmlns:p14="http://schemas.microsoft.com/office/powerpoint/2010/main" val="27715047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6" cy="4975051"/>
          </a:xfrm>
          <a:prstGeom prst="rect">
            <a:avLst/>
          </a:prstGeom>
        </p:spPr>
      </p:pic>
      <p:sp>
        <p:nvSpPr>
          <p:cNvPr id="11" name="TextBox 10"/>
          <p:cNvSpPr txBox="1"/>
          <p:nvPr/>
        </p:nvSpPr>
        <p:spPr>
          <a:xfrm>
            <a:off x="372511" y="1803730"/>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a:solidFill>
                  <a:srgbClr val="0000FF"/>
                </a:solidFill>
              </a:rPr>
              <a:t>4</a:t>
            </a:r>
            <a:r>
              <a:rPr lang="en-US" b="1" dirty="0" smtClean="0">
                <a:solidFill>
                  <a:srgbClr val="0000FF"/>
                </a:solidFill>
              </a:rPr>
              <a:t>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
        <p:nvSpPr>
          <p:cNvPr id="14" name="TextBox 13"/>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19662111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053" y="1212410"/>
            <a:ext cx="8328526" cy="4093428"/>
          </a:xfrm>
          <a:prstGeom prst="rect">
            <a:avLst/>
          </a:prstGeom>
          <a:noFill/>
        </p:spPr>
        <p:txBody>
          <a:bodyPr wrap="square" rtlCol="0">
            <a:spAutoFit/>
          </a:bodyPr>
          <a:lstStyle/>
          <a:p>
            <a:pPr marL="285750" indent="-285750">
              <a:buFont typeface="Arial"/>
              <a:buChar char="•"/>
            </a:pPr>
            <a:r>
              <a:rPr lang="en-US" sz="2800" b="1" dirty="0" smtClean="0"/>
              <a:t>Forecast Error</a:t>
            </a:r>
          </a:p>
          <a:p>
            <a:pPr marL="742950" lvl="1" indent="-285750">
              <a:buFont typeface="Arial"/>
              <a:buChar char="•"/>
            </a:pPr>
            <a:r>
              <a:rPr lang="en-US" sz="2400" dirty="0"/>
              <a:t>Distance between GFS deterministic forecast and the analysis at each forecast </a:t>
            </a:r>
            <a:r>
              <a:rPr lang="en-US" sz="2400" dirty="0" smtClean="0"/>
              <a:t>hour</a:t>
            </a:r>
          </a:p>
          <a:p>
            <a:pPr marL="742950" lvl="1" indent="-285750">
              <a:buFont typeface="Arial"/>
              <a:buChar char="•"/>
            </a:pPr>
            <a:r>
              <a:rPr lang="en-US" sz="2400" dirty="0"/>
              <a:t>Distance between the GEFS ensemble mean forecast and the analysis at each forecast </a:t>
            </a:r>
            <a:r>
              <a:rPr lang="en-US" sz="2400" dirty="0" smtClean="0"/>
              <a:t>hour</a:t>
            </a:r>
          </a:p>
          <a:p>
            <a:pPr marL="742950" lvl="1" indent="-285750">
              <a:buFont typeface="Arial"/>
              <a:buChar char="•"/>
            </a:pPr>
            <a:r>
              <a:rPr lang="en-US" sz="2400" dirty="0" smtClean="0"/>
              <a:t>Average distance between ensemble members and the analysis at each forecast hour</a:t>
            </a:r>
          </a:p>
          <a:p>
            <a:pPr lvl="1"/>
            <a:endParaRPr lang="en-US" sz="1200" dirty="0" smtClean="0"/>
          </a:p>
          <a:p>
            <a:pPr marL="285750" indent="-285750">
              <a:buFont typeface="Arial"/>
              <a:buChar char="•"/>
            </a:pPr>
            <a:r>
              <a:rPr lang="en-US" sz="2800" b="1" dirty="0" smtClean="0"/>
              <a:t>Probability of Detection</a:t>
            </a:r>
          </a:p>
          <a:p>
            <a:pPr marL="742950" lvl="1" indent="-285750">
              <a:buFont typeface="Arial"/>
              <a:buChar char="•"/>
            </a:pPr>
            <a:r>
              <a:rPr lang="en-US" sz="2400" dirty="0" smtClean="0"/>
              <a:t>Did the analysis fall within the ensemble envelope at each forecast hour?</a:t>
            </a:r>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694" y="96052"/>
            <a:ext cx="8622632" cy="646331"/>
          </a:xfrm>
          <a:prstGeom prst="rect">
            <a:avLst/>
          </a:prstGeom>
          <a:noFill/>
        </p:spPr>
        <p:txBody>
          <a:bodyPr wrap="square" rtlCol="0">
            <a:spAutoFit/>
          </a:bodyPr>
          <a:lstStyle/>
          <a:p>
            <a:r>
              <a:rPr lang="en-US" sz="3600" b="1" dirty="0" smtClean="0"/>
              <a:t>Candidate Verification Metrics</a:t>
            </a:r>
            <a:endParaRPr lang="en-US" sz="3600" b="1" dirty="0"/>
          </a:p>
        </p:txBody>
      </p:sp>
    </p:spTree>
    <p:extLst>
      <p:ext uri="{BB962C8B-B14F-4D97-AF65-F5344CB8AC3E}">
        <p14:creationId xmlns:p14="http://schemas.microsoft.com/office/powerpoint/2010/main" val="242472109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053" y="1033525"/>
            <a:ext cx="4200818" cy="5570755"/>
          </a:xfrm>
          <a:prstGeom prst="rect">
            <a:avLst/>
          </a:prstGeom>
          <a:noFill/>
        </p:spPr>
        <p:txBody>
          <a:bodyPr wrap="square" rtlCol="0">
            <a:spAutoFit/>
          </a:bodyPr>
          <a:lstStyle/>
          <a:p>
            <a:pPr marL="285750" indent="-285750">
              <a:buFont typeface="Arial"/>
              <a:buChar char="•"/>
            </a:pPr>
            <a:r>
              <a:rPr lang="en-US" sz="2800" b="1" dirty="0" smtClean="0"/>
              <a:t>Reliability Diagram</a:t>
            </a:r>
            <a:endParaRPr lang="en-US" sz="2400" dirty="0"/>
          </a:p>
          <a:p>
            <a:pPr marL="742950" lvl="1" indent="-285750">
              <a:buFont typeface="Arial"/>
              <a:buChar char="•"/>
            </a:pPr>
            <a:r>
              <a:rPr lang="en-US" sz="2400" dirty="0" smtClean="0"/>
              <a:t>A reliability diagram is used to evaluate the performance of GEFS ensemble forecasts with respect to the NPJ Phase Diagram.</a:t>
            </a:r>
          </a:p>
          <a:p>
            <a:pPr marL="742950" lvl="1" indent="-285750">
              <a:buFont typeface="Arial"/>
              <a:buChar char="•"/>
            </a:pPr>
            <a:endParaRPr lang="en-US" sz="1200" dirty="0" smtClean="0"/>
          </a:p>
          <a:p>
            <a:pPr marL="285750" indent="-285750">
              <a:buFont typeface="Arial"/>
              <a:buChar char="•"/>
            </a:pPr>
            <a:r>
              <a:rPr lang="en-US" sz="2800" b="1" dirty="0" smtClean="0"/>
              <a:t>ROC</a:t>
            </a:r>
          </a:p>
          <a:p>
            <a:pPr marL="742950" lvl="1" indent="-285750">
              <a:buFont typeface="Arial"/>
              <a:buChar char="•"/>
            </a:pPr>
            <a:r>
              <a:rPr lang="en-US" sz="2400" dirty="0" smtClean="0"/>
              <a:t>Could a ROC be an alternative metric to evaluate the performance of GEFS ensemble forecasts with respect to the NPJ Phase Diagram?</a:t>
            </a:r>
          </a:p>
        </p:txBody>
      </p:sp>
      <p:grpSp>
        <p:nvGrpSpPr>
          <p:cNvPr id="2" name="Group 1"/>
          <p:cNvGrpSpPr/>
          <p:nvPr/>
        </p:nvGrpSpPr>
        <p:grpSpPr>
          <a:xfrm>
            <a:off x="5036305" y="1372025"/>
            <a:ext cx="3154776" cy="2551529"/>
            <a:chOff x="806451" y="4258446"/>
            <a:chExt cx="3154776" cy="2551529"/>
          </a:xfrm>
        </p:grpSpPr>
        <p:cxnSp>
          <p:nvCxnSpPr>
            <p:cNvPr id="6" name="Straight Connector 5"/>
            <p:cNvCxnSpPr/>
            <p:nvPr/>
          </p:nvCxnSpPr>
          <p:spPr>
            <a:xfrm>
              <a:off x="1327182"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312911"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28468" y="5218074"/>
              <a:ext cx="1716647" cy="369332"/>
            </a:xfrm>
            <a:prstGeom prst="rect">
              <a:avLst/>
            </a:prstGeom>
            <a:noFill/>
          </p:spPr>
          <p:txBody>
            <a:bodyPr wrap="square" rtlCol="0">
              <a:spAutoFit/>
            </a:bodyPr>
            <a:lstStyle/>
            <a:p>
              <a:pPr algn="ctr"/>
              <a:r>
                <a:rPr lang="en-US" dirty="0" smtClean="0"/>
                <a:t>% occurrence</a:t>
              </a:r>
              <a:endParaRPr lang="en-US" dirty="0"/>
            </a:p>
          </p:txBody>
        </p:sp>
        <p:sp>
          <p:nvSpPr>
            <p:cNvPr id="12" name="TextBox 11"/>
            <p:cNvSpPr txBox="1"/>
            <p:nvPr/>
          </p:nvSpPr>
          <p:spPr>
            <a:xfrm>
              <a:off x="1593882" y="6440643"/>
              <a:ext cx="1716647" cy="369332"/>
            </a:xfrm>
            <a:prstGeom prst="rect">
              <a:avLst/>
            </a:prstGeom>
            <a:noFill/>
          </p:spPr>
          <p:txBody>
            <a:bodyPr wrap="square" rtlCol="0">
              <a:spAutoFit/>
            </a:bodyPr>
            <a:lstStyle/>
            <a:p>
              <a:pPr algn="ctr"/>
              <a:r>
                <a:rPr lang="en-US" dirty="0" smtClean="0"/>
                <a:t>% forecasted</a:t>
              </a:r>
              <a:endParaRPr lang="en-US" dirty="0"/>
            </a:p>
          </p:txBody>
        </p:sp>
        <p:cxnSp>
          <p:nvCxnSpPr>
            <p:cNvPr id="16" name="Straight Connector 15"/>
            <p:cNvCxnSpPr/>
            <p:nvPr/>
          </p:nvCxnSpPr>
          <p:spPr>
            <a:xfrm flipV="1">
              <a:off x="1312911"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7450"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1" y="4258446"/>
              <a:ext cx="463550" cy="276999"/>
            </a:xfrm>
            <a:prstGeom prst="rect">
              <a:avLst/>
            </a:prstGeom>
            <a:noFill/>
          </p:spPr>
          <p:txBody>
            <a:bodyPr wrap="square" rtlCol="0">
              <a:spAutoFit/>
            </a:bodyPr>
            <a:lstStyle/>
            <a:p>
              <a:r>
                <a:rPr lang="en-US" sz="1200" dirty="0" smtClean="0"/>
                <a:t>100</a:t>
              </a:r>
              <a:endParaRPr lang="en-US" sz="1200" dirty="0"/>
            </a:p>
          </p:txBody>
        </p:sp>
        <p:sp>
          <p:nvSpPr>
            <p:cNvPr id="21" name="TextBox 20"/>
            <p:cNvSpPr txBox="1"/>
            <p:nvPr/>
          </p:nvSpPr>
          <p:spPr>
            <a:xfrm>
              <a:off x="1078386" y="6265244"/>
              <a:ext cx="285325" cy="276999"/>
            </a:xfrm>
            <a:prstGeom prst="rect">
              <a:avLst/>
            </a:prstGeom>
            <a:noFill/>
          </p:spPr>
          <p:txBody>
            <a:bodyPr wrap="square" rtlCol="0">
              <a:spAutoFit/>
            </a:bodyPr>
            <a:lstStyle/>
            <a:p>
              <a:r>
                <a:rPr lang="en-US" sz="1200" dirty="0"/>
                <a:t>0</a:t>
              </a:r>
            </a:p>
          </p:txBody>
        </p:sp>
        <p:sp>
          <p:nvSpPr>
            <p:cNvPr id="22" name="TextBox 21"/>
            <p:cNvSpPr txBox="1"/>
            <p:nvPr/>
          </p:nvSpPr>
          <p:spPr>
            <a:xfrm>
              <a:off x="3497677" y="6479943"/>
              <a:ext cx="463550" cy="276999"/>
            </a:xfrm>
            <a:prstGeom prst="rect">
              <a:avLst/>
            </a:prstGeom>
            <a:noFill/>
          </p:spPr>
          <p:txBody>
            <a:bodyPr wrap="square" rtlCol="0">
              <a:spAutoFit/>
            </a:bodyPr>
            <a:lstStyle/>
            <a:p>
              <a:r>
                <a:rPr lang="en-US" sz="1200" dirty="0" smtClean="0"/>
                <a:t>100</a:t>
              </a:r>
              <a:endParaRPr lang="en-US" sz="1200" dirty="0"/>
            </a:p>
          </p:txBody>
        </p:sp>
        <p:cxnSp>
          <p:nvCxnSpPr>
            <p:cNvPr id="23" name="Straight Connector 22"/>
            <p:cNvCxnSpPr/>
            <p:nvPr/>
          </p:nvCxnSpPr>
          <p:spPr>
            <a:xfrm>
              <a:off x="3710402"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327150" y="4324350"/>
              <a:ext cx="2432050" cy="2076450"/>
            </a:xfrm>
            <a:custGeom>
              <a:avLst/>
              <a:gdLst>
                <a:gd name="connsiteX0" fmla="*/ 0 w 2432050"/>
                <a:gd name="connsiteY0" fmla="*/ 2076450 h 2076450"/>
                <a:gd name="connsiteX1" fmla="*/ 228600 w 2432050"/>
                <a:gd name="connsiteY1" fmla="*/ 1758950 h 2076450"/>
                <a:gd name="connsiteX2" fmla="*/ 692150 w 2432050"/>
                <a:gd name="connsiteY2" fmla="*/ 1422400 h 2076450"/>
                <a:gd name="connsiteX3" fmla="*/ 1187450 w 2432050"/>
                <a:gd name="connsiteY3" fmla="*/ 1174750 h 2076450"/>
                <a:gd name="connsiteX4" fmla="*/ 1644650 w 2432050"/>
                <a:gd name="connsiteY4" fmla="*/ 895350 h 2076450"/>
                <a:gd name="connsiteX5" fmla="*/ 1981200 w 2432050"/>
                <a:gd name="connsiteY5" fmla="*/ 584200 h 2076450"/>
                <a:gd name="connsiteX6" fmla="*/ 2159000 w 2432050"/>
                <a:gd name="connsiteY6" fmla="*/ 273050 h 2076450"/>
                <a:gd name="connsiteX7" fmla="*/ 2432050 w 2432050"/>
                <a:gd name="connsiteY7"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2050" h="2076450">
                  <a:moveTo>
                    <a:pt x="0" y="2076450"/>
                  </a:moveTo>
                  <a:cubicBezTo>
                    <a:pt x="56621" y="1972204"/>
                    <a:pt x="113242" y="1867958"/>
                    <a:pt x="228600" y="1758950"/>
                  </a:cubicBezTo>
                  <a:cubicBezTo>
                    <a:pt x="343958" y="1649942"/>
                    <a:pt x="532342" y="1519767"/>
                    <a:pt x="692150" y="1422400"/>
                  </a:cubicBezTo>
                  <a:cubicBezTo>
                    <a:pt x="851958" y="1325033"/>
                    <a:pt x="1028700" y="1262592"/>
                    <a:pt x="1187450" y="1174750"/>
                  </a:cubicBezTo>
                  <a:cubicBezTo>
                    <a:pt x="1346200" y="1086908"/>
                    <a:pt x="1512358" y="993775"/>
                    <a:pt x="1644650" y="895350"/>
                  </a:cubicBezTo>
                  <a:cubicBezTo>
                    <a:pt x="1776942" y="796925"/>
                    <a:pt x="1895475" y="687916"/>
                    <a:pt x="1981200" y="584200"/>
                  </a:cubicBezTo>
                  <a:cubicBezTo>
                    <a:pt x="2066925" y="480484"/>
                    <a:pt x="2083858" y="370417"/>
                    <a:pt x="2159000" y="273050"/>
                  </a:cubicBezTo>
                  <a:cubicBezTo>
                    <a:pt x="2234142" y="175683"/>
                    <a:pt x="2432050" y="0"/>
                    <a:pt x="2432050" y="0"/>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59238" y="4407024"/>
              <a:ext cx="1716647" cy="646331"/>
            </a:xfrm>
            <a:prstGeom prst="rect">
              <a:avLst/>
            </a:prstGeom>
            <a:noFill/>
          </p:spPr>
          <p:txBody>
            <a:bodyPr wrap="square" rtlCol="0">
              <a:spAutoFit/>
            </a:bodyPr>
            <a:lstStyle/>
            <a:p>
              <a:pPr algn="ctr"/>
              <a:r>
                <a:rPr lang="en-US" b="1" dirty="0" smtClean="0"/>
                <a:t>Reliability Diagram</a:t>
              </a:r>
              <a:endParaRPr lang="en-US" b="1" dirty="0"/>
            </a:p>
          </p:txBody>
        </p:sp>
      </p:grpSp>
      <p:grpSp>
        <p:nvGrpSpPr>
          <p:cNvPr id="8" name="Group 7"/>
          <p:cNvGrpSpPr/>
          <p:nvPr/>
        </p:nvGrpSpPr>
        <p:grpSpPr>
          <a:xfrm>
            <a:off x="5118235" y="4229549"/>
            <a:ext cx="3138231" cy="2511281"/>
            <a:chOff x="4863465" y="4264796"/>
            <a:chExt cx="3138231" cy="2511281"/>
          </a:xfrm>
        </p:grpSpPr>
        <p:cxnSp>
          <p:nvCxnSpPr>
            <p:cNvPr id="9" name="Straight Connector 8"/>
            <p:cNvCxnSpPr/>
            <p:nvPr/>
          </p:nvCxnSpPr>
          <p:spPr>
            <a:xfrm>
              <a:off x="5289880"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75609"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189807" y="5218074"/>
              <a:ext cx="1716647" cy="369332"/>
            </a:xfrm>
            <a:prstGeom prst="rect">
              <a:avLst/>
            </a:prstGeom>
            <a:noFill/>
          </p:spPr>
          <p:txBody>
            <a:bodyPr wrap="square" rtlCol="0">
              <a:spAutoFit/>
            </a:bodyPr>
            <a:lstStyle/>
            <a:p>
              <a:pPr algn="ctr"/>
              <a:r>
                <a:rPr lang="en-US" dirty="0" smtClean="0"/>
                <a:t>POD</a:t>
              </a:r>
              <a:endParaRPr lang="en-US" dirty="0"/>
            </a:p>
          </p:txBody>
        </p:sp>
        <p:sp>
          <p:nvSpPr>
            <p:cNvPr id="14" name="TextBox 13"/>
            <p:cNvSpPr txBox="1"/>
            <p:nvPr/>
          </p:nvSpPr>
          <p:spPr>
            <a:xfrm>
              <a:off x="5670744" y="6406745"/>
              <a:ext cx="1716647" cy="369332"/>
            </a:xfrm>
            <a:prstGeom prst="rect">
              <a:avLst/>
            </a:prstGeom>
            <a:noFill/>
          </p:spPr>
          <p:txBody>
            <a:bodyPr wrap="square" rtlCol="0">
              <a:spAutoFit/>
            </a:bodyPr>
            <a:lstStyle/>
            <a:p>
              <a:pPr algn="ctr"/>
              <a:r>
                <a:rPr lang="en-US" dirty="0" smtClean="0"/>
                <a:t>FAR</a:t>
              </a:r>
              <a:endParaRPr lang="en-US" dirty="0"/>
            </a:p>
          </p:txBody>
        </p:sp>
        <p:cxnSp>
          <p:nvCxnSpPr>
            <p:cNvPr id="17" name="Straight Connector 16"/>
            <p:cNvCxnSpPr/>
            <p:nvPr/>
          </p:nvCxnSpPr>
          <p:spPr>
            <a:xfrm flipV="1">
              <a:off x="5289880"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45369"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35820" y="4264796"/>
              <a:ext cx="463550" cy="276999"/>
            </a:xfrm>
            <a:prstGeom prst="rect">
              <a:avLst/>
            </a:prstGeom>
            <a:noFill/>
          </p:spPr>
          <p:txBody>
            <a:bodyPr wrap="square" rtlCol="0">
              <a:spAutoFit/>
            </a:bodyPr>
            <a:lstStyle/>
            <a:p>
              <a:r>
                <a:rPr lang="en-US" sz="1200" dirty="0" smtClean="0"/>
                <a:t>1</a:t>
              </a:r>
              <a:endParaRPr lang="en-US" sz="1200" dirty="0"/>
            </a:p>
          </p:txBody>
        </p:sp>
        <p:sp>
          <p:nvSpPr>
            <p:cNvPr id="27" name="TextBox 26"/>
            <p:cNvSpPr txBox="1"/>
            <p:nvPr/>
          </p:nvSpPr>
          <p:spPr>
            <a:xfrm>
              <a:off x="5036305" y="6265244"/>
              <a:ext cx="285325" cy="276999"/>
            </a:xfrm>
            <a:prstGeom prst="rect">
              <a:avLst/>
            </a:prstGeom>
            <a:noFill/>
          </p:spPr>
          <p:txBody>
            <a:bodyPr wrap="square" rtlCol="0">
              <a:spAutoFit/>
            </a:bodyPr>
            <a:lstStyle/>
            <a:p>
              <a:r>
                <a:rPr lang="en-US" sz="1200" dirty="0"/>
                <a:t>0</a:t>
              </a:r>
            </a:p>
          </p:txBody>
        </p:sp>
        <p:sp>
          <p:nvSpPr>
            <p:cNvPr id="28" name="TextBox 27"/>
            <p:cNvSpPr txBox="1"/>
            <p:nvPr/>
          </p:nvSpPr>
          <p:spPr>
            <a:xfrm>
              <a:off x="7538146" y="6479943"/>
              <a:ext cx="463550" cy="276999"/>
            </a:xfrm>
            <a:prstGeom prst="rect">
              <a:avLst/>
            </a:prstGeom>
            <a:noFill/>
          </p:spPr>
          <p:txBody>
            <a:bodyPr wrap="square" rtlCol="0">
              <a:spAutoFit/>
            </a:bodyPr>
            <a:lstStyle/>
            <a:p>
              <a:r>
                <a:rPr lang="en-US" sz="1200" dirty="0" smtClean="0"/>
                <a:t>1</a:t>
              </a:r>
              <a:endParaRPr lang="en-US" sz="1200" dirty="0"/>
            </a:p>
          </p:txBody>
        </p:sp>
        <p:cxnSp>
          <p:nvCxnSpPr>
            <p:cNvPr id="29" name="Straight Connector 28"/>
            <p:cNvCxnSpPr/>
            <p:nvPr/>
          </p:nvCxnSpPr>
          <p:spPr>
            <a:xfrm>
              <a:off x="7668321"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5283200" y="4364403"/>
              <a:ext cx="2438400" cy="2049097"/>
            </a:xfrm>
            <a:custGeom>
              <a:avLst/>
              <a:gdLst>
                <a:gd name="connsiteX0" fmla="*/ 0 w 2438400"/>
                <a:gd name="connsiteY0" fmla="*/ 2049097 h 2049097"/>
                <a:gd name="connsiteX1" fmla="*/ 101600 w 2438400"/>
                <a:gd name="connsiteY1" fmla="*/ 1585547 h 2049097"/>
                <a:gd name="connsiteX2" fmla="*/ 393700 w 2438400"/>
                <a:gd name="connsiteY2" fmla="*/ 715597 h 2049097"/>
                <a:gd name="connsiteX3" fmla="*/ 1098550 w 2438400"/>
                <a:gd name="connsiteY3" fmla="*/ 175847 h 2049097"/>
                <a:gd name="connsiteX4" fmla="*/ 2012950 w 2438400"/>
                <a:gd name="connsiteY4" fmla="*/ 17097 h 2049097"/>
                <a:gd name="connsiteX5" fmla="*/ 2438400 w 2438400"/>
                <a:gd name="connsiteY5" fmla="*/ 4397 h 20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2049097">
                  <a:moveTo>
                    <a:pt x="0" y="2049097"/>
                  </a:moveTo>
                  <a:cubicBezTo>
                    <a:pt x="17991" y="1928447"/>
                    <a:pt x="35983" y="1807797"/>
                    <a:pt x="101600" y="1585547"/>
                  </a:cubicBezTo>
                  <a:cubicBezTo>
                    <a:pt x="167217" y="1363297"/>
                    <a:pt x="227542" y="950547"/>
                    <a:pt x="393700" y="715597"/>
                  </a:cubicBezTo>
                  <a:cubicBezTo>
                    <a:pt x="559858" y="480647"/>
                    <a:pt x="828675" y="292264"/>
                    <a:pt x="1098550" y="175847"/>
                  </a:cubicBezTo>
                  <a:cubicBezTo>
                    <a:pt x="1368425" y="59430"/>
                    <a:pt x="1789642" y="45672"/>
                    <a:pt x="2012950" y="17097"/>
                  </a:cubicBezTo>
                  <a:cubicBezTo>
                    <a:pt x="2236258" y="-11478"/>
                    <a:pt x="2438400" y="4397"/>
                    <a:pt x="2438400" y="4397"/>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142341" y="5820060"/>
              <a:ext cx="1716647" cy="369332"/>
            </a:xfrm>
            <a:prstGeom prst="rect">
              <a:avLst/>
            </a:prstGeom>
            <a:noFill/>
          </p:spPr>
          <p:txBody>
            <a:bodyPr wrap="square" rtlCol="0">
              <a:spAutoFit/>
            </a:bodyPr>
            <a:lstStyle/>
            <a:p>
              <a:pPr algn="ctr"/>
              <a:r>
                <a:rPr lang="en-US" b="1" dirty="0" smtClean="0"/>
                <a:t>ROC</a:t>
              </a:r>
              <a:endParaRPr lang="en-US" b="1" dirty="0"/>
            </a:p>
          </p:txBody>
        </p:sp>
      </p:gr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64694" y="96052"/>
            <a:ext cx="8622632" cy="646331"/>
          </a:xfrm>
          <a:prstGeom prst="rect">
            <a:avLst/>
          </a:prstGeom>
          <a:noFill/>
        </p:spPr>
        <p:txBody>
          <a:bodyPr wrap="square" rtlCol="0">
            <a:spAutoFit/>
          </a:bodyPr>
          <a:lstStyle/>
          <a:p>
            <a:r>
              <a:rPr lang="en-US" sz="3600" b="1" dirty="0" smtClean="0"/>
              <a:t>Candidate Verification Metrics</a:t>
            </a:r>
            <a:endParaRPr lang="en-US" sz="3600" b="1" dirty="0"/>
          </a:p>
        </p:txBody>
      </p:sp>
    </p:spTree>
    <p:extLst>
      <p:ext uri="{BB962C8B-B14F-4D97-AF65-F5344CB8AC3E}">
        <p14:creationId xmlns:p14="http://schemas.microsoft.com/office/powerpoint/2010/main" val="286984902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9906201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02959224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605" y="1452878"/>
            <a:ext cx="8205528" cy="6155530"/>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46739585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52103820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65434845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99338534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57247686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13795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6" cy="4975051"/>
          </a:xfrm>
          <a:prstGeom prst="rect">
            <a:avLst/>
          </a:prstGeom>
        </p:spPr>
      </p:pic>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
        <p:nvSpPr>
          <p:cNvPr id="8" name="TextBox 7"/>
          <p:cNvSpPr txBox="1"/>
          <p:nvPr/>
        </p:nvSpPr>
        <p:spPr>
          <a:xfrm>
            <a:off x="372511" y="1803730"/>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1" name="TextBox 10"/>
          <p:cNvSpPr txBox="1"/>
          <p:nvPr/>
        </p:nvSpPr>
        <p:spPr>
          <a:xfrm>
            <a:off x="228898" y="1265776"/>
            <a:ext cx="617561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225)</a:t>
            </a:r>
            <a:endParaRPr lang="en-US" dirty="0"/>
          </a:p>
        </p:txBody>
      </p:sp>
    </p:spTree>
    <p:extLst>
      <p:ext uri="{BB962C8B-B14F-4D97-AF65-F5344CB8AC3E}">
        <p14:creationId xmlns:p14="http://schemas.microsoft.com/office/powerpoint/2010/main" val="40104283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3010575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44007198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1" name="TextBox 30"/>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29601167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277209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10780592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3129</TotalTime>
  <Words>5038</Words>
  <Application>Microsoft Macintosh PowerPoint</Application>
  <PresentationFormat>On-screen Show (4:3)</PresentationFormat>
  <Paragraphs>717</Paragraphs>
  <Slides>94</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96" baseType="lpstr">
      <vt:lpstr>Office Theme</vt:lpstr>
      <vt:lpstr>Equation</vt:lpstr>
      <vt:lpstr>Weather Regime-Dependent Predictability: The Development of the North Pacific Jet Phase Diagram as a Tool to Characterize the Upper-Tropospheric Flow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EWEs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Applications of the North Pacific Jet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Extreme Event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Predictability by Jet Regime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Characteristic Event Types</dc:title>
  <dc:creator>Andrew Winters</dc:creator>
  <cp:lastModifiedBy>Andrew Winters</cp:lastModifiedBy>
  <cp:revision>217</cp:revision>
  <dcterms:created xsi:type="dcterms:W3CDTF">2016-09-01T12:59:57Z</dcterms:created>
  <dcterms:modified xsi:type="dcterms:W3CDTF">2017-03-10T13:39:04Z</dcterms:modified>
</cp:coreProperties>
</file>