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sldIdLst>
    <p:sldId id="326" r:id="rId2"/>
    <p:sldId id="385" r:id="rId3"/>
    <p:sldId id="390" r:id="rId4"/>
    <p:sldId id="391" r:id="rId5"/>
    <p:sldId id="392" r:id="rId6"/>
    <p:sldId id="389" r:id="rId7"/>
    <p:sldId id="393"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25" r:id="rId21"/>
    <p:sldId id="426" r:id="rId22"/>
    <p:sldId id="427" r:id="rId23"/>
    <p:sldId id="428" r:id="rId24"/>
    <p:sldId id="429" r:id="rId25"/>
    <p:sldId id="430" r:id="rId26"/>
    <p:sldId id="431" r:id="rId27"/>
    <p:sldId id="432" r:id="rId28"/>
    <p:sldId id="433" r:id="rId29"/>
    <p:sldId id="434" r:id="rId30"/>
    <p:sldId id="435" r:id="rId31"/>
    <p:sldId id="436" r:id="rId32"/>
    <p:sldId id="437" r:id="rId33"/>
    <p:sldId id="438" r:id="rId34"/>
    <p:sldId id="439" r:id="rId35"/>
    <p:sldId id="440" r:id="rId36"/>
    <p:sldId id="441" r:id="rId37"/>
    <p:sldId id="442" r:id="rId38"/>
    <p:sldId id="443" r:id="rId39"/>
    <p:sldId id="444" r:id="rId40"/>
    <p:sldId id="445" r:id="rId41"/>
    <p:sldId id="446" r:id="rId42"/>
    <p:sldId id="447" r:id="rId43"/>
    <p:sldId id="448" r:id="rId44"/>
    <p:sldId id="449" r:id="rId45"/>
    <p:sldId id="450" r:id="rId46"/>
    <p:sldId id="451" r:id="rId47"/>
    <p:sldId id="452" r:id="rId48"/>
    <p:sldId id="453" r:id="rId49"/>
    <p:sldId id="454" r:id="rId50"/>
    <p:sldId id="455" r:id="rId51"/>
    <p:sldId id="456" r:id="rId52"/>
    <p:sldId id="457" r:id="rId53"/>
    <p:sldId id="458" r:id="rId54"/>
    <p:sldId id="459" r:id="rId55"/>
    <p:sldId id="460" r:id="rId56"/>
    <p:sldId id="461" r:id="rId57"/>
    <p:sldId id="462" r:id="rId58"/>
    <p:sldId id="463" r:id="rId59"/>
    <p:sldId id="464" r:id="rId60"/>
    <p:sldId id="465" r:id="rId61"/>
    <p:sldId id="466" r:id="rId62"/>
    <p:sldId id="467" r:id="rId63"/>
    <p:sldId id="468" r:id="rId64"/>
    <p:sldId id="469" r:id="rId65"/>
    <p:sldId id="470" r:id="rId66"/>
    <p:sldId id="471" r:id="rId67"/>
    <p:sldId id="472" r:id="rId68"/>
    <p:sldId id="406" r:id="rId69"/>
    <p:sldId id="421" r:id="rId70"/>
    <p:sldId id="422" r:id="rId71"/>
    <p:sldId id="423" r:id="rId72"/>
    <p:sldId id="407" r:id="rId73"/>
    <p:sldId id="408" r:id="rId74"/>
    <p:sldId id="409" r:id="rId75"/>
    <p:sldId id="410" r:id="rId76"/>
    <p:sldId id="300" r:id="rId77"/>
    <p:sldId id="411" r:id="rId78"/>
    <p:sldId id="412" r:id="rId79"/>
    <p:sldId id="413" r:id="rId80"/>
    <p:sldId id="415" r:id="rId81"/>
    <p:sldId id="414" r:id="rId82"/>
    <p:sldId id="416" r:id="rId83"/>
    <p:sldId id="417" r:id="rId84"/>
    <p:sldId id="418" r:id="rId85"/>
    <p:sldId id="419" r:id="rId86"/>
    <p:sldId id="420" r:id="rId87"/>
    <p:sldId id="424"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0002"/>
    <a:srgbClr val="E06407"/>
    <a:srgbClr val="F05554"/>
    <a:srgbClr val="700003"/>
    <a:srgbClr val="F15454"/>
    <a:srgbClr val="42EAEA"/>
    <a:srgbClr val="0FFF00"/>
    <a:srgbClr val="FF00AE"/>
    <a:srgbClr val="009301"/>
    <a:srgbClr val="3775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76" autoAdjust="0"/>
  </p:normalViewPr>
  <p:slideViewPr>
    <p:cSldViewPr snapToGrid="0" snapToObjects="1">
      <p:cViewPr>
        <p:scale>
          <a:sx n="90" d="100"/>
          <a:sy n="90" d="100"/>
        </p:scale>
        <p:origin x="-880" y="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DD175F-B1F3-4D46-9B1A-F68B44157985}" type="datetimeFigureOut">
              <a:rPr lang="en-US" smtClean="0"/>
              <a:t>11/11/15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76DFC9-517C-2E42-9CDF-16611DD5F5E5}" type="slidenum">
              <a:rPr lang="en-US" smtClean="0"/>
              <a:t>‹#›</a:t>
            </a:fld>
            <a:endParaRPr lang="en-US"/>
          </a:p>
        </p:txBody>
      </p:sp>
    </p:spTree>
    <p:extLst>
      <p:ext uri="{BB962C8B-B14F-4D97-AF65-F5344CB8AC3E}">
        <p14:creationId xmlns:p14="http://schemas.microsoft.com/office/powerpoint/2010/main" val="15300564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B3FC1-00EC-1849-9AB4-81C79F3C894C}" type="slidenum">
              <a:rPr lang="en-US" smtClean="0"/>
              <a:t>6</a:t>
            </a:fld>
            <a:endParaRPr lang="en-US"/>
          </a:p>
        </p:txBody>
      </p:sp>
    </p:spTree>
    <p:extLst>
      <p:ext uri="{BB962C8B-B14F-4D97-AF65-F5344CB8AC3E}">
        <p14:creationId xmlns:p14="http://schemas.microsoft.com/office/powerpoint/2010/main" val="3560021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Forecast uncertainty regarding the position of </a:t>
            </a:r>
            <a:r>
              <a:rPr lang="en-US" dirty="0" err="1" smtClean="0"/>
              <a:t>Nuri</a:t>
            </a:r>
            <a:r>
              <a:rPr lang="en-US" baseline="0" dirty="0" smtClean="0"/>
              <a:t> following ET remained up until the 24-h forecast.</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30</a:t>
            </a:fld>
            <a:endParaRPr lang="en-US"/>
          </a:p>
        </p:txBody>
      </p:sp>
    </p:spTree>
    <p:extLst>
      <p:ext uri="{BB962C8B-B14F-4D97-AF65-F5344CB8AC3E}">
        <p14:creationId xmlns:p14="http://schemas.microsoft.com/office/powerpoint/2010/main" val="3626501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Forecasts of 1000 </a:t>
            </a:r>
            <a:r>
              <a:rPr lang="en-US" dirty="0" err="1" smtClean="0"/>
              <a:t>hPa</a:t>
            </a:r>
            <a:r>
              <a:rPr lang="en-US" dirty="0" smtClean="0"/>
              <a:t> </a:t>
            </a:r>
            <a:r>
              <a:rPr lang="en-US" dirty="0" err="1" smtClean="0"/>
              <a:t>geopotential</a:t>
            </a:r>
            <a:r>
              <a:rPr lang="en-US" dirty="0" smtClean="0"/>
              <a:t> height</a:t>
            </a:r>
            <a:r>
              <a:rPr lang="en-US" baseline="0" dirty="0" smtClean="0"/>
              <a:t> at this time diagnose the areal extent of an anticyclone leeward of the Rocky Mountains (associated with the first cold surge in slide 17) and the 500 </a:t>
            </a:r>
            <a:r>
              <a:rPr lang="en-US" baseline="0" dirty="0" err="1" smtClean="0"/>
              <a:t>hPa</a:t>
            </a:r>
            <a:r>
              <a:rPr lang="en-US" baseline="0" dirty="0" smtClean="0"/>
              <a:t> ridge upstream over the eastern NPAC.</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31</a:t>
            </a:fld>
            <a:endParaRPr lang="en-US"/>
          </a:p>
        </p:txBody>
      </p:sp>
    </p:spTree>
    <p:extLst>
      <p:ext uri="{BB962C8B-B14F-4D97-AF65-F5344CB8AC3E}">
        <p14:creationId xmlns:p14="http://schemas.microsoft.com/office/powerpoint/2010/main" val="828558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168-h forecast was initialized at</a:t>
            </a:r>
            <a:r>
              <a:rPr lang="en-US" baseline="0" dirty="0" smtClean="0"/>
              <a:t> 0600 UTC 5 Nov, for reference. Note that earlier forecasts predicted a positively tilted and more progressive trough over Canada.</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35</a:t>
            </a:fld>
            <a:endParaRPr lang="en-US"/>
          </a:p>
        </p:txBody>
      </p:sp>
    </p:spTree>
    <p:extLst>
      <p:ext uri="{BB962C8B-B14F-4D97-AF65-F5344CB8AC3E}">
        <p14:creationId xmlns:p14="http://schemas.microsoft.com/office/powerpoint/2010/main" val="190936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ET of </a:t>
            </a:r>
            <a:r>
              <a:rPr lang="en-US" dirty="0" err="1" smtClean="0"/>
              <a:t>Nuri</a:t>
            </a:r>
            <a:r>
              <a:rPr lang="en-US" dirty="0" smtClean="0"/>
              <a:t> occurs, the geometry</a:t>
            </a:r>
            <a:r>
              <a:rPr lang="en-US" baseline="0" dirty="0" smtClean="0"/>
              <a:t> of the zonally-elongated trough downstream of the ridge over the northern CONUS begins to become better resolved, as does the areal extent of the surface anticyclone in the lee of the northern Rocky Mountains.</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37</a:t>
            </a:fld>
            <a:endParaRPr lang="en-US"/>
          </a:p>
        </p:txBody>
      </p:sp>
    </p:spTree>
    <p:extLst>
      <p:ext uri="{BB962C8B-B14F-4D97-AF65-F5344CB8AC3E}">
        <p14:creationId xmlns:p14="http://schemas.microsoft.com/office/powerpoint/2010/main" val="2087884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Forecasts of 1000 </a:t>
            </a:r>
            <a:r>
              <a:rPr lang="en-US" dirty="0" err="1" smtClean="0"/>
              <a:t>hPa</a:t>
            </a:r>
            <a:r>
              <a:rPr lang="en-US" dirty="0" smtClean="0"/>
              <a:t> </a:t>
            </a:r>
            <a:r>
              <a:rPr lang="en-US" dirty="0" err="1" smtClean="0"/>
              <a:t>geopotential</a:t>
            </a:r>
            <a:r>
              <a:rPr lang="en-US" dirty="0" smtClean="0"/>
              <a:t> height at this time diagnose the development of a</a:t>
            </a:r>
            <a:r>
              <a:rPr lang="en-US" baseline="0" dirty="0" smtClean="0"/>
              <a:t> second anticyclone in the lee of the northern Rocky Mountains that was associated with the second cold surge shown in Slide 18. This second anticyclone is also tied to the persistence of the eastern NPAC ridge.</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42</a:t>
            </a:fld>
            <a:endParaRPr lang="en-US"/>
          </a:p>
        </p:txBody>
      </p:sp>
    </p:spTree>
    <p:extLst>
      <p:ext uri="{BB962C8B-B14F-4D97-AF65-F5344CB8AC3E}">
        <p14:creationId xmlns:p14="http://schemas.microsoft.com/office/powerpoint/2010/main" val="3296194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the previous</a:t>
            </a:r>
            <a:r>
              <a:rPr lang="en-US" baseline="0" dirty="0" smtClean="0"/>
              <a:t> set of forecasts for 12 Nov, the areal extent and geometry of the ridge becomes better resolved around the time of the ET of </a:t>
            </a:r>
            <a:r>
              <a:rPr lang="en-US" baseline="0" dirty="0" err="1" smtClean="0"/>
              <a:t>Nuri</a:t>
            </a:r>
            <a:r>
              <a:rPr lang="en-US" baseline="0" dirty="0" smtClean="0"/>
              <a:t> (7-8 Nov).</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46</a:t>
            </a:fld>
            <a:endParaRPr lang="en-US"/>
          </a:p>
        </p:txBody>
      </p:sp>
    </p:spTree>
    <p:extLst>
      <p:ext uri="{BB962C8B-B14F-4D97-AF65-F5344CB8AC3E}">
        <p14:creationId xmlns:p14="http://schemas.microsoft.com/office/powerpoint/2010/main" val="124552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Forecasts at</a:t>
            </a:r>
            <a:r>
              <a:rPr lang="en-US" baseline="0" dirty="0" smtClean="0"/>
              <a:t> this time diagnose the 1000 </a:t>
            </a:r>
            <a:r>
              <a:rPr lang="en-US" baseline="0" dirty="0" err="1" smtClean="0"/>
              <a:t>hPa</a:t>
            </a:r>
            <a:r>
              <a:rPr lang="en-US" baseline="0" dirty="0" smtClean="0"/>
              <a:t> </a:t>
            </a:r>
            <a:r>
              <a:rPr lang="en-US" baseline="0" dirty="0" err="1" smtClean="0"/>
              <a:t>geopotential</a:t>
            </a:r>
            <a:r>
              <a:rPr lang="en-US" baseline="0" dirty="0" smtClean="0"/>
              <a:t> height minimum associated with the Buffalo snow event (Slide 19) and the extent of the 500 </a:t>
            </a:r>
            <a:r>
              <a:rPr lang="en-US" baseline="0" dirty="0" err="1" smtClean="0"/>
              <a:t>hPa</a:t>
            </a:r>
            <a:r>
              <a:rPr lang="en-US" baseline="0" dirty="0" smtClean="0"/>
              <a:t> trough over much of the central and eastern CONUS.</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53</a:t>
            </a:fld>
            <a:endParaRPr lang="en-US"/>
          </a:p>
        </p:txBody>
      </p:sp>
    </p:spTree>
    <p:extLst>
      <p:ext uri="{BB962C8B-B14F-4D97-AF65-F5344CB8AC3E}">
        <p14:creationId xmlns:p14="http://schemas.microsoft.com/office/powerpoint/2010/main" val="190582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Forecasts of 1000 </a:t>
            </a:r>
            <a:r>
              <a:rPr lang="en-US" dirty="0" err="1" smtClean="0"/>
              <a:t>hPa</a:t>
            </a:r>
            <a:r>
              <a:rPr lang="en-US" dirty="0" smtClean="0"/>
              <a:t> and 500 </a:t>
            </a:r>
            <a:r>
              <a:rPr lang="en-US" dirty="0" err="1" smtClean="0"/>
              <a:t>hPa</a:t>
            </a:r>
            <a:r>
              <a:rPr lang="en-US" dirty="0" smtClean="0"/>
              <a:t> </a:t>
            </a:r>
            <a:r>
              <a:rPr lang="en-US" dirty="0" err="1" smtClean="0"/>
              <a:t>geopotential</a:t>
            </a:r>
            <a:r>
              <a:rPr lang="en-US" dirty="0" smtClean="0"/>
              <a:t> height verifying at 18 Nov</a:t>
            </a:r>
            <a:r>
              <a:rPr lang="en-US" baseline="0" dirty="0" smtClean="0"/>
              <a:t> </a:t>
            </a:r>
            <a:r>
              <a:rPr lang="en-US" dirty="0" smtClean="0"/>
              <a:t>2014 were in</a:t>
            </a:r>
            <a:r>
              <a:rPr lang="en-US" baseline="0" dirty="0" smtClean="0"/>
              <a:t> general agreement with the placement of a trough over much of the eastern CONUS. Forecast uncertainties appear to be related not to the amplitude of the trough but rather its position. All of these forecasts, beginning with the 10-day forecast, were initialized following the ET of </a:t>
            </a:r>
            <a:r>
              <a:rPr lang="en-US" baseline="0" dirty="0" err="1" smtClean="0"/>
              <a:t>Nuri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63</a:t>
            </a:fld>
            <a:endParaRPr lang="en-US"/>
          </a:p>
        </p:txBody>
      </p:sp>
    </p:spTree>
    <p:extLst>
      <p:ext uri="{BB962C8B-B14F-4D97-AF65-F5344CB8AC3E}">
        <p14:creationId xmlns:p14="http://schemas.microsoft.com/office/powerpoint/2010/main" val="3175410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four slides show the </a:t>
            </a:r>
            <a:r>
              <a:rPr lang="en-US" baseline="0" dirty="0" smtClean="0"/>
              <a:t>RMSE of 1000 </a:t>
            </a:r>
            <a:r>
              <a:rPr lang="en-US" baseline="0" dirty="0" err="1" smtClean="0"/>
              <a:t>hPa</a:t>
            </a:r>
            <a:r>
              <a:rPr lang="en-US" baseline="0" dirty="0" smtClean="0"/>
              <a:t> and 500 </a:t>
            </a:r>
            <a:r>
              <a:rPr lang="en-US" baseline="0" dirty="0" err="1" smtClean="0"/>
              <a:t>hPa</a:t>
            </a:r>
            <a:r>
              <a:rPr lang="en-US" baseline="0" dirty="0" smtClean="0"/>
              <a:t> </a:t>
            </a:r>
            <a:r>
              <a:rPr lang="en-US" baseline="0" dirty="0" err="1" smtClean="0"/>
              <a:t>geopotential</a:t>
            </a:r>
            <a:r>
              <a:rPr lang="en-US" baseline="0" dirty="0" smtClean="0"/>
              <a:t> height for GEFS ensemble members averaged over the domain shown in the top right of each panel. The ensemble mean RMSE, ensemble standard deviation of the RMSE, and ensemble spread of the RMSE at each forecast time are indicated following the legend in the top right of each panel. Note that the spread in ensemble error begins to decrease consistently beginning with the 144-h forecast. Spread collapses sharply 48-h prior to </a:t>
            </a:r>
            <a:r>
              <a:rPr lang="en-US" baseline="0" dirty="0" err="1" smtClean="0"/>
              <a:t>Nuri</a:t>
            </a:r>
            <a:r>
              <a:rPr lang="en-US" baseline="0" dirty="0" smtClean="0"/>
              <a:t> completing ET as details surrounding the ET are better resolved.</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64</a:t>
            </a:fld>
            <a:endParaRPr lang="en-US"/>
          </a:p>
        </p:txBody>
      </p:sp>
    </p:spTree>
    <p:extLst>
      <p:ext uri="{BB962C8B-B14F-4D97-AF65-F5344CB8AC3E}">
        <p14:creationId xmlns:p14="http://schemas.microsoft.com/office/powerpoint/2010/main" val="17005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largest ensemble mean RMSE at</a:t>
            </a:r>
            <a:r>
              <a:rPr lang="en-US" baseline="0" dirty="0" smtClean="0"/>
              <a:t> 500 </a:t>
            </a:r>
            <a:r>
              <a:rPr lang="en-US" baseline="0" dirty="0" err="1" smtClean="0"/>
              <a:t>hPa</a:t>
            </a:r>
            <a:r>
              <a:rPr lang="en-US" baseline="0" dirty="0" smtClean="0"/>
              <a:t> and 1000 </a:t>
            </a:r>
            <a:r>
              <a:rPr lang="en-US" baseline="0" dirty="0" err="1" smtClean="0"/>
              <a:t>hPa</a:t>
            </a:r>
            <a:r>
              <a:rPr lang="en-US" baseline="0" dirty="0" smtClean="0"/>
              <a:t> in any 240-h forecast shown in this presentation is associated with the eastern NPAC ridge on 12 Nov. Errors decrease consistently as details concerning the ET of </a:t>
            </a:r>
            <a:r>
              <a:rPr lang="en-US" baseline="0" dirty="0" err="1" smtClean="0"/>
              <a:t>Nuri</a:t>
            </a:r>
            <a:r>
              <a:rPr lang="en-US" baseline="0" dirty="0" smtClean="0"/>
              <a:t> are better captured by the model. After the ET of </a:t>
            </a:r>
            <a:r>
              <a:rPr lang="en-US" baseline="0" dirty="0" err="1" smtClean="0"/>
              <a:t>Nuri</a:t>
            </a:r>
            <a:r>
              <a:rPr lang="en-US" baseline="0" dirty="0" smtClean="0"/>
              <a:t> (96-h), the ensemble spread sharply collapses.</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65</a:t>
            </a:fld>
            <a:endParaRPr lang="en-US"/>
          </a:p>
        </p:txBody>
      </p:sp>
    </p:spTree>
    <p:extLst>
      <p:ext uri="{BB962C8B-B14F-4D97-AF65-F5344CB8AC3E}">
        <p14:creationId xmlns:p14="http://schemas.microsoft.com/office/powerpoint/2010/main" val="425876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CPC</a:t>
            </a:r>
            <a:r>
              <a:rPr lang="en-US" baseline="0" dirty="0" smtClean="0"/>
              <a:t> temperature forecasts for Nov 2014 indicated a greater likelihood of above average temperatures across much of the CONUS (particularly the western/northern U.S.). In reality, while temperatures ended up above average in the western U.S., below average temperatures prevailed over much of the eastern and central CONUS. This result was associated with an omega block that developed in early Nov over the eastern NPAC in response to the ET of </a:t>
            </a:r>
            <a:r>
              <a:rPr lang="en-US" baseline="0" dirty="0" err="1" smtClean="0"/>
              <a:t>Nuri</a:t>
            </a:r>
            <a:r>
              <a:rPr lang="en-US" baseline="0" dirty="0" smtClean="0"/>
              <a:t>. Subsequent </a:t>
            </a:r>
            <a:r>
              <a:rPr lang="en-US" baseline="0" dirty="0" err="1" smtClean="0"/>
              <a:t>cyclogenesis</a:t>
            </a:r>
            <a:r>
              <a:rPr lang="en-US" baseline="0" dirty="0" smtClean="0"/>
              <a:t> events that occurred in mid-Nov over the central/eastern Pacific helped to maintain the ridge and to encourage its longevity.</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12</a:t>
            </a:fld>
            <a:endParaRPr lang="en-US"/>
          </a:p>
        </p:txBody>
      </p:sp>
    </p:spTree>
    <p:extLst>
      <p:ext uri="{BB962C8B-B14F-4D97-AF65-F5344CB8AC3E}">
        <p14:creationId xmlns:p14="http://schemas.microsoft.com/office/powerpoint/2010/main" val="2642906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largest forecast errors</a:t>
            </a:r>
            <a:r>
              <a:rPr lang="en-US" baseline="0" dirty="0" smtClean="0"/>
              <a:t> in </a:t>
            </a:r>
            <a:r>
              <a:rPr lang="en-US" baseline="0" dirty="0" err="1" smtClean="0"/>
              <a:t>geopotential</a:t>
            </a:r>
            <a:r>
              <a:rPr lang="en-US" baseline="0" dirty="0" smtClean="0"/>
              <a:t> height verifying on 15 Nov occur prior to the ET of </a:t>
            </a:r>
            <a:r>
              <a:rPr lang="en-US" baseline="0" dirty="0" err="1" smtClean="0"/>
              <a:t>Nuri</a:t>
            </a:r>
            <a:r>
              <a:rPr lang="en-US" baseline="0" dirty="0" smtClean="0"/>
              <a:t>. Errors remain level at 500 </a:t>
            </a:r>
            <a:r>
              <a:rPr lang="en-US" baseline="0" dirty="0" err="1" smtClean="0"/>
              <a:t>hPa</a:t>
            </a:r>
            <a:r>
              <a:rPr lang="en-US" baseline="0" dirty="0" smtClean="0"/>
              <a:t> until the 120-h forecast, when the omega block in the NPAC began to develop and became part of the model initial conditions.</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66</a:t>
            </a:fld>
            <a:endParaRPr lang="en-US"/>
          </a:p>
        </p:txBody>
      </p:sp>
    </p:spTree>
    <p:extLst>
      <p:ext uri="{BB962C8B-B14F-4D97-AF65-F5344CB8AC3E}">
        <p14:creationId xmlns:p14="http://schemas.microsoft.com/office/powerpoint/2010/main" val="1034023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Forecast errors for much of the CONUS begin to collapse after the 192-h forecast, when</a:t>
            </a:r>
            <a:r>
              <a:rPr lang="en-US" baseline="0" dirty="0" smtClean="0"/>
              <a:t> forecasts were initialized with knowledge of the omega block in the eastern NPAC. Overall, the ensemble mean errors in the 240-h forecast are less than those seen in the previous forecast times analyzed.</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67</a:t>
            </a:fld>
            <a:endParaRPr lang="en-US"/>
          </a:p>
        </p:txBody>
      </p:sp>
    </p:spTree>
    <p:extLst>
      <p:ext uri="{BB962C8B-B14F-4D97-AF65-F5344CB8AC3E}">
        <p14:creationId xmlns:p14="http://schemas.microsoft.com/office/powerpoint/2010/main" val="94537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B3FC1-00EC-1849-9AB4-81C79F3C894C}" type="slidenum">
              <a:rPr lang="en-US" smtClean="0"/>
              <a:t>76</a:t>
            </a:fld>
            <a:endParaRPr lang="en-US"/>
          </a:p>
        </p:txBody>
      </p:sp>
    </p:spTree>
    <p:extLst>
      <p:ext uri="{BB962C8B-B14F-4D97-AF65-F5344CB8AC3E}">
        <p14:creationId xmlns:p14="http://schemas.microsoft.com/office/powerpoint/2010/main" val="356002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drop</a:t>
            </a:r>
            <a:r>
              <a:rPr lang="en-US" baseline="0" dirty="0" smtClean="0"/>
              <a:t> off in 10-day model forecast skill of 500 </a:t>
            </a:r>
            <a:r>
              <a:rPr lang="en-US" baseline="0" dirty="0" err="1" smtClean="0"/>
              <a:t>hPa</a:t>
            </a:r>
            <a:r>
              <a:rPr lang="en-US" baseline="0" dirty="0" smtClean="0"/>
              <a:t> </a:t>
            </a:r>
            <a:r>
              <a:rPr lang="en-US" baseline="0" dirty="0" err="1" smtClean="0"/>
              <a:t>geopotential</a:t>
            </a:r>
            <a:r>
              <a:rPr lang="en-US" baseline="0" dirty="0" smtClean="0"/>
              <a:t> height over the NPAC and North America verifying 8 Nov 2014. This drop off in AC scores coincides with the ET of </a:t>
            </a:r>
            <a:r>
              <a:rPr lang="en-US" baseline="0" dirty="0" err="1" smtClean="0"/>
              <a:t>Nuri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13</a:t>
            </a:fld>
            <a:endParaRPr lang="en-US"/>
          </a:p>
        </p:txBody>
      </p:sp>
    </p:spTree>
    <p:extLst>
      <p:ext uri="{BB962C8B-B14F-4D97-AF65-F5344CB8AC3E}">
        <p14:creationId xmlns:p14="http://schemas.microsoft.com/office/powerpoint/2010/main" val="1599051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ensemble mean 10-day forecast of 500 </a:t>
            </a:r>
            <a:r>
              <a:rPr lang="en-US" baseline="0" dirty="0" err="1" smtClean="0"/>
              <a:t>hPa</a:t>
            </a:r>
            <a:r>
              <a:rPr lang="en-US" baseline="0" dirty="0" smtClean="0"/>
              <a:t> </a:t>
            </a:r>
            <a:r>
              <a:rPr lang="en-US" baseline="0" dirty="0" err="1" smtClean="0"/>
              <a:t>geopotential</a:t>
            </a:r>
            <a:r>
              <a:rPr lang="en-US" baseline="0" dirty="0" smtClean="0"/>
              <a:t> height verifying 0000 UTC 15 Nov 2014 (bottom panel) suggested the development of a ridge over the western coast of N. America. Ensemble spread was mainly confined to the base of the trough </a:t>
            </a:r>
            <a:r>
              <a:rPr lang="en-US" baseline="0" dirty="0" err="1" smtClean="0"/>
              <a:t>equatorward</a:t>
            </a:r>
            <a:r>
              <a:rPr lang="en-US" baseline="0" dirty="0" smtClean="0"/>
              <a:t> of the Aleutians and in the apex of the ridge northwest of Alaska. Ensemble spread was smaller in magnitude for the 6-day forecast verifying 0000 UTC 15 Nov 2014 (top panel), with the position of the ridge well resolved. Questions remained regarding the amplitude of the ridge, however.</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14</a:t>
            </a:fld>
            <a:endParaRPr lang="en-US"/>
          </a:p>
        </p:txBody>
      </p:sp>
    </p:spTree>
    <p:extLst>
      <p:ext uri="{BB962C8B-B14F-4D97-AF65-F5344CB8AC3E}">
        <p14:creationId xmlns:p14="http://schemas.microsoft.com/office/powerpoint/2010/main" val="251858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how well the ensemble mean in the 6-day forecast (previous slide) matches up with the observations at 0000 UTC 15 Nov, representing a fairly successful forecast by the ECMWF.</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15</a:t>
            </a:fld>
            <a:endParaRPr lang="en-US"/>
          </a:p>
        </p:txBody>
      </p:sp>
    </p:spTree>
    <p:extLst>
      <p:ext uri="{BB962C8B-B14F-4D97-AF65-F5344CB8AC3E}">
        <p14:creationId xmlns:p14="http://schemas.microsoft.com/office/powerpoint/2010/main" val="748071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ridge became established</a:t>
            </a:r>
            <a:r>
              <a:rPr lang="en-US" baseline="0" dirty="0" smtClean="0"/>
              <a:t> over the eastern NPAC, it facilitated a series of </a:t>
            </a:r>
            <a:r>
              <a:rPr lang="en-US" baseline="0" dirty="0" err="1" smtClean="0"/>
              <a:t>equatorward</a:t>
            </a:r>
            <a:r>
              <a:rPr lang="en-US" baseline="0" dirty="0" smtClean="0"/>
              <a:t> cold surges across much of the eastern and central CONUS on its downstream edge.</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17</a:t>
            </a:fld>
            <a:endParaRPr lang="en-US"/>
          </a:p>
        </p:txBody>
      </p:sp>
    </p:spTree>
    <p:extLst>
      <p:ext uri="{BB962C8B-B14F-4D97-AF65-F5344CB8AC3E}">
        <p14:creationId xmlns:p14="http://schemas.microsoft.com/office/powerpoint/2010/main" val="4254031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following slides show the position of a specific </a:t>
            </a:r>
            <a:r>
              <a:rPr lang="en-US" baseline="0" dirty="0" err="1" smtClean="0"/>
              <a:t>geopotential</a:t>
            </a:r>
            <a:r>
              <a:rPr lang="en-US" baseline="0" dirty="0" smtClean="0"/>
              <a:t> height contour (identified in the top left of each panel) in a series of GFS deterministic forecasts that all verified at the time shown at the top of the figure. The colors in the legend correspond to the lead-time of the individual forecasts (e.g., 240-h corresponds to the 240-h forecast of that </a:t>
            </a:r>
            <a:r>
              <a:rPr lang="en-US" baseline="0" dirty="0" err="1" smtClean="0"/>
              <a:t>geopotential</a:t>
            </a:r>
            <a:r>
              <a:rPr lang="en-US" baseline="0" dirty="0" smtClean="0"/>
              <a:t> height contour initialized at 0600 UTC 29 Oct 2014 and verifying at 0600 UTC 8 Nov 2014).</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20</a:t>
            </a:fld>
            <a:endParaRPr lang="en-US"/>
          </a:p>
        </p:txBody>
      </p:sp>
    </p:spTree>
    <p:extLst>
      <p:ext uri="{BB962C8B-B14F-4D97-AF65-F5344CB8AC3E}">
        <p14:creationId xmlns:p14="http://schemas.microsoft.com/office/powerpoint/2010/main" val="234952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Beginning with the 144-h forecast, forecasts began to</a:t>
            </a:r>
            <a:r>
              <a:rPr lang="en-US" baseline="0" dirty="0" smtClean="0"/>
              <a:t> suggest an explosive ET of </a:t>
            </a:r>
            <a:r>
              <a:rPr lang="en-US" baseline="0" dirty="0" err="1" smtClean="0"/>
              <a:t>Nuri</a:t>
            </a:r>
            <a:r>
              <a:rPr lang="en-US" baseline="0" dirty="0" smtClean="0"/>
              <a:t> and the development of a downstream trough </a:t>
            </a:r>
            <a:r>
              <a:rPr lang="en-US" baseline="0" dirty="0" err="1" smtClean="0"/>
              <a:t>poleward</a:t>
            </a:r>
            <a:r>
              <a:rPr lang="en-US" baseline="0" dirty="0" smtClean="0"/>
              <a:t> of Hawaii. This trough </a:t>
            </a:r>
            <a:r>
              <a:rPr lang="en-US" baseline="0" dirty="0" err="1" smtClean="0"/>
              <a:t>poleward</a:t>
            </a:r>
            <a:r>
              <a:rPr lang="en-US" baseline="0" dirty="0" smtClean="0"/>
              <a:t> of Hawaii would be instrumental in maintaining the omega block over the eastern NPAC a few days later.</a:t>
            </a:r>
            <a:endParaRPr lang="en-US" dirty="0"/>
          </a:p>
        </p:txBody>
      </p:sp>
      <p:sp>
        <p:nvSpPr>
          <p:cNvPr id="4" name="Slide Number Placeholder 3"/>
          <p:cNvSpPr>
            <a:spLocks noGrp="1"/>
          </p:cNvSpPr>
          <p:nvPr>
            <p:ph type="sldNum" sz="quarter" idx="10"/>
          </p:nvPr>
        </p:nvSpPr>
        <p:spPr/>
        <p:txBody>
          <a:bodyPr/>
          <a:lstStyle/>
          <a:p>
            <a:fld id="{9E76DFC9-517C-2E42-9CDF-16611DD5F5E5}" type="slidenum">
              <a:rPr lang="en-US" smtClean="0"/>
              <a:t>25</a:t>
            </a:fld>
            <a:endParaRPr lang="en-US"/>
          </a:p>
        </p:txBody>
      </p:sp>
    </p:spTree>
    <p:extLst>
      <p:ext uri="{BB962C8B-B14F-4D97-AF65-F5344CB8AC3E}">
        <p14:creationId xmlns:p14="http://schemas.microsoft.com/office/powerpoint/2010/main" val="3323606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0EDDDE-CBC3-2E49-ABF7-0D4A5F6046DE}" type="slidenum">
              <a:rPr lang="en-US" smtClean="0"/>
              <a:t>26</a:t>
            </a:fld>
            <a:endParaRPr lang="en-US"/>
          </a:p>
        </p:txBody>
      </p:sp>
    </p:spTree>
    <p:extLst>
      <p:ext uri="{BB962C8B-B14F-4D97-AF65-F5344CB8AC3E}">
        <p14:creationId xmlns:p14="http://schemas.microsoft.com/office/powerpoint/2010/main" val="768930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B066A0-1BE2-844D-A48C-6C9424E93D25}" type="datetimeFigureOut">
              <a:rPr lang="en-US" smtClean="0"/>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13754-2563-E048-868F-B18F7FFEE923}" type="slidenum">
              <a:rPr lang="en-US" smtClean="0"/>
              <a:t>‹#›</a:t>
            </a:fld>
            <a:endParaRPr lang="en-US"/>
          </a:p>
        </p:txBody>
      </p:sp>
    </p:spTree>
    <p:extLst>
      <p:ext uri="{BB962C8B-B14F-4D97-AF65-F5344CB8AC3E}">
        <p14:creationId xmlns:p14="http://schemas.microsoft.com/office/powerpoint/2010/main" val="3148587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B066A0-1BE2-844D-A48C-6C9424E93D25}" type="datetimeFigureOut">
              <a:rPr lang="en-US" smtClean="0"/>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13754-2563-E048-868F-B18F7FFEE923}" type="slidenum">
              <a:rPr lang="en-US" smtClean="0"/>
              <a:t>‹#›</a:t>
            </a:fld>
            <a:endParaRPr lang="en-US"/>
          </a:p>
        </p:txBody>
      </p:sp>
    </p:spTree>
    <p:extLst>
      <p:ext uri="{BB962C8B-B14F-4D97-AF65-F5344CB8AC3E}">
        <p14:creationId xmlns:p14="http://schemas.microsoft.com/office/powerpoint/2010/main" val="1189714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B066A0-1BE2-844D-A48C-6C9424E93D25}" type="datetimeFigureOut">
              <a:rPr lang="en-US" smtClean="0"/>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13754-2563-E048-868F-B18F7FFEE923}" type="slidenum">
              <a:rPr lang="en-US" smtClean="0"/>
              <a:t>‹#›</a:t>
            </a:fld>
            <a:endParaRPr lang="en-US"/>
          </a:p>
        </p:txBody>
      </p:sp>
    </p:spTree>
    <p:extLst>
      <p:ext uri="{BB962C8B-B14F-4D97-AF65-F5344CB8AC3E}">
        <p14:creationId xmlns:p14="http://schemas.microsoft.com/office/powerpoint/2010/main" val="85833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B066A0-1BE2-844D-A48C-6C9424E93D25}" type="datetimeFigureOut">
              <a:rPr lang="en-US" smtClean="0"/>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13754-2563-E048-868F-B18F7FFEE923}" type="slidenum">
              <a:rPr lang="en-US" smtClean="0"/>
              <a:t>‹#›</a:t>
            </a:fld>
            <a:endParaRPr lang="en-US"/>
          </a:p>
        </p:txBody>
      </p:sp>
    </p:spTree>
    <p:extLst>
      <p:ext uri="{BB962C8B-B14F-4D97-AF65-F5344CB8AC3E}">
        <p14:creationId xmlns:p14="http://schemas.microsoft.com/office/powerpoint/2010/main" val="2108089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B066A0-1BE2-844D-A48C-6C9424E93D25}" type="datetimeFigureOut">
              <a:rPr lang="en-US" smtClean="0"/>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13754-2563-E048-868F-B18F7FFEE923}" type="slidenum">
              <a:rPr lang="en-US" smtClean="0"/>
              <a:t>‹#›</a:t>
            </a:fld>
            <a:endParaRPr lang="en-US"/>
          </a:p>
        </p:txBody>
      </p:sp>
    </p:spTree>
    <p:extLst>
      <p:ext uri="{BB962C8B-B14F-4D97-AF65-F5344CB8AC3E}">
        <p14:creationId xmlns:p14="http://schemas.microsoft.com/office/powerpoint/2010/main" val="3701730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B066A0-1BE2-844D-A48C-6C9424E93D25}" type="datetimeFigureOut">
              <a:rPr lang="en-US" smtClean="0"/>
              <a:t>11/11/15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13754-2563-E048-868F-B18F7FFEE923}" type="slidenum">
              <a:rPr lang="en-US" smtClean="0"/>
              <a:t>‹#›</a:t>
            </a:fld>
            <a:endParaRPr lang="en-US"/>
          </a:p>
        </p:txBody>
      </p:sp>
    </p:spTree>
    <p:extLst>
      <p:ext uri="{BB962C8B-B14F-4D97-AF65-F5344CB8AC3E}">
        <p14:creationId xmlns:p14="http://schemas.microsoft.com/office/powerpoint/2010/main" val="4037908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B066A0-1BE2-844D-A48C-6C9424E93D25}" type="datetimeFigureOut">
              <a:rPr lang="en-US" smtClean="0"/>
              <a:t>11/11/15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C13754-2563-E048-868F-B18F7FFEE923}" type="slidenum">
              <a:rPr lang="en-US" smtClean="0"/>
              <a:t>‹#›</a:t>
            </a:fld>
            <a:endParaRPr lang="en-US"/>
          </a:p>
        </p:txBody>
      </p:sp>
    </p:spTree>
    <p:extLst>
      <p:ext uri="{BB962C8B-B14F-4D97-AF65-F5344CB8AC3E}">
        <p14:creationId xmlns:p14="http://schemas.microsoft.com/office/powerpoint/2010/main" val="3990098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B066A0-1BE2-844D-A48C-6C9424E93D25}" type="datetimeFigureOut">
              <a:rPr lang="en-US" smtClean="0"/>
              <a:t>11/11/15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C13754-2563-E048-868F-B18F7FFEE923}" type="slidenum">
              <a:rPr lang="en-US" smtClean="0"/>
              <a:t>‹#›</a:t>
            </a:fld>
            <a:endParaRPr lang="en-US"/>
          </a:p>
        </p:txBody>
      </p:sp>
    </p:spTree>
    <p:extLst>
      <p:ext uri="{BB962C8B-B14F-4D97-AF65-F5344CB8AC3E}">
        <p14:creationId xmlns:p14="http://schemas.microsoft.com/office/powerpoint/2010/main" val="2360189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B066A0-1BE2-844D-A48C-6C9424E93D25}" type="datetimeFigureOut">
              <a:rPr lang="en-US" smtClean="0"/>
              <a:t>11/11/15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C13754-2563-E048-868F-B18F7FFEE923}" type="slidenum">
              <a:rPr lang="en-US" smtClean="0"/>
              <a:t>‹#›</a:t>
            </a:fld>
            <a:endParaRPr lang="en-US"/>
          </a:p>
        </p:txBody>
      </p:sp>
    </p:spTree>
    <p:extLst>
      <p:ext uri="{BB962C8B-B14F-4D97-AF65-F5344CB8AC3E}">
        <p14:creationId xmlns:p14="http://schemas.microsoft.com/office/powerpoint/2010/main" val="3860672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B066A0-1BE2-844D-A48C-6C9424E93D25}" type="datetimeFigureOut">
              <a:rPr lang="en-US" smtClean="0"/>
              <a:t>11/11/15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13754-2563-E048-868F-B18F7FFEE923}" type="slidenum">
              <a:rPr lang="en-US" smtClean="0"/>
              <a:t>‹#›</a:t>
            </a:fld>
            <a:endParaRPr lang="en-US"/>
          </a:p>
        </p:txBody>
      </p:sp>
    </p:spTree>
    <p:extLst>
      <p:ext uri="{BB962C8B-B14F-4D97-AF65-F5344CB8AC3E}">
        <p14:creationId xmlns:p14="http://schemas.microsoft.com/office/powerpoint/2010/main" val="74537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B066A0-1BE2-844D-A48C-6C9424E93D25}" type="datetimeFigureOut">
              <a:rPr lang="en-US" smtClean="0"/>
              <a:t>11/11/15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13754-2563-E048-868F-B18F7FFEE923}" type="slidenum">
              <a:rPr lang="en-US" smtClean="0"/>
              <a:t>‹#›</a:t>
            </a:fld>
            <a:endParaRPr lang="en-US"/>
          </a:p>
        </p:txBody>
      </p:sp>
    </p:spTree>
    <p:extLst>
      <p:ext uri="{BB962C8B-B14F-4D97-AF65-F5344CB8AC3E}">
        <p14:creationId xmlns:p14="http://schemas.microsoft.com/office/powerpoint/2010/main" val="8293012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066A0-1BE2-844D-A48C-6C9424E93D25}" type="datetimeFigureOut">
              <a:rPr lang="en-US" smtClean="0"/>
              <a:t>11/11/15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13754-2563-E048-868F-B18F7FFEE923}" type="slidenum">
              <a:rPr lang="en-US" smtClean="0"/>
              <a:t>‹#›</a:t>
            </a:fld>
            <a:endParaRPr lang="en-US"/>
          </a:p>
        </p:txBody>
      </p:sp>
    </p:spTree>
    <p:extLst>
      <p:ext uri="{BB962C8B-B14F-4D97-AF65-F5344CB8AC3E}">
        <p14:creationId xmlns:p14="http://schemas.microsoft.com/office/powerpoint/2010/main" val="2030824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65.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66.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67.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 Id="rId3"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gif"/><Relationship Id="rId3" Type="http://schemas.openxmlformats.org/officeDocument/2006/relationships/image" Target="../media/image73.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gif"/><Relationship Id="rId3" Type="http://schemas.openxmlformats.org/officeDocument/2006/relationships/image" Target="../media/image76.g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gif"/><Relationship Id="rId3" Type="http://schemas.openxmlformats.org/officeDocument/2006/relationships/image" Target="../media/image78.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9.gif"/><Relationship Id="rId3" Type="http://schemas.openxmlformats.org/officeDocument/2006/relationships/image" Target="../media/image80.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gif"/><Relationship Id="rId3" Type="http://schemas.openxmlformats.org/officeDocument/2006/relationships/image" Target="../media/image82.gi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3.gif"/><Relationship Id="rId3" Type="http://schemas.openxmlformats.org/officeDocument/2006/relationships/image" Target="../media/image84.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5.gif"/><Relationship Id="rId3" Type="http://schemas.openxmlformats.org/officeDocument/2006/relationships/image" Target="../media/image86.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7.gif"/><Relationship Id="rId3" Type="http://schemas.openxmlformats.org/officeDocument/2006/relationships/image" Target="../media/image88.gi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9.gif"/><Relationship Id="rId3" Type="http://schemas.openxmlformats.org/officeDocument/2006/relationships/image" Target="../media/image90.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24942"/>
            <a:ext cx="9144000" cy="5765680"/>
          </a:xfrm>
          <a:prstGeom prst="rect">
            <a:avLst/>
          </a:prstGeom>
          <a:noFill/>
          <a:effectLst/>
        </p:spPr>
        <p:txBody>
          <a:bodyPr wrap="square">
            <a:spAutoFit/>
          </a:bodyPr>
          <a:lstStyle/>
          <a:p>
            <a:pPr algn="ctr"/>
            <a:r>
              <a:rPr lang="en-US" sz="3200" b="1" dirty="0" smtClean="0">
                <a:solidFill>
                  <a:srgbClr val="FF0000"/>
                </a:solidFill>
                <a:latin typeface="Arial"/>
                <a:cs typeface="Arial"/>
              </a:rPr>
              <a:t>An Investigation of the Skill of Week Two</a:t>
            </a:r>
          </a:p>
          <a:p>
            <a:pPr algn="ctr"/>
            <a:r>
              <a:rPr lang="en-US" sz="3200" b="1" dirty="0" smtClean="0">
                <a:solidFill>
                  <a:srgbClr val="FF0000"/>
                </a:solidFill>
                <a:latin typeface="Arial"/>
                <a:cs typeface="Arial"/>
              </a:rPr>
              <a:t>Extreme Temperature and Precipitation </a:t>
            </a:r>
            <a:br>
              <a:rPr lang="en-US" sz="3200" b="1" dirty="0" smtClean="0">
                <a:solidFill>
                  <a:srgbClr val="FF0000"/>
                </a:solidFill>
                <a:latin typeface="Arial"/>
                <a:cs typeface="Arial"/>
              </a:rPr>
            </a:br>
            <a:r>
              <a:rPr lang="en-US" sz="3200" b="1" dirty="0" smtClean="0">
                <a:solidFill>
                  <a:srgbClr val="FF0000"/>
                </a:solidFill>
                <a:latin typeface="Arial"/>
                <a:cs typeface="Arial"/>
              </a:rPr>
              <a:t>Forecasts at the NCEP-WPC</a:t>
            </a:r>
            <a:endParaRPr lang="en-US" sz="3200" b="1" dirty="0">
              <a:solidFill>
                <a:srgbClr val="FF0000"/>
              </a:solidFill>
              <a:latin typeface="Arial"/>
              <a:cs typeface="Arial"/>
            </a:endParaRPr>
          </a:p>
          <a:p>
            <a:pPr algn="ctr"/>
            <a:r>
              <a:rPr lang="en-US" sz="3600" dirty="0" smtClean="0">
                <a:latin typeface="Arial"/>
                <a:cs typeface="Arial"/>
              </a:rPr>
              <a:t> </a:t>
            </a:r>
          </a:p>
          <a:p>
            <a:pPr algn="ctr"/>
            <a:r>
              <a:rPr lang="en-US" sz="2200" dirty="0" smtClean="0">
                <a:solidFill>
                  <a:srgbClr val="0000FF"/>
                </a:solidFill>
                <a:latin typeface="Arial"/>
                <a:cs typeface="Arial"/>
              </a:rPr>
              <a:t>Lance F. Bosart</a:t>
            </a:r>
            <a:r>
              <a:rPr lang="en-US" sz="2200" baseline="30000" dirty="0" smtClean="0">
                <a:solidFill>
                  <a:srgbClr val="0000FF"/>
                </a:solidFill>
                <a:latin typeface="Arial"/>
                <a:cs typeface="Arial"/>
              </a:rPr>
              <a:t>1</a:t>
            </a:r>
            <a:r>
              <a:rPr lang="en-US" sz="2200" dirty="0" smtClean="0">
                <a:solidFill>
                  <a:srgbClr val="0000FF"/>
                </a:solidFill>
                <a:latin typeface="Arial"/>
                <a:cs typeface="Arial"/>
              </a:rPr>
              <a:t>, Daniel Keyser</a:t>
            </a:r>
            <a:r>
              <a:rPr lang="en-US" sz="2200" baseline="30000" dirty="0" smtClean="0">
                <a:solidFill>
                  <a:srgbClr val="0000FF"/>
                </a:solidFill>
                <a:latin typeface="Arial"/>
                <a:cs typeface="Arial"/>
              </a:rPr>
              <a:t>1</a:t>
            </a:r>
            <a:r>
              <a:rPr lang="en-US" sz="2200" dirty="0" smtClean="0">
                <a:solidFill>
                  <a:srgbClr val="0000FF"/>
                </a:solidFill>
                <a:latin typeface="Arial"/>
                <a:cs typeface="Arial"/>
              </a:rPr>
              <a:t>, and Andrew C. Winters</a:t>
            </a:r>
            <a:r>
              <a:rPr lang="en-US" sz="2200" baseline="30000" dirty="0">
                <a:solidFill>
                  <a:srgbClr val="0000FF"/>
                </a:solidFill>
                <a:latin typeface="Arial"/>
                <a:cs typeface="Arial"/>
              </a:rPr>
              <a:t>1</a:t>
            </a:r>
            <a:r>
              <a:rPr lang="en-US" sz="2200" dirty="0">
                <a:solidFill>
                  <a:srgbClr val="0000FF"/>
                </a:solidFill>
                <a:latin typeface="Arial"/>
                <a:cs typeface="Arial"/>
              </a:rPr>
              <a:t/>
            </a:r>
            <a:br>
              <a:rPr lang="en-US" sz="2200" dirty="0">
                <a:solidFill>
                  <a:srgbClr val="0000FF"/>
                </a:solidFill>
                <a:latin typeface="Arial"/>
                <a:cs typeface="Arial"/>
              </a:rPr>
            </a:br>
            <a:endParaRPr lang="en-US" sz="2200" dirty="0" smtClean="0">
              <a:solidFill>
                <a:srgbClr val="0000FF"/>
              </a:solidFill>
              <a:latin typeface="Arial"/>
              <a:cs typeface="Arial"/>
            </a:endParaRPr>
          </a:p>
          <a:p>
            <a:pPr algn="ctr"/>
            <a:r>
              <a:rPr lang="en-US" sz="2200" baseline="30000" dirty="0" smtClean="0">
                <a:latin typeface="Arial"/>
                <a:cs typeface="Arial"/>
              </a:rPr>
              <a:t>1</a:t>
            </a:r>
            <a:r>
              <a:rPr lang="en-US" sz="2200" dirty="0" smtClean="0">
                <a:latin typeface="Arial"/>
                <a:cs typeface="Arial"/>
              </a:rPr>
              <a:t>Department </a:t>
            </a:r>
            <a:r>
              <a:rPr lang="en-US" sz="2200" dirty="0">
                <a:latin typeface="Arial"/>
                <a:cs typeface="Arial"/>
              </a:rPr>
              <a:t>of Atmospheric and Environmental Sciences </a:t>
            </a:r>
            <a:br>
              <a:rPr lang="en-US" sz="2200" dirty="0">
                <a:latin typeface="Arial"/>
                <a:cs typeface="Arial"/>
              </a:rPr>
            </a:br>
            <a:r>
              <a:rPr lang="en-US" sz="2200" dirty="0">
                <a:latin typeface="Arial"/>
                <a:cs typeface="Arial"/>
              </a:rPr>
              <a:t>University at Albany, State University of New York, Albany, NY </a:t>
            </a:r>
            <a:r>
              <a:rPr lang="en-US" sz="2200" dirty="0" smtClean="0">
                <a:latin typeface="Arial"/>
                <a:cs typeface="Arial"/>
              </a:rPr>
              <a:t>12222</a:t>
            </a:r>
          </a:p>
          <a:p>
            <a:pPr algn="ctr">
              <a:lnSpc>
                <a:spcPts val="2000"/>
              </a:lnSpc>
            </a:pPr>
            <a:endParaRPr lang="en-US" sz="2200" dirty="0" smtClean="0">
              <a:latin typeface="Arial"/>
              <a:cs typeface="Arial"/>
            </a:endParaRPr>
          </a:p>
          <a:p>
            <a:pPr algn="ctr"/>
            <a:r>
              <a:rPr lang="en-US" sz="2200" dirty="0" smtClean="0">
                <a:latin typeface="Arial"/>
                <a:cs typeface="Arial"/>
              </a:rPr>
              <a:t>  </a:t>
            </a:r>
          </a:p>
          <a:p>
            <a:pPr algn="ctr"/>
            <a:r>
              <a:rPr lang="en-US" sz="2200" dirty="0" smtClean="0">
                <a:solidFill>
                  <a:srgbClr val="0000FF"/>
                </a:solidFill>
                <a:latin typeface="Arial"/>
                <a:cs typeface="Arial"/>
              </a:rPr>
              <a:t>NGGPS </a:t>
            </a:r>
            <a:r>
              <a:rPr lang="en-US" sz="2200" dirty="0">
                <a:solidFill>
                  <a:srgbClr val="0000FF"/>
                </a:solidFill>
                <a:latin typeface="Arial"/>
                <a:cs typeface="Arial"/>
              </a:rPr>
              <a:t>Annual Meeting and External FFO PI </a:t>
            </a:r>
            <a:r>
              <a:rPr lang="en-US" sz="2200" dirty="0" smtClean="0">
                <a:solidFill>
                  <a:srgbClr val="0000FF"/>
                </a:solidFill>
                <a:latin typeface="Arial"/>
                <a:cs typeface="Arial"/>
              </a:rPr>
              <a:t>Meeting </a:t>
            </a:r>
            <a:br>
              <a:rPr lang="en-US" sz="2200" dirty="0" smtClean="0">
                <a:solidFill>
                  <a:srgbClr val="0000FF"/>
                </a:solidFill>
                <a:latin typeface="Arial"/>
                <a:cs typeface="Arial"/>
              </a:rPr>
            </a:br>
            <a:r>
              <a:rPr lang="en-US" sz="2200" dirty="0" smtClean="0">
                <a:solidFill>
                  <a:srgbClr val="0000FF"/>
                </a:solidFill>
                <a:latin typeface="Arial"/>
                <a:cs typeface="Arial"/>
              </a:rPr>
              <a:t>College Park, MD</a:t>
            </a:r>
            <a:endParaRPr lang="en-US" sz="2200" dirty="0">
              <a:solidFill>
                <a:srgbClr val="0000FF"/>
              </a:solidFill>
              <a:latin typeface="Arial"/>
              <a:cs typeface="Arial"/>
            </a:endParaRPr>
          </a:p>
          <a:p>
            <a:pPr algn="ctr"/>
            <a:r>
              <a:rPr lang="en-US" sz="2200" dirty="0" smtClean="0">
                <a:solidFill>
                  <a:srgbClr val="0000FF"/>
                </a:solidFill>
                <a:latin typeface="Arial"/>
                <a:cs typeface="Arial"/>
              </a:rPr>
              <a:t>Friday 17 July 2015</a:t>
            </a:r>
          </a:p>
          <a:p>
            <a:pPr algn="ctr"/>
            <a:endParaRPr lang="en-US" sz="2200" dirty="0" smtClean="0">
              <a:solidFill>
                <a:srgbClr val="0000FF"/>
              </a:solidFill>
              <a:latin typeface="Arial"/>
              <a:cs typeface="Arial"/>
            </a:endParaRPr>
          </a:p>
          <a:p>
            <a:pPr algn="ctr"/>
            <a:r>
              <a:rPr lang="en-US" sz="2200" dirty="0" smtClean="0">
                <a:solidFill>
                  <a:srgbClr val="0000FF"/>
                </a:solidFill>
                <a:latin typeface="Arial"/>
                <a:cs typeface="Arial"/>
              </a:rPr>
              <a:t>**Updated: 25 October 2015**</a:t>
            </a:r>
            <a:endParaRPr lang="en-US" sz="2200" dirty="0">
              <a:solidFill>
                <a:srgbClr val="0000FF"/>
              </a:solidFill>
              <a:latin typeface="Arial"/>
              <a:cs typeface="Arial"/>
            </a:endParaRPr>
          </a:p>
        </p:txBody>
      </p:sp>
    </p:spTree>
    <p:extLst>
      <p:ext uri="{BB962C8B-B14F-4D97-AF65-F5344CB8AC3E}">
        <p14:creationId xmlns:p14="http://schemas.microsoft.com/office/powerpoint/2010/main" val="33960775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003"/>
            <a:ext cx="8229600" cy="1143000"/>
          </a:xfrm>
        </p:spPr>
        <p:txBody>
          <a:bodyPr>
            <a:normAutofit/>
          </a:bodyPr>
          <a:lstStyle/>
          <a:p>
            <a:r>
              <a:rPr lang="en-US" sz="3200" b="1" dirty="0" smtClean="0">
                <a:solidFill>
                  <a:srgbClr val="FF0000"/>
                </a:solidFill>
              </a:rPr>
              <a:t>NCEP-OPC Surface Analysis: </a:t>
            </a:r>
            <a:br>
              <a:rPr lang="en-US" sz="3200" b="1" dirty="0" smtClean="0">
                <a:solidFill>
                  <a:srgbClr val="FF0000"/>
                </a:solidFill>
              </a:rPr>
            </a:br>
            <a:r>
              <a:rPr lang="en-US" sz="3200" b="1" dirty="0" smtClean="0">
                <a:solidFill>
                  <a:srgbClr val="FF0000"/>
                </a:solidFill>
              </a:rPr>
              <a:t> 0600 UTC 8 Nov 2014 </a:t>
            </a:r>
            <a:endParaRPr lang="en-US" sz="3200" b="1" dirty="0">
              <a:solidFill>
                <a:srgbClr val="FF0000"/>
              </a:solidFill>
            </a:endParaRPr>
          </a:p>
        </p:txBody>
      </p:sp>
      <p:pic>
        <p:nvPicPr>
          <p:cNvPr id="9" name="Content Placeholder 8"/>
          <p:cNvPicPr>
            <a:picLocks noGrp="1" noChangeAspect="1"/>
          </p:cNvPicPr>
          <p:nvPr>
            <p:ph idx="1"/>
          </p:nvPr>
        </p:nvPicPr>
        <p:blipFill rotWithShape="1">
          <a:blip r:embed="rId2"/>
          <a:srcRect l="-958" t="1937" r="-1023" b="4903"/>
          <a:stretch/>
        </p:blipFill>
        <p:spPr>
          <a:xfrm>
            <a:off x="457200" y="1175247"/>
            <a:ext cx="8390287" cy="5614804"/>
          </a:xfrm>
        </p:spPr>
      </p:pic>
    </p:spTree>
    <p:extLst>
      <p:ext uri="{BB962C8B-B14F-4D97-AF65-F5344CB8AC3E}">
        <p14:creationId xmlns:p14="http://schemas.microsoft.com/office/powerpoint/2010/main" val="35541925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normAutofit/>
          </a:bodyPr>
          <a:lstStyle/>
          <a:p>
            <a:r>
              <a:rPr lang="en-US" sz="6000" b="1" dirty="0" smtClean="0">
                <a:solidFill>
                  <a:srgbClr val="FF0000"/>
                </a:solidFill>
              </a:rPr>
              <a:t>Motivation</a:t>
            </a:r>
            <a:endParaRPr lang="en-US" sz="6000" b="1" dirty="0">
              <a:solidFill>
                <a:srgbClr val="FF0000"/>
              </a:solidFill>
            </a:endParaRPr>
          </a:p>
        </p:txBody>
      </p:sp>
      <p:sp>
        <p:nvSpPr>
          <p:cNvPr id="3" name="Subtitle 2"/>
          <p:cNvSpPr>
            <a:spLocks noGrp="1"/>
          </p:cNvSpPr>
          <p:nvPr>
            <p:ph type="subTitle" idx="1"/>
          </p:nvPr>
        </p:nvSpPr>
        <p:spPr>
          <a:xfrm>
            <a:off x="1371600" y="2776591"/>
            <a:ext cx="6400800" cy="1752600"/>
          </a:xfrm>
        </p:spPr>
        <p:txBody>
          <a:bodyPr>
            <a:normAutofit/>
          </a:bodyPr>
          <a:lstStyle/>
          <a:p>
            <a:r>
              <a:rPr lang="en-US" sz="4000" b="1" dirty="0" smtClean="0">
                <a:solidFill>
                  <a:srgbClr val="0000FF"/>
                </a:solidFill>
              </a:rPr>
              <a:t>A Forecast Perspective</a:t>
            </a:r>
            <a:endParaRPr lang="en-US" sz="4000" b="1" dirty="0">
              <a:solidFill>
                <a:srgbClr val="0000FF"/>
              </a:solidFill>
            </a:endParaRPr>
          </a:p>
        </p:txBody>
      </p:sp>
    </p:spTree>
    <p:extLst>
      <p:ext uri="{BB962C8B-B14F-4D97-AF65-F5344CB8AC3E}">
        <p14:creationId xmlns:p14="http://schemas.microsoft.com/office/powerpoint/2010/main" val="11459940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362171" cy="6858000"/>
            <a:chOff x="0" y="0"/>
            <a:chExt cx="9362171" cy="6858000"/>
          </a:xfrm>
        </p:grpSpPr>
        <p:sp>
          <p:nvSpPr>
            <p:cNvPr id="2" name="Rectangle 1"/>
            <p:cNvSpPr/>
            <p:nvPr/>
          </p:nvSpPr>
          <p:spPr>
            <a:xfrm>
              <a:off x="0" y="0"/>
              <a:ext cx="936217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7"/>
            <p:cNvPicPr>
              <a:picLocks noChangeAspect="1"/>
            </p:cNvPicPr>
            <p:nvPr/>
          </p:nvPicPr>
          <p:blipFill>
            <a:blip r:embed="rId3"/>
            <a:srcRect t="-2601" b="-2601"/>
            <a:stretch>
              <a:fillRect/>
            </a:stretch>
          </p:blipFill>
          <p:spPr>
            <a:xfrm>
              <a:off x="251469" y="1672453"/>
              <a:ext cx="4553914" cy="4453710"/>
            </a:xfrm>
            <a:prstGeom prst="rect">
              <a:avLst/>
            </a:prstGeom>
          </p:spPr>
        </p:pic>
        <p:pic>
          <p:nvPicPr>
            <p:cNvPr id="8" name="Picture 7"/>
            <p:cNvPicPr>
              <a:picLocks noChangeAspect="1"/>
            </p:cNvPicPr>
            <p:nvPr/>
          </p:nvPicPr>
          <p:blipFill>
            <a:blip r:embed="rId4"/>
            <a:stretch>
              <a:fillRect/>
            </a:stretch>
          </p:blipFill>
          <p:spPr>
            <a:xfrm>
              <a:off x="4652155" y="0"/>
              <a:ext cx="4710016" cy="6725181"/>
            </a:xfrm>
            <a:prstGeom prst="rect">
              <a:avLst/>
            </a:prstGeom>
          </p:spPr>
        </p:pic>
        <p:sp>
          <p:nvSpPr>
            <p:cNvPr id="9" name="TextBox 8"/>
            <p:cNvSpPr txBox="1"/>
            <p:nvPr/>
          </p:nvSpPr>
          <p:spPr>
            <a:xfrm>
              <a:off x="251470" y="125749"/>
              <a:ext cx="4400686" cy="923330"/>
            </a:xfrm>
            <a:prstGeom prst="rect">
              <a:avLst/>
            </a:prstGeom>
            <a:noFill/>
          </p:spPr>
          <p:txBody>
            <a:bodyPr wrap="square" rtlCol="0">
              <a:spAutoFit/>
            </a:bodyPr>
            <a:lstStyle/>
            <a:p>
              <a:r>
                <a:rPr lang="en-US" b="1" dirty="0" smtClean="0">
                  <a:solidFill>
                    <a:srgbClr val="FF0000"/>
                  </a:solidFill>
                </a:rPr>
                <a:t>Nov 2014 CPC Forecast Temperature Anomaly Probability (Left); Mean and Observed Temperature Anomaly (°C , Right)</a:t>
              </a:r>
              <a:endParaRPr lang="en-US" b="1" dirty="0">
                <a:solidFill>
                  <a:srgbClr val="FF0000"/>
                </a:solidFill>
              </a:endParaRPr>
            </a:p>
          </p:txBody>
        </p:sp>
      </p:grpSp>
    </p:spTree>
    <p:extLst>
      <p:ext uri="{BB962C8B-B14F-4D97-AF65-F5344CB8AC3E}">
        <p14:creationId xmlns:p14="http://schemas.microsoft.com/office/powerpoint/2010/main" val="16589586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 y="-136329"/>
            <a:ext cx="9039741" cy="1143000"/>
          </a:xfrm>
        </p:spPr>
        <p:txBody>
          <a:bodyPr>
            <a:noAutofit/>
          </a:bodyPr>
          <a:lstStyle/>
          <a:p>
            <a:r>
              <a:rPr lang="en-US" sz="1600" b="1" dirty="0" smtClean="0">
                <a:solidFill>
                  <a:srgbClr val="FF0000"/>
                </a:solidFill>
              </a:rPr>
              <a:t>NCEP Comparison of Global Operational </a:t>
            </a:r>
            <a:r>
              <a:rPr lang="en-US" sz="1600" b="1" dirty="0">
                <a:solidFill>
                  <a:srgbClr val="FF0000"/>
                </a:solidFill>
              </a:rPr>
              <a:t>Model </a:t>
            </a:r>
            <a:r>
              <a:rPr lang="en-US" sz="1600" b="1" dirty="0" smtClean="0">
                <a:solidFill>
                  <a:srgbClr val="FF0000"/>
                </a:solidFill>
              </a:rPr>
              <a:t>Forecasts of 120-h (Top) and 240-h (Bottom) Anomaly Correlation (AC) Skill for NPAC/NAMER:  28 Oct – 27 Nov </a:t>
            </a:r>
            <a:r>
              <a:rPr lang="en-US" sz="1600" b="1" dirty="0">
                <a:solidFill>
                  <a:srgbClr val="FF0000"/>
                </a:solidFill>
              </a:rPr>
              <a:t>2014</a:t>
            </a:r>
            <a:endParaRPr lang="en-US" sz="1600" dirty="0"/>
          </a:p>
        </p:txBody>
      </p:sp>
      <p:pic>
        <p:nvPicPr>
          <p:cNvPr id="4" name="Content Placeholder 3"/>
          <p:cNvPicPr>
            <a:picLocks noGrp="1" noChangeAspect="1"/>
          </p:cNvPicPr>
          <p:nvPr>
            <p:ph idx="1"/>
          </p:nvPr>
        </p:nvPicPr>
        <p:blipFill rotWithShape="1">
          <a:blip r:embed="rId3"/>
          <a:srcRect l="6118" t="4901" r="4639" b="47521"/>
          <a:stretch/>
        </p:blipFill>
        <p:spPr>
          <a:xfrm>
            <a:off x="1168528" y="836540"/>
            <a:ext cx="6489696" cy="3142051"/>
          </a:xfrm>
        </p:spPr>
      </p:pic>
      <p:sp>
        <p:nvSpPr>
          <p:cNvPr id="12" name="TextBox 11"/>
          <p:cNvSpPr txBox="1"/>
          <p:nvPr/>
        </p:nvSpPr>
        <p:spPr>
          <a:xfrm>
            <a:off x="766434" y="2151406"/>
            <a:ext cx="446719" cy="369332"/>
          </a:xfrm>
          <a:prstGeom prst="rect">
            <a:avLst/>
          </a:prstGeom>
          <a:noFill/>
        </p:spPr>
        <p:txBody>
          <a:bodyPr wrap="none" rtlCol="0">
            <a:spAutoFit/>
          </a:bodyPr>
          <a:lstStyle/>
          <a:p>
            <a:r>
              <a:rPr lang="en-US" b="1" dirty="0" smtClean="0"/>
              <a:t>AC</a:t>
            </a:r>
            <a:endParaRPr lang="en-US" b="1" dirty="0"/>
          </a:p>
        </p:txBody>
      </p:sp>
      <p:cxnSp>
        <p:nvCxnSpPr>
          <p:cNvPr id="22" name="Straight Connector 21"/>
          <p:cNvCxnSpPr/>
          <p:nvPr/>
        </p:nvCxnSpPr>
        <p:spPr>
          <a:xfrm>
            <a:off x="1523938" y="2717007"/>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657102" y="2839120"/>
            <a:ext cx="531979" cy="369332"/>
          </a:xfrm>
          <a:prstGeom prst="rect">
            <a:avLst/>
          </a:prstGeom>
          <a:noFill/>
        </p:spPr>
        <p:txBody>
          <a:bodyPr wrap="square" rtlCol="0">
            <a:spAutoFit/>
          </a:bodyPr>
          <a:lstStyle/>
          <a:p>
            <a:r>
              <a:rPr lang="en-US" b="1" dirty="0" smtClean="0"/>
              <a:t>0.6</a:t>
            </a:r>
            <a:endParaRPr lang="en-US" b="1" dirty="0"/>
          </a:p>
        </p:txBody>
      </p:sp>
      <p:pic>
        <p:nvPicPr>
          <p:cNvPr id="5" name="Content Placeholder 3"/>
          <p:cNvPicPr>
            <a:picLocks noChangeAspect="1"/>
          </p:cNvPicPr>
          <p:nvPr/>
        </p:nvPicPr>
        <p:blipFill rotWithShape="1">
          <a:blip r:embed="rId4"/>
          <a:srcRect l="5874" t="4880" r="4739" b="47671"/>
          <a:stretch/>
        </p:blipFill>
        <p:spPr>
          <a:xfrm>
            <a:off x="1168528" y="3919617"/>
            <a:ext cx="6489694" cy="2894577"/>
          </a:xfrm>
          <a:prstGeom prst="rect">
            <a:avLst/>
          </a:prstGeom>
        </p:spPr>
      </p:pic>
      <p:cxnSp>
        <p:nvCxnSpPr>
          <p:cNvPr id="7" name="Straight Connector 6"/>
          <p:cNvCxnSpPr/>
          <p:nvPr/>
        </p:nvCxnSpPr>
        <p:spPr>
          <a:xfrm flipH="1" flipV="1">
            <a:off x="3513014" y="4175050"/>
            <a:ext cx="0" cy="2198885"/>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92289" y="4175050"/>
            <a:ext cx="1419461" cy="307777"/>
          </a:xfrm>
          <a:prstGeom prst="rect">
            <a:avLst/>
          </a:prstGeom>
          <a:noFill/>
        </p:spPr>
        <p:txBody>
          <a:bodyPr wrap="square" rtlCol="0">
            <a:spAutoFit/>
          </a:bodyPr>
          <a:lstStyle/>
          <a:p>
            <a:pPr algn="ctr"/>
            <a:r>
              <a:rPr lang="en-US" sz="1400" b="1" dirty="0" smtClean="0"/>
              <a:t>924 </a:t>
            </a:r>
            <a:r>
              <a:rPr lang="en-US" sz="1400" b="1" dirty="0" err="1" smtClean="0"/>
              <a:t>hPa</a:t>
            </a:r>
            <a:endParaRPr lang="en-US" sz="1400" b="1" dirty="0"/>
          </a:p>
        </p:txBody>
      </p:sp>
      <p:cxnSp>
        <p:nvCxnSpPr>
          <p:cNvPr id="10" name="Straight Arrow Connector 9"/>
          <p:cNvCxnSpPr/>
          <p:nvPr/>
        </p:nvCxnSpPr>
        <p:spPr>
          <a:xfrm>
            <a:off x="2928071" y="4334718"/>
            <a:ext cx="465090" cy="4969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6434" y="5057136"/>
            <a:ext cx="717750" cy="498598"/>
          </a:xfrm>
          <a:prstGeom prst="rect">
            <a:avLst/>
          </a:prstGeom>
          <a:noFill/>
        </p:spPr>
        <p:txBody>
          <a:bodyPr wrap="none" rtlCol="0">
            <a:spAutoFit/>
          </a:bodyPr>
          <a:lstStyle/>
          <a:p>
            <a:r>
              <a:rPr lang="en-US" b="1" dirty="0" smtClean="0"/>
              <a:t>AC</a:t>
            </a:r>
            <a:endParaRPr lang="en-US" b="1" dirty="0"/>
          </a:p>
        </p:txBody>
      </p:sp>
      <p:sp>
        <p:nvSpPr>
          <p:cNvPr id="20" name="TextBox 19"/>
          <p:cNvSpPr txBox="1"/>
          <p:nvPr/>
        </p:nvSpPr>
        <p:spPr>
          <a:xfrm>
            <a:off x="7573612" y="3601929"/>
            <a:ext cx="1328401" cy="498598"/>
          </a:xfrm>
          <a:prstGeom prst="rect">
            <a:avLst/>
          </a:prstGeom>
          <a:noFill/>
        </p:spPr>
        <p:txBody>
          <a:bodyPr wrap="none" rtlCol="0">
            <a:spAutoFit/>
          </a:bodyPr>
          <a:lstStyle/>
          <a:p>
            <a:r>
              <a:rPr lang="en-US" b="1" dirty="0" smtClean="0"/>
              <a:t>Time &gt;</a:t>
            </a:r>
            <a:endParaRPr lang="en-US" b="1" dirty="0"/>
          </a:p>
        </p:txBody>
      </p:sp>
      <p:sp>
        <p:nvSpPr>
          <p:cNvPr id="23" name="TextBox 22"/>
          <p:cNvSpPr txBox="1"/>
          <p:nvPr/>
        </p:nvSpPr>
        <p:spPr>
          <a:xfrm>
            <a:off x="7649409" y="4956965"/>
            <a:ext cx="1252604" cy="369332"/>
          </a:xfrm>
          <a:prstGeom prst="rect">
            <a:avLst/>
          </a:prstGeom>
          <a:noFill/>
        </p:spPr>
        <p:txBody>
          <a:bodyPr wrap="square" rtlCol="0">
            <a:spAutoFit/>
          </a:bodyPr>
          <a:lstStyle/>
          <a:p>
            <a:r>
              <a:rPr lang="en-US" b="1" dirty="0" smtClean="0"/>
              <a:t>0.6</a:t>
            </a:r>
            <a:endParaRPr lang="en-US" b="1" dirty="0"/>
          </a:p>
        </p:txBody>
      </p:sp>
      <p:cxnSp>
        <p:nvCxnSpPr>
          <p:cNvPr id="43" name="Straight Connector 42"/>
          <p:cNvCxnSpPr/>
          <p:nvPr/>
        </p:nvCxnSpPr>
        <p:spPr>
          <a:xfrm>
            <a:off x="1598467" y="3036911"/>
            <a:ext cx="5983502" cy="0"/>
          </a:xfrm>
          <a:prstGeom prst="line">
            <a:avLst/>
          </a:prstGeom>
          <a:ln w="28575" cmpd="sng">
            <a:prstDash val="sysDash"/>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3513014" y="1127797"/>
            <a:ext cx="0" cy="2375285"/>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598467" y="5141631"/>
            <a:ext cx="5975145" cy="0"/>
          </a:xfrm>
          <a:prstGeom prst="line">
            <a:avLst/>
          </a:prstGeom>
          <a:ln w="28575" cmpd="sng">
            <a:prstDash val="sysDash"/>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1598467" y="2090010"/>
            <a:ext cx="5983502" cy="0"/>
          </a:xfrm>
          <a:prstGeom prst="line">
            <a:avLst/>
          </a:prstGeom>
          <a:ln w="28575" cmpd="sng">
            <a:prstDash val="sysDash"/>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7658224" y="1905344"/>
            <a:ext cx="531979" cy="369332"/>
          </a:xfrm>
          <a:prstGeom prst="rect">
            <a:avLst/>
          </a:prstGeom>
          <a:noFill/>
        </p:spPr>
        <p:txBody>
          <a:bodyPr wrap="square" rtlCol="0">
            <a:spAutoFit/>
          </a:bodyPr>
          <a:lstStyle/>
          <a:p>
            <a:r>
              <a:rPr lang="en-US" b="1" dirty="0" smtClean="0"/>
              <a:t>0.8</a:t>
            </a:r>
            <a:endParaRPr lang="en-US" b="1" dirty="0"/>
          </a:p>
        </p:txBody>
      </p:sp>
      <p:sp>
        <p:nvSpPr>
          <p:cNvPr id="30" name="TextBox 29"/>
          <p:cNvSpPr txBox="1"/>
          <p:nvPr/>
        </p:nvSpPr>
        <p:spPr>
          <a:xfrm>
            <a:off x="7658224" y="4362651"/>
            <a:ext cx="531979" cy="369332"/>
          </a:xfrm>
          <a:prstGeom prst="rect">
            <a:avLst/>
          </a:prstGeom>
          <a:noFill/>
        </p:spPr>
        <p:txBody>
          <a:bodyPr wrap="square" rtlCol="0">
            <a:spAutoFit/>
          </a:bodyPr>
          <a:lstStyle/>
          <a:p>
            <a:r>
              <a:rPr lang="en-US" b="1" dirty="0" smtClean="0"/>
              <a:t>0.8</a:t>
            </a:r>
            <a:endParaRPr lang="en-US" b="1" dirty="0"/>
          </a:p>
        </p:txBody>
      </p:sp>
      <p:cxnSp>
        <p:nvCxnSpPr>
          <p:cNvPr id="33" name="Straight Connector 32"/>
          <p:cNvCxnSpPr/>
          <p:nvPr/>
        </p:nvCxnSpPr>
        <p:spPr>
          <a:xfrm>
            <a:off x="1598467" y="4589130"/>
            <a:ext cx="5975145" cy="0"/>
          </a:xfrm>
          <a:prstGeom prst="line">
            <a:avLst/>
          </a:prstGeom>
          <a:ln w="28575" cmpd="sng">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019042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1061"/>
            <a:ext cx="8229600" cy="1143000"/>
          </a:xfrm>
        </p:spPr>
        <p:txBody>
          <a:bodyPr>
            <a:noAutofit/>
          </a:bodyPr>
          <a:lstStyle/>
          <a:p>
            <a:r>
              <a:rPr lang="en-US" sz="2500" b="1" dirty="0">
                <a:solidFill>
                  <a:srgbClr val="FF0000"/>
                </a:solidFill>
              </a:rPr>
              <a:t>ECMWF Ensemble Mean 200-hPa </a:t>
            </a:r>
            <a:r>
              <a:rPr lang="en-US" sz="2500" b="1" dirty="0" err="1">
                <a:solidFill>
                  <a:srgbClr val="FF0000"/>
                </a:solidFill>
              </a:rPr>
              <a:t>Geopotential</a:t>
            </a:r>
            <a:r>
              <a:rPr lang="en-US" sz="2500" b="1" dirty="0">
                <a:solidFill>
                  <a:srgbClr val="FF0000"/>
                </a:solidFill>
              </a:rPr>
              <a:t> Height (dam) Forecasts and Ensemble Standard Deviation (dam)</a:t>
            </a:r>
            <a:endParaRPr lang="en-US" sz="2500" dirty="0"/>
          </a:p>
        </p:txBody>
      </p:sp>
      <p:sp>
        <p:nvSpPr>
          <p:cNvPr id="8" name="Text Placeholder 7"/>
          <p:cNvSpPr>
            <a:spLocks noGrp="1"/>
          </p:cNvSpPr>
          <p:nvPr>
            <p:ph type="body" idx="1"/>
          </p:nvPr>
        </p:nvSpPr>
        <p:spPr>
          <a:xfrm>
            <a:off x="5960465" y="2038306"/>
            <a:ext cx="3185122" cy="639762"/>
          </a:xfrm>
        </p:spPr>
        <p:txBody>
          <a:bodyPr>
            <a:noAutofit/>
          </a:bodyPr>
          <a:lstStyle/>
          <a:p>
            <a:pPr algn="ctr"/>
            <a:r>
              <a:rPr lang="en-US" sz="1800" dirty="0" smtClean="0">
                <a:solidFill>
                  <a:srgbClr val="0000FF"/>
                </a:solidFill>
              </a:rPr>
              <a:t>144-h:  0000 UTC 15 Nov 2014</a:t>
            </a:r>
            <a:endParaRPr lang="en-US" sz="1800" dirty="0">
              <a:solidFill>
                <a:srgbClr val="0000FF"/>
              </a:solidFill>
            </a:endParaRPr>
          </a:p>
        </p:txBody>
      </p:sp>
      <p:pic>
        <p:nvPicPr>
          <p:cNvPr id="12" name="Content Placeholder 11"/>
          <p:cNvPicPr>
            <a:picLocks noGrp="1" noChangeAspect="1"/>
          </p:cNvPicPr>
          <p:nvPr>
            <p:ph sz="half" idx="2"/>
          </p:nvPr>
        </p:nvPicPr>
        <p:blipFill rotWithShape="1">
          <a:blip r:embed="rId3"/>
          <a:srcRect t="-2216" b="-3273"/>
          <a:stretch/>
        </p:blipFill>
        <p:spPr>
          <a:xfrm>
            <a:off x="477306" y="1007326"/>
            <a:ext cx="5481571" cy="2925911"/>
          </a:xfrm>
        </p:spPr>
      </p:pic>
      <p:sp>
        <p:nvSpPr>
          <p:cNvPr id="10" name="Text Placeholder 9"/>
          <p:cNvSpPr>
            <a:spLocks noGrp="1"/>
          </p:cNvSpPr>
          <p:nvPr>
            <p:ph type="body" sz="quarter" idx="3"/>
          </p:nvPr>
        </p:nvSpPr>
        <p:spPr>
          <a:xfrm>
            <a:off x="5960465" y="4945641"/>
            <a:ext cx="3186710" cy="639762"/>
          </a:xfrm>
        </p:spPr>
        <p:txBody>
          <a:bodyPr>
            <a:normAutofit/>
          </a:bodyPr>
          <a:lstStyle/>
          <a:p>
            <a:pPr algn="ctr"/>
            <a:r>
              <a:rPr lang="en-US" sz="1800" dirty="0" smtClean="0">
                <a:solidFill>
                  <a:srgbClr val="0000FF"/>
                </a:solidFill>
              </a:rPr>
              <a:t>240-h:  0000 UTC 15 Nov 2014</a:t>
            </a:r>
            <a:endParaRPr lang="en-US" sz="1800" dirty="0">
              <a:solidFill>
                <a:srgbClr val="0000FF"/>
              </a:solidFill>
            </a:endParaRPr>
          </a:p>
        </p:txBody>
      </p:sp>
      <p:pic>
        <p:nvPicPr>
          <p:cNvPr id="13" name="Content Placeholder 12"/>
          <p:cNvPicPr>
            <a:picLocks noGrp="1" noChangeAspect="1"/>
          </p:cNvPicPr>
          <p:nvPr>
            <p:ph sz="quarter" idx="4"/>
          </p:nvPr>
        </p:nvPicPr>
        <p:blipFill rotWithShape="1">
          <a:blip r:embed="rId4"/>
          <a:srcRect t="-2195" b="-3251"/>
          <a:stretch/>
        </p:blipFill>
        <p:spPr>
          <a:xfrm>
            <a:off x="477306" y="3933237"/>
            <a:ext cx="5481571" cy="2924763"/>
          </a:xfrm>
        </p:spPr>
      </p:pic>
    </p:spTree>
    <p:extLst>
      <p:ext uri="{BB962C8B-B14F-4D97-AF65-F5344CB8AC3E}">
        <p14:creationId xmlns:p14="http://schemas.microsoft.com/office/powerpoint/2010/main" val="8880097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solidFill>
                  <a:srgbClr val="FF0000"/>
                </a:solidFill>
              </a:rPr>
              <a:t>ECMWF Ensemble </a:t>
            </a:r>
            <a:r>
              <a:rPr lang="en-US" sz="3200" b="1" dirty="0" smtClean="0">
                <a:solidFill>
                  <a:srgbClr val="FF0000"/>
                </a:solidFill>
              </a:rPr>
              <a:t>Mean 200-hPa </a:t>
            </a:r>
            <a:r>
              <a:rPr lang="en-US" sz="3200" b="1" dirty="0" err="1" smtClean="0">
                <a:solidFill>
                  <a:srgbClr val="FF0000"/>
                </a:solidFill>
              </a:rPr>
              <a:t>Geopotential</a:t>
            </a:r>
            <a:r>
              <a:rPr lang="en-US" sz="3200" b="1" dirty="0" smtClean="0">
                <a:solidFill>
                  <a:srgbClr val="FF0000"/>
                </a:solidFill>
              </a:rPr>
              <a:t> Height:  </a:t>
            </a:r>
            <a:r>
              <a:rPr lang="en-US" sz="3200" b="1" dirty="0">
                <a:solidFill>
                  <a:srgbClr val="FF0000"/>
                </a:solidFill>
              </a:rPr>
              <a:t>00 </a:t>
            </a:r>
            <a:r>
              <a:rPr lang="en-US" sz="3200" b="1" dirty="0" smtClean="0">
                <a:solidFill>
                  <a:srgbClr val="FF0000"/>
                </a:solidFill>
              </a:rPr>
              <a:t>h Valid at </a:t>
            </a:r>
            <a:r>
              <a:rPr lang="en-US" sz="3200" b="1" dirty="0">
                <a:solidFill>
                  <a:srgbClr val="FF0000"/>
                </a:solidFill>
              </a:rPr>
              <a:t>0000 UTC </a:t>
            </a:r>
            <a:r>
              <a:rPr lang="en-US" sz="3200" b="1" dirty="0" smtClean="0">
                <a:solidFill>
                  <a:srgbClr val="FF0000"/>
                </a:solidFill>
              </a:rPr>
              <a:t>15 Nov </a:t>
            </a:r>
            <a:r>
              <a:rPr lang="en-US" sz="3200" b="1" dirty="0">
                <a:solidFill>
                  <a:srgbClr val="FF0000"/>
                </a:solidFill>
              </a:rPr>
              <a:t>2014</a:t>
            </a:r>
            <a:endParaRPr lang="en-US" sz="3200" dirty="0"/>
          </a:p>
        </p:txBody>
      </p:sp>
      <p:pic>
        <p:nvPicPr>
          <p:cNvPr id="6" name="Content Placeholder 5"/>
          <p:cNvPicPr>
            <a:picLocks noGrp="1" noChangeAspect="1"/>
          </p:cNvPicPr>
          <p:nvPr>
            <p:ph idx="1"/>
          </p:nvPr>
        </p:nvPicPr>
        <p:blipFill>
          <a:blip r:embed="rId3"/>
          <a:srcRect t="-4344" b="-4344"/>
          <a:stretch>
            <a:fillRect/>
          </a:stretch>
        </p:blipFill>
        <p:spPr/>
      </p:pic>
    </p:spTree>
    <p:extLst>
      <p:ext uri="{BB962C8B-B14F-4D97-AF65-F5344CB8AC3E}">
        <p14:creationId xmlns:p14="http://schemas.microsoft.com/office/powerpoint/2010/main" val="13181294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505821" y="239928"/>
            <a:ext cx="8462373" cy="584776"/>
          </a:xfrm>
          <a:prstGeom prst="rect">
            <a:avLst/>
          </a:prstGeom>
          <a:noFill/>
        </p:spPr>
        <p:txBody>
          <a:bodyPr wrap="none" rtlCol="0">
            <a:spAutoFit/>
          </a:bodyPr>
          <a:lstStyle/>
          <a:p>
            <a:pPr algn="ctr"/>
            <a:r>
              <a:rPr lang="en-US" sz="3200" b="1" dirty="0" smtClean="0">
                <a:solidFill>
                  <a:srgbClr val="FF0000"/>
                </a:solidFill>
                <a:latin typeface="Calibri"/>
                <a:cs typeface="Calibri"/>
              </a:rPr>
              <a:t>Schematic of Synoptic Evolution:  4–18 Nov 2014</a:t>
            </a:r>
            <a:endParaRPr lang="en-US" sz="3200" b="1" dirty="0">
              <a:solidFill>
                <a:srgbClr val="FF0000"/>
              </a:solidFill>
              <a:latin typeface="Calibri"/>
              <a:cs typeface="Calibri"/>
            </a:endParaRPr>
          </a:p>
        </p:txBody>
      </p:sp>
      <p:grpSp>
        <p:nvGrpSpPr>
          <p:cNvPr id="5" name="Group 4"/>
          <p:cNvGrpSpPr/>
          <p:nvPr/>
        </p:nvGrpSpPr>
        <p:grpSpPr>
          <a:xfrm>
            <a:off x="0" y="1086556"/>
            <a:ext cx="9144000" cy="5771444"/>
            <a:chOff x="0" y="1086556"/>
            <a:chExt cx="9144000" cy="5771444"/>
          </a:xfrm>
        </p:grpSpPr>
        <p:sp>
          <p:nvSpPr>
            <p:cNvPr id="2" name="Rectangle 1"/>
            <p:cNvSpPr/>
            <p:nvPr/>
          </p:nvSpPr>
          <p:spPr>
            <a:xfrm>
              <a:off x="0" y="1086556"/>
              <a:ext cx="9144000" cy="577144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28135" y="1337293"/>
              <a:ext cx="2444900" cy="400110"/>
            </a:xfrm>
            <a:prstGeom prst="rect">
              <a:avLst/>
            </a:prstGeom>
            <a:noFill/>
          </p:spPr>
          <p:txBody>
            <a:bodyPr wrap="none" rtlCol="0">
              <a:spAutoFit/>
            </a:bodyPr>
            <a:lstStyle/>
            <a:p>
              <a:r>
                <a:rPr lang="en-US" sz="2000" b="1" dirty="0" smtClean="0">
                  <a:solidFill>
                    <a:srgbClr val="0000FF"/>
                  </a:solidFill>
                  <a:latin typeface="Calibri"/>
                  <a:cs typeface="Calibri"/>
                </a:rPr>
                <a:t>0000 UTC 4 Nov 2014</a:t>
              </a:r>
              <a:endParaRPr lang="en-US" sz="2000" b="1" dirty="0">
                <a:solidFill>
                  <a:srgbClr val="0000FF"/>
                </a:solidFill>
                <a:latin typeface="Calibri"/>
                <a:cs typeface="Calibri"/>
              </a:endParaRPr>
            </a:p>
          </p:txBody>
        </p:sp>
        <p:pic>
          <p:nvPicPr>
            <p:cNvPr id="4" name="Picture 3"/>
            <p:cNvPicPr>
              <a:picLocks noChangeAspect="1"/>
            </p:cNvPicPr>
            <p:nvPr/>
          </p:nvPicPr>
          <p:blipFill>
            <a:blip r:embed="rId2"/>
            <a:stretch>
              <a:fillRect/>
            </a:stretch>
          </p:blipFill>
          <p:spPr>
            <a:xfrm>
              <a:off x="190684" y="1911146"/>
              <a:ext cx="8651240" cy="3183128"/>
            </a:xfrm>
            <a:prstGeom prst="rect">
              <a:avLst/>
            </a:prstGeom>
          </p:spPr>
        </p:pic>
        <p:cxnSp>
          <p:nvCxnSpPr>
            <p:cNvPr id="8" name="Straight Arrow Connector 7"/>
            <p:cNvCxnSpPr/>
            <p:nvPr/>
          </p:nvCxnSpPr>
          <p:spPr>
            <a:xfrm flipH="1" flipV="1">
              <a:off x="1338801" y="3820638"/>
              <a:ext cx="283372" cy="314892"/>
            </a:xfrm>
            <a:prstGeom prst="straightConnector1">
              <a:avLst/>
            </a:prstGeom>
            <a:ln w="50800">
              <a:solidFill>
                <a:srgbClr val="FFFF00"/>
              </a:solidFill>
              <a:tailEnd type="triangle"/>
            </a:ln>
            <a:effectLst>
              <a:glow rad="25400">
                <a:schemeClr val="tx1">
                  <a:alpha val="75000"/>
                </a:schemeClr>
              </a:glo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1622174" y="3684189"/>
              <a:ext cx="105170" cy="398859"/>
            </a:xfrm>
            <a:prstGeom prst="straightConnector1">
              <a:avLst/>
            </a:prstGeom>
            <a:ln w="50800">
              <a:solidFill>
                <a:srgbClr val="FFFF00"/>
              </a:solidFill>
              <a:tailEnd type="triangle"/>
            </a:ln>
            <a:effectLst>
              <a:glow rad="25400">
                <a:schemeClr val="tx1">
                  <a:alpha val="75000"/>
                </a:schemeClr>
              </a:glow>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858971" y="3664458"/>
              <a:ext cx="78060" cy="398860"/>
            </a:xfrm>
            <a:prstGeom prst="straightConnector1">
              <a:avLst/>
            </a:prstGeom>
            <a:ln w="50800">
              <a:solidFill>
                <a:srgbClr val="FFFF00"/>
              </a:solidFill>
              <a:tailEnd type="triangle"/>
            </a:ln>
            <a:effectLst>
              <a:glow rad="25400">
                <a:schemeClr val="tx1">
                  <a:alpha val="75000"/>
                </a:schemeClr>
              </a:glow>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158921" y="3909429"/>
              <a:ext cx="1073496" cy="307777"/>
            </a:xfrm>
            <a:prstGeom prst="rect">
              <a:avLst/>
            </a:prstGeom>
            <a:noFill/>
          </p:spPr>
          <p:txBody>
            <a:bodyPr wrap="square" rtlCol="0">
              <a:spAutoFit/>
            </a:bodyPr>
            <a:lstStyle/>
            <a:p>
              <a:pPr algn="ctr"/>
              <a:r>
                <a:rPr lang="en-US" sz="1400" b="1" dirty="0" smtClean="0">
                  <a:solidFill>
                    <a:srgbClr val="FFFF00"/>
                  </a:solidFill>
                  <a:effectLst>
                    <a:glow rad="50800">
                      <a:schemeClr val="tx1">
                        <a:alpha val="75000"/>
                      </a:schemeClr>
                    </a:glow>
                  </a:effectLst>
                  <a:latin typeface="Calibri"/>
                  <a:cs typeface="Calibri"/>
                </a:rPr>
                <a:t>TC Outflow</a:t>
              </a:r>
              <a:endParaRPr lang="en-US" sz="1400" b="1" dirty="0">
                <a:solidFill>
                  <a:srgbClr val="FFFF00"/>
                </a:solidFill>
                <a:effectLst>
                  <a:glow rad="50800">
                    <a:schemeClr val="tx1">
                      <a:alpha val="75000"/>
                    </a:schemeClr>
                  </a:glow>
                </a:effectLst>
                <a:latin typeface="Calibri"/>
                <a:cs typeface="Calibri"/>
              </a:endParaRPr>
            </a:p>
          </p:txBody>
        </p:sp>
        <p:cxnSp>
          <p:nvCxnSpPr>
            <p:cNvPr id="12" name="Straight Arrow Connector 11"/>
            <p:cNvCxnSpPr/>
            <p:nvPr/>
          </p:nvCxnSpPr>
          <p:spPr>
            <a:xfrm flipV="1">
              <a:off x="1999612" y="3707705"/>
              <a:ext cx="234575" cy="387513"/>
            </a:xfrm>
            <a:prstGeom prst="straightConnector1">
              <a:avLst/>
            </a:prstGeom>
            <a:ln w="50800">
              <a:solidFill>
                <a:srgbClr val="FFFF00"/>
              </a:solidFill>
              <a:tailEnd type="triangle"/>
            </a:ln>
            <a:effectLst>
              <a:glow rad="25400">
                <a:schemeClr val="tx1">
                  <a:alpha val="75000"/>
                </a:schemeClr>
              </a:glow>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85475" y="2277416"/>
              <a:ext cx="1073496" cy="523220"/>
            </a:xfrm>
            <a:prstGeom prst="rect">
              <a:avLst/>
            </a:prstGeom>
            <a:noFill/>
          </p:spPr>
          <p:txBody>
            <a:bodyPr wrap="square" rtlCol="0">
              <a:spAutoFit/>
            </a:bodyPr>
            <a:lstStyle/>
            <a:p>
              <a:pPr algn="ctr"/>
              <a:r>
                <a:rPr lang="en-US" sz="1400" b="1" dirty="0" smtClean="0">
                  <a:solidFill>
                    <a:srgbClr val="3366FF"/>
                  </a:solidFill>
                  <a:effectLst>
                    <a:glow rad="50800">
                      <a:schemeClr val="tx1">
                        <a:alpha val="75000"/>
                      </a:schemeClr>
                    </a:glow>
                  </a:effectLst>
                  <a:latin typeface="Calibri"/>
                  <a:cs typeface="Calibri"/>
                </a:rPr>
                <a:t>Polar Cold Outbreak</a:t>
              </a:r>
              <a:endParaRPr lang="en-US" sz="1400" b="1" dirty="0">
                <a:solidFill>
                  <a:srgbClr val="3366FF"/>
                </a:solidFill>
                <a:effectLst>
                  <a:glow rad="50800">
                    <a:schemeClr val="tx1">
                      <a:alpha val="75000"/>
                    </a:schemeClr>
                  </a:glow>
                </a:effectLst>
                <a:latin typeface="Calibri"/>
                <a:cs typeface="Calibri"/>
              </a:endParaRPr>
            </a:p>
          </p:txBody>
        </p:sp>
        <p:sp>
          <p:nvSpPr>
            <p:cNvPr id="18" name="Freeform 17"/>
            <p:cNvSpPr/>
            <p:nvPr/>
          </p:nvSpPr>
          <p:spPr>
            <a:xfrm>
              <a:off x="1375789" y="3045387"/>
              <a:ext cx="1528655" cy="540880"/>
            </a:xfrm>
            <a:custGeom>
              <a:avLst/>
              <a:gdLst>
                <a:gd name="connsiteX0" fmla="*/ 0 w 1528655"/>
                <a:gd name="connsiteY0" fmla="*/ 540880 h 540880"/>
                <a:gd name="connsiteX1" fmla="*/ 658497 w 1528655"/>
                <a:gd name="connsiteY1" fmla="*/ 482088 h 540880"/>
                <a:gd name="connsiteX2" fmla="*/ 1152370 w 1528655"/>
                <a:gd name="connsiteY2" fmla="*/ 340989 h 540880"/>
                <a:gd name="connsiteX3" fmla="*/ 1528655 w 1528655"/>
                <a:gd name="connsiteY3" fmla="*/ 0 h 540880"/>
              </a:gdLst>
              <a:ahLst/>
              <a:cxnLst>
                <a:cxn ang="0">
                  <a:pos x="connsiteX0" y="connsiteY0"/>
                </a:cxn>
                <a:cxn ang="0">
                  <a:pos x="connsiteX1" y="connsiteY1"/>
                </a:cxn>
                <a:cxn ang="0">
                  <a:pos x="connsiteX2" y="connsiteY2"/>
                </a:cxn>
                <a:cxn ang="0">
                  <a:pos x="connsiteX3" y="connsiteY3"/>
                </a:cxn>
              </a:cxnLst>
              <a:rect l="l" t="t" r="r" b="b"/>
              <a:pathLst>
                <a:path w="1528655" h="540880">
                  <a:moveTo>
                    <a:pt x="0" y="540880"/>
                  </a:moveTo>
                  <a:cubicBezTo>
                    <a:pt x="233217" y="528141"/>
                    <a:pt x="466435" y="515403"/>
                    <a:pt x="658497" y="482088"/>
                  </a:cubicBezTo>
                  <a:cubicBezTo>
                    <a:pt x="850559" y="448773"/>
                    <a:pt x="1007344" y="421337"/>
                    <a:pt x="1152370" y="340989"/>
                  </a:cubicBezTo>
                  <a:cubicBezTo>
                    <a:pt x="1297396" y="260641"/>
                    <a:pt x="1528655" y="0"/>
                    <a:pt x="1528655" y="0"/>
                  </a:cubicBezTo>
                </a:path>
              </a:pathLst>
            </a:cu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19" name="TextBox 18"/>
            <p:cNvSpPr txBox="1"/>
            <p:nvPr/>
          </p:nvSpPr>
          <p:spPr>
            <a:xfrm rot="21307524">
              <a:off x="819033" y="3378085"/>
              <a:ext cx="1009148" cy="369332"/>
            </a:xfrm>
            <a:prstGeom prst="rect">
              <a:avLst/>
            </a:prstGeom>
            <a:noFill/>
          </p:spPr>
          <p:txBody>
            <a:bodyPr wrap="none" rtlCol="0">
              <a:spAutoFit/>
            </a:bodyPr>
            <a:lstStyle/>
            <a:p>
              <a:r>
                <a:rPr lang="en-US" b="1" dirty="0" smtClean="0">
                  <a:effectLst>
                    <a:glow rad="63500">
                      <a:schemeClr val="bg1">
                        <a:alpha val="75000"/>
                      </a:schemeClr>
                    </a:glow>
                  </a:effectLst>
                  <a:latin typeface="Calibri"/>
                  <a:cs typeface="Calibri"/>
                </a:rPr>
                <a:t>Polar Jet</a:t>
              </a:r>
              <a:endParaRPr lang="en-US" b="1" dirty="0">
                <a:effectLst>
                  <a:glow rad="63500">
                    <a:schemeClr val="bg1">
                      <a:alpha val="75000"/>
                    </a:schemeClr>
                  </a:glow>
                </a:effectLst>
                <a:latin typeface="Calibri"/>
                <a:cs typeface="Calibri"/>
              </a:endParaRPr>
            </a:p>
          </p:txBody>
        </p:sp>
        <p:cxnSp>
          <p:nvCxnSpPr>
            <p:cNvPr id="20" name="Straight Connector 19"/>
            <p:cNvCxnSpPr/>
            <p:nvPr/>
          </p:nvCxnSpPr>
          <p:spPr>
            <a:xfrm>
              <a:off x="1368408" y="2800636"/>
              <a:ext cx="865779" cy="244751"/>
            </a:xfrm>
            <a:prstGeom prst="line">
              <a:avLst/>
            </a:prstGeom>
            <a:ln w="50800">
              <a:solidFill>
                <a:srgbClr val="3366FF"/>
              </a:solidFill>
              <a:prstDash val="sysDot"/>
            </a:ln>
            <a:effectLst>
              <a:glow rad="25400">
                <a:schemeClr val="tx1">
                  <a:alpha val="75000"/>
                </a:schemeClr>
              </a:glow>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727344" y="4239546"/>
              <a:ext cx="1073496" cy="307777"/>
            </a:xfrm>
            <a:prstGeom prst="rect">
              <a:avLst/>
            </a:prstGeom>
            <a:noFill/>
          </p:spPr>
          <p:txBody>
            <a:bodyPr wrap="square" rtlCol="0">
              <a:spAutoFit/>
            </a:bodyPr>
            <a:lstStyle/>
            <a:p>
              <a:pPr algn="ctr"/>
              <a:r>
                <a:rPr lang="en-US" sz="1400" b="1" dirty="0" smtClean="0">
                  <a:solidFill>
                    <a:srgbClr val="FF0000"/>
                  </a:solidFill>
                  <a:effectLst>
                    <a:glow rad="50800">
                      <a:schemeClr val="tx1">
                        <a:alpha val="75000"/>
                      </a:schemeClr>
                    </a:glow>
                  </a:effectLst>
                  <a:latin typeface="Calibri"/>
                  <a:cs typeface="Calibri"/>
                </a:rPr>
                <a:t>STY Nuri</a:t>
              </a:r>
              <a:endParaRPr lang="en-US" sz="1400" b="1" dirty="0">
                <a:solidFill>
                  <a:srgbClr val="FF0000"/>
                </a:solidFill>
                <a:effectLst>
                  <a:glow rad="50800">
                    <a:schemeClr val="tx1">
                      <a:alpha val="75000"/>
                    </a:schemeClr>
                  </a:glow>
                </a:effectLst>
                <a:latin typeface="Calibri"/>
                <a:cs typeface="Calibri"/>
              </a:endParaRPr>
            </a:p>
          </p:txBody>
        </p:sp>
        <p:sp>
          <p:nvSpPr>
            <p:cNvPr id="23" name="Rectangle 22"/>
            <p:cNvSpPr/>
            <p:nvPr/>
          </p:nvSpPr>
          <p:spPr>
            <a:xfrm>
              <a:off x="293867" y="5342600"/>
              <a:ext cx="8561853" cy="13785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pic>
          <p:nvPicPr>
            <p:cNvPr id="24" name="Picture 23"/>
            <p:cNvPicPr>
              <a:picLocks noChangeAspect="1"/>
            </p:cNvPicPr>
            <p:nvPr/>
          </p:nvPicPr>
          <p:blipFill rotWithShape="1">
            <a:blip r:embed="rId3"/>
            <a:srcRect l="37762" t="89220" r="39053"/>
            <a:stretch/>
          </p:blipFill>
          <p:spPr>
            <a:xfrm>
              <a:off x="5973864" y="6192184"/>
              <a:ext cx="1311909" cy="261217"/>
            </a:xfrm>
            <a:prstGeom prst="rect">
              <a:avLst/>
            </a:prstGeom>
          </p:spPr>
        </p:pic>
        <p:pic>
          <p:nvPicPr>
            <p:cNvPr id="25" name="Picture 24"/>
            <p:cNvPicPr>
              <a:picLocks noChangeAspect="1"/>
            </p:cNvPicPr>
            <p:nvPr/>
          </p:nvPicPr>
          <p:blipFill rotWithShape="1">
            <a:blip r:embed="rId3"/>
            <a:srcRect l="73463" t="92647" r="17537" b="-236"/>
            <a:stretch/>
          </p:blipFill>
          <p:spPr>
            <a:xfrm>
              <a:off x="6499634" y="6489791"/>
              <a:ext cx="485398" cy="175279"/>
            </a:xfrm>
            <a:prstGeom prst="rect">
              <a:avLst/>
            </a:prstGeom>
          </p:spPr>
        </p:pic>
        <p:sp>
          <p:nvSpPr>
            <p:cNvPr id="26" name="TextBox 25"/>
            <p:cNvSpPr txBox="1"/>
            <p:nvPr/>
          </p:nvSpPr>
          <p:spPr>
            <a:xfrm>
              <a:off x="387221" y="5478817"/>
              <a:ext cx="819886" cy="461665"/>
            </a:xfrm>
            <a:prstGeom prst="rect">
              <a:avLst/>
            </a:prstGeom>
            <a:noFill/>
          </p:spPr>
          <p:txBody>
            <a:bodyPr wrap="square" rtlCol="0">
              <a:spAutoFit/>
            </a:bodyPr>
            <a:lstStyle/>
            <a:p>
              <a:pPr algn="ctr"/>
              <a:r>
                <a:rPr lang="en-US" sz="2400" b="1" dirty="0" smtClean="0">
                  <a:solidFill>
                    <a:srgbClr val="FF0000"/>
                  </a:solidFill>
                  <a:effectLst>
                    <a:glow rad="63500">
                      <a:schemeClr val="tx1">
                        <a:alpha val="75000"/>
                      </a:schemeClr>
                    </a:glow>
                  </a:effectLst>
                  <a:latin typeface="Calibri"/>
                  <a:cs typeface="Calibri"/>
                </a:rPr>
                <a:t>L</a:t>
              </a:r>
              <a:endParaRPr lang="en-US" sz="2400" b="1" baseline="-25000" dirty="0">
                <a:solidFill>
                  <a:srgbClr val="FF0000"/>
                </a:solidFill>
                <a:effectLst>
                  <a:glow rad="63500">
                    <a:schemeClr val="tx1">
                      <a:alpha val="75000"/>
                    </a:schemeClr>
                  </a:glow>
                </a:effectLst>
                <a:latin typeface="Calibri"/>
                <a:cs typeface="Calibri"/>
              </a:endParaRPr>
            </a:p>
          </p:txBody>
        </p:sp>
        <p:sp>
          <p:nvSpPr>
            <p:cNvPr id="27" name="TextBox 26"/>
            <p:cNvSpPr txBox="1"/>
            <p:nvPr/>
          </p:nvSpPr>
          <p:spPr>
            <a:xfrm>
              <a:off x="994109" y="5478817"/>
              <a:ext cx="1893937" cy="523220"/>
            </a:xfrm>
            <a:prstGeom prst="rect">
              <a:avLst/>
            </a:prstGeom>
            <a:noFill/>
          </p:spPr>
          <p:txBody>
            <a:bodyPr wrap="square" rtlCol="0">
              <a:spAutoFit/>
            </a:bodyPr>
            <a:lstStyle/>
            <a:p>
              <a:r>
                <a:rPr lang="en-US" sz="1400" b="1" dirty="0" err="1" smtClean="0">
                  <a:latin typeface="Calibri"/>
                  <a:cs typeface="Calibri"/>
                </a:rPr>
                <a:t>Extratropical</a:t>
              </a:r>
              <a:r>
                <a:rPr lang="en-US" sz="1400" b="1" dirty="0" smtClean="0">
                  <a:latin typeface="Calibri"/>
                  <a:cs typeface="Calibri"/>
                </a:rPr>
                <a:t> low </a:t>
              </a:r>
              <a:r>
                <a:rPr lang="en-US" sz="1400" b="1" dirty="0">
                  <a:latin typeface="Calibri"/>
                  <a:cs typeface="Calibri"/>
                </a:rPr>
                <a:t>p</a:t>
              </a:r>
              <a:r>
                <a:rPr lang="en-US" sz="1400" b="1" dirty="0" smtClean="0">
                  <a:latin typeface="Calibri"/>
                  <a:cs typeface="Calibri"/>
                </a:rPr>
                <a:t>ressure </a:t>
              </a:r>
              <a:r>
                <a:rPr lang="en-US" sz="1400" b="1" dirty="0">
                  <a:latin typeface="Calibri"/>
                  <a:cs typeface="Calibri"/>
                </a:rPr>
                <a:t>c</a:t>
              </a:r>
              <a:r>
                <a:rPr lang="en-US" sz="1400" b="1" dirty="0" smtClean="0">
                  <a:latin typeface="Calibri"/>
                  <a:cs typeface="Calibri"/>
                </a:rPr>
                <a:t>enter</a:t>
              </a:r>
              <a:endParaRPr lang="en-US" sz="1400" b="1" dirty="0">
                <a:latin typeface="Calibri"/>
                <a:cs typeface="Calibri"/>
              </a:endParaRPr>
            </a:p>
          </p:txBody>
        </p:sp>
        <p:sp>
          <p:nvSpPr>
            <p:cNvPr id="28" name="TextBox 27"/>
            <p:cNvSpPr txBox="1"/>
            <p:nvPr/>
          </p:nvSpPr>
          <p:spPr>
            <a:xfrm>
              <a:off x="2270872" y="5478817"/>
              <a:ext cx="819886" cy="400110"/>
            </a:xfrm>
            <a:prstGeom prst="rect">
              <a:avLst/>
            </a:prstGeom>
            <a:noFill/>
          </p:spPr>
          <p:txBody>
            <a:bodyPr wrap="square" rtlCol="0">
              <a:spAutoFit/>
            </a:bodyPr>
            <a:lstStyle/>
            <a:p>
              <a:pPr algn="ctr"/>
              <a:r>
                <a:rPr lang="en-US" sz="2000" b="1" dirty="0" smtClean="0">
                  <a:solidFill>
                    <a:srgbClr val="0000FF"/>
                  </a:solidFill>
                  <a:effectLst>
                    <a:glow rad="63500">
                      <a:schemeClr val="bg1">
                        <a:alpha val="75000"/>
                      </a:schemeClr>
                    </a:glow>
                  </a:effectLst>
                  <a:latin typeface="Calibri"/>
                  <a:cs typeface="Calibri"/>
                </a:rPr>
                <a:t>H</a:t>
              </a:r>
              <a:r>
                <a:rPr lang="en-US" sz="2000" b="1" baseline="-25000" dirty="0" smtClean="0">
                  <a:solidFill>
                    <a:srgbClr val="0000FF"/>
                  </a:solidFill>
                  <a:effectLst>
                    <a:glow rad="63500">
                      <a:schemeClr val="bg1">
                        <a:alpha val="75000"/>
                      </a:schemeClr>
                    </a:glow>
                  </a:effectLst>
                  <a:latin typeface="Calibri"/>
                  <a:cs typeface="Calibri"/>
                </a:rPr>
                <a:t>1</a:t>
              </a:r>
              <a:endParaRPr lang="en-US" sz="2000" b="1" baseline="-25000" dirty="0">
                <a:solidFill>
                  <a:srgbClr val="0000FF"/>
                </a:solidFill>
                <a:effectLst>
                  <a:glow rad="63500">
                    <a:schemeClr val="bg1">
                      <a:alpha val="75000"/>
                    </a:schemeClr>
                  </a:glow>
                </a:effectLst>
                <a:latin typeface="Calibri"/>
                <a:cs typeface="Calibri"/>
              </a:endParaRPr>
            </a:p>
          </p:txBody>
        </p:sp>
        <p:sp>
          <p:nvSpPr>
            <p:cNvPr id="29" name="TextBox 28"/>
            <p:cNvSpPr txBox="1"/>
            <p:nvPr/>
          </p:nvSpPr>
          <p:spPr>
            <a:xfrm>
              <a:off x="3005808" y="5482882"/>
              <a:ext cx="1469107" cy="523220"/>
            </a:xfrm>
            <a:prstGeom prst="rect">
              <a:avLst/>
            </a:prstGeom>
            <a:noFill/>
          </p:spPr>
          <p:txBody>
            <a:bodyPr wrap="square" rtlCol="0">
              <a:spAutoFit/>
            </a:bodyPr>
            <a:lstStyle/>
            <a:p>
              <a:r>
                <a:rPr lang="en-US" sz="1400" b="1" dirty="0" smtClean="0">
                  <a:latin typeface="Calibri"/>
                  <a:cs typeface="Calibri"/>
                </a:rPr>
                <a:t>High pressure </a:t>
              </a:r>
              <a:r>
                <a:rPr lang="en-US" sz="1400" b="1" dirty="0">
                  <a:latin typeface="Calibri"/>
                  <a:cs typeface="Calibri"/>
                </a:rPr>
                <a:t>c</a:t>
              </a:r>
              <a:r>
                <a:rPr lang="en-US" sz="1400" b="1" dirty="0" smtClean="0">
                  <a:latin typeface="Calibri"/>
                  <a:cs typeface="Calibri"/>
                </a:rPr>
                <a:t>enter</a:t>
              </a:r>
              <a:endParaRPr lang="en-US" sz="1400" b="1" dirty="0">
                <a:latin typeface="Calibri"/>
                <a:cs typeface="Calibri"/>
              </a:endParaRPr>
            </a:p>
          </p:txBody>
        </p:sp>
        <p:grpSp>
          <p:nvGrpSpPr>
            <p:cNvPr id="30" name="Group 29"/>
            <p:cNvGrpSpPr/>
            <p:nvPr/>
          </p:nvGrpSpPr>
          <p:grpSpPr>
            <a:xfrm>
              <a:off x="6446040" y="5531548"/>
              <a:ext cx="459020" cy="427238"/>
              <a:chOff x="1172789" y="6095205"/>
              <a:chExt cx="459020" cy="427238"/>
            </a:xfrm>
            <a:effectLst>
              <a:glow rad="25400">
                <a:schemeClr val="tx1"/>
              </a:glow>
            </a:effectLst>
          </p:grpSpPr>
          <p:sp>
            <p:nvSpPr>
              <p:cNvPr id="31" name="Freeform 30"/>
              <p:cNvSpPr/>
              <p:nvPr/>
            </p:nvSpPr>
            <p:spPr>
              <a:xfrm>
                <a:off x="1172789" y="6095205"/>
                <a:ext cx="447066" cy="409227"/>
              </a:xfrm>
              <a:custGeom>
                <a:avLst/>
                <a:gdLst>
                  <a:gd name="connsiteX0" fmla="*/ 1351523 w 1351523"/>
                  <a:gd name="connsiteY0" fmla="*/ 0 h 1208937"/>
                  <a:gd name="connsiteX1" fmla="*/ 1181734 w 1351523"/>
                  <a:gd name="connsiteY1" fmla="*/ 292047 h 1208937"/>
                  <a:gd name="connsiteX2" fmla="*/ 706324 w 1351523"/>
                  <a:gd name="connsiteY2" fmla="*/ 848973 h 1208937"/>
                  <a:gd name="connsiteX3" fmla="*/ 0 w 1351523"/>
                  <a:gd name="connsiteY3" fmla="*/ 1208937 h 1208937"/>
                </a:gdLst>
                <a:ahLst/>
                <a:cxnLst>
                  <a:cxn ang="0">
                    <a:pos x="connsiteX0" y="connsiteY0"/>
                  </a:cxn>
                  <a:cxn ang="0">
                    <a:pos x="connsiteX1" y="connsiteY1"/>
                  </a:cxn>
                  <a:cxn ang="0">
                    <a:pos x="connsiteX2" y="connsiteY2"/>
                  </a:cxn>
                  <a:cxn ang="0">
                    <a:pos x="connsiteX3" y="connsiteY3"/>
                  </a:cxn>
                </a:cxnLst>
                <a:rect l="l" t="t" r="r" b="b"/>
                <a:pathLst>
                  <a:path w="1351523" h="1208937">
                    <a:moveTo>
                      <a:pt x="1351523" y="0"/>
                    </a:moveTo>
                    <a:cubicBezTo>
                      <a:pt x="1320395" y="75276"/>
                      <a:pt x="1289267" y="150552"/>
                      <a:pt x="1181734" y="292047"/>
                    </a:cubicBezTo>
                    <a:cubicBezTo>
                      <a:pt x="1074201" y="433542"/>
                      <a:pt x="903280" y="696158"/>
                      <a:pt x="706324" y="848973"/>
                    </a:cubicBezTo>
                    <a:cubicBezTo>
                      <a:pt x="509368" y="1001788"/>
                      <a:pt x="0" y="1208937"/>
                      <a:pt x="0" y="1208937"/>
                    </a:cubicBezTo>
                  </a:path>
                </a:pathLst>
              </a:custGeom>
              <a:ln w="25400">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32" name="Isosceles Triangle 31"/>
              <p:cNvSpPr/>
              <p:nvPr/>
            </p:nvSpPr>
            <p:spPr>
              <a:xfrm rot="1995297">
                <a:off x="1228739" y="6417128"/>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3" name="Isosceles Triangle 32"/>
              <p:cNvSpPr/>
              <p:nvPr/>
            </p:nvSpPr>
            <p:spPr>
              <a:xfrm rot="809359">
                <a:off x="1382850" y="6323403"/>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4" name="Isosceles Triangle 33"/>
              <p:cNvSpPr/>
              <p:nvPr/>
            </p:nvSpPr>
            <p:spPr>
              <a:xfrm>
                <a:off x="1506907" y="6179350"/>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grpSp>
        <p:sp>
          <p:nvSpPr>
            <p:cNvPr id="35" name="TextBox 34"/>
            <p:cNvSpPr txBox="1"/>
            <p:nvPr/>
          </p:nvSpPr>
          <p:spPr>
            <a:xfrm>
              <a:off x="6985214" y="5592742"/>
              <a:ext cx="975856" cy="307777"/>
            </a:xfrm>
            <a:prstGeom prst="rect">
              <a:avLst/>
            </a:prstGeom>
            <a:noFill/>
          </p:spPr>
          <p:txBody>
            <a:bodyPr wrap="square" rtlCol="0">
              <a:spAutoFit/>
            </a:bodyPr>
            <a:lstStyle/>
            <a:p>
              <a:r>
                <a:rPr lang="en-US" sz="1400" b="1" dirty="0" smtClean="0">
                  <a:latin typeface="Calibri"/>
                  <a:cs typeface="Calibri"/>
                </a:rPr>
                <a:t>Cold front</a:t>
              </a:r>
              <a:endParaRPr lang="en-US" sz="1400" b="1" dirty="0">
                <a:latin typeface="Calibri"/>
                <a:cs typeface="Calibri"/>
              </a:endParaRPr>
            </a:p>
          </p:txBody>
        </p:sp>
        <p:sp>
          <p:nvSpPr>
            <p:cNvPr id="36" name="Freeform 35"/>
            <p:cNvSpPr/>
            <p:nvPr/>
          </p:nvSpPr>
          <p:spPr>
            <a:xfrm>
              <a:off x="2483102" y="6169245"/>
              <a:ext cx="470269" cy="216875"/>
            </a:xfrm>
            <a:custGeom>
              <a:avLst/>
              <a:gdLst>
                <a:gd name="connsiteX0" fmla="*/ 18393 w 470269"/>
                <a:gd name="connsiteY0" fmla="*/ 56393 h 216875"/>
                <a:gd name="connsiteX1" fmla="*/ 102355 w 470269"/>
                <a:gd name="connsiteY1" fmla="*/ 3911 h 216875"/>
                <a:gd name="connsiteX2" fmla="*/ 333251 w 470269"/>
                <a:gd name="connsiteY2" fmla="*/ 14408 h 216875"/>
                <a:gd name="connsiteX3" fmla="*/ 469689 w 470269"/>
                <a:gd name="connsiteY3" fmla="*/ 98378 h 216875"/>
                <a:gd name="connsiteX4" fmla="*/ 375232 w 470269"/>
                <a:gd name="connsiteY4" fmla="*/ 213837 h 216875"/>
                <a:gd name="connsiteX5" fmla="*/ 207308 w 470269"/>
                <a:gd name="connsiteY5" fmla="*/ 182348 h 216875"/>
                <a:gd name="connsiteX6" fmla="*/ 18393 w 470269"/>
                <a:gd name="connsiteY6" fmla="*/ 171852 h 216875"/>
                <a:gd name="connsiteX7" fmla="*/ 18393 w 470269"/>
                <a:gd name="connsiteY7" fmla="*/ 56393 h 2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9" h="216875">
                  <a:moveTo>
                    <a:pt x="18393" y="56393"/>
                  </a:moveTo>
                  <a:cubicBezTo>
                    <a:pt x="32387" y="28403"/>
                    <a:pt x="49879" y="10908"/>
                    <a:pt x="102355" y="3911"/>
                  </a:cubicBezTo>
                  <a:cubicBezTo>
                    <a:pt x="154831" y="-3086"/>
                    <a:pt x="272029" y="-1336"/>
                    <a:pt x="333251" y="14408"/>
                  </a:cubicBezTo>
                  <a:cubicBezTo>
                    <a:pt x="394473" y="30152"/>
                    <a:pt x="462692" y="65140"/>
                    <a:pt x="469689" y="98378"/>
                  </a:cubicBezTo>
                  <a:cubicBezTo>
                    <a:pt x="476686" y="131616"/>
                    <a:pt x="418962" y="199842"/>
                    <a:pt x="375232" y="213837"/>
                  </a:cubicBezTo>
                  <a:cubicBezTo>
                    <a:pt x="331502" y="227832"/>
                    <a:pt x="266781" y="189345"/>
                    <a:pt x="207308" y="182348"/>
                  </a:cubicBezTo>
                  <a:cubicBezTo>
                    <a:pt x="147835" y="175351"/>
                    <a:pt x="51628" y="194594"/>
                    <a:pt x="18393" y="171852"/>
                  </a:cubicBezTo>
                  <a:cubicBezTo>
                    <a:pt x="-14842" y="149110"/>
                    <a:pt x="4399" y="84383"/>
                    <a:pt x="18393" y="56393"/>
                  </a:cubicBezTo>
                  <a:close/>
                </a:path>
              </a:pathLst>
            </a:custGeom>
            <a:solidFill>
              <a:srgbClr val="0000FF">
                <a:alpha val="25000"/>
              </a:srgbClr>
            </a:solid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7" name="TextBox 36"/>
            <p:cNvSpPr txBox="1"/>
            <p:nvPr/>
          </p:nvSpPr>
          <p:spPr>
            <a:xfrm>
              <a:off x="3005808" y="6100528"/>
              <a:ext cx="1469107" cy="307777"/>
            </a:xfrm>
            <a:prstGeom prst="rect">
              <a:avLst/>
            </a:prstGeom>
            <a:noFill/>
          </p:spPr>
          <p:txBody>
            <a:bodyPr wrap="square" rtlCol="0">
              <a:spAutoFit/>
            </a:bodyPr>
            <a:lstStyle/>
            <a:p>
              <a:r>
                <a:rPr lang="en-US" sz="1400" b="1" dirty="0" smtClean="0">
                  <a:latin typeface="Calibri"/>
                  <a:cs typeface="Calibri"/>
                </a:rPr>
                <a:t>Arctic air</a:t>
              </a:r>
              <a:endParaRPr lang="en-US" sz="1400" b="1" dirty="0">
                <a:latin typeface="Calibri"/>
                <a:cs typeface="Calibri"/>
              </a:endParaRPr>
            </a:p>
          </p:txBody>
        </p:sp>
        <p:sp>
          <p:nvSpPr>
            <p:cNvPr id="38" name="Freeform 37"/>
            <p:cNvSpPr/>
            <p:nvPr/>
          </p:nvSpPr>
          <p:spPr>
            <a:xfrm>
              <a:off x="2606059" y="6213535"/>
              <a:ext cx="231639" cy="75166"/>
            </a:xfrm>
            <a:custGeom>
              <a:avLst/>
              <a:gdLst>
                <a:gd name="connsiteX0" fmla="*/ 168313 w 231639"/>
                <a:gd name="connsiteY0" fmla="*/ 75080 h 75166"/>
                <a:gd name="connsiteX1" fmla="*/ 10884 w 231639"/>
                <a:gd name="connsiteY1" fmla="*/ 64584 h 75166"/>
                <a:gd name="connsiteX2" fmla="*/ 31874 w 231639"/>
                <a:gd name="connsiteY2" fmla="*/ 1606 h 75166"/>
                <a:gd name="connsiteX3" fmla="*/ 178808 w 231639"/>
                <a:gd name="connsiteY3" fmla="*/ 22599 h 75166"/>
                <a:gd name="connsiteX4" fmla="*/ 231285 w 231639"/>
                <a:gd name="connsiteY4" fmla="*/ 64584 h 75166"/>
                <a:gd name="connsiteX5" fmla="*/ 168313 w 231639"/>
                <a:gd name="connsiteY5" fmla="*/ 75080 h 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39" h="75166">
                  <a:moveTo>
                    <a:pt x="168313" y="75080"/>
                  </a:moveTo>
                  <a:cubicBezTo>
                    <a:pt x="131580" y="75080"/>
                    <a:pt x="33624" y="76830"/>
                    <a:pt x="10884" y="64584"/>
                  </a:cubicBezTo>
                  <a:cubicBezTo>
                    <a:pt x="-11856" y="52338"/>
                    <a:pt x="3887" y="8603"/>
                    <a:pt x="31874" y="1606"/>
                  </a:cubicBezTo>
                  <a:cubicBezTo>
                    <a:pt x="59861" y="-5391"/>
                    <a:pt x="145573" y="12103"/>
                    <a:pt x="178808" y="22599"/>
                  </a:cubicBezTo>
                  <a:cubicBezTo>
                    <a:pt x="212043" y="33095"/>
                    <a:pt x="234783" y="55837"/>
                    <a:pt x="231285" y="64584"/>
                  </a:cubicBezTo>
                  <a:cubicBezTo>
                    <a:pt x="227787" y="73331"/>
                    <a:pt x="205046" y="75080"/>
                    <a:pt x="168313" y="75080"/>
                  </a:cubicBezTo>
                  <a:close/>
                </a:path>
              </a:pathLst>
            </a:cu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9" name="Freeform 38"/>
            <p:cNvSpPr/>
            <p:nvPr/>
          </p:nvSpPr>
          <p:spPr>
            <a:xfrm>
              <a:off x="4266739" y="5604635"/>
              <a:ext cx="470269" cy="216875"/>
            </a:xfrm>
            <a:custGeom>
              <a:avLst/>
              <a:gdLst>
                <a:gd name="connsiteX0" fmla="*/ 18393 w 470269"/>
                <a:gd name="connsiteY0" fmla="*/ 56393 h 216875"/>
                <a:gd name="connsiteX1" fmla="*/ 102355 w 470269"/>
                <a:gd name="connsiteY1" fmla="*/ 3911 h 216875"/>
                <a:gd name="connsiteX2" fmla="*/ 333251 w 470269"/>
                <a:gd name="connsiteY2" fmla="*/ 14408 h 216875"/>
                <a:gd name="connsiteX3" fmla="*/ 469689 w 470269"/>
                <a:gd name="connsiteY3" fmla="*/ 98378 h 216875"/>
                <a:gd name="connsiteX4" fmla="*/ 375232 w 470269"/>
                <a:gd name="connsiteY4" fmla="*/ 213837 h 216875"/>
                <a:gd name="connsiteX5" fmla="*/ 207308 w 470269"/>
                <a:gd name="connsiteY5" fmla="*/ 182348 h 216875"/>
                <a:gd name="connsiteX6" fmla="*/ 18393 w 470269"/>
                <a:gd name="connsiteY6" fmla="*/ 171852 h 216875"/>
                <a:gd name="connsiteX7" fmla="*/ 18393 w 470269"/>
                <a:gd name="connsiteY7" fmla="*/ 56393 h 2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9" h="216875">
                  <a:moveTo>
                    <a:pt x="18393" y="56393"/>
                  </a:moveTo>
                  <a:cubicBezTo>
                    <a:pt x="32387" y="28403"/>
                    <a:pt x="49879" y="10908"/>
                    <a:pt x="102355" y="3911"/>
                  </a:cubicBezTo>
                  <a:cubicBezTo>
                    <a:pt x="154831" y="-3086"/>
                    <a:pt x="272029" y="-1336"/>
                    <a:pt x="333251" y="14408"/>
                  </a:cubicBezTo>
                  <a:cubicBezTo>
                    <a:pt x="394473" y="30152"/>
                    <a:pt x="462692" y="65140"/>
                    <a:pt x="469689" y="98378"/>
                  </a:cubicBezTo>
                  <a:cubicBezTo>
                    <a:pt x="476686" y="131616"/>
                    <a:pt x="418962" y="199842"/>
                    <a:pt x="375232" y="213837"/>
                  </a:cubicBezTo>
                  <a:cubicBezTo>
                    <a:pt x="331502" y="227832"/>
                    <a:pt x="266781" y="189345"/>
                    <a:pt x="207308" y="182348"/>
                  </a:cubicBezTo>
                  <a:cubicBezTo>
                    <a:pt x="147835" y="175351"/>
                    <a:pt x="51628" y="194594"/>
                    <a:pt x="18393" y="171852"/>
                  </a:cubicBezTo>
                  <a:cubicBezTo>
                    <a:pt x="-14842" y="149110"/>
                    <a:pt x="4399" y="84383"/>
                    <a:pt x="18393" y="56393"/>
                  </a:cubicBezTo>
                  <a:close/>
                </a:path>
              </a:pathLst>
            </a:custGeom>
            <a:noFill/>
            <a:ln w="254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40" name="Freeform 39"/>
            <p:cNvSpPr/>
            <p:nvPr/>
          </p:nvSpPr>
          <p:spPr>
            <a:xfrm>
              <a:off x="4389696" y="5648925"/>
              <a:ext cx="231639" cy="75166"/>
            </a:xfrm>
            <a:custGeom>
              <a:avLst/>
              <a:gdLst>
                <a:gd name="connsiteX0" fmla="*/ 168313 w 231639"/>
                <a:gd name="connsiteY0" fmla="*/ 75080 h 75166"/>
                <a:gd name="connsiteX1" fmla="*/ 10884 w 231639"/>
                <a:gd name="connsiteY1" fmla="*/ 64584 h 75166"/>
                <a:gd name="connsiteX2" fmla="*/ 31874 w 231639"/>
                <a:gd name="connsiteY2" fmla="*/ 1606 h 75166"/>
                <a:gd name="connsiteX3" fmla="*/ 178808 w 231639"/>
                <a:gd name="connsiteY3" fmla="*/ 22599 h 75166"/>
                <a:gd name="connsiteX4" fmla="*/ 231285 w 231639"/>
                <a:gd name="connsiteY4" fmla="*/ 64584 h 75166"/>
                <a:gd name="connsiteX5" fmla="*/ 168313 w 231639"/>
                <a:gd name="connsiteY5" fmla="*/ 75080 h 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39" h="75166">
                  <a:moveTo>
                    <a:pt x="168313" y="75080"/>
                  </a:moveTo>
                  <a:cubicBezTo>
                    <a:pt x="131580" y="75080"/>
                    <a:pt x="33624" y="76830"/>
                    <a:pt x="10884" y="64584"/>
                  </a:cubicBezTo>
                  <a:cubicBezTo>
                    <a:pt x="-11856" y="52338"/>
                    <a:pt x="3887" y="8603"/>
                    <a:pt x="31874" y="1606"/>
                  </a:cubicBezTo>
                  <a:cubicBezTo>
                    <a:pt x="59861" y="-5391"/>
                    <a:pt x="145573" y="12103"/>
                    <a:pt x="178808" y="22599"/>
                  </a:cubicBezTo>
                  <a:cubicBezTo>
                    <a:pt x="212043" y="33095"/>
                    <a:pt x="234783" y="55837"/>
                    <a:pt x="231285" y="64584"/>
                  </a:cubicBezTo>
                  <a:cubicBezTo>
                    <a:pt x="227787" y="73331"/>
                    <a:pt x="205046" y="75080"/>
                    <a:pt x="168313" y="75080"/>
                  </a:cubicBezTo>
                  <a:close/>
                </a:path>
              </a:pathLst>
            </a:custGeom>
            <a:noFill/>
            <a:ln w="254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41" name="TextBox 40"/>
            <p:cNvSpPr txBox="1"/>
            <p:nvPr/>
          </p:nvSpPr>
          <p:spPr>
            <a:xfrm>
              <a:off x="4850837" y="5478817"/>
              <a:ext cx="1626414" cy="523220"/>
            </a:xfrm>
            <a:prstGeom prst="rect">
              <a:avLst/>
            </a:prstGeom>
            <a:noFill/>
          </p:spPr>
          <p:txBody>
            <a:bodyPr wrap="square" rtlCol="0">
              <a:spAutoFit/>
            </a:bodyPr>
            <a:lstStyle/>
            <a:p>
              <a:r>
                <a:rPr lang="en-US" sz="1400" b="1" dirty="0" smtClean="0">
                  <a:latin typeface="Calibri"/>
                  <a:cs typeface="Calibri"/>
                </a:rPr>
                <a:t>Sea level </a:t>
              </a:r>
              <a:r>
                <a:rPr lang="en-US" sz="1400" b="1" dirty="0">
                  <a:latin typeface="Calibri"/>
                  <a:cs typeface="Calibri"/>
                </a:rPr>
                <a:t>p</a:t>
              </a:r>
              <a:r>
                <a:rPr lang="en-US" sz="1400" b="1" dirty="0" smtClean="0">
                  <a:latin typeface="Calibri"/>
                  <a:cs typeface="Calibri"/>
                </a:rPr>
                <a:t>ressure &lt; 1000-hPa</a:t>
              </a:r>
              <a:endParaRPr lang="en-US" sz="1400" b="1" dirty="0">
                <a:latin typeface="Calibri"/>
                <a:cs typeface="Calibri"/>
              </a:endParaRPr>
            </a:p>
          </p:txBody>
        </p:sp>
        <p:sp>
          <p:nvSpPr>
            <p:cNvPr id="42" name="TextBox 41"/>
            <p:cNvSpPr txBox="1"/>
            <p:nvPr/>
          </p:nvSpPr>
          <p:spPr>
            <a:xfrm>
              <a:off x="7254288" y="6129397"/>
              <a:ext cx="1626414" cy="307777"/>
            </a:xfrm>
            <a:prstGeom prst="rect">
              <a:avLst/>
            </a:prstGeom>
            <a:noFill/>
          </p:spPr>
          <p:txBody>
            <a:bodyPr wrap="square" rtlCol="0">
              <a:spAutoFit/>
            </a:bodyPr>
            <a:lstStyle/>
            <a:p>
              <a:r>
                <a:rPr lang="en-US" sz="1400" b="1" dirty="0" smtClean="0">
                  <a:latin typeface="Calibri"/>
                  <a:cs typeface="Calibri"/>
                </a:rPr>
                <a:t>200-hPa Isotachs</a:t>
              </a:r>
              <a:endParaRPr lang="en-US" sz="1400" b="1" dirty="0">
                <a:latin typeface="Calibri"/>
                <a:cs typeface="Calibri"/>
              </a:endParaRPr>
            </a:p>
          </p:txBody>
        </p:sp>
        <p:sp>
          <p:nvSpPr>
            <p:cNvPr id="43" name="Freeform 42"/>
            <p:cNvSpPr/>
            <p:nvPr/>
          </p:nvSpPr>
          <p:spPr>
            <a:xfrm>
              <a:off x="4266739" y="6134961"/>
              <a:ext cx="470269" cy="216875"/>
            </a:xfrm>
            <a:custGeom>
              <a:avLst/>
              <a:gdLst>
                <a:gd name="connsiteX0" fmla="*/ 18393 w 470269"/>
                <a:gd name="connsiteY0" fmla="*/ 56393 h 216875"/>
                <a:gd name="connsiteX1" fmla="*/ 102355 w 470269"/>
                <a:gd name="connsiteY1" fmla="*/ 3911 h 216875"/>
                <a:gd name="connsiteX2" fmla="*/ 333251 w 470269"/>
                <a:gd name="connsiteY2" fmla="*/ 14408 h 216875"/>
                <a:gd name="connsiteX3" fmla="*/ 469689 w 470269"/>
                <a:gd name="connsiteY3" fmla="*/ 98378 h 216875"/>
                <a:gd name="connsiteX4" fmla="*/ 375232 w 470269"/>
                <a:gd name="connsiteY4" fmla="*/ 213837 h 216875"/>
                <a:gd name="connsiteX5" fmla="*/ 207308 w 470269"/>
                <a:gd name="connsiteY5" fmla="*/ 182348 h 216875"/>
                <a:gd name="connsiteX6" fmla="*/ 18393 w 470269"/>
                <a:gd name="connsiteY6" fmla="*/ 171852 h 216875"/>
                <a:gd name="connsiteX7" fmla="*/ 18393 w 470269"/>
                <a:gd name="connsiteY7" fmla="*/ 56393 h 2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9" h="216875">
                  <a:moveTo>
                    <a:pt x="18393" y="56393"/>
                  </a:moveTo>
                  <a:cubicBezTo>
                    <a:pt x="32387" y="28403"/>
                    <a:pt x="49879" y="10908"/>
                    <a:pt x="102355" y="3911"/>
                  </a:cubicBezTo>
                  <a:cubicBezTo>
                    <a:pt x="154831" y="-3086"/>
                    <a:pt x="272029" y="-1336"/>
                    <a:pt x="333251" y="14408"/>
                  </a:cubicBezTo>
                  <a:cubicBezTo>
                    <a:pt x="394473" y="30152"/>
                    <a:pt x="462692" y="65140"/>
                    <a:pt x="469689" y="98378"/>
                  </a:cubicBezTo>
                  <a:cubicBezTo>
                    <a:pt x="476686" y="131616"/>
                    <a:pt x="418962" y="199842"/>
                    <a:pt x="375232" y="213837"/>
                  </a:cubicBezTo>
                  <a:cubicBezTo>
                    <a:pt x="331502" y="227832"/>
                    <a:pt x="266781" y="189345"/>
                    <a:pt x="207308" y="182348"/>
                  </a:cubicBezTo>
                  <a:cubicBezTo>
                    <a:pt x="147835" y="175351"/>
                    <a:pt x="51628" y="194594"/>
                    <a:pt x="18393" y="171852"/>
                  </a:cubicBezTo>
                  <a:cubicBezTo>
                    <a:pt x="-14842" y="149110"/>
                    <a:pt x="4399" y="84383"/>
                    <a:pt x="18393" y="56393"/>
                  </a:cubicBezTo>
                  <a:close/>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44" name="Freeform 43"/>
            <p:cNvSpPr/>
            <p:nvPr/>
          </p:nvSpPr>
          <p:spPr>
            <a:xfrm>
              <a:off x="4389696" y="6179251"/>
              <a:ext cx="231639" cy="75166"/>
            </a:xfrm>
            <a:custGeom>
              <a:avLst/>
              <a:gdLst>
                <a:gd name="connsiteX0" fmla="*/ 168313 w 231639"/>
                <a:gd name="connsiteY0" fmla="*/ 75080 h 75166"/>
                <a:gd name="connsiteX1" fmla="*/ 10884 w 231639"/>
                <a:gd name="connsiteY1" fmla="*/ 64584 h 75166"/>
                <a:gd name="connsiteX2" fmla="*/ 31874 w 231639"/>
                <a:gd name="connsiteY2" fmla="*/ 1606 h 75166"/>
                <a:gd name="connsiteX3" fmla="*/ 178808 w 231639"/>
                <a:gd name="connsiteY3" fmla="*/ 22599 h 75166"/>
                <a:gd name="connsiteX4" fmla="*/ 231285 w 231639"/>
                <a:gd name="connsiteY4" fmla="*/ 64584 h 75166"/>
                <a:gd name="connsiteX5" fmla="*/ 168313 w 231639"/>
                <a:gd name="connsiteY5" fmla="*/ 75080 h 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39" h="75166">
                  <a:moveTo>
                    <a:pt x="168313" y="75080"/>
                  </a:moveTo>
                  <a:cubicBezTo>
                    <a:pt x="131580" y="75080"/>
                    <a:pt x="33624" y="76830"/>
                    <a:pt x="10884" y="64584"/>
                  </a:cubicBezTo>
                  <a:cubicBezTo>
                    <a:pt x="-11856" y="52338"/>
                    <a:pt x="3887" y="8603"/>
                    <a:pt x="31874" y="1606"/>
                  </a:cubicBezTo>
                  <a:cubicBezTo>
                    <a:pt x="59861" y="-5391"/>
                    <a:pt x="145573" y="12103"/>
                    <a:pt x="178808" y="22599"/>
                  </a:cubicBezTo>
                  <a:cubicBezTo>
                    <a:pt x="212043" y="33095"/>
                    <a:pt x="234783" y="55837"/>
                    <a:pt x="231285" y="64584"/>
                  </a:cubicBezTo>
                  <a:cubicBezTo>
                    <a:pt x="227787" y="73331"/>
                    <a:pt x="205046" y="75080"/>
                    <a:pt x="168313" y="75080"/>
                  </a:cubicBezTo>
                  <a:close/>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45" name="TextBox 44"/>
            <p:cNvSpPr txBox="1"/>
            <p:nvPr/>
          </p:nvSpPr>
          <p:spPr>
            <a:xfrm>
              <a:off x="4849636" y="5982504"/>
              <a:ext cx="1626414" cy="738664"/>
            </a:xfrm>
            <a:prstGeom prst="rect">
              <a:avLst/>
            </a:prstGeom>
            <a:noFill/>
          </p:spPr>
          <p:txBody>
            <a:bodyPr wrap="square" rtlCol="0">
              <a:spAutoFit/>
            </a:bodyPr>
            <a:lstStyle/>
            <a:p>
              <a:r>
                <a:rPr lang="en-US" sz="1400" b="1" dirty="0" smtClean="0">
                  <a:latin typeface="Calibri"/>
                  <a:cs typeface="Calibri"/>
                </a:rPr>
                <a:t>200-hPa </a:t>
              </a:r>
              <a:r>
                <a:rPr lang="en-US" sz="1400" b="1" dirty="0" err="1" smtClean="0">
                  <a:latin typeface="Calibri"/>
                  <a:cs typeface="Calibri"/>
                </a:rPr>
                <a:t>geopotential</a:t>
              </a:r>
              <a:r>
                <a:rPr lang="en-US" sz="1400" b="1" dirty="0" smtClean="0">
                  <a:latin typeface="Calibri"/>
                  <a:cs typeface="Calibri"/>
                </a:rPr>
                <a:t> height</a:t>
              </a:r>
              <a:endParaRPr lang="en-US" sz="1400" b="1" dirty="0">
                <a:latin typeface="Calibri"/>
                <a:cs typeface="Calibri"/>
              </a:endParaRPr>
            </a:p>
          </p:txBody>
        </p:sp>
        <p:sp>
          <p:nvSpPr>
            <p:cNvPr id="46" name="TextBox 45"/>
            <p:cNvSpPr txBox="1"/>
            <p:nvPr/>
          </p:nvSpPr>
          <p:spPr>
            <a:xfrm>
              <a:off x="4032898" y="5078707"/>
              <a:ext cx="937952" cy="400110"/>
            </a:xfrm>
            <a:prstGeom prst="rect">
              <a:avLst/>
            </a:prstGeom>
            <a:solidFill>
              <a:schemeClr val="bg1"/>
            </a:solidFill>
            <a:ln w="25400">
              <a:solidFill>
                <a:schemeClr val="tx1"/>
              </a:solidFill>
            </a:ln>
          </p:spPr>
          <p:txBody>
            <a:bodyPr wrap="none" rtlCol="0">
              <a:spAutoFit/>
            </a:bodyPr>
            <a:lstStyle/>
            <a:p>
              <a:r>
                <a:rPr lang="en-US" sz="2000" dirty="0" smtClean="0">
                  <a:latin typeface="Calibri"/>
                  <a:cs typeface="Calibri"/>
                </a:rPr>
                <a:t>Legend</a:t>
              </a:r>
              <a:endParaRPr lang="en-US" sz="2000" dirty="0">
                <a:latin typeface="Calibri"/>
                <a:cs typeface="Calibri"/>
              </a:endParaRPr>
            </a:p>
          </p:txBody>
        </p:sp>
        <p:grpSp>
          <p:nvGrpSpPr>
            <p:cNvPr id="51" name="Group 50"/>
            <p:cNvGrpSpPr/>
            <p:nvPr/>
          </p:nvGrpSpPr>
          <p:grpSpPr>
            <a:xfrm>
              <a:off x="728135" y="6198734"/>
              <a:ext cx="161046" cy="291057"/>
              <a:chOff x="7525405" y="6230547"/>
              <a:chExt cx="178482" cy="349360"/>
            </a:xfrm>
            <a:effectLst>
              <a:glow rad="25400">
                <a:schemeClr val="tx1"/>
              </a:glow>
            </a:effectLst>
          </p:grpSpPr>
          <p:sp>
            <p:nvSpPr>
              <p:cNvPr id="47" name="Oval 46"/>
              <p:cNvSpPr/>
              <p:nvPr/>
            </p:nvSpPr>
            <p:spPr>
              <a:xfrm>
                <a:off x="7525405" y="6321478"/>
                <a:ext cx="178420" cy="17992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48" name="Freeform 47"/>
              <p:cNvSpPr/>
              <p:nvPr/>
            </p:nvSpPr>
            <p:spPr>
              <a:xfrm>
                <a:off x="7542841" y="6230547"/>
                <a:ext cx="161046" cy="202467"/>
              </a:xfrm>
              <a:custGeom>
                <a:avLst/>
                <a:gdLst>
                  <a:gd name="connsiteX0" fmla="*/ 0 w 161046"/>
                  <a:gd name="connsiteY0" fmla="*/ 202467 h 202467"/>
                  <a:gd name="connsiteX1" fmla="*/ 18405 w 161046"/>
                  <a:gd name="connsiteY1" fmla="*/ 110437 h 202467"/>
                  <a:gd name="connsiteX2" fmla="*/ 92026 w 161046"/>
                  <a:gd name="connsiteY2" fmla="*/ 32211 h 202467"/>
                  <a:gd name="connsiteX3" fmla="*/ 161046 w 161046"/>
                  <a:gd name="connsiteY3" fmla="*/ 0 h 202467"/>
                </a:gdLst>
                <a:ahLst/>
                <a:cxnLst>
                  <a:cxn ang="0">
                    <a:pos x="connsiteX0" y="connsiteY0"/>
                  </a:cxn>
                  <a:cxn ang="0">
                    <a:pos x="connsiteX1" y="connsiteY1"/>
                  </a:cxn>
                  <a:cxn ang="0">
                    <a:pos x="connsiteX2" y="connsiteY2"/>
                  </a:cxn>
                  <a:cxn ang="0">
                    <a:pos x="connsiteX3" y="connsiteY3"/>
                  </a:cxn>
                </a:cxnLst>
                <a:rect l="l" t="t" r="r" b="b"/>
                <a:pathLst>
                  <a:path w="161046" h="202467">
                    <a:moveTo>
                      <a:pt x="0" y="202467"/>
                    </a:moveTo>
                    <a:cubicBezTo>
                      <a:pt x="1533" y="170640"/>
                      <a:pt x="3067" y="138813"/>
                      <a:pt x="18405" y="110437"/>
                    </a:cubicBezTo>
                    <a:cubicBezTo>
                      <a:pt x="33743" y="82061"/>
                      <a:pt x="68253" y="50617"/>
                      <a:pt x="92026" y="32211"/>
                    </a:cubicBezTo>
                    <a:cubicBezTo>
                      <a:pt x="115800" y="13805"/>
                      <a:pt x="138423" y="6902"/>
                      <a:pt x="161046" y="0"/>
                    </a:cubicBezTo>
                  </a:path>
                </a:pathLst>
              </a:custGeom>
              <a:ln w="254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49" name="Freeform 48"/>
              <p:cNvSpPr/>
              <p:nvPr/>
            </p:nvSpPr>
            <p:spPr>
              <a:xfrm rot="10800000">
                <a:off x="7525405" y="6377440"/>
                <a:ext cx="161046" cy="202467"/>
              </a:xfrm>
              <a:custGeom>
                <a:avLst/>
                <a:gdLst>
                  <a:gd name="connsiteX0" fmla="*/ 0 w 161046"/>
                  <a:gd name="connsiteY0" fmla="*/ 202467 h 202467"/>
                  <a:gd name="connsiteX1" fmla="*/ 18405 w 161046"/>
                  <a:gd name="connsiteY1" fmla="*/ 110437 h 202467"/>
                  <a:gd name="connsiteX2" fmla="*/ 92026 w 161046"/>
                  <a:gd name="connsiteY2" fmla="*/ 32211 h 202467"/>
                  <a:gd name="connsiteX3" fmla="*/ 161046 w 161046"/>
                  <a:gd name="connsiteY3" fmla="*/ 0 h 202467"/>
                </a:gdLst>
                <a:ahLst/>
                <a:cxnLst>
                  <a:cxn ang="0">
                    <a:pos x="connsiteX0" y="connsiteY0"/>
                  </a:cxn>
                  <a:cxn ang="0">
                    <a:pos x="connsiteX1" y="connsiteY1"/>
                  </a:cxn>
                  <a:cxn ang="0">
                    <a:pos x="connsiteX2" y="connsiteY2"/>
                  </a:cxn>
                  <a:cxn ang="0">
                    <a:pos x="connsiteX3" y="connsiteY3"/>
                  </a:cxn>
                </a:cxnLst>
                <a:rect l="l" t="t" r="r" b="b"/>
                <a:pathLst>
                  <a:path w="161046" h="202467">
                    <a:moveTo>
                      <a:pt x="0" y="202467"/>
                    </a:moveTo>
                    <a:cubicBezTo>
                      <a:pt x="1533" y="170640"/>
                      <a:pt x="3067" y="138813"/>
                      <a:pt x="18405" y="110437"/>
                    </a:cubicBezTo>
                    <a:cubicBezTo>
                      <a:pt x="33743" y="82061"/>
                      <a:pt x="68253" y="50617"/>
                      <a:pt x="92026" y="32211"/>
                    </a:cubicBezTo>
                    <a:cubicBezTo>
                      <a:pt x="115800" y="13805"/>
                      <a:pt x="138423" y="6902"/>
                      <a:pt x="161046" y="0"/>
                    </a:cubicBezTo>
                  </a:path>
                </a:pathLst>
              </a:custGeom>
              <a:ln w="254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grpSp>
        <p:sp>
          <p:nvSpPr>
            <p:cNvPr id="52" name="TextBox 51"/>
            <p:cNvSpPr txBox="1"/>
            <p:nvPr/>
          </p:nvSpPr>
          <p:spPr>
            <a:xfrm>
              <a:off x="1002395" y="6179251"/>
              <a:ext cx="1893937" cy="307777"/>
            </a:xfrm>
            <a:prstGeom prst="rect">
              <a:avLst/>
            </a:prstGeom>
            <a:noFill/>
          </p:spPr>
          <p:txBody>
            <a:bodyPr wrap="square" rtlCol="0">
              <a:spAutoFit/>
            </a:bodyPr>
            <a:lstStyle/>
            <a:p>
              <a:r>
                <a:rPr lang="en-US" sz="1400" b="1" dirty="0" smtClean="0">
                  <a:latin typeface="Calibri"/>
                  <a:cs typeface="Calibri"/>
                </a:rPr>
                <a:t>Tropical Cyclone</a:t>
              </a:r>
              <a:endParaRPr lang="en-US" sz="1400" b="1" dirty="0">
                <a:latin typeface="Calibri"/>
                <a:cs typeface="Calibri"/>
              </a:endParaRPr>
            </a:p>
          </p:txBody>
        </p:sp>
        <p:sp>
          <p:nvSpPr>
            <p:cNvPr id="53" name="TextBox 52"/>
            <p:cNvSpPr txBox="1"/>
            <p:nvPr/>
          </p:nvSpPr>
          <p:spPr>
            <a:xfrm>
              <a:off x="2172095" y="2687748"/>
              <a:ext cx="819886" cy="461665"/>
            </a:xfrm>
            <a:prstGeom prst="rect">
              <a:avLst/>
            </a:prstGeom>
            <a:noFill/>
          </p:spPr>
          <p:txBody>
            <a:bodyPr wrap="square" rtlCol="0">
              <a:spAutoFit/>
            </a:bodyPr>
            <a:lstStyle/>
            <a:p>
              <a:pPr algn="ctr"/>
              <a:r>
                <a:rPr lang="en-US" sz="2400" b="1" dirty="0" smtClean="0">
                  <a:solidFill>
                    <a:srgbClr val="FF0000"/>
                  </a:solidFill>
                  <a:effectLst>
                    <a:glow rad="63500">
                      <a:schemeClr val="tx1">
                        <a:alpha val="75000"/>
                      </a:schemeClr>
                    </a:glow>
                  </a:effectLst>
                  <a:latin typeface="Calibri"/>
                  <a:cs typeface="Calibri"/>
                </a:rPr>
                <a:t>L</a:t>
              </a:r>
              <a:endParaRPr lang="en-US" sz="2400" b="1" baseline="-25000" dirty="0">
                <a:solidFill>
                  <a:srgbClr val="FF0000"/>
                </a:solidFill>
                <a:effectLst>
                  <a:glow rad="63500">
                    <a:schemeClr val="tx1">
                      <a:alpha val="75000"/>
                    </a:schemeClr>
                  </a:glow>
                </a:effectLst>
                <a:latin typeface="Calibri"/>
                <a:cs typeface="Calibri"/>
              </a:endParaRPr>
            </a:p>
          </p:txBody>
        </p:sp>
      </p:grpSp>
    </p:spTree>
    <p:extLst>
      <p:ext uri="{BB962C8B-B14F-4D97-AF65-F5344CB8AC3E}">
        <p14:creationId xmlns:p14="http://schemas.microsoft.com/office/powerpoint/2010/main" val="23023613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086556"/>
            <a:ext cx="9144000" cy="5771444"/>
            <a:chOff x="0" y="1086556"/>
            <a:chExt cx="9144000" cy="5771444"/>
          </a:xfrm>
        </p:grpSpPr>
        <p:sp>
          <p:nvSpPr>
            <p:cNvPr id="3" name="Rectangle 2"/>
            <p:cNvSpPr/>
            <p:nvPr/>
          </p:nvSpPr>
          <p:spPr>
            <a:xfrm>
              <a:off x="0" y="1086556"/>
              <a:ext cx="9144000" cy="577144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88142" y="1904518"/>
              <a:ext cx="8651240" cy="3183128"/>
            </a:xfrm>
            <a:prstGeom prst="rect">
              <a:avLst/>
            </a:prstGeom>
          </p:spPr>
        </p:pic>
        <p:cxnSp>
          <p:nvCxnSpPr>
            <p:cNvPr id="8" name="Straight Connector 7"/>
            <p:cNvCxnSpPr/>
            <p:nvPr/>
          </p:nvCxnSpPr>
          <p:spPr>
            <a:xfrm>
              <a:off x="3704830" y="2849735"/>
              <a:ext cx="507530" cy="489502"/>
            </a:xfrm>
            <a:prstGeom prst="line">
              <a:avLst/>
            </a:prstGeom>
            <a:ln w="50800">
              <a:solidFill>
                <a:srgbClr val="FF0000"/>
              </a:solidFill>
              <a:prstDash val="sysDot"/>
            </a:ln>
            <a:effectLst>
              <a:glow rad="25400">
                <a:schemeClr val="tx1">
                  <a:alpha val="75000"/>
                </a:schemeClr>
              </a:glow>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35159" y="2328134"/>
              <a:ext cx="1073496" cy="307777"/>
            </a:xfrm>
            <a:prstGeom prst="rect">
              <a:avLst/>
            </a:prstGeom>
            <a:noFill/>
          </p:spPr>
          <p:txBody>
            <a:bodyPr wrap="square" rtlCol="0">
              <a:spAutoFit/>
            </a:bodyPr>
            <a:lstStyle/>
            <a:p>
              <a:pPr algn="ctr"/>
              <a:r>
                <a:rPr lang="en-US" sz="1400" b="1" dirty="0" smtClean="0">
                  <a:solidFill>
                    <a:srgbClr val="FF0000"/>
                  </a:solidFill>
                  <a:effectLst>
                    <a:glow rad="50800">
                      <a:schemeClr val="tx1">
                        <a:alpha val="75000"/>
                      </a:schemeClr>
                    </a:glow>
                  </a:effectLst>
                  <a:latin typeface="Calibri"/>
                  <a:cs typeface="Calibri"/>
                </a:rPr>
                <a:t>Ex Nuri</a:t>
              </a:r>
              <a:endParaRPr lang="en-US" sz="1400" b="1" dirty="0">
                <a:solidFill>
                  <a:srgbClr val="FF0000"/>
                </a:solidFill>
                <a:effectLst>
                  <a:glow rad="50800">
                    <a:schemeClr val="tx1">
                      <a:alpha val="75000"/>
                    </a:schemeClr>
                  </a:glow>
                </a:effectLst>
                <a:latin typeface="Calibri"/>
                <a:cs typeface="Calibri"/>
              </a:endParaRPr>
            </a:p>
          </p:txBody>
        </p:sp>
        <p:sp>
          <p:nvSpPr>
            <p:cNvPr id="10" name="TextBox 9"/>
            <p:cNvSpPr txBox="1"/>
            <p:nvPr/>
          </p:nvSpPr>
          <p:spPr>
            <a:xfrm>
              <a:off x="4723625" y="2753006"/>
              <a:ext cx="1479999" cy="646331"/>
            </a:xfrm>
            <a:prstGeom prst="rect">
              <a:avLst/>
            </a:prstGeom>
            <a:noFill/>
          </p:spPr>
          <p:txBody>
            <a:bodyPr wrap="square" rtlCol="0">
              <a:spAutoFit/>
            </a:bodyPr>
            <a:lstStyle/>
            <a:p>
              <a:pPr algn="ctr"/>
              <a:r>
                <a:rPr lang="en-US" b="1" dirty="0" smtClean="0">
                  <a:solidFill>
                    <a:srgbClr val="FFFF00"/>
                  </a:solidFill>
                  <a:effectLst>
                    <a:glow rad="63500">
                      <a:schemeClr val="tx1">
                        <a:alpha val="75000"/>
                      </a:schemeClr>
                    </a:glow>
                  </a:effectLst>
                  <a:latin typeface="Calibri"/>
                  <a:cs typeface="Calibri"/>
                </a:rPr>
                <a:t>Building Omega Block</a:t>
              </a:r>
              <a:endParaRPr lang="en-US" b="1" dirty="0">
                <a:solidFill>
                  <a:srgbClr val="FFFF00"/>
                </a:solidFill>
                <a:effectLst>
                  <a:glow rad="63500">
                    <a:schemeClr val="tx1">
                      <a:alpha val="75000"/>
                    </a:schemeClr>
                  </a:glow>
                </a:effectLst>
                <a:latin typeface="Calibri"/>
                <a:cs typeface="Calibri"/>
              </a:endParaRPr>
            </a:p>
          </p:txBody>
        </p:sp>
        <p:sp>
          <p:nvSpPr>
            <p:cNvPr id="11" name="TextBox 10"/>
            <p:cNvSpPr txBox="1"/>
            <p:nvPr/>
          </p:nvSpPr>
          <p:spPr>
            <a:xfrm>
              <a:off x="728135" y="1337293"/>
              <a:ext cx="2574894" cy="400110"/>
            </a:xfrm>
            <a:prstGeom prst="rect">
              <a:avLst/>
            </a:prstGeom>
            <a:noFill/>
          </p:spPr>
          <p:txBody>
            <a:bodyPr wrap="none" rtlCol="0">
              <a:spAutoFit/>
            </a:bodyPr>
            <a:lstStyle/>
            <a:p>
              <a:r>
                <a:rPr lang="en-US" sz="2000" b="1" dirty="0" smtClean="0">
                  <a:solidFill>
                    <a:srgbClr val="0000FF"/>
                  </a:solidFill>
                  <a:latin typeface="Calibri"/>
                  <a:cs typeface="Calibri"/>
                </a:rPr>
                <a:t>1200 UTC 11 Nov 2014</a:t>
              </a:r>
              <a:endParaRPr lang="en-US" sz="2000" b="1" dirty="0">
                <a:solidFill>
                  <a:srgbClr val="0000FF"/>
                </a:solidFill>
                <a:latin typeface="Calibri"/>
                <a:cs typeface="Calibri"/>
              </a:endParaRPr>
            </a:p>
          </p:txBody>
        </p:sp>
        <p:sp>
          <p:nvSpPr>
            <p:cNvPr id="12" name="Freeform 11"/>
            <p:cNvSpPr/>
            <p:nvPr/>
          </p:nvSpPr>
          <p:spPr>
            <a:xfrm>
              <a:off x="1528655" y="2328134"/>
              <a:ext cx="3833395" cy="1128792"/>
            </a:xfrm>
            <a:custGeom>
              <a:avLst/>
              <a:gdLst>
                <a:gd name="connsiteX0" fmla="*/ 0 w 3833395"/>
                <a:gd name="connsiteY0" fmla="*/ 1128792 h 1128792"/>
                <a:gd name="connsiteX1" fmla="*/ 587944 w 3833395"/>
                <a:gd name="connsiteY1" fmla="*/ 917143 h 1128792"/>
                <a:gd name="connsiteX2" fmla="*/ 1105334 w 3833395"/>
                <a:gd name="connsiteY2" fmla="*/ 799561 h 1128792"/>
                <a:gd name="connsiteX3" fmla="*/ 1857903 w 3833395"/>
                <a:gd name="connsiteY3" fmla="*/ 940660 h 1128792"/>
                <a:gd name="connsiteX4" fmla="*/ 2469365 w 3833395"/>
                <a:gd name="connsiteY4" fmla="*/ 1093517 h 1128792"/>
                <a:gd name="connsiteX5" fmla="*/ 2892684 w 3833395"/>
                <a:gd name="connsiteY5" fmla="*/ 1058242 h 1128792"/>
                <a:gd name="connsiteX6" fmla="*/ 2998514 w 3833395"/>
                <a:gd name="connsiteY6" fmla="*/ 893627 h 1128792"/>
                <a:gd name="connsiteX7" fmla="*/ 3069068 w 3833395"/>
                <a:gd name="connsiteY7" fmla="*/ 470330 h 1128792"/>
                <a:gd name="connsiteX8" fmla="*/ 3304245 w 3833395"/>
                <a:gd name="connsiteY8" fmla="*/ 176374 h 1128792"/>
                <a:gd name="connsiteX9" fmla="*/ 3833395 w 3833395"/>
                <a:gd name="connsiteY9" fmla="*/ 0 h 112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395" h="1128792">
                  <a:moveTo>
                    <a:pt x="0" y="1128792"/>
                  </a:moveTo>
                  <a:cubicBezTo>
                    <a:pt x="201861" y="1050403"/>
                    <a:pt x="403722" y="972015"/>
                    <a:pt x="587944" y="917143"/>
                  </a:cubicBezTo>
                  <a:cubicBezTo>
                    <a:pt x="772166" y="862271"/>
                    <a:pt x="893674" y="795642"/>
                    <a:pt x="1105334" y="799561"/>
                  </a:cubicBezTo>
                  <a:cubicBezTo>
                    <a:pt x="1316994" y="803480"/>
                    <a:pt x="1630564" y="891667"/>
                    <a:pt x="1857903" y="940660"/>
                  </a:cubicBezTo>
                  <a:cubicBezTo>
                    <a:pt x="2085242" y="989653"/>
                    <a:pt x="2296902" y="1073920"/>
                    <a:pt x="2469365" y="1093517"/>
                  </a:cubicBezTo>
                  <a:cubicBezTo>
                    <a:pt x="2641828" y="1113114"/>
                    <a:pt x="2804493" y="1091557"/>
                    <a:pt x="2892684" y="1058242"/>
                  </a:cubicBezTo>
                  <a:cubicBezTo>
                    <a:pt x="2980875" y="1024927"/>
                    <a:pt x="2969117" y="991612"/>
                    <a:pt x="2998514" y="893627"/>
                  </a:cubicBezTo>
                  <a:cubicBezTo>
                    <a:pt x="3027911" y="795642"/>
                    <a:pt x="3018113" y="589872"/>
                    <a:pt x="3069068" y="470330"/>
                  </a:cubicBezTo>
                  <a:cubicBezTo>
                    <a:pt x="3120023" y="350788"/>
                    <a:pt x="3176857" y="254762"/>
                    <a:pt x="3304245" y="176374"/>
                  </a:cubicBezTo>
                  <a:cubicBezTo>
                    <a:pt x="3431633" y="97986"/>
                    <a:pt x="3833395" y="0"/>
                    <a:pt x="3833395" y="0"/>
                  </a:cubicBezTo>
                </a:path>
              </a:pathLst>
            </a:cu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13" name="TextBox 12"/>
            <p:cNvSpPr txBox="1"/>
            <p:nvPr/>
          </p:nvSpPr>
          <p:spPr>
            <a:xfrm rot="20422999">
              <a:off x="1313640" y="3131056"/>
              <a:ext cx="1009148" cy="369332"/>
            </a:xfrm>
            <a:prstGeom prst="rect">
              <a:avLst/>
            </a:prstGeom>
            <a:noFill/>
          </p:spPr>
          <p:txBody>
            <a:bodyPr wrap="none" rtlCol="0">
              <a:spAutoFit/>
            </a:bodyPr>
            <a:lstStyle/>
            <a:p>
              <a:r>
                <a:rPr lang="en-US" b="1" dirty="0" smtClean="0">
                  <a:effectLst>
                    <a:glow rad="63500">
                      <a:schemeClr val="bg1">
                        <a:alpha val="75000"/>
                      </a:schemeClr>
                    </a:glow>
                  </a:effectLst>
                  <a:latin typeface="Calibri"/>
                  <a:cs typeface="Calibri"/>
                </a:rPr>
                <a:t>Polar Jet</a:t>
              </a:r>
              <a:endParaRPr lang="en-US" b="1" dirty="0">
                <a:effectLst>
                  <a:glow rad="63500">
                    <a:schemeClr val="bg1">
                      <a:alpha val="75000"/>
                    </a:schemeClr>
                  </a:glow>
                </a:effectLst>
                <a:latin typeface="Calibri"/>
                <a:cs typeface="Calibri"/>
              </a:endParaRPr>
            </a:p>
          </p:txBody>
        </p:sp>
        <p:sp>
          <p:nvSpPr>
            <p:cNvPr id="15" name="TextBox 14"/>
            <p:cNvSpPr txBox="1"/>
            <p:nvPr/>
          </p:nvSpPr>
          <p:spPr>
            <a:xfrm>
              <a:off x="6142104" y="2391110"/>
              <a:ext cx="819886" cy="400110"/>
            </a:xfrm>
            <a:prstGeom prst="rect">
              <a:avLst/>
            </a:prstGeom>
            <a:noFill/>
          </p:spPr>
          <p:txBody>
            <a:bodyPr wrap="square" rtlCol="0">
              <a:spAutoFit/>
            </a:bodyPr>
            <a:lstStyle/>
            <a:p>
              <a:pPr algn="ctr"/>
              <a:r>
                <a:rPr lang="en-US" sz="2000" b="1" dirty="0" smtClean="0">
                  <a:solidFill>
                    <a:srgbClr val="0000FF"/>
                  </a:solidFill>
                  <a:effectLst>
                    <a:glow rad="63500">
                      <a:schemeClr val="bg1">
                        <a:alpha val="75000"/>
                      </a:schemeClr>
                    </a:glow>
                  </a:effectLst>
                  <a:latin typeface="Calibri"/>
                  <a:cs typeface="Calibri"/>
                </a:rPr>
                <a:t>H</a:t>
              </a:r>
              <a:r>
                <a:rPr lang="en-US" sz="2000" b="1" baseline="-25000" dirty="0" smtClean="0">
                  <a:solidFill>
                    <a:srgbClr val="0000FF"/>
                  </a:solidFill>
                  <a:effectLst>
                    <a:glow rad="63500">
                      <a:schemeClr val="bg1">
                        <a:alpha val="75000"/>
                      </a:schemeClr>
                    </a:glow>
                  </a:effectLst>
                  <a:latin typeface="Calibri"/>
                  <a:cs typeface="Calibri"/>
                </a:rPr>
                <a:t>1</a:t>
              </a:r>
              <a:endParaRPr lang="en-US" sz="2000" b="1" baseline="-25000" dirty="0">
                <a:solidFill>
                  <a:srgbClr val="0000FF"/>
                </a:solidFill>
                <a:effectLst>
                  <a:glow rad="63500">
                    <a:schemeClr val="bg1">
                      <a:alpha val="75000"/>
                    </a:schemeClr>
                  </a:glow>
                </a:effectLst>
                <a:latin typeface="Calibri"/>
                <a:cs typeface="Calibri"/>
              </a:endParaRPr>
            </a:p>
          </p:txBody>
        </p:sp>
        <p:cxnSp>
          <p:nvCxnSpPr>
            <p:cNvPr id="17" name="Straight Arrow Connector 16"/>
            <p:cNvCxnSpPr/>
            <p:nvPr/>
          </p:nvCxnSpPr>
          <p:spPr>
            <a:xfrm>
              <a:off x="6268044" y="2078050"/>
              <a:ext cx="221802" cy="422536"/>
            </a:xfrm>
            <a:prstGeom prst="straightConnector1">
              <a:avLst/>
            </a:prstGeom>
            <a:ln w="38100">
              <a:solidFill>
                <a:srgbClr val="0000FF"/>
              </a:solidFill>
              <a:prstDash val="sysDot"/>
              <a:tailEnd type="triangle"/>
            </a:ln>
            <a:effectLst>
              <a:glow rad="25400">
                <a:schemeClr val="bg1">
                  <a:alpha val="75000"/>
                </a:schemeClr>
              </a:glow>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042999" y="2380614"/>
              <a:ext cx="819886" cy="461665"/>
            </a:xfrm>
            <a:prstGeom prst="rect">
              <a:avLst/>
            </a:prstGeom>
            <a:noFill/>
          </p:spPr>
          <p:txBody>
            <a:bodyPr wrap="square" rtlCol="0">
              <a:spAutoFit/>
            </a:bodyPr>
            <a:lstStyle/>
            <a:p>
              <a:pPr algn="ctr"/>
              <a:r>
                <a:rPr lang="en-US" sz="2400" b="1" dirty="0" smtClean="0">
                  <a:solidFill>
                    <a:srgbClr val="FF0000"/>
                  </a:solidFill>
                  <a:effectLst>
                    <a:glow rad="63500">
                      <a:schemeClr val="tx1">
                        <a:alpha val="75000"/>
                      </a:schemeClr>
                    </a:glow>
                  </a:effectLst>
                  <a:latin typeface="Calibri"/>
                  <a:cs typeface="Calibri"/>
                </a:rPr>
                <a:t>L</a:t>
              </a:r>
              <a:endParaRPr lang="en-US" sz="2400" b="1" baseline="-25000" dirty="0">
                <a:solidFill>
                  <a:srgbClr val="FF0000"/>
                </a:solidFill>
                <a:effectLst>
                  <a:glow rad="63500">
                    <a:schemeClr val="tx1">
                      <a:alpha val="75000"/>
                    </a:schemeClr>
                  </a:glow>
                </a:effectLst>
                <a:latin typeface="Calibri"/>
                <a:cs typeface="Calibri"/>
              </a:endParaRPr>
            </a:p>
          </p:txBody>
        </p:sp>
        <p:sp>
          <p:nvSpPr>
            <p:cNvPr id="21" name="TextBox 20"/>
            <p:cNvSpPr txBox="1"/>
            <p:nvPr/>
          </p:nvSpPr>
          <p:spPr>
            <a:xfrm>
              <a:off x="6143711" y="2774332"/>
              <a:ext cx="1073496" cy="523220"/>
            </a:xfrm>
            <a:prstGeom prst="rect">
              <a:avLst/>
            </a:prstGeom>
            <a:noFill/>
          </p:spPr>
          <p:txBody>
            <a:bodyPr wrap="square" rtlCol="0">
              <a:spAutoFit/>
            </a:bodyPr>
            <a:lstStyle/>
            <a:p>
              <a:pPr algn="ctr"/>
              <a:r>
                <a:rPr lang="en-US" sz="1400" b="1" dirty="0" smtClean="0">
                  <a:solidFill>
                    <a:srgbClr val="000090"/>
                  </a:solidFill>
                  <a:effectLst>
                    <a:glow rad="50800">
                      <a:schemeClr val="bg1">
                        <a:alpha val="75000"/>
                      </a:schemeClr>
                    </a:glow>
                  </a:effectLst>
                  <a:latin typeface="Calibri"/>
                  <a:cs typeface="Calibri"/>
                </a:rPr>
                <a:t>1</a:t>
              </a:r>
              <a:r>
                <a:rPr lang="en-US" sz="1400" b="1" baseline="30000" dirty="0" smtClean="0">
                  <a:solidFill>
                    <a:srgbClr val="000090"/>
                  </a:solidFill>
                  <a:effectLst>
                    <a:glow rad="50800">
                      <a:schemeClr val="bg1">
                        <a:alpha val="75000"/>
                      </a:schemeClr>
                    </a:glow>
                  </a:effectLst>
                  <a:latin typeface="Calibri"/>
                  <a:cs typeface="Calibri"/>
                </a:rPr>
                <a:t>st</a:t>
              </a:r>
              <a:r>
                <a:rPr lang="en-US" sz="1400" b="1" dirty="0" smtClean="0">
                  <a:solidFill>
                    <a:srgbClr val="000090"/>
                  </a:solidFill>
                  <a:effectLst>
                    <a:glow rad="50800">
                      <a:schemeClr val="bg1">
                        <a:alpha val="75000"/>
                      </a:schemeClr>
                    </a:glow>
                  </a:effectLst>
                  <a:latin typeface="Calibri"/>
                  <a:cs typeface="Calibri"/>
                </a:rPr>
                <a:t> Cold Surge</a:t>
              </a:r>
              <a:endParaRPr lang="en-US" sz="1400" b="1" dirty="0">
                <a:solidFill>
                  <a:srgbClr val="000090"/>
                </a:solidFill>
                <a:effectLst>
                  <a:glow rad="50800">
                    <a:schemeClr val="bg1">
                      <a:alpha val="75000"/>
                    </a:schemeClr>
                  </a:glow>
                </a:effectLst>
                <a:latin typeface="Calibri"/>
                <a:cs typeface="Calibri"/>
              </a:endParaRPr>
            </a:p>
          </p:txBody>
        </p:sp>
        <p:sp>
          <p:nvSpPr>
            <p:cNvPr id="47" name="Rectangle 46"/>
            <p:cNvSpPr/>
            <p:nvPr/>
          </p:nvSpPr>
          <p:spPr>
            <a:xfrm>
              <a:off x="293867" y="5342600"/>
              <a:ext cx="8561853" cy="13785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pic>
          <p:nvPicPr>
            <p:cNvPr id="48" name="Picture 47"/>
            <p:cNvPicPr>
              <a:picLocks noChangeAspect="1"/>
            </p:cNvPicPr>
            <p:nvPr/>
          </p:nvPicPr>
          <p:blipFill rotWithShape="1">
            <a:blip r:embed="rId4"/>
            <a:srcRect l="37762" t="89220" r="39053"/>
            <a:stretch/>
          </p:blipFill>
          <p:spPr>
            <a:xfrm>
              <a:off x="5973864" y="6192184"/>
              <a:ext cx="1311909" cy="261217"/>
            </a:xfrm>
            <a:prstGeom prst="rect">
              <a:avLst/>
            </a:prstGeom>
          </p:spPr>
        </p:pic>
        <p:pic>
          <p:nvPicPr>
            <p:cNvPr id="49" name="Picture 48"/>
            <p:cNvPicPr>
              <a:picLocks noChangeAspect="1"/>
            </p:cNvPicPr>
            <p:nvPr/>
          </p:nvPicPr>
          <p:blipFill rotWithShape="1">
            <a:blip r:embed="rId4"/>
            <a:srcRect l="73463" t="92647" r="17537" b="-236"/>
            <a:stretch/>
          </p:blipFill>
          <p:spPr>
            <a:xfrm>
              <a:off x="6499634" y="6489791"/>
              <a:ext cx="485398" cy="175279"/>
            </a:xfrm>
            <a:prstGeom prst="rect">
              <a:avLst/>
            </a:prstGeom>
          </p:spPr>
        </p:pic>
        <p:sp>
          <p:nvSpPr>
            <p:cNvPr id="50" name="TextBox 49"/>
            <p:cNvSpPr txBox="1"/>
            <p:nvPr/>
          </p:nvSpPr>
          <p:spPr>
            <a:xfrm>
              <a:off x="387221" y="5478817"/>
              <a:ext cx="819886" cy="461665"/>
            </a:xfrm>
            <a:prstGeom prst="rect">
              <a:avLst/>
            </a:prstGeom>
            <a:noFill/>
          </p:spPr>
          <p:txBody>
            <a:bodyPr wrap="square" rtlCol="0">
              <a:spAutoFit/>
            </a:bodyPr>
            <a:lstStyle/>
            <a:p>
              <a:pPr algn="ctr"/>
              <a:r>
                <a:rPr lang="en-US" sz="2400" b="1" dirty="0" smtClean="0">
                  <a:solidFill>
                    <a:srgbClr val="FF0000"/>
                  </a:solidFill>
                  <a:effectLst>
                    <a:glow rad="63500">
                      <a:schemeClr val="tx1">
                        <a:alpha val="75000"/>
                      </a:schemeClr>
                    </a:glow>
                  </a:effectLst>
                  <a:latin typeface="Calibri"/>
                  <a:cs typeface="Calibri"/>
                </a:rPr>
                <a:t>L</a:t>
              </a:r>
              <a:endParaRPr lang="en-US" sz="2400" b="1" baseline="-25000" dirty="0">
                <a:solidFill>
                  <a:srgbClr val="FF0000"/>
                </a:solidFill>
                <a:effectLst>
                  <a:glow rad="63500">
                    <a:schemeClr val="tx1">
                      <a:alpha val="75000"/>
                    </a:schemeClr>
                  </a:glow>
                </a:effectLst>
                <a:latin typeface="Calibri"/>
                <a:cs typeface="Calibri"/>
              </a:endParaRPr>
            </a:p>
          </p:txBody>
        </p:sp>
        <p:sp>
          <p:nvSpPr>
            <p:cNvPr id="51" name="TextBox 50"/>
            <p:cNvSpPr txBox="1"/>
            <p:nvPr/>
          </p:nvSpPr>
          <p:spPr>
            <a:xfrm>
              <a:off x="994109" y="5478817"/>
              <a:ext cx="1893937" cy="523220"/>
            </a:xfrm>
            <a:prstGeom prst="rect">
              <a:avLst/>
            </a:prstGeom>
            <a:noFill/>
          </p:spPr>
          <p:txBody>
            <a:bodyPr wrap="square" rtlCol="0">
              <a:spAutoFit/>
            </a:bodyPr>
            <a:lstStyle/>
            <a:p>
              <a:r>
                <a:rPr lang="en-US" sz="1400" b="1" dirty="0" err="1" smtClean="0">
                  <a:latin typeface="Calibri"/>
                  <a:cs typeface="Calibri"/>
                </a:rPr>
                <a:t>Extratropical</a:t>
              </a:r>
              <a:r>
                <a:rPr lang="en-US" sz="1400" b="1" dirty="0" smtClean="0">
                  <a:latin typeface="Calibri"/>
                  <a:cs typeface="Calibri"/>
                </a:rPr>
                <a:t> low </a:t>
              </a:r>
              <a:r>
                <a:rPr lang="en-US" sz="1400" b="1" dirty="0">
                  <a:latin typeface="Calibri"/>
                  <a:cs typeface="Calibri"/>
                </a:rPr>
                <a:t>p</a:t>
              </a:r>
              <a:r>
                <a:rPr lang="en-US" sz="1400" b="1" dirty="0" smtClean="0">
                  <a:latin typeface="Calibri"/>
                  <a:cs typeface="Calibri"/>
                </a:rPr>
                <a:t>ressure </a:t>
              </a:r>
              <a:r>
                <a:rPr lang="en-US" sz="1400" b="1" dirty="0">
                  <a:latin typeface="Calibri"/>
                  <a:cs typeface="Calibri"/>
                </a:rPr>
                <a:t>c</a:t>
              </a:r>
              <a:r>
                <a:rPr lang="en-US" sz="1400" b="1" dirty="0" smtClean="0">
                  <a:latin typeface="Calibri"/>
                  <a:cs typeface="Calibri"/>
                </a:rPr>
                <a:t>enter</a:t>
              </a:r>
              <a:endParaRPr lang="en-US" sz="1400" b="1" dirty="0">
                <a:latin typeface="Calibri"/>
                <a:cs typeface="Calibri"/>
              </a:endParaRPr>
            </a:p>
          </p:txBody>
        </p:sp>
        <p:sp>
          <p:nvSpPr>
            <p:cNvPr id="52" name="TextBox 51"/>
            <p:cNvSpPr txBox="1"/>
            <p:nvPr/>
          </p:nvSpPr>
          <p:spPr>
            <a:xfrm>
              <a:off x="2270872" y="5478817"/>
              <a:ext cx="819886" cy="400110"/>
            </a:xfrm>
            <a:prstGeom prst="rect">
              <a:avLst/>
            </a:prstGeom>
            <a:noFill/>
          </p:spPr>
          <p:txBody>
            <a:bodyPr wrap="square" rtlCol="0">
              <a:spAutoFit/>
            </a:bodyPr>
            <a:lstStyle/>
            <a:p>
              <a:pPr algn="ctr"/>
              <a:r>
                <a:rPr lang="en-US" sz="2000" b="1" dirty="0" smtClean="0">
                  <a:solidFill>
                    <a:srgbClr val="0000FF"/>
                  </a:solidFill>
                  <a:effectLst>
                    <a:glow rad="63500">
                      <a:schemeClr val="bg1">
                        <a:alpha val="75000"/>
                      </a:schemeClr>
                    </a:glow>
                  </a:effectLst>
                  <a:latin typeface="Calibri"/>
                  <a:cs typeface="Calibri"/>
                </a:rPr>
                <a:t>H</a:t>
              </a:r>
              <a:r>
                <a:rPr lang="en-US" sz="2000" b="1" baseline="-25000" dirty="0" smtClean="0">
                  <a:solidFill>
                    <a:srgbClr val="0000FF"/>
                  </a:solidFill>
                  <a:effectLst>
                    <a:glow rad="63500">
                      <a:schemeClr val="bg1">
                        <a:alpha val="75000"/>
                      </a:schemeClr>
                    </a:glow>
                  </a:effectLst>
                  <a:latin typeface="Calibri"/>
                  <a:cs typeface="Calibri"/>
                </a:rPr>
                <a:t>1</a:t>
              </a:r>
              <a:endParaRPr lang="en-US" sz="2000" b="1" baseline="-25000" dirty="0">
                <a:solidFill>
                  <a:srgbClr val="0000FF"/>
                </a:solidFill>
                <a:effectLst>
                  <a:glow rad="63500">
                    <a:schemeClr val="bg1">
                      <a:alpha val="75000"/>
                    </a:schemeClr>
                  </a:glow>
                </a:effectLst>
                <a:latin typeface="Calibri"/>
                <a:cs typeface="Calibri"/>
              </a:endParaRPr>
            </a:p>
          </p:txBody>
        </p:sp>
        <p:sp>
          <p:nvSpPr>
            <p:cNvPr id="53" name="TextBox 52"/>
            <p:cNvSpPr txBox="1"/>
            <p:nvPr/>
          </p:nvSpPr>
          <p:spPr>
            <a:xfrm>
              <a:off x="3005808" y="5482882"/>
              <a:ext cx="1469107" cy="523220"/>
            </a:xfrm>
            <a:prstGeom prst="rect">
              <a:avLst/>
            </a:prstGeom>
            <a:noFill/>
          </p:spPr>
          <p:txBody>
            <a:bodyPr wrap="square" rtlCol="0">
              <a:spAutoFit/>
            </a:bodyPr>
            <a:lstStyle/>
            <a:p>
              <a:r>
                <a:rPr lang="en-US" sz="1400" b="1" dirty="0" smtClean="0">
                  <a:latin typeface="Calibri"/>
                  <a:cs typeface="Calibri"/>
                </a:rPr>
                <a:t>High pressure </a:t>
              </a:r>
              <a:r>
                <a:rPr lang="en-US" sz="1400" b="1" dirty="0">
                  <a:latin typeface="Calibri"/>
                  <a:cs typeface="Calibri"/>
                </a:rPr>
                <a:t>c</a:t>
              </a:r>
              <a:r>
                <a:rPr lang="en-US" sz="1400" b="1" dirty="0" smtClean="0">
                  <a:latin typeface="Calibri"/>
                  <a:cs typeface="Calibri"/>
                </a:rPr>
                <a:t>enter</a:t>
              </a:r>
              <a:endParaRPr lang="en-US" sz="1400" b="1" dirty="0">
                <a:latin typeface="Calibri"/>
                <a:cs typeface="Calibri"/>
              </a:endParaRPr>
            </a:p>
          </p:txBody>
        </p:sp>
        <p:grpSp>
          <p:nvGrpSpPr>
            <p:cNvPr id="54" name="Group 53"/>
            <p:cNvGrpSpPr/>
            <p:nvPr/>
          </p:nvGrpSpPr>
          <p:grpSpPr>
            <a:xfrm>
              <a:off x="6446040" y="5531548"/>
              <a:ext cx="459020" cy="427238"/>
              <a:chOff x="1172789" y="6095205"/>
              <a:chExt cx="459020" cy="427238"/>
            </a:xfrm>
            <a:effectLst>
              <a:glow rad="25400">
                <a:schemeClr val="tx1"/>
              </a:glow>
            </a:effectLst>
          </p:grpSpPr>
          <p:sp>
            <p:nvSpPr>
              <p:cNvPr id="55" name="Freeform 54"/>
              <p:cNvSpPr/>
              <p:nvPr/>
            </p:nvSpPr>
            <p:spPr>
              <a:xfrm>
                <a:off x="1172789" y="6095205"/>
                <a:ext cx="447066" cy="409227"/>
              </a:xfrm>
              <a:custGeom>
                <a:avLst/>
                <a:gdLst>
                  <a:gd name="connsiteX0" fmla="*/ 1351523 w 1351523"/>
                  <a:gd name="connsiteY0" fmla="*/ 0 h 1208937"/>
                  <a:gd name="connsiteX1" fmla="*/ 1181734 w 1351523"/>
                  <a:gd name="connsiteY1" fmla="*/ 292047 h 1208937"/>
                  <a:gd name="connsiteX2" fmla="*/ 706324 w 1351523"/>
                  <a:gd name="connsiteY2" fmla="*/ 848973 h 1208937"/>
                  <a:gd name="connsiteX3" fmla="*/ 0 w 1351523"/>
                  <a:gd name="connsiteY3" fmla="*/ 1208937 h 1208937"/>
                </a:gdLst>
                <a:ahLst/>
                <a:cxnLst>
                  <a:cxn ang="0">
                    <a:pos x="connsiteX0" y="connsiteY0"/>
                  </a:cxn>
                  <a:cxn ang="0">
                    <a:pos x="connsiteX1" y="connsiteY1"/>
                  </a:cxn>
                  <a:cxn ang="0">
                    <a:pos x="connsiteX2" y="connsiteY2"/>
                  </a:cxn>
                  <a:cxn ang="0">
                    <a:pos x="connsiteX3" y="connsiteY3"/>
                  </a:cxn>
                </a:cxnLst>
                <a:rect l="l" t="t" r="r" b="b"/>
                <a:pathLst>
                  <a:path w="1351523" h="1208937">
                    <a:moveTo>
                      <a:pt x="1351523" y="0"/>
                    </a:moveTo>
                    <a:cubicBezTo>
                      <a:pt x="1320395" y="75276"/>
                      <a:pt x="1289267" y="150552"/>
                      <a:pt x="1181734" y="292047"/>
                    </a:cubicBezTo>
                    <a:cubicBezTo>
                      <a:pt x="1074201" y="433542"/>
                      <a:pt x="903280" y="696158"/>
                      <a:pt x="706324" y="848973"/>
                    </a:cubicBezTo>
                    <a:cubicBezTo>
                      <a:pt x="509368" y="1001788"/>
                      <a:pt x="0" y="1208937"/>
                      <a:pt x="0" y="1208937"/>
                    </a:cubicBezTo>
                  </a:path>
                </a:pathLst>
              </a:custGeom>
              <a:ln w="25400">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56" name="Isosceles Triangle 55"/>
              <p:cNvSpPr/>
              <p:nvPr/>
            </p:nvSpPr>
            <p:spPr>
              <a:xfrm rot="1995297">
                <a:off x="1228739" y="6417128"/>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57" name="Isosceles Triangle 56"/>
              <p:cNvSpPr/>
              <p:nvPr/>
            </p:nvSpPr>
            <p:spPr>
              <a:xfrm rot="809359">
                <a:off x="1382850" y="6323403"/>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58" name="Isosceles Triangle 57"/>
              <p:cNvSpPr/>
              <p:nvPr/>
            </p:nvSpPr>
            <p:spPr>
              <a:xfrm>
                <a:off x="1506907" y="6179350"/>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grpSp>
        <p:sp>
          <p:nvSpPr>
            <p:cNvPr id="59" name="TextBox 58"/>
            <p:cNvSpPr txBox="1"/>
            <p:nvPr/>
          </p:nvSpPr>
          <p:spPr>
            <a:xfrm>
              <a:off x="6985214" y="5592742"/>
              <a:ext cx="975856" cy="307777"/>
            </a:xfrm>
            <a:prstGeom prst="rect">
              <a:avLst/>
            </a:prstGeom>
            <a:noFill/>
          </p:spPr>
          <p:txBody>
            <a:bodyPr wrap="square" rtlCol="0">
              <a:spAutoFit/>
            </a:bodyPr>
            <a:lstStyle/>
            <a:p>
              <a:r>
                <a:rPr lang="en-US" sz="1400" b="1" dirty="0" smtClean="0">
                  <a:latin typeface="Calibri"/>
                  <a:cs typeface="Calibri"/>
                </a:rPr>
                <a:t>Cold front</a:t>
              </a:r>
              <a:endParaRPr lang="en-US" sz="1400" b="1" dirty="0">
                <a:latin typeface="Calibri"/>
                <a:cs typeface="Calibri"/>
              </a:endParaRPr>
            </a:p>
          </p:txBody>
        </p:sp>
        <p:sp>
          <p:nvSpPr>
            <p:cNvPr id="60" name="Freeform 59"/>
            <p:cNvSpPr/>
            <p:nvPr/>
          </p:nvSpPr>
          <p:spPr>
            <a:xfrm>
              <a:off x="2483102" y="6169245"/>
              <a:ext cx="470269" cy="216875"/>
            </a:xfrm>
            <a:custGeom>
              <a:avLst/>
              <a:gdLst>
                <a:gd name="connsiteX0" fmla="*/ 18393 w 470269"/>
                <a:gd name="connsiteY0" fmla="*/ 56393 h 216875"/>
                <a:gd name="connsiteX1" fmla="*/ 102355 w 470269"/>
                <a:gd name="connsiteY1" fmla="*/ 3911 h 216875"/>
                <a:gd name="connsiteX2" fmla="*/ 333251 w 470269"/>
                <a:gd name="connsiteY2" fmla="*/ 14408 h 216875"/>
                <a:gd name="connsiteX3" fmla="*/ 469689 w 470269"/>
                <a:gd name="connsiteY3" fmla="*/ 98378 h 216875"/>
                <a:gd name="connsiteX4" fmla="*/ 375232 w 470269"/>
                <a:gd name="connsiteY4" fmla="*/ 213837 h 216875"/>
                <a:gd name="connsiteX5" fmla="*/ 207308 w 470269"/>
                <a:gd name="connsiteY5" fmla="*/ 182348 h 216875"/>
                <a:gd name="connsiteX6" fmla="*/ 18393 w 470269"/>
                <a:gd name="connsiteY6" fmla="*/ 171852 h 216875"/>
                <a:gd name="connsiteX7" fmla="*/ 18393 w 470269"/>
                <a:gd name="connsiteY7" fmla="*/ 56393 h 2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9" h="216875">
                  <a:moveTo>
                    <a:pt x="18393" y="56393"/>
                  </a:moveTo>
                  <a:cubicBezTo>
                    <a:pt x="32387" y="28403"/>
                    <a:pt x="49879" y="10908"/>
                    <a:pt x="102355" y="3911"/>
                  </a:cubicBezTo>
                  <a:cubicBezTo>
                    <a:pt x="154831" y="-3086"/>
                    <a:pt x="272029" y="-1336"/>
                    <a:pt x="333251" y="14408"/>
                  </a:cubicBezTo>
                  <a:cubicBezTo>
                    <a:pt x="394473" y="30152"/>
                    <a:pt x="462692" y="65140"/>
                    <a:pt x="469689" y="98378"/>
                  </a:cubicBezTo>
                  <a:cubicBezTo>
                    <a:pt x="476686" y="131616"/>
                    <a:pt x="418962" y="199842"/>
                    <a:pt x="375232" y="213837"/>
                  </a:cubicBezTo>
                  <a:cubicBezTo>
                    <a:pt x="331502" y="227832"/>
                    <a:pt x="266781" y="189345"/>
                    <a:pt x="207308" y="182348"/>
                  </a:cubicBezTo>
                  <a:cubicBezTo>
                    <a:pt x="147835" y="175351"/>
                    <a:pt x="51628" y="194594"/>
                    <a:pt x="18393" y="171852"/>
                  </a:cubicBezTo>
                  <a:cubicBezTo>
                    <a:pt x="-14842" y="149110"/>
                    <a:pt x="4399" y="84383"/>
                    <a:pt x="18393" y="56393"/>
                  </a:cubicBezTo>
                  <a:close/>
                </a:path>
              </a:pathLst>
            </a:custGeom>
            <a:solidFill>
              <a:srgbClr val="0000FF">
                <a:alpha val="25000"/>
              </a:srgbClr>
            </a:solid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1" name="TextBox 60"/>
            <p:cNvSpPr txBox="1"/>
            <p:nvPr/>
          </p:nvSpPr>
          <p:spPr>
            <a:xfrm>
              <a:off x="3005808" y="6100528"/>
              <a:ext cx="1469107" cy="307777"/>
            </a:xfrm>
            <a:prstGeom prst="rect">
              <a:avLst/>
            </a:prstGeom>
            <a:noFill/>
          </p:spPr>
          <p:txBody>
            <a:bodyPr wrap="square" rtlCol="0">
              <a:spAutoFit/>
            </a:bodyPr>
            <a:lstStyle/>
            <a:p>
              <a:r>
                <a:rPr lang="en-US" sz="1400" b="1" dirty="0" smtClean="0">
                  <a:latin typeface="Calibri"/>
                  <a:cs typeface="Calibri"/>
                </a:rPr>
                <a:t>Arctic air</a:t>
              </a:r>
              <a:endParaRPr lang="en-US" sz="1400" b="1" dirty="0">
                <a:latin typeface="Calibri"/>
                <a:cs typeface="Calibri"/>
              </a:endParaRPr>
            </a:p>
          </p:txBody>
        </p:sp>
        <p:sp>
          <p:nvSpPr>
            <p:cNvPr id="62" name="Freeform 61"/>
            <p:cNvSpPr/>
            <p:nvPr/>
          </p:nvSpPr>
          <p:spPr>
            <a:xfrm>
              <a:off x="2606059" y="6213535"/>
              <a:ext cx="231639" cy="75166"/>
            </a:xfrm>
            <a:custGeom>
              <a:avLst/>
              <a:gdLst>
                <a:gd name="connsiteX0" fmla="*/ 168313 w 231639"/>
                <a:gd name="connsiteY0" fmla="*/ 75080 h 75166"/>
                <a:gd name="connsiteX1" fmla="*/ 10884 w 231639"/>
                <a:gd name="connsiteY1" fmla="*/ 64584 h 75166"/>
                <a:gd name="connsiteX2" fmla="*/ 31874 w 231639"/>
                <a:gd name="connsiteY2" fmla="*/ 1606 h 75166"/>
                <a:gd name="connsiteX3" fmla="*/ 178808 w 231639"/>
                <a:gd name="connsiteY3" fmla="*/ 22599 h 75166"/>
                <a:gd name="connsiteX4" fmla="*/ 231285 w 231639"/>
                <a:gd name="connsiteY4" fmla="*/ 64584 h 75166"/>
                <a:gd name="connsiteX5" fmla="*/ 168313 w 231639"/>
                <a:gd name="connsiteY5" fmla="*/ 75080 h 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39" h="75166">
                  <a:moveTo>
                    <a:pt x="168313" y="75080"/>
                  </a:moveTo>
                  <a:cubicBezTo>
                    <a:pt x="131580" y="75080"/>
                    <a:pt x="33624" y="76830"/>
                    <a:pt x="10884" y="64584"/>
                  </a:cubicBezTo>
                  <a:cubicBezTo>
                    <a:pt x="-11856" y="52338"/>
                    <a:pt x="3887" y="8603"/>
                    <a:pt x="31874" y="1606"/>
                  </a:cubicBezTo>
                  <a:cubicBezTo>
                    <a:pt x="59861" y="-5391"/>
                    <a:pt x="145573" y="12103"/>
                    <a:pt x="178808" y="22599"/>
                  </a:cubicBezTo>
                  <a:cubicBezTo>
                    <a:pt x="212043" y="33095"/>
                    <a:pt x="234783" y="55837"/>
                    <a:pt x="231285" y="64584"/>
                  </a:cubicBezTo>
                  <a:cubicBezTo>
                    <a:pt x="227787" y="73331"/>
                    <a:pt x="205046" y="75080"/>
                    <a:pt x="168313" y="75080"/>
                  </a:cubicBezTo>
                  <a:close/>
                </a:path>
              </a:pathLst>
            </a:cu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3" name="Freeform 62"/>
            <p:cNvSpPr/>
            <p:nvPr/>
          </p:nvSpPr>
          <p:spPr>
            <a:xfrm>
              <a:off x="4266739" y="5604635"/>
              <a:ext cx="470269" cy="216875"/>
            </a:xfrm>
            <a:custGeom>
              <a:avLst/>
              <a:gdLst>
                <a:gd name="connsiteX0" fmla="*/ 18393 w 470269"/>
                <a:gd name="connsiteY0" fmla="*/ 56393 h 216875"/>
                <a:gd name="connsiteX1" fmla="*/ 102355 w 470269"/>
                <a:gd name="connsiteY1" fmla="*/ 3911 h 216875"/>
                <a:gd name="connsiteX2" fmla="*/ 333251 w 470269"/>
                <a:gd name="connsiteY2" fmla="*/ 14408 h 216875"/>
                <a:gd name="connsiteX3" fmla="*/ 469689 w 470269"/>
                <a:gd name="connsiteY3" fmla="*/ 98378 h 216875"/>
                <a:gd name="connsiteX4" fmla="*/ 375232 w 470269"/>
                <a:gd name="connsiteY4" fmla="*/ 213837 h 216875"/>
                <a:gd name="connsiteX5" fmla="*/ 207308 w 470269"/>
                <a:gd name="connsiteY5" fmla="*/ 182348 h 216875"/>
                <a:gd name="connsiteX6" fmla="*/ 18393 w 470269"/>
                <a:gd name="connsiteY6" fmla="*/ 171852 h 216875"/>
                <a:gd name="connsiteX7" fmla="*/ 18393 w 470269"/>
                <a:gd name="connsiteY7" fmla="*/ 56393 h 2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9" h="216875">
                  <a:moveTo>
                    <a:pt x="18393" y="56393"/>
                  </a:moveTo>
                  <a:cubicBezTo>
                    <a:pt x="32387" y="28403"/>
                    <a:pt x="49879" y="10908"/>
                    <a:pt x="102355" y="3911"/>
                  </a:cubicBezTo>
                  <a:cubicBezTo>
                    <a:pt x="154831" y="-3086"/>
                    <a:pt x="272029" y="-1336"/>
                    <a:pt x="333251" y="14408"/>
                  </a:cubicBezTo>
                  <a:cubicBezTo>
                    <a:pt x="394473" y="30152"/>
                    <a:pt x="462692" y="65140"/>
                    <a:pt x="469689" y="98378"/>
                  </a:cubicBezTo>
                  <a:cubicBezTo>
                    <a:pt x="476686" y="131616"/>
                    <a:pt x="418962" y="199842"/>
                    <a:pt x="375232" y="213837"/>
                  </a:cubicBezTo>
                  <a:cubicBezTo>
                    <a:pt x="331502" y="227832"/>
                    <a:pt x="266781" y="189345"/>
                    <a:pt x="207308" y="182348"/>
                  </a:cubicBezTo>
                  <a:cubicBezTo>
                    <a:pt x="147835" y="175351"/>
                    <a:pt x="51628" y="194594"/>
                    <a:pt x="18393" y="171852"/>
                  </a:cubicBezTo>
                  <a:cubicBezTo>
                    <a:pt x="-14842" y="149110"/>
                    <a:pt x="4399" y="84383"/>
                    <a:pt x="18393" y="56393"/>
                  </a:cubicBezTo>
                  <a:close/>
                </a:path>
              </a:pathLst>
            </a:custGeom>
            <a:noFill/>
            <a:ln w="254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4" name="Freeform 63"/>
            <p:cNvSpPr/>
            <p:nvPr/>
          </p:nvSpPr>
          <p:spPr>
            <a:xfrm>
              <a:off x="4389696" y="5648925"/>
              <a:ext cx="231639" cy="75166"/>
            </a:xfrm>
            <a:custGeom>
              <a:avLst/>
              <a:gdLst>
                <a:gd name="connsiteX0" fmla="*/ 168313 w 231639"/>
                <a:gd name="connsiteY0" fmla="*/ 75080 h 75166"/>
                <a:gd name="connsiteX1" fmla="*/ 10884 w 231639"/>
                <a:gd name="connsiteY1" fmla="*/ 64584 h 75166"/>
                <a:gd name="connsiteX2" fmla="*/ 31874 w 231639"/>
                <a:gd name="connsiteY2" fmla="*/ 1606 h 75166"/>
                <a:gd name="connsiteX3" fmla="*/ 178808 w 231639"/>
                <a:gd name="connsiteY3" fmla="*/ 22599 h 75166"/>
                <a:gd name="connsiteX4" fmla="*/ 231285 w 231639"/>
                <a:gd name="connsiteY4" fmla="*/ 64584 h 75166"/>
                <a:gd name="connsiteX5" fmla="*/ 168313 w 231639"/>
                <a:gd name="connsiteY5" fmla="*/ 75080 h 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39" h="75166">
                  <a:moveTo>
                    <a:pt x="168313" y="75080"/>
                  </a:moveTo>
                  <a:cubicBezTo>
                    <a:pt x="131580" y="75080"/>
                    <a:pt x="33624" y="76830"/>
                    <a:pt x="10884" y="64584"/>
                  </a:cubicBezTo>
                  <a:cubicBezTo>
                    <a:pt x="-11856" y="52338"/>
                    <a:pt x="3887" y="8603"/>
                    <a:pt x="31874" y="1606"/>
                  </a:cubicBezTo>
                  <a:cubicBezTo>
                    <a:pt x="59861" y="-5391"/>
                    <a:pt x="145573" y="12103"/>
                    <a:pt x="178808" y="22599"/>
                  </a:cubicBezTo>
                  <a:cubicBezTo>
                    <a:pt x="212043" y="33095"/>
                    <a:pt x="234783" y="55837"/>
                    <a:pt x="231285" y="64584"/>
                  </a:cubicBezTo>
                  <a:cubicBezTo>
                    <a:pt x="227787" y="73331"/>
                    <a:pt x="205046" y="75080"/>
                    <a:pt x="168313" y="75080"/>
                  </a:cubicBezTo>
                  <a:close/>
                </a:path>
              </a:pathLst>
            </a:custGeom>
            <a:noFill/>
            <a:ln w="254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5" name="TextBox 64"/>
            <p:cNvSpPr txBox="1"/>
            <p:nvPr/>
          </p:nvSpPr>
          <p:spPr>
            <a:xfrm>
              <a:off x="4850837" y="5478817"/>
              <a:ext cx="1626414" cy="523220"/>
            </a:xfrm>
            <a:prstGeom prst="rect">
              <a:avLst/>
            </a:prstGeom>
            <a:noFill/>
          </p:spPr>
          <p:txBody>
            <a:bodyPr wrap="square" rtlCol="0">
              <a:spAutoFit/>
            </a:bodyPr>
            <a:lstStyle/>
            <a:p>
              <a:r>
                <a:rPr lang="en-US" sz="1400" b="1" dirty="0" smtClean="0">
                  <a:latin typeface="Calibri"/>
                  <a:cs typeface="Calibri"/>
                </a:rPr>
                <a:t>Sea level </a:t>
              </a:r>
              <a:r>
                <a:rPr lang="en-US" sz="1400" b="1" dirty="0">
                  <a:latin typeface="Calibri"/>
                  <a:cs typeface="Calibri"/>
                </a:rPr>
                <a:t>p</a:t>
              </a:r>
              <a:r>
                <a:rPr lang="en-US" sz="1400" b="1" dirty="0" smtClean="0">
                  <a:latin typeface="Calibri"/>
                  <a:cs typeface="Calibri"/>
                </a:rPr>
                <a:t>ressure &lt; 1000-hPa</a:t>
              </a:r>
              <a:endParaRPr lang="en-US" sz="1400" b="1" dirty="0">
                <a:latin typeface="Calibri"/>
                <a:cs typeface="Calibri"/>
              </a:endParaRPr>
            </a:p>
          </p:txBody>
        </p:sp>
        <p:sp>
          <p:nvSpPr>
            <p:cNvPr id="66" name="TextBox 65"/>
            <p:cNvSpPr txBox="1"/>
            <p:nvPr/>
          </p:nvSpPr>
          <p:spPr>
            <a:xfrm>
              <a:off x="7254288" y="6129397"/>
              <a:ext cx="1626414" cy="307777"/>
            </a:xfrm>
            <a:prstGeom prst="rect">
              <a:avLst/>
            </a:prstGeom>
            <a:noFill/>
          </p:spPr>
          <p:txBody>
            <a:bodyPr wrap="square" rtlCol="0">
              <a:spAutoFit/>
            </a:bodyPr>
            <a:lstStyle/>
            <a:p>
              <a:r>
                <a:rPr lang="en-US" sz="1400" b="1" dirty="0" smtClean="0">
                  <a:latin typeface="Calibri"/>
                  <a:cs typeface="Calibri"/>
                </a:rPr>
                <a:t>200-hPa Isotachs</a:t>
              </a:r>
              <a:endParaRPr lang="en-US" sz="1400" b="1" dirty="0">
                <a:latin typeface="Calibri"/>
                <a:cs typeface="Calibri"/>
              </a:endParaRPr>
            </a:p>
          </p:txBody>
        </p:sp>
        <p:sp>
          <p:nvSpPr>
            <p:cNvPr id="67" name="Freeform 66"/>
            <p:cNvSpPr/>
            <p:nvPr/>
          </p:nvSpPr>
          <p:spPr>
            <a:xfrm>
              <a:off x="4266739" y="6134961"/>
              <a:ext cx="470269" cy="216875"/>
            </a:xfrm>
            <a:custGeom>
              <a:avLst/>
              <a:gdLst>
                <a:gd name="connsiteX0" fmla="*/ 18393 w 470269"/>
                <a:gd name="connsiteY0" fmla="*/ 56393 h 216875"/>
                <a:gd name="connsiteX1" fmla="*/ 102355 w 470269"/>
                <a:gd name="connsiteY1" fmla="*/ 3911 h 216875"/>
                <a:gd name="connsiteX2" fmla="*/ 333251 w 470269"/>
                <a:gd name="connsiteY2" fmla="*/ 14408 h 216875"/>
                <a:gd name="connsiteX3" fmla="*/ 469689 w 470269"/>
                <a:gd name="connsiteY3" fmla="*/ 98378 h 216875"/>
                <a:gd name="connsiteX4" fmla="*/ 375232 w 470269"/>
                <a:gd name="connsiteY4" fmla="*/ 213837 h 216875"/>
                <a:gd name="connsiteX5" fmla="*/ 207308 w 470269"/>
                <a:gd name="connsiteY5" fmla="*/ 182348 h 216875"/>
                <a:gd name="connsiteX6" fmla="*/ 18393 w 470269"/>
                <a:gd name="connsiteY6" fmla="*/ 171852 h 216875"/>
                <a:gd name="connsiteX7" fmla="*/ 18393 w 470269"/>
                <a:gd name="connsiteY7" fmla="*/ 56393 h 2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9" h="216875">
                  <a:moveTo>
                    <a:pt x="18393" y="56393"/>
                  </a:moveTo>
                  <a:cubicBezTo>
                    <a:pt x="32387" y="28403"/>
                    <a:pt x="49879" y="10908"/>
                    <a:pt x="102355" y="3911"/>
                  </a:cubicBezTo>
                  <a:cubicBezTo>
                    <a:pt x="154831" y="-3086"/>
                    <a:pt x="272029" y="-1336"/>
                    <a:pt x="333251" y="14408"/>
                  </a:cubicBezTo>
                  <a:cubicBezTo>
                    <a:pt x="394473" y="30152"/>
                    <a:pt x="462692" y="65140"/>
                    <a:pt x="469689" y="98378"/>
                  </a:cubicBezTo>
                  <a:cubicBezTo>
                    <a:pt x="476686" y="131616"/>
                    <a:pt x="418962" y="199842"/>
                    <a:pt x="375232" y="213837"/>
                  </a:cubicBezTo>
                  <a:cubicBezTo>
                    <a:pt x="331502" y="227832"/>
                    <a:pt x="266781" y="189345"/>
                    <a:pt x="207308" y="182348"/>
                  </a:cubicBezTo>
                  <a:cubicBezTo>
                    <a:pt x="147835" y="175351"/>
                    <a:pt x="51628" y="194594"/>
                    <a:pt x="18393" y="171852"/>
                  </a:cubicBezTo>
                  <a:cubicBezTo>
                    <a:pt x="-14842" y="149110"/>
                    <a:pt x="4399" y="84383"/>
                    <a:pt x="18393" y="56393"/>
                  </a:cubicBezTo>
                  <a:close/>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8" name="Freeform 67"/>
            <p:cNvSpPr/>
            <p:nvPr/>
          </p:nvSpPr>
          <p:spPr>
            <a:xfrm>
              <a:off x="4389696" y="6179251"/>
              <a:ext cx="231639" cy="75166"/>
            </a:xfrm>
            <a:custGeom>
              <a:avLst/>
              <a:gdLst>
                <a:gd name="connsiteX0" fmla="*/ 168313 w 231639"/>
                <a:gd name="connsiteY0" fmla="*/ 75080 h 75166"/>
                <a:gd name="connsiteX1" fmla="*/ 10884 w 231639"/>
                <a:gd name="connsiteY1" fmla="*/ 64584 h 75166"/>
                <a:gd name="connsiteX2" fmla="*/ 31874 w 231639"/>
                <a:gd name="connsiteY2" fmla="*/ 1606 h 75166"/>
                <a:gd name="connsiteX3" fmla="*/ 178808 w 231639"/>
                <a:gd name="connsiteY3" fmla="*/ 22599 h 75166"/>
                <a:gd name="connsiteX4" fmla="*/ 231285 w 231639"/>
                <a:gd name="connsiteY4" fmla="*/ 64584 h 75166"/>
                <a:gd name="connsiteX5" fmla="*/ 168313 w 231639"/>
                <a:gd name="connsiteY5" fmla="*/ 75080 h 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39" h="75166">
                  <a:moveTo>
                    <a:pt x="168313" y="75080"/>
                  </a:moveTo>
                  <a:cubicBezTo>
                    <a:pt x="131580" y="75080"/>
                    <a:pt x="33624" y="76830"/>
                    <a:pt x="10884" y="64584"/>
                  </a:cubicBezTo>
                  <a:cubicBezTo>
                    <a:pt x="-11856" y="52338"/>
                    <a:pt x="3887" y="8603"/>
                    <a:pt x="31874" y="1606"/>
                  </a:cubicBezTo>
                  <a:cubicBezTo>
                    <a:pt x="59861" y="-5391"/>
                    <a:pt x="145573" y="12103"/>
                    <a:pt x="178808" y="22599"/>
                  </a:cubicBezTo>
                  <a:cubicBezTo>
                    <a:pt x="212043" y="33095"/>
                    <a:pt x="234783" y="55837"/>
                    <a:pt x="231285" y="64584"/>
                  </a:cubicBezTo>
                  <a:cubicBezTo>
                    <a:pt x="227787" y="73331"/>
                    <a:pt x="205046" y="75080"/>
                    <a:pt x="168313" y="75080"/>
                  </a:cubicBezTo>
                  <a:close/>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9" name="TextBox 68"/>
            <p:cNvSpPr txBox="1"/>
            <p:nvPr/>
          </p:nvSpPr>
          <p:spPr>
            <a:xfrm>
              <a:off x="4849636" y="5982504"/>
              <a:ext cx="1626414" cy="738664"/>
            </a:xfrm>
            <a:prstGeom prst="rect">
              <a:avLst/>
            </a:prstGeom>
            <a:noFill/>
          </p:spPr>
          <p:txBody>
            <a:bodyPr wrap="square" rtlCol="0">
              <a:spAutoFit/>
            </a:bodyPr>
            <a:lstStyle/>
            <a:p>
              <a:r>
                <a:rPr lang="en-US" sz="1400" b="1" dirty="0" smtClean="0">
                  <a:latin typeface="Calibri"/>
                  <a:cs typeface="Calibri"/>
                </a:rPr>
                <a:t>200-hPa </a:t>
              </a:r>
              <a:r>
                <a:rPr lang="en-US" sz="1400" b="1" dirty="0" err="1" smtClean="0">
                  <a:latin typeface="Calibri"/>
                  <a:cs typeface="Calibri"/>
                </a:rPr>
                <a:t>geopotential</a:t>
              </a:r>
              <a:r>
                <a:rPr lang="en-US" sz="1400" b="1" dirty="0" smtClean="0">
                  <a:latin typeface="Calibri"/>
                  <a:cs typeface="Calibri"/>
                </a:rPr>
                <a:t> height</a:t>
              </a:r>
              <a:endParaRPr lang="en-US" sz="1400" b="1" dirty="0">
                <a:latin typeface="Calibri"/>
                <a:cs typeface="Calibri"/>
              </a:endParaRPr>
            </a:p>
          </p:txBody>
        </p:sp>
        <p:sp>
          <p:nvSpPr>
            <p:cNvPr id="70" name="TextBox 69"/>
            <p:cNvSpPr txBox="1"/>
            <p:nvPr/>
          </p:nvSpPr>
          <p:spPr>
            <a:xfrm>
              <a:off x="4032898" y="5078707"/>
              <a:ext cx="937952" cy="400110"/>
            </a:xfrm>
            <a:prstGeom prst="rect">
              <a:avLst/>
            </a:prstGeom>
            <a:solidFill>
              <a:schemeClr val="bg1"/>
            </a:solidFill>
            <a:ln w="25400">
              <a:solidFill>
                <a:schemeClr val="tx1"/>
              </a:solidFill>
            </a:ln>
          </p:spPr>
          <p:txBody>
            <a:bodyPr wrap="none" rtlCol="0">
              <a:spAutoFit/>
            </a:bodyPr>
            <a:lstStyle/>
            <a:p>
              <a:r>
                <a:rPr lang="en-US" sz="2000" dirty="0" smtClean="0">
                  <a:latin typeface="Calibri"/>
                  <a:cs typeface="Calibri"/>
                </a:rPr>
                <a:t>Legend</a:t>
              </a:r>
              <a:endParaRPr lang="en-US" sz="2000" dirty="0">
                <a:latin typeface="Calibri"/>
                <a:cs typeface="Calibri"/>
              </a:endParaRPr>
            </a:p>
          </p:txBody>
        </p:sp>
        <p:grpSp>
          <p:nvGrpSpPr>
            <p:cNvPr id="71" name="Group 70"/>
            <p:cNvGrpSpPr/>
            <p:nvPr/>
          </p:nvGrpSpPr>
          <p:grpSpPr>
            <a:xfrm>
              <a:off x="728135" y="6198734"/>
              <a:ext cx="161046" cy="291057"/>
              <a:chOff x="7525405" y="6230547"/>
              <a:chExt cx="178482" cy="349360"/>
            </a:xfrm>
            <a:effectLst>
              <a:glow rad="25400">
                <a:schemeClr val="tx1"/>
              </a:glow>
            </a:effectLst>
          </p:grpSpPr>
          <p:sp>
            <p:nvSpPr>
              <p:cNvPr id="72" name="Oval 71"/>
              <p:cNvSpPr/>
              <p:nvPr/>
            </p:nvSpPr>
            <p:spPr>
              <a:xfrm>
                <a:off x="7525405" y="6321478"/>
                <a:ext cx="178420" cy="17992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73" name="Freeform 72"/>
              <p:cNvSpPr/>
              <p:nvPr/>
            </p:nvSpPr>
            <p:spPr>
              <a:xfrm>
                <a:off x="7542841" y="6230547"/>
                <a:ext cx="161046" cy="202467"/>
              </a:xfrm>
              <a:custGeom>
                <a:avLst/>
                <a:gdLst>
                  <a:gd name="connsiteX0" fmla="*/ 0 w 161046"/>
                  <a:gd name="connsiteY0" fmla="*/ 202467 h 202467"/>
                  <a:gd name="connsiteX1" fmla="*/ 18405 w 161046"/>
                  <a:gd name="connsiteY1" fmla="*/ 110437 h 202467"/>
                  <a:gd name="connsiteX2" fmla="*/ 92026 w 161046"/>
                  <a:gd name="connsiteY2" fmla="*/ 32211 h 202467"/>
                  <a:gd name="connsiteX3" fmla="*/ 161046 w 161046"/>
                  <a:gd name="connsiteY3" fmla="*/ 0 h 202467"/>
                </a:gdLst>
                <a:ahLst/>
                <a:cxnLst>
                  <a:cxn ang="0">
                    <a:pos x="connsiteX0" y="connsiteY0"/>
                  </a:cxn>
                  <a:cxn ang="0">
                    <a:pos x="connsiteX1" y="connsiteY1"/>
                  </a:cxn>
                  <a:cxn ang="0">
                    <a:pos x="connsiteX2" y="connsiteY2"/>
                  </a:cxn>
                  <a:cxn ang="0">
                    <a:pos x="connsiteX3" y="connsiteY3"/>
                  </a:cxn>
                </a:cxnLst>
                <a:rect l="l" t="t" r="r" b="b"/>
                <a:pathLst>
                  <a:path w="161046" h="202467">
                    <a:moveTo>
                      <a:pt x="0" y="202467"/>
                    </a:moveTo>
                    <a:cubicBezTo>
                      <a:pt x="1533" y="170640"/>
                      <a:pt x="3067" y="138813"/>
                      <a:pt x="18405" y="110437"/>
                    </a:cubicBezTo>
                    <a:cubicBezTo>
                      <a:pt x="33743" y="82061"/>
                      <a:pt x="68253" y="50617"/>
                      <a:pt x="92026" y="32211"/>
                    </a:cubicBezTo>
                    <a:cubicBezTo>
                      <a:pt x="115800" y="13805"/>
                      <a:pt x="138423" y="6902"/>
                      <a:pt x="161046" y="0"/>
                    </a:cubicBezTo>
                  </a:path>
                </a:pathLst>
              </a:custGeom>
              <a:ln w="254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74" name="Freeform 73"/>
              <p:cNvSpPr/>
              <p:nvPr/>
            </p:nvSpPr>
            <p:spPr>
              <a:xfrm rot="10800000">
                <a:off x="7525405" y="6377440"/>
                <a:ext cx="161046" cy="202467"/>
              </a:xfrm>
              <a:custGeom>
                <a:avLst/>
                <a:gdLst>
                  <a:gd name="connsiteX0" fmla="*/ 0 w 161046"/>
                  <a:gd name="connsiteY0" fmla="*/ 202467 h 202467"/>
                  <a:gd name="connsiteX1" fmla="*/ 18405 w 161046"/>
                  <a:gd name="connsiteY1" fmla="*/ 110437 h 202467"/>
                  <a:gd name="connsiteX2" fmla="*/ 92026 w 161046"/>
                  <a:gd name="connsiteY2" fmla="*/ 32211 h 202467"/>
                  <a:gd name="connsiteX3" fmla="*/ 161046 w 161046"/>
                  <a:gd name="connsiteY3" fmla="*/ 0 h 202467"/>
                </a:gdLst>
                <a:ahLst/>
                <a:cxnLst>
                  <a:cxn ang="0">
                    <a:pos x="connsiteX0" y="connsiteY0"/>
                  </a:cxn>
                  <a:cxn ang="0">
                    <a:pos x="connsiteX1" y="connsiteY1"/>
                  </a:cxn>
                  <a:cxn ang="0">
                    <a:pos x="connsiteX2" y="connsiteY2"/>
                  </a:cxn>
                  <a:cxn ang="0">
                    <a:pos x="connsiteX3" y="connsiteY3"/>
                  </a:cxn>
                </a:cxnLst>
                <a:rect l="l" t="t" r="r" b="b"/>
                <a:pathLst>
                  <a:path w="161046" h="202467">
                    <a:moveTo>
                      <a:pt x="0" y="202467"/>
                    </a:moveTo>
                    <a:cubicBezTo>
                      <a:pt x="1533" y="170640"/>
                      <a:pt x="3067" y="138813"/>
                      <a:pt x="18405" y="110437"/>
                    </a:cubicBezTo>
                    <a:cubicBezTo>
                      <a:pt x="33743" y="82061"/>
                      <a:pt x="68253" y="50617"/>
                      <a:pt x="92026" y="32211"/>
                    </a:cubicBezTo>
                    <a:cubicBezTo>
                      <a:pt x="115800" y="13805"/>
                      <a:pt x="138423" y="6902"/>
                      <a:pt x="161046" y="0"/>
                    </a:cubicBezTo>
                  </a:path>
                </a:pathLst>
              </a:custGeom>
              <a:ln w="254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grpSp>
        <p:sp>
          <p:nvSpPr>
            <p:cNvPr id="75" name="TextBox 74"/>
            <p:cNvSpPr txBox="1"/>
            <p:nvPr/>
          </p:nvSpPr>
          <p:spPr>
            <a:xfrm>
              <a:off x="1002395" y="6179251"/>
              <a:ext cx="1893937" cy="307777"/>
            </a:xfrm>
            <a:prstGeom prst="rect">
              <a:avLst/>
            </a:prstGeom>
            <a:noFill/>
          </p:spPr>
          <p:txBody>
            <a:bodyPr wrap="square" rtlCol="0">
              <a:spAutoFit/>
            </a:bodyPr>
            <a:lstStyle/>
            <a:p>
              <a:r>
                <a:rPr lang="en-US" sz="1400" b="1" dirty="0" smtClean="0">
                  <a:latin typeface="Calibri"/>
                  <a:cs typeface="Calibri"/>
                </a:rPr>
                <a:t>Tropical Cyclone</a:t>
              </a:r>
              <a:endParaRPr lang="en-US" sz="1400" b="1" dirty="0">
                <a:latin typeface="Calibri"/>
                <a:cs typeface="Calibri"/>
              </a:endParaRPr>
            </a:p>
          </p:txBody>
        </p:sp>
        <p:sp>
          <p:nvSpPr>
            <p:cNvPr id="77" name="Freeform 76"/>
            <p:cNvSpPr/>
            <p:nvPr/>
          </p:nvSpPr>
          <p:spPr>
            <a:xfrm>
              <a:off x="4466629" y="3175127"/>
              <a:ext cx="342666" cy="985384"/>
            </a:xfrm>
            <a:custGeom>
              <a:avLst/>
              <a:gdLst>
                <a:gd name="connsiteX0" fmla="*/ 0 w 342666"/>
                <a:gd name="connsiteY0" fmla="*/ 985384 h 985384"/>
                <a:gd name="connsiteX1" fmla="*/ 284638 w 342666"/>
                <a:gd name="connsiteY1" fmla="*/ 864948 h 985384"/>
                <a:gd name="connsiteX2" fmla="*/ 339376 w 342666"/>
                <a:gd name="connsiteY2" fmla="*/ 448897 h 985384"/>
                <a:gd name="connsiteX3" fmla="*/ 229900 w 342666"/>
                <a:gd name="connsiteY3" fmla="*/ 0 h 985384"/>
              </a:gdLst>
              <a:ahLst/>
              <a:cxnLst>
                <a:cxn ang="0">
                  <a:pos x="connsiteX0" y="connsiteY0"/>
                </a:cxn>
                <a:cxn ang="0">
                  <a:pos x="connsiteX1" y="connsiteY1"/>
                </a:cxn>
                <a:cxn ang="0">
                  <a:pos x="connsiteX2" y="connsiteY2"/>
                </a:cxn>
                <a:cxn ang="0">
                  <a:pos x="connsiteX3" y="connsiteY3"/>
                </a:cxn>
              </a:cxnLst>
              <a:rect l="l" t="t" r="r" b="b"/>
              <a:pathLst>
                <a:path w="342666" h="985384">
                  <a:moveTo>
                    <a:pt x="0" y="985384"/>
                  </a:moveTo>
                  <a:cubicBezTo>
                    <a:pt x="114037" y="969873"/>
                    <a:pt x="228075" y="954362"/>
                    <a:pt x="284638" y="864948"/>
                  </a:cubicBezTo>
                  <a:cubicBezTo>
                    <a:pt x="341201" y="775533"/>
                    <a:pt x="348499" y="593055"/>
                    <a:pt x="339376" y="448897"/>
                  </a:cubicBezTo>
                  <a:cubicBezTo>
                    <a:pt x="330253" y="304739"/>
                    <a:pt x="280076" y="152369"/>
                    <a:pt x="229900" y="0"/>
                  </a:cubicBezTo>
                </a:path>
              </a:pathLst>
            </a:custGeom>
            <a:ln w="50800">
              <a:solidFill>
                <a:srgbClr val="008000"/>
              </a:solidFill>
              <a:tailEnd type="triangle"/>
            </a:ln>
            <a:effectLst>
              <a:glow rad="254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78" name="TextBox 77"/>
            <p:cNvSpPr txBox="1"/>
            <p:nvPr/>
          </p:nvSpPr>
          <p:spPr>
            <a:xfrm>
              <a:off x="4784088" y="3898901"/>
              <a:ext cx="1050745" cy="523220"/>
            </a:xfrm>
            <a:prstGeom prst="rect">
              <a:avLst/>
            </a:prstGeom>
            <a:noFill/>
          </p:spPr>
          <p:txBody>
            <a:bodyPr wrap="square" rtlCol="0">
              <a:spAutoFit/>
            </a:bodyPr>
            <a:lstStyle/>
            <a:p>
              <a:r>
                <a:rPr lang="en-US" sz="1400" b="1" dirty="0" smtClean="0">
                  <a:solidFill>
                    <a:srgbClr val="008000"/>
                  </a:solidFill>
                  <a:effectLst>
                    <a:glow rad="25400">
                      <a:schemeClr val="tx1">
                        <a:alpha val="75000"/>
                      </a:schemeClr>
                    </a:glow>
                  </a:effectLst>
                  <a:latin typeface="Calibri"/>
                  <a:cs typeface="Calibri"/>
                </a:rPr>
                <a:t>Tropical Moisture</a:t>
              </a:r>
              <a:endParaRPr lang="en-US" sz="1400" b="1" dirty="0">
                <a:solidFill>
                  <a:srgbClr val="008000"/>
                </a:solidFill>
                <a:effectLst>
                  <a:glow rad="25400">
                    <a:schemeClr val="tx1">
                      <a:alpha val="75000"/>
                    </a:schemeClr>
                  </a:glow>
                </a:effectLst>
                <a:latin typeface="Calibri"/>
                <a:cs typeface="Calibri"/>
              </a:endParaRPr>
            </a:p>
          </p:txBody>
        </p:sp>
      </p:grpSp>
      <p:sp>
        <p:nvSpPr>
          <p:cNvPr id="45" name="TextBox 44"/>
          <p:cNvSpPr txBox="1"/>
          <p:nvPr/>
        </p:nvSpPr>
        <p:spPr>
          <a:xfrm>
            <a:off x="505821" y="239928"/>
            <a:ext cx="8462373" cy="584776"/>
          </a:xfrm>
          <a:prstGeom prst="rect">
            <a:avLst/>
          </a:prstGeom>
          <a:noFill/>
        </p:spPr>
        <p:txBody>
          <a:bodyPr wrap="none" rtlCol="0">
            <a:spAutoFit/>
          </a:bodyPr>
          <a:lstStyle/>
          <a:p>
            <a:pPr algn="ctr"/>
            <a:r>
              <a:rPr lang="en-US" sz="3200" b="1" dirty="0" smtClean="0">
                <a:solidFill>
                  <a:srgbClr val="FF0000"/>
                </a:solidFill>
                <a:latin typeface="Calibri"/>
                <a:cs typeface="Calibri"/>
              </a:rPr>
              <a:t>Schematic of Synoptic Evolution:  4–18 Nov 2014</a:t>
            </a:r>
            <a:endParaRPr lang="en-US" sz="3200" b="1" dirty="0">
              <a:solidFill>
                <a:srgbClr val="FF0000"/>
              </a:solidFill>
              <a:latin typeface="Calibri"/>
              <a:cs typeface="Calibri"/>
            </a:endParaRPr>
          </a:p>
        </p:txBody>
      </p:sp>
    </p:spTree>
    <p:extLst>
      <p:ext uri="{BB962C8B-B14F-4D97-AF65-F5344CB8AC3E}">
        <p14:creationId xmlns:p14="http://schemas.microsoft.com/office/powerpoint/2010/main" val="35661048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016000"/>
            <a:ext cx="9144000" cy="5842000"/>
            <a:chOff x="0" y="1016000"/>
            <a:chExt cx="9144000" cy="5842000"/>
          </a:xfrm>
        </p:grpSpPr>
        <p:sp>
          <p:nvSpPr>
            <p:cNvPr id="3" name="Rectangle 2"/>
            <p:cNvSpPr/>
            <p:nvPr/>
          </p:nvSpPr>
          <p:spPr>
            <a:xfrm>
              <a:off x="0" y="1016000"/>
              <a:ext cx="9144000" cy="5842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88142" y="1904514"/>
              <a:ext cx="8651240" cy="3183128"/>
            </a:xfrm>
            <a:prstGeom prst="rect">
              <a:avLst/>
            </a:prstGeom>
          </p:spPr>
        </p:pic>
        <p:cxnSp>
          <p:nvCxnSpPr>
            <p:cNvPr id="4" name="Straight Connector 3"/>
            <p:cNvCxnSpPr/>
            <p:nvPr/>
          </p:nvCxnSpPr>
          <p:spPr>
            <a:xfrm>
              <a:off x="4208601" y="3159377"/>
              <a:ext cx="650707" cy="104963"/>
            </a:xfrm>
            <a:prstGeom prst="line">
              <a:avLst/>
            </a:prstGeom>
            <a:ln w="50800">
              <a:solidFill>
                <a:srgbClr val="FF0000"/>
              </a:solidFill>
              <a:prstDash val="sysDot"/>
            </a:ln>
            <a:effectLst>
              <a:glow rad="25400">
                <a:schemeClr val="tx1">
                  <a:alpha val="75000"/>
                </a:schemeClr>
              </a:glow>
            </a:effectLst>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2183015" y="2235544"/>
              <a:ext cx="4796337" cy="1354180"/>
            </a:xfrm>
            <a:custGeom>
              <a:avLst/>
              <a:gdLst>
                <a:gd name="connsiteX0" fmla="*/ 0 w 4796337"/>
                <a:gd name="connsiteY0" fmla="*/ 1354180 h 1354180"/>
                <a:gd name="connsiteX1" fmla="*/ 860612 w 4796337"/>
                <a:gd name="connsiteY1" fmla="*/ 1070781 h 1354180"/>
                <a:gd name="connsiteX2" fmla="*/ 1290918 w 4796337"/>
                <a:gd name="connsiteY2" fmla="*/ 1028796 h 1354180"/>
                <a:gd name="connsiteX3" fmla="*/ 1952120 w 4796337"/>
                <a:gd name="connsiteY3" fmla="*/ 1270210 h 1354180"/>
                <a:gd name="connsiteX4" fmla="*/ 2487378 w 4796337"/>
                <a:gd name="connsiteY4" fmla="*/ 1343684 h 1354180"/>
                <a:gd name="connsiteX5" fmla="*/ 2949170 w 4796337"/>
                <a:gd name="connsiteY5" fmla="*/ 1112766 h 1354180"/>
                <a:gd name="connsiteX6" fmla="*/ 2980656 w 4796337"/>
                <a:gd name="connsiteY6" fmla="*/ 839863 h 1354180"/>
                <a:gd name="connsiteX7" fmla="*/ 2392921 w 4796337"/>
                <a:gd name="connsiteY7" fmla="*/ 524975 h 1354180"/>
                <a:gd name="connsiteX8" fmla="*/ 2067567 w 4796337"/>
                <a:gd name="connsiteY8" fmla="*/ 262568 h 1354180"/>
                <a:gd name="connsiteX9" fmla="*/ 2245987 w 4796337"/>
                <a:gd name="connsiteY9" fmla="*/ 94628 h 1354180"/>
                <a:gd name="connsiteX10" fmla="*/ 3159075 w 4796337"/>
                <a:gd name="connsiteY10" fmla="*/ 161 h 1354180"/>
                <a:gd name="connsiteX11" fmla="*/ 3652353 w 4796337"/>
                <a:gd name="connsiteY11" fmla="*/ 115620 h 1354180"/>
                <a:gd name="connsiteX12" fmla="*/ 3988201 w 4796337"/>
                <a:gd name="connsiteY12" fmla="*/ 441005 h 1354180"/>
                <a:gd name="connsiteX13" fmla="*/ 3841267 w 4796337"/>
                <a:gd name="connsiteY13" fmla="*/ 713908 h 1354180"/>
                <a:gd name="connsiteX14" fmla="*/ 3694334 w 4796337"/>
                <a:gd name="connsiteY14" fmla="*/ 871352 h 1354180"/>
                <a:gd name="connsiteX15" fmla="*/ 3746810 w 4796337"/>
                <a:gd name="connsiteY15" fmla="*/ 1028796 h 1354180"/>
                <a:gd name="connsiteX16" fmla="*/ 4009192 w 4796337"/>
                <a:gd name="connsiteY16" fmla="*/ 1207232 h 1354180"/>
                <a:gd name="connsiteX17" fmla="*/ 4429002 w 4796337"/>
                <a:gd name="connsiteY17" fmla="*/ 1291203 h 1354180"/>
                <a:gd name="connsiteX18" fmla="*/ 4796337 w 4796337"/>
                <a:gd name="connsiteY18" fmla="*/ 1249217 h 135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96337" h="1354180">
                  <a:moveTo>
                    <a:pt x="0" y="1354180"/>
                  </a:moveTo>
                  <a:cubicBezTo>
                    <a:pt x="322729" y="1239596"/>
                    <a:pt x="645459" y="1125012"/>
                    <a:pt x="860612" y="1070781"/>
                  </a:cubicBezTo>
                  <a:cubicBezTo>
                    <a:pt x="1075765" y="1016550"/>
                    <a:pt x="1109000" y="995558"/>
                    <a:pt x="1290918" y="1028796"/>
                  </a:cubicBezTo>
                  <a:cubicBezTo>
                    <a:pt x="1472836" y="1062034"/>
                    <a:pt x="1752710" y="1217729"/>
                    <a:pt x="1952120" y="1270210"/>
                  </a:cubicBezTo>
                  <a:cubicBezTo>
                    <a:pt x="2151530" y="1322691"/>
                    <a:pt x="2321203" y="1369925"/>
                    <a:pt x="2487378" y="1343684"/>
                  </a:cubicBezTo>
                  <a:cubicBezTo>
                    <a:pt x="2653553" y="1317443"/>
                    <a:pt x="2866957" y="1196736"/>
                    <a:pt x="2949170" y="1112766"/>
                  </a:cubicBezTo>
                  <a:cubicBezTo>
                    <a:pt x="3031383" y="1028796"/>
                    <a:pt x="3073364" y="937828"/>
                    <a:pt x="2980656" y="839863"/>
                  </a:cubicBezTo>
                  <a:cubicBezTo>
                    <a:pt x="2887948" y="741898"/>
                    <a:pt x="2545102" y="621191"/>
                    <a:pt x="2392921" y="524975"/>
                  </a:cubicBezTo>
                  <a:cubicBezTo>
                    <a:pt x="2240740" y="428759"/>
                    <a:pt x="2092056" y="334292"/>
                    <a:pt x="2067567" y="262568"/>
                  </a:cubicBezTo>
                  <a:cubicBezTo>
                    <a:pt x="2043078" y="190844"/>
                    <a:pt x="2064069" y="138362"/>
                    <a:pt x="2245987" y="94628"/>
                  </a:cubicBezTo>
                  <a:cubicBezTo>
                    <a:pt x="2427905" y="50894"/>
                    <a:pt x="2924681" y="-3338"/>
                    <a:pt x="3159075" y="161"/>
                  </a:cubicBezTo>
                  <a:cubicBezTo>
                    <a:pt x="3393469" y="3660"/>
                    <a:pt x="3514165" y="42146"/>
                    <a:pt x="3652353" y="115620"/>
                  </a:cubicBezTo>
                  <a:cubicBezTo>
                    <a:pt x="3790541" y="189094"/>
                    <a:pt x="3956715" y="341290"/>
                    <a:pt x="3988201" y="441005"/>
                  </a:cubicBezTo>
                  <a:cubicBezTo>
                    <a:pt x="4019687" y="540720"/>
                    <a:pt x="3890245" y="642184"/>
                    <a:pt x="3841267" y="713908"/>
                  </a:cubicBezTo>
                  <a:cubicBezTo>
                    <a:pt x="3792289" y="785632"/>
                    <a:pt x="3710077" y="818871"/>
                    <a:pt x="3694334" y="871352"/>
                  </a:cubicBezTo>
                  <a:cubicBezTo>
                    <a:pt x="3678591" y="923833"/>
                    <a:pt x="3694334" y="972816"/>
                    <a:pt x="3746810" y="1028796"/>
                  </a:cubicBezTo>
                  <a:cubicBezTo>
                    <a:pt x="3799286" y="1084776"/>
                    <a:pt x="3895493" y="1163498"/>
                    <a:pt x="4009192" y="1207232"/>
                  </a:cubicBezTo>
                  <a:cubicBezTo>
                    <a:pt x="4122891" y="1250966"/>
                    <a:pt x="4297811" y="1284206"/>
                    <a:pt x="4429002" y="1291203"/>
                  </a:cubicBezTo>
                  <a:cubicBezTo>
                    <a:pt x="4560193" y="1298200"/>
                    <a:pt x="4678265" y="1273708"/>
                    <a:pt x="4796337" y="1249217"/>
                  </a:cubicBezTo>
                </a:path>
              </a:pathLst>
            </a:cu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8" name="TextBox 7"/>
            <p:cNvSpPr txBox="1"/>
            <p:nvPr/>
          </p:nvSpPr>
          <p:spPr>
            <a:xfrm>
              <a:off x="4574881" y="2385939"/>
              <a:ext cx="1479999" cy="369332"/>
            </a:xfrm>
            <a:prstGeom prst="rect">
              <a:avLst/>
            </a:prstGeom>
            <a:noFill/>
          </p:spPr>
          <p:txBody>
            <a:bodyPr wrap="square" rtlCol="0">
              <a:spAutoFit/>
            </a:bodyPr>
            <a:lstStyle/>
            <a:p>
              <a:pPr algn="ctr"/>
              <a:r>
                <a:rPr lang="en-US" b="1" dirty="0" smtClean="0">
                  <a:solidFill>
                    <a:srgbClr val="FFFF00"/>
                  </a:solidFill>
                  <a:effectLst>
                    <a:glow rad="63500">
                      <a:schemeClr val="tx1">
                        <a:alpha val="75000"/>
                      </a:schemeClr>
                    </a:glow>
                  </a:effectLst>
                  <a:latin typeface="Calibri"/>
                  <a:cs typeface="Calibri"/>
                </a:rPr>
                <a:t>Omega Block</a:t>
              </a:r>
              <a:endParaRPr lang="en-US" b="1" dirty="0">
                <a:solidFill>
                  <a:srgbClr val="FFFF00"/>
                </a:solidFill>
                <a:effectLst>
                  <a:glow rad="63500">
                    <a:schemeClr val="tx1">
                      <a:alpha val="75000"/>
                    </a:schemeClr>
                  </a:glow>
                </a:effectLst>
                <a:latin typeface="Calibri"/>
                <a:cs typeface="Calibri"/>
              </a:endParaRPr>
            </a:p>
          </p:txBody>
        </p:sp>
        <p:sp>
          <p:nvSpPr>
            <p:cNvPr id="10" name="TextBox 9"/>
            <p:cNvSpPr txBox="1"/>
            <p:nvPr/>
          </p:nvSpPr>
          <p:spPr>
            <a:xfrm>
              <a:off x="1190729" y="3384064"/>
              <a:ext cx="1009148" cy="369332"/>
            </a:xfrm>
            <a:prstGeom prst="rect">
              <a:avLst/>
            </a:prstGeom>
            <a:noFill/>
          </p:spPr>
          <p:txBody>
            <a:bodyPr wrap="none" rtlCol="0">
              <a:spAutoFit/>
            </a:bodyPr>
            <a:lstStyle/>
            <a:p>
              <a:r>
                <a:rPr lang="en-US" b="1" dirty="0" smtClean="0">
                  <a:effectLst>
                    <a:glow rad="63500">
                      <a:schemeClr val="bg1">
                        <a:alpha val="75000"/>
                      </a:schemeClr>
                    </a:glow>
                  </a:effectLst>
                  <a:latin typeface="Calibri"/>
                  <a:cs typeface="Calibri"/>
                </a:rPr>
                <a:t>Polar Jet</a:t>
              </a:r>
              <a:endParaRPr lang="en-US" b="1" dirty="0">
                <a:effectLst>
                  <a:glow rad="63500">
                    <a:schemeClr val="bg1">
                      <a:alpha val="75000"/>
                    </a:schemeClr>
                  </a:glow>
                </a:effectLst>
                <a:latin typeface="Calibri"/>
                <a:cs typeface="Calibri"/>
              </a:endParaRPr>
            </a:p>
          </p:txBody>
        </p:sp>
        <p:sp>
          <p:nvSpPr>
            <p:cNvPr id="11" name="Multiply 10"/>
            <p:cNvSpPr/>
            <p:nvPr/>
          </p:nvSpPr>
          <p:spPr>
            <a:xfrm>
              <a:off x="6523026" y="2081547"/>
              <a:ext cx="325353" cy="304392"/>
            </a:xfrm>
            <a:prstGeom prst="mathMultiply">
              <a:avLst/>
            </a:prstGeom>
            <a:solidFill>
              <a:srgbClr val="000090"/>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90"/>
                </a:solidFill>
                <a:latin typeface="Calibri"/>
                <a:cs typeface="Calibri"/>
              </a:endParaRPr>
            </a:p>
          </p:txBody>
        </p:sp>
        <p:sp>
          <p:nvSpPr>
            <p:cNvPr id="14" name="TextBox 13"/>
            <p:cNvSpPr txBox="1"/>
            <p:nvPr/>
          </p:nvSpPr>
          <p:spPr>
            <a:xfrm>
              <a:off x="728135" y="1337293"/>
              <a:ext cx="2574894" cy="400110"/>
            </a:xfrm>
            <a:prstGeom prst="rect">
              <a:avLst/>
            </a:prstGeom>
            <a:noFill/>
          </p:spPr>
          <p:txBody>
            <a:bodyPr wrap="none" rtlCol="0">
              <a:spAutoFit/>
            </a:bodyPr>
            <a:lstStyle/>
            <a:p>
              <a:r>
                <a:rPr lang="en-US" sz="2000" b="1" dirty="0" smtClean="0">
                  <a:solidFill>
                    <a:srgbClr val="0000FF"/>
                  </a:solidFill>
                  <a:latin typeface="Calibri"/>
                  <a:cs typeface="Calibri"/>
                </a:rPr>
                <a:t>1200 UTC 15 Nov 2014</a:t>
              </a:r>
              <a:endParaRPr lang="en-US" sz="2000" b="1" dirty="0">
                <a:solidFill>
                  <a:srgbClr val="0000FF"/>
                </a:solidFill>
                <a:latin typeface="Calibri"/>
                <a:cs typeface="Calibri"/>
              </a:endParaRPr>
            </a:p>
          </p:txBody>
        </p:sp>
        <p:sp>
          <p:nvSpPr>
            <p:cNvPr id="17" name="TextBox 16"/>
            <p:cNvSpPr txBox="1"/>
            <p:nvPr/>
          </p:nvSpPr>
          <p:spPr>
            <a:xfrm>
              <a:off x="7027659" y="3341284"/>
              <a:ext cx="819886" cy="400110"/>
            </a:xfrm>
            <a:prstGeom prst="rect">
              <a:avLst/>
            </a:prstGeom>
            <a:noFill/>
          </p:spPr>
          <p:txBody>
            <a:bodyPr wrap="square" rtlCol="0">
              <a:spAutoFit/>
            </a:bodyPr>
            <a:lstStyle/>
            <a:p>
              <a:pPr algn="ctr"/>
              <a:r>
                <a:rPr lang="en-US" sz="2000" b="1" dirty="0" smtClean="0">
                  <a:solidFill>
                    <a:srgbClr val="0000FF"/>
                  </a:solidFill>
                  <a:effectLst>
                    <a:glow rad="63500">
                      <a:schemeClr val="bg1">
                        <a:alpha val="75000"/>
                      </a:schemeClr>
                    </a:glow>
                  </a:effectLst>
                  <a:latin typeface="Calibri"/>
                  <a:cs typeface="Calibri"/>
                </a:rPr>
                <a:t>H</a:t>
              </a:r>
              <a:r>
                <a:rPr lang="en-US" sz="2000" b="1" baseline="-25000" dirty="0" smtClean="0">
                  <a:solidFill>
                    <a:srgbClr val="0000FF"/>
                  </a:solidFill>
                  <a:effectLst>
                    <a:glow rad="63500">
                      <a:schemeClr val="bg1">
                        <a:alpha val="75000"/>
                      </a:schemeClr>
                    </a:glow>
                  </a:effectLst>
                  <a:latin typeface="Calibri"/>
                  <a:cs typeface="Calibri"/>
                </a:rPr>
                <a:t>1</a:t>
              </a:r>
              <a:endParaRPr lang="en-US" sz="2000" b="1" baseline="-25000" dirty="0">
                <a:solidFill>
                  <a:srgbClr val="0000FF"/>
                </a:solidFill>
                <a:effectLst>
                  <a:glow rad="63500">
                    <a:schemeClr val="bg1">
                      <a:alpha val="75000"/>
                    </a:schemeClr>
                  </a:glow>
                </a:effectLst>
                <a:latin typeface="Calibri"/>
                <a:cs typeface="Calibri"/>
              </a:endParaRPr>
            </a:p>
          </p:txBody>
        </p:sp>
        <p:cxnSp>
          <p:nvCxnSpPr>
            <p:cNvPr id="18" name="Straight Arrow Connector 17"/>
            <p:cNvCxnSpPr/>
            <p:nvPr/>
          </p:nvCxnSpPr>
          <p:spPr>
            <a:xfrm>
              <a:off x="6785409" y="3053072"/>
              <a:ext cx="456324" cy="422536"/>
            </a:xfrm>
            <a:prstGeom prst="straightConnector1">
              <a:avLst/>
            </a:prstGeom>
            <a:ln w="38100">
              <a:solidFill>
                <a:srgbClr val="0000FF"/>
              </a:solidFill>
              <a:prstDash val="sysDot"/>
              <a:tailEnd type="triangle"/>
            </a:ln>
            <a:effectLst>
              <a:glow rad="25400">
                <a:schemeClr val="bg1">
                  <a:alpha val="75000"/>
                </a:schemeClr>
              </a:glow>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850078" y="2797427"/>
              <a:ext cx="819886" cy="400110"/>
            </a:xfrm>
            <a:prstGeom prst="rect">
              <a:avLst/>
            </a:prstGeom>
            <a:noFill/>
          </p:spPr>
          <p:txBody>
            <a:bodyPr wrap="square" rtlCol="0">
              <a:spAutoFit/>
            </a:bodyPr>
            <a:lstStyle/>
            <a:p>
              <a:pPr algn="ctr"/>
              <a:r>
                <a:rPr lang="en-US" sz="2000" b="1" dirty="0" smtClean="0">
                  <a:solidFill>
                    <a:srgbClr val="0000FF"/>
                  </a:solidFill>
                  <a:effectLst>
                    <a:glow rad="63500">
                      <a:schemeClr val="bg1">
                        <a:alpha val="75000"/>
                      </a:schemeClr>
                    </a:glow>
                  </a:effectLst>
                  <a:latin typeface="Calibri"/>
                  <a:cs typeface="Calibri"/>
                </a:rPr>
                <a:t>H</a:t>
              </a:r>
              <a:r>
                <a:rPr lang="en-US" sz="2000" b="1" baseline="-25000" dirty="0">
                  <a:solidFill>
                    <a:srgbClr val="0000FF"/>
                  </a:solidFill>
                  <a:effectLst>
                    <a:glow rad="63500">
                      <a:schemeClr val="bg1">
                        <a:alpha val="75000"/>
                      </a:schemeClr>
                    </a:glow>
                  </a:effectLst>
                  <a:latin typeface="Calibri"/>
                  <a:cs typeface="Calibri"/>
                </a:rPr>
                <a:t>2</a:t>
              </a:r>
            </a:p>
          </p:txBody>
        </p:sp>
        <p:cxnSp>
          <p:nvCxnSpPr>
            <p:cNvPr id="23" name="Straight Arrow Connector 22"/>
            <p:cNvCxnSpPr/>
            <p:nvPr/>
          </p:nvCxnSpPr>
          <p:spPr>
            <a:xfrm>
              <a:off x="5961311" y="2319512"/>
              <a:ext cx="200343" cy="541550"/>
            </a:xfrm>
            <a:prstGeom prst="straightConnector1">
              <a:avLst/>
            </a:prstGeom>
            <a:ln w="38100">
              <a:solidFill>
                <a:srgbClr val="0000FF"/>
              </a:solidFill>
              <a:prstDash val="sysDot"/>
              <a:tailEnd type="triangle"/>
            </a:ln>
            <a:effectLst>
              <a:glow rad="25400">
                <a:schemeClr val="bg1">
                  <a:alpha val="75000"/>
                </a:schemeClr>
              </a:glow>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709993" y="2665189"/>
              <a:ext cx="1073496" cy="307777"/>
            </a:xfrm>
            <a:prstGeom prst="rect">
              <a:avLst/>
            </a:prstGeom>
            <a:noFill/>
          </p:spPr>
          <p:txBody>
            <a:bodyPr wrap="square" rtlCol="0">
              <a:spAutoFit/>
            </a:bodyPr>
            <a:lstStyle/>
            <a:p>
              <a:pPr algn="ctr"/>
              <a:r>
                <a:rPr lang="en-US" sz="1400" b="1" dirty="0" smtClean="0">
                  <a:solidFill>
                    <a:srgbClr val="FF0000"/>
                  </a:solidFill>
                  <a:effectLst>
                    <a:glow rad="50800">
                      <a:schemeClr val="tx1">
                        <a:alpha val="75000"/>
                      </a:schemeClr>
                    </a:glow>
                  </a:effectLst>
                  <a:latin typeface="Calibri"/>
                  <a:cs typeface="Calibri"/>
                </a:rPr>
                <a:t>Ex Nuri</a:t>
              </a:r>
              <a:endParaRPr lang="en-US" sz="1400" b="1" dirty="0">
                <a:solidFill>
                  <a:srgbClr val="FF0000"/>
                </a:solidFill>
                <a:effectLst>
                  <a:glow rad="50800">
                    <a:schemeClr val="tx1">
                      <a:alpha val="75000"/>
                    </a:schemeClr>
                  </a:glow>
                </a:effectLst>
                <a:latin typeface="Calibri"/>
                <a:cs typeface="Calibri"/>
              </a:endParaRPr>
            </a:p>
          </p:txBody>
        </p:sp>
        <p:sp>
          <p:nvSpPr>
            <p:cNvPr id="28" name="TextBox 27"/>
            <p:cNvSpPr txBox="1"/>
            <p:nvPr/>
          </p:nvSpPr>
          <p:spPr>
            <a:xfrm>
              <a:off x="3659241" y="2861062"/>
              <a:ext cx="819886" cy="461665"/>
            </a:xfrm>
            <a:prstGeom prst="rect">
              <a:avLst/>
            </a:prstGeom>
            <a:noFill/>
          </p:spPr>
          <p:txBody>
            <a:bodyPr wrap="square" rtlCol="0">
              <a:spAutoFit/>
            </a:bodyPr>
            <a:lstStyle/>
            <a:p>
              <a:pPr algn="ctr"/>
              <a:r>
                <a:rPr lang="en-US" sz="2400" b="1" dirty="0" smtClean="0">
                  <a:solidFill>
                    <a:srgbClr val="FF0000"/>
                  </a:solidFill>
                  <a:effectLst>
                    <a:glow rad="63500">
                      <a:schemeClr val="tx1">
                        <a:alpha val="75000"/>
                      </a:schemeClr>
                    </a:glow>
                  </a:effectLst>
                  <a:latin typeface="Calibri"/>
                  <a:cs typeface="Calibri"/>
                </a:rPr>
                <a:t>L</a:t>
              </a:r>
              <a:endParaRPr lang="en-US" sz="2400" b="1" baseline="-25000" dirty="0">
                <a:solidFill>
                  <a:srgbClr val="FF0000"/>
                </a:solidFill>
                <a:effectLst>
                  <a:glow rad="63500">
                    <a:schemeClr val="tx1">
                      <a:alpha val="75000"/>
                    </a:schemeClr>
                  </a:glow>
                </a:effectLst>
                <a:latin typeface="Calibri"/>
                <a:cs typeface="Calibri"/>
              </a:endParaRPr>
            </a:p>
          </p:txBody>
        </p:sp>
        <p:sp>
          <p:nvSpPr>
            <p:cNvPr id="29" name="TextBox 28"/>
            <p:cNvSpPr txBox="1"/>
            <p:nvPr/>
          </p:nvSpPr>
          <p:spPr>
            <a:xfrm>
              <a:off x="5141425" y="1881492"/>
              <a:ext cx="819886" cy="400110"/>
            </a:xfrm>
            <a:prstGeom prst="rect">
              <a:avLst/>
            </a:prstGeom>
            <a:noFill/>
          </p:spPr>
          <p:txBody>
            <a:bodyPr wrap="square" rtlCol="0">
              <a:spAutoFit/>
            </a:bodyPr>
            <a:lstStyle/>
            <a:p>
              <a:pPr algn="ctr"/>
              <a:r>
                <a:rPr lang="en-US" sz="2000" b="1" dirty="0" smtClean="0">
                  <a:solidFill>
                    <a:srgbClr val="0000FF"/>
                  </a:solidFill>
                  <a:effectLst>
                    <a:glow rad="63500">
                      <a:schemeClr val="bg1">
                        <a:alpha val="75000"/>
                      </a:schemeClr>
                    </a:glow>
                  </a:effectLst>
                  <a:latin typeface="Calibri"/>
                  <a:cs typeface="Calibri"/>
                </a:rPr>
                <a:t>H</a:t>
              </a:r>
              <a:r>
                <a:rPr lang="en-US" sz="2000" b="1" baseline="-25000" dirty="0">
                  <a:solidFill>
                    <a:srgbClr val="0000FF"/>
                  </a:solidFill>
                  <a:effectLst>
                    <a:glow rad="63500">
                      <a:schemeClr val="bg1">
                        <a:alpha val="75000"/>
                      </a:schemeClr>
                    </a:glow>
                  </a:effectLst>
                  <a:latin typeface="Calibri"/>
                  <a:cs typeface="Calibri"/>
                </a:rPr>
                <a:t>3</a:t>
              </a:r>
            </a:p>
          </p:txBody>
        </p:sp>
        <p:sp>
          <p:nvSpPr>
            <p:cNvPr id="31" name="TextBox 30"/>
            <p:cNvSpPr txBox="1"/>
            <p:nvPr/>
          </p:nvSpPr>
          <p:spPr>
            <a:xfrm>
              <a:off x="6143711" y="2774332"/>
              <a:ext cx="1073496" cy="523220"/>
            </a:xfrm>
            <a:prstGeom prst="rect">
              <a:avLst/>
            </a:prstGeom>
            <a:noFill/>
          </p:spPr>
          <p:txBody>
            <a:bodyPr wrap="square" rtlCol="0">
              <a:spAutoFit/>
            </a:bodyPr>
            <a:lstStyle/>
            <a:p>
              <a:pPr algn="ctr"/>
              <a:r>
                <a:rPr lang="en-US" sz="1400" b="1" dirty="0" smtClean="0">
                  <a:solidFill>
                    <a:srgbClr val="000090"/>
                  </a:solidFill>
                  <a:effectLst>
                    <a:glow rad="50800">
                      <a:schemeClr val="bg1">
                        <a:alpha val="75000"/>
                      </a:schemeClr>
                    </a:glow>
                  </a:effectLst>
                  <a:latin typeface="Calibri"/>
                  <a:cs typeface="Calibri"/>
                </a:rPr>
                <a:t>2</a:t>
              </a:r>
              <a:r>
                <a:rPr lang="en-US" sz="1400" b="1" baseline="30000" dirty="0" smtClean="0">
                  <a:solidFill>
                    <a:srgbClr val="000090"/>
                  </a:solidFill>
                  <a:effectLst>
                    <a:glow rad="50800">
                      <a:schemeClr val="bg1">
                        <a:alpha val="75000"/>
                      </a:schemeClr>
                    </a:glow>
                  </a:effectLst>
                  <a:latin typeface="Calibri"/>
                  <a:cs typeface="Calibri"/>
                </a:rPr>
                <a:t>nd</a:t>
              </a:r>
              <a:r>
                <a:rPr lang="en-US" sz="1400" b="1" dirty="0" smtClean="0">
                  <a:solidFill>
                    <a:srgbClr val="000090"/>
                  </a:solidFill>
                  <a:effectLst>
                    <a:glow rad="50800">
                      <a:schemeClr val="bg1">
                        <a:alpha val="75000"/>
                      </a:schemeClr>
                    </a:glow>
                  </a:effectLst>
                  <a:latin typeface="Calibri"/>
                  <a:cs typeface="Calibri"/>
                </a:rPr>
                <a:t> Cold Surge</a:t>
              </a:r>
              <a:endParaRPr lang="en-US" sz="1400" b="1" dirty="0">
                <a:solidFill>
                  <a:srgbClr val="000090"/>
                </a:solidFill>
                <a:effectLst>
                  <a:glow rad="50800">
                    <a:schemeClr val="bg1">
                      <a:alpha val="75000"/>
                    </a:schemeClr>
                  </a:glow>
                </a:effectLst>
                <a:latin typeface="Calibri"/>
                <a:cs typeface="Calibri"/>
              </a:endParaRPr>
            </a:p>
          </p:txBody>
        </p:sp>
        <p:sp>
          <p:nvSpPr>
            <p:cNvPr id="57" name="Rectangle 56"/>
            <p:cNvSpPr/>
            <p:nvPr/>
          </p:nvSpPr>
          <p:spPr>
            <a:xfrm>
              <a:off x="293867" y="5342600"/>
              <a:ext cx="8561853" cy="13785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pic>
          <p:nvPicPr>
            <p:cNvPr id="58" name="Picture 57"/>
            <p:cNvPicPr>
              <a:picLocks noChangeAspect="1"/>
            </p:cNvPicPr>
            <p:nvPr/>
          </p:nvPicPr>
          <p:blipFill rotWithShape="1">
            <a:blip r:embed="rId3"/>
            <a:srcRect l="37762" t="89220" r="39053"/>
            <a:stretch/>
          </p:blipFill>
          <p:spPr>
            <a:xfrm>
              <a:off x="5973864" y="6192184"/>
              <a:ext cx="1311909" cy="261217"/>
            </a:xfrm>
            <a:prstGeom prst="rect">
              <a:avLst/>
            </a:prstGeom>
          </p:spPr>
        </p:pic>
        <p:pic>
          <p:nvPicPr>
            <p:cNvPr id="59" name="Picture 58"/>
            <p:cNvPicPr>
              <a:picLocks noChangeAspect="1"/>
            </p:cNvPicPr>
            <p:nvPr/>
          </p:nvPicPr>
          <p:blipFill rotWithShape="1">
            <a:blip r:embed="rId3"/>
            <a:srcRect l="73463" t="92647" r="17537" b="-236"/>
            <a:stretch/>
          </p:blipFill>
          <p:spPr>
            <a:xfrm>
              <a:off x="6499634" y="6489791"/>
              <a:ext cx="485398" cy="175279"/>
            </a:xfrm>
            <a:prstGeom prst="rect">
              <a:avLst/>
            </a:prstGeom>
          </p:spPr>
        </p:pic>
        <p:sp>
          <p:nvSpPr>
            <p:cNvPr id="60" name="TextBox 59"/>
            <p:cNvSpPr txBox="1"/>
            <p:nvPr/>
          </p:nvSpPr>
          <p:spPr>
            <a:xfrm>
              <a:off x="387221" y="5478817"/>
              <a:ext cx="819886" cy="461665"/>
            </a:xfrm>
            <a:prstGeom prst="rect">
              <a:avLst/>
            </a:prstGeom>
            <a:noFill/>
          </p:spPr>
          <p:txBody>
            <a:bodyPr wrap="square" rtlCol="0">
              <a:spAutoFit/>
            </a:bodyPr>
            <a:lstStyle/>
            <a:p>
              <a:pPr algn="ctr"/>
              <a:r>
                <a:rPr lang="en-US" sz="2400" b="1" dirty="0" smtClean="0">
                  <a:solidFill>
                    <a:srgbClr val="FF0000"/>
                  </a:solidFill>
                  <a:effectLst>
                    <a:glow rad="63500">
                      <a:schemeClr val="tx1">
                        <a:alpha val="75000"/>
                      </a:schemeClr>
                    </a:glow>
                  </a:effectLst>
                  <a:latin typeface="Calibri"/>
                  <a:cs typeface="Calibri"/>
                </a:rPr>
                <a:t>L</a:t>
              </a:r>
              <a:endParaRPr lang="en-US" sz="2400" b="1" baseline="-25000" dirty="0">
                <a:solidFill>
                  <a:srgbClr val="FF0000"/>
                </a:solidFill>
                <a:effectLst>
                  <a:glow rad="63500">
                    <a:schemeClr val="tx1">
                      <a:alpha val="75000"/>
                    </a:schemeClr>
                  </a:glow>
                </a:effectLst>
                <a:latin typeface="Calibri"/>
                <a:cs typeface="Calibri"/>
              </a:endParaRPr>
            </a:p>
          </p:txBody>
        </p:sp>
        <p:sp>
          <p:nvSpPr>
            <p:cNvPr id="61" name="TextBox 60"/>
            <p:cNvSpPr txBox="1"/>
            <p:nvPr/>
          </p:nvSpPr>
          <p:spPr>
            <a:xfrm>
              <a:off x="994109" y="5478817"/>
              <a:ext cx="1893937" cy="523220"/>
            </a:xfrm>
            <a:prstGeom prst="rect">
              <a:avLst/>
            </a:prstGeom>
            <a:noFill/>
          </p:spPr>
          <p:txBody>
            <a:bodyPr wrap="square" rtlCol="0">
              <a:spAutoFit/>
            </a:bodyPr>
            <a:lstStyle/>
            <a:p>
              <a:r>
                <a:rPr lang="en-US" sz="1400" b="1" dirty="0" err="1" smtClean="0">
                  <a:latin typeface="Calibri"/>
                  <a:cs typeface="Calibri"/>
                </a:rPr>
                <a:t>Extratropical</a:t>
              </a:r>
              <a:r>
                <a:rPr lang="en-US" sz="1400" b="1" dirty="0" smtClean="0">
                  <a:latin typeface="Calibri"/>
                  <a:cs typeface="Calibri"/>
                </a:rPr>
                <a:t> low </a:t>
              </a:r>
              <a:r>
                <a:rPr lang="en-US" sz="1400" b="1" dirty="0">
                  <a:latin typeface="Calibri"/>
                  <a:cs typeface="Calibri"/>
                </a:rPr>
                <a:t>p</a:t>
              </a:r>
              <a:r>
                <a:rPr lang="en-US" sz="1400" b="1" dirty="0" smtClean="0">
                  <a:latin typeface="Calibri"/>
                  <a:cs typeface="Calibri"/>
                </a:rPr>
                <a:t>ressure </a:t>
              </a:r>
              <a:r>
                <a:rPr lang="en-US" sz="1400" b="1" dirty="0">
                  <a:latin typeface="Calibri"/>
                  <a:cs typeface="Calibri"/>
                </a:rPr>
                <a:t>c</a:t>
              </a:r>
              <a:r>
                <a:rPr lang="en-US" sz="1400" b="1" dirty="0" smtClean="0">
                  <a:latin typeface="Calibri"/>
                  <a:cs typeface="Calibri"/>
                </a:rPr>
                <a:t>enter</a:t>
              </a:r>
              <a:endParaRPr lang="en-US" sz="1400" b="1" dirty="0">
                <a:latin typeface="Calibri"/>
                <a:cs typeface="Calibri"/>
              </a:endParaRPr>
            </a:p>
          </p:txBody>
        </p:sp>
        <p:sp>
          <p:nvSpPr>
            <p:cNvPr id="62" name="TextBox 61"/>
            <p:cNvSpPr txBox="1"/>
            <p:nvPr/>
          </p:nvSpPr>
          <p:spPr>
            <a:xfrm>
              <a:off x="2270872" y="5478817"/>
              <a:ext cx="819886" cy="400110"/>
            </a:xfrm>
            <a:prstGeom prst="rect">
              <a:avLst/>
            </a:prstGeom>
            <a:noFill/>
          </p:spPr>
          <p:txBody>
            <a:bodyPr wrap="square" rtlCol="0">
              <a:spAutoFit/>
            </a:bodyPr>
            <a:lstStyle/>
            <a:p>
              <a:pPr algn="ctr"/>
              <a:r>
                <a:rPr lang="en-US" sz="2000" b="1" dirty="0" smtClean="0">
                  <a:solidFill>
                    <a:srgbClr val="0000FF"/>
                  </a:solidFill>
                  <a:effectLst>
                    <a:glow rad="63500">
                      <a:schemeClr val="bg1">
                        <a:alpha val="75000"/>
                      </a:schemeClr>
                    </a:glow>
                  </a:effectLst>
                  <a:latin typeface="Calibri"/>
                  <a:cs typeface="Calibri"/>
                </a:rPr>
                <a:t>H</a:t>
              </a:r>
              <a:r>
                <a:rPr lang="en-US" sz="2000" b="1" baseline="-25000" dirty="0" smtClean="0">
                  <a:solidFill>
                    <a:srgbClr val="0000FF"/>
                  </a:solidFill>
                  <a:effectLst>
                    <a:glow rad="63500">
                      <a:schemeClr val="bg1">
                        <a:alpha val="75000"/>
                      </a:schemeClr>
                    </a:glow>
                  </a:effectLst>
                  <a:latin typeface="Calibri"/>
                  <a:cs typeface="Calibri"/>
                </a:rPr>
                <a:t>1</a:t>
              </a:r>
              <a:endParaRPr lang="en-US" sz="2000" b="1" baseline="-25000" dirty="0">
                <a:solidFill>
                  <a:srgbClr val="0000FF"/>
                </a:solidFill>
                <a:effectLst>
                  <a:glow rad="63500">
                    <a:schemeClr val="bg1">
                      <a:alpha val="75000"/>
                    </a:schemeClr>
                  </a:glow>
                </a:effectLst>
                <a:latin typeface="Calibri"/>
                <a:cs typeface="Calibri"/>
              </a:endParaRPr>
            </a:p>
          </p:txBody>
        </p:sp>
        <p:sp>
          <p:nvSpPr>
            <p:cNvPr id="63" name="TextBox 62"/>
            <p:cNvSpPr txBox="1"/>
            <p:nvPr/>
          </p:nvSpPr>
          <p:spPr>
            <a:xfrm>
              <a:off x="3005808" y="5482882"/>
              <a:ext cx="1469107" cy="523220"/>
            </a:xfrm>
            <a:prstGeom prst="rect">
              <a:avLst/>
            </a:prstGeom>
            <a:noFill/>
          </p:spPr>
          <p:txBody>
            <a:bodyPr wrap="square" rtlCol="0">
              <a:spAutoFit/>
            </a:bodyPr>
            <a:lstStyle/>
            <a:p>
              <a:r>
                <a:rPr lang="en-US" sz="1400" b="1" dirty="0" smtClean="0">
                  <a:latin typeface="Calibri"/>
                  <a:cs typeface="Calibri"/>
                </a:rPr>
                <a:t>High pressure </a:t>
              </a:r>
              <a:r>
                <a:rPr lang="en-US" sz="1400" b="1" dirty="0">
                  <a:latin typeface="Calibri"/>
                  <a:cs typeface="Calibri"/>
                </a:rPr>
                <a:t>c</a:t>
              </a:r>
              <a:r>
                <a:rPr lang="en-US" sz="1400" b="1" dirty="0" smtClean="0">
                  <a:latin typeface="Calibri"/>
                  <a:cs typeface="Calibri"/>
                </a:rPr>
                <a:t>enter</a:t>
              </a:r>
              <a:endParaRPr lang="en-US" sz="1400" b="1" dirty="0">
                <a:latin typeface="Calibri"/>
                <a:cs typeface="Calibri"/>
              </a:endParaRPr>
            </a:p>
          </p:txBody>
        </p:sp>
        <p:grpSp>
          <p:nvGrpSpPr>
            <p:cNvPr id="64" name="Group 63"/>
            <p:cNvGrpSpPr/>
            <p:nvPr/>
          </p:nvGrpSpPr>
          <p:grpSpPr>
            <a:xfrm>
              <a:off x="6446040" y="5531548"/>
              <a:ext cx="459020" cy="427238"/>
              <a:chOff x="1172789" y="6095205"/>
              <a:chExt cx="459020" cy="427238"/>
            </a:xfrm>
            <a:effectLst>
              <a:glow rad="25400">
                <a:schemeClr val="tx1"/>
              </a:glow>
            </a:effectLst>
          </p:grpSpPr>
          <p:sp>
            <p:nvSpPr>
              <p:cNvPr id="65" name="Freeform 64"/>
              <p:cNvSpPr/>
              <p:nvPr/>
            </p:nvSpPr>
            <p:spPr>
              <a:xfrm>
                <a:off x="1172789" y="6095205"/>
                <a:ext cx="447066" cy="409227"/>
              </a:xfrm>
              <a:custGeom>
                <a:avLst/>
                <a:gdLst>
                  <a:gd name="connsiteX0" fmla="*/ 1351523 w 1351523"/>
                  <a:gd name="connsiteY0" fmla="*/ 0 h 1208937"/>
                  <a:gd name="connsiteX1" fmla="*/ 1181734 w 1351523"/>
                  <a:gd name="connsiteY1" fmla="*/ 292047 h 1208937"/>
                  <a:gd name="connsiteX2" fmla="*/ 706324 w 1351523"/>
                  <a:gd name="connsiteY2" fmla="*/ 848973 h 1208937"/>
                  <a:gd name="connsiteX3" fmla="*/ 0 w 1351523"/>
                  <a:gd name="connsiteY3" fmla="*/ 1208937 h 1208937"/>
                </a:gdLst>
                <a:ahLst/>
                <a:cxnLst>
                  <a:cxn ang="0">
                    <a:pos x="connsiteX0" y="connsiteY0"/>
                  </a:cxn>
                  <a:cxn ang="0">
                    <a:pos x="connsiteX1" y="connsiteY1"/>
                  </a:cxn>
                  <a:cxn ang="0">
                    <a:pos x="connsiteX2" y="connsiteY2"/>
                  </a:cxn>
                  <a:cxn ang="0">
                    <a:pos x="connsiteX3" y="connsiteY3"/>
                  </a:cxn>
                </a:cxnLst>
                <a:rect l="l" t="t" r="r" b="b"/>
                <a:pathLst>
                  <a:path w="1351523" h="1208937">
                    <a:moveTo>
                      <a:pt x="1351523" y="0"/>
                    </a:moveTo>
                    <a:cubicBezTo>
                      <a:pt x="1320395" y="75276"/>
                      <a:pt x="1289267" y="150552"/>
                      <a:pt x="1181734" y="292047"/>
                    </a:cubicBezTo>
                    <a:cubicBezTo>
                      <a:pt x="1074201" y="433542"/>
                      <a:pt x="903280" y="696158"/>
                      <a:pt x="706324" y="848973"/>
                    </a:cubicBezTo>
                    <a:cubicBezTo>
                      <a:pt x="509368" y="1001788"/>
                      <a:pt x="0" y="1208937"/>
                      <a:pt x="0" y="1208937"/>
                    </a:cubicBezTo>
                  </a:path>
                </a:pathLst>
              </a:custGeom>
              <a:ln w="25400">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66" name="Isosceles Triangle 65"/>
              <p:cNvSpPr/>
              <p:nvPr/>
            </p:nvSpPr>
            <p:spPr>
              <a:xfrm rot="1995297">
                <a:off x="1228739" y="6417128"/>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7" name="Isosceles Triangle 66"/>
              <p:cNvSpPr/>
              <p:nvPr/>
            </p:nvSpPr>
            <p:spPr>
              <a:xfrm rot="809359">
                <a:off x="1382850" y="6323403"/>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8" name="Isosceles Triangle 67"/>
              <p:cNvSpPr/>
              <p:nvPr/>
            </p:nvSpPr>
            <p:spPr>
              <a:xfrm>
                <a:off x="1506907" y="6179350"/>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grpSp>
        <p:sp>
          <p:nvSpPr>
            <p:cNvPr id="69" name="TextBox 68"/>
            <p:cNvSpPr txBox="1"/>
            <p:nvPr/>
          </p:nvSpPr>
          <p:spPr>
            <a:xfrm>
              <a:off x="6985214" y="5592742"/>
              <a:ext cx="975856" cy="307777"/>
            </a:xfrm>
            <a:prstGeom prst="rect">
              <a:avLst/>
            </a:prstGeom>
            <a:noFill/>
          </p:spPr>
          <p:txBody>
            <a:bodyPr wrap="square" rtlCol="0">
              <a:spAutoFit/>
            </a:bodyPr>
            <a:lstStyle/>
            <a:p>
              <a:r>
                <a:rPr lang="en-US" sz="1400" b="1" dirty="0" smtClean="0">
                  <a:latin typeface="Calibri"/>
                  <a:cs typeface="Calibri"/>
                </a:rPr>
                <a:t>Cold front</a:t>
              </a:r>
              <a:endParaRPr lang="en-US" sz="1400" b="1" dirty="0">
                <a:latin typeface="Calibri"/>
                <a:cs typeface="Calibri"/>
              </a:endParaRPr>
            </a:p>
          </p:txBody>
        </p:sp>
        <p:sp>
          <p:nvSpPr>
            <p:cNvPr id="70" name="Freeform 69"/>
            <p:cNvSpPr/>
            <p:nvPr/>
          </p:nvSpPr>
          <p:spPr>
            <a:xfrm>
              <a:off x="2483102" y="6169245"/>
              <a:ext cx="470269" cy="216875"/>
            </a:xfrm>
            <a:custGeom>
              <a:avLst/>
              <a:gdLst>
                <a:gd name="connsiteX0" fmla="*/ 18393 w 470269"/>
                <a:gd name="connsiteY0" fmla="*/ 56393 h 216875"/>
                <a:gd name="connsiteX1" fmla="*/ 102355 w 470269"/>
                <a:gd name="connsiteY1" fmla="*/ 3911 h 216875"/>
                <a:gd name="connsiteX2" fmla="*/ 333251 w 470269"/>
                <a:gd name="connsiteY2" fmla="*/ 14408 h 216875"/>
                <a:gd name="connsiteX3" fmla="*/ 469689 w 470269"/>
                <a:gd name="connsiteY3" fmla="*/ 98378 h 216875"/>
                <a:gd name="connsiteX4" fmla="*/ 375232 w 470269"/>
                <a:gd name="connsiteY4" fmla="*/ 213837 h 216875"/>
                <a:gd name="connsiteX5" fmla="*/ 207308 w 470269"/>
                <a:gd name="connsiteY5" fmla="*/ 182348 h 216875"/>
                <a:gd name="connsiteX6" fmla="*/ 18393 w 470269"/>
                <a:gd name="connsiteY6" fmla="*/ 171852 h 216875"/>
                <a:gd name="connsiteX7" fmla="*/ 18393 w 470269"/>
                <a:gd name="connsiteY7" fmla="*/ 56393 h 2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9" h="216875">
                  <a:moveTo>
                    <a:pt x="18393" y="56393"/>
                  </a:moveTo>
                  <a:cubicBezTo>
                    <a:pt x="32387" y="28403"/>
                    <a:pt x="49879" y="10908"/>
                    <a:pt x="102355" y="3911"/>
                  </a:cubicBezTo>
                  <a:cubicBezTo>
                    <a:pt x="154831" y="-3086"/>
                    <a:pt x="272029" y="-1336"/>
                    <a:pt x="333251" y="14408"/>
                  </a:cubicBezTo>
                  <a:cubicBezTo>
                    <a:pt x="394473" y="30152"/>
                    <a:pt x="462692" y="65140"/>
                    <a:pt x="469689" y="98378"/>
                  </a:cubicBezTo>
                  <a:cubicBezTo>
                    <a:pt x="476686" y="131616"/>
                    <a:pt x="418962" y="199842"/>
                    <a:pt x="375232" y="213837"/>
                  </a:cubicBezTo>
                  <a:cubicBezTo>
                    <a:pt x="331502" y="227832"/>
                    <a:pt x="266781" y="189345"/>
                    <a:pt x="207308" y="182348"/>
                  </a:cubicBezTo>
                  <a:cubicBezTo>
                    <a:pt x="147835" y="175351"/>
                    <a:pt x="51628" y="194594"/>
                    <a:pt x="18393" y="171852"/>
                  </a:cubicBezTo>
                  <a:cubicBezTo>
                    <a:pt x="-14842" y="149110"/>
                    <a:pt x="4399" y="84383"/>
                    <a:pt x="18393" y="56393"/>
                  </a:cubicBezTo>
                  <a:close/>
                </a:path>
              </a:pathLst>
            </a:custGeom>
            <a:solidFill>
              <a:srgbClr val="0000FF">
                <a:alpha val="25000"/>
              </a:srgbClr>
            </a:solid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71" name="TextBox 70"/>
            <p:cNvSpPr txBox="1"/>
            <p:nvPr/>
          </p:nvSpPr>
          <p:spPr>
            <a:xfrm>
              <a:off x="3005808" y="6100528"/>
              <a:ext cx="1469107" cy="307777"/>
            </a:xfrm>
            <a:prstGeom prst="rect">
              <a:avLst/>
            </a:prstGeom>
            <a:noFill/>
          </p:spPr>
          <p:txBody>
            <a:bodyPr wrap="square" rtlCol="0">
              <a:spAutoFit/>
            </a:bodyPr>
            <a:lstStyle/>
            <a:p>
              <a:r>
                <a:rPr lang="en-US" sz="1400" b="1" dirty="0" smtClean="0">
                  <a:latin typeface="Calibri"/>
                  <a:cs typeface="Calibri"/>
                </a:rPr>
                <a:t>Arctic air</a:t>
              </a:r>
              <a:endParaRPr lang="en-US" sz="1400" b="1" dirty="0">
                <a:latin typeface="Calibri"/>
                <a:cs typeface="Calibri"/>
              </a:endParaRPr>
            </a:p>
          </p:txBody>
        </p:sp>
        <p:sp>
          <p:nvSpPr>
            <p:cNvPr id="72" name="Freeform 71"/>
            <p:cNvSpPr/>
            <p:nvPr/>
          </p:nvSpPr>
          <p:spPr>
            <a:xfrm>
              <a:off x="2606059" y="6213535"/>
              <a:ext cx="231639" cy="75166"/>
            </a:xfrm>
            <a:custGeom>
              <a:avLst/>
              <a:gdLst>
                <a:gd name="connsiteX0" fmla="*/ 168313 w 231639"/>
                <a:gd name="connsiteY0" fmla="*/ 75080 h 75166"/>
                <a:gd name="connsiteX1" fmla="*/ 10884 w 231639"/>
                <a:gd name="connsiteY1" fmla="*/ 64584 h 75166"/>
                <a:gd name="connsiteX2" fmla="*/ 31874 w 231639"/>
                <a:gd name="connsiteY2" fmla="*/ 1606 h 75166"/>
                <a:gd name="connsiteX3" fmla="*/ 178808 w 231639"/>
                <a:gd name="connsiteY3" fmla="*/ 22599 h 75166"/>
                <a:gd name="connsiteX4" fmla="*/ 231285 w 231639"/>
                <a:gd name="connsiteY4" fmla="*/ 64584 h 75166"/>
                <a:gd name="connsiteX5" fmla="*/ 168313 w 231639"/>
                <a:gd name="connsiteY5" fmla="*/ 75080 h 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39" h="75166">
                  <a:moveTo>
                    <a:pt x="168313" y="75080"/>
                  </a:moveTo>
                  <a:cubicBezTo>
                    <a:pt x="131580" y="75080"/>
                    <a:pt x="33624" y="76830"/>
                    <a:pt x="10884" y="64584"/>
                  </a:cubicBezTo>
                  <a:cubicBezTo>
                    <a:pt x="-11856" y="52338"/>
                    <a:pt x="3887" y="8603"/>
                    <a:pt x="31874" y="1606"/>
                  </a:cubicBezTo>
                  <a:cubicBezTo>
                    <a:pt x="59861" y="-5391"/>
                    <a:pt x="145573" y="12103"/>
                    <a:pt x="178808" y="22599"/>
                  </a:cubicBezTo>
                  <a:cubicBezTo>
                    <a:pt x="212043" y="33095"/>
                    <a:pt x="234783" y="55837"/>
                    <a:pt x="231285" y="64584"/>
                  </a:cubicBezTo>
                  <a:cubicBezTo>
                    <a:pt x="227787" y="73331"/>
                    <a:pt x="205046" y="75080"/>
                    <a:pt x="168313" y="75080"/>
                  </a:cubicBezTo>
                  <a:close/>
                </a:path>
              </a:pathLst>
            </a:cu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73" name="Freeform 72"/>
            <p:cNvSpPr/>
            <p:nvPr/>
          </p:nvSpPr>
          <p:spPr>
            <a:xfrm>
              <a:off x="4266739" y="5604635"/>
              <a:ext cx="470269" cy="216875"/>
            </a:xfrm>
            <a:custGeom>
              <a:avLst/>
              <a:gdLst>
                <a:gd name="connsiteX0" fmla="*/ 18393 w 470269"/>
                <a:gd name="connsiteY0" fmla="*/ 56393 h 216875"/>
                <a:gd name="connsiteX1" fmla="*/ 102355 w 470269"/>
                <a:gd name="connsiteY1" fmla="*/ 3911 h 216875"/>
                <a:gd name="connsiteX2" fmla="*/ 333251 w 470269"/>
                <a:gd name="connsiteY2" fmla="*/ 14408 h 216875"/>
                <a:gd name="connsiteX3" fmla="*/ 469689 w 470269"/>
                <a:gd name="connsiteY3" fmla="*/ 98378 h 216875"/>
                <a:gd name="connsiteX4" fmla="*/ 375232 w 470269"/>
                <a:gd name="connsiteY4" fmla="*/ 213837 h 216875"/>
                <a:gd name="connsiteX5" fmla="*/ 207308 w 470269"/>
                <a:gd name="connsiteY5" fmla="*/ 182348 h 216875"/>
                <a:gd name="connsiteX6" fmla="*/ 18393 w 470269"/>
                <a:gd name="connsiteY6" fmla="*/ 171852 h 216875"/>
                <a:gd name="connsiteX7" fmla="*/ 18393 w 470269"/>
                <a:gd name="connsiteY7" fmla="*/ 56393 h 2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9" h="216875">
                  <a:moveTo>
                    <a:pt x="18393" y="56393"/>
                  </a:moveTo>
                  <a:cubicBezTo>
                    <a:pt x="32387" y="28403"/>
                    <a:pt x="49879" y="10908"/>
                    <a:pt x="102355" y="3911"/>
                  </a:cubicBezTo>
                  <a:cubicBezTo>
                    <a:pt x="154831" y="-3086"/>
                    <a:pt x="272029" y="-1336"/>
                    <a:pt x="333251" y="14408"/>
                  </a:cubicBezTo>
                  <a:cubicBezTo>
                    <a:pt x="394473" y="30152"/>
                    <a:pt x="462692" y="65140"/>
                    <a:pt x="469689" y="98378"/>
                  </a:cubicBezTo>
                  <a:cubicBezTo>
                    <a:pt x="476686" y="131616"/>
                    <a:pt x="418962" y="199842"/>
                    <a:pt x="375232" y="213837"/>
                  </a:cubicBezTo>
                  <a:cubicBezTo>
                    <a:pt x="331502" y="227832"/>
                    <a:pt x="266781" y="189345"/>
                    <a:pt x="207308" y="182348"/>
                  </a:cubicBezTo>
                  <a:cubicBezTo>
                    <a:pt x="147835" y="175351"/>
                    <a:pt x="51628" y="194594"/>
                    <a:pt x="18393" y="171852"/>
                  </a:cubicBezTo>
                  <a:cubicBezTo>
                    <a:pt x="-14842" y="149110"/>
                    <a:pt x="4399" y="84383"/>
                    <a:pt x="18393" y="56393"/>
                  </a:cubicBezTo>
                  <a:close/>
                </a:path>
              </a:pathLst>
            </a:custGeom>
            <a:noFill/>
            <a:ln w="254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74" name="Freeform 73"/>
            <p:cNvSpPr/>
            <p:nvPr/>
          </p:nvSpPr>
          <p:spPr>
            <a:xfrm>
              <a:off x="4389696" y="5648925"/>
              <a:ext cx="231639" cy="75166"/>
            </a:xfrm>
            <a:custGeom>
              <a:avLst/>
              <a:gdLst>
                <a:gd name="connsiteX0" fmla="*/ 168313 w 231639"/>
                <a:gd name="connsiteY0" fmla="*/ 75080 h 75166"/>
                <a:gd name="connsiteX1" fmla="*/ 10884 w 231639"/>
                <a:gd name="connsiteY1" fmla="*/ 64584 h 75166"/>
                <a:gd name="connsiteX2" fmla="*/ 31874 w 231639"/>
                <a:gd name="connsiteY2" fmla="*/ 1606 h 75166"/>
                <a:gd name="connsiteX3" fmla="*/ 178808 w 231639"/>
                <a:gd name="connsiteY3" fmla="*/ 22599 h 75166"/>
                <a:gd name="connsiteX4" fmla="*/ 231285 w 231639"/>
                <a:gd name="connsiteY4" fmla="*/ 64584 h 75166"/>
                <a:gd name="connsiteX5" fmla="*/ 168313 w 231639"/>
                <a:gd name="connsiteY5" fmla="*/ 75080 h 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39" h="75166">
                  <a:moveTo>
                    <a:pt x="168313" y="75080"/>
                  </a:moveTo>
                  <a:cubicBezTo>
                    <a:pt x="131580" y="75080"/>
                    <a:pt x="33624" y="76830"/>
                    <a:pt x="10884" y="64584"/>
                  </a:cubicBezTo>
                  <a:cubicBezTo>
                    <a:pt x="-11856" y="52338"/>
                    <a:pt x="3887" y="8603"/>
                    <a:pt x="31874" y="1606"/>
                  </a:cubicBezTo>
                  <a:cubicBezTo>
                    <a:pt x="59861" y="-5391"/>
                    <a:pt x="145573" y="12103"/>
                    <a:pt x="178808" y="22599"/>
                  </a:cubicBezTo>
                  <a:cubicBezTo>
                    <a:pt x="212043" y="33095"/>
                    <a:pt x="234783" y="55837"/>
                    <a:pt x="231285" y="64584"/>
                  </a:cubicBezTo>
                  <a:cubicBezTo>
                    <a:pt x="227787" y="73331"/>
                    <a:pt x="205046" y="75080"/>
                    <a:pt x="168313" y="75080"/>
                  </a:cubicBezTo>
                  <a:close/>
                </a:path>
              </a:pathLst>
            </a:custGeom>
            <a:noFill/>
            <a:ln w="254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75" name="TextBox 74"/>
            <p:cNvSpPr txBox="1"/>
            <p:nvPr/>
          </p:nvSpPr>
          <p:spPr>
            <a:xfrm>
              <a:off x="4850837" y="5478817"/>
              <a:ext cx="1626414" cy="523220"/>
            </a:xfrm>
            <a:prstGeom prst="rect">
              <a:avLst/>
            </a:prstGeom>
            <a:noFill/>
          </p:spPr>
          <p:txBody>
            <a:bodyPr wrap="square" rtlCol="0">
              <a:spAutoFit/>
            </a:bodyPr>
            <a:lstStyle/>
            <a:p>
              <a:r>
                <a:rPr lang="en-US" sz="1400" b="1" dirty="0" smtClean="0">
                  <a:latin typeface="Calibri"/>
                  <a:cs typeface="Calibri"/>
                </a:rPr>
                <a:t>Sea level </a:t>
              </a:r>
              <a:r>
                <a:rPr lang="en-US" sz="1400" b="1" dirty="0">
                  <a:latin typeface="Calibri"/>
                  <a:cs typeface="Calibri"/>
                </a:rPr>
                <a:t>p</a:t>
              </a:r>
              <a:r>
                <a:rPr lang="en-US" sz="1400" b="1" dirty="0" smtClean="0">
                  <a:latin typeface="Calibri"/>
                  <a:cs typeface="Calibri"/>
                </a:rPr>
                <a:t>ressure &lt; 1000-hPa</a:t>
              </a:r>
              <a:endParaRPr lang="en-US" sz="1400" b="1" dirty="0">
                <a:latin typeface="Calibri"/>
                <a:cs typeface="Calibri"/>
              </a:endParaRPr>
            </a:p>
          </p:txBody>
        </p:sp>
        <p:sp>
          <p:nvSpPr>
            <p:cNvPr id="76" name="TextBox 75"/>
            <p:cNvSpPr txBox="1"/>
            <p:nvPr/>
          </p:nvSpPr>
          <p:spPr>
            <a:xfrm>
              <a:off x="7254288" y="6129397"/>
              <a:ext cx="1626414" cy="307777"/>
            </a:xfrm>
            <a:prstGeom prst="rect">
              <a:avLst/>
            </a:prstGeom>
            <a:noFill/>
          </p:spPr>
          <p:txBody>
            <a:bodyPr wrap="square" rtlCol="0">
              <a:spAutoFit/>
            </a:bodyPr>
            <a:lstStyle/>
            <a:p>
              <a:r>
                <a:rPr lang="en-US" sz="1400" b="1" dirty="0" smtClean="0">
                  <a:latin typeface="Calibri"/>
                  <a:cs typeface="Calibri"/>
                </a:rPr>
                <a:t>200-hPa Isotachs</a:t>
              </a:r>
              <a:endParaRPr lang="en-US" sz="1400" b="1" dirty="0">
                <a:latin typeface="Calibri"/>
                <a:cs typeface="Calibri"/>
              </a:endParaRPr>
            </a:p>
          </p:txBody>
        </p:sp>
        <p:sp>
          <p:nvSpPr>
            <p:cNvPr id="77" name="Freeform 76"/>
            <p:cNvSpPr/>
            <p:nvPr/>
          </p:nvSpPr>
          <p:spPr>
            <a:xfrm>
              <a:off x="4266739" y="6134961"/>
              <a:ext cx="470269" cy="216875"/>
            </a:xfrm>
            <a:custGeom>
              <a:avLst/>
              <a:gdLst>
                <a:gd name="connsiteX0" fmla="*/ 18393 w 470269"/>
                <a:gd name="connsiteY0" fmla="*/ 56393 h 216875"/>
                <a:gd name="connsiteX1" fmla="*/ 102355 w 470269"/>
                <a:gd name="connsiteY1" fmla="*/ 3911 h 216875"/>
                <a:gd name="connsiteX2" fmla="*/ 333251 w 470269"/>
                <a:gd name="connsiteY2" fmla="*/ 14408 h 216875"/>
                <a:gd name="connsiteX3" fmla="*/ 469689 w 470269"/>
                <a:gd name="connsiteY3" fmla="*/ 98378 h 216875"/>
                <a:gd name="connsiteX4" fmla="*/ 375232 w 470269"/>
                <a:gd name="connsiteY4" fmla="*/ 213837 h 216875"/>
                <a:gd name="connsiteX5" fmla="*/ 207308 w 470269"/>
                <a:gd name="connsiteY5" fmla="*/ 182348 h 216875"/>
                <a:gd name="connsiteX6" fmla="*/ 18393 w 470269"/>
                <a:gd name="connsiteY6" fmla="*/ 171852 h 216875"/>
                <a:gd name="connsiteX7" fmla="*/ 18393 w 470269"/>
                <a:gd name="connsiteY7" fmla="*/ 56393 h 2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9" h="216875">
                  <a:moveTo>
                    <a:pt x="18393" y="56393"/>
                  </a:moveTo>
                  <a:cubicBezTo>
                    <a:pt x="32387" y="28403"/>
                    <a:pt x="49879" y="10908"/>
                    <a:pt x="102355" y="3911"/>
                  </a:cubicBezTo>
                  <a:cubicBezTo>
                    <a:pt x="154831" y="-3086"/>
                    <a:pt x="272029" y="-1336"/>
                    <a:pt x="333251" y="14408"/>
                  </a:cubicBezTo>
                  <a:cubicBezTo>
                    <a:pt x="394473" y="30152"/>
                    <a:pt x="462692" y="65140"/>
                    <a:pt x="469689" y="98378"/>
                  </a:cubicBezTo>
                  <a:cubicBezTo>
                    <a:pt x="476686" y="131616"/>
                    <a:pt x="418962" y="199842"/>
                    <a:pt x="375232" y="213837"/>
                  </a:cubicBezTo>
                  <a:cubicBezTo>
                    <a:pt x="331502" y="227832"/>
                    <a:pt x="266781" y="189345"/>
                    <a:pt x="207308" y="182348"/>
                  </a:cubicBezTo>
                  <a:cubicBezTo>
                    <a:pt x="147835" y="175351"/>
                    <a:pt x="51628" y="194594"/>
                    <a:pt x="18393" y="171852"/>
                  </a:cubicBezTo>
                  <a:cubicBezTo>
                    <a:pt x="-14842" y="149110"/>
                    <a:pt x="4399" y="84383"/>
                    <a:pt x="18393" y="56393"/>
                  </a:cubicBezTo>
                  <a:close/>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78" name="Freeform 77"/>
            <p:cNvSpPr/>
            <p:nvPr/>
          </p:nvSpPr>
          <p:spPr>
            <a:xfrm>
              <a:off x="4389696" y="6179251"/>
              <a:ext cx="231639" cy="75166"/>
            </a:xfrm>
            <a:custGeom>
              <a:avLst/>
              <a:gdLst>
                <a:gd name="connsiteX0" fmla="*/ 168313 w 231639"/>
                <a:gd name="connsiteY0" fmla="*/ 75080 h 75166"/>
                <a:gd name="connsiteX1" fmla="*/ 10884 w 231639"/>
                <a:gd name="connsiteY1" fmla="*/ 64584 h 75166"/>
                <a:gd name="connsiteX2" fmla="*/ 31874 w 231639"/>
                <a:gd name="connsiteY2" fmla="*/ 1606 h 75166"/>
                <a:gd name="connsiteX3" fmla="*/ 178808 w 231639"/>
                <a:gd name="connsiteY3" fmla="*/ 22599 h 75166"/>
                <a:gd name="connsiteX4" fmla="*/ 231285 w 231639"/>
                <a:gd name="connsiteY4" fmla="*/ 64584 h 75166"/>
                <a:gd name="connsiteX5" fmla="*/ 168313 w 231639"/>
                <a:gd name="connsiteY5" fmla="*/ 75080 h 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39" h="75166">
                  <a:moveTo>
                    <a:pt x="168313" y="75080"/>
                  </a:moveTo>
                  <a:cubicBezTo>
                    <a:pt x="131580" y="75080"/>
                    <a:pt x="33624" y="76830"/>
                    <a:pt x="10884" y="64584"/>
                  </a:cubicBezTo>
                  <a:cubicBezTo>
                    <a:pt x="-11856" y="52338"/>
                    <a:pt x="3887" y="8603"/>
                    <a:pt x="31874" y="1606"/>
                  </a:cubicBezTo>
                  <a:cubicBezTo>
                    <a:pt x="59861" y="-5391"/>
                    <a:pt x="145573" y="12103"/>
                    <a:pt x="178808" y="22599"/>
                  </a:cubicBezTo>
                  <a:cubicBezTo>
                    <a:pt x="212043" y="33095"/>
                    <a:pt x="234783" y="55837"/>
                    <a:pt x="231285" y="64584"/>
                  </a:cubicBezTo>
                  <a:cubicBezTo>
                    <a:pt x="227787" y="73331"/>
                    <a:pt x="205046" y="75080"/>
                    <a:pt x="168313" y="75080"/>
                  </a:cubicBezTo>
                  <a:close/>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79" name="TextBox 78"/>
            <p:cNvSpPr txBox="1"/>
            <p:nvPr/>
          </p:nvSpPr>
          <p:spPr>
            <a:xfrm>
              <a:off x="4849636" y="5982504"/>
              <a:ext cx="1626414" cy="738664"/>
            </a:xfrm>
            <a:prstGeom prst="rect">
              <a:avLst/>
            </a:prstGeom>
            <a:noFill/>
          </p:spPr>
          <p:txBody>
            <a:bodyPr wrap="square" rtlCol="0">
              <a:spAutoFit/>
            </a:bodyPr>
            <a:lstStyle/>
            <a:p>
              <a:r>
                <a:rPr lang="en-US" sz="1400" b="1" dirty="0" smtClean="0">
                  <a:latin typeface="Calibri"/>
                  <a:cs typeface="Calibri"/>
                </a:rPr>
                <a:t>200-hPa </a:t>
              </a:r>
              <a:r>
                <a:rPr lang="en-US" sz="1400" b="1" dirty="0" err="1" smtClean="0">
                  <a:latin typeface="Calibri"/>
                  <a:cs typeface="Calibri"/>
                </a:rPr>
                <a:t>geopotential</a:t>
              </a:r>
              <a:r>
                <a:rPr lang="en-US" sz="1400" b="1" dirty="0" smtClean="0">
                  <a:latin typeface="Calibri"/>
                  <a:cs typeface="Calibri"/>
                </a:rPr>
                <a:t> height</a:t>
              </a:r>
              <a:endParaRPr lang="en-US" sz="1400" b="1" dirty="0">
                <a:latin typeface="Calibri"/>
                <a:cs typeface="Calibri"/>
              </a:endParaRPr>
            </a:p>
          </p:txBody>
        </p:sp>
        <p:sp>
          <p:nvSpPr>
            <p:cNvPr id="80" name="TextBox 79"/>
            <p:cNvSpPr txBox="1"/>
            <p:nvPr/>
          </p:nvSpPr>
          <p:spPr>
            <a:xfrm>
              <a:off x="4032898" y="5078707"/>
              <a:ext cx="937952" cy="400110"/>
            </a:xfrm>
            <a:prstGeom prst="rect">
              <a:avLst/>
            </a:prstGeom>
            <a:solidFill>
              <a:schemeClr val="bg1"/>
            </a:solidFill>
            <a:ln w="25400">
              <a:solidFill>
                <a:schemeClr val="tx1"/>
              </a:solidFill>
            </a:ln>
          </p:spPr>
          <p:txBody>
            <a:bodyPr wrap="none" rtlCol="0">
              <a:spAutoFit/>
            </a:bodyPr>
            <a:lstStyle/>
            <a:p>
              <a:r>
                <a:rPr lang="en-US" sz="2000" dirty="0" smtClean="0">
                  <a:latin typeface="Calibri"/>
                  <a:cs typeface="Calibri"/>
                </a:rPr>
                <a:t>Legend</a:t>
              </a:r>
              <a:endParaRPr lang="en-US" sz="2000" dirty="0">
                <a:latin typeface="Calibri"/>
                <a:cs typeface="Calibri"/>
              </a:endParaRPr>
            </a:p>
          </p:txBody>
        </p:sp>
        <p:grpSp>
          <p:nvGrpSpPr>
            <p:cNvPr id="81" name="Group 80"/>
            <p:cNvGrpSpPr/>
            <p:nvPr/>
          </p:nvGrpSpPr>
          <p:grpSpPr>
            <a:xfrm>
              <a:off x="728135" y="6198734"/>
              <a:ext cx="161046" cy="291057"/>
              <a:chOff x="7525405" y="6230547"/>
              <a:chExt cx="178482" cy="349360"/>
            </a:xfrm>
            <a:effectLst>
              <a:glow rad="25400">
                <a:schemeClr val="tx1"/>
              </a:glow>
            </a:effectLst>
          </p:grpSpPr>
          <p:sp>
            <p:nvSpPr>
              <p:cNvPr id="82" name="Oval 81"/>
              <p:cNvSpPr/>
              <p:nvPr/>
            </p:nvSpPr>
            <p:spPr>
              <a:xfrm>
                <a:off x="7525405" y="6321478"/>
                <a:ext cx="178420" cy="17992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83" name="Freeform 82"/>
              <p:cNvSpPr/>
              <p:nvPr/>
            </p:nvSpPr>
            <p:spPr>
              <a:xfrm>
                <a:off x="7542841" y="6230547"/>
                <a:ext cx="161046" cy="202467"/>
              </a:xfrm>
              <a:custGeom>
                <a:avLst/>
                <a:gdLst>
                  <a:gd name="connsiteX0" fmla="*/ 0 w 161046"/>
                  <a:gd name="connsiteY0" fmla="*/ 202467 h 202467"/>
                  <a:gd name="connsiteX1" fmla="*/ 18405 w 161046"/>
                  <a:gd name="connsiteY1" fmla="*/ 110437 h 202467"/>
                  <a:gd name="connsiteX2" fmla="*/ 92026 w 161046"/>
                  <a:gd name="connsiteY2" fmla="*/ 32211 h 202467"/>
                  <a:gd name="connsiteX3" fmla="*/ 161046 w 161046"/>
                  <a:gd name="connsiteY3" fmla="*/ 0 h 202467"/>
                </a:gdLst>
                <a:ahLst/>
                <a:cxnLst>
                  <a:cxn ang="0">
                    <a:pos x="connsiteX0" y="connsiteY0"/>
                  </a:cxn>
                  <a:cxn ang="0">
                    <a:pos x="connsiteX1" y="connsiteY1"/>
                  </a:cxn>
                  <a:cxn ang="0">
                    <a:pos x="connsiteX2" y="connsiteY2"/>
                  </a:cxn>
                  <a:cxn ang="0">
                    <a:pos x="connsiteX3" y="connsiteY3"/>
                  </a:cxn>
                </a:cxnLst>
                <a:rect l="l" t="t" r="r" b="b"/>
                <a:pathLst>
                  <a:path w="161046" h="202467">
                    <a:moveTo>
                      <a:pt x="0" y="202467"/>
                    </a:moveTo>
                    <a:cubicBezTo>
                      <a:pt x="1533" y="170640"/>
                      <a:pt x="3067" y="138813"/>
                      <a:pt x="18405" y="110437"/>
                    </a:cubicBezTo>
                    <a:cubicBezTo>
                      <a:pt x="33743" y="82061"/>
                      <a:pt x="68253" y="50617"/>
                      <a:pt x="92026" y="32211"/>
                    </a:cubicBezTo>
                    <a:cubicBezTo>
                      <a:pt x="115800" y="13805"/>
                      <a:pt x="138423" y="6902"/>
                      <a:pt x="161046" y="0"/>
                    </a:cubicBezTo>
                  </a:path>
                </a:pathLst>
              </a:custGeom>
              <a:ln w="254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84" name="Freeform 83"/>
              <p:cNvSpPr/>
              <p:nvPr/>
            </p:nvSpPr>
            <p:spPr>
              <a:xfrm rot="10800000">
                <a:off x="7525405" y="6377440"/>
                <a:ext cx="161046" cy="202467"/>
              </a:xfrm>
              <a:custGeom>
                <a:avLst/>
                <a:gdLst>
                  <a:gd name="connsiteX0" fmla="*/ 0 w 161046"/>
                  <a:gd name="connsiteY0" fmla="*/ 202467 h 202467"/>
                  <a:gd name="connsiteX1" fmla="*/ 18405 w 161046"/>
                  <a:gd name="connsiteY1" fmla="*/ 110437 h 202467"/>
                  <a:gd name="connsiteX2" fmla="*/ 92026 w 161046"/>
                  <a:gd name="connsiteY2" fmla="*/ 32211 h 202467"/>
                  <a:gd name="connsiteX3" fmla="*/ 161046 w 161046"/>
                  <a:gd name="connsiteY3" fmla="*/ 0 h 202467"/>
                </a:gdLst>
                <a:ahLst/>
                <a:cxnLst>
                  <a:cxn ang="0">
                    <a:pos x="connsiteX0" y="connsiteY0"/>
                  </a:cxn>
                  <a:cxn ang="0">
                    <a:pos x="connsiteX1" y="connsiteY1"/>
                  </a:cxn>
                  <a:cxn ang="0">
                    <a:pos x="connsiteX2" y="connsiteY2"/>
                  </a:cxn>
                  <a:cxn ang="0">
                    <a:pos x="connsiteX3" y="connsiteY3"/>
                  </a:cxn>
                </a:cxnLst>
                <a:rect l="l" t="t" r="r" b="b"/>
                <a:pathLst>
                  <a:path w="161046" h="202467">
                    <a:moveTo>
                      <a:pt x="0" y="202467"/>
                    </a:moveTo>
                    <a:cubicBezTo>
                      <a:pt x="1533" y="170640"/>
                      <a:pt x="3067" y="138813"/>
                      <a:pt x="18405" y="110437"/>
                    </a:cubicBezTo>
                    <a:cubicBezTo>
                      <a:pt x="33743" y="82061"/>
                      <a:pt x="68253" y="50617"/>
                      <a:pt x="92026" y="32211"/>
                    </a:cubicBezTo>
                    <a:cubicBezTo>
                      <a:pt x="115800" y="13805"/>
                      <a:pt x="138423" y="6902"/>
                      <a:pt x="161046" y="0"/>
                    </a:cubicBezTo>
                  </a:path>
                </a:pathLst>
              </a:custGeom>
              <a:ln w="254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grpSp>
        <p:sp>
          <p:nvSpPr>
            <p:cNvPr id="85" name="TextBox 84"/>
            <p:cNvSpPr txBox="1"/>
            <p:nvPr/>
          </p:nvSpPr>
          <p:spPr>
            <a:xfrm>
              <a:off x="1002395" y="6179251"/>
              <a:ext cx="1893937" cy="307777"/>
            </a:xfrm>
            <a:prstGeom prst="rect">
              <a:avLst/>
            </a:prstGeom>
            <a:noFill/>
          </p:spPr>
          <p:txBody>
            <a:bodyPr wrap="square" rtlCol="0">
              <a:spAutoFit/>
            </a:bodyPr>
            <a:lstStyle/>
            <a:p>
              <a:r>
                <a:rPr lang="en-US" sz="1400" b="1" dirty="0" smtClean="0">
                  <a:latin typeface="Calibri"/>
                  <a:cs typeface="Calibri"/>
                </a:rPr>
                <a:t>Tropical Cyclone</a:t>
              </a:r>
              <a:endParaRPr lang="en-US" sz="1400" b="1" dirty="0">
                <a:latin typeface="Calibri"/>
                <a:cs typeface="Calibri"/>
              </a:endParaRPr>
            </a:p>
          </p:txBody>
        </p:sp>
      </p:grpSp>
      <p:sp>
        <p:nvSpPr>
          <p:cNvPr id="47" name="TextBox 46"/>
          <p:cNvSpPr txBox="1"/>
          <p:nvPr/>
        </p:nvSpPr>
        <p:spPr>
          <a:xfrm>
            <a:off x="505821" y="239928"/>
            <a:ext cx="8462373" cy="584776"/>
          </a:xfrm>
          <a:prstGeom prst="rect">
            <a:avLst/>
          </a:prstGeom>
          <a:noFill/>
        </p:spPr>
        <p:txBody>
          <a:bodyPr wrap="none" rtlCol="0">
            <a:spAutoFit/>
          </a:bodyPr>
          <a:lstStyle/>
          <a:p>
            <a:pPr algn="ctr"/>
            <a:r>
              <a:rPr lang="en-US" sz="3200" b="1" dirty="0" smtClean="0">
                <a:solidFill>
                  <a:srgbClr val="FF0000"/>
                </a:solidFill>
                <a:latin typeface="Calibri"/>
                <a:cs typeface="Calibri"/>
              </a:rPr>
              <a:t>Schematic of Synoptic Evolution:  4–18 Nov 2014</a:t>
            </a:r>
            <a:endParaRPr lang="en-US" sz="3200" b="1" dirty="0">
              <a:solidFill>
                <a:srgbClr val="FF0000"/>
              </a:solidFill>
              <a:latin typeface="Calibri"/>
              <a:cs typeface="Calibri"/>
            </a:endParaRPr>
          </a:p>
        </p:txBody>
      </p:sp>
    </p:spTree>
    <p:extLst>
      <p:ext uri="{BB962C8B-B14F-4D97-AF65-F5344CB8AC3E}">
        <p14:creationId xmlns:p14="http://schemas.microsoft.com/office/powerpoint/2010/main" val="21231097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05821" y="239928"/>
            <a:ext cx="8462373" cy="584776"/>
          </a:xfrm>
          <a:prstGeom prst="rect">
            <a:avLst/>
          </a:prstGeom>
          <a:noFill/>
        </p:spPr>
        <p:txBody>
          <a:bodyPr wrap="none" rtlCol="0">
            <a:spAutoFit/>
          </a:bodyPr>
          <a:lstStyle/>
          <a:p>
            <a:pPr algn="ctr"/>
            <a:r>
              <a:rPr lang="en-US" sz="3200" b="1" dirty="0" smtClean="0">
                <a:solidFill>
                  <a:srgbClr val="FF0000"/>
                </a:solidFill>
                <a:latin typeface="Calibri"/>
                <a:cs typeface="Calibri"/>
              </a:rPr>
              <a:t>Schematic of Synoptic Evolution:  4–18 Nov 2014</a:t>
            </a:r>
            <a:endParaRPr lang="en-US" sz="3200" b="1" dirty="0">
              <a:solidFill>
                <a:srgbClr val="FF0000"/>
              </a:solidFill>
              <a:latin typeface="Calibri"/>
              <a:cs typeface="Calibri"/>
            </a:endParaRPr>
          </a:p>
        </p:txBody>
      </p:sp>
      <p:grpSp>
        <p:nvGrpSpPr>
          <p:cNvPr id="4" name="Group 3"/>
          <p:cNvGrpSpPr/>
          <p:nvPr/>
        </p:nvGrpSpPr>
        <p:grpSpPr>
          <a:xfrm>
            <a:off x="0" y="1058333"/>
            <a:ext cx="9144000" cy="5799667"/>
            <a:chOff x="0" y="1058333"/>
            <a:chExt cx="9144000" cy="5799667"/>
          </a:xfrm>
        </p:grpSpPr>
        <p:sp>
          <p:nvSpPr>
            <p:cNvPr id="3" name="Rectangle 2"/>
            <p:cNvSpPr/>
            <p:nvPr/>
          </p:nvSpPr>
          <p:spPr>
            <a:xfrm>
              <a:off x="0" y="1058333"/>
              <a:ext cx="9144000" cy="579966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88143" y="1904516"/>
              <a:ext cx="8651240" cy="3183128"/>
            </a:xfrm>
            <a:prstGeom prst="rect">
              <a:avLst/>
            </a:prstGeom>
          </p:spPr>
        </p:pic>
        <p:sp>
          <p:nvSpPr>
            <p:cNvPr id="6" name="Freeform 5"/>
            <p:cNvSpPr/>
            <p:nvPr/>
          </p:nvSpPr>
          <p:spPr>
            <a:xfrm>
              <a:off x="2518864" y="2158799"/>
              <a:ext cx="5321099" cy="1483279"/>
            </a:xfrm>
            <a:custGeom>
              <a:avLst/>
              <a:gdLst>
                <a:gd name="connsiteX0" fmla="*/ 0 w 5321099"/>
                <a:gd name="connsiteY0" fmla="*/ 1179015 h 1483279"/>
                <a:gd name="connsiteX1" fmla="*/ 650706 w 5321099"/>
                <a:gd name="connsiteY1" fmla="*/ 1189511 h 1483279"/>
                <a:gd name="connsiteX2" fmla="*/ 1427356 w 5321099"/>
                <a:gd name="connsiteY2" fmla="*/ 1294474 h 1483279"/>
                <a:gd name="connsiteX3" fmla="*/ 2088558 w 5321099"/>
                <a:gd name="connsiteY3" fmla="*/ 1063556 h 1483279"/>
                <a:gd name="connsiteX4" fmla="*/ 2004595 w 5321099"/>
                <a:gd name="connsiteY4" fmla="*/ 706683 h 1483279"/>
                <a:gd name="connsiteX5" fmla="*/ 1395870 w 5321099"/>
                <a:gd name="connsiteY5" fmla="*/ 454772 h 1483279"/>
                <a:gd name="connsiteX6" fmla="*/ 1185965 w 5321099"/>
                <a:gd name="connsiteY6" fmla="*/ 234350 h 1483279"/>
                <a:gd name="connsiteX7" fmla="*/ 1458842 w 5321099"/>
                <a:gd name="connsiteY7" fmla="*/ 24425 h 1483279"/>
                <a:gd name="connsiteX8" fmla="*/ 2613321 w 5321099"/>
                <a:gd name="connsiteY8" fmla="*/ 45418 h 1483279"/>
                <a:gd name="connsiteX9" fmla="*/ 3547399 w 5321099"/>
                <a:gd name="connsiteY9" fmla="*/ 391794 h 1483279"/>
                <a:gd name="connsiteX10" fmla="*/ 4103648 w 5321099"/>
                <a:gd name="connsiteY10" fmla="*/ 1084548 h 1483279"/>
                <a:gd name="connsiteX11" fmla="*/ 4397516 w 5321099"/>
                <a:gd name="connsiteY11" fmla="*/ 1409933 h 1483279"/>
                <a:gd name="connsiteX12" fmla="*/ 4827822 w 5321099"/>
                <a:gd name="connsiteY12" fmla="*/ 1472910 h 1483279"/>
                <a:gd name="connsiteX13" fmla="*/ 5321099 w 5321099"/>
                <a:gd name="connsiteY13" fmla="*/ 1252489 h 148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1099" h="1483279">
                  <a:moveTo>
                    <a:pt x="0" y="1179015"/>
                  </a:moveTo>
                  <a:lnTo>
                    <a:pt x="650706" y="1189511"/>
                  </a:lnTo>
                  <a:cubicBezTo>
                    <a:pt x="888599" y="1208754"/>
                    <a:pt x="1187714" y="1315466"/>
                    <a:pt x="1427356" y="1294474"/>
                  </a:cubicBezTo>
                  <a:cubicBezTo>
                    <a:pt x="1666998" y="1273482"/>
                    <a:pt x="1992352" y="1161521"/>
                    <a:pt x="2088558" y="1063556"/>
                  </a:cubicBezTo>
                  <a:cubicBezTo>
                    <a:pt x="2184764" y="965591"/>
                    <a:pt x="2120043" y="808147"/>
                    <a:pt x="2004595" y="706683"/>
                  </a:cubicBezTo>
                  <a:cubicBezTo>
                    <a:pt x="1889147" y="605219"/>
                    <a:pt x="1532308" y="533494"/>
                    <a:pt x="1395870" y="454772"/>
                  </a:cubicBezTo>
                  <a:cubicBezTo>
                    <a:pt x="1259432" y="376050"/>
                    <a:pt x="1175470" y="306074"/>
                    <a:pt x="1185965" y="234350"/>
                  </a:cubicBezTo>
                  <a:cubicBezTo>
                    <a:pt x="1196460" y="162626"/>
                    <a:pt x="1220949" y="55914"/>
                    <a:pt x="1458842" y="24425"/>
                  </a:cubicBezTo>
                  <a:cubicBezTo>
                    <a:pt x="1696735" y="-7064"/>
                    <a:pt x="2265228" y="-15810"/>
                    <a:pt x="2613321" y="45418"/>
                  </a:cubicBezTo>
                  <a:cubicBezTo>
                    <a:pt x="2961414" y="106646"/>
                    <a:pt x="3299011" y="218606"/>
                    <a:pt x="3547399" y="391794"/>
                  </a:cubicBezTo>
                  <a:cubicBezTo>
                    <a:pt x="3795787" y="564982"/>
                    <a:pt x="3961962" y="914858"/>
                    <a:pt x="4103648" y="1084548"/>
                  </a:cubicBezTo>
                  <a:cubicBezTo>
                    <a:pt x="4245334" y="1254238"/>
                    <a:pt x="4276820" y="1345206"/>
                    <a:pt x="4397516" y="1409933"/>
                  </a:cubicBezTo>
                  <a:cubicBezTo>
                    <a:pt x="4518212" y="1474660"/>
                    <a:pt x="4673892" y="1499151"/>
                    <a:pt x="4827822" y="1472910"/>
                  </a:cubicBezTo>
                  <a:cubicBezTo>
                    <a:pt x="4981753" y="1446669"/>
                    <a:pt x="5321099" y="1252489"/>
                    <a:pt x="5321099" y="1252489"/>
                  </a:cubicBezTo>
                </a:path>
              </a:pathLst>
            </a:cu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7" name="TextBox 6"/>
            <p:cNvSpPr txBox="1"/>
            <p:nvPr/>
          </p:nvSpPr>
          <p:spPr>
            <a:xfrm>
              <a:off x="3982869" y="2131797"/>
              <a:ext cx="1479999" cy="646331"/>
            </a:xfrm>
            <a:prstGeom prst="rect">
              <a:avLst/>
            </a:prstGeom>
            <a:noFill/>
          </p:spPr>
          <p:txBody>
            <a:bodyPr wrap="square" rtlCol="0">
              <a:spAutoFit/>
            </a:bodyPr>
            <a:lstStyle/>
            <a:p>
              <a:pPr algn="ctr"/>
              <a:r>
                <a:rPr lang="en-US" b="1" dirty="0" smtClean="0">
                  <a:solidFill>
                    <a:srgbClr val="FFFF00"/>
                  </a:solidFill>
                  <a:effectLst>
                    <a:glow rad="63500">
                      <a:schemeClr val="tx1">
                        <a:alpha val="75000"/>
                      </a:schemeClr>
                    </a:glow>
                  </a:effectLst>
                  <a:latin typeface="Calibri"/>
                  <a:cs typeface="Calibri"/>
                </a:rPr>
                <a:t>Blocking Ridge</a:t>
              </a:r>
              <a:endParaRPr lang="en-US" b="1" dirty="0">
                <a:solidFill>
                  <a:srgbClr val="FFFF00"/>
                </a:solidFill>
                <a:effectLst>
                  <a:glow rad="63500">
                    <a:schemeClr val="tx1">
                      <a:alpha val="75000"/>
                    </a:schemeClr>
                  </a:glow>
                </a:effectLst>
                <a:latin typeface="Calibri"/>
                <a:cs typeface="Calibri"/>
              </a:endParaRPr>
            </a:p>
          </p:txBody>
        </p:sp>
        <p:sp>
          <p:nvSpPr>
            <p:cNvPr id="8" name="TextBox 7"/>
            <p:cNvSpPr txBox="1"/>
            <p:nvPr/>
          </p:nvSpPr>
          <p:spPr>
            <a:xfrm>
              <a:off x="1562191" y="3146918"/>
              <a:ext cx="1009148" cy="369332"/>
            </a:xfrm>
            <a:prstGeom prst="rect">
              <a:avLst/>
            </a:prstGeom>
            <a:noFill/>
          </p:spPr>
          <p:txBody>
            <a:bodyPr wrap="none" rtlCol="0">
              <a:spAutoFit/>
            </a:bodyPr>
            <a:lstStyle/>
            <a:p>
              <a:r>
                <a:rPr lang="en-US" b="1" dirty="0" smtClean="0">
                  <a:effectLst>
                    <a:glow rad="63500">
                      <a:schemeClr val="bg1">
                        <a:alpha val="75000"/>
                      </a:schemeClr>
                    </a:glow>
                  </a:effectLst>
                  <a:latin typeface="Calibri"/>
                  <a:cs typeface="Calibri"/>
                </a:rPr>
                <a:t>Polar Jet</a:t>
              </a:r>
              <a:endParaRPr lang="en-US" b="1" dirty="0">
                <a:effectLst>
                  <a:glow rad="63500">
                    <a:schemeClr val="bg1">
                      <a:alpha val="75000"/>
                    </a:schemeClr>
                  </a:glow>
                </a:effectLst>
                <a:latin typeface="Calibri"/>
                <a:cs typeface="Calibri"/>
              </a:endParaRPr>
            </a:p>
          </p:txBody>
        </p:sp>
        <p:sp>
          <p:nvSpPr>
            <p:cNvPr id="10" name="TextBox 9"/>
            <p:cNvSpPr txBox="1"/>
            <p:nvPr/>
          </p:nvSpPr>
          <p:spPr>
            <a:xfrm>
              <a:off x="6992094" y="2773709"/>
              <a:ext cx="1073496" cy="523220"/>
            </a:xfrm>
            <a:prstGeom prst="rect">
              <a:avLst/>
            </a:prstGeom>
            <a:noFill/>
          </p:spPr>
          <p:txBody>
            <a:bodyPr wrap="square" rtlCol="0">
              <a:spAutoFit/>
            </a:bodyPr>
            <a:lstStyle/>
            <a:p>
              <a:pPr algn="ctr"/>
              <a:r>
                <a:rPr lang="en-US" sz="1400" b="1" dirty="0" smtClean="0">
                  <a:solidFill>
                    <a:srgbClr val="000090"/>
                  </a:solidFill>
                  <a:effectLst>
                    <a:glow rad="50800">
                      <a:schemeClr val="bg1">
                        <a:alpha val="75000"/>
                      </a:schemeClr>
                    </a:glow>
                  </a:effectLst>
                  <a:latin typeface="Calibri"/>
                  <a:cs typeface="Calibri"/>
                </a:rPr>
                <a:t>3</a:t>
              </a:r>
              <a:r>
                <a:rPr lang="en-US" sz="1400" b="1" baseline="30000" dirty="0" smtClean="0">
                  <a:solidFill>
                    <a:srgbClr val="000090"/>
                  </a:solidFill>
                  <a:effectLst>
                    <a:glow rad="50800">
                      <a:schemeClr val="bg1">
                        <a:alpha val="75000"/>
                      </a:schemeClr>
                    </a:glow>
                  </a:effectLst>
                  <a:latin typeface="Calibri"/>
                  <a:cs typeface="Calibri"/>
                </a:rPr>
                <a:t>rd</a:t>
              </a:r>
              <a:r>
                <a:rPr lang="en-US" sz="1400" b="1" dirty="0" smtClean="0">
                  <a:solidFill>
                    <a:srgbClr val="000090"/>
                  </a:solidFill>
                  <a:effectLst>
                    <a:glow rad="50800">
                      <a:schemeClr val="bg1">
                        <a:alpha val="75000"/>
                      </a:schemeClr>
                    </a:glow>
                  </a:effectLst>
                  <a:latin typeface="Calibri"/>
                  <a:cs typeface="Calibri"/>
                </a:rPr>
                <a:t> Cold Surge</a:t>
              </a:r>
              <a:endParaRPr lang="en-US" sz="1400" b="1" dirty="0">
                <a:solidFill>
                  <a:srgbClr val="000090"/>
                </a:solidFill>
                <a:effectLst>
                  <a:glow rad="50800">
                    <a:schemeClr val="bg1">
                      <a:alpha val="75000"/>
                    </a:schemeClr>
                  </a:glow>
                </a:effectLst>
                <a:latin typeface="Calibri"/>
                <a:cs typeface="Calibri"/>
              </a:endParaRPr>
            </a:p>
          </p:txBody>
        </p:sp>
        <p:sp>
          <p:nvSpPr>
            <p:cNvPr id="12" name="TextBox 11"/>
            <p:cNvSpPr txBox="1"/>
            <p:nvPr/>
          </p:nvSpPr>
          <p:spPr>
            <a:xfrm>
              <a:off x="728135" y="1337293"/>
              <a:ext cx="2574894" cy="400110"/>
            </a:xfrm>
            <a:prstGeom prst="rect">
              <a:avLst/>
            </a:prstGeom>
            <a:noFill/>
          </p:spPr>
          <p:txBody>
            <a:bodyPr wrap="none" rtlCol="0">
              <a:spAutoFit/>
            </a:bodyPr>
            <a:lstStyle/>
            <a:p>
              <a:r>
                <a:rPr lang="en-US" sz="2000" b="1" dirty="0" smtClean="0">
                  <a:solidFill>
                    <a:srgbClr val="0000FF"/>
                  </a:solidFill>
                  <a:latin typeface="Calibri"/>
                  <a:cs typeface="Calibri"/>
                </a:rPr>
                <a:t>1200 UTC 18 Nov 2014</a:t>
              </a:r>
              <a:endParaRPr lang="en-US" sz="2000" b="1" dirty="0">
                <a:solidFill>
                  <a:srgbClr val="0000FF"/>
                </a:solidFill>
                <a:latin typeface="Calibri"/>
                <a:cs typeface="Calibri"/>
              </a:endParaRPr>
            </a:p>
          </p:txBody>
        </p:sp>
        <p:sp>
          <p:nvSpPr>
            <p:cNvPr id="15" name="TextBox 14"/>
            <p:cNvSpPr txBox="1"/>
            <p:nvPr/>
          </p:nvSpPr>
          <p:spPr>
            <a:xfrm>
              <a:off x="8206119" y="3597339"/>
              <a:ext cx="819886" cy="400110"/>
            </a:xfrm>
            <a:prstGeom prst="rect">
              <a:avLst/>
            </a:prstGeom>
            <a:noFill/>
          </p:spPr>
          <p:txBody>
            <a:bodyPr wrap="square" rtlCol="0">
              <a:spAutoFit/>
            </a:bodyPr>
            <a:lstStyle/>
            <a:p>
              <a:pPr algn="ctr"/>
              <a:r>
                <a:rPr lang="en-US" sz="2000" b="1" dirty="0" smtClean="0">
                  <a:solidFill>
                    <a:srgbClr val="0000FF"/>
                  </a:solidFill>
                  <a:effectLst>
                    <a:glow rad="63500">
                      <a:schemeClr val="bg1">
                        <a:alpha val="75000"/>
                      </a:schemeClr>
                    </a:glow>
                  </a:effectLst>
                  <a:latin typeface="Calibri"/>
                  <a:cs typeface="Calibri"/>
                </a:rPr>
                <a:t>H</a:t>
              </a:r>
              <a:r>
                <a:rPr lang="en-US" sz="2000" b="1" baseline="-25000" dirty="0" smtClean="0">
                  <a:solidFill>
                    <a:srgbClr val="0000FF"/>
                  </a:solidFill>
                  <a:effectLst>
                    <a:glow rad="63500">
                      <a:schemeClr val="bg1">
                        <a:alpha val="75000"/>
                      </a:schemeClr>
                    </a:glow>
                  </a:effectLst>
                  <a:latin typeface="Calibri"/>
                  <a:cs typeface="Calibri"/>
                </a:rPr>
                <a:t>1</a:t>
              </a:r>
              <a:endParaRPr lang="en-US" sz="2000" b="1" baseline="-25000" dirty="0">
                <a:solidFill>
                  <a:srgbClr val="0000FF"/>
                </a:solidFill>
                <a:effectLst>
                  <a:glow rad="63500">
                    <a:schemeClr val="bg1">
                      <a:alpha val="75000"/>
                    </a:schemeClr>
                  </a:glow>
                </a:effectLst>
                <a:latin typeface="Calibri"/>
                <a:cs typeface="Calibri"/>
              </a:endParaRPr>
            </a:p>
          </p:txBody>
        </p:sp>
        <p:cxnSp>
          <p:nvCxnSpPr>
            <p:cNvPr id="16" name="Straight Arrow Connector 15"/>
            <p:cNvCxnSpPr/>
            <p:nvPr/>
          </p:nvCxnSpPr>
          <p:spPr>
            <a:xfrm>
              <a:off x="7782971" y="3625015"/>
              <a:ext cx="601258" cy="207428"/>
            </a:xfrm>
            <a:prstGeom prst="straightConnector1">
              <a:avLst/>
            </a:prstGeom>
            <a:ln w="38100">
              <a:solidFill>
                <a:srgbClr val="0000FF"/>
              </a:solidFill>
              <a:prstDash val="sysDot"/>
              <a:tailEnd type="triangle"/>
            </a:ln>
            <a:effectLst>
              <a:glow rad="25400">
                <a:schemeClr val="bg1">
                  <a:alpha val="75000"/>
                </a:schemeClr>
              </a:glow>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408949" y="3628733"/>
              <a:ext cx="566670" cy="400110"/>
            </a:xfrm>
            <a:prstGeom prst="rect">
              <a:avLst/>
            </a:prstGeom>
            <a:noFill/>
          </p:spPr>
          <p:txBody>
            <a:bodyPr wrap="square" rtlCol="0">
              <a:spAutoFit/>
            </a:bodyPr>
            <a:lstStyle/>
            <a:p>
              <a:pPr algn="ctr"/>
              <a:r>
                <a:rPr lang="en-US" sz="2000" b="1" dirty="0" smtClean="0">
                  <a:solidFill>
                    <a:srgbClr val="0000FF"/>
                  </a:solidFill>
                  <a:effectLst>
                    <a:glow rad="63500">
                      <a:schemeClr val="bg1">
                        <a:alpha val="75000"/>
                      </a:schemeClr>
                    </a:glow>
                  </a:effectLst>
                  <a:latin typeface="Calibri"/>
                  <a:cs typeface="Calibri"/>
                </a:rPr>
                <a:t>H</a:t>
              </a:r>
              <a:r>
                <a:rPr lang="en-US" sz="2000" b="1" baseline="-25000" dirty="0">
                  <a:solidFill>
                    <a:srgbClr val="0000FF"/>
                  </a:solidFill>
                  <a:effectLst>
                    <a:glow rad="63500">
                      <a:schemeClr val="bg1">
                        <a:alpha val="75000"/>
                      </a:schemeClr>
                    </a:glow>
                  </a:effectLst>
                  <a:latin typeface="Calibri"/>
                  <a:cs typeface="Calibri"/>
                </a:rPr>
                <a:t>2</a:t>
              </a:r>
            </a:p>
          </p:txBody>
        </p:sp>
        <p:cxnSp>
          <p:nvCxnSpPr>
            <p:cNvPr id="21" name="Straight Arrow Connector 20"/>
            <p:cNvCxnSpPr/>
            <p:nvPr/>
          </p:nvCxnSpPr>
          <p:spPr>
            <a:xfrm>
              <a:off x="6408949" y="3277888"/>
              <a:ext cx="187784" cy="431206"/>
            </a:xfrm>
            <a:prstGeom prst="straightConnector1">
              <a:avLst/>
            </a:prstGeom>
            <a:ln w="38100">
              <a:solidFill>
                <a:srgbClr val="0000FF"/>
              </a:solidFill>
              <a:prstDash val="sysDot"/>
              <a:tailEnd type="triangle"/>
            </a:ln>
            <a:effectLst>
              <a:glow rad="25400">
                <a:schemeClr val="bg1">
                  <a:alpha val="75000"/>
                </a:schemeClr>
              </a:glow>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192207" y="3277888"/>
              <a:ext cx="130391" cy="150557"/>
            </a:xfrm>
            <a:prstGeom prst="straightConnector1">
              <a:avLst/>
            </a:prstGeom>
            <a:ln w="38100">
              <a:solidFill>
                <a:srgbClr val="0000FF"/>
              </a:solidFill>
              <a:prstDash val="sysDot"/>
              <a:tailEnd type="triangle"/>
            </a:ln>
            <a:effectLst>
              <a:glow rad="25400">
                <a:schemeClr val="bg1">
                  <a:alpha val="75000"/>
                </a:schemeClr>
              </a:glow>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925567" y="3308984"/>
              <a:ext cx="448105" cy="400110"/>
            </a:xfrm>
            <a:prstGeom prst="rect">
              <a:avLst/>
            </a:prstGeom>
            <a:noFill/>
            <a:ln>
              <a:noFill/>
            </a:ln>
          </p:spPr>
          <p:txBody>
            <a:bodyPr wrap="square" rtlCol="0">
              <a:spAutoFit/>
            </a:bodyPr>
            <a:lstStyle/>
            <a:p>
              <a:pPr algn="ctr"/>
              <a:r>
                <a:rPr lang="en-US" sz="2000" b="1" dirty="0" smtClean="0">
                  <a:solidFill>
                    <a:srgbClr val="0000FF"/>
                  </a:solidFill>
                  <a:effectLst>
                    <a:glow rad="63500">
                      <a:schemeClr val="bg1">
                        <a:alpha val="75000"/>
                      </a:schemeClr>
                    </a:glow>
                  </a:effectLst>
                  <a:latin typeface="Calibri"/>
                  <a:cs typeface="Calibri"/>
                </a:rPr>
                <a:t>H</a:t>
              </a:r>
              <a:r>
                <a:rPr lang="en-US" sz="2000" b="1" baseline="-25000" dirty="0">
                  <a:solidFill>
                    <a:srgbClr val="0000FF"/>
                  </a:solidFill>
                  <a:effectLst>
                    <a:glow rad="63500">
                      <a:schemeClr val="bg1">
                        <a:alpha val="75000"/>
                      </a:schemeClr>
                    </a:glow>
                  </a:effectLst>
                  <a:latin typeface="Calibri"/>
                  <a:cs typeface="Calibri"/>
                </a:rPr>
                <a:t>2</a:t>
              </a:r>
            </a:p>
          </p:txBody>
        </p:sp>
        <p:sp>
          <p:nvSpPr>
            <p:cNvPr id="30" name="TextBox 29"/>
            <p:cNvSpPr txBox="1"/>
            <p:nvPr/>
          </p:nvSpPr>
          <p:spPr>
            <a:xfrm>
              <a:off x="6744234" y="3632502"/>
              <a:ext cx="506431" cy="400110"/>
            </a:xfrm>
            <a:prstGeom prst="rect">
              <a:avLst/>
            </a:prstGeom>
            <a:noFill/>
          </p:spPr>
          <p:txBody>
            <a:bodyPr wrap="square" rtlCol="0">
              <a:spAutoFit/>
            </a:bodyPr>
            <a:lstStyle/>
            <a:p>
              <a:pPr algn="ctr"/>
              <a:r>
                <a:rPr lang="en-US" sz="2000" b="1" dirty="0" smtClean="0">
                  <a:solidFill>
                    <a:srgbClr val="0000FF"/>
                  </a:solidFill>
                  <a:effectLst>
                    <a:glow rad="63500">
                      <a:schemeClr val="bg1">
                        <a:alpha val="75000"/>
                      </a:schemeClr>
                    </a:glow>
                  </a:effectLst>
                  <a:latin typeface="Calibri"/>
                  <a:cs typeface="Calibri"/>
                </a:rPr>
                <a:t>H</a:t>
              </a:r>
              <a:r>
                <a:rPr lang="en-US" sz="2000" b="1" baseline="-25000" dirty="0" smtClean="0">
                  <a:solidFill>
                    <a:srgbClr val="0000FF"/>
                  </a:solidFill>
                  <a:effectLst>
                    <a:glow rad="63500">
                      <a:schemeClr val="bg1">
                        <a:alpha val="75000"/>
                      </a:schemeClr>
                    </a:glow>
                  </a:effectLst>
                  <a:latin typeface="Calibri"/>
                  <a:cs typeface="Calibri"/>
                </a:rPr>
                <a:t>3</a:t>
              </a:r>
              <a:endParaRPr lang="en-US" sz="2000" b="1" baseline="-25000" dirty="0">
                <a:solidFill>
                  <a:srgbClr val="0000FF"/>
                </a:solidFill>
                <a:effectLst>
                  <a:glow rad="63500">
                    <a:schemeClr val="bg1">
                      <a:alpha val="75000"/>
                    </a:schemeClr>
                  </a:glow>
                </a:effectLst>
                <a:latin typeface="Calibri"/>
                <a:cs typeface="Calibri"/>
              </a:endParaRPr>
            </a:p>
          </p:txBody>
        </p:sp>
        <p:cxnSp>
          <p:nvCxnSpPr>
            <p:cNvPr id="31" name="Straight Arrow Connector 30"/>
            <p:cNvCxnSpPr/>
            <p:nvPr/>
          </p:nvCxnSpPr>
          <p:spPr>
            <a:xfrm>
              <a:off x="5662843" y="2532932"/>
              <a:ext cx="1158940" cy="1176162"/>
            </a:xfrm>
            <a:prstGeom prst="straightConnector1">
              <a:avLst/>
            </a:prstGeom>
            <a:ln w="38100">
              <a:solidFill>
                <a:srgbClr val="0000FF"/>
              </a:solidFill>
              <a:prstDash val="sysDot"/>
              <a:tailEnd type="triangle"/>
            </a:ln>
            <a:effectLst>
              <a:glow rad="25400">
                <a:schemeClr val="bg1">
                  <a:alpha val="75000"/>
                </a:schemeClr>
              </a:glow>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501874" y="2634496"/>
              <a:ext cx="819886" cy="461665"/>
            </a:xfrm>
            <a:prstGeom prst="rect">
              <a:avLst/>
            </a:prstGeom>
            <a:noFill/>
          </p:spPr>
          <p:txBody>
            <a:bodyPr wrap="square" rtlCol="0">
              <a:spAutoFit/>
            </a:bodyPr>
            <a:lstStyle/>
            <a:p>
              <a:pPr algn="ctr"/>
              <a:r>
                <a:rPr lang="en-US" sz="2400" b="1" dirty="0" smtClean="0">
                  <a:solidFill>
                    <a:srgbClr val="FF0000"/>
                  </a:solidFill>
                  <a:effectLst>
                    <a:glow rad="63500">
                      <a:schemeClr val="tx1">
                        <a:alpha val="75000"/>
                      </a:schemeClr>
                    </a:glow>
                  </a:effectLst>
                  <a:latin typeface="Calibri"/>
                  <a:cs typeface="Calibri"/>
                </a:rPr>
                <a:t>L</a:t>
              </a:r>
              <a:endParaRPr lang="en-US" sz="2400" b="1" baseline="-25000" dirty="0">
                <a:solidFill>
                  <a:srgbClr val="FF0000"/>
                </a:solidFill>
                <a:effectLst>
                  <a:glow rad="63500">
                    <a:schemeClr val="tx1">
                      <a:alpha val="75000"/>
                    </a:schemeClr>
                  </a:glow>
                </a:effectLst>
                <a:latin typeface="Calibri"/>
                <a:cs typeface="Calibri"/>
              </a:endParaRPr>
            </a:p>
          </p:txBody>
        </p:sp>
        <p:sp>
          <p:nvSpPr>
            <p:cNvPr id="51" name="TextBox 50"/>
            <p:cNvSpPr txBox="1"/>
            <p:nvPr/>
          </p:nvSpPr>
          <p:spPr>
            <a:xfrm>
              <a:off x="7947143" y="2842484"/>
              <a:ext cx="819886" cy="461665"/>
            </a:xfrm>
            <a:prstGeom prst="rect">
              <a:avLst/>
            </a:prstGeom>
            <a:noFill/>
          </p:spPr>
          <p:txBody>
            <a:bodyPr wrap="square" rtlCol="0">
              <a:spAutoFit/>
            </a:bodyPr>
            <a:lstStyle/>
            <a:p>
              <a:pPr algn="ctr"/>
              <a:r>
                <a:rPr lang="en-US" sz="2400" b="1" dirty="0" smtClean="0">
                  <a:solidFill>
                    <a:srgbClr val="FF0000"/>
                  </a:solidFill>
                  <a:effectLst>
                    <a:glow rad="63500">
                      <a:schemeClr val="tx1">
                        <a:alpha val="75000"/>
                      </a:schemeClr>
                    </a:glow>
                  </a:effectLst>
                  <a:latin typeface="Calibri"/>
                  <a:cs typeface="Calibri"/>
                </a:rPr>
                <a:t>L</a:t>
              </a:r>
              <a:endParaRPr lang="en-US" sz="2400" b="1" baseline="-25000" dirty="0">
                <a:solidFill>
                  <a:srgbClr val="FF0000"/>
                </a:solidFill>
                <a:effectLst>
                  <a:glow rad="63500">
                    <a:schemeClr val="tx1">
                      <a:alpha val="75000"/>
                    </a:schemeClr>
                  </a:glow>
                </a:effectLst>
                <a:latin typeface="Calibri"/>
                <a:cs typeface="Calibri"/>
              </a:endParaRPr>
            </a:p>
          </p:txBody>
        </p:sp>
        <p:grpSp>
          <p:nvGrpSpPr>
            <p:cNvPr id="65" name="Group 64"/>
            <p:cNvGrpSpPr/>
            <p:nvPr/>
          </p:nvGrpSpPr>
          <p:grpSpPr>
            <a:xfrm>
              <a:off x="6967743" y="3267257"/>
              <a:ext cx="1354479" cy="1208937"/>
              <a:chOff x="7022483" y="3212512"/>
              <a:chExt cx="1354479" cy="1208937"/>
            </a:xfrm>
            <a:effectLst>
              <a:glow rad="25400">
                <a:schemeClr val="tx1"/>
              </a:glow>
            </a:effectLst>
          </p:grpSpPr>
          <p:sp>
            <p:nvSpPr>
              <p:cNvPr id="49" name="Freeform 48"/>
              <p:cNvSpPr/>
              <p:nvPr/>
            </p:nvSpPr>
            <p:spPr>
              <a:xfrm>
                <a:off x="7022483" y="3212512"/>
                <a:ext cx="1351523" cy="1208937"/>
              </a:xfrm>
              <a:custGeom>
                <a:avLst/>
                <a:gdLst>
                  <a:gd name="connsiteX0" fmla="*/ 1351523 w 1351523"/>
                  <a:gd name="connsiteY0" fmla="*/ 0 h 1208937"/>
                  <a:gd name="connsiteX1" fmla="*/ 1181734 w 1351523"/>
                  <a:gd name="connsiteY1" fmla="*/ 292047 h 1208937"/>
                  <a:gd name="connsiteX2" fmla="*/ 706324 w 1351523"/>
                  <a:gd name="connsiteY2" fmla="*/ 848973 h 1208937"/>
                  <a:gd name="connsiteX3" fmla="*/ 0 w 1351523"/>
                  <a:gd name="connsiteY3" fmla="*/ 1208937 h 1208937"/>
                </a:gdLst>
                <a:ahLst/>
                <a:cxnLst>
                  <a:cxn ang="0">
                    <a:pos x="connsiteX0" y="connsiteY0"/>
                  </a:cxn>
                  <a:cxn ang="0">
                    <a:pos x="connsiteX1" y="connsiteY1"/>
                  </a:cxn>
                  <a:cxn ang="0">
                    <a:pos x="connsiteX2" y="connsiteY2"/>
                  </a:cxn>
                  <a:cxn ang="0">
                    <a:pos x="connsiteX3" y="connsiteY3"/>
                  </a:cxn>
                </a:cxnLst>
                <a:rect l="l" t="t" r="r" b="b"/>
                <a:pathLst>
                  <a:path w="1351523" h="1208937">
                    <a:moveTo>
                      <a:pt x="1351523" y="0"/>
                    </a:moveTo>
                    <a:cubicBezTo>
                      <a:pt x="1320395" y="75276"/>
                      <a:pt x="1289267" y="150552"/>
                      <a:pt x="1181734" y="292047"/>
                    </a:cubicBezTo>
                    <a:cubicBezTo>
                      <a:pt x="1074201" y="433542"/>
                      <a:pt x="903280" y="696158"/>
                      <a:pt x="706324" y="848973"/>
                    </a:cubicBezTo>
                    <a:cubicBezTo>
                      <a:pt x="509368" y="1001788"/>
                      <a:pt x="0" y="1208937"/>
                      <a:pt x="0" y="1208937"/>
                    </a:cubicBezTo>
                  </a:path>
                </a:pathLst>
              </a:custGeom>
              <a:ln w="25400">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52" name="Isosceles Triangle 51"/>
              <p:cNvSpPr/>
              <p:nvPr/>
            </p:nvSpPr>
            <p:spPr>
              <a:xfrm rot="1995297">
                <a:off x="7173496" y="4296170"/>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59" name="Isosceles Triangle 58"/>
              <p:cNvSpPr/>
              <p:nvPr/>
            </p:nvSpPr>
            <p:spPr>
              <a:xfrm rot="1995297">
                <a:off x="7390647" y="4209506"/>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0" name="Isosceles Triangle 59"/>
              <p:cNvSpPr/>
              <p:nvPr/>
            </p:nvSpPr>
            <p:spPr>
              <a:xfrm rot="1995297">
                <a:off x="7596977" y="4093504"/>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1" name="Isosceles Triangle 60"/>
              <p:cNvSpPr/>
              <p:nvPr/>
            </p:nvSpPr>
            <p:spPr>
              <a:xfrm rot="916008">
                <a:off x="7789868" y="3932753"/>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2" name="Isosceles Triangle 61"/>
              <p:cNvSpPr/>
              <p:nvPr/>
            </p:nvSpPr>
            <p:spPr>
              <a:xfrm rot="523602">
                <a:off x="7947258" y="3765590"/>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3" name="Isosceles Triangle 62"/>
              <p:cNvSpPr/>
              <p:nvPr/>
            </p:nvSpPr>
            <p:spPr>
              <a:xfrm rot="523602">
                <a:off x="8103850" y="3558161"/>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4" name="Isosceles Triangle 63"/>
              <p:cNvSpPr/>
              <p:nvPr/>
            </p:nvSpPr>
            <p:spPr>
              <a:xfrm rot="523602">
                <a:off x="8252060" y="3330423"/>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grpSp>
        <p:sp>
          <p:nvSpPr>
            <p:cNvPr id="67" name="TextBox 66"/>
            <p:cNvSpPr txBox="1"/>
            <p:nvPr/>
          </p:nvSpPr>
          <p:spPr>
            <a:xfrm>
              <a:off x="3965126" y="2819077"/>
              <a:ext cx="1073496" cy="307777"/>
            </a:xfrm>
            <a:prstGeom prst="rect">
              <a:avLst/>
            </a:prstGeom>
            <a:noFill/>
          </p:spPr>
          <p:txBody>
            <a:bodyPr wrap="square" rtlCol="0">
              <a:spAutoFit/>
            </a:bodyPr>
            <a:lstStyle/>
            <a:p>
              <a:pPr algn="ctr"/>
              <a:r>
                <a:rPr lang="en-US" sz="1400" b="1" dirty="0" smtClean="0">
                  <a:solidFill>
                    <a:srgbClr val="FF0000"/>
                  </a:solidFill>
                  <a:effectLst>
                    <a:glow rad="50800">
                      <a:schemeClr val="tx1">
                        <a:alpha val="75000"/>
                      </a:schemeClr>
                    </a:glow>
                  </a:effectLst>
                  <a:latin typeface="Calibri"/>
                  <a:cs typeface="Calibri"/>
                </a:rPr>
                <a:t>Ex Nuri</a:t>
              </a:r>
              <a:endParaRPr lang="en-US" sz="1400" b="1" dirty="0">
                <a:solidFill>
                  <a:srgbClr val="FF0000"/>
                </a:solidFill>
                <a:effectLst>
                  <a:glow rad="50800">
                    <a:schemeClr val="tx1">
                      <a:alpha val="75000"/>
                    </a:schemeClr>
                  </a:glow>
                </a:effectLst>
                <a:latin typeface="Calibri"/>
                <a:cs typeface="Calibri"/>
              </a:endParaRPr>
            </a:p>
          </p:txBody>
        </p:sp>
        <p:sp>
          <p:nvSpPr>
            <p:cNvPr id="85" name="Multiply 84"/>
            <p:cNvSpPr/>
            <p:nvPr/>
          </p:nvSpPr>
          <p:spPr>
            <a:xfrm>
              <a:off x="7154105" y="3277888"/>
              <a:ext cx="325353" cy="304392"/>
            </a:xfrm>
            <a:prstGeom prst="mathMultiply">
              <a:avLst/>
            </a:prstGeom>
            <a:solidFill>
              <a:srgbClr val="000090"/>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90"/>
                </a:solidFill>
                <a:latin typeface="Calibri"/>
                <a:cs typeface="Calibri"/>
              </a:endParaRPr>
            </a:p>
          </p:txBody>
        </p:sp>
        <p:sp>
          <p:nvSpPr>
            <p:cNvPr id="102" name="Rectangle 101"/>
            <p:cNvSpPr/>
            <p:nvPr/>
          </p:nvSpPr>
          <p:spPr>
            <a:xfrm>
              <a:off x="293867" y="5342600"/>
              <a:ext cx="8561853" cy="13785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pic>
          <p:nvPicPr>
            <p:cNvPr id="103" name="Picture 102"/>
            <p:cNvPicPr>
              <a:picLocks noChangeAspect="1"/>
            </p:cNvPicPr>
            <p:nvPr/>
          </p:nvPicPr>
          <p:blipFill rotWithShape="1">
            <a:blip r:embed="rId3"/>
            <a:srcRect l="37762" t="89220" r="39053"/>
            <a:stretch/>
          </p:blipFill>
          <p:spPr>
            <a:xfrm>
              <a:off x="5973864" y="6192184"/>
              <a:ext cx="1311909" cy="261217"/>
            </a:xfrm>
            <a:prstGeom prst="rect">
              <a:avLst/>
            </a:prstGeom>
          </p:spPr>
        </p:pic>
        <p:pic>
          <p:nvPicPr>
            <p:cNvPr id="104" name="Picture 103"/>
            <p:cNvPicPr>
              <a:picLocks noChangeAspect="1"/>
            </p:cNvPicPr>
            <p:nvPr/>
          </p:nvPicPr>
          <p:blipFill rotWithShape="1">
            <a:blip r:embed="rId3"/>
            <a:srcRect l="73463" t="92647" r="17537" b="-236"/>
            <a:stretch/>
          </p:blipFill>
          <p:spPr>
            <a:xfrm>
              <a:off x="6499634" y="6489791"/>
              <a:ext cx="485398" cy="175279"/>
            </a:xfrm>
            <a:prstGeom prst="rect">
              <a:avLst/>
            </a:prstGeom>
          </p:spPr>
        </p:pic>
        <p:sp>
          <p:nvSpPr>
            <p:cNvPr id="105" name="TextBox 104"/>
            <p:cNvSpPr txBox="1"/>
            <p:nvPr/>
          </p:nvSpPr>
          <p:spPr>
            <a:xfrm>
              <a:off x="387221" y="5478817"/>
              <a:ext cx="819886" cy="461665"/>
            </a:xfrm>
            <a:prstGeom prst="rect">
              <a:avLst/>
            </a:prstGeom>
            <a:noFill/>
          </p:spPr>
          <p:txBody>
            <a:bodyPr wrap="square" rtlCol="0">
              <a:spAutoFit/>
            </a:bodyPr>
            <a:lstStyle/>
            <a:p>
              <a:pPr algn="ctr"/>
              <a:r>
                <a:rPr lang="en-US" sz="2400" b="1" dirty="0" smtClean="0">
                  <a:solidFill>
                    <a:srgbClr val="FF0000"/>
                  </a:solidFill>
                  <a:effectLst>
                    <a:glow rad="63500">
                      <a:schemeClr val="tx1">
                        <a:alpha val="75000"/>
                      </a:schemeClr>
                    </a:glow>
                  </a:effectLst>
                  <a:latin typeface="Calibri"/>
                  <a:cs typeface="Calibri"/>
                </a:rPr>
                <a:t>L</a:t>
              </a:r>
              <a:endParaRPr lang="en-US" sz="2400" b="1" baseline="-25000" dirty="0">
                <a:solidFill>
                  <a:srgbClr val="FF0000"/>
                </a:solidFill>
                <a:effectLst>
                  <a:glow rad="63500">
                    <a:schemeClr val="tx1">
                      <a:alpha val="75000"/>
                    </a:schemeClr>
                  </a:glow>
                </a:effectLst>
                <a:latin typeface="Calibri"/>
                <a:cs typeface="Calibri"/>
              </a:endParaRPr>
            </a:p>
          </p:txBody>
        </p:sp>
        <p:sp>
          <p:nvSpPr>
            <p:cNvPr id="106" name="TextBox 105"/>
            <p:cNvSpPr txBox="1"/>
            <p:nvPr/>
          </p:nvSpPr>
          <p:spPr>
            <a:xfrm>
              <a:off x="994109" y="5478817"/>
              <a:ext cx="1893937" cy="523220"/>
            </a:xfrm>
            <a:prstGeom prst="rect">
              <a:avLst/>
            </a:prstGeom>
            <a:noFill/>
          </p:spPr>
          <p:txBody>
            <a:bodyPr wrap="square" rtlCol="0">
              <a:spAutoFit/>
            </a:bodyPr>
            <a:lstStyle/>
            <a:p>
              <a:r>
                <a:rPr lang="en-US" sz="1400" b="1" dirty="0" err="1" smtClean="0">
                  <a:latin typeface="Calibri"/>
                  <a:cs typeface="Calibri"/>
                </a:rPr>
                <a:t>Extratropical</a:t>
              </a:r>
              <a:r>
                <a:rPr lang="en-US" sz="1400" b="1" dirty="0" smtClean="0">
                  <a:latin typeface="Calibri"/>
                  <a:cs typeface="Calibri"/>
                </a:rPr>
                <a:t> low </a:t>
              </a:r>
              <a:r>
                <a:rPr lang="en-US" sz="1400" b="1" dirty="0">
                  <a:latin typeface="Calibri"/>
                  <a:cs typeface="Calibri"/>
                </a:rPr>
                <a:t>p</a:t>
              </a:r>
              <a:r>
                <a:rPr lang="en-US" sz="1400" b="1" dirty="0" smtClean="0">
                  <a:latin typeface="Calibri"/>
                  <a:cs typeface="Calibri"/>
                </a:rPr>
                <a:t>ressure </a:t>
              </a:r>
              <a:r>
                <a:rPr lang="en-US" sz="1400" b="1" dirty="0">
                  <a:latin typeface="Calibri"/>
                  <a:cs typeface="Calibri"/>
                </a:rPr>
                <a:t>c</a:t>
              </a:r>
              <a:r>
                <a:rPr lang="en-US" sz="1400" b="1" dirty="0" smtClean="0">
                  <a:latin typeface="Calibri"/>
                  <a:cs typeface="Calibri"/>
                </a:rPr>
                <a:t>enter</a:t>
              </a:r>
              <a:endParaRPr lang="en-US" sz="1400" b="1" dirty="0">
                <a:latin typeface="Calibri"/>
                <a:cs typeface="Calibri"/>
              </a:endParaRPr>
            </a:p>
          </p:txBody>
        </p:sp>
        <p:sp>
          <p:nvSpPr>
            <p:cNvPr id="107" name="TextBox 106"/>
            <p:cNvSpPr txBox="1"/>
            <p:nvPr/>
          </p:nvSpPr>
          <p:spPr>
            <a:xfrm>
              <a:off x="2270872" y="5478817"/>
              <a:ext cx="819886" cy="400110"/>
            </a:xfrm>
            <a:prstGeom prst="rect">
              <a:avLst/>
            </a:prstGeom>
            <a:noFill/>
          </p:spPr>
          <p:txBody>
            <a:bodyPr wrap="square" rtlCol="0">
              <a:spAutoFit/>
            </a:bodyPr>
            <a:lstStyle/>
            <a:p>
              <a:pPr algn="ctr"/>
              <a:r>
                <a:rPr lang="en-US" sz="2000" b="1" dirty="0" smtClean="0">
                  <a:solidFill>
                    <a:srgbClr val="0000FF"/>
                  </a:solidFill>
                  <a:effectLst>
                    <a:glow rad="63500">
                      <a:schemeClr val="bg1">
                        <a:alpha val="75000"/>
                      </a:schemeClr>
                    </a:glow>
                  </a:effectLst>
                  <a:latin typeface="Calibri"/>
                  <a:cs typeface="Calibri"/>
                </a:rPr>
                <a:t>H</a:t>
              </a:r>
              <a:r>
                <a:rPr lang="en-US" sz="2000" b="1" baseline="-25000" dirty="0" smtClean="0">
                  <a:solidFill>
                    <a:srgbClr val="0000FF"/>
                  </a:solidFill>
                  <a:effectLst>
                    <a:glow rad="63500">
                      <a:schemeClr val="bg1">
                        <a:alpha val="75000"/>
                      </a:schemeClr>
                    </a:glow>
                  </a:effectLst>
                  <a:latin typeface="Calibri"/>
                  <a:cs typeface="Calibri"/>
                </a:rPr>
                <a:t>1</a:t>
              </a:r>
              <a:endParaRPr lang="en-US" sz="2000" b="1" baseline="-25000" dirty="0">
                <a:solidFill>
                  <a:srgbClr val="0000FF"/>
                </a:solidFill>
                <a:effectLst>
                  <a:glow rad="63500">
                    <a:schemeClr val="bg1">
                      <a:alpha val="75000"/>
                    </a:schemeClr>
                  </a:glow>
                </a:effectLst>
                <a:latin typeface="Calibri"/>
                <a:cs typeface="Calibri"/>
              </a:endParaRPr>
            </a:p>
          </p:txBody>
        </p:sp>
        <p:sp>
          <p:nvSpPr>
            <p:cNvPr id="108" name="TextBox 107"/>
            <p:cNvSpPr txBox="1"/>
            <p:nvPr/>
          </p:nvSpPr>
          <p:spPr>
            <a:xfrm>
              <a:off x="3005808" y="5482882"/>
              <a:ext cx="1469107" cy="523220"/>
            </a:xfrm>
            <a:prstGeom prst="rect">
              <a:avLst/>
            </a:prstGeom>
            <a:noFill/>
          </p:spPr>
          <p:txBody>
            <a:bodyPr wrap="square" rtlCol="0">
              <a:spAutoFit/>
            </a:bodyPr>
            <a:lstStyle/>
            <a:p>
              <a:r>
                <a:rPr lang="en-US" sz="1400" b="1" dirty="0" smtClean="0">
                  <a:latin typeface="Calibri"/>
                  <a:cs typeface="Calibri"/>
                </a:rPr>
                <a:t>High pressure </a:t>
              </a:r>
              <a:r>
                <a:rPr lang="en-US" sz="1400" b="1" dirty="0">
                  <a:latin typeface="Calibri"/>
                  <a:cs typeface="Calibri"/>
                </a:rPr>
                <a:t>c</a:t>
              </a:r>
              <a:r>
                <a:rPr lang="en-US" sz="1400" b="1" dirty="0" smtClean="0">
                  <a:latin typeface="Calibri"/>
                  <a:cs typeface="Calibri"/>
                </a:rPr>
                <a:t>enter</a:t>
              </a:r>
              <a:endParaRPr lang="en-US" sz="1400" b="1" dirty="0">
                <a:latin typeface="Calibri"/>
                <a:cs typeface="Calibri"/>
              </a:endParaRPr>
            </a:p>
          </p:txBody>
        </p:sp>
        <p:grpSp>
          <p:nvGrpSpPr>
            <p:cNvPr id="109" name="Group 108"/>
            <p:cNvGrpSpPr/>
            <p:nvPr/>
          </p:nvGrpSpPr>
          <p:grpSpPr>
            <a:xfrm>
              <a:off x="6446040" y="5531548"/>
              <a:ext cx="459020" cy="427238"/>
              <a:chOff x="1172789" y="6095205"/>
              <a:chExt cx="459020" cy="427238"/>
            </a:xfrm>
            <a:effectLst>
              <a:glow rad="25400">
                <a:schemeClr val="tx1"/>
              </a:glow>
            </a:effectLst>
          </p:grpSpPr>
          <p:sp>
            <p:nvSpPr>
              <p:cNvPr id="110" name="Freeform 109"/>
              <p:cNvSpPr/>
              <p:nvPr/>
            </p:nvSpPr>
            <p:spPr>
              <a:xfrm>
                <a:off x="1172789" y="6095205"/>
                <a:ext cx="447066" cy="409227"/>
              </a:xfrm>
              <a:custGeom>
                <a:avLst/>
                <a:gdLst>
                  <a:gd name="connsiteX0" fmla="*/ 1351523 w 1351523"/>
                  <a:gd name="connsiteY0" fmla="*/ 0 h 1208937"/>
                  <a:gd name="connsiteX1" fmla="*/ 1181734 w 1351523"/>
                  <a:gd name="connsiteY1" fmla="*/ 292047 h 1208937"/>
                  <a:gd name="connsiteX2" fmla="*/ 706324 w 1351523"/>
                  <a:gd name="connsiteY2" fmla="*/ 848973 h 1208937"/>
                  <a:gd name="connsiteX3" fmla="*/ 0 w 1351523"/>
                  <a:gd name="connsiteY3" fmla="*/ 1208937 h 1208937"/>
                </a:gdLst>
                <a:ahLst/>
                <a:cxnLst>
                  <a:cxn ang="0">
                    <a:pos x="connsiteX0" y="connsiteY0"/>
                  </a:cxn>
                  <a:cxn ang="0">
                    <a:pos x="connsiteX1" y="connsiteY1"/>
                  </a:cxn>
                  <a:cxn ang="0">
                    <a:pos x="connsiteX2" y="connsiteY2"/>
                  </a:cxn>
                  <a:cxn ang="0">
                    <a:pos x="connsiteX3" y="connsiteY3"/>
                  </a:cxn>
                </a:cxnLst>
                <a:rect l="l" t="t" r="r" b="b"/>
                <a:pathLst>
                  <a:path w="1351523" h="1208937">
                    <a:moveTo>
                      <a:pt x="1351523" y="0"/>
                    </a:moveTo>
                    <a:cubicBezTo>
                      <a:pt x="1320395" y="75276"/>
                      <a:pt x="1289267" y="150552"/>
                      <a:pt x="1181734" y="292047"/>
                    </a:cubicBezTo>
                    <a:cubicBezTo>
                      <a:pt x="1074201" y="433542"/>
                      <a:pt x="903280" y="696158"/>
                      <a:pt x="706324" y="848973"/>
                    </a:cubicBezTo>
                    <a:cubicBezTo>
                      <a:pt x="509368" y="1001788"/>
                      <a:pt x="0" y="1208937"/>
                      <a:pt x="0" y="1208937"/>
                    </a:cubicBezTo>
                  </a:path>
                </a:pathLst>
              </a:custGeom>
              <a:ln w="25400">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111" name="Isosceles Triangle 110"/>
              <p:cNvSpPr/>
              <p:nvPr/>
            </p:nvSpPr>
            <p:spPr>
              <a:xfrm rot="1995297">
                <a:off x="1228739" y="6417128"/>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2" name="Isosceles Triangle 111"/>
              <p:cNvSpPr/>
              <p:nvPr/>
            </p:nvSpPr>
            <p:spPr>
              <a:xfrm rot="809359">
                <a:off x="1382850" y="6323403"/>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3" name="Isosceles Triangle 112"/>
              <p:cNvSpPr/>
              <p:nvPr/>
            </p:nvSpPr>
            <p:spPr>
              <a:xfrm>
                <a:off x="1506907" y="6179350"/>
                <a:ext cx="124902" cy="105315"/>
              </a:xfrm>
              <a:prstGeom prst="triangl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grpSp>
        <p:sp>
          <p:nvSpPr>
            <p:cNvPr id="114" name="TextBox 113"/>
            <p:cNvSpPr txBox="1"/>
            <p:nvPr/>
          </p:nvSpPr>
          <p:spPr>
            <a:xfrm>
              <a:off x="6985214" y="5592742"/>
              <a:ext cx="975856" cy="307777"/>
            </a:xfrm>
            <a:prstGeom prst="rect">
              <a:avLst/>
            </a:prstGeom>
            <a:noFill/>
          </p:spPr>
          <p:txBody>
            <a:bodyPr wrap="square" rtlCol="0">
              <a:spAutoFit/>
            </a:bodyPr>
            <a:lstStyle/>
            <a:p>
              <a:r>
                <a:rPr lang="en-US" sz="1400" b="1" dirty="0" smtClean="0">
                  <a:latin typeface="Calibri"/>
                  <a:cs typeface="Calibri"/>
                </a:rPr>
                <a:t>Cold front</a:t>
              </a:r>
              <a:endParaRPr lang="en-US" sz="1400" b="1" dirty="0">
                <a:latin typeface="Calibri"/>
                <a:cs typeface="Calibri"/>
              </a:endParaRPr>
            </a:p>
          </p:txBody>
        </p:sp>
        <p:sp>
          <p:nvSpPr>
            <p:cNvPr id="115" name="Freeform 114"/>
            <p:cNvSpPr/>
            <p:nvPr/>
          </p:nvSpPr>
          <p:spPr>
            <a:xfrm>
              <a:off x="2483102" y="6169245"/>
              <a:ext cx="470269" cy="216875"/>
            </a:xfrm>
            <a:custGeom>
              <a:avLst/>
              <a:gdLst>
                <a:gd name="connsiteX0" fmla="*/ 18393 w 470269"/>
                <a:gd name="connsiteY0" fmla="*/ 56393 h 216875"/>
                <a:gd name="connsiteX1" fmla="*/ 102355 w 470269"/>
                <a:gd name="connsiteY1" fmla="*/ 3911 h 216875"/>
                <a:gd name="connsiteX2" fmla="*/ 333251 w 470269"/>
                <a:gd name="connsiteY2" fmla="*/ 14408 h 216875"/>
                <a:gd name="connsiteX3" fmla="*/ 469689 w 470269"/>
                <a:gd name="connsiteY3" fmla="*/ 98378 h 216875"/>
                <a:gd name="connsiteX4" fmla="*/ 375232 w 470269"/>
                <a:gd name="connsiteY4" fmla="*/ 213837 h 216875"/>
                <a:gd name="connsiteX5" fmla="*/ 207308 w 470269"/>
                <a:gd name="connsiteY5" fmla="*/ 182348 h 216875"/>
                <a:gd name="connsiteX6" fmla="*/ 18393 w 470269"/>
                <a:gd name="connsiteY6" fmla="*/ 171852 h 216875"/>
                <a:gd name="connsiteX7" fmla="*/ 18393 w 470269"/>
                <a:gd name="connsiteY7" fmla="*/ 56393 h 2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9" h="216875">
                  <a:moveTo>
                    <a:pt x="18393" y="56393"/>
                  </a:moveTo>
                  <a:cubicBezTo>
                    <a:pt x="32387" y="28403"/>
                    <a:pt x="49879" y="10908"/>
                    <a:pt x="102355" y="3911"/>
                  </a:cubicBezTo>
                  <a:cubicBezTo>
                    <a:pt x="154831" y="-3086"/>
                    <a:pt x="272029" y="-1336"/>
                    <a:pt x="333251" y="14408"/>
                  </a:cubicBezTo>
                  <a:cubicBezTo>
                    <a:pt x="394473" y="30152"/>
                    <a:pt x="462692" y="65140"/>
                    <a:pt x="469689" y="98378"/>
                  </a:cubicBezTo>
                  <a:cubicBezTo>
                    <a:pt x="476686" y="131616"/>
                    <a:pt x="418962" y="199842"/>
                    <a:pt x="375232" y="213837"/>
                  </a:cubicBezTo>
                  <a:cubicBezTo>
                    <a:pt x="331502" y="227832"/>
                    <a:pt x="266781" y="189345"/>
                    <a:pt x="207308" y="182348"/>
                  </a:cubicBezTo>
                  <a:cubicBezTo>
                    <a:pt x="147835" y="175351"/>
                    <a:pt x="51628" y="194594"/>
                    <a:pt x="18393" y="171852"/>
                  </a:cubicBezTo>
                  <a:cubicBezTo>
                    <a:pt x="-14842" y="149110"/>
                    <a:pt x="4399" y="84383"/>
                    <a:pt x="18393" y="56393"/>
                  </a:cubicBezTo>
                  <a:close/>
                </a:path>
              </a:pathLst>
            </a:custGeom>
            <a:solidFill>
              <a:srgbClr val="0000FF">
                <a:alpha val="25000"/>
              </a:srgbClr>
            </a:solid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6" name="TextBox 115"/>
            <p:cNvSpPr txBox="1"/>
            <p:nvPr/>
          </p:nvSpPr>
          <p:spPr>
            <a:xfrm>
              <a:off x="3005808" y="6100528"/>
              <a:ext cx="1469107" cy="307777"/>
            </a:xfrm>
            <a:prstGeom prst="rect">
              <a:avLst/>
            </a:prstGeom>
            <a:noFill/>
          </p:spPr>
          <p:txBody>
            <a:bodyPr wrap="square" rtlCol="0">
              <a:spAutoFit/>
            </a:bodyPr>
            <a:lstStyle/>
            <a:p>
              <a:r>
                <a:rPr lang="en-US" sz="1400" b="1" dirty="0" smtClean="0">
                  <a:latin typeface="Calibri"/>
                  <a:cs typeface="Calibri"/>
                </a:rPr>
                <a:t>Arctic air</a:t>
              </a:r>
              <a:endParaRPr lang="en-US" sz="1400" b="1" dirty="0">
                <a:latin typeface="Calibri"/>
                <a:cs typeface="Calibri"/>
              </a:endParaRPr>
            </a:p>
          </p:txBody>
        </p:sp>
        <p:sp>
          <p:nvSpPr>
            <p:cNvPr id="117" name="Freeform 116"/>
            <p:cNvSpPr/>
            <p:nvPr/>
          </p:nvSpPr>
          <p:spPr>
            <a:xfrm>
              <a:off x="2606059" y="6213535"/>
              <a:ext cx="231639" cy="75166"/>
            </a:xfrm>
            <a:custGeom>
              <a:avLst/>
              <a:gdLst>
                <a:gd name="connsiteX0" fmla="*/ 168313 w 231639"/>
                <a:gd name="connsiteY0" fmla="*/ 75080 h 75166"/>
                <a:gd name="connsiteX1" fmla="*/ 10884 w 231639"/>
                <a:gd name="connsiteY1" fmla="*/ 64584 h 75166"/>
                <a:gd name="connsiteX2" fmla="*/ 31874 w 231639"/>
                <a:gd name="connsiteY2" fmla="*/ 1606 h 75166"/>
                <a:gd name="connsiteX3" fmla="*/ 178808 w 231639"/>
                <a:gd name="connsiteY3" fmla="*/ 22599 h 75166"/>
                <a:gd name="connsiteX4" fmla="*/ 231285 w 231639"/>
                <a:gd name="connsiteY4" fmla="*/ 64584 h 75166"/>
                <a:gd name="connsiteX5" fmla="*/ 168313 w 231639"/>
                <a:gd name="connsiteY5" fmla="*/ 75080 h 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39" h="75166">
                  <a:moveTo>
                    <a:pt x="168313" y="75080"/>
                  </a:moveTo>
                  <a:cubicBezTo>
                    <a:pt x="131580" y="75080"/>
                    <a:pt x="33624" y="76830"/>
                    <a:pt x="10884" y="64584"/>
                  </a:cubicBezTo>
                  <a:cubicBezTo>
                    <a:pt x="-11856" y="52338"/>
                    <a:pt x="3887" y="8603"/>
                    <a:pt x="31874" y="1606"/>
                  </a:cubicBezTo>
                  <a:cubicBezTo>
                    <a:pt x="59861" y="-5391"/>
                    <a:pt x="145573" y="12103"/>
                    <a:pt x="178808" y="22599"/>
                  </a:cubicBezTo>
                  <a:cubicBezTo>
                    <a:pt x="212043" y="33095"/>
                    <a:pt x="234783" y="55837"/>
                    <a:pt x="231285" y="64584"/>
                  </a:cubicBezTo>
                  <a:cubicBezTo>
                    <a:pt x="227787" y="73331"/>
                    <a:pt x="205046" y="75080"/>
                    <a:pt x="168313" y="75080"/>
                  </a:cubicBezTo>
                  <a:close/>
                </a:path>
              </a:pathLst>
            </a:cu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8" name="Freeform 117"/>
            <p:cNvSpPr/>
            <p:nvPr/>
          </p:nvSpPr>
          <p:spPr>
            <a:xfrm>
              <a:off x="4266739" y="5604635"/>
              <a:ext cx="470269" cy="216875"/>
            </a:xfrm>
            <a:custGeom>
              <a:avLst/>
              <a:gdLst>
                <a:gd name="connsiteX0" fmla="*/ 18393 w 470269"/>
                <a:gd name="connsiteY0" fmla="*/ 56393 h 216875"/>
                <a:gd name="connsiteX1" fmla="*/ 102355 w 470269"/>
                <a:gd name="connsiteY1" fmla="*/ 3911 h 216875"/>
                <a:gd name="connsiteX2" fmla="*/ 333251 w 470269"/>
                <a:gd name="connsiteY2" fmla="*/ 14408 h 216875"/>
                <a:gd name="connsiteX3" fmla="*/ 469689 w 470269"/>
                <a:gd name="connsiteY3" fmla="*/ 98378 h 216875"/>
                <a:gd name="connsiteX4" fmla="*/ 375232 w 470269"/>
                <a:gd name="connsiteY4" fmla="*/ 213837 h 216875"/>
                <a:gd name="connsiteX5" fmla="*/ 207308 w 470269"/>
                <a:gd name="connsiteY5" fmla="*/ 182348 h 216875"/>
                <a:gd name="connsiteX6" fmla="*/ 18393 w 470269"/>
                <a:gd name="connsiteY6" fmla="*/ 171852 h 216875"/>
                <a:gd name="connsiteX7" fmla="*/ 18393 w 470269"/>
                <a:gd name="connsiteY7" fmla="*/ 56393 h 2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9" h="216875">
                  <a:moveTo>
                    <a:pt x="18393" y="56393"/>
                  </a:moveTo>
                  <a:cubicBezTo>
                    <a:pt x="32387" y="28403"/>
                    <a:pt x="49879" y="10908"/>
                    <a:pt x="102355" y="3911"/>
                  </a:cubicBezTo>
                  <a:cubicBezTo>
                    <a:pt x="154831" y="-3086"/>
                    <a:pt x="272029" y="-1336"/>
                    <a:pt x="333251" y="14408"/>
                  </a:cubicBezTo>
                  <a:cubicBezTo>
                    <a:pt x="394473" y="30152"/>
                    <a:pt x="462692" y="65140"/>
                    <a:pt x="469689" y="98378"/>
                  </a:cubicBezTo>
                  <a:cubicBezTo>
                    <a:pt x="476686" y="131616"/>
                    <a:pt x="418962" y="199842"/>
                    <a:pt x="375232" y="213837"/>
                  </a:cubicBezTo>
                  <a:cubicBezTo>
                    <a:pt x="331502" y="227832"/>
                    <a:pt x="266781" y="189345"/>
                    <a:pt x="207308" y="182348"/>
                  </a:cubicBezTo>
                  <a:cubicBezTo>
                    <a:pt x="147835" y="175351"/>
                    <a:pt x="51628" y="194594"/>
                    <a:pt x="18393" y="171852"/>
                  </a:cubicBezTo>
                  <a:cubicBezTo>
                    <a:pt x="-14842" y="149110"/>
                    <a:pt x="4399" y="84383"/>
                    <a:pt x="18393" y="56393"/>
                  </a:cubicBezTo>
                  <a:close/>
                </a:path>
              </a:pathLst>
            </a:custGeom>
            <a:noFill/>
            <a:ln w="254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9" name="Freeform 118"/>
            <p:cNvSpPr/>
            <p:nvPr/>
          </p:nvSpPr>
          <p:spPr>
            <a:xfrm>
              <a:off x="4389696" y="5648925"/>
              <a:ext cx="231639" cy="75166"/>
            </a:xfrm>
            <a:custGeom>
              <a:avLst/>
              <a:gdLst>
                <a:gd name="connsiteX0" fmla="*/ 168313 w 231639"/>
                <a:gd name="connsiteY0" fmla="*/ 75080 h 75166"/>
                <a:gd name="connsiteX1" fmla="*/ 10884 w 231639"/>
                <a:gd name="connsiteY1" fmla="*/ 64584 h 75166"/>
                <a:gd name="connsiteX2" fmla="*/ 31874 w 231639"/>
                <a:gd name="connsiteY2" fmla="*/ 1606 h 75166"/>
                <a:gd name="connsiteX3" fmla="*/ 178808 w 231639"/>
                <a:gd name="connsiteY3" fmla="*/ 22599 h 75166"/>
                <a:gd name="connsiteX4" fmla="*/ 231285 w 231639"/>
                <a:gd name="connsiteY4" fmla="*/ 64584 h 75166"/>
                <a:gd name="connsiteX5" fmla="*/ 168313 w 231639"/>
                <a:gd name="connsiteY5" fmla="*/ 75080 h 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39" h="75166">
                  <a:moveTo>
                    <a:pt x="168313" y="75080"/>
                  </a:moveTo>
                  <a:cubicBezTo>
                    <a:pt x="131580" y="75080"/>
                    <a:pt x="33624" y="76830"/>
                    <a:pt x="10884" y="64584"/>
                  </a:cubicBezTo>
                  <a:cubicBezTo>
                    <a:pt x="-11856" y="52338"/>
                    <a:pt x="3887" y="8603"/>
                    <a:pt x="31874" y="1606"/>
                  </a:cubicBezTo>
                  <a:cubicBezTo>
                    <a:pt x="59861" y="-5391"/>
                    <a:pt x="145573" y="12103"/>
                    <a:pt x="178808" y="22599"/>
                  </a:cubicBezTo>
                  <a:cubicBezTo>
                    <a:pt x="212043" y="33095"/>
                    <a:pt x="234783" y="55837"/>
                    <a:pt x="231285" y="64584"/>
                  </a:cubicBezTo>
                  <a:cubicBezTo>
                    <a:pt x="227787" y="73331"/>
                    <a:pt x="205046" y="75080"/>
                    <a:pt x="168313" y="75080"/>
                  </a:cubicBezTo>
                  <a:close/>
                </a:path>
              </a:pathLst>
            </a:custGeom>
            <a:noFill/>
            <a:ln w="25400">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20" name="TextBox 119"/>
            <p:cNvSpPr txBox="1"/>
            <p:nvPr/>
          </p:nvSpPr>
          <p:spPr>
            <a:xfrm>
              <a:off x="4850837" y="5478817"/>
              <a:ext cx="1626414" cy="523220"/>
            </a:xfrm>
            <a:prstGeom prst="rect">
              <a:avLst/>
            </a:prstGeom>
            <a:noFill/>
          </p:spPr>
          <p:txBody>
            <a:bodyPr wrap="square" rtlCol="0">
              <a:spAutoFit/>
            </a:bodyPr>
            <a:lstStyle/>
            <a:p>
              <a:r>
                <a:rPr lang="en-US" sz="1400" b="1" dirty="0" smtClean="0">
                  <a:latin typeface="Calibri"/>
                  <a:cs typeface="Calibri"/>
                </a:rPr>
                <a:t>Sea level </a:t>
              </a:r>
              <a:r>
                <a:rPr lang="en-US" sz="1400" b="1" dirty="0">
                  <a:latin typeface="Calibri"/>
                  <a:cs typeface="Calibri"/>
                </a:rPr>
                <a:t>p</a:t>
              </a:r>
              <a:r>
                <a:rPr lang="en-US" sz="1400" b="1" dirty="0" smtClean="0">
                  <a:latin typeface="Calibri"/>
                  <a:cs typeface="Calibri"/>
                </a:rPr>
                <a:t>ressure &lt; 1000-hPa</a:t>
              </a:r>
              <a:endParaRPr lang="en-US" sz="1400" b="1" dirty="0">
                <a:latin typeface="Calibri"/>
                <a:cs typeface="Calibri"/>
              </a:endParaRPr>
            </a:p>
          </p:txBody>
        </p:sp>
        <p:sp>
          <p:nvSpPr>
            <p:cNvPr id="121" name="TextBox 120"/>
            <p:cNvSpPr txBox="1"/>
            <p:nvPr/>
          </p:nvSpPr>
          <p:spPr>
            <a:xfrm>
              <a:off x="7254288" y="6129397"/>
              <a:ext cx="1626414" cy="307777"/>
            </a:xfrm>
            <a:prstGeom prst="rect">
              <a:avLst/>
            </a:prstGeom>
            <a:noFill/>
          </p:spPr>
          <p:txBody>
            <a:bodyPr wrap="square" rtlCol="0">
              <a:spAutoFit/>
            </a:bodyPr>
            <a:lstStyle/>
            <a:p>
              <a:r>
                <a:rPr lang="en-US" sz="1400" b="1" dirty="0" smtClean="0">
                  <a:latin typeface="Calibri"/>
                  <a:cs typeface="Calibri"/>
                </a:rPr>
                <a:t>200-hPa Isotachs</a:t>
              </a:r>
              <a:endParaRPr lang="en-US" sz="1400" b="1" dirty="0">
                <a:latin typeface="Calibri"/>
                <a:cs typeface="Calibri"/>
              </a:endParaRPr>
            </a:p>
          </p:txBody>
        </p:sp>
        <p:sp>
          <p:nvSpPr>
            <p:cNvPr id="122" name="Freeform 121"/>
            <p:cNvSpPr/>
            <p:nvPr/>
          </p:nvSpPr>
          <p:spPr>
            <a:xfrm>
              <a:off x="4266739" y="6134961"/>
              <a:ext cx="470269" cy="216875"/>
            </a:xfrm>
            <a:custGeom>
              <a:avLst/>
              <a:gdLst>
                <a:gd name="connsiteX0" fmla="*/ 18393 w 470269"/>
                <a:gd name="connsiteY0" fmla="*/ 56393 h 216875"/>
                <a:gd name="connsiteX1" fmla="*/ 102355 w 470269"/>
                <a:gd name="connsiteY1" fmla="*/ 3911 h 216875"/>
                <a:gd name="connsiteX2" fmla="*/ 333251 w 470269"/>
                <a:gd name="connsiteY2" fmla="*/ 14408 h 216875"/>
                <a:gd name="connsiteX3" fmla="*/ 469689 w 470269"/>
                <a:gd name="connsiteY3" fmla="*/ 98378 h 216875"/>
                <a:gd name="connsiteX4" fmla="*/ 375232 w 470269"/>
                <a:gd name="connsiteY4" fmla="*/ 213837 h 216875"/>
                <a:gd name="connsiteX5" fmla="*/ 207308 w 470269"/>
                <a:gd name="connsiteY5" fmla="*/ 182348 h 216875"/>
                <a:gd name="connsiteX6" fmla="*/ 18393 w 470269"/>
                <a:gd name="connsiteY6" fmla="*/ 171852 h 216875"/>
                <a:gd name="connsiteX7" fmla="*/ 18393 w 470269"/>
                <a:gd name="connsiteY7" fmla="*/ 56393 h 21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69" h="216875">
                  <a:moveTo>
                    <a:pt x="18393" y="56393"/>
                  </a:moveTo>
                  <a:cubicBezTo>
                    <a:pt x="32387" y="28403"/>
                    <a:pt x="49879" y="10908"/>
                    <a:pt x="102355" y="3911"/>
                  </a:cubicBezTo>
                  <a:cubicBezTo>
                    <a:pt x="154831" y="-3086"/>
                    <a:pt x="272029" y="-1336"/>
                    <a:pt x="333251" y="14408"/>
                  </a:cubicBezTo>
                  <a:cubicBezTo>
                    <a:pt x="394473" y="30152"/>
                    <a:pt x="462692" y="65140"/>
                    <a:pt x="469689" y="98378"/>
                  </a:cubicBezTo>
                  <a:cubicBezTo>
                    <a:pt x="476686" y="131616"/>
                    <a:pt x="418962" y="199842"/>
                    <a:pt x="375232" y="213837"/>
                  </a:cubicBezTo>
                  <a:cubicBezTo>
                    <a:pt x="331502" y="227832"/>
                    <a:pt x="266781" y="189345"/>
                    <a:pt x="207308" y="182348"/>
                  </a:cubicBezTo>
                  <a:cubicBezTo>
                    <a:pt x="147835" y="175351"/>
                    <a:pt x="51628" y="194594"/>
                    <a:pt x="18393" y="171852"/>
                  </a:cubicBezTo>
                  <a:cubicBezTo>
                    <a:pt x="-14842" y="149110"/>
                    <a:pt x="4399" y="84383"/>
                    <a:pt x="18393" y="56393"/>
                  </a:cubicBezTo>
                  <a:close/>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23" name="Freeform 122"/>
            <p:cNvSpPr/>
            <p:nvPr/>
          </p:nvSpPr>
          <p:spPr>
            <a:xfrm>
              <a:off x="4389696" y="6179251"/>
              <a:ext cx="231639" cy="75166"/>
            </a:xfrm>
            <a:custGeom>
              <a:avLst/>
              <a:gdLst>
                <a:gd name="connsiteX0" fmla="*/ 168313 w 231639"/>
                <a:gd name="connsiteY0" fmla="*/ 75080 h 75166"/>
                <a:gd name="connsiteX1" fmla="*/ 10884 w 231639"/>
                <a:gd name="connsiteY1" fmla="*/ 64584 h 75166"/>
                <a:gd name="connsiteX2" fmla="*/ 31874 w 231639"/>
                <a:gd name="connsiteY2" fmla="*/ 1606 h 75166"/>
                <a:gd name="connsiteX3" fmla="*/ 178808 w 231639"/>
                <a:gd name="connsiteY3" fmla="*/ 22599 h 75166"/>
                <a:gd name="connsiteX4" fmla="*/ 231285 w 231639"/>
                <a:gd name="connsiteY4" fmla="*/ 64584 h 75166"/>
                <a:gd name="connsiteX5" fmla="*/ 168313 w 231639"/>
                <a:gd name="connsiteY5" fmla="*/ 75080 h 7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39" h="75166">
                  <a:moveTo>
                    <a:pt x="168313" y="75080"/>
                  </a:moveTo>
                  <a:cubicBezTo>
                    <a:pt x="131580" y="75080"/>
                    <a:pt x="33624" y="76830"/>
                    <a:pt x="10884" y="64584"/>
                  </a:cubicBezTo>
                  <a:cubicBezTo>
                    <a:pt x="-11856" y="52338"/>
                    <a:pt x="3887" y="8603"/>
                    <a:pt x="31874" y="1606"/>
                  </a:cubicBezTo>
                  <a:cubicBezTo>
                    <a:pt x="59861" y="-5391"/>
                    <a:pt x="145573" y="12103"/>
                    <a:pt x="178808" y="22599"/>
                  </a:cubicBezTo>
                  <a:cubicBezTo>
                    <a:pt x="212043" y="33095"/>
                    <a:pt x="234783" y="55837"/>
                    <a:pt x="231285" y="64584"/>
                  </a:cubicBezTo>
                  <a:cubicBezTo>
                    <a:pt x="227787" y="73331"/>
                    <a:pt x="205046" y="75080"/>
                    <a:pt x="168313" y="75080"/>
                  </a:cubicBezTo>
                  <a:close/>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24" name="TextBox 123"/>
            <p:cNvSpPr txBox="1"/>
            <p:nvPr/>
          </p:nvSpPr>
          <p:spPr>
            <a:xfrm>
              <a:off x="4849636" y="5982504"/>
              <a:ext cx="1626414" cy="738664"/>
            </a:xfrm>
            <a:prstGeom prst="rect">
              <a:avLst/>
            </a:prstGeom>
            <a:noFill/>
          </p:spPr>
          <p:txBody>
            <a:bodyPr wrap="square" rtlCol="0">
              <a:spAutoFit/>
            </a:bodyPr>
            <a:lstStyle/>
            <a:p>
              <a:r>
                <a:rPr lang="en-US" sz="1400" b="1" dirty="0" smtClean="0">
                  <a:latin typeface="Calibri"/>
                  <a:cs typeface="Calibri"/>
                </a:rPr>
                <a:t>200-hPa </a:t>
              </a:r>
              <a:r>
                <a:rPr lang="en-US" sz="1400" b="1" dirty="0" err="1" smtClean="0">
                  <a:latin typeface="Calibri"/>
                  <a:cs typeface="Calibri"/>
                </a:rPr>
                <a:t>geopotential</a:t>
              </a:r>
              <a:r>
                <a:rPr lang="en-US" sz="1400" b="1" dirty="0" smtClean="0">
                  <a:latin typeface="Calibri"/>
                  <a:cs typeface="Calibri"/>
                </a:rPr>
                <a:t> height</a:t>
              </a:r>
              <a:endParaRPr lang="en-US" sz="1400" b="1" dirty="0">
                <a:latin typeface="Calibri"/>
                <a:cs typeface="Calibri"/>
              </a:endParaRPr>
            </a:p>
          </p:txBody>
        </p:sp>
        <p:sp>
          <p:nvSpPr>
            <p:cNvPr id="125" name="TextBox 124"/>
            <p:cNvSpPr txBox="1"/>
            <p:nvPr/>
          </p:nvSpPr>
          <p:spPr>
            <a:xfrm>
              <a:off x="4032898" y="5078707"/>
              <a:ext cx="937952" cy="400110"/>
            </a:xfrm>
            <a:prstGeom prst="rect">
              <a:avLst/>
            </a:prstGeom>
            <a:solidFill>
              <a:schemeClr val="bg1"/>
            </a:solidFill>
            <a:ln w="25400">
              <a:solidFill>
                <a:schemeClr val="tx1"/>
              </a:solidFill>
            </a:ln>
          </p:spPr>
          <p:txBody>
            <a:bodyPr wrap="none" rtlCol="0">
              <a:spAutoFit/>
            </a:bodyPr>
            <a:lstStyle/>
            <a:p>
              <a:r>
                <a:rPr lang="en-US" sz="2000" dirty="0" smtClean="0">
                  <a:latin typeface="Calibri"/>
                  <a:cs typeface="Calibri"/>
                </a:rPr>
                <a:t>Legend</a:t>
              </a:r>
              <a:endParaRPr lang="en-US" sz="2000" dirty="0">
                <a:latin typeface="Calibri"/>
                <a:cs typeface="Calibri"/>
              </a:endParaRPr>
            </a:p>
          </p:txBody>
        </p:sp>
        <p:grpSp>
          <p:nvGrpSpPr>
            <p:cNvPr id="126" name="Group 125"/>
            <p:cNvGrpSpPr/>
            <p:nvPr/>
          </p:nvGrpSpPr>
          <p:grpSpPr>
            <a:xfrm>
              <a:off x="728135" y="6198734"/>
              <a:ext cx="161046" cy="291057"/>
              <a:chOff x="7525405" y="6230547"/>
              <a:chExt cx="178482" cy="349360"/>
            </a:xfrm>
            <a:effectLst>
              <a:glow rad="25400">
                <a:schemeClr val="tx1"/>
              </a:glow>
            </a:effectLst>
          </p:grpSpPr>
          <p:sp>
            <p:nvSpPr>
              <p:cNvPr id="127" name="Oval 126"/>
              <p:cNvSpPr/>
              <p:nvPr/>
            </p:nvSpPr>
            <p:spPr>
              <a:xfrm>
                <a:off x="7525405" y="6321478"/>
                <a:ext cx="178420" cy="17992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28" name="Freeform 127"/>
              <p:cNvSpPr/>
              <p:nvPr/>
            </p:nvSpPr>
            <p:spPr>
              <a:xfrm>
                <a:off x="7542841" y="6230547"/>
                <a:ext cx="161046" cy="202467"/>
              </a:xfrm>
              <a:custGeom>
                <a:avLst/>
                <a:gdLst>
                  <a:gd name="connsiteX0" fmla="*/ 0 w 161046"/>
                  <a:gd name="connsiteY0" fmla="*/ 202467 h 202467"/>
                  <a:gd name="connsiteX1" fmla="*/ 18405 w 161046"/>
                  <a:gd name="connsiteY1" fmla="*/ 110437 h 202467"/>
                  <a:gd name="connsiteX2" fmla="*/ 92026 w 161046"/>
                  <a:gd name="connsiteY2" fmla="*/ 32211 h 202467"/>
                  <a:gd name="connsiteX3" fmla="*/ 161046 w 161046"/>
                  <a:gd name="connsiteY3" fmla="*/ 0 h 202467"/>
                </a:gdLst>
                <a:ahLst/>
                <a:cxnLst>
                  <a:cxn ang="0">
                    <a:pos x="connsiteX0" y="connsiteY0"/>
                  </a:cxn>
                  <a:cxn ang="0">
                    <a:pos x="connsiteX1" y="connsiteY1"/>
                  </a:cxn>
                  <a:cxn ang="0">
                    <a:pos x="connsiteX2" y="connsiteY2"/>
                  </a:cxn>
                  <a:cxn ang="0">
                    <a:pos x="connsiteX3" y="connsiteY3"/>
                  </a:cxn>
                </a:cxnLst>
                <a:rect l="l" t="t" r="r" b="b"/>
                <a:pathLst>
                  <a:path w="161046" h="202467">
                    <a:moveTo>
                      <a:pt x="0" y="202467"/>
                    </a:moveTo>
                    <a:cubicBezTo>
                      <a:pt x="1533" y="170640"/>
                      <a:pt x="3067" y="138813"/>
                      <a:pt x="18405" y="110437"/>
                    </a:cubicBezTo>
                    <a:cubicBezTo>
                      <a:pt x="33743" y="82061"/>
                      <a:pt x="68253" y="50617"/>
                      <a:pt x="92026" y="32211"/>
                    </a:cubicBezTo>
                    <a:cubicBezTo>
                      <a:pt x="115800" y="13805"/>
                      <a:pt x="138423" y="6902"/>
                      <a:pt x="161046" y="0"/>
                    </a:cubicBezTo>
                  </a:path>
                </a:pathLst>
              </a:custGeom>
              <a:ln w="254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129" name="Freeform 128"/>
              <p:cNvSpPr/>
              <p:nvPr/>
            </p:nvSpPr>
            <p:spPr>
              <a:xfrm rot="10800000">
                <a:off x="7525405" y="6377440"/>
                <a:ext cx="161046" cy="202467"/>
              </a:xfrm>
              <a:custGeom>
                <a:avLst/>
                <a:gdLst>
                  <a:gd name="connsiteX0" fmla="*/ 0 w 161046"/>
                  <a:gd name="connsiteY0" fmla="*/ 202467 h 202467"/>
                  <a:gd name="connsiteX1" fmla="*/ 18405 w 161046"/>
                  <a:gd name="connsiteY1" fmla="*/ 110437 h 202467"/>
                  <a:gd name="connsiteX2" fmla="*/ 92026 w 161046"/>
                  <a:gd name="connsiteY2" fmla="*/ 32211 h 202467"/>
                  <a:gd name="connsiteX3" fmla="*/ 161046 w 161046"/>
                  <a:gd name="connsiteY3" fmla="*/ 0 h 202467"/>
                </a:gdLst>
                <a:ahLst/>
                <a:cxnLst>
                  <a:cxn ang="0">
                    <a:pos x="connsiteX0" y="connsiteY0"/>
                  </a:cxn>
                  <a:cxn ang="0">
                    <a:pos x="connsiteX1" y="connsiteY1"/>
                  </a:cxn>
                  <a:cxn ang="0">
                    <a:pos x="connsiteX2" y="connsiteY2"/>
                  </a:cxn>
                  <a:cxn ang="0">
                    <a:pos x="connsiteX3" y="connsiteY3"/>
                  </a:cxn>
                </a:cxnLst>
                <a:rect l="l" t="t" r="r" b="b"/>
                <a:pathLst>
                  <a:path w="161046" h="202467">
                    <a:moveTo>
                      <a:pt x="0" y="202467"/>
                    </a:moveTo>
                    <a:cubicBezTo>
                      <a:pt x="1533" y="170640"/>
                      <a:pt x="3067" y="138813"/>
                      <a:pt x="18405" y="110437"/>
                    </a:cubicBezTo>
                    <a:cubicBezTo>
                      <a:pt x="33743" y="82061"/>
                      <a:pt x="68253" y="50617"/>
                      <a:pt x="92026" y="32211"/>
                    </a:cubicBezTo>
                    <a:cubicBezTo>
                      <a:pt x="115800" y="13805"/>
                      <a:pt x="138423" y="6902"/>
                      <a:pt x="161046" y="0"/>
                    </a:cubicBezTo>
                  </a:path>
                </a:pathLst>
              </a:custGeom>
              <a:ln w="254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grpSp>
        <p:sp>
          <p:nvSpPr>
            <p:cNvPr id="130" name="TextBox 129"/>
            <p:cNvSpPr txBox="1"/>
            <p:nvPr/>
          </p:nvSpPr>
          <p:spPr>
            <a:xfrm>
              <a:off x="1002395" y="6179251"/>
              <a:ext cx="1893937" cy="307777"/>
            </a:xfrm>
            <a:prstGeom prst="rect">
              <a:avLst/>
            </a:prstGeom>
            <a:noFill/>
          </p:spPr>
          <p:txBody>
            <a:bodyPr wrap="square" rtlCol="0">
              <a:spAutoFit/>
            </a:bodyPr>
            <a:lstStyle/>
            <a:p>
              <a:r>
                <a:rPr lang="en-US" sz="1400" b="1" dirty="0" smtClean="0">
                  <a:latin typeface="Calibri"/>
                  <a:cs typeface="Calibri"/>
                </a:rPr>
                <a:t>Tropical Cyclone</a:t>
              </a:r>
              <a:endParaRPr lang="en-US" sz="1400" b="1" dirty="0">
                <a:latin typeface="Calibri"/>
                <a:cs typeface="Calibri"/>
              </a:endParaRPr>
            </a:p>
          </p:txBody>
        </p:sp>
      </p:grpSp>
    </p:spTree>
    <p:extLst>
      <p:ext uri="{BB962C8B-B14F-4D97-AF65-F5344CB8AC3E}">
        <p14:creationId xmlns:p14="http://schemas.microsoft.com/office/powerpoint/2010/main" val="15925266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4836"/>
            <a:ext cx="9144000" cy="584776"/>
          </a:xfrm>
          <a:prstGeom prst="rect">
            <a:avLst/>
          </a:prstGeom>
          <a:solidFill>
            <a:srgbClr val="FFFFFF"/>
          </a:solidFill>
          <a:ln w="19050" cmpd="sng">
            <a:noFill/>
          </a:ln>
        </p:spPr>
        <p:txBody>
          <a:bodyPr wrap="square" rtlCol="0">
            <a:spAutoFit/>
          </a:bodyPr>
          <a:lstStyle/>
          <a:p>
            <a:pPr algn="ctr"/>
            <a:r>
              <a:rPr lang="en-US" sz="3200" b="1" dirty="0" smtClean="0">
                <a:solidFill>
                  <a:srgbClr val="FF0000"/>
                </a:solidFill>
                <a:latin typeface="Arial"/>
                <a:cs typeface="Arial"/>
              </a:rPr>
              <a:t>Project Summary (1)</a:t>
            </a:r>
            <a:endParaRPr lang="en-US" sz="3200" b="1" dirty="0">
              <a:solidFill>
                <a:srgbClr val="FF0000"/>
              </a:solidFill>
              <a:latin typeface="Arial"/>
              <a:cs typeface="Arial"/>
            </a:endParaRPr>
          </a:p>
        </p:txBody>
      </p:sp>
      <p:sp>
        <p:nvSpPr>
          <p:cNvPr id="3" name="Rectangle 2"/>
          <p:cNvSpPr/>
          <p:nvPr/>
        </p:nvSpPr>
        <p:spPr>
          <a:xfrm>
            <a:off x="502227" y="911740"/>
            <a:ext cx="8112187" cy="4154984"/>
          </a:xfrm>
          <a:prstGeom prst="rect">
            <a:avLst/>
          </a:prstGeom>
        </p:spPr>
        <p:txBody>
          <a:bodyPr wrap="square">
            <a:spAutoFit/>
          </a:bodyPr>
          <a:lstStyle/>
          <a:p>
            <a:pPr marL="285750" indent="-285750">
              <a:buFont typeface="Arial"/>
              <a:buChar char="•"/>
            </a:pPr>
            <a:r>
              <a:rPr lang="en-US" sz="2400" dirty="0" smtClean="0">
                <a:latin typeface="Arial" panose="020B0604020202020204" pitchFamily="34" charset="0"/>
                <a:cs typeface="Arial" panose="020B0604020202020204" pitchFamily="34" charset="0"/>
              </a:rPr>
              <a:t>Improve </a:t>
            </a:r>
            <a:r>
              <a:rPr lang="en-US" sz="2400" dirty="0">
                <a:latin typeface="Arial" panose="020B0604020202020204" pitchFamily="34" charset="0"/>
                <a:cs typeface="Arial" panose="020B0604020202020204" pitchFamily="34" charset="0"/>
              </a:rPr>
              <a:t>temperature and precipitation forecasts on the </a:t>
            </a:r>
            <a:r>
              <a:rPr lang="en-US" sz="2400" dirty="0" smtClean="0">
                <a:latin typeface="Arial" panose="020B0604020202020204" pitchFamily="34" charset="0"/>
                <a:cs typeface="Arial" panose="020B0604020202020204" pitchFamily="34" charset="0"/>
              </a:rPr>
              <a:t>8–10 </a:t>
            </a:r>
            <a:r>
              <a:rPr lang="en-US" sz="2400" dirty="0">
                <a:latin typeface="Arial" panose="020B0604020202020204" pitchFamily="34" charset="0"/>
                <a:cs typeface="Arial" panose="020B0604020202020204" pitchFamily="34" charset="0"/>
              </a:rPr>
              <a:t>day time range at the WPC in collaboration with </a:t>
            </a:r>
            <a:r>
              <a:rPr lang="en-US" sz="2400" dirty="0" smtClean="0">
                <a:latin typeface="Arial" panose="020B0604020202020204" pitchFamily="34" charset="0"/>
                <a:cs typeface="Arial" panose="020B0604020202020204" pitchFamily="34" charset="0"/>
              </a:rPr>
              <a:t>WPC </a:t>
            </a:r>
            <a:r>
              <a:rPr lang="en-US" sz="2400" dirty="0">
                <a:latin typeface="Arial" panose="020B0604020202020204" pitchFamily="34" charset="0"/>
                <a:cs typeface="Arial" panose="020B0604020202020204" pitchFamily="34" charset="0"/>
              </a:rPr>
              <a:t>personnel. </a:t>
            </a:r>
            <a:endParaRPr lang="en-US" sz="2400" dirty="0" smtClean="0">
              <a:latin typeface="Arial" panose="020B0604020202020204" pitchFamily="34" charset="0"/>
              <a:cs typeface="Arial" panose="020B0604020202020204" pitchFamily="34" charset="0"/>
            </a:endParaRPr>
          </a:p>
          <a:p>
            <a:pPr marL="285750" indent="-285750">
              <a:buFont typeface="Arial"/>
              <a:buChar char="•"/>
            </a:pPr>
            <a:endParaRPr lang="en-US" sz="2400" dirty="0" smtClean="0">
              <a:latin typeface="Arial" panose="020B0604020202020204" pitchFamily="34" charset="0"/>
              <a:cs typeface="Arial" panose="020B0604020202020204" pitchFamily="34" charset="0"/>
            </a:endParaRPr>
          </a:p>
          <a:p>
            <a:pPr marL="285750" indent="-285750">
              <a:buFont typeface="Arial"/>
              <a:buChar char="•"/>
            </a:pPr>
            <a:r>
              <a:rPr lang="en-US" sz="2400" dirty="0">
                <a:latin typeface="Arial" panose="020B0604020202020204" pitchFamily="34" charset="0"/>
                <a:cs typeface="Arial" panose="020B0604020202020204" pitchFamily="34" charset="0"/>
              </a:rPr>
              <a:t>D</a:t>
            </a:r>
            <a:r>
              <a:rPr lang="en-US" sz="2400" dirty="0" smtClean="0">
                <a:latin typeface="Arial" panose="020B0604020202020204" pitchFamily="34" charset="0"/>
                <a:cs typeface="Arial" panose="020B0604020202020204" pitchFamily="34" charset="0"/>
              </a:rPr>
              <a:t>evelop </a:t>
            </a:r>
            <a:r>
              <a:rPr lang="en-US" sz="2400" dirty="0">
                <a:latin typeface="Arial" panose="020B0604020202020204" pitchFamily="34" charset="0"/>
                <a:cs typeface="Arial" panose="020B0604020202020204" pitchFamily="34" charset="0"/>
              </a:rPr>
              <a:t>a methodology for identifying extreme temperature and precipitation events over the CONUS for all </a:t>
            </a:r>
            <a:r>
              <a:rPr lang="en-US" sz="2400" dirty="0" smtClean="0">
                <a:latin typeface="Arial" panose="020B0604020202020204" pitchFamily="34" charset="0"/>
                <a:cs typeface="Arial" panose="020B0604020202020204" pitchFamily="34" charset="0"/>
              </a:rPr>
              <a:t>seasons during 1979–present. </a:t>
            </a:r>
            <a:endParaRPr lang="en-US" sz="2400" dirty="0">
              <a:latin typeface="Arial" panose="020B0604020202020204" pitchFamily="34" charset="0"/>
              <a:cs typeface="Arial" panose="020B0604020202020204" pitchFamily="34" charset="0"/>
            </a:endParaRPr>
          </a:p>
          <a:p>
            <a:endParaRPr lang="en-US" sz="2400" dirty="0">
              <a:latin typeface="Arial"/>
              <a:cs typeface="Arial"/>
            </a:endParaRPr>
          </a:p>
          <a:p>
            <a:pPr marL="285750" indent="-285750">
              <a:buFont typeface="Arial"/>
              <a:buChar char="•"/>
            </a:pPr>
            <a:r>
              <a:rPr lang="en-US" sz="2400" dirty="0">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erform </a:t>
            </a:r>
            <a:r>
              <a:rPr lang="en-US" sz="2400" dirty="0">
                <a:latin typeface="Arial" panose="020B0604020202020204" pitchFamily="34" charset="0"/>
                <a:cs typeface="Arial" panose="020B0604020202020204" pitchFamily="34" charset="0"/>
              </a:rPr>
              <a:t>an evaluation of operational NCEP GFS week two forecast skill for the extreme events with an emphasis on the </a:t>
            </a:r>
            <a:r>
              <a:rPr lang="en-US" sz="2400" dirty="0" smtClean="0">
                <a:latin typeface="Arial" panose="020B0604020202020204" pitchFamily="34" charset="0"/>
                <a:cs typeface="Arial" panose="020B0604020202020204" pitchFamily="34" charset="0"/>
              </a:rPr>
              <a:t>8</a:t>
            </a:r>
            <a:r>
              <a:rPr lang="en-US" sz="24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10 </a:t>
            </a:r>
            <a:r>
              <a:rPr lang="en-US" sz="2400" dirty="0">
                <a:latin typeface="Arial" panose="020B0604020202020204" pitchFamily="34" charset="0"/>
                <a:cs typeface="Arial" panose="020B0604020202020204" pitchFamily="34" charset="0"/>
              </a:rPr>
              <a:t>day time range. </a:t>
            </a:r>
            <a:endParaRPr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2021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10" y="221726"/>
            <a:ext cx="5046476" cy="6499209"/>
          </a:xfrm>
          <a:prstGeom prst="rect">
            <a:avLst/>
          </a:prstGeom>
        </p:spPr>
      </p:pic>
      <p:sp>
        <p:nvSpPr>
          <p:cNvPr id="6" name="TextBox 5"/>
          <p:cNvSpPr txBox="1"/>
          <p:nvPr/>
        </p:nvSpPr>
        <p:spPr>
          <a:xfrm>
            <a:off x="5604933" y="220133"/>
            <a:ext cx="3403600" cy="584776"/>
          </a:xfrm>
          <a:prstGeom prst="rect">
            <a:avLst/>
          </a:prstGeom>
          <a:noFill/>
        </p:spPr>
        <p:txBody>
          <a:bodyPr wrap="square" rtlCol="0">
            <a:spAutoFit/>
          </a:bodyPr>
          <a:lstStyle/>
          <a:p>
            <a:r>
              <a:rPr lang="en-US" sz="3200" b="1" dirty="0" err="1" smtClean="0"/>
              <a:t>Nuri</a:t>
            </a:r>
            <a:r>
              <a:rPr lang="en-US" sz="3200" b="1" dirty="0" smtClean="0"/>
              <a:t> ET:  8 Nov </a:t>
            </a:r>
            <a:endParaRPr lang="en-US" sz="3200" b="1" dirty="0"/>
          </a:p>
        </p:txBody>
      </p:sp>
      <p:cxnSp>
        <p:nvCxnSpPr>
          <p:cNvPr id="7" name="Straight Connector 6"/>
          <p:cNvCxnSpPr/>
          <p:nvPr/>
        </p:nvCxnSpPr>
        <p:spPr>
          <a:xfrm>
            <a:off x="5604933" y="912683"/>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666055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10" y="221726"/>
            <a:ext cx="5046475" cy="6499208"/>
          </a:xfrm>
          <a:prstGeom prst="rect">
            <a:avLst/>
          </a:prstGeom>
        </p:spPr>
      </p:pic>
      <p:sp>
        <p:nvSpPr>
          <p:cNvPr id="8" name="TextBox 7"/>
          <p:cNvSpPr txBox="1"/>
          <p:nvPr/>
        </p:nvSpPr>
        <p:spPr>
          <a:xfrm>
            <a:off x="5604933" y="220133"/>
            <a:ext cx="3403600" cy="584776"/>
          </a:xfrm>
          <a:prstGeom prst="rect">
            <a:avLst/>
          </a:prstGeom>
          <a:noFill/>
        </p:spPr>
        <p:txBody>
          <a:bodyPr wrap="square" rtlCol="0">
            <a:spAutoFit/>
          </a:bodyPr>
          <a:lstStyle/>
          <a:p>
            <a:r>
              <a:rPr lang="en-US" sz="3200" b="1" dirty="0" err="1" smtClean="0"/>
              <a:t>Nuri</a:t>
            </a:r>
            <a:r>
              <a:rPr lang="en-US" sz="3200" b="1" dirty="0" smtClean="0"/>
              <a:t> ET:  8 Nov </a:t>
            </a:r>
            <a:endParaRPr lang="en-US" sz="3200" b="1" dirty="0"/>
          </a:p>
        </p:txBody>
      </p:sp>
      <p:cxnSp>
        <p:nvCxnSpPr>
          <p:cNvPr id="9" name="Straight Connector 8"/>
          <p:cNvCxnSpPr/>
          <p:nvPr/>
        </p:nvCxnSpPr>
        <p:spPr>
          <a:xfrm>
            <a:off x="5604933" y="912683"/>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639989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10" y="221726"/>
            <a:ext cx="5046475" cy="6499208"/>
          </a:xfrm>
          <a:prstGeom prst="rect">
            <a:avLst/>
          </a:prstGeom>
        </p:spPr>
      </p:pic>
      <p:sp>
        <p:nvSpPr>
          <p:cNvPr id="8" name="TextBox 7"/>
          <p:cNvSpPr txBox="1"/>
          <p:nvPr/>
        </p:nvSpPr>
        <p:spPr>
          <a:xfrm>
            <a:off x="5604933" y="220133"/>
            <a:ext cx="3403600" cy="584776"/>
          </a:xfrm>
          <a:prstGeom prst="rect">
            <a:avLst/>
          </a:prstGeom>
          <a:noFill/>
        </p:spPr>
        <p:txBody>
          <a:bodyPr wrap="square" rtlCol="0">
            <a:spAutoFit/>
          </a:bodyPr>
          <a:lstStyle/>
          <a:p>
            <a:r>
              <a:rPr lang="en-US" sz="3200" b="1" dirty="0" err="1" smtClean="0"/>
              <a:t>Nuri</a:t>
            </a:r>
            <a:r>
              <a:rPr lang="en-US" sz="3200" b="1" dirty="0" smtClean="0"/>
              <a:t> ET:  8 Nov </a:t>
            </a:r>
            <a:endParaRPr lang="en-US" sz="3200" b="1" dirty="0"/>
          </a:p>
        </p:txBody>
      </p:sp>
      <p:cxnSp>
        <p:nvCxnSpPr>
          <p:cNvPr id="9" name="Straight Connector 8"/>
          <p:cNvCxnSpPr/>
          <p:nvPr/>
        </p:nvCxnSpPr>
        <p:spPr>
          <a:xfrm>
            <a:off x="5604933" y="912683"/>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324946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10" y="221726"/>
            <a:ext cx="5046474" cy="6499207"/>
          </a:xfrm>
          <a:prstGeom prst="rect">
            <a:avLst/>
          </a:prstGeom>
        </p:spPr>
      </p:pic>
      <p:sp>
        <p:nvSpPr>
          <p:cNvPr id="8" name="TextBox 7"/>
          <p:cNvSpPr txBox="1"/>
          <p:nvPr/>
        </p:nvSpPr>
        <p:spPr>
          <a:xfrm>
            <a:off x="5604933" y="220133"/>
            <a:ext cx="3403600" cy="584776"/>
          </a:xfrm>
          <a:prstGeom prst="rect">
            <a:avLst/>
          </a:prstGeom>
          <a:noFill/>
        </p:spPr>
        <p:txBody>
          <a:bodyPr wrap="square" rtlCol="0">
            <a:spAutoFit/>
          </a:bodyPr>
          <a:lstStyle/>
          <a:p>
            <a:r>
              <a:rPr lang="en-US" sz="3200" b="1" dirty="0" err="1" smtClean="0"/>
              <a:t>Nuri</a:t>
            </a:r>
            <a:r>
              <a:rPr lang="en-US" sz="3200" b="1" dirty="0" smtClean="0"/>
              <a:t> ET:  8 Nov </a:t>
            </a:r>
            <a:endParaRPr lang="en-US" sz="3200" b="1" dirty="0"/>
          </a:p>
        </p:txBody>
      </p:sp>
      <p:cxnSp>
        <p:nvCxnSpPr>
          <p:cNvPr id="9" name="Straight Connector 8"/>
          <p:cNvCxnSpPr/>
          <p:nvPr/>
        </p:nvCxnSpPr>
        <p:spPr>
          <a:xfrm>
            <a:off x="5604933" y="912683"/>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125604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10" y="221726"/>
            <a:ext cx="5046474" cy="6499207"/>
          </a:xfrm>
          <a:prstGeom prst="rect">
            <a:avLst/>
          </a:prstGeom>
        </p:spPr>
      </p:pic>
      <p:sp>
        <p:nvSpPr>
          <p:cNvPr id="8" name="TextBox 7"/>
          <p:cNvSpPr txBox="1"/>
          <p:nvPr/>
        </p:nvSpPr>
        <p:spPr>
          <a:xfrm>
            <a:off x="5604933" y="220133"/>
            <a:ext cx="3403600" cy="584776"/>
          </a:xfrm>
          <a:prstGeom prst="rect">
            <a:avLst/>
          </a:prstGeom>
          <a:noFill/>
        </p:spPr>
        <p:txBody>
          <a:bodyPr wrap="square" rtlCol="0">
            <a:spAutoFit/>
          </a:bodyPr>
          <a:lstStyle/>
          <a:p>
            <a:r>
              <a:rPr lang="en-US" sz="3200" b="1" dirty="0" err="1" smtClean="0"/>
              <a:t>Nuri</a:t>
            </a:r>
            <a:r>
              <a:rPr lang="en-US" sz="3200" b="1" dirty="0" smtClean="0"/>
              <a:t> ET:  8 Nov </a:t>
            </a:r>
            <a:endParaRPr lang="en-US" sz="3200" b="1" dirty="0"/>
          </a:p>
        </p:txBody>
      </p:sp>
      <p:cxnSp>
        <p:nvCxnSpPr>
          <p:cNvPr id="9" name="Straight Connector 8"/>
          <p:cNvCxnSpPr/>
          <p:nvPr/>
        </p:nvCxnSpPr>
        <p:spPr>
          <a:xfrm>
            <a:off x="5604933" y="912683"/>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487704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10" y="221727"/>
            <a:ext cx="5046473" cy="6499205"/>
          </a:xfrm>
          <a:prstGeom prst="rect">
            <a:avLst/>
          </a:prstGeom>
        </p:spPr>
      </p:pic>
      <p:sp>
        <p:nvSpPr>
          <p:cNvPr id="8" name="TextBox 7"/>
          <p:cNvSpPr txBox="1"/>
          <p:nvPr/>
        </p:nvSpPr>
        <p:spPr>
          <a:xfrm>
            <a:off x="5604933" y="1083733"/>
            <a:ext cx="3234266" cy="2862322"/>
          </a:xfrm>
          <a:prstGeom prst="rect">
            <a:avLst/>
          </a:prstGeom>
          <a:noFill/>
        </p:spPr>
        <p:txBody>
          <a:bodyPr wrap="square" rtlCol="0">
            <a:spAutoFit/>
          </a:bodyPr>
          <a:lstStyle/>
          <a:p>
            <a:r>
              <a:rPr lang="en-US" sz="2000" b="1" u="sng" dirty="0" smtClean="0">
                <a:solidFill>
                  <a:srgbClr val="FF0000"/>
                </a:solidFill>
              </a:rPr>
              <a:t>144-h forecast: </a:t>
            </a:r>
            <a:endParaRPr lang="en-US" sz="2000" u="sng" dirty="0" smtClean="0"/>
          </a:p>
          <a:p>
            <a:r>
              <a:rPr lang="en-US" sz="2000" dirty="0" smtClean="0"/>
              <a:t>First forecast to show </a:t>
            </a:r>
            <a:r>
              <a:rPr lang="en-US" sz="2000" dirty="0" err="1" smtClean="0"/>
              <a:t>Nuri</a:t>
            </a:r>
            <a:r>
              <a:rPr lang="en-US" sz="2000" dirty="0" smtClean="0"/>
              <a:t> intensifying to levels that match observations.</a:t>
            </a:r>
          </a:p>
          <a:p>
            <a:endParaRPr lang="en-US" sz="2000" dirty="0"/>
          </a:p>
          <a:p>
            <a:r>
              <a:rPr lang="en-US" sz="2000" dirty="0"/>
              <a:t>C</a:t>
            </a:r>
            <a:r>
              <a:rPr lang="en-US" sz="2000" dirty="0" smtClean="0"/>
              <a:t>oincident with an indication of trough development </a:t>
            </a:r>
            <a:r>
              <a:rPr lang="en-US" sz="2000" dirty="0" err="1" smtClean="0"/>
              <a:t>poleward</a:t>
            </a:r>
            <a:r>
              <a:rPr lang="en-US" sz="2000" dirty="0" smtClean="0"/>
              <a:t> of Hawaii.</a:t>
            </a:r>
          </a:p>
          <a:p>
            <a:endParaRPr lang="en-US" sz="2000" dirty="0"/>
          </a:p>
        </p:txBody>
      </p:sp>
      <p:sp>
        <p:nvSpPr>
          <p:cNvPr id="9" name="TextBox 8"/>
          <p:cNvSpPr txBox="1"/>
          <p:nvPr/>
        </p:nvSpPr>
        <p:spPr>
          <a:xfrm>
            <a:off x="5604933" y="220133"/>
            <a:ext cx="3403600" cy="584776"/>
          </a:xfrm>
          <a:prstGeom prst="rect">
            <a:avLst/>
          </a:prstGeom>
          <a:noFill/>
        </p:spPr>
        <p:txBody>
          <a:bodyPr wrap="square" rtlCol="0">
            <a:spAutoFit/>
          </a:bodyPr>
          <a:lstStyle/>
          <a:p>
            <a:r>
              <a:rPr lang="en-US" sz="3200" b="1" dirty="0" err="1" smtClean="0"/>
              <a:t>Nuri</a:t>
            </a:r>
            <a:r>
              <a:rPr lang="en-US" sz="3200" b="1" dirty="0" smtClean="0"/>
              <a:t> ET:  8 Nov </a:t>
            </a:r>
            <a:endParaRPr lang="en-US" sz="3200" b="1" dirty="0"/>
          </a:p>
        </p:txBody>
      </p:sp>
      <p:cxnSp>
        <p:nvCxnSpPr>
          <p:cNvPr id="10" name="Straight Connector 9"/>
          <p:cNvCxnSpPr/>
          <p:nvPr/>
        </p:nvCxnSpPr>
        <p:spPr>
          <a:xfrm>
            <a:off x="5604933" y="912683"/>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845112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10" y="221727"/>
            <a:ext cx="5046473" cy="6499205"/>
          </a:xfrm>
          <a:prstGeom prst="rect">
            <a:avLst/>
          </a:prstGeom>
        </p:spPr>
      </p:pic>
      <p:sp>
        <p:nvSpPr>
          <p:cNvPr id="10" name="TextBox 9"/>
          <p:cNvSpPr txBox="1"/>
          <p:nvPr/>
        </p:nvSpPr>
        <p:spPr>
          <a:xfrm>
            <a:off x="5604933" y="1083733"/>
            <a:ext cx="3234266" cy="2862322"/>
          </a:xfrm>
          <a:prstGeom prst="rect">
            <a:avLst/>
          </a:prstGeom>
          <a:noFill/>
        </p:spPr>
        <p:txBody>
          <a:bodyPr wrap="square" rtlCol="0">
            <a:spAutoFit/>
          </a:bodyPr>
          <a:lstStyle/>
          <a:p>
            <a:r>
              <a:rPr lang="en-US" sz="2000" b="1" u="sng" dirty="0" smtClean="0">
                <a:solidFill>
                  <a:srgbClr val="FF0000"/>
                </a:solidFill>
              </a:rPr>
              <a:t>144-h forecast: </a:t>
            </a:r>
            <a:endParaRPr lang="en-US" sz="2000" u="sng" dirty="0" smtClean="0"/>
          </a:p>
          <a:p>
            <a:r>
              <a:rPr lang="en-US" sz="2000" dirty="0" smtClean="0"/>
              <a:t>First forecast to show </a:t>
            </a:r>
            <a:r>
              <a:rPr lang="en-US" sz="2000" dirty="0" err="1" smtClean="0"/>
              <a:t>Nuri</a:t>
            </a:r>
            <a:r>
              <a:rPr lang="en-US" sz="2000" dirty="0" smtClean="0"/>
              <a:t> intensifying to levels that match observations.</a:t>
            </a:r>
          </a:p>
          <a:p>
            <a:endParaRPr lang="en-US" sz="2000" dirty="0"/>
          </a:p>
          <a:p>
            <a:r>
              <a:rPr lang="en-US" sz="2000" dirty="0"/>
              <a:t>C</a:t>
            </a:r>
            <a:r>
              <a:rPr lang="en-US" sz="2000" dirty="0" smtClean="0"/>
              <a:t>oincident with an indication of trough development </a:t>
            </a:r>
            <a:r>
              <a:rPr lang="en-US" sz="2000" dirty="0" err="1" smtClean="0"/>
              <a:t>poleward</a:t>
            </a:r>
            <a:r>
              <a:rPr lang="en-US" sz="2000" dirty="0" smtClean="0"/>
              <a:t> of Hawaii.</a:t>
            </a:r>
          </a:p>
          <a:p>
            <a:endParaRPr lang="en-US" sz="2000" dirty="0"/>
          </a:p>
        </p:txBody>
      </p:sp>
      <p:sp>
        <p:nvSpPr>
          <p:cNvPr id="11" name="TextBox 10"/>
          <p:cNvSpPr txBox="1"/>
          <p:nvPr/>
        </p:nvSpPr>
        <p:spPr>
          <a:xfrm>
            <a:off x="5604933" y="220133"/>
            <a:ext cx="3403600" cy="584776"/>
          </a:xfrm>
          <a:prstGeom prst="rect">
            <a:avLst/>
          </a:prstGeom>
          <a:noFill/>
        </p:spPr>
        <p:txBody>
          <a:bodyPr wrap="square" rtlCol="0">
            <a:spAutoFit/>
          </a:bodyPr>
          <a:lstStyle/>
          <a:p>
            <a:r>
              <a:rPr lang="en-US" sz="3200" b="1" dirty="0" err="1" smtClean="0"/>
              <a:t>Nuri</a:t>
            </a:r>
            <a:r>
              <a:rPr lang="en-US" sz="3200" b="1" dirty="0" smtClean="0"/>
              <a:t> ET:  8 Nov </a:t>
            </a:r>
            <a:endParaRPr lang="en-US" sz="3200" b="1" dirty="0"/>
          </a:p>
        </p:txBody>
      </p:sp>
      <p:cxnSp>
        <p:nvCxnSpPr>
          <p:cNvPr id="12" name="Straight Connector 11"/>
          <p:cNvCxnSpPr/>
          <p:nvPr/>
        </p:nvCxnSpPr>
        <p:spPr>
          <a:xfrm>
            <a:off x="5604933" y="912683"/>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594571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10" y="221727"/>
            <a:ext cx="5046472" cy="6499204"/>
          </a:xfrm>
          <a:prstGeom prst="rect">
            <a:avLst/>
          </a:prstGeom>
        </p:spPr>
      </p:pic>
      <p:sp>
        <p:nvSpPr>
          <p:cNvPr id="2" name="TextBox 1"/>
          <p:cNvSpPr txBox="1"/>
          <p:nvPr/>
        </p:nvSpPr>
        <p:spPr>
          <a:xfrm>
            <a:off x="11362267" y="2692400"/>
            <a:ext cx="184666" cy="369332"/>
          </a:xfrm>
          <a:prstGeom prst="rect">
            <a:avLst/>
          </a:prstGeom>
          <a:noFill/>
        </p:spPr>
        <p:txBody>
          <a:bodyPr wrap="none" rtlCol="0">
            <a:spAutoFit/>
          </a:bodyPr>
          <a:lstStyle/>
          <a:p>
            <a:endParaRPr lang="en-US" dirty="0"/>
          </a:p>
        </p:txBody>
      </p:sp>
      <p:sp>
        <p:nvSpPr>
          <p:cNvPr id="10" name="TextBox 9"/>
          <p:cNvSpPr txBox="1"/>
          <p:nvPr/>
        </p:nvSpPr>
        <p:spPr>
          <a:xfrm>
            <a:off x="5604933" y="1083733"/>
            <a:ext cx="3234266" cy="2862322"/>
          </a:xfrm>
          <a:prstGeom prst="rect">
            <a:avLst/>
          </a:prstGeom>
          <a:noFill/>
        </p:spPr>
        <p:txBody>
          <a:bodyPr wrap="square" rtlCol="0">
            <a:spAutoFit/>
          </a:bodyPr>
          <a:lstStyle/>
          <a:p>
            <a:r>
              <a:rPr lang="en-US" sz="2000" b="1" u="sng" dirty="0" smtClean="0">
                <a:solidFill>
                  <a:srgbClr val="FF0000"/>
                </a:solidFill>
              </a:rPr>
              <a:t>144-h forecast: </a:t>
            </a:r>
            <a:endParaRPr lang="en-US" sz="2000" u="sng" dirty="0" smtClean="0"/>
          </a:p>
          <a:p>
            <a:r>
              <a:rPr lang="en-US" sz="2000" dirty="0" smtClean="0"/>
              <a:t>First forecast to show </a:t>
            </a:r>
            <a:r>
              <a:rPr lang="en-US" sz="2000" dirty="0" err="1" smtClean="0"/>
              <a:t>Nuri</a:t>
            </a:r>
            <a:r>
              <a:rPr lang="en-US" sz="2000" dirty="0" smtClean="0"/>
              <a:t> intensifying to levels that match observations.</a:t>
            </a:r>
          </a:p>
          <a:p>
            <a:endParaRPr lang="en-US" sz="2000" dirty="0"/>
          </a:p>
          <a:p>
            <a:r>
              <a:rPr lang="en-US" sz="2000" dirty="0"/>
              <a:t>C</a:t>
            </a:r>
            <a:r>
              <a:rPr lang="en-US" sz="2000" dirty="0" smtClean="0"/>
              <a:t>oincident with an indication of trough development </a:t>
            </a:r>
            <a:r>
              <a:rPr lang="en-US" sz="2000" dirty="0" err="1" smtClean="0"/>
              <a:t>poleward</a:t>
            </a:r>
            <a:r>
              <a:rPr lang="en-US" sz="2000" dirty="0" smtClean="0"/>
              <a:t> of Hawaii.</a:t>
            </a:r>
          </a:p>
          <a:p>
            <a:endParaRPr lang="en-US" sz="2000" dirty="0"/>
          </a:p>
        </p:txBody>
      </p:sp>
      <p:sp>
        <p:nvSpPr>
          <p:cNvPr id="11" name="TextBox 10"/>
          <p:cNvSpPr txBox="1"/>
          <p:nvPr/>
        </p:nvSpPr>
        <p:spPr>
          <a:xfrm>
            <a:off x="5604933" y="220133"/>
            <a:ext cx="3403600" cy="584776"/>
          </a:xfrm>
          <a:prstGeom prst="rect">
            <a:avLst/>
          </a:prstGeom>
          <a:noFill/>
        </p:spPr>
        <p:txBody>
          <a:bodyPr wrap="square" rtlCol="0">
            <a:spAutoFit/>
          </a:bodyPr>
          <a:lstStyle/>
          <a:p>
            <a:r>
              <a:rPr lang="en-US" sz="3200" b="1" dirty="0" err="1" smtClean="0"/>
              <a:t>Nuri</a:t>
            </a:r>
            <a:r>
              <a:rPr lang="en-US" sz="3200" b="1" dirty="0" smtClean="0"/>
              <a:t> ET:  8 Nov </a:t>
            </a:r>
            <a:endParaRPr lang="en-US" sz="3200" b="1" dirty="0"/>
          </a:p>
        </p:txBody>
      </p:sp>
      <p:cxnSp>
        <p:nvCxnSpPr>
          <p:cNvPr id="12" name="Straight Connector 11"/>
          <p:cNvCxnSpPr/>
          <p:nvPr/>
        </p:nvCxnSpPr>
        <p:spPr>
          <a:xfrm>
            <a:off x="5604933" y="912683"/>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719524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10" y="221727"/>
            <a:ext cx="5046472" cy="6499204"/>
          </a:xfrm>
          <a:prstGeom prst="rect">
            <a:avLst/>
          </a:prstGeom>
        </p:spPr>
      </p:pic>
      <p:sp>
        <p:nvSpPr>
          <p:cNvPr id="10" name="TextBox 9"/>
          <p:cNvSpPr txBox="1"/>
          <p:nvPr/>
        </p:nvSpPr>
        <p:spPr>
          <a:xfrm>
            <a:off x="5604933" y="1083733"/>
            <a:ext cx="3234266" cy="2862322"/>
          </a:xfrm>
          <a:prstGeom prst="rect">
            <a:avLst/>
          </a:prstGeom>
          <a:noFill/>
        </p:spPr>
        <p:txBody>
          <a:bodyPr wrap="square" rtlCol="0">
            <a:spAutoFit/>
          </a:bodyPr>
          <a:lstStyle/>
          <a:p>
            <a:r>
              <a:rPr lang="en-US" sz="2000" b="1" u="sng" dirty="0" smtClean="0">
                <a:solidFill>
                  <a:srgbClr val="FF0000"/>
                </a:solidFill>
              </a:rPr>
              <a:t>144-h forecast: </a:t>
            </a:r>
            <a:endParaRPr lang="en-US" sz="2000" u="sng" dirty="0" smtClean="0"/>
          </a:p>
          <a:p>
            <a:r>
              <a:rPr lang="en-US" sz="2000" dirty="0" smtClean="0"/>
              <a:t>First forecast to show </a:t>
            </a:r>
            <a:r>
              <a:rPr lang="en-US" sz="2000" dirty="0" err="1" smtClean="0"/>
              <a:t>Nuri</a:t>
            </a:r>
            <a:r>
              <a:rPr lang="en-US" sz="2000" dirty="0" smtClean="0"/>
              <a:t> intensifying to levels that match observations.</a:t>
            </a:r>
          </a:p>
          <a:p>
            <a:endParaRPr lang="en-US" sz="2000" dirty="0"/>
          </a:p>
          <a:p>
            <a:r>
              <a:rPr lang="en-US" sz="2000" dirty="0"/>
              <a:t>C</a:t>
            </a:r>
            <a:r>
              <a:rPr lang="en-US" sz="2000" dirty="0" smtClean="0"/>
              <a:t>oincident with an indication of trough development </a:t>
            </a:r>
            <a:r>
              <a:rPr lang="en-US" sz="2000" dirty="0" err="1" smtClean="0"/>
              <a:t>poleward</a:t>
            </a:r>
            <a:r>
              <a:rPr lang="en-US" sz="2000" dirty="0" smtClean="0"/>
              <a:t> of Hawaii.</a:t>
            </a:r>
          </a:p>
          <a:p>
            <a:endParaRPr lang="en-US" sz="2000" dirty="0"/>
          </a:p>
        </p:txBody>
      </p:sp>
      <p:sp>
        <p:nvSpPr>
          <p:cNvPr id="11" name="TextBox 10"/>
          <p:cNvSpPr txBox="1"/>
          <p:nvPr/>
        </p:nvSpPr>
        <p:spPr>
          <a:xfrm>
            <a:off x="5604933" y="220133"/>
            <a:ext cx="3403600" cy="584776"/>
          </a:xfrm>
          <a:prstGeom prst="rect">
            <a:avLst/>
          </a:prstGeom>
          <a:noFill/>
        </p:spPr>
        <p:txBody>
          <a:bodyPr wrap="square" rtlCol="0">
            <a:spAutoFit/>
          </a:bodyPr>
          <a:lstStyle/>
          <a:p>
            <a:r>
              <a:rPr lang="en-US" sz="3200" b="1" dirty="0" err="1" smtClean="0"/>
              <a:t>Nuri</a:t>
            </a:r>
            <a:r>
              <a:rPr lang="en-US" sz="3200" b="1" dirty="0" smtClean="0"/>
              <a:t> ET:  8 Nov </a:t>
            </a:r>
            <a:endParaRPr lang="en-US" sz="3200" b="1" dirty="0"/>
          </a:p>
        </p:txBody>
      </p:sp>
      <p:cxnSp>
        <p:nvCxnSpPr>
          <p:cNvPr id="12" name="Straight Connector 11"/>
          <p:cNvCxnSpPr/>
          <p:nvPr/>
        </p:nvCxnSpPr>
        <p:spPr>
          <a:xfrm>
            <a:off x="5604933" y="912683"/>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06190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10" y="221727"/>
            <a:ext cx="5046471" cy="6499203"/>
          </a:xfrm>
          <a:prstGeom prst="rect">
            <a:avLst/>
          </a:prstGeom>
        </p:spPr>
      </p:pic>
      <p:sp>
        <p:nvSpPr>
          <p:cNvPr id="10" name="TextBox 9"/>
          <p:cNvSpPr txBox="1"/>
          <p:nvPr/>
        </p:nvSpPr>
        <p:spPr>
          <a:xfrm>
            <a:off x="5604933" y="1083733"/>
            <a:ext cx="3234266" cy="2862322"/>
          </a:xfrm>
          <a:prstGeom prst="rect">
            <a:avLst/>
          </a:prstGeom>
          <a:noFill/>
        </p:spPr>
        <p:txBody>
          <a:bodyPr wrap="square" rtlCol="0">
            <a:spAutoFit/>
          </a:bodyPr>
          <a:lstStyle/>
          <a:p>
            <a:r>
              <a:rPr lang="en-US" sz="2000" b="1" u="sng" dirty="0" smtClean="0">
                <a:solidFill>
                  <a:srgbClr val="FF0000"/>
                </a:solidFill>
              </a:rPr>
              <a:t>144-h forecast: </a:t>
            </a:r>
            <a:endParaRPr lang="en-US" sz="2000" u="sng" dirty="0" smtClean="0"/>
          </a:p>
          <a:p>
            <a:r>
              <a:rPr lang="en-US" sz="2000" dirty="0" smtClean="0"/>
              <a:t>First forecast to show </a:t>
            </a:r>
            <a:r>
              <a:rPr lang="en-US" sz="2000" dirty="0" err="1" smtClean="0"/>
              <a:t>Nuri</a:t>
            </a:r>
            <a:r>
              <a:rPr lang="en-US" sz="2000" dirty="0" smtClean="0"/>
              <a:t> intensifying to levels that match observations.</a:t>
            </a:r>
          </a:p>
          <a:p>
            <a:endParaRPr lang="en-US" sz="2000" dirty="0"/>
          </a:p>
          <a:p>
            <a:r>
              <a:rPr lang="en-US" sz="2000" dirty="0"/>
              <a:t>C</a:t>
            </a:r>
            <a:r>
              <a:rPr lang="en-US" sz="2000" dirty="0" smtClean="0"/>
              <a:t>oincident with an indication of trough development </a:t>
            </a:r>
            <a:r>
              <a:rPr lang="en-US" sz="2000" dirty="0" err="1" smtClean="0"/>
              <a:t>poleward</a:t>
            </a:r>
            <a:r>
              <a:rPr lang="en-US" sz="2000" dirty="0" smtClean="0"/>
              <a:t> of Hawaii.</a:t>
            </a:r>
          </a:p>
          <a:p>
            <a:endParaRPr lang="en-US" sz="2000" dirty="0"/>
          </a:p>
        </p:txBody>
      </p:sp>
      <p:sp>
        <p:nvSpPr>
          <p:cNvPr id="11" name="TextBox 10"/>
          <p:cNvSpPr txBox="1"/>
          <p:nvPr/>
        </p:nvSpPr>
        <p:spPr>
          <a:xfrm>
            <a:off x="5604933" y="220133"/>
            <a:ext cx="3403600" cy="584776"/>
          </a:xfrm>
          <a:prstGeom prst="rect">
            <a:avLst/>
          </a:prstGeom>
          <a:noFill/>
        </p:spPr>
        <p:txBody>
          <a:bodyPr wrap="square" rtlCol="0">
            <a:spAutoFit/>
          </a:bodyPr>
          <a:lstStyle/>
          <a:p>
            <a:r>
              <a:rPr lang="en-US" sz="3200" b="1" dirty="0" err="1" smtClean="0"/>
              <a:t>Nuri</a:t>
            </a:r>
            <a:r>
              <a:rPr lang="en-US" sz="3200" b="1" dirty="0" smtClean="0"/>
              <a:t> ET:  8 Nov </a:t>
            </a:r>
            <a:endParaRPr lang="en-US" sz="3200" b="1" dirty="0"/>
          </a:p>
        </p:txBody>
      </p:sp>
      <p:cxnSp>
        <p:nvCxnSpPr>
          <p:cNvPr id="12" name="Straight Connector 11"/>
          <p:cNvCxnSpPr/>
          <p:nvPr/>
        </p:nvCxnSpPr>
        <p:spPr>
          <a:xfrm>
            <a:off x="5604933" y="912683"/>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943039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4836"/>
            <a:ext cx="9144000" cy="584776"/>
          </a:xfrm>
          <a:prstGeom prst="rect">
            <a:avLst/>
          </a:prstGeom>
          <a:solidFill>
            <a:srgbClr val="FFFFFF"/>
          </a:solidFill>
          <a:ln w="19050" cmpd="sng">
            <a:noFill/>
          </a:ln>
        </p:spPr>
        <p:txBody>
          <a:bodyPr wrap="square" rtlCol="0">
            <a:spAutoFit/>
          </a:bodyPr>
          <a:lstStyle/>
          <a:p>
            <a:pPr algn="ctr"/>
            <a:r>
              <a:rPr lang="en-US" sz="3200" b="1" dirty="0" smtClean="0">
                <a:solidFill>
                  <a:srgbClr val="FF0000"/>
                </a:solidFill>
                <a:latin typeface="Arial"/>
                <a:cs typeface="Arial"/>
              </a:rPr>
              <a:t>Project Summary (2)</a:t>
            </a:r>
            <a:endParaRPr lang="en-US" sz="3200" b="1" dirty="0">
              <a:solidFill>
                <a:srgbClr val="FF0000"/>
              </a:solidFill>
              <a:latin typeface="Arial"/>
              <a:cs typeface="Arial"/>
            </a:endParaRPr>
          </a:p>
        </p:txBody>
      </p:sp>
      <p:sp>
        <p:nvSpPr>
          <p:cNvPr id="3" name="Rectangle 2"/>
          <p:cNvSpPr/>
          <p:nvPr/>
        </p:nvSpPr>
        <p:spPr>
          <a:xfrm>
            <a:off x="502227" y="911740"/>
            <a:ext cx="8112187" cy="4893647"/>
          </a:xfrm>
          <a:prstGeom prst="rect">
            <a:avLst/>
          </a:prstGeom>
        </p:spPr>
        <p:txBody>
          <a:bodyPr wrap="square">
            <a:spAutoFit/>
          </a:bodyPr>
          <a:lstStyle/>
          <a:p>
            <a:pPr marL="285750" indent="-285750">
              <a:buFont typeface="Arial"/>
              <a:buChar char="•"/>
            </a:pPr>
            <a:r>
              <a:rPr lang="en-US" sz="2400" dirty="0">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onstruct </a:t>
            </a:r>
            <a:r>
              <a:rPr lang="en-US" sz="2400" dirty="0" err="1">
                <a:latin typeface="Arial" panose="020B0604020202020204" pitchFamily="34" charset="0"/>
                <a:cs typeface="Arial" panose="020B0604020202020204" pitchFamily="34" charset="0"/>
              </a:rPr>
              <a:t>climatologies</a:t>
            </a:r>
            <a:r>
              <a:rPr lang="en-US" sz="2400" dirty="0">
                <a:latin typeface="Arial" panose="020B0604020202020204" pitchFamily="34" charset="0"/>
                <a:cs typeface="Arial" panose="020B0604020202020204" pitchFamily="34" charset="0"/>
              </a:rPr>
              <a:t> of forecast temperature and precipitation distributions and stratify these distributions in </a:t>
            </a: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manner that will </a:t>
            </a:r>
            <a:r>
              <a:rPr lang="en-US" sz="2400" dirty="0" smtClean="0">
                <a:latin typeface="Arial" panose="020B0604020202020204" pitchFamily="34" charset="0"/>
                <a:cs typeface="Arial" panose="020B0604020202020204" pitchFamily="34" charset="0"/>
              </a:rPr>
              <a:t>allow classification of </a:t>
            </a:r>
            <a:r>
              <a:rPr lang="en-US" sz="2400" dirty="0">
                <a:latin typeface="Arial" panose="020B0604020202020204" pitchFamily="34" charset="0"/>
                <a:cs typeface="Arial" panose="020B0604020202020204" pitchFamily="34" charset="0"/>
              </a:rPr>
              <a:t>various extreme events into characteristic event </a:t>
            </a:r>
            <a:r>
              <a:rPr lang="en-US" sz="2400" dirty="0" smtClean="0">
                <a:latin typeface="Arial" panose="020B0604020202020204" pitchFamily="34" charset="0"/>
                <a:cs typeface="Arial" panose="020B0604020202020204" pitchFamily="34" charset="0"/>
              </a:rPr>
              <a:t>types.</a:t>
            </a:r>
          </a:p>
          <a:p>
            <a:pPr marL="285750" indent="-285750">
              <a:buFont typeface="Arial"/>
              <a:buChar char="•"/>
            </a:pPr>
            <a:endParaRPr lang="en-US" sz="2400" dirty="0" smtClean="0">
              <a:latin typeface="Arial" panose="020B0604020202020204" pitchFamily="34" charset="0"/>
              <a:cs typeface="Arial" panose="020B0604020202020204" pitchFamily="34" charset="0"/>
            </a:endParaRPr>
          </a:p>
          <a:p>
            <a:pPr marL="285750" indent="-285750">
              <a:buFont typeface="Arial"/>
              <a:buChar char="•"/>
            </a:pPr>
            <a:r>
              <a:rPr lang="en-US" sz="2400" dirty="0">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erform </a:t>
            </a:r>
            <a:r>
              <a:rPr lang="en-US" sz="2400" dirty="0">
                <a:latin typeface="Arial" panose="020B0604020202020204" pitchFamily="34" charset="0"/>
                <a:cs typeface="Arial" panose="020B0604020202020204" pitchFamily="34" charset="0"/>
              </a:rPr>
              <a:t>composite analyses of </a:t>
            </a:r>
            <a:r>
              <a:rPr lang="en-US" sz="2400" dirty="0" smtClean="0">
                <a:latin typeface="Arial" panose="020B0604020202020204" pitchFamily="34" charset="0"/>
                <a:cs typeface="Arial" panose="020B0604020202020204" pitchFamily="34" charset="0"/>
              </a:rPr>
              <a:t>characteristic </a:t>
            </a:r>
            <a:r>
              <a:rPr lang="en-US" sz="2400" dirty="0">
                <a:latin typeface="Arial" panose="020B0604020202020204" pitchFamily="34" charset="0"/>
                <a:cs typeface="Arial" panose="020B0604020202020204" pitchFamily="34" charset="0"/>
              </a:rPr>
              <a:t>event types in order to determine the multiscale evolution of the governing atmospheric flow patterns that culminate in these event types. </a:t>
            </a:r>
            <a:endParaRPr lang="en-US" sz="2400" dirty="0" smtClean="0">
              <a:latin typeface="Arial" panose="020B0604020202020204" pitchFamily="34" charset="0"/>
              <a:cs typeface="Arial" panose="020B0604020202020204" pitchFamily="34" charset="0"/>
            </a:endParaRPr>
          </a:p>
          <a:p>
            <a:endParaRPr lang="en-US" sz="2400" dirty="0">
              <a:latin typeface="Arial"/>
              <a:cs typeface="Arial"/>
            </a:endParaRPr>
          </a:p>
          <a:p>
            <a:pPr marL="285750" indent="-285750">
              <a:buFont typeface="Arial"/>
              <a:buChar char="•"/>
            </a:pPr>
            <a:r>
              <a:rPr lang="en-US" sz="2400" dirty="0">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erform </a:t>
            </a:r>
            <a:r>
              <a:rPr lang="en-US" sz="2400" dirty="0">
                <a:latin typeface="Arial" panose="020B0604020202020204" pitchFamily="34" charset="0"/>
                <a:cs typeface="Arial" panose="020B0604020202020204" pitchFamily="34" charset="0"/>
              </a:rPr>
              <a:t>illustrative case studies of individual extreme temperature and precipitation events identified through the </a:t>
            </a:r>
            <a:r>
              <a:rPr lang="en-US" sz="2400" dirty="0" smtClean="0">
                <a:latin typeface="Arial" panose="020B0604020202020204" pitchFamily="34" charset="0"/>
                <a:cs typeface="Arial" panose="020B0604020202020204" pitchFamily="34" charset="0"/>
              </a:rPr>
              <a:t>composite analyses.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0600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10" y="225667"/>
            <a:ext cx="5046471" cy="6491322"/>
          </a:xfrm>
          <a:prstGeom prst="rect">
            <a:avLst/>
          </a:prstGeom>
        </p:spPr>
      </p:pic>
      <p:sp>
        <p:nvSpPr>
          <p:cNvPr id="6" name="TextBox 5"/>
          <p:cNvSpPr txBox="1"/>
          <p:nvPr/>
        </p:nvSpPr>
        <p:spPr>
          <a:xfrm>
            <a:off x="5604933" y="1083733"/>
            <a:ext cx="3234266" cy="4093428"/>
          </a:xfrm>
          <a:prstGeom prst="rect">
            <a:avLst/>
          </a:prstGeom>
          <a:noFill/>
        </p:spPr>
        <p:txBody>
          <a:bodyPr wrap="square" rtlCol="0">
            <a:spAutoFit/>
          </a:bodyPr>
          <a:lstStyle/>
          <a:p>
            <a:r>
              <a:rPr lang="en-US" sz="2000" b="1" u="sng" dirty="0" smtClean="0">
                <a:solidFill>
                  <a:srgbClr val="FF0000"/>
                </a:solidFill>
              </a:rPr>
              <a:t>144-h forecast: </a:t>
            </a:r>
            <a:endParaRPr lang="en-US" sz="2000" u="sng" dirty="0" smtClean="0"/>
          </a:p>
          <a:p>
            <a:r>
              <a:rPr lang="en-US" sz="2000" dirty="0" smtClean="0"/>
              <a:t>First forecast to show </a:t>
            </a:r>
            <a:r>
              <a:rPr lang="en-US" sz="2000" dirty="0" err="1" smtClean="0"/>
              <a:t>Nuri</a:t>
            </a:r>
            <a:r>
              <a:rPr lang="en-US" sz="2000" dirty="0" smtClean="0"/>
              <a:t> intensifying to levels that match observations.</a:t>
            </a:r>
          </a:p>
          <a:p>
            <a:endParaRPr lang="en-US" sz="2000" dirty="0"/>
          </a:p>
          <a:p>
            <a:r>
              <a:rPr lang="en-US" sz="2000" dirty="0"/>
              <a:t>C</a:t>
            </a:r>
            <a:r>
              <a:rPr lang="en-US" sz="2000" dirty="0" smtClean="0"/>
              <a:t>oincident with an indication of trough development </a:t>
            </a:r>
            <a:r>
              <a:rPr lang="en-US" sz="2000" dirty="0" err="1" smtClean="0"/>
              <a:t>poleward</a:t>
            </a:r>
            <a:r>
              <a:rPr lang="en-US" sz="2000" dirty="0" smtClean="0"/>
              <a:t> of Hawaii.</a:t>
            </a:r>
          </a:p>
          <a:p>
            <a:endParaRPr lang="en-US" sz="2000" dirty="0"/>
          </a:p>
          <a:p>
            <a:r>
              <a:rPr lang="en-US" sz="2000" b="1" u="sng" dirty="0" smtClean="0">
                <a:solidFill>
                  <a:srgbClr val="000000"/>
                </a:solidFill>
              </a:rPr>
              <a:t>144-to-</a:t>
            </a:r>
            <a:r>
              <a:rPr lang="en-US" sz="2000" b="1" u="sng" dirty="0" smtClean="0"/>
              <a:t>00-h forecast</a:t>
            </a:r>
            <a:r>
              <a:rPr lang="en-US" sz="2000" b="1" u="sng" dirty="0" smtClean="0">
                <a:solidFill>
                  <a:srgbClr val="000000"/>
                </a:solidFill>
              </a:rPr>
              <a:t>:</a:t>
            </a:r>
            <a:r>
              <a:rPr lang="en-US" sz="2000" b="1" u="sng" dirty="0" smtClean="0">
                <a:solidFill>
                  <a:srgbClr val="FF0000"/>
                </a:solidFill>
              </a:rPr>
              <a:t> </a:t>
            </a:r>
            <a:r>
              <a:rPr lang="en-US" sz="2000" dirty="0" smtClean="0"/>
              <a:t>Progressive </a:t>
            </a:r>
            <a:r>
              <a:rPr lang="en-US" sz="2000" dirty="0"/>
              <a:t>w</a:t>
            </a:r>
            <a:r>
              <a:rPr lang="en-US" sz="2000" dirty="0" smtClean="0"/>
              <a:t>estward shift in the location of ET </a:t>
            </a:r>
            <a:r>
              <a:rPr lang="en-US" sz="2000" dirty="0" err="1" smtClean="0"/>
              <a:t>Nuri</a:t>
            </a:r>
            <a:r>
              <a:rPr lang="en-US" sz="2000" dirty="0" smtClean="0"/>
              <a:t> in each subsequent forecast.</a:t>
            </a:r>
            <a:endParaRPr lang="en-US" sz="2000" dirty="0"/>
          </a:p>
        </p:txBody>
      </p:sp>
      <p:cxnSp>
        <p:nvCxnSpPr>
          <p:cNvPr id="3" name="Straight Arrow Connector 2"/>
          <p:cNvCxnSpPr/>
          <p:nvPr/>
        </p:nvCxnSpPr>
        <p:spPr>
          <a:xfrm flipH="1">
            <a:off x="2353734" y="1642533"/>
            <a:ext cx="846666" cy="0"/>
          </a:xfrm>
          <a:prstGeom prst="straightConnector1">
            <a:avLst/>
          </a:prstGeom>
          <a:ln w="76200" cmpd="sng">
            <a:solidFill>
              <a:srgbClr val="FF6600"/>
            </a:solidFill>
            <a:headEnd type="none"/>
            <a:tailEnd type="triangle"/>
          </a:ln>
          <a:effectLst>
            <a:glow rad="63500">
              <a:schemeClr val="tx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604933" y="220133"/>
            <a:ext cx="3403600" cy="584776"/>
          </a:xfrm>
          <a:prstGeom prst="rect">
            <a:avLst/>
          </a:prstGeom>
          <a:noFill/>
        </p:spPr>
        <p:txBody>
          <a:bodyPr wrap="square" rtlCol="0">
            <a:spAutoFit/>
          </a:bodyPr>
          <a:lstStyle/>
          <a:p>
            <a:r>
              <a:rPr lang="en-US" sz="3200" b="1" dirty="0" err="1" smtClean="0"/>
              <a:t>Nuri</a:t>
            </a:r>
            <a:r>
              <a:rPr lang="en-US" sz="3200" b="1" dirty="0" smtClean="0"/>
              <a:t> ET:  8 Nov </a:t>
            </a:r>
            <a:endParaRPr lang="en-US" sz="3200" b="1" dirty="0"/>
          </a:p>
        </p:txBody>
      </p:sp>
      <p:cxnSp>
        <p:nvCxnSpPr>
          <p:cNvPr id="11" name="Straight Connector 10"/>
          <p:cNvCxnSpPr/>
          <p:nvPr/>
        </p:nvCxnSpPr>
        <p:spPr>
          <a:xfrm>
            <a:off x="5604933" y="912683"/>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058173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8" y="393595"/>
            <a:ext cx="5254714" cy="6116275"/>
          </a:xfrm>
          <a:prstGeom prst="rect">
            <a:avLst/>
          </a:prstGeom>
        </p:spPr>
      </p:pic>
      <p:sp>
        <p:nvSpPr>
          <p:cNvPr id="5" name="TextBox 4"/>
          <p:cNvSpPr txBox="1"/>
          <p:nvPr/>
        </p:nvSpPr>
        <p:spPr>
          <a:xfrm>
            <a:off x="5571064" y="220131"/>
            <a:ext cx="3539067" cy="954107"/>
          </a:xfrm>
          <a:prstGeom prst="rect">
            <a:avLst/>
          </a:prstGeom>
          <a:noFill/>
        </p:spPr>
        <p:txBody>
          <a:bodyPr wrap="square" rtlCol="0">
            <a:spAutoFit/>
          </a:bodyPr>
          <a:lstStyle/>
          <a:p>
            <a:r>
              <a:rPr lang="en-US" sz="2800" b="1" dirty="0" smtClean="0"/>
              <a:t>Eastern NPAC Ridge Amplification:  12 Nov</a:t>
            </a:r>
            <a:endParaRPr lang="en-US" sz="2800" b="1" dirty="0"/>
          </a:p>
        </p:txBody>
      </p:sp>
      <p:cxnSp>
        <p:nvCxnSpPr>
          <p:cNvPr id="6" name="Straight Connector 5"/>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109038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8" y="393595"/>
            <a:ext cx="5254713" cy="6116275"/>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5571064" y="220131"/>
            <a:ext cx="3539067" cy="954107"/>
          </a:xfrm>
          <a:prstGeom prst="rect">
            <a:avLst/>
          </a:prstGeom>
          <a:noFill/>
        </p:spPr>
        <p:txBody>
          <a:bodyPr wrap="square" rtlCol="0">
            <a:spAutoFit/>
          </a:bodyPr>
          <a:lstStyle/>
          <a:p>
            <a:r>
              <a:rPr lang="en-US" sz="2800" b="1" dirty="0" smtClean="0"/>
              <a:t>Eastern NPAC Ridge Amplification:  12 Nov</a:t>
            </a:r>
            <a:endParaRPr lang="en-US" sz="2800" b="1" dirty="0"/>
          </a:p>
        </p:txBody>
      </p:sp>
    </p:spTree>
    <p:extLst>
      <p:ext uri="{BB962C8B-B14F-4D97-AF65-F5344CB8AC3E}">
        <p14:creationId xmlns:p14="http://schemas.microsoft.com/office/powerpoint/2010/main" val="2708510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8" y="393595"/>
            <a:ext cx="5254713" cy="6116274"/>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5571064" y="220131"/>
            <a:ext cx="3539067" cy="954107"/>
          </a:xfrm>
          <a:prstGeom prst="rect">
            <a:avLst/>
          </a:prstGeom>
          <a:noFill/>
        </p:spPr>
        <p:txBody>
          <a:bodyPr wrap="square" rtlCol="0">
            <a:spAutoFit/>
          </a:bodyPr>
          <a:lstStyle/>
          <a:p>
            <a:r>
              <a:rPr lang="en-US" sz="2800" b="1" dirty="0" smtClean="0"/>
              <a:t>Eastern NPAC Ridge Amplification:  12 Nov</a:t>
            </a:r>
            <a:endParaRPr lang="en-US" sz="2800" b="1" dirty="0"/>
          </a:p>
        </p:txBody>
      </p:sp>
    </p:spTree>
    <p:extLst>
      <p:ext uri="{BB962C8B-B14F-4D97-AF65-F5344CB8AC3E}">
        <p14:creationId xmlns:p14="http://schemas.microsoft.com/office/powerpoint/2010/main" val="15951034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8" y="393595"/>
            <a:ext cx="5254712" cy="6116274"/>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5571064" y="220131"/>
            <a:ext cx="3539067" cy="954107"/>
          </a:xfrm>
          <a:prstGeom prst="rect">
            <a:avLst/>
          </a:prstGeom>
          <a:noFill/>
        </p:spPr>
        <p:txBody>
          <a:bodyPr wrap="square" rtlCol="0">
            <a:spAutoFit/>
          </a:bodyPr>
          <a:lstStyle/>
          <a:p>
            <a:r>
              <a:rPr lang="en-US" sz="2800" b="1" dirty="0" smtClean="0"/>
              <a:t>Eastern NPAC Ridge Amplification:  12 Nov</a:t>
            </a:r>
            <a:endParaRPr lang="en-US" sz="2800" b="1" dirty="0"/>
          </a:p>
        </p:txBody>
      </p:sp>
    </p:spTree>
    <p:extLst>
      <p:ext uri="{BB962C8B-B14F-4D97-AF65-F5344CB8AC3E}">
        <p14:creationId xmlns:p14="http://schemas.microsoft.com/office/powerpoint/2010/main" val="354188926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8" y="393595"/>
            <a:ext cx="5254712" cy="6116273"/>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5604933" y="1405466"/>
            <a:ext cx="3234266" cy="1938992"/>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First indication of negatively tilted trough west of British Columbia.</a:t>
            </a:r>
          </a:p>
          <a:p>
            <a:endParaRPr lang="en-US" sz="2000" b="1" u="sng" dirty="0">
              <a:solidFill>
                <a:srgbClr val="FF0000"/>
              </a:solidFill>
            </a:endParaRPr>
          </a:p>
          <a:p>
            <a:endParaRPr lang="en-US" sz="2000" dirty="0"/>
          </a:p>
        </p:txBody>
      </p:sp>
      <p:sp>
        <p:nvSpPr>
          <p:cNvPr id="6" name="TextBox 5"/>
          <p:cNvSpPr txBox="1"/>
          <p:nvPr/>
        </p:nvSpPr>
        <p:spPr>
          <a:xfrm>
            <a:off x="5571064" y="220131"/>
            <a:ext cx="3539067" cy="954107"/>
          </a:xfrm>
          <a:prstGeom prst="rect">
            <a:avLst/>
          </a:prstGeom>
          <a:noFill/>
        </p:spPr>
        <p:txBody>
          <a:bodyPr wrap="square" rtlCol="0">
            <a:spAutoFit/>
          </a:bodyPr>
          <a:lstStyle/>
          <a:p>
            <a:r>
              <a:rPr lang="en-US" sz="2800" b="1" dirty="0" smtClean="0"/>
              <a:t>Eastern NPAC Ridge Amplification:  12 Nov</a:t>
            </a:r>
            <a:endParaRPr lang="en-US" sz="2800" b="1" dirty="0"/>
          </a:p>
        </p:txBody>
      </p:sp>
    </p:spTree>
    <p:extLst>
      <p:ext uri="{BB962C8B-B14F-4D97-AF65-F5344CB8AC3E}">
        <p14:creationId xmlns:p14="http://schemas.microsoft.com/office/powerpoint/2010/main" val="168430223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8" y="393595"/>
            <a:ext cx="5254711" cy="6116273"/>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5604933" y="1405466"/>
            <a:ext cx="3234266" cy="3785652"/>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First indication of negatively tilted trough west of British Columbia.</a:t>
            </a:r>
          </a:p>
          <a:p>
            <a:endParaRPr lang="en-US" sz="2000" b="1" u="sng" dirty="0">
              <a:solidFill>
                <a:srgbClr val="FF0000"/>
              </a:solidFill>
            </a:endParaRPr>
          </a:p>
          <a:p>
            <a:r>
              <a:rPr lang="en-US" sz="2000" b="1" u="sng" dirty="0" smtClean="0">
                <a:solidFill>
                  <a:srgbClr val="FF0000"/>
                </a:solidFill>
              </a:rPr>
              <a:t>144-h forecast:</a:t>
            </a:r>
          </a:p>
          <a:p>
            <a:r>
              <a:rPr lang="en-US" sz="2000" dirty="0" smtClean="0"/>
              <a:t>First appearance of strong 1000 </a:t>
            </a:r>
            <a:r>
              <a:rPr lang="en-US" sz="2000" dirty="0" err="1" smtClean="0"/>
              <a:t>hPa</a:t>
            </a:r>
            <a:r>
              <a:rPr lang="en-US" sz="2000" dirty="0" smtClean="0"/>
              <a:t> anticyclone (&gt;300 m) east of the Rockies, coinciding with improved resolution of the eastern side of the omega block.</a:t>
            </a:r>
            <a:endParaRPr lang="en-US" sz="2000" dirty="0"/>
          </a:p>
        </p:txBody>
      </p:sp>
      <p:sp>
        <p:nvSpPr>
          <p:cNvPr id="6" name="TextBox 5"/>
          <p:cNvSpPr txBox="1"/>
          <p:nvPr/>
        </p:nvSpPr>
        <p:spPr>
          <a:xfrm>
            <a:off x="5571064" y="220131"/>
            <a:ext cx="3539067" cy="954107"/>
          </a:xfrm>
          <a:prstGeom prst="rect">
            <a:avLst/>
          </a:prstGeom>
          <a:noFill/>
        </p:spPr>
        <p:txBody>
          <a:bodyPr wrap="square" rtlCol="0">
            <a:spAutoFit/>
          </a:bodyPr>
          <a:lstStyle/>
          <a:p>
            <a:r>
              <a:rPr lang="en-US" sz="2800" b="1" dirty="0" smtClean="0"/>
              <a:t>Eastern NPAC Ridge Amplification:  12 Nov</a:t>
            </a:r>
            <a:endParaRPr lang="en-US" sz="2800" b="1" dirty="0"/>
          </a:p>
        </p:txBody>
      </p:sp>
    </p:spTree>
    <p:extLst>
      <p:ext uri="{BB962C8B-B14F-4D97-AF65-F5344CB8AC3E}">
        <p14:creationId xmlns:p14="http://schemas.microsoft.com/office/powerpoint/2010/main" val="208144282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8" y="393595"/>
            <a:ext cx="5254711" cy="6116272"/>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571064" y="220131"/>
            <a:ext cx="3539067" cy="954107"/>
          </a:xfrm>
          <a:prstGeom prst="rect">
            <a:avLst/>
          </a:prstGeom>
          <a:noFill/>
        </p:spPr>
        <p:txBody>
          <a:bodyPr wrap="square" rtlCol="0">
            <a:spAutoFit/>
          </a:bodyPr>
          <a:lstStyle/>
          <a:p>
            <a:r>
              <a:rPr lang="en-US" sz="2800" b="1" dirty="0" smtClean="0"/>
              <a:t>Eastern NPAC Ridge Amplification:  12 Nov</a:t>
            </a:r>
            <a:endParaRPr lang="en-US" sz="2800" b="1" dirty="0"/>
          </a:p>
        </p:txBody>
      </p:sp>
      <p:sp>
        <p:nvSpPr>
          <p:cNvPr id="7" name="TextBox 6"/>
          <p:cNvSpPr txBox="1"/>
          <p:nvPr/>
        </p:nvSpPr>
        <p:spPr>
          <a:xfrm>
            <a:off x="5604933" y="1405466"/>
            <a:ext cx="3234266" cy="4708981"/>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First indication of negatively tilted trough west of British Columbia.</a:t>
            </a:r>
          </a:p>
          <a:p>
            <a:endParaRPr lang="en-US" sz="2000" b="1" u="sng" dirty="0">
              <a:solidFill>
                <a:srgbClr val="FF0000"/>
              </a:solidFill>
            </a:endParaRPr>
          </a:p>
          <a:p>
            <a:r>
              <a:rPr lang="en-US" sz="2000" b="1" u="sng" dirty="0" smtClean="0">
                <a:solidFill>
                  <a:srgbClr val="FF0000"/>
                </a:solidFill>
              </a:rPr>
              <a:t>144-h forecast:</a:t>
            </a:r>
          </a:p>
          <a:p>
            <a:r>
              <a:rPr lang="en-US" sz="2000" dirty="0" smtClean="0"/>
              <a:t>First appearance of strong 1000 </a:t>
            </a:r>
            <a:r>
              <a:rPr lang="en-US" sz="2000" dirty="0" err="1" smtClean="0"/>
              <a:t>hPa</a:t>
            </a:r>
            <a:r>
              <a:rPr lang="en-US" sz="2000" dirty="0" smtClean="0"/>
              <a:t> anticyclone (&gt;300 m) east of the Rockies, coinciding with improved resolution of the eastern side of the omega block.</a:t>
            </a:r>
          </a:p>
          <a:p>
            <a:endParaRPr lang="en-US" sz="2000" dirty="0"/>
          </a:p>
          <a:p>
            <a:r>
              <a:rPr lang="en-US" sz="2000" b="1" dirty="0" smtClean="0"/>
              <a:t>Forecasts improve once </a:t>
            </a:r>
            <a:r>
              <a:rPr lang="en-US" sz="2000" b="1" dirty="0" err="1" smtClean="0"/>
              <a:t>Nuri</a:t>
            </a:r>
            <a:r>
              <a:rPr lang="en-US" sz="2000" b="1" dirty="0" smtClean="0"/>
              <a:t> ET occurs.</a:t>
            </a:r>
            <a:endParaRPr lang="en-US" sz="2000" b="1" dirty="0"/>
          </a:p>
        </p:txBody>
      </p:sp>
    </p:spTree>
    <p:extLst>
      <p:ext uri="{BB962C8B-B14F-4D97-AF65-F5344CB8AC3E}">
        <p14:creationId xmlns:p14="http://schemas.microsoft.com/office/powerpoint/2010/main" val="131961652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8" y="393595"/>
            <a:ext cx="5254710" cy="6116272"/>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571064" y="220131"/>
            <a:ext cx="3539067" cy="954107"/>
          </a:xfrm>
          <a:prstGeom prst="rect">
            <a:avLst/>
          </a:prstGeom>
          <a:noFill/>
        </p:spPr>
        <p:txBody>
          <a:bodyPr wrap="square" rtlCol="0">
            <a:spAutoFit/>
          </a:bodyPr>
          <a:lstStyle/>
          <a:p>
            <a:r>
              <a:rPr lang="en-US" sz="2800" b="1" dirty="0" smtClean="0"/>
              <a:t>Eastern NPAC Ridge Amplification:  12 Nov</a:t>
            </a:r>
            <a:endParaRPr lang="en-US" sz="2800" b="1" dirty="0"/>
          </a:p>
        </p:txBody>
      </p:sp>
      <p:sp>
        <p:nvSpPr>
          <p:cNvPr id="7" name="TextBox 6"/>
          <p:cNvSpPr txBox="1"/>
          <p:nvPr/>
        </p:nvSpPr>
        <p:spPr>
          <a:xfrm>
            <a:off x="5604933" y="1405466"/>
            <a:ext cx="3234266" cy="4708981"/>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First indication of negatively tilted trough west of British Columbia.</a:t>
            </a:r>
          </a:p>
          <a:p>
            <a:endParaRPr lang="en-US" sz="2000" b="1" u="sng" dirty="0">
              <a:solidFill>
                <a:srgbClr val="FF0000"/>
              </a:solidFill>
            </a:endParaRPr>
          </a:p>
          <a:p>
            <a:r>
              <a:rPr lang="en-US" sz="2000" b="1" u="sng" dirty="0" smtClean="0">
                <a:solidFill>
                  <a:srgbClr val="FF0000"/>
                </a:solidFill>
              </a:rPr>
              <a:t>144-h forecast:</a:t>
            </a:r>
          </a:p>
          <a:p>
            <a:r>
              <a:rPr lang="en-US" sz="2000" dirty="0" smtClean="0"/>
              <a:t>First appearance of strong 1000 </a:t>
            </a:r>
            <a:r>
              <a:rPr lang="en-US" sz="2000" dirty="0" err="1" smtClean="0"/>
              <a:t>hPa</a:t>
            </a:r>
            <a:r>
              <a:rPr lang="en-US" sz="2000" dirty="0" smtClean="0"/>
              <a:t> anticyclone (&gt;300 m) east of the Rockies, coinciding with improved resolution of the eastern side of the omega block.</a:t>
            </a:r>
          </a:p>
          <a:p>
            <a:endParaRPr lang="en-US" sz="2000" dirty="0"/>
          </a:p>
          <a:p>
            <a:r>
              <a:rPr lang="en-US" sz="2000" b="1" dirty="0" smtClean="0"/>
              <a:t>Forecasts improve once </a:t>
            </a:r>
            <a:r>
              <a:rPr lang="en-US" sz="2000" b="1" dirty="0" err="1" smtClean="0"/>
              <a:t>Nuri</a:t>
            </a:r>
            <a:r>
              <a:rPr lang="en-US" sz="2000" b="1" dirty="0" smtClean="0"/>
              <a:t> ET occurs.</a:t>
            </a:r>
            <a:endParaRPr lang="en-US" sz="2000" b="1" dirty="0"/>
          </a:p>
        </p:txBody>
      </p:sp>
    </p:spTree>
    <p:extLst>
      <p:ext uri="{BB962C8B-B14F-4D97-AF65-F5344CB8AC3E}">
        <p14:creationId xmlns:p14="http://schemas.microsoft.com/office/powerpoint/2010/main" val="263137170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8" y="393595"/>
            <a:ext cx="5254710" cy="6116271"/>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571064" y="220131"/>
            <a:ext cx="3539067" cy="954107"/>
          </a:xfrm>
          <a:prstGeom prst="rect">
            <a:avLst/>
          </a:prstGeom>
          <a:noFill/>
        </p:spPr>
        <p:txBody>
          <a:bodyPr wrap="square" rtlCol="0">
            <a:spAutoFit/>
          </a:bodyPr>
          <a:lstStyle/>
          <a:p>
            <a:r>
              <a:rPr lang="en-US" sz="2800" b="1" dirty="0" smtClean="0"/>
              <a:t>Eastern NPAC Ridge Amplification:  12 Nov</a:t>
            </a:r>
            <a:endParaRPr lang="en-US" sz="2800" b="1" dirty="0"/>
          </a:p>
        </p:txBody>
      </p:sp>
      <p:sp>
        <p:nvSpPr>
          <p:cNvPr id="7" name="TextBox 6"/>
          <p:cNvSpPr txBox="1"/>
          <p:nvPr/>
        </p:nvSpPr>
        <p:spPr>
          <a:xfrm>
            <a:off x="5604933" y="1405466"/>
            <a:ext cx="3234266" cy="4708981"/>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First indication of negatively tilted trough west of British Columbia.</a:t>
            </a:r>
          </a:p>
          <a:p>
            <a:endParaRPr lang="en-US" sz="2000" b="1" u="sng" dirty="0">
              <a:solidFill>
                <a:srgbClr val="FF0000"/>
              </a:solidFill>
            </a:endParaRPr>
          </a:p>
          <a:p>
            <a:r>
              <a:rPr lang="en-US" sz="2000" b="1" u="sng" dirty="0" smtClean="0">
                <a:solidFill>
                  <a:srgbClr val="FF0000"/>
                </a:solidFill>
              </a:rPr>
              <a:t>144-h forecast:</a:t>
            </a:r>
          </a:p>
          <a:p>
            <a:r>
              <a:rPr lang="en-US" sz="2000" dirty="0" smtClean="0"/>
              <a:t>First appearance of strong 1000 </a:t>
            </a:r>
            <a:r>
              <a:rPr lang="en-US" sz="2000" dirty="0" err="1" smtClean="0"/>
              <a:t>hPa</a:t>
            </a:r>
            <a:r>
              <a:rPr lang="en-US" sz="2000" dirty="0" smtClean="0"/>
              <a:t> anticyclone (&gt;300 m) east of the Rockies, coinciding with improved resolution of the eastern side of the omega block.</a:t>
            </a:r>
          </a:p>
          <a:p>
            <a:endParaRPr lang="en-US" sz="2000" dirty="0"/>
          </a:p>
          <a:p>
            <a:r>
              <a:rPr lang="en-US" sz="2000" b="1" dirty="0" smtClean="0"/>
              <a:t>Forecasts improve once </a:t>
            </a:r>
            <a:r>
              <a:rPr lang="en-US" sz="2000" b="1" dirty="0" err="1" smtClean="0"/>
              <a:t>Nuri</a:t>
            </a:r>
            <a:r>
              <a:rPr lang="en-US" sz="2000" b="1" dirty="0" smtClean="0"/>
              <a:t> ET occurs.</a:t>
            </a:r>
            <a:endParaRPr lang="en-US" sz="2000" b="1" dirty="0"/>
          </a:p>
        </p:txBody>
      </p:sp>
    </p:spTree>
    <p:extLst>
      <p:ext uri="{BB962C8B-B14F-4D97-AF65-F5344CB8AC3E}">
        <p14:creationId xmlns:p14="http://schemas.microsoft.com/office/powerpoint/2010/main" val="4450660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4836"/>
            <a:ext cx="9144000" cy="584776"/>
          </a:xfrm>
          <a:prstGeom prst="rect">
            <a:avLst/>
          </a:prstGeom>
          <a:solidFill>
            <a:srgbClr val="FFFFFF"/>
          </a:solidFill>
          <a:ln w="19050" cmpd="sng">
            <a:noFill/>
          </a:ln>
        </p:spPr>
        <p:txBody>
          <a:bodyPr wrap="square" rtlCol="0">
            <a:spAutoFit/>
          </a:bodyPr>
          <a:lstStyle/>
          <a:p>
            <a:pPr algn="ctr"/>
            <a:r>
              <a:rPr lang="en-US" sz="3200" b="1" dirty="0" smtClean="0">
                <a:solidFill>
                  <a:srgbClr val="FF0000"/>
                </a:solidFill>
                <a:latin typeface="Arial"/>
                <a:cs typeface="Arial"/>
              </a:rPr>
              <a:t>Project Summary (3)</a:t>
            </a:r>
            <a:endParaRPr lang="en-US" sz="3200" b="1" dirty="0">
              <a:solidFill>
                <a:srgbClr val="FF0000"/>
              </a:solidFill>
              <a:latin typeface="Arial"/>
              <a:cs typeface="Arial"/>
            </a:endParaRPr>
          </a:p>
        </p:txBody>
      </p:sp>
      <p:sp>
        <p:nvSpPr>
          <p:cNvPr id="3" name="Rectangle 2"/>
          <p:cNvSpPr/>
          <p:nvPr/>
        </p:nvSpPr>
        <p:spPr>
          <a:xfrm>
            <a:off x="502227" y="911740"/>
            <a:ext cx="8112187" cy="2677656"/>
          </a:xfrm>
          <a:prstGeom prst="rect">
            <a:avLst/>
          </a:prstGeom>
        </p:spPr>
        <p:txBody>
          <a:bodyPr wrap="square">
            <a:spAutoFit/>
          </a:bodyPr>
          <a:lstStyle/>
          <a:p>
            <a:pPr marL="285750" indent="-285750">
              <a:buFont typeface="Arial"/>
              <a:buChar char="•"/>
            </a:pPr>
            <a:r>
              <a:rPr lang="en-US" sz="2400" dirty="0" smtClean="0">
                <a:latin typeface="Arial" panose="020B0604020202020204" pitchFamily="34" charset="0"/>
                <a:cs typeface="Arial" panose="020B0604020202020204" pitchFamily="34" charset="0"/>
              </a:rPr>
              <a:t>Conduct verification studies </a:t>
            </a:r>
            <a:r>
              <a:rPr lang="en-US" sz="2400" dirty="0">
                <a:latin typeface="Arial" panose="020B0604020202020204" pitchFamily="34" charset="0"/>
                <a:cs typeface="Arial" panose="020B0604020202020204" pitchFamily="34" charset="0"/>
              </a:rPr>
              <a:t>of </a:t>
            </a:r>
            <a:r>
              <a:rPr lang="en-US" sz="2400" dirty="0" smtClean="0">
                <a:latin typeface="Arial" panose="020B0604020202020204" pitchFamily="34" charset="0"/>
                <a:cs typeface="Arial" panose="020B0604020202020204" pitchFamily="34" charset="0"/>
              </a:rPr>
              <a:t>GFS model </a:t>
            </a:r>
            <a:r>
              <a:rPr lang="en-US" sz="2400" dirty="0">
                <a:latin typeface="Arial" panose="020B0604020202020204" pitchFamily="34" charset="0"/>
                <a:cs typeface="Arial" panose="020B0604020202020204" pitchFamily="34" charset="0"/>
              </a:rPr>
              <a:t>and associated human forecasts for the illustrative case studies. </a:t>
            </a:r>
            <a:endParaRPr lang="en-US" sz="2400" dirty="0" smtClean="0">
              <a:latin typeface="Arial" panose="020B0604020202020204" pitchFamily="34" charset="0"/>
              <a:cs typeface="Arial" panose="020B0604020202020204" pitchFamily="34" charset="0"/>
            </a:endParaRPr>
          </a:p>
          <a:p>
            <a:pPr marL="285750" indent="-285750">
              <a:buFont typeface="Arial"/>
              <a:buChar char="•"/>
            </a:pPr>
            <a:endParaRPr lang="en-US" sz="2400" dirty="0" smtClean="0">
              <a:latin typeface="Arial" panose="020B0604020202020204" pitchFamily="34" charset="0"/>
              <a:cs typeface="Arial" panose="020B0604020202020204" pitchFamily="34" charset="0"/>
            </a:endParaRPr>
          </a:p>
          <a:p>
            <a:pPr marL="285750" indent="-285750">
              <a:buFont typeface="Arial"/>
              <a:buChar char="•"/>
            </a:pPr>
            <a:r>
              <a:rPr lang="en-US" sz="2400" dirty="0" smtClean="0">
                <a:latin typeface="Arial" panose="020B0604020202020204" pitchFamily="34" charset="0"/>
                <a:cs typeface="Arial" panose="020B0604020202020204" pitchFamily="34" charset="0"/>
              </a:rPr>
              <a:t>Test methodology </a:t>
            </a:r>
            <a:r>
              <a:rPr lang="en-US" sz="2400" dirty="0">
                <a:latin typeface="Arial" panose="020B0604020202020204" pitchFamily="34" charset="0"/>
                <a:cs typeface="Arial" panose="020B0604020202020204" pitchFamily="34" charset="0"/>
              </a:rPr>
              <a:t>and </a:t>
            </a:r>
            <a:r>
              <a:rPr lang="en-US" sz="2400" dirty="0" smtClean="0">
                <a:latin typeface="Arial" panose="020B0604020202020204" pitchFamily="34" charset="0"/>
                <a:cs typeface="Arial" panose="020B0604020202020204" pitchFamily="34" charset="0"/>
              </a:rPr>
              <a:t>new </a:t>
            </a:r>
            <a:r>
              <a:rPr lang="en-US" sz="2400" dirty="0">
                <a:latin typeface="Arial" panose="020B0604020202020204" pitchFamily="34" charset="0"/>
                <a:cs typeface="Arial" panose="020B0604020202020204" pitchFamily="34" charset="0"/>
              </a:rPr>
              <a:t>forecast formats </a:t>
            </a:r>
            <a:r>
              <a:rPr lang="en-US" sz="2400" dirty="0" smtClean="0">
                <a:latin typeface="Arial" panose="020B0604020202020204" pitchFamily="34" charset="0"/>
                <a:cs typeface="Arial" panose="020B0604020202020204" pitchFamily="34" charset="0"/>
              </a:rPr>
              <a:t>under development at WPC in </a:t>
            </a:r>
            <a:r>
              <a:rPr lang="en-US" sz="2400" dirty="0">
                <a:latin typeface="Arial" panose="020B0604020202020204" pitchFamily="34" charset="0"/>
                <a:cs typeface="Arial" panose="020B0604020202020204" pitchFamily="34" charset="0"/>
              </a:rPr>
              <a:t>the WPC </a:t>
            </a:r>
            <a:r>
              <a:rPr lang="en-US" sz="2400" dirty="0" err="1">
                <a:latin typeface="Arial" panose="020B0604020202020204" pitchFamily="34" charset="0"/>
                <a:cs typeface="Arial" panose="020B0604020202020204" pitchFamily="34" charset="0"/>
              </a:rPr>
              <a:t>Hydrometeorological</a:t>
            </a:r>
            <a:r>
              <a:rPr lang="en-US" sz="2400" dirty="0">
                <a:latin typeface="Arial" panose="020B0604020202020204" pitchFamily="34" charset="0"/>
                <a:cs typeface="Arial" panose="020B0604020202020204" pitchFamily="34" charset="0"/>
              </a:rPr>
              <a:t> Testbed and </a:t>
            </a:r>
            <a:r>
              <a:rPr lang="en-US" sz="2400" dirty="0" smtClean="0">
                <a:latin typeface="Arial" panose="020B0604020202020204" pitchFamily="34" charset="0"/>
                <a:cs typeface="Arial" panose="020B0604020202020204" pitchFamily="34" charset="0"/>
              </a:rPr>
              <a:t>incorporate them into forecast operations. </a:t>
            </a:r>
          </a:p>
        </p:txBody>
      </p:sp>
    </p:spTree>
    <p:extLst>
      <p:ext uri="{BB962C8B-B14F-4D97-AF65-F5344CB8AC3E}">
        <p14:creationId xmlns:p14="http://schemas.microsoft.com/office/powerpoint/2010/main" val="78166956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8" y="393595"/>
            <a:ext cx="5254709" cy="6116271"/>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571064" y="220131"/>
            <a:ext cx="3539067" cy="954107"/>
          </a:xfrm>
          <a:prstGeom prst="rect">
            <a:avLst/>
          </a:prstGeom>
          <a:noFill/>
        </p:spPr>
        <p:txBody>
          <a:bodyPr wrap="square" rtlCol="0">
            <a:spAutoFit/>
          </a:bodyPr>
          <a:lstStyle/>
          <a:p>
            <a:r>
              <a:rPr lang="en-US" sz="2800" b="1" dirty="0" smtClean="0"/>
              <a:t>Eastern NPAC Ridge Amplification:  12 Nov</a:t>
            </a:r>
            <a:endParaRPr lang="en-US" sz="2800" b="1" dirty="0"/>
          </a:p>
        </p:txBody>
      </p:sp>
      <p:sp>
        <p:nvSpPr>
          <p:cNvPr id="7" name="TextBox 6"/>
          <p:cNvSpPr txBox="1"/>
          <p:nvPr/>
        </p:nvSpPr>
        <p:spPr>
          <a:xfrm>
            <a:off x="5604933" y="1405466"/>
            <a:ext cx="3234266" cy="4708981"/>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First indication of negatively tilted trough west of British Columbia.</a:t>
            </a:r>
          </a:p>
          <a:p>
            <a:endParaRPr lang="en-US" sz="2000" b="1" u="sng" dirty="0">
              <a:solidFill>
                <a:srgbClr val="FF0000"/>
              </a:solidFill>
            </a:endParaRPr>
          </a:p>
          <a:p>
            <a:r>
              <a:rPr lang="en-US" sz="2000" b="1" u="sng" dirty="0" smtClean="0">
                <a:solidFill>
                  <a:srgbClr val="FF0000"/>
                </a:solidFill>
              </a:rPr>
              <a:t>144-h forecast:</a:t>
            </a:r>
          </a:p>
          <a:p>
            <a:r>
              <a:rPr lang="en-US" sz="2000" dirty="0" smtClean="0"/>
              <a:t>First appearance of strong 1000 </a:t>
            </a:r>
            <a:r>
              <a:rPr lang="en-US" sz="2000" dirty="0" err="1" smtClean="0"/>
              <a:t>hPa</a:t>
            </a:r>
            <a:r>
              <a:rPr lang="en-US" sz="2000" dirty="0" smtClean="0"/>
              <a:t> anticyclone (&gt;300 m) east of the Rockies, coinciding with improved resolution of the eastern side of the omega block.</a:t>
            </a:r>
          </a:p>
          <a:p>
            <a:endParaRPr lang="en-US" sz="2000" dirty="0"/>
          </a:p>
          <a:p>
            <a:r>
              <a:rPr lang="en-US" sz="2000" b="1" dirty="0" smtClean="0"/>
              <a:t>Forecasts improve once </a:t>
            </a:r>
            <a:r>
              <a:rPr lang="en-US" sz="2000" b="1" dirty="0" err="1" smtClean="0"/>
              <a:t>Nuri</a:t>
            </a:r>
            <a:r>
              <a:rPr lang="en-US" sz="2000" b="1" dirty="0" smtClean="0"/>
              <a:t> ET occurs.</a:t>
            </a:r>
            <a:endParaRPr lang="en-US" sz="2000" b="1" dirty="0"/>
          </a:p>
        </p:txBody>
      </p:sp>
    </p:spTree>
    <p:extLst>
      <p:ext uri="{BB962C8B-B14F-4D97-AF65-F5344CB8AC3E}">
        <p14:creationId xmlns:p14="http://schemas.microsoft.com/office/powerpoint/2010/main" val="108459393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8" y="393596"/>
            <a:ext cx="5254709" cy="6116269"/>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571064" y="220131"/>
            <a:ext cx="3539067" cy="954107"/>
          </a:xfrm>
          <a:prstGeom prst="rect">
            <a:avLst/>
          </a:prstGeom>
          <a:noFill/>
        </p:spPr>
        <p:txBody>
          <a:bodyPr wrap="square" rtlCol="0">
            <a:spAutoFit/>
          </a:bodyPr>
          <a:lstStyle/>
          <a:p>
            <a:r>
              <a:rPr lang="en-US" sz="2800" b="1" dirty="0" smtClean="0"/>
              <a:t>Eastern NPAC Ridge Amplification:  12 Nov</a:t>
            </a:r>
            <a:endParaRPr lang="en-US" sz="2800" b="1" dirty="0"/>
          </a:p>
        </p:txBody>
      </p:sp>
      <p:sp>
        <p:nvSpPr>
          <p:cNvPr id="7" name="TextBox 6"/>
          <p:cNvSpPr txBox="1"/>
          <p:nvPr/>
        </p:nvSpPr>
        <p:spPr>
          <a:xfrm>
            <a:off x="5604933" y="1405466"/>
            <a:ext cx="3234266" cy="4708981"/>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First indication of negatively tilted trough west of British Columbia.</a:t>
            </a:r>
          </a:p>
          <a:p>
            <a:endParaRPr lang="en-US" sz="2000" b="1" u="sng" dirty="0">
              <a:solidFill>
                <a:srgbClr val="FF0000"/>
              </a:solidFill>
            </a:endParaRPr>
          </a:p>
          <a:p>
            <a:r>
              <a:rPr lang="en-US" sz="2000" b="1" u="sng" dirty="0" smtClean="0">
                <a:solidFill>
                  <a:srgbClr val="FF0000"/>
                </a:solidFill>
              </a:rPr>
              <a:t>144-h forecast:</a:t>
            </a:r>
          </a:p>
          <a:p>
            <a:r>
              <a:rPr lang="en-US" sz="2000" dirty="0" smtClean="0"/>
              <a:t>First appearance of strong 1000 </a:t>
            </a:r>
            <a:r>
              <a:rPr lang="en-US" sz="2000" dirty="0" err="1" smtClean="0"/>
              <a:t>hPa</a:t>
            </a:r>
            <a:r>
              <a:rPr lang="en-US" sz="2000" dirty="0" smtClean="0"/>
              <a:t> anticyclone (&gt;300 m) east of the Rockies, coinciding with improved resolution of the eastern side of the omega block.</a:t>
            </a:r>
          </a:p>
          <a:p>
            <a:endParaRPr lang="en-US" sz="2000" dirty="0"/>
          </a:p>
          <a:p>
            <a:r>
              <a:rPr lang="en-US" sz="2000" b="1" dirty="0" smtClean="0"/>
              <a:t>Forecasts improve once </a:t>
            </a:r>
            <a:r>
              <a:rPr lang="en-US" sz="2000" b="1" dirty="0" err="1" smtClean="0"/>
              <a:t>Nuri</a:t>
            </a:r>
            <a:r>
              <a:rPr lang="en-US" sz="2000" b="1" dirty="0" smtClean="0"/>
              <a:t> ET occurs.</a:t>
            </a:r>
            <a:endParaRPr lang="en-US" sz="2000" b="1" dirty="0"/>
          </a:p>
        </p:txBody>
      </p:sp>
    </p:spTree>
    <p:extLst>
      <p:ext uri="{BB962C8B-B14F-4D97-AF65-F5344CB8AC3E}">
        <p14:creationId xmlns:p14="http://schemas.microsoft.com/office/powerpoint/2010/main" val="27763511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86" y="723691"/>
            <a:ext cx="5288591" cy="5530096"/>
          </a:xfrm>
          <a:prstGeom prst="rect">
            <a:avLst/>
          </a:prstGeom>
        </p:spPr>
      </p:pic>
      <p:sp>
        <p:nvSpPr>
          <p:cNvPr id="9" name="TextBox 8"/>
          <p:cNvSpPr txBox="1"/>
          <p:nvPr/>
        </p:nvSpPr>
        <p:spPr>
          <a:xfrm>
            <a:off x="5520266" y="220131"/>
            <a:ext cx="3539067" cy="954107"/>
          </a:xfrm>
          <a:prstGeom prst="rect">
            <a:avLst/>
          </a:prstGeom>
          <a:noFill/>
        </p:spPr>
        <p:txBody>
          <a:bodyPr wrap="square" rtlCol="0">
            <a:spAutoFit/>
          </a:bodyPr>
          <a:lstStyle/>
          <a:p>
            <a:r>
              <a:rPr lang="en-US" sz="2800" b="1" dirty="0" smtClean="0"/>
              <a:t>Eastern NPAC Ridge Maintenance:  15 Nov</a:t>
            </a:r>
            <a:endParaRPr lang="en-US" sz="2800" b="1" dirty="0"/>
          </a:p>
        </p:txBody>
      </p:sp>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246349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87" y="723691"/>
            <a:ext cx="5288589" cy="5530096"/>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5520266" y="220131"/>
            <a:ext cx="3539067" cy="954107"/>
          </a:xfrm>
          <a:prstGeom prst="rect">
            <a:avLst/>
          </a:prstGeom>
          <a:noFill/>
        </p:spPr>
        <p:txBody>
          <a:bodyPr wrap="square" rtlCol="0">
            <a:spAutoFit/>
          </a:bodyPr>
          <a:lstStyle/>
          <a:p>
            <a:r>
              <a:rPr lang="en-US" sz="2800" b="1" dirty="0" smtClean="0"/>
              <a:t>Eastern NPAC Ridge Maintenance:  15 Nov</a:t>
            </a:r>
            <a:endParaRPr lang="en-US" sz="2800" b="1" dirty="0"/>
          </a:p>
        </p:txBody>
      </p:sp>
    </p:spTree>
    <p:extLst>
      <p:ext uri="{BB962C8B-B14F-4D97-AF65-F5344CB8AC3E}">
        <p14:creationId xmlns:p14="http://schemas.microsoft.com/office/powerpoint/2010/main" val="53753177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87" y="723691"/>
            <a:ext cx="5288589" cy="5530095"/>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5520266" y="220131"/>
            <a:ext cx="3539067" cy="954107"/>
          </a:xfrm>
          <a:prstGeom prst="rect">
            <a:avLst/>
          </a:prstGeom>
          <a:noFill/>
        </p:spPr>
        <p:txBody>
          <a:bodyPr wrap="square" rtlCol="0">
            <a:spAutoFit/>
          </a:bodyPr>
          <a:lstStyle/>
          <a:p>
            <a:r>
              <a:rPr lang="en-US" sz="2800" b="1" dirty="0" smtClean="0"/>
              <a:t>Eastern NPAC Ridge Maintenance:  15 Nov</a:t>
            </a:r>
            <a:endParaRPr lang="en-US" sz="2800" b="1" dirty="0"/>
          </a:p>
        </p:txBody>
      </p:sp>
    </p:spTree>
    <p:extLst>
      <p:ext uri="{BB962C8B-B14F-4D97-AF65-F5344CB8AC3E}">
        <p14:creationId xmlns:p14="http://schemas.microsoft.com/office/powerpoint/2010/main" val="137832366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87" y="723691"/>
            <a:ext cx="5288588" cy="5530095"/>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5520266" y="220131"/>
            <a:ext cx="3539067" cy="954107"/>
          </a:xfrm>
          <a:prstGeom prst="rect">
            <a:avLst/>
          </a:prstGeom>
          <a:noFill/>
        </p:spPr>
        <p:txBody>
          <a:bodyPr wrap="square" rtlCol="0">
            <a:spAutoFit/>
          </a:bodyPr>
          <a:lstStyle/>
          <a:p>
            <a:r>
              <a:rPr lang="en-US" sz="2800" b="1" dirty="0" smtClean="0"/>
              <a:t>Eastern NPAC Ridge Maintenance:  15 Nov</a:t>
            </a:r>
            <a:endParaRPr lang="en-US" sz="2800" b="1" dirty="0"/>
          </a:p>
        </p:txBody>
      </p:sp>
    </p:spTree>
    <p:extLst>
      <p:ext uri="{BB962C8B-B14F-4D97-AF65-F5344CB8AC3E}">
        <p14:creationId xmlns:p14="http://schemas.microsoft.com/office/powerpoint/2010/main" val="243799676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87" y="723691"/>
            <a:ext cx="5288588" cy="5530094"/>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13" name="TextBox 12"/>
          <p:cNvSpPr txBox="1"/>
          <p:nvPr/>
        </p:nvSpPr>
        <p:spPr>
          <a:xfrm>
            <a:off x="5604933" y="1405466"/>
            <a:ext cx="3256845" cy="2554545"/>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Once </a:t>
            </a:r>
            <a:r>
              <a:rPr lang="en-US" sz="2000" dirty="0" err="1" smtClean="0">
                <a:solidFill>
                  <a:srgbClr val="000000"/>
                </a:solidFill>
              </a:rPr>
              <a:t>Nuri</a:t>
            </a:r>
            <a:r>
              <a:rPr lang="en-US" sz="2000" dirty="0">
                <a:solidFill>
                  <a:srgbClr val="000000"/>
                </a:solidFill>
              </a:rPr>
              <a:t> </a:t>
            </a:r>
            <a:r>
              <a:rPr lang="en-US" sz="2000" dirty="0" smtClean="0">
                <a:solidFill>
                  <a:srgbClr val="000000"/>
                </a:solidFill>
              </a:rPr>
              <a:t>achieves its minimum SLP, forecasts begin to resolve 500 </a:t>
            </a:r>
            <a:r>
              <a:rPr lang="en-US" sz="2000" dirty="0" err="1" smtClean="0">
                <a:solidFill>
                  <a:srgbClr val="000000"/>
                </a:solidFill>
              </a:rPr>
              <a:t>hPa</a:t>
            </a:r>
            <a:r>
              <a:rPr lang="en-US" sz="2000" dirty="0" smtClean="0">
                <a:solidFill>
                  <a:srgbClr val="000000"/>
                </a:solidFill>
              </a:rPr>
              <a:t> trough over the Pacific Northwest.</a:t>
            </a:r>
          </a:p>
          <a:p>
            <a:endParaRPr lang="en-US" sz="2000" b="1" dirty="0">
              <a:solidFill>
                <a:srgbClr val="000000"/>
              </a:solidFill>
            </a:endParaRPr>
          </a:p>
          <a:p>
            <a:endParaRPr lang="en-US" sz="2000" b="1" dirty="0">
              <a:solidFill>
                <a:srgbClr val="000000"/>
              </a:solidFill>
            </a:endParaRPr>
          </a:p>
        </p:txBody>
      </p:sp>
      <p:sp>
        <p:nvSpPr>
          <p:cNvPr id="6" name="TextBox 5"/>
          <p:cNvSpPr txBox="1"/>
          <p:nvPr/>
        </p:nvSpPr>
        <p:spPr>
          <a:xfrm>
            <a:off x="5520266" y="220131"/>
            <a:ext cx="3539067" cy="954107"/>
          </a:xfrm>
          <a:prstGeom prst="rect">
            <a:avLst/>
          </a:prstGeom>
          <a:noFill/>
        </p:spPr>
        <p:txBody>
          <a:bodyPr wrap="square" rtlCol="0">
            <a:spAutoFit/>
          </a:bodyPr>
          <a:lstStyle/>
          <a:p>
            <a:r>
              <a:rPr lang="en-US" sz="2800" b="1" dirty="0" smtClean="0"/>
              <a:t>Eastern NPAC Ridge Maintenance:  15 Nov</a:t>
            </a:r>
            <a:endParaRPr lang="en-US" sz="2800" b="1" dirty="0"/>
          </a:p>
        </p:txBody>
      </p:sp>
    </p:spTree>
    <p:extLst>
      <p:ext uri="{BB962C8B-B14F-4D97-AF65-F5344CB8AC3E}">
        <p14:creationId xmlns:p14="http://schemas.microsoft.com/office/powerpoint/2010/main" val="3366732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87" y="723691"/>
            <a:ext cx="5288587" cy="5530094"/>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7" name="TextBox 6"/>
          <p:cNvSpPr txBox="1"/>
          <p:nvPr/>
        </p:nvSpPr>
        <p:spPr>
          <a:xfrm>
            <a:off x="5520266" y="220131"/>
            <a:ext cx="3539067" cy="954107"/>
          </a:xfrm>
          <a:prstGeom prst="rect">
            <a:avLst/>
          </a:prstGeom>
          <a:noFill/>
        </p:spPr>
        <p:txBody>
          <a:bodyPr wrap="square" rtlCol="0">
            <a:spAutoFit/>
          </a:bodyPr>
          <a:lstStyle/>
          <a:p>
            <a:r>
              <a:rPr lang="en-US" sz="2800" b="1" dirty="0" smtClean="0"/>
              <a:t>Eastern NPAC Ridge Maintenance:  15 Nov</a:t>
            </a:r>
            <a:endParaRPr lang="en-US" sz="2800" b="1" dirty="0"/>
          </a:p>
        </p:txBody>
      </p:sp>
      <p:sp>
        <p:nvSpPr>
          <p:cNvPr id="8" name="TextBox 7"/>
          <p:cNvSpPr txBox="1"/>
          <p:nvPr/>
        </p:nvSpPr>
        <p:spPr>
          <a:xfrm>
            <a:off x="5604933" y="1405466"/>
            <a:ext cx="3256845" cy="2554545"/>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Once </a:t>
            </a:r>
            <a:r>
              <a:rPr lang="en-US" sz="2000" dirty="0" err="1" smtClean="0">
                <a:solidFill>
                  <a:srgbClr val="000000"/>
                </a:solidFill>
              </a:rPr>
              <a:t>Nuri</a:t>
            </a:r>
            <a:r>
              <a:rPr lang="en-US" sz="2000" dirty="0">
                <a:solidFill>
                  <a:srgbClr val="000000"/>
                </a:solidFill>
              </a:rPr>
              <a:t> </a:t>
            </a:r>
            <a:r>
              <a:rPr lang="en-US" sz="2000" dirty="0" smtClean="0">
                <a:solidFill>
                  <a:srgbClr val="000000"/>
                </a:solidFill>
              </a:rPr>
              <a:t>achieves its minimum SLP, forecasts begin to resolve 500 </a:t>
            </a:r>
            <a:r>
              <a:rPr lang="en-US" sz="2000" dirty="0" err="1" smtClean="0">
                <a:solidFill>
                  <a:srgbClr val="000000"/>
                </a:solidFill>
              </a:rPr>
              <a:t>hPa</a:t>
            </a:r>
            <a:r>
              <a:rPr lang="en-US" sz="2000" dirty="0" smtClean="0">
                <a:solidFill>
                  <a:srgbClr val="000000"/>
                </a:solidFill>
              </a:rPr>
              <a:t> trough over the Pacific Northwest.</a:t>
            </a:r>
          </a:p>
          <a:p>
            <a:endParaRPr lang="en-US" sz="2000" b="1" dirty="0">
              <a:solidFill>
                <a:srgbClr val="000000"/>
              </a:solidFill>
            </a:endParaRPr>
          </a:p>
          <a:p>
            <a:endParaRPr lang="en-US" sz="2000" b="1" dirty="0">
              <a:solidFill>
                <a:srgbClr val="000000"/>
              </a:solidFill>
            </a:endParaRPr>
          </a:p>
        </p:txBody>
      </p:sp>
    </p:spTree>
    <p:extLst>
      <p:ext uri="{BB962C8B-B14F-4D97-AF65-F5344CB8AC3E}">
        <p14:creationId xmlns:p14="http://schemas.microsoft.com/office/powerpoint/2010/main" val="101859521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87" y="723691"/>
            <a:ext cx="5288587" cy="5530093"/>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604933" y="1405466"/>
            <a:ext cx="3234266" cy="4401205"/>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Once </a:t>
            </a:r>
            <a:r>
              <a:rPr lang="en-US" sz="2000" dirty="0" err="1" smtClean="0">
                <a:solidFill>
                  <a:srgbClr val="000000"/>
                </a:solidFill>
              </a:rPr>
              <a:t>Nuri</a:t>
            </a:r>
            <a:r>
              <a:rPr lang="en-US" sz="2000" dirty="0">
                <a:solidFill>
                  <a:srgbClr val="000000"/>
                </a:solidFill>
              </a:rPr>
              <a:t> </a:t>
            </a:r>
            <a:r>
              <a:rPr lang="en-US" sz="2000" dirty="0" smtClean="0">
                <a:solidFill>
                  <a:srgbClr val="000000"/>
                </a:solidFill>
              </a:rPr>
              <a:t>achieves its minimum SLP, forecasts begin to resolve 500 </a:t>
            </a:r>
            <a:r>
              <a:rPr lang="en-US" sz="2000" dirty="0" err="1" smtClean="0">
                <a:solidFill>
                  <a:srgbClr val="000000"/>
                </a:solidFill>
              </a:rPr>
              <a:t>hPa</a:t>
            </a:r>
            <a:r>
              <a:rPr lang="en-US" sz="2000" dirty="0" smtClean="0">
                <a:solidFill>
                  <a:srgbClr val="000000"/>
                </a:solidFill>
              </a:rPr>
              <a:t> trough over the Pacific Northwest.</a:t>
            </a:r>
          </a:p>
          <a:p>
            <a:endParaRPr lang="en-US" sz="2000" dirty="0">
              <a:solidFill>
                <a:srgbClr val="000000"/>
              </a:solidFill>
            </a:endParaRPr>
          </a:p>
          <a:p>
            <a:r>
              <a:rPr lang="en-US" sz="2000" b="1" u="sng" dirty="0" smtClean="0">
                <a:solidFill>
                  <a:schemeClr val="accent2">
                    <a:lumMod val="75000"/>
                  </a:schemeClr>
                </a:solidFill>
              </a:rPr>
              <a:t>120-h Forecast:</a:t>
            </a:r>
          </a:p>
          <a:p>
            <a:r>
              <a:rPr lang="en-US" sz="2000" dirty="0" smtClean="0">
                <a:solidFill>
                  <a:srgbClr val="000000"/>
                </a:solidFill>
              </a:rPr>
              <a:t>Once ridge amplification begins, forecasts better resolve 1000 </a:t>
            </a:r>
            <a:r>
              <a:rPr lang="en-US" sz="2000" dirty="0" err="1" smtClean="0">
                <a:solidFill>
                  <a:srgbClr val="000000"/>
                </a:solidFill>
              </a:rPr>
              <a:t>hPa</a:t>
            </a:r>
            <a:r>
              <a:rPr lang="en-US" sz="2000" dirty="0" smtClean="0">
                <a:solidFill>
                  <a:srgbClr val="000000"/>
                </a:solidFill>
              </a:rPr>
              <a:t> anticyclone and 500 </a:t>
            </a:r>
            <a:r>
              <a:rPr lang="en-US" sz="2000" dirty="0" err="1" smtClean="0">
                <a:solidFill>
                  <a:srgbClr val="000000"/>
                </a:solidFill>
              </a:rPr>
              <a:t>hPa</a:t>
            </a:r>
            <a:r>
              <a:rPr lang="en-US" sz="2000" dirty="0" smtClean="0">
                <a:solidFill>
                  <a:srgbClr val="000000"/>
                </a:solidFill>
              </a:rPr>
              <a:t> ridge.</a:t>
            </a:r>
          </a:p>
          <a:p>
            <a:endParaRPr lang="en-US" sz="2000" b="1" dirty="0">
              <a:solidFill>
                <a:srgbClr val="000000"/>
              </a:solidFill>
            </a:endParaRPr>
          </a:p>
          <a:p>
            <a:endParaRPr lang="en-US" sz="2000" b="1" dirty="0">
              <a:solidFill>
                <a:srgbClr val="000000"/>
              </a:solidFill>
            </a:endParaRPr>
          </a:p>
        </p:txBody>
      </p:sp>
      <p:sp>
        <p:nvSpPr>
          <p:cNvPr id="7" name="TextBox 6"/>
          <p:cNvSpPr txBox="1"/>
          <p:nvPr/>
        </p:nvSpPr>
        <p:spPr>
          <a:xfrm>
            <a:off x="5520266" y="220131"/>
            <a:ext cx="3539067" cy="954107"/>
          </a:xfrm>
          <a:prstGeom prst="rect">
            <a:avLst/>
          </a:prstGeom>
          <a:noFill/>
        </p:spPr>
        <p:txBody>
          <a:bodyPr wrap="square" rtlCol="0">
            <a:spAutoFit/>
          </a:bodyPr>
          <a:lstStyle/>
          <a:p>
            <a:r>
              <a:rPr lang="en-US" sz="2800" b="1" dirty="0" smtClean="0"/>
              <a:t>Eastern NPAC Ridge Maintenance:  15 Nov</a:t>
            </a:r>
            <a:endParaRPr lang="en-US" sz="2800" b="1" dirty="0"/>
          </a:p>
        </p:txBody>
      </p:sp>
    </p:spTree>
    <p:extLst>
      <p:ext uri="{BB962C8B-B14F-4D97-AF65-F5344CB8AC3E}">
        <p14:creationId xmlns:p14="http://schemas.microsoft.com/office/powerpoint/2010/main" val="263247610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87" y="723691"/>
            <a:ext cx="5288586" cy="5530093"/>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520266" y="220131"/>
            <a:ext cx="3539067" cy="954107"/>
          </a:xfrm>
          <a:prstGeom prst="rect">
            <a:avLst/>
          </a:prstGeom>
          <a:noFill/>
        </p:spPr>
        <p:txBody>
          <a:bodyPr wrap="square" rtlCol="0">
            <a:spAutoFit/>
          </a:bodyPr>
          <a:lstStyle/>
          <a:p>
            <a:r>
              <a:rPr lang="en-US" sz="2800" b="1" dirty="0" smtClean="0"/>
              <a:t>Eastern NPAC Ridge Maintenance:  15 Nov</a:t>
            </a:r>
            <a:endParaRPr lang="en-US" sz="2800" b="1" dirty="0"/>
          </a:p>
        </p:txBody>
      </p:sp>
      <p:sp>
        <p:nvSpPr>
          <p:cNvPr id="8" name="TextBox 7"/>
          <p:cNvSpPr txBox="1"/>
          <p:nvPr/>
        </p:nvSpPr>
        <p:spPr>
          <a:xfrm>
            <a:off x="5604933" y="1405466"/>
            <a:ext cx="3234266" cy="4401205"/>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Once </a:t>
            </a:r>
            <a:r>
              <a:rPr lang="en-US" sz="2000" dirty="0" err="1" smtClean="0">
                <a:solidFill>
                  <a:srgbClr val="000000"/>
                </a:solidFill>
              </a:rPr>
              <a:t>Nuri</a:t>
            </a:r>
            <a:r>
              <a:rPr lang="en-US" sz="2000" dirty="0">
                <a:solidFill>
                  <a:srgbClr val="000000"/>
                </a:solidFill>
              </a:rPr>
              <a:t> </a:t>
            </a:r>
            <a:r>
              <a:rPr lang="en-US" sz="2000" dirty="0" smtClean="0">
                <a:solidFill>
                  <a:srgbClr val="000000"/>
                </a:solidFill>
              </a:rPr>
              <a:t>achieves its minimum SLP, forecasts begin to resolve 500 </a:t>
            </a:r>
            <a:r>
              <a:rPr lang="en-US" sz="2000" dirty="0" err="1" smtClean="0">
                <a:solidFill>
                  <a:srgbClr val="000000"/>
                </a:solidFill>
              </a:rPr>
              <a:t>hPa</a:t>
            </a:r>
            <a:r>
              <a:rPr lang="en-US" sz="2000" dirty="0" smtClean="0">
                <a:solidFill>
                  <a:srgbClr val="000000"/>
                </a:solidFill>
              </a:rPr>
              <a:t> trough over the Pacific Northwest.</a:t>
            </a:r>
          </a:p>
          <a:p>
            <a:endParaRPr lang="en-US" sz="2000" dirty="0">
              <a:solidFill>
                <a:srgbClr val="000000"/>
              </a:solidFill>
            </a:endParaRPr>
          </a:p>
          <a:p>
            <a:r>
              <a:rPr lang="en-US" sz="2000" b="1" u="sng" dirty="0" smtClean="0">
                <a:solidFill>
                  <a:schemeClr val="accent2">
                    <a:lumMod val="75000"/>
                  </a:schemeClr>
                </a:solidFill>
              </a:rPr>
              <a:t>120-h Forecast:</a:t>
            </a:r>
          </a:p>
          <a:p>
            <a:r>
              <a:rPr lang="en-US" sz="2000" dirty="0" smtClean="0">
                <a:solidFill>
                  <a:srgbClr val="000000"/>
                </a:solidFill>
              </a:rPr>
              <a:t>Once ridge amplification begins, forecasts better resolve 1000 </a:t>
            </a:r>
            <a:r>
              <a:rPr lang="en-US" sz="2000" dirty="0" err="1" smtClean="0">
                <a:solidFill>
                  <a:srgbClr val="000000"/>
                </a:solidFill>
              </a:rPr>
              <a:t>hPa</a:t>
            </a:r>
            <a:r>
              <a:rPr lang="en-US" sz="2000" dirty="0" smtClean="0">
                <a:solidFill>
                  <a:srgbClr val="000000"/>
                </a:solidFill>
              </a:rPr>
              <a:t> anticyclone and 500 </a:t>
            </a:r>
            <a:r>
              <a:rPr lang="en-US" sz="2000" dirty="0" err="1" smtClean="0">
                <a:solidFill>
                  <a:srgbClr val="000000"/>
                </a:solidFill>
              </a:rPr>
              <a:t>hPa</a:t>
            </a:r>
            <a:r>
              <a:rPr lang="en-US" sz="2000" dirty="0" smtClean="0">
                <a:solidFill>
                  <a:srgbClr val="000000"/>
                </a:solidFill>
              </a:rPr>
              <a:t> ridge.</a:t>
            </a:r>
          </a:p>
          <a:p>
            <a:endParaRPr lang="en-US" sz="2000" b="1" dirty="0">
              <a:solidFill>
                <a:srgbClr val="000000"/>
              </a:solidFill>
            </a:endParaRPr>
          </a:p>
          <a:p>
            <a:endParaRPr lang="en-US" sz="2000" b="1" dirty="0">
              <a:solidFill>
                <a:srgbClr val="000000"/>
              </a:solidFill>
            </a:endParaRPr>
          </a:p>
        </p:txBody>
      </p:sp>
    </p:spTree>
    <p:extLst>
      <p:ext uri="{BB962C8B-B14F-4D97-AF65-F5344CB8AC3E}">
        <p14:creationId xmlns:p14="http://schemas.microsoft.com/office/powerpoint/2010/main" val="11852543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4836"/>
            <a:ext cx="9144000" cy="584776"/>
          </a:xfrm>
          <a:prstGeom prst="rect">
            <a:avLst/>
          </a:prstGeom>
          <a:solidFill>
            <a:srgbClr val="FFFFFF"/>
          </a:solidFill>
          <a:ln w="19050" cmpd="sng">
            <a:noFill/>
          </a:ln>
        </p:spPr>
        <p:txBody>
          <a:bodyPr wrap="square" rtlCol="0">
            <a:spAutoFit/>
          </a:bodyPr>
          <a:lstStyle/>
          <a:p>
            <a:pPr algn="ctr"/>
            <a:r>
              <a:rPr lang="en-US" sz="3200" b="1" dirty="0" smtClean="0">
                <a:solidFill>
                  <a:srgbClr val="FF0000"/>
                </a:solidFill>
                <a:latin typeface="Arial"/>
                <a:cs typeface="Arial"/>
              </a:rPr>
              <a:t>Project Outcomes </a:t>
            </a:r>
            <a:endParaRPr lang="en-US" sz="3200" b="1" dirty="0">
              <a:solidFill>
                <a:srgbClr val="FF0000"/>
              </a:solidFill>
              <a:latin typeface="Arial"/>
              <a:cs typeface="Arial"/>
            </a:endParaRPr>
          </a:p>
        </p:txBody>
      </p:sp>
      <p:sp>
        <p:nvSpPr>
          <p:cNvPr id="3" name="Rectangle 2"/>
          <p:cNvSpPr/>
          <p:nvPr/>
        </p:nvSpPr>
        <p:spPr>
          <a:xfrm>
            <a:off x="502227" y="911740"/>
            <a:ext cx="8112187" cy="5262979"/>
          </a:xfrm>
          <a:prstGeom prst="rect">
            <a:avLst/>
          </a:prstGeom>
        </p:spPr>
        <p:txBody>
          <a:bodyPr wrap="square">
            <a:spAutoFit/>
          </a:bodyPr>
          <a:lstStyle/>
          <a:p>
            <a:pPr marL="285750" indent="-285750">
              <a:buFont typeface="Arial"/>
              <a:buChar char="•"/>
            </a:pPr>
            <a:r>
              <a:rPr lang="en-US" sz="2400" dirty="0" smtClean="0">
                <a:latin typeface="Arial" panose="020B0604020202020204" pitchFamily="34" charset="0"/>
                <a:cs typeface="Arial" panose="020B0604020202020204" pitchFamily="34" charset="0"/>
              </a:rPr>
              <a:t>Provide </a:t>
            </a:r>
            <a:r>
              <a:rPr lang="en-US" sz="2400" dirty="0">
                <a:latin typeface="Arial" panose="020B0604020202020204" pitchFamily="34" charset="0"/>
                <a:cs typeface="Arial" panose="020B0604020202020204" pitchFamily="34" charset="0"/>
              </a:rPr>
              <a:t>forecasters with a “first alert” to the possibility of the occurrence of extreme temperature and precipitation events during week two on the basis of current conditions and model </a:t>
            </a:r>
            <a:r>
              <a:rPr lang="en-US" sz="2400" dirty="0" smtClean="0">
                <a:latin typeface="Arial" panose="020B0604020202020204" pitchFamily="34" charset="0"/>
                <a:cs typeface="Arial" panose="020B0604020202020204" pitchFamily="34" charset="0"/>
              </a:rPr>
              <a:t>forecasts.</a:t>
            </a:r>
          </a:p>
          <a:p>
            <a:pPr marL="285750" indent="-285750">
              <a:buFont typeface="Arial"/>
              <a:buChar char="•"/>
            </a:pPr>
            <a:endParaRPr lang="en-US" sz="2400" dirty="0" smtClean="0">
              <a:latin typeface="Arial" panose="020B0604020202020204" pitchFamily="34" charset="0"/>
              <a:cs typeface="Arial" panose="020B0604020202020204" pitchFamily="34" charset="0"/>
            </a:endParaRPr>
          </a:p>
          <a:p>
            <a:pPr marL="285750" indent="-285750">
              <a:buFont typeface="Arial"/>
              <a:buChar char="•"/>
            </a:pPr>
            <a:r>
              <a:rPr lang="en-US" sz="2400" dirty="0">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rovide </a:t>
            </a:r>
            <a:r>
              <a:rPr lang="en-US" sz="2400" dirty="0">
                <a:latin typeface="Arial" panose="020B0604020202020204" pitchFamily="34" charset="0"/>
                <a:cs typeface="Arial" panose="020B0604020202020204" pitchFamily="34" charset="0"/>
              </a:rPr>
              <a:t>forecasters </a:t>
            </a:r>
            <a:r>
              <a:rPr lang="en-US" sz="2400" dirty="0" smtClean="0">
                <a:latin typeface="Arial" panose="020B0604020202020204" pitchFamily="34" charset="0"/>
                <a:cs typeface="Arial" panose="020B0604020202020204" pitchFamily="34" charset="0"/>
              </a:rPr>
              <a:t>with an </a:t>
            </a:r>
            <a:r>
              <a:rPr lang="en-US" sz="2400" dirty="0">
                <a:latin typeface="Arial" panose="020B0604020202020204" pitchFamily="34" charset="0"/>
                <a:cs typeface="Arial" panose="020B0604020202020204" pitchFamily="34" charset="0"/>
              </a:rPr>
              <a:t>indication of the character and flavor of the possible extreme </a:t>
            </a:r>
            <a:r>
              <a:rPr lang="en-US" sz="2400" dirty="0" smtClean="0">
                <a:latin typeface="Arial" panose="020B0604020202020204" pitchFamily="34" charset="0"/>
                <a:cs typeface="Arial" panose="020B0604020202020204" pitchFamily="34" charset="0"/>
              </a:rPr>
              <a:t>events </a:t>
            </a:r>
            <a:r>
              <a:rPr lang="en-US" sz="2400" dirty="0">
                <a:latin typeface="Arial" panose="020B0604020202020204" pitchFamily="34" charset="0"/>
                <a:cs typeface="Arial" panose="020B0604020202020204" pitchFamily="34" charset="0"/>
              </a:rPr>
              <a:t>as inferred from where the </a:t>
            </a:r>
            <a:r>
              <a:rPr lang="en-US" sz="2400" dirty="0" smtClean="0">
                <a:latin typeface="Arial" panose="020B0604020202020204" pitchFamily="34" charset="0"/>
                <a:cs typeface="Arial" panose="020B0604020202020204" pitchFamily="34" charset="0"/>
              </a:rPr>
              <a:t>events lie </a:t>
            </a:r>
            <a:r>
              <a:rPr lang="en-US" sz="2400" dirty="0">
                <a:latin typeface="Arial" panose="020B0604020202020204" pitchFamily="34" charset="0"/>
                <a:cs typeface="Arial" panose="020B0604020202020204" pitchFamily="34" charset="0"/>
              </a:rPr>
              <a:t>in the </a:t>
            </a:r>
            <a:r>
              <a:rPr lang="en-US" sz="2400" dirty="0" smtClean="0">
                <a:latin typeface="Arial" panose="020B0604020202020204" pitchFamily="34" charset="0"/>
                <a:cs typeface="Arial" panose="020B0604020202020204" pitchFamily="34" charset="0"/>
              </a:rPr>
              <a:t>PDFs of </a:t>
            </a:r>
            <a:r>
              <a:rPr lang="en-US" sz="2400" dirty="0">
                <a:latin typeface="Arial" panose="020B0604020202020204" pitchFamily="34" charset="0"/>
                <a:cs typeface="Arial" panose="020B0604020202020204" pitchFamily="34" charset="0"/>
              </a:rPr>
              <a:t>the anticipated event </a:t>
            </a:r>
            <a:r>
              <a:rPr lang="en-US" sz="2400" dirty="0" smtClean="0">
                <a:latin typeface="Arial" panose="020B0604020202020204" pitchFamily="34" charset="0"/>
                <a:cs typeface="Arial" panose="020B0604020202020204" pitchFamily="34" charset="0"/>
              </a:rPr>
              <a:t>types. </a:t>
            </a:r>
          </a:p>
          <a:p>
            <a:pPr marL="285750" indent="-285750">
              <a:buFont typeface="Arial"/>
              <a:buChar char="•"/>
            </a:pPr>
            <a:endParaRPr lang="en-US" sz="2400" dirty="0">
              <a:latin typeface="Arial" panose="020B0604020202020204" pitchFamily="34" charset="0"/>
              <a:cs typeface="Arial" panose="020B0604020202020204" pitchFamily="34" charset="0"/>
            </a:endParaRPr>
          </a:p>
          <a:p>
            <a:pPr marL="285750" indent="-285750">
              <a:buFont typeface="Arial"/>
              <a:buChar char="•"/>
            </a:pPr>
            <a:r>
              <a:rPr lang="en-US" sz="2400" dirty="0" smtClean="0">
                <a:latin typeface="Arial" panose="020B0604020202020204" pitchFamily="34" charset="0"/>
                <a:cs typeface="Arial" panose="020B0604020202020204" pitchFamily="34" charset="0"/>
              </a:rPr>
              <a:t>Provide forecasters with knowledge that allows </a:t>
            </a:r>
            <a:r>
              <a:rPr lang="en-US" sz="2400" dirty="0">
                <a:latin typeface="Arial" panose="020B0604020202020204" pitchFamily="34" charset="0"/>
                <a:cs typeface="Arial" panose="020B0604020202020204" pitchFamily="34" charset="0"/>
              </a:rPr>
              <a:t>them to make science-based adjustments to model </a:t>
            </a:r>
            <a:r>
              <a:rPr lang="en-US" sz="2400" dirty="0" smtClean="0">
                <a:latin typeface="Arial" panose="020B0604020202020204" pitchFamily="34" charset="0"/>
                <a:cs typeface="Arial" panose="020B0604020202020204" pitchFamily="34" charset="0"/>
              </a:rPr>
              <a:t>guidance and add value to week two forecasts of temperature and precipitation.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0777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87" y="723691"/>
            <a:ext cx="5288586" cy="5530092"/>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7" name="TextBox 6"/>
          <p:cNvSpPr txBox="1"/>
          <p:nvPr/>
        </p:nvSpPr>
        <p:spPr>
          <a:xfrm>
            <a:off x="5520266" y="220131"/>
            <a:ext cx="3539067" cy="954107"/>
          </a:xfrm>
          <a:prstGeom prst="rect">
            <a:avLst/>
          </a:prstGeom>
          <a:noFill/>
        </p:spPr>
        <p:txBody>
          <a:bodyPr wrap="square" rtlCol="0">
            <a:spAutoFit/>
          </a:bodyPr>
          <a:lstStyle/>
          <a:p>
            <a:r>
              <a:rPr lang="en-US" sz="2800" b="1" dirty="0" smtClean="0"/>
              <a:t>Eastern NPAC Ridge Maintenance:  15 Nov</a:t>
            </a:r>
            <a:endParaRPr lang="en-US" sz="2800" b="1" dirty="0"/>
          </a:p>
        </p:txBody>
      </p:sp>
      <p:sp>
        <p:nvSpPr>
          <p:cNvPr id="8" name="TextBox 7"/>
          <p:cNvSpPr txBox="1"/>
          <p:nvPr/>
        </p:nvSpPr>
        <p:spPr>
          <a:xfrm>
            <a:off x="5604933" y="1405466"/>
            <a:ext cx="3234266" cy="4401205"/>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Once </a:t>
            </a:r>
            <a:r>
              <a:rPr lang="en-US" sz="2000" dirty="0" err="1" smtClean="0">
                <a:solidFill>
                  <a:srgbClr val="000000"/>
                </a:solidFill>
              </a:rPr>
              <a:t>Nuri</a:t>
            </a:r>
            <a:r>
              <a:rPr lang="en-US" sz="2000" dirty="0">
                <a:solidFill>
                  <a:srgbClr val="000000"/>
                </a:solidFill>
              </a:rPr>
              <a:t> </a:t>
            </a:r>
            <a:r>
              <a:rPr lang="en-US" sz="2000" dirty="0" smtClean="0">
                <a:solidFill>
                  <a:srgbClr val="000000"/>
                </a:solidFill>
              </a:rPr>
              <a:t>achieves its minimum SLP, forecasts begin to resolve 500 </a:t>
            </a:r>
            <a:r>
              <a:rPr lang="en-US" sz="2000" dirty="0" err="1" smtClean="0">
                <a:solidFill>
                  <a:srgbClr val="000000"/>
                </a:solidFill>
              </a:rPr>
              <a:t>hPa</a:t>
            </a:r>
            <a:r>
              <a:rPr lang="en-US" sz="2000" dirty="0" smtClean="0">
                <a:solidFill>
                  <a:srgbClr val="000000"/>
                </a:solidFill>
              </a:rPr>
              <a:t> trough over the Pacific Northwest.</a:t>
            </a:r>
          </a:p>
          <a:p>
            <a:endParaRPr lang="en-US" sz="2000" dirty="0">
              <a:solidFill>
                <a:srgbClr val="000000"/>
              </a:solidFill>
            </a:endParaRPr>
          </a:p>
          <a:p>
            <a:r>
              <a:rPr lang="en-US" sz="2000" b="1" u="sng" dirty="0" smtClean="0">
                <a:solidFill>
                  <a:schemeClr val="accent2">
                    <a:lumMod val="75000"/>
                  </a:schemeClr>
                </a:solidFill>
              </a:rPr>
              <a:t>120-h Forecast:</a:t>
            </a:r>
          </a:p>
          <a:p>
            <a:r>
              <a:rPr lang="en-US" sz="2000" dirty="0" smtClean="0">
                <a:solidFill>
                  <a:srgbClr val="000000"/>
                </a:solidFill>
              </a:rPr>
              <a:t>Once ridge amplification begins, forecasts better resolve 1000 </a:t>
            </a:r>
            <a:r>
              <a:rPr lang="en-US" sz="2000" dirty="0" err="1" smtClean="0">
                <a:solidFill>
                  <a:srgbClr val="000000"/>
                </a:solidFill>
              </a:rPr>
              <a:t>hPa</a:t>
            </a:r>
            <a:r>
              <a:rPr lang="en-US" sz="2000" dirty="0" smtClean="0">
                <a:solidFill>
                  <a:srgbClr val="000000"/>
                </a:solidFill>
              </a:rPr>
              <a:t> anticyclone and 500 </a:t>
            </a:r>
            <a:r>
              <a:rPr lang="en-US" sz="2000" dirty="0" err="1" smtClean="0">
                <a:solidFill>
                  <a:srgbClr val="000000"/>
                </a:solidFill>
              </a:rPr>
              <a:t>hPa</a:t>
            </a:r>
            <a:r>
              <a:rPr lang="en-US" sz="2000" dirty="0" smtClean="0">
                <a:solidFill>
                  <a:srgbClr val="000000"/>
                </a:solidFill>
              </a:rPr>
              <a:t> ridge.</a:t>
            </a:r>
          </a:p>
          <a:p>
            <a:endParaRPr lang="en-US" sz="2000" b="1" dirty="0">
              <a:solidFill>
                <a:srgbClr val="000000"/>
              </a:solidFill>
            </a:endParaRPr>
          </a:p>
          <a:p>
            <a:endParaRPr lang="en-US" sz="2000" b="1" dirty="0">
              <a:solidFill>
                <a:srgbClr val="000000"/>
              </a:solidFill>
            </a:endParaRPr>
          </a:p>
        </p:txBody>
      </p:sp>
    </p:spTree>
    <p:extLst>
      <p:ext uri="{BB962C8B-B14F-4D97-AF65-F5344CB8AC3E}">
        <p14:creationId xmlns:p14="http://schemas.microsoft.com/office/powerpoint/2010/main" val="23948830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87" y="723691"/>
            <a:ext cx="5288585" cy="5530092"/>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7" name="TextBox 6"/>
          <p:cNvSpPr txBox="1"/>
          <p:nvPr/>
        </p:nvSpPr>
        <p:spPr>
          <a:xfrm>
            <a:off x="5520266" y="220131"/>
            <a:ext cx="3539067" cy="954107"/>
          </a:xfrm>
          <a:prstGeom prst="rect">
            <a:avLst/>
          </a:prstGeom>
          <a:noFill/>
        </p:spPr>
        <p:txBody>
          <a:bodyPr wrap="square" rtlCol="0">
            <a:spAutoFit/>
          </a:bodyPr>
          <a:lstStyle/>
          <a:p>
            <a:r>
              <a:rPr lang="en-US" sz="2800" b="1" dirty="0" smtClean="0"/>
              <a:t>Eastern NPAC Ridge Maintenance:  15 Nov</a:t>
            </a:r>
            <a:endParaRPr lang="en-US" sz="2800" b="1" dirty="0"/>
          </a:p>
        </p:txBody>
      </p:sp>
      <p:sp>
        <p:nvSpPr>
          <p:cNvPr id="8" name="TextBox 7"/>
          <p:cNvSpPr txBox="1"/>
          <p:nvPr/>
        </p:nvSpPr>
        <p:spPr>
          <a:xfrm>
            <a:off x="5604933" y="1405466"/>
            <a:ext cx="3234266" cy="4401205"/>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Once </a:t>
            </a:r>
            <a:r>
              <a:rPr lang="en-US" sz="2000" dirty="0" err="1" smtClean="0">
                <a:solidFill>
                  <a:srgbClr val="000000"/>
                </a:solidFill>
              </a:rPr>
              <a:t>Nuri</a:t>
            </a:r>
            <a:r>
              <a:rPr lang="en-US" sz="2000" dirty="0">
                <a:solidFill>
                  <a:srgbClr val="000000"/>
                </a:solidFill>
              </a:rPr>
              <a:t> </a:t>
            </a:r>
            <a:r>
              <a:rPr lang="en-US" sz="2000" dirty="0" smtClean="0">
                <a:solidFill>
                  <a:srgbClr val="000000"/>
                </a:solidFill>
              </a:rPr>
              <a:t>achieves its minimum SLP, forecasts begin to resolve 500 </a:t>
            </a:r>
            <a:r>
              <a:rPr lang="en-US" sz="2000" dirty="0" err="1" smtClean="0">
                <a:solidFill>
                  <a:srgbClr val="000000"/>
                </a:solidFill>
              </a:rPr>
              <a:t>hPa</a:t>
            </a:r>
            <a:r>
              <a:rPr lang="en-US" sz="2000" dirty="0" smtClean="0">
                <a:solidFill>
                  <a:srgbClr val="000000"/>
                </a:solidFill>
              </a:rPr>
              <a:t> trough over the Pacific Northwest.</a:t>
            </a:r>
          </a:p>
          <a:p>
            <a:endParaRPr lang="en-US" sz="2000" dirty="0">
              <a:solidFill>
                <a:srgbClr val="000000"/>
              </a:solidFill>
            </a:endParaRPr>
          </a:p>
          <a:p>
            <a:r>
              <a:rPr lang="en-US" sz="2000" b="1" u="sng" dirty="0" smtClean="0">
                <a:solidFill>
                  <a:schemeClr val="accent2">
                    <a:lumMod val="75000"/>
                  </a:schemeClr>
                </a:solidFill>
              </a:rPr>
              <a:t>120-h Forecast:</a:t>
            </a:r>
          </a:p>
          <a:p>
            <a:r>
              <a:rPr lang="en-US" sz="2000" dirty="0" smtClean="0">
                <a:solidFill>
                  <a:srgbClr val="000000"/>
                </a:solidFill>
              </a:rPr>
              <a:t>Once ridge amplification begins, forecasts better resolve 1000 </a:t>
            </a:r>
            <a:r>
              <a:rPr lang="en-US" sz="2000" dirty="0" err="1" smtClean="0">
                <a:solidFill>
                  <a:srgbClr val="000000"/>
                </a:solidFill>
              </a:rPr>
              <a:t>hPa</a:t>
            </a:r>
            <a:r>
              <a:rPr lang="en-US" sz="2000" dirty="0" smtClean="0">
                <a:solidFill>
                  <a:srgbClr val="000000"/>
                </a:solidFill>
              </a:rPr>
              <a:t> anticyclone and 500 </a:t>
            </a:r>
            <a:r>
              <a:rPr lang="en-US" sz="2000" dirty="0" err="1" smtClean="0">
                <a:solidFill>
                  <a:srgbClr val="000000"/>
                </a:solidFill>
              </a:rPr>
              <a:t>hPa</a:t>
            </a:r>
            <a:r>
              <a:rPr lang="en-US" sz="2000" dirty="0" smtClean="0">
                <a:solidFill>
                  <a:srgbClr val="000000"/>
                </a:solidFill>
              </a:rPr>
              <a:t> ridge.</a:t>
            </a:r>
          </a:p>
          <a:p>
            <a:endParaRPr lang="en-US" sz="2000" b="1" dirty="0">
              <a:solidFill>
                <a:srgbClr val="000000"/>
              </a:solidFill>
            </a:endParaRPr>
          </a:p>
          <a:p>
            <a:endParaRPr lang="en-US" sz="2000" b="1" dirty="0">
              <a:solidFill>
                <a:srgbClr val="000000"/>
              </a:solidFill>
            </a:endParaRPr>
          </a:p>
        </p:txBody>
      </p:sp>
    </p:spTree>
    <p:extLst>
      <p:ext uri="{BB962C8B-B14F-4D97-AF65-F5344CB8AC3E}">
        <p14:creationId xmlns:p14="http://schemas.microsoft.com/office/powerpoint/2010/main" val="279876763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87" y="723691"/>
            <a:ext cx="5288585" cy="5530091"/>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7" name="TextBox 6"/>
          <p:cNvSpPr txBox="1"/>
          <p:nvPr/>
        </p:nvSpPr>
        <p:spPr>
          <a:xfrm>
            <a:off x="5520266" y="220131"/>
            <a:ext cx="3539067" cy="954107"/>
          </a:xfrm>
          <a:prstGeom prst="rect">
            <a:avLst/>
          </a:prstGeom>
          <a:noFill/>
        </p:spPr>
        <p:txBody>
          <a:bodyPr wrap="square" rtlCol="0">
            <a:spAutoFit/>
          </a:bodyPr>
          <a:lstStyle/>
          <a:p>
            <a:r>
              <a:rPr lang="en-US" sz="2800" b="1" dirty="0" smtClean="0"/>
              <a:t>Eastern NPAC Ridge Maintenance:  15 Nov</a:t>
            </a:r>
            <a:endParaRPr lang="en-US" sz="2800" b="1" dirty="0"/>
          </a:p>
        </p:txBody>
      </p:sp>
      <p:sp>
        <p:nvSpPr>
          <p:cNvPr id="8" name="TextBox 7"/>
          <p:cNvSpPr txBox="1"/>
          <p:nvPr/>
        </p:nvSpPr>
        <p:spPr>
          <a:xfrm>
            <a:off x="5604933" y="1405466"/>
            <a:ext cx="3234266" cy="4401205"/>
          </a:xfrm>
          <a:prstGeom prst="rect">
            <a:avLst/>
          </a:prstGeom>
          <a:noFill/>
        </p:spPr>
        <p:txBody>
          <a:bodyPr wrap="square" rtlCol="0">
            <a:spAutoFit/>
          </a:bodyPr>
          <a:lstStyle/>
          <a:p>
            <a:r>
              <a:rPr lang="en-US" sz="2000" b="1" u="sng" dirty="0" smtClean="0">
                <a:solidFill>
                  <a:srgbClr val="3366FF"/>
                </a:solidFill>
              </a:rPr>
              <a:t>168-h Forecast:</a:t>
            </a:r>
          </a:p>
          <a:p>
            <a:r>
              <a:rPr lang="en-US" sz="2000" dirty="0" smtClean="0">
                <a:solidFill>
                  <a:srgbClr val="000000"/>
                </a:solidFill>
              </a:rPr>
              <a:t>Once </a:t>
            </a:r>
            <a:r>
              <a:rPr lang="en-US" sz="2000" dirty="0" err="1" smtClean="0">
                <a:solidFill>
                  <a:srgbClr val="000000"/>
                </a:solidFill>
              </a:rPr>
              <a:t>Nuri</a:t>
            </a:r>
            <a:r>
              <a:rPr lang="en-US" sz="2000" dirty="0">
                <a:solidFill>
                  <a:srgbClr val="000000"/>
                </a:solidFill>
              </a:rPr>
              <a:t> </a:t>
            </a:r>
            <a:r>
              <a:rPr lang="en-US" sz="2000" dirty="0" smtClean="0">
                <a:solidFill>
                  <a:srgbClr val="000000"/>
                </a:solidFill>
              </a:rPr>
              <a:t>achieves its minimum SLP, forecasts begin to resolve 500 </a:t>
            </a:r>
            <a:r>
              <a:rPr lang="en-US" sz="2000" dirty="0" err="1" smtClean="0">
                <a:solidFill>
                  <a:srgbClr val="000000"/>
                </a:solidFill>
              </a:rPr>
              <a:t>hPa</a:t>
            </a:r>
            <a:r>
              <a:rPr lang="en-US" sz="2000" dirty="0" smtClean="0">
                <a:solidFill>
                  <a:srgbClr val="000000"/>
                </a:solidFill>
              </a:rPr>
              <a:t> trough over the Pacific Northwest.</a:t>
            </a:r>
          </a:p>
          <a:p>
            <a:endParaRPr lang="en-US" sz="2000" dirty="0">
              <a:solidFill>
                <a:srgbClr val="000000"/>
              </a:solidFill>
            </a:endParaRPr>
          </a:p>
          <a:p>
            <a:r>
              <a:rPr lang="en-US" sz="2000" b="1" u="sng" dirty="0" smtClean="0">
                <a:solidFill>
                  <a:schemeClr val="accent2">
                    <a:lumMod val="75000"/>
                  </a:schemeClr>
                </a:solidFill>
              </a:rPr>
              <a:t>120-h Forecast:</a:t>
            </a:r>
          </a:p>
          <a:p>
            <a:r>
              <a:rPr lang="en-US" sz="2000" dirty="0" smtClean="0">
                <a:solidFill>
                  <a:srgbClr val="000000"/>
                </a:solidFill>
              </a:rPr>
              <a:t>Once ridge amplification begins, forecasts better resolve 1000 </a:t>
            </a:r>
            <a:r>
              <a:rPr lang="en-US" sz="2000" dirty="0" err="1" smtClean="0">
                <a:solidFill>
                  <a:srgbClr val="000000"/>
                </a:solidFill>
              </a:rPr>
              <a:t>hPa</a:t>
            </a:r>
            <a:r>
              <a:rPr lang="en-US" sz="2000" dirty="0" smtClean="0">
                <a:solidFill>
                  <a:srgbClr val="000000"/>
                </a:solidFill>
              </a:rPr>
              <a:t> anticyclone and 500 </a:t>
            </a:r>
            <a:r>
              <a:rPr lang="en-US" sz="2000" dirty="0" err="1" smtClean="0">
                <a:solidFill>
                  <a:srgbClr val="000000"/>
                </a:solidFill>
              </a:rPr>
              <a:t>hPa</a:t>
            </a:r>
            <a:r>
              <a:rPr lang="en-US" sz="2000" dirty="0" smtClean="0">
                <a:solidFill>
                  <a:srgbClr val="000000"/>
                </a:solidFill>
              </a:rPr>
              <a:t> ridge.</a:t>
            </a:r>
          </a:p>
          <a:p>
            <a:endParaRPr lang="en-US" sz="2000" b="1" dirty="0">
              <a:solidFill>
                <a:srgbClr val="000000"/>
              </a:solidFill>
            </a:endParaRPr>
          </a:p>
          <a:p>
            <a:endParaRPr lang="en-US" sz="2000" b="1" dirty="0">
              <a:solidFill>
                <a:srgbClr val="000000"/>
              </a:solidFill>
            </a:endParaRPr>
          </a:p>
        </p:txBody>
      </p:sp>
    </p:spTree>
    <p:extLst>
      <p:ext uri="{BB962C8B-B14F-4D97-AF65-F5344CB8AC3E}">
        <p14:creationId xmlns:p14="http://schemas.microsoft.com/office/powerpoint/2010/main" val="426871594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12" y="723691"/>
            <a:ext cx="5078735" cy="5530091"/>
          </a:xfrm>
          <a:prstGeom prst="rect">
            <a:avLst/>
          </a:prstGeom>
        </p:spPr>
      </p:pic>
      <p:sp>
        <p:nvSpPr>
          <p:cNvPr id="9" name="TextBox 8"/>
          <p:cNvSpPr txBox="1"/>
          <p:nvPr/>
        </p:nvSpPr>
        <p:spPr>
          <a:xfrm>
            <a:off x="5604933" y="220131"/>
            <a:ext cx="3403600" cy="954107"/>
          </a:xfrm>
          <a:prstGeom prst="rect">
            <a:avLst/>
          </a:prstGeom>
          <a:noFill/>
        </p:spPr>
        <p:txBody>
          <a:bodyPr wrap="square" rtlCol="0">
            <a:spAutoFit/>
          </a:bodyPr>
          <a:lstStyle/>
          <a:p>
            <a:r>
              <a:rPr lang="en-US" sz="2800" b="1" dirty="0" smtClean="0"/>
              <a:t>Buffalo Snow Event:  18 Nov</a:t>
            </a:r>
            <a:endParaRPr lang="en-US" sz="2800" b="1" dirty="0"/>
          </a:p>
        </p:txBody>
      </p:sp>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3284166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12" y="723691"/>
            <a:ext cx="5078735" cy="5530090"/>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5604933" y="220131"/>
            <a:ext cx="3403600" cy="954107"/>
          </a:xfrm>
          <a:prstGeom prst="rect">
            <a:avLst/>
          </a:prstGeom>
          <a:noFill/>
        </p:spPr>
        <p:txBody>
          <a:bodyPr wrap="square" rtlCol="0">
            <a:spAutoFit/>
          </a:bodyPr>
          <a:lstStyle/>
          <a:p>
            <a:r>
              <a:rPr lang="en-US" sz="2800" b="1" dirty="0" smtClean="0"/>
              <a:t>Buffalo Snow Event:  18 Nov</a:t>
            </a:r>
            <a:endParaRPr lang="en-US" sz="2800" b="1" dirty="0"/>
          </a:p>
        </p:txBody>
      </p:sp>
    </p:spTree>
    <p:extLst>
      <p:ext uri="{BB962C8B-B14F-4D97-AF65-F5344CB8AC3E}">
        <p14:creationId xmlns:p14="http://schemas.microsoft.com/office/powerpoint/2010/main" val="390014975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12" y="723691"/>
            <a:ext cx="5078734" cy="5530090"/>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5604933" y="220131"/>
            <a:ext cx="3403600" cy="954107"/>
          </a:xfrm>
          <a:prstGeom prst="rect">
            <a:avLst/>
          </a:prstGeom>
          <a:noFill/>
        </p:spPr>
        <p:txBody>
          <a:bodyPr wrap="square" rtlCol="0">
            <a:spAutoFit/>
          </a:bodyPr>
          <a:lstStyle/>
          <a:p>
            <a:r>
              <a:rPr lang="en-US" sz="2800" b="1" dirty="0" smtClean="0"/>
              <a:t>Buffalo Snow Event:  18 Nov</a:t>
            </a:r>
            <a:endParaRPr lang="en-US" sz="2800" b="1" dirty="0"/>
          </a:p>
        </p:txBody>
      </p:sp>
    </p:spTree>
    <p:extLst>
      <p:ext uri="{BB962C8B-B14F-4D97-AF65-F5344CB8AC3E}">
        <p14:creationId xmlns:p14="http://schemas.microsoft.com/office/powerpoint/2010/main" val="70984921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12" y="723691"/>
            <a:ext cx="5078734" cy="5530089"/>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5604933" y="220131"/>
            <a:ext cx="3403600" cy="954107"/>
          </a:xfrm>
          <a:prstGeom prst="rect">
            <a:avLst/>
          </a:prstGeom>
          <a:noFill/>
        </p:spPr>
        <p:txBody>
          <a:bodyPr wrap="square" rtlCol="0">
            <a:spAutoFit/>
          </a:bodyPr>
          <a:lstStyle/>
          <a:p>
            <a:r>
              <a:rPr lang="en-US" sz="2800" b="1" dirty="0" smtClean="0"/>
              <a:t>Buffalo Snow Event:  18 Nov</a:t>
            </a:r>
            <a:endParaRPr lang="en-US" sz="2800" b="1" dirty="0"/>
          </a:p>
        </p:txBody>
      </p:sp>
    </p:spTree>
    <p:extLst>
      <p:ext uri="{BB962C8B-B14F-4D97-AF65-F5344CB8AC3E}">
        <p14:creationId xmlns:p14="http://schemas.microsoft.com/office/powerpoint/2010/main" val="216754212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12" y="723691"/>
            <a:ext cx="5078733" cy="5530089"/>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5604933" y="220131"/>
            <a:ext cx="3403600" cy="954107"/>
          </a:xfrm>
          <a:prstGeom prst="rect">
            <a:avLst/>
          </a:prstGeom>
          <a:noFill/>
        </p:spPr>
        <p:txBody>
          <a:bodyPr wrap="square" rtlCol="0">
            <a:spAutoFit/>
          </a:bodyPr>
          <a:lstStyle/>
          <a:p>
            <a:r>
              <a:rPr lang="en-US" sz="2800" b="1" dirty="0" smtClean="0"/>
              <a:t>Buffalo Snow Event:  18 Nov</a:t>
            </a:r>
            <a:endParaRPr lang="en-US" sz="2800" b="1" dirty="0"/>
          </a:p>
        </p:txBody>
      </p:sp>
    </p:spTree>
    <p:extLst>
      <p:ext uri="{BB962C8B-B14F-4D97-AF65-F5344CB8AC3E}">
        <p14:creationId xmlns:p14="http://schemas.microsoft.com/office/powerpoint/2010/main" val="48915157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12" y="723691"/>
            <a:ext cx="5078733" cy="5530088"/>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7" name="TextBox 6"/>
          <p:cNvSpPr txBox="1"/>
          <p:nvPr/>
        </p:nvSpPr>
        <p:spPr>
          <a:xfrm>
            <a:off x="5604933" y="220131"/>
            <a:ext cx="3403600" cy="954107"/>
          </a:xfrm>
          <a:prstGeom prst="rect">
            <a:avLst/>
          </a:prstGeom>
          <a:noFill/>
        </p:spPr>
        <p:txBody>
          <a:bodyPr wrap="square" rtlCol="0">
            <a:spAutoFit/>
          </a:bodyPr>
          <a:lstStyle/>
          <a:p>
            <a:r>
              <a:rPr lang="en-US" sz="2800" b="1" dirty="0" smtClean="0"/>
              <a:t>Buffalo Snow Event:  18 Nov</a:t>
            </a:r>
            <a:endParaRPr lang="en-US" sz="2800" b="1" dirty="0"/>
          </a:p>
        </p:txBody>
      </p:sp>
      <p:sp>
        <p:nvSpPr>
          <p:cNvPr id="8" name="TextBox 7"/>
          <p:cNvSpPr txBox="1"/>
          <p:nvPr/>
        </p:nvSpPr>
        <p:spPr>
          <a:xfrm>
            <a:off x="5604933" y="1405466"/>
            <a:ext cx="3234266" cy="3785652"/>
          </a:xfrm>
          <a:prstGeom prst="rect">
            <a:avLst/>
          </a:prstGeom>
          <a:noFill/>
        </p:spPr>
        <p:txBody>
          <a:bodyPr wrap="square" rtlCol="0">
            <a:spAutoFit/>
          </a:bodyPr>
          <a:lstStyle/>
          <a:p>
            <a:r>
              <a:rPr lang="en-US" sz="2000" b="1" u="sng" dirty="0" smtClean="0">
                <a:solidFill>
                  <a:srgbClr val="FF0000"/>
                </a:solidFill>
              </a:rPr>
              <a:t>144-h Forecast:</a:t>
            </a:r>
          </a:p>
          <a:p>
            <a:r>
              <a:rPr lang="en-US" sz="2000" dirty="0" smtClean="0">
                <a:solidFill>
                  <a:srgbClr val="000000"/>
                </a:solidFill>
              </a:rPr>
              <a:t>Phase of upper-level trough is more accurately predicted.</a:t>
            </a:r>
          </a:p>
          <a:p>
            <a:endParaRPr lang="en-US" sz="2000" dirty="0">
              <a:solidFill>
                <a:srgbClr val="000000"/>
              </a:solidFill>
            </a:endParaRPr>
          </a:p>
          <a:p>
            <a:r>
              <a:rPr lang="en-US" sz="2000" dirty="0" smtClean="0">
                <a:solidFill>
                  <a:srgbClr val="000000"/>
                </a:solidFill>
              </a:rPr>
              <a:t>This forecast initialized on 12 Nov, when eastern NPAC ridge becomes well established.</a:t>
            </a:r>
          </a:p>
          <a:p>
            <a:endParaRPr lang="en-US" sz="2000" dirty="0">
              <a:solidFill>
                <a:srgbClr val="000000"/>
              </a:solidFill>
            </a:endParaRPr>
          </a:p>
          <a:p>
            <a:endParaRPr lang="en-US" sz="2000" dirty="0" smtClean="0">
              <a:solidFill>
                <a:srgbClr val="000000"/>
              </a:solidFill>
            </a:endParaRPr>
          </a:p>
          <a:p>
            <a:endParaRPr lang="en-US" sz="2000" b="1" dirty="0">
              <a:solidFill>
                <a:srgbClr val="000000"/>
              </a:solidFill>
            </a:endParaRPr>
          </a:p>
          <a:p>
            <a:endParaRPr lang="en-US" sz="2000" b="1" dirty="0">
              <a:solidFill>
                <a:srgbClr val="000000"/>
              </a:solidFill>
            </a:endParaRPr>
          </a:p>
        </p:txBody>
      </p:sp>
    </p:spTree>
    <p:extLst>
      <p:ext uri="{BB962C8B-B14F-4D97-AF65-F5344CB8AC3E}">
        <p14:creationId xmlns:p14="http://schemas.microsoft.com/office/powerpoint/2010/main" val="416754672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12" y="723691"/>
            <a:ext cx="5078732" cy="5530088"/>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604933" y="220131"/>
            <a:ext cx="3403600" cy="954107"/>
          </a:xfrm>
          <a:prstGeom prst="rect">
            <a:avLst/>
          </a:prstGeom>
          <a:noFill/>
        </p:spPr>
        <p:txBody>
          <a:bodyPr wrap="square" rtlCol="0">
            <a:spAutoFit/>
          </a:bodyPr>
          <a:lstStyle/>
          <a:p>
            <a:r>
              <a:rPr lang="en-US" sz="2800" b="1" dirty="0" smtClean="0"/>
              <a:t>Buffalo Snow Event:  18 Nov</a:t>
            </a:r>
            <a:endParaRPr lang="en-US" sz="2800" b="1" dirty="0"/>
          </a:p>
        </p:txBody>
      </p:sp>
      <p:sp>
        <p:nvSpPr>
          <p:cNvPr id="14" name="TextBox 13"/>
          <p:cNvSpPr txBox="1"/>
          <p:nvPr/>
        </p:nvSpPr>
        <p:spPr>
          <a:xfrm>
            <a:off x="5604933" y="1405466"/>
            <a:ext cx="3234266" cy="3785652"/>
          </a:xfrm>
          <a:prstGeom prst="rect">
            <a:avLst/>
          </a:prstGeom>
          <a:noFill/>
        </p:spPr>
        <p:txBody>
          <a:bodyPr wrap="square" rtlCol="0">
            <a:spAutoFit/>
          </a:bodyPr>
          <a:lstStyle/>
          <a:p>
            <a:r>
              <a:rPr lang="en-US" sz="2000" b="1" u="sng" dirty="0" smtClean="0">
                <a:solidFill>
                  <a:srgbClr val="FF0000"/>
                </a:solidFill>
              </a:rPr>
              <a:t>144-h Forecast:</a:t>
            </a:r>
          </a:p>
          <a:p>
            <a:r>
              <a:rPr lang="en-US" sz="2000" dirty="0" smtClean="0">
                <a:solidFill>
                  <a:srgbClr val="000000"/>
                </a:solidFill>
              </a:rPr>
              <a:t>Phase of upper-level trough is more accurately predicted.</a:t>
            </a:r>
          </a:p>
          <a:p>
            <a:endParaRPr lang="en-US" sz="2000" dirty="0">
              <a:solidFill>
                <a:srgbClr val="000000"/>
              </a:solidFill>
            </a:endParaRPr>
          </a:p>
          <a:p>
            <a:r>
              <a:rPr lang="en-US" sz="2000" dirty="0" smtClean="0">
                <a:solidFill>
                  <a:srgbClr val="000000"/>
                </a:solidFill>
              </a:rPr>
              <a:t>This forecast initialized on 12 Nov, when eastern NPAC ridge becomes well established.</a:t>
            </a:r>
          </a:p>
          <a:p>
            <a:endParaRPr lang="en-US" sz="2000" dirty="0">
              <a:solidFill>
                <a:srgbClr val="000000"/>
              </a:solidFill>
            </a:endParaRPr>
          </a:p>
          <a:p>
            <a:endParaRPr lang="en-US" sz="2000" dirty="0" smtClean="0">
              <a:solidFill>
                <a:srgbClr val="000000"/>
              </a:solidFill>
            </a:endParaRPr>
          </a:p>
          <a:p>
            <a:endParaRPr lang="en-US" sz="2000" b="1" dirty="0">
              <a:solidFill>
                <a:srgbClr val="000000"/>
              </a:solidFill>
            </a:endParaRPr>
          </a:p>
          <a:p>
            <a:endParaRPr lang="en-US" sz="2000" b="1" dirty="0">
              <a:solidFill>
                <a:srgbClr val="000000"/>
              </a:solidFill>
            </a:endParaRPr>
          </a:p>
        </p:txBody>
      </p:sp>
    </p:spTree>
    <p:extLst>
      <p:ext uri="{BB962C8B-B14F-4D97-AF65-F5344CB8AC3E}">
        <p14:creationId xmlns:p14="http://schemas.microsoft.com/office/powerpoint/2010/main" val="41075859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87652"/>
            <a:ext cx="9144000" cy="1107996"/>
          </a:xfrm>
          <a:prstGeom prst="rect">
            <a:avLst/>
          </a:prstGeom>
        </p:spPr>
        <p:txBody>
          <a:bodyPr wrap="square">
            <a:spAutoFit/>
          </a:bodyPr>
          <a:lstStyle/>
          <a:p>
            <a:pPr algn="ctr"/>
            <a:r>
              <a:rPr lang="en-US" sz="5000" b="1" dirty="0" err="1" smtClean="0">
                <a:solidFill>
                  <a:srgbClr val="FF0000"/>
                </a:solidFill>
                <a:latin typeface="Arial"/>
                <a:cs typeface="Arial"/>
              </a:rPr>
              <a:t>Supertyphoon</a:t>
            </a:r>
            <a:r>
              <a:rPr lang="en-US" sz="5000" b="1" dirty="0" smtClean="0">
                <a:solidFill>
                  <a:srgbClr val="FF0000"/>
                </a:solidFill>
                <a:latin typeface="Arial"/>
                <a:cs typeface="Arial"/>
              </a:rPr>
              <a:t> Nuri (2014)</a:t>
            </a:r>
            <a:r>
              <a:rPr lang="en-US" sz="1600" dirty="0" smtClean="0">
                <a:latin typeface="Arial"/>
                <a:cs typeface="Arial"/>
              </a:rPr>
              <a:t/>
            </a:r>
            <a:br>
              <a:rPr lang="en-US" sz="1600" dirty="0" smtClean="0">
                <a:latin typeface="Arial"/>
                <a:cs typeface="Arial"/>
              </a:rPr>
            </a:br>
            <a:endParaRPr lang="en-US" sz="1600" dirty="0" smtClean="0">
              <a:latin typeface="Arial"/>
              <a:cs typeface="Arial"/>
            </a:endParaRPr>
          </a:p>
        </p:txBody>
      </p:sp>
    </p:spTree>
    <p:extLst>
      <p:ext uri="{BB962C8B-B14F-4D97-AF65-F5344CB8AC3E}">
        <p14:creationId xmlns:p14="http://schemas.microsoft.com/office/powerpoint/2010/main" val="4617094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12" y="723691"/>
            <a:ext cx="5078732" cy="5530087"/>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604933" y="220131"/>
            <a:ext cx="3403600" cy="954107"/>
          </a:xfrm>
          <a:prstGeom prst="rect">
            <a:avLst/>
          </a:prstGeom>
          <a:noFill/>
        </p:spPr>
        <p:txBody>
          <a:bodyPr wrap="square" rtlCol="0">
            <a:spAutoFit/>
          </a:bodyPr>
          <a:lstStyle/>
          <a:p>
            <a:r>
              <a:rPr lang="en-US" sz="2800" b="1" dirty="0" smtClean="0"/>
              <a:t>Buffalo Snow Event:  18 Nov</a:t>
            </a:r>
            <a:endParaRPr lang="en-US" sz="2800" b="1" dirty="0"/>
          </a:p>
        </p:txBody>
      </p:sp>
      <p:sp>
        <p:nvSpPr>
          <p:cNvPr id="12" name="TextBox 11"/>
          <p:cNvSpPr txBox="1"/>
          <p:nvPr/>
        </p:nvSpPr>
        <p:spPr>
          <a:xfrm>
            <a:off x="5604933" y="1405466"/>
            <a:ext cx="3234266" cy="3785652"/>
          </a:xfrm>
          <a:prstGeom prst="rect">
            <a:avLst/>
          </a:prstGeom>
          <a:noFill/>
        </p:spPr>
        <p:txBody>
          <a:bodyPr wrap="square" rtlCol="0">
            <a:spAutoFit/>
          </a:bodyPr>
          <a:lstStyle/>
          <a:p>
            <a:r>
              <a:rPr lang="en-US" sz="2000" b="1" u="sng" dirty="0" smtClean="0">
                <a:solidFill>
                  <a:srgbClr val="FF0000"/>
                </a:solidFill>
              </a:rPr>
              <a:t>144-h Forecast:</a:t>
            </a:r>
          </a:p>
          <a:p>
            <a:r>
              <a:rPr lang="en-US" sz="2000" dirty="0" smtClean="0">
                <a:solidFill>
                  <a:srgbClr val="000000"/>
                </a:solidFill>
              </a:rPr>
              <a:t>Phase of upper-level trough is more accurately predicted.</a:t>
            </a:r>
          </a:p>
          <a:p>
            <a:endParaRPr lang="en-US" sz="2000" dirty="0">
              <a:solidFill>
                <a:srgbClr val="000000"/>
              </a:solidFill>
            </a:endParaRPr>
          </a:p>
          <a:p>
            <a:r>
              <a:rPr lang="en-US" sz="2000" dirty="0" smtClean="0">
                <a:solidFill>
                  <a:srgbClr val="000000"/>
                </a:solidFill>
              </a:rPr>
              <a:t>This forecast initialized on 12 Nov, when eastern NPAC ridge becomes well established.</a:t>
            </a:r>
          </a:p>
          <a:p>
            <a:endParaRPr lang="en-US" sz="2000" dirty="0">
              <a:solidFill>
                <a:srgbClr val="000000"/>
              </a:solidFill>
            </a:endParaRPr>
          </a:p>
          <a:p>
            <a:endParaRPr lang="en-US" sz="2000" dirty="0" smtClean="0">
              <a:solidFill>
                <a:srgbClr val="000000"/>
              </a:solidFill>
            </a:endParaRPr>
          </a:p>
          <a:p>
            <a:endParaRPr lang="en-US" sz="2000" b="1" dirty="0">
              <a:solidFill>
                <a:srgbClr val="000000"/>
              </a:solidFill>
            </a:endParaRPr>
          </a:p>
          <a:p>
            <a:endParaRPr lang="en-US" sz="2000" b="1" dirty="0">
              <a:solidFill>
                <a:srgbClr val="000000"/>
              </a:solidFill>
            </a:endParaRPr>
          </a:p>
        </p:txBody>
      </p:sp>
    </p:spTree>
    <p:extLst>
      <p:ext uri="{BB962C8B-B14F-4D97-AF65-F5344CB8AC3E}">
        <p14:creationId xmlns:p14="http://schemas.microsoft.com/office/powerpoint/2010/main" val="106775292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12" y="723691"/>
            <a:ext cx="5078731" cy="5530087"/>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604933" y="220131"/>
            <a:ext cx="3403600" cy="954107"/>
          </a:xfrm>
          <a:prstGeom prst="rect">
            <a:avLst/>
          </a:prstGeom>
          <a:noFill/>
        </p:spPr>
        <p:txBody>
          <a:bodyPr wrap="square" rtlCol="0">
            <a:spAutoFit/>
          </a:bodyPr>
          <a:lstStyle/>
          <a:p>
            <a:r>
              <a:rPr lang="en-US" sz="2800" b="1" dirty="0" smtClean="0"/>
              <a:t>Buffalo Snow Event:  18 Nov</a:t>
            </a:r>
            <a:endParaRPr lang="en-US" sz="2800" b="1" dirty="0"/>
          </a:p>
        </p:txBody>
      </p:sp>
      <p:sp>
        <p:nvSpPr>
          <p:cNvPr id="12" name="TextBox 11"/>
          <p:cNvSpPr txBox="1"/>
          <p:nvPr/>
        </p:nvSpPr>
        <p:spPr>
          <a:xfrm>
            <a:off x="5604933" y="1405466"/>
            <a:ext cx="3234266" cy="3785652"/>
          </a:xfrm>
          <a:prstGeom prst="rect">
            <a:avLst/>
          </a:prstGeom>
          <a:noFill/>
        </p:spPr>
        <p:txBody>
          <a:bodyPr wrap="square" rtlCol="0">
            <a:spAutoFit/>
          </a:bodyPr>
          <a:lstStyle/>
          <a:p>
            <a:r>
              <a:rPr lang="en-US" sz="2000" b="1" u="sng" dirty="0" smtClean="0">
                <a:solidFill>
                  <a:srgbClr val="FF0000"/>
                </a:solidFill>
              </a:rPr>
              <a:t>144-h Forecast:</a:t>
            </a:r>
          </a:p>
          <a:p>
            <a:r>
              <a:rPr lang="en-US" sz="2000" dirty="0" smtClean="0">
                <a:solidFill>
                  <a:srgbClr val="000000"/>
                </a:solidFill>
              </a:rPr>
              <a:t>Phase of upper-level trough is more accurately predicted.</a:t>
            </a:r>
          </a:p>
          <a:p>
            <a:endParaRPr lang="en-US" sz="2000" dirty="0">
              <a:solidFill>
                <a:srgbClr val="000000"/>
              </a:solidFill>
            </a:endParaRPr>
          </a:p>
          <a:p>
            <a:r>
              <a:rPr lang="en-US" sz="2000" dirty="0" smtClean="0">
                <a:solidFill>
                  <a:srgbClr val="000000"/>
                </a:solidFill>
              </a:rPr>
              <a:t>This forecast initialized on 12 Nov, when eastern NPAC ridge becomes well established.</a:t>
            </a:r>
          </a:p>
          <a:p>
            <a:endParaRPr lang="en-US" sz="2000" dirty="0">
              <a:solidFill>
                <a:srgbClr val="000000"/>
              </a:solidFill>
            </a:endParaRPr>
          </a:p>
          <a:p>
            <a:endParaRPr lang="en-US" sz="2000" dirty="0" smtClean="0">
              <a:solidFill>
                <a:srgbClr val="000000"/>
              </a:solidFill>
            </a:endParaRPr>
          </a:p>
          <a:p>
            <a:endParaRPr lang="en-US" sz="2000" b="1" dirty="0">
              <a:solidFill>
                <a:srgbClr val="000000"/>
              </a:solidFill>
            </a:endParaRPr>
          </a:p>
          <a:p>
            <a:endParaRPr lang="en-US" sz="2000" b="1" dirty="0">
              <a:solidFill>
                <a:srgbClr val="000000"/>
              </a:solidFill>
            </a:endParaRPr>
          </a:p>
        </p:txBody>
      </p:sp>
    </p:spTree>
    <p:extLst>
      <p:ext uri="{BB962C8B-B14F-4D97-AF65-F5344CB8AC3E}">
        <p14:creationId xmlns:p14="http://schemas.microsoft.com/office/powerpoint/2010/main" val="346237620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12" y="723691"/>
            <a:ext cx="5078731" cy="5530086"/>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604933" y="220131"/>
            <a:ext cx="3403600" cy="954107"/>
          </a:xfrm>
          <a:prstGeom prst="rect">
            <a:avLst/>
          </a:prstGeom>
          <a:noFill/>
        </p:spPr>
        <p:txBody>
          <a:bodyPr wrap="square" rtlCol="0">
            <a:spAutoFit/>
          </a:bodyPr>
          <a:lstStyle/>
          <a:p>
            <a:r>
              <a:rPr lang="en-US" sz="2800" b="1" dirty="0" smtClean="0"/>
              <a:t>Buffalo Snow Event:  18 Nov</a:t>
            </a:r>
            <a:endParaRPr lang="en-US" sz="2800" b="1" dirty="0"/>
          </a:p>
        </p:txBody>
      </p:sp>
      <p:sp>
        <p:nvSpPr>
          <p:cNvPr id="11" name="TextBox 10"/>
          <p:cNvSpPr txBox="1"/>
          <p:nvPr/>
        </p:nvSpPr>
        <p:spPr>
          <a:xfrm>
            <a:off x="5604933" y="1405466"/>
            <a:ext cx="3234266" cy="3785652"/>
          </a:xfrm>
          <a:prstGeom prst="rect">
            <a:avLst/>
          </a:prstGeom>
          <a:noFill/>
        </p:spPr>
        <p:txBody>
          <a:bodyPr wrap="square" rtlCol="0">
            <a:spAutoFit/>
          </a:bodyPr>
          <a:lstStyle/>
          <a:p>
            <a:r>
              <a:rPr lang="en-US" sz="2000" b="1" u="sng" dirty="0" smtClean="0">
                <a:solidFill>
                  <a:srgbClr val="FF0000"/>
                </a:solidFill>
              </a:rPr>
              <a:t>144-h Forecast:</a:t>
            </a:r>
          </a:p>
          <a:p>
            <a:r>
              <a:rPr lang="en-US" sz="2000" dirty="0" smtClean="0">
                <a:solidFill>
                  <a:srgbClr val="000000"/>
                </a:solidFill>
              </a:rPr>
              <a:t>Phase of upper-level trough is more accurately predicted.</a:t>
            </a:r>
          </a:p>
          <a:p>
            <a:endParaRPr lang="en-US" sz="2000" dirty="0">
              <a:solidFill>
                <a:srgbClr val="000000"/>
              </a:solidFill>
            </a:endParaRPr>
          </a:p>
          <a:p>
            <a:r>
              <a:rPr lang="en-US" sz="2000" dirty="0" smtClean="0">
                <a:solidFill>
                  <a:srgbClr val="000000"/>
                </a:solidFill>
              </a:rPr>
              <a:t>This forecast initialized on 12 Nov, when eastern NPAC ridge becomes well established.</a:t>
            </a:r>
          </a:p>
          <a:p>
            <a:endParaRPr lang="en-US" sz="2000" dirty="0">
              <a:solidFill>
                <a:srgbClr val="000000"/>
              </a:solidFill>
            </a:endParaRPr>
          </a:p>
          <a:p>
            <a:endParaRPr lang="en-US" sz="2000" dirty="0" smtClean="0">
              <a:solidFill>
                <a:srgbClr val="000000"/>
              </a:solidFill>
            </a:endParaRPr>
          </a:p>
          <a:p>
            <a:endParaRPr lang="en-US" sz="2000" b="1" dirty="0">
              <a:solidFill>
                <a:srgbClr val="000000"/>
              </a:solidFill>
            </a:endParaRPr>
          </a:p>
          <a:p>
            <a:endParaRPr lang="en-US" sz="2000" b="1" dirty="0">
              <a:solidFill>
                <a:srgbClr val="000000"/>
              </a:solidFill>
            </a:endParaRPr>
          </a:p>
        </p:txBody>
      </p:sp>
    </p:spTree>
    <p:extLst>
      <p:ext uri="{BB962C8B-B14F-4D97-AF65-F5344CB8AC3E}">
        <p14:creationId xmlns:p14="http://schemas.microsoft.com/office/powerpoint/2010/main" val="224678495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12" y="723691"/>
            <a:ext cx="5078730" cy="5530086"/>
          </a:xfrm>
          <a:prstGeom prst="rect">
            <a:avLst/>
          </a:prstGeom>
        </p:spPr>
      </p:pic>
      <p:cxnSp>
        <p:nvCxnSpPr>
          <p:cNvPr id="10" name="Straight Connector 9"/>
          <p:cNvCxnSpPr/>
          <p:nvPr/>
        </p:nvCxnSpPr>
        <p:spPr>
          <a:xfrm>
            <a:off x="5604933" y="1199375"/>
            <a:ext cx="3403600" cy="0"/>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7" name="TextBox 6"/>
          <p:cNvSpPr txBox="1"/>
          <p:nvPr/>
        </p:nvSpPr>
        <p:spPr>
          <a:xfrm>
            <a:off x="5604933" y="1405466"/>
            <a:ext cx="3234266" cy="5632311"/>
          </a:xfrm>
          <a:prstGeom prst="rect">
            <a:avLst/>
          </a:prstGeom>
          <a:noFill/>
        </p:spPr>
        <p:txBody>
          <a:bodyPr wrap="square" rtlCol="0">
            <a:spAutoFit/>
          </a:bodyPr>
          <a:lstStyle/>
          <a:p>
            <a:r>
              <a:rPr lang="en-US" sz="2000" b="1" u="sng" dirty="0" smtClean="0">
                <a:solidFill>
                  <a:srgbClr val="FF0000"/>
                </a:solidFill>
              </a:rPr>
              <a:t>144-h Forecast:</a:t>
            </a:r>
          </a:p>
          <a:p>
            <a:r>
              <a:rPr lang="en-US" sz="2000" dirty="0" smtClean="0">
                <a:solidFill>
                  <a:srgbClr val="000000"/>
                </a:solidFill>
              </a:rPr>
              <a:t>Phase of upper-level trough is more accurately predicted.</a:t>
            </a:r>
          </a:p>
          <a:p>
            <a:endParaRPr lang="en-US" sz="2000" dirty="0">
              <a:solidFill>
                <a:srgbClr val="000000"/>
              </a:solidFill>
            </a:endParaRPr>
          </a:p>
          <a:p>
            <a:r>
              <a:rPr lang="en-US" sz="2000" dirty="0" smtClean="0">
                <a:solidFill>
                  <a:srgbClr val="000000"/>
                </a:solidFill>
              </a:rPr>
              <a:t>This forecast initialized on 12 Nov, when eastern NPAC ridge becomes well established.</a:t>
            </a:r>
          </a:p>
          <a:p>
            <a:endParaRPr lang="en-US" sz="2000" dirty="0">
              <a:solidFill>
                <a:srgbClr val="000000"/>
              </a:solidFill>
            </a:endParaRPr>
          </a:p>
          <a:p>
            <a:r>
              <a:rPr lang="en-US" sz="2000" b="1" dirty="0" smtClean="0">
                <a:solidFill>
                  <a:srgbClr val="000000"/>
                </a:solidFill>
              </a:rPr>
              <a:t>Model forecasts appear to show strongest agreement on this forecast compared to forecasts shown in previous diagrams.</a:t>
            </a:r>
          </a:p>
          <a:p>
            <a:endParaRPr lang="en-US" sz="2000" dirty="0">
              <a:solidFill>
                <a:srgbClr val="000000"/>
              </a:solidFill>
            </a:endParaRPr>
          </a:p>
          <a:p>
            <a:endParaRPr lang="en-US" sz="2000" dirty="0" smtClean="0">
              <a:solidFill>
                <a:srgbClr val="000000"/>
              </a:solidFill>
            </a:endParaRPr>
          </a:p>
          <a:p>
            <a:endParaRPr lang="en-US" sz="2000" b="1" dirty="0">
              <a:solidFill>
                <a:srgbClr val="000000"/>
              </a:solidFill>
            </a:endParaRPr>
          </a:p>
          <a:p>
            <a:endParaRPr lang="en-US" sz="2000" b="1" dirty="0">
              <a:solidFill>
                <a:srgbClr val="000000"/>
              </a:solidFill>
            </a:endParaRPr>
          </a:p>
        </p:txBody>
      </p:sp>
      <p:sp>
        <p:nvSpPr>
          <p:cNvPr id="6" name="TextBox 5"/>
          <p:cNvSpPr txBox="1"/>
          <p:nvPr/>
        </p:nvSpPr>
        <p:spPr>
          <a:xfrm>
            <a:off x="5604933" y="220131"/>
            <a:ext cx="3403600" cy="954107"/>
          </a:xfrm>
          <a:prstGeom prst="rect">
            <a:avLst/>
          </a:prstGeom>
          <a:noFill/>
        </p:spPr>
        <p:txBody>
          <a:bodyPr wrap="square" rtlCol="0">
            <a:spAutoFit/>
          </a:bodyPr>
          <a:lstStyle/>
          <a:p>
            <a:r>
              <a:rPr lang="en-US" sz="2800" b="1" dirty="0" smtClean="0"/>
              <a:t>Buffalo Snow Event:  18 Nov</a:t>
            </a:r>
            <a:endParaRPr lang="en-US" sz="2800" b="1" dirty="0"/>
          </a:p>
        </p:txBody>
      </p:sp>
    </p:spTree>
    <p:extLst>
      <p:ext uri="{BB962C8B-B14F-4D97-AF65-F5344CB8AC3E}">
        <p14:creationId xmlns:p14="http://schemas.microsoft.com/office/powerpoint/2010/main" val="392168872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1"/>
            <a:ext cx="9807223" cy="6858000"/>
            <a:chOff x="-1" y="1"/>
            <a:chExt cx="9807223" cy="6858000"/>
          </a:xfrm>
        </p:grpSpPr>
        <p:sp>
          <p:nvSpPr>
            <p:cNvPr id="2" name="Rectangle 1"/>
            <p:cNvSpPr/>
            <p:nvPr/>
          </p:nvSpPr>
          <p:spPr>
            <a:xfrm>
              <a:off x="-1" y="1"/>
              <a:ext cx="9708443" cy="6858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rmse500hght8nov14ENS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66" y="1335590"/>
              <a:ext cx="4072499" cy="3165483"/>
            </a:xfrm>
            <a:prstGeom prst="rect">
              <a:avLst/>
            </a:prstGeom>
          </p:spPr>
        </p:pic>
        <p:pic>
          <p:nvPicPr>
            <p:cNvPr id="32" name="Picture 31" descr="rmse1000hght8nov14ENSb.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104" y="1335590"/>
              <a:ext cx="4072500" cy="3165484"/>
            </a:xfrm>
            <a:prstGeom prst="rect">
              <a:avLst/>
            </a:prstGeom>
          </p:spPr>
        </p:pic>
        <p:sp>
          <p:nvSpPr>
            <p:cNvPr id="33" name="TextBox 32"/>
            <p:cNvSpPr txBox="1"/>
            <p:nvPr/>
          </p:nvSpPr>
          <p:spPr>
            <a:xfrm>
              <a:off x="202228" y="1175777"/>
              <a:ext cx="991262" cy="369332"/>
            </a:xfrm>
            <a:prstGeom prst="rect">
              <a:avLst/>
            </a:prstGeom>
            <a:noFill/>
          </p:spPr>
          <p:txBody>
            <a:bodyPr wrap="square" rtlCol="0">
              <a:spAutoFit/>
            </a:bodyPr>
            <a:lstStyle/>
            <a:p>
              <a:r>
                <a:rPr lang="en-US" dirty="0" smtClean="0">
                  <a:latin typeface="Myriad Pro Bold"/>
                  <a:cs typeface="Myriad Pro Bold"/>
                </a:rPr>
                <a:t>300</a:t>
              </a:r>
              <a:endParaRPr lang="en-US" dirty="0">
                <a:latin typeface="Myriad Pro Bold"/>
                <a:cs typeface="Myriad Pro Bold"/>
              </a:endParaRPr>
            </a:p>
          </p:txBody>
        </p:sp>
        <p:sp>
          <p:nvSpPr>
            <p:cNvPr id="34" name="TextBox 33"/>
            <p:cNvSpPr txBox="1"/>
            <p:nvPr/>
          </p:nvSpPr>
          <p:spPr>
            <a:xfrm>
              <a:off x="189135" y="2184883"/>
              <a:ext cx="991262" cy="369332"/>
            </a:xfrm>
            <a:prstGeom prst="rect">
              <a:avLst/>
            </a:prstGeom>
            <a:noFill/>
          </p:spPr>
          <p:txBody>
            <a:bodyPr wrap="square" rtlCol="0">
              <a:spAutoFit/>
            </a:bodyPr>
            <a:lstStyle/>
            <a:p>
              <a:r>
                <a:rPr lang="en-US" dirty="0">
                  <a:latin typeface="Myriad Pro Bold"/>
                  <a:cs typeface="Myriad Pro Bold"/>
                </a:rPr>
                <a:t>2</a:t>
              </a:r>
              <a:r>
                <a:rPr lang="en-US" dirty="0" smtClean="0">
                  <a:latin typeface="Myriad Pro Bold"/>
                  <a:cs typeface="Myriad Pro Bold"/>
                </a:rPr>
                <a:t>00</a:t>
              </a:r>
              <a:endParaRPr lang="en-US" dirty="0">
                <a:latin typeface="Myriad Pro Bold"/>
                <a:cs typeface="Myriad Pro Bold"/>
              </a:endParaRPr>
            </a:p>
          </p:txBody>
        </p:sp>
        <p:sp>
          <p:nvSpPr>
            <p:cNvPr id="35" name="TextBox 34"/>
            <p:cNvSpPr txBox="1"/>
            <p:nvPr/>
          </p:nvSpPr>
          <p:spPr>
            <a:xfrm>
              <a:off x="189135" y="3242182"/>
              <a:ext cx="991262" cy="369332"/>
            </a:xfrm>
            <a:prstGeom prst="rect">
              <a:avLst/>
            </a:prstGeom>
            <a:noFill/>
          </p:spPr>
          <p:txBody>
            <a:bodyPr wrap="square" rtlCol="0">
              <a:spAutoFit/>
            </a:bodyPr>
            <a:lstStyle/>
            <a:p>
              <a:r>
                <a:rPr lang="en-US" dirty="0">
                  <a:latin typeface="Myriad Pro Bold"/>
                  <a:cs typeface="Myriad Pro Bold"/>
                </a:rPr>
                <a:t>1</a:t>
              </a:r>
              <a:r>
                <a:rPr lang="en-US" dirty="0" smtClean="0">
                  <a:latin typeface="Myriad Pro Bold"/>
                  <a:cs typeface="Myriad Pro Bold"/>
                </a:rPr>
                <a:t>00</a:t>
              </a:r>
              <a:endParaRPr lang="en-US" dirty="0">
                <a:latin typeface="Myriad Pro Bold"/>
                <a:cs typeface="Myriad Pro Bold"/>
              </a:endParaRPr>
            </a:p>
          </p:txBody>
        </p:sp>
        <p:sp>
          <p:nvSpPr>
            <p:cNvPr id="36" name="TextBox 35"/>
            <p:cNvSpPr txBox="1"/>
            <p:nvPr/>
          </p:nvSpPr>
          <p:spPr>
            <a:xfrm>
              <a:off x="149856" y="4152395"/>
              <a:ext cx="991262" cy="461665"/>
            </a:xfrm>
            <a:prstGeom prst="rect">
              <a:avLst/>
            </a:prstGeom>
            <a:noFill/>
          </p:spPr>
          <p:txBody>
            <a:bodyPr wrap="square" rtlCol="0">
              <a:spAutoFit/>
            </a:bodyPr>
            <a:lstStyle/>
            <a:p>
              <a:r>
                <a:rPr lang="en-US" sz="2400" dirty="0">
                  <a:latin typeface="Myriad Pro Bold"/>
                  <a:cs typeface="Myriad Pro Bold"/>
                </a:rPr>
                <a:t> </a:t>
              </a:r>
              <a:r>
                <a:rPr lang="en-US" sz="2400" dirty="0" smtClean="0">
                  <a:latin typeface="Myriad Pro Bold"/>
                  <a:cs typeface="Myriad Pro Bold"/>
                </a:rPr>
                <a:t>    </a:t>
              </a:r>
              <a:r>
                <a:rPr lang="en-US" dirty="0" smtClean="0">
                  <a:latin typeface="Myriad Pro Bold"/>
                  <a:cs typeface="Myriad Pro Bold"/>
                </a:rPr>
                <a:t>0</a:t>
              </a:r>
              <a:endParaRPr lang="en-US" dirty="0">
                <a:latin typeface="Myriad Pro Bold"/>
                <a:cs typeface="Myriad Pro Bold"/>
              </a:endParaRPr>
            </a:p>
          </p:txBody>
        </p:sp>
        <p:sp>
          <p:nvSpPr>
            <p:cNvPr id="37" name="TextBox 36"/>
            <p:cNvSpPr txBox="1"/>
            <p:nvPr/>
          </p:nvSpPr>
          <p:spPr>
            <a:xfrm>
              <a:off x="789510" y="221670"/>
              <a:ext cx="7775207" cy="954107"/>
            </a:xfrm>
            <a:prstGeom prst="rect">
              <a:avLst/>
            </a:prstGeom>
            <a:noFill/>
          </p:spPr>
          <p:txBody>
            <a:bodyPr wrap="square" rtlCol="0">
              <a:spAutoFit/>
            </a:bodyPr>
            <a:lstStyle/>
            <a:p>
              <a:pPr algn="ctr"/>
              <a:r>
                <a:rPr lang="en-US" sz="2800" b="1" dirty="0" smtClean="0">
                  <a:latin typeface="Myriad Pro Bold"/>
                  <a:cs typeface="Myriad Pro Bold"/>
                </a:rPr>
                <a:t>RMSE of </a:t>
              </a:r>
              <a:r>
                <a:rPr lang="en-US" sz="2800" b="1" dirty="0" err="1" smtClean="0">
                  <a:latin typeface="Myriad Pro Bold"/>
                  <a:cs typeface="Myriad Pro Bold"/>
                </a:rPr>
                <a:t>Geopotential</a:t>
              </a:r>
              <a:r>
                <a:rPr lang="en-US" sz="2800" b="1" dirty="0" smtClean="0">
                  <a:latin typeface="Myriad Pro Bold"/>
                  <a:cs typeface="Myriad Pro Bold"/>
                </a:rPr>
                <a:t> Height (m) Verifying at</a:t>
              </a:r>
            </a:p>
            <a:p>
              <a:pPr algn="ctr"/>
              <a:r>
                <a:rPr lang="en-US" sz="2800" b="1" dirty="0" smtClean="0">
                  <a:latin typeface="Myriad Pro Bold"/>
                  <a:cs typeface="Myriad Pro Bold"/>
                </a:rPr>
                <a:t>0600 UTC 8 Nov 2014</a:t>
              </a:r>
              <a:endParaRPr lang="en-US" sz="2800" b="1" dirty="0">
                <a:latin typeface="Myriad Pro Bold"/>
                <a:cs typeface="Myriad Pro Bold"/>
              </a:endParaRPr>
            </a:p>
          </p:txBody>
        </p:sp>
        <p:sp>
          <p:nvSpPr>
            <p:cNvPr id="38" name="TextBox 37"/>
            <p:cNvSpPr txBox="1"/>
            <p:nvPr/>
          </p:nvSpPr>
          <p:spPr>
            <a:xfrm>
              <a:off x="648558" y="4447574"/>
              <a:ext cx="873490" cy="523220"/>
            </a:xfrm>
            <a:prstGeom prst="rect">
              <a:avLst/>
            </a:prstGeom>
            <a:noFill/>
          </p:spPr>
          <p:txBody>
            <a:bodyPr wrap="square" rtlCol="0">
              <a:spAutoFit/>
            </a:bodyPr>
            <a:lstStyle/>
            <a:p>
              <a:pPr algn="ctr"/>
              <a:r>
                <a:rPr lang="en-US" sz="1400" dirty="0" smtClean="0">
                  <a:latin typeface="Myriad Pro Bold"/>
                  <a:cs typeface="Myriad Pro Bold"/>
                </a:rPr>
                <a:t>216</a:t>
              </a:r>
            </a:p>
            <a:p>
              <a:pPr algn="ctr"/>
              <a:r>
                <a:rPr lang="en-US" sz="1400" dirty="0" smtClean="0">
                  <a:latin typeface="Myriad Pro Bold"/>
                  <a:cs typeface="Myriad Pro Bold"/>
                </a:rPr>
                <a:t>10/30</a:t>
              </a:r>
              <a:endParaRPr lang="en-US" sz="1400" dirty="0">
                <a:latin typeface="Myriad Pro Bold"/>
                <a:cs typeface="Myriad Pro Bold"/>
              </a:endParaRPr>
            </a:p>
          </p:txBody>
        </p:sp>
        <p:sp>
          <p:nvSpPr>
            <p:cNvPr id="40" name="TextBox 39"/>
            <p:cNvSpPr txBox="1"/>
            <p:nvPr/>
          </p:nvSpPr>
          <p:spPr>
            <a:xfrm>
              <a:off x="1461694" y="4447574"/>
              <a:ext cx="873490" cy="523220"/>
            </a:xfrm>
            <a:prstGeom prst="rect">
              <a:avLst/>
            </a:prstGeom>
            <a:noFill/>
          </p:spPr>
          <p:txBody>
            <a:bodyPr wrap="square" rtlCol="0">
              <a:spAutoFit/>
            </a:bodyPr>
            <a:lstStyle/>
            <a:p>
              <a:pPr algn="ctr"/>
              <a:r>
                <a:rPr lang="en-US" sz="1400" dirty="0" smtClean="0">
                  <a:latin typeface="Myriad Pro Bold"/>
                  <a:cs typeface="Myriad Pro Bold"/>
                </a:rPr>
                <a:t>168</a:t>
              </a:r>
            </a:p>
            <a:p>
              <a:pPr algn="ctr"/>
              <a:r>
                <a:rPr lang="en-US" sz="1400" dirty="0" smtClean="0">
                  <a:latin typeface="Myriad Pro Bold"/>
                  <a:cs typeface="Myriad Pro Bold"/>
                </a:rPr>
                <a:t>11/01</a:t>
              </a:r>
              <a:endParaRPr lang="en-US" sz="1400" dirty="0">
                <a:latin typeface="Myriad Pro Bold"/>
                <a:cs typeface="Myriad Pro Bold"/>
              </a:endParaRPr>
            </a:p>
          </p:txBody>
        </p:sp>
        <p:sp>
          <p:nvSpPr>
            <p:cNvPr id="42" name="TextBox 41"/>
            <p:cNvSpPr txBox="1"/>
            <p:nvPr/>
          </p:nvSpPr>
          <p:spPr>
            <a:xfrm>
              <a:off x="2275352" y="4447574"/>
              <a:ext cx="873490" cy="523220"/>
            </a:xfrm>
            <a:prstGeom prst="rect">
              <a:avLst/>
            </a:prstGeom>
            <a:noFill/>
          </p:spPr>
          <p:txBody>
            <a:bodyPr wrap="square" rtlCol="0">
              <a:spAutoFit/>
            </a:bodyPr>
            <a:lstStyle/>
            <a:p>
              <a:pPr algn="ctr"/>
              <a:r>
                <a:rPr lang="en-US" sz="1400" dirty="0" smtClean="0">
                  <a:latin typeface="Myriad Pro Bold"/>
                  <a:cs typeface="Myriad Pro Bold"/>
                </a:rPr>
                <a:t>120</a:t>
              </a:r>
            </a:p>
            <a:p>
              <a:pPr algn="ctr"/>
              <a:r>
                <a:rPr lang="en-US" sz="1400" dirty="0" smtClean="0">
                  <a:latin typeface="Myriad Pro Bold"/>
                  <a:cs typeface="Myriad Pro Bold"/>
                </a:rPr>
                <a:t>11/03</a:t>
              </a:r>
              <a:endParaRPr lang="en-US" sz="1400" dirty="0">
                <a:latin typeface="Myriad Pro Bold"/>
                <a:cs typeface="Myriad Pro Bold"/>
              </a:endParaRPr>
            </a:p>
          </p:txBody>
        </p:sp>
        <p:sp>
          <p:nvSpPr>
            <p:cNvPr id="44" name="TextBox 43"/>
            <p:cNvSpPr txBox="1"/>
            <p:nvPr/>
          </p:nvSpPr>
          <p:spPr>
            <a:xfrm>
              <a:off x="3074506" y="4447574"/>
              <a:ext cx="873490" cy="523220"/>
            </a:xfrm>
            <a:prstGeom prst="rect">
              <a:avLst/>
            </a:prstGeom>
            <a:noFill/>
          </p:spPr>
          <p:txBody>
            <a:bodyPr wrap="square" rtlCol="0">
              <a:spAutoFit/>
            </a:bodyPr>
            <a:lstStyle/>
            <a:p>
              <a:pPr algn="ctr"/>
              <a:r>
                <a:rPr lang="en-US" sz="1400" dirty="0" smtClean="0">
                  <a:latin typeface="Myriad Pro Bold"/>
                  <a:cs typeface="Myriad Pro Bold"/>
                </a:rPr>
                <a:t>72</a:t>
              </a:r>
            </a:p>
            <a:p>
              <a:pPr algn="ctr"/>
              <a:r>
                <a:rPr lang="en-US" sz="1400" dirty="0" smtClean="0">
                  <a:latin typeface="Myriad Pro Bold"/>
                  <a:cs typeface="Myriad Pro Bold"/>
                </a:rPr>
                <a:t>11/05</a:t>
              </a:r>
              <a:endParaRPr lang="en-US" sz="1400" dirty="0">
                <a:latin typeface="Myriad Pro Bold"/>
                <a:cs typeface="Myriad Pro Bold"/>
              </a:endParaRPr>
            </a:p>
          </p:txBody>
        </p:sp>
        <p:sp>
          <p:nvSpPr>
            <p:cNvPr id="46" name="TextBox 45"/>
            <p:cNvSpPr txBox="1"/>
            <p:nvPr/>
          </p:nvSpPr>
          <p:spPr>
            <a:xfrm>
              <a:off x="3900306" y="4447574"/>
              <a:ext cx="873490" cy="523220"/>
            </a:xfrm>
            <a:prstGeom prst="rect">
              <a:avLst/>
            </a:prstGeom>
            <a:noFill/>
          </p:spPr>
          <p:txBody>
            <a:bodyPr wrap="square" rtlCol="0">
              <a:spAutoFit/>
            </a:bodyPr>
            <a:lstStyle/>
            <a:p>
              <a:pPr algn="ctr"/>
              <a:r>
                <a:rPr lang="en-US" sz="1400" dirty="0" smtClean="0">
                  <a:latin typeface="Myriad Pro Bold"/>
                  <a:cs typeface="Myriad Pro Bold"/>
                </a:rPr>
                <a:t>24</a:t>
              </a:r>
            </a:p>
            <a:p>
              <a:pPr algn="ctr"/>
              <a:r>
                <a:rPr lang="en-US" sz="1400" dirty="0" smtClean="0">
                  <a:latin typeface="Myriad Pro Bold"/>
                  <a:cs typeface="Myriad Pro Bold"/>
                </a:rPr>
                <a:t>11/07</a:t>
              </a:r>
              <a:endParaRPr lang="en-US" sz="1400" dirty="0">
                <a:latin typeface="Myriad Pro Bold"/>
                <a:cs typeface="Myriad Pro Bold"/>
              </a:endParaRPr>
            </a:p>
          </p:txBody>
        </p:sp>
        <p:sp>
          <p:nvSpPr>
            <p:cNvPr id="49" name="TextBox 48"/>
            <p:cNvSpPr txBox="1"/>
            <p:nvPr/>
          </p:nvSpPr>
          <p:spPr>
            <a:xfrm>
              <a:off x="3139040" y="4970794"/>
              <a:ext cx="3236449" cy="461665"/>
            </a:xfrm>
            <a:prstGeom prst="rect">
              <a:avLst/>
            </a:prstGeom>
            <a:noFill/>
          </p:spPr>
          <p:txBody>
            <a:bodyPr wrap="square" rtlCol="0">
              <a:spAutoFit/>
            </a:bodyPr>
            <a:lstStyle/>
            <a:p>
              <a:pPr algn="ctr"/>
              <a:r>
                <a:rPr lang="en-US" sz="2400" dirty="0" smtClean="0">
                  <a:latin typeface="Myriad Pro Bold"/>
                  <a:cs typeface="Myriad Pro Bold"/>
                </a:rPr>
                <a:t>Forecast Hour (h)</a:t>
              </a:r>
              <a:endParaRPr lang="en-US" sz="2400" dirty="0">
                <a:latin typeface="Myriad Pro Bold"/>
                <a:cs typeface="Myriad Pro Bold"/>
              </a:endParaRPr>
            </a:p>
          </p:txBody>
        </p:sp>
        <p:sp>
          <p:nvSpPr>
            <p:cNvPr id="50" name="TextBox 49"/>
            <p:cNvSpPr txBox="1"/>
            <p:nvPr/>
          </p:nvSpPr>
          <p:spPr>
            <a:xfrm>
              <a:off x="4885397" y="4447574"/>
              <a:ext cx="873490" cy="523220"/>
            </a:xfrm>
            <a:prstGeom prst="rect">
              <a:avLst/>
            </a:prstGeom>
            <a:noFill/>
          </p:spPr>
          <p:txBody>
            <a:bodyPr wrap="square" rtlCol="0">
              <a:spAutoFit/>
            </a:bodyPr>
            <a:lstStyle/>
            <a:p>
              <a:pPr algn="ctr"/>
              <a:r>
                <a:rPr lang="en-US" sz="1400" dirty="0" smtClean="0">
                  <a:latin typeface="Myriad Pro Bold"/>
                  <a:cs typeface="Myriad Pro Bold"/>
                </a:rPr>
                <a:t>216</a:t>
              </a:r>
            </a:p>
            <a:p>
              <a:pPr algn="ctr"/>
              <a:r>
                <a:rPr lang="en-US" sz="1400" dirty="0" smtClean="0">
                  <a:latin typeface="Myriad Pro Bold"/>
                  <a:cs typeface="Myriad Pro Bold"/>
                </a:rPr>
                <a:t>10/30</a:t>
              </a:r>
              <a:endParaRPr lang="en-US" sz="1400" dirty="0">
                <a:latin typeface="Myriad Pro Bold"/>
                <a:cs typeface="Myriad Pro Bold"/>
              </a:endParaRPr>
            </a:p>
          </p:txBody>
        </p:sp>
        <p:sp>
          <p:nvSpPr>
            <p:cNvPr id="51" name="TextBox 50"/>
            <p:cNvSpPr txBox="1"/>
            <p:nvPr/>
          </p:nvSpPr>
          <p:spPr>
            <a:xfrm>
              <a:off x="5698533" y="4447574"/>
              <a:ext cx="873490" cy="523220"/>
            </a:xfrm>
            <a:prstGeom prst="rect">
              <a:avLst/>
            </a:prstGeom>
            <a:noFill/>
          </p:spPr>
          <p:txBody>
            <a:bodyPr wrap="square" rtlCol="0">
              <a:spAutoFit/>
            </a:bodyPr>
            <a:lstStyle/>
            <a:p>
              <a:pPr algn="ctr"/>
              <a:r>
                <a:rPr lang="en-US" sz="1400" dirty="0" smtClean="0">
                  <a:latin typeface="Myriad Pro Bold"/>
                  <a:cs typeface="Myriad Pro Bold"/>
                </a:rPr>
                <a:t>168</a:t>
              </a:r>
            </a:p>
            <a:p>
              <a:pPr algn="ctr"/>
              <a:r>
                <a:rPr lang="en-US" sz="1400" dirty="0" smtClean="0">
                  <a:latin typeface="Myriad Pro Bold"/>
                  <a:cs typeface="Myriad Pro Bold"/>
                </a:rPr>
                <a:t>11/01</a:t>
              </a:r>
              <a:endParaRPr lang="en-US" sz="1400" dirty="0">
                <a:latin typeface="Myriad Pro Bold"/>
                <a:cs typeface="Myriad Pro Bold"/>
              </a:endParaRPr>
            </a:p>
          </p:txBody>
        </p:sp>
        <p:sp>
          <p:nvSpPr>
            <p:cNvPr id="52" name="TextBox 51"/>
            <p:cNvSpPr txBox="1"/>
            <p:nvPr/>
          </p:nvSpPr>
          <p:spPr>
            <a:xfrm>
              <a:off x="6512191" y="4447574"/>
              <a:ext cx="873490" cy="523220"/>
            </a:xfrm>
            <a:prstGeom prst="rect">
              <a:avLst/>
            </a:prstGeom>
            <a:noFill/>
          </p:spPr>
          <p:txBody>
            <a:bodyPr wrap="square" rtlCol="0">
              <a:spAutoFit/>
            </a:bodyPr>
            <a:lstStyle/>
            <a:p>
              <a:pPr algn="ctr"/>
              <a:r>
                <a:rPr lang="en-US" sz="1400" dirty="0" smtClean="0">
                  <a:latin typeface="Myriad Pro Bold"/>
                  <a:cs typeface="Myriad Pro Bold"/>
                </a:rPr>
                <a:t>120</a:t>
              </a:r>
            </a:p>
            <a:p>
              <a:pPr algn="ctr"/>
              <a:r>
                <a:rPr lang="en-US" sz="1400" dirty="0" smtClean="0">
                  <a:latin typeface="Myriad Pro Bold"/>
                  <a:cs typeface="Myriad Pro Bold"/>
                </a:rPr>
                <a:t>11/03</a:t>
              </a:r>
              <a:endParaRPr lang="en-US" sz="1400" dirty="0">
                <a:latin typeface="Myriad Pro Bold"/>
                <a:cs typeface="Myriad Pro Bold"/>
              </a:endParaRPr>
            </a:p>
          </p:txBody>
        </p:sp>
        <p:sp>
          <p:nvSpPr>
            <p:cNvPr id="53" name="TextBox 52"/>
            <p:cNvSpPr txBox="1"/>
            <p:nvPr/>
          </p:nvSpPr>
          <p:spPr>
            <a:xfrm>
              <a:off x="7311345" y="4447574"/>
              <a:ext cx="873490" cy="523220"/>
            </a:xfrm>
            <a:prstGeom prst="rect">
              <a:avLst/>
            </a:prstGeom>
            <a:noFill/>
          </p:spPr>
          <p:txBody>
            <a:bodyPr wrap="square" rtlCol="0">
              <a:spAutoFit/>
            </a:bodyPr>
            <a:lstStyle/>
            <a:p>
              <a:pPr algn="ctr"/>
              <a:r>
                <a:rPr lang="en-US" sz="1400" dirty="0" smtClean="0">
                  <a:latin typeface="Myriad Pro Bold"/>
                  <a:cs typeface="Myriad Pro Bold"/>
                </a:rPr>
                <a:t>72</a:t>
              </a:r>
            </a:p>
            <a:p>
              <a:pPr algn="ctr"/>
              <a:r>
                <a:rPr lang="en-US" sz="1400" dirty="0" smtClean="0">
                  <a:latin typeface="Myriad Pro Bold"/>
                  <a:cs typeface="Myriad Pro Bold"/>
                </a:rPr>
                <a:t>11/05</a:t>
              </a:r>
              <a:endParaRPr lang="en-US" sz="1400" dirty="0">
                <a:latin typeface="Myriad Pro Bold"/>
                <a:cs typeface="Myriad Pro Bold"/>
              </a:endParaRPr>
            </a:p>
          </p:txBody>
        </p:sp>
        <p:sp>
          <p:nvSpPr>
            <p:cNvPr id="54" name="TextBox 53"/>
            <p:cNvSpPr txBox="1"/>
            <p:nvPr/>
          </p:nvSpPr>
          <p:spPr>
            <a:xfrm>
              <a:off x="8137145" y="4447574"/>
              <a:ext cx="873490" cy="523220"/>
            </a:xfrm>
            <a:prstGeom prst="rect">
              <a:avLst/>
            </a:prstGeom>
            <a:noFill/>
          </p:spPr>
          <p:txBody>
            <a:bodyPr wrap="square" rtlCol="0">
              <a:spAutoFit/>
            </a:bodyPr>
            <a:lstStyle/>
            <a:p>
              <a:pPr algn="ctr"/>
              <a:r>
                <a:rPr lang="en-US" sz="1400" dirty="0" smtClean="0">
                  <a:latin typeface="Myriad Pro Bold"/>
                  <a:cs typeface="Myriad Pro Bold"/>
                </a:rPr>
                <a:t>24</a:t>
              </a:r>
            </a:p>
            <a:p>
              <a:pPr algn="ctr"/>
              <a:r>
                <a:rPr lang="en-US" sz="1400" dirty="0" smtClean="0">
                  <a:latin typeface="Myriad Pro Bold"/>
                  <a:cs typeface="Myriad Pro Bold"/>
                </a:rPr>
                <a:t>11/07</a:t>
              </a:r>
              <a:endParaRPr lang="en-US" sz="1400" dirty="0">
                <a:latin typeface="Myriad Pro Bold"/>
                <a:cs typeface="Myriad Pro Bold"/>
              </a:endParaRPr>
            </a:p>
          </p:txBody>
        </p:sp>
        <p:cxnSp>
          <p:nvCxnSpPr>
            <p:cNvPr id="56" name="Straight Connector 55"/>
            <p:cNvCxnSpPr/>
            <p:nvPr/>
          </p:nvCxnSpPr>
          <p:spPr>
            <a:xfrm>
              <a:off x="2314631" y="1348684"/>
              <a:ext cx="0" cy="3111984"/>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229924" y="5491348"/>
              <a:ext cx="9577298" cy="461665"/>
            </a:xfrm>
            <a:prstGeom prst="rect">
              <a:avLst/>
            </a:prstGeom>
            <a:noFill/>
          </p:spPr>
          <p:txBody>
            <a:bodyPr wrap="square" rtlCol="0">
              <a:spAutoFit/>
            </a:bodyPr>
            <a:lstStyle/>
            <a:p>
              <a:r>
                <a:rPr lang="en-US" sz="2400" b="1" dirty="0" smtClean="0">
                  <a:solidFill>
                    <a:srgbClr val="FF0000"/>
                  </a:solidFill>
                </a:rPr>
                <a:t>144-h:  Forecasts begin to show explosive ET in NPAC (2 Nov)</a:t>
              </a:r>
              <a:endParaRPr lang="en-US" sz="2400" b="1" dirty="0">
                <a:solidFill>
                  <a:srgbClr val="FF0000"/>
                </a:solidFill>
              </a:endParaRPr>
            </a:p>
          </p:txBody>
        </p:sp>
        <p:cxnSp>
          <p:nvCxnSpPr>
            <p:cNvPr id="58" name="Straight Connector 57"/>
            <p:cNvCxnSpPr/>
            <p:nvPr/>
          </p:nvCxnSpPr>
          <p:spPr>
            <a:xfrm>
              <a:off x="3934903" y="2184883"/>
              <a:ext cx="0" cy="2262691"/>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69202" y="6015060"/>
              <a:ext cx="9439241" cy="461665"/>
            </a:xfrm>
            <a:prstGeom prst="rect">
              <a:avLst/>
            </a:prstGeom>
            <a:noFill/>
          </p:spPr>
          <p:txBody>
            <a:bodyPr wrap="square" rtlCol="0">
              <a:spAutoFit/>
            </a:bodyPr>
            <a:lstStyle/>
            <a:p>
              <a:r>
                <a:rPr lang="en-US" sz="2400" b="1" dirty="0" smtClean="0">
                  <a:solidFill>
                    <a:srgbClr val="0000FF"/>
                  </a:solidFill>
                </a:rPr>
                <a:t>48-h:  Interaction of </a:t>
              </a:r>
              <a:r>
                <a:rPr lang="en-US" sz="2400" b="1" dirty="0" err="1" smtClean="0">
                  <a:solidFill>
                    <a:srgbClr val="0000FF"/>
                  </a:solidFill>
                </a:rPr>
                <a:t>Nuri</a:t>
              </a:r>
              <a:r>
                <a:rPr lang="en-US" sz="2400" b="1" dirty="0" smtClean="0">
                  <a:solidFill>
                    <a:srgbClr val="0000FF"/>
                  </a:solidFill>
                </a:rPr>
                <a:t> with trough better predicted (6 Nov)</a:t>
              </a:r>
              <a:endParaRPr lang="en-US" sz="2400" b="1" dirty="0">
                <a:solidFill>
                  <a:srgbClr val="0000FF"/>
                </a:solidFill>
              </a:endParaRPr>
            </a:p>
          </p:txBody>
        </p:sp>
        <p:cxnSp>
          <p:nvCxnSpPr>
            <p:cNvPr id="69" name="Straight Connector 68"/>
            <p:cNvCxnSpPr/>
            <p:nvPr/>
          </p:nvCxnSpPr>
          <p:spPr>
            <a:xfrm>
              <a:off x="6512191" y="1348684"/>
              <a:ext cx="0" cy="3111984"/>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8132463" y="2184883"/>
              <a:ext cx="0" cy="2262691"/>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37138" y="1322495"/>
              <a:ext cx="1191486" cy="400110"/>
            </a:xfrm>
            <a:prstGeom prst="rect">
              <a:avLst/>
            </a:prstGeom>
            <a:noFill/>
          </p:spPr>
          <p:txBody>
            <a:bodyPr wrap="square" rtlCol="0">
              <a:spAutoFit/>
            </a:bodyPr>
            <a:lstStyle/>
            <a:p>
              <a:r>
                <a:rPr lang="en-US" sz="2000" b="1" dirty="0"/>
                <a:t>5</a:t>
              </a:r>
              <a:r>
                <a:rPr lang="en-US" sz="2000" b="1" dirty="0" smtClean="0"/>
                <a:t>00 </a:t>
              </a:r>
              <a:r>
                <a:rPr lang="en-US" sz="2000" b="1" dirty="0" err="1" smtClean="0"/>
                <a:t>hPa</a:t>
              </a:r>
              <a:endParaRPr lang="en-US" sz="2000" b="1" dirty="0"/>
            </a:p>
          </p:txBody>
        </p:sp>
        <p:sp>
          <p:nvSpPr>
            <p:cNvPr id="72" name="TextBox 71"/>
            <p:cNvSpPr txBox="1"/>
            <p:nvPr/>
          </p:nvSpPr>
          <p:spPr>
            <a:xfrm>
              <a:off x="4898490" y="1322495"/>
              <a:ext cx="1191486" cy="400110"/>
            </a:xfrm>
            <a:prstGeom prst="rect">
              <a:avLst/>
            </a:prstGeom>
            <a:noFill/>
          </p:spPr>
          <p:txBody>
            <a:bodyPr wrap="square" rtlCol="0">
              <a:spAutoFit/>
            </a:bodyPr>
            <a:lstStyle/>
            <a:p>
              <a:r>
                <a:rPr lang="en-US" sz="2000" b="1" dirty="0" smtClean="0"/>
                <a:t>1000 </a:t>
              </a:r>
              <a:r>
                <a:rPr lang="en-US" sz="2000" b="1" dirty="0" err="1" smtClean="0"/>
                <a:t>hPa</a:t>
              </a:r>
              <a:endParaRPr lang="en-US" sz="2000" b="1" dirty="0"/>
            </a:p>
          </p:txBody>
        </p:sp>
      </p:grpSp>
    </p:spTree>
    <p:extLst>
      <p:ext uri="{BB962C8B-B14F-4D97-AF65-F5344CB8AC3E}">
        <p14:creationId xmlns:p14="http://schemas.microsoft.com/office/powerpoint/2010/main" val="291499086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sp>
          <p:nvSpPr>
            <p:cNvPr id="2" name="Rectangle 1"/>
            <p:cNvSpPr/>
            <p:nvPr/>
          </p:nvSpPr>
          <p:spPr>
            <a:xfrm>
              <a:off x="0" y="0"/>
              <a:ext cx="9144000" cy="6858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66" y="1339107"/>
              <a:ext cx="4072499" cy="3158449"/>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104" y="1339107"/>
              <a:ext cx="4072500" cy="3158450"/>
            </a:xfrm>
            <a:prstGeom prst="rect">
              <a:avLst/>
            </a:prstGeom>
          </p:spPr>
        </p:pic>
        <p:sp>
          <p:nvSpPr>
            <p:cNvPr id="33" name="TextBox 32"/>
            <p:cNvSpPr txBox="1"/>
            <p:nvPr/>
          </p:nvSpPr>
          <p:spPr>
            <a:xfrm>
              <a:off x="202228" y="1175777"/>
              <a:ext cx="991262" cy="369332"/>
            </a:xfrm>
            <a:prstGeom prst="rect">
              <a:avLst/>
            </a:prstGeom>
            <a:noFill/>
          </p:spPr>
          <p:txBody>
            <a:bodyPr wrap="square" rtlCol="0">
              <a:spAutoFit/>
            </a:bodyPr>
            <a:lstStyle/>
            <a:p>
              <a:r>
                <a:rPr lang="en-US" dirty="0" smtClean="0">
                  <a:latin typeface="Myriad Pro Bold"/>
                  <a:cs typeface="Myriad Pro Bold"/>
                </a:rPr>
                <a:t>300</a:t>
              </a:r>
              <a:endParaRPr lang="en-US" dirty="0">
                <a:latin typeface="Myriad Pro Bold"/>
                <a:cs typeface="Myriad Pro Bold"/>
              </a:endParaRPr>
            </a:p>
          </p:txBody>
        </p:sp>
        <p:sp>
          <p:nvSpPr>
            <p:cNvPr id="34" name="TextBox 33"/>
            <p:cNvSpPr txBox="1"/>
            <p:nvPr/>
          </p:nvSpPr>
          <p:spPr>
            <a:xfrm>
              <a:off x="189135" y="2184883"/>
              <a:ext cx="991262" cy="369332"/>
            </a:xfrm>
            <a:prstGeom prst="rect">
              <a:avLst/>
            </a:prstGeom>
            <a:noFill/>
          </p:spPr>
          <p:txBody>
            <a:bodyPr wrap="square" rtlCol="0">
              <a:spAutoFit/>
            </a:bodyPr>
            <a:lstStyle/>
            <a:p>
              <a:r>
                <a:rPr lang="en-US" dirty="0">
                  <a:latin typeface="Myriad Pro Bold"/>
                  <a:cs typeface="Myriad Pro Bold"/>
                </a:rPr>
                <a:t>2</a:t>
              </a:r>
              <a:r>
                <a:rPr lang="en-US" dirty="0" smtClean="0">
                  <a:latin typeface="Myriad Pro Bold"/>
                  <a:cs typeface="Myriad Pro Bold"/>
                </a:rPr>
                <a:t>00</a:t>
              </a:r>
              <a:endParaRPr lang="en-US" dirty="0">
                <a:latin typeface="Myriad Pro Bold"/>
                <a:cs typeface="Myriad Pro Bold"/>
              </a:endParaRPr>
            </a:p>
          </p:txBody>
        </p:sp>
        <p:sp>
          <p:nvSpPr>
            <p:cNvPr id="35" name="TextBox 34"/>
            <p:cNvSpPr txBox="1"/>
            <p:nvPr/>
          </p:nvSpPr>
          <p:spPr>
            <a:xfrm>
              <a:off x="189135" y="3242182"/>
              <a:ext cx="991262" cy="369332"/>
            </a:xfrm>
            <a:prstGeom prst="rect">
              <a:avLst/>
            </a:prstGeom>
            <a:noFill/>
          </p:spPr>
          <p:txBody>
            <a:bodyPr wrap="square" rtlCol="0">
              <a:spAutoFit/>
            </a:bodyPr>
            <a:lstStyle/>
            <a:p>
              <a:r>
                <a:rPr lang="en-US" dirty="0">
                  <a:latin typeface="Myriad Pro Bold"/>
                  <a:cs typeface="Myriad Pro Bold"/>
                </a:rPr>
                <a:t>1</a:t>
              </a:r>
              <a:r>
                <a:rPr lang="en-US" dirty="0" smtClean="0">
                  <a:latin typeface="Myriad Pro Bold"/>
                  <a:cs typeface="Myriad Pro Bold"/>
                </a:rPr>
                <a:t>00</a:t>
              </a:r>
              <a:endParaRPr lang="en-US" dirty="0">
                <a:latin typeface="Myriad Pro Bold"/>
                <a:cs typeface="Myriad Pro Bold"/>
              </a:endParaRPr>
            </a:p>
          </p:txBody>
        </p:sp>
        <p:sp>
          <p:nvSpPr>
            <p:cNvPr id="36" name="TextBox 35"/>
            <p:cNvSpPr txBox="1"/>
            <p:nvPr/>
          </p:nvSpPr>
          <p:spPr>
            <a:xfrm>
              <a:off x="149856" y="4152395"/>
              <a:ext cx="991262" cy="461665"/>
            </a:xfrm>
            <a:prstGeom prst="rect">
              <a:avLst/>
            </a:prstGeom>
            <a:noFill/>
          </p:spPr>
          <p:txBody>
            <a:bodyPr wrap="square" rtlCol="0">
              <a:spAutoFit/>
            </a:bodyPr>
            <a:lstStyle/>
            <a:p>
              <a:r>
                <a:rPr lang="en-US" sz="2400" dirty="0">
                  <a:latin typeface="Myriad Pro Bold"/>
                  <a:cs typeface="Myriad Pro Bold"/>
                </a:rPr>
                <a:t> </a:t>
              </a:r>
              <a:r>
                <a:rPr lang="en-US" sz="2400" dirty="0" smtClean="0">
                  <a:latin typeface="Myriad Pro Bold"/>
                  <a:cs typeface="Myriad Pro Bold"/>
                </a:rPr>
                <a:t>    </a:t>
              </a:r>
              <a:r>
                <a:rPr lang="en-US" dirty="0" smtClean="0">
                  <a:latin typeface="Myriad Pro Bold"/>
                  <a:cs typeface="Myriad Pro Bold"/>
                </a:rPr>
                <a:t>0</a:t>
              </a:r>
              <a:endParaRPr lang="en-US" dirty="0">
                <a:latin typeface="Myriad Pro Bold"/>
                <a:cs typeface="Myriad Pro Bold"/>
              </a:endParaRPr>
            </a:p>
          </p:txBody>
        </p:sp>
        <p:sp>
          <p:nvSpPr>
            <p:cNvPr id="37" name="TextBox 36"/>
            <p:cNvSpPr txBox="1"/>
            <p:nvPr/>
          </p:nvSpPr>
          <p:spPr>
            <a:xfrm>
              <a:off x="789510" y="221670"/>
              <a:ext cx="7775207" cy="954107"/>
            </a:xfrm>
            <a:prstGeom prst="rect">
              <a:avLst/>
            </a:prstGeom>
            <a:noFill/>
          </p:spPr>
          <p:txBody>
            <a:bodyPr wrap="square" rtlCol="0">
              <a:spAutoFit/>
            </a:bodyPr>
            <a:lstStyle/>
            <a:p>
              <a:pPr algn="ctr"/>
              <a:r>
                <a:rPr lang="en-US" sz="2800" b="1" dirty="0" smtClean="0">
                  <a:latin typeface="Myriad Pro Bold"/>
                  <a:cs typeface="Myriad Pro Bold"/>
                </a:rPr>
                <a:t>RMSE of </a:t>
              </a:r>
              <a:r>
                <a:rPr lang="en-US" sz="2800" b="1" dirty="0" err="1" smtClean="0">
                  <a:latin typeface="Myriad Pro Bold"/>
                  <a:cs typeface="Myriad Pro Bold"/>
                </a:rPr>
                <a:t>Geopotential</a:t>
              </a:r>
              <a:r>
                <a:rPr lang="en-US" sz="2800" b="1" dirty="0" smtClean="0">
                  <a:latin typeface="Myriad Pro Bold"/>
                  <a:cs typeface="Myriad Pro Bold"/>
                </a:rPr>
                <a:t> Height (m) Verifying at </a:t>
              </a:r>
            </a:p>
            <a:p>
              <a:pPr algn="ctr"/>
              <a:r>
                <a:rPr lang="en-US" sz="2800" b="1" dirty="0" smtClean="0">
                  <a:latin typeface="Myriad Pro Bold"/>
                  <a:cs typeface="Myriad Pro Bold"/>
                </a:rPr>
                <a:t>0600 UTC 12 Nov 2014</a:t>
              </a:r>
              <a:endParaRPr lang="en-US" sz="2800" b="1" dirty="0">
                <a:latin typeface="Myriad Pro Bold"/>
                <a:cs typeface="Myriad Pro Bold"/>
              </a:endParaRPr>
            </a:p>
          </p:txBody>
        </p:sp>
        <p:sp>
          <p:nvSpPr>
            <p:cNvPr id="38" name="TextBox 37"/>
            <p:cNvSpPr txBox="1"/>
            <p:nvPr/>
          </p:nvSpPr>
          <p:spPr>
            <a:xfrm>
              <a:off x="648558" y="4447574"/>
              <a:ext cx="873490" cy="523220"/>
            </a:xfrm>
            <a:prstGeom prst="rect">
              <a:avLst/>
            </a:prstGeom>
            <a:noFill/>
          </p:spPr>
          <p:txBody>
            <a:bodyPr wrap="square" rtlCol="0">
              <a:spAutoFit/>
            </a:bodyPr>
            <a:lstStyle/>
            <a:p>
              <a:pPr algn="ctr"/>
              <a:r>
                <a:rPr lang="en-US" sz="1400" dirty="0" smtClean="0">
                  <a:latin typeface="Myriad Pro Bold"/>
                  <a:cs typeface="Myriad Pro Bold"/>
                </a:rPr>
                <a:t>216</a:t>
              </a:r>
            </a:p>
            <a:p>
              <a:pPr algn="ctr"/>
              <a:r>
                <a:rPr lang="en-US" sz="1400" dirty="0" smtClean="0">
                  <a:latin typeface="Myriad Pro Bold"/>
                  <a:cs typeface="Myriad Pro Bold"/>
                </a:rPr>
                <a:t>11/03</a:t>
              </a:r>
              <a:endParaRPr lang="en-US" sz="1400" dirty="0">
                <a:latin typeface="Myriad Pro Bold"/>
                <a:cs typeface="Myriad Pro Bold"/>
              </a:endParaRPr>
            </a:p>
          </p:txBody>
        </p:sp>
        <p:sp>
          <p:nvSpPr>
            <p:cNvPr id="40" name="TextBox 39"/>
            <p:cNvSpPr txBox="1"/>
            <p:nvPr/>
          </p:nvSpPr>
          <p:spPr>
            <a:xfrm>
              <a:off x="1461694" y="4447574"/>
              <a:ext cx="873490" cy="523220"/>
            </a:xfrm>
            <a:prstGeom prst="rect">
              <a:avLst/>
            </a:prstGeom>
            <a:noFill/>
          </p:spPr>
          <p:txBody>
            <a:bodyPr wrap="square" rtlCol="0">
              <a:spAutoFit/>
            </a:bodyPr>
            <a:lstStyle/>
            <a:p>
              <a:pPr algn="ctr"/>
              <a:r>
                <a:rPr lang="en-US" sz="1400" dirty="0" smtClean="0">
                  <a:latin typeface="Myriad Pro Bold"/>
                  <a:cs typeface="Myriad Pro Bold"/>
                </a:rPr>
                <a:t>168</a:t>
              </a:r>
            </a:p>
            <a:p>
              <a:pPr algn="ctr"/>
              <a:r>
                <a:rPr lang="en-US" sz="1400" dirty="0" smtClean="0">
                  <a:latin typeface="Myriad Pro Bold"/>
                  <a:cs typeface="Myriad Pro Bold"/>
                </a:rPr>
                <a:t>11/05</a:t>
              </a:r>
              <a:endParaRPr lang="en-US" sz="1400" dirty="0">
                <a:latin typeface="Myriad Pro Bold"/>
                <a:cs typeface="Myriad Pro Bold"/>
              </a:endParaRPr>
            </a:p>
          </p:txBody>
        </p:sp>
        <p:sp>
          <p:nvSpPr>
            <p:cNvPr id="42" name="TextBox 41"/>
            <p:cNvSpPr txBox="1"/>
            <p:nvPr/>
          </p:nvSpPr>
          <p:spPr>
            <a:xfrm>
              <a:off x="2275352" y="4447574"/>
              <a:ext cx="873490" cy="523220"/>
            </a:xfrm>
            <a:prstGeom prst="rect">
              <a:avLst/>
            </a:prstGeom>
            <a:noFill/>
          </p:spPr>
          <p:txBody>
            <a:bodyPr wrap="square" rtlCol="0">
              <a:spAutoFit/>
            </a:bodyPr>
            <a:lstStyle/>
            <a:p>
              <a:pPr algn="ctr"/>
              <a:r>
                <a:rPr lang="en-US" sz="1400" dirty="0" smtClean="0">
                  <a:latin typeface="Myriad Pro Bold"/>
                  <a:cs typeface="Myriad Pro Bold"/>
                </a:rPr>
                <a:t>120</a:t>
              </a:r>
            </a:p>
            <a:p>
              <a:pPr algn="ctr"/>
              <a:r>
                <a:rPr lang="en-US" sz="1400" dirty="0" smtClean="0">
                  <a:latin typeface="Myriad Pro Bold"/>
                  <a:cs typeface="Myriad Pro Bold"/>
                </a:rPr>
                <a:t>11/07</a:t>
              </a:r>
              <a:endParaRPr lang="en-US" sz="1400" dirty="0">
                <a:latin typeface="Myriad Pro Bold"/>
                <a:cs typeface="Myriad Pro Bold"/>
              </a:endParaRPr>
            </a:p>
          </p:txBody>
        </p:sp>
        <p:sp>
          <p:nvSpPr>
            <p:cNvPr id="44" name="TextBox 43"/>
            <p:cNvSpPr txBox="1"/>
            <p:nvPr/>
          </p:nvSpPr>
          <p:spPr>
            <a:xfrm>
              <a:off x="3074506" y="4447574"/>
              <a:ext cx="873490" cy="523220"/>
            </a:xfrm>
            <a:prstGeom prst="rect">
              <a:avLst/>
            </a:prstGeom>
            <a:noFill/>
          </p:spPr>
          <p:txBody>
            <a:bodyPr wrap="square" rtlCol="0">
              <a:spAutoFit/>
            </a:bodyPr>
            <a:lstStyle/>
            <a:p>
              <a:pPr algn="ctr"/>
              <a:r>
                <a:rPr lang="en-US" sz="1400" dirty="0" smtClean="0">
                  <a:latin typeface="Myriad Pro Bold"/>
                  <a:cs typeface="Myriad Pro Bold"/>
                </a:rPr>
                <a:t>72</a:t>
              </a:r>
            </a:p>
            <a:p>
              <a:pPr algn="ctr"/>
              <a:r>
                <a:rPr lang="en-US" sz="1400" dirty="0" smtClean="0">
                  <a:latin typeface="Myriad Pro Bold"/>
                  <a:cs typeface="Myriad Pro Bold"/>
                </a:rPr>
                <a:t>11/09</a:t>
              </a:r>
              <a:endParaRPr lang="en-US" sz="1400" dirty="0">
                <a:latin typeface="Myriad Pro Bold"/>
                <a:cs typeface="Myriad Pro Bold"/>
              </a:endParaRPr>
            </a:p>
          </p:txBody>
        </p:sp>
        <p:sp>
          <p:nvSpPr>
            <p:cNvPr id="46" name="TextBox 45"/>
            <p:cNvSpPr txBox="1"/>
            <p:nvPr/>
          </p:nvSpPr>
          <p:spPr>
            <a:xfrm>
              <a:off x="3900306" y="4447574"/>
              <a:ext cx="873490" cy="523220"/>
            </a:xfrm>
            <a:prstGeom prst="rect">
              <a:avLst/>
            </a:prstGeom>
            <a:noFill/>
          </p:spPr>
          <p:txBody>
            <a:bodyPr wrap="square" rtlCol="0">
              <a:spAutoFit/>
            </a:bodyPr>
            <a:lstStyle/>
            <a:p>
              <a:pPr algn="ctr"/>
              <a:r>
                <a:rPr lang="en-US" sz="1400" dirty="0" smtClean="0">
                  <a:latin typeface="Myriad Pro Bold"/>
                  <a:cs typeface="Myriad Pro Bold"/>
                </a:rPr>
                <a:t>24</a:t>
              </a:r>
            </a:p>
            <a:p>
              <a:pPr algn="ctr"/>
              <a:r>
                <a:rPr lang="en-US" sz="1400" dirty="0" smtClean="0">
                  <a:latin typeface="Myriad Pro Bold"/>
                  <a:cs typeface="Myriad Pro Bold"/>
                </a:rPr>
                <a:t>11/11</a:t>
              </a:r>
              <a:endParaRPr lang="en-US" sz="1400" dirty="0">
                <a:latin typeface="Myriad Pro Bold"/>
                <a:cs typeface="Myriad Pro Bold"/>
              </a:endParaRPr>
            </a:p>
          </p:txBody>
        </p:sp>
        <p:sp>
          <p:nvSpPr>
            <p:cNvPr id="49" name="TextBox 48"/>
            <p:cNvSpPr txBox="1"/>
            <p:nvPr/>
          </p:nvSpPr>
          <p:spPr>
            <a:xfrm>
              <a:off x="3139040" y="4970794"/>
              <a:ext cx="3236449" cy="461665"/>
            </a:xfrm>
            <a:prstGeom prst="rect">
              <a:avLst/>
            </a:prstGeom>
            <a:noFill/>
          </p:spPr>
          <p:txBody>
            <a:bodyPr wrap="square" rtlCol="0">
              <a:spAutoFit/>
            </a:bodyPr>
            <a:lstStyle/>
            <a:p>
              <a:pPr algn="ctr"/>
              <a:r>
                <a:rPr lang="en-US" sz="2400" dirty="0" smtClean="0">
                  <a:latin typeface="Myriad Pro Bold"/>
                  <a:cs typeface="Myriad Pro Bold"/>
                </a:rPr>
                <a:t>Forecast Hour (h)</a:t>
              </a:r>
              <a:endParaRPr lang="en-US" sz="2400" dirty="0">
                <a:latin typeface="Myriad Pro Bold"/>
                <a:cs typeface="Myriad Pro Bold"/>
              </a:endParaRPr>
            </a:p>
          </p:txBody>
        </p:sp>
        <p:sp>
          <p:nvSpPr>
            <p:cNvPr id="50" name="TextBox 49"/>
            <p:cNvSpPr txBox="1"/>
            <p:nvPr/>
          </p:nvSpPr>
          <p:spPr>
            <a:xfrm>
              <a:off x="4885397" y="4447574"/>
              <a:ext cx="873490" cy="523220"/>
            </a:xfrm>
            <a:prstGeom prst="rect">
              <a:avLst/>
            </a:prstGeom>
            <a:noFill/>
          </p:spPr>
          <p:txBody>
            <a:bodyPr wrap="square" rtlCol="0">
              <a:spAutoFit/>
            </a:bodyPr>
            <a:lstStyle/>
            <a:p>
              <a:pPr algn="ctr"/>
              <a:r>
                <a:rPr lang="en-US" sz="1400" dirty="0" smtClean="0">
                  <a:latin typeface="Myriad Pro Bold"/>
                  <a:cs typeface="Myriad Pro Bold"/>
                </a:rPr>
                <a:t>216</a:t>
              </a:r>
            </a:p>
            <a:p>
              <a:pPr algn="ctr"/>
              <a:r>
                <a:rPr lang="en-US" sz="1400" dirty="0" smtClean="0">
                  <a:latin typeface="Myriad Pro Bold"/>
                  <a:cs typeface="Myriad Pro Bold"/>
                </a:rPr>
                <a:t>11/03</a:t>
              </a:r>
              <a:endParaRPr lang="en-US" sz="1400" dirty="0">
                <a:latin typeface="Myriad Pro Bold"/>
                <a:cs typeface="Myriad Pro Bold"/>
              </a:endParaRPr>
            </a:p>
          </p:txBody>
        </p:sp>
        <p:sp>
          <p:nvSpPr>
            <p:cNvPr id="51" name="TextBox 50"/>
            <p:cNvSpPr txBox="1"/>
            <p:nvPr/>
          </p:nvSpPr>
          <p:spPr>
            <a:xfrm>
              <a:off x="5698533" y="4447574"/>
              <a:ext cx="873490" cy="523220"/>
            </a:xfrm>
            <a:prstGeom prst="rect">
              <a:avLst/>
            </a:prstGeom>
            <a:noFill/>
          </p:spPr>
          <p:txBody>
            <a:bodyPr wrap="square" rtlCol="0">
              <a:spAutoFit/>
            </a:bodyPr>
            <a:lstStyle/>
            <a:p>
              <a:pPr algn="ctr"/>
              <a:r>
                <a:rPr lang="en-US" sz="1400" dirty="0" smtClean="0">
                  <a:latin typeface="Myriad Pro Bold"/>
                  <a:cs typeface="Myriad Pro Bold"/>
                </a:rPr>
                <a:t>168</a:t>
              </a:r>
            </a:p>
            <a:p>
              <a:pPr algn="ctr"/>
              <a:r>
                <a:rPr lang="en-US" sz="1400" dirty="0" smtClean="0">
                  <a:latin typeface="Myriad Pro Bold"/>
                  <a:cs typeface="Myriad Pro Bold"/>
                </a:rPr>
                <a:t>11/05</a:t>
              </a:r>
              <a:endParaRPr lang="en-US" sz="1400" dirty="0">
                <a:latin typeface="Myriad Pro Bold"/>
                <a:cs typeface="Myriad Pro Bold"/>
              </a:endParaRPr>
            </a:p>
          </p:txBody>
        </p:sp>
        <p:sp>
          <p:nvSpPr>
            <p:cNvPr id="52" name="TextBox 51"/>
            <p:cNvSpPr txBox="1"/>
            <p:nvPr/>
          </p:nvSpPr>
          <p:spPr>
            <a:xfrm>
              <a:off x="6512191" y="4447574"/>
              <a:ext cx="873490" cy="523220"/>
            </a:xfrm>
            <a:prstGeom prst="rect">
              <a:avLst/>
            </a:prstGeom>
            <a:noFill/>
          </p:spPr>
          <p:txBody>
            <a:bodyPr wrap="square" rtlCol="0">
              <a:spAutoFit/>
            </a:bodyPr>
            <a:lstStyle/>
            <a:p>
              <a:pPr algn="ctr"/>
              <a:r>
                <a:rPr lang="en-US" sz="1400" dirty="0" smtClean="0">
                  <a:latin typeface="Myriad Pro Bold"/>
                  <a:cs typeface="Myriad Pro Bold"/>
                </a:rPr>
                <a:t>120</a:t>
              </a:r>
            </a:p>
            <a:p>
              <a:pPr algn="ctr"/>
              <a:r>
                <a:rPr lang="en-US" sz="1400" dirty="0" smtClean="0">
                  <a:latin typeface="Myriad Pro Bold"/>
                  <a:cs typeface="Myriad Pro Bold"/>
                </a:rPr>
                <a:t>11/07</a:t>
              </a:r>
              <a:endParaRPr lang="en-US" sz="1400" dirty="0">
                <a:latin typeface="Myriad Pro Bold"/>
                <a:cs typeface="Myriad Pro Bold"/>
              </a:endParaRPr>
            </a:p>
          </p:txBody>
        </p:sp>
        <p:sp>
          <p:nvSpPr>
            <p:cNvPr id="53" name="TextBox 52"/>
            <p:cNvSpPr txBox="1"/>
            <p:nvPr/>
          </p:nvSpPr>
          <p:spPr>
            <a:xfrm>
              <a:off x="7311345" y="4447574"/>
              <a:ext cx="873490" cy="523220"/>
            </a:xfrm>
            <a:prstGeom prst="rect">
              <a:avLst/>
            </a:prstGeom>
            <a:noFill/>
          </p:spPr>
          <p:txBody>
            <a:bodyPr wrap="square" rtlCol="0">
              <a:spAutoFit/>
            </a:bodyPr>
            <a:lstStyle/>
            <a:p>
              <a:pPr algn="ctr"/>
              <a:r>
                <a:rPr lang="en-US" sz="1400" dirty="0" smtClean="0">
                  <a:latin typeface="Myriad Pro Bold"/>
                  <a:cs typeface="Myriad Pro Bold"/>
                </a:rPr>
                <a:t>72</a:t>
              </a:r>
            </a:p>
            <a:p>
              <a:pPr algn="ctr"/>
              <a:r>
                <a:rPr lang="en-US" sz="1400" dirty="0" smtClean="0">
                  <a:latin typeface="Myriad Pro Bold"/>
                  <a:cs typeface="Myriad Pro Bold"/>
                </a:rPr>
                <a:t>11/09</a:t>
              </a:r>
              <a:endParaRPr lang="en-US" sz="1400" dirty="0">
                <a:latin typeface="Myriad Pro Bold"/>
                <a:cs typeface="Myriad Pro Bold"/>
              </a:endParaRPr>
            </a:p>
          </p:txBody>
        </p:sp>
        <p:sp>
          <p:nvSpPr>
            <p:cNvPr id="54" name="TextBox 53"/>
            <p:cNvSpPr txBox="1"/>
            <p:nvPr/>
          </p:nvSpPr>
          <p:spPr>
            <a:xfrm>
              <a:off x="8137145" y="4447574"/>
              <a:ext cx="873490" cy="523220"/>
            </a:xfrm>
            <a:prstGeom prst="rect">
              <a:avLst/>
            </a:prstGeom>
            <a:noFill/>
          </p:spPr>
          <p:txBody>
            <a:bodyPr wrap="square" rtlCol="0">
              <a:spAutoFit/>
            </a:bodyPr>
            <a:lstStyle/>
            <a:p>
              <a:pPr algn="ctr"/>
              <a:r>
                <a:rPr lang="en-US" sz="1400" dirty="0" smtClean="0">
                  <a:latin typeface="Myriad Pro Bold"/>
                  <a:cs typeface="Myriad Pro Bold"/>
                </a:rPr>
                <a:t>24</a:t>
              </a:r>
            </a:p>
            <a:p>
              <a:pPr algn="ctr"/>
              <a:r>
                <a:rPr lang="en-US" sz="1400" dirty="0" smtClean="0">
                  <a:latin typeface="Myriad Pro Bold"/>
                  <a:cs typeface="Myriad Pro Bold"/>
                </a:rPr>
                <a:t>11/11</a:t>
              </a:r>
              <a:endParaRPr lang="en-US" sz="1400" dirty="0">
                <a:latin typeface="Myriad Pro Bold"/>
                <a:cs typeface="Myriad Pro Bold"/>
              </a:endParaRPr>
            </a:p>
          </p:txBody>
        </p:sp>
        <p:cxnSp>
          <p:nvCxnSpPr>
            <p:cNvPr id="56" name="Straight Connector 55"/>
            <p:cNvCxnSpPr/>
            <p:nvPr/>
          </p:nvCxnSpPr>
          <p:spPr>
            <a:xfrm>
              <a:off x="3110911" y="1385573"/>
              <a:ext cx="0" cy="3111984"/>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684766" y="5491348"/>
              <a:ext cx="7500069" cy="461665"/>
            </a:xfrm>
            <a:prstGeom prst="rect">
              <a:avLst/>
            </a:prstGeom>
            <a:noFill/>
          </p:spPr>
          <p:txBody>
            <a:bodyPr wrap="square" rtlCol="0">
              <a:spAutoFit/>
            </a:bodyPr>
            <a:lstStyle/>
            <a:p>
              <a:r>
                <a:rPr lang="en-US" sz="2400" b="1" dirty="0" smtClean="0">
                  <a:solidFill>
                    <a:srgbClr val="FF0000"/>
                  </a:solidFill>
                </a:rPr>
                <a:t>96-h:  </a:t>
              </a:r>
              <a:r>
                <a:rPr lang="en-US" sz="2400" b="1" dirty="0" err="1" smtClean="0">
                  <a:solidFill>
                    <a:srgbClr val="FF0000"/>
                  </a:solidFill>
                </a:rPr>
                <a:t>Nuri</a:t>
              </a:r>
              <a:r>
                <a:rPr lang="en-US" sz="2400" b="1" dirty="0" smtClean="0">
                  <a:solidFill>
                    <a:srgbClr val="FF0000"/>
                  </a:solidFill>
                </a:rPr>
                <a:t> intensifies to 924 </a:t>
              </a:r>
              <a:r>
                <a:rPr lang="en-US" sz="2400" b="1" dirty="0" err="1" smtClean="0">
                  <a:solidFill>
                    <a:srgbClr val="FF0000"/>
                  </a:solidFill>
                </a:rPr>
                <a:t>hPa</a:t>
              </a:r>
              <a:r>
                <a:rPr lang="en-US" sz="2400" b="1" dirty="0" smtClean="0">
                  <a:solidFill>
                    <a:srgbClr val="FF0000"/>
                  </a:solidFill>
                </a:rPr>
                <a:t> (8 Nov)</a:t>
              </a:r>
              <a:endParaRPr lang="en-US" sz="2400" b="1" dirty="0">
                <a:solidFill>
                  <a:srgbClr val="FF0000"/>
                </a:solidFill>
              </a:endParaRPr>
            </a:p>
          </p:txBody>
        </p:sp>
        <p:cxnSp>
          <p:nvCxnSpPr>
            <p:cNvPr id="69" name="Straight Connector 68"/>
            <p:cNvCxnSpPr/>
            <p:nvPr/>
          </p:nvCxnSpPr>
          <p:spPr>
            <a:xfrm>
              <a:off x="7311345" y="1348684"/>
              <a:ext cx="0" cy="3111984"/>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37138" y="1322495"/>
              <a:ext cx="1191486" cy="400110"/>
            </a:xfrm>
            <a:prstGeom prst="rect">
              <a:avLst/>
            </a:prstGeom>
            <a:noFill/>
          </p:spPr>
          <p:txBody>
            <a:bodyPr wrap="square" rtlCol="0">
              <a:spAutoFit/>
            </a:bodyPr>
            <a:lstStyle/>
            <a:p>
              <a:r>
                <a:rPr lang="en-US" sz="2000" b="1" dirty="0"/>
                <a:t>5</a:t>
              </a:r>
              <a:r>
                <a:rPr lang="en-US" sz="2000" b="1" dirty="0" smtClean="0"/>
                <a:t>00 </a:t>
              </a:r>
              <a:r>
                <a:rPr lang="en-US" sz="2000" b="1" dirty="0" err="1" smtClean="0"/>
                <a:t>hPa</a:t>
              </a:r>
              <a:endParaRPr lang="en-US" sz="2000" b="1" dirty="0"/>
            </a:p>
          </p:txBody>
        </p:sp>
        <p:sp>
          <p:nvSpPr>
            <p:cNvPr id="72" name="TextBox 71"/>
            <p:cNvSpPr txBox="1"/>
            <p:nvPr/>
          </p:nvSpPr>
          <p:spPr>
            <a:xfrm>
              <a:off x="4898490" y="1322495"/>
              <a:ext cx="1191486" cy="400110"/>
            </a:xfrm>
            <a:prstGeom prst="rect">
              <a:avLst/>
            </a:prstGeom>
            <a:noFill/>
          </p:spPr>
          <p:txBody>
            <a:bodyPr wrap="square" rtlCol="0">
              <a:spAutoFit/>
            </a:bodyPr>
            <a:lstStyle/>
            <a:p>
              <a:r>
                <a:rPr lang="en-US" sz="2000" b="1" dirty="0" smtClean="0"/>
                <a:t>1000 </a:t>
              </a:r>
              <a:r>
                <a:rPr lang="en-US" sz="2000" b="1" dirty="0" err="1" smtClean="0"/>
                <a:t>hPa</a:t>
              </a:r>
              <a:endParaRPr lang="en-US" sz="2000" b="1" dirty="0"/>
            </a:p>
          </p:txBody>
        </p:sp>
      </p:grpSp>
    </p:spTree>
    <p:extLst>
      <p:ext uri="{BB962C8B-B14F-4D97-AF65-F5344CB8AC3E}">
        <p14:creationId xmlns:p14="http://schemas.microsoft.com/office/powerpoint/2010/main" val="79635354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66" y="1339107"/>
            <a:ext cx="4072499" cy="3158449"/>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104" y="1339107"/>
            <a:ext cx="4072500" cy="3158450"/>
          </a:xfrm>
          <a:prstGeom prst="rect">
            <a:avLst/>
          </a:prstGeom>
        </p:spPr>
      </p:pic>
      <p:sp>
        <p:nvSpPr>
          <p:cNvPr id="33" name="TextBox 32"/>
          <p:cNvSpPr txBox="1"/>
          <p:nvPr/>
        </p:nvSpPr>
        <p:spPr>
          <a:xfrm>
            <a:off x="202228" y="1175777"/>
            <a:ext cx="991262" cy="369332"/>
          </a:xfrm>
          <a:prstGeom prst="rect">
            <a:avLst/>
          </a:prstGeom>
          <a:noFill/>
        </p:spPr>
        <p:txBody>
          <a:bodyPr wrap="square" rtlCol="0">
            <a:spAutoFit/>
          </a:bodyPr>
          <a:lstStyle/>
          <a:p>
            <a:r>
              <a:rPr lang="en-US" dirty="0" smtClean="0">
                <a:latin typeface="Myriad Pro Bold"/>
                <a:cs typeface="Myriad Pro Bold"/>
              </a:rPr>
              <a:t>300</a:t>
            </a:r>
            <a:endParaRPr lang="en-US" dirty="0">
              <a:latin typeface="Myriad Pro Bold"/>
              <a:cs typeface="Myriad Pro Bold"/>
            </a:endParaRPr>
          </a:p>
        </p:txBody>
      </p:sp>
      <p:sp>
        <p:nvSpPr>
          <p:cNvPr id="34" name="TextBox 33"/>
          <p:cNvSpPr txBox="1"/>
          <p:nvPr/>
        </p:nvSpPr>
        <p:spPr>
          <a:xfrm>
            <a:off x="189135" y="2184883"/>
            <a:ext cx="991262" cy="369332"/>
          </a:xfrm>
          <a:prstGeom prst="rect">
            <a:avLst/>
          </a:prstGeom>
          <a:noFill/>
        </p:spPr>
        <p:txBody>
          <a:bodyPr wrap="square" rtlCol="0">
            <a:spAutoFit/>
          </a:bodyPr>
          <a:lstStyle/>
          <a:p>
            <a:r>
              <a:rPr lang="en-US" dirty="0">
                <a:latin typeface="Myriad Pro Bold"/>
                <a:cs typeface="Myriad Pro Bold"/>
              </a:rPr>
              <a:t>2</a:t>
            </a:r>
            <a:r>
              <a:rPr lang="en-US" dirty="0" smtClean="0">
                <a:latin typeface="Myriad Pro Bold"/>
                <a:cs typeface="Myriad Pro Bold"/>
              </a:rPr>
              <a:t>00</a:t>
            </a:r>
            <a:endParaRPr lang="en-US" dirty="0">
              <a:latin typeface="Myriad Pro Bold"/>
              <a:cs typeface="Myriad Pro Bold"/>
            </a:endParaRPr>
          </a:p>
        </p:txBody>
      </p:sp>
      <p:sp>
        <p:nvSpPr>
          <p:cNvPr id="35" name="TextBox 34"/>
          <p:cNvSpPr txBox="1"/>
          <p:nvPr/>
        </p:nvSpPr>
        <p:spPr>
          <a:xfrm>
            <a:off x="189135" y="3242182"/>
            <a:ext cx="991262" cy="369332"/>
          </a:xfrm>
          <a:prstGeom prst="rect">
            <a:avLst/>
          </a:prstGeom>
          <a:noFill/>
        </p:spPr>
        <p:txBody>
          <a:bodyPr wrap="square" rtlCol="0">
            <a:spAutoFit/>
          </a:bodyPr>
          <a:lstStyle/>
          <a:p>
            <a:r>
              <a:rPr lang="en-US" dirty="0">
                <a:latin typeface="Myriad Pro Bold"/>
                <a:cs typeface="Myriad Pro Bold"/>
              </a:rPr>
              <a:t>1</a:t>
            </a:r>
            <a:r>
              <a:rPr lang="en-US" dirty="0" smtClean="0">
                <a:latin typeface="Myriad Pro Bold"/>
                <a:cs typeface="Myriad Pro Bold"/>
              </a:rPr>
              <a:t>00</a:t>
            </a:r>
            <a:endParaRPr lang="en-US" dirty="0">
              <a:latin typeface="Myriad Pro Bold"/>
              <a:cs typeface="Myriad Pro Bold"/>
            </a:endParaRPr>
          </a:p>
        </p:txBody>
      </p:sp>
      <p:sp>
        <p:nvSpPr>
          <p:cNvPr id="36" name="TextBox 35"/>
          <p:cNvSpPr txBox="1"/>
          <p:nvPr/>
        </p:nvSpPr>
        <p:spPr>
          <a:xfrm>
            <a:off x="149856" y="4152395"/>
            <a:ext cx="991262" cy="461665"/>
          </a:xfrm>
          <a:prstGeom prst="rect">
            <a:avLst/>
          </a:prstGeom>
          <a:noFill/>
        </p:spPr>
        <p:txBody>
          <a:bodyPr wrap="square" rtlCol="0">
            <a:spAutoFit/>
          </a:bodyPr>
          <a:lstStyle/>
          <a:p>
            <a:r>
              <a:rPr lang="en-US" sz="2400" dirty="0">
                <a:latin typeface="Myriad Pro Bold"/>
                <a:cs typeface="Myriad Pro Bold"/>
              </a:rPr>
              <a:t> </a:t>
            </a:r>
            <a:r>
              <a:rPr lang="en-US" sz="2400" dirty="0" smtClean="0">
                <a:latin typeface="Myriad Pro Bold"/>
                <a:cs typeface="Myriad Pro Bold"/>
              </a:rPr>
              <a:t>    </a:t>
            </a:r>
            <a:r>
              <a:rPr lang="en-US" dirty="0" smtClean="0">
                <a:latin typeface="Myriad Pro Bold"/>
                <a:cs typeface="Myriad Pro Bold"/>
              </a:rPr>
              <a:t>0</a:t>
            </a:r>
            <a:endParaRPr lang="en-US" dirty="0">
              <a:latin typeface="Myriad Pro Bold"/>
              <a:cs typeface="Myriad Pro Bold"/>
            </a:endParaRPr>
          </a:p>
        </p:txBody>
      </p:sp>
      <p:sp>
        <p:nvSpPr>
          <p:cNvPr id="37" name="TextBox 36"/>
          <p:cNvSpPr txBox="1"/>
          <p:nvPr/>
        </p:nvSpPr>
        <p:spPr>
          <a:xfrm>
            <a:off x="789510" y="221670"/>
            <a:ext cx="7775207" cy="954107"/>
          </a:xfrm>
          <a:prstGeom prst="rect">
            <a:avLst/>
          </a:prstGeom>
          <a:noFill/>
        </p:spPr>
        <p:txBody>
          <a:bodyPr wrap="square" rtlCol="0">
            <a:spAutoFit/>
          </a:bodyPr>
          <a:lstStyle/>
          <a:p>
            <a:pPr algn="ctr"/>
            <a:r>
              <a:rPr lang="en-US" sz="2800" b="1" dirty="0" smtClean="0">
                <a:latin typeface="Myriad Pro Bold"/>
                <a:cs typeface="Myriad Pro Bold"/>
              </a:rPr>
              <a:t>RMSE of </a:t>
            </a:r>
            <a:r>
              <a:rPr lang="en-US" sz="2800" b="1" dirty="0" err="1" smtClean="0">
                <a:latin typeface="Myriad Pro Bold"/>
                <a:cs typeface="Myriad Pro Bold"/>
              </a:rPr>
              <a:t>Geopotential</a:t>
            </a:r>
            <a:r>
              <a:rPr lang="en-US" sz="2800" b="1" dirty="0" smtClean="0">
                <a:latin typeface="Myriad Pro Bold"/>
                <a:cs typeface="Myriad Pro Bold"/>
              </a:rPr>
              <a:t> Height (m) Verifying at </a:t>
            </a:r>
          </a:p>
          <a:p>
            <a:pPr algn="ctr"/>
            <a:r>
              <a:rPr lang="en-US" sz="2800" b="1" dirty="0" smtClean="0">
                <a:latin typeface="Myriad Pro Bold"/>
                <a:cs typeface="Myriad Pro Bold"/>
              </a:rPr>
              <a:t>0600 UTC 15 Nov 2014</a:t>
            </a:r>
            <a:endParaRPr lang="en-US" sz="2800" b="1" dirty="0">
              <a:latin typeface="Myriad Pro Bold"/>
              <a:cs typeface="Myriad Pro Bold"/>
            </a:endParaRPr>
          </a:p>
        </p:txBody>
      </p:sp>
      <p:sp>
        <p:nvSpPr>
          <p:cNvPr id="38" name="TextBox 37"/>
          <p:cNvSpPr txBox="1"/>
          <p:nvPr/>
        </p:nvSpPr>
        <p:spPr>
          <a:xfrm>
            <a:off x="648558" y="4447574"/>
            <a:ext cx="873490" cy="523220"/>
          </a:xfrm>
          <a:prstGeom prst="rect">
            <a:avLst/>
          </a:prstGeom>
          <a:noFill/>
        </p:spPr>
        <p:txBody>
          <a:bodyPr wrap="square" rtlCol="0">
            <a:spAutoFit/>
          </a:bodyPr>
          <a:lstStyle/>
          <a:p>
            <a:pPr algn="ctr"/>
            <a:r>
              <a:rPr lang="en-US" sz="1400" dirty="0" smtClean="0">
                <a:latin typeface="Myriad Pro Bold"/>
                <a:cs typeface="Myriad Pro Bold"/>
              </a:rPr>
              <a:t>216</a:t>
            </a:r>
          </a:p>
          <a:p>
            <a:pPr algn="ctr"/>
            <a:r>
              <a:rPr lang="en-US" sz="1400" dirty="0" smtClean="0">
                <a:latin typeface="Myriad Pro Bold"/>
                <a:cs typeface="Myriad Pro Bold"/>
              </a:rPr>
              <a:t>11/06</a:t>
            </a:r>
            <a:endParaRPr lang="en-US" sz="1400" dirty="0">
              <a:latin typeface="Myriad Pro Bold"/>
              <a:cs typeface="Myriad Pro Bold"/>
            </a:endParaRPr>
          </a:p>
        </p:txBody>
      </p:sp>
      <p:sp>
        <p:nvSpPr>
          <p:cNvPr id="40" name="TextBox 39"/>
          <p:cNvSpPr txBox="1"/>
          <p:nvPr/>
        </p:nvSpPr>
        <p:spPr>
          <a:xfrm>
            <a:off x="1461694" y="4447574"/>
            <a:ext cx="873490" cy="523220"/>
          </a:xfrm>
          <a:prstGeom prst="rect">
            <a:avLst/>
          </a:prstGeom>
          <a:noFill/>
        </p:spPr>
        <p:txBody>
          <a:bodyPr wrap="square" rtlCol="0">
            <a:spAutoFit/>
          </a:bodyPr>
          <a:lstStyle/>
          <a:p>
            <a:pPr algn="ctr"/>
            <a:r>
              <a:rPr lang="en-US" sz="1400" dirty="0" smtClean="0">
                <a:latin typeface="Myriad Pro Bold"/>
                <a:cs typeface="Myriad Pro Bold"/>
              </a:rPr>
              <a:t>168</a:t>
            </a:r>
          </a:p>
          <a:p>
            <a:pPr algn="ctr"/>
            <a:r>
              <a:rPr lang="en-US" sz="1400" dirty="0" smtClean="0">
                <a:latin typeface="Myriad Pro Bold"/>
                <a:cs typeface="Myriad Pro Bold"/>
              </a:rPr>
              <a:t>11/08</a:t>
            </a:r>
            <a:endParaRPr lang="en-US" sz="1400" dirty="0">
              <a:latin typeface="Myriad Pro Bold"/>
              <a:cs typeface="Myriad Pro Bold"/>
            </a:endParaRPr>
          </a:p>
        </p:txBody>
      </p:sp>
      <p:sp>
        <p:nvSpPr>
          <p:cNvPr id="42" name="TextBox 41"/>
          <p:cNvSpPr txBox="1"/>
          <p:nvPr/>
        </p:nvSpPr>
        <p:spPr>
          <a:xfrm>
            <a:off x="2275352" y="4447574"/>
            <a:ext cx="873490" cy="523220"/>
          </a:xfrm>
          <a:prstGeom prst="rect">
            <a:avLst/>
          </a:prstGeom>
          <a:noFill/>
        </p:spPr>
        <p:txBody>
          <a:bodyPr wrap="square" rtlCol="0">
            <a:spAutoFit/>
          </a:bodyPr>
          <a:lstStyle/>
          <a:p>
            <a:pPr algn="ctr"/>
            <a:r>
              <a:rPr lang="en-US" sz="1400" dirty="0" smtClean="0">
                <a:latin typeface="Myriad Pro Bold"/>
                <a:cs typeface="Myriad Pro Bold"/>
              </a:rPr>
              <a:t>120</a:t>
            </a:r>
          </a:p>
          <a:p>
            <a:pPr algn="ctr"/>
            <a:r>
              <a:rPr lang="en-US" sz="1400" dirty="0" smtClean="0">
                <a:latin typeface="Myriad Pro Bold"/>
                <a:cs typeface="Myriad Pro Bold"/>
              </a:rPr>
              <a:t>11/10</a:t>
            </a:r>
            <a:endParaRPr lang="en-US" sz="1400" dirty="0">
              <a:latin typeface="Myriad Pro Bold"/>
              <a:cs typeface="Myriad Pro Bold"/>
            </a:endParaRPr>
          </a:p>
        </p:txBody>
      </p:sp>
      <p:sp>
        <p:nvSpPr>
          <p:cNvPr id="44" name="TextBox 43"/>
          <p:cNvSpPr txBox="1"/>
          <p:nvPr/>
        </p:nvSpPr>
        <p:spPr>
          <a:xfrm>
            <a:off x="3074506" y="4447574"/>
            <a:ext cx="873490" cy="523220"/>
          </a:xfrm>
          <a:prstGeom prst="rect">
            <a:avLst/>
          </a:prstGeom>
          <a:noFill/>
        </p:spPr>
        <p:txBody>
          <a:bodyPr wrap="square" rtlCol="0">
            <a:spAutoFit/>
          </a:bodyPr>
          <a:lstStyle/>
          <a:p>
            <a:pPr algn="ctr"/>
            <a:r>
              <a:rPr lang="en-US" sz="1400" dirty="0" smtClean="0">
                <a:latin typeface="Myriad Pro Bold"/>
                <a:cs typeface="Myriad Pro Bold"/>
              </a:rPr>
              <a:t>72</a:t>
            </a:r>
          </a:p>
          <a:p>
            <a:pPr algn="ctr"/>
            <a:r>
              <a:rPr lang="en-US" sz="1400" dirty="0" smtClean="0">
                <a:latin typeface="Myriad Pro Bold"/>
                <a:cs typeface="Myriad Pro Bold"/>
              </a:rPr>
              <a:t>11/12</a:t>
            </a:r>
            <a:endParaRPr lang="en-US" sz="1400" dirty="0">
              <a:latin typeface="Myriad Pro Bold"/>
              <a:cs typeface="Myriad Pro Bold"/>
            </a:endParaRPr>
          </a:p>
        </p:txBody>
      </p:sp>
      <p:sp>
        <p:nvSpPr>
          <p:cNvPr id="46" name="TextBox 45"/>
          <p:cNvSpPr txBox="1"/>
          <p:nvPr/>
        </p:nvSpPr>
        <p:spPr>
          <a:xfrm>
            <a:off x="3900306" y="4447574"/>
            <a:ext cx="873490" cy="523220"/>
          </a:xfrm>
          <a:prstGeom prst="rect">
            <a:avLst/>
          </a:prstGeom>
          <a:noFill/>
        </p:spPr>
        <p:txBody>
          <a:bodyPr wrap="square" rtlCol="0">
            <a:spAutoFit/>
          </a:bodyPr>
          <a:lstStyle/>
          <a:p>
            <a:pPr algn="ctr"/>
            <a:r>
              <a:rPr lang="en-US" sz="1400" dirty="0" smtClean="0">
                <a:latin typeface="Myriad Pro Bold"/>
                <a:cs typeface="Myriad Pro Bold"/>
              </a:rPr>
              <a:t>24</a:t>
            </a:r>
          </a:p>
          <a:p>
            <a:pPr algn="ctr"/>
            <a:r>
              <a:rPr lang="en-US" sz="1400" dirty="0" smtClean="0">
                <a:latin typeface="Myriad Pro Bold"/>
                <a:cs typeface="Myriad Pro Bold"/>
              </a:rPr>
              <a:t>11/14</a:t>
            </a:r>
            <a:endParaRPr lang="en-US" sz="1400" dirty="0">
              <a:latin typeface="Myriad Pro Bold"/>
              <a:cs typeface="Myriad Pro Bold"/>
            </a:endParaRPr>
          </a:p>
        </p:txBody>
      </p:sp>
      <p:sp>
        <p:nvSpPr>
          <p:cNvPr id="49" name="TextBox 48"/>
          <p:cNvSpPr txBox="1"/>
          <p:nvPr/>
        </p:nvSpPr>
        <p:spPr>
          <a:xfrm>
            <a:off x="3139040" y="4970794"/>
            <a:ext cx="3236449" cy="461665"/>
          </a:xfrm>
          <a:prstGeom prst="rect">
            <a:avLst/>
          </a:prstGeom>
          <a:noFill/>
        </p:spPr>
        <p:txBody>
          <a:bodyPr wrap="square" rtlCol="0">
            <a:spAutoFit/>
          </a:bodyPr>
          <a:lstStyle/>
          <a:p>
            <a:pPr algn="ctr"/>
            <a:r>
              <a:rPr lang="en-US" sz="2400" dirty="0" smtClean="0">
                <a:latin typeface="Myriad Pro Bold"/>
                <a:cs typeface="Myriad Pro Bold"/>
              </a:rPr>
              <a:t>Forecast Hour (h)</a:t>
            </a:r>
            <a:endParaRPr lang="en-US" sz="2400" dirty="0">
              <a:latin typeface="Myriad Pro Bold"/>
              <a:cs typeface="Myriad Pro Bold"/>
            </a:endParaRPr>
          </a:p>
        </p:txBody>
      </p:sp>
      <p:sp>
        <p:nvSpPr>
          <p:cNvPr id="50" name="TextBox 49"/>
          <p:cNvSpPr txBox="1"/>
          <p:nvPr/>
        </p:nvSpPr>
        <p:spPr>
          <a:xfrm>
            <a:off x="4885397" y="4447574"/>
            <a:ext cx="873490" cy="523220"/>
          </a:xfrm>
          <a:prstGeom prst="rect">
            <a:avLst/>
          </a:prstGeom>
          <a:noFill/>
        </p:spPr>
        <p:txBody>
          <a:bodyPr wrap="square" rtlCol="0">
            <a:spAutoFit/>
          </a:bodyPr>
          <a:lstStyle/>
          <a:p>
            <a:pPr algn="ctr"/>
            <a:r>
              <a:rPr lang="en-US" sz="1400" dirty="0" smtClean="0">
                <a:latin typeface="Myriad Pro Bold"/>
                <a:cs typeface="Myriad Pro Bold"/>
              </a:rPr>
              <a:t>216</a:t>
            </a:r>
          </a:p>
          <a:p>
            <a:pPr algn="ctr"/>
            <a:r>
              <a:rPr lang="en-US" sz="1400" dirty="0" smtClean="0">
                <a:latin typeface="Myriad Pro Bold"/>
                <a:cs typeface="Myriad Pro Bold"/>
              </a:rPr>
              <a:t>11/06</a:t>
            </a:r>
            <a:endParaRPr lang="en-US" sz="1400" dirty="0">
              <a:latin typeface="Myriad Pro Bold"/>
              <a:cs typeface="Myriad Pro Bold"/>
            </a:endParaRPr>
          </a:p>
        </p:txBody>
      </p:sp>
      <p:sp>
        <p:nvSpPr>
          <p:cNvPr id="51" name="TextBox 50"/>
          <p:cNvSpPr txBox="1"/>
          <p:nvPr/>
        </p:nvSpPr>
        <p:spPr>
          <a:xfrm>
            <a:off x="5698533" y="4447574"/>
            <a:ext cx="873490" cy="523220"/>
          </a:xfrm>
          <a:prstGeom prst="rect">
            <a:avLst/>
          </a:prstGeom>
          <a:noFill/>
        </p:spPr>
        <p:txBody>
          <a:bodyPr wrap="square" rtlCol="0">
            <a:spAutoFit/>
          </a:bodyPr>
          <a:lstStyle/>
          <a:p>
            <a:pPr algn="ctr"/>
            <a:r>
              <a:rPr lang="en-US" sz="1400" dirty="0" smtClean="0">
                <a:latin typeface="Myriad Pro Bold"/>
                <a:cs typeface="Myriad Pro Bold"/>
              </a:rPr>
              <a:t>168</a:t>
            </a:r>
          </a:p>
          <a:p>
            <a:pPr algn="ctr"/>
            <a:r>
              <a:rPr lang="en-US" sz="1400" dirty="0" smtClean="0">
                <a:latin typeface="Myriad Pro Bold"/>
                <a:cs typeface="Myriad Pro Bold"/>
              </a:rPr>
              <a:t>11/08</a:t>
            </a:r>
            <a:endParaRPr lang="en-US" sz="1400" dirty="0">
              <a:latin typeface="Myriad Pro Bold"/>
              <a:cs typeface="Myriad Pro Bold"/>
            </a:endParaRPr>
          </a:p>
        </p:txBody>
      </p:sp>
      <p:sp>
        <p:nvSpPr>
          <p:cNvPr id="52" name="TextBox 51"/>
          <p:cNvSpPr txBox="1"/>
          <p:nvPr/>
        </p:nvSpPr>
        <p:spPr>
          <a:xfrm>
            <a:off x="6512191" y="4447574"/>
            <a:ext cx="873490" cy="523220"/>
          </a:xfrm>
          <a:prstGeom prst="rect">
            <a:avLst/>
          </a:prstGeom>
          <a:noFill/>
        </p:spPr>
        <p:txBody>
          <a:bodyPr wrap="square" rtlCol="0">
            <a:spAutoFit/>
          </a:bodyPr>
          <a:lstStyle/>
          <a:p>
            <a:pPr algn="ctr"/>
            <a:r>
              <a:rPr lang="en-US" sz="1400" dirty="0" smtClean="0">
                <a:latin typeface="Myriad Pro Bold"/>
                <a:cs typeface="Myriad Pro Bold"/>
              </a:rPr>
              <a:t>120</a:t>
            </a:r>
          </a:p>
          <a:p>
            <a:pPr algn="ctr"/>
            <a:r>
              <a:rPr lang="en-US" sz="1400" dirty="0" smtClean="0">
                <a:latin typeface="Myriad Pro Bold"/>
                <a:cs typeface="Myriad Pro Bold"/>
              </a:rPr>
              <a:t>11/10</a:t>
            </a:r>
            <a:endParaRPr lang="en-US" sz="1400" dirty="0">
              <a:latin typeface="Myriad Pro Bold"/>
              <a:cs typeface="Myriad Pro Bold"/>
            </a:endParaRPr>
          </a:p>
        </p:txBody>
      </p:sp>
      <p:sp>
        <p:nvSpPr>
          <p:cNvPr id="53" name="TextBox 52"/>
          <p:cNvSpPr txBox="1"/>
          <p:nvPr/>
        </p:nvSpPr>
        <p:spPr>
          <a:xfrm>
            <a:off x="7311345" y="4447574"/>
            <a:ext cx="873490" cy="523220"/>
          </a:xfrm>
          <a:prstGeom prst="rect">
            <a:avLst/>
          </a:prstGeom>
          <a:noFill/>
        </p:spPr>
        <p:txBody>
          <a:bodyPr wrap="square" rtlCol="0">
            <a:spAutoFit/>
          </a:bodyPr>
          <a:lstStyle/>
          <a:p>
            <a:pPr algn="ctr"/>
            <a:r>
              <a:rPr lang="en-US" sz="1400" dirty="0" smtClean="0">
                <a:latin typeface="Myriad Pro Bold"/>
                <a:cs typeface="Myriad Pro Bold"/>
              </a:rPr>
              <a:t>72</a:t>
            </a:r>
          </a:p>
          <a:p>
            <a:pPr algn="ctr"/>
            <a:r>
              <a:rPr lang="en-US" sz="1400" dirty="0" smtClean="0">
                <a:latin typeface="Myriad Pro Bold"/>
                <a:cs typeface="Myriad Pro Bold"/>
              </a:rPr>
              <a:t>11/12</a:t>
            </a:r>
            <a:endParaRPr lang="en-US" sz="1400" dirty="0">
              <a:latin typeface="Myriad Pro Bold"/>
              <a:cs typeface="Myriad Pro Bold"/>
            </a:endParaRPr>
          </a:p>
        </p:txBody>
      </p:sp>
      <p:sp>
        <p:nvSpPr>
          <p:cNvPr id="54" name="TextBox 53"/>
          <p:cNvSpPr txBox="1"/>
          <p:nvPr/>
        </p:nvSpPr>
        <p:spPr>
          <a:xfrm>
            <a:off x="8137145" y="4447574"/>
            <a:ext cx="873490" cy="523220"/>
          </a:xfrm>
          <a:prstGeom prst="rect">
            <a:avLst/>
          </a:prstGeom>
          <a:noFill/>
        </p:spPr>
        <p:txBody>
          <a:bodyPr wrap="square" rtlCol="0">
            <a:spAutoFit/>
          </a:bodyPr>
          <a:lstStyle/>
          <a:p>
            <a:pPr algn="ctr"/>
            <a:r>
              <a:rPr lang="en-US" sz="1400" dirty="0" smtClean="0">
                <a:latin typeface="Myriad Pro Bold"/>
                <a:cs typeface="Myriad Pro Bold"/>
              </a:rPr>
              <a:t>24</a:t>
            </a:r>
          </a:p>
          <a:p>
            <a:pPr algn="ctr"/>
            <a:r>
              <a:rPr lang="en-US" sz="1400" dirty="0" smtClean="0">
                <a:latin typeface="Myriad Pro Bold"/>
                <a:cs typeface="Myriad Pro Bold"/>
              </a:rPr>
              <a:t>11/14</a:t>
            </a:r>
            <a:endParaRPr lang="en-US" sz="1400" dirty="0">
              <a:latin typeface="Myriad Pro Bold"/>
              <a:cs typeface="Myriad Pro Bold"/>
            </a:endParaRPr>
          </a:p>
        </p:txBody>
      </p:sp>
      <p:cxnSp>
        <p:nvCxnSpPr>
          <p:cNvPr id="56" name="Straight Connector 55"/>
          <p:cNvCxnSpPr/>
          <p:nvPr/>
        </p:nvCxnSpPr>
        <p:spPr>
          <a:xfrm>
            <a:off x="1938843" y="1348684"/>
            <a:ext cx="0" cy="3111984"/>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684766" y="5491348"/>
            <a:ext cx="7500069" cy="461665"/>
          </a:xfrm>
          <a:prstGeom prst="rect">
            <a:avLst/>
          </a:prstGeom>
          <a:noFill/>
        </p:spPr>
        <p:txBody>
          <a:bodyPr wrap="square" rtlCol="0">
            <a:spAutoFit/>
          </a:bodyPr>
          <a:lstStyle/>
          <a:p>
            <a:r>
              <a:rPr lang="en-US" sz="2400" b="1" dirty="0" smtClean="0">
                <a:solidFill>
                  <a:srgbClr val="FF0000"/>
                </a:solidFill>
              </a:rPr>
              <a:t>168-h:  </a:t>
            </a:r>
            <a:r>
              <a:rPr lang="en-US" sz="2400" b="1" dirty="0" err="1" smtClean="0">
                <a:solidFill>
                  <a:srgbClr val="FF0000"/>
                </a:solidFill>
              </a:rPr>
              <a:t>Nuri</a:t>
            </a:r>
            <a:r>
              <a:rPr lang="en-US" sz="2400" b="1" dirty="0" smtClean="0">
                <a:solidFill>
                  <a:srgbClr val="FF0000"/>
                </a:solidFill>
              </a:rPr>
              <a:t> intensifies to 924 </a:t>
            </a:r>
            <a:r>
              <a:rPr lang="en-US" sz="2400" b="1" dirty="0" err="1" smtClean="0">
                <a:solidFill>
                  <a:srgbClr val="FF0000"/>
                </a:solidFill>
              </a:rPr>
              <a:t>hPa</a:t>
            </a:r>
            <a:r>
              <a:rPr lang="en-US" sz="2400" b="1" dirty="0" smtClean="0">
                <a:solidFill>
                  <a:srgbClr val="FF0000"/>
                </a:solidFill>
              </a:rPr>
              <a:t> (8 Nov)</a:t>
            </a:r>
            <a:endParaRPr lang="en-US" sz="2400" b="1" dirty="0">
              <a:solidFill>
                <a:srgbClr val="FF0000"/>
              </a:solidFill>
            </a:endParaRPr>
          </a:p>
        </p:txBody>
      </p:sp>
      <p:cxnSp>
        <p:nvCxnSpPr>
          <p:cNvPr id="58" name="Straight Connector 57"/>
          <p:cNvCxnSpPr>
            <a:stCxn id="31" idx="0"/>
            <a:endCxn id="31" idx="2"/>
          </p:cNvCxnSpPr>
          <p:nvPr/>
        </p:nvCxnSpPr>
        <p:spPr>
          <a:xfrm>
            <a:off x="2721016" y="1339107"/>
            <a:ext cx="0" cy="31584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684766" y="6015060"/>
            <a:ext cx="8459234" cy="461665"/>
          </a:xfrm>
          <a:prstGeom prst="rect">
            <a:avLst/>
          </a:prstGeom>
          <a:noFill/>
        </p:spPr>
        <p:txBody>
          <a:bodyPr wrap="square" rtlCol="0">
            <a:spAutoFit/>
          </a:bodyPr>
          <a:lstStyle/>
          <a:p>
            <a:r>
              <a:rPr lang="en-US" sz="2400" b="1" dirty="0" smtClean="0">
                <a:solidFill>
                  <a:srgbClr val="0000FF"/>
                </a:solidFill>
              </a:rPr>
              <a:t>120-h:  Omega block in eastern NPAC begins to form (10 Nov)</a:t>
            </a:r>
            <a:endParaRPr lang="en-US" sz="2400" b="1" dirty="0">
              <a:solidFill>
                <a:srgbClr val="0000FF"/>
              </a:solidFill>
            </a:endParaRPr>
          </a:p>
        </p:txBody>
      </p:sp>
      <p:sp>
        <p:nvSpPr>
          <p:cNvPr id="71" name="TextBox 70"/>
          <p:cNvSpPr txBox="1"/>
          <p:nvPr/>
        </p:nvSpPr>
        <p:spPr>
          <a:xfrm>
            <a:off x="737138" y="1322495"/>
            <a:ext cx="1191486" cy="400110"/>
          </a:xfrm>
          <a:prstGeom prst="rect">
            <a:avLst/>
          </a:prstGeom>
          <a:noFill/>
        </p:spPr>
        <p:txBody>
          <a:bodyPr wrap="square" rtlCol="0">
            <a:spAutoFit/>
          </a:bodyPr>
          <a:lstStyle/>
          <a:p>
            <a:r>
              <a:rPr lang="en-US" sz="2000" b="1" dirty="0"/>
              <a:t>5</a:t>
            </a:r>
            <a:r>
              <a:rPr lang="en-US" sz="2000" b="1" dirty="0" smtClean="0"/>
              <a:t>00 </a:t>
            </a:r>
            <a:r>
              <a:rPr lang="en-US" sz="2000" b="1" dirty="0" err="1" smtClean="0"/>
              <a:t>hPa</a:t>
            </a:r>
            <a:endParaRPr lang="en-US" sz="2000" b="1" dirty="0"/>
          </a:p>
        </p:txBody>
      </p:sp>
      <p:sp>
        <p:nvSpPr>
          <p:cNvPr id="72" name="TextBox 71"/>
          <p:cNvSpPr txBox="1"/>
          <p:nvPr/>
        </p:nvSpPr>
        <p:spPr>
          <a:xfrm>
            <a:off x="4898490" y="1322495"/>
            <a:ext cx="1191486" cy="400110"/>
          </a:xfrm>
          <a:prstGeom prst="rect">
            <a:avLst/>
          </a:prstGeom>
          <a:noFill/>
        </p:spPr>
        <p:txBody>
          <a:bodyPr wrap="square" rtlCol="0">
            <a:spAutoFit/>
          </a:bodyPr>
          <a:lstStyle/>
          <a:p>
            <a:r>
              <a:rPr lang="en-US" sz="2000" b="1" dirty="0" smtClean="0"/>
              <a:t>1000 </a:t>
            </a:r>
            <a:r>
              <a:rPr lang="en-US" sz="2000" b="1" dirty="0" err="1" smtClean="0"/>
              <a:t>hPa</a:t>
            </a:r>
            <a:endParaRPr lang="en-US" sz="2000" b="1" dirty="0"/>
          </a:p>
        </p:txBody>
      </p:sp>
      <p:cxnSp>
        <p:nvCxnSpPr>
          <p:cNvPr id="30" name="Straight Connector 29"/>
          <p:cNvCxnSpPr/>
          <p:nvPr/>
        </p:nvCxnSpPr>
        <p:spPr>
          <a:xfrm>
            <a:off x="6110872" y="1348684"/>
            <a:ext cx="0" cy="3111984"/>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893045" y="1339107"/>
            <a:ext cx="0" cy="31584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58090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10357556" cy="6858000"/>
            <a:chOff x="-1" y="0"/>
            <a:chExt cx="10357556" cy="6858000"/>
          </a:xfrm>
        </p:grpSpPr>
        <p:sp>
          <p:nvSpPr>
            <p:cNvPr id="2" name="Rectangle 1"/>
            <p:cNvSpPr/>
            <p:nvPr/>
          </p:nvSpPr>
          <p:spPr>
            <a:xfrm>
              <a:off x="-1" y="0"/>
              <a:ext cx="9510889" cy="6858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66" y="1339107"/>
              <a:ext cx="4072498" cy="3158449"/>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104" y="1339107"/>
              <a:ext cx="4072500" cy="3158450"/>
            </a:xfrm>
            <a:prstGeom prst="rect">
              <a:avLst/>
            </a:prstGeom>
          </p:spPr>
        </p:pic>
        <p:sp>
          <p:nvSpPr>
            <p:cNvPr id="33" name="TextBox 32"/>
            <p:cNvSpPr txBox="1"/>
            <p:nvPr/>
          </p:nvSpPr>
          <p:spPr>
            <a:xfrm>
              <a:off x="202228" y="1175777"/>
              <a:ext cx="991262" cy="369332"/>
            </a:xfrm>
            <a:prstGeom prst="rect">
              <a:avLst/>
            </a:prstGeom>
            <a:noFill/>
          </p:spPr>
          <p:txBody>
            <a:bodyPr wrap="square" rtlCol="0">
              <a:spAutoFit/>
            </a:bodyPr>
            <a:lstStyle/>
            <a:p>
              <a:r>
                <a:rPr lang="en-US" dirty="0" smtClean="0">
                  <a:latin typeface="Myriad Pro Bold"/>
                  <a:cs typeface="Myriad Pro Bold"/>
                </a:rPr>
                <a:t>300</a:t>
              </a:r>
              <a:endParaRPr lang="en-US" dirty="0">
                <a:latin typeface="Myriad Pro Bold"/>
                <a:cs typeface="Myriad Pro Bold"/>
              </a:endParaRPr>
            </a:p>
          </p:txBody>
        </p:sp>
        <p:sp>
          <p:nvSpPr>
            <p:cNvPr id="34" name="TextBox 33"/>
            <p:cNvSpPr txBox="1"/>
            <p:nvPr/>
          </p:nvSpPr>
          <p:spPr>
            <a:xfrm>
              <a:off x="189135" y="2184883"/>
              <a:ext cx="991262" cy="369332"/>
            </a:xfrm>
            <a:prstGeom prst="rect">
              <a:avLst/>
            </a:prstGeom>
            <a:noFill/>
          </p:spPr>
          <p:txBody>
            <a:bodyPr wrap="square" rtlCol="0">
              <a:spAutoFit/>
            </a:bodyPr>
            <a:lstStyle/>
            <a:p>
              <a:r>
                <a:rPr lang="en-US" dirty="0">
                  <a:latin typeface="Myriad Pro Bold"/>
                  <a:cs typeface="Myriad Pro Bold"/>
                </a:rPr>
                <a:t>2</a:t>
              </a:r>
              <a:r>
                <a:rPr lang="en-US" dirty="0" smtClean="0">
                  <a:latin typeface="Myriad Pro Bold"/>
                  <a:cs typeface="Myriad Pro Bold"/>
                </a:rPr>
                <a:t>00</a:t>
              </a:r>
              <a:endParaRPr lang="en-US" dirty="0">
                <a:latin typeface="Myriad Pro Bold"/>
                <a:cs typeface="Myriad Pro Bold"/>
              </a:endParaRPr>
            </a:p>
          </p:txBody>
        </p:sp>
        <p:sp>
          <p:nvSpPr>
            <p:cNvPr id="35" name="TextBox 34"/>
            <p:cNvSpPr txBox="1"/>
            <p:nvPr/>
          </p:nvSpPr>
          <p:spPr>
            <a:xfrm>
              <a:off x="189135" y="3242182"/>
              <a:ext cx="991262" cy="369332"/>
            </a:xfrm>
            <a:prstGeom prst="rect">
              <a:avLst/>
            </a:prstGeom>
            <a:noFill/>
          </p:spPr>
          <p:txBody>
            <a:bodyPr wrap="square" rtlCol="0">
              <a:spAutoFit/>
            </a:bodyPr>
            <a:lstStyle/>
            <a:p>
              <a:r>
                <a:rPr lang="en-US" dirty="0">
                  <a:latin typeface="Myriad Pro Bold"/>
                  <a:cs typeface="Myriad Pro Bold"/>
                </a:rPr>
                <a:t>1</a:t>
              </a:r>
              <a:r>
                <a:rPr lang="en-US" dirty="0" smtClean="0">
                  <a:latin typeface="Myriad Pro Bold"/>
                  <a:cs typeface="Myriad Pro Bold"/>
                </a:rPr>
                <a:t>00</a:t>
              </a:r>
              <a:endParaRPr lang="en-US" dirty="0">
                <a:latin typeface="Myriad Pro Bold"/>
                <a:cs typeface="Myriad Pro Bold"/>
              </a:endParaRPr>
            </a:p>
          </p:txBody>
        </p:sp>
        <p:sp>
          <p:nvSpPr>
            <p:cNvPr id="36" name="TextBox 35"/>
            <p:cNvSpPr txBox="1"/>
            <p:nvPr/>
          </p:nvSpPr>
          <p:spPr>
            <a:xfrm>
              <a:off x="149856" y="4152395"/>
              <a:ext cx="991262" cy="461665"/>
            </a:xfrm>
            <a:prstGeom prst="rect">
              <a:avLst/>
            </a:prstGeom>
            <a:noFill/>
          </p:spPr>
          <p:txBody>
            <a:bodyPr wrap="square" rtlCol="0">
              <a:spAutoFit/>
            </a:bodyPr>
            <a:lstStyle/>
            <a:p>
              <a:r>
                <a:rPr lang="en-US" sz="2400" dirty="0">
                  <a:latin typeface="Myriad Pro Bold"/>
                  <a:cs typeface="Myriad Pro Bold"/>
                </a:rPr>
                <a:t> </a:t>
              </a:r>
              <a:r>
                <a:rPr lang="en-US" sz="2400" dirty="0" smtClean="0">
                  <a:latin typeface="Myriad Pro Bold"/>
                  <a:cs typeface="Myriad Pro Bold"/>
                </a:rPr>
                <a:t>    </a:t>
              </a:r>
              <a:r>
                <a:rPr lang="en-US" dirty="0" smtClean="0">
                  <a:latin typeface="Myriad Pro Bold"/>
                  <a:cs typeface="Myriad Pro Bold"/>
                </a:rPr>
                <a:t>0</a:t>
              </a:r>
              <a:endParaRPr lang="en-US" dirty="0">
                <a:latin typeface="Myriad Pro Bold"/>
                <a:cs typeface="Myriad Pro Bold"/>
              </a:endParaRPr>
            </a:p>
          </p:txBody>
        </p:sp>
        <p:sp>
          <p:nvSpPr>
            <p:cNvPr id="37" name="TextBox 36"/>
            <p:cNvSpPr txBox="1"/>
            <p:nvPr/>
          </p:nvSpPr>
          <p:spPr>
            <a:xfrm>
              <a:off x="789510" y="221670"/>
              <a:ext cx="7775207" cy="954107"/>
            </a:xfrm>
            <a:prstGeom prst="rect">
              <a:avLst/>
            </a:prstGeom>
            <a:noFill/>
          </p:spPr>
          <p:txBody>
            <a:bodyPr wrap="square" rtlCol="0">
              <a:spAutoFit/>
            </a:bodyPr>
            <a:lstStyle/>
            <a:p>
              <a:pPr algn="ctr"/>
              <a:r>
                <a:rPr lang="en-US" sz="2800" b="1" dirty="0" smtClean="0">
                  <a:latin typeface="Myriad Pro Bold"/>
                  <a:cs typeface="Myriad Pro Bold"/>
                </a:rPr>
                <a:t>RMSE of </a:t>
              </a:r>
              <a:r>
                <a:rPr lang="en-US" sz="2800" b="1" dirty="0" err="1" smtClean="0">
                  <a:latin typeface="Myriad Pro Bold"/>
                  <a:cs typeface="Myriad Pro Bold"/>
                </a:rPr>
                <a:t>Geopotential</a:t>
              </a:r>
              <a:r>
                <a:rPr lang="en-US" sz="2800" b="1" dirty="0" smtClean="0">
                  <a:latin typeface="Myriad Pro Bold"/>
                  <a:cs typeface="Myriad Pro Bold"/>
                </a:rPr>
                <a:t> Height (m) Verifying at </a:t>
              </a:r>
            </a:p>
            <a:p>
              <a:pPr algn="ctr"/>
              <a:r>
                <a:rPr lang="en-US" sz="2800" b="1" dirty="0" smtClean="0">
                  <a:latin typeface="Myriad Pro Bold"/>
                  <a:cs typeface="Myriad Pro Bold"/>
                </a:rPr>
                <a:t>0600 UTC 18 Nov 2014</a:t>
              </a:r>
              <a:endParaRPr lang="en-US" sz="2800" b="1" dirty="0">
                <a:latin typeface="Myriad Pro Bold"/>
                <a:cs typeface="Myriad Pro Bold"/>
              </a:endParaRPr>
            </a:p>
          </p:txBody>
        </p:sp>
        <p:sp>
          <p:nvSpPr>
            <p:cNvPr id="38" name="TextBox 37"/>
            <p:cNvSpPr txBox="1"/>
            <p:nvPr/>
          </p:nvSpPr>
          <p:spPr>
            <a:xfrm>
              <a:off x="648558" y="4447574"/>
              <a:ext cx="873490" cy="523220"/>
            </a:xfrm>
            <a:prstGeom prst="rect">
              <a:avLst/>
            </a:prstGeom>
            <a:noFill/>
          </p:spPr>
          <p:txBody>
            <a:bodyPr wrap="square" rtlCol="0">
              <a:spAutoFit/>
            </a:bodyPr>
            <a:lstStyle/>
            <a:p>
              <a:pPr algn="ctr"/>
              <a:r>
                <a:rPr lang="en-US" sz="1400" dirty="0" smtClean="0">
                  <a:latin typeface="Myriad Pro Bold"/>
                  <a:cs typeface="Myriad Pro Bold"/>
                </a:rPr>
                <a:t>216</a:t>
              </a:r>
            </a:p>
            <a:p>
              <a:pPr algn="ctr"/>
              <a:r>
                <a:rPr lang="en-US" sz="1400" dirty="0" smtClean="0">
                  <a:latin typeface="Myriad Pro Bold"/>
                  <a:cs typeface="Myriad Pro Bold"/>
                </a:rPr>
                <a:t>11/09</a:t>
              </a:r>
              <a:endParaRPr lang="en-US" sz="1400" dirty="0">
                <a:latin typeface="Myriad Pro Bold"/>
                <a:cs typeface="Myriad Pro Bold"/>
              </a:endParaRPr>
            </a:p>
          </p:txBody>
        </p:sp>
        <p:sp>
          <p:nvSpPr>
            <p:cNvPr id="40" name="TextBox 39"/>
            <p:cNvSpPr txBox="1"/>
            <p:nvPr/>
          </p:nvSpPr>
          <p:spPr>
            <a:xfrm>
              <a:off x="1461694" y="4447574"/>
              <a:ext cx="873490" cy="523220"/>
            </a:xfrm>
            <a:prstGeom prst="rect">
              <a:avLst/>
            </a:prstGeom>
            <a:noFill/>
          </p:spPr>
          <p:txBody>
            <a:bodyPr wrap="square" rtlCol="0">
              <a:spAutoFit/>
            </a:bodyPr>
            <a:lstStyle/>
            <a:p>
              <a:pPr algn="ctr"/>
              <a:r>
                <a:rPr lang="en-US" sz="1400" dirty="0" smtClean="0">
                  <a:latin typeface="Myriad Pro Bold"/>
                  <a:cs typeface="Myriad Pro Bold"/>
                </a:rPr>
                <a:t>168</a:t>
              </a:r>
            </a:p>
            <a:p>
              <a:pPr algn="ctr"/>
              <a:r>
                <a:rPr lang="en-US" sz="1400" dirty="0" smtClean="0">
                  <a:latin typeface="Myriad Pro Bold"/>
                  <a:cs typeface="Myriad Pro Bold"/>
                </a:rPr>
                <a:t>11/11</a:t>
              </a:r>
              <a:endParaRPr lang="en-US" sz="1400" dirty="0">
                <a:latin typeface="Myriad Pro Bold"/>
                <a:cs typeface="Myriad Pro Bold"/>
              </a:endParaRPr>
            </a:p>
          </p:txBody>
        </p:sp>
        <p:sp>
          <p:nvSpPr>
            <p:cNvPr id="42" name="TextBox 41"/>
            <p:cNvSpPr txBox="1"/>
            <p:nvPr/>
          </p:nvSpPr>
          <p:spPr>
            <a:xfrm>
              <a:off x="2275352" y="4447574"/>
              <a:ext cx="873490" cy="523220"/>
            </a:xfrm>
            <a:prstGeom prst="rect">
              <a:avLst/>
            </a:prstGeom>
            <a:noFill/>
          </p:spPr>
          <p:txBody>
            <a:bodyPr wrap="square" rtlCol="0">
              <a:spAutoFit/>
            </a:bodyPr>
            <a:lstStyle/>
            <a:p>
              <a:pPr algn="ctr"/>
              <a:r>
                <a:rPr lang="en-US" sz="1400" dirty="0" smtClean="0">
                  <a:latin typeface="Myriad Pro Bold"/>
                  <a:cs typeface="Myriad Pro Bold"/>
                </a:rPr>
                <a:t>120</a:t>
              </a:r>
            </a:p>
            <a:p>
              <a:pPr algn="ctr"/>
              <a:r>
                <a:rPr lang="en-US" sz="1400" dirty="0" smtClean="0">
                  <a:latin typeface="Myriad Pro Bold"/>
                  <a:cs typeface="Myriad Pro Bold"/>
                </a:rPr>
                <a:t>11/</a:t>
              </a:r>
              <a:r>
                <a:rPr lang="en-US" sz="1400" dirty="0">
                  <a:latin typeface="Myriad Pro Bold"/>
                  <a:cs typeface="Myriad Pro Bold"/>
                </a:rPr>
                <a:t>1</a:t>
              </a:r>
              <a:r>
                <a:rPr lang="en-US" sz="1400" dirty="0" smtClean="0">
                  <a:latin typeface="Myriad Pro Bold"/>
                  <a:cs typeface="Myriad Pro Bold"/>
                </a:rPr>
                <a:t>3</a:t>
              </a:r>
              <a:endParaRPr lang="en-US" sz="1400" dirty="0">
                <a:latin typeface="Myriad Pro Bold"/>
                <a:cs typeface="Myriad Pro Bold"/>
              </a:endParaRPr>
            </a:p>
          </p:txBody>
        </p:sp>
        <p:sp>
          <p:nvSpPr>
            <p:cNvPr id="44" name="TextBox 43"/>
            <p:cNvSpPr txBox="1"/>
            <p:nvPr/>
          </p:nvSpPr>
          <p:spPr>
            <a:xfrm>
              <a:off x="3074506" y="4447574"/>
              <a:ext cx="873490" cy="523220"/>
            </a:xfrm>
            <a:prstGeom prst="rect">
              <a:avLst/>
            </a:prstGeom>
            <a:noFill/>
          </p:spPr>
          <p:txBody>
            <a:bodyPr wrap="square" rtlCol="0">
              <a:spAutoFit/>
            </a:bodyPr>
            <a:lstStyle/>
            <a:p>
              <a:pPr algn="ctr"/>
              <a:r>
                <a:rPr lang="en-US" sz="1400" dirty="0" smtClean="0">
                  <a:latin typeface="Myriad Pro Bold"/>
                  <a:cs typeface="Myriad Pro Bold"/>
                </a:rPr>
                <a:t>72</a:t>
              </a:r>
            </a:p>
            <a:p>
              <a:pPr algn="ctr"/>
              <a:r>
                <a:rPr lang="en-US" sz="1400" dirty="0" smtClean="0">
                  <a:latin typeface="Myriad Pro Bold"/>
                  <a:cs typeface="Myriad Pro Bold"/>
                </a:rPr>
                <a:t>11/</a:t>
              </a:r>
              <a:r>
                <a:rPr lang="en-US" sz="1400" dirty="0">
                  <a:latin typeface="Myriad Pro Bold"/>
                  <a:cs typeface="Myriad Pro Bold"/>
                </a:rPr>
                <a:t>1</a:t>
              </a:r>
              <a:r>
                <a:rPr lang="en-US" sz="1400" dirty="0" smtClean="0">
                  <a:latin typeface="Myriad Pro Bold"/>
                  <a:cs typeface="Myriad Pro Bold"/>
                </a:rPr>
                <a:t>5</a:t>
              </a:r>
              <a:endParaRPr lang="en-US" sz="1400" dirty="0">
                <a:latin typeface="Myriad Pro Bold"/>
                <a:cs typeface="Myriad Pro Bold"/>
              </a:endParaRPr>
            </a:p>
          </p:txBody>
        </p:sp>
        <p:sp>
          <p:nvSpPr>
            <p:cNvPr id="46" name="TextBox 45"/>
            <p:cNvSpPr txBox="1"/>
            <p:nvPr/>
          </p:nvSpPr>
          <p:spPr>
            <a:xfrm>
              <a:off x="3900306" y="4447574"/>
              <a:ext cx="873490" cy="523220"/>
            </a:xfrm>
            <a:prstGeom prst="rect">
              <a:avLst/>
            </a:prstGeom>
            <a:noFill/>
          </p:spPr>
          <p:txBody>
            <a:bodyPr wrap="square" rtlCol="0">
              <a:spAutoFit/>
            </a:bodyPr>
            <a:lstStyle/>
            <a:p>
              <a:pPr algn="ctr"/>
              <a:r>
                <a:rPr lang="en-US" sz="1400" dirty="0" smtClean="0">
                  <a:latin typeface="Myriad Pro Bold"/>
                  <a:cs typeface="Myriad Pro Bold"/>
                </a:rPr>
                <a:t>24</a:t>
              </a:r>
            </a:p>
            <a:p>
              <a:pPr algn="ctr"/>
              <a:r>
                <a:rPr lang="en-US" sz="1400" dirty="0" smtClean="0">
                  <a:latin typeface="Myriad Pro Bold"/>
                  <a:cs typeface="Myriad Pro Bold"/>
                </a:rPr>
                <a:t>11/</a:t>
              </a:r>
              <a:r>
                <a:rPr lang="en-US" sz="1400" dirty="0">
                  <a:latin typeface="Myriad Pro Bold"/>
                  <a:cs typeface="Myriad Pro Bold"/>
                </a:rPr>
                <a:t>1</a:t>
              </a:r>
              <a:r>
                <a:rPr lang="en-US" sz="1400" dirty="0" smtClean="0">
                  <a:latin typeface="Myriad Pro Bold"/>
                  <a:cs typeface="Myriad Pro Bold"/>
                </a:rPr>
                <a:t>7</a:t>
              </a:r>
              <a:endParaRPr lang="en-US" sz="1400" dirty="0">
                <a:latin typeface="Myriad Pro Bold"/>
                <a:cs typeface="Myriad Pro Bold"/>
              </a:endParaRPr>
            </a:p>
          </p:txBody>
        </p:sp>
        <p:sp>
          <p:nvSpPr>
            <p:cNvPr id="49" name="TextBox 48"/>
            <p:cNvSpPr txBox="1"/>
            <p:nvPr/>
          </p:nvSpPr>
          <p:spPr>
            <a:xfrm>
              <a:off x="3139040" y="4970794"/>
              <a:ext cx="3236449" cy="461665"/>
            </a:xfrm>
            <a:prstGeom prst="rect">
              <a:avLst/>
            </a:prstGeom>
            <a:noFill/>
          </p:spPr>
          <p:txBody>
            <a:bodyPr wrap="square" rtlCol="0">
              <a:spAutoFit/>
            </a:bodyPr>
            <a:lstStyle/>
            <a:p>
              <a:pPr algn="ctr"/>
              <a:r>
                <a:rPr lang="en-US" sz="2400" dirty="0" smtClean="0">
                  <a:latin typeface="Myriad Pro Bold"/>
                  <a:cs typeface="Myriad Pro Bold"/>
                </a:rPr>
                <a:t>Forecast Hour (h)</a:t>
              </a:r>
              <a:endParaRPr lang="en-US" sz="2400" dirty="0">
                <a:latin typeface="Myriad Pro Bold"/>
                <a:cs typeface="Myriad Pro Bold"/>
              </a:endParaRPr>
            </a:p>
          </p:txBody>
        </p:sp>
        <p:sp>
          <p:nvSpPr>
            <p:cNvPr id="50" name="TextBox 49"/>
            <p:cNvSpPr txBox="1"/>
            <p:nvPr/>
          </p:nvSpPr>
          <p:spPr>
            <a:xfrm>
              <a:off x="4885397" y="4447574"/>
              <a:ext cx="873490" cy="523220"/>
            </a:xfrm>
            <a:prstGeom prst="rect">
              <a:avLst/>
            </a:prstGeom>
            <a:noFill/>
          </p:spPr>
          <p:txBody>
            <a:bodyPr wrap="square" rtlCol="0">
              <a:spAutoFit/>
            </a:bodyPr>
            <a:lstStyle/>
            <a:p>
              <a:pPr algn="ctr"/>
              <a:r>
                <a:rPr lang="en-US" sz="1400" dirty="0" smtClean="0">
                  <a:latin typeface="Myriad Pro Bold"/>
                  <a:cs typeface="Myriad Pro Bold"/>
                </a:rPr>
                <a:t>216</a:t>
              </a:r>
            </a:p>
            <a:p>
              <a:pPr algn="ctr"/>
              <a:r>
                <a:rPr lang="en-US" sz="1400" dirty="0" smtClean="0">
                  <a:latin typeface="Myriad Pro Bold"/>
                  <a:cs typeface="Myriad Pro Bold"/>
                </a:rPr>
                <a:t>11/09</a:t>
              </a:r>
              <a:endParaRPr lang="en-US" sz="1400" dirty="0">
                <a:latin typeface="Myriad Pro Bold"/>
                <a:cs typeface="Myriad Pro Bold"/>
              </a:endParaRPr>
            </a:p>
          </p:txBody>
        </p:sp>
        <p:sp>
          <p:nvSpPr>
            <p:cNvPr id="51" name="TextBox 50"/>
            <p:cNvSpPr txBox="1"/>
            <p:nvPr/>
          </p:nvSpPr>
          <p:spPr>
            <a:xfrm>
              <a:off x="5698533" y="4447574"/>
              <a:ext cx="873490" cy="523220"/>
            </a:xfrm>
            <a:prstGeom prst="rect">
              <a:avLst/>
            </a:prstGeom>
            <a:noFill/>
          </p:spPr>
          <p:txBody>
            <a:bodyPr wrap="square" rtlCol="0">
              <a:spAutoFit/>
            </a:bodyPr>
            <a:lstStyle/>
            <a:p>
              <a:pPr algn="ctr"/>
              <a:r>
                <a:rPr lang="en-US" sz="1400" dirty="0" smtClean="0">
                  <a:latin typeface="Myriad Pro Bold"/>
                  <a:cs typeface="Myriad Pro Bold"/>
                </a:rPr>
                <a:t>168</a:t>
              </a:r>
            </a:p>
            <a:p>
              <a:pPr algn="ctr"/>
              <a:r>
                <a:rPr lang="en-US" sz="1400" dirty="0" smtClean="0">
                  <a:latin typeface="Myriad Pro Bold"/>
                  <a:cs typeface="Myriad Pro Bold"/>
                </a:rPr>
                <a:t>11/11</a:t>
              </a:r>
              <a:endParaRPr lang="en-US" sz="1400" dirty="0">
                <a:latin typeface="Myriad Pro Bold"/>
                <a:cs typeface="Myriad Pro Bold"/>
              </a:endParaRPr>
            </a:p>
          </p:txBody>
        </p:sp>
        <p:sp>
          <p:nvSpPr>
            <p:cNvPr id="52" name="TextBox 51"/>
            <p:cNvSpPr txBox="1"/>
            <p:nvPr/>
          </p:nvSpPr>
          <p:spPr>
            <a:xfrm>
              <a:off x="6512191" y="4447574"/>
              <a:ext cx="873490" cy="523220"/>
            </a:xfrm>
            <a:prstGeom prst="rect">
              <a:avLst/>
            </a:prstGeom>
            <a:noFill/>
          </p:spPr>
          <p:txBody>
            <a:bodyPr wrap="square" rtlCol="0">
              <a:spAutoFit/>
            </a:bodyPr>
            <a:lstStyle/>
            <a:p>
              <a:pPr algn="ctr"/>
              <a:r>
                <a:rPr lang="en-US" sz="1400" dirty="0" smtClean="0">
                  <a:latin typeface="Myriad Pro Bold"/>
                  <a:cs typeface="Myriad Pro Bold"/>
                </a:rPr>
                <a:t>120</a:t>
              </a:r>
            </a:p>
            <a:p>
              <a:pPr algn="ctr"/>
              <a:r>
                <a:rPr lang="en-US" sz="1400" dirty="0" smtClean="0">
                  <a:latin typeface="Myriad Pro Bold"/>
                  <a:cs typeface="Myriad Pro Bold"/>
                </a:rPr>
                <a:t>11/13</a:t>
              </a:r>
              <a:endParaRPr lang="en-US" sz="1400" dirty="0">
                <a:latin typeface="Myriad Pro Bold"/>
                <a:cs typeface="Myriad Pro Bold"/>
              </a:endParaRPr>
            </a:p>
          </p:txBody>
        </p:sp>
        <p:sp>
          <p:nvSpPr>
            <p:cNvPr id="53" name="TextBox 52"/>
            <p:cNvSpPr txBox="1"/>
            <p:nvPr/>
          </p:nvSpPr>
          <p:spPr>
            <a:xfrm>
              <a:off x="7311345" y="4447574"/>
              <a:ext cx="873490" cy="523220"/>
            </a:xfrm>
            <a:prstGeom prst="rect">
              <a:avLst/>
            </a:prstGeom>
            <a:noFill/>
          </p:spPr>
          <p:txBody>
            <a:bodyPr wrap="square" rtlCol="0">
              <a:spAutoFit/>
            </a:bodyPr>
            <a:lstStyle/>
            <a:p>
              <a:pPr algn="ctr"/>
              <a:r>
                <a:rPr lang="en-US" sz="1400" dirty="0" smtClean="0">
                  <a:latin typeface="Myriad Pro Bold"/>
                  <a:cs typeface="Myriad Pro Bold"/>
                </a:rPr>
                <a:t>72</a:t>
              </a:r>
            </a:p>
            <a:p>
              <a:pPr algn="ctr"/>
              <a:r>
                <a:rPr lang="en-US" sz="1400" dirty="0" smtClean="0">
                  <a:latin typeface="Myriad Pro Bold"/>
                  <a:cs typeface="Myriad Pro Bold"/>
                </a:rPr>
                <a:t>11/</a:t>
              </a:r>
              <a:r>
                <a:rPr lang="en-US" sz="1400" dirty="0">
                  <a:latin typeface="Myriad Pro Bold"/>
                  <a:cs typeface="Myriad Pro Bold"/>
                </a:rPr>
                <a:t>1</a:t>
              </a:r>
              <a:r>
                <a:rPr lang="en-US" sz="1400" dirty="0" smtClean="0">
                  <a:latin typeface="Myriad Pro Bold"/>
                  <a:cs typeface="Myriad Pro Bold"/>
                </a:rPr>
                <a:t>5</a:t>
              </a:r>
              <a:endParaRPr lang="en-US" sz="1400" dirty="0">
                <a:latin typeface="Myriad Pro Bold"/>
                <a:cs typeface="Myriad Pro Bold"/>
              </a:endParaRPr>
            </a:p>
          </p:txBody>
        </p:sp>
        <p:sp>
          <p:nvSpPr>
            <p:cNvPr id="54" name="TextBox 53"/>
            <p:cNvSpPr txBox="1"/>
            <p:nvPr/>
          </p:nvSpPr>
          <p:spPr>
            <a:xfrm>
              <a:off x="8137145" y="4447574"/>
              <a:ext cx="873490" cy="523220"/>
            </a:xfrm>
            <a:prstGeom prst="rect">
              <a:avLst/>
            </a:prstGeom>
            <a:noFill/>
          </p:spPr>
          <p:txBody>
            <a:bodyPr wrap="square" rtlCol="0">
              <a:spAutoFit/>
            </a:bodyPr>
            <a:lstStyle/>
            <a:p>
              <a:pPr algn="ctr"/>
              <a:r>
                <a:rPr lang="en-US" sz="1400" dirty="0" smtClean="0">
                  <a:latin typeface="Myriad Pro Bold"/>
                  <a:cs typeface="Myriad Pro Bold"/>
                </a:rPr>
                <a:t>24</a:t>
              </a:r>
            </a:p>
            <a:p>
              <a:pPr algn="ctr"/>
              <a:r>
                <a:rPr lang="en-US" sz="1400" dirty="0" smtClean="0">
                  <a:latin typeface="Myriad Pro Bold"/>
                  <a:cs typeface="Myriad Pro Bold"/>
                </a:rPr>
                <a:t>11/</a:t>
              </a:r>
              <a:r>
                <a:rPr lang="en-US" sz="1400" dirty="0">
                  <a:latin typeface="Myriad Pro Bold"/>
                  <a:cs typeface="Myriad Pro Bold"/>
                </a:rPr>
                <a:t>1</a:t>
              </a:r>
              <a:r>
                <a:rPr lang="en-US" sz="1400" dirty="0" smtClean="0">
                  <a:latin typeface="Myriad Pro Bold"/>
                  <a:cs typeface="Myriad Pro Bold"/>
                </a:rPr>
                <a:t>7</a:t>
              </a:r>
              <a:endParaRPr lang="en-US" sz="1400" dirty="0">
                <a:latin typeface="Myriad Pro Bold"/>
                <a:cs typeface="Myriad Pro Bold"/>
              </a:endParaRPr>
            </a:p>
          </p:txBody>
        </p:sp>
        <p:cxnSp>
          <p:nvCxnSpPr>
            <p:cNvPr id="56" name="Straight Connector 55"/>
            <p:cNvCxnSpPr/>
            <p:nvPr/>
          </p:nvCxnSpPr>
          <p:spPr>
            <a:xfrm>
              <a:off x="1493681" y="1722605"/>
              <a:ext cx="0" cy="2738063"/>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226678" y="5491029"/>
              <a:ext cx="10130877" cy="461665"/>
            </a:xfrm>
            <a:prstGeom prst="rect">
              <a:avLst/>
            </a:prstGeom>
            <a:noFill/>
          </p:spPr>
          <p:txBody>
            <a:bodyPr wrap="square" rtlCol="0">
              <a:spAutoFit/>
            </a:bodyPr>
            <a:lstStyle/>
            <a:p>
              <a:r>
                <a:rPr lang="en-US" sz="2400" b="1" dirty="0" smtClean="0">
                  <a:solidFill>
                    <a:srgbClr val="FF0000"/>
                  </a:solidFill>
                </a:rPr>
                <a:t>192-h:  Omega block in eastern NPAC begins to form (10 Nov)</a:t>
              </a:r>
              <a:endParaRPr lang="en-US" sz="2400" b="1" dirty="0">
                <a:solidFill>
                  <a:srgbClr val="FF0000"/>
                </a:solidFill>
              </a:endParaRPr>
            </a:p>
          </p:txBody>
        </p:sp>
        <p:cxnSp>
          <p:nvCxnSpPr>
            <p:cNvPr id="58" name="Straight Connector 57"/>
            <p:cNvCxnSpPr>
              <a:stCxn id="31" idx="0"/>
              <a:endCxn id="31" idx="2"/>
            </p:cNvCxnSpPr>
            <p:nvPr/>
          </p:nvCxnSpPr>
          <p:spPr>
            <a:xfrm>
              <a:off x="2721016" y="1339107"/>
              <a:ext cx="0" cy="31584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26679" y="6015060"/>
              <a:ext cx="7721102" cy="461665"/>
            </a:xfrm>
            <a:prstGeom prst="rect">
              <a:avLst/>
            </a:prstGeom>
            <a:noFill/>
          </p:spPr>
          <p:txBody>
            <a:bodyPr wrap="square" rtlCol="0">
              <a:spAutoFit/>
            </a:bodyPr>
            <a:lstStyle/>
            <a:p>
              <a:r>
                <a:rPr lang="en-US" sz="2400" b="1" dirty="0" smtClean="0">
                  <a:solidFill>
                    <a:srgbClr val="0000FF"/>
                  </a:solidFill>
                </a:rPr>
                <a:t>120-h:  Omega block well established (13 Nov)</a:t>
              </a:r>
              <a:endParaRPr lang="en-US" sz="2400" b="1" dirty="0">
                <a:solidFill>
                  <a:srgbClr val="0000FF"/>
                </a:solidFill>
              </a:endParaRPr>
            </a:p>
          </p:txBody>
        </p:sp>
        <p:sp>
          <p:nvSpPr>
            <p:cNvPr id="71" name="TextBox 70"/>
            <p:cNvSpPr txBox="1"/>
            <p:nvPr/>
          </p:nvSpPr>
          <p:spPr>
            <a:xfrm>
              <a:off x="737138" y="1322495"/>
              <a:ext cx="1191486" cy="400110"/>
            </a:xfrm>
            <a:prstGeom prst="rect">
              <a:avLst/>
            </a:prstGeom>
            <a:noFill/>
          </p:spPr>
          <p:txBody>
            <a:bodyPr wrap="square" rtlCol="0">
              <a:spAutoFit/>
            </a:bodyPr>
            <a:lstStyle/>
            <a:p>
              <a:r>
                <a:rPr lang="en-US" sz="2000" b="1" dirty="0"/>
                <a:t>5</a:t>
              </a:r>
              <a:r>
                <a:rPr lang="en-US" sz="2000" b="1" dirty="0" smtClean="0"/>
                <a:t>00 </a:t>
              </a:r>
              <a:r>
                <a:rPr lang="en-US" sz="2000" b="1" dirty="0" err="1" smtClean="0"/>
                <a:t>hPa</a:t>
              </a:r>
              <a:endParaRPr lang="en-US" sz="2000" b="1" dirty="0"/>
            </a:p>
          </p:txBody>
        </p:sp>
        <p:sp>
          <p:nvSpPr>
            <p:cNvPr id="72" name="TextBox 71"/>
            <p:cNvSpPr txBox="1"/>
            <p:nvPr/>
          </p:nvSpPr>
          <p:spPr>
            <a:xfrm>
              <a:off x="4898490" y="1322495"/>
              <a:ext cx="1191486" cy="400110"/>
            </a:xfrm>
            <a:prstGeom prst="rect">
              <a:avLst/>
            </a:prstGeom>
            <a:noFill/>
          </p:spPr>
          <p:txBody>
            <a:bodyPr wrap="square" rtlCol="0">
              <a:spAutoFit/>
            </a:bodyPr>
            <a:lstStyle/>
            <a:p>
              <a:r>
                <a:rPr lang="en-US" sz="2000" b="1" dirty="0" smtClean="0"/>
                <a:t>1000 </a:t>
              </a:r>
              <a:r>
                <a:rPr lang="en-US" sz="2000" b="1" dirty="0" err="1" smtClean="0"/>
                <a:t>hPa</a:t>
              </a:r>
              <a:endParaRPr lang="en-US" sz="2000" b="1" dirty="0"/>
            </a:p>
          </p:txBody>
        </p:sp>
        <p:cxnSp>
          <p:nvCxnSpPr>
            <p:cNvPr id="39" name="Straight Connector 38"/>
            <p:cNvCxnSpPr/>
            <p:nvPr/>
          </p:nvCxnSpPr>
          <p:spPr>
            <a:xfrm>
              <a:off x="6893045" y="1339107"/>
              <a:ext cx="0" cy="31584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681771" y="1722605"/>
              <a:ext cx="0" cy="2738063"/>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7848019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7165" y="2823338"/>
            <a:ext cx="8137590" cy="1446550"/>
          </a:xfrm>
          <a:prstGeom prst="rect">
            <a:avLst/>
          </a:prstGeom>
          <a:noFill/>
        </p:spPr>
        <p:txBody>
          <a:bodyPr wrap="square" rtlCol="0">
            <a:spAutoFit/>
          </a:bodyPr>
          <a:lstStyle/>
          <a:p>
            <a:pPr algn="ctr"/>
            <a:r>
              <a:rPr lang="en-US" sz="4400" b="1" dirty="0" smtClean="0">
                <a:solidFill>
                  <a:srgbClr val="FF0000"/>
                </a:solidFill>
              </a:rPr>
              <a:t>Impacts:  Buffalo Snow Blitz and CONUS Record Cold</a:t>
            </a:r>
            <a:endParaRPr lang="en-US" sz="4400" b="1" dirty="0">
              <a:solidFill>
                <a:srgbClr val="FF0000"/>
              </a:solidFill>
            </a:endParaRPr>
          </a:p>
        </p:txBody>
      </p:sp>
    </p:spTree>
    <p:extLst>
      <p:ext uri="{BB962C8B-B14F-4D97-AF65-F5344CB8AC3E}">
        <p14:creationId xmlns:p14="http://schemas.microsoft.com/office/powerpoint/2010/main" val="426637776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owstorm-Buffalo-NY-November-2014-Picture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598" y="0"/>
            <a:ext cx="6858000" cy="6858000"/>
          </a:xfrm>
          <a:prstGeom prst="rect">
            <a:avLst/>
          </a:prstGeom>
        </p:spPr>
      </p:pic>
    </p:spTree>
    <p:extLst>
      <p:ext uri="{BB962C8B-B14F-4D97-AF65-F5344CB8AC3E}">
        <p14:creationId xmlns:p14="http://schemas.microsoft.com/office/powerpoint/2010/main" val="35178465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b="1" dirty="0" err="1" smtClean="0">
                <a:solidFill>
                  <a:srgbClr val="FF0000"/>
                </a:solidFill>
              </a:rPr>
              <a:t>Supertyphoon</a:t>
            </a:r>
            <a:r>
              <a:rPr lang="en-US" sz="2400" b="1" dirty="0" smtClean="0">
                <a:solidFill>
                  <a:srgbClr val="FF0000"/>
                </a:solidFill>
              </a:rPr>
              <a:t> </a:t>
            </a:r>
            <a:r>
              <a:rPr lang="en-US" sz="2400" b="1" dirty="0" err="1" smtClean="0">
                <a:solidFill>
                  <a:srgbClr val="FF0000"/>
                </a:solidFill>
              </a:rPr>
              <a:t>Nuri</a:t>
            </a:r>
            <a:r>
              <a:rPr lang="en-US" sz="2400" b="1" dirty="0" smtClean="0">
                <a:solidFill>
                  <a:srgbClr val="FF0000"/>
                </a:solidFill>
              </a:rPr>
              <a:t> (2014):  Extratropical Transition, Explosive </a:t>
            </a:r>
            <a:r>
              <a:rPr lang="en-US" sz="2400" b="1" dirty="0" err="1" smtClean="0">
                <a:solidFill>
                  <a:srgbClr val="FF0000"/>
                </a:solidFill>
              </a:rPr>
              <a:t>Reintensification</a:t>
            </a:r>
            <a:r>
              <a:rPr lang="en-US" sz="2400" b="1" dirty="0" smtClean="0">
                <a:solidFill>
                  <a:srgbClr val="FF0000"/>
                </a:solidFill>
              </a:rPr>
              <a:t> as an Extratropical Cyclone, and Downstream Predictability Impacts</a:t>
            </a:r>
            <a:endParaRPr lang="en-US" sz="2400" b="1" dirty="0">
              <a:solidFill>
                <a:srgbClr val="FF0000"/>
              </a:solidFill>
            </a:endParaRPr>
          </a:p>
        </p:txBody>
      </p:sp>
      <p:sp>
        <p:nvSpPr>
          <p:cNvPr id="3" name="Content Placeholder 2"/>
          <p:cNvSpPr>
            <a:spLocks noGrp="1"/>
          </p:cNvSpPr>
          <p:nvPr>
            <p:ph idx="1"/>
          </p:nvPr>
        </p:nvSpPr>
        <p:spPr/>
        <p:txBody>
          <a:bodyPr>
            <a:normAutofit/>
          </a:bodyPr>
          <a:lstStyle/>
          <a:p>
            <a:r>
              <a:rPr lang="en-US" sz="2000" dirty="0" smtClean="0"/>
              <a:t>STY </a:t>
            </a:r>
            <a:r>
              <a:rPr lang="en-US" sz="2000" dirty="0" err="1" smtClean="0"/>
              <a:t>Nuri</a:t>
            </a:r>
            <a:r>
              <a:rPr lang="en-US" sz="2000" dirty="0" smtClean="0"/>
              <a:t> reaches 910 </a:t>
            </a:r>
            <a:r>
              <a:rPr lang="en-US" sz="2000" dirty="0" err="1" smtClean="0"/>
              <a:t>hPa</a:t>
            </a:r>
            <a:r>
              <a:rPr lang="en-US" sz="2000" dirty="0" smtClean="0"/>
              <a:t> on 2–3 Nov 2014</a:t>
            </a:r>
          </a:p>
          <a:p>
            <a:r>
              <a:rPr lang="en-US" sz="2000" dirty="0" smtClean="0"/>
              <a:t>ET begins on 6–7 Nov as storm weakens to 984 </a:t>
            </a:r>
            <a:r>
              <a:rPr lang="en-US" sz="2000" dirty="0" err="1" smtClean="0"/>
              <a:t>hPa</a:t>
            </a:r>
            <a:endParaRPr lang="en-US" sz="2000" dirty="0" smtClean="0"/>
          </a:p>
          <a:p>
            <a:r>
              <a:rPr lang="en-US" sz="2000" dirty="0" smtClean="0"/>
              <a:t>Explosive </a:t>
            </a:r>
            <a:r>
              <a:rPr lang="en-US" sz="2000" dirty="0" err="1" smtClean="0"/>
              <a:t>reintensification</a:t>
            </a:r>
            <a:r>
              <a:rPr lang="en-US" sz="2000" dirty="0" smtClean="0"/>
              <a:t> as an EC on 7–8 Nov</a:t>
            </a:r>
          </a:p>
          <a:p>
            <a:r>
              <a:rPr lang="en-US" sz="2000" dirty="0" smtClean="0"/>
              <a:t>Storm deepens 60 </a:t>
            </a:r>
            <a:r>
              <a:rPr lang="en-US" sz="2000" dirty="0" err="1" smtClean="0"/>
              <a:t>hPa</a:t>
            </a:r>
            <a:r>
              <a:rPr lang="en-US" sz="2000" dirty="0" smtClean="0"/>
              <a:t> in 30 h to 924 </a:t>
            </a:r>
            <a:r>
              <a:rPr lang="en-US" sz="2000" dirty="0" err="1" smtClean="0"/>
              <a:t>hPa</a:t>
            </a:r>
            <a:r>
              <a:rPr lang="en-US" sz="2000" dirty="0" smtClean="0"/>
              <a:t> by 0600 UTC 8 Nov</a:t>
            </a:r>
          </a:p>
          <a:p>
            <a:r>
              <a:rPr lang="en-US" sz="2000" dirty="0" smtClean="0"/>
              <a:t>Storm at 924 </a:t>
            </a:r>
            <a:r>
              <a:rPr lang="en-US" sz="2000" dirty="0" err="1" smtClean="0"/>
              <a:t>hPa</a:t>
            </a:r>
            <a:r>
              <a:rPr lang="en-US" sz="2000" dirty="0" smtClean="0"/>
              <a:t> ties all-time record for deepest North Pacific EC</a:t>
            </a:r>
          </a:p>
          <a:p>
            <a:r>
              <a:rPr lang="en-US" sz="2000" dirty="0" smtClean="0"/>
              <a:t>Omega block subsequently forms over western North America</a:t>
            </a:r>
          </a:p>
          <a:p>
            <a:r>
              <a:rPr lang="en-US" sz="2000" dirty="0" smtClean="0"/>
              <a:t>Multiple arctic air masses invade the CONUS</a:t>
            </a:r>
          </a:p>
          <a:p>
            <a:r>
              <a:rPr lang="en-US" sz="2000" dirty="0" smtClean="0"/>
              <a:t>CPC forecast for a greater chance of a warm November is toppled</a:t>
            </a:r>
          </a:p>
          <a:p>
            <a:r>
              <a:rPr lang="en-US" sz="2000" dirty="0" smtClean="0"/>
              <a:t>Global models exhibit poor 5- and 10-day predictability of STY </a:t>
            </a:r>
            <a:r>
              <a:rPr lang="en-US" sz="2000" dirty="0" err="1" smtClean="0"/>
              <a:t>Nuri</a:t>
            </a:r>
            <a:r>
              <a:rPr lang="en-US" sz="2000" dirty="0" smtClean="0"/>
              <a:t> ET/EC</a:t>
            </a:r>
          </a:p>
          <a:p>
            <a:r>
              <a:rPr lang="en-US" sz="2000" dirty="0" smtClean="0"/>
              <a:t>Global models exhibit good 5- and 10-day predictability of omega block</a:t>
            </a:r>
          </a:p>
          <a:p>
            <a:endParaRPr lang="en-US" sz="2000" dirty="0" smtClean="0"/>
          </a:p>
          <a:p>
            <a:endParaRPr lang="en-US" sz="2000" dirty="0"/>
          </a:p>
          <a:p>
            <a:endParaRPr lang="en-US" sz="2000" dirty="0"/>
          </a:p>
        </p:txBody>
      </p:sp>
    </p:spTree>
    <p:extLst>
      <p:ext uri="{BB962C8B-B14F-4D97-AF65-F5344CB8AC3E}">
        <p14:creationId xmlns:p14="http://schemas.microsoft.com/office/powerpoint/2010/main" val="241525435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owstorm-Buffalo-NY-November-2014-Pictu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927" y="0"/>
            <a:ext cx="6858000" cy="6858000"/>
          </a:xfrm>
          <a:prstGeom prst="rect">
            <a:avLst/>
          </a:prstGeom>
        </p:spPr>
      </p:pic>
    </p:spTree>
    <p:extLst>
      <p:ext uri="{BB962C8B-B14F-4D97-AF65-F5344CB8AC3E}">
        <p14:creationId xmlns:p14="http://schemas.microsoft.com/office/powerpoint/2010/main" val="122735715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Buffalo (72528) Soundings:</a:t>
            </a:r>
            <a:br>
              <a:rPr lang="en-US" b="1" dirty="0" smtClean="0">
                <a:solidFill>
                  <a:srgbClr val="FF0000"/>
                </a:solidFill>
              </a:rPr>
            </a:br>
            <a:r>
              <a:rPr lang="en-US" b="1" dirty="0" smtClean="0">
                <a:solidFill>
                  <a:srgbClr val="FF0000"/>
                </a:solidFill>
              </a:rPr>
              <a:t>0000 UTC 18 and 19 Nov 2014</a:t>
            </a:r>
            <a:endParaRPr lang="en-US" b="1" dirty="0">
              <a:solidFill>
                <a:srgbClr val="FF0000"/>
              </a:solidFill>
            </a:endParaRPr>
          </a:p>
        </p:txBody>
      </p:sp>
      <p:pic>
        <p:nvPicPr>
          <p:cNvPr id="5" name="Content Placeholder 4"/>
          <p:cNvPicPr>
            <a:picLocks noGrp="1" noChangeAspect="1"/>
          </p:cNvPicPr>
          <p:nvPr>
            <p:ph sz="half" idx="1"/>
          </p:nvPr>
        </p:nvPicPr>
        <p:blipFill>
          <a:blip r:embed="rId2"/>
          <a:srcRect t="-20042" b="-20042"/>
          <a:stretch>
            <a:fillRect/>
          </a:stretch>
        </p:blipFill>
        <p:spPr/>
      </p:pic>
      <p:pic>
        <p:nvPicPr>
          <p:cNvPr id="6" name="Content Placeholder 5"/>
          <p:cNvPicPr>
            <a:picLocks noGrp="1" noChangeAspect="1"/>
          </p:cNvPicPr>
          <p:nvPr>
            <p:ph sz="half" idx="2"/>
          </p:nvPr>
        </p:nvPicPr>
        <p:blipFill>
          <a:blip r:embed="rId3"/>
          <a:srcRect t="-20042" b="-20042"/>
          <a:stretch>
            <a:fillRect/>
          </a:stretch>
        </p:blipFill>
        <p:spPr/>
      </p:pic>
      <p:sp>
        <p:nvSpPr>
          <p:cNvPr id="3" name="TextBox 2"/>
          <p:cNvSpPr txBox="1"/>
          <p:nvPr/>
        </p:nvSpPr>
        <p:spPr>
          <a:xfrm>
            <a:off x="4340097" y="5677902"/>
            <a:ext cx="4225347" cy="830997"/>
          </a:xfrm>
          <a:prstGeom prst="rect">
            <a:avLst/>
          </a:prstGeom>
          <a:noFill/>
        </p:spPr>
        <p:txBody>
          <a:bodyPr wrap="square" rtlCol="0">
            <a:spAutoFit/>
          </a:bodyPr>
          <a:lstStyle/>
          <a:p>
            <a:pPr algn="ctr"/>
            <a:r>
              <a:rPr lang="en-US" sz="1600" b="1" dirty="0" smtClean="0">
                <a:solidFill>
                  <a:srgbClr val="3366FF"/>
                </a:solidFill>
              </a:rPr>
              <a:t>1000–500 </a:t>
            </a:r>
            <a:r>
              <a:rPr lang="en-US" sz="1600" b="1" dirty="0" err="1" smtClean="0">
                <a:solidFill>
                  <a:srgbClr val="3366FF"/>
                </a:solidFill>
              </a:rPr>
              <a:t>hPa</a:t>
            </a:r>
            <a:r>
              <a:rPr lang="en-US" sz="1600" b="1" dirty="0" smtClean="0">
                <a:solidFill>
                  <a:srgbClr val="3366FF"/>
                </a:solidFill>
              </a:rPr>
              <a:t> thickness:  5034 m </a:t>
            </a:r>
          </a:p>
          <a:p>
            <a:pPr algn="ctr"/>
            <a:r>
              <a:rPr lang="en-US" sz="1600" b="1" dirty="0" smtClean="0">
                <a:solidFill>
                  <a:srgbClr val="3366FF"/>
                </a:solidFill>
              </a:rPr>
              <a:t>T (500 </a:t>
            </a:r>
            <a:r>
              <a:rPr lang="en-US" sz="1600" b="1" dirty="0" err="1" smtClean="0">
                <a:solidFill>
                  <a:srgbClr val="3366FF"/>
                </a:solidFill>
              </a:rPr>
              <a:t>hPa</a:t>
            </a:r>
            <a:r>
              <a:rPr lang="en-US" sz="1600" b="1" dirty="0" smtClean="0">
                <a:solidFill>
                  <a:srgbClr val="3366FF"/>
                </a:solidFill>
              </a:rPr>
              <a:t>) –42.1 °C;  T (850 </a:t>
            </a:r>
            <a:r>
              <a:rPr lang="en-US" sz="1600" b="1" dirty="0" err="1" smtClean="0">
                <a:solidFill>
                  <a:srgbClr val="3366FF"/>
                </a:solidFill>
              </a:rPr>
              <a:t>hPa</a:t>
            </a:r>
            <a:r>
              <a:rPr lang="en-US" sz="1600" b="1" dirty="0" smtClean="0">
                <a:solidFill>
                  <a:srgbClr val="3366FF"/>
                </a:solidFill>
              </a:rPr>
              <a:t>) –15.1°C</a:t>
            </a:r>
          </a:p>
          <a:p>
            <a:pPr algn="ctr"/>
            <a:r>
              <a:rPr lang="en-US" sz="1600" b="1" dirty="0" smtClean="0">
                <a:solidFill>
                  <a:srgbClr val="3366FF"/>
                </a:solidFill>
              </a:rPr>
              <a:t>LWT – 850-hPa temperature difference:  ~27°C</a:t>
            </a:r>
            <a:endParaRPr lang="en-US" sz="1600" b="1" dirty="0">
              <a:solidFill>
                <a:srgbClr val="3366FF"/>
              </a:solidFill>
            </a:endParaRPr>
          </a:p>
        </p:txBody>
      </p:sp>
    </p:spTree>
    <p:extLst>
      <p:ext uri="{BB962C8B-B14F-4D97-AF65-F5344CB8AC3E}">
        <p14:creationId xmlns:p14="http://schemas.microsoft.com/office/powerpoint/2010/main" val="316028719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200" b="1" dirty="0" smtClean="0">
                <a:solidFill>
                  <a:srgbClr val="FF0000"/>
                </a:solidFill>
              </a:rPr>
              <a:t>NCDC CONUS Temperature Rankings for Nov 2014 (Left) and Mean Temperature Anomalies (°F) for 16–22 Nov 2014 (Right)</a:t>
            </a:r>
            <a:endParaRPr lang="en-US" sz="2200" b="1" dirty="0">
              <a:solidFill>
                <a:srgbClr val="FF0000"/>
              </a:solidFill>
            </a:endParaRPr>
          </a:p>
        </p:txBody>
      </p:sp>
      <p:pic>
        <p:nvPicPr>
          <p:cNvPr id="7" name="Content Placeholder 6" descr="Nov-14_TempRanks_NCDC.gif"/>
          <p:cNvPicPr>
            <a:picLocks noGrp="1" noChangeAspect="1"/>
          </p:cNvPicPr>
          <p:nvPr>
            <p:ph sz="half" idx="1"/>
          </p:nvPr>
        </p:nvPicPr>
        <p:blipFill>
          <a:blip r:embed="rId2">
            <a:extLst>
              <a:ext uri="{28A0092B-C50C-407E-A947-70E740481C1C}">
                <a14:useLocalDpi xmlns:a14="http://schemas.microsoft.com/office/drawing/2010/main" val="0"/>
              </a:ext>
            </a:extLst>
          </a:blip>
          <a:srcRect t="-26678" b="-26678"/>
          <a:stretch>
            <a:fillRect/>
          </a:stretch>
        </p:blipFill>
        <p:spPr/>
      </p:pic>
      <p:pic>
        <p:nvPicPr>
          <p:cNvPr id="8" name="Content Placeholder 7" descr="CONUS_TempAnom_16-22Nov14.tiff"/>
          <p:cNvPicPr>
            <a:picLocks noGrp="1" noChangeAspect="1"/>
          </p:cNvPicPr>
          <p:nvPr>
            <p:ph sz="half" idx="2"/>
          </p:nvPr>
        </p:nvPicPr>
        <p:blipFill>
          <a:blip r:embed="rId3">
            <a:extLst>
              <a:ext uri="{28A0092B-C50C-407E-A947-70E740481C1C}">
                <a14:useLocalDpi xmlns:a14="http://schemas.microsoft.com/office/drawing/2010/main" val="0"/>
              </a:ext>
            </a:extLst>
          </a:blip>
          <a:srcRect t="-24341" b="-24341"/>
          <a:stretch>
            <a:fillRect/>
          </a:stretch>
        </p:blipFill>
        <p:spPr/>
      </p:pic>
    </p:spTree>
    <p:extLst>
      <p:ext uri="{BB962C8B-B14F-4D97-AF65-F5344CB8AC3E}">
        <p14:creationId xmlns:p14="http://schemas.microsoft.com/office/powerpoint/2010/main" val="191132894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800" b="1" dirty="0" smtClean="0">
                <a:solidFill>
                  <a:srgbClr val="FF0000"/>
                </a:solidFill>
              </a:rPr>
              <a:t>Minimum Temperature Records Broken:  </a:t>
            </a:r>
            <a:br>
              <a:rPr lang="en-US" sz="2800" b="1" dirty="0" smtClean="0">
                <a:solidFill>
                  <a:srgbClr val="FF0000"/>
                </a:solidFill>
              </a:rPr>
            </a:br>
            <a:r>
              <a:rPr lang="en-US" sz="2800" b="1" dirty="0" smtClean="0">
                <a:solidFill>
                  <a:srgbClr val="FF0000"/>
                </a:solidFill>
              </a:rPr>
              <a:t>16–22 Nov 2014 (N = 2677)</a:t>
            </a:r>
            <a:br>
              <a:rPr lang="en-US" sz="2800" b="1" dirty="0" smtClean="0">
                <a:solidFill>
                  <a:srgbClr val="FF0000"/>
                </a:solidFill>
              </a:rPr>
            </a:br>
            <a:r>
              <a:rPr lang="en-US" sz="2800" b="1" dirty="0" smtClean="0">
                <a:solidFill>
                  <a:srgbClr val="FF0000"/>
                </a:solidFill>
              </a:rPr>
              <a:t>Source:  NCDC</a:t>
            </a:r>
            <a:endParaRPr lang="en-US" sz="2800" b="1" dirty="0">
              <a:solidFill>
                <a:srgbClr val="FF0000"/>
              </a:solidFill>
            </a:endParaRPr>
          </a:p>
        </p:txBody>
      </p:sp>
      <p:pic>
        <p:nvPicPr>
          <p:cNvPr id="6" name="Content Placeholder 5" descr="MinTempRecords_16-22Nov14_NCDC.tiff"/>
          <p:cNvPicPr>
            <a:picLocks noGrp="1" noChangeAspect="1"/>
          </p:cNvPicPr>
          <p:nvPr>
            <p:ph idx="1"/>
          </p:nvPr>
        </p:nvPicPr>
        <p:blipFill>
          <a:blip r:embed="rId2">
            <a:extLst>
              <a:ext uri="{28A0092B-C50C-407E-A947-70E740481C1C}">
                <a14:useLocalDpi xmlns:a14="http://schemas.microsoft.com/office/drawing/2010/main" val="0"/>
              </a:ext>
            </a:extLst>
          </a:blip>
          <a:srcRect l="14283" r="14283"/>
          <a:stretch>
            <a:fillRect/>
          </a:stretch>
        </p:blipFill>
        <p:spPr/>
      </p:pic>
    </p:spTree>
    <p:extLst>
      <p:ext uri="{BB962C8B-B14F-4D97-AF65-F5344CB8AC3E}">
        <p14:creationId xmlns:p14="http://schemas.microsoft.com/office/powerpoint/2010/main" val="307812352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solidFill>
                  <a:srgbClr val="FF0000"/>
                </a:solidFill>
              </a:rPr>
              <a:t>Conclusions (1)</a:t>
            </a:r>
            <a:r>
              <a:rPr lang="en-US" sz="3200" b="1" dirty="0" smtClean="0">
                <a:solidFill>
                  <a:srgbClr val="FF0000"/>
                </a:solidFill>
              </a:rPr>
              <a:t> </a:t>
            </a:r>
            <a:endParaRPr lang="en-US" sz="3200" b="1" dirty="0">
              <a:solidFill>
                <a:srgbClr val="FF0000"/>
              </a:solidFill>
            </a:endParaRPr>
          </a:p>
        </p:txBody>
      </p:sp>
      <p:sp>
        <p:nvSpPr>
          <p:cNvPr id="3" name="Content Placeholder 2"/>
          <p:cNvSpPr>
            <a:spLocks noGrp="1"/>
          </p:cNvSpPr>
          <p:nvPr>
            <p:ph idx="1"/>
          </p:nvPr>
        </p:nvSpPr>
        <p:spPr>
          <a:xfrm>
            <a:off x="147957" y="1547092"/>
            <a:ext cx="8865040" cy="5554405"/>
          </a:xfrm>
        </p:spPr>
        <p:txBody>
          <a:bodyPr>
            <a:noAutofit/>
          </a:bodyPr>
          <a:lstStyle/>
          <a:p>
            <a:pPr marL="0" indent="0">
              <a:buNone/>
            </a:pPr>
            <a:endParaRPr lang="en-US" sz="1600" b="1" dirty="0"/>
          </a:p>
          <a:p>
            <a:r>
              <a:rPr lang="en-US" sz="2000" dirty="0" smtClean="0"/>
              <a:t>An upper-level disturbance creates a strong </a:t>
            </a:r>
            <a:r>
              <a:rPr lang="en-US" sz="2000" dirty="0" err="1" smtClean="0"/>
              <a:t>baroclinic</a:t>
            </a:r>
            <a:r>
              <a:rPr lang="en-US" sz="2000" dirty="0" smtClean="0"/>
              <a:t> zone and jet stream across the western North Pacific prior to ET of STY </a:t>
            </a:r>
            <a:r>
              <a:rPr lang="en-US" sz="2000" dirty="0" err="1" smtClean="0"/>
              <a:t>Nuri</a:t>
            </a:r>
            <a:endParaRPr lang="en-US" sz="2000" dirty="0" smtClean="0"/>
          </a:p>
          <a:p>
            <a:endParaRPr lang="en-US" sz="2000" dirty="0" smtClean="0"/>
          </a:p>
          <a:p>
            <a:r>
              <a:rPr lang="en-US" sz="2000" dirty="0" smtClean="0"/>
              <a:t>The interaction of STY </a:t>
            </a:r>
            <a:r>
              <a:rPr lang="en-US" sz="2000" dirty="0" err="1" smtClean="0"/>
              <a:t>Nuri</a:t>
            </a:r>
            <a:r>
              <a:rPr lang="en-US" sz="2000" dirty="0" smtClean="0"/>
              <a:t> with a second </a:t>
            </a:r>
            <a:r>
              <a:rPr lang="en-US" sz="2000" dirty="0" err="1" smtClean="0"/>
              <a:t>baroclinic</a:t>
            </a:r>
            <a:r>
              <a:rPr lang="en-US" sz="2000" dirty="0" smtClean="0"/>
              <a:t> disturbance of arctic origin during ET leads to explosive </a:t>
            </a:r>
            <a:r>
              <a:rPr lang="en-US" sz="2000" dirty="0" err="1" smtClean="0"/>
              <a:t>reintensification</a:t>
            </a:r>
            <a:r>
              <a:rPr lang="en-US" sz="2000" dirty="0" smtClean="0"/>
              <a:t> of </a:t>
            </a:r>
            <a:r>
              <a:rPr lang="en-US" sz="2000" dirty="0" err="1" smtClean="0"/>
              <a:t>Nuri</a:t>
            </a:r>
            <a:r>
              <a:rPr lang="en-US" sz="2000" dirty="0" smtClean="0"/>
              <a:t> as an EC </a:t>
            </a:r>
          </a:p>
          <a:p>
            <a:endParaRPr lang="en-US" sz="2000" dirty="0"/>
          </a:p>
          <a:p>
            <a:r>
              <a:rPr lang="en-US" sz="2000" dirty="0" smtClean="0"/>
              <a:t>Downstream high-latitude ridge amplification and omega block formation over Alaska and NW Canada follow explosive </a:t>
            </a:r>
            <a:r>
              <a:rPr lang="en-US" sz="2000" dirty="0" err="1" smtClean="0"/>
              <a:t>reintensification</a:t>
            </a:r>
            <a:r>
              <a:rPr lang="en-US" sz="2000" dirty="0" smtClean="0"/>
              <a:t> of </a:t>
            </a:r>
            <a:r>
              <a:rPr lang="en-US" sz="2000" dirty="0" err="1" smtClean="0"/>
              <a:t>Nuri</a:t>
            </a:r>
            <a:r>
              <a:rPr lang="en-US" sz="2000" dirty="0" smtClean="0"/>
              <a:t> as an EC</a:t>
            </a:r>
          </a:p>
          <a:p>
            <a:endParaRPr lang="en-US" sz="2000" b="1" dirty="0"/>
          </a:p>
          <a:p>
            <a:endParaRPr lang="en-US" sz="2000" b="1" dirty="0" smtClean="0"/>
          </a:p>
          <a:p>
            <a:endParaRPr lang="en-US" sz="2000" b="1" dirty="0" smtClean="0"/>
          </a:p>
          <a:p>
            <a:endParaRPr lang="en-US" sz="2000" b="1" dirty="0"/>
          </a:p>
          <a:p>
            <a:pPr marL="0" indent="0">
              <a:buNone/>
            </a:pPr>
            <a:r>
              <a:rPr lang="en-US" sz="2000" b="1" dirty="0" smtClean="0"/>
              <a:t> </a:t>
            </a:r>
          </a:p>
          <a:p>
            <a:endParaRPr lang="en-US" sz="1800" b="1" dirty="0"/>
          </a:p>
          <a:p>
            <a:endParaRPr lang="en-US" sz="1800" b="1" dirty="0" smtClean="0"/>
          </a:p>
        </p:txBody>
      </p:sp>
    </p:spTree>
    <p:extLst>
      <p:ext uri="{BB962C8B-B14F-4D97-AF65-F5344CB8AC3E}">
        <p14:creationId xmlns:p14="http://schemas.microsoft.com/office/powerpoint/2010/main" val="256053145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solidFill>
                  <a:srgbClr val="FF0000"/>
                </a:solidFill>
              </a:rPr>
              <a:t>Conclusions (</a:t>
            </a:r>
            <a:r>
              <a:rPr lang="en-US" sz="4000" b="1" dirty="0">
                <a:solidFill>
                  <a:srgbClr val="FF0000"/>
                </a:solidFill>
              </a:rPr>
              <a:t>2</a:t>
            </a:r>
            <a:r>
              <a:rPr lang="en-US" sz="4000" b="1" dirty="0" smtClean="0">
                <a:solidFill>
                  <a:srgbClr val="FF0000"/>
                </a:solidFill>
              </a:rPr>
              <a:t>)</a:t>
            </a:r>
            <a:r>
              <a:rPr lang="en-US" sz="3200" b="1" dirty="0" smtClean="0">
                <a:solidFill>
                  <a:srgbClr val="FF0000"/>
                </a:solidFill>
              </a:rPr>
              <a:t> </a:t>
            </a:r>
            <a:endParaRPr lang="en-US" sz="3200" b="1" dirty="0">
              <a:solidFill>
                <a:srgbClr val="FF0000"/>
              </a:solidFill>
            </a:endParaRPr>
          </a:p>
        </p:txBody>
      </p:sp>
      <p:sp>
        <p:nvSpPr>
          <p:cNvPr id="3" name="Content Placeholder 2"/>
          <p:cNvSpPr>
            <a:spLocks noGrp="1"/>
          </p:cNvSpPr>
          <p:nvPr>
            <p:ph idx="1"/>
          </p:nvPr>
        </p:nvSpPr>
        <p:spPr>
          <a:xfrm>
            <a:off x="147957" y="1478693"/>
            <a:ext cx="8865040" cy="5554405"/>
          </a:xfrm>
        </p:spPr>
        <p:txBody>
          <a:bodyPr>
            <a:noAutofit/>
          </a:bodyPr>
          <a:lstStyle/>
          <a:p>
            <a:pPr marL="0" indent="0">
              <a:buNone/>
            </a:pPr>
            <a:r>
              <a:rPr lang="en-US" sz="2000" b="1" dirty="0" smtClean="0"/>
              <a:t> </a:t>
            </a:r>
            <a:endParaRPr lang="en-US" sz="2000" b="1" dirty="0"/>
          </a:p>
          <a:p>
            <a:r>
              <a:rPr lang="en-US" sz="2000" dirty="0" smtClean="0"/>
              <a:t>Omega block maintenance (~10 days) enables multiples surges of early season arctic air to encompass much of the CONUS</a:t>
            </a:r>
          </a:p>
          <a:p>
            <a:pPr marL="0" indent="0">
              <a:buNone/>
            </a:pPr>
            <a:endParaRPr lang="en-US" sz="2000" dirty="0"/>
          </a:p>
          <a:p>
            <a:r>
              <a:rPr lang="en-US" sz="2000" dirty="0" smtClean="0"/>
              <a:t>Impacts of the arctic air surges include a near-epic lake-effect snowstorm south of Buffalo and a failed CPC Nov 2014 seasonal temperature forecast  </a:t>
            </a:r>
          </a:p>
          <a:p>
            <a:endParaRPr lang="en-US" sz="2000" dirty="0" smtClean="0"/>
          </a:p>
          <a:p>
            <a:r>
              <a:rPr lang="en-US" sz="2000" dirty="0"/>
              <a:t>North Pacific and North </a:t>
            </a:r>
            <a:r>
              <a:rPr lang="en-US" sz="2000" dirty="0" smtClean="0"/>
              <a:t>American model forecast skill is maximized one </a:t>
            </a:r>
            <a:r>
              <a:rPr lang="en-US" sz="2000" dirty="0"/>
              <a:t>to two weeks </a:t>
            </a:r>
            <a:r>
              <a:rPr lang="en-US" sz="2000" dirty="0" smtClean="0"/>
              <a:t>after ET of STY </a:t>
            </a:r>
            <a:r>
              <a:rPr lang="en-US" sz="2000" dirty="0" err="1" smtClean="0"/>
              <a:t>Nuri</a:t>
            </a:r>
            <a:r>
              <a:rPr lang="en-US" sz="2000" dirty="0" smtClean="0"/>
              <a:t> and explosive </a:t>
            </a:r>
            <a:r>
              <a:rPr lang="en-US" sz="2000" dirty="0" err="1"/>
              <a:t>reintensification</a:t>
            </a:r>
            <a:r>
              <a:rPr lang="en-US" sz="2000" dirty="0"/>
              <a:t> </a:t>
            </a:r>
            <a:r>
              <a:rPr lang="en-US" sz="2000" dirty="0" smtClean="0"/>
              <a:t>of </a:t>
            </a:r>
            <a:r>
              <a:rPr lang="en-US" sz="2000" dirty="0" err="1" smtClean="0"/>
              <a:t>Nuri</a:t>
            </a:r>
            <a:r>
              <a:rPr lang="en-US" sz="2000" dirty="0" smtClean="0"/>
              <a:t> as </a:t>
            </a:r>
            <a:r>
              <a:rPr lang="en-US" sz="2000" dirty="0"/>
              <a:t>an EC</a:t>
            </a:r>
          </a:p>
          <a:p>
            <a:endParaRPr lang="en-US" sz="2000" b="1" dirty="0"/>
          </a:p>
          <a:p>
            <a:pPr marL="0" indent="0">
              <a:buNone/>
            </a:pPr>
            <a:r>
              <a:rPr lang="en-US" sz="2000" b="1" dirty="0" smtClean="0"/>
              <a:t> </a:t>
            </a:r>
          </a:p>
          <a:p>
            <a:endParaRPr lang="en-US" sz="1800" b="1" dirty="0"/>
          </a:p>
          <a:p>
            <a:endParaRPr lang="en-US" sz="1800" b="1" dirty="0" smtClean="0"/>
          </a:p>
        </p:txBody>
      </p:sp>
    </p:spTree>
    <p:extLst>
      <p:ext uri="{BB962C8B-B14F-4D97-AF65-F5344CB8AC3E}">
        <p14:creationId xmlns:p14="http://schemas.microsoft.com/office/powerpoint/2010/main" val="67863881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5688"/>
            <a:ext cx="9144000" cy="2646878"/>
          </a:xfrm>
          <a:prstGeom prst="rect">
            <a:avLst/>
          </a:prstGeom>
        </p:spPr>
        <p:txBody>
          <a:bodyPr wrap="square">
            <a:spAutoFit/>
          </a:bodyPr>
          <a:lstStyle/>
          <a:p>
            <a:pPr algn="ctr"/>
            <a:r>
              <a:rPr lang="en-US" sz="5000" b="1" dirty="0" smtClean="0">
                <a:solidFill>
                  <a:srgbClr val="FF0000"/>
                </a:solidFill>
                <a:latin typeface="Arial"/>
                <a:cs typeface="Arial"/>
              </a:rPr>
              <a:t>Abrupt Regime Change </a:t>
            </a:r>
          </a:p>
          <a:p>
            <a:pPr algn="ctr"/>
            <a:r>
              <a:rPr lang="en-US" sz="5000" b="1" dirty="0" smtClean="0">
                <a:solidFill>
                  <a:srgbClr val="FF0000"/>
                </a:solidFill>
                <a:latin typeface="Arial"/>
                <a:cs typeface="Arial"/>
              </a:rPr>
              <a:t>over Northeast U.S. in Late May and Early June 2015 </a:t>
            </a:r>
            <a:r>
              <a:rPr lang="en-US" sz="1600" dirty="0" smtClean="0">
                <a:latin typeface="Arial"/>
                <a:cs typeface="Arial"/>
              </a:rPr>
              <a:t/>
            </a:r>
            <a:br>
              <a:rPr lang="en-US" sz="1600" dirty="0" smtClean="0">
                <a:latin typeface="Arial"/>
                <a:cs typeface="Arial"/>
              </a:rPr>
            </a:br>
            <a:endParaRPr lang="en-US" sz="1600" dirty="0" smtClean="0">
              <a:latin typeface="Arial"/>
              <a:cs typeface="Arial"/>
            </a:endParaRPr>
          </a:p>
        </p:txBody>
      </p:sp>
    </p:spTree>
    <p:extLst>
      <p:ext uri="{BB962C8B-B14F-4D97-AF65-F5344CB8AC3E}">
        <p14:creationId xmlns:p14="http://schemas.microsoft.com/office/powerpoint/2010/main" val="305413581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200" b="1" dirty="0" smtClean="0">
                <a:solidFill>
                  <a:srgbClr val="FF0000"/>
                </a:solidFill>
              </a:rPr>
              <a:t>Abrupt Regime Change from Much Above to Much Below Temperatures over the Northeast in Late May and Early June 2015</a:t>
            </a:r>
            <a:endParaRPr lang="en-US" sz="2200" b="1" dirty="0">
              <a:solidFill>
                <a:srgbClr val="FF0000"/>
              </a:solidFill>
            </a:endParaRPr>
          </a:p>
        </p:txBody>
      </p:sp>
      <p:sp>
        <p:nvSpPr>
          <p:cNvPr id="6" name="Content Placeholder 5"/>
          <p:cNvSpPr>
            <a:spLocks noGrp="1"/>
          </p:cNvSpPr>
          <p:nvPr>
            <p:ph idx="1"/>
          </p:nvPr>
        </p:nvSpPr>
        <p:spPr>
          <a:xfrm>
            <a:off x="301977" y="1600200"/>
            <a:ext cx="8686800" cy="4525963"/>
          </a:xfrm>
        </p:spPr>
        <p:txBody>
          <a:bodyPr>
            <a:noAutofit/>
          </a:bodyPr>
          <a:lstStyle/>
          <a:p>
            <a:r>
              <a:rPr lang="en-US" sz="1800" dirty="0" smtClean="0"/>
              <a:t>Largest CONUS positive temperature anomalies were found over the Northeast in May  </a:t>
            </a:r>
          </a:p>
          <a:p>
            <a:r>
              <a:rPr lang="en-US" sz="1800" dirty="0" smtClean="0"/>
              <a:t>Reversal from positive-to-negative temperature anomalies occurred at the end of May</a:t>
            </a:r>
          </a:p>
          <a:p>
            <a:r>
              <a:rPr lang="en-US" sz="1800" dirty="0"/>
              <a:t>A</a:t>
            </a:r>
            <a:r>
              <a:rPr lang="en-US" sz="1800" dirty="0" smtClean="0"/>
              <a:t>nomaly reversal was driven by surface </a:t>
            </a:r>
            <a:r>
              <a:rPr lang="en-US" sz="1800" dirty="0" err="1" smtClean="0"/>
              <a:t>anticyclogenesis</a:t>
            </a:r>
            <a:r>
              <a:rPr lang="en-US" sz="1800" dirty="0" smtClean="0"/>
              <a:t> over eastern Canada</a:t>
            </a:r>
          </a:p>
          <a:p>
            <a:r>
              <a:rPr lang="en-US" sz="1800" dirty="0" smtClean="0"/>
              <a:t>Canadian </a:t>
            </a:r>
            <a:r>
              <a:rPr lang="en-US" sz="1800" dirty="0" err="1"/>
              <a:t>a</a:t>
            </a:r>
            <a:r>
              <a:rPr lang="en-US" sz="1800" dirty="0" err="1" smtClean="0"/>
              <a:t>nticyclogenesis</a:t>
            </a:r>
            <a:r>
              <a:rPr lang="en-US" sz="1800" dirty="0" smtClean="0"/>
              <a:t> occurred beneath a confluent </a:t>
            </a:r>
            <a:r>
              <a:rPr lang="en-US" sz="1800" dirty="0" err="1" smtClean="0"/>
              <a:t>poleward</a:t>
            </a:r>
            <a:r>
              <a:rPr lang="en-US" sz="1800" dirty="0" smtClean="0"/>
              <a:t> jet-entrance region </a:t>
            </a:r>
          </a:p>
          <a:p>
            <a:r>
              <a:rPr lang="en-US" sz="1800" dirty="0" smtClean="0"/>
              <a:t>Surface anticyclone over eastern Canada drove chilly Atlantic air southwestward</a:t>
            </a:r>
          </a:p>
          <a:p>
            <a:r>
              <a:rPr lang="en-US" sz="1800" dirty="0" smtClean="0"/>
              <a:t>Did a record-breaking snowpack over southeastern Canada exacerbate the chill?</a:t>
            </a:r>
          </a:p>
          <a:p>
            <a:r>
              <a:rPr lang="en-US" sz="1800" dirty="0" smtClean="0"/>
              <a:t>Did below normal SSTs over the northwest Atlantic contribute to the chill?</a:t>
            </a:r>
          </a:p>
          <a:p>
            <a:r>
              <a:rPr lang="en-US" sz="1800" dirty="0" smtClean="0"/>
              <a:t>Did relatively dry air over southeastern Canada allow for evaporative chilling?</a:t>
            </a:r>
          </a:p>
          <a:p>
            <a:r>
              <a:rPr lang="en-US" sz="1800" dirty="0" smtClean="0"/>
              <a:t>GFS deterministic forecast did not catch onto the cool down until the 6–7 day forecast</a:t>
            </a:r>
          </a:p>
          <a:p>
            <a:r>
              <a:rPr lang="en-US" sz="1800" dirty="0" smtClean="0"/>
              <a:t>Note: GFS forecast grids have aged off and would have to be retrieved</a:t>
            </a:r>
            <a:endParaRPr lang="en-US" sz="1800" dirty="0"/>
          </a:p>
        </p:txBody>
      </p:sp>
    </p:spTree>
    <p:extLst>
      <p:ext uri="{BB962C8B-B14F-4D97-AF65-F5344CB8AC3E}">
        <p14:creationId xmlns:p14="http://schemas.microsoft.com/office/powerpoint/2010/main" val="73260483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000" b="1" dirty="0" smtClean="0">
                <a:solidFill>
                  <a:srgbClr val="FF0000"/>
                </a:solidFill>
              </a:rPr>
              <a:t>Mean and Anomaly 850-hPa Temperature (°C):  Apr 2015</a:t>
            </a:r>
            <a:endParaRPr lang="en-US" sz="4000" b="1" dirty="0">
              <a:solidFill>
                <a:srgbClr val="FF0000"/>
              </a:solidFill>
            </a:endParaRPr>
          </a:p>
        </p:txBody>
      </p:sp>
      <p:pic>
        <p:nvPicPr>
          <p:cNvPr id="7" name="Content Placeholder 6" descr="850T_NA_April2015.gif"/>
          <p:cNvPicPr>
            <a:picLocks noGrp="1" noChangeAspect="1"/>
          </p:cNvPicPr>
          <p:nvPr>
            <p:ph sz="half" idx="1"/>
          </p:nvPr>
        </p:nvPicPr>
        <p:blipFill>
          <a:blip r:embed="rId2">
            <a:extLst>
              <a:ext uri="{28A0092B-C50C-407E-A947-70E740481C1C}">
                <a14:useLocalDpi xmlns:a14="http://schemas.microsoft.com/office/drawing/2010/main" val="0"/>
              </a:ext>
            </a:extLst>
          </a:blip>
          <a:srcRect t="-22446" b="-22446"/>
          <a:stretch>
            <a:fillRect/>
          </a:stretch>
        </p:blipFill>
        <p:spPr/>
      </p:pic>
      <p:pic>
        <p:nvPicPr>
          <p:cNvPr id="8" name="Content Placeholder 7" descr="850T'_NA_April2015.gif"/>
          <p:cNvPicPr>
            <a:picLocks noGrp="1" noChangeAspect="1"/>
          </p:cNvPicPr>
          <p:nvPr>
            <p:ph sz="half" idx="2"/>
          </p:nvPr>
        </p:nvPicPr>
        <p:blipFill>
          <a:blip r:embed="rId3">
            <a:extLst>
              <a:ext uri="{28A0092B-C50C-407E-A947-70E740481C1C}">
                <a14:useLocalDpi xmlns:a14="http://schemas.microsoft.com/office/drawing/2010/main" val="0"/>
              </a:ext>
            </a:extLst>
          </a:blip>
          <a:srcRect t="-22446" b="-22446"/>
          <a:stretch>
            <a:fillRect/>
          </a:stretch>
        </p:blipFill>
        <p:spPr/>
      </p:pic>
    </p:spTree>
    <p:extLst>
      <p:ext uri="{BB962C8B-B14F-4D97-AF65-F5344CB8AC3E}">
        <p14:creationId xmlns:p14="http://schemas.microsoft.com/office/powerpoint/2010/main" val="133971608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FF0000"/>
                </a:solidFill>
              </a:rPr>
              <a:t>Mean and Anomaly 850-hPa Temperature (°C):  May 2015 </a:t>
            </a:r>
            <a:endParaRPr lang="en-US" sz="4000" b="1" dirty="0">
              <a:solidFill>
                <a:srgbClr val="FF0000"/>
              </a:solidFill>
            </a:endParaRPr>
          </a:p>
        </p:txBody>
      </p:sp>
      <p:pic>
        <p:nvPicPr>
          <p:cNvPr id="5" name="Content Placeholder 4" descr="850T_NA_May2015.gif"/>
          <p:cNvPicPr>
            <a:picLocks noGrp="1" noChangeAspect="1"/>
          </p:cNvPicPr>
          <p:nvPr>
            <p:ph sz="half" idx="1"/>
          </p:nvPr>
        </p:nvPicPr>
        <p:blipFill>
          <a:blip r:embed="rId2">
            <a:extLst>
              <a:ext uri="{28A0092B-C50C-407E-A947-70E740481C1C}">
                <a14:useLocalDpi xmlns:a14="http://schemas.microsoft.com/office/drawing/2010/main" val="0"/>
              </a:ext>
            </a:extLst>
          </a:blip>
          <a:srcRect t="-22446" b="-22446"/>
          <a:stretch>
            <a:fillRect/>
          </a:stretch>
        </p:blipFill>
        <p:spPr/>
      </p:pic>
      <p:pic>
        <p:nvPicPr>
          <p:cNvPr id="6" name="Content Placeholder 5" descr="850T'_NA_May2015.gif"/>
          <p:cNvPicPr>
            <a:picLocks noGrp="1" noChangeAspect="1"/>
          </p:cNvPicPr>
          <p:nvPr>
            <p:ph sz="half" idx="2"/>
          </p:nvPr>
        </p:nvPicPr>
        <p:blipFill>
          <a:blip r:embed="rId3">
            <a:extLst>
              <a:ext uri="{28A0092B-C50C-407E-A947-70E740481C1C}">
                <a14:useLocalDpi xmlns:a14="http://schemas.microsoft.com/office/drawing/2010/main" val="0"/>
              </a:ext>
            </a:extLst>
          </a:blip>
          <a:srcRect t="-22446" b="-22446"/>
          <a:stretch>
            <a:fillRect/>
          </a:stretch>
        </p:blipFill>
        <p:spPr/>
      </p:pic>
    </p:spTree>
    <p:extLst>
      <p:ext uri="{BB962C8B-B14F-4D97-AF65-F5344CB8AC3E}">
        <p14:creationId xmlns:p14="http://schemas.microsoft.com/office/powerpoint/2010/main" val="21716363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normAutofit/>
          </a:bodyPr>
          <a:lstStyle/>
          <a:p>
            <a:r>
              <a:rPr lang="en-US" sz="6000" b="1" dirty="0" smtClean="0">
                <a:solidFill>
                  <a:srgbClr val="FF0000"/>
                </a:solidFill>
              </a:rPr>
              <a:t>Motivation</a:t>
            </a:r>
            <a:endParaRPr lang="en-US" sz="6000" b="1" dirty="0">
              <a:solidFill>
                <a:srgbClr val="FF0000"/>
              </a:solidFill>
            </a:endParaRPr>
          </a:p>
        </p:txBody>
      </p:sp>
      <p:sp>
        <p:nvSpPr>
          <p:cNvPr id="3" name="Subtitle 2"/>
          <p:cNvSpPr>
            <a:spLocks noGrp="1"/>
          </p:cNvSpPr>
          <p:nvPr>
            <p:ph type="subTitle" idx="1"/>
          </p:nvPr>
        </p:nvSpPr>
        <p:spPr>
          <a:xfrm>
            <a:off x="1371600" y="2776591"/>
            <a:ext cx="6400800" cy="1752600"/>
          </a:xfrm>
        </p:spPr>
        <p:txBody>
          <a:bodyPr>
            <a:normAutofit/>
          </a:bodyPr>
          <a:lstStyle/>
          <a:p>
            <a:r>
              <a:rPr lang="en-US" sz="4000" b="1" dirty="0" err="1" smtClean="0">
                <a:solidFill>
                  <a:srgbClr val="0000FF"/>
                </a:solidFill>
              </a:rPr>
              <a:t>Supertyphoon</a:t>
            </a:r>
            <a:r>
              <a:rPr lang="en-US" sz="4000" b="1" dirty="0" smtClean="0">
                <a:solidFill>
                  <a:srgbClr val="0000FF"/>
                </a:solidFill>
              </a:rPr>
              <a:t> </a:t>
            </a:r>
            <a:r>
              <a:rPr lang="en-US" sz="4000" b="1" dirty="0" err="1" smtClean="0">
                <a:solidFill>
                  <a:srgbClr val="0000FF"/>
                </a:solidFill>
              </a:rPr>
              <a:t>Nuri</a:t>
            </a:r>
            <a:endParaRPr lang="en-US" sz="4000" b="1" dirty="0" smtClean="0">
              <a:solidFill>
                <a:srgbClr val="0000FF"/>
              </a:solidFill>
            </a:endParaRPr>
          </a:p>
          <a:p>
            <a:r>
              <a:rPr lang="en-US" sz="2800" b="1" dirty="0">
                <a:solidFill>
                  <a:srgbClr val="0000FF"/>
                </a:solidFill>
              </a:rPr>
              <a:t>31 Oct – 7 Nov </a:t>
            </a:r>
            <a:r>
              <a:rPr lang="en-US" sz="2800" b="1" dirty="0" smtClean="0">
                <a:solidFill>
                  <a:srgbClr val="0000FF"/>
                </a:solidFill>
              </a:rPr>
              <a:t>2014</a:t>
            </a:r>
          </a:p>
          <a:p>
            <a:r>
              <a:rPr lang="en-US" sz="2800" b="1" dirty="0" smtClean="0">
                <a:solidFill>
                  <a:srgbClr val="0000FF"/>
                </a:solidFill>
              </a:rPr>
              <a:t>(ET/EC Phase:  7–9 </a:t>
            </a:r>
            <a:r>
              <a:rPr lang="en-US" sz="2800" b="1" dirty="0">
                <a:solidFill>
                  <a:srgbClr val="0000FF"/>
                </a:solidFill>
              </a:rPr>
              <a:t>Nov </a:t>
            </a:r>
            <a:r>
              <a:rPr lang="en-US" sz="2800" b="1" dirty="0" smtClean="0">
                <a:solidFill>
                  <a:srgbClr val="0000FF"/>
                </a:solidFill>
              </a:rPr>
              <a:t>2014)</a:t>
            </a:r>
            <a:endParaRPr lang="en-US" sz="2800" b="1" dirty="0">
              <a:solidFill>
                <a:srgbClr val="0000FF"/>
              </a:solidFill>
            </a:endParaRPr>
          </a:p>
          <a:p>
            <a:endParaRPr lang="en-US" sz="2800" b="1" dirty="0">
              <a:solidFill>
                <a:srgbClr val="0000FF"/>
              </a:solidFill>
            </a:endParaRPr>
          </a:p>
        </p:txBody>
      </p:sp>
    </p:spTree>
    <p:extLst>
      <p:ext uri="{BB962C8B-B14F-4D97-AF65-F5344CB8AC3E}">
        <p14:creationId xmlns:p14="http://schemas.microsoft.com/office/powerpoint/2010/main" val="297516445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FF0000"/>
                </a:solidFill>
              </a:rPr>
              <a:t>Mean (m) and Anomaly (m) 1000-hPa </a:t>
            </a:r>
            <a:r>
              <a:rPr lang="en-US" sz="4000" b="1" dirty="0" err="1" smtClean="0">
                <a:solidFill>
                  <a:srgbClr val="FF0000"/>
                </a:solidFill>
              </a:rPr>
              <a:t>Geopotential</a:t>
            </a:r>
            <a:r>
              <a:rPr lang="en-US" sz="4000" b="1" dirty="0" smtClean="0">
                <a:solidFill>
                  <a:srgbClr val="FF0000"/>
                </a:solidFill>
              </a:rPr>
              <a:t> Height:  Apr 2015</a:t>
            </a:r>
            <a:endParaRPr lang="en-US" sz="4000" b="1" dirty="0">
              <a:solidFill>
                <a:srgbClr val="FF0000"/>
              </a:solidFill>
            </a:endParaRPr>
          </a:p>
        </p:txBody>
      </p:sp>
      <p:pic>
        <p:nvPicPr>
          <p:cNvPr id="5" name="Content Placeholder 4" descr="1000Z_NA_April2015.gif"/>
          <p:cNvPicPr>
            <a:picLocks noGrp="1" noChangeAspect="1"/>
          </p:cNvPicPr>
          <p:nvPr>
            <p:ph sz="half" idx="1"/>
          </p:nvPr>
        </p:nvPicPr>
        <p:blipFill>
          <a:blip r:embed="rId2">
            <a:extLst>
              <a:ext uri="{28A0092B-C50C-407E-A947-70E740481C1C}">
                <a14:useLocalDpi xmlns:a14="http://schemas.microsoft.com/office/drawing/2010/main" val="0"/>
              </a:ext>
            </a:extLst>
          </a:blip>
          <a:srcRect t="-22446" b="-22446"/>
          <a:stretch>
            <a:fillRect/>
          </a:stretch>
        </p:blipFill>
        <p:spPr/>
      </p:pic>
      <p:pic>
        <p:nvPicPr>
          <p:cNvPr id="6" name="Content Placeholder 5" descr="1000Z'_NA_April2015.gif"/>
          <p:cNvPicPr>
            <a:picLocks noGrp="1" noChangeAspect="1"/>
          </p:cNvPicPr>
          <p:nvPr>
            <p:ph sz="half" idx="2"/>
          </p:nvPr>
        </p:nvPicPr>
        <p:blipFill>
          <a:blip r:embed="rId3">
            <a:extLst>
              <a:ext uri="{28A0092B-C50C-407E-A947-70E740481C1C}">
                <a14:useLocalDpi xmlns:a14="http://schemas.microsoft.com/office/drawing/2010/main" val="0"/>
              </a:ext>
            </a:extLst>
          </a:blip>
          <a:srcRect t="-22446" b="-22446"/>
          <a:stretch>
            <a:fillRect/>
          </a:stretch>
        </p:blipFill>
        <p:spPr/>
      </p:pic>
    </p:spTree>
    <p:extLst>
      <p:ext uri="{BB962C8B-B14F-4D97-AF65-F5344CB8AC3E}">
        <p14:creationId xmlns:p14="http://schemas.microsoft.com/office/powerpoint/2010/main" val="194996269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FF0000"/>
                </a:solidFill>
              </a:rPr>
              <a:t>Mean (dam) and Anomaly (m) 500-hPa </a:t>
            </a:r>
            <a:r>
              <a:rPr lang="en-US" sz="4000" b="1" dirty="0" err="1" smtClean="0">
                <a:solidFill>
                  <a:srgbClr val="FF0000"/>
                </a:solidFill>
              </a:rPr>
              <a:t>Geopotential</a:t>
            </a:r>
            <a:r>
              <a:rPr lang="en-US" sz="4000" b="1" dirty="0" smtClean="0">
                <a:solidFill>
                  <a:srgbClr val="FF0000"/>
                </a:solidFill>
              </a:rPr>
              <a:t> Height:  May 2015</a:t>
            </a:r>
            <a:endParaRPr lang="en-US" sz="4000" b="1" dirty="0">
              <a:solidFill>
                <a:srgbClr val="FF0000"/>
              </a:solidFill>
            </a:endParaRPr>
          </a:p>
        </p:txBody>
      </p:sp>
      <p:pic>
        <p:nvPicPr>
          <p:cNvPr id="5" name="Content Placeholder 4" descr="500Z_NA_May2015.gif"/>
          <p:cNvPicPr>
            <a:picLocks noGrp="1" noChangeAspect="1"/>
          </p:cNvPicPr>
          <p:nvPr>
            <p:ph sz="half" idx="1"/>
          </p:nvPr>
        </p:nvPicPr>
        <p:blipFill>
          <a:blip r:embed="rId2">
            <a:extLst>
              <a:ext uri="{28A0092B-C50C-407E-A947-70E740481C1C}">
                <a14:useLocalDpi xmlns:a14="http://schemas.microsoft.com/office/drawing/2010/main" val="0"/>
              </a:ext>
            </a:extLst>
          </a:blip>
          <a:srcRect t="-22446" b="-22446"/>
          <a:stretch>
            <a:fillRect/>
          </a:stretch>
        </p:blipFill>
        <p:spPr/>
      </p:pic>
      <p:pic>
        <p:nvPicPr>
          <p:cNvPr id="6" name="Content Placeholder 5" descr="500Z'_NA_May2015.gif"/>
          <p:cNvPicPr>
            <a:picLocks noGrp="1" noChangeAspect="1"/>
          </p:cNvPicPr>
          <p:nvPr>
            <p:ph sz="half" idx="2"/>
          </p:nvPr>
        </p:nvPicPr>
        <p:blipFill>
          <a:blip r:embed="rId3">
            <a:extLst>
              <a:ext uri="{28A0092B-C50C-407E-A947-70E740481C1C}">
                <a14:useLocalDpi xmlns:a14="http://schemas.microsoft.com/office/drawing/2010/main" val="0"/>
              </a:ext>
            </a:extLst>
          </a:blip>
          <a:srcRect t="-22446" b="-22446"/>
          <a:stretch>
            <a:fillRect/>
          </a:stretch>
        </p:blipFill>
        <p:spPr/>
      </p:pic>
    </p:spTree>
    <p:extLst>
      <p:ext uri="{BB962C8B-B14F-4D97-AF65-F5344CB8AC3E}">
        <p14:creationId xmlns:p14="http://schemas.microsoft.com/office/powerpoint/2010/main" val="30868354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FF0000"/>
                </a:solidFill>
              </a:rPr>
              <a:t>Mean (m) and Anomaly (m) 1000-hPa </a:t>
            </a:r>
            <a:r>
              <a:rPr lang="en-US" sz="4000" b="1" dirty="0" err="1" smtClean="0">
                <a:solidFill>
                  <a:srgbClr val="FF0000"/>
                </a:solidFill>
              </a:rPr>
              <a:t>Geopotential</a:t>
            </a:r>
            <a:r>
              <a:rPr lang="en-US" sz="4000" b="1" dirty="0" smtClean="0">
                <a:solidFill>
                  <a:srgbClr val="FF0000"/>
                </a:solidFill>
              </a:rPr>
              <a:t> Height:  May 2015</a:t>
            </a:r>
            <a:endParaRPr lang="en-US" sz="4000" b="1" dirty="0">
              <a:solidFill>
                <a:srgbClr val="FF0000"/>
              </a:solidFill>
            </a:endParaRPr>
          </a:p>
        </p:txBody>
      </p:sp>
      <p:pic>
        <p:nvPicPr>
          <p:cNvPr id="5" name="Content Placeholder 4" descr="1000Z_NA_May2015.gif"/>
          <p:cNvPicPr>
            <a:picLocks noGrp="1" noChangeAspect="1"/>
          </p:cNvPicPr>
          <p:nvPr>
            <p:ph sz="half" idx="1"/>
          </p:nvPr>
        </p:nvPicPr>
        <p:blipFill>
          <a:blip r:embed="rId2">
            <a:extLst>
              <a:ext uri="{28A0092B-C50C-407E-A947-70E740481C1C}">
                <a14:useLocalDpi xmlns:a14="http://schemas.microsoft.com/office/drawing/2010/main" val="0"/>
              </a:ext>
            </a:extLst>
          </a:blip>
          <a:srcRect t="-22446" b="-22446"/>
          <a:stretch>
            <a:fillRect/>
          </a:stretch>
        </p:blipFill>
        <p:spPr/>
      </p:pic>
      <p:pic>
        <p:nvPicPr>
          <p:cNvPr id="6" name="Content Placeholder 5" descr="1000Z'_NA_May2015.gif"/>
          <p:cNvPicPr>
            <a:picLocks noGrp="1" noChangeAspect="1"/>
          </p:cNvPicPr>
          <p:nvPr>
            <p:ph sz="half" idx="2"/>
          </p:nvPr>
        </p:nvPicPr>
        <p:blipFill>
          <a:blip r:embed="rId3">
            <a:extLst>
              <a:ext uri="{28A0092B-C50C-407E-A947-70E740481C1C}">
                <a14:useLocalDpi xmlns:a14="http://schemas.microsoft.com/office/drawing/2010/main" val="0"/>
              </a:ext>
            </a:extLst>
          </a:blip>
          <a:srcRect t="-22446" b="-22446"/>
          <a:stretch>
            <a:fillRect/>
          </a:stretch>
        </p:blipFill>
        <p:spPr/>
      </p:pic>
    </p:spTree>
    <p:extLst>
      <p:ext uri="{BB962C8B-B14F-4D97-AF65-F5344CB8AC3E}">
        <p14:creationId xmlns:p14="http://schemas.microsoft.com/office/powerpoint/2010/main" val="190700008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Mean (mm) and Anomaly (mm) </a:t>
            </a:r>
            <a:r>
              <a:rPr lang="en-US" b="1" dirty="0" err="1" smtClean="0">
                <a:solidFill>
                  <a:srgbClr val="FF0000"/>
                </a:solidFill>
              </a:rPr>
              <a:t>Precipitable</a:t>
            </a:r>
            <a:r>
              <a:rPr lang="en-US" b="1" dirty="0" smtClean="0">
                <a:solidFill>
                  <a:srgbClr val="FF0000"/>
                </a:solidFill>
              </a:rPr>
              <a:t> Water:  May 2015</a:t>
            </a:r>
            <a:endParaRPr lang="en-US" b="1" dirty="0">
              <a:solidFill>
                <a:srgbClr val="FF0000"/>
              </a:solidFill>
            </a:endParaRPr>
          </a:p>
        </p:txBody>
      </p:sp>
      <p:pic>
        <p:nvPicPr>
          <p:cNvPr id="5" name="Content Placeholder 4" descr="PW_NA_May2015.gif"/>
          <p:cNvPicPr>
            <a:picLocks noGrp="1" noChangeAspect="1"/>
          </p:cNvPicPr>
          <p:nvPr>
            <p:ph sz="half" idx="1"/>
          </p:nvPr>
        </p:nvPicPr>
        <p:blipFill>
          <a:blip r:embed="rId2">
            <a:extLst>
              <a:ext uri="{28A0092B-C50C-407E-A947-70E740481C1C}">
                <a14:useLocalDpi xmlns:a14="http://schemas.microsoft.com/office/drawing/2010/main" val="0"/>
              </a:ext>
            </a:extLst>
          </a:blip>
          <a:srcRect t="-22446" b="-22446"/>
          <a:stretch>
            <a:fillRect/>
          </a:stretch>
        </p:blipFill>
        <p:spPr/>
      </p:pic>
      <p:pic>
        <p:nvPicPr>
          <p:cNvPr id="6" name="Content Placeholder 5" descr="PW'_NA_May2015.gif"/>
          <p:cNvPicPr>
            <a:picLocks noGrp="1" noChangeAspect="1"/>
          </p:cNvPicPr>
          <p:nvPr>
            <p:ph sz="half" idx="2"/>
          </p:nvPr>
        </p:nvPicPr>
        <p:blipFill>
          <a:blip r:embed="rId3">
            <a:extLst>
              <a:ext uri="{28A0092B-C50C-407E-A947-70E740481C1C}">
                <a14:useLocalDpi xmlns:a14="http://schemas.microsoft.com/office/drawing/2010/main" val="0"/>
              </a:ext>
            </a:extLst>
          </a:blip>
          <a:srcRect t="-22446" b="-22446"/>
          <a:stretch>
            <a:fillRect/>
          </a:stretch>
        </p:blipFill>
        <p:spPr/>
      </p:pic>
    </p:spTree>
    <p:extLst>
      <p:ext uri="{BB962C8B-B14F-4D97-AF65-F5344CB8AC3E}">
        <p14:creationId xmlns:p14="http://schemas.microsoft.com/office/powerpoint/2010/main" val="146288684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solidFill>
                  <a:srgbClr val="FF0000"/>
                </a:solidFill>
              </a:rPr>
              <a:t>Sea Level Pressure (</a:t>
            </a:r>
            <a:r>
              <a:rPr lang="en-US" b="1" dirty="0" err="1" smtClean="0">
                <a:solidFill>
                  <a:srgbClr val="FF0000"/>
                </a:solidFill>
              </a:rPr>
              <a:t>hPa</a:t>
            </a:r>
            <a:r>
              <a:rPr lang="en-US" b="1" dirty="0" smtClean="0">
                <a:solidFill>
                  <a:srgbClr val="FF0000"/>
                </a:solidFill>
              </a:rPr>
              <a:t>):</a:t>
            </a:r>
            <a:br>
              <a:rPr lang="en-US" b="1" dirty="0" smtClean="0">
                <a:solidFill>
                  <a:srgbClr val="FF0000"/>
                </a:solidFill>
              </a:rPr>
            </a:br>
            <a:r>
              <a:rPr lang="en-US" b="1" dirty="0" smtClean="0">
                <a:solidFill>
                  <a:srgbClr val="FF0000"/>
                </a:solidFill>
              </a:rPr>
              <a:t>30 and 31 May 2015</a:t>
            </a:r>
            <a:endParaRPr lang="en-US" b="1" dirty="0">
              <a:solidFill>
                <a:srgbClr val="FF0000"/>
              </a:solidFill>
            </a:endParaRPr>
          </a:p>
        </p:txBody>
      </p:sp>
      <p:pic>
        <p:nvPicPr>
          <p:cNvPr id="8" name="Content Placeholder 7" descr="SLP_USA_30May2015.gif"/>
          <p:cNvPicPr>
            <a:picLocks noGrp="1" noChangeAspect="1"/>
          </p:cNvPicPr>
          <p:nvPr>
            <p:ph sz="half" idx="1"/>
          </p:nvPr>
        </p:nvPicPr>
        <p:blipFill>
          <a:blip r:embed="rId2">
            <a:extLst>
              <a:ext uri="{28A0092B-C50C-407E-A947-70E740481C1C}">
                <a14:useLocalDpi xmlns:a14="http://schemas.microsoft.com/office/drawing/2010/main" val="0"/>
              </a:ext>
            </a:extLst>
          </a:blip>
          <a:srcRect t="-22446" b="-22446"/>
          <a:stretch>
            <a:fillRect/>
          </a:stretch>
        </p:blipFill>
        <p:spPr/>
      </p:pic>
      <p:pic>
        <p:nvPicPr>
          <p:cNvPr id="9" name="Content Placeholder 8" descr="SLP_USA_31May2015.gif"/>
          <p:cNvPicPr>
            <a:picLocks noGrp="1" noChangeAspect="1"/>
          </p:cNvPicPr>
          <p:nvPr>
            <p:ph sz="half" idx="2"/>
          </p:nvPr>
        </p:nvPicPr>
        <p:blipFill>
          <a:blip r:embed="rId3">
            <a:extLst>
              <a:ext uri="{28A0092B-C50C-407E-A947-70E740481C1C}">
                <a14:useLocalDpi xmlns:a14="http://schemas.microsoft.com/office/drawing/2010/main" val="0"/>
              </a:ext>
            </a:extLst>
          </a:blip>
          <a:srcRect t="-22446" b="-22446"/>
          <a:stretch>
            <a:fillRect/>
          </a:stretch>
        </p:blipFill>
        <p:spPr/>
      </p:pic>
    </p:spTree>
    <p:extLst>
      <p:ext uri="{BB962C8B-B14F-4D97-AF65-F5344CB8AC3E}">
        <p14:creationId xmlns:p14="http://schemas.microsoft.com/office/powerpoint/2010/main" val="66681325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solidFill>
                  <a:srgbClr val="FF0000"/>
                </a:solidFill>
              </a:rPr>
              <a:t>Sea Level Pressure (</a:t>
            </a:r>
            <a:r>
              <a:rPr lang="en-US" b="1" dirty="0" err="1" smtClean="0">
                <a:solidFill>
                  <a:srgbClr val="FF0000"/>
                </a:solidFill>
              </a:rPr>
              <a:t>hPa</a:t>
            </a:r>
            <a:r>
              <a:rPr lang="en-US" b="1" dirty="0" smtClean="0">
                <a:solidFill>
                  <a:srgbClr val="FF0000"/>
                </a:solidFill>
              </a:rPr>
              <a:t>):</a:t>
            </a:r>
            <a:br>
              <a:rPr lang="en-US" b="1" dirty="0" smtClean="0">
                <a:solidFill>
                  <a:srgbClr val="FF0000"/>
                </a:solidFill>
              </a:rPr>
            </a:br>
            <a:r>
              <a:rPr lang="en-US" b="1" dirty="0" smtClean="0">
                <a:solidFill>
                  <a:srgbClr val="FF0000"/>
                </a:solidFill>
              </a:rPr>
              <a:t>1 and 2 June 2015</a:t>
            </a:r>
            <a:endParaRPr lang="en-US" b="1" dirty="0">
              <a:solidFill>
                <a:srgbClr val="FF0000"/>
              </a:solidFill>
            </a:endParaRPr>
          </a:p>
        </p:txBody>
      </p:sp>
      <p:pic>
        <p:nvPicPr>
          <p:cNvPr id="8" name="Content Placeholder 7" descr="SLP_USA_1June2015.gif"/>
          <p:cNvPicPr>
            <a:picLocks noGrp="1" noChangeAspect="1"/>
          </p:cNvPicPr>
          <p:nvPr>
            <p:ph sz="half" idx="1"/>
          </p:nvPr>
        </p:nvPicPr>
        <p:blipFill>
          <a:blip r:embed="rId2">
            <a:extLst>
              <a:ext uri="{28A0092B-C50C-407E-A947-70E740481C1C}">
                <a14:useLocalDpi xmlns:a14="http://schemas.microsoft.com/office/drawing/2010/main" val="0"/>
              </a:ext>
            </a:extLst>
          </a:blip>
          <a:srcRect t="-22446" b="-22446"/>
          <a:stretch>
            <a:fillRect/>
          </a:stretch>
        </p:blipFill>
        <p:spPr/>
      </p:pic>
      <p:pic>
        <p:nvPicPr>
          <p:cNvPr id="9" name="Content Placeholder 8" descr="SLP_USA_2June2015.gif"/>
          <p:cNvPicPr>
            <a:picLocks noGrp="1" noChangeAspect="1"/>
          </p:cNvPicPr>
          <p:nvPr>
            <p:ph sz="half" idx="2"/>
          </p:nvPr>
        </p:nvPicPr>
        <p:blipFill>
          <a:blip r:embed="rId3">
            <a:extLst>
              <a:ext uri="{28A0092B-C50C-407E-A947-70E740481C1C}">
                <a14:useLocalDpi xmlns:a14="http://schemas.microsoft.com/office/drawing/2010/main" val="0"/>
              </a:ext>
            </a:extLst>
          </a:blip>
          <a:srcRect t="-22446" b="-22446"/>
          <a:stretch>
            <a:fillRect/>
          </a:stretch>
        </p:blipFill>
        <p:spPr/>
      </p:pic>
    </p:spTree>
    <p:extLst>
      <p:ext uri="{BB962C8B-B14F-4D97-AF65-F5344CB8AC3E}">
        <p14:creationId xmlns:p14="http://schemas.microsoft.com/office/powerpoint/2010/main" val="368540426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09222" y="274638"/>
            <a:ext cx="8229600" cy="1143000"/>
          </a:xfrm>
        </p:spPr>
        <p:txBody>
          <a:bodyPr>
            <a:normAutofit fontScale="90000"/>
          </a:bodyPr>
          <a:lstStyle/>
          <a:p>
            <a:r>
              <a:rPr lang="en-US" sz="3200" b="1" dirty="0" smtClean="0">
                <a:solidFill>
                  <a:srgbClr val="FF0000"/>
                </a:solidFill>
              </a:rPr>
              <a:t>NOAA NCEP-EMC Sea Surface Temperature (°C):</a:t>
            </a:r>
            <a:br>
              <a:rPr lang="en-US" sz="3200" b="1" dirty="0" smtClean="0">
                <a:solidFill>
                  <a:srgbClr val="FF0000"/>
                </a:solidFill>
              </a:rPr>
            </a:br>
            <a:r>
              <a:rPr lang="en-US" sz="3200" b="1" dirty="0" smtClean="0">
                <a:solidFill>
                  <a:srgbClr val="FF0000"/>
                </a:solidFill>
              </a:rPr>
              <a:t>3 June 2015</a:t>
            </a:r>
            <a:endParaRPr lang="en-US" sz="3200" b="1" dirty="0">
              <a:solidFill>
                <a:srgbClr val="FF0000"/>
              </a:solidFill>
            </a:endParaRPr>
          </a:p>
        </p:txBody>
      </p:sp>
      <p:pic>
        <p:nvPicPr>
          <p:cNvPr id="7" name="Content Placeholder 6" descr="color_newdisp_sst_100W_35W_15N_65N_ophi0.png"/>
          <p:cNvPicPr>
            <a:picLocks noGrp="1" noChangeAspect="1"/>
          </p:cNvPicPr>
          <p:nvPr>
            <p:ph idx="4294967295"/>
          </p:nvPr>
        </p:nvPicPr>
        <p:blipFill>
          <a:blip r:embed="rId2">
            <a:extLst>
              <a:ext uri="{28A0092B-C50C-407E-A947-70E740481C1C}">
                <a14:useLocalDpi xmlns:a14="http://schemas.microsoft.com/office/drawing/2010/main" val="0"/>
              </a:ext>
            </a:extLst>
          </a:blip>
          <a:srcRect l="-18187" r="-18187"/>
          <a:stretch>
            <a:fillRect/>
          </a:stretch>
        </p:blipFill>
        <p:spPr>
          <a:xfrm>
            <a:off x="409222" y="1600200"/>
            <a:ext cx="8229600" cy="4525963"/>
          </a:xfrm>
        </p:spPr>
      </p:pic>
    </p:spTree>
    <p:extLst>
      <p:ext uri="{BB962C8B-B14F-4D97-AF65-F5344CB8AC3E}">
        <p14:creationId xmlns:p14="http://schemas.microsoft.com/office/powerpoint/2010/main" val="203452604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A Final Thought:</a:t>
            </a:r>
            <a:endParaRPr lang="en-US" b="1" dirty="0">
              <a:solidFill>
                <a:srgbClr val="FF0000"/>
              </a:solidFill>
            </a:endParaRPr>
          </a:p>
        </p:txBody>
      </p:sp>
      <p:sp>
        <p:nvSpPr>
          <p:cNvPr id="3" name="Content Placeholder 2"/>
          <p:cNvSpPr>
            <a:spLocks noGrp="1"/>
          </p:cNvSpPr>
          <p:nvPr>
            <p:ph idx="1"/>
          </p:nvPr>
        </p:nvSpPr>
        <p:spPr>
          <a:xfrm>
            <a:off x="209605" y="1600200"/>
            <a:ext cx="8729414" cy="4525963"/>
          </a:xfrm>
        </p:spPr>
        <p:txBody>
          <a:bodyPr>
            <a:normAutofit/>
          </a:bodyPr>
          <a:lstStyle/>
          <a:p>
            <a:r>
              <a:rPr lang="en-US" sz="2400" b="1" dirty="0" smtClean="0"/>
              <a:t>One or several EWEs during a single season can contribute disproportionately to temperature and precipitation anomaly statistics for a particular season. This disproportionate contribution suggests that EWEs need to be considered in describing and understanding the dynamical and thermodynamic processes that operate at the weather–climate intersection in order to apply that knowledge to making operational probabilistic temperature and precipitation forecasts for the 8–10 day time period. </a:t>
            </a:r>
            <a:endParaRPr lang="en-US" sz="2400" b="1" dirty="0"/>
          </a:p>
        </p:txBody>
      </p:sp>
    </p:spTree>
    <p:extLst>
      <p:ext uri="{BB962C8B-B14F-4D97-AF65-F5344CB8AC3E}">
        <p14:creationId xmlns:p14="http://schemas.microsoft.com/office/powerpoint/2010/main" val="1317464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err="1" smtClean="0">
                <a:solidFill>
                  <a:srgbClr val="FF0000"/>
                </a:solidFill>
              </a:rPr>
              <a:t>Supertyphoon</a:t>
            </a:r>
            <a:r>
              <a:rPr lang="en-US" sz="3600" b="1" dirty="0" smtClean="0">
                <a:solidFill>
                  <a:srgbClr val="FF0000"/>
                </a:solidFill>
              </a:rPr>
              <a:t> </a:t>
            </a:r>
            <a:r>
              <a:rPr lang="en-US" sz="3600" b="1" dirty="0" err="1" smtClean="0">
                <a:solidFill>
                  <a:srgbClr val="FF0000"/>
                </a:solidFill>
              </a:rPr>
              <a:t>Nuri</a:t>
            </a:r>
            <a:r>
              <a:rPr lang="en-US" sz="3600" b="1" dirty="0" smtClean="0">
                <a:solidFill>
                  <a:srgbClr val="FF0000"/>
                </a:solidFill>
              </a:rPr>
              <a:t>:  31 Oct – 7 Nov 2014</a:t>
            </a:r>
            <a:endParaRPr lang="en-US" sz="3600" b="1" dirty="0">
              <a:solidFill>
                <a:srgbClr val="FF0000"/>
              </a:solidFill>
            </a:endParaRPr>
          </a:p>
        </p:txBody>
      </p:sp>
      <p:sp>
        <p:nvSpPr>
          <p:cNvPr id="5" name="Text Placeholder 4"/>
          <p:cNvSpPr>
            <a:spLocks noGrp="1"/>
          </p:cNvSpPr>
          <p:nvPr>
            <p:ph type="body" idx="1"/>
          </p:nvPr>
        </p:nvSpPr>
        <p:spPr/>
        <p:txBody>
          <a:bodyPr/>
          <a:lstStyle/>
          <a:p>
            <a:r>
              <a:rPr lang="en-US" dirty="0" smtClean="0"/>
              <a:t>            </a:t>
            </a:r>
            <a:r>
              <a:rPr lang="en-US" dirty="0" smtClean="0">
                <a:solidFill>
                  <a:srgbClr val="0000FF"/>
                </a:solidFill>
              </a:rPr>
              <a:t>JMA:  Best Track</a:t>
            </a:r>
            <a:endParaRPr lang="en-US" dirty="0">
              <a:solidFill>
                <a:srgbClr val="0000FF"/>
              </a:solidFill>
            </a:endParaRPr>
          </a:p>
        </p:txBody>
      </p:sp>
      <p:pic>
        <p:nvPicPr>
          <p:cNvPr id="9" name="Content Placeholder 8"/>
          <p:cNvPicPr>
            <a:picLocks noGrp="1" noChangeAspect="1"/>
          </p:cNvPicPr>
          <p:nvPr>
            <p:ph sz="half" idx="2"/>
          </p:nvPr>
        </p:nvPicPr>
        <p:blipFill>
          <a:blip r:embed="rId2"/>
          <a:srcRect t="-16071" b="-16071"/>
          <a:stretch>
            <a:fillRect/>
          </a:stretch>
        </p:blipFill>
        <p:spPr/>
      </p:pic>
      <p:sp>
        <p:nvSpPr>
          <p:cNvPr id="7" name="Text Placeholder 6"/>
          <p:cNvSpPr>
            <a:spLocks noGrp="1"/>
          </p:cNvSpPr>
          <p:nvPr>
            <p:ph type="body" sz="quarter" idx="3"/>
          </p:nvPr>
        </p:nvSpPr>
        <p:spPr/>
        <p:txBody>
          <a:bodyPr>
            <a:normAutofit/>
          </a:bodyPr>
          <a:lstStyle/>
          <a:p>
            <a:r>
              <a:rPr lang="en-US" dirty="0" smtClean="0">
                <a:solidFill>
                  <a:srgbClr val="0000FF"/>
                </a:solidFill>
              </a:rPr>
              <a:t>     JMA:  Minimum SLP (</a:t>
            </a:r>
            <a:r>
              <a:rPr lang="en-US" dirty="0" err="1" smtClean="0">
                <a:solidFill>
                  <a:srgbClr val="0000FF"/>
                </a:solidFill>
              </a:rPr>
              <a:t>hPa</a:t>
            </a:r>
            <a:r>
              <a:rPr lang="en-US" dirty="0" smtClean="0">
                <a:solidFill>
                  <a:srgbClr val="0000FF"/>
                </a:solidFill>
              </a:rPr>
              <a:t>)</a:t>
            </a:r>
            <a:endParaRPr lang="en-US" dirty="0">
              <a:solidFill>
                <a:srgbClr val="0000FF"/>
              </a:solidFill>
            </a:endParaRPr>
          </a:p>
        </p:txBody>
      </p:sp>
      <p:pic>
        <p:nvPicPr>
          <p:cNvPr id="10" name="Content Placeholder 9"/>
          <p:cNvPicPr>
            <a:picLocks noGrp="1" noChangeAspect="1"/>
          </p:cNvPicPr>
          <p:nvPr>
            <p:ph sz="quarter" idx="4"/>
          </p:nvPr>
        </p:nvPicPr>
        <p:blipFill>
          <a:blip r:embed="rId3"/>
          <a:srcRect t="-29618" b="-29618"/>
          <a:stretch>
            <a:fillRect/>
          </a:stretch>
        </p:blipFill>
        <p:spPr/>
      </p:pic>
      <p:sp>
        <p:nvSpPr>
          <p:cNvPr id="2" name="TextBox 1"/>
          <p:cNvSpPr txBox="1"/>
          <p:nvPr/>
        </p:nvSpPr>
        <p:spPr>
          <a:xfrm>
            <a:off x="721895" y="6269789"/>
            <a:ext cx="7713579" cy="369332"/>
          </a:xfrm>
          <a:prstGeom prst="rect">
            <a:avLst/>
          </a:prstGeom>
          <a:noFill/>
        </p:spPr>
        <p:txBody>
          <a:bodyPr wrap="square" rtlCol="0">
            <a:spAutoFit/>
          </a:bodyPr>
          <a:lstStyle/>
          <a:p>
            <a:r>
              <a:rPr lang="en-US" b="1" dirty="0">
                <a:solidFill>
                  <a:srgbClr val="0000FF"/>
                </a:solidFill>
              </a:rPr>
              <a:t> </a:t>
            </a:r>
            <a:r>
              <a:rPr lang="en-US" b="1" dirty="0" smtClean="0">
                <a:solidFill>
                  <a:srgbClr val="0000FF"/>
                </a:solidFill>
              </a:rPr>
              <a:t>    Digital </a:t>
            </a:r>
            <a:r>
              <a:rPr lang="en-US" b="1" dirty="0">
                <a:solidFill>
                  <a:srgbClr val="0000FF"/>
                </a:solidFill>
              </a:rPr>
              <a:t>Typhoon (http://</a:t>
            </a:r>
            <a:r>
              <a:rPr lang="en-US" b="1" dirty="0" err="1">
                <a:solidFill>
                  <a:srgbClr val="0000FF"/>
                </a:solidFill>
              </a:rPr>
              <a:t>agora.ex.nii.ac.jp</a:t>
            </a:r>
            <a:r>
              <a:rPr lang="en-US" b="1" dirty="0">
                <a:solidFill>
                  <a:srgbClr val="0000FF"/>
                </a:solidFill>
              </a:rPr>
              <a:t>/digital-typhoon/</a:t>
            </a:r>
            <a:r>
              <a:rPr lang="en-US" b="1" dirty="0" err="1" smtClean="0">
                <a:solidFill>
                  <a:srgbClr val="0000FF"/>
                </a:solidFill>
              </a:rPr>
              <a:t>index.html.en</a:t>
            </a:r>
            <a:r>
              <a:rPr lang="en-US" b="1" dirty="0" smtClean="0">
                <a:solidFill>
                  <a:srgbClr val="0000FF"/>
                </a:solidFill>
              </a:rPr>
              <a:t>)</a:t>
            </a:r>
            <a:endParaRPr lang="en-US" b="1" dirty="0">
              <a:solidFill>
                <a:srgbClr val="0000FF"/>
              </a:solidFill>
            </a:endParaRPr>
          </a:p>
        </p:txBody>
      </p:sp>
    </p:spTree>
    <p:extLst>
      <p:ext uri="{BB962C8B-B14F-4D97-AF65-F5344CB8AC3E}">
        <p14:creationId xmlns:p14="http://schemas.microsoft.com/office/powerpoint/2010/main" val="10843646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3277</TotalTime>
  <Words>4256</Words>
  <Application>Microsoft Macintosh PowerPoint</Application>
  <PresentationFormat>On-screen Show (4:3)</PresentationFormat>
  <Paragraphs>548</Paragraphs>
  <Slides>87</Slides>
  <Notes>22</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PowerPoint Presentation</vt:lpstr>
      <vt:lpstr>PowerPoint Presentation</vt:lpstr>
      <vt:lpstr>PowerPoint Presentation</vt:lpstr>
      <vt:lpstr>PowerPoint Presentation</vt:lpstr>
      <vt:lpstr>PowerPoint Presentation</vt:lpstr>
      <vt:lpstr>PowerPoint Presentation</vt:lpstr>
      <vt:lpstr>Supertyphoon Nuri (2014):  Extratropical Transition, Explosive Reintensification as an Extratropical Cyclone, and Downstream Predictability Impacts</vt:lpstr>
      <vt:lpstr>Motivation</vt:lpstr>
      <vt:lpstr>Supertyphoon Nuri:  31 Oct – 7 Nov 2014</vt:lpstr>
      <vt:lpstr>NCEP-OPC Surface Analysis:   0600 UTC 8 Nov 2014 </vt:lpstr>
      <vt:lpstr>Motivation</vt:lpstr>
      <vt:lpstr>PowerPoint Presentation</vt:lpstr>
      <vt:lpstr>NCEP Comparison of Global Operational Model Forecasts of 120-h (Top) and 240-h (Bottom) Anomaly Correlation (AC) Skill for NPAC/NAMER:  28 Oct – 27 Nov 2014</vt:lpstr>
      <vt:lpstr>ECMWF Ensemble Mean 200-hPa Geopotential Height (dam) Forecasts and Ensemble Standard Deviation (dam)</vt:lpstr>
      <vt:lpstr>ECMWF Ensemble Mean 200-hPa Geopotential Height:  00 h Valid at 0000 UTC 15 Nov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Buffalo (72528) Soundings: 0000 UTC 18 and 19 Nov 2014</vt:lpstr>
      <vt:lpstr>NCDC CONUS Temperature Rankings for Nov 2014 (Left) and Mean Temperature Anomalies (°F) for 16–22 Nov 2014 (Right)</vt:lpstr>
      <vt:lpstr>Minimum Temperature Records Broken:   16–22 Nov 2014 (N = 2677) Source:  NCDC</vt:lpstr>
      <vt:lpstr>Conclusions (1) </vt:lpstr>
      <vt:lpstr>Conclusions (2) </vt:lpstr>
      <vt:lpstr>PowerPoint Presentation</vt:lpstr>
      <vt:lpstr>Abrupt Regime Change from Much Above to Much Below Temperatures over the Northeast in Late May and Early June 2015</vt:lpstr>
      <vt:lpstr>Mean and Anomaly 850-hPa Temperature (°C):  Apr 2015</vt:lpstr>
      <vt:lpstr>Mean and Anomaly 850-hPa Temperature (°C):  May 2015 </vt:lpstr>
      <vt:lpstr>Mean (m) and Anomaly (m) 1000-hPa Geopotential Height:  Apr 2015</vt:lpstr>
      <vt:lpstr>Mean (dam) and Anomaly (m) 500-hPa Geopotential Height:  May 2015</vt:lpstr>
      <vt:lpstr>Mean (m) and Anomaly (m) 1000-hPa Geopotential Height:  May 2015</vt:lpstr>
      <vt:lpstr>Mean (mm) and Anomaly (mm) Precipitable Water:  May 2015</vt:lpstr>
      <vt:lpstr>Sea Level Pressure (hPa): 30 and 31 May 2015</vt:lpstr>
      <vt:lpstr>Sea Level Pressure (hPa): 1 and 2 June 2015</vt:lpstr>
      <vt:lpstr>NOAA NCEP-EMC Sea Surface Temperature (°C): 3 June 2015</vt:lpstr>
      <vt:lpstr>A Final Thought:</vt:lpstr>
    </vt:vector>
  </TitlesOfParts>
  <Company>University at Albany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Bentley</dc:creator>
  <cp:lastModifiedBy>Andrew Winters</cp:lastModifiedBy>
  <cp:revision>251</cp:revision>
  <dcterms:created xsi:type="dcterms:W3CDTF">2014-02-18T22:28:59Z</dcterms:created>
  <dcterms:modified xsi:type="dcterms:W3CDTF">2015-11-11T21:05:38Z</dcterms:modified>
</cp:coreProperties>
</file>