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58" r:id="rId3"/>
    <p:sldId id="326" r:id="rId4"/>
    <p:sldId id="270" r:id="rId5"/>
    <p:sldId id="271" r:id="rId6"/>
    <p:sldId id="272" r:id="rId7"/>
    <p:sldId id="273" r:id="rId8"/>
    <p:sldId id="304" r:id="rId9"/>
    <p:sldId id="269" r:id="rId10"/>
    <p:sldId id="328" r:id="rId11"/>
    <p:sldId id="266" r:id="rId12"/>
    <p:sldId id="320" r:id="rId13"/>
    <p:sldId id="321" r:id="rId14"/>
    <p:sldId id="267" r:id="rId15"/>
    <p:sldId id="322" r:id="rId16"/>
    <p:sldId id="323" r:id="rId17"/>
    <p:sldId id="268" r:id="rId18"/>
    <p:sldId id="282" r:id="rId19"/>
    <p:sldId id="283" r:id="rId20"/>
    <p:sldId id="325" r:id="rId21"/>
    <p:sldId id="284" r:id="rId22"/>
    <p:sldId id="315" r:id="rId23"/>
    <p:sldId id="316" r:id="rId24"/>
    <p:sldId id="317" r:id="rId25"/>
    <p:sldId id="318" r:id="rId26"/>
    <p:sldId id="319" r:id="rId27"/>
    <p:sldId id="305" r:id="rId28"/>
    <p:sldId id="307" r:id="rId29"/>
    <p:sldId id="308" r:id="rId30"/>
    <p:sldId id="309" r:id="rId31"/>
    <p:sldId id="303" r:id="rId32"/>
    <p:sldId id="313" r:id="rId33"/>
    <p:sldId id="295" r:id="rId34"/>
    <p:sldId id="296" r:id="rId35"/>
    <p:sldId id="297" r:id="rId36"/>
    <p:sldId id="298" r:id="rId37"/>
    <p:sldId id="299" r:id="rId38"/>
    <p:sldId id="300" r:id="rId39"/>
    <p:sldId id="310" r:id="rId40"/>
    <p:sldId id="311" r:id="rId41"/>
    <p:sldId id="327" r:id="rId42"/>
    <p:sldId id="301" r:id="rId43"/>
    <p:sldId id="324" r:id="rId44"/>
    <p:sldId id="302" r:id="rId45"/>
    <p:sldId id="275" r:id="rId46"/>
    <p:sldId id="260" r:id="rId47"/>
    <p:sldId id="261" r:id="rId48"/>
    <p:sldId id="262" r:id="rId49"/>
    <p:sldId id="263" r:id="rId50"/>
    <p:sldId id="281" r:id="rId51"/>
    <p:sldId id="278" r:id="rId52"/>
    <p:sldId id="264" r:id="rId53"/>
    <p:sldId id="306" r:id="rId54"/>
    <p:sldId id="279" r:id="rId55"/>
    <p:sldId id="28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940F"/>
    <a:srgbClr val="FF18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3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8807A2-6901-5540-84F5-902FF4A1AB48}" type="datetimeFigureOut">
              <a:rPr lang="en-US" smtClean="0"/>
              <a:t>7/28/16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DB6547-7492-9641-8D72-8CA4794E5392}" type="slidenum">
              <a:rPr lang="en-US" smtClean="0"/>
              <a:t>‹#›</a:t>
            </a:fld>
            <a:endParaRPr lang="en-US"/>
          </a:p>
        </p:txBody>
      </p:sp>
    </p:spTree>
    <p:extLst>
      <p:ext uri="{BB962C8B-B14F-4D97-AF65-F5344CB8AC3E}">
        <p14:creationId xmlns:p14="http://schemas.microsoft.com/office/powerpoint/2010/main" val="34551670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11</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39</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choice of this case is purely arbitrary and not linked to any specific extreme</a:t>
            </a:r>
            <a:r>
              <a:rPr lang="en-US" baseline="0" dirty="0" smtClean="0"/>
              <a:t> event. It is only shown as a proof of concept to illustrate how such a forecast product may work.</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42</a:t>
            </a:fld>
            <a:endParaRPr lang="en-US"/>
          </a:p>
        </p:txBody>
      </p:sp>
    </p:spTree>
    <p:extLst>
      <p:ext uri="{BB962C8B-B14F-4D97-AF65-F5344CB8AC3E}">
        <p14:creationId xmlns:p14="http://schemas.microsoft.com/office/powerpoint/2010/main" val="237394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43</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12</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13</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15</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16</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21</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24</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B8C712-F5DC-744F-9948-E2ADCED01CFA}"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303754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8C712-F5DC-744F-9948-E2ADCED01CFA}"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167059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8C712-F5DC-744F-9948-E2ADCED01CFA}"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170362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8C712-F5DC-744F-9948-E2ADCED01CFA}"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343651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8C712-F5DC-744F-9948-E2ADCED01CFA}" type="datetimeFigureOut">
              <a:rPr lang="en-US" smtClean="0"/>
              <a:t>7/28/16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2100788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8C712-F5DC-744F-9948-E2ADCED01CFA}"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150954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8C712-F5DC-744F-9948-E2ADCED01CFA}" type="datetimeFigureOut">
              <a:rPr lang="en-US" smtClean="0"/>
              <a:t>7/28/16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24947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8C712-F5DC-744F-9948-E2ADCED01CFA}" type="datetimeFigureOut">
              <a:rPr lang="en-US" smtClean="0"/>
              <a:t>7/28/16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80751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8C712-F5DC-744F-9948-E2ADCED01CFA}" type="datetimeFigureOut">
              <a:rPr lang="en-US" smtClean="0"/>
              <a:t>7/28/16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289147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8C712-F5DC-744F-9948-E2ADCED01CFA}"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19192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8C712-F5DC-744F-9948-E2ADCED01CFA}" type="datetimeFigureOut">
              <a:rPr lang="en-US" smtClean="0"/>
              <a:t>7/28/16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91214-2410-DE42-B3C8-490907C20044}" type="slidenum">
              <a:rPr lang="en-US" smtClean="0"/>
              <a:t>‹#›</a:t>
            </a:fld>
            <a:endParaRPr lang="en-US"/>
          </a:p>
        </p:txBody>
      </p:sp>
    </p:spTree>
    <p:extLst>
      <p:ext uri="{BB962C8B-B14F-4D97-AF65-F5344CB8AC3E}">
        <p14:creationId xmlns:p14="http://schemas.microsoft.com/office/powerpoint/2010/main" val="180612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8C712-F5DC-744F-9948-E2ADCED01CFA}" type="datetimeFigureOut">
              <a:rPr lang="en-US" smtClean="0"/>
              <a:t>7/28/16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91214-2410-DE42-B3C8-490907C20044}" type="slidenum">
              <a:rPr lang="en-US" smtClean="0"/>
              <a:t>‹#›</a:t>
            </a:fld>
            <a:endParaRPr lang="en-US"/>
          </a:p>
        </p:txBody>
      </p:sp>
    </p:spTree>
    <p:extLst>
      <p:ext uri="{BB962C8B-B14F-4D97-AF65-F5344CB8AC3E}">
        <p14:creationId xmlns:p14="http://schemas.microsoft.com/office/powerpoint/2010/main" val="48523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 Id="rId3" Type="http://schemas.openxmlformats.org/officeDocument/2006/relationships/image" Target="../media/image2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 Id="rId3"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 Id="rId3"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3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37.emf"/></Relationships>
</file>

<file path=ppt/slides/_rels/slide3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42.emf"/><Relationship Id="rId1" Type="http://schemas.openxmlformats.org/officeDocument/2006/relationships/slideLayout" Target="../slideLayouts/slideLayout1.xml"/><Relationship Id="rId2" Type="http://schemas.openxmlformats.org/officeDocument/2006/relationships/image" Target="../media/image41.emf"/></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 Id="rId3"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emf"/></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emf"/><Relationship Id="rId5"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atmos.albany.edu/facstaff/awinters/mayrepor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4942"/>
            <a:ext cx="9144000" cy="5088572"/>
          </a:xfrm>
          <a:prstGeom prst="rect">
            <a:avLst/>
          </a:prstGeom>
          <a:noFill/>
          <a:effectLst/>
        </p:spPr>
        <p:txBody>
          <a:bodyPr wrap="square">
            <a:spAutoFit/>
          </a:bodyPr>
          <a:lstStyle/>
          <a:p>
            <a:pPr algn="ctr"/>
            <a:r>
              <a:rPr lang="en-US" sz="3200" b="1" dirty="0" smtClean="0">
                <a:solidFill>
                  <a:srgbClr val="FF0000"/>
                </a:solidFill>
                <a:latin typeface="Arial"/>
                <a:cs typeface="Arial"/>
              </a:rPr>
              <a:t>An Investigation of the Skill of Week Two</a:t>
            </a:r>
          </a:p>
          <a:p>
            <a:pPr algn="ctr"/>
            <a:r>
              <a:rPr lang="en-US" sz="3200" b="1" dirty="0" smtClean="0">
                <a:solidFill>
                  <a:srgbClr val="FF0000"/>
                </a:solidFill>
                <a:latin typeface="Arial"/>
                <a:cs typeface="Arial"/>
              </a:rPr>
              <a:t>Extreme Temperature and Precipitation </a:t>
            </a:r>
            <a:br>
              <a:rPr lang="en-US" sz="3200" b="1" dirty="0" smtClean="0">
                <a:solidFill>
                  <a:srgbClr val="FF0000"/>
                </a:solidFill>
                <a:latin typeface="Arial"/>
                <a:cs typeface="Arial"/>
              </a:rPr>
            </a:br>
            <a:r>
              <a:rPr lang="en-US" sz="3200" b="1" dirty="0" smtClean="0">
                <a:solidFill>
                  <a:srgbClr val="FF0000"/>
                </a:solidFill>
                <a:latin typeface="Arial"/>
                <a:cs typeface="Arial"/>
              </a:rPr>
              <a:t>Forecasts at the NCEP-WPC</a:t>
            </a:r>
            <a:endParaRPr lang="en-US" sz="3200" b="1" dirty="0">
              <a:solidFill>
                <a:srgbClr val="FF0000"/>
              </a:solidFill>
              <a:latin typeface="Arial"/>
              <a:cs typeface="Arial"/>
            </a:endParaRPr>
          </a:p>
          <a:p>
            <a:pPr algn="ctr"/>
            <a:r>
              <a:rPr lang="en-US" sz="3600" dirty="0" smtClean="0">
                <a:latin typeface="Arial"/>
                <a:cs typeface="Arial"/>
              </a:rPr>
              <a:t> </a:t>
            </a:r>
          </a:p>
          <a:p>
            <a:pPr algn="ctr"/>
            <a:r>
              <a:rPr lang="en-US" sz="2200" dirty="0" smtClean="0">
                <a:solidFill>
                  <a:srgbClr val="0000FF"/>
                </a:solidFill>
                <a:latin typeface="Arial"/>
                <a:cs typeface="Arial"/>
              </a:rPr>
              <a:t>Lance F. </a:t>
            </a:r>
            <a:r>
              <a:rPr lang="en-US" sz="2200" dirty="0" err="1" smtClean="0">
                <a:solidFill>
                  <a:srgbClr val="0000FF"/>
                </a:solidFill>
                <a:latin typeface="Arial"/>
                <a:cs typeface="Arial"/>
              </a:rPr>
              <a:t>Bosart</a:t>
            </a:r>
            <a:r>
              <a:rPr lang="en-US" sz="2200" dirty="0" smtClean="0">
                <a:solidFill>
                  <a:srgbClr val="0000FF"/>
                </a:solidFill>
                <a:latin typeface="Arial"/>
                <a:cs typeface="Arial"/>
              </a:rPr>
              <a:t>, Daniel Keyser, and Andrew C. Winters</a:t>
            </a:r>
            <a:r>
              <a:rPr lang="en-US" sz="2200" dirty="0">
                <a:solidFill>
                  <a:srgbClr val="0000FF"/>
                </a:solidFill>
                <a:latin typeface="Arial"/>
                <a:cs typeface="Arial"/>
              </a:rPr>
              <a:t/>
            </a:r>
            <a:br>
              <a:rPr lang="en-US" sz="2200" dirty="0">
                <a:solidFill>
                  <a:srgbClr val="0000FF"/>
                </a:solidFill>
                <a:latin typeface="Arial"/>
                <a:cs typeface="Arial"/>
              </a:rPr>
            </a:br>
            <a:endParaRPr lang="en-US" sz="2200" dirty="0" smtClean="0">
              <a:solidFill>
                <a:srgbClr val="0000FF"/>
              </a:solidFill>
              <a:latin typeface="Arial"/>
              <a:cs typeface="Arial"/>
            </a:endParaRPr>
          </a:p>
          <a:p>
            <a:pPr algn="ctr"/>
            <a:r>
              <a:rPr lang="en-US" sz="2200" dirty="0" smtClean="0">
                <a:latin typeface="Arial"/>
                <a:cs typeface="Arial"/>
              </a:rPr>
              <a:t>Department </a:t>
            </a:r>
            <a:r>
              <a:rPr lang="en-US" sz="2200" dirty="0">
                <a:latin typeface="Arial"/>
                <a:cs typeface="Arial"/>
              </a:rPr>
              <a:t>of Atmospheric and Environmental Sciences </a:t>
            </a:r>
            <a:br>
              <a:rPr lang="en-US" sz="2200" dirty="0">
                <a:latin typeface="Arial"/>
                <a:cs typeface="Arial"/>
              </a:rPr>
            </a:br>
            <a:r>
              <a:rPr lang="en-US" sz="2200" dirty="0">
                <a:latin typeface="Arial"/>
                <a:cs typeface="Arial"/>
              </a:rPr>
              <a:t>University at Albany, State University of New York, Albany, NY </a:t>
            </a:r>
            <a:r>
              <a:rPr lang="en-US" sz="2200" dirty="0" smtClean="0">
                <a:latin typeface="Arial"/>
                <a:cs typeface="Arial"/>
              </a:rPr>
              <a:t>12222</a:t>
            </a:r>
          </a:p>
          <a:p>
            <a:pPr algn="ctr">
              <a:lnSpc>
                <a:spcPts val="2000"/>
              </a:lnSpc>
            </a:pPr>
            <a:endParaRPr lang="en-US" sz="2200" dirty="0" smtClean="0">
              <a:latin typeface="Arial"/>
              <a:cs typeface="Arial"/>
            </a:endParaRPr>
          </a:p>
          <a:p>
            <a:pPr algn="ctr"/>
            <a:r>
              <a:rPr lang="en-US" sz="2200" dirty="0" smtClean="0">
                <a:latin typeface="Arial"/>
                <a:cs typeface="Arial"/>
              </a:rPr>
              <a:t>  </a:t>
            </a:r>
          </a:p>
          <a:p>
            <a:pPr algn="ctr"/>
            <a:r>
              <a:rPr lang="en-US" sz="2200" dirty="0" smtClean="0">
                <a:solidFill>
                  <a:srgbClr val="0000FF"/>
                </a:solidFill>
                <a:latin typeface="Arial"/>
                <a:cs typeface="Arial"/>
              </a:rPr>
              <a:t>NGGPS FFO PI Meeting</a:t>
            </a:r>
          </a:p>
          <a:p>
            <a:pPr algn="ctr"/>
            <a:r>
              <a:rPr lang="en-US" sz="2200" dirty="0" smtClean="0">
                <a:solidFill>
                  <a:srgbClr val="0000FF"/>
                </a:solidFill>
                <a:latin typeface="Arial"/>
                <a:cs typeface="Arial"/>
              </a:rPr>
              <a:t>College Park, MD</a:t>
            </a:r>
            <a:endParaRPr lang="en-US" sz="2200" dirty="0">
              <a:solidFill>
                <a:srgbClr val="0000FF"/>
              </a:solidFill>
              <a:latin typeface="Arial"/>
              <a:cs typeface="Arial"/>
            </a:endParaRPr>
          </a:p>
          <a:p>
            <a:pPr algn="ctr"/>
            <a:r>
              <a:rPr lang="en-US" sz="2200" dirty="0" smtClean="0">
                <a:solidFill>
                  <a:srgbClr val="0000FF"/>
                </a:solidFill>
                <a:latin typeface="Arial"/>
                <a:cs typeface="Arial"/>
              </a:rPr>
              <a:t>2–3 August 2016</a:t>
            </a:r>
            <a:endParaRPr lang="en-US" sz="2200" dirty="0">
              <a:solidFill>
                <a:srgbClr val="0000FF"/>
              </a:solidFill>
              <a:latin typeface="Arial"/>
              <a:cs typeface="Arial"/>
            </a:endParaRPr>
          </a:p>
        </p:txBody>
      </p:sp>
    </p:spTree>
    <p:extLst>
      <p:ext uri="{BB962C8B-B14F-4D97-AF65-F5344CB8AC3E}">
        <p14:creationId xmlns:p14="http://schemas.microsoft.com/office/powerpoint/2010/main" val="33985064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 and the annual and diurnal cycles from       6-hourly, 250-hPa zonal wind data from the CFSR (1979–2014)</a:t>
            </a:r>
          </a:p>
          <a:p>
            <a:r>
              <a:rPr lang="en-US" sz="2400" dirty="0" smtClean="0"/>
              <a:t>Isolated only data during the cool season (September – May)</a:t>
            </a:r>
          </a:p>
          <a:p>
            <a:r>
              <a:rPr lang="en-US" sz="2400" dirty="0" smtClean="0"/>
              <a:t>Performed an EOF analysis on the zonal wind anomalies within the domain: 10–80°N ;  100</a:t>
            </a:r>
            <a:r>
              <a:rPr lang="en-US" sz="2400" dirty="0" smtClean="0">
                <a:solidFill>
                  <a:prstClr val="black"/>
                </a:solidFill>
              </a:rPr>
              <a:t>°E–120°W</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9445832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28654615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5149375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534636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8958854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4421818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0922804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9910739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2"/>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8" name="Oval 7"/>
          <p:cNvSpPr/>
          <p:nvPr/>
        </p:nvSpPr>
        <p:spPr>
          <a:xfrm rot="4463852">
            <a:off x="3707837" y="3039894"/>
            <a:ext cx="1588638" cy="3052929"/>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t>Projecting antecedent environments associated with extreme warm events onto the North Pacific Jet phase diagram can identify flow patterns conducive to the development of these events</a:t>
            </a:r>
            <a:endParaRPr lang="en-US" b="1" dirty="0"/>
          </a:p>
        </p:txBody>
      </p:sp>
      <p:sp>
        <p:nvSpPr>
          <p:cNvPr id="11" name="TextBox 10"/>
          <p:cNvSpPr txBox="1"/>
          <p:nvPr/>
        </p:nvSpPr>
        <p:spPr>
          <a:xfrm>
            <a:off x="372511" y="16640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cxnSp>
        <p:nvCxnSpPr>
          <p:cNvPr id="3" name="Straight Arrow Connector 2"/>
          <p:cNvCxnSpPr/>
          <p:nvPr/>
        </p:nvCxnSpPr>
        <p:spPr>
          <a:xfrm flipH="1">
            <a:off x="3414509" y="2089446"/>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3442230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7" name="TextBox 16"/>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18" name="TextBox 17"/>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6834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82782"/>
            <a:ext cx="8748889" cy="4893647"/>
          </a:xfrm>
          <a:prstGeom prst="rect">
            <a:avLst/>
          </a:prstGeom>
          <a:noFill/>
        </p:spPr>
        <p:txBody>
          <a:bodyPr wrap="square" rtlCol="0">
            <a:spAutoFit/>
          </a:bodyPr>
          <a:lstStyle/>
          <a:p>
            <a:pPr marL="342900" indent="-342900">
              <a:buFont typeface="Arial"/>
              <a:buChar char="•"/>
            </a:pPr>
            <a:r>
              <a:rPr lang="en-US" sz="2400" dirty="0">
                <a:cs typeface="Arial"/>
              </a:rPr>
              <a:t>One or several extreme weather events (EWEs) during a single season can contribute disproportionately to temperature and precipitation anomaly statistics for a particular season.  </a:t>
            </a:r>
          </a:p>
          <a:p>
            <a:pPr marL="342900" indent="-342900">
              <a:buFont typeface="Arial"/>
              <a:buChar char="•"/>
            </a:pPr>
            <a:endParaRPr lang="en-US" sz="2400" dirty="0">
              <a:cs typeface="Arial"/>
            </a:endParaRPr>
          </a:p>
          <a:p>
            <a:pPr marL="342900" indent="-342900">
              <a:buFont typeface="Arial"/>
              <a:buChar char="•"/>
            </a:pPr>
            <a:r>
              <a:rPr lang="en-US" sz="2400" dirty="0">
                <a:cs typeface="Arial"/>
              </a:rPr>
              <a:t>The disproportionate contribution of EWEs to seasonal temperature and precipitation anomaly statistics suggests that EWEs need to be considered in </a:t>
            </a:r>
            <a:r>
              <a:rPr lang="en-US" sz="2400" dirty="0" smtClean="0">
                <a:cs typeface="Arial"/>
              </a:rPr>
              <a:t>understanding </a:t>
            </a:r>
            <a:r>
              <a:rPr lang="en-US" sz="2400" dirty="0">
                <a:cs typeface="Arial"/>
              </a:rPr>
              <a:t>the dynamical and thermodynamic processes that operate at the weather–climate intersection.</a:t>
            </a:r>
          </a:p>
          <a:p>
            <a:pPr marL="342900" indent="-342900">
              <a:buFont typeface="Arial"/>
              <a:buChar char="•"/>
            </a:pPr>
            <a:endParaRPr lang="en-US" sz="2400" dirty="0">
              <a:cs typeface="Arial"/>
            </a:endParaRPr>
          </a:p>
          <a:p>
            <a:pPr marL="342900" indent="-342900">
              <a:buFont typeface="Arial"/>
              <a:buChar char="•"/>
            </a:pPr>
            <a:r>
              <a:rPr lang="en-US" sz="2400" dirty="0">
                <a:cs typeface="Arial"/>
              </a:rPr>
              <a:t>Consideration of </a:t>
            </a:r>
            <a:r>
              <a:rPr lang="en-US" sz="2400" dirty="0" smtClean="0">
                <a:cs typeface="Arial"/>
              </a:rPr>
              <a:t>EWEs may improve </a:t>
            </a:r>
            <a:r>
              <a:rPr lang="en-US" sz="2400" dirty="0">
                <a:cs typeface="Arial"/>
              </a:rPr>
              <a:t>operational probabilistic temperature and precipitation forecasts in the 8–10 day time </a:t>
            </a:r>
            <a:r>
              <a:rPr lang="en-US" sz="2400" dirty="0" smtClean="0">
                <a:cs typeface="Arial"/>
              </a:rPr>
              <a:t>range. </a:t>
            </a:r>
            <a:endParaRPr lang="en-US" sz="2400" dirty="0">
              <a:cs typeface="Arial"/>
            </a:endParaRPr>
          </a:p>
        </p:txBody>
      </p:sp>
    </p:spTree>
    <p:extLst>
      <p:ext uri="{BB962C8B-B14F-4D97-AF65-F5344CB8AC3E}">
        <p14:creationId xmlns:p14="http://schemas.microsoft.com/office/powerpoint/2010/main" val="31225985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 name="Isosceles Triangle 1"/>
          <p:cNvSpPr/>
          <p:nvPr/>
        </p:nvSpPr>
        <p:spPr>
          <a:xfrm rot="16200000" flipV="1">
            <a:off x="-308799" y="2259114"/>
            <a:ext cx="4951270" cy="3143167"/>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2503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9" y="350590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9" name="Plus 18"/>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3" name="Rectangle 22"/>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6" name="TextBox 25"/>
          <p:cNvSpPr txBox="1"/>
          <p:nvPr/>
        </p:nvSpPr>
        <p:spPr>
          <a:xfrm>
            <a:off x="31167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628029" y="412317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578349"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7348718" y="52064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0127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8" y="3485059"/>
            <a:ext cx="8209195"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3"/>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9" name="Rectangle 2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31" name="TextBox 30"/>
          <p:cNvSpPr txBox="1"/>
          <p:nvPr/>
        </p:nvSpPr>
        <p:spPr>
          <a:xfrm>
            <a:off x="2907555"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2" name="TextBox 31"/>
          <p:cNvSpPr txBox="1"/>
          <p:nvPr/>
        </p:nvSpPr>
        <p:spPr>
          <a:xfrm>
            <a:off x="4277660" y="511399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023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43186"/>
            <a:ext cx="8209195"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922496" y="407283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54764" y="5099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6" name="Plus 15"/>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lus 16"/>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5320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85059"/>
            <a:ext cx="8209192"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2"/>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469029" y="420683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602629" y="4087771"/>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074715" y="505887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242635" y="506863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50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43186"/>
            <a:ext cx="8209192"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solidFill>
                  <a:srgbClr val="0000FF"/>
                </a:solidFill>
              </a:rPr>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sp>
        <p:nvSpPr>
          <p:cNvPr id="21" name="Rectangle 20"/>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7" name="TextBox 26"/>
          <p:cNvSpPr txBox="1"/>
          <p:nvPr/>
        </p:nvSpPr>
        <p:spPr>
          <a:xfrm>
            <a:off x="2683435" y="425212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072740" y="45014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4292601" y="498989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551643" y="535305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8" name="Plus 17"/>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03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85059"/>
            <a:ext cx="8209190" cy="32191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4" y="143186"/>
            <a:ext cx="8209190" cy="3219171"/>
          </a:xfrm>
          <a:prstGeom prst="rect">
            <a:avLst/>
          </a:prstGeom>
        </p:spPr>
      </p:pic>
      <p:sp>
        <p:nvSpPr>
          <p:cNvPr id="10" name="TextBox 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12" name="TextBox 11"/>
          <p:cNvSpPr txBox="1"/>
          <p:nvPr/>
        </p:nvSpPr>
        <p:spPr>
          <a:xfrm>
            <a:off x="503728" y="3505906"/>
            <a:ext cx="8148607"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950-hPa Std.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2" name="Rectangle 1"/>
          <p:cNvSpPr/>
          <p:nvPr/>
        </p:nvSpPr>
        <p:spPr>
          <a:xfrm>
            <a:off x="503729" y="2973727"/>
            <a:ext cx="249079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3151" y="525144"/>
            <a:ext cx="3799450"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S. Plains Warm Event – Jet Retraction</a:t>
            </a:r>
            <a:endParaRPr lang="en-US" b="1" dirty="0">
              <a:solidFill>
                <a:srgbClr val="FF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81" y="2950674"/>
            <a:ext cx="2887420" cy="360927"/>
          </a:xfrm>
          <a:prstGeom prst="rect">
            <a:avLst/>
          </a:prstGeom>
        </p:spPr>
      </p:pic>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3" y="6350000"/>
            <a:ext cx="4050052" cy="354232"/>
          </a:xfrm>
          <a:prstGeom prst="rect">
            <a:avLst/>
          </a:prstGeom>
        </p:spPr>
      </p:pic>
      <p:sp>
        <p:nvSpPr>
          <p:cNvPr id="25" name="TextBox 24"/>
          <p:cNvSpPr txBox="1"/>
          <p:nvPr/>
        </p:nvSpPr>
        <p:spPr>
          <a:xfrm>
            <a:off x="3282949" y="419235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6" name="TextBox 25"/>
          <p:cNvSpPr txBox="1"/>
          <p:nvPr/>
        </p:nvSpPr>
        <p:spPr>
          <a:xfrm>
            <a:off x="6720440" y="499910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7" name="TextBox 26"/>
          <p:cNvSpPr txBox="1"/>
          <p:nvPr/>
        </p:nvSpPr>
        <p:spPr>
          <a:xfrm>
            <a:off x="4782179" y="5131711"/>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8" name="TextBox 27"/>
          <p:cNvSpPr txBox="1"/>
          <p:nvPr/>
        </p:nvSpPr>
        <p:spPr>
          <a:xfrm>
            <a:off x="7893423" y="529328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9" name="TextBox 28"/>
          <p:cNvSpPr txBox="1"/>
          <p:nvPr/>
        </p:nvSpPr>
        <p:spPr>
          <a:xfrm>
            <a:off x="6371289" y="416247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16749"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7002992" y="52895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6595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5"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13115406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16855916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207015" cy="584776"/>
          </a:xfrm>
          <a:prstGeom prst="rect">
            <a:avLst/>
          </a:prstGeom>
          <a:noFill/>
        </p:spPr>
        <p:txBody>
          <a:bodyPr wrap="square" rtlCol="0">
            <a:spAutoFit/>
          </a:bodyPr>
          <a:lstStyle/>
          <a:p>
            <a:r>
              <a:rPr lang="en-US" sz="3200" b="1" dirty="0">
                <a:solidFill>
                  <a:srgbClr val="FF0000"/>
                </a:solidFill>
              </a:rPr>
              <a:t>W</a:t>
            </a:r>
            <a:r>
              <a:rPr lang="en-US" sz="3200" b="1" dirty="0" smtClean="0">
                <a:solidFill>
                  <a:srgbClr val="FF0000"/>
                </a:solidFill>
              </a:rPr>
              <a:t>. Rockies – Pac. NW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9" name="Oval 8"/>
          <p:cNvSpPr/>
          <p:nvPr/>
        </p:nvSpPr>
        <p:spPr>
          <a:xfrm rot="15716148">
            <a:off x="5732288"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40506588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Goal</a:t>
            </a:r>
            <a:endParaRPr lang="en-US" sz="4000" b="1" dirty="0"/>
          </a:p>
        </p:txBody>
      </p:sp>
      <p:sp>
        <p:nvSpPr>
          <p:cNvPr id="6" name="TextBox 5"/>
          <p:cNvSpPr txBox="1"/>
          <p:nvPr/>
        </p:nvSpPr>
        <p:spPr>
          <a:xfrm>
            <a:off x="239888" y="1382782"/>
            <a:ext cx="8489691" cy="1384995"/>
          </a:xfrm>
          <a:prstGeom prst="rect">
            <a:avLst/>
          </a:prstGeom>
          <a:noFill/>
        </p:spPr>
        <p:txBody>
          <a:bodyPr wrap="square" rtlCol="0">
            <a:spAutoFit/>
          </a:bodyPr>
          <a:lstStyle/>
          <a:p>
            <a:pPr marL="457200" indent="-457200">
              <a:buFont typeface="Arial"/>
              <a:buChar char="•"/>
            </a:pPr>
            <a:r>
              <a:rPr lang="en-US" sz="2800" b="1" dirty="0" smtClean="0">
                <a:solidFill>
                  <a:srgbClr val="0000FF"/>
                </a:solidFill>
                <a:cs typeface="Arial" panose="020B0604020202020204" pitchFamily="34" charset="0"/>
              </a:rPr>
              <a:t>Improve extreme </a:t>
            </a:r>
            <a:r>
              <a:rPr lang="en-US" sz="2800" b="1" dirty="0">
                <a:solidFill>
                  <a:srgbClr val="0000FF"/>
                </a:solidFill>
                <a:cs typeface="Arial" panose="020B0604020202020204" pitchFamily="34" charset="0"/>
              </a:rPr>
              <a:t>temperature and precipitation forecasts on the 8–10 day time range at the WPC in collaboration with WPC personnel. </a:t>
            </a:r>
          </a:p>
        </p:txBody>
      </p:sp>
    </p:spTree>
    <p:extLst>
      <p:ext uri="{BB962C8B-B14F-4D97-AF65-F5344CB8AC3E}">
        <p14:creationId xmlns:p14="http://schemas.microsoft.com/office/powerpoint/2010/main" val="34570994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207015" cy="584776"/>
          </a:xfrm>
          <a:prstGeom prst="rect">
            <a:avLst/>
          </a:prstGeom>
          <a:noFill/>
        </p:spPr>
        <p:txBody>
          <a:bodyPr wrap="square" rtlCol="0">
            <a:spAutoFit/>
          </a:bodyPr>
          <a:lstStyle/>
          <a:p>
            <a:r>
              <a:rPr lang="en-US" sz="3200" b="1" dirty="0">
                <a:solidFill>
                  <a:srgbClr val="FF0000"/>
                </a:solidFill>
              </a:rPr>
              <a:t>W</a:t>
            </a:r>
            <a:r>
              <a:rPr lang="en-US" sz="3200" b="1" dirty="0" smtClean="0">
                <a:solidFill>
                  <a:srgbClr val="FF0000"/>
                </a:solidFill>
              </a:rPr>
              <a:t>. Rockies – Pac. NW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9" name="Oval 8"/>
          <p:cNvSpPr/>
          <p:nvPr/>
        </p:nvSpPr>
        <p:spPr>
          <a:xfrm rot="15716148">
            <a:off x="5725399"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22104252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239888" y="1131873"/>
            <a:ext cx="8789812" cy="6032420"/>
          </a:xfrm>
          <a:prstGeom prst="rect">
            <a:avLst/>
          </a:prstGeom>
          <a:noFill/>
        </p:spPr>
        <p:txBody>
          <a:bodyPr wrap="square" rtlCol="0">
            <a:spAutoFit/>
          </a:bodyPr>
          <a:lstStyle/>
          <a:p>
            <a:pPr marL="457200" indent="-457200">
              <a:buFont typeface="+mj-lt"/>
              <a:buAutoNum type="arabicPeriod" startAt="4"/>
            </a:pPr>
            <a:r>
              <a:rPr lang="en-US" sz="2400" dirty="0">
                <a:cs typeface="Arial" panose="020B0604020202020204" pitchFamily="34" charset="0"/>
              </a:rPr>
              <a:t>Perform an evaluation of operational NCEP </a:t>
            </a:r>
            <a:r>
              <a:rPr lang="en-US" sz="2400" dirty="0" smtClean="0">
                <a:cs typeface="Arial" panose="020B0604020202020204" pitchFamily="34" charset="0"/>
              </a:rPr>
              <a:t>GFS and GEFS </a:t>
            </a:r>
            <a:r>
              <a:rPr lang="en-US" sz="2400" dirty="0">
                <a:cs typeface="Arial" panose="020B0604020202020204" pitchFamily="34" charset="0"/>
              </a:rPr>
              <a:t>week two forecast skill for the identified extreme temperature and precipitation events over the CONUS during 1979</a:t>
            </a:r>
            <a:r>
              <a:rPr lang="en-US" sz="2400" dirty="0" smtClean="0">
                <a:cs typeface="Arial" panose="020B0604020202020204" pitchFamily="34" charset="0"/>
              </a:rPr>
              <a:t>–2014 for </a:t>
            </a:r>
            <a:r>
              <a:rPr lang="en-US" sz="2400" dirty="0">
                <a:cs typeface="Arial" panose="020B0604020202020204" pitchFamily="34" charset="0"/>
              </a:rPr>
              <a:t>the 8–10 day time range. </a:t>
            </a:r>
            <a:endParaRPr lang="en-US" sz="2400" dirty="0" smtClean="0">
              <a:cs typeface="Arial" panose="020B0604020202020204" pitchFamily="34" charset="0"/>
            </a:endParaRPr>
          </a:p>
          <a:p>
            <a:pPr marL="457200" indent="-457200">
              <a:buFont typeface="+mj-lt"/>
              <a:buAutoNum type="arabicPeriod" startAt="4"/>
            </a:pPr>
            <a:endParaRPr lang="en-US" sz="1000" dirty="0" smtClean="0">
              <a:cs typeface="Arial" panose="020B0604020202020204" pitchFamily="34" charset="0"/>
            </a:endParaRPr>
          </a:p>
          <a:p>
            <a:pPr marL="457200" indent="-457200">
              <a:buFont typeface="+mj-lt"/>
              <a:buAutoNum type="arabicPeriod" startAt="4"/>
            </a:pPr>
            <a:endParaRPr lang="en-US" sz="1000" dirty="0">
              <a:cs typeface="Arial" panose="020B0604020202020204" pitchFamily="34" charset="0"/>
            </a:endParaRPr>
          </a:p>
          <a:p>
            <a:pPr marL="800100" lvl="1" indent="-342900">
              <a:buFont typeface="Arial"/>
              <a:buChar char="•"/>
            </a:pPr>
            <a:r>
              <a:rPr lang="en-US" sz="2400" dirty="0" smtClean="0">
                <a:solidFill>
                  <a:srgbClr val="0000FF"/>
                </a:solidFill>
                <a:cs typeface="Arial" panose="020B0604020202020204" pitchFamily="34" charset="0"/>
              </a:rPr>
              <a:t>To </a:t>
            </a:r>
            <a:r>
              <a:rPr lang="en-US" sz="2400" dirty="0">
                <a:solidFill>
                  <a:srgbClr val="0000FF"/>
                </a:solidFill>
                <a:cs typeface="Arial" panose="020B0604020202020204" pitchFamily="34" charset="0"/>
              </a:rPr>
              <a:t>be investigated during Fall </a:t>
            </a:r>
            <a:r>
              <a:rPr lang="en-US" sz="2400" dirty="0" smtClean="0">
                <a:solidFill>
                  <a:srgbClr val="0000FF"/>
                </a:solidFill>
                <a:cs typeface="Arial" panose="020B0604020202020204" pitchFamily="34" charset="0"/>
              </a:rPr>
              <a:t>2016 in the context of the   North Pacific Jet phase diagram</a:t>
            </a:r>
            <a:endParaRPr lang="en-US" sz="2400" dirty="0">
              <a:solidFill>
                <a:srgbClr val="0000FF"/>
              </a:solidFill>
              <a:cs typeface="Arial" panose="020B0604020202020204" pitchFamily="34" charset="0"/>
            </a:endParaRPr>
          </a:p>
          <a:p>
            <a:endParaRPr lang="en-US" sz="1000" dirty="0" smtClean="0">
              <a:cs typeface="Arial" panose="020B0604020202020204" pitchFamily="34" charset="0"/>
            </a:endParaRPr>
          </a:p>
          <a:p>
            <a:endParaRPr lang="en-US" sz="1000" dirty="0">
              <a:cs typeface="Arial" panose="020B0604020202020204" pitchFamily="34" charset="0"/>
            </a:endParaRPr>
          </a:p>
          <a:p>
            <a:pPr marL="457200" indent="-457200">
              <a:buFont typeface="+mj-lt"/>
              <a:buAutoNum type="arabicPeriod" startAt="5"/>
            </a:pPr>
            <a:r>
              <a:rPr lang="en-US" sz="2400" dirty="0">
                <a:cs typeface="Arial" panose="020B0604020202020204" pitchFamily="34" charset="0"/>
              </a:rPr>
              <a:t>Test methodology and new forecast formats under development at WPC and incorporate them into forecast operations</a:t>
            </a:r>
            <a:r>
              <a:rPr lang="en-US" sz="2400" dirty="0" smtClean="0">
                <a:cs typeface="Arial" panose="020B0604020202020204" pitchFamily="34" charset="0"/>
              </a:rPr>
              <a:t>.</a:t>
            </a:r>
          </a:p>
          <a:p>
            <a:endParaRPr lang="en-US" sz="1000" dirty="0">
              <a:cs typeface="Arial" panose="020B0604020202020204" pitchFamily="34" charset="0"/>
            </a:endParaRPr>
          </a:p>
          <a:p>
            <a:pPr marL="800100" lvl="1" indent="-342900">
              <a:buFont typeface="Arial"/>
              <a:buChar char="•"/>
            </a:pPr>
            <a:r>
              <a:rPr lang="en-US" sz="2400" dirty="0" smtClean="0">
                <a:solidFill>
                  <a:srgbClr val="0000FF"/>
                </a:solidFill>
                <a:cs typeface="Arial" panose="020B0604020202020204" pitchFamily="34" charset="0"/>
              </a:rPr>
              <a:t>Conduct regular teleconferences/visits </a:t>
            </a:r>
            <a:r>
              <a:rPr lang="en-US" sz="2400" dirty="0">
                <a:solidFill>
                  <a:srgbClr val="0000FF"/>
                </a:solidFill>
                <a:cs typeface="Arial" panose="020B0604020202020204" pitchFamily="34" charset="0"/>
              </a:rPr>
              <a:t>with WPC personnel</a:t>
            </a:r>
          </a:p>
          <a:p>
            <a:pPr marL="800100" lvl="1" indent="-342900">
              <a:buFont typeface="Arial"/>
              <a:buChar char="•"/>
            </a:pPr>
            <a:r>
              <a:rPr lang="en-US" sz="2400" dirty="0" smtClean="0">
                <a:solidFill>
                  <a:srgbClr val="0000FF"/>
                </a:solidFill>
                <a:cs typeface="Arial" panose="020B0604020202020204" pitchFamily="34" charset="0"/>
              </a:rPr>
              <a:t>Develop real-time North Pacific Jet phase diagram (Sept. 2016)</a:t>
            </a:r>
          </a:p>
          <a:p>
            <a:pPr marL="800100" lvl="1" indent="-342900">
              <a:buFont typeface="Arial"/>
              <a:buChar char="•"/>
            </a:pPr>
            <a:r>
              <a:rPr lang="en-US" sz="2400" dirty="0" smtClean="0">
                <a:solidFill>
                  <a:srgbClr val="0000FF"/>
                </a:solidFill>
                <a:cs typeface="Arial" panose="020B0604020202020204" pitchFamily="34" charset="0"/>
              </a:rPr>
              <a:t>Evaluate and test North Pacific Jet phase diagram as part of the HMT Medium Range Experiments (Jan. 2017)</a:t>
            </a:r>
            <a:endParaRPr lang="en-US" sz="2400" dirty="0">
              <a:solidFill>
                <a:srgbClr val="0000FF"/>
              </a:solidFill>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Tree>
    <p:extLst>
      <p:ext uri="{BB962C8B-B14F-4D97-AF65-F5344CB8AC3E}">
        <p14:creationId xmlns:p14="http://schemas.microsoft.com/office/powerpoint/2010/main" val="24997718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694" y="1341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
        <p:nvSpPr>
          <p:cNvPr id="9" name="TextBox 8"/>
          <p:cNvSpPr txBox="1"/>
          <p:nvPr/>
        </p:nvSpPr>
        <p:spPr>
          <a:xfrm>
            <a:off x="432605" y="1452878"/>
            <a:ext cx="8205528" cy="5416867"/>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Tree>
    <p:extLst>
      <p:ext uri="{BB962C8B-B14F-4D97-AF65-F5344CB8AC3E}">
        <p14:creationId xmlns:p14="http://schemas.microsoft.com/office/powerpoint/2010/main" val="26791022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6409413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2548735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9438665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1273578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7519498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32018872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474528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401053" y="1382782"/>
            <a:ext cx="8328526" cy="1938992"/>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Performed </a:t>
            </a:r>
            <a:r>
              <a:rPr lang="en-US" sz="2400" dirty="0">
                <a:cs typeface="Arial" panose="020B0604020202020204" pitchFamily="34" charset="0"/>
              </a:rPr>
              <a:t>illustrative case studies of individual extreme temperature and precipitation events and </a:t>
            </a:r>
            <a:r>
              <a:rPr lang="en-US" sz="2400" dirty="0" smtClean="0">
                <a:cs typeface="Arial" panose="020B0604020202020204" pitchFamily="34" charset="0"/>
              </a:rPr>
              <a:t>conducted </a:t>
            </a:r>
            <a:r>
              <a:rPr lang="en-US" sz="2400" dirty="0">
                <a:cs typeface="Arial" panose="020B0604020202020204" pitchFamily="34" charset="0"/>
              </a:rPr>
              <a:t>verification studies of </a:t>
            </a:r>
            <a:r>
              <a:rPr lang="en-US" sz="2400" dirty="0" smtClean="0">
                <a:cs typeface="Arial" panose="020B0604020202020204" pitchFamily="34" charset="0"/>
              </a:rPr>
              <a:t>GFS operational and ensemble forecasts, and </a:t>
            </a:r>
            <a:r>
              <a:rPr lang="en-US" sz="2400" dirty="0">
                <a:cs typeface="Arial" panose="020B0604020202020204" pitchFamily="34" charset="0"/>
              </a:rPr>
              <a:t>associated human forecasts for the illustrative case studies. </a:t>
            </a:r>
          </a:p>
        </p:txBody>
      </p:sp>
    </p:spTree>
    <p:extLst>
      <p:ext uri="{BB962C8B-B14F-4D97-AF65-F5344CB8AC3E}">
        <p14:creationId xmlns:p14="http://schemas.microsoft.com/office/powerpoint/2010/main" val="38560643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15265866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2605" y="1452878"/>
            <a:ext cx="8205528" cy="6155530"/>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EWEs</a:t>
            </a: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
        <p:nvSpPr>
          <p:cNvPr id="6" name="TextBox 5"/>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8370607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83" y="1375644"/>
            <a:ext cx="6645351" cy="5435599"/>
          </a:xfrm>
          <a:prstGeom prst="rect">
            <a:avLst/>
          </a:prstGeom>
        </p:spPr>
      </p:pic>
      <p:sp>
        <p:nvSpPr>
          <p:cNvPr id="6" name="TextBox 5"/>
          <p:cNvSpPr txBox="1"/>
          <p:nvPr/>
        </p:nvSpPr>
        <p:spPr>
          <a:xfrm>
            <a:off x="401053" y="1162756"/>
            <a:ext cx="6166554" cy="369332"/>
          </a:xfrm>
          <a:prstGeom prst="rect">
            <a:avLst/>
          </a:prstGeom>
          <a:solidFill>
            <a:srgbClr val="FFFFFF"/>
          </a:solidFill>
        </p:spPr>
        <p:txBody>
          <a:bodyPr wrap="square" rtlCol="0">
            <a:spAutoFit/>
          </a:bodyPr>
          <a:lstStyle/>
          <a:p>
            <a:r>
              <a:rPr lang="en-US" dirty="0" smtClean="0"/>
              <a:t>GEFS Ensemble Trajectories Initialized at 0000 UTC 24 May 2016 </a:t>
            </a:r>
            <a:endParaRPr lang="en-US" dirty="0"/>
          </a:p>
        </p:txBody>
      </p:sp>
      <p:sp>
        <p:nvSpPr>
          <p:cNvPr id="11" name="5-Point Star 10"/>
          <p:cNvSpPr/>
          <p:nvPr/>
        </p:nvSpPr>
        <p:spPr>
          <a:xfrm>
            <a:off x="6801557" y="2427111"/>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6801557" y="3045177"/>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76912" y="2398889"/>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7176912" y="3045177"/>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3078842" y="2713562"/>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2184401" y="4830234"/>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 name="TextBox 1"/>
          <p:cNvSpPr txBox="1"/>
          <p:nvPr/>
        </p:nvSpPr>
        <p:spPr>
          <a:xfrm>
            <a:off x="7035354" y="3690669"/>
            <a:ext cx="2116666" cy="369332"/>
          </a:xfrm>
          <a:prstGeom prst="rect">
            <a:avLst/>
          </a:prstGeom>
          <a:noFill/>
        </p:spPr>
        <p:txBody>
          <a:bodyPr wrap="square" rtlCol="0">
            <a:spAutoFit/>
          </a:bodyPr>
          <a:lstStyle/>
          <a:p>
            <a:pPr algn="ctr"/>
            <a:r>
              <a:rPr lang="en-US" dirty="0" smtClean="0"/>
              <a:t>Ensemble mean</a:t>
            </a:r>
            <a:endParaRPr lang="en-US" dirty="0"/>
          </a:p>
        </p:txBody>
      </p:sp>
      <p:cxnSp>
        <p:nvCxnSpPr>
          <p:cNvPr id="22" name="Straight Connector 21"/>
          <p:cNvCxnSpPr/>
          <p:nvPr/>
        </p:nvCxnSpPr>
        <p:spPr>
          <a:xfrm>
            <a:off x="2901950" y="5378450"/>
            <a:ext cx="584200" cy="34925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73450" y="5524500"/>
            <a:ext cx="1568450" cy="338554"/>
          </a:xfrm>
          <a:prstGeom prst="rect">
            <a:avLst/>
          </a:prstGeom>
          <a:noFill/>
        </p:spPr>
        <p:txBody>
          <a:bodyPr wrap="square" rtlCol="0">
            <a:spAutoFit/>
          </a:bodyPr>
          <a:lstStyle/>
          <a:p>
            <a:r>
              <a:rPr lang="en-US" sz="1600" b="1" dirty="0" smtClean="0">
                <a:solidFill>
                  <a:srgbClr val="008000"/>
                </a:solidFill>
              </a:rPr>
              <a:t>2-day forecast</a:t>
            </a:r>
            <a:endParaRPr lang="en-US" sz="1600" b="1" dirty="0">
              <a:solidFill>
                <a:srgbClr val="008000"/>
              </a:solidFill>
            </a:endParaRPr>
          </a:p>
        </p:txBody>
      </p:sp>
      <p:cxnSp>
        <p:nvCxnSpPr>
          <p:cNvPr id="24" name="Straight Connector 23"/>
          <p:cNvCxnSpPr/>
          <p:nvPr/>
        </p:nvCxnSpPr>
        <p:spPr>
          <a:xfrm>
            <a:off x="3110592" y="4921250"/>
            <a:ext cx="1353458"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57700" y="4739273"/>
            <a:ext cx="1568450" cy="338554"/>
          </a:xfrm>
          <a:prstGeom prst="rect">
            <a:avLst/>
          </a:prstGeom>
          <a:noFill/>
        </p:spPr>
        <p:txBody>
          <a:bodyPr wrap="square" rtlCol="0">
            <a:spAutoFit/>
          </a:bodyPr>
          <a:lstStyle/>
          <a:p>
            <a:r>
              <a:rPr lang="en-US" sz="1600" b="1" dirty="0">
                <a:solidFill>
                  <a:srgbClr val="008000"/>
                </a:solidFill>
              </a:rPr>
              <a:t>4</a:t>
            </a:r>
            <a:r>
              <a:rPr lang="en-US" sz="1600" b="1" dirty="0" smtClean="0">
                <a:solidFill>
                  <a:srgbClr val="008000"/>
                </a:solidFill>
              </a:rPr>
              <a:t>-day forecast</a:t>
            </a:r>
            <a:endParaRPr lang="en-US" sz="1600" b="1" dirty="0">
              <a:solidFill>
                <a:srgbClr val="008000"/>
              </a:solidFill>
            </a:endParaRPr>
          </a:p>
        </p:txBody>
      </p:sp>
      <p:cxnSp>
        <p:nvCxnSpPr>
          <p:cNvPr id="29" name="Straight Connector 28"/>
          <p:cNvCxnSpPr/>
          <p:nvPr/>
        </p:nvCxnSpPr>
        <p:spPr>
          <a:xfrm flipV="1">
            <a:off x="2838289" y="4007555"/>
            <a:ext cx="1365411" cy="557094"/>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203700" y="3851607"/>
            <a:ext cx="1568450" cy="338554"/>
          </a:xfrm>
          <a:prstGeom prst="rect">
            <a:avLst/>
          </a:prstGeom>
          <a:noFill/>
        </p:spPr>
        <p:txBody>
          <a:bodyPr wrap="square" rtlCol="0">
            <a:spAutoFit/>
          </a:bodyPr>
          <a:lstStyle/>
          <a:p>
            <a:r>
              <a:rPr lang="en-US" sz="1600" b="1" dirty="0" smtClean="0">
                <a:solidFill>
                  <a:srgbClr val="008000"/>
                </a:solidFill>
              </a:rPr>
              <a:t>6-day forecast</a:t>
            </a:r>
            <a:endParaRPr lang="en-US" sz="1600" b="1" dirty="0">
              <a:solidFill>
                <a:srgbClr val="008000"/>
              </a:solidFill>
            </a:endParaRPr>
          </a:p>
        </p:txBody>
      </p:sp>
      <p:sp>
        <p:nvSpPr>
          <p:cNvPr id="35" name="Rectangle 34"/>
          <p:cNvSpPr/>
          <p:nvPr/>
        </p:nvSpPr>
        <p:spPr>
          <a:xfrm>
            <a:off x="6776157" y="3870396"/>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89045" y="3804780"/>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990689" y="3369733"/>
            <a:ext cx="1473361" cy="618772"/>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254500" y="3031179"/>
            <a:ext cx="1568450" cy="338554"/>
          </a:xfrm>
          <a:prstGeom prst="rect">
            <a:avLst/>
          </a:prstGeom>
          <a:noFill/>
        </p:spPr>
        <p:txBody>
          <a:bodyPr wrap="square" rtlCol="0">
            <a:spAutoFit/>
          </a:bodyPr>
          <a:lstStyle/>
          <a:p>
            <a:r>
              <a:rPr lang="en-US" sz="1600" b="1" dirty="0">
                <a:solidFill>
                  <a:srgbClr val="008000"/>
                </a:solidFill>
              </a:rPr>
              <a:t>9</a:t>
            </a:r>
            <a:r>
              <a:rPr lang="en-US" sz="1600" b="1" dirty="0" smtClean="0">
                <a:solidFill>
                  <a:srgbClr val="008000"/>
                </a:solidFill>
              </a:rPr>
              <a:t>-day forecast</a:t>
            </a:r>
            <a:endParaRPr lang="en-US" sz="1600" b="1" dirty="0">
              <a:solidFill>
                <a:srgbClr val="008000"/>
              </a:solidFill>
            </a:endParaRPr>
          </a:p>
        </p:txBody>
      </p:sp>
      <p:sp>
        <p:nvSpPr>
          <p:cNvPr id="28" name="TextBox 27"/>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16276945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9271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Real-Time North Pacific Jet Phase Diagram</a:t>
            </a:r>
            <a:endParaRPr lang="en-US" sz="3600" b="1" dirty="0"/>
          </a:p>
        </p:txBody>
      </p:sp>
    </p:spTree>
    <p:extLst>
      <p:ext uri="{BB962C8B-B14F-4D97-AF65-F5344CB8AC3E}">
        <p14:creationId xmlns:p14="http://schemas.microsoft.com/office/powerpoint/2010/main" val="9132307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27160573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11314865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a:t>
            </a:r>
            <a:r>
              <a:rPr lang="en-US" sz="2400" b="1" dirty="0" smtClean="0"/>
              <a:t>2-m temperature </a:t>
            </a:r>
            <a:r>
              <a:rPr lang="en-US" sz="2400" dirty="0" smtClean="0"/>
              <a:t>from the CFSR    (0.5°× 0.5°) at 6-h intervals</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a:t>
            </a:r>
            <a:r>
              <a:rPr lang="en-US" sz="2400" b="1" dirty="0" smtClean="0"/>
              <a:t>for each grid point</a:t>
            </a:r>
            <a:r>
              <a:rPr lang="en-US" sz="2400" dirty="0" smtClean="0"/>
              <a:t> within 21-day windows centered on each analysis time for 36 years, 1979–2014</a:t>
            </a:r>
          </a:p>
          <a:p>
            <a:pPr marL="458788" indent="-458788">
              <a:buFont typeface="Arial"/>
              <a:buChar char="•"/>
            </a:pPr>
            <a:endParaRPr lang="en-US" sz="500" dirty="0" smtClean="0"/>
          </a:p>
          <a:p>
            <a:pPr marL="915988" lvl="1" indent="-458788">
              <a:buFont typeface="Arial"/>
              <a:buChar char="•"/>
            </a:pPr>
            <a:r>
              <a:rPr lang="en-US" sz="2000" dirty="0" smtClean="0">
                <a:solidFill>
                  <a:srgbClr val="0000FF"/>
                </a:solidFill>
              </a:rPr>
              <a:t>Each grid point has 756 data points for each analysis time</a:t>
            </a:r>
          </a:p>
          <a:p>
            <a:pPr lvl="1"/>
            <a:endParaRPr lang="en-US" dirty="0" smtClean="0"/>
          </a:p>
          <a:p>
            <a:pPr marL="457200" indent="-457200">
              <a:buFont typeface="Arial"/>
              <a:buChar char="•"/>
            </a:pPr>
            <a:r>
              <a:rPr lang="en-US" sz="2400" dirty="0" smtClean="0"/>
              <a:t>Determined the temperature value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729" y="2142429"/>
            <a:ext cx="4845374" cy="3634030"/>
          </a:xfrm>
          <a:prstGeom prst="rect">
            <a:avLst/>
          </a:prstGeom>
        </p:spPr>
      </p:pic>
      <p:sp>
        <p:nvSpPr>
          <p:cNvPr id="3" name="TextBox 2"/>
          <p:cNvSpPr txBox="1"/>
          <p:nvPr/>
        </p:nvSpPr>
        <p:spPr>
          <a:xfrm>
            <a:off x="4593954" y="5722419"/>
            <a:ext cx="4434917" cy="923330"/>
          </a:xfrm>
          <a:prstGeom prst="rect">
            <a:avLst/>
          </a:prstGeom>
          <a:noFill/>
        </p:spPr>
        <p:txBody>
          <a:bodyPr wrap="square" rtlCol="0">
            <a:spAutoFit/>
          </a:bodyPr>
          <a:lstStyle/>
          <a:p>
            <a:pPr algn="ctr"/>
            <a:r>
              <a:rPr lang="en-US" b="1" dirty="0" smtClean="0">
                <a:solidFill>
                  <a:srgbClr val="0000FF"/>
                </a:solidFill>
              </a:rPr>
              <a:t>2-m temperature frequency distribution at</a:t>
            </a:r>
          </a:p>
          <a:p>
            <a:pPr algn="ctr"/>
            <a:r>
              <a:rPr lang="en-US" b="1" dirty="0" smtClean="0">
                <a:solidFill>
                  <a:srgbClr val="0000FF"/>
                </a:solidFill>
              </a:rPr>
              <a:t>1900 UTC 30 May for a grid point near Albany, NY</a:t>
            </a:r>
            <a:endParaRPr lang="en-US" b="1" dirty="0">
              <a:solidFill>
                <a:srgbClr val="0000FF"/>
              </a:solidFill>
            </a:endParaRPr>
          </a:p>
        </p:txBody>
      </p:sp>
    </p:spTree>
    <p:extLst>
      <p:ext uri="{BB962C8B-B14F-4D97-AF65-F5344CB8AC3E}">
        <p14:creationId xmlns:p14="http://schemas.microsoft.com/office/powerpoint/2010/main" val="42477191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38065652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15197678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the times during which at least one grid point was characterized by a temperature </a:t>
            </a:r>
            <a:r>
              <a:rPr lang="en-US" sz="2400" b="1"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a:t>
            </a:r>
            <a:r>
              <a:rPr lang="en-US" sz="2400" b="1" dirty="0" smtClean="0"/>
              <a:t>number of grid points &gt;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99</a:t>
            </a:r>
            <a:r>
              <a:rPr lang="en-US" sz="2400" baseline="30000" dirty="0" smtClean="0"/>
              <a:t>th</a:t>
            </a:r>
            <a:r>
              <a:rPr lang="en-US" sz="2400" dirty="0" smtClean="0"/>
              <a:t> percentile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806" y="2348175"/>
            <a:ext cx="4621309" cy="3634030"/>
          </a:xfrm>
          <a:prstGeom prst="rect">
            <a:avLst/>
          </a:prstGeom>
        </p:spPr>
      </p:pic>
      <p:sp>
        <p:nvSpPr>
          <p:cNvPr id="10" name="TextBox 9"/>
          <p:cNvSpPr txBox="1"/>
          <p:nvPr/>
        </p:nvSpPr>
        <p:spPr>
          <a:xfrm>
            <a:off x="4716005" y="5962556"/>
            <a:ext cx="4160641" cy="646331"/>
          </a:xfrm>
          <a:prstGeom prst="rect">
            <a:avLst/>
          </a:prstGeom>
          <a:noFill/>
        </p:spPr>
        <p:txBody>
          <a:bodyPr wrap="square" rtlCol="0">
            <a:spAutoFit/>
          </a:bodyPr>
          <a:lstStyle/>
          <a:p>
            <a:pPr algn="ctr"/>
            <a:r>
              <a:rPr lang="en-US" b="1" dirty="0" smtClean="0">
                <a:solidFill>
                  <a:srgbClr val="0000FF"/>
                </a:solidFill>
              </a:rPr>
              <a:t>Frequency distribution of times exhibiting at least one grid point &gt; 99</a:t>
            </a:r>
            <a:r>
              <a:rPr lang="en-US" b="1" baseline="30000" dirty="0" smtClean="0">
                <a:solidFill>
                  <a:srgbClr val="0000FF"/>
                </a:solidFill>
              </a:rPr>
              <a:t>th</a:t>
            </a:r>
            <a:r>
              <a:rPr lang="en-US" b="1" dirty="0" smtClean="0">
                <a:solidFill>
                  <a:srgbClr val="0000FF"/>
                </a:solidFill>
              </a:rPr>
              <a:t> percentile</a:t>
            </a:r>
            <a:endParaRPr lang="en-US" b="1" dirty="0">
              <a:solidFill>
                <a:srgbClr val="0000FF"/>
              </a:solidFill>
            </a:endParaRPr>
          </a:p>
        </p:txBody>
      </p:sp>
    </p:spTree>
    <p:extLst>
      <p:ext uri="{BB962C8B-B14F-4D97-AF65-F5344CB8AC3E}">
        <p14:creationId xmlns:p14="http://schemas.microsoft.com/office/powerpoint/2010/main" val="21881382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401052" y="1382782"/>
            <a:ext cx="8463547" cy="5355312"/>
          </a:xfrm>
          <a:prstGeom prst="rect">
            <a:avLst/>
          </a:prstGeom>
          <a:noFill/>
        </p:spPr>
        <p:txBody>
          <a:bodyPr wrap="square" rtlCol="0">
            <a:spAutoFit/>
          </a:bodyPr>
          <a:lstStyle/>
          <a:p>
            <a:r>
              <a:rPr lang="en-US" sz="2400" dirty="0" smtClean="0">
                <a:cs typeface="Arial" panose="020B0604020202020204" pitchFamily="34" charset="0"/>
              </a:rPr>
              <a:t>Considered four recent EWEs:</a:t>
            </a:r>
          </a:p>
          <a:p>
            <a:endParaRPr lang="en-US" sz="2400" dirty="0">
              <a:cs typeface="Arial" panose="020B0604020202020204" pitchFamily="34" charset="0"/>
            </a:endParaRPr>
          </a:p>
          <a:p>
            <a:pPr marL="909638" lvl="2" indent="-455613">
              <a:buAutoNum type="arabicParenR"/>
            </a:pPr>
            <a:r>
              <a:rPr lang="en-US" sz="2400" dirty="0">
                <a:solidFill>
                  <a:srgbClr val="0000FF"/>
                </a:solidFill>
                <a:cs typeface="Arial" panose="020B0604020202020204" pitchFamily="34" charset="0"/>
              </a:rPr>
              <a:t>22–23 Dec 2013 Northeast ice storm</a:t>
            </a:r>
          </a:p>
          <a:p>
            <a:pPr marL="909638" lvl="2" indent="-455613">
              <a:buFontTx/>
              <a:buAutoNum type="arabicParenR"/>
            </a:pPr>
            <a:r>
              <a:rPr lang="en-US" sz="2400" dirty="0">
                <a:solidFill>
                  <a:srgbClr val="0000FF"/>
                </a:solidFill>
                <a:cs typeface="Arial" panose="020B0604020202020204" pitchFamily="34" charset="0"/>
              </a:rPr>
              <a:t>Nov 2014 record </a:t>
            </a:r>
            <a:r>
              <a:rPr lang="en-US" sz="2400" dirty="0" smtClean="0">
                <a:solidFill>
                  <a:srgbClr val="0000FF"/>
                </a:solidFill>
                <a:cs typeface="Arial" panose="020B0604020202020204" pitchFamily="34" charset="0"/>
              </a:rPr>
              <a:t>U.S. </a:t>
            </a:r>
            <a:r>
              <a:rPr lang="en-US" sz="2400" dirty="0">
                <a:solidFill>
                  <a:srgbClr val="0000FF"/>
                </a:solidFill>
                <a:cs typeface="Arial" panose="020B0604020202020204" pitchFamily="34" charset="0"/>
              </a:rPr>
              <a:t>cold that followed the ET of STY </a:t>
            </a:r>
            <a:r>
              <a:rPr lang="en-US" sz="2400" dirty="0" err="1" smtClean="0">
                <a:solidFill>
                  <a:srgbClr val="0000FF"/>
                </a:solidFill>
                <a:cs typeface="Arial" panose="020B0604020202020204" pitchFamily="34" charset="0"/>
              </a:rPr>
              <a:t>Nuri</a:t>
            </a:r>
            <a:r>
              <a:rPr lang="en-US" sz="2400" dirty="0" smtClean="0">
                <a:solidFill>
                  <a:srgbClr val="0000FF"/>
                </a:solidFill>
                <a:cs typeface="Arial" panose="020B0604020202020204" pitchFamily="34" charset="0"/>
              </a:rPr>
              <a:t>      </a:t>
            </a:r>
            <a:r>
              <a:rPr lang="en-US" sz="2400" dirty="0">
                <a:solidFill>
                  <a:srgbClr val="0000FF"/>
                </a:solidFill>
                <a:cs typeface="Arial" panose="020B0604020202020204" pitchFamily="34" charset="0"/>
              </a:rPr>
              <a:t>in the western </a:t>
            </a:r>
            <a:r>
              <a:rPr lang="en-US" sz="2400" dirty="0" smtClean="0">
                <a:solidFill>
                  <a:srgbClr val="0000FF"/>
                </a:solidFill>
                <a:cs typeface="Arial" panose="020B0604020202020204" pitchFamily="34" charset="0"/>
              </a:rPr>
              <a:t>North </a:t>
            </a:r>
            <a:r>
              <a:rPr lang="en-US" sz="2400" dirty="0">
                <a:solidFill>
                  <a:srgbClr val="0000FF"/>
                </a:solidFill>
                <a:cs typeface="Arial" panose="020B0604020202020204" pitchFamily="34" charset="0"/>
              </a:rPr>
              <a:t>Pacific</a:t>
            </a:r>
          </a:p>
          <a:p>
            <a:pPr marL="909638" lvl="2" indent="-455613">
              <a:buAutoNum type="arabicParenR"/>
            </a:pPr>
            <a:r>
              <a:rPr lang="en-US" sz="2400" dirty="0">
                <a:solidFill>
                  <a:srgbClr val="0000FF"/>
                </a:solidFill>
                <a:cs typeface="Arial" panose="020B0604020202020204" pitchFamily="34" charset="0"/>
              </a:rPr>
              <a:t>25–27 January 2015 East Coast blizzard</a:t>
            </a:r>
          </a:p>
          <a:p>
            <a:pPr marL="909638" lvl="2" indent="-455613">
              <a:buAutoNum type="arabicParenR"/>
            </a:pPr>
            <a:r>
              <a:rPr lang="en-US" sz="2400" dirty="0">
                <a:solidFill>
                  <a:srgbClr val="0000FF"/>
                </a:solidFill>
                <a:cs typeface="Arial" panose="020B0604020202020204" pitchFamily="34" charset="0"/>
              </a:rPr>
              <a:t>22–24 January 2016 mid-Atlantic blizzard</a:t>
            </a:r>
          </a:p>
          <a:p>
            <a:endParaRPr lang="en-US" sz="2400" dirty="0" smtClean="0">
              <a:cs typeface="Arial" panose="020B0604020202020204" pitchFamily="34" charset="0"/>
            </a:endParaRPr>
          </a:p>
          <a:p>
            <a:r>
              <a:rPr lang="en-US" sz="2400" dirty="0">
                <a:cs typeface="Arial"/>
              </a:rPr>
              <a:t>F</a:t>
            </a:r>
            <a:r>
              <a:rPr lang="en-US" sz="2400" dirty="0" smtClean="0">
                <a:cs typeface="Arial"/>
              </a:rPr>
              <a:t>orecasts </a:t>
            </a:r>
            <a:r>
              <a:rPr lang="en-US" sz="2400" dirty="0">
                <a:cs typeface="Arial"/>
              </a:rPr>
              <a:t>for </a:t>
            </a:r>
            <a:r>
              <a:rPr lang="en-US" sz="2400" dirty="0" smtClean="0">
                <a:cs typeface="Arial"/>
              </a:rPr>
              <a:t>the four recent EWEs were </a:t>
            </a:r>
            <a:r>
              <a:rPr lang="en-US" sz="2400" dirty="0">
                <a:cs typeface="Arial"/>
              </a:rPr>
              <a:t>strongly influenced by precursor events that perturbed the </a:t>
            </a:r>
            <a:r>
              <a:rPr lang="en-US" sz="2400" dirty="0" smtClean="0">
                <a:cs typeface="Arial"/>
              </a:rPr>
              <a:t>North </a:t>
            </a:r>
            <a:r>
              <a:rPr lang="en-US" sz="2400" dirty="0">
                <a:cs typeface="Arial"/>
              </a:rPr>
              <a:t>Pacific </a:t>
            </a:r>
            <a:r>
              <a:rPr lang="en-US" sz="2400" dirty="0" smtClean="0">
                <a:cs typeface="Arial"/>
              </a:rPr>
              <a:t>Jet and amplified the </a:t>
            </a:r>
            <a:r>
              <a:rPr lang="en-US" sz="2400" dirty="0">
                <a:cs typeface="Arial"/>
              </a:rPr>
              <a:t>upper-tropospheric flow </a:t>
            </a:r>
            <a:r>
              <a:rPr lang="en-US" sz="2400" dirty="0" smtClean="0">
                <a:cs typeface="Arial"/>
              </a:rPr>
              <a:t>pattern.</a:t>
            </a:r>
          </a:p>
          <a:p>
            <a:pPr algn="ctr"/>
            <a:endParaRPr lang="en-US" sz="1400" dirty="0">
              <a:latin typeface="Arial"/>
              <a:cs typeface="Arial"/>
            </a:endParaRPr>
          </a:p>
          <a:p>
            <a:pPr marL="0" lvl="1" algn="ctr"/>
            <a:r>
              <a:rPr lang="en-US" sz="2000" i="1" dirty="0">
                <a:latin typeface="Arial" panose="020B0604020202020204" pitchFamily="34" charset="0"/>
                <a:cs typeface="Arial" panose="020B0604020202020204" pitchFamily="34" charset="0"/>
              </a:rPr>
              <a:t>Presentations accessible via:</a:t>
            </a:r>
            <a:r>
              <a:rPr lang="en-US" sz="2000" i="1" dirty="0">
                <a:solidFill>
                  <a:srgbClr val="FF0000"/>
                </a:solidFill>
                <a:latin typeface="Arial" panose="020B0604020202020204" pitchFamily="34" charset="0"/>
                <a:cs typeface="Arial" panose="020B0604020202020204" pitchFamily="34" charset="0"/>
              </a:rPr>
              <a:t> </a:t>
            </a:r>
            <a:r>
              <a:rPr lang="en-US" sz="2000" i="1" dirty="0">
                <a:solidFill>
                  <a:srgbClr val="FF0000"/>
                </a:solidFill>
                <a:latin typeface="Arial" panose="020B0604020202020204" pitchFamily="34" charset="0"/>
                <a:cs typeface="Arial" panose="020B0604020202020204" pitchFamily="34" charset="0"/>
                <a:hlinkClick r:id="rId2"/>
              </a:rPr>
              <a:t>http://www.atmos.albany.edu/facstaff/awinters/mayreport</a:t>
            </a:r>
            <a:endParaRPr lang="en-US" sz="2000" i="1" dirty="0">
              <a:solidFill>
                <a:srgbClr val="FF0000"/>
              </a:solidFill>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spTree>
    <p:extLst>
      <p:ext uri="{BB962C8B-B14F-4D97-AF65-F5344CB8AC3E}">
        <p14:creationId xmlns:p14="http://schemas.microsoft.com/office/powerpoint/2010/main" val="4836261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5570755"/>
          </a:xfrm>
          <a:prstGeom prst="rect">
            <a:avLst/>
          </a:prstGeom>
          <a:noFill/>
        </p:spPr>
        <p:txBody>
          <a:bodyPr wrap="square" rtlCol="0">
            <a:spAutoFit/>
          </a:bodyPr>
          <a:lstStyle/>
          <a:p>
            <a:r>
              <a:rPr lang="en-US" sz="3200" b="1" u="sng" dirty="0" smtClean="0">
                <a:solidFill>
                  <a:srgbClr val="008000"/>
                </a:solidFill>
              </a:rPr>
              <a:t>Extreme </a:t>
            </a:r>
            <a:r>
              <a:rPr lang="en-US" sz="3200" b="1" u="sng" dirty="0" err="1" smtClean="0">
                <a:solidFill>
                  <a:srgbClr val="008000"/>
                </a:solidFill>
              </a:rPr>
              <a:t>Precip</a:t>
            </a:r>
            <a:r>
              <a:rPr lang="en-US" sz="3200" b="1" u="sng" dirty="0" smtClean="0">
                <a:solidFill>
                  <a:srgbClr val="008000"/>
                </a:solidFill>
              </a:rPr>
              <a:t>. Events:</a:t>
            </a:r>
            <a:endParaRPr lang="en-US" sz="3200" b="1" dirty="0" smtClean="0">
              <a:solidFill>
                <a:srgbClr val="008000"/>
              </a:solidFill>
            </a:endParaRPr>
          </a:p>
          <a:p>
            <a:endParaRPr lang="en-US" sz="800" b="1" dirty="0" smtClean="0">
              <a:solidFill>
                <a:srgbClr val="FF0000"/>
              </a:solidFill>
            </a:endParaRPr>
          </a:p>
          <a:p>
            <a:pPr marL="457200" indent="-457200">
              <a:buFont typeface="Arial"/>
              <a:buChar char="•"/>
            </a:pPr>
            <a:r>
              <a:rPr lang="en-US" sz="2400" dirty="0"/>
              <a:t>Employed CPC Unified Gauge-Based Analysis of Daily Precipitation over CONUS (0.25°× 0.25°) </a:t>
            </a:r>
          </a:p>
          <a:p>
            <a:endParaRPr lang="en-US" sz="1000" dirty="0"/>
          </a:p>
          <a:p>
            <a:pPr marL="457200" indent="-457200">
              <a:buFont typeface="Arial"/>
              <a:buChar char="•"/>
            </a:pPr>
            <a:r>
              <a:rPr lang="en-US" sz="2400" dirty="0"/>
              <a:t>Compiled data within 21-day windows centered on each time for all 36 years</a:t>
            </a:r>
          </a:p>
          <a:p>
            <a:pPr marL="914400" lvl="1" indent="-457200">
              <a:buFont typeface="Arial"/>
              <a:buChar char="•"/>
            </a:pPr>
            <a:r>
              <a:rPr lang="en-US" sz="2400" dirty="0"/>
              <a:t>Each grid point has 756 data points for a given time</a:t>
            </a:r>
          </a:p>
          <a:p>
            <a:pPr marL="914400" lvl="1" indent="-457200">
              <a:buFont typeface="Arial"/>
              <a:buChar char="•"/>
            </a:pPr>
            <a:endParaRPr lang="en-US" sz="1000" dirty="0"/>
          </a:p>
          <a:p>
            <a:pPr marL="457200" indent="-457200">
              <a:buFont typeface="Arial"/>
              <a:buChar char="•"/>
            </a:pPr>
            <a:r>
              <a:rPr lang="en-US" sz="2400" dirty="0"/>
              <a:t>Determined the precipitation values that correspond to the 99</a:t>
            </a:r>
            <a:r>
              <a:rPr lang="en-US" sz="2400" baseline="30000" dirty="0"/>
              <a:t>th</a:t>
            </a:r>
            <a:r>
              <a:rPr lang="en-US" sz="2400" dirty="0"/>
              <a:t> percentile for each grid point at a given time (only for </a:t>
            </a:r>
            <a:r>
              <a:rPr lang="en-US" sz="2400" dirty="0" smtClean="0"/>
              <a:t>days precipitation </a:t>
            </a:r>
            <a:r>
              <a:rPr lang="en-US" sz="2400" dirty="0"/>
              <a:t>was observed</a:t>
            </a:r>
            <a:r>
              <a:rPr lang="en-US" sz="2400" dirty="0" smtClean="0"/>
              <a:t>)</a:t>
            </a:r>
          </a:p>
          <a:p>
            <a:pPr marL="457200" indent="-457200">
              <a:buFont typeface="Arial"/>
              <a:buChar char="•"/>
            </a:pPr>
            <a:endParaRPr lang="en-US" sz="1000" dirty="0"/>
          </a:p>
          <a:p>
            <a:pPr marL="457200" indent="-457200">
              <a:buFont typeface="Arial"/>
              <a:buChar char="•"/>
            </a:pPr>
            <a:r>
              <a:rPr lang="en-US" sz="2400" dirty="0"/>
              <a:t>Identified times that rank in the </a:t>
            </a:r>
            <a:r>
              <a:rPr lang="en-US" sz="2400" b="1" dirty="0"/>
              <a:t>top 5%</a:t>
            </a:r>
            <a:r>
              <a:rPr lang="en-US" sz="2400" dirty="0"/>
              <a:t> in terms of the number of grid points &gt; 99</a:t>
            </a:r>
            <a:r>
              <a:rPr lang="en-US" sz="2400" baseline="30000" dirty="0"/>
              <a:t>th</a:t>
            </a:r>
            <a:r>
              <a:rPr lang="en-US" sz="2400" dirty="0"/>
              <a:t> percentile within each domain as </a:t>
            </a:r>
            <a:r>
              <a:rPr lang="en-US" sz="2400" b="1" dirty="0">
                <a:solidFill>
                  <a:srgbClr val="008000"/>
                </a:solidFill>
              </a:rPr>
              <a:t>extreme </a:t>
            </a:r>
            <a:r>
              <a:rPr lang="en-US" sz="2400" b="1" dirty="0" smtClean="0">
                <a:solidFill>
                  <a:srgbClr val="008000"/>
                </a:solidFill>
              </a:rPr>
              <a:t>precipitation events</a:t>
            </a:r>
            <a:endParaRPr lang="en-US" sz="2400" dirty="0">
              <a:solidFill>
                <a:srgbClr val="008000"/>
              </a:solidFill>
            </a:endParaRPr>
          </a:p>
          <a:p>
            <a:pPr marL="457200" indent="-457200">
              <a:buFont typeface="Arial"/>
              <a:buChar char="•"/>
            </a:pPr>
            <a:endParaRPr lang="en-US" sz="2400" dirty="0"/>
          </a:p>
        </p:txBody>
      </p:sp>
    </p:spTree>
    <p:extLst>
      <p:ext uri="{BB962C8B-B14F-4D97-AF65-F5344CB8AC3E}">
        <p14:creationId xmlns:p14="http://schemas.microsoft.com/office/powerpoint/2010/main" val="393441496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0229"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18562"/>
            <a:ext cx="4358105" cy="5693867"/>
          </a:xfrm>
          <a:prstGeom prst="rect">
            <a:avLst/>
          </a:prstGeom>
          <a:noFill/>
        </p:spPr>
        <p:txBody>
          <a:bodyPr wrap="square" rtlCol="0">
            <a:spAutoFit/>
          </a:bodyPr>
          <a:lstStyle/>
          <a:p>
            <a:pPr algn="ctr"/>
            <a:r>
              <a:rPr lang="en-US" sz="2800" b="1" u="sng" dirty="0" smtClean="0">
                <a:solidFill>
                  <a:srgbClr val="FF0000"/>
                </a:solidFill>
              </a:rPr>
              <a:t>Temperature</a:t>
            </a:r>
          </a:p>
          <a:p>
            <a:endParaRPr lang="en-US" sz="1200" dirty="0" smtClean="0"/>
          </a:p>
          <a:p>
            <a:r>
              <a:rPr lang="en-US" sz="2000" dirty="0" smtClean="0">
                <a:solidFill>
                  <a:srgbClr val="000000"/>
                </a:solidFill>
              </a:rPr>
              <a:t>Eastern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221 grid points </a:t>
            </a:r>
          </a:p>
          <a:p>
            <a:pPr marL="401638" indent="-401638"/>
            <a:r>
              <a:rPr lang="en-US" sz="1600" dirty="0">
                <a:solidFill>
                  <a:srgbClr val="000000"/>
                </a:solidFill>
              </a:rPr>
              <a:t>	</a:t>
            </a:r>
            <a:r>
              <a:rPr lang="en-US" sz="1600" dirty="0" smtClean="0">
                <a:solidFill>
                  <a:srgbClr val="000000"/>
                </a:solidFill>
              </a:rPr>
              <a:t>~7.0°×7.0°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226 events</a:t>
            </a:r>
          </a:p>
          <a:p>
            <a:pPr marL="401638" indent="-401638"/>
            <a:endParaRPr lang="en-US" sz="1200" dirty="0" smtClean="0">
              <a:solidFill>
                <a:srgbClr val="000000"/>
              </a:solidFill>
            </a:endParaRPr>
          </a:p>
          <a:p>
            <a:pPr marL="401638" indent="-401638"/>
            <a:r>
              <a:rPr lang="en-US" sz="2000" dirty="0" smtClean="0">
                <a:solidFill>
                  <a:srgbClr val="000000"/>
                </a:solidFill>
              </a:rPr>
              <a:t>Eastern U.S. (</a:t>
            </a:r>
            <a:r>
              <a:rPr lang="en-US" sz="2000" b="1" dirty="0" smtClean="0">
                <a:solidFill>
                  <a:srgbClr val="FF0000"/>
                </a:solidFill>
              </a:rPr>
              <a:t>99</a:t>
            </a:r>
            <a:r>
              <a:rPr lang="en-US" sz="2000" b="1" baseline="30000" dirty="0" smtClean="0">
                <a:solidFill>
                  <a:srgbClr val="FF0000"/>
                </a:solidFill>
              </a:rPr>
              <a:t>th</a:t>
            </a:r>
            <a:r>
              <a:rPr lang="en-US" sz="2000" b="1" dirty="0" smtClean="0">
                <a:solidFill>
                  <a:srgbClr val="FF0000"/>
                </a:solidFill>
              </a:rPr>
              <a:t> % Warm</a:t>
            </a:r>
            <a:r>
              <a:rPr lang="en-US" sz="2000" dirty="0" smtClean="0">
                <a:solidFill>
                  <a:srgbClr val="000000"/>
                </a:solidFill>
              </a:rPr>
              <a:t>):</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Threshold</a:t>
            </a:r>
            <a:r>
              <a:rPr lang="en-US" dirty="0" smtClean="0">
                <a:solidFill>
                  <a:srgbClr val="000000"/>
                </a:solidFill>
              </a:rPr>
              <a:t>: 224 grid points</a:t>
            </a:r>
          </a:p>
          <a:p>
            <a:pPr marL="401638" indent="-401638"/>
            <a:r>
              <a:rPr lang="en-US" sz="1600" dirty="0" smtClean="0">
                <a:solidFill>
                  <a:srgbClr val="000000"/>
                </a:solidFill>
              </a:rPr>
              <a:t>	~7.0°×7.0° box</a:t>
            </a:r>
          </a:p>
          <a:p>
            <a:pPr marL="401638" indent="-401638"/>
            <a:r>
              <a:rPr lang="en-US" sz="1600" dirty="0" smtClean="0">
                <a:solidFill>
                  <a:srgbClr val="000000"/>
                </a:solidFill>
              </a:rPr>
              <a:t>	</a:t>
            </a:r>
            <a:r>
              <a:rPr lang="en-US" dirty="0" smtClean="0">
                <a:solidFill>
                  <a:srgbClr val="000000"/>
                </a:solidFill>
              </a:rPr>
              <a:t>- </a:t>
            </a:r>
            <a:r>
              <a:rPr lang="en-US" u="sng" dirty="0" smtClean="0">
                <a:solidFill>
                  <a:srgbClr val="000000"/>
                </a:solidFill>
              </a:rPr>
              <a:t>After QC:</a:t>
            </a:r>
            <a:r>
              <a:rPr lang="en-US" dirty="0" smtClean="0">
                <a:solidFill>
                  <a:srgbClr val="000000"/>
                </a:solidFill>
              </a:rPr>
              <a:t> 304 events</a:t>
            </a:r>
          </a:p>
          <a:p>
            <a:pPr marL="401638" indent="-401638"/>
            <a:endParaRPr lang="en-US" sz="1200" dirty="0">
              <a:solidFill>
                <a:srgbClr val="000000"/>
              </a:solidFill>
            </a:endParaRPr>
          </a:p>
          <a:p>
            <a:pPr marL="401638" indent="-401638"/>
            <a:r>
              <a:rPr lang="en-US" sz="2000" dirty="0" smtClean="0">
                <a:solidFill>
                  <a:srgbClr val="000000"/>
                </a:solidFill>
              </a:rPr>
              <a:t>Western U.S. (</a:t>
            </a:r>
            <a:r>
              <a:rPr lang="en-US" sz="2000" b="1" dirty="0" smtClean="0">
                <a:solidFill>
                  <a:srgbClr val="0000FF"/>
                </a:solidFill>
              </a:rPr>
              <a:t>1</a:t>
            </a:r>
            <a:r>
              <a:rPr lang="en-US" sz="2000" b="1" baseline="30000" dirty="0" smtClean="0">
                <a:solidFill>
                  <a:srgbClr val="0000FF"/>
                </a:solidFill>
              </a:rPr>
              <a:t>st</a:t>
            </a:r>
            <a:r>
              <a:rPr lang="en-US" sz="2000" b="1" dirty="0" smtClean="0">
                <a:solidFill>
                  <a:srgbClr val="0000FF"/>
                </a:solidFill>
              </a:rPr>
              <a:t> % Cold</a:t>
            </a:r>
            <a:r>
              <a:rPr lang="en-US" sz="2000" dirty="0" smtClean="0">
                <a:solidFill>
                  <a:srgbClr val="000000"/>
                </a:solidFill>
              </a:rPr>
              <a:t>)</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125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~5.0°×5.0°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271 </a:t>
            </a:r>
            <a:r>
              <a:rPr lang="en-US" dirty="0">
                <a:solidFill>
                  <a:srgbClr val="000000"/>
                </a:solidFill>
              </a:rPr>
              <a:t>events</a:t>
            </a:r>
          </a:p>
          <a:p>
            <a:pPr marL="401638" indent="-401638"/>
            <a:endParaRPr lang="en-US" sz="1200" dirty="0" smtClean="0">
              <a:solidFill>
                <a:srgbClr val="000000"/>
              </a:solidFill>
            </a:endParaRPr>
          </a:p>
          <a:p>
            <a:pPr marL="401638" indent="-401638"/>
            <a:r>
              <a:rPr lang="en-US" sz="2000" dirty="0" smtClean="0">
                <a:solidFill>
                  <a:srgbClr val="000000"/>
                </a:solidFill>
              </a:rPr>
              <a:t>Western U.S. </a:t>
            </a:r>
            <a:r>
              <a:rPr lang="en-US" sz="2000" dirty="0">
                <a:solidFill>
                  <a:srgbClr val="000000"/>
                </a:solidFill>
              </a:rPr>
              <a:t>(</a:t>
            </a:r>
            <a:r>
              <a:rPr lang="en-US" sz="2000" b="1" dirty="0">
                <a:solidFill>
                  <a:srgbClr val="FF0000"/>
                </a:solidFill>
              </a:rPr>
              <a:t>99</a:t>
            </a:r>
            <a:r>
              <a:rPr lang="en-US" sz="2000" b="1" baseline="30000" dirty="0">
                <a:solidFill>
                  <a:srgbClr val="FF0000"/>
                </a:solidFill>
              </a:rPr>
              <a:t>th</a:t>
            </a:r>
            <a:r>
              <a:rPr lang="en-US" sz="2000" b="1" dirty="0">
                <a:solidFill>
                  <a:srgbClr val="FF0000"/>
                </a:solidFill>
              </a:rPr>
              <a:t> % Warm</a:t>
            </a:r>
            <a:r>
              <a:rPr lang="en-US" sz="2000" dirty="0">
                <a:solidFill>
                  <a:srgbClr val="000000"/>
                </a:solidFill>
              </a:rPr>
              <a:t>):</a:t>
            </a:r>
          </a:p>
          <a:p>
            <a:pPr marL="401638" indent="-401638"/>
            <a:r>
              <a:rPr lang="en-US" sz="1600" dirty="0">
                <a:solidFill>
                  <a:srgbClr val="000000"/>
                </a:solidFill>
              </a:rPr>
              <a:t>	</a:t>
            </a:r>
            <a:r>
              <a:rPr lang="en-US" dirty="0">
                <a:solidFill>
                  <a:srgbClr val="000000"/>
                </a:solidFill>
              </a:rPr>
              <a:t>- </a:t>
            </a:r>
            <a:r>
              <a:rPr lang="en-US" u="sng" dirty="0">
                <a:solidFill>
                  <a:srgbClr val="000000"/>
                </a:solidFill>
              </a:rPr>
              <a:t>Threshold</a:t>
            </a:r>
            <a:r>
              <a:rPr lang="en-US" dirty="0">
                <a:solidFill>
                  <a:srgbClr val="000000"/>
                </a:solidFill>
              </a:rPr>
              <a:t>: </a:t>
            </a:r>
            <a:r>
              <a:rPr lang="en-US" dirty="0" smtClean="0">
                <a:solidFill>
                  <a:srgbClr val="000000"/>
                </a:solidFill>
              </a:rPr>
              <a:t>144 </a:t>
            </a:r>
            <a:r>
              <a:rPr lang="en-US" dirty="0">
                <a:solidFill>
                  <a:srgbClr val="000000"/>
                </a:solidFill>
              </a:rPr>
              <a:t>grid points</a:t>
            </a:r>
          </a:p>
          <a:p>
            <a:pPr marL="401638" indent="-401638"/>
            <a:r>
              <a:rPr lang="en-US" sz="1600" dirty="0">
                <a:solidFill>
                  <a:srgbClr val="000000"/>
                </a:solidFill>
              </a:rPr>
              <a:t>	</a:t>
            </a:r>
            <a:r>
              <a:rPr lang="en-US" sz="1600" dirty="0" smtClean="0">
                <a:solidFill>
                  <a:srgbClr val="000000"/>
                </a:solidFill>
              </a:rPr>
              <a:t>~5.5°×5.5° box</a:t>
            </a:r>
            <a:endParaRPr lang="en-US" sz="1600" dirty="0">
              <a:solidFill>
                <a:srgbClr val="000000"/>
              </a:solidFill>
            </a:endParaRPr>
          </a:p>
          <a:p>
            <a:pPr marL="401638" indent="-401638"/>
            <a:r>
              <a:rPr lang="en-US" sz="1600" dirty="0">
                <a:solidFill>
                  <a:srgbClr val="000000"/>
                </a:solidFill>
              </a:rPr>
              <a:t>	</a:t>
            </a:r>
            <a:r>
              <a:rPr lang="en-US" dirty="0">
                <a:solidFill>
                  <a:srgbClr val="000000"/>
                </a:solidFill>
              </a:rPr>
              <a:t>- </a:t>
            </a:r>
            <a:r>
              <a:rPr lang="en-US" u="sng" dirty="0" smtClean="0">
                <a:solidFill>
                  <a:srgbClr val="000000"/>
                </a:solidFill>
              </a:rPr>
              <a:t>After QC</a:t>
            </a:r>
            <a:r>
              <a:rPr lang="en-US" u="sng" dirty="0">
                <a:solidFill>
                  <a:srgbClr val="000000"/>
                </a:solidFill>
              </a:rPr>
              <a:t>:</a:t>
            </a:r>
            <a:r>
              <a:rPr lang="en-US" dirty="0">
                <a:solidFill>
                  <a:srgbClr val="000000"/>
                </a:solidFill>
              </a:rPr>
              <a:t> </a:t>
            </a:r>
            <a:r>
              <a:rPr lang="en-US" dirty="0" smtClean="0">
                <a:solidFill>
                  <a:srgbClr val="000000"/>
                </a:solidFill>
              </a:rPr>
              <a:t>264 events</a:t>
            </a:r>
            <a:endParaRPr lang="en-US" sz="1600" dirty="0" smtClean="0">
              <a:solidFill>
                <a:srgbClr val="000000"/>
              </a:solidFill>
            </a:endParaRPr>
          </a:p>
        </p:txBody>
      </p:sp>
      <p:sp>
        <p:nvSpPr>
          <p:cNvPr id="5" name="TextBox 4"/>
          <p:cNvSpPr txBox="1"/>
          <p:nvPr/>
        </p:nvSpPr>
        <p:spPr>
          <a:xfrm>
            <a:off x="4572000" y="1066717"/>
            <a:ext cx="4851108" cy="3477875"/>
          </a:xfrm>
          <a:prstGeom prst="rect">
            <a:avLst/>
          </a:prstGeom>
          <a:noFill/>
        </p:spPr>
        <p:txBody>
          <a:bodyPr wrap="square" rtlCol="0">
            <a:spAutoFit/>
          </a:bodyPr>
          <a:lstStyle/>
          <a:p>
            <a:pPr algn="ctr"/>
            <a:r>
              <a:rPr lang="en-US" sz="2800" b="1" u="sng" dirty="0" smtClean="0">
                <a:solidFill>
                  <a:srgbClr val="008000"/>
                </a:solidFill>
              </a:rPr>
              <a:t>Precipitation</a:t>
            </a:r>
          </a:p>
          <a:p>
            <a:pPr algn="ctr"/>
            <a:endParaRPr lang="en-US" sz="1200" b="1" u="sng" dirty="0" smtClean="0">
              <a:solidFill>
                <a:srgbClr val="008000"/>
              </a:solidFill>
            </a:endParaRPr>
          </a:p>
          <a:p>
            <a:r>
              <a:rPr lang="en-US" sz="2000" dirty="0" smtClean="0">
                <a:solidFill>
                  <a:srgbClr val="000000"/>
                </a:solidFill>
              </a:rPr>
              <a:t>Eastern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211 grid points</a:t>
            </a:r>
          </a:p>
          <a:p>
            <a:pPr marL="401638" indent="-401638"/>
            <a:r>
              <a:rPr lang="en-US" sz="2000" dirty="0">
                <a:solidFill>
                  <a:srgbClr val="000000"/>
                </a:solidFill>
              </a:rPr>
              <a:t> </a:t>
            </a:r>
            <a:r>
              <a:rPr lang="en-US" sz="2000" dirty="0" smtClean="0">
                <a:solidFill>
                  <a:srgbClr val="000000"/>
                </a:solidFill>
              </a:rPr>
              <a:t>      ~3.5°×3.5°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351 events</a:t>
            </a:r>
          </a:p>
          <a:p>
            <a:pPr marL="401638" indent="-401638"/>
            <a:endParaRPr lang="en-US" sz="2000" dirty="0">
              <a:solidFill>
                <a:srgbClr val="000000"/>
              </a:solidFill>
            </a:endParaRPr>
          </a:p>
          <a:p>
            <a:pPr marL="401638" indent="-401638"/>
            <a:r>
              <a:rPr lang="en-US" sz="2000" dirty="0" smtClean="0">
                <a:solidFill>
                  <a:srgbClr val="000000"/>
                </a:solidFill>
              </a:rPr>
              <a:t>Western U.S. (</a:t>
            </a:r>
            <a:r>
              <a:rPr lang="en-US" sz="2000" b="1" dirty="0" smtClean="0">
                <a:solidFill>
                  <a:srgbClr val="008000"/>
                </a:solidFill>
              </a:rPr>
              <a:t>99</a:t>
            </a:r>
            <a:r>
              <a:rPr lang="en-US" sz="2000" b="1" baseline="30000" dirty="0" smtClean="0">
                <a:solidFill>
                  <a:srgbClr val="008000"/>
                </a:solidFill>
              </a:rPr>
              <a:t>th</a:t>
            </a:r>
            <a:r>
              <a:rPr lang="en-US" sz="2000" b="1" dirty="0" smtClean="0">
                <a:solidFill>
                  <a:srgbClr val="008000"/>
                </a:solidFill>
              </a:rPr>
              <a:t> %</a:t>
            </a:r>
            <a:r>
              <a:rPr lang="en-US" sz="2000" dirty="0" smtClean="0">
                <a:solidFill>
                  <a:srgbClr val="000000"/>
                </a:solidFill>
              </a:rPr>
              <a:t>):</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Threshold</a:t>
            </a:r>
            <a:r>
              <a:rPr lang="en-US" sz="2000" dirty="0" smtClean="0">
                <a:solidFill>
                  <a:srgbClr val="000000"/>
                </a:solidFill>
              </a:rPr>
              <a:t>: 141 grid points</a:t>
            </a:r>
          </a:p>
          <a:p>
            <a:pPr marL="401638" indent="-401638"/>
            <a:r>
              <a:rPr lang="en-US" sz="2000" dirty="0">
                <a:solidFill>
                  <a:srgbClr val="000000"/>
                </a:solidFill>
              </a:rPr>
              <a:t>	</a:t>
            </a:r>
            <a:r>
              <a:rPr lang="en-US" sz="2000" dirty="0" smtClean="0">
                <a:solidFill>
                  <a:srgbClr val="000000"/>
                </a:solidFill>
              </a:rPr>
              <a:t>~2.75°×2.75° box</a:t>
            </a:r>
          </a:p>
          <a:p>
            <a:pPr marL="401638" indent="-401638"/>
            <a:r>
              <a:rPr lang="en-US" sz="2000" dirty="0">
                <a:solidFill>
                  <a:srgbClr val="000000"/>
                </a:solidFill>
              </a:rPr>
              <a:t>	</a:t>
            </a:r>
            <a:r>
              <a:rPr lang="en-US" sz="2000" dirty="0" smtClean="0">
                <a:solidFill>
                  <a:srgbClr val="000000"/>
                </a:solidFill>
              </a:rPr>
              <a:t>- </a:t>
            </a:r>
            <a:r>
              <a:rPr lang="en-US" sz="2000" u="sng" dirty="0" smtClean="0">
                <a:solidFill>
                  <a:srgbClr val="000000"/>
                </a:solidFill>
              </a:rPr>
              <a:t>After QC:</a:t>
            </a:r>
            <a:r>
              <a:rPr lang="en-US" sz="2000" dirty="0" smtClean="0">
                <a:solidFill>
                  <a:srgbClr val="000000"/>
                </a:solidFill>
              </a:rPr>
              <a:t> 333 events</a:t>
            </a:r>
          </a:p>
        </p:txBody>
      </p:sp>
      <p:cxnSp>
        <p:nvCxnSpPr>
          <p:cNvPr id="3" name="Straight Connector 2"/>
          <p:cNvCxnSpPr/>
          <p:nvPr/>
        </p:nvCxnSpPr>
        <p:spPr>
          <a:xfrm>
            <a:off x="4531896" y="1195138"/>
            <a:ext cx="0" cy="5517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93432" y="4883928"/>
            <a:ext cx="4026797" cy="1015663"/>
          </a:xfrm>
          <a:prstGeom prst="rect">
            <a:avLst/>
          </a:prstGeom>
          <a:solidFill>
            <a:schemeClr val="accent5">
              <a:lumMod val="20000"/>
              <a:lumOff val="80000"/>
            </a:schemeClr>
          </a:solidFill>
          <a:ln>
            <a:solidFill>
              <a:srgbClr val="000000"/>
            </a:solidFill>
          </a:ln>
          <a:effectLst/>
        </p:spPr>
        <p:txBody>
          <a:bodyPr wrap="square" rtlCol="0">
            <a:spAutoFit/>
          </a:bodyPr>
          <a:lstStyle/>
          <a:p>
            <a:pPr algn="ctr"/>
            <a:r>
              <a:rPr lang="en-US" sz="2000" b="1" dirty="0" smtClean="0"/>
              <a:t>Quality control: Events within 24-h of another event were considered to be the same event.</a:t>
            </a:r>
            <a:endParaRPr lang="en-US" sz="2000" b="1" dirty="0"/>
          </a:p>
        </p:txBody>
      </p:sp>
    </p:spTree>
    <p:extLst>
      <p:ext uri="{BB962C8B-B14F-4D97-AF65-F5344CB8AC3E}">
        <p14:creationId xmlns:p14="http://schemas.microsoft.com/office/powerpoint/2010/main" val="7148669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(n = 304)</a:t>
            </a:r>
          </a:p>
        </p:txBody>
      </p:sp>
    </p:spTree>
    <p:extLst>
      <p:ext uri="{BB962C8B-B14F-4D97-AF65-F5344CB8AC3E}">
        <p14:creationId xmlns:p14="http://schemas.microsoft.com/office/powerpoint/2010/main" val="31571293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(n =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3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3466387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52" y="-59569"/>
            <a:ext cx="8229600" cy="1143000"/>
          </a:xfrm>
        </p:spPr>
        <p:txBody>
          <a:bodyPr/>
          <a:lstStyle/>
          <a:p>
            <a:pPr algn="l"/>
            <a:r>
              <a:rPr lang="en-US" b="1" dirty="0" smtClean="0"/>
              <a:t>EOF Calculations</a:t>
            </a:r>
            <a:endParaRPr lang="en-US" b="1" dirty="0"/>
          </a:p>
        </p:txBody>
      </p:sp>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 and the annual and diurnal cycles from       6-hourly, 250-hPa zonal wind data from the CFSR (1979–2014)</a:t>
            </a:r>
          </a:p>
          <a:p>
            <a:r>
              <a:rPr lang="en-US" sz="2400" dirty="0" smtClean="0"/>
              <a:t>Isolated data for September – May only</a:t>
            </a:r>
          </a:p>
          <a:p>
            <a:r>
              <a:rPr lang="en-US" sz="2400" dirty="0" smtClean="0"/>
              <a:t>Performed an EOF analysis within the domain: 10–80°N ;  100</a:t>
            </a:r>
            <a:r>
              <a:rPr lang="en-US" sz="2400" dirty="0" smtClean="0">
                <a:solidFill>
                  <a:prstClr val="black"/>
                </a:solidFill>
              </a:rPr>
              <a:t>°E–120°W</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7773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7157" y="37240"/>
            <a:ext cx="9304421" cy="677108"/>
          </a:xfrm>
          <a:prstGeom prst="rect">
            <a:avLst/>
          </a:prstGeom>
          <a:noFill/>
        </p:spPr>
        <p:txBody>
          <a:bodyPr wrap="square" rtlCol="0">
            <a:spAutoFit/>
          </a:bodyPr>
          <a:lstStyle/>
          <a:p>
            <a:r>
              <a:rPr lang="en-US" sz="3800" b="1" dirty="0" smtClean="0"/>
              <a:t>Notes on North Pacific Jet Phase Diagram</a:t>
            </a:r>
            <a:endParaRPr lang="en-US" sz="38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15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15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16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14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14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15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2569633" y="3691467"/>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2256366" y="4144949"/>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0835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401053" y="1382782"/>
            <a:ext cx="8587724" cy="3785652"/>
          </a:xfrm>
          <a:prstGeom prst="rect">
            <a:avLst/>
          </a:prstGeom>
          <a:noFill/>
        </p:spPr>
        <p:txBody>
          <a:bodyPr wrap="square" rtlCol="0">
            <a:spAutoFit/>
          </a:bodyPr>
          <a:lstStyle/>
          <a:p>
            <a:pPr marL="0" lvl="1"/>
            <a:r>
              <a:rPr lang="en-US" sz="2400" dirty="0" smtClean="0">
                <a:solidFill>
                  <a:srgbClr val="000000"/>
                </a:solidFill>
                <a:cs typeface="Arial" panose="020B0604020202020204" pitchFamily="34" charset="0"/>
              </a:rPr>
              <a:t>Identified “</a:t>
            </a:r>
            <a:r>
              <a:rPr lang="en-US" sz="2400" dirty="0">
                <a:solidFill>
                  <a:srgbClr val="000000"/>
                </a:solidFill>
                <a:cs typeface="Arial" panose="020B0604020202020204" pitchFamily="34" charset="0"/>
              </a:rPr>
              <a:t>events of opportunity” during the tenure of the project:</a:t>
            </a:r>
          </a:p>
          <a:p>
            <a:pPr lvl="1"/>
            <a:endParaRPr lang="en-US" sz="2400" dirty="0">
              <a:solidFill>
                <a:srgbClr val="000000"/>
              </a:solidFill>
              <a:cs typeface="Arial" panose="020B0604020202020204" pitchFamily="34" charset="0"/>
            </a:endParaRPr>
          </a:p>
          <a:p>
            <a:pPr marL="914400" lvl="1" indent="-457200">
              <a:buAutoNum type="arabicParenR"/>
            </a:pPr>
            <a:r>
              <a:rPr lang="en-US" sz="2400" dirty="0">
                <a:solidFill>
                  <a:srgbClr val="0000FF"/>
                </a:solidFill>
                <a:cs typeface="Arial" panose="020B0604020202020204" pitchFamily="34" charset="0"/>
              </a:rPr>
              <a:t>Mid-February 2016 sequential mid-Atlantic cyclones </a:t>
            </a:r>
          </a:p>
          <a:p>
            <a:pPr marL="914400" lvl="1" indent="-457200">
              <a:buAutoNum type="arabicParenR"/>
            </a:pPr>
            <a:r>
              <a:rPr lang="en-US" sz="2400" dirty="0">
                <a:solidFill>
                  <a:srgbClr val="0000FF"/>
                </a:solidFill>
                <a:cs typeface="Arial" panose="020B0604020202020204" pitchFamily="34" charset="0"/>
              </a:rPr>
              <a:t>20–21 March 2016 potential for a Nor’easter </a:t>
            </a:r>
          </a:p>
          <a:p>
            <a:pPr marL="914400" lvl="1" indent="-457200">
              <a:buAutoNum type="arabicParenR"/>
            </a:pPr>
            <a:r>
              <a:rPr lang="en-US" sz="2400" dirty="0">
                <a:solidFill>
                  <a:srgbClr val="0000FF"/>
                </a:solidFill>
                <a:cs typeface="Arial" panose="020B0604020202020204" pitchFamily="34" charset="0"/>
              </a:rPr>
              <a:t>23–24 March 2016 Colorado Front Range snowstorm</a:t>
            </a:r>
          </a:p>
          <a:p>
            <a:pPr marL="914400" lvl="1" indent="-457200">
              <a:buFontTx/>
              <a:buAutoNum type="arabicParenR"/>
            </a:pPr>
            <a:r>
              <a:rPr lang="en-US" sz="2400" dirty="0">
                <a:solidFill>
                  <a:srgbClr val="0000FF"/>
                </a:solidFill>
                <a:cs typeface="Arial" panose="020B0604020202020204" pitchFamily="34" charset="0"/>
              </a:rPr>
              <a:t>3–4 April 2016 extreme cold in the Northeast </a:t>
            </a:r>
            <a:r>
              <a:rPr lang="en-US" sz="2400" dirty="0" smtClean="0">
                <a:solidFill>
                  <a:srgbClr val="0000FF"/>
                </a:solidFill>
                <a:cs typeface="Arial" panose="020B0604020202020204" pitchFamily="34" charset="0"/>
              </a:rPr>
              <a:t>U.S.</a:t>
            </a:r>
            <a:endParaRPr lang="en-US" sz="2400" dirty="0">
              <a:solidFill>
                <a:srgbClr val="0000FF"/>
              </a:solidFill>
              <a:cs typeface="Arial" panose="020B0604020202020204" pitchFamily="34" charset="0"/>
            </a:endParaRPr>
          </a:p>
          <a:p>
            <a:pPr marL="914400" lvl="1" indent="-457200">
              <a:buFontTx/>
              <a:buAutoNum type="arabicParenR"/>
            </a:pPr>
            <a:r>
              <a:rPr lang="en-US" sz="2400" dirty="0">
                <a:solidFill>
                  <a:srgbClr val="0000FF"/>
                </a:solidFill>
                <a:cs typeface="Arial" panose="020B0604020202020204" pitchFamily="34" charset="0"/>
              </a:rPr>
              <a:t>16 April 2016 High Plains extreme precipitation event</a:t>
            </a:r>
          </a:p>
          <a:p>
            <a:pPr marL="914400" lvl="1" indent="-457200">
              <a:buFontTx/>
              <a:buAutoNum type="arabicParenR"/>
            </a:pPr>
            <a:r>
              <a:rPr lang="en-US" sz="2400" dirty="0">
                <a:solidFill>
                  <a:srgbClr val="0000FF"/>
                </a:solidFill>
                <a:cs typeface="Arial" panose="020B0604020202020204" pitchFamily="34" charset="0"/>
              </a:rPr>
              <a:t>26 April 2016 Central Plains severe weather outbreak</a:t>
            </a:r>
          </a:p>
          <a:p>
            <a:pPr marL="914400" lvl="1" indent="-457200">
              <a:buFontTx/>
              <a:buAutoNum type="arabicParenR"/>
            </a:pPr>
            <a:r>
              <a:rPr lang="en-US" sz="2400" dirty="0">
                <a:solidFill>
                  <a:srgbClr val="0000FF"/>
                </a:solidFill>
                <a:cs typeface="Arial" panose="020B0604020202020204" pitchFamily="34" charset="0"/>
              </a:rPr>
              <a:t>June 2016 extreme heat in the Southwest </a:t>
            </a:r>
            <a:r>
              <a:rPr lang="en-US" sz="2400" dirty="0" smtClean="0">
                <a:solidFill>
                  <a:srgbClr val="0000FF"/>
                </a:solidFill>
                <a:cs typeface="Arial" panose="020B0604020202020204" pitchFamily="34" charset="0"/>
              </a:rPr>
              <a:t>U.S.</a:t>
            </a:r>
            <a:endParaRPr lang="en-US" sz="2400" dirty="0">
              <a:solidFill>
                <a:srgbClr val="0000FF"/>
              </a:solidFill>
              <a:cs typeface="Arial" panose="020B0604020202020204" pitchFamily="34" charset="0"/>
            </a:endParaRPr>
          </a:p>
          <a:p>
            <a:endParaRPr lang="en-US" sz="2400" dirty="0">
              <a:cs typeface="Arial" panose="020B0604020202020204" pitchFamily="34" charset="0"/>
            </a:endParaRPr>
          </a:p>
        </p:txBody>
      </p:sp>
    </p:spTree>
    <p:extLst>
      <p:ext uri="{BB962C8B-B14F-4D97-AF65-F5344CB8AC3E}">
        <p14:creationId xmlns:p14="http://schemas.microsoft.com/office/powerpoint/2010/main" val="6113246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239888" y="1131873"/>
            <a:ext cx="8748889" cy="2816156"/>
          </a:xfrm>
          <a:prstGeom prst="rect">
            <a:avLst/>
          </a:prstGeom>
          <a:noFill/>
        </p:spPr>
        <p:txBody>
          <a:bodyPr wrap="square" rtlCol="0">
            <a:spAutoFit/>
          </a:bodyPr>
          <a:lstStyle/>
          <a:p>
            <a:pPr marL="457200" indent="-457200">
              <a:buFont typeface="+mj-lt"/>
              <a:buAutoNum type="arabicPeriod" startAt="2"/>
            </a:pPr>
            <a:r>
              <a:rPr lang="en-US" sz="2400" dirty="0" smtClean="0">
                <a:cs typeface="Arial" panose="020B0604020202020204" pitchFamily="34" charset="0"/>
              </a:rPr>
              <a:t>Developed </a:t>
            </a:r>
            <a:r>
              <a:rPr lang="en-US" sz="2400" dirty="0">
                <a:cs typeface="Arial" panose="020B0604020202020204" pitchFamily="34" charset="0"/>
              </a:rPr>
              <a:t>a methodology for identifying extreme temperature and precipitation events over the CONUS for all seasons during </a:t>
            </a:r>
            <a:r>
              <a:rPr lang="en-US" sz="2400" dirty="0" smtClean="0">
                <a:cs typeface="Arial" panose="020B0604020202020204" pitchFamily="34" charset="0"/>
              </a:rPr>
              <a:t>  1979–2014. </a:t>
            </a:r>
            <a:endParaRPr lang="en-US" sz="2400" dirty="0">
              <a:cs typeface="Arial" panose="020B0604020202020204" pitchFamily="34" charset="0"/>
            </a:endParaRPr>
          </a:p>
          <a:p>
            <a:pPr marL="285750" indent="-285750">
              <a:buFont typeface="Arial"/>
              <a:buChar char="•"/>
            </a:pPr>
            <a:endParaRPr lang="en-US" sz="900" dirty="0">
              <a:cs typeface="Arial" panose="020B0604020202020204" pitchFamily="34" charset="0"/>
            </a:endParaRPr>
          </a:p>
          <a:p>
            <a:pPr marL="457200" indent="-457200">
              <a:buFont typeface="+mj-lt"/>
              <a:buAutoNum type="arabicPeriod" startAt="3"/>
            </a:pPr>
            <a:r>
              <a:rPr lang="en-US" sz="2400" dirty="0" smtClean="0">
                <a:cs typeface="Arial" panose="020B0604020202020204" pitchFamily="34" charset="0"/>
              </a:rPr>
              <a:t>Performed </a:t>
            </a:r>
            <a:r>
              <a:rPr lang="en-US" sz="2400" dirty="0">
                <a:cs typeface="Arial" panose="020B0604020202020204" pitchFamily="34" charset="0"/>
              </a:rPr>
              <a:t>composite analyses of characteristic event types in order to determine the </a:t>
            </a:r>
            <a:r>
              <a:rPr lang="en-US" sz="2400" dirty="0" err="1">
                <a:cs typeface="Arial" panose="020B0604020202020204" pitchFamily="34" charset="0"/>
              </a:rPr>
              <a:t>multiscale</a:t>
            </a:r>
            <a:r>
              <a:rPr lang="en-US" sz="2400" dirty="0">
                <a:cs typeface="Arial" panose="020B0604020202020204" pitchFamily="34" charset="0"/>
              </a:rPr>
              <a:t> evolution of the governing atmospheric flow patterns that culminate in these event types. </a:t>
            </a:r>
          </a:p>
          <a:p>
            <a:endParaRPr lang="en-US" sz="2400" dirty="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485" y="3617283"/>
            <a:ext cx="5190630" cy="2974866"/>
          </a:xfrm>
          <a:prstGeom prst="rect">
            <a:avLst/>
          </a:prstGeom>
        </p:spPr>
      </p:pic>
      <p:sp>
        <p:nvSpPr>
          <p:cNvPr id="9" name="TextBox 8"/>
          <p:cNvSpPr txBox="1"/>
          <p:nvPr/>
        </p:nvSpPr>
        <p:spPr>
          <a:xfrm>
            <a:off x="76200" y="5667606"/>
            <a:ext cx="3504785" cy="923330"/>
          </a:xfrm>
          <a:prstGeom prst="rect">
            <a:avLst/>
          </a:prstGeom>
          <a:solidFill>
            <a:schemeClr val="bg1"/>
          </a:solidFill>
          <a:ln>
            <a:solidFill>
              <a:schemeClr val="tx1"/>
            </a:solidFill>
          </a:ln>
        </p:spPr>
        <p:txBody>
          <a:bodyPr wrap="square" rtlCol="0">
            <a:spAutoFit/>
          </a:bodyPr>
          <a:lstStyle/>
          <a:p>
            <a:r>
              <a:rPr lang="en-US" b="1" dirty="0" smtClean="0">
                <a:solidFill>
                  <a:srgbClr val="008000"/>
                </a:solidFill>
              </a:rPr>
              <a:t>Northern Plains Cluster (n=116)</a:t>
            </a:r>
          </a:p>
          <a:p>
            <a:r>
              <a:rPr lang="en-US" b="1" dirty="0" smtClean="0">
                <a:solidFill>
                  <a:srgbClr val="FF0000"/>
                </a:solidFill>
              </a:rPr>
              <a:t>Southern Plains Cluster (n=102</a:t>
            </a:r>
            <a:r>
              <a:rPr lang="en-US" b="1" dirty="0">
                <a:solidFill>
                  <a:srgbClr val="FF0000"/>
                </a:solidFill>
              </a:rPr>
              <a:t>)</a:t>
            </a:r>
            <a:endParaRPr lang="en-US" b="1" dirty="0" smtClean="0">
              <a:solidFill>
                <a:srgbClr val="FF0000"/>
              </a:solidFill>
            </a:endParaRPr>
          </a:p>
          <a:p>
            <a:r>
              <a:rPr lang="en-US" b="1" dirty="0" smtClean="0">
                <a:solidFill>
                  <a:srgbClr val="660066"/>
                </a:solidFill>
              </a:rPr>
              <a:t>Eastern U.S. Cluster (n=86)</a:t>
            </a:r>
            <a:endParaRPr lang="en-US" b="1" dirty="0">
              <a:solidFill>
                <a:srgbClr val="660066"/>
              </a:solidFill>
            </a:endParaRPr>
          </a:p>
        </p:txBody>
      </p:sp>
      <p:sp>
        <p:nvSpPr>
          <p:cNvPr id="12" name="TextBox 11"/>
          <p:cNvSpPr txBox="1"/>
          <p:nvPr/>
        </p:nvSpPr>
        <p:spPr>
          <a:xfrm>
            <a:off x="401053" y="3948029"/>
            <a:ext cx="3018015" cy="1200329"/>
          </a:xfrm>
          <a:prstGeom prst="rect">
            <a:avLst/>
          </a:prstGeom>
          <a:noFill/>
          <a:ln>
            <a:noFill/>
          </a:ln>
          <a:effectLst/>
        </p:spPr>
        <p:txBody>
          <a:bodyPr wrap="square" rtlCol="0">
            <a:spAutoFit/>
          </a:bodyPr>
          <a:lstStyle/>
          <a:p>
            <a:pPr algn="ctr"/>
            <a:r>
              <a:rPr lang="en-US" b="1" dirty="0" smtClean="0">
                <a:solidFill>
                  <a:srgbClr val="0000FF"/>
                </a:solidFill>
              </a:rPr>
              <a:t>Objectively identified extreme </a:t>
            </a:r>
            <a:r>
              <a:rPr lang="en-US" b="1" dirty="0">
                <a:solidFill>
                  <a:srgbClr val="0000FF"/>
                </a:solidFill>
              </a:rPr>
              <a:t>w</a:t>
            </a:r>
            <a:r>
              <a:rPr lang="en-US" b="1" dirty="0" smtClean="0">
                <a:solidFill>
                  <a:srgbClr val="0000FF"/>
                </a:solidFill>
              </a:rPr>
              <a:t>arm </a:t>
            </a:r>
            <a:r>
              <a:rPr lang="en-US" b="1" dirty="0">
                <a:solidFill>
                  <a:srgbClr val="0000FF"/>
                </a:solidFill>
              </a:rPr>
              <a:t>e</a:t>
            </a:r>
            <a:r>
              <a:rPr lang="en-US" b="1" dirty="0" smtClean="0">
                <a:solidFill>
                  <a:srgbClr val="0000FF"/>
                </a:solidFill>
              </a:rPr>
              <a:t>vent </a:t>
            </a:r>
            <a:r>
              <a:rPr lang="en-US" b="1" dirty="0">
                <a:solidFill>
                  <a:srgbClr val="0000FF"/>
                </a:solidFill>
              </a:rPr>
              <a:t>c</a:t>
            </a:r>
            <a:r>
              <a:rPr lang="en-US" b="1" dirty="0" smtClean="0">
                <a:solidFill>
                  <a:srgbClr val="0000FF"/>
                </a:solidFill>
              </a:rPr>
              <a:t>entroids east of the Rockies (n = 304) </a:t>
            </a:r>
            <a:endParaRPr lang="en-US" b="1" dirty="0">
              <a:solidFill>
                <a:srgbClr val="0000FF"/>
              </a:solidFill>
            </a:endParaRPr>
          </a:p>
        </p:txBody>
      </p:sp>
    </p:spTree>
    <p:extLst>
      <p:ext uri="{BB962C8B-B14F-4D97-AF65-F5344CB8AC3E}">
        <p14:creationId xmlns:p14="http://schemas.microsoft.com/office/powerpoint/2010/main" val="19269248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Summary</a:t>
            </a:r>
            <a:endParaRPr lang="en-US" sz="4000" b="1" dirty="0"/>
          </a:p>
        </p:txBody>
      </p:sp>
      <p:sp>
        <p:nvSpPr>
          <p:cNvPr id="6" name="TextBox 5"/>
          <p:cNvSpPr txBox="1"/>
          <p:nvPr/>
        </p:nvSpPr>
        <p:spPr>
          <a:xfrm>
            <a:off x="239888" y="1131873"/>
            <a:ext cx="8748889" cy="2816156"/>
          </a:xfrm>
          <a:prstGeom prst="rect">
            <a:avLst/>
          </a:prstGeom>
          <a:noFill/>
        </p:spPr>
        <p:txBody>
          <a:bodyPr wrap="square" rtlCol="0">
            <a:spAutoFit/>
          </a:bodyPr>
          <a:lstStyle/>
          <a:p>
            <a:pPr marL="457200" indent="-457200">
              <a:buFont typeface="+mj-lt"/>
              <a:buAutoNum type="arabicPeriod" startAt="2"/>
            </a:pPr>
            <a:r>
              <a:rPr lang="en-US" sz="2400" dirty="0" smtClean="0">
                <a:cs typeface="Arial" panose="020B0604020202020204" pitchFamily="34" charset="0"/>
              </a:rPr>
              <a:t>Developed </a:t>
            </a:r>
            <a:r>
              <a:rPr lang="en-US" sz="2400" dirty="0">
                <a:cs typeface="Arial" panose="020B0604020202020204" pitchFamily="34" charset="0"/>
              </a:rPr>
              <a:t>a methodology for identifying extreme temperature and precipitation events over the CONUS for all seasons during </a:t>
            </a:r>
            <a:r>
              <a:rPr lang="en-US" sz="2400" dirty="0" smtClean="0">
                <a:cs typeface="Arial" panose="020B0604020202020204" pitchFamily="34" charset="0"/>
              </a:rPr>
              <a:t>  1979–2014. </a:t>
            </a:r>
            <a:endParaRPr lang="en-US" sz="2400" dirty="0">
              <a:cs typeface="Arial" panose="020B0604020202020204" pitchFamily="34" charset="0"/>
            </a:endParaRPr>
          </a:p>
          <a:p>
            <a:pPr marL="285750" indent="-285750">
              <a:buFont typeface="Arial"/>
              <a:buChar char="•"/>
            </a:pPr>
            <a:endParaRPr lang="en-US" sz="900" dirty="0">
              <a:cs typeface="Arial" panose="020B0604020202020204" pitchFamily="34" charset="0"/>
            </a:endParaRPr>
          </a:p>
          <a:p>
            <a:pPr marL="457200" indent="-457200">
              <a:buFont typeface="+mj-lt"/>
              <a:buAutoNum type="arabicPeriod" startAt="3"/>
            </a:pPr>
            <a:r>
              <a:rPr lang="en-US" sz="2400" dirty="0" smtClean="0">
                <a:cs typeface="Arial" panose="020B0604020202020204" pitchFamily="34" charset="0"/>
              </a:rPr>
              <a:t>Performed </a:t>
            </a:r>
            <a:r>
              <a:rPr lang="en-US" sz="2400" dirty="0">
                <a:cs typeface="Arial" panose="020B0604020202020204" pitchFamily="34" charset="0"/>
              </a:rPr>
              <a:t>composite analyses of characteristic event types in order to determine the </a:t>
            </a:r>
            <a:r>
              <a:rPr lang="en-US" sz="2400" dirty="0" err="1">
                <a:cs typeface="Arial" panose="020B0604020202020204" pitchFamily="34" charset="0"/>
              </a:rPr>
              <a:t>multiscale</a:t>
            </a:r>
            <a:r>
              <a:rPr lang="en-US" sz="2400" dirty="0">
                <a:cs typeface="Arial" panose="020B0604020202020204" pitchFamily="34" charset="0"/>
              </a:rPr>
              <a:t> evolution of the governing atmospheric flow patterns that culminate in these event types. </a:t>
            </a:r>
          </a:p>
          <a:p>
            <a:endParaRPr lang="en-US" sz="2400" dirty="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485" y="3617283"/>
            <a:ext cx="5190630" cy="2974866"/>
          </a:xfrm>
          <a:prstGeom prst="rect">
            <a:avLst/>
          </a:prstGeom>
        </p:spPr>
      </p:pic>
      <p:sp>
        <p:nvSpPr>
          <p:cNvPr id="10" name="TextBox 9"/>
          <p:cNvSpPr txBox="1"/>
          <p:nvPr/>
        </p:nvSpPr>
        <p:spPr>
          <a:xfrm>
            <a:off x="239889" y="3816942"/>
            <a:ext cx="3278012" cy="1477328"/>
          </a:xfrm>
          <a:prstGeom prst="rect">
            <a:avLst/>
          </a:prstGeom>
          <a:solidFill>
            <a:srgbClr val="FFFFFF"/>
          </a:solidFill>
          <a:ln w="12700" cmpd="sng">
            <a:no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
        <p:nvSpPr>
          <p:cNvPr id="8" name="TextBox 7"/>
          <p:cNvSpPr txBox="1"/>
          <p:nvPr/>
        </p:nvSpPr>
        <p:spPr>
          <a:xfrm>
            <a:off x="76200" y="5667606"/>
            <a:ext cx="3504785" cy="923330"/>
          </a:xfrm>
          <a:prstGeom prst="rect">
            <a:avLst/>
          </a:prstGeom>
          <a:solidFill>
            <a:schemeClr val="bg1"/>
          </a:solidFill>
          <a:ln>
            <a:solidFill>
              <a:schemeClr val="tx1"/>
            </a:solidFill>
          </a:ln>
        </p:spPr>
        <p:txBody>
          <a:bodyPr wrap="square" rtlCol="0">
            <a:spAutoFit/>
          </a:bodyPr>
          <a:lstStyle/>
          <a:p>
            <a:r>
              <a:rPr lang="en-US" b="1" dirty="0" smtClean="0">
                <a:solidFill>
                  <a:srgbClr val="008000"/>
                </a:solidFill>
              </a:rPr>
              <a:t>Northern Plains Cluster (n=116)</a:t>
            </a:r>
          </a:p>
          <a:p>
            <a:r>
              <a:rPr lang="en-US" b="1" dirty="0" smtClean="0">
                <a:solidFill>
                  <a:srgbClr val="FF0000"/>
                </a:solidFill>
              </a:rPr>
              <a:t>Southern Plains Cluster (n=102</a:t>
            </a:r>
            <a:r>
              <a:rPr lang="en-US" b="1" dirty="0">
                <a:solidFill>
                  <a:srgbClr val="FF0000"/>
                </a:solidFill>
              </a:rPr>
              <a:t>)</a:t>
            </a:r>
            <a:endParaRPr lang="en-US" b="1" dirty="0" smtClean="0">
              <a:solidFill>
                <a:srgbClr val="FF0000"/>
              </a:solidFill>
            </a:endParaRPr>
          </a:p>
          <a:p>
            <a:r>
              <a:rPr lang="en-US" b="1" dirty="0" smtClean="0">
                <a:solidFill>
                  <a:srgbClr val="660066"/>
                </a:solidFill>
              </a:rPr>
              <a:t>Eastern U.S. Cluster (n=86)</a:t>
            </a:r>
            <a:endParaRPr lang="en-US" b="1" dirty="0">
              <a:solidFill>
                <a:srgbClr val="660066"/>
              </a:solidFill>
            </a:endParaRPr>
          </a:p>
        </p:txBody>
      </p:sp>
    </p:spTree>
    <p:extLst>
      <p:ext uri="{BB962C8B-B14F-4D97-AF65-F5344CB8AC3E}">
        <p14:creationId xmlns:p14="http://schemas.microsoft.com/office/powerpoint/2010/main" val="29583076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fontScale="90000"/>
          </a:bodyPr>
          <a:lstStyle/>
          <a:p>
            <a:r>
              <a:rPr lang="en-US" b="1" dirty="0" smtClean="0">
                <a:solidFill>
                  <a:srgbClr val="FF0000"/>
                </a:solidFill>
              </a:rPr>
              <a:t>Antecedent Environments Associated with Cool-Season (Sept.–May) EWEs in the Context of North Pacific Jet Variability </a:t>
            </a:r>
            <a:endParaRPr lang="en-US" b="1" dirty="0">
              <a:solidFill>
                <a:srgbClr val="FF0000"/>
              </a:solidFill>
            </a:endParaRPr>
          </a:p>
        </p:txBody>
      </p:sp>
    </p:spTree>
    <p:extLst>
      <p:ext uri="{BB962C8B-B14F-4D97-AF65-F5344CB8AC3E}">
        <p14:creationId xmlns:p14="http://schemas.microsoft.com/office/powerpoint/2010/main" val="3628447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2241</TotalTime>
  <Words>3086</Words>
  <Application>Microsoft Macintosh PowerPoint</Application>
  <PresentationFormat>On-screen Show (4:3)</PresentationFormat>
  <Paragraphs>457</Paragraphs>
  <Slides>55</Slides>
  <Notes>14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EWEs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EOF Calculations</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Winters</dc:creator>
  <cp:lastModifiedBy>Andrew Winters</cp:lastModifiedBy>
  <cp:revision>271</cp:revision>
  <dcterms:created xsi:type="dcterms:W3CDTF">2016-07-12T12:48:55Z</dcterms:created>
  <dcterms:modified xsi:type="dcterms:W3CDTF">2016-07-28T17:37:40Z</dcterms:modified>
</cp:coreProperties>
</file>