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258" r:id="rId3"/>
    <p:sldId id="259" r:id="rId4"/>
    <p:sldId id="260" r:id="rId5"/>
    <p:sldId id="261" r:id="rId6"/>
    <p:sldId id="262"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326" r:id="rId31"/>
    <p:sldId id="327" r:id="rId32"/>
    <p:sldId id="328" r:id="rId33"/>
    <p:sldId id="329" r:id="rId34"/>
    <p:sldId id="292" r:id="rId35"/>
    <p:sldId id="293" r:id="rId36"/>
    <p:sldId id="263" r:id="rId37"/>
    <p:sldId id="325" r:id="rId38"/>
    <p:sldId id="264" r:id="rId39"/>
    <p:sldId id="265" r:id="rId40"/>
    <p:sldId id="307" r:id="rId41"/>
    <p:sldId id="308" r:id="rId42"/>
    <p:sldId id="294" r:id="rId43"/>
    <p:sldId id="266" r:id="rId44"/>
    <p:sldId id="306" r:id="rId45"/>
    <p:sldId id="295" r:id="rId46"/>
    <p:sldId id="296" r:id="rId47"/>
    <p:sldId id="297" r:id="rId48"/>
    <p:sldId id="298" r:id="rId49"/>
    <p:sldId id="299" r:id="rId50"/>
    <p:sldId id="300" r:id="rId51"/>
    <p:sldId id="301" r:id="rId52"/>
    <p:sldId id="302" r:id="rId53"/>
    <p:sldId id="290" r:id="rId54"/>
    <p:sldId id="291" r:id="rId55"/>
    <p:sldId id="303" r:id="rId56"/>
    <p:sldId id="304"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05"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2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1148D-1A0E-A640-9501-C41441DCCC33}" type="datetimeFigureOut">
              <a:rPr lang="en-US" smtClean="0"/>
              <a:t>10/28/16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5C24B-8820-F646-B889-F1DA0A75228E}" type="slidenum">
              <a:rPr lang="en-US" smtClean="0"/>
              <a:t>‹#›</a:t>
            </a:fld>
            <a:endParaRPr lang="en-US"/>
          </a:p>
        </p:txBody>
      </p:sp>
    </p:spTree>
    <p:extLst>
      <p:ext uri="{BB962C8B-B14F-4D97-AF65-F5344CB8AC3E}">
        <p14:creationId xmlns:p14="http://schemas.microsoft.com/office/powerpoint/2010/main" val="319912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51</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choice of this case is purely arbitrary and not linked to any specific extreme</a:t>
            </a:r>
            <a:r>
              <a:rPr lang="en-US" baseline="0" dirty="0" smtClean="0"/>
              <a:t> event. It is only shown as a proof of concept to illustrate how such a forecast product may work.</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55</a:t>
            </a:fld>
            <a:endParaRPr lang="en-US"/>
          </a:p>
        </p:txBody>
      </p:sp>
    </p:spTree>
    <p:extLst>
      <p:ext uri="{BB962C8B-B14F-4D97-AF65-F5344CB8AC3E}">
        <p14:creationId xmlns:p14="http://schemas.microsoft.com/office/powerpoint/2010/main" val="237394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56</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70</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71</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12</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16</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17</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24</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3622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41780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06617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42469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A7B7D2-C844-5347-9D1C-CB8F212F0E0E}"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8590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A7B7D2-C844-5347-9D1C-CB8F212F0E0E}"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25233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A7B7D2-C844-5347-9D1C-CB8F212F0E0E}" type="datetimeFigureOut">
              <a:rPr lang="en-US" smtClean="0"/>
              <a:t>10/28/16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8092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A7B7D2-C844-5347-9D1C-CB8F212F0E0E}" type="datetimeFigureOut">
              <a:rPr lang="en-US" smtClean="0"/>
              <a:t>10/28/16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15316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7B7D2-C844-5347-9D1C-CB8F212F0E0E}" type="datetimeFigureOut">
              <a:rPr lang="en-US" smtClean="0"/>
              <a:t>10/28/16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68214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86016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363896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7B7D2-C844-5347-9D1C-CB8F212F0E0E}" type="datetimeFigureOut">
              <a:rPr lang="en-US" smtClean="0"/>
              <a:t>10/28/16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8A9BD-55C8-164B-BA8F-FB81CA1C2BCA}" type="slidenum">
              <a:rPr lang="en-US" smtClean="0"/>
              <a:t>‹#›</a:t>
            </a:fld>
            <a:endParaRPr lang="en-US"/>
          </a:p>
        </p:txBody>
      </p:sp>
    </p:spTree>
    <p:extLst>
      <p:ext uri="{BB962C8B-B14F-4D97-AF65-F5344CB8AC3E}">
        <p14:creationId xmlns:p14="http://schemas.microsoft.com/office/powerpoint/2010/main" val="11479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 Id="rId3"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5"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 Id="rId3"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 Id="rId3" Type="http://schemas.openxmlformats.org/officeDocument/2006/relationships/image" Target="../media/image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emf"/><Relationship Id="rId3" Type="http://schemas.openxmlformats.org/officeDocument/2006/relationships/image" Target="../media/image3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emf"/><Relationship Id="rId3" Type="http://schemas.openxmlformats.org/officeDocument/2006/relationships/image" Target="../media/image3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4.emf"/><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image" Target="../media/image45.emf"/></Relationships>
</file>

<file path=ppt/slides/_rels/slide4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8.emf"/><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50.emf"/><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2.emf"/><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 Id="rId3" Type="http://schemas.openxmlformats.org/officeDocument/2006/relationships/image" Target="../media/image3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 Id="rId3" Type="http://schemas.openxmlformats.org/officeDocument/2006/relationships/image" Target="../media/image5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 Id="rId3" Type="http://schemas.openxmlformats.org/officeDocument/2006/relationships/image" Target="../media/image5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emf"/></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8.emf"/><Relationship Id="rId5"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b="1" dirty="0" smtClean="0">
                <a:solidFill>
                  <a:srgbClr val="FF0000"/>
                </a:solidFill>
              </a:rPr>
              <a:t>Regime-Dependent Predictability of Extreme Weather Events: Characteristic Event Types</a:t>
            </a:r>
            <a:endParaRPr lang="en-US" b="1" dirty="0">
              <a:solidFill>
                <a:srgbClr val="FF0000"/>
              </a:solidFill>
            </a:endParaRPr>
          </a:p>
        </p:txBody>
      </p:sp>
      <p:sp>
        <p:nvSpPr>
          <p:cNvPr id="3" name="Subtitle 2"/>
          <p:cNvSpPr>
            <a:spLocks noGrp="1"/>
          </p:cNvSpPr>
          <p:nvPr>
            <p:ph type="subTitle" idx="1"/>
          </p:nvPr>
        </p:nvSpPr>
        <p:spPr>
          <a:xfrm>
            <a:off x="0" y="3113078"/>
            <a:ext cx="9144000" cy="1752600"/>
          </a:xfrm>
        </p:spPr>
        <p:txBody>
          <a:bodyPr>
            <a:noAutofit/>
          </a:bodyPr>
          <a:lstStyle/>
          <a:p>
            <a:r>
              <a:rPr lang="en-US" sz="2200" b="1" dirty="0" smtClean="0">
                <a:solidFill>
                  <a:srgbClr val="0000FF"/>
                </a:solidFill>
                <a:latin typeface="Arial"/>
                <a:cs typeface="Arial"/>
              </a:rPr>
              <a:t>Andrew C. Winters, Daniel Keyser, and Lance F. </a:t>
            </a:r>
            <a:r>
              <a:rPr lang="en-US" sz="2200" b="1" dirty="0" err="1" smtClean="0">
                <a:solidFill>
                  <a:srgbClr val="0000FF"/>
                </a:solidFill>
                <a:latin typeface="Arial"/>
                <a:cs typeface="Arial"/>
              </a:rPr>
              <a:t>Bosart</a:t>
            </a:r>
            <a:endParaRPr lang="en-US" sz="2200" b="1" dirty="0" smtClean="0">
              <a:solidFill>
                <a:srgbClr val="0000FF"/>
              </a:solidFill>
              <a:latin typeface="Arial"/>
              <a:cs typeface="Arial"/>
            </a:endParaRPr>
          </a:p>
          <a:p>
            <a:r>
              <a:rPr lang="en-US" sz="2200" b="1" dirty="0" smtClean="0">
                <a:solidFill>
                  <a:srgbClr val="0000FF"/>
                </a:solidFill>
                <a:latin typeface="Arial"/>
                <a:cs typeface="Arial"/>
              </a:rPr>
              <a:t> </a:t>
            </a: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latin typeface="Arial"/>
              <a:cs typeface="Arial"/>
            </a:endParaRPr>
          </a:p>
          <a:p>
            <a:r>
              <a:rPr lang="en-US" sz="2400" b="1" dirty="0" smtClean="0">
                <a:solidFill>
                  <a:srgbClr val="0000FF"/>
                </a:solidFill>
                <a:latin typeface="Arial"/>
                <a:cs typeface="Arial"/>
              </a:rPr>
              <a:t>17th Northeast Regional Operational Workshop</a:t>
            </a:r>
          </a:p>
          <a:p>
            <a:r>
              <a:rPr lang="en-US" sz="2400" b="1" dirty="0" smtClean="0">
                <a:solidFill>
                  <a:srgbClr val="0000FF"/>
                </a:solidFill>
                <a:latin typeface="Arial"/>
                <a:cs typeface="Arial"/>
              </a:rPr>
              <a:t>Albany, New York 12222</a:t>
            </a:r>
          </a:p>
          <a:p>
            <a:r>
              <a:rPr lang="en-US" sz="2400" b="1" dirty="0" smtClean="0">
                <a:solidFill>
                  <a:srgbClr val="0000FF"/>
                </a:solidFill>
                <a:latin typeface="Arial"/>
                <a:cs typeface="Arial"/>
              </a:rPr>
              <a:t>2–3 November 2016</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16537099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fontScale="90000"/>
          </a:bodyPr>
          <a:lstStyle/>
          <a:p>
            <a:r>
              <a:rPr lang="en-US" b="1" dirty="0" smtClean="0">
                <a:solidFill>
                  <a:srgbClr val="FF0000"/>
                </a:solidFill>
              </a:rPr>
              <a:t>Antecedent Environments Associated with Cool-Season (Sept.–May) EWEs in the Context of North Pacific Jet Variability </a:t>
            </a:r>
            <a:endParaRPr lang="en-US" b="1" dirty="0">
              <a:solidFill>
                <a:srgbClr val="FF0000"/>
              </a:solidFill>
            </a:endParaRPr>
          </a:p>
        </p:txBody>
      </p:sp>
    </p:spTree>
    <p:extLst>
      <p:ext uri="{BB962C8B-B14F-4D97-AF65-F5344CB8AC3E}">
        <p14:creationId xmlns:p14="http://schemas.microsoft.com/office/powerpoint/2010/main" val="4284382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84099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2734528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013095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49217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508406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7683642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007286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3278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2"/>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8" name="Oval 7"/>
          <p:cNvSpPr/>
          <p:nvPr/>
        </p:nvSpPr>
        <p:spPr>
          <a:xfrm rot="4463852">
            <a:off x="3707837" y="3039894"/>
            <a:ext cx="1588638" cy="3052929"/>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t>Projecting antecedent environments associated with extreme warm events onto the North Pacific Jet phase diagram can identify flow patterns conducive to the development of these events</a:t>
            </a:r>
            <a:endParaRPr lang="en-US" b="1" dirty="0"/>
          </a:p>
        </p:txBody>
      </p:sp>
      <p:sp>
        <p:nvSpPr>
          <p:cNvPr id="11" name="TextBox 10"/>
          <p:cNvSpPr txBox="1"/>
          <p:nvPr/>
        </p:nvSpPr>
        <p:spPr>
          <a:xfrm>
            <a:off x="372511" y="16640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cxnSp>
        <p:nvCxnSpPr>
          <p:cNvPr id="3" name="Straight Arrow Connector 2"/>
          <p:cNvCxnSpPr/>
          <p:nvPr/>
        </p:nvCxnSpPr>
        <p:spPr>
          <a:xfrm flipH="1">
            <a:off x="3238853" y="2089446"/>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250405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82782"/>
            <a:ext cx="8748889" cy="4893647"/>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24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pPr marL="342900" indent="-342900">
              <a:buFont typeface="Arial"/>
              <a:buChar char="•"/>
            </a:pPr>
            <a:endParaRPr lang="en-US" sz="2400" dirty="0">
              <a:cs typeface="Arial"/>
            </a:endParaRPr>
          </a:p>
          <a:p>
            <a:pPr marL="342900" indent="-342900">
              <a:buFont typeface="Arial"/>
              <a:buChar char="•"/>
            </a:pPr>
            <a:r>
              <a:rPr lang="en-US" sz="2400" dirty="0">
                <a:cs typeface="Arial"/>
              </a:rPr>
              <a:t>Consideration of </a:t>
            </a:r>
            <a:r>
              <a:rPr lang="en-US" sz="2400" dirty="0" smtClean="0">
                <a:cs typeface="Arial"/>
              </a:rPr>
              <a:t>EWEs may improve </a:t>
            </a:r>
            <a:r>
              <a:rPr lang="en-US" sz="2400" dirty="0">
                <a:cs typeface="Arial"/>
              </a:rPr>
              <a:t>operational probabilistic temperature and precipitation forecasts in the 8–10 day time </a:t>
            </a:r>
            <a:r>
              <a:rPr lang="en-US" sz="2400" dirty="0" smtClean="0">
                <a:cs typeface="Arial"/>
              </a:rPr>
              <a:t>range. </a:t>
            </a:r>
            <a:endParaRPr lang="en-US" sz="2400" dirty="0">
              <a:cs typeface="Arial"/>
            </a:endParaRPr>
          </a:p>
        </p:txBody>
      </p:sp>
    </p:spTree>
    <p:extLst>
      <p:ext uri="{BB962C8B-B14F-4D97-AF65-F5344CB8AC3E}">
        <p14:creationId xmlns:p14="http://schemas.microsoft.com/office/powerpoint/2010/main" val="3185790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5" name="TextBox 4"/>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7" name="TextBox 16"/>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18" name="TextBox 17"/>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126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 name="Isosceles Triangle 1"/>
          <p:cNvSpPr/>
          <p:nvPr/>
        </p:nvSpPr>
        <p:spPr>
          <a:xfrm rot="16200000" flipV="1">
            <a:off x="-308799" y="2259114"/>
            <a:ext cx="4951270" cy="3143167"/>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8632620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9" y="350590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9" name="Plus 18"/>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3" name="Rectangle 22"/>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6" name="TextBox 25"/>
          <p:cNvSpPr txBox="1"/>
          <p:nvPr/>
        </p:nvSpPr>
        <p:spPr>
          <a:xfrm>
            <a:off x="31167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628029" y="412317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578349"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7348718" y="52064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8135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9" name="Rectangle 2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31" name="TextBox 30"/>
          <p:cNvSpPr txBox="1"/>
          <p:nvPr/>
        </p:nvSpPr>
        <p:spPr>
          <a:xfrm>
            <a:off x="2907555"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2" name="TextBox 31"/>
          <p:cNvSpPr txBox="1"/>
          <p:nvPr/>
        </p:nvSpPr>
        <p:spPr>
          <a:xfrm>
            <a:off x="4277660" y="511399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9835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922496" y="407283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54764" y="5099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1187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469029" y="420683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6026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074715" y="505887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242635" y="506863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1344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solidFill>
                  <a:srgbClr val="0000FF"/>
                </a:solidFill>
              </a:rPr>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683435" y="425212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072740" y="45014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292601" y="498989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551643"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101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4" y="143186"/>
            <a:ext cx="8209190"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2" name="Rectangle 1"/>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5" name="TextBox 24"/>
          <p:cNvSpPr txBox="1"/>
          <p:nvPr/>
        </p:nvSpPr>
        <p:spPr>
          <a:xfrm>
            <a:off x="3282949" y="419235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6" name="TextBox 25"/>
          <p:cNvSpPr txBox="1"/>
          <p:nvPr/>
        </p:nvSpPr>
        <p:spPr>
          <a:xfrm>
            <a:off x="6720440" y="499910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782179" y="513171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8" name="TextBox 27"/>
          <p:cNvSpPr txBox="1"/>
          <p:nvPr/>
        </p:nvSpPr>
        <p:spPr>
          <a:xfrm>
            <a:off x="7893423" y="529328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6371289" y="416247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368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29070468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3375394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072470"/>
            <a:ext cx="5031698" cy="3773773"/>
          </a:xfrm>
          <a:prstGeom prst="rect">
            <a:avLst/>
          </a:prstGeom>
        </p:spPr>
      </p:pic>
      <p:sp>
        <p:nvSpPr>
          <p:cNvPr id="3" name="TextBox 2"/>
          <p:cNvSpPr txBox="1"/>
          <p:nvPr/>
        </p:nvSpPr>
        <p:spPr>
          <a:xfrm>
            <a:off x="4563279" y="5722419"/>
            <a:ext cx="4535368" cy="923330"/>
          </a:xfrm>
          <a:prstGeom prst="rect">
            <a:avLst/>
          </a:prstGeom>
          <a:noFill/>
        </p:spPr>
        <p:txBody>
          <a:bodyPr wrap="square" rtlCol="0">
            <a:spAutoFit/>
          </a:bodyPr>
          <a:lstStyle/>
          <a:p>
            <a:pPr algn="ctr"/>
            <a:r>
              <a:rPr lang="en-US" b="1" dirty="0" smtClean="0">
                <a:solidFill>
                  <a:srgbClr val="0000FF"/>
                </a:solidFill>
              </a:rPr>
              <a:t>Frequency distribution of 2-m temperature at</a:t>
            </a:r>
          </a:p>
          <a:p>
            <a:pPr algn="ctr"/>
            <a:r>
              <a:rPr lang="en-US" b="1" dirty="0" smtClean="0">
                <a:solidFill>
                  <a:srgbClr val="0000FF"/>
                </a:solidFill>
              </a:rPr>
              <a:t>1900 UTC 30 May for a grid point near Albany, NY</a:t>
            </a:r>
            <a:endParaRPr lang="en-US" b="1" dirty="0">
              <a:solidFill>
                <a:srgbClr val="0000FF"/>
              </a:solidFill>
            </a:endParaRPr>
          </a:p>
        </p:txBody>
      </p:sp>
    </p:spTree>
    <p:extLst>
      <p:ext uri="{BB962C8B-B14F-4D97-AF65-F5344CB8AC3E}">
        <p14:creationId xmlns:p14="http://schemas.microsoft.com/office/powerpoint/2010/main" val="39039581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61)</a:t>
            </a:r>
            <a:endParaRPr lang="en-US" sz="2400" b="1" dirty="0">
              <a:solidFill>
                <a:srgbClr val="0000FF"/>
              </a:solidFill>
            </a:endParaRPr>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15716148">
            <a:off x="7557347" y="612181"/>
            <a:ext cx="844504" cy="105193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Eastern Cluster</a:t>
            </a:r>
            <a:endParaRPr lang="en-US" sz="3200" b="1" dirty="0">
              <a:solidFill>
                <a:srgbClr val="FF0000"/>
              </a:solidFill>
            </a:endParaRPr>
          </a:p>
        </p:txBody>
      </p:sp>
    </p:spTree>
    <p:extLst>
      <p:ext uri="{BB962C8B-B14F-4D97-AF65-F5344CB8AC3E}">
        <p14:creationId xmlns:p14="http://schemas.microsoft.com/office/powerpoint/2010/main" val="9562195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01" y="891422"/>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12</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4664865">
            <a:off x="7653180" y="614527"/>
            <a:ext cx="839628" cy="86779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Eastern Cluster</a:t>
            </a:r>
            <a:endParaRPr lang="en-US" sz="3200" b="1" dirty="0">
              <a:solidFill>
                <a:srgbClr val="FF0000"/>
              </a:solidFill>
            </a:endParaRPr>
          </a:p>
        </p:txBody>
      </p:sp>
    </p:spTree>
    <p:extLst>
      <p:ext uri="{BB962C8B-B14F-4D97-AF65-F5344CB8AC3E}">
        <p14:creationId xmlns:p14="http://schemas.microsoft.com/office/powerpoint/2010/main" val="8989868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an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Tree>
    <p:extLst>
      <p:ext uri="{BB962C8B-B14F-4D97-AF65-F5344CB8AC3E}">
        <p14:creationId xmlns:p14="http://schemas.microsoft.com/office/powerpoint/2010/main" val="13559523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66" y="896686"/>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an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Tree>
    <p:extLst>
      <p:ext uri="{BB962C8B-B14F-4D97-AF65-F5344CB8AC3E}">
        <p14:creationId xmlns:p14="http://schemas.microsoft.com/office/powerpoint/2010/main" val="19988397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315104"/>
            <a:ext cx="8328526" cy="4708980"/>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Demonstrate further the potential of the North Pacific Jet phase diagram</a:t>
            </a:r>
            <a:r>
              <a:rPr lang="en-US" sz="2400" b="1" dirty="0" smtClean="0">
                <a:cs typeface="Arial" panose="020B0604020202020204" pitchFamily="34" charset="0"/>
              </a:rPr>
              <a:t> </a:t>
            </a:r>
            <a:r>
              <a:rPr lang="en-US" sz="2400" dirty="0" smtClean="0">
                <a:cs typeface="Arial" panose="020B0604020202020204" pitchFamily="34" charset="0"/>
              </a:rPr>
              <a:t>to</a:t>
            </a:r>
            <a:r>
              <a:rPr lang="en-US" sz="2400" b="1" dirty="0" smtClean="0">
                <a:cs typeface="Arial" panose="020B0604020202020204" pitchFamily="34" charset="0"/>
              </a:rPr>
              <a:t> </a:t>
            </a:r>
            <a:r>
              <a:rPr lang="en-US" sz="2400" b="1" dirty="0" smtClean="0">
                <a:solidFill>
                  <a:srgbClr val="0000FF"/>
                </a:solidFill>
                <a:cs typeface="Arial" panose="020B0604020202020204" pitchFamily="34" charset="0"/>
              </a:rPr>
              <a:t>indicate antecedent environments </a:t>
            </a:r>
            <a:r>
              <a:rPr lang="en-US" sz="2400" dirty="0" smtClean="0">
                <a:cs typeface="Arial" panose="020B0604020202020204" pitchFamily="34" charset="0"/>
              </a:rPr>
              <a:t>favorable for the development of EWEs over the continental U.S.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Differentiate between antecedent environments </a:t>
            </a:r>
            <a:r>
              <a:rPr lang="en-US" sz="2400" dirty="0" smtClean="0">
                <a:cs typeface="Arial" panose="020B0604020202020204" pitchFamily="34" charset="0"/>
              </a:rPr>
              <a:t>conducive to the development of </a:t>
            </a:r>
            <a:r>
              <a:rPr lang="en-US" sz="2400" b="1" dirty="0" smtClean="0">
                <a:solidFill>
                  <a:srgbClr val="0000FF"/>
                </a:solidFill>
                <a:cs typeface="Arial" panose="020B0604020202020204" pitchFamily="34" charset="0"/>
              </a:rPr>
              <a:t>extreme and non-extreme events</a:t>
            </a:r>
            <a:r>
              <a:rPr lang="en-US" sz="2400" dirty="0" smtClean="0">
                <a:cs typeface="Arial" panose="020B0604020202020204" pitchFamily="34" charset="0"/>
              </a:rPr>
              <a:t>.</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Evaluate the </a:t>
            </a:r>
            <a:r>
              <a:rPr lang="en-US" sz="2400" b="1" dirty="0" smtClean="0">
                <a:solidFill>
                  <a:srgbClr val="0000FF"/>
                </a:solidFill>
                <a:cs typeface="Arial" panose="020B0604020202020204" pitchFamily="34" charset="0"/>
              </a:rPr>
              <a:t>skill of NCEP GFS and GEFS forecasts </a:t>
            </a:r>
            <a:r>
              <a:rPr lang="en-US" sz="2400" dirty="0" smtClean="0">
                <a:cs typeface="Arial" panose="020B0604020202020204" pitchFamily="34" charset="0"/>
              </a:rPr>
              <a:t>for the identified EWEs and for non-extreme events in the context of the North Pacific Jet phase diagram.</a:t>
            </a:r>
          </a:p>
          <a:p>
            <a:endParaRPr lang="en-US" sz="12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Develop a </a:t>
            </a:r>
            <a:r>
              <a:rPr lang="en-US" sz="2400" b="1" dirty="0" smtClean="0">
                <a:solidFill>
                  <a:srgbClr val="0000FF"/>
                </a:solidFill>
                <a:cs typeface="Arial" panose="020B0604020202020204" pitchFamily="34" charset="0"/>
              </a:rPr>
              <a:t>real-time North Pacific Jet phase diagram</a:t>
            </a:r>
            <a:r>
              <a:rPr lang="en-US" sz="2400" dirty="0" smtClean="0">
                <a:cs typeface="Arial" panose="020B0604020202020204" pitchFamily="34" charset="0"/>
              </a:rPr>
              <a:t> and test it during the HMT Medium Range Experiments at WPC this winter.</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Next Steps</a:t>
            </a:r>
            <a:endParaRPr lang="en-US" sz="4000" b="1" dirty="0"/>
          </a:p>
        </p:txBody>
      </p:sp>
    </p:spTree>
    <p:extLst>
      <p:ext uri="{BB962C8B-B14F-4D97-AF65-F5344CB8AC3E}">
        <p14:creationId xmlns:p14="http://schemas.microsoft.com/office/powerpoint/2010/main" val="14268864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284" y="3791701"/>
            <a:ext cx="9114938" cy="2862322"/>
          </a:xfrm>
          <a:prstGeom prst="rect">
            <a:avLst/>
          </a:prstGeom>
        </p:spPr>
        <p:txBody>
          <a:bodyPr wrap="square">
            <a:spAutoFit/>
          </a:bodyPr>
          <a:lstStyle/>
          <a:p>
            <a:endParaRPr lang="en-US" sz="2400" b="1" dirty="0">
              <a:solidFill>
                <a:srgbClr val="0000FF"/>
              </a:solidFill>
              <a:cs typeface="Arial" panose="020B0604020202020204" pitchFamily="34" charset="0"/>
            </a:endParaRPr>
          </a:p>
          <a:p>
            <a:pPr marL="342900" indent="-342900">
              <a:buFont typeface="Arial"/>
              <a:buChar char="•"/>
            </a:pPr>
            <a:r>
              <a:rPr lang="en-US" sz="2000" dirty="0" smtClean="0">
                <a:solidFill>
                  <a:srgbClr val="000000"/>
                </a:solidFill>
                <a:cs typeface="Arial" panose="020B0604020202020204" pitchFamily="34" charset="0"/>
              </a:rPr>
              <a:t>Probabilistic, GFS deterministic, and GEFS ensemble forecasts</a:t>
            </a:r>
          </a:p>
          <a:p>
            <a:endParaRPr lang="en-US" sz="1000" dirty="0" smtClean="0">
              <a:solidFill>
                <a:srgbClr val="000000"/>
              </a:solidFill>
              <a:cs typeface="Arial" panose="020B0604020202020204" pitchFamily="34" charset="0"/>
            </a:endParaRPr>
          </a:p>
          <a:p>
            <a:pPr marL="342900" indent="-342900">
              <a:buFont typeface="Arial"/>
              <a:buChar char="•"/>
            </a:pPr>
            <a:r>
              <a:rPr lang="en-US" sz="2000" dirty="0" smtClean="0">
                <a:solidFill>
                  <a:srgbClr val="000000"/>
                </a:solidFill>
                <a:cs typeface="Arial" panose="020B0604020202020204" pitchFamily="34" charset="0"/>
              </a:rPr>
              <a:t>Complementary analyses/forecasts of 250-hPa wind speed/geo. heights over the North Pacific and North America</a:t>
            </a:r>
          </a:p>
          <a:p>
            <a:endParaRPr lang="en-US" sz="1000" dirty="0" smtClean="0">
              <a:solidFill>
                <a:srgbClr val="000000"/>
              </a:solidFill>
              <a:cs typeface="Arial" panose="020B0604020202020204" pitchFamily="34" charset="0"/>
            </a:endParaRPr>
          </a:p>
          <a:p>
            <a:pPr marL="342900" indent="-342900">
              <a:buFont typeface="Arial"/>
              <a:buChar char="•"/>
            </a:pPr>
            <a:r>
              <a:rPr lang="en-US" sz="2000" smtClean="0">
                <a:solidFill>
                  <a:srgbClr val="000000"/>
                </a:solidFill>
                <a:cs typeface="Arial" panose="020B0604020202020204" pitchFamily="34" charset="0"/>
              </a:rPr>
              <a:t>Complementary analyses</a:t>
            </a:r>
            <a:r>
              <a:rPr lang="en-US" sz="2000" dirty="0" smtClean="0">
                <a:solidFill>
                  <a:srgbClr val="000000"/>
                </a:solidFill>
                <a:cs typeface="Arial" panose="020B0604020202020204" pitchFamily="34" charset="0"/>
              </a:rPr>
              <a:t>/forecasts of 850-hPa temperature anomalies and 24-h accumulated precipitation over the North Pacific and North America</a:t>
            </a:r>
          </a:p>
          <a:p>
            <a:endParaRPr lang="en-US" sz="1200" dirty="0">
              <a:cs typeface="Arial" panose="020B0604020202020204" pitchFamily="34" charset="0"/>
            </a:endParaRPr>
          </a:p>
          <a:p>
            <a:r>
              <a:rPr lang="en-US" sz="2400" b="1" dirty="0" smtClean="0">
                <a:solidFill>
                  <a:srgbClr val="0000FF"/>
                </a:solidFill>
                <a:cs typeface="Arial" panose="020B0604020202020204" pitchFamily="34" charset="0"/>
              </a:rPr>
              <a:t>URL:</a:t>
            </a:r>
            <a:r>
              <a:rPr lang="en-US" sz="2400" dirty="0" smtClean="0">
                <a:cs typeface="Arial" panose="020B0604020202020204" pitchFamily="34" charset="0"/>
              </a:rPr>
              <a:t> </a:t>
            </a:r>
            <a:r>
              <a:rPr lang="en-US" b="1" dirty="0" smtClean="0">
                <a:cs typeface="Arial" panose="020B0604020202020204" pitchFamily="34" charset="0"/>
              </a:rPr>
              <a:t>www.atmos.albany.edu/facstaff/awinters/</a:t>
            </a:r>
            <a:r>
              <a:rPr lang="en-US" b="1" dirty="0" err="1" smtClean="0">
                <a:cs typeface="Arial" panose="020B0604020202020204" pitchFamily="34" charset="0"/>
              </a:rPr>
              <a:t>realtime</a:t>
            </a:r>
            <a:r>
              <a:rPr lang="en-US" b="1" dirty="0" smtClean="0">
                <a:cs typeface="Arial" panose="020B0604020202020204" pitchFamily="34" charset="0"/>
              </a:rPr>
              <a:t>/</a:t>
            </a:r>
            <a:r>
              <a:rPr lang="en-US" b="1" dirty="0" err="1" smtClean="0">
                <a:cs typeface="Arial" panose="020B0604020202020204" pitchFamily="34" charset="0"/>
              </a:rPr>
              <a:t>Deterministic_NPJPD.php</a:t>
            </a:r>
            <a:endParaRPr lang="en-US" b="1" dirty="0">
              <a:cs typeface="Arial" panose="020B0604020202020204" pitchFamily="34" charset="0"/>
            </a:endParaRPr>
          </a:p>
        </p:txBody>
      </p:sp>
      <p:cxnSp>
        <p:nvCxnSpPr>
          <p:cNvPr id="5" name="Straight Connector 4"/>
          <p:cNvCxnSpPr/>
          <p:nvPr/>
        </p:nvCxnSpPr>
        <p:spPr>
          <a:xfrm>
            <a:off x="401053" y="931334"/>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2" y="199884"/>
            <a:ext cx="9349725"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
        <p:nvSpPr>
          <p:cNvPr id="7" name="TextBox 6"/>
          <p:cNvSpPr txBox="1"/>
          <p:nvPr/>
        </p:nvSpPr>
        <p:spPr>
          <a:xfrm>
            <a:off x="401054" y="3652348"/>
            <a:ext cx="8328526" cy="369332"/>
          </a:xfrm>
          <a:prstGeom prst="rect">
            <a:avLst/>
          </a:prstGeom>
          <a:noFill/>
        </p:spPr>
        <p:txBody>
          <a:bodyPr wrap="square" rtlCol="0">
            <a:spAutoFit/>
          </a:bodyPr>
          <a:lstStyle/>
          <a:p>
            <a:pPr algn="ctr"/>
            <a:r>
              <a:rPr lang="en-US" b="1" dirty="0" smtClean="0">
                <a:solidFill>
                  <a:srgbClr val="0000FF"/>
                </a:solidFill>
              </a:rPr>
              <a:t>9-day probabilistic forecast trajectory within the North Pacific Jet phase diagram</a:t>
            </a:r>
            <a:endParaRPr lang="en-US" b="1" dirty="0">
              <a:solidFill>
                <a:srgbClr val="0000FF"/>
              </a:solidFill>
            </a:endParaRPr>
          </a:p>
        </p:txBody>
      </p:sp>
      <p:pic>
        <p:nvPicPr>
          <p:cNvPr id="4" name="Picture 3" descr="250hPaJet_prob_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78" y="1001889"/>
            <a:ext cx="8494889" cy="2761590"/>
          </a:xfrm>
          <a:prstGeom prst="rect">
            <a:avLst/>
          </a:prstGeom>
        </p:spPr>
      </p:pic>
    </p:spTree>
    <p:extLst>
      <p:ext uri="{BB962C8B-B14F-4D97-AF65-F5344CB8AC3E}">
        <p14:creationId xmlns:p14="http://schemas.microsoft.com/office/powerpoint/2010/main" val="42215641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23659396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524315"/>
          </a:xfrm>
          <a:prstGeom prst="rect">
            <a:avLst/>
          </a:prstGeom>
        </p:spPr>
        <p:txBody>
          <a:bodyPr wrap="square">
            <a:spAutoFit/>
          </a:bodyPr>
          <a:lstStyle/>
          <a:p>
            <a:pPr marL="463550" indent="-463550"/>
            <a:r>
              <a:rPr lang="en-US" sz="2400" dirty="0" err="1" smtClean="0">
                <a:cs typeface="Arial" panose="020B0604020202020204" pitchFamily="34" charset="0"/>
              </a:rPr>
              <a:t>Athanasiadis</a:t>
            </a:r>
            <a:r>
              <a:rPr lang="en-US" sz="2400" dirty="0" smtClean="0">
                <a:cs typeface="Arial" panose="020B0604020202020204" pitchFamily="34" charset="0"/>
              </a:rPr>
              <a:t>, P. J., J. M. Wallace, and J. J. </a:t>
            </a:r>
            <a:r>
              <a:rPr lang="en-US" sz="2400" dirty="0" err="1" smtClean="0">
                <a:cs typeface="Arial" panose="020B0604020202020204" pitchFamily="34" charset="0"/>
              </a:rPr>
              <a:t>Wettstein</a:t>
            </a:r>
            <a:r>
              <a:rPr lang="en-US" sz="2400" dirty="0" smtClean="0">
                <a:cs typeface="Arial" panose="020B0604020202020204" pitchFamily="34" charset="0"/>
              </a:rPr>
              <a:t>, 2010: Patterns of wintertime </a:t>
            </a:r>
            <a:r>
              <a:rPr lang="en-US" sz="2400" dirty="0">
                <a:cs typeface="Arial" panose="020B0604020202020204" pitchFamily="34" charset="0"/>
              </a:rPr>
              <a:t>j</a:t>
            </a:r>
            <a:r>
              <a:rPr lang="en-US" sz="2400" dirty="0" smtClean="0">
                <a:cs typeface="Arial" panose="020B0604020202020204" pitchFamily="34" charset="0"/>
              </a:rPr>
              <a:t>et </a:t>
            </a:r>
            <a:r>
              <a:rPr lang="en-US" sz="2400" dirty="0">
                <a:cs typeface="Arial" panose="020B0604020202020204" pitchFamily="34" charset="0"/>
              </a:rPr>
              <a:t>s</a:t>
            </a:r>
            <a:r>
              <a:rPr lang="en-US" sz="2400" dirty="0" smtClean="0">
                <a:cs typeface="Arial" panose="020B0604020202020204" pitchFamily="34" charset="0"/>
              </a:rPr>
              <a:t>tream variability and their relation to the storm tracks. </a:t>
            </a:r>
            <a:r>
              <a:rPr lang="en-US" sz="2400" i="1" dirty="0" smtClean="0">
                <a:cs typeface="Arial" panose="020B0604020202020204" pitchFamily="34" charset="0"/>
              </a:rPr>
              <a:t>J. Atmos. Sci.</a:t>
            </a:r>
            <a:r>
              <a:rPr lang="en-US" sz="2400" dirty="0" smtClean="0">
                <a:cs typeface="Arial" panose="020B0604020202020204" pitchFamily="34" charset="0"/>
              </a:rPr>
              <a:t>, </a:t>
            </a:r>
            <a:r>
              <a:rPr lang="en-US" sz="2400" b="1" dirty="0" smtClean="0">
                <a:cs typeface="Arial" panose="020B0604020202020204" pitchFamily="34" charset="0"/>
              </a:rPr>
              <a:t>67, </a:t>
            </a:r>
            <a:r>
              <a:rPr lang="en-US" sz="2400" dirty="0" smtClean="0">
                <a:cs typeface="Arial" panose="020B0604020202020204" pitchFamily="34" charset="0"/>
              </a:rPr>
              <a:t>1361–1381.</a:t>
            </a:r>
          </a:p>
          <a:p>
            <a:endParaRPr lang="en-US" sz="2400" dirty="0" smtClean="0">
              <a:cs typeface="Arial" panose="020B0604020202020204" pitchFamily="34" charset="0"/>
            </a:endParaRPr>
          </a:p>
          <a:p>
            <a:pPr marL="450850" indent="-450850"/>
            <a:r>
              <a:rPr lang="en-US" sz="2400" dirty="0">
                <a:cs typeface="Arial" panose="020B0604020202020204" pitchFamily="34" charset="0"/>
              </a:rPr>
              <a:t>Griffin, K. S., and J. E. Martin, 2016: Synoptic features associated with temporally coherent modes of variability of the North Pacific </a:t>
            </a:r>
            <a:r>
              <a:rPr lang="en-US" sz="2400" dirty="0" smtClean="0">
                <a:cs typeface="Arial" panose="020B0604020202020204" pitchFamily="34" charset="0"/>
              </a:rPr>
              <a:t>jet </a:t>
            </a:r>
            <a:r>
              <a:rPr lang="en-US" sz="2400" dirty="0">
                <a:cs typeface="Arial" panose="020B0604020202020204" pitchFamily="34" charset="0"/>
              </a:rPr>
              <a:t>s</a:t>
            </a:r>
            <a:r>
              <a:rPr lang="en-US" sz="2400" dirty="0" smtClean="0">
                <a:cs typeface="Arial" panose="020B0604020202020204" pitchFamily="34" charset="0"/>
              </a:rPr>
              <a:t>tream</a:t>
            </a:r>
            <a:r>
              <a:rPr lang="en-US" sz="2400" dirty="0">
                <a:cs typeface="Arial" panose="020B0604020202020204" pitchFamily="34" charset="0"/>
              </a:rPr>
              <a:t>. </a:t>
            </a:r>
            <a:r>
              <a:rPr lang="en-US" sz="2400" i="1" dirty="0">
                <a:cs typeface="Arial" panose="020B0604020202020204" pitchFamily="34" charset="0"/>
              </a:rPr>
              <a:t>J. Climate, </a:t>
            </a:r>
            <a:r>
              <a:rPr lang="en-US" sz="2400" b="1" i="1" dirty="0">
                <a:cs typeface="Arial" panose="020B0604020202020204" pitchFamily="34" charset="0"/>
              </a:rPr>
              <a:t>29</a:t>
            </a:r>
            <a:r>
              <a:rPr lang="en-US" sz="2400" i="1" dirty="0">
                <a:cs typeface="Arial" panose="020B0604020202020204" pitchFamily="34" charset="0"/>
              </a:rPr>
              <a:t>, </a:t>
            </a:r>
            <a:r>
              <a:rPr lang="en-US" sz="2400" dirty="0">
                <a:cs typeface="Arial" panose="020B0604020202020204" pitchFamily="34" charset="0"/>
              </a:rPr>
              <a:t>in press</a:t>
            </a:r>
            <a:r>
              <a:rPr lang="en-US" sz="2400" dirty="0" smtClean="0">
                <a:cs typeface="Arial" panose="020B0604020202020204" pitchFamily="34" charset="0"/>
              </a:rPr>
              <a:t>.</a:t>
            </a:r>
            <a:endParaRPr lang="en-US" sz="2400" dirty="0">
              <a:cs typeface="Arial" panose="020B0604020202020204" pitchFamily="34" charset="0"/>
            </a:endParaRPr>
          </a:p>
          <a:p>
            <a:endParaRPr lang="en-US" sz="2400" dirty="0">
              <a:cs typeface="Arial" panose="020B0604020202020204" pitchFamily="34" charset="0"/>
            </a:endParaRPr>
          </a:p>
          <a:p>
            <a:pPr marL="450850" indent="-450850"/>
            <a:r>
              <a:rPr lang="en-US" sz="2400" dirty="0" smtClean="0">
                <a:cs typeface="Arial" panose="020B0604020202020204" pitchFamily="34" charset="0"/>
              </a:rPr>
              <a:t>Jaffe, S. C., J. E. Martin, D. J. </a:t>
            </a:r>
            <a:r>
              <a:rPr lang="en-US" sz="2400" dirty="0" err="1" smtClean="0">
                <a:cs typeface="Arial" panose="020B0604020202020204" pitchFamily="34" charset="0"/>
              </a:rPr>
              <a:t>Vimont</a:t>
            </a:r>
            <a:r>
              <a:rPr lang="en-US" sz="2400" dirty="0" smtClean="0">
                <a:cs typeface="Arial" panose="020B0604020202020204" pitchFamily="34" charset="0"/>
              </a:rPr>
              <a:t>, and D. L. Lorenz, 2011: A synoptic climatology of episodic, </a:t>
            </a:r>
            <a:r>
              <a:rPr lang="en-US" sz="2400" dirty="0" err="1" smtClean="0">
                <a:cs typeface="Arial" panose="020B0604020202020204" pitchFamily="34" charset="0"/>
              </a:rPr>
              <a:t>subseasonal</a:t>
            </a:r>
            <a:r>
              <a:rPr lang="en-US" sz="2400" dirty="0" smtClean="0">
                <a:cs typeface="Arial" panose="020B0604020202020204" pitchFamily="34" charset="0"/>
              </a:rPr>
              <a:t> retractions of the Pacific jet. </a:t>
            </a:r>
            <a:r>
              <a:rPr lang="en-US" sz="2400" i="1" dirty="0" smtClean="0">
                <a:cs typeface="Arial" panose="020B0604020202020204" pitchFamily="34" charset="0"/>
              </a:rPr>
              <a:t>J. Climate</a:t>
            </a:r>
            <a:r>
              <a:rPr lang="en-US" sz="2400" dirty="0" smtClean="0">
                <a:cs typeface="Arial" panose="020B0604020202020204" pitchFamily="34" charset="0"/>
              </a:rPr>
              <a:t>, </a:t>
            </a:r>
            <a:r>
              <a:rPr lang="en-US" sz="2400" b="1" dirty="0" smtClean="0">
                <a:cs typeface="Arial" panose="020B0604020202020204" pitchFamily="34" charset="0"/>
              </a:rPr>
              <a:t>24, </a:t>
            </a:r>
            <a:r>
              <a:rPr lang="en-US" sz="2400" dirty="0" smtClean="0">
                <a:cs typeface="Arial" panose="020B0604020202020204" pitchFamily="34" charset="0"/>
              </a:rPr>
              <a:t>2846–2860.</a:t>
            </a:r>
          </a:p>
          <a:p>
            <a:pPr marL="450850" indent="-450850"/>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9117022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5570755"/>
          </a:xfrm>
          <a:prstGeom prst="rect">
            <a:avLst/>
          </a:prstGeom>
          <a:noFill/>
        </p:spPr>
        <p:txBody>
          <a:bodyPr wrap="square" rtlCol="0">
            <a:spAutoFit/>
          </a:bodyPr>
          <a:lstStyle/>
          <a:p>
            <a:r>
              <a:rPr lang="en-US" sz="3200" b="1" u="sng" dirty="0" smtClean="0">
                <a:solidFill>
                  <a:srgbClr val="008000"/>
                </a:solidFill>
              </a:rPr>
              <a:t>Extreme </a:t>
            </a:r>
            <a:r>
              <a:rPr lang="en-US" sz="3200" b="1" u="sng" dirty="0" err="1" smtClean="0">
                <a:solidFill>
                  <a:srgbClr val="008000"/>
                </a:solidFill>
              </a:rPr>
              <a:t>Precip</a:t>
            </a:r>
            <a:r>
              <a:rPr lang="en-US" sz="3200" b="1" u="sng" dirty="0" smtClean="0">
                <a:solidFill>
                  <a:srgbClr val="008000"/>
                </a:solidFill>
              </a:rPr>
              <a:t>. Events:</a:t>
            </a:r>
            <a:endParaRPr lang="en-US" sz="3200" b="1" dirty="0" smtClean="0">
              <a:solidFill>
                <a:srgbClr val="008000"/>
              </a:solidFill>
            </a:endParaRPr>
          </a:p>
          <a:p>
            <a:endParaRPr lang="en-US" sz="800" b="1" dirty="0" smtClean="0">
              <a:solidFill>
                <a:srgbClr val="FF0000"/>
              </a:solidFill>
            </a:endParaRPr>
          </a:p>
          <a:p>
            <a:pPr marL="457200" indent="-457200">
              <a:buFont typeface="Arial"/>
              <a:buChar char="•"/>
            </a:pPr>
            <a:r>
              <a:rPr lang="en-US" sz="2400" dirty="0"/>
              <a:t>Employed CPC Unified Gauge-Based Analysis of Daily Precipitation over </a:t>
            </a:r>
            <a:r>
              <a:rPr lang="en-US" sz="2400" dirty="0" smtClean="0"/>
              <a:t>CONUS during 1979–2014 </a:t>
            </a:r>
            <a:r>
              <a:rPr lang="en-US" sz="2400" dirty="0"/>
              <a:t>(0.25°× 0.25°) </a:t>
            </a:r>
          </a:p>
          <a:p>
            <a:endParaRPr lang="en-US" sz="1000" dirty="0"/>
          </a:p>
          <a:p>
            <a:pPr marL="457200" indent="-457200">
              <a:buFont typeface="Arial"/>
              <a:buChar char="•"/>
            </a:pPr>
            <a:r>
              <a:rPr lang="en-US" sz="2400" dirty="0"/>
              <a:t>Compiled data within 21-day windows centered on each time for all 36 years</a:t>
            </a:r>
          </a:p>
          <a:p>
            <a:pPr marL="914400" lvl="1" indent="-457200">
              <a:buFont typeface="Arial"/>
              <a:buChar char="•"/>
            </a:pPr>
            <a:r>
              <a:rPr lang="en-US" sz="2400" dirty="0"/>
              <a:t>Each grid point </a:t>
            </a:r>
            <a:r>
              <a:rPr lang="en-US" sz="2400" dirty="0" smtClean="0"/>
              <a:t>has (21 × 36) </a:t>
            </a:r>
            <a:r>
              <a:rPr lang="en-US" sz="2400" dirty="0"/>
              <a:t>756 data points for a given time</a:t>
            </a:r>
          </a:p>
          <a:p>
            <a:pPr marL="914400" lvl="1" indent="-457200">
              <a:buFont typeface="Arial"/>
              <a:buChar char="•"/>
            </a:pPr>
            <a:endParaRPr lang="en-US" sz="1000" dirty="0"/>
          </a:p>
          <a:p>
            <a:pPr marL="457200" indent="-457200">
              <a:buFont typeface="Arial"/>
              <a:buChar char="•"/>
            </a:pPr>
            <a:r>
              <a:rPr lang="en-US" sz="2400" dirty="0"/>
              <a:t>Determined the precipitation values that correspond to the 99</a:t>
            </a:r>
            <a:r>
              <a:rPr lang="en-US" sz="2400" baseline="30000" dirty="0"/>
              <a:t>th</a:t>
            </a:r>
            <a:r>
              <a:rPr lang="en-US" sz="2400" dirty="0"/>
              <a:t> percentile for each grid point at a given time (only for </a:t>
            </a:r>
            <a:r>
              <a:rPr lang="en-US" sz="2400" dirty="0" smtClean="0"/>
              <a:t>days precipitation </a:t>
            </a:r>
            <a:r>
              <a:rPr lang="en-US" sz="2400" dirty="0"/>
              <a:t>was observed</a:t>
            </a:r>
            <a:r>
              <a:rPr lang="en-US" sz="2400" dirty="0" smtClean="0"/>
              <a:t>)</a:t>
            </a:r>
          </a:p>
          <a:p>
            <a:pPr marL="457200" indent="-457200">
              <a:buFont typeface="Arial"/>
              <a:buChar char="•"/>
            </a:pPr>
            <a:endParaRPr lang="en-US" sz="1000" dirty="0"/>
          </a:p>
          <a:p>
            <a:pPr marL="457200" indent="-457200">
              <a:buFont typeface="Arial"/>
              <a:buChar char="•"/>
            </a:pPr>
            <a:r>
              <a:rPr lang="en-US" sz="2400" dirty="0"/>
              <a:t>Identified times that rank in the </a:t>
            </a:r>
            <a:r>
              <a:rPr lang="en-US" sz="2400" b="1" dirty="0"/>
              <a:t>top 5%</a:t>
            </a:r>
            <a:r>
              <a:rPr lang="en-US" sz="2400" dirty="0"/>
              <a:t> in terms of the number of grid points &gt; 99</a:t>
            </a:r>
            <a:r>
              <a:rPr lang="en-US" sz="2400" baseline="30000" dirty="0"/>
              <a:t>th</a:t>
            </a:r>
            <a:r>
              <a:rPr lang="en-US" sz="2400" dirty="0"/>
              <a:t> percentile within each domain as </a:t>
            </a:r>
            <a:r>
              <a:rPr lang="en-US" sz="2400" b="1" dirty="0">
                <a:solidFill>
                  <a:srgbClr val="008000"/>
                </a:solidFill>
              </a:rPr>
              <a:t>extreme </a:t>
            </a:r>
            <a:r>
              <a:rPr lang="en-US" sz="2400" b="1" dirty="0" smtClean="0">
                <a:solidFill>
                  <a:srgbClr val="008000"/>
                </a:solidFill>
              </a:rPr>
              <a:t>precipitation events</a:t>
            </a:r>
            <a:endParaRPr lang="en-US" sz="2400" dirty="0">
              <a:solidFill>
                <a:srgbClr val="008000"/>
              </a:solidFill>
            </a:endParaRPr>
          </a:p>
          <a:p>
            <a:pPr marL="457200" indent="-457200">
              <a:buFont typeface="Arial"/>
              <a:buChar char="•"/>
            </a:pPr>
            <a:endParaRPr lang="en-US" sz="2400" dirty="0"/>
          </a:p>
        </p:txBody>
      </p:sp>
    </p:spTree>
    <p:extLst>
      <p:ext uri="{BB962C8B-B14F-4D97-AF65-F5344CB8AC3E}">
        <p14:creationId xmlns:p14="http://schemas.microsoft.com/office/powerpoint/2010/main" val="20206384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0229"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18562"/>
            <a:ext cx="4358105" cy="5693867"/>
          </a:xfrm>
          <a:prstGeom prst="rect">
            <a:avLst/>
          </a:prstGeom>
          <a:noFill/>
        </p:spPr>
        <p:txBody>
          <a:bodyPr wrap="square" rtlCol="0">
            <a:spAutoFit/>
          </a:bodyPr>
          <a:lstStyle/>
          <a:p>
            <a:pPr algn="ctr"/>
            <a:r>
              <a:rPr lang="en-US" sz="2800" b="1" u="sng" dirty="0" smtClean="0">
                <a:solidFill>
                  <a:srgbClr val="FF0000"/>
                </a:solidFill>
              </a:rPr>
              <a:t>Temperature</a:t>
            </a:r>
          </a:p>
          <a:p>
            <a:endParaRPr lang="en-US" sz="1200" dirty="0" smtClean="0"/>
          </a:p>
          <a:p>
            <a:r>
              <a:rPr lang="en-US" sz="2000" dirty="0" smtClean="0">
                <a:solidFill>
                  <a:srgbClr val="000000"/>
                </a:solidFill>
              </a:rPr>
              <a:t>Eastern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221 grid points </a:t>
            </a:r>
          </a:p>
          <a:p>
            <a:pPr marL="401638" indent="-401638"/>
            <a:r>
              <a:rPr lang="en-US" sz="1600" dirty="0">
                <a:solidFill>
                  <a:srgbClr val="000000"/>
                </a:solidFill>
              </a:rPr>
              <a:t>	</a:t>
            </a:r>
            <a:r>
              <a:rPr lang="en-US" sz="1600" dirty="0" smtClean="0">
                <a:solidFill>
                  <a:srgbClr val="000000"/>
                </a:solidFill>
              </a:rPr>
              <a:t>~7.0°×7.0°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226 events</a:t>
            </a:r>
          </a:p>
          <a:p>
            <a:pPr marL="401638" indent="-401638"/>
            <a:endParaRPr lang="en-US" sz="1200" dirty="0" smtClean="0">
              <a:solidFill>
                <a:srgbClr val="000000"/>
              </a:solidFill>
            </a:endParaRPr>
          </a:p>
          <a:p>
            <a:pPr marL="401638" indent="-401638"/>
            <a:r>
              <a:rPr lang="en-US" sz="2000" dirty="0" smtClean="0">
                <a:solidFill>
                  <a:srgbClr val="000000"/>
                </a:solidFill>
              </a:rPr>
              <a:t>Eastern U.S. (</a:t>
            </a:r>
            <a:r>
              <a:rPr lang="en-US" sz="2000" b="1" dirty="0" smtClean="0">
                <a:solidFill>
                  <a:srgbClr val="FF0000"/>
                </a:solidFill>
              </a:rPr>
              <a:t>99</a:t>
            </a:r>
            <a:r>
              <a:rPr lang="en-US" sz="2000" b="1" baseline="30000" dirty="0" smtClean="0">
                <a:solidFill>
                  <a:srgbClr val="FF0000"/>
                </a:solidFill>
              </a:rPr>
              <a:t>th</a:t>
            </a:r>
            <a:r>
              <a:rPr lang="en-US" sz="2000" b="1" dirty="0" smtClean="0">
                <a:solidFill>
                  <a:srgbClr val="FF0000"/>
                </a:solidFill>
              </a:rPr>
              <a:t> % Warm</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224 grid points</a:t>
            </a:r>
          </a:p>
          <a:p>
            <a:pPr marL="401638" indent="-401638"/>
            <a:r>
              <a:rPr lang="en-US" sz="1600" dirty="0" smtClean="0">
                <a:solidFill>
                  <a:srgbClr val="000000"/>
                </a:solidFill>
              </a:rPr>
              <a:t>	~7.0°×7.0°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304 events</a:t>
            </a:r>
          </a:p>
          <a:p>
            <a:pPr marL="401638" indent="-401638"/>
            <a:endParaRPr lang="en-US" sz="1200" dirty="0">
              <a:solidFill>
                <a:srgbClr val="000000"/>
              </a:solidFill>
            </a:endParaRPr>
          </a:p>
          <a:p>
            <a:pPr marL="401638" indent="-401638"/>
            <a:r>
              <a:rPr lang="en-US" sz="2000" dirty="0" smtClean="0">
                <a:solidFill>
                  <a:srgbClr val="000000"/>
                </a:solidFill>
              </a:rPr>
              <a:t>Western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125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~5.0°×5.0°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271 </a:t>
            </a:r>
            <a:r>
              <a:rPr lang="en-US" dirty="0">
                <a:solidFill>
                  <a:srgbClr val="000000"/>
                </a:solidFill>
              </a:rPr>
              <a:t>events</a:t>
            </a:r>
          </a:p>
          <a:p>
            <a:pPr marL="401638" indent="-401638"/>
            <a:endParaRPr lang="en-US" sz="1200" dirty="0" smtClean="0">
              <a:solidFill>
                <a:srgbClr val="000000"/>
              </a:solidFill>
            </a:endParaRPr>
          </a:p>
          <a:p>
            <a:pPr marL="401638" indent="-401638"/>
            <a:r>
              <a:rPr lang="en-US" sz="2000" dirty="0" smtClean="0">
                <a:solidFill>
                  <a:srgbClr val="000000"/>
                </a:solidFill>
              </a:rPr>
              <a:t>Western U.S. </a:t>
            </a:r>
            <a:r>
              <a:rPr lang="en-US" sz="2000" dirty="0">
                <a:solidFill>
                  <a:srgbClr val="000000"/>
                </a:solidFill>
              </a:rPr>
              <a:t>(</a:t>
            </a:r>
            <a:r>
              <a:rPr lang="en-US" sz="2000" b="1" dirty="0">
                <a:solidFill>
                  <a:srgbClr val="FF0000"/>
                </a:solidFill>
              </a:rPr>
              <a:t>99</a:t>
            </a:r>
            <a:r>
              <a:rPr lang="en-US" sz="2000" b="1" baseline="30000" dirty="0">
                <a:solidFill>
                  <a:srgbClr val="FF0000"/>
                </a:solidFill>
              </a:rPr>
              <a:t>th</a:t>
            </a:r>
            <a:r>
              <a:rPr lang="en-US" sz="2000" b="1" dirty="0">
                <a:solidFill>
                  <a:srgbClr val="FF0000"/>
                </a:solidFill>
              </a:rPr>
              <a:t> % Warm</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144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~5.5°×5.5°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264 events</a:t>
            </a:r>
            <a:endParaRPr lang="en-US" sz="1600" dirty="0" smtClean="0">
              <a:solidFill>
                <a:srgbClr val="000000"/>
              </a:solidFill>
            </a:endParaRPr>
          </a:p>
        </p:txBody>
      </p:sp>
      <p:sp>
        <p:nvSpPr>
          <p:cNvPr id="5" name="TextBox 4"/>
          <p:cNvSpPr txBox="1"/>
          <p:nvPr/>
        </p:nvSpPr>
        <p:spPr>
          <a:xfrm>
            <a:off x="4572000" y="1066717"/>
            <a:ext cx="4851108" cy="3477875"/>
          </a:xfrm>
          <a:prstGeom prst="rect">
            <a:avLst/>
          </a:prstGeom>
          <a:noFill/>
        </p:spPr>
        <p:txBody>
          <a:bodyPr wrap="square" rtlCol="0">
            <a:spAutoFit/>
          </a:bodyPr>
          <a:lstStyle/>
          <a:p>
            <a:pPr algn="ctr"/>
            <a:r>
              <a:rPr lang="en-US" sz="2800" b="1" u="sng" dirty="0" smtClean="0">
                <a:solidFill>
                  <a:srgbClr val="008000"/>
                </a:solidFill>
              </a:rPr>
              <a:t>Precipitation</a:t>
            </a:r>
          </a:p>
          <a:p>
            <a:pPr algn="ctr"/>
            <a:endParaRPr lang="en-US" sz="1200" b="1" u="sng" dirty="0" smtClean="0">
              <a:solidFill>
                <a:srgbClr val="008000"/>
              </a:solidFill>
            </a:endParaRPr>
          </a:p>
          <a:p>
            <a:r>
              <a:rPr lang="en-US" sz="2000" dirty="0" smtClean="0">
                <a:solidFill>
                  <a:srgbClr val="000000"/>
                </a:solidFill>
              </a:rPr>
              <a:t>Eastern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211 grid points</a:t>
            </a:r>
          </a:p>
          <a:p>
            <a:pPr marL="401638" indent="-401638"/>
            <a:r>
              <a:rPr lang="en-US" sz="2000" dirty="0">
                <a:solidFill>
                  <a:srgbClr val="000000"/>
                </a:solidFill>
              </a:rPr>
              <a:t> </a:t>
            </a:r>
            <a:r>
              <a:rPr lang="en-US" sz="2000" dirty="0" smtClean="0">
                <a:solidFill>
                  <a:srgbClr val="000000"/>
                </a:solidFill>
              </a:rPr>
              <a:t>      ~3.5°×3.5°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351 events</a:t>
            </a:r>
          </a:p>
          <a:p>
            <a:pPr marL="401638" indent="-401638"/>
            <a:endParaRPr lang="en-US" sz="2000" dirty="0">
              <a:solidFill>
                <a:srgbClr val="000000"/>
              </a:solidFill>
            </a:endParaRPr>
          </a:p>
          <a:p>
            <a:pPr marL="401638" indent="-401638"/>
            <a:r>
              <a:rPr lang="en-US" sz="2000" dirty="0" smtClean="0">
                <a:solidFill>
                  <a:srgbClr val="000000"/>
                </a:solidFill>
              </a:rPr>
              <a:t>Western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141 grid points</a:t>
            </a:r>
          </a:p>
          <a:p>
            <a:pPr marL="401638" indent="-401638"/>
            <a:r>
              <a:rPr lang="en-US" sz="2000" dirty="0">
                <a:solidFill>
                  <a:srgbClr val="000000"/>
                </a:solidFill>
              </a:rPr>
              <a:t>	</a:t>
            </a:r>
            <a:r>
              <a:rPr lang="en-US" sz="2000" dirty="0" smtClean="0">
                <a:solidFill>
                  <a:srgbClr val="000000"/>
                </a:solidFill>
              </a:rPr>
              <a:t>~2.75°×2.75°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333 events</a:t>
            </a:r>
          </a:p>
        </p:txBody>
      </p:sp>
      <p:cxnSp>
        <p:nvCxnSpPr>
          <p:cNvPr id="3" name="Straight Connector 2"/>
          <p:cNvCxnSpPr/>
          <p:nvPr/>
        </p:nvCxnSpPr>
        <p:spPr>
          <a:xfrm>
            <a:off x="4531896" y="1195138"/>
            <a:ext cx="0" cy="5517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93432" y="4883928"/>
            <a:ext cx="4026797" cy="1015663"/>
          </a:xfrm>
          <a:prstGeom prst="rect">
            <a:avLst/>
          </a:prstGeom>
          <a:solidFill>
            <a:schemeClr val="accent5">
              <a:lumMod val="20000"/>
              <a:lumOff val="80000"/>
            </a:schemeClr>
          </a:solidFill>
          <a:ln>
            <a:solidFill>
              <a:srgbClr val="000000"/>
            </a:solidFill>
          </a:ln>
          <a:effectLst/>
        </p:spPr>
        <p:txBody>
          <a:bodyPr wrap="square" rtlCol="0">
            <a:spAutoFit/>
          </a:bodyPr>
          <a:lstStyle/>
          <a:p>
            <a:pPr algn="ctr"/>
            <a:r>
              <a:rPr lang="en-US" sz="2000" b="1" dirty="0" smtClean="0"/>
              <a:t>Quality control: Events within 24-h of another event were considered to be the same event.</a:t>
            </a:r>
            <a:endParaRPr lang="en-US" sz="2000" b="1" dirty="0"/>
          </a:p>
        </p:txBody>
      </p:sp>
    </p:spTree>
    <p:extLst>
      <p:ext uri="{BB962C8B-B14F-4D97-AF65-F5344CB8AC3E}">
        <p14:creationId xmlns:p14="http://schemas.microsoft.com/office/powerpoint/2010/main" val="38673764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3591213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3368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489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9906201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7157" y="37240"/>
            <a:ext cx="9304421" cy="677108"/>
          </a:xfrm>
          <a:prstGeom prst="rect">
            <a:avLst/>
          </a:prstGeom>
          <a:noFill/>
        </p:spPr>
        <p:txBody>
          <a:bodyPr wrap="square" rtlCol="0">
            <a:spAutoFit/>
          </a:bodyPr>
          <a:lstStyle/>
          <a:p>
            <a:r>
              <a:rPr lang="en-US" sz="3800" b="1" dirty="0" smtClean="0"/>
              <a:t>Notes on North Pacific Jet Phase Diagram</a:t>
            </a:r>
            <a:endParaRPr lang="en-US" sz="38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95922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2605" y="1452878"/>
            <a:ext cx="8205528" cy="6155530"/>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
        <p:nvSpPr>
          <p:cNvPr id="6" name="TextBox 5"/>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4673958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5210382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65434845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9933853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5724768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13795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28678998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403010575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4400719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2960116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9" name="Oval 8"/>
          <p:cNvSpPr/>
          <p:nvPr/>
        </p:nvSpPr>
        <p:spPr>
          <a:xfrm rot="15716148">
            <a:off x="5732288"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Tree>
    <p:extLst>
      <p:ext uri="{BB962C8B-B14F-4D97-AF65-F5344CB8AC3E}">
        <p14:creationId xmlns:p14="http://schemas.microsoft.com/office/powerpoint/2010/main" val="33137793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9" name="Oval 8"/>
          <p:cNvSpPr/>
          <p:nvPr/>
        </p:nvSpPr>
        <p:spPr>
          <a:xfrm rot="15716148">
            <a:off x="5725399"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Tree>
    <p:extLst>
      <p:ext uri="{BB962C8B-B14F-4D97-AF65-F5344CB8AC3E}">
        <p14:creationId xmlns:p14="http://schemas.microsoft.com/office/powerpoint/2010/main" val="34878729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83" y="1375644"/>
            <a:ext cx="6645351" cy="5435599"/>
          </a:xfrm>
          <a:prstGeom prst="rect">
            <a:avLst/>
          </a:prstGeom>
        </p:spPr>
      </p:pic>
      <p:sp>
        <p:nvSpPr>
          <p:cNvPr id="6" name="TextBox 5"/>
          <p:cNvSpPr txBox="1"/>
          <p:nvPr/>
        </p:nvSpPr>
        <p:spPr>
          <a:xfrm>
            <a:off x="401053" y="1162756"/>
            <a:ext cx="6166554" cy="369332"/>
          </a:xfrm>
          <a:prstGeom prst="rect">
            <a:avLst/>
          </a:prstGeom>
          <a:solidFill>
            <a:srgbClr val="FFFFFF"/>
          </a:solidFill>
        </p:spPr>
        <p:txBody>
          <a:bodyPr wrap="square" rtlCol="0">
            <a:spAutoFit/>
          </a:bodyPr>
          <a:lstStyle/>
          <a:p>
            <a:r>
              <a:rPr lang="en-US" dirty="0" smtClean="0"/>
              <a:t>GEFS Ensemble Trajectories Initialized at 0000 UTC 24 May 2016 </a:t>
            </a:r>
            <a:endParaRPr lang="en-US" dirty="0"/>
          </a:p>
        </p:txBody>
      </p:sp>
      <p:sp>
        <p:nvSpPr>
          <p:cNvPr id="11" name="5-Point Star 10"/>
          <p:cNvSpPr/>
          <p:nvPr/>
        </p:nvSpPr>
        <p:spPr>
          <a:xfrm>
            <a:off x="6801557" y="2427111"/>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6801557" y="3045177"/>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76912" y="2398889"/>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7176912" y="3045177"/>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3078842" y="2713562"/>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2184401" y="4830234"/>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 name="TextBox 1"/>
          <p:cNvSpPr txBox="1"/>
          <p:nvPr/>
        </p:nvSpPr>
        <p:spPr>
          <a:xfrm>
            <a:off x="7035354" y="3690669"/>
            <a:ext cx="2116666" cy="369332"/>
          </a:xfrm>
          <a:prstGeom prst="rect">
            <a:avLst/>
          </a:prstGeom>
          <a:noFill/>
        </p:spPr>
        <p:txBody>
          <a:bodyPr wrap="square" rtlCol="0">
            <a:spAutoFit/>
          </a:bodyPr>
          <a:lstStyle/>
          <a:p>
            <a:pPr algn="ctr"/>
            <a:r>
              <a:rPr lang="en-US" dirty="0" smtClean="0"/>
              <a:t>Ensemble mean</a:t>
            </a:r>
            <a:endParaRPr lang="en-US" dirty="0"/>
          </a:p>
        </p:txBody>
      </p:sp>
      <p:cxnSp>
        <p:nvCxnSpPr>
          <p:cNvPr id="22" name="Straight Connector 21"/>
          <p:cNvCxnSpPr/>
          <p:nvPr/>
        </p:nvCxnSpPr>
        <p:spPr>
          <a:xfrm>
            <a:off x="2901950" y="5378450"/>
            <a:ext cx="584200" cy="34925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73450" y="5524500"/>
            <a:ext cx="1568450" cy="338554"/>
          </a:xfrm>
          <a:prstGeom prst="rect">
            <a:avLst/>
          </a:prstGeom>
          <a:noFill/>
        </p:spPr>
        <p:txBody>
          <a:bodyPr wrap="square" rtlCol="0">
            <a:spAutoFit/>
          </a:bodyPr>
          <a:lstStyle/>
          <a:p>
            <a:r>
              <a:rPr lang="en-US" sz="1600" b="1" dirty="0" smtClean="0">
                <a:solidFill>
                  <a:srgbClr val="008000"/>
                </a:solidFill>
              </a:rPr>
              <a:t>2-day forecast</a:t>
            </a:r>
            <a:endParaRPr lang="en-US" sz="1600" b="1" dirty="0">
              <a:solidFill>
                <a:srgbClr val="008000"/>
              </a:solidFill>
            </a:endParaRPr>
          </a:p>
        </p:txBody>
      </p:sp>
      <p:cxnSp>
        <p:nvCxnSpPr>
          <p:cNvPr id="24" name="Straight Connector 23"/>
          <p:cNvCxnSpPr/>
          <p:nvPr/>
        </p:nvCxnSpPr>
        <p:spPr>
          <a:xfrm>
            <a:off x="3110592" y="4921250"/>
            <a:ext cx="1353458"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57700" y="4739273"/>
            <a:ext cx="1568450" cy="338554"/>
          </a:xfrm>
          <a:prstGeom prst="rect">
            <a:avLst/>
          </a:prstGeom>
          <a:noFill/>
        </p:spPr>
        <p:txBody>
          <a:bodyPr wrap="square" rtlCol="0">
            <a:spAutoFit/>
          </a:bodyPr>
          <a:lstStyle/>
          <a:p>
            <a:r>
              <a:rPr lang="en-US" sz="1600" b="1" dirty="0">
                <a:solidFill>
                  <a:srgbClr val="008000"/>
                </a:solidFill>
              </a:rPr>
              <a:t>4</a:t>
            </a:r>
            <a:r>
              <a:rPr lang="en-US" sz="1600" b="1" dirty="0" smtClean="0">
                <a:solidFill>
                  <a:srgbClr val="008000"/>
                </a:solidFill>
              </a:rPr>
              <a:t>-day forecast</a:t>
            </a:r>
            <a:endParaRPr lang="en-US" sz="1600" b="1" dirty="0">
              <a:solidFill>
                <a:srgbClr val="008000"/>
              </a:solidFill>
            </a:endParaRPr>
          </a:p>
        </p:txBody>
      </p:sp>
      <p:cxnSp>
        <p:nvCxnSpPr>
          <p:cNvPr id="29" name="Straight Connector 28"/>
          <p:cNvCxnSpPr/>
          <p:nvPr/>
        </p:nvCxnSpPr>
        <p:spPr>
          <a:xfrm flipV="1">
            <a:off x="2838289" y="4007555"/>
            <a:ext cx="1365411" cy="557094"/>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203700" y="3851607"/>
            <a:ext cx="1568450" cy="338554"/>
          </a:xfrm>
          <a:prstGeom prst="rect">
            <a:avLst/>
          </a:prstGeom>
          <a:noFill/>
        </p:spPr>
        <p:txBody>
          <a:bodyPr wrap="square" rtlCol="0">
            <a:spAutoFit/>
          </a:bodyPr>
          <a:lstStyle/>
          <a:p>
            <a:r>
              <a:rPr lang="en-US" sz="1600" b="1" dirty="0" smtClean="0">
                <a:solidFill>
                  <a:srgbClr val="008000"/>
                </a:solidFill>
              </a:rPr>
              <a:t>6-day forecast</a:t>
            </a:r>
            <a:endParaRPr lang="en-US" sz="1600" b="1" dirty="0">
              <a:solidFill>
                <a:srgbClr val="008000"/>
              </a:solidFill>
            </a:endParaRPr>
          </a:p>
        </p:txBody>
      </p:sp>
      <p:sp>
        <p:nvSpPr>
          <p:cNvPr id="35" name="Rectangle 34"/>
          <p:cNvSpPr/>
          <p:nvPr/>
        </p:nvSpPr>
        <p:spPr>
          <a:xfrm>
            <a:off x="6776157" y="3870396"/>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89045" y="3804780"/>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990689" y="3369733"/>
            <a:ext cx="1473361" cy="618772"/>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254500" y="3031179"/>
            <a:ext cx="1568450" cy="338554"/>
          </a:xfrm>
          <a:prstGeom prst="rect">
            <a:avLst/>
          </a:prstGeom>
          <a:noFill/>
        </p:spPr>
        <p:txBody>
          <a:bodyPr wrap="square" rtlCol="0">
            <a:spAutoFit/>
          </a:bodyPr>
          <a:lstStyle/>
          <a:p>
            <a:r>
              <a:rPr lang="en-US" sz="1600" b="1" dirty="0">
                <a:solidFill>
                  <a:srgbClr val="008000"/>
                </a:solidFill>
              </a:rPr>
              <a:t>9</a:t>
            </a:r>
            <a:r>
              <a:rPr lang="en-US" sz="1600" b="1" dirty="0" smtClean="0">
                <a:solidFill>
                  <a:srgbClr val="008000"/>
                </a:solidFill>
              </a:rPr>
              <a:t>-day forecast</a:t>
            </a:r>
            <a:endParaRPr lang="en-US" sz="1600" b="1" dirty="0">
              <a:solidFill>
                <a:srgbClr val="008000"/>
              </a:solidFill>
            </a:endParaRPr>
          </a:p>
        </p:txBody>
      </p:sp>
      <p:sp>
        <p:nvSpPr>
          <p:cNvPr id="28" name="TextBox 27"/>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25872403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232772091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107805927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901" y="1121328"/>
            <a:ext cx="7810057"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2" name="TextBox 1"/>
          <p:cNvSpPr txBox="1"/>
          <p:nvPr/>
        </p:nvSpPr>
        <p:spPr>
          <a:xfrm>
            <a:off x="401053" y="2160567"/>
            <a:ext cx="2020630" cy="3785652"/>
          </a:xfrm>
          <a:prstGeom prst="rect">
            <a:avLst/>
          </a:prstGeom>
          <a:noFill/>
        </p:spPr>
        <p:txBody>
          <a:bodyPr wrap="square" rtlCol="0">
            <a:spAutoFit/>
          </a:bodyPr>
          <a:lstStyle/>
          <a:p>
            <a:pPr algn="ctr"/>
            <a:r>
              <a:rPr lang="en-US" sz="2400" dirty="0" smtClean="0">
                <a:solidFill>
                  <a:srgbClr val="FF0000"/>
                </a:solidFill>
              </a:rPr>
              <a:t>GEFS forecast probability of the verifying analysis occurring within a radius of 0.25 of a point during the upcoming 9-day period.</a:t>
            </a:r>
            <a:endParaRPr lang="en-US" sz="2400" b="1" dirty="0">
              <a:solidFill>
                <a:srgbClr val="FF0000"/>
              </a:solidFill>
            </a:endParaRPr>
          </a:p>
        </p:txBody>
      </p:sp>
    </p:spTree>
    <p:extLst>
      <p:ext uri="{BB962C8B-B14F-4D97-AF65-F5344CB8AC3E}">
        <p14:creationId xmlns:p14="http://schemas.microsoft.com/office/powerpoint/2010/main" val="35497559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sp>
        <p:nvSpPr>
          <p:cNvPr id="2" name="TextBox 1"/>
          <p:cNvSpPr txBox="1"/>
          <p:nvPr/>
        </p:nvSpPr>
        <p:spPr>
          <a:xfrm>
            <a:off x="378141" y="1962120"/>
            <a:ext cx="2020630" cy="3785652"/>
          </a:xfrm>
          <a:prstGeom prst="rect">
            <a:avLst/>
          </a:prstGeom>
          <a:noFill/>
        </p:spPr>
        <p:txBody>
          <a:bodyPr wrap="square" rtlCol="0">
            <a:spAutoFit/>
          </a:bodyPr>
          <a:lstStyle/>
          <a:p>
            <a:pPr algn="ctr"/>
            <a:r>
              <a:rPr lang="en-US" sz="2400" dirty="0" smtClean="0">
                <a:solidFill>
                  <a:srgbClr val="FF0000"/>
                </a:solidFill>
              </a:rPr>
              <a:t>GFS deterministic and GEFS ensemble mean forecast trajectories with the GFS analysis over the previous 10-day period.</a:t>
            </a:r>
            <a:endParaRPr lang="en-US" sz="2400" b="1" dirty="0">
              <a:solidFill>
                <a:srgbClr val="FF0000"/>
              </a:solidFill>
            </a:endParaRPr>
          </a:p>
        </p:txBody>
      </p:sp>
      <p:sp>
        <p:nvSpPr>
          <p:cNvPr id="8" name="TextBox 7"/>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Tree>
    <p:extLst>
      <p:ext uri="{BB962C8B-B14F-4D97-AF65-F5344CB8AC3E}">
        <p14:creationId xmlns:p14="http://schemas.microsoft.com/office/powerpoint/2010/main" val="34448236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646331"/>
          </a:xfrm>
          <a:prstGeom prst="rect">
            <a:avLst/>
          </a:prstGeom>
          <a:noFill/>
        </p:spPr>
        <p:txBody>
          <a:bodyPr wrap="square" rtlCol="0">
            <a:spAutoFit/>
          </a:bodyPr>
          <a:lstStyle/>
          <a:p>
            <a:pPr algn="ctr"/>
            <a:r>
              <a:rPr lang="en-US" b="1" dirty="0" smtClean="0">
                <a:solidFill>
                  <a:srgbClr val="0000FF"/>
                </a:solidFill>
              </a:rPr>
              <a:t>Frequency distribution of times exhibiting at least one grid point &gt; 99</a:t>
            </a:r>
            <a:r>
              <a:rPr lang="en-US" b="1" baseline="30000" dirty="0" smtClean="0">
                <a:solidFill>
                  <a:srgbClr val="0000FF"/>
                </a:solidFill>
              </a:rPr>
              <a:t>th</a:t>
            </a:r>
            <a:r>
              <a:rPr lang="en-US" b="1" dirty="0" smtClean="0">
                <a:solidFill>
                  <a:srgbClr val="0000FF"/>
                </a:solidFill>
              </a:rPr>
              <a:t> percentile</a:t>
            </a:r>
            <a:endParaRPr lang="en-US" b="1" dirty="0">
              <a:solidFill>
                <a:srgbClr val="0000FF"/>
              </a:solidFill>
            </a:endParaRPr>
          </a:p>
        </p:txBody>
      </p:sp>
    </p:spTree>
    <p:extLst>
      <p:ext uri="{BB962C8B-B14F-4D97-AF65-F5344CB8AC3E}">
        <p14:creationId xmlns:p14="http://schemas.microsoft.com/office/powerpoint/2010/main" val="49806408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48171" y="2420411"/>
            <a:ext cx="2173512" cy="2677656"/>
          </a:xfrm>
          <a:prstGeom prst="rect">
            <a:avLst/>
          </a:prstGeom>
          <a:noFill/>
        </p:spPr>
        <p:txBody>
          <a:bodyPr wrap="square" rtlCol="0">
            <a:spAutoFit/>
          </a:bodyPr>
          <a:lstStyle/>
          <a:p>
            <a:pPr algn="ctr"/>
            <a:r>
              <a:rPr lang="en-US" sz="2400" dirty="0" smtClean="0">
                <a:solidFill>
                  <a:srgbClr val="FF0000"/>
                </a:solidFill>
              </a:rPr>
              <a:t>1-day forecast of GEFS ensemble members, GEFS ensemble mean, and 0-h forecast</a:t>
            </a:r>
            <a:endParaRPr lang="en-US" sz="2400" b="1" dirty="0">
              <a:solidFill>
                <a:srgbClr val="FF0000"/>
              </a:solidFill>
            </a:endParaRPr>
          </a:p>
        </p:txBody>
      </p:sp>
      <p:sp>
        <p:nvSpPr>
          <p:cNvPr id="8" name="TextBox 7"/>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Tree>
    <p:extLst>
      <p:ext uri="{BB962C8B-B14F-4D97-AF65-F5344CB8AC3E}">
        <p14:creationId xmlns:p14="http://schemas.microsoft.com/office/powerpoint/2010/main" val="33107656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2</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129466812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3</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3629185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4</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16082296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5</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4740176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6</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9960362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7</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1611914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8</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412291725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9</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51492336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Candidate Verification Metrics</a:t>
            </a:r>
            <a:endParaRPr lang="en-US" sz="4000" b="1" dirty="0"/>
          </a:p>
        </p:txBody>
      </p:sp>
      <p:sp>
        <p:nvSpPr>
          <p:cNvPr id="3" name="TextBox 2"/>
          <p:cNvSpPr txBox="1"/>
          <p:nvPr/>
        </p:nvSpPr>
        <p:spPr>
          <a:xfrm>
            <a:off x="401053" y="1212410"/>
            <a:ext cx="8328526" cy="4093428"/>
          </a:xfrm>
          <a:prstGeom prst="rect">
            <a:avLst/>
          </a:prstGeom>
          <a:noFill/>
        </p:spPr>
        <p:txBody>
          <a:bodyPr wrap="square" rtlCol="0">
            <a:spAutoFit/>
          </a:bodyPr>
          <a:lstStyle/>
          <a:p>
            <a:pPr marL="285750" indent="-285750">
              <a:buFont typeface="Arial"/>
              <a:buChar char="•"/>
            </a:pPr>
            <a:r>
              <a:rPr lang="en-US" sz="2800" b="1" dirty="0" smtClean="0"/>
              <a:t>Forecast Error</a:t>
            </a:r>
          </a:p>
          <a:p>
            <a:pPr marL="742950" lvl="1" indent="-285750">
              <a:buFont typeface="Arial"/>
              <a:buChar char="•"/>
            </a:pPr>
            <a:r>
              <a:rPr lang="en-US" sz="2400" dirty="0"/>
              <a:t>Distance between GFS deterministic forecast and the analysis at each forecast </a:t>
            </a:r>
            <a:r>
              <a:rPr lang="en-US" sz="2400" dirty="0" smtClean="0"/>
              <a:t>hour</a:t>
            </a:r>
          </a:p>
          <a:p>
            <a:pPr marL="742950" lvl="1" indent="-285750">
              <a:buFont typeface="Arial"/>
              <a:buChar char="•"/>
            </a:pPr>
            <a:r>
              <a:rPr lang="en-US" sz="2400" dirty="0"/>
              <a:t>Distance between the GEFS ensemble mean forecast and the analysis at each forecast </a:t>
            </a:r>
            <a:r>
              <a:rPr lang="en-US" sz="2400" dirty="0" smtClean="0"/>
              <a:t>hour</a:t>
            </a:r>
          </a:p>
          <a:p>
            <a:pPr marL="742950" lvl="1" indent="-285750">
              <a:buFont typeface="Arial"/>
              <a:buChar char="•"/>
            </a:pPr>
            <a:r>
              <a:rPr lang="en-US" sz="2400" dirty="0" smtClean="0"/>
              <a:t>Average distance between ensemble members and the analysis at each forecast hour</a:t>
            </a:r>
          </a:p>
          <a:p>
            <a:pPr lvl="1"/>
            <a:endParaRPr lang="en-US" sz="1200" dirty="0" smtClean="0"/>
          </a:p>
          <a:p>
            <a:pPr marL="285750" indent="-285750">
              <a:buFont typeface="Arial"/>
              <a:buChar char="•"/>
            </a:pPr>
            <a:r>
              <a:rPr lang="en-US" sz="2800" b="1" dirty="0" smtClean="0"/>
              <a:t>Probability of Detection</a:t>
            </a:r>
          </a:p>
          <a:p>
            <a:pPr marL="742950" lvl="1" indent="-285750">
              <a:buFont typeface="Arial"/>
              <a:buChar char="•"/>
            </a:pPr>
            <a:r>
              <a:rPr lang="en-US" sz="2400" dirty="0" smtClean="0"/>
              <a:t>Did the analysis fall within the ensemble envelope at each forecast hour?</a:t>
            </a:r>
          </a:p>
        </p:txBody>
      </p:sp>
    </p:spTree>
    <p:extLst>
      <p:ext uri="{BB962C8B-B14F-4D97-AF65-F5344CB8AC3E}">
        <p14:creationId xmlns:p14="http://schemas.microsoft.com/office/powerpoint/2010/main" val="24247210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(n = 304)</a:t>
            </a:r>
          </a:p>
        </p:txBody>
      </p:sp>
    </p:spTree>
    <p:extLst>
      <p:ext uri="{BB962C8B-B14F-4D97-AF65-F5344CB8AC3E}">
        <p14:creationId xmlns:p14="http://schemas.microsoft.com/office/powerpoint/2010/main" val="374162055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Candidate Verification Metrics</a:t>
            </a:r>
            <a:endParaRPr lang="en-US" sz="4000" b="1" dirty="0"/>
          </a:p>
        </p:txBody>
      </p:sp>
      <p:sp>
        <p:nvSpPr>
          <p:cNvPr id="3" name="TextBox 2"/>
          <p:cNvSpPr txBox="1"/>
          <p:nvPr/>
        </p:nvSpPr>
        <p:spPr>
          <a:xfrm>
            <a:off x="401053" y="1033525"/>
            <a:ext cx="4200818" cy="5570755"/>
          </a:xfrm>
          <a:prstGeom prst="rect">
            <a:avLst/>
          </a:prstGeom>
          <a:noFill/>
        </p:spPr>
        <p:txBody>
          <a:bodyPr wrap="square" rtlCol="0">
            <a:spAutoFit/>
          </a:bodyPr>
          <a:lstStyle/>
          <a:p>
            <a:pPr marL="285750" indent="-285750">
              <a:buFont typeface="Arial"/>
              <a:buChar char="•"/>
            </a:pPr>
            <a:r>
              <a:rPr lang="en-US" sz="2800" b="1" dirty="0" smtClean="0"/>
              <a:t>Reliability Diagram</a:t>
            </a:r>
            <a:endParaRPr lang="en-US" sz="2400" dirty="0"/>
          </a:p>
          <a:p>
            <a:pPr marL="742950" lvl="1" indent="-285750">
              <a:buFont typeface="Arial"/>
              <a:buChar char="•"/>
            </a:pPr>
            <a:r>
              <a:rPr lang="en-US" sz="2400" dirty="0" smtClean="0"/>
              <a:t>Could a reliability diagram be used to evaluate the performance of GEFS ensemble forecasts with respect to the NPJ Phase </a:t>
            </a:r>
            <a:r>
              <a:rPr lang="en-US" sz="2400" dirty="0"/>
              <a:t>D</a:t>
            </a:r>
            <a:r>
              <a:rPr lang="en-US" sz="2400" dirty="0" smtClean="0"/>
              <a:t>iagram?</a:t>
            </a:r>
          </a:p>
          <a:p>
            <a:pPr marL="742950" lvl="1" indent="-285750">
              <a:buFont typeface="Arial"/>
              <a:buChar char="•"/>
            </a:pPr>
            <a:endParaRPr lang="en-US" sz="1200" dirty="0" smtClean="0"/>
          </a:p>
          <a:p>
            <a:pPr marL="285750" indent="-285750">
              <a:buFont typeface="Arial"/>
              <a:buChar char="•"/>
            </a:pPr>
            <a:r>
              <a:rPr lang="en-US" sz="2800" b="1" dirty="0" smtClean="0"/>
              <a:t>ROC</a:t>
            </a:r>
          </a:p>
          <a:p>
            <a:pPr marL="742950" lvl="1" indent="-285750">
              <a:buFont typeface="Arial"/>
              <a:buChar char="•"/>
            </a:pPr>
            <a:r>
              <a:rPr lang="en-US" sz="2400" dirty="0" smtClean="0"/>
              <a:t>Could a ROC be an alternative metric to evaluate the performance of GEFS ensemble forecasts with respect to the NPJ Phase Diagram?</a:t>
            </a:r>
          </a:p>
        </p:txBody>
      </p:sp>
      <p:grpSp>
        <p:nvGrpSpPr>
          <p:cNvPr id="2" name="Group 1"/>
          <p:cNvGrpSpPr/>
          <p:nvPr/>
        </p:nvGrpSpPr>
        <p:grpSpPr>
          <a:xfrm>
            <a:off x="5036305" y="1372025"/>
            <a:ext cx="3154776" cy="2551529"/>
            <a:chOff x="806451" y="4258446"/>
            <a:chExt cx="3154776" cy="2551529"/>
          </a:xfrm>
        </p:grpSpPr>
        <p:cxnSp>
          <p:nvCxnSpPr>
            <p:cNvPr id="6" name="Straight Connector 5"/>
            <p:cNvCxnSpPr/>
            <p:nvPr/>
          </p:nvCxnSpPr>
          <p:spPr>
            <a:xfrm>
              <a:off x="1327182"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312911"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28468" y="5218074"/>
              <a:ext cx="1716647" cy="369332"/>
            </a:xfrm>
            <a:prstGeom prst="rect">
              <a:avLst/>
            </a:prstGeom>
            <a:noFill/>
          </p:spPr>
          <p:txBody>
            <a:bodyPr wrap="square" rtlCol="0">
              <a:spAutoFit/>
            </a:bodyPr>
            <a:lstStyle/>
            <a:p>
              <a:pPr algn="ctr"/>
              <a:r>
                <a:rPr lang="en-US" dirty="0" smtClean="0"/>
                <a:t>% occurrence</a:t>
              </a:r>
              <a:endParaRPr lang="en-US" dirty="0"/>
            </a:p>
          </p:txBody>
        </p:sp>
        <p:sp>
          <p:nvSpPr>
            <p:cNvPr id="12" name="TextBox 11"/>
            <p:cNvSpPr txBox="1"/>
            <p:nvPr/>
          </p:nvSpPr>
          <p:spPr>
            <a:xfrm>
              <a:off x="1593882" y="6440643"/>
              <a:ext cx="1716647" cy="369332"/>
            </a:xfrm>
            <a:prstGeom prst="rect">
              <a:avLst/>
            </a:prstGeom>
            <a:noFill/>
          </p:spPr>
          <p:txBody>
            <a:bodyPr wrap="square" rtlCol="0">
              <a:spAutoFit/>
            </a:bodyPr>
            <a:lstStyle/>
            <a:p>
              <a:pPr algn="ctr"/>
              <a:r>
                <a:rPr lang="en-US" dirty="0" smtClean="0"/>
                <a:t>% forecasted</a:t>
              </a:r>
              <a:endParaRPr lang="en-US" dirty="0"/>
            </a:p>
          </p:txBody>
        </p:sp>
        <p:cxnSp>
          <p:nvCxnSpPr>
            <p:cNvPr id="16" name="Straight Connector 15"/>
            <p:cNvCxnSpPr/>
            <p:nvPr/>
          </p:nvCxnSpPr>
          <p:spPr>
            <a:xfrm flipV="1">
              <a:off x="1312911"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7450"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1" y="4258446"/>
              <a:ext cx="463550" cy="276999"/>
            </a:xfrm>
            <a:prstGeom prst="rect">
              <a:avLst/>
            </a:prstGeom>
            <a:noFill/>
          </p:spPr>
          <p:txBody>
            <a:bodyPr wrap="square" rtlCol="0">
              <a:spAutoFit/>
            </a:bodyPr>
            <a:lstStyle/>
            <a:p>
              <a:r>
                <a:rPr lang="en-US" sz="1200" dirty="0" smtClean="0"/>
                <a:t>100</a:t>
              </a:r>
              <a:endParaRPr lang="en-US" sz="1200" dirty="0"/>
            </a:p>
          </p:txBody>
        </p:sp>
        <p:sp>
          <p:nvSpPr>
            <p:cNvPr id="21" name="TextBox 20"/>
            <p:cNvSpPr txBox="1"/>
            <p:nvPr/>
          </p:nvSpPr>
          <p:spPr>
            <a:xfrm>
              <a:off x="1078386" y="6265244"/>
              <a:ext cx="285325" cy="276999"/>
            </a:xfrm>
            <a:prstGeom prst="rect">
              <a:avLst/>
            </a:prstGeom>
            <a:noFill/>
          </p:spPr>
          <p:txBody>
            <a:bodyPr wrap="square" rtlCol="0">
              <a:spAutoFit/>
            </a:bodyPr>
            <a:lstStyle/>
            <a:p>
              <a:r>
                <a:rPr lang="en-US" sz="1200" dirty="0"/>
                <a:t>0</a:t>
              </a:r>
            </a:p>
          </p:txBody>
        </p:sp>
        <p:sp>
          <p:nvSpPr>
            <p:cNvPr id="22" name="TextBox 21"/>
            <p:cNvSpPr txBox="1"/>
            <p:nvPr/>
          </p:nvSpPr>
          <p:spPr>
            <a:xfrm>
              <a:off x="3497677" y="6479943"/>
              <a:ext cx="463550" cy="276999"/>
            </a:xfrm>
            <a:prstGeom prst="rect">
              <a:avLst/>
            </a:prstGeom>
            <a:noFill/>
          </p:spPr>
          <p:txBody>
            <a:bodyPr wrap="square" rtlCol="0">
              <a:spAutoFit/>
            </a:bodyPr>
            <a:lstStyle/>
            <a:p>
              <a:r>
                <a:rPr lang="en-US" sz="1200" dirty="0" smtClean="0"/>
                <a:t>100</a:t>
              </a:r>
              <a:endParaRPr lang="en-US" sz="1200" dirty="0"/>
            </a:p>
          </p:txBody>
        </p:sp>
        <p:cxnSp>
          <p:nvCxnSpPr>
            <p:cNvPr id="23" name="Straight Connector 22"/>
            <p:cNvCxnSpPr/>
            <p:nvPr/>
          </p:nvCxnSpPr>
          <p:spPr>
            <a:xfrm>
              <a:off x="3710402"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327150" y="4324350"/>
              <a:ext cx="2432050" cy="2076450"/>
            </a:xfrm>
            <a:custGeom>
              <a:avLst/>
              <a:gdLst>
                <a:gd name="connsiteX0" fmla="*/ 0 w 2432050"/>
                <a:gd name="connsiteY0" fmla="*/ 2076450 h 2076450"/>
                <a:gd name="connsiteX1" fmla="*/ 228600 w 2432050"/>
                <a:gd name="connsiteY1" fmla="*/ 1758950 h 2076450"/>
                <a:gd name="connsiteX2" fmla="*/ 692150 w 2432050"/>
                <a:gd name="connsiteY2" fmla="*/ 1422400 h 2076450"/>
                <a:gd name="connsiteX3" fmla="*/ 1187450 w 2432050"/>
                <a:gd name="connsiteY3" fmla="*/ 1174750 h 2076450"/>
                <a:gd name="connsiteX4" fmla="*/ 1644650 w 2432050"/>
                <a:gd name="connsiteY4" fmla="*/ 895350 h 2076450"/>
                <a:gd name="connsiteX5" fmla="*/ 1981200 w 2432050"/>
                <a:gd name="connsiteY5" fmla="*/ 584200 h 2076450"/>
                <a:gd name="connsiteX6" fmla="*/ 2159000 w 2432050"/>
                <a:gd name="connsiteY6" fmla="*/ 273050 h 2076450"/>
                <a:gd name="connsiteX7" fmla="*/ 2432050 w 2432050"/>
                <a:gd name="connsiteY7"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2050" h="2076450">
                  <a:moveTo>
                    <a:pt x="0" y="2076450"/>
                  </a:moveTo>
                  <a:cubicBezTo>
                    <a:pt x="56621" y="1972204"/>
                    <a:pt x="113242" y="1867958"/>
                    <a:pt x="228600" y="1758950"/>
                  </a:cubicBezTo>
                  <a:cubicBezTo>
                    <a:pt x="343958" y="1649942"/>
                    <a:pt x="532342" y="1519767"/>
                    <a:pt x="692150" y="1422400"/>
                  </a:cubicBezTo>
                  <a:cubicBezTo>
                    <a:pt x="851958" y="1325033"/>
                    <a:pt x="1028700" y="1262592"/>
                    <a:pt x="1187450" y="1174750"/>
                  </a:cubicBezTo>
                  <a:cubicBezTo>
                    <a:pt x="1346200" y="1086908"/>
                    <a:pt x="1512358" y="993775"/>
                    <a:pt x="1644650" y="895350"/>
                  </a:cubicBezTo>
                  <a:cubicBezTo>
                    <a:pt x="1776942" y="796925"/>
                    <a:pt x="1895475" y="687916"/>
                    <a:pt x="1981200" y="584200"/>
                  </a:cubicBezTo>
                  <a:cubicBezTo>
                    <a:pt x="2066925" y="480484"/>
                    <a:pt x="2083858" y="370417"/>
                    <a:pt x="2159000" y="273050"/>
                  </a:cubicBezTo>
                  <a:cubicBezTo>
                    <a:pt x="2234142" y="175683"/>
                    <a:pt x="2432050" y="0"/>
                    <a:pt x="2432050" y="0"/>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59238" y="4407024"/>
              <a:ext cx="1716647" cy="646331"/>
            </a:xfrm>
            <a:prstGeom prst="rect">
              <a:avLst/>
            </a:prstGeom>
            <a:noFill/>
          </p:spPr>
          <p:txBody>
            <a:bodyPr wrap="square" rtlCol="0">
              <a:spAutoFit/>
            </a:bodyPr>
            <a:lstStyle/>
            <a:p>
              <a:pPr algn="ctr"/>
              <a:r>
                <a:rPr lang="en-US" b="1" dirty="0" smtClean="0"/>
                <a:t>Reliability Diagram</a:t>
              </a:r>
              <a:endParaRPr lang="en-US" b="1" dirty="0"/>
            </a:p>
          </p:txBody>
        </p:sp>
      </p:grpSp>
      <p:grpSp>
        <p:nvGrpSpPr>
          <p:cNvPr id="8" name="Group 7"/>
          <p:cNvGrpSpPr/>
          <p:nvPr/>
        </p:nvGrpSpPr>
        <p:grpSpPr>
          <a:xfrm>
            <a:off x="5118235" y="4229549"/>
            <a:ext cx="3138231" cy="2511281"/>
            <a:chOff x="4863465" y="4264796"/>
            <a:chExt cx="3138231" cy="2511281"/>
          </a:xfrm>
        </p:grpSpPr>
        <p:cxnSp>
          <p:nvCxnSpPr>
            <p:cNvPr id="9" name="Straight Connector 8"/>
            <p:cNvCxnSpPr/>
            <p:nvPr/>
          </p:nvCxnSpPr>
          <p:spPr>
            <a:xfrm>
              <a:off x="5289880"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75609"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189807" y="5218074"/>
              <a:ext cx="1716647" cy="369332"/>
            </a:xfrm>
            <a:prstGeom prst="rect">
              <a:avLst/>
            </a:prstGeom>
            <a:noFill/>
          </p:spPr>
          <p:txBody>
            <a:bodyPr wrap="square" rtlCol="0">
              <a:spAutoFit/>
            </a:bodyPr>
            <a:lstStyle/>
            <a:p>
              <a:pPr algn="ctr"/>
              <a:r>
                <a:rPr lang="en-US" dirty="0" smtClean="0"/>
                <a:t>POD</a:t>
              </a:r>
              <a:endParaRPr lang="en-US" dirty="0"/>
            </a:p>
          </p:txBody>
        </p:sp>
        <p:sp>
          <p:nvSpPr>
            <p:cNvPr id="14" name="TextBox 13"/>
            <p:cNvSpPr txBox="1"/>
            <p:nvPr/>
          </p:nvSpPr>
          <p:spPr>
            <a:xfrm>
              <a:off x="5670744" y="6406745"/>
              <a:ext cx="1716647" cy="369332"/>
            </a:xfrm>
            <a:prstGeom prst="rect">
              <a:avLst/>
            </a:prstGeom>
            <a:noFill/>
          </p:spPr>
          <p:txBody>
            <a:bodyPr wrap="square" rtlCol="0">
              <a:spAutoFit/>
            </a:bodyPr>
            <a:lstStyle/>
            <a:p>
              <a:pPr algn="ctr"/>
              <a:r>
                <a:rPr lang="en-US" dirty="0" smtClean="0"/>
                <a:t>FAR</a:t>
              </a:r>
              <a:endParaRPr lang="en-US" dirty="0"/>
            </a:p>
          </p:txBody>
        </p:sp>
        <p:cxnSp>
          <p:nvCxnSpPr>
            <p:cNvPr id="17" name="Straight Connector 16"/>
            <p:cNvCxnSpPr/>
            <p:nvPr/>
          </p:nvCxnSpPr>
          <p:spPr>
            <a:xfrm flipV="1">
              <a:off x="5289880"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45369"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35820" y="4264796"/>
              <a:ext cx="463550" cy="276999"/>
            </a:xfrm>
            <a:prstGeom prst="rect">
              <a:avLst/>
            </a:prstGeom>
            <a:noFill/>
          </p:spPr>
          <p:txBody>
            <a:bodyPr wrap="square" rtlCol="0">
              <a:spAutoFit/>
            </a:bodyPr>
            <a:lstStyle/>
            <a:p>
              <a:r>
                <a:rPr lang="en-US" sz="1200" dirty="0" smtClean="0"/>
                <a:t>1</a:t>
              </a:r>
              <a:endParaRPr lang="en-US" sz="1200" dirty="0"/>
            </a:p>
          </p:txBody>
        </p:sp>
        <p:sp>
          <p:nvSpPr>
            <p:cNvPr id="27" name="TextBox 26"/>
            <p:cNvSpPr txBox="1"/>
            <p:nvPr/>
          </p:nvSpPr>
          <p:spPr>
            <a:xfrm>
              <a:off x="5036305" y="6265244"/>
              <a:ext cx="285325" cy="276999"/>
            </a:xfrm>
            <a:prstGeom prst="rect">
              <a:avLst/>
            </a:prstGeom>
            <a:noFill/>
          </p:spPr>
          <p:txBody>
            <a:bodyPr wrap="square" rtlCol="0">
              <a:spAutoFit/>
            </a:bodyPr>
            <a:lstStyle/>
            <a:p>
              <a:r>
                <a:rPr lang="en-US" sz="1200" dirty="0"/>
                <a:t>0</a:t>
              </a:r>
            </a:p>
          </p:txBody>
        </p:sp>
        <p:sp>
          <p:nvSpPr>
            <p:cNvPr id="28" name="TextBox 27"/>
            <p:cNvSpPr txBox="1"/>
            <p:nvPr/>
          </p:nvSpPr>
          <p:spPr>
            <a:xfrm>
              <a:off x="7538146" y="6479943"/>
              <a:ext cx="463550" cy="276999"/>
            </a:xfrm>
            <a:prstGeom prst="rect">
              <a:avLst/>
            </a:prstGeom>
            <a:noFill/>
          </p:spPr>
          <p:txBody>
            <a:bodyPr wrap="square" rtlCol="0">
              <a:spAutoFit/>
            </a:bodyPr>
            <a:lstStyle/>
            <a:p>
              <a:r>
                <a:rPr lang="en-US" sz="1200" dirty="0" smtClean="0"/>
                <a:t>1</a:t>
              </a:r>
              <a:endParaRPr lang="en-US" sz="1200" dirty="0"/>
            </a:p>
          </p:txBody>
        </p:sp>
        <p:cxnSp>
          <p:nvCxnSpPr>
            <p:cNvPr id="29" name="Straight Connector 28"/>
            <p:cNvCxnSpPr/>
            <p:nvPr/>
          </p:nvCxnSpPr>
          <p:spPr>
            <a:xfrm>
              <a:off x="7668321"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5283200" y="4364403"/>
              <a:ext cx="2438400" cy="2049097"/>
            </a:xfrm>
            <a:custGeom>
              <a:avLst/>
              <a:gdLst>
                <a:gd name="connsiteX0" fmla="*/ 0 w 2438400"/>
                <a:gd name="connsiteY0" fmla="*/ 2049097 h 2049097"/>
                <a:gd name="connsiteX1" fmla="*/ 101600 w 2438400"/>
                <a:gd name="connsiteY1" fmla="*/ 1585547 h 2049097"/>
                <a:gd name="connsiteX2" fmla="*/ 393700 w 2438400"/>
                <a:gd name="connsiteY2" fmla="*/ 715597 h 2049097"/>
                <a:gd name="connsiteX3" fmla="*/ 1098550 w 2438400"/>
                <a:gd name="connsiteY3" fmla="*/ 175847 h 2049097"/>
                <a:gd name="connsiteX4" fmla="*/ 2012950 w 2438400"/>
                <a:gd name="connsiteY4" fmla="*/ 17097 h 2049097"/>
                <a:gd name="connsiteX5" fmla="*/ 2438400 w 2438400"/>
                <a:gd name="connsiteY5" fmla="*/ 4397 h 20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2049097">
                  <a:moveTo>
                    <a:pt x="0" y="2049097"/>
                  </a:moveTo>
                  <a:cubicBezTo>
                    <a:pt x="17991" y="1928447"/>
                    <a:pt x="35983" y="1807797"/>
                    <a:pt x="101600" y="1585547"/>
                  </a:cubicBezTo>
                  <a:cubicBezTo>
                    <a:pt x="167217" y="1363297"/>
                    <a:pt x="227542" y="950547"/>
                    <a:pt x="393700" y="715597"/>
                  </a:cubicBezTo>
                  <a:cubicBezTo>
                    <a:pt x="559858" y="480647"/>
                    <a:pt x="828675" y="292264"/>
                    <a:pt x="1098550" y="175847"/>
                  </a:cubicBezTo>
                  <a:cubicBezTo>
                    <a:pt x="1368425" y="59430"/>
                    <a:pt x="1789642" y="45672"/>
                    <a:pt x="2012950" y="17097"/>
                  </a:cubicBezTo>
                  <a:cubicBezTo>
                    <a:pt x="2236258" y="-11478"/>
                    <a:pt x="2438400" y="4397"/>
                    <a:pt x="2438400" y="4397"/>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142341" y="5820060"/>
              <a:ext cx="1716647" cy="369332"/>
            </a:xfrm>
            <a:prstGeom prst="rect">
              <a:avLst/>
            </a:prstGeom>
            <a:noFill/>
          </p:spPr>
          <p:txBody>
            <a:bodyPr wrap="square" rtlCol="0">
              <a:spAutoFit/>
            </a:bodyPr>
            <a:lstStyle/>
            <a:p>
              <a:pPr algn="ctr"/>
              <a:r>
                <a:rPr lang="en-US" b="1" dirty="0" smtClean="0"/>
                <a:t>ROC</a:t>
              </a:r>
              <a:endParaRPr lang="en-US" b="1" dirty="0"/>
            </a:p>
          </p:txBody>
        </p:sp>
      </p:grpSp>
    </p:spTree>
    <p:extLst>
      <p:ext uri="{BB962C8B-B14F-4D97-AF65-F5344CB8AC3E}">
        <p14:creationId xmlns:p14="http://schemas.microsoft.com/office/powerpoint/2010/main" val="286984902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Next Steps</a:t>
            </a:r>
            <a:endParaRPr lang="en-US" sz="4000" b="1" dirty="0"/>
          </a:p>
        </p:txBody>
      </p:sp>
      <p:sp>
        <p:nvSpPr>
          <p:cNvPr id="3" name="TextBox 2"/>
          <p:cNvSpPr txBox="1"/>
          <p:nvPr/>
        </p:nvSpPr>
        <p:spPr>
          <a:xfrm>
            <a:off x="401053" y="1142761"/>
            <a:ext cx="8328526" cy="3170099"/>
          </a:xfrm>
          <a:prstGeom prst="rect">
            <a:avLst/>
          </a:prstGeom>
          <a:noFill/>
        </p:spPr>
        <p:txBody>
          <a:bodyPr wrap="square" rtlCol="0">
            <a:spAutoFit/>
          </a:bodyPr>
          <a:lstStyle/>
          <a:p>
            <a:pPr marL="285750" indent="-285750">
              <a:buFont typeface="Arial"/>
              <a:buChar char="•"/>
            </a:pPr>
            <a:r>
              <a:rPr lang="en-US" sz="2800" b="1" dirty="0" smtClean="0"/>
              <a:t>EWE Predictability</a:t>
            </a:r>
          </a:p>
          <a:p>
            <a:pPr marL="742950" lvl="1" indent="-285750">
              <a:buFont typeface="Arial"/>
              <a:buChar char="•"/>
            </a:pPr>
            <a:r>
              <a:rPr lang="en-US" sz="2400" dirty="0" smtClean="0"/>
              <a:t>What is the predictability of EWEs in the GEFS reforecast dataset with respect to the NPJ Phase Diagram?</a:t>
            </a:r>
          </a:p>
          <a:p>
            <a:pPr lvl="1"/>
            <a:endParaRPr lang="en-US" sz="1200" dirty="0"/>
          </a:p>
          <a:p>
            <a:pPr marL="285750" indent="-285750">
              <a:buFont typeface="Arial"/>
              <a:buChar char="•"/>
            </a:pPr>
            <a:r>
              <a:rPr lang="en-US" sz="2800" b="1" dirty="0" smtClean="0"/>
              <a:t>General Predictability</a:t>
            </a:r>
          </a:p>
          <a:p>
            <a:pPr marL="742950" lvl="1" indent="-285750">
              <a:buFont typeface="Arial"/>
              <a:buChar char="•"/>
            </a:pPr>
            <a:r>
              <a:rPr lang="en-US" sz="2400" dirty="0" smtClean="0"/>
              <a:t>What is the predictability of all GEFS ensemble reforecasts with respect to the NPJ Phase Diagram?</a:t>
            </a:r>
          </a:p>
          <a:p>
            <a:pPr marL="742950" lvl="1" indent="-285750">
              <a:buFont typeface="Arial"/>
              <a:buChar char="•"/>
            </a:pPr>
            <a:endParaRPr lang="en-US" sz="2400" dirty="0" smtClean="0"/>
          </a:p>
          <a:p>
            <a:pPr lvl="1"/>
            <a:endParaRPr lang="en-US" sz="1200" dirty="0" smtClean="0"/>
          </a:p>
        </p:txBody>
      </p:sp>
    </p:spTree>
    <p:extLst>
      <p:ext uri="{BB962C8B-B14F-4D97-AF65-F5344CB8AC3E}">
        <p14:creationId xmlns:p14="http://schemas.microsoft.com/office/powerpoint/2010/main" val="73363409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80873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3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15046057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Tree>
    <p:extLst>
      <p:ext uri="{BB962C8B-B14F-4D97-AF65-F5344CB8AC3E}">
        <p14:creationId xmlns:p14="http://schemas.microsoft.com/office/powerpoint/2010/main" val="4010428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TotalTime>
  <Words>3729</Words>
  <Application>Microsoft Macintosh PowerPoint</Application>
  <PresentationFormat>On-screen Show (4:3)</PresentationFormat>
  <Paragraphs>553</Paragraphs>
  <Slides>72</Slides>
  <Notes>17</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Regime-Dependent Predictability of Extreme Weather Events: Characteristic Event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EWEs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Characteristic Event Types</dc:title>
  <dc:creator>Andrew Winters</dc:creator>
  <cp:lastModifiedBy>Andrew Winters</cp:lastModifiedBy>
  <cp:revision>95</cp:revision>
  <dcterms:created xsi:type="dcterms:W3CDTF">2016-09-01T12:59:57Z</dcterms:created>
  <dcterms:modified xsi:type="dcterms:W3CDTF">2016-10-28T21:22:12Z</dcterms:modified>
</cp:coreProperties>
</file>