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sldIdLst>
    <p:sldId id="257" r:id="rId2"/>
    <p:sldId id="258" r:id="rId3"/>
    <p:sldId id="387" r:id="rId4"/>
    <p:sldId id="388" r:id="rId5"/>
    <p:sldId id="389" r:id="rId6"/>
    <p:sldId id="390" r:id="rId7"/>
    <p:sldId id="391" r:id="rId8"/>
    <p:sldId id="408" r:id="rId9"/>
    <p:sldId id="279" r:id="rId10"/>
    <p:sldId id="312" r:id="rId11"/>
    <p:sldId id="313" r:id="rId12"/>
    <p:sldId id="281" r:id="rId13"/>
    <p:sldId id="283" r:id="rId14"/>
    <p:sldId id="392" r:id="rId15"/>
    <p:sldId id="316" r:id="rId16"/>
    <p:sldId id="286" r:id="rId17"/>
    <p:sldId id="317" r:id="rId18"/>
    <p:sldId id="291" r:id="rId19"/>
    <p:sldId id="292" r:id="rId20"/>
    <p:sldId id="293" r:id="rId21"/>
    <p:sldId id="294" r:id="rId22"/>
    <p:sldId id="295" r:id="rId23"/>
    <p:sldId id="365" r:id="rId24"/>
    <p:sldId id="410" r:id="rId25"/>
    <p:sldId id="411" r:id="rId26"/>
    <p:sldId id="318" r:id="rId27"/>
    <p:sldId id="320" r:id="rId28"/>
    <p:sldId id="323" r:id="rId29"/>
    <p:sldId id="393" r:id="rId30"/>
    <p:sldId id="394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423" r:id="rId41"/>
    <p:sldId id="424" r:id="rId42"/>
    <p:sldId id="404" r:id="rId43"/>
    <p:sldId id="407" r:id="rId44"/>
    <p:sldId id="405" r:id="rId45"/>
    <p:sldId id="332" r:id="rId46"/>
    <p:sldId id="412" r:id="rId47"/>
    <p:sldId id="413" r:id="rId48"/>
    <p:sldId id="333" r:id="rId49"/>
    <p:sldId id="310" r:id="rId50"/>
    <p:sldId id="311" r:id="rId51"/>
    <p:sldId id="366" r:id="rId52"/>
    <p:sldId id="334" r:id="rId53"/>
    <p:sldId id="335" r:id="rId54"/>
    <p:sldId id="336" r:id="rId55"/>
    <p:sldId id="337" r:id="rId56"/>
    <p:sldId id="414" r:id="rId57"/>
    <p:sldId id="415" r:id="rId58"/>
    <p:sldId id="416" r:id="rId59"/>
    <p:sldId id="417" r:id="rId60"/>
    <p:sldId id="418" r:id="rId61"/>
    <p:sldId id="419" r:id="rId62"/>
    <p:sldId id="420" r:id="rId63"/>
    <p:sldId id="421" r:id="rId64"/>
    <p:sldId id="422" r:id="rId65"/>
    <p:sldId id="338" r:id="rId66"/>
    <p:sldId id="339" r:id="rId67"/>
    <p:sldId id="340" r:id="rId68"/>
    <p:sldId id="341" r:id="rId69"/>
    <p:sldId id="342" r:id="rId70"/>
    <p:sldId id="356" r:id="rId71"/>
    <p:sldId id="345" r:id="rId72"/>
    <p:sldId id="346" r:id="rId73"/>
    <p:sldId id="347" r:id="rId74"/>
    <p:sldId id="348" r:id="rId75"/>
    <p:sldId id="349" r:id="rId76"/>
    <p:sldId id="350" r:id="rId77"/>
    <p:sldId id="361" r:id="rId78"/>
    <p:sldId id="362" r:id="rId79"/>
    <p:sldId id="357" r:id="rId80"/>
    <p:sldId id="358" r:id="rId81"/>
    <p:sldId id="359" r:id="rId82"/>
    <p:sldId id="360" r:id="rId83"/>
    <p:sldId id="351" r:id="rId84"/>
    <p:sldId id="352" r:id="rId85"/>
    <p:sldId id="353" r:id="rId86"/>
    <p:sldId id="354" r:id="rId87"/>
    <p:sldId id="355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F70E"/>
    <a:srgbClr val="EC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3"/>
    <p:restoredTop sz="94674"/>
  </p:normalViewPr>
  <p:slideViewPr>
    <p:cSldViewPr snapToGrid="0" snapToObjects="1">
      <p:cViewPr>
        <p:scale>
          <a:sx n="100" d="100"/>
          <a:sy n="100" d="100"/>
        </p:scale>
        <p:origin x="-23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3C294-9679-1145-8532-8AA1B5A359F6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E614D-C3A0-B44C-8013-755F9E2E4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4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73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end labels in box. Change to 8 day trajectories.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end labels in box. Change to 8 day trajectories.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+ 4 is chosen because it generally</a:t>
            </a:r>
            <a:r>
              <a:rPr lang="en-US" baseline="0" dirty="0" smtClean="0"/>
              <a:t> features the maximum response over North America.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E614D-C3A0-B44C-8013-755F9E2E44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46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73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73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73052-5BE2-A94A-9ECB-E7369A128CF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45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59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2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14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172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971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68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205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that the positive changes in zonal wind correspond exactly to where the positive anomalies are located in the EOF2 pattern – See slide 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6547-7492-9641-8D72-8CA4794E539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4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9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6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2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1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9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4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05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3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AD410-C95B-794D-B75C-81B4656C1E1A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2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6.emf"/><Relationship Id="rId9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9.emf"/><Relationship Id="rId9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31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32.emf"/><Relationship Id="rId9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35.emf"/><Relationship Id="rId9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38.emf"/><Relationship Id="rId9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36.gif"/><Relationship Id="rId6" Type="http://schemas.openxmlformats.org/officeDocument/2006/relationships/image" Target="../media/image19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45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4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1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4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4" Type="http://schemas.openxmlformats.org/officeDocument/2006/relationships/image" Target="../media/image5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6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6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4" Type="http://schemas.openxmlformats.org/officeDocument/2006/relationships/image" Target="../media/image63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4" Type="http://schemas.openxmlformats.org/officeDocument/2006/relationships/image" Target="../media/image66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6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4" Type="http://schemas.openxmlformats.org/officeDocument/2006/relationships/image" Target="../media/image69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7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acwinters@albany.edu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4" Type="http://schemas.openxmlformats.org/officeDocument/2006/relationships/image" Target="../media/image16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81.emf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4" Type="http://schemas.openxmlformats.org/officeDocument/2006/relationships/image" Target="../media/image83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8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4" Type="http://schemas.openxmlformats.org/officeDocument/2006/relationships/image" Target="../media/image86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8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8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8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emf"/><Relationship Id="rId3" Type="http://schemas.openxmlformats.org/officeDocument/2006/relationships/image" Target="../media/image104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emf"/><Relationship Id="rId3" Type="http://schemas.openxmlformats.org/officeDocument/2006/relationships/image" Target="../media/image108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emf"/><Relationship Id="rId5" Type="http://schemas.openxmlformats.org/officeDocument/2006/relationships/image" Target="../media/image11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mega_0330.pdf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943" y="-255903"/>
            <a:ext cx="10098094" cy="7203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762" y="586458"/>
            <a:ext cx="8296726" cy="1470025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>A North Pacific Jet Phase Diagram Perspective on Extreme Weather Events during 2016–2017: Illustrative Examples 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47858"/>
            <a:ext cx="9144000" cy="17526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Lance F. </a:t>
            </a:r>
            <a:r>
              <a:rPr lang="en-US" sz="2400" b="1" dirty="0" err="1" smtClean="0">
                <a:solidFill>
                  <a:srgbClr val="0000FF"/>
                </a:solidFill>
                <a:latin typeface="Arial"/>
                <a:cs typeface="Arial"/>
              </a:rPr>
              <a:t>Bosart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, Andrew C. Winters, and Daniel Keyser</a:t>
            </a:r>
          </a:p>
          <a:p>
            <a:endParaRPr lang="en-US" sz="22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Department of Atmospheric and Environmental Sciences </a:t>
            </a:r>
            <a:b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University at Albany, State University of New York, Albany, NY 12222</a:t>
            </a:r>
          </a:p>
          <a:p>
            <a:pPr>
              <a:lnSpc>
                <a:spcPts val="2000"/>
              </a:lnSpc>
            </a:pPr>
            <a:endParaRPr lang="en-US" sz="2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18</a:t>
            </a:r>
            <a:r>
              <a:rPr lang="en-US" sz="24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th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Northeast Regional Operational Workshop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Albany, NY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1–2 November 2017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0575"/>
            <a:ext cx="797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This work is supported by NOAA Grant NA15NWS4680006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312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Extension (N = 75)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Retraction (N = 57) 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Poleward</a:t>
            </a:r>
            <a:r>
              <a:rPr lang="en-US" b="1" dirty="0" smtClean="0"/>
              <a:t> Shift (N = 83) 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Equatorward</a:t>
            </a:r>
            <a:r>
              <a:rPr lang="en-US" b="1" dirty="0" smtClean="0"/>
              <a:t> Shift (N = 56) 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873500" y="923362"/>
            <a:ext cx="774503" cy="469321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85072" y="923362"/>
            <a:ext cx="738791" cy="469321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31540" y="3651189"/>
            <a:ext cx="2637884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9-day NPJ phase diagram forecasts initialized during December, February, and early-March were characterized by substantial errors</a:t>
            </a:r>
            <a:endParaRPr lang="en-US" sz="22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63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Extension (N = 75)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Retraction (N = 57) 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Poleward</a:t>
            </a:r>
            <a:r>
              <a:rPr lang="en-US" b="1" dirty="0" smtClean="0"/>
              <a:t> Shift (N = 83) 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Equatorward</a:t>
            </a:r>
            <a:r>
              <a:rPr lang="en-US" b="1" dirty="0" smtClean="0"/>
              <a:t> Shift (N = 56) 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873500" y="923362"/>
            <a:ext cx="774503" cy="4693213"/>
          </a:xfrm>
          <a:prstGeom prst="rect">
            <a:avLst/>
          </a:prstGeom>
          <a:solidFill>
            <a:srgbClr val="FF0000">
              <a:alpha val="20000"/>
            </a:srgbClr>
          </a:solidFill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380740" y="3296420"/>
            <a:ext cx="27124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T</a:t>
            </a:r>
            <a:r>
              <a:rPr lang="en-US" sz="2200" b="1" dirty="0" smtClean="0"/>
              <a:t>his presentation will focus on applying the NPJ phase diagram to the period during Feb–Mar 2017 that was characterized by above normal forecast errors and high-impact weather </a:t>
            </a:r>
            <a:endParaRPr lang="en-US" sz="22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86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</p:txBody>
      </p:sp>
    </p:spTree>
    <p:extLst>
      <p:ext uri="{BB962C8B-B14F-4D97-AF65-F5344CB8AC3E}">
        <p14:creationId xmlns:p14="http://schemas.microsoft.com/office/powerpoint/2010/main" val="417762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b2017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04" y="1549404"/>
            <a:ext cx="5797296" cy="46085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02600" y="608772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ESRL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57764" y="1270121"/>
            <a:ext cx="5211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Composite Temperature Anomalies 20–28 Feb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156" y="1264548"/>
            <a:ext cx="32119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pPr marL="292100" indent="-292100">
              <a:buFont typeface="+mj-lt"/>
              <a:buAutoNum type="romanUcPeriod"/>
            </a:pPr>
            <a:r>
              <a:rPr lang="en-US" sz="2000" b="1" dirty="0" smtClean="0"/>
              <a:t>A NPJ regime change in late-February ushered anomalously warm/cold temperatures into the Eastern/Western U.S. </a:t>
            </a:r>
          </a:p>
          <a:p>
            <a:pPr marL="285750" indent="-285750">
              <a:buFont typeface="Arial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2952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7156" y="1264548"/>
            <a:ext cx="32119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pPr marL="292100" indent="-292100">
              <a:buFont typeface="+mj-lt"/>
              <a:buAutoNum type="romanUcPeriod"/>
            </a:pPr>
            <a:r>
              <a:rPr lang="en-US" sz="2000" b="1" dirty="0" smtClean="0"/>
              <a:t>A NPJ regime change in late-February ushered anomalously warm/cold temperatures into the Eastern/Western U.S. </a:t>
            </a:r>
          </a:p>
          <a:p>
            <a:pPr marL="292100" indent="-292100">
              <a:buFont typeface="+mj-lt"/>
              <a:buAutoNum type="romanUcPeriod"/>
            </a:pPr>
            <a:endParaRPr lang="en-US" sz="2000" b="1" dirty="0"/>
          </a:p>
          <a:p>
            <a:pPr marL="292100" indent="-292100">
              <a:buFont typeface="+mj-lt"/>
              <a:buAutoNum type="romanUcPeriod"/>
            </a:pPr>
            <a:r>
              <a:rPr lang="en-US" sz="2000" b="1" dirty="0" smtClean="0"/>
              <a:t>A second NPJ regime change in early-March facilitated the development of the “Pi Day Snowstorm” in the Northeast U.S.</a:t>
            </a:r>
            <a:endParaRPr lang="en-US" sz="2000" b="1" dirty="0"/>
          </a:p>
        </p:txBody>
      </p:sp>
      <p:pic>
        <p:nvPicPr>
          <p:cNvPr id="2" name="Picture 1" descr="mar2017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16" y="1574800"/>
            <a:ext cx="5599491" cy="417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0900" y="569402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NWS Burlington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0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000000"/>
                </a:solidFill>
              </a:rPr>
              <a:t>I: Challenging Forecast of NPJ Regime Change</a:t>
            </a:r>
          </a:p>
        </p:txBody>
      </p:sp>
    </p:spTree>
    <p:extLst>
      <p:ext uri="{BB962C8B-B14F-4D97-AF65-F5344CB8AC3E}">
        <p14:creationId xmlns:p14="http://schemas.microsoft.com/office/powerpoint/2010/main" val="407854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42291" y="175085"/>
            <a:ext cx="8105799" cy="3159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49300" y="582156"/>
            <a:ext cx="7556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2</a:t>
            </a:r>
            <a:r>
              <a:rPr lang="en-US" sz="2400" b="1" dirty="0" smtClean="0"/>
              <a:t>50-hPa Geo. Height (black contours)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250-hPa Standardized Geo. Height Anomalies             (</a:t>
            </a:r>
            <a:r>
              <a:rPr lang="en-US" sz="2400" b="1" dirty="0" smtClean="0">
                <a:solidFill>
                  <a:srgbClr val="FF0000"/>
                </a:solidFill>
              </a:rPr>
              <a:t>red contours: positive </a:t>
            </a:r>
            <a:r>
              <a:rPr lang="en-US" sz="2400" b="1" dirty="0" smtClean="0"/>
              <a:t>/ </a:t>
            </a:r>
            <a:r>
              <a:rPr lang="en-US" sz="2400" b="1" dirty="0" smtClean="0">
                <a:solidFill>
                  <a:srgbClr val="0000FF"/>
                </a:solidFill>
              </a:rPr>
              <a:t>blue contours: negative</a:t>
            </a:r>
            <a:r>
              <a:rPr lang="en-US" sz="24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250-hPa Wind Speed (</a:t>
            </a:r>
            <a:r>
              <a:rPr lang="en-US" sz="2400" b="1" dirty="0" smtClean="0">
                <a:solidFill>
                  <a:srgbClr val="660066"/>
                </a:solidFill>
              </a:rPr>
              <a:t>purple fill</a:t>
            </a:r>
            <a:r>
              <a:rPr lang="en-US" sz="24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Standardized </a:t>
            </a:r>
            <a:r>
              <a:rPr lang="en-US" sz="2400" b="1" dirty="0" err="1" smtClean="0"/>
              <a:t>Precipitable</a:t>
            </a:r>
            <a:r>
              <a:rPr lang="en-US" sz="2400" b="1" dirty="0" smtClean="0"/>
              <a:t> Water Anomalies (</a:t>
            </a:r>
            <a:r>
              <a:rPr lang="en-US" sz="2400" b="1" dirty="0" smtClean="0">
                <a:solidFill>
                  <a:srgbClr val="008000"/>
                </a:solidFill>
              </a:rPr>
              <a:t>green fill</a:t>
            </a:r>
            <a:r>
              <a:rPr lang="en-US" sz="2400" b="1" dirty="0"/>
              <a:t>)</a:t>
            </a:r>
            <a:endParaRPr lang="en-US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3463"/>
            <a:ext cx="8105799" cy="3147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Freeform 16"/>
          <p:cNvSpPr/>
          <p:nvPr/>
        </p:nvSpPr>
        <p:spPr>
          <a:xfrm>
            <a:off x="130175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2291" y="3551134"/>
            <a:ext cx="8105799" cy="3159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49300" y="4199505"/>
            <a:ext cx="75565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Mean Sea Level Pressure (black contours)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8</a:t>
            </a:r>
            <a:r>
              <a:rPr lang="en-US" sz="2400" b="1" dirty="0" smtClean="0"/>
              <a:t>50-hPa Standardized Temperature Anomalies             (</a:t>
            </a:r>
            <a:r>
              <a:rPr lang="en-US" sz="2400" b="1" dirty="0" smtClean="0">
                <a:solidFill>
                  <a:srgbClr val="FF0000"/>
                </a:solidFill>
              </a:rPr>
              <a:t>red fill: positive </a:t>
            </a:r>
            <a:r>
              <a:rPr lang="en-US" sz="2400" b="1" dirty="0" smtClean="0"/>
              <a:t>/ </a:t>
            </a:r>
            <a:r>
              <a:rPr lang="en-US" sz="2400" b="1" dirty="0" smtClean="0">
                <a:solidFill>
                  <a:srgbClr val="0000FF"/>
                </a:solidFill>
              </a:rPr>
              <a:t>blue fill: negative</a:t>
            </a:r>
            <a:r>
              <a:rPr lang="en-US" sz="24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1000–500-hPa Thickness (dashed </a:t>
            </a:r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r>
              <a:rPr lang="en-US" sz="2400" b="1" dirty="0" smtClean="0"/>
              <a:t>/</a:t>
            </a:r>
            <a:r>
              <a:rPr lang="en-US" sz="2400" b="1" dirty="0" smtClean="0">
                <a:solidFill>
                  <a:srgbClr val="0000FF"/>
                </a:solidFill>
              </a:rPr>
              <a:t>blue</a:t>
            </a:r>
            <a:r>
              <a:rPr lang="en-US" sz="2400" b="1" dirty="0" smtClean="0"/>
              <a:t> contours)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70687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5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73700" y="3934693"/>
            <a:ext cx="1778000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7250" y="613128"/>
            <a:ext cx="654050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03325" y="1235428"/>
            <a:ext cx="654050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822450" y="45315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2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2261"/>
            <a:ext cx="8090663" cy="3144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1" y="3564802"/>
            <a:ext cx="8078257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1" cy="233585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331870" y="4075473"/>
            <a:ext cx="1859630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60450" y="613128"/>
            <a:ext cx="482600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03325" y="1235428"/>
            <a:ext cx="654050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1609725" y="44617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7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2" y="182261"/>
            <a:ext cx="8072814" cy="3144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4802"/>
            <a:ext cx="8070303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1" cy="233585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406900" y="4446211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38550" y="4114800"/>
            <a:ext cx="1835150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731011" y="47460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52676" y="613128"/>
            <a:ext cx="245924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460501" y="1235428"/>
            <a:ext cx="396874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1400176" y="454109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20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20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9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1053" y="1214952"/>
            <a:ext cx="83285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/>
              <a:t>The </a:t>
            </a:r>
            <a:r>
              <a:rPr lang="en-US" sz="2400" b="1" dirty="0" smtClean="0"/>
              <a:t>North Pacific Jet (NPJ) </a:t>
            </a:r>
            <a:r>
              <a:rPr lang="en-US" sz="2400" b="1" dirty="0"/>
              <a:t>phase diagram serves as an objective tool to characterize the instantaneous state and evolution of the upper-tropospheric flow pattern over the North </a:t>
            </a:r>
            <a:r>
              <a:rPr lang="en-US" sz="2400" b="1" dirty="0" smtClean="0"/>
              <a:t>Pacific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The previous presentation indicated that jet retractions and </a:t>
            </a:r>
            <a:r>
              <a:rPr lang="en-US" sz="2400" b="1" dirty="0" err="1" smtClean="0"/>
              <a:t>equatorward</a:t>
            </a:r>
            <a:r>
              <a:rPr lang="en-US" sz="2400" b="1" dirty="0" smtClean="0"/>
              <a:t> shifts are generally characterized by reduced forecast skill in comparison to jet extensions and </a:t>
            </a:r>
            <a:r>
              <a:rPr lang="en-US" sz="2400" b="1" dirty="0" err="1" smtClean="0"/>
              <a:t>poleward</a:t>
            </a:r>
            <a:r>
              <a:rPr lang="en-US" sz="2400" b="1" dirty="0" smtClean="0"/>
              <a:t> shifts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T</a:t>
            </a:r>
            <a:r>
              <a:rPr lang="en-US" sz="2400" b="1" dirty="0" smtClean="0"/>
              <a:t>he </a:t>
            </a:r>
            <a:r>
              <a:rPr lang="en-US" sz="2400" b="1" dirty="0"/>
              <a:t>prevailing </a:t>
            </a:r>
            <a:r>
              <a:rPr lang="en-US" sz="2400" b="1" dirty="0" smtClean="0"/>
              <a:t>NPJ </a:t>
            </a:r>
            <a:r>
              <a:rPr lang="en-US" sz="2400" b="1" dirty="0"/>
              <a:t>regime</a:t>
            </a:r>
            <a:r>
              <a:rPr lang="en-US" sz="2400" b="1" dirty="0" smtClean="0"/>
              <a:t>, as determined by the NPJ phase diagram, has important implications for the character of the </a:t>
            </a:r>
            <a:r>
              <a:rPr lang="en-US" sz="2400" b="1" dirty="0"/>
              <a:t>downstream upper-tropospheric flow pattern over North </a:t>
            </a:r>
            <a:r>
              <a:rPr lang="en-US" sz="2400" b="1" dirty="0" smtClean="0"/>
              <a:t>America</a:t>
            </a:r>
          </a:p>
        </p:txBody>
      </p:sp>
    </p:spTree>
    <p:extLst>
      <p:ext uri="{BB962C8B-B14F-4D97-AF65-F5344CB8AC3E}">
        <p14:creationId xmlns:p14="http://schemas.microsoft.com/office/powerpoint/2010/main" val="406240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2" y="183273"/>
            <a:ext cx="8072814" cy="3142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4802"/>
            <a:ext cx="8070303" cy="3144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04641" y="4597400"/>
            <a:ext cx="1727859" cy="15748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27800" y="4254500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78611" y="459740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465580" y="613128"/>
            <a:ext cx="45719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03679" y="1235428"/>
            <a:ext cx="353695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1239975" y="456917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3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3273"/>
            <a:ext cx="8066787" cy="3142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5975"/>
            <a:ext cx="8070303" cy="3141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5500" y="4330700"/>
            <a:ext cx="1993900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29400" y="4686300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858011" y="41907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670049" y="1235428"/>
            <a:ext cx="187325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127125" y="463726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9" cy="233585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581899" y="4191000"/>
            <a:ext cx="1067311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8899" y="4320701"/>
            <a:ext cx="1638301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934211" y="39206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042094" y="47601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1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9" cy="233585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1156394" y="4543778"/>
            <a:ext cx="697806" cy="1651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>
            <a:glow rad="635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93900" y="4207912"/>
            <a:ext cx="1701800" cy="64633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Substantial Jet Retraction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50900" y="802617"/>
            <a:ext cx="4305300" cy="1572283"/>
          </a:xfrm>
          <a:custGeom>
            <a:avLst/>
            <a:gdLst>
              <a:gd name="connsiteX0" fmla="*/ 0 w 4305300"/>
              <a:gd name="connsiteY0" fmla="*/ 1572283 h 1572283"/>
              <a:gd name="connsiteX1" fmla="*/ 736600 w 4305300"/>
              <a:gd name="connsiteY1" fmla="*/ 1483383 h 1572283"/>
              <a:gd name="connsiteX2" fmla="*/ 1397000 w 4305300"/>
              <a:gd name="connsiteY2" fmla="*/ 1381783 h 1572283"/>
              <a:gd name="connsiteX3" fmla="*/ 1930400 w 4305300"/>
              <a:gd name="connsiteY3" fmla="*/ 911883 h 1572283"/>
              <a:gd name="connsiteX4" fmla="*/ 2400300 w 4305300"/>
              <a:gd name="connsiteY4" fmla="*/ 467383 h 1572283"/>
              <a:gd name="connsiteX5" fmla="*/ 3009900 w 4305300"/>
              <a:gd name="connsiteY5" fmla="*/ 175283 h 1572283"/>
              <a:gd name="connsiteX6" fmla="*/ 3937000 w 4305300"/>
              <a:gd name="connsiteY6" fmla="*/ 10183 h 1572283"/>
              <a:gd name="connsiteX7" fmla="*/ 4305300 w 4305300"/>
              <a:gd name="connsiteY7" fmla="*/ 467383 h 15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300" h="1572283">
                <a:moveTo>
                  <a:pt x="0" y="1572283"/>
                </a:moveTo>
                <a:lnTo>
                  <a:pt x="736600" y="1483383"/>
                </a:lnTo>
                <a:cubicBezTo>
                  <a:pt x="969433" y="1451633"/>
                  <a:pt x="1198033" y="1477033"/>
                  <a:pt x="1397000" y="1381783"/>
                </a:cubicBezTo>
                <a:cubicBezTo>
                  <a:pt x="1595967" y="1286533"/>
                  <a:pt x="1763183" y="1064283"/>
                  <a:pt x="1930400" y="911883"/>
                </a:cubicBezTo>
                <a:cubicBezTo>
                  <a:pt x="2097617" y="759483"/>
                  <a:pt x="2220383" y="590150"/>
                  <a:pt x="2400300" y="467383"/>
                </a:cubicBezTo>
                <a:cubicBezTo>
                  <a:pt x="2580217" y="344616"/>
                  <a:pt x="2753783" y="251483"/>
                  <a:pt x="3009900" y="175283"/>
                </a:cubicBezTo>
                <a:cubicBezTo>
                  <a:pt x="3266017" y="99083"/>
                  <a:pt x="3721100" y="-38500"/>
                  <a:pt x="3937000" y="10183"/>
                </a:cubicBezTo>
                <a:cubicBezTo>
                  <a:pt x="4152900" y="58866"/>
                  <a:pt x="4305300" y="467383"/>
                  <a:pt x="4305300" y="467383"/>
                </a:cubicBezTo>
              </a:path>
            </a:pathLst>
          </a:custGeom>
          <a:ln w="7620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901700" y="2208747"/>
            <a:ext cx="4953000" cy="650441"/>
          </a:xfrm>
          <a:custGeom>
            <a:avLst/>
            <a:gdLst>
              <a:gd name="connsiteX0" fmla="*/ 0 w 4953000"/>
              <a:gd name="connsiteY0" fmla="*/ 166153 h 650441"/>
              <a:gd name="connsiteX1" fmla="*/ 533400 w 4953000"/>
              <a:gd name="connsiteY1" fmla="*/ 89953 h 650441"/>
              <a:gd name="connsiteX2" fmla="*/ 1358900 w 4953000"/>
              <a:gd name="connsiteY2" fmla="*/ 1053 h 650441"/>
              <a:gd name="connsiteX3" fmla="*/ 1905000 w 4953000"/>
              <a:gd name="connsiteY3" fmla="*/ 153453 h 650441"/>
              <a:gd name="connsiteX4" fmla="*/ 2324100 w 4953000"/>
              <a:gd name="connsiteY4" fmla="*/ 470953 h 650441"/>
              <a:gd name="connsiteX5" fmla="*/ 2895600 w 4953000"/>
              <a:gd name="connsiteY5" fmla="*/ 648753 h 650441"/>
              <a:gd name="connsiteX6" fmla="*/ 3619500 w 4953000"/>
              <a:gd name="connsiteY6" fmla="*/ 547153 h 650441"/>
              <a:gd name="connsiteX7" fmla="*/ 4394200 w 4953000"/>
              <a:gd name="connsiteY7" fmla="*/ 331253 h 650441"/>
              <a:gd name="connsiteX8" fmla="*/ 4953000 w 4953000"/>
              <a:gd name="connsiteY8" fmla="*/ 102653 h 65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0" h="650441">
                <a:moveTo>
                  <a:pt x="0" y="166153"/>
                </a:moveTo>
                <a:cubicBezTo>
                  <a:pt x="153458" y="141811"/>
                  <a:pt x="306917" y="117470"/>
                  <a:pt x="533400" y="89953"/>
                </a:cubicBezTo>
                <a:cubicBezTo>
                  <a:pt x="759883" y="62436"/>
                  <a:pt x="1130300" y="-9530"/>
                  <a:pt x="1358900" y="1053"/>
                </a:cubicBezTo>
                <a:cubicBezTo>
                  <a:pt x="1587500" y="11636"/>
                  <a:pt x="1744133" y="75136"/>
                  <a:pt x="1905000" y="153453"/>
                </a:cubicBezTo>
                <a:cubicBezTo>
                  <a:pt x="2065867" y="231770"/>
                  <a:pt x="2159000" y="388403"/>
                  <a:pt x="2324100" y="470953"/>
                </a:cubicBezTo>
                <a:cubicBezTo>
                  <a:pt x="2489200" y="553503"/>
                  <a:pt x="2679700" y="636053"/>
                  <a:pt x="2895600" y="648753"/>
                </a:cubicBezTo>
                <a:cubicBezTo>
                  <a:pt x="3111500" y="661453"/>
                  <a:pt x="3369733" y="600070"/>
                  <a:pt x="3619500" y="547153"/>
                </a:cubicBezTo>
                <a:cubicBezTo>
                  <a:pt x="3869267" y="494236"/>
                  <a:pt x="4171950" y="405336"/>
                  <a:pt x="4394200" y="331253"/>
                </a:cubicBezTo>
                <a:cubicBezTo>
                  <a:pt x="4616450" y="257170"/>
                  <a:pt x="4784725" y="179911"/>
                  <a:pt x="4953000" y="102653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81899" y="4191000"/>
            <a:ext cx="1067311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8899" y="4320701"/>
            <a:ext cx="1638301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038225" y="47633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5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0" y="1058385"/>
            <a:ext cx="8607180" cy="337308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80737" y="405557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6" y="4036809"/>
            <a:ext cx="4627796" cy="3415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56081" y="40796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370" y="4806362"/>
            <a:ext cx="8607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The worst NPJ phase diagram forecasts initialized during a jet extension are frequently associated with significantly higher heights over the North Pacific and significantly lower heights over North America 8 days after forecast initialization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2723" y="4047173"/>
            <a:ext cx="238025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99% Conf. Interval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90292" y="4117373"/>
            <a:ext cx="393700" cy="236033"/>
          </a:xfrm>
          <a:prstGeom prst="rect">
            <a:avLst/>
          </a:prstGeom>
          <a:pattFill prst="pct1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5586" y="1058385"/>
            <a:ext cx="8604964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250-hPa Geo. Height </a:t>
            </a:r>
            <a:r>
              <a:rPr lang="en-US" sz="1400" b="1" dirty="0" err="1" smtClean="0"/>
              <a:t>Anom</a:t>
            </a:r>
            <a:r>
              <a:rPr lang="en-US" sz="1400" b="1" dirty="0" smtClean="0"/>
              <a:t>. Composite Difference: [Worst Forecast (N=90) – Best Forecast (N=77)] at 192 h</a:t>
            </a:r>
            <a:endParaRPr lang="en-US" sz="14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2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2" y="194785"/>
            <a:ext cx="8116839" cy="318092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22037" y="301417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6" y="2995409"/>
            <a:ext cx="4627796" cy="3415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7381" y="30382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5134" y="2992907"/>
            <a:ext cx="238025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99% Conf. Interval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36292" y="3055192"/>
            <a:ext cx="393700" cy="236033"/>
          </a:xfrm>
          <a:prstGeom prst="rect">
            <a:avLst/>
          </a:prstGeom>
          <a:pattFill prst="pct1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6" y="3568639"/>
            <a:ext cx="8066787" cy="3139111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508062" y="6366892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4" y="6360542"/>
            <a:ext cx="3872307" cy="3685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281452" y="6404244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35" name="Rectangle 34"/>
          <p:cNvSpPr/>
          <p:nvPr/>
        </p:nvSpPr>
        <p:spPr>
          <a:xfrm>
            <a:off x="4790110" y="6368198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52" y="6394285"/>
            <a:ext cx="3466441" cy="31729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333263" y="6394285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22693" y="3537646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8062" y="194785"/>
            <a:ext cx="8119821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250-hPa Geo. Height </a:t>
            </a:r>
            <a:r>
              <a:rPr lang="en-US" sz="1400" b="1" dirty="0" err="1" smtClean="0"/>
              <a:t>Anom</a:t>
            </a:r>
            <a:r>
              <a:rPr lang="en-US" sz="1400" b="1" dirty="0" smtClean="0"/>
              <a:t>. Composite Difference: [Worst Forecast (N=90) – Best Forecast (N=77)] at 192 h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9206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First 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obdiagram_02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1200950"/>
            <a:ext cx="7712059" cy="578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1251750"/>
            <a:ext cx="5156200" cy="335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67500" y="1587500"/>
            <a:ext cx="238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b="1" dirty="0" smtClean="0"/>
              <a:t>The GEFS ensemble forecast indicated the NPJ regime transition was likely</a:t>
            </a:r>
          </a:p>
          <a:p>
            <a:pPr marL="228600" indent="-228600">
              <a:buFont typeface="Arial"/>
              <a:buChar char="•"/>
            </a:pPr>
            <a:endParaRPr lang="en-US" sz="2000" dirty="0"/>
          </a:p>
          <a:p>
            <a:pPr marL="228600" indent="-228600">
              <a:buFont typeface="Arial"/>
              <a:buChar char="•"/>
            </a:pP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00895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00FF"/>
                </a:solidFill>
              </a:rPr>
              <a:t>9-day Probabilistic Forecast Trajectory Initialized at 0000 UTC 17 February 2017</a:t>
            </a:r>
            <a:endParaRPr lang="en-US" sz="2100" b="1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1282" y="1661727"/>
            <a:ext cx="1489630" cy="8105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4504691" y="1678661"/>
            <a:ext cx="160442" cy="182979"/>
          </a:xfrm>
          <a:prstGeom prst="diamond">
            <a:avLst/>
          </a:prstGeom>
          <a:solidFill>
            <a:srgbClr val="28F70E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4504691" y="1874339"/>
            <a:ext cx="160442" cy="182979"/>
          </a:xfrm>
          <a:prstGeom prst="diamond">
            <a:avLst/>
          </a:prstGeom>
          <a:solidFill>
            <a:srgbClr val="FF00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4504691" y="2070017"/>
            <a:ext cx="160442" cy="182979"/>
          </a:xfrm>
          <a:prstGeom prst="diamond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/>
          <p:cNvSpPr/>
          <p:nvPr/>
        </p:nvSpPr>
        <p:spPr>
          <a:xfrm>
            <a:off x="4504691" y="2265695"/>
            <a:ext cx="160442" cy="182979"/>
          </a:xfrm>
          <a:prstGeom prst="diamond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65133" y="1612901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 Feb. 2017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665133" y="1807635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 Feb. 2017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665133" y="1998998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GEFS Mean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4665133" y="2203792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GFS Analysis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083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First 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1200950"/>
            <a:ext cx="7712058" cy="578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1251750"/>
            <a:ext cx="5156200" cy="335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67500" y="1587500"/>
            <a:ext cx="2387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b="1" dirty="0" smtClean="0"/>
              <a:t>The GEFS ensemble forecast indicated the NPJ regime transition was likely</a:t>
            </a:r>
          </a:p>
          <a:p>
            <a:pPr marL="228600" indent="-228600">
              <a:buFont typeface="Arial"/>
              <a:buChar char="•"/>
            </a:pPr>
            <a:endParaRPr lang="en-US" sz="1000" b="1" dirty="0"/>
          </a:p>
          <a:p>
            <a:pPr marL="228600" indent="-228600">
              <a:buFont typeface="Arial"/>
              <a:buChar char="•"/>
            </a:pPr>
            <a:r>
              <a:rPr lang="en-US" sz="2000" b="1" dirty="0" smtClean="0"/>
              <a:t>The GEFS ensemble did not capture an </a:t>
            </a:r>
            <a:r>
              <a:rPr lang="en-US" sz="2000" b="1" dirty="0" err="1" smtClean="0"/>
              <a:t>equatorward</a:t>
            </a:r>
            <a:r>
              <a:rPr lang="en-US" sz="2000" b="1" dirty="0" smtClean="0"/>
              <a:t> shift of the NPJ axis</a:t>
            </a:r>
          </a:p>
          <a:p>
            <a:pPr marL="228600" indent="-228600">
              <a:buFont typeface="Arial"/>
              <a:buChar char="•"/>
            </a:pPr>
            <a:endParaRPr lang="en-US" sz="1000" b="1" dirty="0"/>
          </a:p>
          <a:p>
            <a:pPr marL="228600" indent="-228600">
              <a:buFont typeface="Arial"/>
              <a:buChar char="•"/>
            </a:pPr>
            <a:r>
              <a:rPr lang="en-US" sz="2000" b="1" dirty="0" smtClean="0"/>
              <a:t>This 9-day forecast ranked 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worst during the 2016–2017 cool season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00895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00FF"/>
                </a:solidFill>
              </a:rPr>
              <a:t>9-day Probabilistic Forecast Trajectory Initialized at 0000 UTC 17 February 2017</a:t>
            </a:r>
            <a:endParaRPr lang="en-US" sz="21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91282" y="1661727"/>
            <a:ext cx="1489630" cy="8105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/>
          <p:cNvSpPr/>
          <p:nvPr/>
        </p:nvSpPr>
        <p:spPr>
          <a:xfrm>
            <a:off x="4504691" y="1678661"/>
            <a:ext cx="160442" cy="182979"/>
          </a:xfrm>
          <a:prstGeom prst="diamond">
            <a:avLst/>
          </a:prstGeom>
          <a:solidFill>
            <a:srgbClr val="28F70E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4504691" y="1874339"/>
            <a:ext cx="160442" cy="182979"/>
          </a:xfrm>
          <a:prstGeom prst="diamond">
            <a:avLst/>
          </a:prstGeom>
          <a:solidFill>
            <a:srgbClr val="FF00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4504691" y="2070017"/>
            <a:ext cx="160442" cy="182979"/>
          </a:xfrm>
          <a:prstGeom prst="diamond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4504691" y="2265695"/>
            <a:ext cx="160442" cy="182979"/>
          </a:xfrm>
          <a:prstGeom prst="diamond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65133" y="1612901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 Feb. 2017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665133" y="1807635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 Feb. 2017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665133" y="1998998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GEFS Mean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665133" y="2203792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GFS Analysis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1510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pj_ver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02" y="741902"/>
            <a:ext cx="7455408" cy="51267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First 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100" y="963892"/>
            <a:ext cx="252730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GEFS Reforecasts </a:t>
            </a:r>
            <a:r>
              <a:rPr lang="en-US" sz="2400" b="1" i="1" dirty="0" smtClean="0">
                <a:solidFill>
                  <a:srgbClr val="0000FF"/>
                </a:solidFill>
              </a:rPr>
              <a:t>verifying</a:t>
            </a:r>
            <a:r>
              <a:rPr lang="en-US" sz="2400" b="1" dirty="0" smtClean="0">
                <a:solidFill>
                  <a:srgbClr val="0000FF"/>
                </a:solidFill>
              </a:rPr>
              <a:t> during a particular NPJ regime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88176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Forecasts verifying during </a:t>
            </a:r>
            <a:r>
              <a:rPr lang="en-US" sz="2000" b="1" dirty="0" err="1" smtClean="0">
                <a:solidFill>
                  <a:srgbClr val="FF0000"/>
                </a:solidFill>
              </a:rPr>
              <a:t>equatorward</a:t>
            </a:r>
            <a:r>
              <a:rPr lang="en-US" sz="2000" b="1" dirty="0" smtClean="0">
                <a:solidFill>
                  <a:srgbClr val="FF0000"/>
                </a:solidFill>
              </a:rPr>
              <a:t> shifts </a:t>
            </a:r>
            <a:r>
              <a:rPr lang="en-US" sz="2000" b="1" dirty="0" smtClean="0"/>
              <a:t>and </a:t>
            </a:r>
            <a:r>
              <a:rPr lang="en-US" sz="2000" b="1" dirty="0" smtClean="0">
                <a:solidFill>
                  <a:srgbClr val="008000"/>
                </a:solidFill>
              </a:rPr>
              <a:t>jet retractions </a:t>
            </a:r>
            <a:r>
              <a:rPr lang="en-US" sz="2000" b="1" dirty="0" smtClean="0"/>
              <a:t>exhibit significantly larger errors than </a:t>
            </a:r>
            <a:r>
              <a:rPr lang="en-US" sz="2000" b="1" dirty="0" smtClean="0">
                <a:solidFill>
                  <a:srgbClr val="EC00DC"/>
                </a:solidFill>
              </a:rPr>
              <a:t>jet extensions </a:t>
            </a:r>
            <a:r>
              <a:rPr lang="en-US" sz="2000" b="1" dirty="0" smtClean="0"/>
              <a:t>and </a:t>
            </a:r>
            <a:r>
              <a:rPr lang="en-US" sz="2000" b="1" dirty="0" err="1" smtClean="0">
                <a:solidFill>
                  <a:srgbClr val="0000FF"/>
                </a:solidFill>
              </a:rPr>
              <a:t>poleward</a:t>
            </a:r>
            <a:r>
              <a:rPr lang="en-US" sz="2000" b="1" dirty="0" smtClean="0">
                <a:solidFill>
                  <a:srgbClr val="0000FF"/>
                </a:solidFill>
              </a:rPr>
              <a:t> shifts </a:t>
            </a:r>
            <a:r>
              <a:rPr lang="en-US" sz="2000" b="1" dirty="0" smtClean="0"/>
              <a:t>in the 96–216-h forecast period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19374" y="2691913"/>
            <a:ext cx="232142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Circles on a particular line indicate statistically significant differences at the 99% confidence level with respect to another NPJ regime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239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000000"/>
                </a:solidFill>
              </a:rPr>
              <a:t>II: Persistent North Pacific Block and the “Pi Day Snowstorm”</a:t>
            </a:r>
          </a:p>
        </p:txBody>
      </p:sp>
    </p:spTree>
    <p:extLst>
      <p:ext uri="{BB962C8B-B14F-4D97-AF65-F5344CB8AC3E}">
        <p14:creationId xmlns:p14="http://schemas.microsoft.com/office/powerpoint/2010/main" val="28873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NPJ Regime Composite Patterns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1053" y="1193800"/>
            <a:ext cx="83285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Griffin and Martin (2017) employed the NCEP-NCAR Reanalysis dataset to highlight the characteristic synoptic evolution associated with each NPJ regime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Their results are closely replicated by employing the CFSR and selecting out periods during which the NPJ resides within the same quadrant of the NPJ phase diagram for at least 3 consecutive days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The subsequent slides summarize the characteristic upper-tropospheric flow patterns associated with each NPJ regime  4 days following the development of that NPJ regime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6588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9" cy="2335856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50900" y="802617"/>
            <a:ext cx="4305300" cy="1572283"/>
          </a:xfrm>
          <a:custGeom>
            <a:avLst/>
            <a:gdLst>
              <a:gd name="connsiteX0" fmla="*/ 0 w 4305300"/>
              <a:gd name="connsiteY0" fmla="*/ 1572283 h 1572283"/>
              <a:gd name="connsiteX1" fmla="*/ 736600 w 4305300"/>
              <a:gd name="connsiteY1" fmla="*/ 1483383 h 1572283"/>
              <a:gd name="connsiteX2" fmla="*/ 1397000 w 4305300"/>
              <a:gd name="connsiteY2" fmla="*/ 1381783 h 1572283"/>
              <a:gd name="connsiteX3" fmla="*/ 1930400 w 4305300"/>
              <a:gd name="connsiteY3" fmla="*/ 911883 h 1572283"/>
              <a:gd name="connsiteX4" fmla="*/ 2400300 w 4305300"/>
              <a:gd name="connsiteY4" fmla="*/ 467383 h 1572283"/>
              <a:gd name="connsiteX5" fmla="*/ 3009900 w 4305300"/>
              <a:gd name="connsiteY5" fmla="*/ 175283 h 1572283"/>
              <a:gd name="connsiteX6" fmla="*/ 3937000 w 4305300"/>
              <a:gd name="connsiteY6" fmla="*/ 10183 h 1572283"/>
              <a:gd name="connsiteX7" fmla="*/ 4305300 w 4305300"/>
              <a:gd name="connsiteY7" fmla="*/ 467383 h 15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300" h="1572283">
                <a:moveTo>
                  <a:pt x="0" y="1572283"/>
                </a:moveTo>
                <a:lnTo>
                  <a:pt x="736600" y="1483383"/>
                </a:lnTo>
                <a:cubicBezTo>
                  <a:pt x="969433" y="1451633"/>
                  <a:pt x="1198033" y="1477033"/>
                  <a:pt x="1397000" y="1381783"/>
                </a:cubicBezTo>
                <a:cubicBezTo>
                  <a:pt x="1595967" y="1286533"/>
                  <a:pt x="1763183" y="1064283"/>
                  <a:pt x="1930400" y="911883"/>
                </a:cubicBezTo>
                <a:cubicBezTo>
                  <a:pt x="2097617" y="759483"/>
                  <a:pt x="2220383" y="590150"/>
                  <a:pt x="2400300" y="467383"/>
                </a:cubicBezTo>
                <a:cubicBezTo>
                  <a:pt x="2580217" y="344616"/>
                  <a:pt x="2753783" y="251483"/>
                  <a:pt x="3009900" y="175283"/>
                </a:cubicBezTo>
                <a:cubicBezTo>
                  <a:pt x="3266017" y="99083"/>
                  <a:pt x="3721100" y="-38500"/>
                  <a:pt x="3937000" y="10183"/>
                </a:cubicBezTo>
                <a:cubicBezTo>
                  <a:pt x="4152900" y="58866"/>
                  <a:pt x="4305300" y="467383"/>
                  <a:pt x="4305300" y="467383"/>
                </a:cubicBezTo>
              </a:path>
            </a:pathLst>
          </a:custGeom>
          <a:ln w="7620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01700" y="2208747"/>
            <a:ext cx="4953000" cy="650441"/>
          </a:xfrm>
          <a:custGeom>
            <a:avLst/>
            <a:gdLst>
              <a:gd name="connsiteX0" fmla="*/ 0 w 4953000"/>
              <a:gd name="connsiteY0" fmla="*/ 166153 h 650441"/>
              <a:gd name="connsiteX1" fmla="*/ 533400 w 4953000"/>
              <a:gd name="connsiteY1" fmla="*/ 89953 h 650441"/>
              <a:gd name="connsiteX2" fmla="*/ 1358900 w 4953000"/>
              <a:gd name="connsiteY2" fmla="*/ 1053 h 650441"/>
              <a:gd name="connsiteX3" fmla="*/ 1905000 w 4953000"/>
              <a:gd name="connsiteY3" fmla="*/ 153453 h 650441"/>
              <a:gd name="connsiteX4" fmla="*/ 2324100 w 4953000"/>
              <a:gd name="connsiteY4" fmla="*/ 470953 h 650441"/>
              <a:gd name="connsiteX5" fmla="*/ 2895600 w 4953000"/>
              <a:gd name="connsiteY5" fmla="*/ 648753 h 650441"/>
              <a:gd name="connsiteX6" fmla="*/ 3619500 w 4953000"/>
              <a:gd name="connsiteY6" fmla="*/ 547153 h 650441"/>
              <a:gd name="connsiteX7" fmla="*/ 4394200 w 4953000"/>
              <a:gd name="connsiteY7" fmla="*/ 331253 h 650441"/>
              <a:gd name="connsiteX8" fmla="*/ 4953000 w 4953000"/>
              <a:gd name="connsiteY8" fmla="*/ 102653 h 65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0" h="650441">
                <a:moveTo>
                  <a:pt x="0" y="166153"/>
                </a:moveTo>
                <a:cubicBezTo>
                  <a:pt x="153458" y="141811"/>
                  <a:pt x="306917" y="117470"/>
                  <a:pt x="533400" y="89953"/>
                </a:cubicBezTo>
                <a:cubicBezTo>
                  <a:pt x="759883" y="62436"/>
                  <a:pt x="1130300" y="-9530"/>
                  <a:pt x="1358900" y="1053"/>
                </a:cubicBezTo>
                <a:cubicBezTo>
                  <a:pt x="1587500" y="11636"/>
                  <a:pt x="1744133" y="75136"/>
                  <a:pt x="1905000" y="153453"/>
                </a:cubicBezTo>
                <a:cubicBezTo>
                  <a:pt x="2065867" y="231770"/>
                  <a:pt x="2159000" y="388403"/>
                  <a:pt x="2324100" y="470953"/>
                </a:cubicBezTo>
                <a:cubicBezTo>
                  <a:pt x="2489200" y="553503"/>
                  <a:pt x="2679700" y="636053"/>
                  <a:pt x="2895600" y="648753"/>
                </a:cubicBezTo>
                <a:cubicBezTo>
                  <a:pt x="3111500" y="661453"/>
                  <a:pt x="3369733" y="600070"/>
                  <a:pt x="3619500" y="547153"/>
                </a:cubicBezTo>
                <a:cubicBezTo>
                  <a:pt x="3869267" y="494236"/>
                  <a:pt x="4171950" y="405336"/>
                  <a:pt x="4394200" y="331253"/>
                </a:cubicBezTo>
                <a:cubicBezTo>
                  <a:pt x="4616450" y="257170"/>
                  <a:pt x="4784725" y="179911"/>
                  <a:pt x="4953000" y="102653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34211" y="39206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038225" y="47633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5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6101"/>
            <a:ext cx="8066787" cy="3137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1" y="3569233"/>
            <a:ext cx="8058497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9" cy="23358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47900" y="534705"/>
            <a:ext cx="2882900" cy="2442391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351265" y="457859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544479"/>
            <a:ext cx="1651000" cy="120032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North Pacific block persists the next two weeks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4539417" y="3949021"/>
            <a:ext cx="2674965" cy="1343705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195526" y="46204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850317" y="4086628"/>
            <a:ext cx="1651000" cy="120032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Cold anomalies slowly intensify in NW  Canada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2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5" y="186101"/>
            <a:ext cx="8052267" cy="3137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1" y="3569233"/>
            <a:ext cx="8042636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8" cy="23358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59027" y="534706"/>
            <a:ext cx="2792274" cy="11670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692911" y="54380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92911" y="1701800"/>
            <a:ext cx="2120388" cy="1296340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3314" y="3949020"/>
            <a:ext cx="313322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371600" y="44712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6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5" y="187060"/>
            <a:ext cx="8052267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1" y="3569606"/>
            <a:ext cx="8042636" cy="3134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8" cy="233585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42428" y="534706"/>
            <a:ext cx="3629572" cy="14464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213100" y="514606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30500" y="1981200"/>
            <a:ext cx="1841500" cy="8622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04641" y="3949020"/>
            <a:ext cx="217651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285875" y="465969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4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4" y="187060"/>
            <a:ext cx="8042429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69606"/>
            <a:ext cx="8037725" cy="3134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7" cy="23358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19499" y="48985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6600" y="534706"/>
            <a:ext cx="3835400" cy="14464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679700" y="1981199"/>
            <a:ext cx="2133600" cy="995897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198991" y="3949020"/>
            <a:ext cx="2845177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390650" y="4753999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0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87060"/>
            <a:ext cx="8027948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74975"/>
            <a:ext cx="8037725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7" cy="23358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51265" y="455319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89199" y="534705"/>
            <a:ext cx="2324099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3314" y="3949020"/>
            <a:ext cx="2845177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365250" y="464699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08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08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1422"/>
            <a:ext cx="8027948" cy="3126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74975"/>
            <a:ext cx="8037724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6" cy="23358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21911" y="419620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8011" y="500484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27300" y="534705"/>
            <a:ext cx="2743200" cy="2450047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59810" y="4179536"/>
            <a:ext cx="347928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606550" y="4639579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10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10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0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1633"/>
            <a:ext cx="8027948" cy="3126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7" y="3574975"/>
            <a:ext cx="8033622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6" cy="23358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39411" y="43139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71601" y="534706"/>
            <a:ext cx="3289299" cy="2442392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305300" y="491306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02959" y="4087750"/>
            <a:ext cx="2906202" cy="1668047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720850" y="47411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5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5775"/>
            <a:ext cx="8027948" cy="3117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7" y="3575347"/>
            <a:ext cx="8033622" cy="3123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5" cy="23358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89814" y="543800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9461" y="45933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97000" y="534705"/>
            <a:ext cx="2692400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25059" y="446607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16700" y="4663500"/>
            <a:ext cx="1562100" cy="82531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682750" y="46871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4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2" y="195775"/>
            <a:ext cx="8005331" cy="3117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5" y="3575347"/>
            <a:ext cx="8011266" cy="3123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5" cy="2335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511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73900" y="5280026"/>
            <a:ext cx="1282552" cy="8763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740502" y="41451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94494" y="534705"/>
            <a:ext cx="2692400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74111" y="428094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635125" y="45188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0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4" name="Group 3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5" name="Freeform 4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30175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Jet Extension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159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9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Second 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1200950"/>
            <a:ext cx="7712058" cy="578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1251750"/>
            <a:ext cx="5156200" cy="335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000895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00FF"/>
                </a:solidFill>
              </a:rPr>
              <a:t>9-day Probabilistic Forecast Trajectory Initialized at 0000 UTC 02 March 2017</a:t>
            </a:r>
            <a:endParaRPr lang="en-US" sz="2100" b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1282" y="1649027"/>
            <a:ext cx="1489630" cy="8105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/>
          <p:cNvSpPr/>
          <p:nvPr/>
        </p:nvSpPr>
        <p:spPr>
          <a:xfrm>
            <a:off x="4504691" y="1665961"/>
            <a:ext cx="160442" cy="182979"/>
          </a:xfrm>
          <a:prstGeom prst="diamond">
            <a:avLst/>
          </a:prstGeom>
          <a:solidFill>
            <a:srgbClr val="28F70E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4504691" y="1861639"/>
            <a:ext cx="160442" cy="182979"/>
          </a:xfrm>
          <a:prstGeom prst="diamond">
            <a:avLst/>
          </a:prstGeom>
          <a:solidFill>
            <a:srgbClr val="FF00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4504691" y="2057317"/>
            <a:ext cx="160442" cy="182979"/>
          </a:xfrm>
          <a:prstGeom prst="diamond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4504691" y="2252995"/>
            <a:ext cx="160442" cy="182979"/>
          </a:xfrm>
          <a:prstGeom prst="diamond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65133" y="1600201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02 Mar. 2017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665133" y="1794935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 Mar. 2017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665133" y="1986298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GEFS Mean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665133" y="2191092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GFS Analysis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03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Second 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1200950"/>
            <a:ext cx="7712058" cy="578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1251750"/>
            <a:ext cx="5156200" cy="335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12615" y="1613547"/>
            <a:ext cx="25005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b="1" dirty="0" smtClean="0"/>
              <a:t>The GEFS underestimated the equatorward shift and extension of the </a:t>
            </a:r>
            <a:r>
              <a:rPr lang="en-US" sz="2000" b="1" smtClean="0"/>
              <a:t>NPJ at the end of the forecast period</a:t>
            </a:r>
            <a:endParaRPr lang="en-US" sz="2000" b="1" dirty="0" smtClean="0"/>
          </a:p>
          <a:p>
            <a:pPr marL="228600" indent="-228600">
              <a:buFont typeface="Arial"/>
              <a:buChar char="•"/>
            </a:pPr>
            <a:endParaRPr lang="en-US" sz="2000" b="1" dirty="0"/>
          </a:p>
          <a:p>
            <a:pPr marL="228600" indent="-228600">
              <a:buFont typeface="Arial"/>
              <a:buChar char="•"/>
            </a:pPr>
            <a:r>
              <a:rPr lang="en-US" sz="2000" b="1" dirty="0" smtClean="0"/>
              <a:t>An equatorward-shifted and extended NPJ is often associated with below-normal temperatures in the Eastern U.S.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00895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00FF"/>
                </a:solidFill>
              </a:rPr>
              <a:t>9-day Probabilistic Forecast Trajectory Initialized at 0000 UTC 02 March 2017</a:t>
            </a:r>
            <a:endParaRPr lang="en-US" sz="2100" b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91282" y="1649027"/>
            <a:ext cx="1489630" cy="8105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4504691" y="1665961"/>
            <a:ext cx="160442" cy="182979"/>
          </a:xfrm>
          <a:prstGeom prst="diamond">
            <a:avLst/>
          </a:prstGeom>
          <a:solidFill>
            <a:srgbClr val="28F70E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4504691" y="1861639"/>
            <a:ext cx="160442" cy="182979"/>
          </a:xfrm>
          <a:prstGeom prst="diamond">
            <a:avLst/>
          </a:prstGeom>
          <a:solidFill>
            <a:srgbClr val="FF00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4504691" y="2057317"/>
            <a:ext cx="160442" cy="182979"/>
          </a:xfrm>
          <a:prstGeom prst="diamond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/>
          <p:cNvSpPr/>
          <p:nvPr/>
        </p:nvSpPr>
        <p:spPr>
          <a:xfrm>
            <a:off x="4504691" y="2252995"/>
            <a:ext cx="160442" cy="182979"/>
          </a:xfrm>
          <a:prstGeom prst="diamond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65133" y="1600201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02 Mar. 2017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665133" y="1794935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 Mar. 2017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665133" y="1986298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GEFS Mean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4665133" y="2191092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GFS Analysis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603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12" y="922634"/>
            <a:ext cx="7980493" cy="59853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1843" y="5867720"/>
            <a:ext cx="204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9526" y="353680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7706" y="546908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73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0698" y="3573820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745862" y="3622389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2248" y="3641505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0592" y="1341952"/>
            <a:ext cx="17788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6906" y="1732217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Eastern U.S. Extreme Cold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5194" y="998834"/>
            <a:ext cx="2278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1979–2014 projected onto the NPJ phase diagram (N=173)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69626" y="2836711"/>
            <a:ext cx="1983874" cy="120032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en-US" dirty="0" smtClean="0"/>
              <a:t> is an average of the PCs</a:t>
            </a:r>
          </a:p>
          <a:p>
            <a:pPr algn="ctr"/>
            <a:r>
              <a:rPr lang="en-US" dirty="0" smtClean="0"/>
              <a:t> 3–7 days prior to a cold event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24650" y="4192131"/>
            <a:ext cx="2419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E</a:t>
            </a:r>
            <a:r>
              <a:rPr lang="en-US" sz="2000" b="1" dirty="0" err="1" smtClean="0"/>
              <a:t>quatorward</a:t>
            </a:r>
            <a:r>
              <a:rPr lang="en-US" sz="2000" b="1" dirty="0" smtClean="0"/>
              <a:t> shifts and jet extensions most often precede Eastern U.S. extreme cold events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1180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12" y="922634"/>
            <a:ext cx="7980493" cy="59853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1843" y="5867720"/>
            <a:ext cx="204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9526" y="353680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7706" y="546908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73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0698" y="3573820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745862" y="3622389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2248" y="3641505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0592" y="1341952"/>
            <a:ext cx="17788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6906" y="1732217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Eastern U.S. Extreme Cold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5194" y="998834"/>
            <a:ext cx="2278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1979–2014 projected onto the NPJ phase diagram (N=173)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69626" y="2836711"/>
            <a:ext cx="1983874" cy="120032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en-US" dirty="0" smtClean="0"/>
              <a:t> is an average of the PCs</a:t>
            </a:r>
          </a:p>
          <a:p>
            <a:pPr algn="ctr"/>
            <a:r>
              <a:rPr lang="en-US" dirty="0" smtClean="0"/>
              <a:t> 3–7 days prior to a cold event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24650" y="4192131"/>
            <a:ext cx="2419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E</a:t>
            </a:r>
            <a:r>
              <a:rPr lang="en-US" sz="2000" b="1" dirty="0" err="1" smtClean="0"/>
              <a:t>quatorward</a:t>
            </a:r>
            <a:r>
              <a:rPr lang="en-US" sz="2000" b="1" dirty="0" smtClean="0"/>
              <a:t> shifts and jet extensions most often precede Eastern U.S. extreme cold events</a:t>
            </a:r>
            <a:endParaRPr lang="en-US" sz="2000" b="1" dirty="0"/>
          </a:p>
        </p:txBody>
      </p:sp>
      <p:sp>
        <p:nvSpPr>
          <p:cNvPr id="38" name="Oval 37"/>
          <p:cNvSpPr/>
          <p:nvPr/>
        </p:nvSpPr>
        <p:spPr>
          <a:xfrm>
            <a:off x="7010400" y="6173552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315200" y="60963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9–13 Mar. 2017</a:t>
            </a:r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4417839" y="463051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9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0736" y="1067870"/>
            <a:ext cx="855578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b="1" dirty="0" smtClean="0"/>
              <a:t>Knowledge </a:t>
            </a:r>
            <a:r>
              <a:rPr lang="en-US" sz="2200" b="1" dirty="0"/>
              <a:t>of both the forecast skill and the downstream flow pattern associated with each NPJ regime offers the potential to better inform </a:t>
            </a:r>
            <a:r>
              <a:rPr lang="en-US" sz="2200" b="1" dirty="0" smtClean="0"/>
              <a:t>operational </a:t>
            </a:r>
            <a:r>
              <a:rPr lang="en-US" sz="2200" b="1" dirty="0"/>
              <a:t>temperature and precipitation forecasts over the continental U.S</a:t>
            </a:r>
            <a:r>
              <a:rPr lang="en-US" sz="2200" b="1" dirty="0" smtClean="0"/>
              <a:t>.</a:t>
            </a:r>
          </a:p>
          <a:p>
            <a:pPr marL="342900" indent="-342900">
              <a:buFont typeface="Arial"/>
              <a:buChar char="•"/>
            </a:pPr>
            <a:endParaRPr lang="en-US" sz="2200" b="1" dirty="0" smtClean="0"/>
          </a:p>
          <a:p>
            <a:pPr marL="342900" indent="-342900">
              <a:buFont typeface="Arial"/>
              <a:buChar char="•"/>
            </a:pPr>
            <a:r>
              <a:rPr lang="en-US" sz="2200" b="1" dirty="0" smtClean="0"/>
              <a:t>The first NPJ regime transition towards a jet retraction and equatorward shift during 14–26 February 2017 was characterized by large medium-range NPJ phase diagram forecast errors</a:t>
            </a:r>
          </a:p>
          <a:p>
            <a:pPr marL="342900" indent="-342900">
              <a:buFont typeface="Arial"/>
              <a:buChar char="•"/>
            </a:pPr>
            <a:endParaRPr lang="en-US" sz="2200" b="1" dirty="0" smtClean="0"/>
          </a:p>
          <a:p>
            <a:pPr marL="342900" indent="-342900">
              <a:buFont typeface="Arial"/>
              <a:buChar char="•"/>
            </a:pPr>
            <a:r>
              <a:rPr lang="en-US" sz="2200" b="1" dirty="0" smtClean="0"/>
              <a:t>The second NPJ regime transition towards a jet extension and equatorward shift during 26 February – 16 March was conducive to the development of a broad trough over the Eastern U.S. and the transport of anomalously cold air into the region prior to and following the “Pi Day Snowstorm”</a:t>
            </a:r>
          </a:p>
          <a:p>
            <a:pPr marL="342900" indent="-342900">
              <a:buFont typeface="Arial"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8988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7541" y="1238904"/>
            <a:ext cx="832852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cs typeface="Arial" panose="020B0604020202020204" pitchFamily="34" charset="0"/>
              </a:rPr>
              <a:t>A web interface has been developed and implemented at WPC that offers real time NPJ phase </a:t>
            </a:r>
            <a:r>
              <a:rPr lang="en-US" sz="2400" b="1" dirty="0"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cs typeface="Arial" panose="020B0604020202020204" pitchFamily="34" charset="0"/>
              </a:rPr>
              <a:t>iagram forecasts and NPJ regime composites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592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PJweb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3" y="972717"/>
            <a:ext cx="8741810" cy="5755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8012" y="1310270"/>
            <a:ext cx="685800" cy="2667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84400" y="2739960"/>
            <a:ext cx="4876800" cy="2667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40000" y="3149600"/>
            <a:ext cx="1231900" cy="6350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  <p:sp>
        <p:nvSpPr>
          <p:cNvPr id="4" name="Freeform 3"/>
          <p:cNvSpPr/>
          <p:nvPr/>
        </p:nvSpPr>
        <p:spPr>
          <a:xfrm>
            <a:off x="2279650" y="4641610"/>
            <a:ext cx="475233" cy="749540"/>
          </a:xfrm>
          <a:custGeom>
            <a:avLst/>
            <a:gdLst>
              <a:gd name="connsiteX0" fmla="*/ 215900 w 475233"/>
              <a:gd name="connsiteY0" fmla="*/ 679690 h 679690"/>
              <a:gd name="connsiteX1" fmla="*/ 355600 w 475233"/>
              <a:gd name="connsiteY1" fmla="*/ 298690 h 679690"/>
              <a:gd name="connsiteX2" fmla="*/ 469900 w 475233"/>
              <a:gd name="connsiteY2" fmla="*/ 6590 h 679690"/>
              <a:gd name="connsiteX3" fmla="*/ 177800 w 475233"/>
              <a:gd name="connsiteY3" fmla="*/ 108190 h 679690"/>
              <a:gd name="connsiteX4" fmla="*/ 0 w 475233"/>
              <a:gd name="connsiteY4" fmla="*/ 260590 h 67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233" h="679690">
                <a:moveTo>
                  <a:pt x="215900" y="679690"/>
                </a:moveTo>
                <a:cubicBezTo>
                  <a:pt x="264583" y="545281"/>
                  <a:pt x="313267" y="410873"/>
                  <a:pt x="355600" y="298690"/>
                </a:cubicBezTo>
                <a:cubicBezTo>
                  <a:pt x="397933" y="186507"/>
                  <a:pt x="499533" y="38340"/>
                  <a:pt x="469900" y="6590"/>
                </a:cubicBezTo>
                <a:cubicBezTo>
                  <a:pt x="440267" y="-25160"/>
                  <a:pt x="256117" y="65857"/>
                  <a:pt x="177800" y="108190"/>
                </a:cubicBezTo>
                <a:cubicBezTo>
                  <a:pt x="99483" y="150523"/>
                  <a:pt x="49741" y="205556"/>
                  <a:pt x="0" y="26059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79133" y="5391150"/>
            <a:ext cx="160867" cy="146050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2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7541" y="1238904"/>
            <a:ext cx="8328526" cy="513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cs typeface="Arial" panose="020B0604020202020204" pitchFamily="34" charset="0"/>
              </a:rPr>
              <a:t>A web interface has been developed and implemented at WPC that offers real time NPJ phase </a:t>
            </a:r>
            <a:r>
              <a:rPr lang="en-US" sz="2400" b="1" dirty="0"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cs typeface="Arial" panose="020B0604020202020204" pitchFamily="34" charset="0"/>
              </a:rPr>
              <a:t>iagram forecasts and NPJ regime composites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/>
            <a:r>
              <a:rPr lang="en-US" sz="3200" dirty="0" smtClean="0"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http</a:t>
            </a:r>
            <a:r>
              <a:rPr lang="en-US" sz="3200" b="1" dirty="0">
                <a:solidFill>
                  <a:srgbClr val="0000FF"/>
                </a:solidFill>
                <a:cs typeface="Arial" panose="020B0604020202020204" pitchFamily="34" charset="0"/>
              </a:rPr>
              <a:t>://www.atmos.albany.edu/facstaff/awinters/realtime/</a:t>
            </a:r>
            <a:r>
              <a:rPr lang="en-US" sz="32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About_EOFs.php</a:t>
            </a:r>
          </a:p>
          <a:p>
            <a:pPr marL="457200" indent="-457200"/>
            <a:endParaRPr lang="en-US" sz="24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457200" indent="-457200" algn="ctr"/>
            <a:r>
              <a:rPr lang="en-US" sz="3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Contact: </a:t>
            </a:r>
            <a:r>
              <a:rPr 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  <a:hlinkClick r:id="rId2"/>
              </a:rPr>
              <a:t>acwinters@albany.edu</a:t>
            </a:r>
            <a:endParaRPr lang="en-US" sz="3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indent="-457200" algn="ctr"/>
            <a:endParaRPr lang="en-US" sz="3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882775" indent="-1882775"/>
            <a:r>
              <a:rPr lang="en-US" sz="2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Collaborators: 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Mike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Bodner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Arlene Laing (NOAA), Dan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Halperin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Bill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Lamberson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Josh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Kastman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(WPC), and Sara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Ganetis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</a:t>
            </a:r>
            <a:endParaRPr lang="en-US" sz="2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90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736" y="968849"/>
            <a:ext cx="855578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/>
            <a:r>
              <a:rPr lang="en-US" dirty="0" err="1" smtClean="0">
                <a:cs typeface="Arial" panose="020B0604020202020204" pitchFamily="34" charset="0"/>
              </a:rPr>
              <a:t>Athanasiadis</a:t>
            </a:r>
            <a:r>
              <a:rPr lang="en-US" dirty="0" smtClean="0">
                <a:cs typeface="Arial" panose="020B0604020202020204" pitchFamily="34" charset="0"/>
              </a:rPr>
              <a:t>, P. J., J. M. Wallace, and J. J. </a:t>
            </a:r>
            <a:r>
              <a:rPr lang="en-US" dirty="0" err="1" smtClean="0">
                <a:cs typeface="Arial" panose="020B0604020202020204" pitchFamily="34" charset="0"/>
              </a:rPr>
              <a:t>Wettstein</a:t>
            </a:r>
            <a:r>
              <a:rPr lang="en-US" dirty="0" smtClean="0">
                <a:cs typeface="Arial" panose="020B0604020202020204" pitchFamily="34" charset="0"/>
              </a:rPr>
              <a:t>, 2010: Patterns of wintertime </a:t>
            </a:r>
            <a:r>
              <a:rPr lang="en-US" dirty="0">
                <a:cs typeface="Arial" panose="020B0604020202020204" pitchFamily="34" charset="0"/>
              </a:rPr>
              <a:t>j</a:t>
            </a:r>
            <a:r>
              <a:rPr lang="en-US" dirty="0" smtClean="0">
                <a:cs typeface="Arial" panose="020B0604020202020204" pitchFamily="34" charset="0"/>
              </a:rPr>
              <a:t>et </a:t>
            </a:r>
            <a:r>
              <a:rPr lang="en-US" dirty="0">
                <a:cs typeface="Arial" panose="020B0604020202020204" pitchFamily="34" charset="0"/>
              </a:rPr>
              <a:t>s</a:t>
            </a:r>
            <a:r>
              <a:rPr lang="en-US" dirty="0" smtClean="0">
                <a:cs typeface="Arial" panose="020B0604020202020204" pitchFamily="34" charset="0"/>
              </a:rPr>
              <a:t>tream variability and their relation to the storm tracks. </a:t>
            </a:r>
            <a:r>
              <a:rPr lang="en-US" i="1" dirty="0" smtClean="0">
                <a:cs typeface="Arial" panose="020B0604020202020204" pitchFamily="34" charset="0"/>
              </a:rPr>
              <a:t>J. Atmos. Sci.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b="1" dirty="0" smtClean="0">
                <a:cs typeface="Arial" panose="020B0604020202020204" pitchFamily="34" charset="0"/>
              </a:rPr>
              <a:t>67, </a:t>
            </a:r>
            <a:r>
              <a:rPr lang="en-US" dirty="0" smtClean="0">
                <a:cs typeface="Arial" panose="020B0604020202020204" pitchFamily="34" charset="0"/>
              </a:rPr>
              <a:t>1361–1381.</a:t>
            </a:r>
          </a:p>
          <a:p>
            <a:endParaRPr lang="en-US" dirty="0" smtClean="0">
              <a:cs typeface="Arial" panose="020B0604020202020204" pitchFamily="34" charset="0"/>
            </a:endParaRPr>
          </a:p>
          <a:p>
            <a:pPr marL="450850" indent="-450850"/>
            <a:r>
              <a:rPr lang="en-US" dirty="0">
                <a:cs typeface="Arial" panose="020B0604020202020204" pitchFamily="34" charset="0"/>
              </a:rPr>
              <a:t>Griffin, K. S., and J. E. Martin, </a:t>
            </a:r>
            <a:r>
              <a:rPr lang="en-US" dirty="0" smtClean="0">
                <a:cs typeface="Arial" panose="020B0604020202020204" pitchFamily="34" charset="0"/>
              </a:rPr>
              <a:t>2017: </a:t>
            </a:r>
            <a:r>
              <a:rPr lang="en-US" dirty="0">
                <a:cs typeface="Arial" panose="020B0604020202020204" pitchFamily="34" charset="0"/>
              </a:rPr>
              <a:t>Synoptic features associated with temporally coherent modes of variability of the North Pacific </a:t>
            </a:r>
            <a:r>
              <a:rPr lang="en-US" dirty="0" smtClean="0">
                <a:cs typeface="Arial" panose="020B0604020202020204" pitchFamily="34" charset="0"/>
              </a:rPr>
              <a:t>jet </a:t>
            </a:r>
            <a:r>
              <a:rPr lang="en-US" dirty="0">
                <a:cs typeface="Arial" panose="020B0604020202020204" pitchFamily="34" charset="0"/>
              </a:rPr>
              <a:t>s</a:t>
            </a:r>
            <a:r>
              <a:rPr lang="en-US" dirty="0" smtClean="0">
                <a:cs typeface="Arial" panose="020B0604020202020204" pitchFamily="34" charset="0"/>
              </a:rPr>
              <a:t>tream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en-US" i="1" dirty="0">
                <a:cs typeface="Arial" panose="020B0604020202020204" pitchFamily="34" charset="0"/>
              </a:rPr>
              <a:t>J. Climate, </a:t>
            </a:r>
            <a:r>
              <a:rPr lang="en-US" b="1" i="1" dirty="0">
                <a:cs typeface="Arial" panose="020B0604020202020204" pitchFamily="34" charset="0"/>
              </a:rPr>
              <a:t>29</a:t>
            </a:r>
            <a:r>
              <a:rPr lang="en-US" i="1" dirty="0">
                <a:cs typeface="Arial" panose="020B0604020202020204" pitchFamily="34" charset="0"/>
              </a:rPr>
              <a:t>, </a:t>
            </a:r>
            <a:r>
              <a:rPr lang="en-US" dirty="0">
                <a:cs typeface="Arial" panose="020B0604020202020204" pitchFamily="34" charset="0"/>
              </a:rPr>
              <a:t>in press</a:t>
            </a:r>
            <a:r>
              <a:rPr lang="en-US" dirty="0" smtClean="0">
                <a:cs typeface="Arial" panose="020B0604020202020204" pitchFamily="34" charset="0"/>
              </a:rPr>
              <a:t>.</a:t>
            </a:r>
            <a:endParaRPr lang="en-US" dirty="0">
              <a:cs typeface="Arial" panose="020B0604020202020204" pitchFamily="34" charset="0"/>
            </a:endParaRPr>
          </a:p>
          <a:p>
            <a:pPr marL="457200" indent="-457200"/>
            <a:endParaRPr lang="en-US" dirty="0">
              <a:cs typeface="Arial" panose="020B0604020202020204" pitchFamily="34" charset="0"/>
            </a:endParaRPr>
          </a:p>
          <a:p>
            <a:pPr marL="450850" indent="-450850"/>
            <a:r>
              <a:rPr lang="en-US" dirty="0" smtClean="0">
                <a:cs typeface="Arial" panose="020B0604020202020204" pitchFamily="34" charset="0"/>
              </a:rPr>
              <a:t>Jaffe, S. C., J. E. Martin, D. J. </a:t>
            </a:r>
            <a:r>
              <a:rPr lang="en-US" dirty="0" err="1" smtClean="0">
                <a:cs typeface="Arial" panose="020B0604020202020204" pitchFamily="34" charset="0"/>
              </a:rPr>
              <a:t>Vimont</a:t>
            </a:r>
            <a:r>
              <a:rPr lang="en-US" dirty="0" smtClean="0">
                <a:cs typeface="Arial" panose="020B0604020202020204" pitchFamily="34" charset="0"/>
              </a:rPr>
              <a:t>, and D. L. Lorenz, 2011: A synoptic climatology of episodic, </a:t>
            </a:r>
            <a:r>
              <a:rPr lang="en-US" dirty="0" err="1" smtClean="0">
                <a:cs typeface="Arial" panose="020B0604020202020204" pitchFamily="34" charset="0"/>
              </a:rPr>
              <a:t>subseasonal</a:t>
            </a:r>
            <a:r>
              <a:rPr lang="en-US" dirty="0" smtClean="0">
                <a:cs typeface="Arial" panose="020B0604020202020204" pitchFamily="34" charset="0"/>
              </a:rPr>
              <a:t> retractions of the Pacific jet. </a:t>
            </a:r>
            <a:r>
              <a:rPr lang="en-US" i="1" dirty="0" smtClean="0">
                <a:cs typeface="Arial" panose="020B0604020202020204" pitchFamily="34" charset="0"/>
              </a:rPr>
              <a:t>J. Climate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b="1" dirty="0" smtClean="0">
                <a:cs typeface="Arial" panose="020B0604020202020204" pitchFamily="34" charset="0"/>
              </a:rPr>
              <a:t>24, </a:t>
            </a:r>
            <a:r>
              <a:rPr lang="en-US" dirty="0" smtClean="0">
                <a:cs typeface="Arial" panose="020B0604020202020204" pitchFamily="34" charset="0"/>
              </a:rPr>
              <a:t>2846–2860.</a:t>
            </a:r>
          </a:p>
          <a:p>
            <a:pPr marL="450850" indent="-450850"/>
            <a:endParaRPr lang="en-US" dirty="0">
              <a:cs typeface="Arial" panose="020B0604020202020204" pitchFamily="34" charset="0"/>
            </a:endParaRPr>
          </a:p>
          <a:p>
            <a:pPr marL="450850" indent="-450850"/>
            <a:r>
              <a:rPr lang="en-US" dirty="0" err="1">
                <a:cs typeface="Arial" panose="020B0604020202020204" pitchFamily="34" charset="0"/>
              </a:rPr>
              <a:t>Saha</a:t>
            </a:r>
            <a:r>
              <a:rPr lang="en-US" dirty="0">
                <a:cs typeface="Arial" panose="020B0604020202020204" pitchFamily="34" charset="0"/>
              </a:rPr>
              <a:t>, S., and Coauthors, 2014: The NCEP Climate Forecast System Version 2. </a:t>
            </a:r>
            <a:r>
              <a:rPr lang="en-US" i="1" dirty="0">
                <a:cs typeface="Arial" panose="020B0604020202020204" pitchFamily="34" charset="0"/>
              </a:rPr>
              <a:t>J. Climate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27, </a:t>
            </a:r>
            <a:r>
              <a:rPr lang="en-US" dirty="0">
                <a:cs typeface="Arial" panose="020B0604020202020204" pitchFamily="34" charset="0"/>
              </a:rPr>
              <a:t>2185–2208.</a:t>
            </a:r>
            <a:endParaRPr lang="en-US" sz="2400" dirty="0">
              <a:cs typeface="Arial" panose="020B0604020202020204" pitchFamily="34" charset="0"/>
            </a:endParaRPr>
          </a:p>
          <a:p>
            <a:pPr marL="450850" indent="-450850"/>
            <a:endParaRPr lang="en-US" dirty="0" smtClean="0"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References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6483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Supplementary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/>
        </p:nvSpPr>
        <p:spPr>
          <a:xfrm rot="10800000">
            <a:off x="66040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Jet Retraction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162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4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NPJ Phase Diagram Characteristics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871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2prcp_WRock_CompTraj_D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-942165"/>
            <a:ext cx="7931149" cy="102638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007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Pacific Northwest Extreme Precipitation Events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72813" y="1008241"/>
            <a:ext cx="2382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Composite NPJ Trajectory during the 10 days prior to a Pac. NW Extreme </a:t>
            </a:r>
            <a:r>
              <a:rPr lang="en-US" sz="2000" b="1" dirty="0" err="1" smtClean="0">
                <a:solidFill>
                  <a:srgbClr val="0000FF"/>
                </a:solidFill>
              </a:rPr>
              <a:t>Precip</a:t>
            </a:r>
            <a:r>
              <a:rPr lang="en-US" sz="2000" b="1" dirty="0" smtClean="0">
                <a:solidFill>
                  <a:srgbClr val="0000FF"/>
                </a:solidFill>
              </a:rPr>
              <a:t>. Event (N=85)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6838" y="3273508"/>
            <a:ext cx="2119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All event trajectories comprising the composite are repositioned to begin at the origin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682771" y="1897981"/>
            <a:ext cx="1146030" cy="8234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amond 2"/>
          <p:cNvSpPr/>
          <p:nvPr/>
        </p:nvSpPr>
        <p:spPr>
          <a:xfrm>
            <a:off x="805668" y="1979910"/>
            <a:ext cx="218487" cy="273091"/>
          </a:xfrm>
          <a:prstGeom prst="diamond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805668" y="2358767"/>
            <a:ext cx="218487" cy="273091"/>
          </a:xfrm>
          <a:prstGeom prst="diamond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4900" y="1909069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Start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04900" y="2278401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394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by Month</a:t>
            </a:r>
            <a:endParaRPr lang="en-US" sz="3600" b="1" dirty="0"/>
          </a:p>
        </p:txBody>
      </p:sp>
      <p:pic>
        <p:nvPicPr>
          <p:cNvPr id="2" name="Picture 1" descr="Month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2" y="994468"/>
            <a:ext cx="7277307" cy="5685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0731" y="1552183"/>
            <a:ext cx="2712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Poleward</a:t>
            </a:r>
            <a:r>
              <a:rPr lang="en-US" sz="2400" dirty="0" smtClean="0"/>
              <a:t>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September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NPJ regime </a:t>
            </a:r>
            <a:r>
              <a:rPr lang="en-US" sz="2400" dirty="0"/>
              <a:t>frequencies are nearly equivalent during all other months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8433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ENSO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04386" y="1552182"/>
            <a:ext cx="27123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an El Niño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 are  favored during a La Niña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45" y="980095"/>
            <a:ext cx="7151812" cy="56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1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the MJO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" y="905620"/>
            <a:ext cx="6663837" cy="5676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7076" y="1281842"/>
            <a:ext cx="27123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are favored during Phases 2, 3, and 4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Poleward</a:t>
            </a:r>
            <a:r>
              <a:rPr lang="en-US" sz="2400" dirty="0" smtClean="0"/>
              <a:t> Shifts are favored during Phases 5 and 6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are favored during Phases 7, 8, and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699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the PNA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45" y="972112"/>
            <a:ext cx="7151812" cy="5619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4386" y="1521583"/>
            <a:ext cx="27123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 are  favored during a positive PNA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a negative PNA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597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/>
              <a:t>I:  Western U.S. Mid-February Rain and Jet Extension</a:t>
            </a:r>
          </a:p>
        </p:txBody>
      </p:sp>
    </p:spTree>
    <p:extLst>
      <p:ext uri="{BB962C8B-B14F-4D97-AF65-F5344CB8AC3E}">
        <p14:creationId xmlns:p14="http://schemas.microsoft.com/office/powerpoint/2010/main" val="125389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42291" y="175085"/>
            <a:ext cx="8105799" cy="3159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49300" y="582156"/>
            <a:ext cx="7556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2</a:t>
            </a:r>
            <a:r>
              <a:rPr lang="en-US" sz="2400" b="1" dirty="0" smtClean="0"/>
              <a:t>50-hPa Geo. Height (black contours)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250-hPa Standardized Geo. Height Anomalies             (</a:t>
            </a:r>
            <a:r>
              <a:rPr lang="en-US" sz="2400" b="1" dirty="0" smtClean="0">
                <a:solidFill>
                  <a:srgbClr val="FF0000"/>
                </a:solidFill>
              </a:rPr>
              <a:t>red contours: positive </a:t>
            </a:r>
            <a:r>
              <a:rPr lang="en-US" sz="2400" b="1" dirty="0" smtClean="0"/>
              <a:t>/ </a:t>
            </a:r>
            <a:r>
              <a:rPr lang="en-US" sz="2400" b="1" dirty="0" smtClean="0">
                <a:solidFill>
                  <a:srgbClr val="0000FF"/>
                </a:solidFill>
              </a:rPr>
              <a:t>blue contours: negative</a:t>
            </a:r>
            <a:r>
              <a:rPr lang="en-US" sz="24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250-hPa Wind Speed (</a:t>
            </a:r>
            <a:r>
              <a:rPr lang="en-US" sz="2400" b="1" dirty="0" smtClean="0">
                <a:solidFill>
                  <a:srgbClr val="660066"/>
                </a:solidFill>
              </a:rPr>
              <a:t>purple fill</a:t>
            </a:r>
            <a:r>
              <a:rPr lang="en-US" sz="24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Standardized </a:t>
            </a:r>
            <a:r>
              <a:rPr lang="en-US" sz="2400" b="1" dirty="0" err="1" smtClean="0"/>
              <a:t>Precipitable</a:t>
            </a:r>
            <a:r>
              <a:rPr lang="en-US" sz="2400" b="1" dirty="0" smtClean="0"/>
              <a:t> Water Anomalies (</a:t>
            </a:r>
            <a:r>
              <a:rPr lang="en-US" sz="2400" b="1" dirty="0" smtClean="0">
                <a:solidFill>
                  <a:srgbClr val="008000"/>
                </a:solidFill>
              </a:rPr>
              <a:t>green fill</a:t>
            </a:r>
            <a:r>
              <a:rPr lang="en-US" sz="2400" b="1" dirty="0"/>
              <a:t>)</a:t>
            </a:r>
            <a:endParaRPr lang="en-US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3463"/>
            <a:ext cx="8105799" cy="3147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Freeform 16"/>
          <p:cNvSpPr/>
          <p:nvPr/>
        </p:nvSpPr>
        <p:spPr>
          <a:xfrm>
            <a:off x="130175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2291" y="3551134"/>
            <a:ext cx="8105799" cy="3159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49300" y="4199505"/>
            <a:ext cx="75565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Mean Sea Level Pressure (black contours)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8</a:t>
            </a:r>
            <a:r>
              <a:rPr lang="en-US" sz="2400" b="1" dirty="0" smtClean="0"/>
              <a:t>50-hPa Standardized Temperature Anomalies             (</a:t>
            </a:r>
            <a:r>
              <a:rPr lang="en-US" sz="2400" b="1" dirty="0" smtClean="0">
                <a:solidFill>
                  <a:srgbClr val="FF0000"/>
                </a:solidFill>
              </a:rPr>
              <a:t>red fill: positive </a:t>
            </a:r>
            <a:r>
              <a:rPr lang="en-US" sz="2400" b="1" dirty="0" smtClean="0"/>
              <a:t>/ </a:t>
            </a:r>
            <a:r>
              <a:rPr lang="en-US" sz="2400" b="1" dirty="0" smtClean="0">
                <a:solidFill>
                  <a:srgbClr val="0000FF"/>
                </a:solidFill>
              </a:rPr>
              <a:t>blue fill: negative</a:t>
            </a:r>
            <a:r>
              <a:rPr lang="en-US" sz="24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1000–500-hPa Thickness (dashed </a:t>
            </a:r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r>
              <a:rPr lang="en-US" sz="2400" b="1" dirty="0" smtClean="0"/>
              <a:t>/</a:t>
            </a:r>
            <a:r>
              <a:rPr lang="en-US" sz="2400" b="1" dirty="0" smtClean="0">
                <a:solidFill>
                  <a:srgbClr val="0000FF"/>
                </a:solidFill>
              </a:rPr>
              <a:t>blue</a:t>
            </a:r>
            <a:r>
              <a:rPr lang="en-US" sz="2400" b="1" dirty="0" smtClean="0"/>
              <a:t> contours)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90625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75085"/>
            <a:ext cx="8105799" cy="3159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3463"/>
            <a:ext cx="8105799" cy="3147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10 </a:t>
            </a:r>
            <a:r>
              <a:rPr lang="en-US" sz="1600" b="1" dirty="0" smtClean="0">
                <a:solidFill>
                  <a:srgbClr val="0000FF"/>
                </a:solidFill>
              </a:rPr>
              <a:t>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10 </a:t>
            </a:r>
            <a:r>
              <a:rPr lang="en-US" sz="1600" b="1" dirty="0" smtClean="0">
                <a:solidFill>
                  <a:srgbClr val="0000FF"/>
                </a:solidFill>
              </a:rPr>
              <a:t>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3" cy="233586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73200" y="2260600"/>
            <a:ext cx="1257300" cy="254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56721" y="5384800"/>
            <a:ext cx="1157779" cy="9259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16635" y="5703703"/>
            <a:ext cx="1243859" cy="646331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E. Asian </a:t>
            </a:r>
          </a:p>
          <a:p>
            <a:pPr algn="ctr"/>
            <a:r>
              <a:rPr lang="en-US" b="1" dirty="0" smtClean="0"/>
              <a:t>cold surge</a:t>
            </a:r>
            <a:endParaRPr lang="en-US" b="1" dirty="0"/>
          </a:p>
        </p:txBody>
      </p:sp>
      <p:sp>
        <p:nvSpPr>
          <p:cNvPr id="4" name="Diamond 3"/>
          <p:cNvSpPr/>
          <p:nvPr/>
        </p:nvSpPr>
        <p:spPr>
          <a:xfrm>
            <a:off x="1492250" y="45569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8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175085"/>
            <a:ext cx="8103616" cy="3159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4802"/>
            <a:ext cx="8105799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3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600200" y="2222500"/>
            <a:ext cx="1714500" cy="12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6721" y="5384800"/>
            <a:ext cx="1157779" cy="9259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99593" y="485082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644650" y="43410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3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5"/>
          <p:cNvSpPr/>
          <p:nvPr/>
        </p:nvSpPr>
        <p:spPr>
          <a:xfrm>
            <a:off x="654050" y="5264150"/>
            <a:ext cx="1282700" cy="508000"/>
          </a:xfrm>
          <a:custGeom>
            <a:avLst/>
            <a:gdLst>
              <a:gd name="connsiteX0" fmla="*/ 0 w 1282700"/>
              <a:gd name="connsiteY0" fmla="*/ 0 h 508000"/>
              <a:gd name="connsiteX1" fmla="*/ 1282700 w 1282700"/>
              <a:gd name="connsiteY1" fmla="*/ 6350 h 508000"/>
              <a:gd name="connsiteX2" fmla="*/ 647700 w 1282700"/>
              <a:gd name="connsiteY2" fmla="*/ 508000 h 508000"/>
              <a:gd name="connsiteX3" fmla="*/ 0 w 1282700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700" h="508000">
                <a:moveTo>
                  <a:pt x="0" y="0"/>
                </a:moveTo>
                <a:lnTo>
                  <a:pt x="1282700" y="6350"/>
                </a:lnTo>
                <a:lnTo>
                  <a:pt x="6477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Poleward</a:t>
            </a:r>
            <a:r>
              <a:rPr lang="en-US" b="1" dirty="0" smtClean="0">
                <a:solidFill>
                  <a:srgbClr val="FF0000"/>
                </a:solidFill>
              </a:rPr>
              <a:t> Shift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189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9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180549"/>
            <a:ext cx="8103616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6" y="3564802"/>
            <a:ext cx="810386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3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866900" y="2247900"/>
            <a:ext cx="2437741" cy="254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71949" y="44028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822450" y="44744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94150" y="43520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6050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822450" y="45347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9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6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940300" y="1651000"/>
            <a:ext cx="914400" cy="901700"/>
          </a:xfrm>
          <a:custGeom>
            <a:avLst/>
            <a:gdLst>
              <a:gd name="connsiteX0" fmla="*/ 0 w 914400"/>
              <a:gd name="connsiteY0" fmla="*/ 901700 h 901700"/>
              <a:gd name="connsiteX1" fmla="*/ 482600 w 914400"/>
              <a:gd name="connsiteY1" fmla="*/ 635000 h 901700"/>
              <a:gd name="connsiteX2" fmla="*/ 914400 w 914400"/>
              <a:gd name="connsiteY2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01700">
                <a:moveTo>
                  <a:pt x="0" y="901700"/>
                </a:moveTo>
                <a:cubicBezTo>
                  <a:pt x="165100" y="843491"/>
                  <a:pt x="330200" y="785283"/>
                  <a:pt x="482600" y="635000"/>
                </a:cubicBezTo>
                <a:cubicBezTo>
                  <a:pt x="635000" y="484717"/>
                  <a:pt x="774700" y="242358"/>
                  <a:pt x="914400" y="0"/>
                </a:cubicBezTo>
              </a:path>
            </a:pathLst>
          </a:custGeom>
          <a:ln w="76200" cmpd="sng">
            <a:solidFill>
              <a:srgbClr val="28F70E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6281" y="506484"/>
            <a:ext cx="3886019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SeaTac 15 Feb </a:t>
            </a:r>
            <a:r>
              <a:rPr lang="en-US" b="1" u="sng" dirty="0" err="1" smtClean="0"/>
              <a:t>Precip</a:t>
            </a:r>
            <a:r>
              <a:rPr lang="en-US" b="1" dirty="0" smtClean="0"/>
              <a:t>   </a:t>
            </a:r>
            <a:r>
              <a:rPr lang="en-US" dirty="0" smtClean="0"/>
              <a:t>: 41 mm (1.63”)</a:t>
            </a:r>
          </a:p>
          <a:p>
            <a:r>
              <a:rPr lang="en-US" b="1" u="sng" dirty="0" smtClean="0"/>
              <a:t>SeaTac Tot. Feb </a:t>
            </a:r>
            <a:r>
              <a:rPr lang="en-US" b="1" u="sng" dirty="0" err="1" smtClean="0"/>
              <a:t>Precip</a:t>
            </a:r>
            <a:r>
              <a:rPr lang="en-US" dirty="0" smtClean="0"/>
              <a:t>: 225 mm (8.85”)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94150" y="43520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26050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914241" y="5151472"/>
            <a:ext cx="914400" cy="901700"/>
          </a:xfrm>
          <a:custGeom>
            <a:avLst/>
            <a:gdLst>
              <a:gd name="connsiteX0" fmla="*/ 0 w 914400"/>
              <a:gd name="connsiteY0" fmla="*/ 901700 h 901700"/>
              <a:gd name="connsiteX1" fmla="*/ 482600 w 914400"/>
              <a:gd name="connsiteY1" fmla="*/ 635000 h 901700"/>
              <a:gd name="connsiteX2" fmla="*/ 914400 w 914400"/>
              <a:gd name="connsiteY2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01700">
                <a:moveTo>
                  <a:pt x="0" y="901700"/>
                </a:moveTo>
                <a:cubicBezTo>
                  <a:pt x="165100" y="843491"/>
                  <a:pt x="330200" y="785283"/>
                  <a:pt x="482600" y="635000"/>
                </a:cubicBezTo>
                <a:cubicBezTo>
                  <a:pt x="635000" y="484717"/>
                  <a:pt x="774700" y="242358"/>
                  <a:pt x="914400" y="0"/>
                </a:cubicBezTo>
              </a:path>
            </a:pathLst>
          </a:custGeom>
          <a:ln w="76200" cmpd="sng">
            <a:solidFill>
              <a:srgbClr val="28F70E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825625" y="45315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7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04000" y="97235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1979–2014 projected onto the NPJ phase diagram (N=154)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92900" y="2788845"/>
            <a:ext cx="2336800" cy="13234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Each </a:t>
            </a:r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>
                <a:solidFill>
                  <a:srgbClr val="FF0000"/>
                </a:solidFill>
              </a:rPr>
              <a:t>”</a:t>
            </a:r>
            <a:r>
              <a:rPr lang="en-US" sz="2000" dirty="0" smtClean="0"/>
              <a:t> is an average of the PCs</a:t>
            </a:r>
          </a:p>
          <a:p>
            <a:pPr algn="ctr"/>
            <a:r>
              <a:rPr lang="en-US" sz="2000" dirty="0" smtClean="0"/>
              <a:t> 3–7 days prior to a </a:t>
            </a:r>
            <a:r>
              <a:rPr lang="en-US" sz="2000" dirty="0" err="1" smtClean="0"/>
              <a:t>precip</a:t>
            </a:r>
            <a:r>
              <a:rPr lang="en-US" sz="2000" dirty="0" smtClean="0"/>
              <a:t>. event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West Coast Extreme Precipitation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cp_WCoast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699" y="997750"/>
            <a:ext cx="7576599" cy="5682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0" y="4318000"/>
            <a:ext cx="2425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West Coast Extreme Precipitation Events are most often preceded by Jet Extensions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0020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04000" y="97235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1979–2014 projected onto the NPJ phase diagram (N=154)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92900" y="2788845"/>
            <a:ext cx="2336800" cy="13234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Each </a:t>
            </a:r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>
                <a:solidFill>
                  <a:srgbClr val="FF0000"/>
                </a:solidFill>
              </a:rPr>
              <a:t>”</a:t>
            </a:r>
            <a:r>
              <a:rPr lang="en-US" sz="2000" dirty="0" smtClean="0"/>
              <a:t> is an average of the PCs</a:t>
            </a:r>
          </a:p>
          <a:p>
            <a:pPr algn="ctr"/>
            <a:r>
              <a:rPr lang="en-US" sz="2000" dirty="0" smtClean="0"/>
              <a:t> 3–7 days prior to a </a:t>
            </a:r>
            <a:r>
              <a:rPr lang="en-US" sz="2000" dirty="0" err="1" smtClean="0"/>
              <a:t>precip</a:t>
            </a:r>
            <a:r>
              <a:rPr lang="en-US" sz="2000" dirty="0" smtClean="0"/>
              <a:t>. event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West Coast Extreme Precipitation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cp_WCoast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699" y="997750"/>
            <a:ext cx="7576599" cy="5682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0" y="4318000"/>
            <a:ext cx="2425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West Coast Extreme Precipitation Events are most often preceded by Jet Extensions</a:t>
            </a:r>
            <a:endParaRPr lang="en-US" sz="2000" b="1" dirty="0"/>
          </a:p>
        </p:txBody>
      </p:sp>
      <p:sp>
        <p:nvSpPr>
          <p:cNvPr id="5" name="Oval 4"/>
          <p:cNvSpPr/>
          <p:nvPr/>
        </p:nvSpPr>
        <p:spPr>
          <a:xfrm>
            <a:off x="6724650" y="618490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5826" y="61090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9–13 Feb. 2017</a:t>
            </a:r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4032250" y="347980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1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85" y="270112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Real time NPJ Phase Diagram Verification Statistics </a:t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2016–2017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9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20" y="-1366233"/>
            <a:ext cx="8120328" cy="1050865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066466" y="2013642"/>
            <a:ext cx="604050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00148" y="1705966"/>
            <a:ext cx="14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Perfect</a:t>
            </a:r>
          </a:p>
          <a:p>
            <a:pPr algn="ctr"/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0411" y="2757140"/>
            <a:ext cx="21432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GEFS appears to be </a:t>
            </a:r>
            <a:r>
              <a:rPr lang="en-US" sz="2000" dirty="0" err="1" smtClean="0"/>
              <a:t>underdispersive</a:t>
            </a:r>
            <a:r>
              <a:rPr lang="en-US" sz="2000" dirty="0" smtClean="0"/>
              <a:t> with respect to medium-range forecasts of the NPJ within the phase diagram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Reliability Diagram </a:t>
            </a:r>
            <a:r>
              <a:rPr lang="en-US" sz="3600" b="1" dirty="0" smtClean="0">
                <a:solidFill>
                  <a:srgbClr val="FF0000"/>
                </a:solidFill>
              </a:rPr>
              <a:t>(Sept 1 – May 31)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096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7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GFS Average Error – 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2229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Average GEFS Mean Error – 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9288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Probability of Detection – 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3878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reeform 18"/>
          <p:cNvSpPr/>
          <p:nvPr/>
        </p:nvSpPr>
        <p:spPr>
          <a:xfrm rot="10800000">
            <a:off x="654051" y="5778500"/>
            <a:ext cx="1282700" cy="508000"/>
          </a:xfrm>
          <a:custGeom>
            <a:avLst/>
            <a:gdLst>
              <a:gd name="connsiteX0" fmla="*/ 0 w 1282700"/>
              <a:gd name="connsiteY0" fmla="*/ 0 h 508000"/>
              <a:gd name="connsiteX1" fmla="*/ 1282700 w 1282700"/>
              <a:gd name="connsiteY1" fmla="*/ 6350 h 508000"/>
              <a:gd name="connsiteX2" fmla="*/ 647700 w 1282700"/>
              <a:gd name="connsiteY2" fmla="*/ 508000 h 508000"/>
              <a:gd name="connsiteX3" fmla="*/ 0 w 1282700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700" h="508000">
                <a:moveTo>
                  <a:pt x="0" y="0"/>
                </a:moveTo>
                <a:lnTo>
                  <a:pt x="1282700" y="6350"/>
                </a:lnTo>
                <a:lnTo>
                  <a:pt x="6477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Equator. Shift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149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Forecast Skill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6" y="1628084"/>
            <a:ext cx="7141813" cy="5356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6106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</a:rPr>
              <a:t>Determined the position within the NPJ phase diagram for all 0-h forecasts during Sept.–May 1985–2014 in the GEFS Reforecast v2 (</a:t>
            </a:r>
            <a:r>
              <a:rPr lang="en-US" b="1" dirty="0" smtClean="0">
                <a:solidFill>
                  <a:srgbClr val="0000FF"/>
                </a:solidFill>
              </a:rPr>
              <a:t>Hamill et al. 2013</a:t>
            </a:r>
            <a:r>
              <a:rPr lang="en-US" sz="2200" b="1" dirty="0" smtClean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389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Reliability Diagram</a:t>
            </a:r>
            <a:endParaRPr lang="en-US" sz="3600" b="1" dirty="0"/>
          </a:p>
        </p:txBody>
      </p:sp>
      <p:pic>
        <p:nvPicPr>
          <p:cNvPr id="2" name="Picture 1" descr="Reliability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26347" r="8680" b="24688"/>
          <a:stretch/>
        </p:blipFill>
        <p:spPr>
          <a:xfrm>
            <a:off x="187157" y="1086553"/>
            <a:ext cx="6954248" cy="558800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066466" y="2013642"/>
            <a:ext cx="604050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00148" y="1705966"/>
            <a:ext cx="14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Perfect</a:t>
            </a:r>
          </a:p>
          <a:p>
            <a:pPr algn="ctr"/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66466" y="2757140"/>
            <a:ext cx="19071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GEFS Reforecasts  appear to be </a:t>
            </a:r>
            <a:r>
              <a:rPr lang="en-US" sz="2000" dirty="0" err="1" smtClean="0"/>
              <a:t>underdispersive</a:t>
            </a:r>
            <a:r>
              <a:rPr lang="en-US" sz="2000" dirty="0" smtClean="0"/>
              <a:t> with respect to medium-range forecasts of the North Pacific Jet in the phase diagram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168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 – Season</a:t>
            </a:r>
            <a:endParaRPr lang="en-US" sz="3600" b="1" dirty="0"/>
          </a:p>
        </p:txBody>
      </p:sp>
      <p:pic>
        <p:nvPicPr>
          <p:cNvPr id="3" name="Picture 2" descr="gefsmeanerror_seas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26337" r="8107" b="24074"/>
          <a:stretch/>
        </p:blipFill>
        <p:spPr>
          <a:xfrm>
            <a:off x="479778" y="1026709"/>
            <a:ext cx="7521222" cy="5700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3889" y="1085606"/>
            <a:ext cx="453263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Circles on a particular line indicate statistically significant differences to the 95% confidence interval with respect to another jet regime.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1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7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GFS Average Error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8198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Average GEFS Mean Error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6596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Probability of Detection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4540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" y="958984"/>
            <a:ext cx="7597421" cy="56844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31556" y="4205110"/>
            <a:ext cx="2046110" cy="175432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POD by NPJ Regime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33" y="924277"/>
            <a:ext cx="76088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For forecasts </a:t>
            </a:r>
            <a:r>
              <a:rPr lang="en-US" b="1" dirty="0" smtClean="0">
                <a:solidFill>
                  <a:srgbClr val="0000FF"/>
                </a:solidFill>
              </a:rPr>
              <a:t>verifying</a:t>
            </a:r>
            <a:r>
              <a:rPr lang="en-US" b="1" dirty="0" smtClean="0"/>
              <a:t> within a particular NPJ regime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92333" y="4205110"/>
            <a:ext cx="11853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Extension</a:t>
            </a:r>
          </a:p>
          <a:p>
            <a:r>
              <a:rPr lang="en-US" dirty="0" smtClean="0"/>
              <a:t>Retraction</a:t>
            </a:r>
          </a:p>
          <a:p>
            <a:r>
              <a:rPr lang="en-US" dirty="0" err="1" smtClean="0"/>
              <a:t>Poleward</a:t>
            </a:r>
            <a:endParaRPr lang="en-US" dirty="0" smtClean="0"/>
          </a:p>
          <a:p>
            <a:r>
              <a:rPr lang="en-US" dirty="0" smtClean="0"/>
              <a:t>Equator</a:t>
            </a:r>
          </a:p>
          <a:p>
            <a:r>
              <a:rPr lang="en-US" dirty="0" smtClean="0"/>
              <a:t>Origin</a:t>
            </a:r>
          </a:p>
          <a:p>
            <a:r>
              <a:rPr lang="en-US" dirty="0" smtClean="0"/>
              <a:t>Mean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86778" y="4402666"/>
            <a:ext cx="691444" cy="0"/>
          </a:xfrm>
          <a:prstGeom prst="line">
            <a:avLst/>
          </a:prstGeom>
          <a:ln w="57150" cmpd="sng">
            <a:solidFill>
              <a:srgbClr val="E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86778" y="4682066"/>
            <a:ext cx="691444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86778" y="4978400"/>
            <a:ext cx="691444" cy="0"/>
          </a:xfrm>
          <a:prstGeom prst="line">
            <a:avLst/>
          </a:prstGeom>
          <a:ln w="57150" cmpd="sng">
            <a:solidFill>
              <a:srgbClr val="28F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86778" y="5246511"/>
            <a:ext cx="69144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86778" y="5500510"/>
            <a:ext cx="691444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86778" y="5782733"/>
            <a:ext cx="691444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27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08" y="1495393"/>
            <a:ext cx="7366574" cy="5503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37" y="940090"/>
            <a:ext cx="855578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Percent Difference Between the Frequency of Forecasts with Below-Normal and Above-Normal RMSE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324783" y="1952693"/>
            <a:ext cx="246743" cy="3577399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292364" y="5530093"/>
            <a:ext cx="279162" cy="728293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22093" y="3137029"/>
            <a:ext cx="264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frequency of forecasts with </a:t>
            </a:r>
          </a:p>
          <a:p>
            <a:r>
              <a:rPr lang="en-US" u="sng" dirty="0" smtClean="0"/>
              <a:t>below-normal </a:t>
            </a:r>
            <a:r>
              <a:rPr lang="en-US" dirty="0" smtClean="0"/>
              <a:t>RMSE </a:t>
            </a:r>
          </a:p>
          <a:p>
            <a:r>
              <a:rPr lang="en-US" dirty="0" smtClean="0"/>
              <a:t>(i.e., more good forecasts)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2093" y="5288911"/>
            <a:ext cx="254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frequency of forecasts with </a:t>
            </a:r>
          </a:p>
          <a:p>
            <a:r>
              <a:rPr lang="en-US" u="sng" dirty="0" smtClean="0">
                <a:solidFill>
                  <a:srgbClr val="000000"/>
                </a:solidFill>
              </a:rPr>
              <a:t>above-normal </a:t>
            </a:r>
            <a:r>
              <a:rPr lang="en-US" dirty="0" smtClean="0">
                <a:solidFill>
                  <a:srgbClr val="000000"/>
                </a:solidFill>
              </a:rPr>
              <a:t>RMSE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(i.e., more bad forecasts)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475968"/>
              </p:ext>
            </p:extLst>
          </p:nvPr>
        </p:nvGraphicFramePr>
        <p:xfrm>
          <a:off x="6598836" y="2257059"/>
          <a:ext cx="2434450" cy="28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" name="Equation" r:id="rId4" imgW="1816100" imgH="215900" progId="Equation.3">
                  <p:embed/>
                </p:oleObj>
              </mc:Choice>
              <mc:Fallback>
                <p:oleObj name="Equation" r:id="rId4" imgW="181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8836" y="2257059"/>
                        <a:ext cx="2434450" cy="289409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28575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Regime-Dependent Forecast Skill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6646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08" y="1495393"/>
            <a:ext cx="7366574" cy="5503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37" y="940090"/>
            <a:ext cx="855578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Percent Difference Between the Frequency of Forecasts with Below-Normal and Above-Normal RMSE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324783" y="1952693"/>
            <a:ext cx="246743" cy="3577399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292364" y="5530093"/>
            <a:ext cx="279162" cy="728293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22093" y="3137029"/>
            <a:ext cx="264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frequency of forecasts with </a:t>
            </a:r>
          </a:p>
          <a:p>
            <a:r>
              <a:rPr lang="en-US" u="sng" dirty="0" smtClean="0"/>
              <a:t>below-normal </a:t>
            </a:r>
            <a:r>
              <a:rPr lang="en-US" dirty="0" smtClean="0"/>
              <a:t>RMSE </a:t>
            </a:r>
          </a:p>
          <a:p>
            <a:r>
              <a:rPr lang="en-US" dirty="0" smtClean="0"/>
              <a:t>(i.e., more good forecasts)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2093" y="5288911"/>
            <a:ext cx="254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frequency of forecasts with </a:t>
            </a:r>
          </a:p>
          <a:p>
            <a:r>
              <a:rPr lang="en-US" u="sng" dirty="0" smtClean="0">
                <a:solidFill>
                  <a:srgbClr val="000000"/>
                </a:solidFill>
              </a:rPr>
              <a:t>above-normal </a:t>
            </a:r>
            <a:r>
              <a:rPr lang="en-US" dirty="0" smtClean="0">
                <a:solidFill>
                  <a:srgbClr val="000000"/>
                </a:solidFill>
              </a:rPr>
              <a:t>RMSE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(i.e., more bad forecasts)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737575"/>
              </p:ext>
            </p:extLst>
          </p:nvPr>
        </p:nvGraphicFramePr>
        <p:xfrm>
          <a:off x="6598836" y="2257059"/>
          <a:ext cx="2434450" cy="28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9" name="Equation" r:id="rId4" imgW="1816100" imgH="215900" progId="Equation.3">
                  <p:embed/>
                </p:oleObj>
              </mc:Choice>
              <mc:Fallback>
                <p:oleObj name="Equation" r:id="rId4" imgW="181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8836" y="2257059"/>
                        <a:ext cx="2434450" cy="289409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28575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Regime-Dependent Forecast Skill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4014689" y="2019299"/>
            <a:ext cx="2201961" cy="2095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14689" y="2616199"/>
            <a:ext cx="2201961" cy="2095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6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NPJ Phase Diagram and ETE’s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87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NPJ Phase Diagram Forecasts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9888" y="1005600"/>
            <a:ext cx="8635479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Knowledge of both the forecast skill and the downstream upper-tropospheric flow pattern associated with each NPJ regime offers the potential to better inform operational temperature and precipitation forecasts over the continental U.S.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This potential motivated the initialization of daily GEFS ensemble NPJ phase diagram forecasts during the 2016–2017 cool season (Sept.–May) at the University at Albany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The verification of these NPJ phase diagram forecasts presented an opportunity to identify medium-range periods that were characterized by reduced forecast skill during the 2016–2017 cool season</a:t>
            </a:r>
            <a:endParaRPr lang="en-US" sz="2400" b="1" dirty="0"/>
          </a:p>
          <a:p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447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3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57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66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69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WARM EVENTS (N = 239)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34" y="272898"/>
            <a:ext cx="3380348" cy="19373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267" y="195395"/>
            <a:ext cx="53606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Eastern U.S. – All Events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1933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Warm Event Centroids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5" name="Oval 24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358447" y="3644344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8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4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18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31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COLD EVENTS (N = 78)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40" y="272898"/>
            <a:ext cx="3380348" cy="193735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716148">
            <a:off x="5817205" y="761446"/>
            <a:ext cx="844504" cy="591919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337" y="195395"/>
            <a:ext cx="55181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Western U.S. – Pac. NW Cluster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3739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Cold Event Centroids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9" name="Oval 28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208444" y="3769565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3926" y="6134325"/>
            <a:ext cx="48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5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4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22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WARM EVENTS (N = 89)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40" y="272898"/>
            <a:ext cx="3380348" cy="193735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716148">
            <a:off x="5824094" y="784292"/>
            <a:ext cx="783750" cy="62164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337" y="195395"/>
            <a:ext cx="55181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Western U.S. – Pac. NW Cluster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3739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Warm Event Centroids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8" name="Oval 27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955815" y="3911739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3926" y="6119026"/>
            <a:ext cx="48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2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85" y="270112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NPJ Phase Diagram Technical Slides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9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9" y="929105"/>
            <a:ext cx="8815055" cy="4424948"/>
          </a:xfrm>
          <a:prstGeom prst="rect">
            <a:avLst/>
          </a:prstGeom>
        </p:spPr>
      </p:pic>
      <p:pic>
        <p:nvPicPr>
          <p:cNvPr id="16" name="Picture 15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60460" y="946882"/>
            <a:ext cx="3117262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8 November 2014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38839" y="5821051"/>
            <a:ext cx="516742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Instantaneous 250-hPa zonal wind anomalies can be projected onto EOF 1 and EOF 2, resulting in a point on a North Pacific Jet phase diagram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51000" y="4749800"/>
            <a:ext cx="88900" cy="8255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119610"/>
            <a:ext cx="3473306" cy="27383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9" y="4119610"/>
            <a:ext cx="3366357" cy="262262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1739900" y="5118100"/>
            <a:ext cx="2117990" cy="11709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4040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Isosceles Triangle 46"/>
          <p:cNvSpPr/>
          <p:nvPr/>
        </p:nvSpPr>
        <p:spPr>
          <a:xfrm>
            <a:off x="2933710" y="3935397"/>
            <a:ext cx="5283650" cy="2326105"/>
          </a:xfrm>
          <a:prstGeom prst="triangle">
            <a:avLst/>
          </a:prstGeom>
          <a:solidFill>
            <a:srgbClr val="B9CDE5">
              <a:alpha val="5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0152" y="1055900"/>
            <a:ext cx="8526374" cy="5026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Each point on the phase diagram is a weighted average of the principal components within +/− 1 day of the time under consideration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u="sng" dirty="0" smtClean="0">
                <a:solidFill>
                  <a:srgbClr val="000000"/>
                </a:solidFill>
              </a:rPr>
              <a:t>Example</a:t>
            </a:r>
            <a:r>
              <a:rPr lang="en-US" sz="2400" b="1" dirty="0" smtClean="0">
                <a:solidFill>
                  <a:srgbClr val="000000"/>
                </a:solidFill>
              </a:rPr>
              <a:t>: </a:t>
            </a:r>
            <a:r>
              <a:rPr lang="en-US" sz="2400" dirty="0" smtClean="0">
                <a:solidFill>
                  <a:srgbClr val="000000"/>
                </a:solidFill>
              </a:rPr>
              <a:t>0000 UTC </a:t>
            </a:r>
            <a:r>
              <a:rPr lang="en-US" sz="2400" dirty="0">
                <a:solidFill>
                  <a:srgbClr val="000000"/>
                </a:solidFill>
              </a:rPr>
              <a:t>8</a:t>
            </a:r>
            <a:r>
              <a:rPr lang="en-US" sz="2400" dirty="0" smtClean="0">
                <a:solidFill>
                  <a:srgbClr val="000000"/>
                </a:solidFill>
              </a:rPr>
              <a:t> November 2014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13877" y="3396287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53749" y="6034502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Date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2929477" y="3935398"/>
            <a:ext cx="2646057" cy="2317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575529" y="3935398"/>
            <a:ext cx="2646057" cy="2317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30811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8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781319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9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489210" y="6253036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7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776148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1200 UTC </a:t>
            </a:r>
            <a:r>
              <a:rPr lang="en-US" sz="1200" dirty="0"/>
              <a:t>7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519348" y="6253036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1200 UTC </a:t>
            </a:r>
            <a:r>
              <a:rPr lang="en-US" sz="1200" dirty="0"/>
              <a:t>8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6959615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217360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12182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933710" y="6060532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931849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60255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278049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94615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75529" y="3761609"/>
            <a:ext cx="0" cy="2499894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691960" y="6261503"/>
            <a:ext cx="5761789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3019882"/>
            <a:ext cx="3453304" cy="2690365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 flipH="1">
            <a:off x="1871011" y="3374482"/>
            <a:ext cx="1418167" cy="4699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488842" y="3802511"/>
            <a:ext cx="313267" cy="30056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75529" y="3775617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596705" y="4367199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596705" y="4944480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96705" y="5500536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564955" y="5916304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5485586" y="395656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485591" y="457886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5485586" y="515671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485586" y="5698417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7484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4" y="3003264"/>
            <a:ext cx="7429096" cy="373536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685826" y="1139193"/>
            <a:ext cx="3369274" cy="2693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447536" y="1224917"/>
            <a:ext cx="343647" cy="32455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447536" y="1842983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22891" y="1196695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(0-h forecast)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22891" y="1842983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55622" y="2512615"/>
            <a:ext cx="211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Ensemble mean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27" y="1076939"/>
            <a:ext cx="3369272" cy="275591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5-Point Star 15"/>
          <p:cNvSpPr/>
          <p:nvPr/>
        </p:nvSpPr>
        <p:spPr>
          <a:xfrm>
            <a:off x="6692805" y="2784229"/>
            <a:ext cx="233002" cy="227299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150270" y="1724768"/>
            <a:ext cx="233002" cy="227299"/>
          </a:xfrm>
          <a:prstGeom prst="star5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3605" y="1139193"/>
            <a:ext cx="3123796" cy="17543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250-hPa zonal wind at 0000 UTC 2 Jun minus 250-hPa zonal wind at 0000 UTC 24 May (shading) in the GFS analyses shows the transition to a </a:t>
            </a:r>
            <a:r>
              <a:rPr lang="en-US" b="1" dirty="0" err="1" smtClean="0"/>
              <a:t>poleward</a:t>
            </a:r>
            <a:r>
              <a:rPr lang="en-US" b="1" dirty="0"/>
              <a:t>-</a:t>
            </a:r>
            <a:r>
              <a:rPr lang="en-US" b="1" dirty="0" smtClean="0"/>
              <a:t>shifted jet regime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3422612" y="2697869"/>
            <a:ext cx="4152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35500" y="2632253"/>
            <a:ext cx="188426" cy="17055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58100" y="4417536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Sept.–May mean 250-hPa zonal wind: black contours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216305" y="3033753"/>
            <a:ext cx="5378045" cy="3539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nggps_wind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7" y="3082588"/>
            <a:ext cx="5228393" cy="328642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1691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OF_gefsForec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" y="263376"/>
            <a:ext cx="3706681" cy="2780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271" y="201820"/>
            <a:ext cx="3516489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GEFS Ensemble Trajectories Initialized 0000 UTC 24 May 2016 </a:t>
            </a:r>
            <a:endParaRPr lang="en-US" sz="1000" dirty="0"/>
          </a:p>
        </p:txBody>
      </p:sp>
      <p:sp>
        <p:nvSpPr>
          <p:cNvPr id="12" name="5-Point Star 11"/>
          <p:cNvSpPr/>
          <p:nvPr/>
        </p:nvSpPr>
        <p:spPr>
          <a:xfrm>
            <a:off x="276271" y="3043386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1783" y="3001515"/>
            <a:ext cx="2927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1862394" y="837729"/>
            <a:ext cx="208451" cy="196871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June2eo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02" y="347118"/>
            <a:ext cx="5157097" cy="2981041"/>
          </a:xfrm>
          <a:prstGeom prst="rect">
            <a:avLst/>
          </a:prstGeom>
        </p:spPr>
      </p:pic>
      <p:pic>
        <p:nvPicPr>
          <p:cNvPr id="5" name="Picture 4" descr="June2eof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14" y="3601072"/>
            <a:ext cx="5149085" cy="29638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2514" y="347118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EOF1: 0000 UTC 2 Jun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752514" y="3601072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EOF2: 0000 UTC 2 Jun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772399" y="3051853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755465" y="6287911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76271" y="3939626"/>
            <a:ext cx="33126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250-hPa </a:t>
            </a:r>
            <a:r>
              <a:rPr lang="en-US" sz="2800" dirty="0"/>
              <a:t>z</a:t>
            </a:r>
            <a:r>
              <a:rPr lang="en-US" sz="2800" dirty="0" smtClean="0"/>
              <a:t>onal </a:t>
            </a:r>
            <a:r>
              <a:rPr lang="en-US" sz="2800" dirty="0"/>
              <a:t>w</a:t>
            </a:r>
            <a:r>
              <a:rPr lang="en-US" sz="2800" dirty="0" smtClean="0"/>
              <a:t>ind </a:t>
            </a:r>
            <a:r>
              <a:rPr lang="en-US" sz="2800" dirty="0"/>
              <a:t>a</a:t>
            </a:r>
            <a:r>
              <a:rPr lang="en-US" sz="2800" dirty="0" smtClean="0"/>
              <a:t>nomalies at 0000 UTC 2 Jun project strongly onto </a:t>
            </a:r>
          </a:p>
          <a:p>
            <a:pPr algn="ctr"/>
            <a:r>
              <a:rPr lang="en-US" sz="2800" dirty="0" smtClean="0"/>
              <a:t>EOF2 &gt; 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818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Extension (N = 75)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Retraction (N = 57) 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Poleward</a:t>
            </a:r>
            <a:r>
              <a:rPr lang="en-US" b="1" dirty="0" smtClean="0"/>
              <a:t> Shift (N = 83) 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Equatorward</a:t>
            </a:r>
            <a:r>
              <a:rPr lang="en-US" b="1" dirty="0" smtClean="0"/>
              <a:t> Shift (N = 56) </a:t>
            </a:r>
            <a:endParaRPr lang="en-US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82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</TotalTime>
  <Words>4314</Words>
  <Application>Microsoft Macintosh PowerPoint</Application>
  <PresentationFormat>On-screen Show (4:3)</PresentationFormat>
  <Paragraphs>584</Paragraphs>
  <Slides>87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Office Theme</vt:lpstr>
      <vt:lpstr>Equation</vt:lpstr>
      <vt:lpstr>A North Pacific Jet Phase Diagram Perspective on Extreme Weather Events during 2016–2017: Illustrative Examples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Supplementary Slides</vt:lpstr>
      <vt:lpstr>NPJ Phase Diagram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 time NPJ Phase Diagram Verification Statistics  2016–2017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NPJ Phase Diagram and ETE’s</vt:lpstr>
      <vt:lpstr>PowerPoint Presentation</vt:lpstr>
      <vt:lpstr>PowerPoint Presentation</vt:lpstr>
      <vt:lpstr>PowerPoint Presentation</vt:lpstr>
      <vt:lpstr>NPJ Phase Diagram Technical Slides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North Pacific Jet Phase Diagram Perspective on Extreme Weather Events during 2016 </dc:title>
  <dc:creator>Andrew Winters</dc:creator>
  <cp:lastModifiedBy>Andrew Winters</cp:lastModifiedBy>
  <cp:revision>245</cp:revision>
  <dcterms:created xsi:type="dcterms:W3CDTF">2017-08-21T13:43:41Z</dcterms:created>
  <dcterms:modified xsi:type="dcterms:W3CDTF">2017-10-16T18:53:46Z</dcterms:modified>
</cp:coreProperties>
</file>